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5"/>
  </p:notesMasterIdLst>
  <p:sldIdLst>
    <p:sldId id="256" r:id="rId2"/>
    <p:sldId id="272" r:id="rId3"/>
    <p:sldId id="266" r:id="rId4"/>
    <p:sldId id="267" r:id="rId5"/>
    <p:sldId id="284" r:id="rId6"/>
    <p:sldId id="287" r:id="rId7"/>
    <p:sldId id="285" r:id="rId8"/>
    <p:sldId id="282" r:id="rId9"/>
    <p:sldId id="286" r:id="rId10"/>
    <p:sldId id="295" r:id="rId11"/>
    <p:sldId id="296" r:id="rId12"/>
    <p:sldId id="297" r:id="rId13"/>
    <p:sldId id="298" r:id="rId14"/>
    <p:sldId id="299" r:id="rId15"/>
    <p:sldId id="300" r:id="rId16"/>
    <p:sldId id="301" r:id="rId17"/>
    <p:sldId id="303" r:id="rId18"/>
    <p:sldId id="279" r:id="rId19"/>
    <p:sldId id="258" r:id="rId20"/>
    <p:sldId id="280" r:id="rId21"/>
    <p:sldId id="281" r:id="rId22"/>
    <p:sldId id="259" r:id="rId23"/>
    <p:sldId id="260" r:id="rId24"/>
    <p:sldId id="268" r:id="rId25"/>
    <p:sldId id="289" r:id="rId26"/>
    <p:sldId id="290" r:id="rId27"/>
    <p:sldId id="305" r:id="rId28"/>
    <p:sldId id="291" r:id="rId29"/>
    <p:sldId id="306" r:id="rId30"/>
    <p:sldId id="307" r:id="rId31"/>
    <p:sldId id="278" r:id="rId32"/>
    <p:sldId id="308" r:id="rId33"/>
    <p:sldId id="309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EDE2"/>
    <a:srgbClr val="47FF4D"/>
    <a:srgbClr val="720D1A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51"/>
  </p:normalViewPr>
  <p:slideViewPr>
    <p:cSldViewPr>
      <p:cViewPr varScale="1">
        <p:scale>
          <a:sx n="110" d="100"/>
          <a:sy n="110" d="100"/>
        </p:scale>
        <p:origin x="1680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74FB44-D9BB-4AE5-A1A8-90C00510A7C0}" type="datetimeFigureOut">
              <a:rPr lang="en-US" smtClean="0"/>
              <a:pPr/>
              <a:t>9/14/20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DD4BF9-4F82-4169-95B0-797E1744D4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9731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DD4BF9-4F82-4169-95B0-797E1744D4AD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559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D4BF9-4F82-4169-95B0-797E1744D4AD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7697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60675A-E9F2-42D4-8841-0489EDF5C494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2011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60675A-E9F2-42D4-8841-0489EDF5C494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5693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60675A-E9F2-42D4-8841-0489EDF5C494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7971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95400"/>
            <a:ext cx="7772400" cy="1470025"/>
          </a:xfrm>
        </p:spPr>
        <p:txBody>
          <a:bodyPr>
            <a:normAutofit/>
          </a:bodyPr>
          <a:lstStyle>
            <a:lvl1pPr>
              <a:defRPr sz="4000">
                <a:solidFill>
                  <a:srgbClr val="720D1A"/>
                </a:solidFill>
                <a:latin typeface="Georgia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0480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CSE 522S – Advanced Operating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-152400" y="5715000"/>
            <a:ext cx="9448800" cy="12954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E8FED50-267D-B443-A7AA-B339A342C79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5715000"/>
            <a:ext cx="4572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961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720D1A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48">
            <a:extLst>
              <a:ext uri="{FF2B5EF4-FFF2-40B4-BE49-F238E27FC236}">
                <a16:creationId xmlns:a16="http://schemas.microsoft.com/office/drawing/2014/main" id="{98D85AC8-8B44-E540-8A84-C20E94A357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0" y="6356350"/>
            <a:ext cx="2895600" cy="365125"/>
          </a:xfrm>
        </p:spPr>
        <p:txBody>
          <a:bodyPr/>
          <a:lstStyle/>
          <a:p>
            <a:r>
              <a:rPr lang="en-US" dirty="0"/>
              <a:t>CSE 522S – Advanced Operating Systems</a:t>
            </a:r>
          </a:p>
        </p:txBody>
      </p:sp>
    </p:spTree>
    <p:extLst>
      <p:ext uri="{BB962C8B-B14F-4D97-AF65-F5344CB8AC3E}">
        <p14:creationId xmlns:p14="http://schemas.microsoft.com/office/powerpoint/2010/main" val="3717853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>
                <a:solidFill>
                  <a:srgbClr val="720D1A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48">
            <a:extLst>
              <a:ext uri="{FF2B5EF4-FFF2-40B4-BE49-F238E27FC236}">
                <a16:creationId xmlns:a16="http://schemas.microsoft.com/office/drawing/2014/main" id="{2ADDD4DD-0267-144C-91AD-4919127943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0" y="6356350"/>
            <a:ext cx="2895600" cy="365125"/>
          </a:xfrm>
        </p:spPr>
        <p:txBody>
          <a:bodyPr/>
          <a:lstStyle/>
          <a:p>
            <a:r>
              <a:rPr lang="en-US" dirty="0"/>
              <a:t>CSE 522S – Advanced Operating Systems</a:t>
            </a:r>
          </a:p>
        </p:txBody>
      </p:sp>
    </p:spTree>
    <p:extLst>
      <p:ext uri="{BB962C8B-B14F-4D97-AF65-F5344CB8AC3E}">
        <p14:creationId xmlns:p14="http://schemas.microsoft.com/office/powerpoint/2010/main" val="584272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279DD94B-0DCD-3C40-BE69-A91B453E93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CSE 522S – Advanced Operating Systems</a:t>
            </a:r>
          </a:p>
        </p:txBody>
      </p:sp>
    </p:spTree>
    <p:extLst>
      <p:ext uri="{BB962C8B-B14F-4D97-AF65-F5344CB8AC3E}">
        <p14:creationId xmlns:p14="http://schemas.microsoft.com/office/powerpoint/2010/main" val="4255377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rgbClr val="720D1A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2315E86F-FC5C-AC42-95F4-FD8CC61661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CSE 522S – Advanced Operating Systems</a:t>
            </a:r>
          </a:p>
        </p:txBody>
      </p:sp>
    </p:spTree>
    <p:extLst>
      <p:ext uri="{BB962C8B-B14F-4D97-AF65-F5344CB8AC3E}">
        <p14:creationId xmlns:p14="http://schemas.microsoft.com/office/powerpoint/2010/main" val="3806925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720D1A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96718C36-2C42-764C-9239-EAD1007D22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CSE 522S – Advanced Operating Systems</a:t>
            </a:r>
          </a:p>
        </p:txBody>
      </p:sp>
    </p:spTree>
    <p:extLst>
      <p:ext uri="{BB962C8B-B14F-4D97-AF65-F5344CB8AC3E}">
        <p14:creationId xmlns:p14="http://schemas.microsoft.com/office/powerpoint/2010/main" val="3831200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720D1A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C4D5D6AD-D8AE-E849-ADBF-3069989D83B3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38100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CSE 522S – Advanced Operating Systems</a:t>
            </a:r>
          </a:p>
        </p:txBody>
      </p:sp>
    </p:spTree>
    <p:extLst>
      <p:ext uri="{BB962C8B-B14F-4D97-AF65-F5344CB8AC3E}">
        <p14:creationId xmlns:p14="http://schemas.microsoft.com/office/powerpoint/2010/main" val="2685145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720D1A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D0AED7A-B2BF-EC46-B6A9-62E02D1FD6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CSE 522S – Advanced Operating Systems</a:t>
            </a:r>
          </a:p>
        </p:txBody>
      </p:sp>
    </p:spTree>
    <p:extLst>
      <p:ext uri="{BB962C8B-B14F-4D97-AF65-F5344CB8AC3E}">
        <p14:creationId xmlns:p14="http://schemas.microsoft.com/office/powerpoint/2010/main" val="480398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784A28-CBF1-2E4A-84B4-5EE7495E21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CSE 522S – Advanced Operating Systems</a:t>
            </a:r>
          </a:p>
        </p:txBody>
      </p:sp>
    </p:spTree>
    <p:extLst>
      <p:ext uri="{BB962C8B-B14F-4D97-AF65-F5344CB8AC3E}">
        <p14:creationId xmlns:p14="http://schemas.microsoft.com/office/powerpoint/2010/main" val="4028406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48">
            <a:extLst>
              <a:ext uri="{FF2B5EF4-FFF2-40B4-BE49-F238E27FC236}">
                <a16:creationId xmlns:a16="http://schemas.microsoft.com/office/drawing/2014/main" id="{7FF61A9B-61DF-7141-967C-76FAB5FE99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0" y="6356350"/>
            <a:ext cx="2895600" cy="365125"/>
          </a:xfrm>
        </p:spPr>
        <p:txBody>
          <a:bodyPr/>
          <a:lstStyle/>
          <a:p>
            <a:r>
              <a:rPr lang="en-US" dirty="0"/>
              <a:t>CSE 522S – Advanced Operating Systems</a:t>
            </a:r>
          </a:p>
        </p:txBody>
      </p:sp>
    </p:spTree>
    <p:extLst>
      <p:ext uri="{BB962C8B-B14F-4D97-AF65-F5344CB8AC3E}">
        <p14:creationId xmlns:p14="http://schemas.microsoft.com/office/powerpoint/2010/main" val="1690135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48">
            <a:extLst>
              <a:ext uri="{FF2B5EF4-FFF2-40B4-BE49-F238E27FC236}">
                <a16:creationId xmlns:a16="http://schemas.microsoft.com/office/drawing/2014/main" id="{4778417B-73F3-9D4E-9554-FE25165AD7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0" y="6356350"/>
            <a:ext cx="2895600" cy="365125"/>
          </a:xfrm>
        </p:spPr>
        <p:txBody>
          <a:bodyPr/>
          <a:lstStyle/>
          <a:p>
            <a:r>
              <a:rPr lang="en-US" dirty="0"/>
              <a:t>CSE 522S – Advanced Operating Systems</a:t>
            </a:r>
          </a:p>
        </p:txBody>
      </p:sp>
    </p:spTree>
    <p:extLst>
      <p:ext uri="{BB962C8B-B14F-4D97-AF65-F5344CB8AC3E}">
        <p14:creationId xmlns:p14="http://schemas.microsoft.com/office/powerpoint/2010/main" val="327171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248400"/>
            <a:ext cx="9144000" cy="6096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100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CSE 522S – Advanced Operating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BFBFBF"/>
                </a:solidFill>
              </a:defRPr>
            </a:lvl1pPr>
          </a:lstStyle>
          <a:p>
            <a:fld id="{A773B20C-5347-4FF9-A9F0-76F937F6021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95F4596-CC02-7E4D-91EF-02993D1FB4B4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96000"/>
            <a:ext cx="3429000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454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Georgia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Virtual Memory and Paging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Brian Kocoloski</a:t>
            </a:r>
          </a:p>
          <a:p>
            <a:r>
              <a:rPr lang="en-US" sz="1800" dirty="0"/>
              <a:t>CSE 522S - Advanced Operating Systems</a:t>
            </a:r>
          </a:p>
          <a:p>
            <a:r>
              <a:rPr lang="en-US" sz="1800" dirty="0"/>
              <a:t>Washington University in St. Louis</a:t>
            </a:r>
          </a:p>
          <a:p>
            <a:r>
              <a:rPr lang="en-US" sz="1800" dirty="0"/>
              <a:t>St. Louis, MO 63130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Paging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B21E0048-1C0F-074D-94DC-697F6FB56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10</a:t>
            </a:fld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57200" y="2590800"/>
            <a:ext cx="8305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533400" y="4191000"/>
            <a:ext cx="822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33400" y="5791200"/>
            <a:ext cx="822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0" y="2209800"/>
            <a:ext cx="1905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User space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0" y="3733800"/>
            <a:ext cx="1905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Kernel space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0" y="5334000"/>
            <a:ext cx="1905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Hardware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90600" y="1905000"/>
            <a:ext cx="1229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malloc</a:t>
            </a:r>
            <a:r>
              <a:rPr lang="en-US" sz="14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(…)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1524000" y="2362200"/>
            <a:ext cx="2" cy="99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556657" y="3406170"/>
            <a:ext cx="370838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Allocate new virtual memory area (VA)</a:t>
            </a:r>
          </a:p>
          <a:p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Allocate physical memory pages (PA)</a:t>
            </a:r>
          </a:p>
          <a:p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Update page tables to map VA -&gt; PA</a:t>
            </a:r>
          </a:p>
          <a:p>
            <a:endParaRPr lang="en-US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2286000" y="2286000"/>
            <a:ext cx="0" cy="1066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85800" y="2819400"/>
            <a:ext cx="11171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 of bytes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209800" y="2362200"/>
            <a:ext cx="30283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Virtual address (</a:t>
            </a:r>
            <a:r>
              <a:rPr lang="en-US" sz="1400" i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 = </a:t>
            </a:r>
            <a:r>
              <a:rPr lang="en-US" sz="14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0x001b …</a:t>
            </a:r>
            <a:r>
              <a:rPr lang="en-US" sz="1400" i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</a:t>
            </a:r>
            <a:endParaRPr lang="en-US" sz="1400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133600" y="1905000"/>
            <a:ext cx="10036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0x001b…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6A49582-89A2-2C43-A46C-5086C12DE364}"/>
              </a:ext>
            </a:extLst>
          </p:cNvPr>
          <p:cNvSpPr/>
          <p:nvPr/>
        </p:nvSpPr>
        <p:spPr>
          <a:xfrm>
            <a:off x="5105400" y="3763963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Page Tables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608ACCD-D400-DB43-B1CD-EBAA81BEA135}"/>
              </a:ext>
            </a:extLst>
          </p:cNvPr>
          <p:cNvCxnSpPr>
            <a:cxnSpLocks/>
          </p:cNvCxnSpPr>
          <p:nvPr/>
        </p:nvCxnSpPr>
        <p:spPr>
          <a:xfrm>
            <a:off x="4800600" y="4572000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C56A445-5634-1B49-8021-98327451026A}"/>
              </a:ext>
            </a:extLst>
          </p:cNvPr>
          <p:cNvSpPr txBox="1"/>
          <p:nvPr/>
        </p:nvSpPr>
        <p:spPr>
          <a:xfrm>
            <a:off x="4071142" y="4421549"/>
            <a:ext cx="7601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VA </a:t>
            </a:r>
            <a:r>
              <a:rPr lang="en-US" sz="14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(x)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72403E7-394B-0A4D-85AE-CC844371A56A}"/>
              </a:ext>
            </a:extLst>
          </p:cNvPr>
          <p:cNvSpPr txBox="1"/>
          <p:nvPr/>
        </p:nvSpPr>
        <p:spPr>
          <a:xfrm>
            <a:off x="6263864" y="4418111"/>
            <a:ext cx="7473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 </a:t>
            </a:r>
            <a:r>
              <a:rPr lang="en-US" sz="14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(y)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077A0C7-8EF1-B744-B781-65CD62665308}"/>
              </a:ext>
            </a:extLst>
          </p:cNvPr>
          <p:cNvCxnSpPr>
            <a:cxnSpLocks/>
          </p:cNvCxnSpPr>
          <p:nvPr/>
        </p:nvCxnSpPr>
        <p:spPr>
          <a:xfrm>
            <a:off x="6019800" y="4572000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ooter Placeholder 48">
            <a:extLst>
              <a:ext uri="{FF2B5EF4-FFF2-40B4-BE49-F238E27FC236}">
                <a16:creationId xmlns:a16="http://schemas.microsoft.com/office/drawing/2014/main" id="{5D5D9ADA-3976-2744-9520-9FFA1C1230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0" y="6356350"/>
            <a:ext cx="2895600" cy="365125"/>
          </a:xfrm>
        </p:spPr>
        <p:txBody>
          <a:bodyPr/>
          <a:lstStyle/>
          <a:p>
            <a:r>
              <a:rPr lang="en-US" dirty="0"/>
              <a:t>CSE 522S – Advanced Operating Systems</a:t>
            </a:r>
          </a:p>
        </p:txBody>
      </p:sp>
    </p:spTree>
    <p:extLst>
      <p:ext uri="{BB962C8B-B14F-4D97-AF65-F5344CB8AC3E}">
        <p14:creationId xmlns:p14="http://schemas.microsoft.com/office/powerpoint/2010/main" val="21584368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Paging</a:t>
            </a:r>
          </a:p>
        </p:txBody>
      </p:sp>
      <p:sp>
        <p:nvSpPr>
          <p:cNvPr id="23" name="Slide Number Placeholder 4">
            <a:extLst>
              <a:ext uri="{FF2B5EF4-FFF2-40B4-BE49-F238E27FC236}">
                <a16:creationId xmlns:a16="http://schemas.microsoft.com/office/drawing/2014/main" id="{89A0667B-EC66-9241-B1E3-CEE974A6F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11</a:t>
            </a:fld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57200" y="2590800"/>
            <a:ext cx="8305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533400" y="4191000"/>
            <a:ext cx="822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33400" y="5791200"/>
            <a:ext cx="822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0" y="2209800"/>
            <a:ext cx="1905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User space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0" y="3733800"/>
            <a:ext cx="1905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Kernel space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0" y="5334000"/>
            <a:ext cx="1905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Hardware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90600" y="1905000"/>
            <a:ext cx="1229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malloc</a:t>
            </a:r>
            <a:r>
              <a:rPr lang="en-US" sz="14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(…)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1524000" y="2362200"/>
            <a:ext cx="2" cy="99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556657" y="3406170"/>
            <a:ext cx="370280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Allocate new virtual memory area (VA)</a:t>
            </a:r>
          </a:p>
          <a:p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Allocate physical memory pages (PA)</a:t>
            </a:r>
          </a:p>
          <a:p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Update page tables to map VA -&gt; PA</a:t>
            </a:r>
          </a:p>
          <a:p>
            <a:endParaRPr lang="en-US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2286000" y="2286000"/>
            <a:ext cx="0" cy="1066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85800" y="2819400"/>
            <a:ext cx="11171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 of bytes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209800" y="2362200"/>
            <a:ext cx="30780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Virtual address (</a:t>
            </a:r>
            <a:r>
              <a:rPr lang="en-US" sz="1400" i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 = </a:t>
            </a:r>
            <a:r>
              <a:rPr lang="en-US" sz="14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0x001b …</a:t>
            </a:r>
            <a:r>
              <a:rPr lang="en-US" sz="1400" i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</a:t>
            </a:r>
            <a:endParaRPr lang="en-US" sz="1400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133600" y="1905000"/>
            <a:ext cx="10036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0x001b…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6A49582-89A2-2C43-A46C-5086C12DE364}"/>
              </a:ext>
            </a:extLst>
          </p:cNvPr>
          <p:cNvSpPr/>
          <p:nvPr/>
        </p:nvSpPr>
        <p:spPr>
          <a:xfrm>
            <a:off x="5105400" y="3763963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Page Tables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35FAB65-5F5C-5A45-B66F-D5EC5B038BE0}"/>
              </a:ext>
            </a:extLst>
          </p:cNvPr>
          <p:cNvSpPr txBox="1"/>
          <p:nvPr/>
        </p:nvSpPr>
        <p:spPr>
          <a:xfrm>
            <a:off x="5259466" y="1844070"/>
            <a:ext cx="24311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write(“Blah”,  0x001b…);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A06CFE5-370E-AD49-9FC8-D69ABDEBFA53}"/>
              </a:ext>
            </a:extLst>
          </p:cNvPr>
          <p:cNvCxnSpPr>
            <a:cxnSpLocks/>
          </p:cNvCxnSpPr>
          <p:nvPr/>
        </p:nvCxnSpPr>
        <p:spPr>
          <a:xfrm>
            <a:off x="6262255" y="2209800"/>
            <a:ext cx="0" cy="26614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05E56187-2F09-F441-A73E-1A6D1DC3A096}"/>
              </a:ext>
            </a:extLst>
          </p:cNvPr>
          <p:cNvSpPr/>
          <p:nvPr/>
        </p:nvSpPr>
        <p:spPr>
          <a:xfrm>
            <a:off x="5791200" y="4892376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MMU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7792ED8-E05E-5249-8290-F6A9CA4F76C6}"/>
              </a:ext>
            </a:extLst>
          </p:cNvPr>
          <p:cNvSpPr txBox="1"/>
          <p:nvPr/>
        </p:nvSpPr>
        <p:spPr>
          <a:xfrm>
            <a:off x="6282723" y="3402693"/>
            <a:ext cx="16385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Address 0x001b</a:t>
            </a:r>
          </a:p>
        </p:txBody>
      </p:sp>
      <p:sp>
        <p:nvSpPr>
          <p:cNvPr id="24" name="Footer Placeholder 48">
            <a:extLst>
              <a:ext uri="{FF2B5EF4-FFF2-40B4-BE49-F238E27FC236}">
                <a16:creationId xmlns:a16="http://schemas.microsoft.com/office/drawing/2014/main" id="{FAF1588F-555C-6C43-A075-A1D3910255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0" y="6356350"/>
            <a:ext cx="2895600" cy="365125"/>
          </a:xfrm>
        </p:spPr>
        <p:txBody>
          <a:bodyPr/>
          <a:lstStyle/>
          <a:p>
            <a:r>
              <a:rPr lang="en-US" dirty="0"/>
              <a:t>CSE 522S – Advanced Operating Systems</a:t>
            </a:r>
          </a:p>
        </p:txBody>
      </p:sp>
    </p:spTree>
    <p:extLst>
      <p:ext uri="{BB962C8B-B14F-4D97-AF65-F5344CB8AC3E}">
        <p14:creationId xmlns:p14="http://schemas.microsoft.com/office/powerpoint/2010/main" val="24491396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Paging</a:t>
            </a:r>
          </a:p>
        </p:txBody>
      </p:sp>
      <p:sp>
        <p:nvSpPr>
          <p:cNvPr id="32" name="Slide Number Placeholder 4">
            <a:extLst>
              <a:ext uri="{FF2B5EF4-FFF2-40B4-BE49-F238E27FC236}">
                <a16:creationId xmlns:a16="http://schemas.microsoft.com/office/drawing/2014/main" id="{31315AD2-E97E-3445-99AA-A3CF5827A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12</a:t>
            </a:fld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57200" y="2590800"/>
            <a:ext cx="8305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533400" y="4191000"/>
            <a:ext cx="822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33400" y="5791200"/>
            <a:ext cx="822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0" y="2209800"/>
            <a:ext cx="1905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User space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0" y="3733800"/>
            <a:ext cx="1905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Kernel space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0" y="5334000"/>
            <a:ext cx="1905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Hardware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90600" y="1905000"/>
            <a:ext cx="1229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malloc</a:t>
            </a:r>
            <a:r>
              <a:rPr lang="en-US" sz="14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(…)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1524000" y="2362200"/>
            <a:ext cx="2" cy="99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556657" y="3406170"/>
            <a:ext cx="370280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Allocate new virtual memory area (VA)</a:t>
            </a:r>
          </a:p>
          <a:p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Allocate physical memory pages (PA)</a:t>
            </a:r>
          </a:p>
          <a:p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Update page tables to map VA -&gt; PA</a:t>
            </a:r>
          </a:p>
          <a:p>
            <a:endParaRPr lang="en-US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2286000" y="2286000"/>
            <a:ext cx="0" cy="1066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85800" y="2819400"/>
            <a:ext cx="11171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 of bytes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209800" y="2362200"/>
            <a:ext cx="15408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Virtual address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133600" y="1905000"/>
            <a:ext cx="10036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0x001b…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6A49582-89A2-2C43-A46C-5086C12DE364}"/>
              </a:ext>
            </a:extLst>
          </p:cNvPr>
          <p:cNvSpPr/>
          <p:nvPr/>
        </p:nvSpPr>
        <p:spPr>
          <a:xfrm>
            <a:off x="5105400" y="3763963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Page Tables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35FAB65-5F5C-5A45-B66F-D5EC5B038BE0}"/>
              </a:ext>
            </a:extLst>
          </p:cNvPr>
          <p:cNvSpPr txBox="1"/>
          <p:nvPr/>
        </p:nvSpPr>
        <p:spPr>
          <a:xfrm>
            <a:off x="5259466" y="1844070"/>
            <a:ext cx="24311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write(“Blah”,  0x001b…);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A06CFE5-370E-AD49-9FC8-D69ABDEBFA53}"/>
              </a:ext>
            </a:extLst>
          </p:cNvPr>
          <p:cNvCxnSpPr>
            <a:cxnSpLocks/>
          </p:cNvCxnSpPr>
          <p:nvPr/>
        </p:nvCxnSpPr>
        <p:spPr>
          <a:xfrm>
            <a:off x="6262255" y="2209800"/>
            <a:ext cx="0" cy="26614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05E56187-2F09-F441-A73E-1A6D1DC3A096}"/>
              </a:ext>
            </a:extLst>
          </p:cNvPr>
          <p:cNvSpPr/>
          <p:nvPr/>
        </p:nvSpPr>
        <p:spPr>
          <a:xfrm>
            <a:off x="5791200" y="4892376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MMU</a:t>
            </a:r>
          </a:p>
        </p:txBody>
      </p:sp>
      <p:cxnSp>
        <p:nvCxnSpPr>
          <p:cNvPr id="6" name="Curved Connector 5">
            <a:extLst>
              <a:ext uri="{FF2B5EF4-FFF2-40B4-BE49-F238E27FC236}">
                <a16:creationId xmlns:a16="http://schemas.microsoft.com/office/drawing/2014/main" id="{14C99580-9A81-C347-A786-1EE42F69D08E}"/>
              </a:ext>
            </a:extLst>
          </p:cNvPr>
          <p:cNvCxnSpPr>
            <a:cxnSpLocks/>
            <a:stCxn id="22" idx="2"/>
            <a:endCxn id="3" idx="1"/>
          </p:cNvCxnSpPr>
          <p:nvPr/>
        </p:nvCxnSpPr>
        <p:spPr>
          <a:xfrm rot="5400000" flipH="1">
            <a:off x="4884093" y="4442470"/>
            <a:ext cx="1585613" cy="1143000"/>
          </a:xfrm>
          <a:prstGeom prst="curvedConnector4">
            <a:avLst>
              <a:gd name="adj1" fmla="val -14417"/>
              <a:gd name="adj2" fmla="val 120000"/>
            </a:avLst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B7792ED8-E05E-5249-8290-F6A9CA4F76C6}"/>
              </a:ext>
            </a:extLst>
          </p:cNvPr>
          <p:cNvSpPr txBox="1"/>
          <p:nvPr/>
        </p:nvSpPr>
        <p:spPr>
          <a:xfrm>
            <a:off x="6282723" y="3402693"/>
            <a:ext cx="16385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Address 0x001b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C71A5C3-9B14-4640-8BD6-25236E4C0FB8}"/>
              </a:ext>
            </a:extLst>
          </p:cNvPr>
          <p:cNvSpPr txBox="1"/>
          <p:nvPr/>
        </p:nvSpPr>
        <p:spPr>
          <a:xfrm>
            <a:off x="3295505" y="5006488"/>
            <a:ext cx="16385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Address 0x001b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7CF8D2D-8174-9C48-92E9-79E58D09ED89}"/>
              </a:ext>
            </a:extLst>
          </p:cNvPr>
          <p:cNvSpPr/>
          <p:nvPr/>
        </p:nvSpPr>
        <p:spPr>
          <a:xfrm>
            <a:off x="7445743" y="4573488"/>
            <a:ext cx="1328161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Physical</a:t>
            </a:r>
            <a:br>
              <a:rPr lang="en-US" dirty="0"/>
            </a:br>
            <a:r>
              <a:rPr lang="en-US" dirty="0"/>
              <a:t>Memory</a:t>
            </a:r>
          </a:p>
        </p:txBody>
      </p: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A756115B-D2D9-F54A-8DFE-EDAD9A01105D}"/>
              </a:ext>
            </a:extLst>
          </p:cNvPr>
          <p:cNvCxnSpPr>
            <a:cxnSpLocks/>
            <a:stCxn id="3" idx="3"/>
            <a:endCxn id="30" idx="1"/>
          </p:cNvCxnSpPr>
          <p:nvPr/>
        </p:nvCxnSpPr>
        <p:spPr>
          <a:xfrm>
            <a:off x="6019800" y="4221163"/>
            <a:ext cx="1425943" cy="809525"/>
          </a:xfrm>
          <a:prstGeom prst="bentConnector3">
            <a:avLst>
              <a:gd name="adj1" fmla="val 58328"/>
            </a:avLst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ooter Placeholder 48">
            <a:extLst>
              <a:ext uri="{FF2B5EF4-FFF2-40B4-BE49-F238E27FC236}">
                <a16:creationId xmlns:a16="http://schemas.microsoft.com/office/drawing/2014/main" id="{02D5A747-2AF0-BB45-BE71-EF8CF9E4D7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0" y="6356350"/>
            <a:ext cx="2895600" cy="365125"/>
          </a:xfrm>
        </p:spPr>
        <p:txBody>
          <a:bodyPr/>
          <a:lstStyle/>
          <a:p>
            <a:r>
              <a:rPr lang="en-US" dirty="0"/>
              <a:t>CSE 522S – Advanced Operating Systems</a:t>
            </a:r>
          </a:p>
        </p:txBody>
      </p:sp>
    </p:spTree>
    <p:extLst>
      <p:ext uri="{BB962C8B-B14F-4D97-AF65-F5344CB8AC3E}">
        <p14:creationId xmlns:p14="http://schemas.microsoft.com/office/powerpoint/2010/main" val="13347039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Demand Paging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15A44044-CBC3-7048-86F5-B41EDF341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13</a:t>
            </a:fld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57200" y="2590800"/>
            <a:ext cx="8305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533400" y="4191000"/>
            <a:ext cx="822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33400" y="5791200"/>
            <a:ext cx="822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0" y="2209800"/>
            <a:ext cx="1905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User space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0" y="3733800"/>
            <a:ext cx="1905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Kernel space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0" y="5334000"/>
            <a:ext cx="1905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Hardware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90600" y="1905000"/>
            <a:ext cx="1229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malloc</a:t>
            </a:r>
            <a:r>
              <a:rPr lang="en-US" sz="14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(…)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1524000" y="2362200"/>
            <a:ext cx="2" cy="99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556657" y="3406170"/>
            <a:ext cx="370280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Allocate new virtual memory area (VA)</a:t>
            </a:r>
          </a:p>
          <a:p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DO NOT allocate physical memory</a:t>
            </a:r>
          </a:p>
          <a:p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DO NOT update page tables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2286000" y="2286000"/>
            <a:ext cx="0" cy="1066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85800" y="2819400"/>
            <a:ext cx="11171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 of bytes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209800" y="2362200"/>
            <a:ext cx="15408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Virtual address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133600" y="1905000"/>
            <a:ext cx="10036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0x001b…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6A49582-89A2-2C43-A46C-5086C12DE364}"/>
              </a:ext>
            </a:extLst>
          </p:cNvPr>
          <p:cNvSpPr/>
          <p:nvPr/>
        </p:nvSpPr>
        <p:spPr>
          <a:xfrm>
            <a:off x="5105400" y="3763963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Page Tables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2BE378D-BF1C-BD46-9A6F-001E618E37EC}"/>
              </a:ext>
            </a:extLst>
          </p:cNvPr>
          <p:cNvSpPr txBox="1"/>
          <p:nvPr/>
        </p:nvSpPr>
        <p:spPr>
          <a:xfrm>
            <a:off x="4152900" y="3856949"/>
            <a:ext cx="1905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DED4DF0-A0DB-514F-AF81-F2E648FFF82A}"/>
              </a:ext>
            </a:extLst>
          </p:cNvPr>
          <p:cNvSpPr txBox="1"/>
          <p:nvPr/>
        </p:nvSpPr>
        <p:spPr>
          <a:xfrm>
            <a:off x="4648200" y="3654623"/>
            <a:ext cx="1905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</a:t>
            </a:r>
          </a:p>
        </p:txBody>
      </p:sp>
      <p:sp>
        <p:nvSpPr>
          <p:cNvPr id="23" name="Footer Placeholder 48">
            <a:extLst>
              <a:ext uri="{FF2B5EF4-FFF2-40B4-BE49-F238E27FC236}">
                <a16:creationId xmlns:a16="http://schemas.microsoft.com/office/drawing/2014/main" id="{7CF9E7C8-DC6A-BB4B-944C-0726B86B21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0" y="6356350"/>
            <a:ext cx="2895600" cy="365125"/>
          </a:xfrm>
        </p:spPr>
        <p:txBody>
          <a:bodyPr/>
          <a:lstStyle/>
          <a:p>
            <a:r>
              <a:rPr lang="en-US" dirty="0"/>
              <a:t>CSE 522S – Advanced Operating Systems</a:t>
            </a:r>
          </a:p>
        </p:txBody>
      </p:sp>
    </p:spTree>
    <p:extLst>
      <p:ext uri="{BB962C8B-B14F-4D97-AF65-F5344CB8AC3E}">
        <p14:creationId xmlns:p14="http://schemas.microsoft.com/office/powerpoint/2010/main" val="41200777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Demand Paging</a:t>
            </a:r>
          </a:p>
        </p:txBody>
      </p:sp>
      <p:sp>
        <p:nvSpPr>
          <p:cNvPr id="32" name="Slide Number Placeholder 4">
            <a:extLst>
              <a:ext uri="{FF2B5EF4-FFF2-40B4-BE49-F238E27FC236}">
                <a16:creationId xmlns:a16="http://schemas.microsoft.com/office/drawing/2014/main" id="{4BF89AFC-98FC-7746-AE4D-781F65D30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14</a:t>
            </a:fld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57200" y="2590800"/>
            <a:ext cx="8305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533400" y="4191000"/>
            <a:ext cx="822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33400" y="5791200"/>
            <a:ext cx="822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0" y="2209800"/>
            <a:ext cx="1905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User space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0" y="3733800"/>
            <a:ext cx="1905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Kernel space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0" y="5334000"/>
            <a:ext cx="1905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Hardware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90600" y="1905000"/>
            <a:ext cx="1229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malloc</a:t>
            </a:r>
            <a:r>
              <a:rPr lang="en-US" sz="14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(…)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1524000" y="2362200"/>
            <a:ext cx="2" cy="99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556657" y="3406170"/>
            <a:ext cx="370280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Allocate new virtual memory area (VA)</a:t>
            </a:r>
          </a:p>
          <a:p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DO NOT allocate physical memory</a:t>
            </a:r>
          </a:p>
          <a:p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DO NOT update page tables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2286000" y="2286000"/>
            <a:ext cx="0" cy="1066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85800" y="2819400"/>
            <a:ext cx="11171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 of bytes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209800" y="2362200"/>
            <a:ext cx="15408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Virtual address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133600" y="1905000"/>
            <a:ext cx="10036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0x001b…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6A49582-89A2-2C43-A46C-5086C12DE364}"/>
              </a:ext>
            </a:extLst>
          </p:cNvPr>
          <p:cNvSpPr/>
          <p:nvPr/>
        </p:nvSpPr>
        <p:spPr>
          <a:xfrm>
            <a:off x="5105400" y="3763963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Page Tables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2BE378D-BF1C-BD46-9A6F-001E618E37EC}"/>
              </a:ext>
            </a:extLst>
          </p:cNvPr>
          <p:cNvSpPr txBox="1"/>
          <p:nvPr/>
        </p:nvSpPr>
        <p:spPr>
          <a:xfrm>
            <a:off x="4152900" y="3856949"/>
            <a:ext cx="1905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DED4DF0-A0DB-514F-AF81-F2E648FFF82A}"/>
              </a:ext>
            </a:extLst>
          </p:cNvPr>
          <p:cNvSpPr txBox="1"/>
          <p:nvPr/>
        </p:nvSpPr>
        <p:spPr>
          <a:xfrm>
            <a:off x="4648200" y="3654623"/>
            <a:ext cx="1905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F118E5C-7227-5B47-95A7-518509A6DE3C}"/>
              </a:ext>
            </a:extLst>
          </p:cNvPr>
          <p:cNvSpPr/>
          <p:nvPr/>
        </p:nvSpPr>
        <p:spPr>
          <a:xfrm>
            <a:off x="5105400" y="3763963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Page Tables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725129B-F4A1-7945-90E1-5353C2DFCA79}"/>
              </a:ext>
            </a:extLst>
          </p:cNvPr>
          <p:cNvSpPr txBox="1"/>
          <p:nvPr/>
        </p:nvSpPr>
        <p:spPr>
          <a:xfrm>
            <a:off x="5259466" y="1844070"/>
            <a:ext cx="24311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write(“Blah”,  0x001b…);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6A13569-23E0-BC44-A71C-5DF99432B5E5}"/>
              </a:ext>
            </a:extLst>
          </p:cNvPr>
          <p:cNvCxnSpPr>
            <a:cxnSpLocks/>
          </p:cNvCxnSpPr>
          <p:nvPr/>
        </p:nvCxnSpPr>
        <p:spPr>
          <a:xfrm>
            <a:off x="6262255" y="2209800"/>
            <a:ext cx="0" cy="26614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348B8D0A-D73C-6045-B9B5-921CE36F60D5}"/>
              </a:ext>
            </a:extLst>
          </p:cNvPr>
          <p:cNvSpPr/>
          <p:nvPr/>
        </p:nvSpPr>
        <p:spPr>
          <a:xfrm>
            <a:off x="5791200" y="4892376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MMU</a:t>
            </a:r>
          </a:p>
        </p:txBody>
      </p:sp>
      <p:cxnSp>
        <p:nvCxnSpPr>
          <p:cNvPr id="29" name="Curved Connector 28">
            <a:extLst>
              <a:ext uri="{FF2B5EF4-FFF2-40B4-BE49-F238E27FC236}">
                <a16:creationId xmlns:a16="http://schemas.microsoft.com/office/drawing/2014/main" id="{A498805A-2C6A-E44B-A39B-8B7C4D70CFC6}"/>
              </a:ext>
            </a:extLst>
          </p:cNvPr>
          <p:cNvCxnSpPr>
            <a:cxnSpLocks/>
            <a:stCxn id="27" idx="2"/>
            <a:endCxn id="22" idx="1"/>
          </p:cNvCxnSpPr>
          <p:nvPr/>
        </p:nvCxnSpPr>
        <p:spPr>
          <a:xfrm rot="5400000" flipH="1">
            <a:off x="4884093" y="4442470"/>
            <a:ext cx="1585613" cy="1143000"/>
          </a:xfrm>
          <a:prstGeom prst="curvedConnector4">
            <a:avLst>
              <a:gd name="adj1" fmla="val -14417"/>
              <a:gd name="adj2" fmla="val 120000"/>
            </a:avLst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10FB1CA-6846-FF48-9DD4-AEABDAFDFEFF}"/>
              </a:ext>
            </a:extLst>
          </p:cNvPr>
          <p:cNvSpPr txBox="1"/>
          <p:nvPr/>
        </p:nvSpPr>
        <p:spPr>
          <a:xfrm>
            <a:off x="3295505" y="5006488"/>
            <a:ext cx="16385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Address 0x001b</a:t>
            </a:r>
          </a:p>
        </p:txBody>
      </p:sp>
      <p:sp>
        <p:nvSpPr>
          <p:cNvPr id="33" name="Footer Placeholder 48">
            <a:extLst>
              <a:ext uri="{FF2B5EF4-FFF2-40B4-BE49-F238E27FC236}">
                <a16:creationId xmlns:a16="http://schemas.microsoft.com/office/drawing/2014/main" id="{BD8DBF38-155E-584F-B747-A8F12931B1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0" y="6356350"/>
            <a:ext cx="2895600" cy="365125"/>
          </a:xfrm>
        </p:spPr>
        <p:txBody>
          <a:bodyPr/>
          <a:lstStyle/>
          <a:p>
            <a:r>
              <a:rPr lang="en-US" dirty="0"/>
              <a:t>CSE 522S – Advanced Operating Systems</a:t>
            </a:r>
          </a:p>
        </p:txBody>
      </p:sp>
    </p:spTree>
    <p:extLst>
      <p:ext uri="{BB962C8B-B14F-4D97-AF65-F5344CB8AC3E}">
        <p14:creationId xmlns:p14="http://schemas.microsoft.com/office/powerpoint/2010/main" val="40094521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Demand Paging</a:t>
            </a:r>
          </a:p>
        </p:txBody>
      </p:sp>
      <p:sp>
        <p:nvSpPr>
          <p:cNvPr id="34" name="Slide Number Placeholder 4">
            <a:extLst>
              <a:ext uri="{FF2B5EF4-FFF2-40B4-BE49-F238E27FC236}">
                <a16:creationId xmlns:a16="http://schemas.microsoft.com/office/drawing/2014/main" id="{B9F2BDA6-8223-0F40-B107-9C4EB4536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15</a:t>
            </a:fld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57200" y="2590800"/>
            <a:ext cx="8305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533400" y="4191000"/>
            <a:ext cx="822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33400" y="5791200"/>
            <a:ext cx="822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0" y="2209800"/>
            <a:ext cx="1905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User space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0" y="3733800"/>
            <a:ext cx="1905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Kernel space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0" y="5334000"/>
            <a:ext cx="1905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Hardware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90600" y="1905000"/>
            <a:ext cx="1229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malloc</a:t>
            </a:r>
            <a:r>
              <a:rPr lang="en-US" sz="14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(…)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1524000" y="2362200"/>
            <a:ext cx="2" cy="99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556657" y="3406170"/>
            <a:ext cx="370280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Allocate new virtual memory area (VA)</a:t>
            </a:r>
          </a:p>
          <a:p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DO NOT allocate physical memory</a:t>
            </a:r>
          </a:p>
          <a:p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DO NOT update page tables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2286000" y="2286000"/>
            <a:ext cx="0" cy="1066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85800" y="2819400"/>
            <a:ext cx="11171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 of bytes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209800" y="2362200"/>
            <a:ext cx="15408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Virtual address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133600" y="1905000"/>
            <a:ext cx="10036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0x001b…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6A49582-89A2-2C43-A46C-5086C12DE364}"/>
              </a:ext>
            </a:extLst>
          </p:cNvPr>
          <p:cNvSpPr/>
          <p:nvPr/>
        </p:nvSpPr>
        <p:spPr>
          <a:xfrm>
            <a:off x="5105400" y="3763963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Page Tables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2BE378D-BF1C-BD46-9A6F-001E618E37EC}"/>
              </a:ext>
            </a:extLst>
          </p:cNvPr>
          <p:cNvSpPr txBox="1"/>
          <p:nvPr/>
        </p:nvSpPr>
        <p:spPr>
          <a:xfrm>
            <a:off x="4152900" y="3856949"/>
            <a:ext cx="1905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DED4DF0-A0DB-514F-AF81-F2E648FFF82A}"/>
              </a:ext>
            </a:extLst>
          </p:cNvPr>
          <p:cNvSpPr txBox="1"/>
          <p:nvPr/>
        </p:nvSpPr>
        <p:spPr>
          <a:xfrm>
            <a:off x="4648200" y="3654623"/>
            <a:ext cx="1905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F118E5C-7227-5B47-95A7-518509A6DE3C}"/>
              </a:ext>
            </a:extLst>
          </p:cNvPr>
          <p:cNvSpPr/>
          <p:nvPr/>
        </p:nvSpPr>
        <p:spPr>
          <a:xfrm>
            <a:off x="5105400" y="3763963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Page Tables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725129B-F4A1-7945-90E1-5353C2DFCA79}"/>
              </a:ext>
            </a:extLst>
          </p:cNvPr>
          <p:cNvSpPr txBox="1"/>
          <p:nvPr/>
        </p:nvSpPr>
        <p:spPr>
          <a:xfrm>
            <a:off x="5259466" y="1844070"/>
            <a:ext cx="24311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write(“Blah”,  0x001b…);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6A13569-23E0-BC44-A71C-5DF99432B5E5}"/>
              </a:ext>
            </a:extLst>
          </p:cNvPr>
          <p:cNvCxnSpPr>
            <a:cxnSpLocks/>
          </p:cNvCxnSpPr>
          <p:nvPr/>
        </p:nvCxnSpPr>
        <p:spPr>
          <a:xfrm>
            <a:off x="6262255" y="2209800"/>
            <a:ext cx="0" cy="26614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348B8D0A-D73C-6045-B9B5-921CE36F60D5}"/>
              </a:ext>
            </a:extLst>
          </p:cNvPr>
          <p:cNvSpPr/>
          <p:nvPr/>
        </p:nvSpPr>
        <p:spPr>
          <a:xfrm>
            <a:off x="5791200" y="4892376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MMU</a:t>
            </a:r>
          </a:p>
        </p:txBody>
      </p:sp>
      <p:cxnSp>
        <p:nvCxnSpPr>
          <p:cNvPr id="29" name="Curved Connector 28">
            <a:extLst>
              <a:ext uri="{FF2B5EF4-FFF2-40B4-BE49-F238E27FC236}">
                <a16:creationId xmlns:a16="http://schemas.microsoft.com/office/drawing/2014/main" id="{A498805A-2C6A-E44B-A39B-8B7C4D70CFC6}"/>
              </a:ext>
            </a:extLst>
          </p:cNvPr>
          <p:cNvCxnSpPr>
            <a:cxnSpLocks/>
            <a:stCxn id="27" idx="2"/>
            <a:endCxn id="22" idx="1"/>
          </p:cNvCxnSpPr>
          <p:nvPr/>
        </p:nvCxnSpPr>
        <p:spPr>
          <a:xfrm rot="5400000" flipH="1">
            <a:off x="4884093" y="4442470"/>
            <a:ext cx="1585613" cy="1143000"/>
          </a:xfrm>
          <a:prstGeom prst="curvedConnector4">
            <a:avLst>
              <a:gd name="adj1" fmla="val -14417"/>
              <a:gd name="adj2" fmla="val 120000"/>
            </a:avLst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10FB1CA-6846-FF48-9DD4-AEABDAFDFEFF}"/>
              </a:ext>
            </a:extLst>
          </p:cNvPr>
          <p:cNvSpPr txBox="1"/>
          <p:nvPr/>
        </p:nvSpPr>
        <p:spPr>
          <a:xfrm>
            <a:off x="3295505" y="5006488"/>
            <a:ext cx="16385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Address 0x001b</a:t>
            </a:r>
          </a:p>
        </p:txBody>
      </p: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B34E7A9F-CAA9-2E48-8E9B-0B0352A7578C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189183" y="3897672"/>
            <a:ext cx="1289144" cy="658089"/>
          </a:xfrm>
          <a:prstGeom prst="bentConnector3">
            <a:avLst>
              <a:gd name="adj1" fmla="val 50000"/>
            </a:avLst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1E2BBB5B-3407-B848-837B-01DBB6BEE731}"/>
              </a:ext>
            </a:extLst>
          </p:cNvPr>
          <p:cNvSpPr txBox="1"/>
          <p:nvPr/>
        </p:nvSpPr>
        <p:spPr>
          <a:xfrm>
            <a:off x="6459388" y="2686392"/>
            <a:ext cx="199240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PAGE FAULT</a:t>
            </a:r>
          </a:p>
          <a:p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MMU cannot find VA</a:t>
            </a:r>
          </a:p>
          <a:p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(0x001b ...) in the </a:t>
            </a:r>
            <a:b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page tables</a:t>
            </a:r>
          </a:p>
        </p:txBody>
      </p:sp>
      <p:sp>
        <p:nvSpPr>
          <p:cNvPr id="36" name="Footer Placeholder 48">
            <a:extLst>
              <a:ext uri="{FF2B5EF4-FFF2-40B4-BE49-F238E27FC236}">
                <a16:creationId xmlns:a16="http://schemas.microsoft.com/office/drawing/2014/main" id="{E3FB6C66-E9E4-EA40-851E-DB17379AA9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0" y="6356350"/>
            <a:ext cx="2895600" cy="365125"/>
          </a:xfrm>
        </p:spPr>
        <p:txBody>
          <a:bodyPr/>
          <a:lstStyle/>
          <a:p>
            <a:r>
              <a:rPr lang="en-US" dirty="0"/>
              <a:t>CSE 522S – Advanced Operating Systems</a:t>
            </a:r>
          </a:p>
        </p:txBody>
      </p:sp>
    </p:spTree>
    <p:extLst>
      <p:ext uri="{BB962C8B-B14F-4D97-AF65-F5344CB8AC3E}">
        <p14:creationId xmlns:p14="http://schemas.microsoft.com/office/powerpoint/2010/main" val="12080510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Demand Paging</a:t>
            </a:r>
          </a:p>
        </p:txBody>
      </p:sp>
      <p:sp>
        <p:nvSpPr>
          <p:cNvPr id="21" name="Slide Number Placeholder 4">
            <a:extLst>
              <a:ext uri="{FF2B5EF4-FFF2-40B4-BE49-F238E27FC236}">
                <a16:creationId xmlns:a16="http://schemas.microsoft.com/office/drawing/2014/main" id="{3EADE0F7-90D6-704C-A739-4762D8337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16</a:t>
            </a:fld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57200" y="2590800"/>
            <a:ext cx="8305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533400" y="4191000"/>
            <a:ext cx="822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33400" y="5791200"/>
            <a:ext cx="822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0" y="3733800"/>
            <a:ext cx="1905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Kernel space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0" y="5334000"/>
            <a:ext cx="1905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Hardware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6A49582-89A2-2C43-A46C-5086C12DE364}"/>
              </a:ext>
            </a:extLst>
          </p:cNvPr>
          <p:cNvSpPr/>
          <p:nvPr/>
        </p:nvSpPr>
        <p:spPr>
          <a:xfrm>
            <a:off x="3046334" y="3763963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Page Tables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F118E5C-7227-5B47-95A7-518509A6DE3C}"/>
              </a:ext>
            </a:extLst>
          </p:cNvPr>
          <p:cNvSpPr/>
          <p:nvPr/>
        </p:nvSpPr>
        <p:spPr>
          <a:xfrm>
            <a:off x="3046334" y="3763963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Page Tables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725129B-F4A1-7945-90E1-5353C2DFCA79}"/>
              </a:ext>
            </a:extLst>
          </p:cNvPr>
          <p:cNvSpPr txBox="1"/>
          <p:nvPr/>
        </p:nvSpPr>
        <p:spPr>
          <a:xfrm>
            <a:off x="3200400" y="1844070"/>
            <a:ext cx="24311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write(“Blah”,  0x001b…);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6A13569-23E0-BC44-A71C-5DF99432B5E5}"/>
              </a:ext>
            </a:extLst>
          </p:cNvPr>
          <p:cNvCxnSpPr>
            <a:cxnSpLocks/>
          </p:cNvCxnSpPr>
          <p:nvPr/>
        </p:nvCxnSpPr>
        <p:spPr>
          <a:xfrm>
            <a:off x="4203189" y="2209800"/>
            <a:ext cx="0" cy="26614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348B8D0A-D73C-6045-B9B5-921CE36F60D5}"/>
              </a:ext>
            </a:extLst>
          </p:cNvPr>
          <p:cNvSpPr/>
          <p:nvPr/>
        </p:nvSpPr>
        <p:spPr>
          <a:xfrm>
            <a:off x="3732134" y="4892376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MMU</a:t>
            </a:r>
          </a:p>
        </p:txBody>
      </p:sp>
      <p:cxnSp>
        <p:nvCxnSpPr>
          <p:cNvPr id="29" name="Curved Connector 28">
            <a:extLst>
              <a:ext uri="{FF2B5EF4-FFF2-40B4-BE49-F238E27FC236}">
                <a16:creationId xmlns:a16="http://schemas.microsoft.com/office/drawing/2014/main" id="{A498805A-2C6A-E44B-A39B-8B7C4D70CFC6}"/>
              </a:ext>
            </a:extLst>
          </p:cNvPr>
          <p:cNvCxnSpPr>
            <a:cxnSpLocks/>
            <a:stCxn id="27" idx="2"/>
            <a:endCxn id="22" idx="1"/>
          </p:cNvCxnSpPr>
          <p:nvPr/>
        </p:nvCxnSpPr>
        <p:spPr>
          <a:xfrm rot="5400000" flipH="1">
            <a:off x="2825027" y="4442470"/>
            <a:ext cx="1585613" cy="1143000"/>
          </a:xfrm>
          <a:prstGeom prst="curvedConnector4">
            <a:avLst>
              <a:gd name="adj1" fmla="val -14417"/>
              <a:gd name="adj2" fmla="val 120000"/>
            </a:avLst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10FB1CA-6846-FF48-9DD4-AEABDAFDFEFF}"/>
              </a:ext>
            </a:extLst>
          </p:cNvPr>
          <p:cNvSpPr txBox="1"/>
          <p:nvPr/>
        </p:nvSpPr>
        <p:spPr>
          <a:xfrm>
            <a:off x="1236439" y="5006488"/>
            <a:ext cx="16385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Address 0x001b</a:t>
            </a:r>
          </a:p>
        </p:txBody>
      </p: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B34E7A9F-CAA9-2E48-8E9B-0B0352A7578C}"/>
              </a:ext>
            </a:extLst>
          </p:cNvPr>
          <p:cNvCxnSpPr>
            <a:cxnSpLocks/>
            <a:endCxn id="36" idx="2"/>
          </p:cNvCxnSpPr>
          <p:nvPr/>
        </p:nvCxnSpPr>
        <p:spPr>
          <a:xfrm rot="5400000" flipH="1" flipV="1">
            <a:off x="4320961" y="4076904"/>
            <a:ext cx="919071" cy="669705"/>
          </a:xfrm>
          <a:prstGeom prst="bentConnector3">
            <a:avLst>
              <a:gd name="adj1" fmla="val 50000"/>
            </a:avLst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16B4AFA9-777E-F14A-B2A6-335E10FC83AD}"/>
              </a:ext>
            </a:extLst>
          </p:cNvPr>
          <p:cNvSpPr txBox="1"/>
          <p:nvPr/>
        </p:nvSpPr>
        <p:spPr>
          <a:xfrm>
            <a:off x="0" y="2209800"/>
            <a:ext cx="1905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User space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CCCF3A9-7F15-7E48-8AFB-AABB6DD9A794}"/>
              </a:ext>
            </a:extLst>
          </p:cNvPr>
          <p:cNvSpPr txBox="1"/>
          <p:nvPr/>
        </p:nvSpPr>
        <p:spPr>
          <a:xfrm>
            <a:off x="4114800" y="3048000"/>
            <a:ext cx="20393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Page fault handler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18130D6-5883-FE4B-9BED-1D39A39C0CF9}"/>
              </a:ext>
            </a:extLst>
          </p:cNvPr>
          <p:cNvSpPr txBox="1"/>
          <p:nvPr/>
        </p:nvSpPr>
        <p:spPr>
          <a:xfrm>
            <a:off x="4267200" y="3429000"/>
            <a:ext cx="16962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Can user access </a:t>
            </a:r>
            <a:b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VA 0x001b …?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746318D-05CD-B742-9DC1-99A770100C92}"/>
              </a:ext>
            </a:extLst>
          </p:cNvPr>
          <p:cNvSpPr txBox="1"/>
          <p:nvPr/>
        </p:nvSpPr>
        <p:spPr>
          <a:xfrm>
            <a:off x="6024931" y="2710490"/>
            <a:ext cx="3143809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Query list of </a:t>
            </a:r>
            <a:r>
              <a:rPr lang="en-US" sz="1400" dirty="0" err="1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vm_area_struct</a:t>
            </a:r>
            <a:br>
              <a:rPr lang="en-US" sz="1400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</a:b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for the process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If no VMA exists, invalid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If VMA exists, but no write</a:t>
            </a:r>
            <a:b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permission, invalid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Else, OK</a:t>
            </a:r>
            <a:b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endParaRPr lang="en-US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5" name="Footer Placeholder 48">
            <a:extLst>
              <a:ext uri="{FF2B5EF4-FFF2-40B4-BE49-F238E27FC236}">
                <a16:creationId xmlns:a16="http://schemas.microsoft.com/office/drawing/2014/main" id="{D79D3506-D80C-824E-85B2-AFE8672299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0" y="6356350"/>
            <a:ext cx="2895600" cy="365125"/>
          </a:xfrm>
        </p:spPr>
        <p:txBody>
          <a:bodyPr/>
          <a:lstStyle/>
          <a:p>
            <a:r>
              <a:rPr lang="en-US" dirty="0"/>
              <a:t>CSE 522S – Advanced Operating Systems</a:t>
            </a:r>
          </a:p>
        </p:txBody>
      </p:sp>
    </p:spTree>
    <p:extLst>
      <p:ext uri="{BB962C8B-B14F-4D97-AF65-F5344CB8AC3E}">
        <p14:creationId xmlns:p14="http://schemas.microsoft.com/office/powerpoint/2010/main" val="13194914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Demand Paging</a:t>
            </a:r>
          </a:p>
        </p:txBody>
      </p:sp>
      <p:sp>
        <p:nvSpPr>
          <p:cNvPr id="33" name="Slide Number Placeholder 4">
            <a:extLst>
              <a:ext uri="{FF2B5EF4-FFF2-40B4-BE49-F238E27FC236}">
                <a16:creationId xmlns:a16="http://schemas.microsoft.com/office/drawing/2014/main" id="{C619188E-231F-D74A-A310-779DDC763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17</a:t>
            </a:fld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57200" y="2590800"/>
            <a:ext cx="8305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533400" y="4191000"/>
            <a:ext cx="822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33400" y="5791200"/>
            <a:ext cx="822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0" y="3733800"/>
            <a:ext cx="1905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Kernel space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0" y="5334000"/>
            <a:ext cx="1905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Hardware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6A49582-89A2-2C43-A46C-5086C12DE364}"/>
              </a:ext>
            </a:extLst>
          </p:cNvPr>
          <p:cNvSpPr/>
          <p:nvPr/>
        </p:nvSpPr>
        <p:spPr>
          <a:xfrm>
            <a:off x="3046334" y="3763963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Page Tables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F118E5C-7227-5B47-95A7-518509A6DE3C}"/>
              </a:ext>
            </a:extLst>
          </p:cNvPr>
          <p:cNvSpPr/>
          <p:nvPr/>
        </p:nvSpPr>
        <p:spPr>
          <a:xfrm>
            <a:off x="3046334" y="3763963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Page Tables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725129B-F4A1-7945-90E1-5353C2DFCA79}"/>
              </a:ext>
            </a:extLst>
          </p:cNvPr>
          <p:cNvSpPr txBox="1"/>
          <p:nvPr/>
        </p:nvSpPr>
        <p:spPr>
          <a:xfrm>
            <a:off x="3200400" y="1844070"/>
            <a:ext cx="24311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write(“Blah”,  0x001b…);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6A13569-23E0-BC44-A71C-5DF99432B5E5}"/>
              </a:ext>
            </a:extLst>
          </p:cNvPr>
          <p:cNvCxnSpPr>
            <a:cxnSpLocks/>
          </p:cNvCxnSpPr>
          <p:nvPr/>
        </p:nvCxnSpPr>
        <p:spPr>
          <a:xfrm>
            <a:off x="4203189" y="2209800"/>
            <a:ext cx="0" cy="26614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348B8D0A-D73C-6045-B9B5-921CE36F60D5}"/>
              </a:ext>
            </a:extLst>
          </p:cNvPr>
          <p:cNvSpPr/>
          <p:nvPr/>
        </p:nvSpPr>
        <p:spPr>
          <a:xfrm>
            <a:off x="3732134" y="4892376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MMU</a:t>
            </a:r>
          </a:p>
        </p:txBody>
      </p:sp>
      <p:cxnSp>
        <p:nvCxnSpPr>
          <p:cNvPr id="29" name="Curved Connector 28">
            <a:extLst>
              <a:ext uri="{FF2B5EF4-FFF2-40B4-BE49-F238E27FC236}">
                <a16:creationId xmlns:a16="http://schemas.microsoft.com/office/drawing/2014/main" id="{A498805A-2C6A-E44B-A39B-8B7C4D70CFC6}"/>
              </a:ext>
            </a:extLst>
          </p:cNvPr>
          <p:cNvCxnSpPr>
            <a:cxnSpLocks/>
            <a:stCxn id="27" idx="2"/>
            <a:endCxn id="22" idx="1"/>
          </p:cNvCxnSpPr>
          <p:nvPr/>
        </p:nvCxnSpPr>
        <p:spPr>
          <a:xfrm rot="5400000" flipH="1">
            <a:off x="2825027" y="4442470"/>
            <a:ext cx="1585613" cy="1143000"/>
          </a:xfrm>
          <a:prstGeom prst="curvedConnector4">
            <a:avLst>
              <a:gd name="adj1" fmla="val -14417"/>
              <a:gd name="adj2" fmla="val 120000"/>
            </a:avLst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10FB1CA-6846-FF48-9DD4-AEABDAFDFEFF}"/>
              </a:ext>
            </a:extLst>
          </p:cNvPr>
          <p:cNvSpPr txBox="1"/>
          <p:nvPr/>
        </p:nvSpPr>
        <p:spPr>
          <a:xfrm>
            <a:off x="1236439" y="5006488"/>
            <a:ext cx="16385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Address 0x001b</a:t>
            </a:r>
          </a:p>
        </p:txBody>
      </p: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B34E7A9F-CAA9-2E48-8E9B-0B0352A7578C}"/>
              </a:ext>
            </a:extLst>
          </p:cNvPr>
          <p:cNvCxnSpPr>
            <a:cxnSpLocks/>
            <a:endCxn id="36" idx="2"/>
          </p:cNvCxnSpPr>
          <p:nvPr/>
        </p:nvCxnSpPr>
        <p:spPr>
          <a:xfrm rot="5400000" flipH="1" flipV="1">
            <a:off x="4320961" y="4076904"/>
            <a:ext cx="919071" cy="669705"/>
          </a:xfrm>
          <a:prstGeom prst="bentConnector3">
            <a:avLst>
              <a:gd name="adj1" fmla="val 50000"/>
            </a:avLst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16B4AFA9-777E-F14A-B2A6-335E10FC83AD}"/>
              </a:ext>
            </a:extLst>
          </p:cNvPr>
          <p:cNvSpPr txBox="1"/>
          <p:nvPr/>
        </p:nvSpPr>
        <p:spPr>
          <a:xfrm>
            <a:off x="0" y="2209800"/>
            <a:ext cx="1905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User space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CCCF3A9-7F15-7E48-8AFB-AABB6DD9A794}"/>
              </a:ext>
            </a:extLst>
          </p:cNvPr>
          <p:cNvSpPr txBox="1"/>
          <p:nvPr/>
        </p:nvSpPr>
        <p:spPr>
          <a:xfrm>
            <a:off x="4114800" y="3048000"/>
            <a:ext cx="20393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Page fault handler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18130D6-5883-FE4B-9BED-1D39A39C0CF9}"/>
              </a:ext>
            </a:extLst>
          </p:cNvPr>
          <p:cNvSpPr txBox="1"/>
          <p:nvPr/>
        </p:nvSpPr>
        <p:spPr>
          <a:xfrm>
            <a:off x="4267200" y="3429000"/>
            <a:ext cx="16962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Can user access </a:t>
            </a:r>
            <a:b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VA 0x001b …?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02E4D25-50A7-FA4E-89F6-6EDE18C538FC}"/>
              </a:ext>
            </a:extLst>
          </p:cNvPr>
          <p:cNvSpPr txBox="1"/>
          <p:nvPr/>
        </p:nvSpPr>
        <p:spPr>
          <a:xfrm>
            <a:off x="5943600" y="3733800"/>
            <a:ext cx="4842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Yes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352121B-65D1-B04C-A5C8-7BE4F44C5E41}"/>
              </a:ext>
            </a:extLst>
          </p:cNvPr>
          <p:cNvCxnSpPr>
            <a:stCxn id="40" idx="3"/>
            <a:endCxn id="42" idx="1"/>
          </p:cNvCxnSpPr>
          <p:nvPr/>
        </p:nvCxnSpPr>
        <p:spPr>
          <a:xfrm flipV="1">
            <a:off x="6427835" y="3220254"/>
            <a:ext cx="277765" cy="6674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8CC91A45-4141-2443-9EF1-85D3399A4714}"/>
              </a:ext>
            </a:extLst>
          </p:cNvPr>
          <p:cNvSpPr txBox="1"/>
          <p:nvPr/>
        </p:nvSpPr>
        <p:spPr>
          <a:xfrm>
            <a:off x="6705600" y="2743200"/>
            <a:ext cx="244971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(1) Allocate physical </a:t>
            </a:r>
            <a:b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pages and map them in </a:t>
            </a:r>
          </a:p>
          <a:p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page tables</a:t>
            </a:r>
          </a:p>
          <a:p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(2) Reissue instruction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BF26E9B-15E7-8740-A79C-A66A006F9C49}"/>
              </a:ext>
            </a:extLst>
          </p:cNvPr>
          <p:cNvCxnSpPr>
            <a:cxnSpLocks/>
          </p:cNvCxnSpPr>
          <p:nvPr/>
        </p:nvCxnSpPr>
        <p:spPr>
          <a:xfrm flipH="1">
            <a:off x="4646534" y="4054473"/>
            <a:ext cx="2744866" cy="10509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8289E7BB-6F0A-AF44-8F60-0A157AE0BD7B}"/>
              </a:ext>
            </a:extLst>
          </p:cNvPr>
          <p:cNvSpPr txBox="1"/>
          <p:nvPr/>
        </p:nvSpPr>
        <p:spPr>
          <a:xfrm>
            <a:off x="6585520" y="3746696"/>
            <a:ext cx="24311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write(“Blah”,  0x001b…);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622F753-73BA-0146-91B9-A793F3CC3DC7}"/>
              </a:ext>
            </a:extLst>
          </p:cNvPr>
          <p:cNvSpPr/>
          <p:nvPr/>
        </p:nvSpPr>
        <p:spPr>
          <a:xfrm>
            <a:off x="6833174" y="4696918"/>
            <a:ext cx="1328161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Physical</a:t>
            </a:r>
            <a:br>
              <a:rPr lang="en-US" dirty="0"/>
            </a:br>
            <a:r>
              <a:rPr lang="en-US" dirty="0"/>
              <a:t>Memory</a:t>
            </a:r>
          </a:p>
        </p:txBody>
      </p:sp>
      <p:cxnSp>
        <p:nvCxnSpPr>
          <p:cNvPr id="50" name="Elbow Connector 49">
            <a:extLst>
              <a:ext uri="{FF2B5EF4-FFF2-40B4-BE49-F238E27FC236}">
                <a16:creationId xmlns:a16="http://schemas.microsoft.com/office/drawing/2014/main" id="{B5581FA8-77F5-3749-9BAA-2FD04FE17FB8}"/>
              </a:ext>
            </a:extLst>
          </p:cNvPr>
          <p:cNvCxnSpPr>
            <a:cxnSpLocks/>
            <a:stCxn id="22" idx="3"/>
            <a:endCxn id="49" idx="1"/>
          </p:cNvCxnSpPr>
          <p:nvPr/>
        </p:nvCxnSpPr>
        <p:spPr>
          <a:xfrm>
            <a:off x="3960734" y="4221163"/>
            <a:ext cx="2872440" cy="932955"/>
          </a:xfrm>
          <a:prstGeom prst="bentConnector3">
            <a:avLst>
              <a:gd name="adj1" fmla="val 50000"/>
            </a:avLst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0C3EDA4F-8CC1-E54F-8AEC-572C87D7E1BD}"/>
              </a:ext>
            </a:extLst>
          </p:cNvPr>
          <p:cNvSpPr txBox="1"/>
          <p:nvPr/>
        </p:nvSpPr>
        <p:spPr>
          <a:xfrm>
            <a:off x="5943600" y="3429000"/>
            <a:ext cx="428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AF86F939-B778-A14E-B3F4-E7AD2C454DAD}"/>
              </a:ext>
            </a:extLst>
          </p:cNvPr>
          <p:cNvCxnSpPr/>
          <p:nvPr/>
        </p:nvCxnSpPr>
        <p:spPr>
          <a:xfrm flipV="1">
            <a:off x="6172200" y="2286000"/>
            <a:ext cx="0" cy="1143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108BAFDA-D236-BF4D-AB77-B5D2F5FDF816}"/>
              </a:ext>
            </a:extLst>
          </p:cNvPr>
          <p:cNvSpPr txBox="1"/>
          <p:nvPr/>
        </p:nvSpPr>
        <p:spPr>
          <a:xfrm>
            <a:off x="5791200" y="1905000"/>
            <a:ext cx="19111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Segmentation fault</a:t>
            </a:r>
          </a:p>
        </p:txBody>
      </p:sp>
      <p:sp>
        <p:nvSpPr>
          <p:cNvPr id="37" name="Footer Placeholder 48">
            <a:extLst>
              <a:ext uri="{FF2B5EF4-FFF2-40B4-BE49-F238E27FC236}">
                <a16:creationId xmlns:a16="http://schemas.microsoft.com/office/drawing/2014/main" id="{E0AEBFDB-1F72-9E4E-962C-785A337CCC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0" y="6356350"/>
            <a:ext cx="2895600" cy="365125"/>
          </a:xfrm>
        </p:spPr>
        <p:txBody>
          <a:bodyPr/>
          <a:lstStyle/>
          <a:p>
            <a:r>
              <a:rPr lang="en-US" dirty="0"/>
              <a:t>CSE 522S – Advanced Operating Systems</a:t>
            </a:r>
          </a:p>
        </p:txBody>
      </p:sp>
    </p:spTree>
    <p:extLst>
      <p:ext uri="{BB962C8B-B14F-4D97-AF65-F5344CB8AC3E}">
        <p14:creationId xmlns:p14="http://schemas.microsoft.com/office/powerpoint/2010/main" val="2810485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 Translation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A virtual address is broken up into </a:t>
            </a:r>
            <a:br>
              <a:rPr lang="en-US" sz="2000" dirty="0"/>
            </a:br>
            <a:r>
              <a:rPr lang="en-US" sz="2000" dirty="0"/>
              <a:t>2 pieces:</a:t>
            </a:r>
          </a:p>
          <a:p>
            <a:pPr lvl="1"/>
            <a:r>
              <a:rPr lang="en-US" sz="1600" b="1" dirty="0"/>
              <a:t>p: </a:t>
            </a:r>
            <a:r>
              <a:rPr lang="en-US" sz="1600" dirty="0"/>
              <a:t>page number</a:t>
            </a:r>
          </a:p>
          <a:p>
            <a:pPr lvl="1"/>
            <a:r>
              <a:rPr lang="en-US" sz="1600" b="1" dirty="0"/>
              <a:t>d: </a:t>
            </a:r>
            <a:r>
              <a:rPr lang="en-US" sz="1600" dirty="0"/>
              <a:t>page offset</a:t>
            </a:r>
            <a:endParaRPr lang="en-US" sz="1600" b="1" dirty="0"/>
          </a:p>
          <a:p>
            <a:pPr>
              <a:buNone/>
            </a:pPr>
            <a:endParaRPr lang="en-US" sz="2000" dirty="0"/>
          </a:p>
          <a:p>
            <a:r>
              <a:rPr lang="en-US" sz="2000" dirty="0"/>
              <a:t>64 bit virtual address space</a:t>
            </a:r>
          </a:p>
          <a:p>
            <a:r>
              <a:rPr lang="en-US" sz="2000" dirty="0"/>
              <a:t>4096 (4KB) byte page frame</a:t>
            </a:r>
          </a:p>
          <a:p>
            <a:r>
              <a:rPr lang="en-US" sz="2000" dirty="0"/>
              <a:t>12 bits to reference bytes within </a:t>
            </a:r>
            <a:br>
              <a:rPr lang="en-US" sz="2000" dirty="0"/>
            </a:br>
            <a:r>
              <a:rPr lang="en-US" sz="2000" dirty="0"/>
              <a:t>page frame</a:t>
            </a:r>
          </a:p>
          <a:p>
            <a:pPr lvl="1"/>
            <a:r>
              <a:rPr lang="en-US" sz="1600" dirty="0"/>
              <a:t>(2^12 = 4096)</a:t>
            </a:r>
          </a:p>
          <a:p>
            <a:pPr lvl="1"/>
            <a:endParaRPr lang="en-US" sz="2000" dirty="0"/>
          </a:p>
          <a:p>
            <a:r>
              <a:rPr lang="en-US" sz="2000" dirty="0"/>
              <a:t>That leaves 52 bits for </a:t>
            </a:r>
            <a:r>
              <a:rPr lang="en-US" sz="2000" b="1" dirty="0"/>
              <a:t>p</a:t>
            </a:r>
            <a:endParaRPr lang="en-US" sz="2000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B9D53D55-FE93-8F4D-8D18-4F24A49C6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FF977C-A79C-8B4B-9625-4E61EDC694B0}"/>
              </a:ext>
            </a:extLst>
          </p:cNvPr>
          <p:cNvSpPr txBox="1"/>
          <p:nvPr/>
        </p:nvSpPr>
        <p:spPr>
          <a:xfrm>
            <a:off x="5410200" y="2362200"/>
            <a:ext cx="2758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Virtual Address Translation: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E88E8A8-43A0-F640-91B5-FCFE519AC9A1}"/>
              </a:ext>
            </a:extLst>
          </p:cNvPr>
          <p:cNvSpPr/>
          <p:nvPr/>
        </p:nvSpPr>
        <p:spPr>
          <a:xfrm>
            <a:off x="5486400" y="2743200"/>
            <a:ext cx="1828800" cy="76200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Virtual Address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9F98BEA-CE0F-8B4C-8D38-8B366C14896D}"/>
              </a:ext>
            </a:extLst>
          </p:cNvPr>
          <p:cNvSpPr/>
          <p:nvPr/>
        </p:nvSpPr>
        <p:spPr>
          <a:xfrm>
            <a:off x="5295900" y="3962400"/>
            <a:ext cx="914400" cy="685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Page</a:t>
            </a:r>
            <a:r>
              <a:rPr lang="en-US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#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46FC36F-2F8F-264B-8ECA-C58BE90C24BC}"/>
              </a:ext>
            </a:extLst>
          </p:cNvPr>
          <p:cNvSpPr/>
          <p:nvPr/>
        </p:nvSpPr>
        <p:spPr>
          <a:xfrm>
            <a:off x="6515100" y="3962400"/>
            <a:ext cx="990600" cy="685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Offset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E500953-52D9-D147-9D6A-EB1EAA53E21E}"/>
              </a:ext>
            </a:extLst>
          </p:cNvPr>
          <p:cNvCxnSpPr>
            <a:endCxn id="6" idx="0"/>
          </p:cNvCxnSpPr>
          <p:nvPr/>
        </p:nvCxnSpPr>
        <p:spPr>
          <a:xfrm flipH="1">
            <a:off x="5753100" y="3505200"/>
            <a:ext cx="228600" cy="4572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66D4FEB-69E5-1148-8953-4ABB2AC9872D}"/>
              </a:ext>
            </a:extLst>
          </p:cNvPr>
          <p:cNvCxnSpPr>
            <a:endCxn id="7" idx="0"/>
          </p:cNvCxnSpPr>
          <p:nvPr/>
        </p:nvCxnSpPr>
        <p:spPr>
          <a:xfrm>
            <a:off x="6819900" y="3505200"/>
            <a:ext cx="190500" cy="4572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E82A8268-43C6-F740-8CEC-0EBCB6726576}"/>
              </a:ext>
            </a:extLst>
          </p:cNvPr>
          <p:cNvSpPr/>
          <p:nvPr/>
        </p:nvSpPr>
        <p:spPr>
          <a:xfrm>
            <a:off x="5295900" y="5029200"/>
            <a:ext cx="1295400" cy="685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Physical Page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65D327B-F7A6-0943-A389-49081ACF9C3F}"/>
              </a:ext>
            </a:extLst>
          </p:cNvPr>
          <p:cNvCxnSpPr>
            <a:stCxn id="6" idx="2"/>
          </p:cNvCxnSpPr>
          <p:nvPr/>
        </p:nvCxnSpPr>
        <p:spPr>
          <a:xfrm>
            <a:off x="5753100" y="4648200"/>
            <a:ext cx="0" cy="3810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F5DB60C0-4ABD-924F-A714-34BBBC33987D}"/>
              </a:ext>
            </a:extLst>
          </p:cNvPr>
          <p:cNvSpPr/>
          <p:nvPr/>
        </p:nvSpPr>
        <p:spPr>
          <a:xfrm>
            <a:off x="6972300" y="5181600"/>
            <a:ext cx="381000" cy="381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37313D6-AA7A-BA4C-BD81-EEFCD09DA03C}"/>
              </a:ext>
            </a:extLst>
          </p:cNvPr>
          <p:cNvCxnSpPr/>
          <p:nvPr/>
        </p:nvCxnSpPr>
        <p:spPr>
          <a:xfrm>
            <a:off x="6591300" y="5372100"/>
            <a:ext cx="381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37DEB14-E783-A049-ADC4-DEEEC8B7EA8C}"/>
              </a:ext>
            </a:extLst>
          </p:cNvPr>
          <p:cNvCxnSpPr/>
          <p:nvPr/>
        </p:nvCxnSpPr>
        <p:spPr>
          <a:xfrm>
            <a:off x="7172025" y="4648200"/>
            <a:ext cx="0" cy="5334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B348149-636E-554E-AEE8-D82F0585D588}"/>
              </a:ext>
            </a:extLst>
          </p:cNvPr>
          <p:cNvCxnSpPr/>
          <p:nvPr/>
        </p:nvCxnSpPr>
        <p:spPr>
          <a:xfrm>
            <a:off x="7353300" y="5372100"/>
            <a:ext cx="381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0AA547FA-F769-D246-83C0-C465A0C62DCC}"/>
              </a:ext>
            </a:extLst>
          </p:cNvPr>
          <p:cNvSpPr/>
          <p:nvPr/>
        </p:nvSpPr>
        <p:spPr>
          <a:xfrm>
            <a:off x="7725075" y="5029200"/>
            <a:ext cx="838200" cy="685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Phys.</a:t>
            </a:r>
          </a:p>
          <a:p>
            <a:pPr algn="ctr"/>
            <a:r>
              <a:rPr lang="en-US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Addr</a:t>
            </a:r>
            <a:endParaRPr lang="en-US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A99627C-5163-A541-9A25-E20254DCFD8C}"/>
              </a:ext>
            </a:extLst>
          </p:cNvPr>
          <p:cNvSpPr txBox="1"/>
          <p:nvPr/>
        </p:nvSpPr>
        <p:spPr>
          <a:xfrm>
            <a:off x="6997964" y="5179496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+</a:t>
            </a:r>
          </a:p>
        </p:txBody>
      </p:sp>
      <p:sp>
        <p:nvSpPr>
          <p:cNvPr id="20" name="Footer Placeholder 48">
            <a:extLst>
              <a:ext uri="{FF2B5EF4-FFF2-40B4-BE49-F238E27FC236}">
                <a16:creationId xmlns:a16="http://schemas.microsoft.com/office/drawing/2014/main" id="{86710B72-54FD-A443-9FE2-E04FD4406E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0" y="6356350"/>
            <a:ext cx="2895600" cy="365125"/>
          </a:xfrm>
        </p:spPr>
        <p:txBody>
          <a:bodyPr/>
          <a:lstStyle/>
          <a:p>
            <a:r>
              <a:rPr lang="en-US" dirty="0"/>
              <a:t>CSE 522S – Advanced Operating Systems</a:t>
            </a:r>
          </a:p>
        </p:txBody>
      </p:sp>
    </p:spTree>
    <p:extLst>
      <p:ext uri="{BB962C8B-B14F-4D97-AF65-F5344CB8AC3E}">
        <p14:creationId xmlns:p14="http://schemas.microsoft.com/office/powerpoint/2010/main" val="14143369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 Translation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Q: With 52 bits for the page number, </a:t>
            </a:r>
            <a:br>
              <a:rPr lang="en-US" sz="2000" dirty="0"/>
            </a:br>
            <a:r>
              <a:rPr lang="en-US" sz="2000" dirty="0"/>
              <a:t>how many different page numbers can </a:t>
            </a:r>
            <a:br>
              <a:rPr lang="en-US" sz="2000" dirty="0"/>
            </a:br>
            <a:r>
              <a:rPr lang="en-US" sz="2000" dirty="0"/>
              <a:t>we address?</a:t>
            </a:r>
          </a:p>
          <a:p>
            <a:endParaRPr lang="en-US" sz="2000" dirty="0"/>
          </a:p>
          <a:p>
            <a:r>
              <a:rPr lang="en-US" sz="2000" dirty="0"/>
              <a:t>In other words, how big must our</a:t>
            </a:r>
            <a:br>
              <a:rPr lang="en-US" sz="2000" dirty="0"/>
            </a:br>
            <a:r>
              <a:rPr lang="en-US" sz="2000" dirty="0"/>
              <a:t>translation table be?</a:t>
            </a:r>
          </a:p>
          <a:p>
            <a:endParaRPr lang="en-US" sz="2000" dirty="0"/>
          </a:p>
        </p:txBody>
      </p:sp>
      <p:sp>
        <p:nvSpPr>
          <p:cNvPr id="12" name="Slide Number Placeholder 4">
            <a:extLst>
              <a:ext uri="{FF2B5EF4-FFF2-40B4-BE49-F238E27FC236}">
                <a16:creationId xmlns:a16="http://schemas.microsoft.com/office/drawing/2014/main" id="{ED3D4117-143A-AE4A-88A6-C3622424A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45C681-5E42-A047-B0C2-6696C5B2D294}"/>
              </a:ext>
            </a:extLst>
          </p:cNvPr>
          <p:cNvSpPr txBox="1"/>
          <p:nvPr/>
        </p:nvSpPr>
        <p:spPr>
          <a:xfrm>
            <a:off x="6096000" y="2209800"/>
            <a:ext cx="2758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Virtual Address Translation: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D2E280B-7C83-6B40-A421-58917781AD7B}"/>
              </a:ext>
            </a:extLst>
          </p:cNvPr>
          <p:cNvSpPr/>
          <p:nvPr/>
        </p:nvSpPr>
        <p:spPr>
          <a:xfrm>
            <a:off x="6172200" y="2590800"/>
            <a:ext cx="1828800" cy="76200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Virtual Address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BBBD311-0F60-4C4A-80C6-A79508FC4DA8}"/>
              </a:ext>
            </a:extLst>
          </p:cNvPr>
          <p:cNvSpPr/>
          <p:nvPr/>
        </p:nvSpPr>
        <p:spPr>
          <a:xfrm>
            <a:off x="4953000" y="3810000"/>
            <a:ext cx="2895600" cy="685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Translation Table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8861102-AC96-1646-93B4-E60A45456B20}"/>
              </a:ext>
            </a:extLst>
          </p:cNvPr>
          <p:cNvCxnSpPr>
            <a:cxnSpLocks/>
            <a:endCxn id="6" idx="0"/>
          </p:cNvCxnSpPr>
          <p:nvPr/>
        </p:nvCxnSpPr>
        <p:spPr>
          <a:xfrm flipH="1">
            <a:off x="6400800" y="3352800"/>
            <a:ext cx="266700" cy="4572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CF003352-D0C0-4649-A8B3-E815A2599739}"/>
              </a:ext>
            </a:extLst>
          </p:cNvPr>
          <p:cNvSpPr/>
          <p:nvPr/>
        </p:nvSpPr>
        <p:spPr>
          <a:xfrm>
            <a:off x="5981700" y="4876800"/>
            <a:ext cx="1295400" cy="685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Physical Page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567033A-0345-D949-AD93-5CF0D5056A3A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6400800" y="4495800"/>
            <a:ext cx="38100" cy="3810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EA52438-D6C4-A34E-ACB3-A9917FB0054F}"/>
              </a:ext>
            </a:extLst>
          </p:cNvPr>
          <p:cNvSpPr txBox="1"/>
          <p:nvPr/>
        </p:nvSpPr>
        <p:spPr>
          <a:xfrm>
            <a:off x="6578930" y="3411815"/>
            <a:ext cx="2252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Page number (52 bits)</a:t>
            </a:r>
          </a:p>
        </p:txBody>
      </p:sp>
      <p:sp>
        <p:nvSpPr>
          <p:cNvPr id="13" name="Footer Placeholder 48">
            <a:extLst>
              <a:ext uri="{FF2B5EF4-FFF2-40B4-BE49-F238E27FC236}">
                <a16:creationId xmlns:a16="http://schemas.microsoft.com/office/drawing/2014/main" id="{09946FD5-96A8-D140-A7DB-ACFB7DA735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0" y="6356350"/>
            <a:ext cx="2895600" cy="365125"/>
          </a:xfrm>
        </p:spPr>
        <p:txBody>
          <a:bodyPr/>
          <a:lstStyle/>
          <a:p>
            <a:r>
              <a:rPr lang="en-US" dirty="0"/>
              <a:t>CSE 522S – Advanced Operating Systems</a:t>
            </a:r>
          </a:p>
        </p:txBody>
      </p:sp>
    </p:spTree>
    <p:extLst>
      <p:ext uri="{BB962C8B-B14F-4D97-AF65-F5344CB8AC3E}">
        <p14:creationId xmlns:p14="http://schemas.microsoft.com/office/powerpoint/2010/main" val="3378003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5F3DC-EEC7-C842-BD5C-29BB7C823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8AD66B-4FB1-3C46-BDEF-18318FC093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400" dirty="0"/>
              <a:t>What is the purpose of virtual memory?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dirty="0"/>
              <a:t>Give processes illusion of full dedicated access to entire system memory</a:t>
            </a:r>
          </a:p>
          <a:p>
            <a:pPr marL="1200150" lvl="2" indent="-342900"/>
            <a:r>
              <a:rPr lang="en-US" sz="1600" dirty="0"/>
              <a:t>Every process’s virtual address space is unique and independent from all other processes</a:t>
            </a:r>
          </a:p>
          <a:p>
            <a:pPr marL="1200150" lvl="2" indent="-342900"/>
            <a:r>
              <a:rPr lang="en-US" sz="1600" dirty="0">
                <a:solidFill>
                  <a:srgbClr val="FF0000"/>
                </a:solidFill>
              </a:rPr>
              <a:t>Similar to how a process thinks it has dedicated access to processors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dirty="0"/>
              <a:t>Preserve physical resources until they are actually needed</a:t>
            </a:r>
          </a:p>
          <a:p>
            <a:pPr marL="1200150" lvl="2" indent="-342900"/>
            <a:r>
              <a:rPr lang="en-US" sz="1600" dirty="0"/>
              <a:t>Many programs don’t need all of their code/data in memory at once (untaken branches, unused data, etc.)</a:t>
            </a:r>
          </a:p>
          <a:p>
            <a:pPr marL="1200150" lvl="2" indent="-342900"/>
            <a:r>
              <a:rPr lang="en-US" sz="1600" dirty="0"/>
              <a:t>Allocating virtual memory != allocating physical memory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dirty="0"/>
              <a:t>Unify the differences in physical memory devices behind a common abstraction</a:t>
            </a:r>
          </a:p>
          <a:p>
            <a:pPr lvl="2"/>
            <a:r>
              <a:rPr lang="en-US" sz="1600" dirty="0"/>
              <a:t>Simplifies application programming</a:t>
            </a:r>
          </a:p>
          <a:p>
            <a:pPr lvl="2"/>
            <a:r>
              <a:rPr lang="en-US" sz="1600" dirty="0">
                <a:solidFill>
                  <a:srgbClr val="FF0000"/>
                </a:solidFill>
              </a:rPr>
              <a:t>Similar to how ’processes’ and ‘threads’ exist on all different architectures despite core-level differences</a:t>
            </a:r>
          </a:p>
          <a:p>
            <a:pPr lvl="2"/>
            <a:endParaRPr lang="en-US" sz="1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4F5202-31E6-CB4D-B3BC-77E99980E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Footer Placeholder 48">
            <a:extLst>
              <a:ext uri="{FF2B5EF4-FFF2-40B4-BE49-F238E27FC236}">
                <a16:creationId xmlns:a16="http://schemas.microsoft.com/office/drawing/2014/main" id="{709690D2-865F-874C-8D20-C217100CD9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0" y="6356350"/>
            <a:ext cx="2895600" cy="365125"/>
          </a:xfrm>
        </p:spPr>
        <p:txBody>
          <a:bodyPr/>
          <a:lstStyle/>
          <a:p>
            <a:r>
              <a:rPr lang="en-US" dirty="0"/>
              <a:t>CSE 522S – Advanced Operating Systems</a:t>
            </a:r>
          </a:p>
        </p:txBody>
      </p:sp>
    </p:spTree>
    <p:extLst>
      <p:ext uri="{BB962C8B-B14F-4D97-AF65-F5344CB8AC3E}">
        <p14:creationId xmlns:p14="http://schemas.microsoft.com/office/powerpoint/2010/main" val="22709342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 Translation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Q: With 52 bits for the page number, </a:t>
            </a:r>
            <a:br>
              <a:rPr lang="en-US" sz="2000" dirty="0"/>
            </a:br>
            <a:r>
              <a:rPr lang="en-US" sz="2000" dirty="0"/>
              <a:t>how many different page numbers can </a:t>
            </a:r>
            <a:br>
              <a:rPr lang="en-US" sz="2000" dirty="0"/>
            </a:br>
            <a:r>
              <a:rPr lang="en-US" sz="2000" dirty="0"/>
              <a:t>we address?</a:t>
            </a:r>
          </a:p>
          <a:p>
            <a:endParaRPr lang="en-US" sz="2000" dirty="0"/>
          </a:p>
          <a:p>
            <a:r>
              <a:rPr lang="en-US" sz="2000" dirty="0"/>
              <a:t>A: 2^52</a:t>
            </a:r>
          </a:p>
          <a:p>
            <a:pPr marL="457200" lvl="1" indent="0">
              <a:buNone/>
            </a:pPr>
            <a:endParaRPr lang="en-US" sz="2000" dirty="0"/>
          </a:p>
          <a:p>
            <a:r>
              <a:rPr lang="en-US" sz="2000" dirty="0"/>
              <a:t>Q: How to design a lookup</a:t>
            </a:r>
            <a:br>
              <a:rPr lang="en-US" sz="2000" dirty="0"/>
            </a:br>
            <a:r>
              <a:rPr lang="en-US" sz="2000" dirty="0"/>
              <a:t>table that can efficiently </a:t>
            </a:r>
            <a:br>
              <a:rPr lang="en-US" sz="2000" dirty="0"/>
            </a:br>
            <a:r>
              <a:rPr lang="en-US" sz="2000" dirty="0"/>
              <a:t>perform translations of up</a:t>
            </a:r>
            <a:br>
              <a:rPr lang="en-US" sz="2000" dirty="0"/>
            </a:br>
            <a:r>
              <a:rPr lang="en-US" sz="2000" dirty="0"/>
              <a:t>to 2^52 different virtual</a:t>
            </a:r>
            <a:br>
              <a:rPr lang="en-US" sz="2000" dirty="0"/>
            </a:br>
            <a:r>
              <a:rPr lang="en-US" sz="2000" dirty="0"/>
              <a:t>page numbers?</a:t>
            </a:r>
          </a:p>
          <a:p>
            <a:endParaRPr lang="en-US" sz="2000" dirty="0"/>
          </a:p>
          <a:p>
            <a:r>
              <a:rPr lang="en-US" sz="2000" dirty="0"/>
              <a:t>Solution: multi-level page tables</a:t>
            </a:r>
          </a:p>
        </p:txBody>
      </p:sp>
      <p:sp>
        <p:nvSpPr>
          <p:cNvPr id="15" name="Slide Number Placeholder 4">
            <a:extLst>
              <a:ext uri="{FF2B5EF4-FFF2-40B4-BE49-F238E27FC236}">
                <a16:creationId xmlns:a16="http://schemas.microsoft.com/office/drawing/2014/main" id="{B9E75512-974F-1F48-A6D3-02E7E75B4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45C681-5E42-A047-B0C2-6696C5B2D294}"/>
              </a:ext>
            </a:extLst>
          </p:cNvPr>
          <p:cNvSpPr txBox="1"/>
          <p:nvPr/>
        </p:nvSpPr>
        <p:spPr>
          <a:xfrm>
            <a:off x="6096000" y="2209800"/>
            <a:ext cx="2758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Virtual Address Translation: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D2E280B-7C83-6B40-A421-58917781AD7B}"/>
              </a:ext>
            </a:extLst>
          </p:cNvPr>
          <p:cNvSpPr/>
          <p:nvPr/>
        </p:nvSpPr>
        <p:spPr>
          <a:xfrm>
            <a:off x="6172200" y="2590800"/>
            <a:ext cx="1828800" cy="76200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Virtual Address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F003352-D0C0-4649-A8B3-E815A2599739}"/>
              </a:ext>
            </a:extLst>
          </p:cNvPr>
          <p:cNvSpPr/>
          <p:nvPr/>
        </p:nvSpPr>
        <p:spPr>
          <a:xfrm>
            <a:off x="5981700" y="4876800"/>
            <a:ext cx="1295400" cy="685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Physical Page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EA52438-D6C4-A34E-ACB3-A9917FB0054F}"/>
              </a:ext>
            </a:extLst>
          </p:cNvPr>
          <p:cNvSpPr txBox="1"/>
          <p:nvPr/>
        </p:nvSpPr>
        <p:spPr>
          <a:xfrm>
            <a:off x="6578930" y="3411815"/>
            <a:ext cx="2252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Page number (52 bits)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0F1C697-35CD-184E-A4D3-A53D615700C6}"/>
              </a:ext>
            </a:extLst>
          </p:cNvPr>
          <p:cNvSpPr/>
          <p:nvPr/>
        </p:nvSpPr>
        <p:spPr>
          <a:xfrm>
            <a:off x="4953000" y="3810000"/>
            <a:ext cx="2895600" cy="685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Translation Table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49F02BD-F008-8B46-B567-D41DEC7BF16A}"/>
              </a:ext>
            </a:extLst>
          </p:cNvPr>
          <p:cNvCxnSpPr>
            <a:cxnSpLocks/>
          </p:cNvCxnSpPr>
          <p:nvPr/>
        </p:nvCxnSpPr>
        <p:spPr>
          <a:xfrm flipH="1">
            <a:off x="6400800" y="3352800"/>
            <a:ext cx="266700" cy="4572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C5B97FC-19CB-5241-8115-3EC6800482A9}"/>
              </a:ext>
            </a:extLst>
          </p:cNvPr>
          <p:cNvCxnSpPr>
            <a:cxnSpLocks/>
          </p:cNvCxnSpPr>
          <p:nvPr/>
        </p:nvCxnSpPr>
        <p:spPr>
          <a:xfrm>
            <a:off x="6400800" y="4495800"/>
            <a:ext cx="38100" cy="3810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DFD6522-B9BC-8B47-B901-126E06885028}"/>
              </a:ext>
            </a:extLst>
          </p:cNvPr>
          <p:cNvSpPr txBox="1"/>
          <p:nvPr/>
        </p:nvSpPr>
        <p:spPr>
          <a:xfrm>
            <a:off x="-605642" y="81939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6" name="Footer Placeholder 48">
            <a:extLst>
              <a:ext uri="{FF2B5EF4-FFF2-40B4-BE49-F238E27FC236}">
                <a16:creationId xmlns:a16="http://schemas.microsoft.com/office/drawing/2014/main" id="{C700FD91-9B16-CA4B-8D47-939B960687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0" y="6356350"/>
            <a:ext cx="2895600" cy="365125"/>
          </a:xfrm>
        </p:spPr>
        <p:txBody>
          <a:bodyPr/>
          <a:lstStyle/>
          <a:p>
            <a:r>
              <a:rPr lang="en-US" dirty="0"/>
              <a:t>CSE 522S – Advanced Operating Systems</a:t>
            </a:r>
          </a:p>
        </p:txBody>
      </p:sp>
    </p:spTree>
    <p:extLst>
      <p:ext uri="{BB962C8B-B14F-4D97-AF65-F5344CB8AC3E}">
        <p14:creationId xmlns:p14="http://schemas.microsoft.com/office/powerpoint/2010/main" val="3907721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Multi-Level Paging</a:t>
            </a:r>
          </a:p>
        </p:txBody>
      </p:sp>
      <p:sp>
        <p:nvSpPr>
          <p:cNvPr id="15" name="Slide Number Placeholder 4">
            <a:extLst>
              <a:ext uri="{FF2B5EF4-FFF2-40B4-BE49-F238E27FC236}">
                <a16:creationId xmlns:a16="http://schemas.microsoft.com/office/drawing/2014/main" id="{6EBFBE10-FEF3-6548-9840-D67105171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45C681-5E42-A047-B0C2-6696C5B2D294}"/>
              </a:ext>
            </a:extLst>
          </p:cNvPr>
          <p:cNvSpPr txBox="1"/>
          <p:nvPr/>
        </p:nvSpPr>
        <p:spPr>
          <a:xfrm>
            <a:off x="3124200" y="1562981"/>
            <a:ext cx="2758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Virtual Address Translation: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D2E280B-7C83-6B40-A421-58917781AD7B}"/>
              </a:ext>
            </a:extLst>
          </p:cNvPr>
          <p:cNvSpPr/>
          <p:nvPr/>
        </p:nvSpPr>
        <p:spPr>
          <a:xfrm>
            <a:off x="1295400" y="2077657"/>
            <a:ext cx="1828800" cy="76200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Virtual Address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BBBD311-0F60-4C4A-80C6-A79508FC4DA8}"/>
              </a:ext>
            </a:extLst>
          </p:cNvPr>
          <p:cNvSpPr/>
          <p:nvPr/>
        </p:nvSpPr>
        <p:spPr>
          <a:xfrm>
            <a:off x="1066800" y="3254062"/>
            <a:ext cx="2286000" cy="685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Top level</a:t>
            </a:r>
            <a:br>
              <a:rPr lang="en-US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</a:br>
            <a:r>
              <a:rPr lang="en-US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lookup directory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8861102-AC96-1646-93B4-E60A45456B20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2209800" y="2839657"/>
            <a:ext cx="0" cy="41440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CF003352-D0C0-4649-A8B3-E815A2599739}"/>
              </a:ext>
            </a:extLst>
          </p:cNvPr>
          <p:cNvSpPr/>
          <p:nvPr/>
        </p:nvSpPr>
        <p:spPr>
          <a:xfrm>
            <a:off x="7391400" y="3625594"/>
            <a:ext cx="1295400" cy="685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Physical Page</a:t>
            </a:r>
          </a:p>
        </p:txBody>
      </p: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3D822EF4-F5C1-604A-B816-AC6ECEB60AA8}"/>
              </a:ext>
            </a:extLst>
          </p:cNvPr>
          <p:cNvCxnSpPr>
            <a:cxnSpLocks/>
            <a:stCxn id="6" idx="2"/>
            <a:endCxn id="23" idx="1"/>
          </p:cNvCxnSpPr>
          <p:nvPr/>
        </p:nvCxnSpPr>
        <p:spPr>
          <a:xfrm rot="16200000" flipH="1">
            <a:off x="2129996" y="4019665"/>
            <a:ext cx="614754" cy="455147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D79D19A6-A7B5-BA46-B315-096DC1CB93DF}"/>
              </a:ext>
            </a:extLst>
          </p:cNvPr>
          <p:cNvSpPr/>
          <p:nvPr/>
        </p:nvSpPr>
        <p:spPr>
          <a:xfrm>
            <a:off x="2664947" y="4211716"/>
            <a:ext cx="2286000" cy="685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Second level</a:t>
            </a:r>
            <a:br>
              <a:rPr lang="en-US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</a:br>
            <a:r>
              <a:rPr lang="en-US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lookup directory</a:t>
            </a:r>
          </a:p>
        </p:txBody>
      </p: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7C532A7A-2276-8947-AF44-CDE9D546EC9A}"/>
              </a:ext>
            </a:extLst>
          </p:cNvPr>
          <p:cNvCxnSpPr>
            <a:cxnSpLocks/>
            <a:stCxn id="23" idx="2"/>
            <a:endCxn id="27" idx="1"/>
          </p:cNvCxnSpPr>
          <p:nvPr/>
        </p:nvCxnSpPr>
        <p:spPr>
          <a:xfrm rot="16200000" flipH="1">
            <a:off x="3882596" y="4822866"/>
            <a:ext cx="614754" cy="764053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93A9BDFC-DB42-F040-80B6-3D0FB29BF127}"/>
              </a:ext>
            </a:extLst>
          </p:cNvPr>
          <p:cNvSpPr/>
          <p:nvPr/>
        </p:nvSpPr>
        <p:spPr>
          <a:xfrm>
            <a:off x="4572000" y="5169370"/>
            <a:ext cx="2286000" cy="685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Third level</a:t>
            </a:r>
            <a:br>
              <a:rPr lang="en-US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</a:br>
            <a:r>
              <a:rPr lang="en-US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lookup directory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DAFFC64-A3C3-BE4B-A105-D81EAF060F9B}"/>
              </a:ext>
            </a:extLst>
          </p:cNvPr>
          <p:cNvSpPr txBox="1"/>
          <p:nvPr/>
        </p:nvSpPr>
        <p:spPr>
          <a:xfrm>
            <a:off x="7130751" y="5219882"/>
            <a:ext cx="5212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…</a:t>
            </a:r>
          </a:p>
        </p:txBody>
      </p:sp>
      <p:cxnSp>
        <p:nvCxnSpPr>
          <p:cNvPr id="41" name="Elbow Connector 40">
            <a:extLst>
              <a:ext uri="{FF2B5EF4-FFF2-40B4-BE49-F238E27FC236}">
                <a16:creationId xmlns:a16="http://schemas.microsoft.com/office/drawing/2014/main" id="{93AF5CFC-12CF-EE4C-AA6E-B3D387362A44}"/>
              </a:ext>
            </a:extLst>
          </p:cNvPr>
          <p:cNvCxnSpPr>
            <a:cxnSpLocks/>
            <a:endCxn id="8" idx="2"/>
          </p:cNvCxnSpPr>
          <p:nvPr/>
        </p:nvCxnSpPr>
        <p:spPr>
          <a:xfrm rot="16200000" flipV="1">
            <a:off x="7545821" y="4804673"/>
            <a:ext cx="1327408" cy="340849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ooter Placeholder 48">
            <a:extLst>
              <a:ext uri="{FF2B5EF4-FFF2-40B4-BE49-F238E27FC236}">
                <a16:creationId xmlns:a16="http://schemas.microsoft.com/office/drawing/2014/main" id="{5E5B1292-03CF-2246-A67C-8759CAA70E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0" y="6356350"/>
            <a:ext cx="2895600" cy="365125"/>
          </a:xfrm>
        </p:spPr>
        <p:txBody>
          <a:bodyPr/>
          <a:lstStyle/>
          <a:p>
            <a:r>
              <a:rPr lang="en-US" dirty="0"/>
              <a:t>CSE 522S – Advanced Operating Systems</a:t>
            </a:r>
          </a:p>
        </p:txBody>
      </p:sp>
    </p:spTree>
    <p:extLst>
      <p:ext uri="{BB962C8B-B14F-4D97-AF65-F5344CB8AC3E}">
        <p14:creationId xmlns:p14="http://schemas.microsoft.com/office/powerpoint/2010/main" val="6714457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Multi-Level Paging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Goal: We want each page table to fit into one page (4096 bytes) of memory</a:t>
            </a:r>
          </a:p>
          <a:p>
            <a:endParaRPr lang="en-US" dirty="0"/>
          </a:p>
          <a:p>
            <a:r>
              <a:rPr lang="en-US" dirty="0"/>
              <a:t>Proposed scheme:</a:t>
            </a:r>
          </a:p>
          <a:p>
            <a:pPr lvl="1"/>
            <a:r>
              <a:rPr lang="en-US" dirty="0"/>
              <a:t>Page Frame: 12 bits (2^12 = 4KB)</a:t>
            </a:r>
          </a:p>
          <a:p>
            <a:pPr lvl="1"/>
            <a:r>
              <a:rPr lang="en-US" dirty="0"/>
              <a:t>Top level page number: 9 bits</a:t>
            </a:r>
          </a:p>
          <a:p>
            <a:pPr lvl="1"/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level page number: 9 bits</a:t>
            </a:r>
          </a:p>
          <a:p>
            <a:pPr lvl="1"/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level page number: 9 bits</a:t>
            </a:r>
          </a:p>
          <a:p>
            <a:pPr lvl="1"/>
            <a:r>
              <a:rPr lang="en-US" dirty="0"/>
              <a:t>4th level page number: 9 bits</a:t>
            </a:r>
          </a:p>
          <a:p>
            <a:pPr lvl="1"/>
            <a:r>
              <a:rPr lang="en-US" dirty="0"/>
              <a:t>Unused: 16 bits</a:t>
            </a:r>
          </a:p>
          <a:p>
            <a:pPr lvl="1">
              <a:buNone/>
            </a:pPr>
            <a:endParaRPr lang="en-US" dirty="0"/>
          </a:p>
          <a:p>
            <a:r>
              <a:rPr lang="en-US" dirty="0"/>
              <a:t>Note: These </a:t>
            </a:r>
            <a:r>
              <a:rPr lang="en-US" dirty="0">
                <a:solidFill>
                  <a:srgbClr val="0070C0"/>
                </a:solidFill>
              </a:rPr>
              <a:t>page numbers </a:t>
            </a:r>
            <a:r>
              <a:rPr lang="en-US" dirty="0"/>
              <a:t>are really</a:t>
            </a:r>
            <a:r>
              <a:rPr lang="en-US" dirty="0">
                <a:solidFill>
                  <a:srgbClr val="0070C0"/>
                </a:solidFill>
              </a:rPr>
              <a:t> offsets </a:t>
            </a:r>
            <a:r>
              <a:rPr lang="en-US" dirty="0"/>
              <a:t>into other </a:t>
            </a:r>
            <a:r>
              <a:rPr lang="en-US" dirty="0">
                <a:solidFill>
                  <a:srgbClr val="0070C0"/>
                </a:solidFill>
              </a:rPr>
              <a:t>page tables</a:t>
            </a:r>
            <a:r>
              <a:rPr lang="en-US" dirty="0"/>
              <a:t>!</a:t>
            </a:r>
          </a:p>
          <a:p>
            <a:pPr lvl="1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5FB73E-17D9-054A-B4DF-EACFD6AA8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Footer Placeholder 48">
            <a:extLst>
              <a:ext uri="{FF2B5EF4-FFF2-40B4-BE49-F238E27FC236}">
                <a16:creationId xmlns:a16="http://schemas.microsoft.com/office/drawing/2014/main" id="{F5654A3B-B602-8842-A537-63528BA720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0" y="6356350"/>
            <a:ext cx="2895600" cy="365125"/>
          </a:xfrm>
        </p:spPr>
        <p:txBody>
          <a:bodyPr/>
          <a:lstStyle/>
          <a:p>
            <a:r>
              <a:rPr lang="en-US" dirty="0"/>
              <a:t>CSE 522S – Advanced Operating Systems</a:t>
            </a:r>
          </a:p>
        </p:txBody>
      </p:sp>
    </p:spTree>
    <p:extLst>
      <p:ext uri="{BB962C8B-B14F-4D97-AF65-F5344CB8AC3E}">
        <p14:creationId xmlns:p14="http://schemas.microsoft.com/office/powerpoint/2010/main" val="11012486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447800"/>
            <a:ext cx="7772400" cy="5029200"/>
          </a:xfrm>
        </p:spPr>
        <p:txBody>
          <a:bodyPr>
            <a:normAutofit fontScale="77500" lnSpcReduction="20000"/>
          </a:bodyPr>
          <a:lstStyle/>
          <a:p>
            <a:endParaRPr lang="en-US" dirty="0"/>
          </a:p>
          <a:p>
            <a:r>
              <a:rPr lang="en-US" dirty="0"/>
              <a:t>Example 0x0000  cd00  2240  6c90</a:t>
            </a:r>
          </a:p>
          <a:p>
            <a:r>
              <a:rPr lang="en-US" sz="2100" dirty="0">
                <a:solidFill>
                  <a:srgbClr val="FF0000"/>
                </a:solidFill>
              </a:rPr>
              <a:t>1010 1011 0</a:t>
            </a:r>
            <a:r>
              <a:rPr lang="en-US" sz="2100" dirty="0">
                <a:solidFill>
                  <a:srgbClr val="FFC000"/>
                </a:solidFill>
              </a:rPr>
              <a:t>000 0000 00</a:t>
            </a:r>
            <a:r>
              <a:rPr lang="en-US" sz="2100" dirty="0">
                <a:solidFill>
                  <a:srgbClr val="92D050"/>
                </a:solidFill>
              </a:rPr>
              <a:t>10 0010 010</a:t>
            </a:r>
            <a:r>
              <a:rPr lang="en-US" sz="2100" dirty="0">
                <a:solidFill>
                  <a:srgbClr val="00B0F0"/>
                </a:solidFill>
              </a:rPr>
              <a:t>0 0000 0110</a:t>
            </a:r>
            <a:r>
              <a:rPr lang="en-US" sz="2100" dirty="0"/>
              <a:t> </a:t>
            </a:r>
            <a:r>
              <a:rPr lang="en-US" sz="2100" dirty="0">
                <a:solidFill>
                  <a:srgbClr val="7030A0"/>
                </a:solidFill>
              </a:rPr>
              <a:t>1010 1001 0000</a:t>
            </a:r>
          </a:p>
          <a:p>
            <a:pPr>
              <a:buNone/>
            </a:pPr>
            <a:r>
              <a:rPr lang="en-US" sz="2100" dirty="0"/>
              <a:t>(       c      d      0      0       2       2      4      0       6      c       9      0    )</a:t>
            </a:r>
          </a:p>
          <a:p>
            <a:pPr>
              <a:buNone/>
            </a:pPr>
            <a:endParaRPr lang="en-US" sz="2100" dirty="0"/>
          </a:p>
          <a:p>
            <a:r>
              <a:rPr lang="en-US" dirty="0"/>
              <a:t>Top level page number (9 bits)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1 0101 0110</a:t>
            </a:r>
            <a:r>
              <a:rPr lang="en-US" dirty="0"/>
              <a:t> : 342</a:t>
            </a:r>
          </a:p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level page number (9 bits)</a:t>
            </a:r>
          </a:p>
          <a:p>
            <a:pPr lvl="1"/>
            <a:r>
              <a:rPr lang="en-US" dirty="0">
                <a:solidFill>
                  <a:srgbClr val="FFC000"/>
                </a:solidFill>
              </a:rPr>
              <a:t>0 0000 0000 </a:t>
            </a:r>
            <a:r>
              <a:rPr lang="en-US" dirty="0"/>
              <a:t>: 0</a:t>
            </a:r>
          </a:p>
          <a:p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level page number (9 bits)</a:t>
            </a:r>
          </a:p>
          <a:p>
            <a:pPr lvl="1"/>
            <a:r>
              <a:rPr lang="en-US" dirty="0">
                <a:solidFill>
                  <a:srgbClr val="92D050"/>
                </a:solidFill>
              </a:rPr>
              <a:t>1 0001 0010 </a:t>
            </a:r>
            <a:r>
              <a:rPr lang="en-US" dirty="0"/>
              <a:t>: 274</a:t>
            </a:r>
          </a:p>
          <a:p>
            <a:r>
              <a:rPr lang="en-US" dirty="0"/>
              <a:t>4</a:t>
            </a:r>
            <a:r>
              <a:rPr lang="en-US" baseline="30000" dirty="0"/>
              <a:t>th</a:t>
            </a:r>
            <a:r>
              <a:rPr lang="en-US" dirty="0"/>
              <a:t> level page number (9 bits)</a:t>
            </a:r>
          </a:p>
          <a:p>
            <a:pPr lvl="1"/>
            <a:r>
              <a:rPr lang="en-US" dirty="0">
                <a:solidFill>
                  <a:srgbClr val="00B0F0"/>
                </a:solidFill>
              </a:rPr>
              <a:t>0 0000 0110 </a:t>
            </a:r>
            <a:r>
              <a:rPr lang="en-US" dirty="0"/>
              <a:t>: 6</a:t>
            </a:r>
          </a:p>
          <a:p>
            <a:r>
              <a:rPr lang="en-US" dirty="0"/>
              <a:t>Page offset (12 bits)</a:t>
            </a:r>
          </a:p>
          <a:p>
            <a:pPr lvl="1"/>
            <a:r>
              <a:rPr lang="en-US" dirty="0">
                <a:solidFill>
                  <a:srgbClr val="7030A0"/>
                </a:solidFill>
              </a:rPr>
              <a:t>1010 1001 0000 </a:t>
            </a:r>
            <a:r>
              <a:rPr lang="en-US" dirty="0"/>
              <a:t>: 2704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B0518481-8FDD-EA41-A162-E711F3A72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447800"/>
            <a:ext cx="8357819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Footer Placeholder 48">
            <a:extLst>
              <a:ext uri="{FF2B5EF4-FFF2-40B4-BE49-F238E27FC236}">
                <a16:creationId xmlns:a16="http://schemas.microsoft.com/office/drawing/2014/main" id="{2DB40958-27E9-E541-A1A2-7338DD89D5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0" y="6356350"/>
            <a:ext cx="2895600" cy="365125"/>
          </a:xfrm>
        </p:spPr>
        <p:txBody>
          <a:bodyPr/>
          <a:lstStyle/>
          <a:p>
            <a:r>
              <a:rPr lang="en-US" dirty="0"/>
              <a:t>CSE 522S – Advanced Operating Systems</a:t>
            </a:r>
          </a:p>
        </p:txBody>
      </p:sp>
    </p:spTree>
    <p:extLst>
      <p:ext uri="{BB962C8B-B14F-4D97-AF65-F5344CB8AC3E}">
        <p14:creationId xmlns:p14="http://schemas.microsoft.com/office/powerpoint/2010/main" val="21903394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CPU instruction: WR R1, 0x0000  cd00  2240  6c90</a:t>
            </a:r>
          </a:p>
          <a:p>
            <a:r>
              <a:rPr lang="en-US" sz="2400" dirty="0"/>
              <a:t>Step 1: Get Top-level page table address</a:t>
            </a:r>
          </a:p>
          <a:p>
            <a:endParaRPr lang="en-US" dirty="0"/>
          </a:p>
        </p:txBody>
      </p:sp>
      <p:sp>
        <p:nvSpPr>
          <p:cNvPr id="12" name="Slide Number Placeholder 4">
            <a:extLst>
              <a:ext uri="{FF2B5EF4-FFF2-40B4-BE49-F238E27FC236}">
                <a16:creationId xmlns:a16="http://schemas.microsoft.com/office/drawing/2014/main" id="{D211EF93-7714-7446-8E9C-FD568163E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866900" y="3491300"/>
            <a:ext cx="990600" cy="923330"/>
          </a:xfrm>
          <a:prstGeom prst="rect">
            <a:avLst/>
          </a:prstGeom>
          <a:solidFill>
            <a:schemeClr val="accent1">
              <a:alpha val="25000"/>
            </a:schemeClr>
          </a:solidFill>
        </p:spPr>
        <p:txBody>
          <a:bodyPr wrap="square" rtlCol="0">
            <a:spAutoFit/>
          </a:bodyPr>
          <a:lstStyle/>
          <a:p>
            <a:endParaRPr lang="en-US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MMU</a:t>
            </a:r>
          </a:p>
          <a:p>
            <a:endParaRPr lang="en-US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5105400"/>
            <a:ext cx="3810000" cy="369332"/>
          </a:xfrm>
          <a:prstGeom prst="rect">
            <a:avLst/>
          </a:prstGeom>
          <a:solidFill>
            <a:srgbClr val="0070C0">
              <a:alpha val="25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WR 0x0000  cd00  2240  6c90</a:t>
            </a:r>
          </a:p>
        </p:txBody>
      </p:sp>
      <p:cxnSp>
        <p:nvCxnSpPr>
          <p:cNvPr id="8" name="Straight Arrow Connector 7"/>
          <p:cNvCxnSpPr>
            <a:cxnSpLocks/>
            <a:stCxn id="6" idx="0"/>
            <a:endCxn id="5" idx="2"/>
          </p:cNvCxnSpPr>
          <p:nvPr/>
        </p:nvCxnSpPr>
        <p:spPr>
          <a:xfrm flipV="1">
            <a:off x="2362200" y="4414630"/>
            <a:ext cx="0" cy="6907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cxnSpLocks/>
            <a:stCxn id="5" idx="3"/>
            <a:endCxn id="18" idx="1"/>
          </p:cNvCxnSpPr>
          <p:nvPr/>
        </p:nvCxnSpPr>
        <p:spPr>
          <a:xfrm>
            <a:off x="2857500" y="3952965"/>
            <a:ext cx="1905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762500" y="3352800"/>
            <a:ext cx="3162300" cy="1200329"/>
          </a:xfrm>
          <a:prstGeom prst="rect">
            <a:avLst/>
          </a:prstGeom>
          <a:solidFill>
            <a:schemeClr val="accent1">
              <a:alpha val="2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Control Register (x86: CR3;</a:t>
            </a:r>
          </a:p>
          <a:p>
            <a:pPr algn="ctr"/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ARM: CP15 c2)</a:t>
            </a:r>
          </a:p>
          <a:p>
            <a:pPr algn="ctr"/>
            <a:endParaRPr lang="en-US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19" name="Straight Arrow Connector 18"/>
          <p:cNvCxnSpPr>
            <a:cxnSpLocks/>
            <a:stCxn id="18" idx="2"/>
            <a:endCxn id="21" idx="0"/>
          </p:cNvCxnSpPr>
          <p:nvPr/>
        </p:nvCxnSpPr>
        <p:spPr>
          <a:xfrm>
            <a:off x="6343650" y="4553129"/>
            <a:ext cx="0" cy="5522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933950" y="5105400"/>
            <a:ext cx="2819400" cy="646331"/>
          </a:xfrm>
          <a:prstGeom prst="rect">
            <a:avLst/>
          </a:prstGeom>
          <a:solidFill>
            <a:srgbClr val="0070C0">
              <a:alpha val="25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Top level page table address (a)</a:t>
            </a:r>
          </a:p>
        </p:txBody>
      </p:sp>
      <p:sp>
        <p:nvSpPr>
          <p:cNvPr id="13" name="Footer Placeholder 48">
            <a:extLst>
              <a:ext uri="{FF2B5EF4-FFF2-40B4-BE49-F238E27FC236}">
                <a16:creationId xmlns:a16="http://schemas.microsoft.com/office/drawing/2014/main" id="{0F04B877-92B3-FC40-8EEB-5C32884770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0" y="6356350"/>
            <a:ext cx="2895600" cy="365125"/>
          </a:xfrm>
        </p:spPr>
        <p:txBody>
          <a:bodyPr/>
          <a:lstStyle/>
          <a:p>
            <a:r>
              <a:rPr lang="en-US" dirty="0"/>
              <a:t>CSE 522S – Advanced Operating Systems</a:t>
            </a:r>
          </a:p>
        </p:txBody>
      </p:sp>
    </p:spTree>
    <p:extLst>
      <p:ext uri="{BB962C8B-B14F-4D97-AF65-F5344CB8AC3E}">
        <p14:creationId xmlns:p14="http://schemas.microsoft.com/office/powerpoint/2010/main" val="10986263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52400" y="1950645"/>
            <a:ext cx="276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514600" y="2788845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62000" y="304800"/>
            <a:ext cx="8382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Example 0x0000  cd00  2240  6c90</a:t>
            </a:r>
          </a:p>
          <a:p>
            <a:r>
              <a:rPr lang="en-US" sz="140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1010 1011 0</a:t>
            </a:r>
            <a:r>
              <a:rPr lang="en-US" sz="1400" dirty="0">
                <a:solidFill>
                  <a:srgbClr val="FFC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000 0000 00</a:t>
            </a:r>
            <a:r>
              <a:rPr lang="en-US" sz="1400" dirty="0">
                <a:solidFill>
                  <a:srgbClr val="92D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10 0010 010</a:t>
            </a:r>
            <a:r>
              <a:rPr lang="en-US" sz="14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0 0000 0110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400" dirty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1010 1001 0000</a:t>
            </a:r>
          </a:p>
          <a:p>
            <a:pPr>
              <a:buNone/>
            </a:pP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     342                0                  274                6                   2704         )</a:t>
            </a:r>
          </a:p>
        </p:txBody>
      </p:sp>
      <p:cxnSp>
        <p:nvCxnSpPr>
          <p:cNvPr id="24" name="Straight Arrow Connector 23"/>
          <p:cNvCxnSpPr>
            <a:cxnSpLocks/>
          </p:cNvCxnSpPr>
          <p:nvPr/>
        </p:nvCxnSpPr>
        <p:spPr>
          <a:xfrm>
            <a:off x="1371600" y="1258907"/>
            <a:ext cx="274617" cy="23224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DF73847-7690-824A-B4D4-390641F021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7593384"/>
              </p:ext>
            </p:extLst>
          </p:nvPr>
        </p:nvGraphicFramePr>
        <p:xfrm>
          <a:off x="1387434" y="1950645"/>
          <a:ext cx="6096000" cy="27686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14337813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95209081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6726747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Index</a:t>
                      </a:r>
                    </a:p>
                  </a:txBody>
                  <a:tcPr>
                    <a:solidFill>
                      <a:srgbClr val="EEEDE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MetaData</a:t>
                      </a:r>
                      <a:br>
                        <a:rPr lang="en-US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</a:br>
                      <a:r>
                        <a:rPr lang="en-US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(r/w/x)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(present)</a:t>
                      </a:r>
                    </a:p>
                  </a:txBody>
                  <a:tcPr>
                    <a:solidFill>
                      <a:srgbClr val="EEEDE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Page Address for next level of page table</a:t>
                      </a:r>
                    </a:p>
                  </a:txBody>
                  <a:tcPr>
                    <a:solidFill>
                      <a:srgbClr val="EEED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4480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</a:t>
                      </a:r>
                    </a:p>
                  </a:txBody>
                  <a:tcPr>
                    <a:solidFill>
                      <a:srgbClr val="EEEDE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>
                    <a:solidFill>
                      <a:srgbClr val="EEEDE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>
                    <a:solidFill>
                      <a:srgbClr val="EEED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1408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…</a:t>
                      </a:r>
                    </a:p>
                  </a:txBody>
                  <a:tcPr>
                    <a:solidFill>
                      <a:srgbClr val="EEEDE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>
                    <a:solidFill>
                      <a:srgbClr val="EEEDE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>
                    <a:solidFill>
                      <a:srgbClr val="EEED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4437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342</a:t>
                      </a:r>
                    </a:p>
                  </a:txBody>
                  <a:tcPr>
                    <a:solidFill>
                      <a:srgbClr val="EEEDE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Present: 0</a:t>
                      </a:r>
                    </a:p>
                  </a:txBody>
                  <a:tcPr>
                    <a:solidFill>
                      <a:srgbClr val="EEEDE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</a:t>
                      </a:r>
                    </a:p>
                  </a:txBody>
                  <a:tcPr>
                    <a:solidFill>
                      <a:srgbClr val="EEED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9258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…</a:t>
                      </a:r>
                    </a:p>
                  </a:txBody>
                  <a:tcPr>
                    <a:solidFill>
                      <a:srgbClr val="EEEDE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>
                    <a:solidFill>
                      <a:srgbClr val="EEEDE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>
                    <a:solidFill>
                      <a:srgbClr val="EEED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581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511</a:t>
                      </a:r>
                    </a:p>
                  </a:txBody>
                  <a:tcPr>
                    <a:solidFill>
                      <a:srgbClr val="EEEDE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>
                    <a:solidFill>
                      <a:srgbClr val="EEEDE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>
                    <a:solidFill>
                      <a:srgbClr val="EEED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3386806"/>
                  </a:ext>
                </a:extLst>
              </a:tr>
            </a:tbl>
          </a:graphicData>
        </a:graphic>
      </p:graphicFrame>
      <p:sp>
        <p:nvSpPr>
          <p:cNvPr id="28" name="Rectangle 27">
            <a:extLst>
              <a:ext uri="{FF2B5EF4-FFF2-40B4-BE49-F238E27FC236}">
                <a16:creationId xmlns:a16="http://schemas.microsoft.com/office/drawing/2014/main" id="{2DFD6932-CA96-AA40-9B7A-083B65F8AB11}"/>
              </a:ext>
            </a:extLst>
          </p:cNvPr>
          <p:cNvSpPr/>
          <p:nvPr/>
        </p:nvSpPr>
        <p:spPr>
          <a:xfrm>
            <a:off x="443876" y="5149373"/>
            <a:ext cx="8382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Hardware sees present bit set to 0: it CANNOT complete </a:t>
            </a:r>
            <a:b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VA -&gt; PA translation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So it raises an exception called a PAGE_FAULT</a:t>
            </a:r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EB2E5B6B-2908-9B49-B6C1-35CF449B8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10" name="Footer Placeholder 48">
            <a:extLst>
              <a:ext uri="{FF2B5EF4-FFF2-40B4-BE49-F238E27FC236}">
                <a16:creationId xmlns:a16="http://schemas.microsoft.com/office/drawing/2014/main" id="{1812AC17-1679-A94A-9626-C1B789D9C4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0" y="6356350"/>
            <a:ext cx="2895600" cy="365125"/>
          </a:xfrm>
        </p:spPr>
        <p:txBody>
          <a:bodyPr/>
          <a:lstStyle/>
          <a:p>
            <a:r>
              <a:rPr lang="en-US" dirty="0"/>
              <a:t>CSE 522S – Advanced Operating Systems</a:t>
            </a:r>
          </a:p>
        </p:txBody>
      </p:sp>
    </p:spTree>
    <p:extLst>
      <p:ext uri="{BB962C8B-B14F-4D97-AF65-F5344CB8AC3E}">
        <p14:creationId xmlns:p14="http://schemas.microsoft.com/office/powerpoint/2010/main" val="10517230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Page Fault Handler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/>
              <a:t>Hardware tells the kernel that a process tried to access a virtual address that either</a:t>
            </a:r>
          </a:p>
          <a:p>
            <a:pPr lvl="1"/>
            <a:r>
              <a:rPr lang="en-US" sz="2000" dirty="0"/>
              <a:t>Has not associated physical address in the page table</a:t>
            </a:r>
          </a:p>
          <a:p>
            <a:pPr lvl="1"/>
            <a:r>
              <a:rPr lang="en-US" sz="2000" dirty="0"/>
              <a:t>Or, accessed the memory in an invalid fashion (i.e., tried to write to read-only memory)</a:t>
            </a:r>
          </a:p>
          <a:p>
            <a:pPr lvl="1"/>
            <a:endParaRPr lang="en-US" sz="2000" dirty="0"/>
          </a:p>
          <a:p>
            <a:r>
              <a:rPr lang="en-US" sz="2400" dirty="0"/>
              <a:t>Kernel asks:</a:t>
            </a:r>
          </a:p>
          <a:p>
            <a:pPr lvl="1"/>
            <a:r>
              <a:rPr lang="en-US" sz="2000" dirty="0"/>
              <a:t>(1) Is this a valid virtual address for the process to be accessing?</a:t>
            </a:r>
          </a:p>
          <a:p>
            <a:pPr lvl="2"/>
            <a:r>
              <a:rPr lang="en-US" sz="1600" dirty="0"/>
              <a:t>i.e., if it’s a read, is the memory readable? If write, writable? If execution, executable?</a:t>
            </a:r>
          </a:p>
          <a:p>
            <a:pPr lvl="1"/>
            <a:r>
              <a:rPr lang="en-US" sz="2000" dirty="0"/>
              <a:t>(2) If not, raise SIGSEGV – the dreaded Segmentation Fault</a:t>
            </a:r>
          </a:p>
          <a:p>
            <a:pPr lvl="1"/>
            <a:r>
              <a:rPr lang="en-US" sz="2000" dirty="0"/>
              <a:t>(3) Else, update the page tables so the hardware knows how to complete the translation</a:t>
            </a:r>
          </a:p>
          <a:p>
            <a:pPr lvl="2"/>
            <a:endParaRPr lang="en-US" sz="1600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9E569-C76D-114C-9781-F7BBEB525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Footer Placeholder 48">
            <a:extLst>
              <a:ext uri="{FF2B5EF4-FFF2-40B4-BE49-F238E27FC236}">
                <a16:creationId xmlns:a16="http://schemas.microsoft.com/office/drawing/2014/main" id="{D3404145-C588-024D-ACBD-154961644E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0" y="6356350"/>
            <a:ext cx="2895600" cy="365125"/>
          </a:xfrm>
        </p:spPr>
        <p:txBody>
          <a:bodyPr/>
          <a:lstStyle/>
          <a:p>
            <a:r>
              <a:rPr lang="en-US" dirty="0"/>
              <a:t>CSE 522S – Advanced Operating Systems</a:t>
            </a:r>
          </a:p>
        </p:txBody>
      </p:sp>
    </p:spTree>
    <p:extLst>
      <p:ext uri="{BB962C8B-B14F-4D97-AF65-F5344CB8AC3E}">
        <p14:creationId xmlns:p14="http://schemas.microsoft.com/office/powerpoint/2010/main" val="26004934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52400" y="1950645"/>
            <a:ext cx="27663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514600" y="2788845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62000" y="304800"/>
            <a:ext cx="8382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Example 0x0000  cd00  2240  6c90</a:t>
            </a:r>
          </a:p>
          <a:p>
            <a:r>
              <a:rPr lang="en-US" sz="140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1010 1011 0</a:t>
            </a:r>
            <a:r>
              <a:rPr lang="en-US" sz="1400" dirty="0">
                <a:solidFill>
                  <a:srgbClr val="FFC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000 0000 00</a:t>
            </a:r>
            <a:r>
              <a:rPr lang="en-US" sz="1400" dirty="0">
                <a:solidFill>
                  <a:srgbClr val="92D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10 0010 010</a:t>
            </a:r>
            <a:r>
              <a:rPr lang="en-US" sz="14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0 0000 0110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400" dirty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1010 1001 0000</a:t>
            </a:r>
          </a:p>
          <a:p>
            <a:pPr>
              <a:buNone/>
            </a:pP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     342                0                  274                6                   2704         )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DF73847-7690-824A-B4D4-390641F02158}"/>
              </a:ext>
            </a:extLst>
          </p:cNvPr>
          <p:cNvGraphicFramePr>
            <a:graphicFrameLocks noGrp="1"/>
          </p:cNvGraphicFramePr>
          <p:nvPr/>
        </p:nvGraphicFramePr>
        <p:xfrm>
          <a:off x="533400" y="1950645"/>
          <a:ext cx="5029200" cy="27686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75815">
                  <a:extLst>
                    <a:ext uri="{9D8B030D-6E8A-4147-A177-3AD203B41FA5}">
                      <a16:colId xmlns:a16="http://schemas.microsoft.com/office/drawing/2014/main" val="3143378134"/>
                    </a:ext>
                  </a:extLst>
                </a:gridCol>
                <a:gridCol w="1576317">
                  <a:extLst>
                    <a:ext uri="{9D8B030D-6E8A-4147-A177-3AD203B41FA5}">
                      <a16:colId xmlns:a16="http://schemas.microsoft.com/office/drawing/2014/main" val="3952090810"/>
                    </a:ext>
                  </a:extLst>
                </a:gridCol>
                <a:gridCol w="2477068">
                  <a:extLst>
                    <a:ext uri="{9D8B030D-6E8A-4147-A177-3AD203B41FA5}">
                      <a16:colId xmlns:a16="http://schemas.microsoft.com/office/drawing/2014/main" val="1672674780"/>
                    </a:ext>
                  </a:extLst>
                </a:gridCol>
              </a:tblGrid>
              <a:tr h="264085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Index</a:t>
                      </a:r>
                    </a:p>
                  </a:txBody>
                  <a:tcPr>
                    <a:solidFill>
                      <a:srgbClr val="EEEDE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MetaData</a:t>
                      </a:r>
                      <a:br>
                        <a:rPr lang="en-US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</a:br>
                      <a:r>
                        <a:rPr lang="en-US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(r/w/x)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(present)</a:t>
                      </a:r>
                    </a:p>
                  </a:txBody>
                  <a:tcPr>
                    <a:solidFill>
                      <a:srgbClr val="EEEDE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Page Address for next level of page table</a:t>
                      </a:r>
                    </a:p>
                  </a:txBody>
                  <a:tcPr>
                    <a:solidFill>
                      <a:srgbClr val="EEED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4480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</a:t>
                      </a:r>
                    </a:p>
                  </a:txBody>
                  <a:tcPr>
                    <a:solidFill>
                      <a:srgbClr val="EEEDE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>
                    <a:solidFill>
                      <a:srgbClr val="EEEDE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>
                    <a:solidFill>
                      <a:srgbClr val="EEED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1408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…</a:t>
                      </a:r>
                    </a:p>
                  </a:txBody>
                  <a:tcPr>
                    <a:solidFill>
                      <a:srgbClr val="EEEDE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>
                    <a:solidFill>
                      <a:srgbClr val="EEEDE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>
                    <a:solidFill>
                      <a:srgbClr val="EEED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4437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342</a:t>
                      </a:r>
                    </a:p>
                  </a:txBody>
                  <a:tcPr>
                    <a:solidFill>
                      <a:srgbClr val="EEEDE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Present: 0</a:t>
                      </a:r>
                    </a:p>
                  </a:txBody>
                  <a:tcPr>
                    <a:solidFill>
                      <a:srgbClr val="EEEDE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</a:t>
                      </a:r>
                    </a:p>
                  </a:txBody>
                  <a:tcPr>
                    <a:solidFill>
                      <a:srgbClr val="EEED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9258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…</a:t>
                      </a:r>
                    </a:p>
                  </a:txBody>
                  <a:tcPr>
                    <a:solidFill>
                      <a:srgbClr val="EEEDE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>
                    <a:solidFill>
                      <a:srgbClr val="EEEDE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>
                    <a:solidFill>
                      <a:srgbClr val="EEED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581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511</a:t>
                      </a:r>
                    </a:p>
                  </a:txBody>
                  <a:tcPr>
                    <a:solidFill>
                      <a:srgbClr val="EEEDE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>
                    <a:solidFill>
                      <a:srgbClr val="EEEDE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>
                    <a:solidFill>
                      <a:srgbClr val="EEED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3386806"/>
                  </a:ext>
                </a:extLst>
              </a:tr>
            </a:tbl>
          </a:graphicData>
        </a:graphic>
      </p:graphicFrame>
      <p:sp>
        <p:nvSpPr>
          <p:cNvPr id="28" name="Rectangle 27">
            <a:extLst>
              <a:ext uri="{FF2B5EF4-FFF2-40B4-BE49-F238E27FC236}">
                <a16:creationId xmlns:a16="http://schemas.microsoft.com/office/drawing/2014/main" id="{2DFD6932-CA96-AA40-9B7A-083B65F8AB11}"/>
              </a:ext>
            </a:extLst>
          </p:cNvPr>
          <p:cNvSpPr/>
          <p:nvPr/>
        </p:nvSpPr>
        <p:spPr>
          <a:xfrm>
            <a:off x="443876" y="5149373"/>
            <a:ext cx="8382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Hardware sees present bit set to 0: it CANNOT complete </a:t>
            </a:r>
            <a:b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VA -&gt; PA translation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So it raises an exception called a PAGE_FAULT</a:t>
            </a:r>
          </a:p>
        </p:txBody>
      </p:sp>
      <p:cxnSp>
        <p:nvCxnSpPr>
          <p:cNvPr id="24" name="Straight Arrow Connector 23"/>
          <p:cNvCxnSpPr>
            <a:cxnSpLocks/>
          </p:cNvCxnSpPr>
          <p:nvPr/>
        </p:nvCxnSpPr>
        <p:spPr>
          <a:xfrm flipH="1">
            <a:off x="1066800" y="1258907"/>
            <a:ext cx="304800" cy="2322493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E08F2504-6812-1B4C-80BB-431814724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10" name="Footer Placeholder 48">
            <a:extLst>
              <a:ext uri="{FF2B5EF4-FFF2-40B4-BE49-F238E27FC236}">
                <a16:creationId xmlns:a16="http://schemas.microsoft.com/office/drawing/2014/main" id="{F2A3930E-5380-FB49-B847-5E6638B225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0" y="6356350"/>
            <a:ext cx="2895600" cy="365125"/>
          </a:xfrm>
        </p:spPr>
        <p:txBody>
          <a:bodyPr/>
          <a:lstStyle/>
          <a:p>
            <a:r>
              <a:rPr lang="en-US" dirty="0"/>
              <a:t>CSE 522S – Advanced Operating Systems</a:t>
            </a:r>
          </a:p>
        </p:txBody>
      </p:sp>
    </p:spTree>
    <p:extLst>
      <p:ext uri="{BB962C8B-B14F-4D97-AF65-F5344CB8AC3E}">
        <p14:creationId xmlns:p14="http://schemas.microsoft.com/office/powerpoint/2010/main" val="26311777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52400" y="1950645"/>
            <a:ext cx="27663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514600" y="2788845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62000" y="304800"/>
            <a:ext cx="8382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Example 0x0000  cd00  2240  6c90</a:t>
            </a:r>
          </a:p>
          <a:p>
            <a:r>
              <a:rPr lang="en-US" sz="140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1010 1011 0</a:t>
            </a:r>
            <a:r>
              <a:rPr lang="en-US" sz="1400" dirty="0">
                <a:solidFill>
                  <a:srgbClr val="FFC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000 0000 00</a:t>
            </a:r>
            <a:r>
              <a:rPr lang="en-US" sz="1400" dirty="0">
                <a:solidFill>
                  <a:srgbClr val="92D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10 0010 010</a:t>
            </a:r>
            <a:r>
              <a:rPr lang="en-US" sz="14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0 0000 0110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400" dirty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1010 1001 0000</a:t>
            </a:r>
          </a:p>
          <a:p>
            <a:pPr>
              <a:buNone/>
            </a:pP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     342                0                  274                6                   2704         )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DF73847-7690-824A-B4D4-390641F021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8626046"/>
              </p:ext>
            </p:extLst>
          </p:nvPr>
        </p:nvGraphicFramePr>
        <p:xfrm>
          <a:off x="533400" y="1950645"/>
          <a:ext cx="2285999" cy="24942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314337813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3952090810"/>
                    </a:ext>
                  </a:extLst>
                </a:gridCol>
                <a:gridCol w="1219199">
                  <a:extLst>
                    <a:ext uri="{9D8B030D-6E8A-4147-A177-3AD203B41FA5}">
                      <a16:colId xmlns:a16="http://schemas.microsoft.com/office/drawing/2014/main" val="1672674780"/>
                    </a:ext>
                  </a:extLst>
                </a:gridCol>
              </a:tblGrid>
              <a:tr h="264085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idx</a:t>
                      </a:r>
                      <a:endParaRPr lang="en-US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>
                    <a:solidFill>
                      <a:srgbClr val="EEEDE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</a:t>
                      </a:r>
                    </a:p>
                  </a:txBody>
                  <a:tcPr>
                    <a:solidFill>
                      <a:srgbClr val="EEEDE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Page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Address</a:t>
                      </a:r>
                    </a:p>
                  </a:txBody>
                  <a:tcPr>
                    <a:solidFill>
                      <a:srgbClr val="EEED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4480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</a:t>
                      </a:r>
                    </a:p>
                  </a:txBody>
                  <a:tcPr>
                    <a:solidFill>
                      <a:srgbClr val="EEEDE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>
                    <a:solidFill>
                      <a:srgbClr val="EEEDE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>
                    <a:solidFill>
                      <a:srgbClr val="EEED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1408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…</a:t>
                      </a:r>
                    </a:p>
                  </a:txBody>
                  <a:tcPr>
                    <a:solidFill>
                      <a:srgbClr val="EEEDE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>
                    <a:solidFill>
                      <a:srgbClr val="EEEDE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>
                    <a:solidFill>
                      <a:srgbClr val="EEED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4437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342</a:t>
                      </a:r>
                    </a:p>
                  </a:txBody>
                  <a:tcPr>
                    <a:solidFill>
                      <a:srgbClr val="EEEDE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</a:t>
                      </a:r>
                    </a:p>
                  </a:txBody>
                  <a:tcPr>
                    <a:solidFill>
                      <a:srgbClr val="EEEDE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b</a:t>
                      </a:r>
                    </a:p>
                  </a:txBody>
                  <a:tcPr>
                    <a:solidFill>
                      <a:srgbClr val="EEED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9258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…</a:t>
                      </a:r>
                    </a:p>
                  </a:txBody>
                  <a:tcPr>
                    <a:solidFill>
                      <a:srgbClr val="EEEDE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>
                    <a:solidFill>
                      <a:srgbClr val="EEEDE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>
                    <a:solidFill>
                      <a:srgbClr val="EEED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581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511</a:t>
                      </a:r>
                    </a:p>
                  </a:txBody>
                  <a:tcPr>
                    <a:solidFill>
                      <a:srgbClr val="EEEDE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>
                    <a:solidFill>
                      <a:srgbClr val="EEEDE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>
                    <a:solidFill>
                      <a:srgbClr val="EEED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3386806"/>
                  </a:ext>
                </a:extLst>
              </a:tr>
            </a:tbl>
          </a:graphicData>
        </a:graphic>
      </p:graphicFrame>
      <p:sp>
        <p:nvSpPr>
          <p:cNvPr id="28" name="Rectangle 27">
            <a:extLst>
              <a:ext uri="{FF2B5EF4-FFF2-40B4-BE49-F238E27FC236}">
                <a16:creationId xmlns:a16="http://schemas.microsoft.com/office/drawing/2014/main" id="{2DFD6932-CA96-AA40-9B7A-083B65F8AB11}"/>
              </a:ext>
            </a:extLst>
          </p:cNvPr>
          <p:cNvSpPr/>
          <p:nvPr/>
        </p:nvSpPr>
        <p:spPr>
          <a:xfrm>
            <a:off x="443876" y="5149373"/>
            <a:ext cx="8382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Hardware sees present bit set to 0: it CANNOT complete </a:t>
            </a:r>
            <a:b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VA -&gt; PA translation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So it raises an exception called a PAGE_FAULT</a:t>
            </a:r>
          </a:p>
        </p:txBody>
      </p:sp>
      <p:cxnSp>
        <p:nvCxnSpPr>
          <p:cNvPr id="24" name="Straight Arrow Connector 23"/>
          <p:cNvCxnSpPr>
            <a:cxnSpLocks/>
          </p:cNvCxnSpPr>
          <p:nvPr/>
        </p:nvCxnSpPr>
        <p:spPr>
          <a:xfrm flipH="1">
            <a:off x="914400" y="1258907"/>
            <a:ext cx="457200" cy="2093893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5C785DD6-BCDF-5B4B-BAD5-BF045DA6B062}"/>
              </a:ext>
            </a:extLst>
          </p:cNvPr>
          <p:cNvSpPr/>
          <p:nvPr/>
        </p:nvSpPr>
        <p:spPr>
          <a:xfrm>
            <a:off x="3300809" y="2357958"/>
            <a:ext cx="537358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u="sng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Kernel Page fault handler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Check if access is valid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Allocate a new page, say </a:t>
            </a:r>
            <a:r>
              <a:rPr lang="en-US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Determine physical address of, say </a:t>
            </a:r>
            <a:r>
              <a:rPr lang="en-US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Store </a:t>
            </a:r>
            <a:r>
              <a:rPr lang="en-US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in page address of page table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Set present bit to 1</a:t>
            </a:r>
          </a:p>
        </p:txBody>
      </p:sp>
      <p:sp>
        <p:nvSpPr>
          <p:cNvPr id="14" name="Slide Number Placeholder 4">
            <a:extLst>
              <a:ext uri="{FF2B5EF4-FFF2-40B4-BE49-F238E27FC236}">
                <a16:creationId xmlns:a16="http://schemas.microsoft.com/office/drawing/2014/main" id="{7C34FFFB-1CA1-FF44-81F6-3892226AF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15" name="Footer Placeholder 48">
            <a:extLst>
              <a:ext uri="{FF2B5EF4-FFF2-40B4-BE49-F238E27FC236}">
                <a16:creationId xmlns:a16="http://schemas.microsoft.com/office/drawing/2014/main" id="{67C90169-34D5-4F48-9B01-36CFBB8EB6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0" y="6356350"/>
            <a:ext cx="2895600" cy="365125"/>
          </a:xfrm>
        </p:spPr>
        <p:txBody>
          <a:bodyPr/>
          <a:lstStyle/>
          <a:p>
            <a:r>
              <a:rPr lang="en-US" dirty="0"/>
              <a:t>CSE 522S – Advanced Operating Systems</a:t>
            </a:r>
          </a:p>
        </p:txBody>
      </p:sp>
    </p:spTree>
    <p:extLst>
      <p:ext uri="{BB962C8B-B14F-4D97-AF65-F5344CB8AC3E}">
        <p14:creationId xmlns:p14="http://schemas.microsoft.com/office/powerpoint/2010/main" val="24181788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52400" y="1950645"/>
            <a:ext cx="27663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514600" y="2788845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62000" y="304800"/>
            <a:ext cx="8382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Example 0x0000  cd00  2240  6c90</a:t>
            </a:r>
          </a:p>
          <a:p>
            <a:r>
              <a:rPr lang="en-US" sz="140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1010 1011 0</a:t>
            </a:r>
            <a:r>
              <a:rPr lang="en-US" sz="1400" dirty="0">
                <a:solidFill>
                  <a:srgbClr val="FFC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000 0000 00</a:t>
            </a:r>
            <a:r>
              <a:rPr lang="en-US" sz="1400" dirty="0">
                <a:solidFill>
                  <a:srgbClr val="92D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10 0010 010</a:t>
            </a:r>
            <a:r>
              <a:rPr lang="en-US" sz="14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0 0000 0110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400" dirty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1010 1001 0000</a:t>
            </a:r>
          </a:p>
          <a:p>
            <a:pPr>
              <a:buNone/>
            </a:pP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     342                0                  274                6                   2704         )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DF73847-7690-824A-B4D4-390641F021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4368090"/>
              </p:ext>
            </p:extLst>
          </p:nvPr>
        </p:nvGraphicFramePr>
        <p:xfrm>
          <a:off x="533400" y="1950645"/>
          <a:ext cx="2285999" cy="24942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314337813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3952090810"/>
                    </a:ext>
                  </a:extLst>
                </a:gridCol>
                <a:gridCol w="1219199">
                  <a:extLst>
                    <a:ext uri="{9D8B030D-6E8A-4147-A177-3AD203B41FA5}">
                      <a16:colId xmlns:a16="http://schemas.microsoft.com/office/drawing/2014/main" val="1672674780"/>
                    </a:ext>
                  </a:extLst>
                </a:gridCol>
              </a:tblGrid>
              <a:tr h="264085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idx</a:t>
                      </a:r>
                      <a:endParaRPr lang="en-US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>
                    <a:solidFill>
                      <a:srgbClr val="EEEDE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</a:t>
                      </a:r>
                    </a:p>
                  </a:txBody>
                  <a:tcPr>
                    <a:solidFill>
                      <a:srgbClr val="EEEDE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Page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Address</a:t>
                      </a:r>
                    </a:p>
                  </a:txBody>
                  <a:tcPr>
                    <a:solidFill>
                      <a:srgbClr val="EEED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4480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</a:t>
                      </a:r>
                    </a:p>
                  </a:txBody>
                  <a:tcPr>
                    <a:solidFill>
                      <a:srgbClr val="EEEDE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>
                    <a:solidFill>
                      <a:srgbClr val="EEEDE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>
                    <a:solidFill>
                      <a:srgbClr val="EEED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1408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…</a:t>
                      </a:r>
                    </a:p>
                  </a:txBody>
                  <a:tcPr>
                    <a:solidFill>
                      <a:srgbClr val="EEEDE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>
                    <a:solidFill>
                      <a:srgbClr val="EEEDE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>
                    <a:solidFill>
                      <a:srgbClr val="EEED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4437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342</a:t>
                      </a:r>
                    </a:p>
                  </a:txBody>
                  <a:tcPr>
                    <a:solidFill>
                      <a:srgbClr val="EEEDE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</a:t>
                      </a:r>
                    </a:p>
                  </a:txBody>
                  <a:tcPr>
                    <a:solidFill>
                      <a:srgbClr val="EEEDE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b</a:t>
                      </a:r>
                    </a:p>
                  </a:txBody>
                  <a:tcPr>
                    <a:solidFill>
                      <a:srgbClr val="EEED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9258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…</a:t>
                      </a:r>
                    </a:p>
                  </a:txBody>
                  <a:tcPr>
                    <a:solidFill>
                      <a:srgbClr val="EEEDE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>
                    <a:solidFill>
                      <a:srgbClr val="EEEDE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>
                    <a:solidFill>
                      <a:srgbClr val="EEED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581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511</a:t>
                      </a:r>
                    </a:p>
                  </a:txBody>
                  <a:tcPr>
                    <a:solidFill>
                      <a:srgbClr val="EEEDE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>
                    <a:solidFill>
                      <a:srgbClr val="EEEDE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>
                    <a:solidFill>
                      <a:srgbClr val="EEED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3386806"/>
                  </a:ext>
                </a:extLst>
              </a:tr>
            </a:tbl>
          </a:graphicData>
        </a:graphic>
      </p:graphicFrame>
      <p:sp>
        <p:nvSpPr>
          <p:cNvPr id="28" name="Rectangle 27">
            <a:extLst>
              <a:ext uri="{FF2B5EF4-FFF2-40B4-BE49-F238E27FC236}">
                <a16:creationId xmlns:a16="http://schemas.microsoft.com/office/drawing/2014/main" id="{2DFD6932-CA96-AA40-9B7A-083B65F8AB11}"/>
              </a:ext>
            </a:extLst>
          </p:cNvPr>
          <p:cNvSpPr/>
          <p:nvPr/>
        </p:nvSpPr>
        <p:spPr>
          <a:xfrm>
            <a:off x="443876" y="5149373"/>
            <a:ext cx="8382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Hardware sees present bit set to 0: it CANNOT complete </a:t>
            </a:r>
            <a:b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VA -&gt; PA translation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So it raises an exception called a PAGE_FAULT</a:t>
            </a:r>
          </a:p>
        </p:txBody>
      </p:sp>
      <p:cxnSp>
        <p:nvCxnSpPr>
          <p:cNvPr id="24" name="Straight Arrow Connector 23"/>
          <p:cNvCxnSpPr>
            <a:cxnSpLocks/>
          </p:cNvCxnSpPr>
          <p:nvPr/>
        </p:nvCxnSpPr>
        <p:spPr>
          <a:xfrm flipH="1">
            <a:off x="914400" y="1258907"/>
            <a:ext cx="457200" cy="2093893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D95FBC1-AFCC-9E47-A3EC-A1F37B8A94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7595417"/>
              </p:ext>
            </p:extLst>
          </p:nvPr>
        </p:nvGraphicFramePr>
        <p:xfrm>
          <a:off x="3657273" y="2381532"/>
          <a:ext cx="2285999" cy="24942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314337813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3952090810"/>
                    </a:ext>
                  </a:extLst>
                </a:gridCol>
                <a:gridCol w="1219199">
                  <a:extLst>
                    <a:ext uri="{9D8B030D-6E8A-4147-A177-3AD203B41FA5}">
                      <a16:colId xmlns:a16="http://schemas.microsoft.com/office/drawing/2014/main" val="1672674780"/>
                    </a:ext>
                  </a:extLst>
                </a:gridCol>
              </a:tblGrid>
              <a:tr h="264085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idx</a:t>
                      </a:r>
                      <a:endParaRPr lang="en-US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>
                    <a:solidFill>
                      <a:srgbClr val="EEEDE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</a:t>
                      </a:r>
                    </a:p>
                  </a:txBody>
                  <a:tcPr>
                    <a:solidFill>
                      <a:srgbClr val="EEEDE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Page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Address</a:t>
                      </a:r>
                    </a:p>
                  </a:txBody>
                  <a:tcPr>
                    <a:solidFill>
                      <a:srgbClr val="EEED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4480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</a:t>
                      </a:r>
                    </a:p>
                  </a:txBody>
                  <a:tcPr>
                    <a:solidFill>
                      <a:srgbClr val="EEEDE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</a:t>
                      </a:r>
                    </a:p>
                  </a:txBody>
                  <a:tcPr>
                    <a:solidFill>
                      <a:srgbClr val="EEEDE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</a:t>
                      </a:r>
                    </a:p>
                  </a:txBody>
                  <a:tcPr>
                    <a:solidFill>
                      <a:srgbClr val="EEED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1408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…</a:t>
                      </a:r>
                    </a:p>
                  </a:txBody>
                  <a:tcPr>
                    <a:solidFill>
                      <a:srgbClr val="EEEDE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>
                    <a:solidFill>
                      <a:srgbClr val="EEEDE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>
                    <a:solidFill>
                      <a:srgbClr val="EEED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4437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…</a:t>
                      </a:r>
                    </a:p>
                  </a:txBody>
                  <a:tcPr>
                    <a:solidFill>
                      <a:srgbClr val="EEEDE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>
                    <a:solidFill>
                      <a:srgbClr val="EEEDE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i="1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>
                    <a:solidFill>
                      <a:srgbClr val="EEED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9258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…</a:t>
                      </a:r>
                    </a:p>
                  </a:txBody>
                  <a:tcPr>
                    <a:solidFill>
                      <a:srgbClr val="EEEDE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>
                    <a:solidFill>
                      <a:srgbClr val="EEEDE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>
                    <a:solidFill>
                      <a:srgbClr val="EEED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581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511</a:t>
                      </a:r>
                    </a:p>
                  </a:txBody>
                  <a:tcPr>
                    <a:solidFill>
                      <a:srgbClr val="EEEDE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>
                    <a:solidFill>
                      <a:srgbClr val="EEEDE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>
                    <a:solidFill>
                      <a:srgbClr val="EEED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3386806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3F124781-7B8D-6A4E-ABA3-F9B347672506}"/>
              </a:ext>
            </a:extLst>
          </p:cNvPr>
          <p:cNvSpPr txBox="1"/>
          <p:nvPr/>
        </p:nvSpPr>
        <p:spPr>
          <a:xfrm>
            <a:off x="3208316" y="2289030"/>
            <a:ext cx="27663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6CC52A5-9D72-A744-ACD4-4D1CBEE6BE4F}"/>
              </a:ext>
            </a:extLst>
          </p:cNvPr>
          <p:cNvCxnSpPr>
            <a:cxnSpLocks/>
          </p:cNvCxnSpPr>
          <p:nvPr/>
        </p:nvCxnSpPr>
        <p:spPr>
          <a:xfrm flipV="1">
            <a:off x="2819399" y="3200400"/>
            <a:ext cx="837874" cy="304803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F8211C7-8B36-7343-9F84-11ACDB7C104A}"/>
              </a:ext>
            </a:extLst>
          </p:cNvPr>
          <p:cNvCxnSpPr>
            <a:cxnSpLocks/>
          </p:cNvCxnSpPr>
          <p:nvPr/>
        </p:nvCxnSpPr>
        <p:spPr>
          <a:xfrm>
            <a:off x="2699332" y="1258907"/>
            <a:ext cx="1186868" cy="1712893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CBAB1C58-3336-2F4C-9210-D688AF550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18" name="Footer Placeholder 48">
            <a:extLst>
              <a:ext uri="{FF2B5EF4-FFF2-40B4-BE49-F238E27FC236}">
                <a16:creationId xmlns:a16="http://schemas.microsoft.com/office/drawing/2014/main" id="{6334034E-5495-8C42-8E2E-54575C9D45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0" y="6356350"/>
            <a:ext cx="2895600" cy="365125"/>
          </a:xfrm>
        </p:spPr>
        <p:txBody>
          <a:bodyPr/>
          <a:lstStyle/>
          <a:p>
            <a:r>
              <a:rPr lang="en-US" dirty="0"/>
              <a:t>CSE 522S – Advanced Operating Systems</a:t>
            </a:r>
          </a:p>
        </p:txBody>
      </p:sp>
    </p:spTree>
    <p:extLst>
      <p:ext uri="{BB962C8B-B14F-4D97-AF65-F5344CB8AC3E}">
        <p14:creationId xmlns:p14="http://schemas.microsoft.com/office/powerpoint/2010/main" val="1610362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Pages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en-US" dirty="0"/>
              <a:t>All physical memory is divided into </a:t>
            </a:r>
            <a:r>
              <a:rPr lang="en-US" i="1" dirty="0"/>
              <a:t>pages</a:t>
            </a:r>
          </a:p>
          <a:p>
            <a:r>
              <a:rPr lang="en-US" dirty="0"/>
              <a:t>Page sizes are determined by the architecture</a:t>
            </a:r>
          </a:p>
          <a:p>
            <a:r>
              <a:rPr lang="en-US" dirty="0"/>
              <a:t>E.g. on both x86 and ARM, pages are 4KB in size</a:t>
            </a:r>
          </a:p>
          <a:p>
            <a:pPr lvl="2"/>
            <a:r>
              <a:rPr lang="en-US" dirty="0"/>
              <a:t>Total amount of physical memory: X bytes</a:t>
            </a:r>
          </a:p>
          <a:p>
            <a:pPr lvl="2"/>
            <a:r>
              <a:rPr lang="en-US" dirty="0"/>
              <a:t>Total number of pages: X/4KB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308192" y="5210805"/>
            <a:ext cx="685800" cy="685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4KB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993992" y="5210805"/>
            <a:ext cx="685800" cy="685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4KB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679792" y="5210805"/>
            <a:ext cx="685800" cy="685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4KB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365592" y="5210805"/>
            <a:ext cx="685800" cy="685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4KB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051392" y="5210805"/>
            <a:ext cx="685800" cy="685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4KB</a:t>
            </a:r>
          </a:p>
        </p:txBody>
      </p:sp>
      <p:sp>
        <p:nvSpPr>
          <p:cNvPr id="21" name="Rectangle 20"/>
          <p:cNvSpPr/>
          <p:nvPr/>
        </p:nvSpPr>
        <p:spPr>
          <a:xfrm>
            <a:off x="4737192" y="5210805"/>
            <a:ext cx="685800" cy="685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4KB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47E858-FF13-D64B-ACFC-8CEF79782A9D}"/>
              </a:ext>
            </a:extLst>
          </p:cNvPr>
          <p:cNvSpPr txBox="1"/>
          <p:nvPr/>
        </p:nvSpPr>
        <p:spPr>
          <a:xfrm>
            <a:off x="5460597" y="5210805"/>
            <a:ext cx="4780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…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1A469A5-406E-B049-A848-A8095C6FA72B}"/>
              </a:ext>
            </a:extLst>
          </p:cNvPr>
          <p:cNvSpPr txBox="1"/>
          <p:nvPr/>
        </p:nvSpPr>
        <p:spPr>
          <a:xfrm>
            <a:off x="894011" y="4416625"/>
            <a:ext cx="109998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Physical </a:t>
            </a:r>
            <a:b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Address:</a:t>
            </a:r>
          </a:p>
          <a:p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0x0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F7AE4C6-9597-1F40-9334-72684C5A7B65}"/>
              </a:ext>
            </a:extLst>
          </p:cNvPr>
          <p:cNvSpPr txBox="1"/>
          <p:nvPr/>
        </p:nvSpPr>
        <p:spPr>
          <a:xfrm>
            <a:off x="1797096" y="4724401"/>
            <a:ext cx="7649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0x1000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39E80CC-A1C4-1C4D-BD3C-EBEA3D145792}"/>
              </a:ext>
            </a:extLst>
          </p:cNvPr>
          <p:cNvSpPr txBox="1"/>
          <p:nvPr/>
        </p:nvSpPr>
        <p:spPr>
          <a:xfrm>
            <a:off x="2514600" y="4724400"/>
            <a:ext cx="7649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0x2000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BE478E9-E63E-8047-A836-8E3DE073AB42}"/>
              </a:ext>
            </a:extLst>
          </p:cNvPr>
          <p:cNvSpPr txBox="1"/>
          <p:nvPr/>
        </p:nvSpPr>
        <p:spPr>
          <a:xfrm>
            <a:off x="3274735" y="4724399"/>
            <a:ext cx="7649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0x3000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33BCBCB-CE9C-E341-BE50-4E98906C19A3}"/>
              </a:ext>
            </a:extLst>
          </p:cNvPr>
          <p:cNvSpPr/>
          <p:nvPr/>
        </p:nvSpPr>
        <p:spPr>
          <a:xfrm>
            <a:off x="6832692" y="5210805"/>
            <a:ext cx="685800" cy="685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4KB</a:t>
            </a:r>
          </a:p>
        </p:txBody>
      </p:sp>
      <p:sp>
        <p:nvSpPr>
          <p:cNvPr id="22" name="Footer Placeholder 48">
            <a:extLst>
              <a:ext uri="{FF2B5EF4-FFF2-40B4-BE49-F238E27FC236}">
                <a16:creationId xmlns:a16="http://schemas.microsoft.com/office/drawing/2014/main" id="{81310D6E-932D-874A-9B44-D554AF90E9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0" y="6356350"/>
            <a:ext cx="2895600" cy="365125"/>
          </a:xfrm>
        </p:spPr>
        <p:txBody>
          <a:bodyPr/>
          <a:lstStyle/>
          <a:p>
            <a:r>
              <a:rPr lang="en-US" dirty="0"/>
              <a:t>CSE 522S – Advanced Operating Systems</a:t>
            </a:r>
          </a:p>
        </p:txBody>
      </p:sp>
    </p:spTree>
    <p:extLst>
      <p:ext uri="{BB962C8B-B14F-4D97-AF65-F5344CB8AC3E}">
        <p14:creationId xmlns:p14="http://schemas.microsoft.com/office/powerpoint/2010/main" val="21179638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52400" y="1950645"/>
            <a:ext cx="27663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514600" y="2788845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62000" y="304800"/>
            <a:ext cx="8382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Example 0x0000  cd00  2240  6c90</a:t>
            </a:r>
          </a:p>
          <a:p>
            <a:r>
              <a:rPr lang="en-US" sz="140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1010 1011 0</a:t>
            </a:r>
            <a:r>
              <a:rPr lang="en-US" sz="1400" dirty="0">
                <a:solidFill>
                  <a:srgbClr val="FFC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000 0000 00</a:t>
            </a:r>
            <a:r>
              <a:rPr lang="en-US" sz="1400" dirty="0">
                <a:solidFill>
                  <a:srgbClr val="92D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10 0010 010</a:t>
            </a:r>
            <a:r>
              <a:rPr lang="en-US" sz="14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0 0000 0110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400" dirty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1010 1001 0000</a:t>
            </a:r>
          </a:p>
          <a:p>
            <a:pPr>
              <a:buNone/>
            </a:pP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     342                0                  274                6                   2704         )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DF73847-7690-824A-B4D4-390641F02158}"/>
              </a:ext>
            </a:extLst>
          </p:cNvPr>
          <p:cNvGraphicFramePr>
            <a:graphicFrameLocks noGrp="1"/>
          </p:cNvGraphicFramePr>
          <p:nvPr/>
        </p:nvGraphicFramePr>
        <p:xfrm>
          <a:off x="533400" y="1950645"/>
          <a:ext cx="2285999" cy="24942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314337813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3952090810"/>
                    </a:ext>
                  </a:extLst>
                </a:gridCol>
                <a:gridCol w="1219199">
                  <a:extLst>
                    <a:ext uri="{9D8B030D-6E8A-4147-A177-3AD203B41FA5}">
                      <a16:colId xmlns:a16="http://schemas.microsoft.com/office/drawing/2014/main" val="1672674780"/>
                    </a:ext>
                  </a:extLst>
                </a:gridCol>
              </a:tblGrid>
              <a:tr h="264085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idx</a:t>
                      </a:r>
                      <a:endParaRPr lang="en-US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>
                    <a:solidFill>
                      <a:srgbClr val="EEEDE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</a:t>
                      </a:r>
                    </a:p>
                  </a:txBody>
                  <a:tcPr>
                    <a:solidFill>
                      <a:srgbClr val="EEEDE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Page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Address</a:t>
                      </a:r>
                    </a:p>
                  </a:txBody>
                  <a:tcPr>
                    <a:solidFill>
                      <a:srgbClr val="EEED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4480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</a:t>
                      </a:r>
                    </a:p>
                  </a:txBody>
                  <a:tcPr>
                    <a:solidFill>
                      <a:srgbClr val="EEEDE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>
                    <a:solidFill>
                      <a:srgbClr val="EEEDE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>
                    <a:solidFill>
                      <a:srgbClr val="EEED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1408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…</a:t>
                      </a:r>
                    </a:p>
                  </a:txBody>
                  <a:tcPr>
                    <a:solidFill>
                      <a:srgbClr val="EEEDE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>
                    <a:solidFill>
                      <a:srgbClr val="EEEDE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>
                    <a:solidFill>
                      <a:srgbClr val="EEED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4437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342</a:t>
                      </a:r>
                    </a:p>
                  </a:txBody>
                  <a:tcPr>
                    <a:solidFill>
                      <a:srgbClr val="EEEDE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</a:t>
                      </a:r>
                    </a:p>
                  </a:txBody>
                  <a:tcPr>
                    <a:solidFill>
                      <a:srgbClr val="EEEDE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b</a:t>
                      </a:r>
                    </a:p>
                  </a:txBody>
                  <a:tcPr>
                    <a:solidFill>
                      <a:srgbClr val="EEED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9258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…</a:t>
                      </a:r>
                    </a:p>
                  </a:txBody>
                  <a:tcPr>
                    <a:solidFill>
                      <a:srgbClr val="EEEDE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>
                    <a:solidFill>
                      <a:srgbClr val="EEEDE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>
                    <a:solidFill>
                      <a:srgbClr val="EEED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581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511</a:t>
                      </a:r>
                    </a:p>
                  </a:txBody>
                  <a:tcPr>
                    <a:solidFill>
                      <a:srgbClr val="EEEDE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>
                    <a:solidFill>
                      <a:srgbClr val="EEEDE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>
                    <a:solidFill>
                      <a:srgbClr val="EEED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3386806"/>
                  </a:ext>
                </a:extLst>
              </a:tr>
            </a:tbl>
          </a:graphicData>
        </a:graphic>
      </p:graphicFrame>
      <p:sp>
        <p:nvSpPr>
          <p:cNvPr id="28" name="Rectangle 27">
            <a:extLst>
              <a:ext uri="{FF2B5EF4-FFF2-40B4-BE49-F238E27FC236}">
                <a16:creationId xmlns:a16="http://schemas.microsoft.com/office/drawing/2014/main" id="{2DFD6932-CA96-AA40-9B7A-083B65F8AB11}"/>
              </a:ext>
            </a:extLst>
          </p:cNvPr>
          <p:cNvSpPr/>
          <p:nvPr/>
        </p:nvSpPr>
        <p:spPr>
          <a:xfrm>
            <a:off x="443876" y="5149373"/>
            <a:ext cx="8382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Hardware sees present bit set to 0: it CANNOT complete </a:t>
            </a:r>
            <a:b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VA -&gt; PA translation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So it raises an exception called a PAGE_FAULT</a:t>
            </a:r>
          </a:p>
        </p:txBody>
      </p:sp>
      <p:cxnSp>
        <p:nvCxnSpPr>
          <p:cNvPr id="24" name="Straight Arrow Connector 23"/>
          <p:cNvCxnSpPr>
            <a:cxnSpLocks/>
          </p:cNvCxnSpPr>
          <p:nvPr/>
        </p:nvCxnSpPr>
        <p:spPr>
          <a:xfrm flipH="1">
            <a:off x="914400" y="1258907"/>
            <a:ext cx="457200" cy="2093893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D95FBC1-AFCC-9E47-A3EC-A1F37B8A94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4354792"/>
              </p:ext>
            </p:extLst>
          </p:nvPr>
        </p:nvGraphicFramePr>
        <p:xfrm>
          <a:off x="3657273" y="2381532"/>
          <a:ext cx="2285999" cy="24942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314337813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3952090810"/>
                    </a:ext>
                  </a:extLst>
                </a:gridCol>
                <a:gridCol w="1219199">
                  <a:extLst>
                    <a:ext uri="{9D8B030D-6E8A-4147-A177-3AD203B41FA5}">
                      <a16:colId xmlns:a16="http://schemas.microsoft.com/office/drawing/2014/main" val="1672674780"/>
                    </a:ext>
                  </a:extLst>
                </a:gridCol>
              </a:tblGrid>
              <a:tr h="264085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idx</a:t>
                      </a:r>
                      <a:endParaRPr lang="en-US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>
                    <a:solidFill>
                      <a:srgbClr val="EEEDE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</a:t>
                      </a:r>
                    </a:p>
                  </a:txBody>
                  <a:tcPr>
                    <a:solidFill>
                      <a:srgbClr val="EEEDE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Page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Address</a:t>
                      </a:r>
                    </a:p>
                  </a:txBody>
                  <a:tcPr>
                    <a:solidFill>
                      <a:srgbClr val="EEED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4480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</a:t>
                      </a:r>
                    </a:p>
                  </a:txBody>
                  <a:tcPr>
                    <a:solidFill>
                      <a:srgbClr val="EEEDE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</a:t>
                      </a:r>
                    </a:p>
                  </a:txBody>
                  <a:tcPr>
                    <a:solidFill>
                      <a:srgbClr val="EEEDE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</a:t>
                      </a:r>
                    </a:p>
                  </a:txBody>
                  <a:tcPr>
                    <a:solidFill>
                      <a:srgbClr val="EEED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1408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…</a:t>
                      </a:r>
                    </a:p>
                  </a:txBody>
                  <a:tcPr>
                    <a:solidFill>
                      <a:srgbClr val="EEEDE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>
                    <a:solidFill>
                      <a:srgbClr val="EEEDE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>
                    <a:solidFill>
                      <a:srgbClr val="EEED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4437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…</a:t>
                      </a:r>
                    </a:p>
                  </a:txBody>
                  <a:tcPr>
                    <a:solidFill>
                      <a:srgbClr val="EEEDE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>
                    <a:solidFill>
                      <a:srgbClr val="EEEDE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i="1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>
                    <a:solidFill>
                      <a:srgbClr val="EEED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9258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…</a:t>
                      </a:r>
                    </a:p>
                  </a:txBody>
                  <a:tcPr>
                    <a:solidFill>
                      <a:srgbClr val="EEEDE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>
                    <a:solidFill>
                      <a:srgbClr val="EEEDE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>
                    <a:solidFill>
                      <a:srgbClr val="EEED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581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511</a:t>
                      </a:r>
                    </a:p>
                  </a:txBody>
                  <a:tcPr>
                    <a:solidFill>
                      <a:srgbClr val="EEEDE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>
                    <a:solidFill>
                      <a:srgbClr val="EEEDE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>
                    <a:solidFill>
                      <a:srgbClr val="EEED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3386806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3F124781-7B8D-6A4E-ABA3-F9B347672506}"/>
              </a:ext>
            </a:extLst>
          </p:cNvPr>
          <p:cNvSpPr txBox="1"/>
          <p:nvPr/>
        </p:nvSpPr>
        <p:spPr>
          <a:xfrm>
            <a:off x="3208316" y="2289030"/>
            <a:ext cx="27663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6CC52A5-9D72-A744-ACD4-4D1CBEE6BE4F}"/>
              </a:ext>
            </a:extLst>
          </p:cNvPr>
          <p:cNvCxnSpPr>
            <a:cxnSpLocks/>
          </p:cNvCxnSpPr>
          <p:nvPr/>
        </p:nvCxnSpPr>
        <p:spPr>
          <a:xfrm flipV="1">
            <a:off x="2819399" y="3200400"/>
            <a:ext cx="837874" cy="304803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0615358-4789-A44F-B5F4-E101998F086B}"/>
              </a:ext>
            </a:extLst>
          </p:cNvPr>
          <p:cNvCxnSpPr>
            <a:cxnSpLocks/>
          </p:cNvCxnSpPr>
          <p:nvPr/>
        </p:nvCxnSpPr>
        <p:spPr>
          <a:xfrm>
            <a:off x="2699332" y="1258907"/>
            <a:ext cx="1186868" cy="1712893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8E95AF90-9631-474C-90DA-DF3B237E48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226919"/>
              </p:ext>
            </p:extLst>
          </p:nvPr>
        </p:nvGraphicFramePr>
        <p:xfrm>
          <a:off x="6587508" y="2606371"/>
          <a:ext cx="2285999" cy="24942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314337813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3952090810"/>
                    </a:ext>
                  </a:extLst>
                </a:gridCol>
                <a:gridCol w="1219199">
                  <a:extLst>
                    <a:ext uri="{9D8B030D-6E8A-4147-A177-3AD203B41FA5}">
                      <a16:colId xmlns:a16="http://schemas.microsoft.com/office/drawing/2014/main" val="1672674780"/>
                    </a:ext>
                  </a:extLst>
                </a:gridCol>
              </a:tblGrid>
              <a:tr h="264085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idx</a:t>
                      </a:r>
                      <a:endParaRPr lang="en-US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>
                    <a:solidFill>
                      <a:srgbClr val="EEEDE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</a:t>
                      </a:r>
                    </a:p>
                  </a:txBody>
                  <a:tcPr>
                    <a:solidFill>
                      <a:srgbClr val="EEEDE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Page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Address</a:t>
                      </a:r>
                    </a:p>
                  </a:txBody>
                  <a:tcPr>
                    <a:solidFill>
                      <a:srgbClr val="EEED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4480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</a:t>
                      </a:r>
                    </a:p>
                  </a:txBody>
                  <a:tcPr>
                    <a:solidFill>
                      <a:srgbClr val="EEEDE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>
                    <a:solidFill>
                      <a:srgbClr val="EEEDE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>
                    <a:solidFill>
                      <a:srgbClr val="EEED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1408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…</a:t>
                      </a:r>
                    </a:p>
                  </a:txBody>
                  <a:tcPr>
                    <a:solidFill>
                      <a:srgbClr val="EEEDE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>
                    <a:solidFill>
                      <a:srgbClr val="EEEDE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>
                    <a:solidFill>
                      <a:srgbClr val="EEED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4437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274</a:t>
                      </a:r>
                    </a:p>
                  </a:txBody>
                  <a:tcPr>
                    <a:solidFill>
                      <a:srgbClr val="EEEDE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</a:t>
                      </a:r>
                    </a:p>
                  </a:txBody>
                  <a:tcPr>
                    <a:solidFill>
                      <a:srgbClr val="EEEDE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</a:t>
                      </a:r>
                    </a:p>
                  </a:txBody>
                  <a:tcPr>
                    <a:solidFill>
                      <a:srgbClr val="EEED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9258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…</a:t>
                      </a:r>
                    </a:p>
                  </a:txBody>
                  <a:tcPr>
                    <a:solidFill>
                      <a:srgbClr val="EEEDE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>
                    <a:solidFill>
                      <a:srgbClr val="EEEDE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>
                    <a:solidFill>
                      <a:srgbClr val="EEED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581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511</a:t>
                      </a:r>
                    </a:p>
                  </a:txBody>
                  <a:tcPr>
                    <a:solidFill>
                      <a:srgbClr val="EEEDE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>
                    <a:solidFill>
                      <a:srgbClr val="EEEDE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>
                    <a:solidFill>
                      <a:srgbClr val="EEED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3386806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4935AB4B-E29E-4344-B8D0-61EA385EDDAA}"/>
              </a:ext>
            </a:extLst>
          </p:cNvPr>
          <p:cNvSpPr txBox="1"/>
          <p:nvPr/>
        </p:nvSpPr>
        <p:spPr>
          <a:xfrm>
            <a:off x="6138551" y="2513869"/>
            <a:ext cx="27663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F8FF0C4-0E06-AB43-BA15-1FE61CD67B82}"/>
              </a:ext>
            </a:extLst>
          </p:cNvPr>
          <p:cNvCxnSpPr>
            <a:cxnSpLocks/>
          </p:cNvCxnSpPr>
          <p:nvPr/>
        </p:nvCxnSpPr>
        <p:spPr>
          <a:xfrm>
            <a:off x="5943273" y="3245361"/>
            <a:ext cx="644235" cy="0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FAC6381-4142-3344-8F74-6B95152E06F6}"/>
              </a:ext>
            </a:extLst>
          </p:cNvPr>
          <p:cNvCxnSpPr>
            <a:cxnSpLocks/>
          </p:cNvCxnSpPr>
          <p:nvPr/>
        </p:nvCxnSpPr>
        <p:spPr>
          <a:xfrm>
            <a:off x="3962399" y="1307629"/>
            <a:ext cx="2971801" cy="2730971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lide Number Placeholder 4">
            <a:extLst>
              <a:ext uri="{FF2B5EF4-FFF2-40B4-BE49-F238E27FC236}">
                <a16:creationId xmlns:a16="http://schemas.microsoft.com/office/drawing/2014/main" id="{CC32D257-DB4B-D444-B822-A5B5C59E4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21" name="Footer Placeholder 48">
            <a:extLst>
              <a:ext uri="{FF2B5EF4-FFF2-40B4-BE49-F238E27FC236}">
                <a16:creationId xmlns:a16="http://schemas.microsoft.com/office/drawing/2014/main" id="{C714D32D-2280-304C-8122-FD82D1BD91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0" y="6356350"/>
            <a:ext cx="2895600" cy="365125"/>
          </a:xfrm>
        </p:spPr>
        <p:txBody>
          <a:bodyPr/>
          <a:lstStyle/>
          <a:p>
            <a:r>
              <a:rPr lang="en-US" dirty="0"/>
              <a:t>CSE 522S – Advanced Operating Systems</a:t>
            </a:r>
          </a:p>
        </p:txBody>
      </p:sp>
    </p:spTree>
    <p:extLst>
      <p:ext uri="{BB962C8B-B14F-4D97-AF65-F5344CB8AC3E}">
        <p14:creationId xmlns:p14="http://schemas.microsoft.com/office/powerpoint/2010/main" val="34633632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493445"/>
          <a:ext cx="1524000" cy="24819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3657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Index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Page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3657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3657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3657">
                <a:tc>
                  <a:txBody>
                    <a:bodyPr/>
                    <a:lstStyle/>
                    <a:p>
                      <a:r>
                        <a:rPr lang="en-US" dirty="0"/>
                        <a:t>342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3657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3657">
                <a:tc>
                  <a:txBody>
                    <a:bodyPr/>
                    <a:lstStyle/>
                    <a:p>
                      <a:r>
                        <a:rPr lang="en-US" dirty="0"/>
                        <a:t>511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1" name="Slide Number Placeholder 4">
            <a:extLst>
              <a:ext uri="{FF2B5EF4-FFF2-40B4-BE49-F238E27FC236}">
                <a16:creationId xmlns:a16="http://schemas.microsoft.com/office/drawing/2014/main" id="{D12B9A96-7CBE-7A48-A447-240F7B922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52400" y="1950645"/>
            <a:ext cx="276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</a:t>
            </a:r>
          </a:p>
        </p:txBody>
      </p:sp>
      <p:graphicFrame>
        <p:nvGraphicFramePr>
          <p:cNvPr id="10" name="Content Placeholder 5"/>
          <p:cNvGraphicFramePr>
            <a:graphicFrameLocks/>
          </p:cNvGraphicFramePr>
          <p:nvPr/>
        </p:nvGraphicFramePr>
        <p:xfrm>
          <a:off x="2362200" y="2542827"/>
          <a:ext cx="160020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157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Index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Page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157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c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157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0157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0157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0157">
                <a:tc>
                  <a:txBody>
                    <a:bodyPr/>
                    <a:lstStyle/>
                    <a:p>
                      <a:r>
                        <a:rPr lang="en-US" dirty="0"/>
                        <a:t>511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514600" y="2788845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62000" y="304800"/>
            <a:ext cx="8382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Example 0x0000  cd00  2240  6c90</a:t>
            </a:r>
          </a:p>
          <a:p>
            <a:r>
              <a:rPr lang="en-US" sz="140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1010 1011 0</a:t>
            </a:r>
            <a:r>
              <a:rPr lang="en-US" sz="1400" dirty="0">
                <a:solidFill>
                  <a:srgbClr val="FFC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000 0000 00</a:t>
            </a:r>
            <a:r>
              <a:rPr lang="en-US" sz="1400" dirty="0">
                <a:solidFill>
                  <a:srgbClr val="92D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10 0010 010</a:t>
            </a:r>
            <a:r>
              <a:rPr lang="en-US" sz="14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0 0000 0110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400" dirty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1010 1001 0000</a:t>
            </a:r>
          </a:p>
          <a:p>
            <a:pPr>
              <a:buNone/>
            </a:pP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     342                0                  274                6                   2704         )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1981200" y="2941245"/>
            <a:ext cx="381000" cy="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Content Placeholder 5"/>
          <p:cNvGraphicFramePr>
            <a:graphicFrameLocks/>
          </p:cNvGraphicFramePr>
          <p:nvPr/>
        </p:nvGraphicFramePr>
        <p:xfrm>
          <a:off x="4343400" y="2712645"/>
          <a:ext cx="1600200" cy="24819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3657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Index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Page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3657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3657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3657">
                <a:tc>
                  <a:txBody>
                    <a:bodyPr/>
                    <a:lstStyle/>
                    <a:p>
                      <a:r>
                        <a:rPr lang="en-US" dirty="0"/>
                        <a:t>274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d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3657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3657">
                <a:tc>
                  <a:txBody>
                    <a:bodyPr/>
                    <a:lstStyle/>
                    <a:p>
                      <a:r>
                        <a:rPr lang="en-US" dirty="0"/>
                        <a:t>511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19" name="Straight Arrow Connector 18"/>
          <p:cNvCxnSpPr/>
          <p:nvPr/>
        </p:nvCxnSpPr>
        <p:spPr>
          <a:xfrm flipV="1">
            <a:off x="3962400" y="3093645"/>
            <a:ext cx="381000" cy="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5943600" y="4160445"/>
            <a:ext cx="381000" cy="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cxnSpLocks/>
          </p:cNvCxnSpPr>
          <p:nvPr/>
        </p:nvCxnSpPr>
        <p:spPr>
          <a:xfrm flipH="1">
            <a:off x="762000" y="1258907"/>
            <a:ext cx="609600" cy="152993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cxnSpLocks/>
            <a:endCxn id="11" idx="3"/>
          </p:cNvCxnSpPr>
          <p:nvPr/>
        </p:nvCxnSpPr>
        <p:spPr>
          <a:xfrm flipH="1">
            <a:off x="2699331" y="1264845"/>
            <a:ext cx="120070" cy="167788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Content Placeholder 5"/>
          <p:cNvGraphicFramePr>
            <a:graphicFrameLocks/>
          </p:cNvGraphicFramePr>
          <p:nvPr/>
        </p:nvGraphicFramePr>
        <p:xfrm>
          <a:off x="6324600" y="3703245"/>
          <a:ext cx="1600200" cy="24819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3657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Index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Page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3657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3657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3657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e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3657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3657">
                <a:tc>
                  <a:txBody>
                    <a:bodyPr/>
                    <a:lstStyle/>
                    <a:p>
                      <a:r>
                        <a:rPr lang="en-US" dirty="0"/>
                        <a:t>511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30" name="Straight Arrow Connector 29"/>
          <p:cNvCxnSpPr>
            <a:cxnSpLocks/>
          </p:cNvCxnSpPr>
          <p:nvPr/>
        </p:nvCxnSpPr>
        <p:spPr>
          <a:xfrm>
            <a:off x="4027062" y="1258907"/>
            <a:ext cx="621138" cy="267293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cxnSpLocks/>
          </p:cNvCxnSpPr>
          <p:nvPr/>
        </p:nvCxnSpPr>
        <p:spPr>
          <a:xfrm>
            <a:off x="5170061" y="1258907"/>
            <a:ext cx="1306939" cy="373973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129321F-4035-B14F-A54F-85CD2667BFC7}"/>
              </a:ext>
            </a:extLst>
          </p:cNvPr>
          <p:cNvCxnSpPr>
            <a:cxnSpLocks/>
            <a:endCxn id="26" idx="2"/>
          </p:cNvCxnSpPr>
          <p:nvPr/>
        </p:nvCxnSpPr>
        <p:spPr>
          <a:xfrm flipH="1" flipV="1">
            <a:off x="7890740" y="3553598"/>
            <a:ext cx="29112" cy="164099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B0FE618-6FD6-AE4C-8282-5CFAAE6BDFD1}"/>
              </a:ext>
            </a:extLst>
          </p:cNvPr>
          <p:cNvSpPr txBox="1"/>
          <p:nvPr/>
        </p:nvSpPr>
        <p:spPr>
          <a:xfrm>
            <a:off x="6755417" y="1799272"/>
            <a:ext cx="2270645" cy="1754326"/>
          </a:xfrm>
          <a:prstGeom prst="rect">
            <a:avLst/>
          </a:prstGeom>
          <a:solidFill>
            <a:schemeClr val="accent1">
              <a:alpha val="25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endParaRPr lang="en-US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Physical Page</a:t>
            </a:r>
            <a:b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(4KB)</a:t>
            </a:r>
          </a:p>
          <a:p>
            <a:pPr algn="ctr"/>
            <a:endParaRPr lang="en-US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endParaRPr lang="en-US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ECFC203-FC39-B94B-959C-7743CBF83E7E}"/>
              </a:ext>
            </a:extLst>
          </p:cNvPr>
          <p:cNvCxnSpPr>
            <a:cxnSpLocks/>
          </p:cNvCxnSpPr>
          <p:nvPr/>
        </p:nvCxnSpPr>
        <p:spPr>
          <a:xfrm>
            <a:off x="6629400" y="1258907"/>
            <a:ext cx="126017" cy="152993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8C7918A-4258-6C47-A35A-3077239B1204}"/>
              </a:ext>
            </a:extLst>
          </p:cNvPr>
          <p:cNvSpPr txBox="1"/>
          <p:nvPr/>
        </p:nvSpPr>
        <p:spPr>
          <a:xfrm>
            <a:off x="5445097" y="1549718"/>
            <a:ext cx="13780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Grab the</a:t>
            </a:r>
          </a:p>
          <a:p>
            <a:r>
              <a:rPr lang="en-US" dirty="0"/>
              <a:t>2704’th byte</a:t>
            </a:r>
          </a:p>
          <a:p>
            <a:r>
              <a:rPr lang="en-US" dirty="0"/>
              <a:t>in this page</a:t>
            </a:r>
          </a:p>
        </p:txBody>
      </p:sp>
      <p:sp>
        <p:nvSpPr>
          <p:cNvPr id="28" name="Footer Placeholder 48">
            <a:extLst>
              <a:ext uri="{FF2B5EF4-FFF2-40B4-BE49-F238E27FC236}">
                <a16:creationId xmlns:a16="http://schemas.microsoft.com/office/drawing/2014/main" id="{460416EA-D3BA-B840-91EF-E22B23CA59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0" y="6356350"/>
            <a:ext cx="2895600" cy="365125"/>
          </a:xfrm>
        </p:spPr>
        <p:txBody>
          <a:bodyPr/>
          <a:lstStyle/>
          <a:p>
            <a:r>
              <a:rPr lang="en-US" dirty="0"/>
              <a:t>CSE 522S – Advanced Operating Systems</a:t>
            </a:r>
          </a:p>
        </p:txBody>
      </p:sp>
    </p:spTree>
    <p:extLst>
      <p:ext uri="{BB962C8B-B14F-4D97-AF65-F5344CB8AC3E}">
        <p14:creationId xmlns:p14="http://schemas.microsoft.com/office/powerpoint/2010/main" val="7656392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/>
              <a:t>Kernel vs User Virtual 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When page tables are filled in on-demand like this, this is referred to as </a:t>
            </a:r>
            <a:r>
              <a:rPr lang="en-US" b="1" u="sng" dirty="0"/>
              <a:t>demand paging</a:t>
            </a:r>
          </a:p>
          <a:p>
            <a:endParaRPr lang="en-US" b="1" u="sng" dirty="0"/>
          </a:p>
          <a:p>
            <a:r>
              <a:rPr lang="en-US" dirty="0"/>
              <a:t>By default, Linux uses demand paging for all user processes</a:t>
            </a:r>
          </a:p>
          <a:p>
            <a:pPr lvl="1"/>
            <a:r>
              <a:rPr lang="en-US" dirty="0"/>
              <a:t>Keeps memory allocation (virtual, i.e., </a:t>
            </a:r>
            <a:r>
              <a:rPr lang="en-US" dirty="0" err="1"/>
              <a:t>malloc</a:t>
            </a:r>
            <a:r>
              <a:rPr lang="en-US" dirty="0"/>
              <a:t>()) fast</a:t>
            </a:r>
          </a:p>
          <a:p>
            <a:pPr lvl="1"/>
            <a:r>
              <a:rPr lang="en-US" dirty="0"/>
              <a:t>Doesn’t allocate physical memory until process tries to access it</a:t>
            </a:r>
          </a:p>
          <a:p>
            <a:pPr lvl="1"/>
            <a:endParaRPr lang="en-US" dirty="0"/>
          </a:p>
          <a:p>
            <a:r>
              <a:rPr lang="en-US" dirty="0"/>
              <a:t>However, kernel virtual memory is always pre-paged</a:t>
            </a:r>
          </a:p>
          <a:p>
            <a:pPr lvl="1"/>
            <a:r>
              <a:rPr lang="en-US" dirty="0"/>
              <a:t>When the system boots, all physical memory is mapped into the kernel virtual address space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6A9EFD-7FE0-DD46-92A1-281056B41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Footer Placeholder 48">
            <a:extLst>
              <a:ext uri="{FF2B5EF4-FFF2-40B4-BE49-F238E27FC236}">
                <a16:creationId xmlns:a16="http://schemas.microsoft.com/office/drawing/2014/main" id="{453A0F4A-9BB2-F247-93D2-C51AC0E72A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0" y="6356350"/>
            <a:ext cx="2895600" cy="365125"/>
          </a:xfrm>
        </p:spPr>
        <p:txBody>
          <a:bodyPr/>
          <a:lstStyle/>
          <a:p>
            <a:r>
              <a:rPr lang="en-US" dirty="0"/>
              <a:t>CSE 522S – Advanced Operating Systems</a:t>
            </a:r>
          </a:p>
        </p:txBody>
      </p:sp>
    </p:spTree>
    <p:extLst>
      <p:ext uri="{BB962C8B-B14F-4D97-AF65-F5344CB8AC3E}">
        <p14:creationId xmlns:p14="http://schemas.microsoft.com/office/powerpoint/2010/main" val="39771605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/>
              <a:t>Kernel vs User Virtual Memory</a:t>
            </a:r>
          </a:p>
        </p:txBody>
      </p:sp>
      <p:sp>
        <p:nvSpPr>
          <p:cNvPr id="46" name="Slide Number Placeholder 4">
            <a:extLst>
              <a:ext uri="{FF2B5EF4-FFF2-40B4-BE49-F238E27FC236}">
                <a16:creationId xmlns:a16="http://schemas.microsoft.com/office/drawing/2014/main" id="{079276F5-8F4A-DD4E-83EC-04D4A59C7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B8E4F1D-1877-B141-B660-F5504B1F7EA0}"/>
              </a:ext>
            </a:extLst>
          </p:cNvPr>
          <p:cNvSpPr/>
          <p:nvPr/>
        </p:nvSpPr>
        <p:spPr>
          <a:xfrm>
            <a:off x="3581400" y="4572000"/>
            <a:ext cx="1600200" cy="304800"/>
          </a:xfrm>
          <a:prstGeom prst="rect">
            <a:avLst/>
          </a:prstGeom>
          <a:pattFill prst="pct10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94B174-D847-EA45-9B7A-EB63B7EDC812}"/>
              </a:ext>
            </a:extLst>
          </p:cNvPr>
          <p:cNvSpPr/>
          <p:nvPr/>
        </p:nvSpPr>
        <p:spPr>
          <a:xfrm>
            <a:off x="3581400" y="4876800"/>
            <a:ext cx="1600200" cy="304800"/>
          </a:xfrm>
          <a:prstGeom prst="rect">
            <a:avLst/>
          </a:prstGeom>
          <a:pattFill prst="pct10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60CF544-5A50-E04A-B447-F6E5FF5F5E1B}"/>
              </a:ext>
            </a:extLst>
          </p:cNvPr>
          <p:cNvSpPr/>
          <p:nvPr/>
        </p:nvSpPr>
        <p:spPr>
          <a:xfrm>
            <a:off x="3581400" y="5181600"/>
            <a:ext cx="1600200" cy="304800"/>
          </a:xfrm>
          <a:prstGeom prst="rect">
            <a:avLst/>
          </a:prstGeom>
          <a:pattFill prst="pct10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077667-2E1F-5348-A928-4767C750657A}"/>
              </a:ext>
            </a:extLst>
          </p:cNvPr>
          <p:cNvSpPr/>
          <p:nvPr/>
        </p:nvSpPr>
        <p:spPr>
          <a:xfrm>
            <a:off x="3581400" y="5486400"/>
            <a:ext cx="1600200" cy="304800"/>
          </a:xfrm>
          <a:prstGeom prst="rect">
            <a:avLst/>
          </a:prstGeom>
          <a:pattFill prst="pct10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18319DD-4BE2-3C4E-BCED-24C3C36CD98B}"/>
              </a:ext>
            </a:extLst>
          </p:cNvPr>
          <p:cNvSpPr/>
          <p:nvPr/>
        </p:nvSpPr>
        <p:spPr>
          <a:xfrm>
            <a:off x="3581400" y="3352800"/>
            <a:ext cx="1600200" cy="304800"/>
          </a:xfrm>
          <a:prstGeom prst="rect">
            <a:avLst/>
          </a:prstGeom>
          <a:pattFill prst="pct10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7507784-9911-004F-9C92-730912078030}"/>
              </a:ext>
            </a:extLst>
          </p:cNvPr>
          <p:cNvSpPr/>
          <p:nvPr/>
        </p:nvSpPr>
        <p:spPr>
          <a:xfrm>
            <a:off x="3581400" y="3657600"/>
            <a:ext cx="1600200" cy="304800"/>
          </a:xfrm>
          <a:prstGeom prst="rect">
            <a:avLst/>
          </a:prstGeom>
          <a:pattFill prst="pct10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524B51A-83A1-C149-990E-95BA5A52ABC1}"/>
              </a:ext>
            </a:extLst>
          </p:cNvPr>
          <p:cNvSpPr/>
          <p:nvPr/>
        </p:nvSpPr>
        <p:spPr>
          <a:xfrm>
            <a:off x="3581400" y="3962400"/>
            <a:ext cx="1600200" cy="304800"/>
          </a:xfrm>
          <a:prstGeom prst="rect">
            <a:avLst/>
          </a:prstGeom>
          <a:pattFill prst="pct10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13A89BB-B158-3D4C-81B8-26AB1686CD89}"/>
              </a:ext>
            </a:extLst>
          </p:cNvPr>
          <p:cNvSpPr/>
          <p:nvPr/>
        </p:nvSpPr>
        <p:spPr>
          <a:xfrm>
            <a:off x="3581400" y="4267200"/>
            <a:ext cx="1600200" cy="304800"/>
          </a:xfrm>
          <a:prstGeom prst="rect">
            <a:avLst/>
          </a:prstGeom>
          <a:pattFill prst="pct10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C4D7655-0485-6E49-AFD7-AB59EFAF564A}"/>
              </a:ext>
            </a:extLst>
          </p:cNvPr>
          <p:cNvSpPr txBox="1"/>
          <p:nvPr/>
        </p:nvSpPr>
        <p:spPr>
          <a:xfrm>
            <a:off x="3320472" y="2913102"/>
            <a:ext cx="2122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Physical Memory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79BDC6D-0EFF-C14B-9490-FF4A61447906}"/>
              </a:ext>
            </a:extLst>
          </p:cNvPr>
          <p:cNvSpPr/>
          <p:nvPr/>
        </p:nvSpPr>
        <p:spPr>
          <a:xfrm>
            <a:off x="6096000" y="3472934"/>
            <a:ext cx="1600200" cy="304800"/>
          </a:xfrm>
          <a:prstGeom prst="rect">
            <a:avLst/>
          </a:prstGeom>
          <a:pattFill prst="pct10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D1975CE-308F-5642-BE37-1CF596DDE152}"/>
              </a:ext>
            </a:extLst>
          </p:cNvPr>
          <p:cNvSpPr/>
          <p:nvPr/>
        </p:nvSpPr>
        <p:spPr>
          <a:xfrm>
            <a:off x="6096000" y="3777734"/>
            <a:ext cx="1600200" cy="304800"/>
          </a:xfrm>
          <a:prstGeom prst="rect">
            <a:avLst/>
          </a:prstGeom>
          <a:pattFill prst="pct10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7B65E97-A8B7-D649-8FAB-F1621389A596}"/>
              </a:ext>
            </a:extLst>
          </p:cNvPr>
          <p:cNvSpPr/>
          <p:nvPr/>
        </p:nvSpPr>
        <p:spPr>
          <a:xfrm>
            <a:off x="6096000" y="4082534"/>
            <a:ext cx="1600200" cy="304800"/>
          </a:xfrm>
          <a:prstGeom prst="rect">
            <a:avLst/>
          </a:prstGeom>
          <a:pattFill prst="pct10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A3374AC-3E26-D041-9C8B-670FFE9FF61C}"/>
              </a:ext>
            </a:extLst>
          </p:cNvPr>
          <p:cNvSpPr/>
          <p:nvPr/>
        </p:nvSpPr>
        <p:spPr>
          <a:xfrm>
            <a:off x="6096000" y="4387334"/>
            <a:ext cx="1600200" cy="304800"/>
          </a:xfrm>
          <a:prstGeom prst="rect">
            <a:avLst/>
          </a:prstGeom>
          <a:pattFill prst="pct10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0C89C3E-A7DC-1F4A-B2E9-B2177C9EB391}"/>
              </a:ext>
            </a:extLst>
          </p:cNvPr>
          <p:cNvSpPr/>
          <p:nvPr/>
        </p:nvSpPr>
        <p:spPr>
          <a:xfrm>
            <a:off x="6096000" y="2253734"/>
            <a:ext cx="1600200" cy="304800"/>
          </a:xfrm>
          <a:prstGeom prst="rect">
            <a:avLst/>
          </a:prstGeom>
          <a:pattFill prst="pct10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FCA967D-A9F9-FB4B-B39E-8D185C682317}"/>
              </a:ext>
            </a:extLst>
          </p:cNvPr>
          <p:cNvSpPr/>
          <p:nvPr/>
        </p:nvSpPr>
        <p:spPr>
          <a:xfrm>
            <a:off x="6096000" y="2558534"/>
            <a:ext cx="1600200" cy="304800"/>
          </a:xfrm>
          <a:prstGeom prst="rect">
            <a:avLst/>
          </a:prstGeom>
          <a:pattFill prst="pct10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F4FDB05-F6F2-7A43-8CCD-5371E5B688BC}"/>
              </a:ext>
            </a:extLst>
          </p:cNvPr>
          <p:cNvSpPr/>
          <p:nvPr/>
        </p:nvSpPr>
        <p:spPr>
          <a:xfrm>
            <a:off x="6096000" y="2863334"/>
            <a:ext cx="1600200" cy="304800"/>
          </a:xfrm>
          <a:prstGeom prst="rect">
            <a:avLst/>
          </a:prstGeom>
          <a:pattFill prst="pct10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317BEF5-E2F9-8A46-9ADB-36D944C87CD8}"/>
              </a:ext>
            </a:extLst>
          </p:cNvPr>
          <p:cNvSpPr/>
          <p:nvPr/>
        </p:nvSpPr>
        <p:spPr>
          <a:xfrm>
            <a:off x="6096000" y="3168134"/>
            <a:ext cx="1600200" cy="304800"/>
          </a:xfrm>
          <a:prstGeom prst="rect">
            <a:avLst/>
          </a:prstGeom>
          <a:pattFill prst="pct10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CE4D974-D844-8C4F-ACCE-0A6170787154}"/>
              </a:ext>
            </a:extLst>
          </p:cNvPr>
          <p:cNvSpPr txBox="1"/>
          <p:nvPr/>
        </p:nvSpPr>
        <p:spPr>
          <a:xfrm>
            <a:off x="5510079" y="1852136"/>
            <a:ext cx="2772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Kernel Virtual Memory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C59EB35-15BD-4C4E-A980-961EA5DE9A03}"/>
              </a:ext>
            </a:extLst>
          </p:cNvPr>
          <p:cNvCxnSpPr>
            <a:cxnSpLocks/>
            <a:stCxn id="19" idx="1"/>
            <a:endCxn id="10" idx="3"/>
          </p:cNvCxnSpPr>
          <p:nvPr/>
        </p:nvCxnSpPr>
        <p:spPr>
          <a:xfrm flipH="1">
            <a:off x="5181600" y="2406134"/>
            <a:ext cx="914400" cy="10990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A9AEAE3-D792-684A-9FF1-CB8B8449550F}"/>
              </a:ext>
            </a:extLst>
          </p:cNvPr>
          <p:cNvCxnSpPr>
            <a:cxnSpLocks/>
            <a:stCxn id="20" idx="1"/>
            <a:endCxn id="11" idx="3"/>
          </p:cNvCxnSpPr>
          <p:nvPr/>
        </p:nvCxnSpPr>
        <p:spPr>
          <a:xfrm flipH="1">
            <a:off x="5181600" y="2710934"/>
            <a:ext cx="914400" cy="10990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4374CD4-4987-B944-A664-F73863FA0E42}"/>
              </a:ext>
            </a:extLst>
          </p:cNvPr>
          <p:cNvCxnSpPr>
            <a:cxnSpLocks/>
            <a:stCxn id="21" idx="1"/>
            <a:endCxn id="12" idx="3"/>
          </p:cNvCxnSpPr>
          <p:nvPr/>
        </p:nvCxnSpPr>
        <p:spPr>
          <a:xfrm flipH="1">
            <a:off x="5181600" y="3015734"/>
            <a:ext cx="914400" cy="10990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FA1725B-A5D1-4C4C-99F0-0A29AD5D7474}"/>
              </a:ext>
            </a:extLst>
          </p:cNvPr>
          <p:cNvCxnSpPr>
            <a:cxnSpLocks/>
            <a:stCxn id="22" idx="1"/>
            <a:endCxn id="13" idx="3"/>
          </p:cNvCxnSpPr>
          <p:nvPr/>
        </p:nvCxnSpPr>
        <p:spPr>
          <a:xfrm flipH="1">
            <a:off x="5181600" y="3320534"/>
            <a:ext cx="914400" cy="10990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F42C3C0-249E-D746-AAB8-744F793611AB}"/>
              </a:ext>
            </a:extLst>
          </p:cNvPr>
          <p:cNvCxnSpPr>
            <a:cxnSpLocks/>
            <a:stCxn id="15" idx="1"/>
            <a:endCxn id="6" idx="3"/>
          </p:cNvCxnSpPr>
          <p:nvPr/>
        </p:nvCxnSpPr>
        <p:spPr>
          <a:xfrm flipH="1">
            <a:off x="5181600" y="3625334"/>
            <a:ext cx="914400" cy="10990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D2280E6-2AD3-F14D-BA3F-6DE645487ECC}"/>
              </a:ext>
            </a:extLst>
          </p:cNvPr>
          <p:cNvCxnSpPr>
            <a:cxnSpLocks/>
            <a:stCxn id="16" idx="1"/>
            <a:endCxn id="7" idx="3"/>
          </p:cNvCxnSpPr>
          <p:nvPr/>
        </p:nvCxnSpPr>
        <p:spPr>
          <a:xfrm flipH="1">
            <a:off x="5181600" y="3930134"/>
            <a:ext cx="914400" cy="10990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2D4EEC0-36AA-B44E-9D43-357243BCF723}"/>
              </a:ext>
            </a:extLst>
          </p:cNvPr>
          <p:cNvCxnSpPr>
            <a:cxnSpLocks/>
            <a:stCxn id="17" idx="1"/>
            <a:endCxn id="8" idx="3"/>
          </p:cNvCxnSpPr>
          <p:nvPr/>
        </p:nvCxnSpPr>
        <p:spPr>
          <a:xfrm flipH="1">
            <a:off x="5181600" y="4234934"/>
            <a:ext cx="914400" cy="10990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D4F0E48-2375-0441-8FD8-EEF249570CC2}"/>
              </a:ext>
            </a:extLst>
          </p:cNvPr>
          <p:cNvCxnSpPr>
            <a:cxnSpLocks/>
            <a:stCxn id="18" idx="1"/>
            <a:endCxn id="9" idx="3"/>
          </p:cNvCxnSpPr>
          <p:nvPr/>
        </p:nvCxnSpPr>
        <p:spPr>
          <a:xfrm flipH="1">
            <a:off x="5181600" y="4539734"/>
            <a:ext cx="914400" cy="10990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6CD3F106-3ACA-E442-94B0-50548655D02A}"/>
              </a:ext>
            </a:extLst>
          </p:cNvPr>
          <p:cNvSpPr/>
          <p:nvPr/>
        </p:nvSpPr>
        <p:spPr>
          <a:xfrm>
            <a:off x="972625" y="3472934"/>
            <a:ext cx="16002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F92DDC2-8F6B-2646-A2D0-BDD004030303}"/>
              </a:ext>
            </a:extLst>
          </p:cNvPr>
          <p:cNvSpPr/>
          <p:nvPr/>
        </p:nvSpPr>
        <p:spPr>
          <a:xfrm>
            <a:off x="972625" y="3777734"/>
            <a:ext cx="1600200" cy="304800"/>
          </a:xfrm>
          <a:prstGeom prst="rect">
            <a:avLst/>
          </a:prstGeom>
          <a:pattFill prst="pct10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F470A15-A5BC-5447-9431-6A0989F9385F}"/>
              </a:ext>
            </a:extLst>
          </p:cNvPr>
          <p:cNvSpPr/>
          <p:nvPr/>
        </p:nvSpPr>
        <p:spPr>
          <a:xfrm>
            <a:off x="972625" y="4082534"/>
            <a:ext cx="16002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54ED240-243D-3E49-B144-77035B080DBB}"/>
              </a:ext>
            </a:extLst>
          </p:cNvPr>
          <p:cNvSpPr/>
          <p:nvPr/>
        </p:nvSpPr>
        <p:spPr>
          <a:xfrm>
            <a:off x="972625" y="4387334"/>
            <a:ext cx="16002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441CEB2-A600-1C4D-B406-4AE48C7C3375}"/>
              </a:ext>
            </a:extLst>
          </p:cNvPr>
          <p:cNvSpPr/>
          <p:nvPr/>
        </p:nvSpPr>
        <p:spPr>
          <a:xfrm>
            <a:off x="972625" y="2253734"/>
            <a:ext cx="16002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7BC2377-639E-B34C-88CD-9928AA47400A}"/>
              </a:ext>
            </a:extLst>
          </p:cNvPr>
          <p:cNvSpPr/>
          <p:nvPr/>
        </p:nvSpPr>
        <p:spPr>
          <a:xfrm>
            <a:off x="972625" y="2558534"/>
            <a:ext cx="1600200" cy="304800"/>
          </a:xfrm>
          <a:prstGeom prst="rect">
            <a:avLst/>
          </a:prstGeom>
          <a:pattFill prst="pct10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628434E-0569-D249-96EA-33AA8F5727A6}"/>
              </a:ext>
            </a:extLst>
          </p:cNvPr>
          <p:cNvSpPr/>
          <p:nvPr/>
        </p:nvSpPr>
        <p:spPr>
          <a:xfrm>
            <a:off x="972625" y="2863334"/>
            <a:ext cx="16002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0D7EC75-B588-594A-A55E-CCE86B55694A}"/>
              </a:ext>
            </a:extLst>
          </p:cNvPr>
          <p:cNvSpPr/>
          <p:nvPr/>
        </p:nvSpPr>
        <p:spPr>
          <a:xfrm>
            <a:off x="972625" y="3168134"/>
            <a:ext cx="1600200" cy="304800"/>
          </a:xfrm>
          <a:prstGeom prst="rect">
            <a:avLst/>
          </a:prstGeom>
          <a:pattFill prst="pct10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CE36D6E-E20F-AA4C-BB5F-C544696BF0AD}"/>
              </a:ext>
            </a:extLst>
          </p:cNvPr>
          <p:cNvSpPr txBox="1"/>
          <p:nvPr/>
        </p:nvSpPr>
        <p:spPr>
          <a:xfrm>
            <a:off x="492567" y="1867579"/>
            <a:ext cx="2560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User Virtual Memory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76F97796-8C99-9F40-85B8-F7E24EE9284F}"/>
              </a:ext>
            </a:extLst>
          </p:cNvPr>
          <p:cNvCxnSpPr>
            <a:cxnSpLocks/>
            <a:stCxn id="39" idx="3"/>
            <a:endCxn id="8" idx="1"/>
          </p:cNvCxnSpPr>
          <p:nvPr/>
        </p:nvCxnSpPr>
        <p:spPr>
          <a:xfrm>
            <a:off x="2572825" y="2710934"/>
            <a:ext cx="1008575" cy="2623066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7D9D5866-81BF-544D-8F9B-00C22B1F4496}"/>
              </a:ext>
            </a:extLst>
          </p:cNvPr>
          <p:cNvCxnSpPr>
            <a:cxnSpLocks/>
            <a:stCxn id="41" idx="3"/>
            <a:endCxn id="12" idx="1"/>
          </p:cNvCxnSpPr>
          <p:nvPr/>
        </p:nvCxnSpPr>
        <p:spPr>
          <a:xfrm>
            <a:off x="2572825" y="3320534"/>
            <a:ext cx="1008575" cy="794266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022F30F3-57FA-C844-BED7-1F3CD93EC970}"/>
              </a:ext>
            </a:extLst>
          </p:cNvPr>
          <p:cNvCxnSpPr>
            <a:cxnSpLocks/>
            <a:stCxn id="35" idx="3"/>
            <a:endCxn id="11" idx="1"/>
          </p:cNvCxnSpPr>
          <p:nvPr/>
        </p:nvCxnSpPr>
        <p:spPr>
          <a:xfrm flipV="1">
            <a:off x="2572825" y="3810000"/>
            <a:ext cx="1008575" cy="120134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AD6B2214-2108-CF4B-9900-140C7EE9E17A}"/>
              </a:ext>
            </a:extLst>
          </p:cNvPr>
          <p:cNvSpPr txBox="1"/>
          <p:nvPr/>
        </p:nvSpPr>
        <p:spPr>
          <a:xfrm>
            <a:off x="6214322" y="5178973"/>
            <a:ext cx="20762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Mappings created at </a:t>
            </a:r>
            <a:b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system boot time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ECB72D4-4279-9D4A-A67C-2BA015C2A350}"/>
              </a:ext>
            </a:extLst>
          </p:cNvPr>
          <p:cNvSpPr txBox="1"/>
          <p:nvPr/>
        </p:nvSpPr>
        <p:spPr>
          <a:xfrm>
            <a:off x="370626" y="5178973"/>
            <a:ext cx="294984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Mappings created at </a:t>
            </a:r>
            <a:b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runtime via memory allocation</a:t>
            </a:r>
            <a:b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(e.g., </a:t>
            </a:r>
            <a:r>
              <a:rPr lang="en-US" sz="1400" dirty="0" err="1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mmap</a:t>
            </a:r>
            <a:r>
              <a:rPr lang="en-US" sz="1400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()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 and page fault</a:t>
            </a:r>
            <a:b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handling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5ED16F1F-B73C-9E4A-9131-3D58A265E63E}"/>
              </a:ext>
            </a:extLst>
          </p:cNvPr>
          <p:cNvCxnSpPr>
            <a:cxnSpLocks/>
          </p:cNvCxnSpPr>
          <p:nvPr/>
        </p:nvCxnSpPr>
        <p:spPr>
          <a:xfrm>
            <a:off x="838200" y="5042096"/>
            <a:ext cx="124658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FB9BE631-0A14-BA47-9982-B3F30C5BBDCC}"/>
              </a:ext>
            </a:extLst>
          </p:cNvPr>
          <p:cNvCxnSpPr>
            <a:cxnSpLocks/>
          </p:cNvCxnSpPr>
          <p:nvPr/>
        </p:nvCxnSpPr>
        <p:spPr>
          <a:xfrm>
            <a:off x="6476636" y="5065516"/>
            <a:ext cx="124658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Footer Placeholder 48">
            <a:extLst>
              <a:ext uri="{FF2B5EF4-FFF2-40B4-BE49-F238E27FC236}">
                <a16:creationId xmlns:a16="http://schemas.microsoft.com/office/drawing/2014/main" id="{66E71927-99B6-D149-88E3-713359E4B6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0" y="6356350"/>
            <a:ext cx="2895600" cy="365125"/>
          </a:xfrm>
        </p:spPr>
        <p:txBody>
          <a:bodyPr/>
          <a:lstStyle/>
          <a:p>
            <a:r>
              <a:rPr lang="en-US" dirty="0"/>
              <a:t>CSE 522S – Advanced Operating Systems</a:t>
            </a:r>
          </a:p>
        </p:txBody>
      </p:sp>
    </p:spTree>
    <p:extLst>
      <p:ext uri="{BB962C8B-B14F-4D97-AF65-F5344CB8AC3E}">
        <p14:creationId xmlns:p14="http://schemas.microsoft.com/office/powerpoint/2010/main" val="3226040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Pages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en-US" dirty="0"/>
              <a:t>On all modern architectures, memory is accessed </a:t>
            </a:r>
            <a:r>
              <a:rPr lang="en-US" b="1" i="1" dirty="0"/>
              <a:t>virtually</a:t>
            </a:r>
            <a:r>
              <a:rPr lang="en-US" dirty="0"/>
              <a:t> via virtual addresses</a:t>
            </a:r>
          </a:p>
          <a:p>
            <a:r>
              <a:rPr lang="en-US" dirty="0"/>
              <a:t>Virtual addresses require translation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57200" y="4191000"/>
            <a:ext cx="685800" cy="685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4KB</a:t>
            </a:r>
          </a:p>
        </p:txBody>
      </p:sp>
      <p:sp>
        <p:nvSpPr>
          <p:cNvPr id="8" name="Rectangle 7"/>
          <p:cNvSpPr/>
          <p:nvPr/>
        </p:nvSpPr>
        <p:spPr>
          <a:xfrm>
            <a:off x="914400" y="3048000"/>
            <a:ext cx="1371600" cy="6096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Process A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849134" y="3048000"/>
            <a:ext cx="13716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Process B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43000" y="4191000"/>
            <a:ext cx="685800" cy="685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4KB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525285" y="4191000"/>
            <a:ext cx="685800" cy="685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4KB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211085" y="4191000"/>
            <a:ext cx="685800" cy="685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4KB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896885" y="4191000"/>
            <a:ext cx="685800" cy="685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4KB</a:t>
            </a:r>
          </a:p>
        </p:txBody>
      </p:sp>
      <p:cxnSp>
        <p:nvCxnSpPr>
          <p:cNvPr id="28" name="Straight Arrow Connector 27"/>
          <p:cNvCxnSpPr>
            <a:cxnSpLocks/>
            <a:stCxn id="8" idx="2"/>
            <a:endCxn id="49" idx="0"/>
          </p:cNvCxnSpPr>
          <p:nvPr/>
        </p:nvCxnSpPr>
        <p:spPr>
          <a:xfrm flipH="1">
            <a:off x="532163" y="3657600"/>
            <a:ext cx="1068037" cy="5334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cxnSpLocks/>
            <a:stCxn id="8" idx="2"/>
            <a:endCxn id="51" idx="0"/>
          </p:cNvCxnSpPr>
          <p:nvPr/>
        </p:nvCxnSpPr>
        <p:spPr>
          <a:xfrm flipH="1">
            <a:off x="1217963" y="3657600"/>
            <a:ext cx="382237" cy="5334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cxnSpLocks/>
            <a:stCxn id="11" idx="2"/>
            <a:endCxn id="20" idx="0"/>
          </p:cNvCxnSpPr>
          <p:nvPr/>
        </p:nvCxnSpPr>
        <p:spPr>
          <a:xfrm>
            <a:off x="3534934" y="3657600"/>
            <a:ext cx="19051" cy="5334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cxnSpLocks/>
            <a:stCxn id="8" idx="2"/>
            <a:endCxn id="52" idx="0"/>
          </p:cNvCxnSpPr>
          <p:nvPr/>
        </p:nvCxnSpPr>
        <p:spPr>
          <a:xfrm>
            <a:off x="1600200" y="3657600"/>
            <a:ext cx="303563" cy="5334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cxnSpLocks/>
            <a:stCxn id="11" idx="2"/>
            <a:endCxn id="21" idx="0"/>
          </p:cNvCxnSpPr>
          <p:nvPr/>
        </p:nvCxnSpPr>
        <p:spPr>
          <a:xfrm>
            <a:off x="3534934" y="3657600"/>
            <a:ext cx="704851" cy="5334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6217572" y="2743200"/>
            <a:ext cx="2758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Virtual Address Translation:</a:t>
            </a:r>
          </a:p>
        </p:txBody>
      </p:sp>
      <p:sp>
        <p:nvSpPr>
          <p:cNvPr id="44" name="Rectangle 43"/>
          <p:cNvSpPr/>
          <p:nvPr/>
        </p:nvSpPr>
        <p:spPr>
          <a:xfrm>
            <a:off x="6151865" y="3124200"/>
            <a:ext cx="1828800" cy="76200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Virtual Address</a:t>
            </a:r>
          </a:p>
        </p:txBody>
      </p:sp>
      <p:sp>
        <p:nvSpPr>
          <p:cNvPr id="45" name="Rectangle 44"/>
          <p:cNvSpPr/>
          <p:nvPr/>
        </p:nvSpPr>
        <p:spPr>
          <a:xfrm>
            <a:off x="5961365" y="4343400"/>
            <a:ext cx="914400" cy="685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Page</a:t>
            </a:r>
            <a:r>
              <a:rPr lang="en-US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#</a:t>
            </a:r>
          </a:p>
        </p:txBody>
      </p:sp>
      <p:sp>
        <p:nvSpPr>
          <p:cNvPr id="46" name="Rectangle 45"/>
          <p:cNvSpPr/>
          <p:nvPr/>
        </p:nvSpPr>
        <p:spPr>
          <a:xfrm>
            <a:off x="7180565" y="4343400"/>
            <a:ext cx="990600" cy="685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Offset</a:t>
            </a:r>
          </a:p>
        </p:txBody>
      </p:sp>
      <p:cxnSp>
        <p:nvCxnSpPr>
          <p:cNvPr id="50" name="Straight Arrow Connector 49"/>
          <p:cNvCxnSpPr>
            <a:endCxn id="45" idx="0"/>
          </p:cNvCxnSpPr>
          <p:nvPr/>
        </p:nvCxnSpPr>
        <p:spPr>
          <a:xfrm flipH="1">
            <a:off x="6418565" y="3886200"/>
            <a:ext cx="228600" cy="4572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endCxn id="46" idx="0"/>
          </p:cNvCxnSpPr>
          <p:nvPr/>
        </p:nvCxnSpPr>
        <p:spPr>
          <a:xfrm>
            <a:off x="7485365" y="3886200"/>
            <a:ext cx="190500" cy="4572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5961365" y="5410200"/>
            <a:ext cx="1295400" cy="685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Physical Page</a:t>
            </a:r>
          </a:p>
        </p:txBody>
      </p:sp>
      <p:cxnSp>
        <p:nvCxnSpPr>
          <p:cNvPr id="57" name="Straight Arrow Connector 56"/>
          <p:cNvCxnSpPr>
            <a:stCxn id="45" idx="2"/>
          </p:cNvCxnSpPr>
          <p:nvPr/>
        </p:nvCxnSpPr>
        <p:spPr>
          <a:xfrm>
            <a:off x="6418565" y="5029200"/>
            <a:ext cx="0" cy="3810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/>
          <p:cNvSpPr/>
          <p:nvPr/>
        </p:nvSpPr>
        <p:spPr>
          <a:xfrm>
            <a:off x="7555627" y="5562600"/>
            <a:ext cx="381000" cy="381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Arrow Connector 62"/>
          <p:cNvCxnSpPr>
            <a:cxnSpLocks/>
            <a:endCxn id="62" idx="2"/>
          </p:cNvCxnSpPr>
          <p:nvPr/>
        </p:nvCxnSpPr>
        <p:spPr>
          <a:xfrm>
            <a:off x="7256765" y="5753100"/>
            <a:ext cx="298862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cxnSpLocks/>
            <a:stCxn id="46" idx="2"/>
            <a:endCxn id="100" idx="0"/>
          </p:cNvCxnSpPr>
          <p:nvPr/>
        </p:nvCxnSpPr>
        <p:spPr>
          <a:xfrm>
            <a:off x="7675865" y="5029200"/>
            <a:ext cx="88299" cy="53129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cxnSpLocks/>
            <a:stCxn id="62" idx="6"/>
            <a:endCxn id="76" idx="1"/>
          </p:cNvCxnSpPr>
          <p:nvPr/>
        </p:nvCxnSpPr>
        <p:spPr>
          <a:xfrm>
            <a:off x="7936627" y="5753100"/>
            <a:ext cx="299456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8236083" y="5410200"/>
            <a:ext cx="838200" cy="685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Phys.</a:t>
            </a:r>
          </a:p>
          <a:p>
            <a:pPr algn="ctr"/>
            <a:r>
              <a:rPr lang="en-US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Addr</a:t>
            </a:r>
            <a:endParaRPr lang="en-US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8" name="Straight Connector 77"/>
          <p:cNvCxnSpPr/>
          <p:nvPr/>
        </p:nvCxnSpPr>
        <p:spPr>
          <a:xfrm>
            <a:off x="5680630" y="2971800"/>
            <a:ext cx="0" cy="3048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A38A939A-0272-DB4E-8733-ACEBC8D360A0}"/>
              </a:ext>
            </a:extLst>
          </p:cNvPr>
          <p:cNvSpPr/>
          <p:nvPr/>
        </p:nvSpPr>
        <p:spPr>
          <a:xfrm>
            <a:off x="189263" y="4191000"/>
            <a:ext cx="685800" cy="685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4KB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546FB06-BEFB-AF47-B2A6-E21A2663BC07}"/>
              </a:ext>
            </a:extLst>
          </p:cNvPr>
          <p:cNvSpPr/>
          <p:nvPr/>
        </p:nvSpPr>
        <p:spPr>
          <a:xfrm>
            <a:off x="875063" y="4191000"/>
            <a:ext cx="685800" cy="685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4KB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78B890F-F9F4-134D-B19A-0DA49C364CB5}"/>
              </a:ext>
            </a:extLst>
          </p:cNvPr>
          <p:cNvSpPr/>
          <p:nvPr/>
        </p:nvSpPr>
        <p:spPr>
          <a:xfrm>
            <a:off x="1560863" y="4191000"/>
            <a:ext cx="685800" cy="685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4KB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74311322-9932-1F42-AB01-DECD830DA780}"/>
              </a:ext>
            </a:extLst>
          </p:cNvPr>
          <p:cNvCxnSpPr>
            <a:cxnSpLocks/>
            <a:stCxn id="11" idx="2"/>
            <a:endCxn id="19" idx="0"/>
          </p:cNvCxnSpPr>
          <p:nvPr/>
        </p:nvCxnSpPr>
        <p:spPr>
          <a:xfrm flipH="1">
            <a:off x="2868185" y="3657600"/>
            <a:ext cx="666749" cy="5334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0DEFBD1A-9658-BF40-AEF0-834127061039}"/>
              </a:ext>
            </a:extLst>
          </p:cNvPr>
          <p:cNvSpPr/>
          <p:nvPr/>
        </p:nvSpPr>
        <p:spPr>
          <a:xfrm>
            <a:off x="577439" y="5334000"/>
            <a:ext cx="685800" cy="685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4KB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50B89B40-A484-5644-9A27-BF52FE54A79B}"/>
              </a:ext>
            </a:extLst>
          </p:cNvPr>
          <p:cNvSpPr/>
          <p:nvPr/>
        </p:nvSpPr>
        <p:spPr>
          <a:xfrm>
            <a:off x="1263239" y="5334000"/>
            <a:ext cx="685800" cy="685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4KB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4077A376-D294-AE49-B4F7-FFC104F939EF}"/>
              </a:ext>
            </a:extLst>
          </p:cNvPr>
          <p:cNvSpPr/>
          <p:nvPr/>
        </p:nvSpPr>
        <p:spPr>
          <a:xfrm>
            <a:off x="309502" y="5334000"/>
            <a:ext cx="685800" cy="685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4KB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0496A1BF-BF36-3F4B-A5C3-DFBCDC14CD1E}"/>
              </a:ext>
            </a:extLst>
          </p:cNvPr>
          <p:cNvSpPr/>
          <p:nvPr/>
        </p:nvSpPr>
        <p:spPr>
          <a:xfrm>
            <a:off x="995302" y="5334000"/>
            <a:ext cx="685800" cy="685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4KB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D28D8CD9-572C-0847-B96B-CB6E6167FDDC}"/>
              </a:ext>
            </a:extLst>
          </p:cNvPr>
          <p:cNvSpPr/>
          <p:nvPr/>
        </p:nvSpPr>
        <p:spPr>
          <a:xfrm>
            <a:off x="1681102" y="5334000"/>
            <a:ext cx="685800" cy="685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4KB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9E0ABF62-F5BC-A44A-BBEF-5F2CE233BBB8}"/>
              </a:ext>
            </a:extLst>
          </p:cNvPr>
          <p:cNvSpPr/>
          <p:nvPr/>
        </p:nvSpPr>
        <p:spPr>
          <a:xfrm>
            <a:off x="2646220" y="5334000"/>
            <a:ext cx="685800" cy="685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4KB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186962E4-DAE9-F14B-871A-16C247E54634}"/>
              </a:ext>
            </a:extLst>
          </p:cNvPr>
          <p:cNvSpPr/>
          <p:nvPr/>
        </p:nvSpPr>
        <p:spPr>
          <a:xfrm>
            <a:off x="3332020" y="5334000"/>
            <a:ext cx="685800" cy="685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4KB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4BA9CBDD-8371-3F47-A69D-2E9165101D4E}"/>
              </a:ext>
            </a:extLst>
          </p:cNvPr>
          <p:cNvSpPr/>
          <p:nvPr/>
        </p:nvSpPr>
        <p:spPr>
          <a:xfrm>
            <a:off x="2362201" y="5334000"/>
            <a:ext cx="685800" cy="685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4KB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45115E37-A2D5-3B40-B2E6-673DD2CFAC0D}"/>
              </a:ext>
            </a:extLst>
          </p:cNvPr>
          <p:cNvSpPr/>
          <p:nvPr/>
        </p:nvSpPr>
        <p:spPr>
          <a:xfrm>
            <a:off x="3048001" y="5334000"/>
            <a:ext cx="685800" cy="685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4KB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F0E1738D-2F38-5047-8509-0267F0ECFD49}"/>
              </a:ext>
            </a:extLst>
          </p:cNvPr>
          <p:cNvSpPr/>
          <p:nvPr/>
        </p:nvSpPr>
        <p:spPr>
          <a:xfrm>
            <a:off x="3733801" y="5334000"/>
            <a:ext cx="685800" cy="685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4KB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14F5FF1C-F6D4-DC4F-B403-081E954D7444}"/>
              </a:ext>
            </a:extLst>
          </p:cNvPr>
          <p:cNvCxnSpPr>
            <a:cxnSpLocks/>
            <a:stCxn id="49" idx="2"/>
            <a:endCxn id="60" idx="0"/>
          </p:cNvCxnSpPr>
          <p:nvPr/>
        </p:nvCxnSpPr>
        <p:spPr>
          <a:xfrm>
            <a:off x="532163" y="4876800"/>
            <a:ext cx="120239" cy="4572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84371D51-C124-F148-9E0E-FCA7E85AF357}"/>
              </a:ext>
            </a:extLst>
          </p:cNvPr>
          <p:cNvCxnSpPr>
            <a:cxnSpLocks/>
            <a:stCxn id="51" idx="2"/>
            <a:endCxn id="64" idx="0"/>
          </p:cNvCxnSpPr>
          <p:nvPr/>
        </p:nvCxnSpPr>
        <p:spPr>
          <a:xfrm>
            <a:off x="1217963" y="4876800"/>
            <a:ext cx="806039" cy="4572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FBEA773F-FD87-0C41-8F3A-5B2157650324}"/>
              </a:ext>
            </a:extLst>
          </p:cNvPr>
          <p:cNvCxnSpPr>
            <a:cxnSpLocks/>
            <a:stCxn id="52" idx="2"/>
            <a:endCxn id="70" idx="0"/>
          </p:cNvCxnSpPr>
          <p:nvPr/>
        </p:nvCxnSpPr>
        <p:spPr>
          <a:xfrm>
            <a:off x="1903763" y="4876800"/>
            <a:ext cx="2172938" cy="4572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D0CF1242-4714-714D-8D85-9AF8C1798526}"/>
              </a:ext>
            </a:extLst>
          </p:cNvPr>
          <p:cNvCxnSpPr>
            <a:cxnSpLocks/>
            <a:stCxn id="19" idx="2"/>
            <a:endCxn id="61" idx="0"/>
          </p:cNvCxnSpPr>
          <p:nvPr/>
        </p:nvCxnSpPr>
        <p:spPr>
          <a:xfrm flipH="1">
            <a:off x="1338202" y="4876800"/>
            <a:ext cx="1529983" cy="4572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3F87200A-5D4B-1F47-83E2-A1CC98F0B9A9}"/>
              </a:ext>
            </a:extLst>
          </p:cNvPr>
          <p:cNvCxnSpPr>
            <a:cxnSpLocks/>
            <a:stCxn id="20" idx="2"/>
            <a:endCxn id="68" idx="0"/>
          </p:cNvCxnSpPr>
          <p:nvPr/>
        </p:nvCxnSpPr>
        <p:spPr>
          <a:xfrm flipH="1">
            <a:off x="2705101" y="4876800"/>
            <a:ext cx="848884" cy="4572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EF1FD325-11F2-F247-BFBF-D8F84EF0947F}"/>
              </a:ext>
            </a:extLst>
          </p:cNvPr>
          <p:cNvCxnSpPr>
            <a:cxnSpLocks/>
            <a:stCxn id="21" idx="2"/>
            <a:endCxn id="69" idx="0"/>
          </p:cNvCxnSpPr>
          <p:nvPr/>
        </p:nvCxnSpPr>
        <p:spPr>
          <a:xfrm flipH="1">
            <a:off x="3390901" y="4876800"/>
            <a:ext cx="848884" cy="4572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8AF9ED1F-DBE4-4E4F-8527-E69F20397DC1}"/>
              </a:ext>
            </a:extLst>
          </p:cNvPr>
          <p:cNvSpPr txBox="1"/>
          <p:nvPr/>
        </p:nvSpPr>
        <p:spPr>
          <a:xfrm>
            <a:off x="4566222" y="4213372"/>
            <a:ext cx="11144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Virtual</a:t>
            </a:r>
            <a:b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Memory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1FB1D4D3-8389-1E44-8D6B-E455EDBEEE50}"/>
              </a:ext>
            </a:extLst>
          </p:cNvPr>
          <p:cNvSpPr txBox="1"/>
          <p:nvPr/>
        </p:nvSpPr>
        <p:spPr>
          <a:xfrm>
            <a:off x="4445025" y="5353734"/>
            <a:ext cx="11144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Physical</a:t>
            </a:r>
            <a:b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Memory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D1656721-1FF4-BD41-9A9C-9E7EBBE9597F}"/>
              </a:ext>
            </a:extLst>
          </p:cNvPr>
          <p:cNvSpPr txBox="1"/>
          <p:nvPr/>
        </p:nvSpPr>
        <p:spPr>
          <a:xfrm>
            <a:off x="7577254" y="5560497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+</a:t>
            </a:r>
          </a:p>
        </p:txBody>
      </p:sp>
      <p:sp>
        <p:nvSpPr>
          <p:cNvPr id="55" name="Footer Placeholder 48">
            <a:extLst>
              <a:ext uri="{FF2B5EF4-FFF2-40B4-BE49-F238E27FC236}">
                <a16:creationId xmlns:a16="http://schemas.microsoft.com/office/drawing/2014/main" id="{CFB452ED-BB40-8D48-9C83-8AF87A0BCD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0" y="6356350"/>
            <a:ext cx="2895600" cy="365125"/>
          </a:xfrm>
        </p:spPr>
        <p:txBody>
          <a:bodyPr/>
          <a:lstStyle/>
          <a:p>
            <a:r>
              <a:rPr lang="en-US" dirty="0"/>
              <a:t>CSE 522S – Advanced Operating Systems</a:t>
            </a:r>
          </a:p>
        </p:txBody>
      </p:sp>
    </p:spTree>
    <p:extLst>
      <p:ext uri="{BB962C8B-B14F-4D97-AF65-F5344CB8AC3E}">
        <p14:creationId xmlns:p14="http://schemas.microsoft.com/office/powerpoint/2010/main" val="4975614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4632A24D-C3C5-2640-BFA1-C3C67A63D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/proc/&lt;</a:t>
            </a:r>
            <a:r>
              <a:rPr lang="en-US" dirty="0" err="1"/>
              <a:t>pid</a:t>
            </a:r>
            <a:r>
              <a:rPr lang="en-US" dirty="0"/>
              <a:t>&gt;/maps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en-US" dirty="0"/>
              <a:t>The valid virtual addresses in a process</a:t>
            </a:r>
          </a:p>
          <a:p>
            <a:pPr lvl="1"/>
            <a:r>
              <a:rPr lang="en-US" dirty="0"/>
              <a:t>$ </a:t>
            </a:r>
            <a:r>
              <a:rPr lang="en-US" dirty="0">
                <a:latin typeface="Courier" pitchFamily="2" charset="0"/>
              </a:rPr>
              <a:t>cat /proc/self/maps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73577C7-CBA5-8C43-8B7E-59C992D957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209800"/>
            <a:ext cx="7787143" cy="3984050"/>
          </a:xfrm>
          <a:prstGeom prst="rect">
            <a:avLst/>
          </a:prstGeom>
        </p:spPr>
      </p:pic>
      <p:sp>
        <p:nvSpPr>
          <p:cNvPr id="79" name="Rectangle 78">
            <a:extLst>
              <a:ext uri="{FF2B5EF4-FFF2-40B4-BE49-F238E27FC236}">
                <a16:creationId xmlns:a16="http://schemas.microsoft.com/office/drawing/2014/main" id="{E9AED2D1-7E83-7E48-B6E4-72F37682950D}"/>
              </a:ext>
            </a:extLst>
          </p:cNvPr>
          <p:cNvSpPr/>
          <p:nvPr/>
        </p:nvSpPr>
        <p:spPr>
          <a:xfrm>
            <a:off x="685800" y="2370409"/>
            <a:ext cx="5029200" cy="4439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CC59E02-23EE-554C-80CB-78525C73FC6C}"/>
              </a:ext>
            </a:extLst>
          </p:cNvPr>
          <p:cNvSpPr txBox="1"/>
          <p:nvPr/>
        </p:nvSpPr>
        <p:spPr>
          <a:xfrm>
            <a:off x="5883031" y="1874888"/>
            <a:ext cx="303236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Executable code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Read-only static data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Read/write static data</a:t>
            </a:r>
          </a:p>
        </p:txBody>
      </p:sp>
      <p:sp>
        <p:nvSpPr>
          <p:cNvPr id="10" name="Footer Placeholder 48">
            <a:extLst>
              <a:ext uri="{FF2B5EF4-FFF2-40B4-BE49-F238E27FC236}">
                <a16:creationId xmlns:a16="http://schemas.microsoft.com/office/drawing/2014/main" id="{7AD1F512-EF22-AD4C-AA2B-FB8056C1F3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0" y="6356350"/>
            <a:ext cx="2895600" cy="365125"/>
          </a:xfrm>
        </p:spPr>
        <p:txBody>
          <a:bodyPr/>
          <a:lstStyle/>
          <a:p>
            <a:r>
              <a:rPr lang="en-US" dirty="0"/>
              <a:t>CSE 522S – Advanced Operating Systems</a:t>
            </a:r>
          </a:p>
        </p:txBody>
      </p:sp>
    </p:spTree>
    <p:extLst>
      <p:ext uri="{BB962C8B-B14F-4D97-AF65-F5344CB8AC3E}">
        <p14:creationId xmlns:p14="http://schemas.microsoft.com/office/powerpoint/2010/main" val="8855068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4632A24D-C3C5-2640-BFA1-C3C67A63D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/proc/&lt;</a:t>
            </a:r>
            <a:r>
              <a:rPr lang="en-US" dirty="0" err="1"/>
              <a:t>pid</a:t>
            </a:r>
            <a:r>
              <a:rPr lang="en-US" dirty="0"/>
              <a:t>&gt;/maps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en-US" dirty="0"/>
              <a:t>The valid virtual addresses in a process</a:t>
            </a:r>
          </a:p>
          <a:p>
            <a:pPr lvl="1"/>
            <a:r>
              <a:rPr lang="en-US" dirty="0"/>
              <a:t>$ </a:t>
            </a:r>
            <a:r>
              <a:rPr lang="en-US" dirty="0">
                <a:latin typeface="Courier" pitchFamily="2" charset="0"/>
              </a:rPr>
              <a:t>cat /proc/self/maps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73577C7-CBA5-8C43-8B7E-59C992D957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209800"/>
            <a:ext cx="7787143" cy="398405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30EA28A7-26F6-AB42-99DA-88C91EAF2F4A}"/>
              </a:ext>
            </a:extLst>
          </p:cNvPr>
          <p:cNvSpPr/>
          <p:nvPr/>
        </p:nvSpPr>
        <p:spPr>
          <a:xfrm>
            <a:off x="685800" y="2810093"/>
            <a:ext cx="5029200" cy="1648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4485D44E-FAC1-F744-89ED-9EEBA97C32ED}"/>
              </a:ext>
            </a:extLst>
          </p:cNvPr>
          <p:cNvSpPr/>
          <p:nvPr/>
        </p:nvSpPr>
        <p:spPr>
          <a:xfrm>
            <a:off x="685800" y="5410200"/>
            <a:ext cx="502920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ooter Placeholder 48">
            <a:extLst>
              <a:ext uri="{FF2B5EF4-FFF2-40B4-BE49-F238E27FC236}">
                <a16:creationId xmlns:a16="http://schemas.microsoft.com/office/drawing/2014/main" id="{BDD7811D-B285-0E41-B509-3BAEE977D0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0" y="6356350"/>
            <a:ext cx="2895600" cy="365125"/>
          </a:xfrm>
        </p:spPr>
        <p:txBody>
          <a:bodyPr/>
          <a:lstStyle/>
          <a:p>
            <a:r>
              <a:rPr lang="en-US" dirty="0"/>
              <a:t>CSE 522S – Advanced Operating Systems</a:t>
            </a:r>
          </a:p>
        </p:txBody>
      </p:sp>
    </p:spTree>
    <p:extLst>
      <p:ext uri="{BB962C8B-B14F-4D97-AF65-F5344CB8AC3E}">
        <p14:creationId xmlns:p14="http://schemas.microsoft.com/office/powerpoint/2010/main" val="15533925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4632A24D-C3C5-2640-BFA1-C3C67A63D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/proc/&lt;</a:t>
            </a:r>
            <a:r>
              <a:rPr lang="en-US" dirty="0" err="1"/>
              <a:t>pid</a:t>
            </a:r>
            <a:r>
              <a:rPr lang="en-US" dirty="0"/>
              <a:t>&gt;/maps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en-US" dirty="0"/>
              <a:t>The valid virtual addresses in a process</a:t>
            </a:r>
          </a:p>
          <a:p>
            <a:pPr lvl="1"/>
            <a:r>
              <a:rPr lang="en-US" dirty="0"/>
              <a:t>heap:</a:t>
            </a:r>
          </a:p>
          <a:p>
            <a:pPr lvl="2"/>
            <a:r>
              <a:rPr lang="en-US" dirty="0"/>
              <a:t>0x00726000 – 0x00747000</a:t>
            </a:r>
          </a:p>
          <a:p>
            <a:pPr lvl="2"/>
            <a:r>
              <a:rPr lang="en-US" dirty="0"/>
              <a:t>0x21000 in length, or 132KB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stack:</a:t>
            </a:r>
          </a:p>
          <a:p>
            <a:pPr lvl="2"/>
            <a:r>
              <a:rPr lang="en-US" dirty="0"/>
              <a:t>0x7e7f6000 – 0x7e817000</a:t>
            </a:r>
          </a:p>
          <a:p>
            <a:pPr lvl="2"/>
            <a:r>
              <a:rPr lang="en-US" dirty="0"/>
              <a:t>0x21000 in length, also 132KB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Footer Placeholder 48">
            <a:extLst>
              <a:ext uri="{FF2B5EF4-FFF2-40B4-BE49-F238E27FC236}">
                <a16:creationId xmlns:a16="http://schemas.microsoft.com/office/drawing/2014/main" id="{3C6493AD-AE2B-3F40-9411-B1AA2F0077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0" y="6356350"/>
            <a:ext cx="2895600" cy="365125"/>
          </a:xfrm>
        </p:spPr>
        <p:txBody>
          <a:bodyPr/>
          <a:lstStyle/>
          <a:p>
            <a:r>
              <a:rPr lang="en-US" dirty="0"/>
              <a:t>CSE 522S – Advanced Operating Systems</a:t>
            </a:r>
          </a:p>
        </p:txBody>
      </p:sp>
    </p:spTree>
    <p:extLst>
      <p:ext uri="{BB962C8B-B14F-4D97-AF65-F5344CB8AC3E}">
        <p14:creationId xmlns:p14="http://schemas.microsoft.com/office/powerpoint/2010/main" val="33306440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Allocation/Mapping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en-US" dirty="0"/>
              <a:t>In Linux, there are two primary system calls that perform memory allocation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– expand the process’ heap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mmap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/>
              <a:t>– similar, but can have “holes” in the address space, and do other things like memory map files</a:t>
            </a:r>
          </a:p>
          <a:p>
            <a:pPr lvl="1">
              <a:buFont typeface="Wingdings" pitchFamily="2" charset="2"/>
              <a:buChar char="Ø"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Footer Placeholder 48">
            <a:extLst>
              <a:ext uri="{FF2B5EF4-FFF2-40B4-BE49-F238E27FC236}">
                <a16:creationId xmlns:a16="http://schemas.microsoft.com/office/drawing/2014/main" id="{09E19388-EAC3-8847-9188-9A8CC4337E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0" y="6356350"/>
            <a:ext cx="2895600" cy="365125"/>
          </a:xfrm>
        </p:spPr>
        <p:txBody>
          <a:bodyPr/>
          <a:lstStyle/>
          <a:p>
            <a:r>
              <a:rPr lang="en-US" dirty="0"/>
              <a:t>CSE 522S – Advanced Operating Systems</a:t>
            </a:r>
          </a:p>
        </p:txBody>
      </p:sp>
    </p:spTree>
    <p:extLst>
      <p:ext uri="{BB962C8B-B14F-4D97-AF65-F5344CB8AC3E}">
        <p14:creationId xmlns:p14="http://schemas.microsoft.com/office/powerpoint/2010/main" val="12803132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4632A24D-C3C5-2640-BFA1-C3C67A63D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/proc/&lt;</a:t>
            </a:r>
            <a:r>
              <a:rPr lang="en-US" dirty="0" err="1"/>
              <a:t>pid</a:t>
            </a:r>
            <a:r>
              <a:rPr lang="en-US" dirty="0"/>
              <a:t>&gt;/maps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en-US" dirty="0"/>
              <a:t>The valid virtual addresses in a process</a:t>
            </a:r>
          </a:p>
          <a:p>
            <a:pPr lvl="1"/>
            <a:r>
              <a:rPr lang="en-US" dirty="0"/>
              <a:t>$ </a:t>
            </a:r>
            <a:r>
              <a:rPr lang="en-US" dirty="0">
                <a:latin typeface="Courier" pitchFamily="2" charset="0"/>
              </a:rPr>
              <a:t>cat /proc/self/maps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73577C7-CBA5-8C43-8B7E-59C992D957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209800"/>
            <a:ext cx="7787143" cy="3984050"/>
          </a:xfrm>
          <a:prstGeom prst="rect">
            <a:avLst/>
          </a:prstGeom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4485D44E-FAC1-F744-89ED-9EEBA97C32ED}"/>
              </a:ext>
            </a:extLst>
          </p:cNvPr>
          <p:cNvSpPr/>
          <p:nvPr/>
        </p:nvSpPr>
        <p:spPr>
          <a:xfrm>
            <a:off x="695696" y="2971800"/>
            <a:ext cx="502920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21503BA-BB14-2A41-BF57-DCA30FCF734A}"/>
              </a:ext>
            </a:extLst>
          </p:cNvPr>
          <p:cNvSpPr/>
          <p:nvPr/>
        </p:nvSpPr>
        <p:spPr>
          <a:xfrm>
            <a:off x="695696" y="3848100"/>
            <a:ext cx="502920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5824791-BE48-6942-8366-9250BE78FD28}"/>
              </a:ext>
            </a:extLst>
          </p:cNvPr>
          <p:cNvSpPr/>
          <p:nvPr/>
        </p:nvSpPr>
        <p:spPr>
          <a:xfrm>
            <a:off x="695696" y="4880446"/>
            <a:ext cx="502920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6333EC-35D4-B94A-8891-B8CB1B96B5A8}"/>
              </a:ext>
            </a:extLst>
          </p:cNvPr>
          <p:cNvSpPr txBox="1"/>
          <p:nvPr/>
        </p:nvSpPr>
        <p:spPr>
          <a:xfrm>
            <a:off x="7042912" y="1748135"/>
            <a:ext cx="15369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Anonymous</a:t>
            </a:r>
            <a:b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Memory</a:t>
            </a:r>
          </a:p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mmap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2BFAD23-6941-8E44-91EC-13ADB9B25E57}"/>
              </a:ext>
            </a:extLst>
          </p:cNvPr>
          <p:cNvCxnSpPr>
            <a:cxnSpLocks/>
            <a:stCxn id="2" idx="1"/>
            <a:endCxn id="73" idx="3"/>
          </p:cNvCxnSpPr>
          <p:nvPr/>
        </p:nvCxnSpPr>
        <p:spPr>
          <a:xfrm flipH="1">
            <a:off x="5724896" y="2209800"/>
            <a:ext cx="1318016" cy="876300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C3142B8-93F8-194C-8F59-48F541BF93D6}"/>
              </a:ext>
            </a:extLst>
          </p:cNvPr>
          <p:cNvCxnSpPr>
            <a:cxnSpLocks/>
            <a:stCxn id="2" idx="1"/>
            <a:endCxn id="10" idx="3"/>
          </p:cNvCxnSpPr>
          <p:nvPr/>
        </p:nvCxnSpPr>
        <p:spPr>
          <a:xfrm flipH="1">
            <a:off x="5724896" y="2209800"/>
            <a:ext cx="1318016" cy="1752600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9F81E1B-B681-084B-9673-3E48FB520561}"/>
              </a:ext>
            </a:extLst>
          </p:cNvPr>
          <p:cNvCxnSpPr>
            <a:cxnSpLocks/>
            <a:stCxn id="2" idx="1"/>
            <a:endCxn id="11" idx="3"/>
          </p:cNvCxnSpPr>
          <p:nvPr/>
        </p:nvCxnSpPr>
        <p:spPr>
          <a:xfrm flipH="1">
            <a:off x="5724896" y="2209800"/>
            <a:ext cx="1318016" cy="2784946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ooter Placeholder 48">
            <a:extLst>
              <a:ext uri="{FF2B5EF4-FFF2-40B4-BE49-F238E27FC236}">
                <a16:creationId xmlns:a16="http://schemas.microsoft.com/office/drawing/2014/main" id="{DB89B837-6D87-9C49-8558-A3DE84BA04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0" y="6356350"/>
            <a:ext cx="2895600" cy="365125"/>
          </a:xfrm>
        </p:spPr>
        <p:txBody>
          <a:bodyPr/>
          <a:lstStyle/>
          <a:p>
            <a:r>
              <a:rPr lang="en-US" dirty="0"/>
              <a:t>CSE 522S – Advanced Operating Systems</a:t>
            </a:r>
          </a:p>
        </p:txBody>
      </p:sp>
    </p:spTree>
    <p:extLst>
      <p:ext uri="{BB962C8B-B14F-4D97-AF65-F5344CB8AC3E}">
        <p14:creationId xmlns:p14="http://schemas.microsoft.com/office/powerpoint/2010/main" val="874087736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5930</TotalTime>
  <Words>1953</Words>
  <Application>Microsoft Macintosh PowerPoint</Application>
  <PresentationFormat>On-screen Show (4:3)</PresentationFormat>
  <Paragraphs>588</Paragraphs>
  <Slides>33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2" baseType="lpstr">
      <vt:lpstr>Arial</vt:lpstr>
      <vt:lpstr>Calibri</vt:lpstr>
      <vt:lpstr>Consolas</vt:lpstr>
      <vt:lpstr>Courier</vt:lpstr>
      <vt:lpstr>Courier New</vt:lpstr>
      <vt:lpstr>Georgia</vt:lpstr>
      <vt:lpstr>Verdana</vt:lpstr>
      <vt:lpstr>Wingdings</vt:lpstr>
      <vt:lpstr>1_Office Theme</vt:lpstr>
      <vt:lpstr>Virtual Memory and Paging</vt:lpstr>
      <vt:lpstr>Virtual Memory</vt:lpstr>
      <vt:lpstr>Memory Pages</vt:lpstr>
      <vt:lpstr>Memory Pages</vt:lpstr>
      <vt:lpstr>/proc/&lt;pid&gt;/maps</vt:lpstr>
      <vt:lpstr>/proc/&lt;pid&gt;/maps</vt:lpstr>
      <vt:lpstr>/proc/&lt;pid&gt;/maps</vt:lpstr>
      <vt:lpstr>Memory Allocation/Mapping</vt:lpstr>
      <vt:lpstr>/proc/&lt;pid&gt;/maps</vt:lpstr>
      <vt:lpstr>Paging</vt:lpstr>
      <vt:lpstr>Paging</vt:lpstr>
      <vt:lpstr>Paging</vt:lpstr>
      <vt:lpstr>Demand Paging</vt:lpstr>
      <vt:lpstr>Demand Paging</vt:lpstr>
      <vt:lpstr>Demand Paging</vt:lpstr>
      <vt:lpstr>Demand Paging</vt:lpstr>
      <vt:lpstr>Demand Paging</vt:lpstr>
      <vt:lpstr>Address Translation</vt:lpstr>
      <vt:lpstr>Address Translation</vt:lpstr>
      <vt:lpstr>Address Translation</vt:lpstr>
      <vt:lpstr>Multi-Level Paging</vt:lpstr>
      <vt:lpstr>Multi-Level Paging</vt:lpstr>
      <vt:lpstr>Example</vt:lpstr>
      <vt:lpstr>Example</vt:lpstr>
      <vt:lpstr>PowerPoint Presentation</vt:lpstr>
      <vt:lpstr>Page Fault Handler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Kernel vs User Virtual Memory</vt:lpstr>
      <vt:lpstr>Kernel vs User Virtual Memory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david_n_laura</dc:creator>
  <cp:lastModifiedBy>Orr, James</cp:lastModifiedBy>
  <cp:revision>182</cp:revision>
  <cp:lastPrinted>2018-03-27T21:35:26Z</cp:lastPrinted>
  <dcterms:created xsi:type="dcterms:W3CDTF">2016-01-21T02:03:40Z</dcterms:created>
  <dcterms:modified xsi:type="dcterms:W3CDTF">2020-09-15T21:29:48Z</dcterms:modified>
</cp:coreProperties>
</file>