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59" r:id="rId4"/>
    <p:sldId id="292" r:id="rId5"/>
    <p:sldId id="296" r:id="rId6"/>
    <p:sldId id="297" r:id="rId7"/>
    <p:sldId id="288" r:id="rId8"/>
    <p:sldId id="294" r:id="rId9"/>
    <p:sldId id="295" r:id="rId10"/>
    <p:sldId id="293" r:id="rId11"/>
    <p:sldId id="298" r:id="rId12"/>
    <p:sldId id="279" r:id="rId13"/>
    <p:sldId id="290" r:id="rId14"/>
    <p:sldId id="289" r:id="rId15"/>
    <p:sldId id="287" r:id="rId16"/>
    <p:sldId id="283" r:id="rId17"/>
    <p:sldId id="286" r:id="rId18"/>
    <p:sldId id="261" r:id="rId19"/>
    <p:sldId id="264" r:id="rId20"/>
    <p:sldId id="291" r:id="rId21"/>
    <p:sldId id="284" r:id="rId22"/>
    <p:sldId id="265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5F6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/>
    <p:restoredTop sz="94725"/>
  </p:normalViewPr>
  <p:slideViewPr>
    <p:cSldViewPr>
      <p:cViewPr varScale="1">
        <p:scale>
          <a:sx n="110" d="100"/>
          <a:sy n="110" d="100"/>
        </p:scale>
        <p:origin x="1632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9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5715000"/>
            <a:ext cx="9448800" cy="1295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FED50-267D-B443-A7AA-B339A342C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0"/>
            <a:ext cx="457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FC164B3-805A-7649-894C-E55793B7A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0797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4F2255-CB39-D844-9F37-2056E363C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50812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9DD94B-0DCD-3C40-BE69-A91B453E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0627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315E86F-FC5C-AC42-95F4-FD8CC616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4170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718C36-2C42-764C-9239-EAD1007D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45203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4D5D6AD-D8AE-E849-ADBF-3069989D83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7131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0AED7A-B2BF-EC46-B6A9-62E02D1FD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5832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A28-CBF1-2E4A-84B4-5EE7495E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7922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82FCAB-ACA9-CA41-A097-0950376E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0499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7CEC1CD-19E9-784D-B245-82FAC0CE4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83194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F4596-CC02-7E4D-91EF-02993D1FB4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3429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User-level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Chris Gill, David Ferry, Brian </a:t>
            </a:r>
            <a:r>
              <a:rPr lang="en-US" sz="1800" dirty="0" err="1"/>
              <a:t>Kocoloski</a:t>
            </a:r>
            <a:r>
              <a:rPr lang="en-US" sz="1800" dirty="0"/>
              <a:t>, James Orr</a:t>
            </a:r>
          </a:p>
          <a:p>
            <a:r>
              <a:rPr lang="en-US" sz="1800" dirty="0"/>
              <a:t>CSE 422S - Operating Systems Organization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61BB36-716F-C84B-9C02-A0335C8B2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30" y="712366"/>
            <a:ext cx="7130739" cy="502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04FA-D20E-AA45-8865-195CA38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5E8-9E06-4F49-9FC4-AAF70402E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2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32A24D-C3C5-2640-BFA1-C3C67A63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valid virtual addresses in a process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" pitchFamily="2" charset="0"/>
              </a:rPr>
              <a:t>cat /proc/self/maps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577C7-CBA5-8C43-8B7E-59C992D9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87143" cy="398405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F4FE894-0CBF-FB42-8058-6C7DDDDD7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74519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A820-C010-8344-8ACC-6F635212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FE6B5-41CA-4345-AB1B-6E81644A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C2768-83FD-AE4F-899E-34851918D43B}"/>
              </a:ext>
            </a:extLst>
          </p:cNvPr>
          <p:cNvSpPr txBox="1"/>
          <p:nvPr/>
        </p:nvSpPr>
        <p:spPr>
          <a:xfrm>
            <a:off x="5141652" y="5101362"/>
            <a:ext cx="1402023" cy="9233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Physical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(4KB)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D2E2FC-EDA9-734B-95CF-74ACE58815FF}"/>
              </a:ext>
            </a:extLst>
          </p:cNvPr>
          <p:cNvCxnSpPr>
            <a:cxnSpLocks/>
            <a:stCxn id="40" idx="3"/>
            <a:endCxn id="20" idx="1"/>
          </p:cNvCxnSpPr>
          <p:nvPr/>
        </p:nvCxnSpPr>
        <p:spPr>
          <a:xfrm>
            <a:off x="4114800" y="5563027"/>
            <a:ext cx="10268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C2E629-2DC4-6048-B3BD-BA32CEC9A7C0}"/>
              </a:ext>
            </a:extLst>
          </p:cNvPr>
          <p:cNvSpPr txBox="1"/>
          <p:nvPr/>
        </p:nvSpPr>
        <p:spPr>
          <a:xfrm>
            <a:off x="3162300" y="2081300"/>
            <a:ext cx="4967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terminology for 4-level page tables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PML: Page Map Level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PGD: Page Global Directory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PMD: Page Middle Directory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PTE: Page Table Entry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01C1BB-689D-3944-B901-1897A05E8EE6}"/>
              </a:ext>
            </a:extLst>
          </p:cNvPr>
          <p:cNvSpPr/>
          <p:nvPr/>
        </p:nvSpPr>
        <p:spPr>
          <a:xfrm>
            <a:off x="304800" y="158781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1709F38-6E9B-084E-86D3-AAEE8852AB58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633445" y="2591321"/>
            <a:ext cx="7714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58109-04EC-D247-8B3F-669351F9A8E7}"/>
              </a:ext>
            </a:extLst>
          </p:cNvPr>
          <p:cNvSpPr/>
          <p:nvPr/>
        </p:nvSpPr>
        <p:spPr>
          <a:xfrm>
            <a:off x="1257300" y="2787227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BE536A-4B2C-0E45-97DB-0C7F84F4B3B1}"/>
              </a:ext>
            </a:extLst>
          </p:cNvPr>
          <p:cNvSpPr/>
          <p:nvPr/>
        </p:nvSpPr>
        <p:spPr>
          <a:xfrm>
            <a:off x="2209800" y="394076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D06EB5-B031-6447-870E-9CB365B8D8D6}"/>
              </a:ext>
            </a:extLst>
          </p:cNvPr>
          <p:cNvCxnSpPr>
            <a:cxnSpLocks/>
            <a:stCxn id="33" idx="2"/>
            <a:endCxn id="36" idx="1"/>
          </p:cNvCxnSpPr>
          <p:nvPr/>
        </p:nvCxnSpPr>
        <p:spPr>
          <a:xfrm rot="16200000" flipH="1">
            <a:off x="1608879" y="3767796"/>
            <a:ext cx="725593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E2A4F9-BEC7-5440-BDB4-FD20E56488FF}"/>
              </a:ext>
            </a:extLst>
          </p:cNvPr>
          <p:cNvSpPr/>
          <p:nvPr/>
        </p:nvSpPr>
        <p:spPr>
          <a:xfrm>
            <a:off x="3162300" y="513507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BB70759-85F5-DB40-B06F-A038A2644427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16200000" flipH="1">
            <a:off x="2540995" y="4941722"/>
            <a:ext cx="7663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832904-8780-C347-B7C0-6FD11AEA9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1735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3CB0-8545-7C4B-8133-9C59953E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Copy-on-Write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DD11-4BBA-8C49-B018-E8403296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Recall from CSE 422, that Linux relies on a technique called copy-on-write (</a:t>
            </a:r>
            <a:r>
              <a:rPr lang="en-US" dirty="0" err="1"/>
              <a:t>CoW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CoW</a:t>
            </a:r>
            <a:r>
              <a:rPr lang="en-US" dirty="0"/>
              <a:t> is used to make process creation fast</a:t>
            </a:r>
          </a:p>
          <a:p>
            <a:pPr lvl="1"/>
            <a:r>
              <a:rPr lang="en-US" dirty="0"/>
              <a:t>All virtual memory segments in the parent process can be accessed by the child process</a:t>
            </a:r>
          </a:p>
          <a:p>
            <a:pPr lvl="1"/>
            <a:r>
              <a:rPr lang="en-US" dirty="0"/>
              <a:t>But as soon as either the parent or child writes to a memory location, their address spaces point to different physical pages</a:t>
            </a:r>
          </a:p>
          <a:p>
            <a:endParaRPr lang="en-US" dirty="0"/>
          </a:p>
          <a:p>
            <a:r>
              <a:rPr lang="en-US" dirty="0"/>
              <a:t>Relies on the virtual memory subsystem (including paging on paged-systems)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8C531-E6F5-DB4F-BBA1-37F447DB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7C4FC0-C54A-C84D-84D5-B69AB4439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99144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F172-8C36-674F-8B6A-BB7A4749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in Page Table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91CD-6430-444A-93F0-7DD4C05E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EBF11-B2D4-AE40-B025-7DD8B3794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37985"/>
              </p:ext>
            </p:extLst>
          </p:nvPr>
        </p:nvGraphicFramePr>
        <p:xfrm>
          <a:off x="2057400" y="1409472"/>
          <a:ext cx="5029200" cy="303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5815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1576317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2477068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Index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MetaData</a:t>
                      </a:r>
                      <a:b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(r/w/x)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(present)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 Address for next level of page table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342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P: 0 R: 1 W:0 X: 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0x1234….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7C6327-5664-B841-BB32-C1D47E5BB63C}"/>
              </a:ext>
            </a:extLst>
          </p:cNvPr>
          <p:cNvSpPr txBox="1"/>
          <p:nvPr/>
        </p:nvSpPr>
        <p:spPr>
          <a:xfrm>
            <a:off x="902181" y="4447312"/>
            <a:ext cx="7339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 the metadata bits within page table entries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 (P): is the next level of page table (or the physical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address, if we’re at the last level) present?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R/W/X: three separate bits indicating whether the memory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readable, writable, and/or executable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792978-C00B-6F45-AF58-E4651D6B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15154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A820-C010-8344-8ACC-6F635212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+ </a:t>
            </a:r>
            <a:r>
              <a:rPr lang="en-US" dirty="0" err="1"/>
              <a:t>CoW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FE6B5-41CA-4345-AB1B-6E81644A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C2768-83FD-AE4F-899E-34851918D43B}"/>
              </a:ext>
            </a:extLst>
          </p:cNvPr>
          <p:cNvSpPr txBox="1"/>
          <p:nvPr/>
        </p:nvSpPr>
        <p:spPr>
          <a:xfrm>
            <a:off x="4343400" y="5275498"/>
            <a:ext cx="1402023" cy="9233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Physical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(4KB)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01C1BB-689D-3944-B901-1897A05E8EE6}"/>
              </a:ext>
            </a:extLst>
          </p:cNvPr>
          <p:cNvSpPr/>
          <p:nvPr/>
        </p:nvSpPr>
        <p:spPr>
          <a:xfrm>
            <a:off x="109536" y="141763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1709F38-6E9B-084E-86D3-AAEE8852AB58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438181" y="2421141"/>
            <a:ext cx="7714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58109-04EC-D247-8B3F-669351F9A8E7}"/>
              </a:ext>
            </a:extLst>
          </p:cNvPr>
          <p:cNvSpPr/>
          <p:nvPr/>
        </p:nvSpPr>
        <p:spPr>
          <a:xfrm>
            <a:off x="1062036" y="2617047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BE536A-4B2C-0E45-97DB-0C7F84F4B3B1}"/>
              </a:ext>
            </a:extLst>
          </p:cNvPr>
          <p:cNvSpPr/>
          <p:nvPr/>
        </p:nvSpPr>
        <p:spPr>
          <a:xfrm>
            <a:off x="2014536" y="377058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D06EB5-B031-6447-870E-9CB365B8D8D6}"/>
              </a:ext>
            </a:extLst>
          </p:cNvPr>
          <p:cNvCxnSpPr>
            <a:cxnSpLocks/>
            <a:stCxn id="33" idx="2"/>
            <a:endCxn id="36" idx="1"/>
          </p:cNvCxnSpPr>
          <p:nvPr/>
        </p:nvCxnSpPr>
        <p:spPr>
          <a:xfrm rot="16200000" flipH="1">
            <a:off x="1413615" y="3597616"/>
            <a:ext cx="725593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E2A4F9-BEC7-5440-BDB4-FD20E56488FF}"/>
              </a:ext>
            </a:extLst>
          </p:cNvPr>
          <p:cNvSpPr/>
          <p:nvPr/>
        </p:nvSpPr>
        <p:spPr>
          <a:xfrm>
            <a:off x="2967036" y="496489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BB70759-85F5-DB40-B06F-A038A2644427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16200000" flipH="1">
            <a:off x="2345731" y="4771542"/>
            <a:ext cx="7663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2BF226A-C05F-1644-A46F-1E4ABBA20F8A}"/>
              </a:ext>
            </a:extLst>
          </p:cNvPr>
          <p:cNvCxnSpPr>
            <a:cxnSpLocks/>
            <a:stCxn id="40" idx="2"/>
            <a:endCxn id="20" idx="1"/>
          </p:cNvCxnSpPr>
          <p:nvPr/>
        </p:nvCxnSpPr>
        <p:spPr>
          <a:xfrm rot="5400000" flipH="1" flipV="1">
            <a:off x="3851526" y="5328923"/>
            <a:ext cx="83633" cy="900114"/>
          </a:xfrm>
          <a:prstGeom prst="bentConnector4">
            <a:avLst>
              <a:gd name="adj1" fmla="val -273337"/>
              <a:gd name="adj2" fmla="val 7645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9E4F2D2-0068-9447-A900-AB80449D8BFA}"/>
              </a:ext>
            </a:extLst>
          </p:cNvPr>
          <p:cNvSpPr/>
          <p:nvPr/>
        </p:nvSpPr>
        <p:spPr>
          <a:xfrm>
            <a:off x="4793991" y="141763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21AF413-73A8-E44E-A320-6FA291F90DA1}"/>
              </a:ext>
            </a:extLst>
          </p:cNvPr>
          <p:cNvCxnSpPr>
            <a:cxnSpLocks/>
            <a:stCxn id="45" idx="2"/>
            <a:endCxn id="47" idx="1"/>
          </p:cNvCxnSpPr>
          <p:nvPr/>
        </p:nvCxnSpPr>
        <p:spPr>
          <a:xfrm rot="16200000" flipH="1">
            <a:off x="5122636" y="2421141"/>
            <a:ext cx="7714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C2C90DF-A456-3C48-8A60-6896EFACE592}"/>
              </a:ext>
            </a:extLst>
          </p:cNvPr>
          <p:cNvSpPr/>
          <p:nvPr/>
        </p:nvSpPr>
        <p:spPr>
          <a:xfrm>
            <a:off x="5746491" y="2617047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0D6AF0-93D8-E34F-8D84-E851A445491F}"/>
              </a:ext>
            </a:extLst>
          </p:cNvPr>
          <p:cNvSpPr/>
          <p:nvPr/>
        </p:nvSpPr>
        <p:spPr>
          <a:xfrm>
            <a:off x="6698991" y="377058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ED4FBB-260F-5D45-85FE-2D6B5FA2C7AC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6098070" y="3597616"/>
            <a:ext cx="725593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ADE8EA-FC0B-2140-B91A-3B1E46711258}"/>
              </a:ext>
            </a:extLst>
          </p:cNvPr>
          <p:cNvSpPr/>
          <p:nvPr/>
        </p:nvSpPr>
        <p:spPr>
          <a:xfrm>
            <a:off x="7651491" y="496489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F1E1B10-9083-2F44-8C2B-1EBE5E1159B2}"/>
              </a:ext>
            </a:extLst>
          </p:cNvPr>
          <p:cNvCxnSpPr>
            <a:cxnSpLocks/>
            <a:stCxn id="48" idx="2"/>
            <a:endCxn id="50" idx="1"/>
          </p:cNvCxnSpPr>
          <p:nvPr/>
        </p:nvCxnSpPr>
        <p:spPr>
          <a:xfrm rot="16200000" flipH="1">
            <a:off x="7030186" y="4771542"/>
            <a:ext cx="7663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A3560CD-6C88-DC41-9F72-CDFB72C30C5F}"/>
              </a:ext>
            </a:extLst>
          </p:cNvPr>
          <p:cNvCxnSpPr>
            <a:cxnSpLocks/>
            <a:stCxn id="50" idx="2"/>
            <a:endCxn id="20" idx="3"/>
          </p:cNvCxnSpPr>
          <p:nvPr/>
        </p:nvCxnSpPr>
        <p:spPr>
          <a:xfrm rot="5400000" flipH="1">
            <a:off x="6894765" y="4587821"/>
            <a:ext cx="83633" cy="2382318"/>
          </a:xfrm>
          <a:prstGeom prst="bentConnector4">
            <a:avLst>
              <a:gd name="adj1" fmla="val -273337"/>
              <a:gd name="adj2" fmla="val 599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18554-AB76-8C41-A69B-0E45F0347691}"/>
              </a:ext>
            </a:extLst>
          </p:cNvPr>
          <p:cNvSpPr txBox="1"/>
          <p:nvPr/>
        </p:nvSpPr>
        <p:spPr>
          <a:xfrm>
            <a:off x="1599522" y="1842999"/>
            <a:ext cx="136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A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(“parent”)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EDB650-CB5F-3447-AC3F-7D576C88A0D6}"/>
              </a:ext>
            </a:extLst>
          </p:cNvPr>
          <p:cNvSpPr txBox="1"/>
          <p:nvPr/>
        </p:nvSpPr>
        <p:spPr>
          <a:xfrm>
            <a:off x="6732409" y="184349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B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(“child”)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154C80-D1FD-1C4E-B569-CC5E48A1BAED}"/>
              </a:ext>
            </a:extLst>
          </p:cNvPr>
          <p:cNvSpPr txBox="1"/>
          <p:nvPr/>
        </p:nvSpPr>
        <p:spPr>
          <a:xfrm>
            <a:off x="3893342" y="3916641"/>
            <a:ext cx="161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PTEs as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unwritable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D3349A-0F4E-E943-960C-C7F9145D1B74}"/>
              </a:ext>
            </a:extLst>
          </p:cNvPr>
          <p:cNvCxnSpPr>
            <a:cxnSpLocks/>
            <a:stCxn id="54" idx="2"/>
            <a:endCxn id="40" idx="3"/>
          </p:cNvCxnSpPr>
          <p:nvPr/>
        </p:nvCxnSpPr>
        <p:spPr>
          <a:xfrm flipH="1">
            <a:off x="3919536" y="4562972"/>
            <a:ext cx="780501" cy="82987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969DF52-CEEC-CD40-949C-2FEA1DDC210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700037" y="4562972"/>
            <a:ext cx="2951454" cy="60429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55F61B4-789D-FE4F-AC96-CD573B88A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26452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50" grpId="0" animBg="1"/>
      <p:bldP spid="53" grpId="0"/>
      <p:bldP spid="5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A820-C010-8344-8ACC-6F635212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+ </a:t>
            </a:r>
            <a:r>
              <a:rPr lang="en-US" dirty="0" err="1"/>
              <a:t>CoW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FE6B5-41CA-4345-AB1B-6E81644A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C2768-83FD-AE4F-899E-34851918D43B}"/>
              </a:ext>
            </a:extLst>
          </p:cNvPr>
          <p:cNvSpPr txBox="1"/>
          <p:nvPr/>
        </p:nvSpPr>
        <p:spPr>
          <a:xfrm>
            <a:off x="4344468" y="3850372"/>
            <a:ext cx="1402023" cy="9233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Physical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(4KB)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01C1BB-689D-3944-B901-1897A05E8EE6}"/>
              </a:ext>
            </a:extLst>
          </p:cNvPr>
          <p:cNvSpPr/>
          <p:nvPr/>
        </p:nvSpPr>
        <p:spPr>
          <a:xfrm>
            <a:off x="109536" y="141763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1709F38-6E9B-084E-86D3-AAEE8852AB58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438181" y="2421141"/>
            <a:ext cx="7714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58109-04EC-D247-8B3F-669351F9A8E7}"/>
              </a:ext>
            </a:extLst>
          </p:cNvPr>
          <p:cNvSpPr/>
          <p:nvPr/>
        </p:nvSpPr>
        <p:spPr>
          <a:xfrm>
            <a:off x="1062036" y="2617047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BE536A-4B2C-0E45-97DB-0C7F84F4B3B1}"/>
              </a:ext>
            </a:extLst>
          </p:cNvPr>
          <p:cNvSpPr/>
          <p:nvPr/>
        </p:nvSpPr>
        <p:spPr>
          <a:xfrm>
            <a:off x="2014536" y="377058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D06EB5-B031-6447-870E-9CB365B8D8D6}"/>
              </a:ext>
            </a:extLst>
          </p:cNvPr>
          <p:cNvCxnSpPr>
            <a:cxnSpLocks/>
            <a:stCxn id="33" idx="2"/>
            <a:endCxn id="36" idx="1"/>
          </p:cNvCxnSpPr>
          <p:nvPr/>
        </p:nvCxnSpPr>
        <p:spPr>
          <a:xfrm rot="16200000" flipH="1">
            <a:off x="1413615" y="3597616"/>
            <a:ext cx="725593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E2A4F9-BEC7-5440-BDB4-FD20E56488FF}"/>
              </a:ext>
            </a:extLst>
          </p:cNvPr>
          <p:cNvSpPr/>
          <p:nvPr/>
        </p:nvSpPr>
        <p:spPr>
          <a:xfrm>
            <a:off x="2967036" y="496489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BB70759-85F5-DB40-B06F-A038A2644427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16200000" flipH="1">
            <a:off x="2345731" y="4771542"/>
            <a:ext cx="7663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2BF226A-C05F-1644-A46F-1E4ABBA20F8A}"/>
              </a:ext>
            </a:extLst>
          </p:cNvPr>
          <p:cNvCxnSpPr>
            <a:cxnSpLocks/>
            <a:stCxn id="40" idx="2"/>
            <a:endCxn id="20" idx="1"/>
          </p:cNvCxnSpPr>
          <p:nvPr/>
        </p:nvCxnSpPr>
        <p:spPr>
          <a:xfrm rot="5400000" flipH="1" flipV="1">
            <a:off x="3139497" y="4615826"/>
            <a:ext cx="1508759" cy="901182"/>
          </a:xfrm>
          <a:prstGeom prst="bentConnector4">
            <a:avLst>
              <a:gd name="adj1" fmla="val -15152"/>
              <a:gd name="adj2" fmla="val 7642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9E4F2D2-0068-9447-A900-AB80449D8BFA}"/>
              </a:ext>
            </a:extLst>
          </p:cNvPr>
          <p:cNvSpPr/>
          <p:nvPr/>
        </p:nvSpPr>
        <p:spPr>
          <a:xfrm>
            <a:off x="4793991" y="141763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21AF413-73A8-E44E-A320-6FA291F90DA1}"/>
              </a:ext>
            </a:extLst>
          </p:cNvPr>
          <p:cNvCxnSpPr>
            <a:cxnSpLocks/>
            <a:stCxn id="45" idx="2"/>
            <a:endCxn id="47" idx="1"/>
          </p:cNvCxnSpPr>
          <p:nvPr/>
        </p:nvCxnSpPr>
        <p:spPr>
          <a:xfrm rot="16200000" flipH="1">
            <a:off x="5122636" y="2421141"/>
            <a:ext cx="7714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C2C90DF-A456-3C48-8A60-6896EFACE592}"/>
              </a:ext>
            </a:extLst>
          </p:cNvPr>
          <p:cNvSpPr/>
          <p:nvPr/>
        </p:nvSpPr>
        <p:spPr>
          <a:xfrm>
            <a:off x="5746491" y="2617047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0D6AF0-93D8-E34F-8D84-E851A445491F}"/>
              </a:ext>
            </a:extLst>
          </p:cNvPr>
          <p:cNvSpPr/>
          <p:nvPr/>
        </p:nvSpPr>
        <p:spPr>
          <a:xfrm>
            <a:off x="6698991" y="377058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ED4FBB-260F-5D45-85FE-2D6B5FA2C7AC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6098070" y="3597616"/>
            <a:ext cx="725593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ADE8EA-FC0B-2140-B91A-3B1E46711258}"/>
              </a:ext>
            </a:extLst>
          </p:cNvPr>
          <p:cNvSpPr/>
          <p:nvPr/>
        </p:nvSpPr>
        <p:spPr>
          <a:xfrm>
            <a:off x="7651491" y="496489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F1E1B10-9083-2F44-8C2B-1EBE5E1159B2}"/>
              </a:ext>
            </a:extLst>
          </p:cNvPr>
          <p:cNvCxnSpPr>
            <a:cxnSpLocks/>
            <a:stCxn id="48" idx="2"/>
            <a:endCxn id="50" idx="1"/>
          </p:cNvCxnSpPr>
          <p:nvPr/>
        </p:nvCxnSpPr>
        <p:spPr>
          <a:xfrm rot="16200000" flipH="1">
            <a:off x="7030186" y="4771542"/>
            <a:ext cx="7663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A3560CD-6C88-DC41-9F72-CDFB72C30C5F}"/>
              </a:ext>
            </a:extLst>
          </p:cNvPr>
          <p:cNvCxnSpPr>
            <a:cxnSpLocks/>
            <a:stCxn id="50" idx="2"/>
            <a:endCxn id="31" idx="3"/>
          </p:cNvCxnSpPr>
          <p:nvPr/>
        </p:nvCxnSpPr>
        <p:spPr>
          <a:xfrm rot="5400000" flipH="1">
            <a:off x="7011656" y="4704712"/>
            <a:ext cx="255733" cy="1976436"/>
          </a:xfrm>
          <a:prstGeom prst="bentConnector4">
            <a:avLst>
              <a:gd name="adj1" fmla="val -89390"/>
              <a:gd name="adj2" fmla="val 6204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18554-AB76-8C41-A69B-0E45F0347691}"/>
              </a:ext>
            </a:extLst>
          </p:cNvPr>
          <p:cNvSpPr txBox="1"/>
          <p:nvPr/>
        </p:nvSpPr>
        <p:spPr>
          <a:xfrm>
            <a:off x="1599522" y="1842999"/>
            <a:ext cx="136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A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(“parent”)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EDB650-CB5F-3447-AC3F-7D576C88A0D6}"/>
              </a:ext>
            </a:extLst>
          </p:cNvPr>
          <p:cNvSpPr txBox="1"/>
          <p:nvPr/>
        </p:nvSpPr>
        <p:spPr>
          <a:xfrm>
            <a:off x="6732409" y="184349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B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(“child”)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597BF-6F69-F645-ACBE-1643A5344EA1}"/>
              </a:ext>
            </a:extLst>
          </p:cNvPr>
          <p:cNvSpPr txBox="1"/>
          <p:nvPr/>
        </p:nvSpPr>
        <p:spPr>
          <a:xfrm>
            <a:off x="4749282" y="4964898"/>
            <a:ext cx="1402023" cy="120032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New Physical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(4KB)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7BFFAA-5AB9-5F45-B154-C89B26A84537}"/>
              </a:ext>
            </a:extLst>
          </p:cNvPr>
          <p:cNvSpPr txBox="1"/>
          <p:nvPr/>
        </p:nvSpPr>
        <p:spPr>
          <a:xfrm>
            <a:off x="43344" y="4326255"/>
            <a:ext cx="290162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soon as either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or B writes to the 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 (because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unwritable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new physical page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both PTEs to be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writable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951C46AD-474A-1844-9BB2-2B9B409DB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51581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55D0-378A-7E4C-A98C-7C7F5257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Source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4BD9-535E-6C40-8EA5-BC21E72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674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kernel/</a:t>
            </a:r>
            <a:r>
              <a:rPr lang="en-US" dirty="0" err="1"/>
              <a:t>fork.c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pPr lvl="2"/>
            <a:r>
              <a:rPr lang="en-US" dirty="0"/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copy_process</a:t>
            </a:r>
            <a:endParaRPr lang="en-US" dirty="0"/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copy_mm</a:t>
            </a:r>
            <a:endParaRPr lang="en-US" dirty="0"/>
          </a:p>
          <a:p>
            <a:pPr lvl="2"/>
            <a:r>
              <a:rPr lang="en-US" dirty="0"/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dup_mm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dup_mm</a:t>
            </a:r>
            <a:endParaRPr lang="en-US" dirty="0"/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dup_mmap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dup_mmap</a:t>
            </a:r>
            <a:endParaRPr lang="en-US" dirty="0"/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copy_page_range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0B942-C8F8-0F4F-ACF1-8FE63D1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5AA6C-1AE9-4140-BD17-D05A8D263A16}"/>
              </a:ext>
            </a:extLst>
          </p:cNvPr>
          <p:cNvSpPr txBox="1">
            <a:spLocks/>
          </p:cNvSpPr>
          <p:nvPr/>
        </p:nvSpPr>
        <p:spPr>
          <a:xfrm>
            <a:off x="4419600" y="1590674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mm/</a:t>
            </a:r>
            <a:r>
              <a:rPr lang="en-US" dirty="0" err="1"/>
              <a:t>memory.c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copy_page_range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Recursively copies all page table entries over this address range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57150B-5BF2-7C4F-9C4F-DA0FAA903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90030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use is Efficient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Shared Memory refers</a:t>
            </a:r>
          </a:p>
          <a:p>
            <a:pPr>
              <a:buNone/>
            </a:pPr>
            <a:r>
              <a:rPr lang="en-US" sz="2400" dirty="0"/>
              <a:t>to situations where</a:t>
            </a:r>
          </a:p>
          <a:p>
            <a:pPr>
              <a:buNone/>
            </a:pPr>
            <a:r>
              <a:rPr lang="en-US" sz="2400" dirty="0"/>
              <a:t>different processes</a:t>
            </a:r>
          </a:p>
          <a:p>
            <a:pPr>
              <a:buNone/>
            </a:pPr>
            <a:r>
              <a:rPr lang="en-US" sz="2400" dirty="0"/>
              <a:t>access same physical </a:t>
            </a:r>
          </a:p>
          <a:p>
            <a:pPr>
              <a:buNone/>
            </a:pPr>
            <a:r>
              <a:rPr lang="en-US" sz="2400" dirty="0"/>
              <a:t>pages</a:t>
            </a:r>
          </a:p>
          <a:p>
            <a:r>
              <a:rPr lang="en-US" sz="2000" dirty="0"/>
              <a:t>Same address </a:t>
            </a:r>
            <a:br>
              <a:rPr lang="en-US" sz="2000" dirty="0"/>
            </a:br>
            <a:r>
              <a:rPr lang="en-US" sz="2000" dirty="0"/>
              <a:t>translation as usual</a:t>
            </a:r>
          </a:p>
          <a:p>
            <a:r>
              <a:rPr lang="en-US" sz="2000" dirty="0"/>
              <a:t>Virtual addresses map to</a:t>
            </a:r>
            <a:br>
              <a:rPr lang="en-US" sz="2000" dirty="0"/>
            </a:br>
            <a:r>
              <a:rPr lang="en-US" sz="2000" dirty="0"/>
              <a:t>same physical page(s)</a:t>
            </a:r>
          </a:p>
          <a:p>
            <a:r>
              <a:rPr lang="en-US" sz="2000" dirty="0"/>
              <a:t>Page(s) can be readable/</a:t>
            </a:r>
            <a:br>
              <a:rPr lang="en-US" sz="2000" dirty="0"/>
            </a:br>
            <a:r>
              <a:rPr lang="en-US" sz="2000" dirty="0"/>
              <a:t>writable by both processes,</a:t>
            </a:r>
            <a:br>
              <a:rPr lang="en-US" sz="2000" dirty="0"/>
            </a:br>
            <a:r>
              <a:rPr lang="en-US" sz="2000" dirty="0"/>
              <a:t>writable by one process /</a:t>
            </a:r>
            <a:br>
              <a:rPr lang="en-US" sz="2000" dirty="0"/>
            </a:br>
            <a:r>
              <a:rPr lang="en-US" sz="2000" dirty="0"/>
              <a:t>readable by the other,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5867400" y="4724400"/>
            <a:ext cx="1295400" cy="685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705600" y="1600200"/>
            <a:ext cx="2209800" cy="3124200"/>
            <a:chOff x="4953000" y="2590800"/>
            <a:chExt cx="2209800" cy="3124200"/>
          </a:xfrm>
        </p:grpSpPr>
        <p:sp>
          <p:nvSpPr>
            <p:cNvPr id="8" name="Rectangle 7"/>
            <p:cNvSpPr/>
            <p:nvPr/>
          </p:nvSpPr>
          <p:spPr>
            <a:xfrm flipH="1">
              <a:off x="5143500" y="2590800"/>
              <a:ext cx="1828800" cy="990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Process B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Virtual 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6248400" y="4038600"/>
              <a:ext cx="914400" cy="685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Page</a:t>
              </a:r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#</a:t>
              </a: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4953000" y="403860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Offset</a:t>
              </a:r>
            </a:p>
          </p:txBody>
        </p:sp>
        <p:cxnSp>
          <p:nvCxnSpPr>
            <p:cNvPr id="11" name="Straight Arrow Connector 10"/>
            <p:cNvCxnSpPr>
              <a:endCxn id="9" idx="0"/>
            </p:cNvCxnSpPr>
            <p:nvPr/>
          </p:nvCxnSpPr>
          <p:spPr>
            <a:xfrm>
              <a:off x="6477000" y="3581400"/>
              <a:ext cx="2286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5448300" y="3581400"/>
              <a:ext cx="1905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</p:cNvCxnSpPr>
            <p:nvPr/>
          </p:nvCxnSpPr>
          <p:spPr>
            <a:xfrm flipH="1">
              <a:off x="5410200" y="4724400"/>
              <a:ext cx="129540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H="1">
            <a:off x="4114800" y="1600200"/>
            <a:ext cx="2209800" cy="3124200"/>
            <a:chOff x="838200" y="2590800"/>
            <a:chExt cx="2209800" cy="3124200"/>
          </a:xfrm>
        </p:grpSpPr>
        <p:sp>
          <p:nvSpPr>
            <p:cNvPr id="22" name="Rectangle 21"/>
            <p:cNvSpPr/>
            <p:nvPr/>
          </p:nvSpPr>
          <p:spPr>
            <a:xfrm>
              <a:off x="1028700" y="2590800"/>
              <a:ext cx="1828800" cy="990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Process 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Virtual Address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4038600"/>
              <a:ext cx="914400" cy="685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Page</a:t>
              </a:r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#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403860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Offset</a:t>
              </a:r>
            </a:p>
          </p:txBody>
        </p:sp>
        <p:cxnSp>
          <p:nvCxnSpPr>
            <p:cNvPr id="25" name="Straight Arrow Connector 24"/>
            <p:cNvCxnSpPr>
              <a:endCxn id="23" idx="0"/>
            </p:cNvCxnSpPr>
            <p:nvPr/>
          </p:nvCxnSpPr>
          <p:spPr>
            <a:xfrm flipH="1">
              <a:off x="1295400" y="3581400"/>
              <a:ext cx="2286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2362200" y="3581400"/>
              <a:ext cx="1905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</p:cNvCxnSpPr>
            <p:nvPr/>
          </p:nvCxnSpPr>
          <p:spPr>
            <a:xfrm flipH="1">
              <a:off x="914400" y="4724400"/>
              <a:ext cx="38100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56085683-0CFA-B843-9BA5-3334B5E3A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04691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Processes may share physical memory region</a:t>
            </a:r>
          </a:p>
          <a:p>
            <a:pPr lvl="1"/>
            <a:r>
              <a:rPr lang="en-US" dirty="0"/>
              <a:t>Communicate by modifying memory values</a:t>
            </a:r>
          </a:p>
          <a:p>
            <a:pPr lvl="1"/>
            <a:r>
              <a:rPr lang="en-US" dirty="0"/>
              <a:t>Kernel only invoked at creation &amp; deletion</a:t>
            </a:r>
          </a:p>
          <a:p>
            <a:pPr lvl="1"/>
            <a:r>
              <a:rPr lang="en-US" dirty="0"/>
              <a:t>Reads/writes incur standard memory use costs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143000" y="3962400"/>
            <a:ext cx="1371600" cy="914400"/>
            <a:chOff x="1143000" y="3962400"/>
            <a:chExt cx="1371600" cy="914400"/>
          </a:xfrm>
        </p:grpSpPr>
        <p:sp>
          <p:nvSpPr>
            <p:cNvPr id="6" name="Rectangle 5"/>
            <p:cNvSpPr/>
            <p:nvPr/>
          </p:nvSpPr>
          <p:spPr>
            <a:xfrm>
              <a:off x="1143000" y="3962400"/>
              <a:ext cx="1371600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572000"/>
              <a:ext cx="137160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shm_ptr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72200" y="3962400"/>
            <a:ext cx="1371600" cy="914400"/>
            <a:chOff x="6172200" y="3962400"/>
            <a:chExt cx="1371600" cy="914400"/>
          </a:xfrm>
        </p:grpSpPr>
        <p:sp>
          <p:nvSpPr>
            <p:cNvPr id="7" name="Rectangle 6"/>
            <p:cNvSpPr/>
            <p:nvPr/>
          </p:nvSpPr>
          <p:spPr>
            <a:xfrm>
              <a:off x="6172200" y="3962400"/>
              <a:ext cx="1371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200" y="4572000"/>
              <a:ext cx="137160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shm_ptr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3962400"/>
            <a:ext cx="1371600" cy="2133600"/>
            <a:chOff x="3657600" y="3962400"/>
            <a:chExt cx="1371600" cy="2133600"/>
          </a:xfrm>
        </p:grpSpPr>
        <p:sp>
          <p:nvSpPr>
            <p:cNvPr id="10" name="Rectangle 9"/>
            <p:cNvSpPr/>
            <p:nvPr/>
          </p:nvSpPr>
          <p:spPr>
            <a:xfrm>
              <a:off x="3657600" y="39624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42672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7600" y="45720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48768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57600" y="51816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7600" y="54864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600" y="57912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</p:grp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2514600" y="4114800"/>
            <a:ext cx="1143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10" idx="3"/>
          </p:cNvCxnSpPr>
          <p:nvPr/>
        </p:nvCxnSpPr>
        <p:spPr>
          <a:xfrm flipH="1" flipV="1">
            <a:off x="5029200" y="4114800"/>
            <a:ext cx="1143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6600" y="3563938"/>
            <a:ext cx="2209800" cy="274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Address</a:t>
            </a:r>
            <a:b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(e.g. 0x1000)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81B979F6-44C2-864B-82B8-607FE3A1D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2089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Recall virtual/physical memory relationship</a:t>
            </a:r>
            <a:endParaRPr lang="en-US" i="1" dirty="0"/>
          </a:p>
          <a:p>
            <a:r>
              <a:rPr lang="en-US" dirty="0"/>
              <a:t>Pages are mapped to virtual memory</a:t>
            </a:r>
          </a:p>
          <a:p>
            <a:r>
              <a:rPr lang="en-US" dirty="0"/>
              <a:t>Virtual addresses require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048000"/>
            <a:ext cx="137160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3048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04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cxnSp>
        <p:nvCxnSpPr>
          <p:cNvPr id="28" name="Straight Arrow Connector 27"/>
          <p:cNvCxnSpPr>
            <a:stCxn id="8" idx="2"/>
            <a:endCxn id="6" idx="0"/>
          </p:cNvCxnSpPr>
          <p:nvPr/>
        </p:nvCxnSpPr>
        <p:spPr>
          <a:xfrm flipH="1">
            <a:off x="800100" y="3657600"/>
            <a:ext cx="8001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3" idx="0"/>
          </p:cNvCxnSpPr>
          <p:nvPr/>
        </p:nvCxnSpPr>
        <p:spPr>
          <a:xfrm flipH="1">
            <a:off x="1485900" y="3657600"/>
            <a:ext cx="1143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8" idx="0"/>
          </p:cNvCxnSpPr>
          <p:nvPr/>
        </p:nvCxnSpPr>
        <p:spPr>
          <a:xfrm flipH="1">
            <a:off x="2171700" y="3657600"/>
            <a:ext cx="15621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9" idx="0"/>
          </p:cNvCxnSpPr>
          <p:nvPr/>
        </p:nvCxnSpPr>
        <p:spPr>
          <a:xfrm>
            <a:off x="1600200" y="3657600"/>
            <a:ext cx="12573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20" idx="0"/>
          </p:cNvCxnSpPr>
          <p:nvPr/>
        </p:nvCxnSpPr>
        <p:spPr>
          <a:xfrm flipH="1">
            <a:off x="3543300" y="3657600"/>
            <a:ext cx="1905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86400" y="2743200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Translation: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62600" y="3124200"/>
            <a:ext cx="18288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 Address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2100" y="4343400"/>
            <a:ext cx="914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91300" y="434340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Offset</a:t>
            </a:r>
          </a:p>
        </p:txBody>
      </p:sp>
      <p:cxnSp>
        <p:nvCxnSpPr>
          <p:cNvPr id="50" name="Straight Arrow Connector 49"/>
          <p:cNvCxnSpPr>
            <a:endCxn id="45" idx="0"/>
          </p:cNvCxnSpPr>
          <p:nvPr/>
        </p:nvCxnSpPr>
        <p:spPr>
          <a:xfrm flipH="1">
            <a:off x="5829300" y="38862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0"/>
          </p:cNvCxnSpPr>
          <p:nvPr/>
        </p:nvCxnSpPr>
        <p:spPr>
          <a:xfrm>
            <a:off x="6896100" y="3886200"/>
            <a:ext cx="1905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372100" y="5410200"/>
            <a:ext cx="129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</a:p>
        </p:txBody>
      </p:sp>
      <p:cxnSp>
        <p:nvCxnSpPr>
          <p:cNvPr id="57" name="Straight Arrow Connector 56"/>
          <p:cNvCxnSpPr>
            <a:stCxn id="45" idx="2"/>
          </p:cNvCxnSpPr>
          <p:nvPr/>
        </p:nvCxnSpPr>
        <p:spPr>
          <a:xfrm>
            <a:off x="5829300" y="50292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48500" y="5562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667500" y="575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48225" y="50292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429500" y="575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01275" y="5410200"/>
            <a:ext cx="83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Phys.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953000" y="2971800"/>
            <a:ext cx="0" cy="30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C7A5BD6D-B75E-564F-A059-14F3B1921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A820-C010-8344-8ACC-6F635212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FE6B5-41CA-4345-AB1B-6E81644A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01C1BB-689D-3944-B901-1897A05E8EE6}"/>
              </a:ext>
            </a:extLst>
          </p:cNvPr>
          <p:cNvSpPr/>
          <p:nvPr/>
        </p:nvSpPr>
        <p:spPr>
          <a:xfrm>
            <a:off x="109536" y="141763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1709F38-6E9B-084E-86D3-AAEE8852AB58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438181" y="2421141"/>
            <a:ext cx="7714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58109-04EC-D247-8B3F-669351F9A8E7}"/>
              </a:ext>
            </a:extLst>
          </p:cNvPr>
          <p:cNvSpPr/>
          <p:nvPr/>
        </p:nvSpPr>
        <p:spPr>
          <a:xfrm>
            <a:off x="1062036" y="2617047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BE536A-4B2C-0E45-97DB-0C7F84F4B3B1}"/>
              </a:ext>
            </a:extLst>
          </p:cNvPr>
          <p:cNvSpPr/>
          <p:nvPr/>
        </p:nvSpPr>
        <p:spPr>
          <a:xfrm>
            <a:off x="2014536" y="377058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D06EB5-B031-6447-870E-9CB365B8D8D6}"/>
              </a:ext>
            </a:extLst>
          </p:cNvPr>
          <p:cNvCxnSpPr>
            <a:cxnSpLocks/>
            <a:stCxn id="33" idx="2"/>
            <a:endCxn id="36" idx="1"/>
          </p:cNvCxnSpPr>
          <p:nvPr/>
        </p:nvCxnSpPr>
        <p:spPr>
          <a:xfrm rot="16200000" flipH="1">
            <a:off x="1413615" y="3597616"/>
            <a:ext cx="725593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E2A4F9-BEC7-5440-BDB4-FD20E56488FF}"/>
              </a:ext>
            </a:extLst>
          </p:cNvPr>
          <p:cNvSpPr/>
          <p:nvPr/>
        </p:nvSpPr>
        <p:spPr>
          <a:xfrm>
            <a:off x="2967036" y="496489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BB70759-85F5-DB40-B06F-A038A2644427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16200000" flipH="1">
            <a:off x="2345731" y="4771542"/>
            <a:ext cx="7663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2BF226A-C05F-1644-A46F-1E4ABBA20F8A}"/>
              </a:ext>
            </a:extLst>
          </p:cNvPr>
          <p:cNvCxnSpPr>
            <a:cxnSpLocks/>
            <a:stCxn id="40" idx="2"/>
            <a:endCxn id="31" idx="1"/>
          </p:cNvCxnSpPr>
          <p:nvPr/>
        </p:nvCxnSpPr>
        <p:spPr>
          <a:xfrm rot="5400000" flipH="1" flipV="1">
            <a:off x="3715572" y="5077406"/>
            <a:ext cx="471103" cy="1015677"/>
          </a:xfrm>
          <a:prstGeom prst="bentConnector4">
            <a:avLst>
              <a:gd name="adj1" fmla="val -48524"/>
              <a:gd name="adj2" fmla="val 7344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9E4F2D2-0068-9447-A900-AB80449D8BFA}"/>
              </a:ext>
            </a:extLst>
          </p:cNvPr>
          <p:cNvSpPr/>
          <p:nvPr/>
        </p:nvSpPr>
        <p:spPr>
          <a:xfrm>
            <a:off x="3355266" y="144092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21AF413-73A8-E44E-A320-6FA291F90DA1}"/>
              </a:ext>
            </a:extLst>
          </p:cNvPr>
          <p:cNvCxnSpPr>
            <a:cxnSpLocks/>
            <a:stCxn id="45" idx="2"/>
            <a:endCxn id="47" idx="1"/>
          </p:cNvCxnSpPr>
          <p:nvPr/>
        </p:nvCxnSpPr>
        <p:spPr>
          <a:xfrm rot="16200000" flipH="1">
            <a:off x="3723181" y="2405162"/>
            <a:ext cx="771460" cy="55479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C2C90DF-A456-3C48-8A60-6896EFACE592}"/>
              </a:ext>
            </a:extLst>
          </p:cNvPr>
          <p:cNvSpPr/>
          <p:nvPr/>
        </p:nvSpPr>
        <p:spPr>
          <a:xfrm>
            <a:off x="4386306" y="264033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0D6AF0-93D8-E34F-8D84-E851A445491F}"/>
              </a:ext>
            </a:extLst>
          </p:cNvPr>
          <p:cNvSpPr/>
          <p:nvPr/>
        </p:nvSpPr>
        <p:spPr>
          <a:xfrm>
            <a:off x="5459542" y="3793880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ED4FBB-260F-5D45-85FE-2D6B5FA2C7AC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4798253" y="3560539"/>
            <a:ext cx="725593" cy="5969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ADE8EA-FC0B-2140-B91A-3B1E46711258}"/>
              </a:ext>
            </a:extLst>
          </p:cNvPr>
          <p:cNvSpPr/>
          <p:nvPr/>
        </p:nvSpPr>
        <p:spPr>
          <a:xfrm>
            <a:off x="6972300" y="498818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F1E1B10-9083-2F44-8C2B-1EBE5E1159B2}"/>
              </a:ext>
            </a:extLst>
          </p:cNvPr>
          <p:cNvCxnSpPr>
            <a:cxnSpLocks/>
            <a:stCxn id="48" idx="2"/>
            <a:endCxn id="50" idx="1"/>
          </p:cNvCxnSpPr>
          <p:nvPr/>
        </p:nvCxnSpPr>
        <p:spPr>
          <a:xfrm rot="16200000" flipH="1">
            <a:off x="6070866" y="4514704"/>
            <a:ext cx="766360" cy="103650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A3560CD-6C88-DC41-9F72-CDFB72C30C5F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>
            <a:off x="6552248" y="4947785"/>
            <a:ext cx="205040" cy="1587564"/>
          </a:xfrm>
          <a:prstGeom prst="bentConnector4">
            <a:avLst>
              <a:gd name="adj1" fmla="val -111490"/>
              <a:gd name="adj2" fmla="val 649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18554-AB76-8C41-A69B-0E45F0347691}"/>
              </a:ext>
            </a:extLst>
          </p:cNvPr>
          <p:cNvSpPr txBox="1"/>
          <p:nvPr/>
        </p:nvSpPr>
        <p:spPr>
          <a:xfrm>
            <a:off x="1204305" y="144975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EDB650-CB5F-3447-AC3F-7D576C88A0D6}"/>
              </a:ext>
            </a:extLst>
          </p:cNvPr>
          <p:cNvSpPr txBox="1"/>
          <p:nvPr/>
        </p:nvSpPr>
        <p:spPr>
          <a:xfrm>
            <a:off x="4413738" y="14608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597BF-6F69-F645-ACBE-1643A5344EA1}"/>
              </a:ext>
            </a:extLst>
          </p:cNvPr>
          <p:cNvSpPr txBox="1"/>
          <p:nvPr/>
        </p:nvSpPr>
        <p:spPr>
          <a:xfrm>
            <a:off x="4458963" y="4888028"/>
            <a:ext cx="1402023" cy="9233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(4KB)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86FF-9844-FB47-8F5E-824511F73BC3}"/>
              </a:ext>
            </a:extLst>
          </p:cNvPr>
          <p:cNvSpPr txBox="1"/>
          <p:nvPr/>
        </p:nvSpPr>
        <p:spPr>
          <a:xfrm>
            <a:off x="5768855" y="1788948"/>
            <a:ext cx="3322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Some</a:t>
            </a:r>
            <a:r>
              <a:rPr lang="en-US" dirty="0"/>
              <a:t> virtual address</a:t>
            </a:r>
            <a:br>
              <a:rPr lang="en-US" dirty="0"/>
            </a:br>
            <a:r>
              <a:rPr lang="en-US" dirty="0"/>
              <a:t>in process A maps to the same</a:t>
            </a:r>
            <a:br>
              <a:rPr lang="en-US" dirty="0"/>
            </a:br>
            <a:r>
              <a:rPr lang="en-US" dirty="0"/>
              <a:t>physical address as </a:t>
            </a:r>
            <a:r>
              <a:rPr lang="en-US" i="1" u="sng" dirty="0"/>
              <a:t>some</a:t>
            </a:r>
            <a:r>
              <a:rPr lang="en-US" dirty="0"/>
              <a:t> virtual</a:t>
            </a:r>
            <a:br>
              <a:rPr lang="en-US" dirty="0"/>
            </a:br>
            <a:r>
              <a:rPr lang="en-US" dirty="0"/>
              <a:t>address in process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virtual addresses have </a:t>
            </a:r>
            <a:br>
              <a:rPr lang="en-US" dirty="0"/>
            </a:br>
            <a:r>
              <a:rPr lang="en-US" dirty="0"/>
              <a:t>to be the same if the physical</a:t>
            </a:r>
            <a:br>
              <a:rPr lang="en-US" dirty="0"/>
            </a:br>
            <a:r>
              <a:rPr lang="en-US" dirty="0"/>
              <a:t>addresses are?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C5B7870D-0ED0-A440-B5C4-531EAD0AB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111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A820-C010-8344-8ACC-6F635212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vFork</a:t>
            </a:r>
            <a:r>
              <a:rPr lang="en-US" dirty="0"/>
              <a:t>” and thread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FE6B5-41CA-4345-AB1B-6E81644A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C2768-83FD-AE4F-899E-34851918D43B}"/>
              </a:ext>
            </a:extLst>
          </p:cNvPr>
          <p:cNvSpPr txBox="1"/>
          <p:nvPr/>
        </p:nvSpPr>
        <p:spPr>
          <a:xfrm>
            <a:off x="4343400" y="5275498"/>
            <a:ext cx="1402023" cy="9233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Physical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(4KB)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01C1BB-689D-3944-B901-1897A05E8EE6}"/>
              </a:ext>
            </a:extLst>
          </p:cNvPr>
          <p:cNvSpPr/>
          <p:nvPr/>
        </p:nvSpPr>
        <p:spPr>
          <a:xfrm>
            <a:off x="109536" y="141763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1709F38-6E9B-084E-86D3-AAEE8852AB58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438181" y="2421141"/>
            <a:ext cx="7714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58109-04EC-D247-8B3F-669351F9A8E7}"/>
              </a:ext>
            </a:extLst>
          </p:cNvPr>
          <p:cNvSpPr/>
          <p:nvPr/>
        </p:nvSpPr>
        <p:spPr>
          <a:xfrm>
            <a:off x="1062036" y="2617047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BE536A-4B2C-0E45-97DB-0C7F84F4B3B1}"/>
              </a:ext>
            </a:extLst>
          </p:cNvPr>
          <p:cNvSpPr/>
          <p:nvPr/>
        </p:nvSpPr>
        <p:spPr>
          <a:xfrm>
            <a:off x="2014536" y="3770589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PMD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D06EB5-B031-6447-870E-9CB365B8D8D6}"/>
              </a:ext>
            </a:extLst>
          </p:cNvPr>
          <p:cNvCxnSpPr>
            <a:cxnSpLocks/>
            <a:stCxn id="33" idx="2"/>
            <a:endCxn id="36" idx="1"/>
          </p:cNvCxnSpPr>
          <p:nvPr/>
        </p:nvCxnSpPr>
        <p:spPr>
          <a:xfrm rot="16200000" flipH="1">
            <a:off x="1413615" y="3597616"/>
            <a:ext cx="725593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E2A4F9-BEC7-5440-BDB4-FD20E56488FF}"/>
              </a:ext>
            </a:extLst>
          </p:cNvPr>
          <p:cNvSpPr/>
          <p:nvPr/>
        </p:nvSpPr>
        <p:spPr>
          <a:xfrm>
            <a:off x="2967036" y="496489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PTE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BB70759-85F5-DB40-B06F-A038A2644427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16200000" flipH="1">
            <a:off x="2345731" y="4771542"/>
            <a:ext cx="766360" cy="4762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2BF226A-C05F-1644-A46F-1E4ABBA20F8A}"/>
              </a:ext>
            </a:extLst>
          </p:cNvPr>
          <p:cNvCxnSpPr>
            <a:cxnSpLocks/>
            <a:stCxn id="40" idx="2"/>
            <a:endCxn id="20" idx="1"/>
          </p:cNvCxnSpPr>
          <p:nvPr/>
        </p:nvCxnSpPr>
        <p:spPr>
          <a:xfrm rot="5400000" flipH="1" flipV="1">
            <a:off x="3851526" y="5328923"/>
            <a:ext cx="83633" cy="900114"/>
          </a:xfrm>
          <a:prstGeom prst="bentConnector4">
            <a:avLst>
              <a:gd name="adj1" fmla="val -273337"/>
              <a:gd name="adj2" fmla="val 7645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9E4F2D2-0068-9447-A900-AB80449D8BFA}"/>
              </a:ext>
            </a:extLst>
          </p:cNvPr>
          <p:cNvSpPr/>
          <p:nvPr/>
        </p:nvSpPr>
        <p:spPr>
          <a:xfrm>
            <a:off x="4793991" y="1417638"/>
            <a:ext cx="952500" cy="85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21AF413-73A8-E44E-A320-6FA291F90DA1}"/>
              </a:ext>
            </a:extLst>
          </p:cNvPr>
          <p:cNvCxnSpPr>
            <a:cxnSpLocks/>
            <a:stCxn id="45" idx="2"/>
            <a:endCxn id="33" idx="3"/>
          </p:cNvCxnSpPr>
          <p:nvPr/>
        </p:nvCxnSpPr>
        <p:spPr>
          <a:xfrm rot="5400000">
            <a:off x="3256659" y="1031414"/>
            <a:ext cx="771460" cy="325570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18554-AB76-8C41-A69B-0E45F0347691}"/>
              </a:ext>
            </a:extLst>
          </p:cNvPr>
          <p:cNvSpPr txBox="1"/>
          <p:nvPr/>
        </p:nvSpPr>
        <p:spPr>
          <a:xfrm>
            <a:off x="1599522" y="1842999"/>
            <a:ext cx="136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A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(“parent”)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EDB650-CB5F-3447-AC3F-7D576C88A0D6}"/>
              </a:ext>
            </a:extLst>
          </p:cNvPr>
          <p:cNvSpPr txBox="1"/>
          <p:nvPr/>
        </p:nvSpPr>
        <p:spPr>
          <a:xfrm>
            <a:off x="5745423" y="189993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B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(“child”)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C37B6-3E4C-BE4F-839F-86A40DC24A5D}"/>
              </a:ext>
            </a:extLst>
          </p:cNvPr>
          <p:cNvSpPr txBox="1"/>
          <p:nvPr/>
        </p:nvSpPr>
        <p:spPr>
          <a:xfrm>
            <a:off x="5559586" y="2762808"/>
            <a:ext cx="349287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virtual address maps to the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physical address in both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processes A and B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benefit of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vfork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tables do not need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copied in new process/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types of programs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benefit from this?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4B22E06-68FF-934A-9078-1D986DF0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76210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 and </a:t>
            </a:r>
            <a:r>
              <a:rPr lang="en-US" dirty="0" err="1"/>
              <a:t>Unmapping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991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Kernel creates a new address interval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do_mmap</a:t>
            </a:r>
            <a:r>
              <a:rPr lang="en-US" dirty="0"/>
              <a:t> function specifies access permissions, may back it with a file (or may leave it </a:t>
            </a:r>
            <a:r>
              <a:rPr lang="en-US" i="1" dirty="0"/>
              <a:t>anonymous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do_munmap</a:t>
            </a:r>
            <a:r>
              <a:rPr lang="en-US" dirty="0"/>
              <a:t> function removes the interval from the process address space</a:t>
            </a:r>
          </a:p>
          <a:p>
            <a:pPr lvl="1"/>
            <a:r>
              <a:rPr lang="en-US" dirty="0"/>
              <a:t>May use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vm_area_cachep</a:t>
            </a:r>
            <a:r>
              <a:rPr lang="en-US" dirty="0"/>
              <a:t> (slab allocation)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User processes also may initiate memory mapping</a:t>
            </a:r>
          </a:p>
          <a:p>
            <a:pPr lvl="1"/>
            <a:r>
              <a:rPr lang="en-US" dirty="0"/>
              <a:t>Via the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mmap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  <a:r>
              <a:rPr lang="en-US" dirty="0"/>
              <a:t>C library function</a:t>
            </a:r>
          </a:p>
          <a:p>
            <a:pPr lvl="1"/>
            <a:r>
              <a:rPr lang="en-US" dirty="0"/>
              <a:t>Useful for shared memory based communication between processes: see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man 7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shm_overview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983CD2-F769-FF41-8446-60AB7C7C6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670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Studio:</a:t>
            </a:r>
            <a:br>
              <a:rPr lang="en-US" dirty="0"/>
            </a:br>
            <a:r>
              <a:rPr lang="en-US" dirty="0"/>
              <a:t>Using Shared Memory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Three steps to use shared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shared file descriptor via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shm_create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Resize shared region via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ftruncate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Map region into process via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mmap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/>
              <a:t>Shared regions are identified by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Creator can specify user-level permissions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CC2566-01FE-2648-8043-8CD403BAC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Basic interface: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void*</a:t>
            </a:r>
            <a:r>
              <a:rPr lang="en-US" dirty="0"/>
              <a:t> (</a:t>
            </a:r>
            <a:r>
              <a:rPr lang="en-US" dirty="0" err="1"/>
              <a:t>untyped</a:t>
            </a:r>
            <a:r>
              <a:rPr lang="en-US" dirty="0"/>
              <a:t> pointer)</a:t>
            </a:r>
          </a:p>
          <a:p>
            <a:pPr lvl="1"/>
            <a:r>
              <a:rPr lang="en-US" dirty="0"/>
              <a:t>Programmer must impose organization on shared memory region, manipulate the pointer accordingly</a:t>
            </a:r>
          </a:p>
          <a:p>
            <a:pPr lvl="1"/>
            <a:r>
              <a:rPr lang="en-US" dirty="0"/>
              <a:t>E.g., casting pointer to specific type according to how sharing processes have laid out memory use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Provides multi-threaded-like environment </a:t>
            </a:r>
          </a:p>
          <a:p>
            <a:pPr lvl="1"/>
            <a:r>
              <a:rPr lang="en-US" dirty="0"/>
              <a:t>But concurrency libraries (and others) may or may not work when shared across processes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pthreads</a:t>
            </a:r>
            <a:r>
              <a:rPr lang="en-US" dirty="0"/>
              <a:t>’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PTHREAD_PROCESS_SHARED etc.</a:t>
            </a:r>
          </a:p>
          <a:p>
            <a:pPr lvl="1"/>
            <a:r>
              <a:rPr lang="en-US" b="1" dirty="0"/>
              <a:t>May need to write your own concurrency code!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54DFE-2F13-E641-87B9-19DB56E68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991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Each user space process has an address space</a:t>
            </a:r>
          </a:p>
          <a:p>
            <a:pPr lvl="1"/>
            <a:r>
              <a:rPr lang="en-US" dirty="0"/>
              <a:t>Pointer to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mm_struct</a:t>
            </a:r>
            <a:r>
              <a:rPr lang="en-US" dirty="0"/>
              <a:t> (inside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struct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task_struct</a:t>
            </a:r>
            <a:r>
              <a:rPr lang="en-US" dirty="0"/>
              <a:t>) is non-NULL in user processes only (i.e., 0 for kernel threads)</a:t>
            </a:r>
          </a:p>
          <a:p>
            <a:pPr lvl="1"/>
            <a:r>
              <a:rPr lang="en-US" dirty="0"/>
              <a:t>Stores the list of available memory areas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vm_area_struct</a:t>
            </a:r>
            <a:r>
              <a:rPr lang="en-US" dirty="0"/>
              <a:t> , or </a:t>
            </a:r>
            <a:r>
              <a:rPr lang="en-US" b="1" dirty="0">
                <a:solidFill>
                  <a:srgbClr val="1F45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“VMA”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Identifies code, data, heap, and stack segments</a:t>
            </a:r>
          </a:p>
          <a:p>
            <a:pPr lvl="1"/>
            <a:r>
              <a:rPr lang="en-US" dirty="0"/>
              <a:t>Is reference counted 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mm_count</a:t>
            </a:r>
            <a:r>
              <a:rPr lang="en-US" dirty="0"/>
              <a:t> is 2+ if shared)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Address space has a flat range of addresses</a:t>
            </a:r>
          </a:p>
          <a:p>
            <a:pPr lvl="1"/>
            <a:r>
              <a:rPr lang="en-US" dirty="0"/>
              <a:t>E.g., 0 to 4294967295 for our 32-bit </a:t>
            </a:r>
            <a:r>
              <a:rPr lang="en-US" dirty="0" err="1"/>
              <a:t>RPi</a:t>
            </a:r>
            <a:r>
              <a:rPr lang="en-US" dirty="0"/>
              <a:t> 3s</a:t>
            </a:r>
          </a:p>
          <a:p>
            <a:pPr lvl="1"/>
            <a:r>
              <a:rPr lang="en-US" dirty="0"/>
              <a:t>Can only access certain portions</a:t>
            </a:r>
          </a:p>
          <a:p>
            <a:pPr lvl="1"/>
            <a:r>
              <a:rPr lang="en-US" dirty="0"/>
              <a:t>Segmentation fault occurs if the process accesses an address outside its allowed address segments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260A89-97AF-5742-BC0D-163C5F721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D06457-C83B-9E4E-9CA6-26DAD746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37" y="228600"/>
            <a:ext cx="5561925" cy="59010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18E6C-3527-3447-A850-97EF0236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6FD1-9E6E-CD4C-A82E-4094D5E3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7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D06457-C83B-9E4E-9CA6-26DAD746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37" y="228600"/>
            <a:ext cx="5561925" cy="59010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18E6C-3527-3447-A850-97EF0236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6FD1-9E6E-CD4C-A82E-4094D5E3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7CFD2-9694-8946-85E9-3114B6E16DE6}"/>
              </a:ext>
            </a:extLst>
          </p:cNvPr>
          <p:cNvSpPr/>
          <p:nvPr/>
        </p:nvSpPr>
        <p:spPr>
          <a:xfrm>
            <a:off x="2286000" y="1295400"/>
            <a:ext cx="495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D06457-C83B-9E4E-9CA6-26DAD746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37" y="228600"/>
            <a:ext cx="5561925" cy="59010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18E6C-3527-3447-A850-97EF0236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6FD1-9E6E-CD4C-A82E-4094D5E3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7CFD2-9694-8946-85E9-3114B6E16DE6}"/>
              </a:ext>
            </a:extLst>
          </p:cNvPr>
          <p:cNvSpPr/>
          <p:nvPr/>
        </p:nvSpPr>
        <p:spPr>
          <a:xfrm>
            <a:off x="2286000" y="2286000"/>
            <a:ext cx="49530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32A24D-C3C5-2640-BFA1-C3C67A63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valid virtual addresses in a process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" pitchFamily="2" charset="0"/>
              </a:rPr>
              <a:t>cat /proc/self/maps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577C7-CBA5-8C43-8B7E-59C992D9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87143" cy="398405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F4FE894-0CBF-FB42-8058-6C7DDDDD7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4867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32A24D-C3C5-2640-BFA1-C3C67A63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valid virtual addresses in a process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" pitchFamily="2" charset="0"/>
              </a:rPr>
              <a:t>cat /proc/self/maps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577C7-CBA5-8C43-8B7E-59C992D9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87143" cy="398405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9AED2D1-7E83-7E48-B6E4-72F37682950D}"/>
              </a:ext>
            </a:extLst>
          </p:cNvPr>
          <p:cNvSpPr/>
          <p:nvPr/>
        </p:nvSpPr>
        <p:spPr>
          <a:xfrm>
            <a:off x="685800" y="2370409"/>
            <a:ext cx="5029200" cy="443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C59E02-23EE-554C-80CB-78525C73FC6C}"/>
              </a:ext>
            </a:extLst>
          </p:cNvPr>
          <p:cNvSpPr txBox="1"/>
          <p:nvPr/>
        </p:nvSpPr>
        <p:spPr>
          <a:xfrm>
            <a:off x="5883031" y="1874888"/>
            <a:ext cx="3032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Executable code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Read-only static data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Read/write static data</a:t>
            </a:r>
          </a:p>
        </p:txBody>
      </p:sp>
      <p:sp>
        <p:nvSpPr>
          <p:cNvPr id="10" name="Footer Placeholder 48">
            <a:extLst>
              <a:ext uri="{FF2B5EF4-FFF2-40B4-BE49-F238E27FC236}">
                <a16:creationId xmlns:a16="http://schemas.microsoft.com/office/drawing/2014/main" id="{7AD1F512-EF22-AD4C-AA2B-FB8056C1F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58150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D06457-C83B-9E4E-9CA6-26DAD746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37" y="228600"/>
            <a:ext cx="5561925" cy="59010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18E6C-3527-3447-A850-97EF0236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6FD1-9E6E-CD4C-A82E-4094D5E3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7CFD2-9694-8946-85E9-3114B6E16DE6}"/>
              </a:ext>
            </a:extLst>
          </p:cNvPr>
          <p:cNvSpPr/>
          <p:nvPr/>
        </p:nvSpPr>
        <p:spPr>
          <a:xfrm>
            <a:off x="2371025" y="457200"/>
            <a:ext cx="4953000" cy="34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2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</TotalTime>
  <Words>978</Words>
  <Application>Microsoft Macintosh PowerPoint</Application>
  <PresentationFormat>On-screen Show (4:3)</PresentationFormat>
  <Paragraphs>266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Courier</vt:lpstr>
      <vt:lpstr>Courier New</vt:lpstr>
      <vt:lpstr>Georgia</vt:lpstr>
      <vt:lpstr>Verdana</vt:lpstr>
      <vt:lpstr>Wingdings</vt:lpstr>
      <vt:lpstr>1_Office Theme</vt:lpstr>
      <vt:lpstr>User-level Memory</vt:lpstr>
      <vt:lpstr>Virtual Memory Areas</vt:lpstr>
      <vt:lpstr>Process Address Spaces</vt:lpstr>
      <vt:lpstr>PowerPoint Presentation</vt:lpstr>
      <vt:lpstr>PowerPoint Presentation</vt:lpstr>
      <vt:lpstr>PowerPoint Presentation</vt:lpstr>
      <vt:lpstr>/proc/&lt;pid&gt;/maps</vt:lpstr>
      <vt:lpstr>/proc/&lt;pid&gt;/maps</vt:lpstr>
      <vt:lpstr>PowerPoint Presentation</vt:lpstr>
      <vt:lpstr>PowerPoint Presentation</vt:lpstr>
      <vt:lpstr>/proc/&lt;pid&gt;/maps</vt:lpstr>
      <vt:lpstr>Paging Review</vt:lpstr>
      <vt:lpstr>Forking and Copy-on-Write</vt:lpstr>
      <vt:lpstr>Metadata in Page Table Entries</vt:lpstr>
      <vt:lpstr>Fork + CoW</vt:lpstr>
      <vt:lpstr>Fork + CoW</vt:lpstr>
      <vt:lpstr>Kernel Source Pointers</vt:lpstr>
      <vt:lpstr>Shared Memory use is Efficient</vt:lpstr>
      <vt:lpstr>Shared Memory Concepts</vt:lpstr>
      <vt:lpstr>Shared Memory</vt:lpstr>
      <vt:lpstr>“vFork” and thread creation</vt:lpstr>
      <vt:lpstr>Memory Mapping and Unmapping</vt:lpstr>
      <vt:lpstr>Today’s Studio: Using Shared Memory in Linux</vt:lpstr>
      <vt:lpstr>Shared Memory 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Orr, James</cp:lastModifiedBy>
  <cp:revision>164</cp:revision>
  <dcterms:created xsi:type="dcterms:W3CDTF">2016-01-21T02:03:40Z</dcterms:created>
  <dcterms:modified xsi:type="dcterms:W3CDTF">2020-09-21T06:32:57Z</dcterms:modified>
</cp:coreProperties>
</file>