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83" r:id="rId4"/>
    <p:sldId id="286" r:id="rId5"/>
    <p:sldId id="271" r:id="rId6"/>
    <p:sldId id="264" r:id="rId7"/>
    <p:sldId id="287" r:id="rId8"/>
    <p:sldId id="288" r:id="rId9"/>
    <p:sldId id="289" r:id="rId10"/>
    <p:sldId id="284" r:id="rId11"/>
    <p:sldId id="290" r:id="rId12"/>
    <p:sldId id="285" r:id="rId13"/>
    <p:sldId id="292" r:id="rId14"/>
    <p:sldId id="291" r:id="rId15"/>
    <p:sldId id="274" r:id="rId16"/>
    <p:sldId id="277" r:id="rId17"/>
    <p:sldId id="279" r:id="rId18"/>
    <p:sldId id="278" r:id="rId19"/>
    <p:sldId id="280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95325"/>
            <a:ext cx="4551363" cy="3413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28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95325"/>
            <a:ext cx="4551363" cy="3413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28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3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Parallel Systems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Enforcing Real-Time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Chris Gill, James Orr, Son </a:t>
            </a:r>
            <a:r>
              <a:rPr lang="en-US" sz="1800" dirty="0" err="1"/>
              <a:t>Dinh</a:t>
            </a:r>
            <a:r>
              <a:rPr lang="en-US" sz="1800" dirty="0"/>
              <a:t>, and Brian Kocoloski</a:t>
            </a:r>
          </a:p>
          <a:p>
            <a:r>
              <a:rPr lang="en-US" sz="1800" dirty="0"/>
              <a:t>CSE 522S - Advanced Operating Systems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52A3-8342-1E40-B726-0F791D85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RT and OTHER processes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66A5-9825-264C-94F2-AE7F174B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default scheduling algorithm: CFS</a:t>
            </a:r>
          </a:p>
          <a:p>
            <a:pPr lvl="1"/>
            <a:r>
              <a:rPr lang="en-US" dirty="0"/>
              <a:t>Length of </a:t>
            </a:r>
            <a:r>
              <a:rPr lang="en-US" dirty="0" err="1"/>
              <a:t>timeslice</a:t>
            </a:r>
            <a:r>
              <a:rPr lang="en-US" dirty="0"/>
              <a:t> is a function of how much work the system is doing and the target latency</a:t>
            </a:r>
          </a:p>
          <a:p>
            <a:pPr lvl="1"/>
            <a:r>
              <a:rPr lang="en-US" dirty="0"/>
              <a:t>e.g., if there are 100 processes vs 10 processes, </a:t>
            </a:r>
            <a:r>
              <a:rPr lang="en-US" dirty="0" err="1"/>
              <a:t>timeslices</a:t>
            </a:r>
            <a:r>
              <a:rPr lang="en-US" dirty="0"/>
              <a:t> are roughly going to change by a factor of 10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are the implications of this for a real-time system?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900F1-9582-3144-BBB4-C31B7CE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EDF8-F44B-864C-A6F2-8DED582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52A3-8342-1E40-B726-0F791D85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RT and OTHER processes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66A5-9825-264C-94F2-AE7F174B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Linux default scheduling algorithm: CFS</a:t>
            </a:r>
          </a:p>
          <a:p>
            <a:pPr lvl="1"/>
            <a:r>
              <a:rPr lang="en-US" dirty="0"/>
              <a:t>Length of </a:t>
            </a:r>
            <a:r>
              <a:rPr lang="en-US" dirty="0" err="1"/>
              <a:t>timeslice</a:t>
            </a:r>
            <a:r>
              <a:rPr lang="en-US" dirty="0"/>
              <a:t> is a function of how much work the system is doing and the target latency</a:t>
            </a:r>
          </a:p>
          <a:p>
            <a:pPr lvl="1"/>
            <a:r>
              <a:rPr lang="en-US" dirty="0"/>
              <a:t>e.g., if there are 100 processes vs 10 processes, </a:t>
            </a:r>
            <a:r>
              <a:rPr lang="en-US" dirty="0" err="1"/>
              <a:t>timeslices</a:t>
            </a:r>
            <a:r>
              <a:rPr lang="en-US" dirty="0"/>
              <a:t> are roughly going to change by a factor of 10</a:t>
            </a:r>
          </a:p>
          <a:p>
            <a:r>
              <a:rPr lang="en-US" dirty="0"/>
              <a:t>What are the implications of this for a real-time system?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FF0000"/>
                </a:solidFill>
              </a:rPr>
              <a:t>variation is a horrible fit </a:t>
            </a:r>
            <a:r>
              <a:rPr lang="en-US" dirty="0"/>
              <a:t>for real-time workloads with fixed deadlines</a:t>
            </a:r>
          </a:p>
          <a:p>
            <a:pPr lvl="1"/>
            <a:r>
              <a:rPr lang="en-US" dirty="0"/>
              <a:t>However, CFS is better at achieving fairness and improving system throughout</a:t>
            </a:r>
          </a:p>
          <a:p>
            <a:pPr lvl="1"/>
            <a:r>
              <a:rPr lang="en-US" dirty="0"/>
              <a:t>This is a good example of why real-time systems are generally not “faster” – they explicitly tradeoff throughout to allow meeting strict runtime specifications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900F1-9582-3144-BBB4-C31B7CE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EDF8-F44B-864C-A6F2-8DED582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7315-4685-E54D-B053-D8D1A6B4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8B47-4242-5845-B764-C0F87CFD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Real-time processes are big on determinism</a:t>
            </a:r>
          </a:p>
          <a:p>
            <a:pPr lvl="1"/>
            <a:r>
              <a:rPr lang="en-US" dirty="0"/>
              <a:t>In real-time computing, an action is deterministic if, given the same input, it always produces the same result in the same amount of time</a:t>
            </a:r>
          </a:p>
          <a:p>
            <a:pPr lvl="1"/>
            <a:endParaRPr lang="en-US" dirty="0"/>
          </a:p>
          <a:p>
            <a:r>
              <a:rPr lang="en-US" dirty="0"/>
              <a:t>“Modern computers are the very definition of something that is </a:t>
            </a:r>
            <a:r>
              <a:rPr lang="en-US" i="1" u="sng" dirty="0">
                <a:solidFill>
                  <a:srgbClr val="FF0000"/>
                </a:solidFill>
              </a:rPr>
              <a:t>not </a:t>
            </a:r>
            <a:r>
              <a:rPr lang="en-US" dirty="0"/>
              <a:t>deterministic”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561C5-B939-6E4A-8345-E397CD6B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1673A-43E3-B14E-B152-F67FA22B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7315-4685-E54D-B053-D8D1A6B4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8B47-4242-5845-B764-C0F87CFD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Real-time processes are big on determinism. </a:t>
            </a:r>
          </a:p>
          <a:p>
            <a:pPr lvl="1"/>
            <a:r>
              <a:rPr lang="en-US" dirty="0"/>
              <a:t>In real-time computing, an action is deterministic if, given the same input, it always produces the same result in the same amount of time</a:t>
            </a:r>
          </a:p>
          <a:p>
            <a:pPr lvl="1"/>
            <a:endParaRPr lang="en-US" dirty="0"/>
          </a:p>
          <a:p>
            <a:r>
              <a:rPr lang="en-US" dirty="0"/>
              <a:t>“Modern computers are the very definition of something that is </a:t>
            </a:r>
            <a:r>
              <a:rPr lang="en-US" i="1" u="sng" dirty="0">
                <a:solidFill>
                  <a:srgbClr val="FF0000"/>
                </a:solidFill>
              </a:rPr>
              <a:t>not </a:t>
            </a:r>
            <a:r>
              <a:rPr lang="en-US" dirty="0"/>
              <a:t>deterministic”</a:t>
            </a:r>
          </a:p>
          <a:p>
            <a:pPr lvl="1"/>
            <a:r>
              <a:rPr lang="en-US" dirty="0"/>
              <a:t>multiple levels of caches (which incur hits or misses without predictability)</a:t>
            </a:r>
          </a:p>
          <a:p>
            <a:pPr lvl="1"/>
            <a:r>
              <a:rPr lang="en-US" dirty="0"/>
              <a:t>multiple processors, paging, swapping, and multitasking wreak havoc on any estimate of how long a given action will take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561C5-B939-6E4A-8345-E397CD6B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1673A-43E3-B14E-B152-F67FA22B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Uniprocessor Real-Time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1401762"/>
            <a:ext cx="9144001" cy="5105400"/>
          </a:xfrm>
        </p:spPr>
        <p:txBody>
          <a:bodyPr/>
          <a:lstStyle/>
          <a:p>
            <a:r>
              <a:rPr lang="en-US" dirty="0"/>
              <a:t>Each task </a:t>
            </a:r>
            <a:r>
              <a:rPr lang="en-US" dirty="0" err="1">
                <a:latin typeface="+mj-lt"/>
              </a:rPr>
              <a:t>τ</a:t>
            </a:r>
            <a:r>
              <a:rPr lang="en-US" baseline="-25000" dirty="0" err="1"/>
              <a:t>i</a:t>
            </a:r>
            <a:r>
              <a:rPr lang="en-US" sz="2800" dirty="0">
                <a:latin typeface="AvantGarde Bk BT" pitchFamily="34" charset="0"/>
              </a:rPr>
              <a:t> is </a:t>
            </a:r>
            <a:r>
              <a:rPr lang="en-US" dirty="0"/>
              <a:t>modeled as cyclic process, with </a:t>
            </a:r>
            <a:r>
              <a:rPr lang="en-US" i="1" dirty="0"/>
              <a:t>period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i="1" dirty="0"/>
              <a:t>deadline </a:t>
            </a: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, and </a:t>
            </a:r>
            <a:r>
              <a:rPr lang="en-US" i="1" dirty="0"/>
              <a:t>computation time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endParaRPr lang="en-US" u="sng" dirty="0"/>
          </a:p>
          <a:p>
            <a:pPr lvl="1"/>
            <a:r>
              <a:rPr lang="en-US" dirty="0"/>
              <a:t>Ex: Task </a:t>
            </a:r>
            <a:r>
              <a:rPr lang="en-US" dirty="0">
                <a:latin typeface="+mj-lt"/>
              </a:rPr>
              <a:t>τ</a:t>
            </a:r>
            <a:r>
              <a:rPr lang="en-US" baseline="-25000" dirty="0"/>
              <a:t>1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=D</a:t>
            </a:r>
            <a:r>
              <a:rPr lang="en-US" baseline="-25000" dirty="0"/>
              <a:t>1</a:t>
            </a:r>
            <a:r>
              <a:rPr lang="en-US" dirty="0"/>
              <a:t>=5, C</a:t>
            </a:r>
            <a:r>
              <a:rPr lang="en-US" baseline="-25000" dirty="0"/>
              <a:t>1</a:t>
            </a:r>
            <a:r>
              <a:rPr lang="en-US" dirty="0"/>
              <a:t>=4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8788" lvl="1" indent="0">
              <a:buNone/>
            </a:pPr>
            <a:endParaRPr lang="en-US" dirty="0"/>
          </a:p>
          <a:p>
            <a:r>
              <a:rPr lang="en-US" dirty="0"/>
              <a:t>Goal: meet all tasks’ deadlines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05366" y="3371534"/>
            <a:ext cx="5281884" cy="1561858"/>
            <a:chOff x="1457417" y="3383026"/>
            <a:chExt cx="5281884" cy="1171394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582340" y="3841035"/>
              <a:ext cx="451799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6089927" y="3643258"/>
              <a:ext cx="649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1611541" y="3858145"/>
              <a:ext cx="0" cy="4090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2926279" y="3849097"/>
              <a:ext cx="0" cy="4090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4251781" y="3861575"/>
              <a:ext cx="0" cy="4090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1589665" y="3383026"/>
              <a:ext cx="871754" cy="40083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τ</a:t>
              </a:r>
              <a:r>
                <a:rPr lang="en-US" baseline="-25000" dirty="0"/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antGarde Bk BT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915166" y="3384740"/>
              <a:ext cx="871754" cy="40083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τ</a:t>
              </a:r>
              <a:r>
                <a:rPr lang="en-US" baseline="-25000" dirty="0"/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antGarde Bk BT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240667" y="3386454"/>
              <a:ext cx="871754" cy="40083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τ</a:t>
              </a:r>
              <a:r>
                <a:rPr lang="en-US" baseline="-25000" dirty="0"/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antGarde Bk BT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flipV="1">
              <a:off x="5577283" y="3874052"/>
              <a:ext cx="0" cy="4090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flipH="1">
              <a:off x="1457417" y="4247001"/>
              <a:ext cx="312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75753" y="4253672"/>
              <a:ext cx="301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1628" y="4260341"/>
              <a:ext cx="418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0373" y="4277421"/>
              <a:ext cx="418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55626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/>
                <a:cs typeface="Comic Sans MS"/>
              </a:rPr>
              <a:t>C. Liu, and J. </a:t>
            </a:r>
            <a:r>
              <a:rPr lang="en-US" dirty="0" err="1">
                <a:latin typeface="Comic Sans MS"/>
                <a:cs typeface="Comic Sans MS"/>
              </a:rPr>
              <a:t>Layland</a:t>
            </a:r>
            <a:r>
              <a:rPr lang="en-US" dirty="0">
                <a:latin typeface="Comic Sans MS"/>
                <a:cs typeface="Comic Sans MS"/>
              </a:rPr>
              <a:t>, “Scheduling Algorithms for Multiprogramming in a </a:t>
            </a:r>
          </a:p>
          <a:p>
            <a:pPr algn="ctr"/>
            <a:r>
              <a:rPr lang="en-US" dirty="0">
                <a:latin typeface="Comic Sans MS"/>
                <a:cs typeface="Comic Sans MS"/>
              </a:rPr>
              <a:t>Hard Real-Time Environment,”  Journal of the ACM 20(1), January 1973.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90859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Real-Time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990600"/>
            <a:ext cx="9144001" cy="3886200"/>
          </a:xfrm>
        </p:spPr>
        <p:txBody>
          <a:bodyPr/>
          <a:lstStyle/>
          <a:p>
            <a:r>
              <a:rPr lang="en-US" b="1" dirty="0"/>
              <a:t>Release time</a:t>
            </a:r>
            <a:r>
              <a:rPr lang="en-US" dirty="0"/>
              <a:t> is when a job of a task is ready</a:t>
            </a:r>
          </a:p>
          <a:p>
            <a:r>
              <a:rPr lang="en-US" b="1" dirty="0"/>
              <a:t>Start time</a:t>
            </a:r>
            <a:r>
              <a:rPr lang="en-US" dirty="0"/>
              <a:t> is when a job is first scheduled</a:t>
            </a:r>
          </a:p>
          <a:p>
            <a:r>
              <a:rPr lang="en-US" b="1" dirty="0"/>
              <a:t>Response time</a:t>
            </a:r>
            <a:r>
              <a:rPr lang="en-US" dirty="0"/>
              <a:t> is completion minus release</a:t>
            </a:r>
          </a:p>
          <a:p>
            <a:pPr lvl="1"/>
            <a:r>
              <a:rPr lang="en-US" dirty="0"/>
              <a:t>Sometimes also called “response latency”</a:t>
            </a:r>
          </a:p>
          <a:p>
            <a:r>
              <a:rPr lang="en-US" b="1" dirty="0"/>
              <a:t>Execution time</a:t>
            </a:r>
            <a:r>
              <a:rPr lang="en-US" dirty="0"/>
              <a:t> is sum of scheduled intervals</a:t>
            </a:r>
          </a:p>
          <a:p>
            <a:r>
              <a:rPr lang="en-US" b="1" dirty="0"/>
              <a:t>Jitter</a:t>
            </a:r>
            <a:r>
              <a:rPr lang="en-US" dirty="0"/>
              <a:t> is the variation in any one of those</a:t>
            </a:r>
          </a:p>
          <a:p>
            <a:r>
              <a:rPr lang="en-US" dirty="0"/>
              <a:t>Higher </a:t>
            </a:r>
            <a:r>
              <a:rPr lang="en-US" b="1" dirty="0"/>
              <a:t>priority</a:t>
            </a:r>
            <a:r>
              <a:rPr lang="en-US" dirty="0"/>
              <a:t> job may </a:t>
            </a:r>
            <a:r>
              <a:rPr lang="en-US" b="1" dirty="0"/>
              <a:t>preempt</a:t>
            </a:r>
            <a:r>
              <a:rPr lang="en-US" dirty="0"/>
              <a:t> running one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530289" y="5223299"/>
            <a:ext cx="451799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037876" y="4959596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362200" y="5250686"/>
            <a:ext cx="0" cy="7713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537614" y="4574277"/>
            <a:ext cx="871754" cy="53444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1,1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62200" y="4574277"/>
            <a:ext cx="565885" cy="534449"/>
          </a:xfrm>
          <a:prstGeom prst="rect">
            <a:avLst/>
          </a:prstGeom>
          <a:solidFill>
            <a:srgbClr val="47FF4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2,1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95600" y="4574277"/>
            <a:ext cx="609600" cy="53444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l-GR" dirty="0"/>
              <a:t>Τ</a:t>
            </a:r>
            <a:r>
              <a:rPr lang="en-US" baseline="-25000" dirty="0"/>
              <a:t>1,1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antGarde Bk B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" y="5564877"/>
            <a:ext cx="98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5869677"/>
            <a:ext cx="12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preempted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2895600" y="5260078"/>
            <a:ext cx="0" cy="3809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1524000" y="5183877"/>
            <a:ext cx="0" cy="3809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362200" y="5564877"/>
            <a:ext cx="1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resumed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3505200" y="5260077"/>
            <a:ext cx="0" cy="7713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228649" y="5879068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08746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Linux schedulers are implemented as different </a:t>
            </a:r>
            <a:r>
              <a:rPr lang="en-US" i="1" dirty="0"/>
              <a:t>scheduling 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Normal: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SCHED_IDLE</a:t>
            </a:r>
            <a:r>
              <a:rPr lang="en-US" dirty="0"/>
              <a:t>: lowest priority scheduler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SCHED_BATCH</a:t>
            </a:r>
            <a:r>
              <a:rPr lang="en-US" dirty="0"/>
              <a:t>: low priority, non-interactive CFS tasks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SCHED_NORMAL</a:t>
            </a:r>
            <a:r>
              <a:rPr lang="en-US" dirty="0"/>
              <a:t>: regular, interactive CFS tasks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Real-time: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SCHED_RR</a:t>
            </a:r>
            <a:r>
              <a:rPr lang="en-US" dirty="0">
                <a:latin typeface="Verdana"/>
                <a:cs typeface="Verdana"/>
              </a:rPr>
              <a:t>: round-robin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SCHED_FIFO</a:t>
            </a:r>
            <a:r>
              <a:rPr lang="en-US" dirty="0">
                <a:latin typeface="Verdana"/>
                <a:cs typeface="Verdana"/>
              </a:rPr>
              <a:t>: first-in, first-out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SCHED_DEADLINE</a:t>
            </a:r>
            <a:r>
              <a:rPr lang="en-US" dirty="0">
                <a:latin typeface="Verdana"/>
                <a:cs typeface="Verdana"/>
              </a:rPr>
              <a:t>: earliest deadline first (</a:t>
            </a:r>
            <a:r>
              <a:rPr lang="en-US" dirty="0" err="1">
                <a:latin typeface="Verdana"/>
                <a:cs typeface="Verdana"/>
              </a:rPr>
              <a:t>rt</a:t>
            </a:r>
            <a:r>
              <a:rPr lang="en-US" dirty="0">
                <a:latin typeface="Verdana"/>
                <a:cs typeface="Verdana"/>
              </a:rPr>
              <a:t>-preempt)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SCHED_FIFO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First-in, First-out </a:t>
            </a:r>
            <a:r>
              <a:rPr lang="en-US" dirty="0"/>
              <a:t>scheduling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The first enqueued task of highest priority executes to completion</a:t>
            </a:r>
          </a:p>
          <a:p>
            <a:r>
              <a:rPr lang="en-US" dirty="0"/>
              <a:t>A task will only relinquish a processor </a:t>
            </a:r>
            <a:br>
              <a:rPr lang="en-US" dirty="0"/>
            </a:br>
            <a:r>
              <a:rPr lang="en-US" dirty="0"/>
              <a:t>when it completes, yields, or blocks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9600" y="4800600"/>
            <a:ext cx="7735974" cy="1055132"/>
            <a:chOff x="990600" y="4495800"/>
            <a:chExt cx="7735974" cy="10551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990600" y="5065890"/>
              <a:ext cx="7696200" cy="39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90600" y="4495800"/>
              <a:ext cx="2514599" cy="4988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Task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4495800"/>
              <a:ext cx="2514600" cy="4988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Task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4495800"/>
              <a:ext cx="2531533" cy="4988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Task 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77200" y="5181600"/>
              <a:ext cx="6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Time</a:t>
              </a:r>
            </a:p>
          </p:txBody>
        </p:sp>
      </p:grp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0776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/>
                <a:cs typeface="Courier New"/>
              </a:rPr>
              <a:t>SCHED_RR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Round-robin </a:t>
            </a:r>
            <a:r>
              <a:rPr lang="en-US" dirty="0"/>
              <a:t>scheduling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Among tasks of equal priority:</a:t>
            </a:r>
          </a:p>
          <a:p>
            <a:r>
              <a:rPr lang="en-US" dirty="0"/>
              <a:t>Rotate through all tasks</a:t>
            </a:r>
          </a:p>
          <a:p>
            <a:r>
              <a:rPr lang="en-US" dirty="0"/>
              <a:t>Each task gets a fixed time slice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Cannot run if higher priority tasks are runnable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9600" y="4355068"/>
            <a:ext cx="7735974" cy="1055132"/>
            <a:chOff x="990600" y="4495800"/>
            <a:chExt cx="7735974" cy="10551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990600" y="5065890"/>
              <a:ext cx="7696200" cy="39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90600" y="4495800"/>
              <a:ext cx="855133" cy="4988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495800"/>
              <a:ext cx="855133" cy="4988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4495800"/>
              <a:ext cx="855133" cy="4988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77200" y="5181600"/>
              <a:ext cx="6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4495800"/>
              <a:ext cx="855133" cy="4988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3400" y="4495800"/>
              <a:ext cx="855133" cy="4988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4495800"/>
              <a:ext cx="855133" cy="4988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4495800"/>
              <a:ext cx="855133" cy="4988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000" y="4495800"/>
              <a:ext cx="855133" cy="4988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96200" y="4495800"/>
              <a:ext cx="855133" cy="4988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3</a:t>
              </a:r>
            </a:p>
          </p:txBody>
        </p:sp>
      </p:grp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618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urier New"/>
                <a:cs typeface="Courier New"/>
              </a:rPr>
              <a:t>SCHED_DEADLINE</a:t>
            </a:r>
            <a:r>
              <a:rPr lang="en-US" b="1" dirty="0">
                <a:latin typeface="Verdana"/>
                <a:cs typeface="Verdana"/>
              </a:rPr>
              <a:t> </a:t>
            </a:r>
            <a:br>
              <a:rPr lang="en-US" b="1" dirty="0">
                <a:latin typeface="Verdana"/>
                <a:cs typeface="Verdana"/>
              </a:rPr>
            </a:br>
            <a:endParaRPr lang="en-US" b="1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Earliest Deadline First</a:t>
            </a:r>
            <a:r>
              <a:rPr lang="en-US" dirty="0"/>
              <a:t> (EDF)</a:t>
            </a:r>
            <a:r>
              <a:rPr lang="en-US" i="1" dirty="0"/>
              <a:t> </a:t>
            </a:r>
            <a:r>
              <a:rPr lang="en-US" dirty="0"/>
              <a:t>scheduling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i="1" dirty="0"/>
          </a:p>
          <a:p>
            <a:r>
              <a:rPr lang="en-US" dirty="0"/>
              <a:t>Whichever task has next deadline gets to run</a:t>
            </a:r>
            <a:endParaRPr lang="en-US" sz="4400" dirty="0"/>
          </a:p>
          <a:p>
            <a:endParaRPr lang="en-US" sz="4400" dirty="0"/>
          </a:p>
          <a:p>
            <a:r>
              <a:rPr lang="en-US" dirty="0"/>
              <a:t>Theory exists to analyze such systems</a:t>
            </a:r>
          </a:p>
          <a:p>
            <a:r>
              <a:rPr lang="en-US" dirty="0"/>
              <a:t>Linux implements </a:t>
            </a:r>
            <a:r>
              <a:rPr lang="en-US" i="1" dirty="0"/>
              <a:t>bandwidth reservation</a:t>
            </a:r>
            <a:r>
              <a:rPr lang="en-US" dirty="0"/>
              <a:t> to prevent deadline abuse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5800" y="2858869"/>
            <a:ext cx="7797793" cy="646331"/>
            <a:chOff x="533401" y="3124200"/>
            <a:chExt cx="7797793" cy="646331"/>
          </a:xfrm>
        </p:grpSpPr>
        <p:grpSp>
          <p:nvGrpSpPr>
            <p:cNvPr id="10" name="Group 9"/>
            <p:cNvGrpSpPr/>
            <p:nvPr/>
          </p:nvGrpSpPr>
          <p:grpSpPr>
            <a:xfrm>
              <a:off x="6172200" y="3124200"/>
              <a:ext cx="2158994" cy="646331"/>
              <a:chOff x="5410200" y="3124200"/>
              <a:chExt cx="2158994" cy="6463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410200" y="3200400"/>
                <a:ext cx="838200" cy="4988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Task 3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48400" y="3124200"/>
                <a:ext cx="13207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Deadline: 8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Exec time: 2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31498" y="3124200"/>
              <a:ext cx="2201599" cy="646331"/>
              <a:chOff x="2971800" y="3124200"/>
              <a:chExt cx="2201599" cy="64633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71800" y="3200400"/>
                <a:ext cx="838200" cy="49882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Task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00" y="3124200"/>
                <a:ext cx="13633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Deadline: 12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Exec time: 3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33401" y="3124200"/>
              <a:ext cx="2158993" cy="646331"/>
              <a:chOff x="533401" y="3124200"/>
              <a:chExt cx="2158993" cy="64633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33401" y="3200400"/>
                <a:ext cx="838200" cy="49882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Task 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71600" y="3124200"/>
                <a:ext cx="13207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Deadline: 5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Exec time: 4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09600" y="5128736"/>
            <a:ext cx="7696200" cy="1119664"/>
            <a:chOff x="609600" y="4888468"/>
            <a:chExt cx="7696200" cy="1119664"/>
          </a:xfrm>
        </p:grpSpPr>
        <p:sp>
          <p:nvSpPr>
            <p:cNvPr id="14" name="TextBox 13"/>
            <p:cNvSpPr txBox="1"/>
            <p:nvPr/>
          </p:nvSpPr>
          <p:spPr>
            <a:xfrm>
              <a:off x="609600" y="5638800"/>
              <a:ext cx="81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Time 0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9600" y="4888468"/>
              <a:ext cx="7696200" cy="978932"/>
              <a:chOff x="609600" y="4888468"/>
              <a:chExt cx="7696200" cy="97893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09600" y="5458558"/>
                <a:ext cx="7696200" cy="39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609600" y="4888468"/>
                <a:ext cx="1981200" cy="49882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Task 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40727" y="4888468"/>
                <a:ext cx="1676400" cy="49882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Task 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90800" y="4888468"/>
                <a:ext cx="1143000" cy="4988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Task 3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09600" y="5498068"/>
                <a:ext cx="1485" cy="369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3124200" y="5498068"/>
                <a:ext cx="1485" cy="369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800600" y="5498068"/>
                <a:ext cx="1485" cy="369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010400" y="5498068"/>
                <a:ext cx="1485" cy="369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124200" y="56388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0600" y="56388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0400" y="563880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12</a:t>
              </a:r>
            </a:p>
          </p:txBody>
        </p:sp>
      </p:grp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514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54BE-1F25-F540-923C-6D89ECE9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meant by real-time?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12B4-39AB-6F40-B54D-124A61FE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is real-time if it is subject to “</a:t>
            </a:r>
            <a:r>
              <a:rPr lang="en-US" i="1" dirty="0"/>
              <a:t>operational deadlines”</a:t>
            </a:r>
            <a:r>
              <a:rPr lang="en-US" dirty="0"/>
              <a:t> (LSP pp. 190)</a:t>
            </a:r>
          </a:p>
          <a:p>
            <a:endParaRPr lang="en-US" dirty="0"/>
          </a:p>
          <a:p>
            <a:r>
              <a:rPr lang="en-US" dirty="0"/>
              <a:t>E.g., anti-lock brakes in a vehicle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Driver presses brake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Computer regulates pressure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Regulation often entails applying and releasing maximum pressure many times per second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“Real-time” constraints: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Operational, as part of the specification: How fast the system must respond to a “locked wheel” condition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Mechanical: how quickly the system can apply break pressure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B30F3-AD07-B449-86DD-1C418EF2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CC9CA-7F83-AF44-9ED4-08FB1BE6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DCE6-FB8D-474C-B1ED-0F0C0EAE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System Calls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6A5264-D12E-194E-9F34-2E841AD2A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1417638"/>
            <a:ext cx="3941618" cy="15996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AC34F-D527-494F-A92F-6C5A7E6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0DC23-5324-4448-AAE1-AB98E4F5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B12-8A88-5745-89A6-5DF92F6D8BEF}"/>
              </a:ext>
            </a:extLst>
          </p:cNvPr>
          <p:cNvSpPr txBox="1"/>
          <p:nvPr/>
        </p:nvSpPr>
        <p:spPr>
          <a:xfrm>
            <a:off x="4572000" y="1804363"/>
            <a:ext cx="3545017" cy="94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set the scheduler class to SCHED_RR and the RT priority to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66ABD-996E-B042-A1AD-F8287270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3366125"/>
            <a:ext cx="5016500" cy="260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74F7E-354D-B149-A063-7892016C5A0D}"/>
              </a:ext>
            </a:extLst>
          </p:cNvPr>
          <p:cNvSpPr txBox="1"/>
          <p:nvPr/>
        </p:nvSpPr>
        <p:spPr>
          <a:xfrm>
            <a:off x="4780691" y="4224062"/>
            <a:ext cx="354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get the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timeslice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current RT task</a:t>
            </a:r>
          </a:p>
        </p:txBody>
      </p:sp>
    </p:spTree>
    <p:extLst>
      <p:ext uri="{BB962C8B-B14F-4D97-AF65-F5344CB8AC3E}">
        <p14:creationId xmlns:p14="http://schemas.microsoft.com/office/powerpoint/2010/main" val="367044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B24F-F85C-7B40-A94E-CEE30D94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vs Soft real-time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0381-EBE3-514F-B6D8-B199A7E5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Hard real-time</a:t>
            </a:r>
          </a:p>
          <a:p>
            <a:pPr lvl="1"/>
            <a:r>
              <a:rPr lang="en-US" dirty="0"/>
              <a:t>Failure to meet operational specification can be catastrophic</a:t>
            </a:r>
          </a:p>
          <a:p>
            <a:pPr lvl="1"/>
            <a:r>
              <a:rPr lang="en-US" dirty="0"/>
              <a:t>Exceeding a deadline even once would be considered a major bug</a:t>
            </a:r>
          </a:p>
          <a:p>
            <a:pPr lvl="1"/>
            <a:endParaRPr lang="en-US" dirty="0"/>
          </a:p>
          <a:p>
            <a:r>
              <a:rPr lang="en-US" dirty="0"/>
              <a:t>Soft real-time</a:t>
            </a:r>
          </a:p>
          <a:p>
            <a:pPr lvl="1"/>
            <a:r>
              <a:rPr lang="en-US" dirty="0"/>
              <a:t>Overrunning a deadline is not a critical failure</a:t>
            </a:r>
          </a:p>
          <a:p>
            <a:pPr lvl="1"/>
            <a:r>
              <a:rPr lang="en-US" dirty="0"/>
              <a:t>But, there is a noticeable drop in performance/user experience/etc. when deadlines are missed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Neither soft nor real time systems should be considered “fast”</a:t>
            </a:r>
          </a:p>
          <a:p>
            <a:pPr lvl="1"/>
            <a:r>
              <a:rPr lang="en-US" dirty="0"/>
              <a:t>In fact, there is added overhead in comparison to non-real time systems due to added challenge of managing stricter performance specifications</a:t>
            </a:r>
          </a:p>
          <a:p>
            <a:r>
              <a:rPr lang="en-US" dirty="0"/>
              <a:t>Hard vs. soft is about importance of meeting deadlines – not about duration of intervals between deadlines/events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F9EFC-64F7-504C-99D0-9527E49D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D88CD-A166-3841-A5FB-F5A9CCEE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1A6A-DD2D-5D42-A0E9-65B4BC1E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non-real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9814-F475-8E43-A567-840B5D92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Linux characterizes non real-time tasks as either </a:t>
            </a:r>
            <a:r>
              <a:rPr lang="en-US" u="sng" dirty="0"/>
              <a:t>compute bound</a:t>
            </a:r>
            <a:r>
              <a:rPr lang="en-US" dirty="0"/>
              <a:t> or </a:t>
            </a:r>
            <a:r>
              <a:rPr lang="en-US" u="sng" dirty="0"/>
              <a:t>I/O bound</a:t>
            </a:r>
            <a:endParaRPr lang="en-US" i="1" dirty="0"/>
          </a:p>
          <a:p>
            <a:pPr lvl="1"/>
            <a:r>
              <a:rPr lang="en-US" dirty="0"/>
              <a:t>Compute bound</a:t>
            </a:r>
          </a:p>
          <a:p>
            <a:pPr lvl="2"/>
            <a:r>
              <a:rPr lang="en-US" dirty="0"/>
              <a:t>Makes heavy use of the processor, non-interactive, does not care about latency</a:t>
            </a:r>
          </a:p>
          <a:p>
            <a:pPr lvl="2"/>
            <a:r>
              <a:rPr lang="en-US" dirty="0"/>
              <a:t>Considered </a:t>
            </a:r>
            <a:r>
              <a:rPr lang="en-US" i="1" u="sng" dirty="0">
                <a:solidFill>
                  <a:srgbClr val="FF0000"/>
                </a:solidFill>
              </a:rPr>
              <a:t>low priority</a:t>
            </a:r>
            <a:r>
              <a:rPr lang="en-US" dirty="0"/>
              <a:t> in Linux</a:t>
            </a:r>
            <a:endParaRPr lang="en-US" u="sng" dirty="0"/>
          </a:p>
          <a:p>
            <a:pPr lvl="1"/>
            <a:r>
              <a:rPr lang="en-US" dirty="0"/>
              <a:t>I/O bound</a:t>
            </a:r>
          </a:p>
          <a:p>
            <a:pPr lvl="2"/>
            <a:r>
              <a:rPr lang="en-US" dirty="0"/>
              <a:t>Makes only sporadic use of the processor, reads/writes storage/network data, or waits for user input; cares about latency</a:t>
            </a:r>
          </a:p>
          <a:p>
            <a:pPr lvl="2"/>
            <a:r>
              <a:rPr lang="en-US" dirty="0"/>
              <a:t>Considered </a:t>
            </a:r>
            <a:r>
              <a:rPr lang="en-US" i="1" u="sng" dirty="0">
                <a:solidFill>
                  <a:srgbClr val="FF0000"/>
                </a:solidFill>
              </a:rPr>
              <a:t>high priority</a:t>
            </a:r>
            <a:r>
              <a:rPr lang="en-US" dirty="0"/>
              <a:t> in Linux</a:t>
            </a:r>
            <a:endParaRPr lang="en-US" u="sng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Example (LKD pp 45)</a:t>
            </a:r>
          </a:p>
          <a:p>
            <a:pPr lvl="1"/>
            <a:r>
              <a:rPr lang="en-US" dirty="0"/>
              <a:t>App 1: text editor (I/O bound)</a:t>
            </a:r>
          </a:p>
          <a:p>
            <a:pPr lvl="1"/>
            <a:r>
              <a:rPr lang="en-US" dirty="0"/>
              <a:t>App 2: video encoder (compute bound)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3D50E-2C1F-C649-919C-24354C65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AE3928A-3088-5A48-9180-696E30C4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6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O(1)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O(1) philosophy: fixed </a:t>
            </a:r>
            <a:r>
              <a:rPr lang="en-US" dirty="0" err="1"/>
              <a:t>timeslices</a:t>
            </a:r>
            <a:r>
              <a:rPr lang="en-US" dirty="0"/>
              <a:t> for different priority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Assume:</a:t>
            </a:r>
          </a:p>
          <a:p>
            <a:pPr marL="0" indent="0">
              <a:buNone/>
            </a:pPr>
            <a:r>
              <a:rPr lang="en-US" dirty="0"/>
              <a:t>	nice 0 = 100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nice 1 = 95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nice 19 = 5 </a:t>
            </a:r>
            <a:r>
              <a:rPr lang="en-US" dirty="0" err="1"/>
              <a:t>ms</a:t>
            </a:r>
            <a:r>
              <a:rPr lang="en-US" dirty="0"/>
              <a:t> (lowest priority)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</a:t>
            </a:r>
            <a:r>
              <a:rPr lang="en-US" dirty="0" err="1"/>
              <a:t>timeslice</a:t>
            </a:r>
            <a:r>
              <a:rPr lang="en-US" dirty="0"/>
              <a:t> allocations be for:</a:t>
            </a:r>
          </a:p>
          <a:p>
            <a:r>
              <a:rPr lang="en-US" sz="2700" dirty="0"/>
              <a:t>One video encoder (nice 19) and one text editor (nice 0)?</a:t>
            </a:r>
          </a:p>
          <a:p>
            <a:r>
              <a:rPr lang="en-US" sz="2700" dirty="0"/>
              <a:t>Two video encoder tasks? </a:t>
            </a:r>
          </a:p>
          <a:p>
            <a:r>
              <a:rPr lang="en-US" sz="2700" dirty="0"/>
              <a:t>Two text editor tasks?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2CC4EF0-FB22-B54B-BC90-4F56448F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2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O(1)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Inverted switching rates</a:t>
            </a:r>
          </a:p>
          <a:p>
            <a:pPr lvl="1"/>
            <a:r>
              <a:rPr lang="en-US" sz="2300" dirty="0"/>
              <a:t>High priority (low nice value) tasks are generally interactive, I/O intensive</a:t>
            </a:r>
          </a:p>
          <a:p>
            <a:pPr lvl="1"/>
            <a:r>
              <a:rPr lang="en-US" sz="2300" dirty="0"/>
              <a:t>Low priority (high nice value) tasks are generally compute bound</a:t>
            </a:r>
          </a:p>
          <a:p>
            <a:pPr lvl="1"/>
            <a:r>
              <a:rPr lang="en-US" sz="2300" dirty="0"/>
              <a:t>Further consider two low priority processes – they will switch every 5 </a:t>
            </a:r>
            <a:r>
              <a:rPr lang="en-US" sz="2300" dirty="0" err="1"/>
              <a:t>ms</a:t>
            </a:r>
            <a:endParaRPr lang="en-US" sz="2300" dirty="0"/>
          </a:p>
          <a:p>
            <a:pPr lvl="1"/>
            <a:r>
              <a:rPr lang="en-US" sz="2400" dirty="0"/>
              <a:t>Two high priority processes – they will switch every 100 </a:t>
            </a:r>
            <a:r>
              <a:rPr lang="en-US" sz="2400" dirty="0" err="1"/>
              <a:t>ms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dirty="0"/>
              <a:t>Additional problems?</a:t>
            </a:r>
          </a:p>
          <a:p>
            <a:pPr lvl="1"/>
            <a:r>
              <a:rPr lang="en-US" dirty="0"/>
              <a:t>Variance across nice intervals</a:t>
            </a:r>
          </a:p>
          <a:p>
            <a:pPr lvl="2"/>
            <a:r>
              <a:rPr lang="en-US" dirty="0"/>
              <a:t>Nice values of 0,1 get </a:t>
            </a:r>
            <a:r>
              <a:rPr lang="en-US" dirty="0" err="1"/>
              <a:t>timeslices</a:t>
            </a:r>
            <a:r>
              <a:rPr lang="en-US" dirty="0"/>
              <a:t> of 100,95 </a:t>
            </a:r>
            <a:r>
              <a:rPr lang="en-US" dirty="0" err="1"/>
              <a:t>ms</a:t>
            </a:r>
            <a:r>
              <a:rPr lang="en-US" dirty="0"/>
              <a:t> (5% decrease)</a:t>
            </a:r>
          </a:p>
          <a:p>
            <a:pPr lvl="2"/>
            <a:r>
              <a:rPr lang="en-US" dirty="0"/>
              <a:t>Nice values of 18,19 get </a:t>
            </a:r>
            <a:r>
              <a:rPr lang="en-US" dirty="0" err="1"/>
              <a:t>timesliices</a:t>
            </a:r>
            <a:r>
              <a:rPr lang="en-US" dirty="0"/>
              <a:t> of 10,5 </a:t>
            </a:r>
            <a:r>
              <a:rPr lang="en-US" dirty="0" err="1"/>
              <a:t>ms</a:t>
            </a:r>
            <a:r>
              <a:rPr lang="en-US" dirty="0"/>
              <a:t> (50% decrease)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Need absolute </a:t>
            </a:r>
            <a:r>
              <a:rPr lang="en-US" dirty="0" err="1"/>
              <a:t>timeslices</a:t>
            </a:r>
            <a:r>
              <a:rPr lang="en-US" dirty="0"/>
              <a:t>, limited by HW capability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23BA8BD-5AF0-6B4B-8BF5-927B48DA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Goal: All tasks receive a weighted proportion of processor time.</a:t>
            </a:r>
          </a:p>
          <a:p>
            <a:pPr lvl="1"/>
            <a:r>
              <a:rPr lang="en-US" dirty="0"/>
              <a:t>On a system with N tasks, each task should be promised 1/N processor time</a:t>
            </a:r>
          </a:p>
          <a:p>
            <a:pPr lvl="1"/>
            <a:r>
              <a:rPr lang="en-US" i="1" dirty="0"/>
              <a:t>i.e.</a:t>
            </a:r>
            <a:r>
              <a:rPr lang="en-US" dirty="0"/>
              <a:t> “completely fair”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interactive tasks to run at high priority while sharing CPU equally between CPU bound tasks.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Fundamental idea:</a:t>
            </a:r>
          </a:p>
          <a:p>
            <a:pPr lvl="1"/>
            <a:r>
              <a:rPr lang="en-US" dirty="0"/>
              <a:t>Abandons notion of fixed </a:t>
            </a:r>
            <a:r>
              <a:rPr lang="en-US" dirty="0" err="1"/>
              <a:t>timeslice</a:t>
            </a:r>
            <a:r>
              <a:rPr lang="en-US" dirty="0"/>
              <a:t> (and varying fairness), for fixed fairness (and varying 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C2FB39E-3A5E-7A42-8D29-2FCE04A5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740-47D6-1A4F-B665-D5B03350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example, but with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AFAC-CF3B-E94C-9753-8101D38D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our video encoder and text editor once again</a:t>
            </a:r>
          </a:p>
          <a:p>
            <a:endParaRPr lang="en-US" dirty="0"/>
          </a:p>
          <a:p>
            <a:r>
              <a:rPr lang="en-US" dirty="0"/>
              <a:t>Now, rather than fixed </a:t>
            </a:r>
            <a:r>
              <a:rPr lang="en-US" dirty="0" err="1"/>
              <a:t>timeslices</a:t>
            </a:r>
            <a:r>
              <a:rPr lang="en-US" dirty="0"/>
              <a:t>, we need a </a:t>
            </a:r>
            <a:r>
              <a:rPr lang="en-US" i="1" u="sng" dirty="0"/>
              <a:t>target latency</a:t>
            </a:r>
            <a:r>
              <a:rPr lang="en-US" dirty="0"/>
              <a:t> – a single absolute value that reflects how “responsive” the system should feel</a:t>
            </a:r>
          </a:p>
          <a:p>
            <a:pPr lvl="1"/>
            <a:r>
              <a:rPr lang="en-US" dirty="0"/>
              <a:t>e.g. 20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Assume nice values of 0 and 20</a:t>
            </a:r>
          </a:p>
          <a:p>
            <a:pPr lvl="1"/>
            <a:r>
              <a:rPr lang="en-US" dirty="0"/>
              <a:t>This works out to about 95% of the processor for nice 0 and 5% of the processor </a:t>
            </a:r>
            <a:r>
              <a:rPr lang="en-US"/>
              <a:t>for nice </a:t>
            </a:r>
            <a:r>
              <a:rPr lang="en-US" dirty="0"/>
              <a:t>20</a:t>
            </a:r>
          </a:p>
          <a:p>
            <a:pPr lvl="1"/>
            <a:r>
              <a:rPr lang="en-US" dirty="0"/>
              <a:t>So, </a:t>
            </a:r>
            <a:r>
              <a:rPr lang="en-US" dirty="0" err="1"/>
              <a:t>timeslices</a:t>
            </a:r>
            <a:r>
              <a:rPr lang="en-US" dirty="0"/>
              <a:t> would be 19 </a:t>
            </a:r>
            <a:r>
              <a:rPr lang="en-US" dirty="0" err="1"/>
              <a:t>ms</a:t>
            </a:r>
            <a:r>
              <a:rPr lang="en-US" dirty="0"/>
              <a:t> and 1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about two text editors? Two video encoders?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9ED1B-DC81-A74F-89AA-1542CC22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60A0C5-29D0-F547-8878-41FAE403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9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Virtual runtime: the actual running time of a process weighted by its priority, stored as nanoseconds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all tasks have nice priority 0, their virtual runtime is equal to their actual runtime</a:t>
            </a:r>
          </a:p>
          <a:p>
            <a:endParaRPr lang="en-US" dirty="0"/>
          </a:p>
          <a:p>
            <a:r>
              <a:rPr lang="en-US" dirty="0"/>
              <a:t>If some task has nonzero priority, then: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weights are determined by nice priority. </a:t>
            </a:r>
          </a:p>
          <a:p>
            <a:endParaRPr lang="en-US" dirty="0"/>
          </a:p>
          <a:p>
            <a:r>
              <a:rPr lang="en-US" dirty="0"/>
              <a:t>Updated in </a:t>
            </a:r>
            <a:r>
              <a:rPr lang="en-US" dirty="0" err="1">
                <a:latin typeface="Courier New"/>
                <a:cs typeface="Courier New"/>
              </a:rPr>
              <a:t>update_curr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>
                <a:latin typeface="Verdana"/>
                <a:cs typeface="Verdana"/>
              </a:rPr>
              <a:t>in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fair.c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743200" y="3886200"/>
          <a:ext cx="3673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892300" imgH="431800" progId="Equation.3">
                  <p:embed/>
                </p:oleObj>
              </mc:Choice>
              <mc:Fallback>
                <p:oleObj name="Equation" r:id="rId3" imgW="1892300" imgH="431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886200"/>
                        <a:ext cx="3673288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F08B5DA-11EE-7240-A4BD-E9BE6330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1507</Words>
  <Application>Microsoft Macintosh PowerPoint</Application>
  <PresentationFormat>On-screen Show (4:3)</PresentationFormat>
  <Paragraphs>262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AvantGarde Bk BT</vt:lpstr>
      <vt:lpstr>Calibri</vt:lpstr>
      <vt:lpstr>Comic Sans MS</vt:lpstr>
      <vt:lpstr>Courier New</vt:lpstr>
      <vt:lpstr>Georgia</vt:lpstr>
      <vt:lpstr>Verdana</vt:lpstr>
      <vt:lpstr>Office Theme</vt:lpstr>
      <vt:lpstr>Equation</vt:lpstr>
      <vt:lpstr>Enforcing Real-Time Behavior</vt:lpstr>
      <vt:lpstr>What is meant by real-time?</vt:lpstr>
      <vt:lpstr>Hard vs Soft real-time</vt:lpstr>
      <vt:lpstr>First: non-real time</vt:lpstr>
      <vt:lpstr>Problems with O(1) Scheduler</vt:lpstr>
      <vt:lpstr>Problems with O(1) Scheduler</vt:lpstr>
      <vt:lpstr>Completely Fair Scheduler (CFS)</vt:lpstr>
      <vt:lpstr>Same example, but with CFS</vt:lpstr>
      <vt:lpstr>Virtual Runtime</vt:lpstr>
      <vt:lpstr>Difference between RT and OTHER processes in Linux</vt:lpstr>
      <vt:lpstr>Difference between RT and OTHER processes in Linux</vt:lpstr>
      <vt:lpstr>Determinism</vt:lpstr>
      <vt:lpstr>Determinism</vt:lpstr>
      <vt:lpstr>Uniprocessor Real-Time Systems</vt:lpstr>
      <vt:lpstr>Real-Time Terminology</vt:lpstr>
      <vt:lpstr>Scheduling Classes</vt:lpstr>
      <vt:lpstr>SCHED_FIFO</vt:lpstr>
      <vt:lpstr>SCHED_RR</vt:lpstr>
      <vt:lpstr>SCHED_DEADLINE  </vt:lpstr>
      <vt:lpstr>RT System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Orr, James</cp:lastModifiedBy>
  <cp:revision>166</cp:revision>
  <dcterms:created xsi:type="dcterms:W3CDTF">2016-01-21T02:03:40Z</dcterms:created>
  <dcterms:modified xsi:type="dcterms:W3CDTF">2020-09-27T14:05:35Z</dcterms:modified>
</cp:coreProperties>
</file>