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3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5325"/>
            <a:ext cx="4551363" cy="3413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28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3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990600"/>
            <a:ext cx="3810000" cy="5638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3810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0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Enforcing Real-Time Behavior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Chris Gill</a:t>
            </a:r>
          </a:p>
          <a:p>
            <a:r>
              <a:rPr lang="en-US" sz="1800" dirty="0"/>
              <a:t>CSE 522S -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“Distributed” 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990600"/>
            <a:ext cx="914400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task </a:t>
            </a:r>
            <a:r>
              <a:rPr lang="en-US" dirty="0" err="1">
                <a:latin typeface="+mj-lt"/>
              </a:rPr>
              <a:t>τ</a:t>
            </a:r>
            <a:r>
              <a:rPr lang="en-US" baseline="-25000" dirty="0" err="1"/>
              <a:t>i</a:t>
            </a:r>
            <a:r>
              <a:rPr lang="en-US" sz="2800" dirty="0"/>
              <a:t> is again </a:t>
            </a:r>
            <a:r>
              <a:rPr lang="en-US" dirty="0"/>
              <a:t>modeled as cyclic process, with </a:t>
            </a:r>
            <a:r>
              <a:rPr lang="en-US" i="1" dirty="0"/>
              <a:t>period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, and (end-to-end) </a:t>
            </a:r>
            <a:r>
              <a:rPr lang="en-US" i="1" dirty="0"/>
              <a:t>deadline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dirty="0"/>
              <a:t>However, </a:t>
            </a:r>
            <a:r>
              <a:rPr lang="en-US" i="1" dirty="0"/>
              <a:t>computation time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split among subtasks that may run on different processors: </a:t>
            </a:r>
            <a:r>
              <a:rPr lang="en-US" dirty="0" err="1">
                <a:latin typeface="+mj-lt"/>
              </a:rPr>
              <a:t>τ</a:t>
            </a:r>
            <a:r>
              <a:rPr lang="en-US" baseline="-25000" dirty="0" err="1"/>
              <a:t>i,j,k</a:t>
            </a:r>
            <a:r>
              <a:rPr lang="en-US" dirty="0"/>
              <a:t> is now job k of subtask </a:t>
            </a:r>
            <a:r>
              <a:rPr lang="en-US" dirty="0" err="1">
                <a:latin typeface="+mj-lt"/>
              </a:rPr>
              <a:t>τ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of task </a:t>
            </a:r>
            <a:r>
              <a:rPr lang="en-US" dirty="0" err="1">
                <a:latin typeface="+mj-lt"/>
              </a:rPr>
              <a:t>τ</a:t>
            </a:r>
            <a:r>
              <a:rPr lang="en-US" baseline="-25000" dirty="0" err="1"/>
              <a:t>i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/>
              <a:t>Subtasks may communicate via high-speed low latency networks, or shared memory</a:t>
            </a:r>
          </a:p>
          <a:p>
            <a:pPr lvl="1"/>
            <a:r>
              <a:rPr lang="en-US" dirty="0"/>
              <a:t>Or via main memory if on cores of the same host</a:t>
            </a:r>
          </a:p>
          <a:p>
            <a:pPr lvl="1"/>
            <a:r>
              <a:rPr lang="en-US" dirty="0"/>
              <a:t>Previous subtask must complete before next one starts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297124" y="3529092"/>
            <a:ext cx="0" cy="545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176034" y="3162152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275248" y="2895600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>
                <a:latin typeface="+mj-lt"/>
              </a:rPr>
              <a:t>Τ</a:t>
            </a:r>
            <a:r>
              <a:rPr lang="en-US" baseline="-25000" dirty="0"/>
              <a:t>1,1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3480" y="2897885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00034" y="2900171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7010400" y="4114800"/>
            <a:ext cx="0" cy="545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flipH="1">
            <a:off x="838200" y="4047566"/>
            <a:ext cx="14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0, 5, 10,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CSE 522S – Advanced Operating Systems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3429000" y="3162152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2514600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3352800" y="3793820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3700246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4572000" y="3793820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919446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5791200" y="3793820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6138646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7196566" y="4355068"/>
            <a:ext cx="14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0, 4, 8, 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0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6" y="0"/>
            <a:ext cx="8839194" cy="1143000"/>
          </a:xfrm>
        </p:spPr>
        <p:txBody>
          <a:bodyPr>
            <a:normAutofit/>
          </a:bodyPr>
          <a:lstStyle/>
          <a:p>
            <a:r>
              <a:rPr lang="en-US" dirty="0"/>
              <a:t>Fixed Priority End-to-End Scheduling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CSE 522S – Advanced Operating Systems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297124" y="3529092"/>
            <a:ext cx="0" cy="545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176034" y="3162152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275248" y="2895600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23480" y="2897885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00034" y="2900171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7010400" y="4114800"/>
            <a:ext cx="0" cy="545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flipH="1">
            <a:off x="838200" y="4047566"/>
            <a:ext cx="14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0, 5, 10, </a:t>
            </a:r>
            <a:r>
              <a:rPr lang="is-IS" dirty="0"/>
              <a:t>…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429000" y="3162152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514600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352800" y="3793820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3700246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4572000" y="3793820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4919446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5791200" y="3793820"/>
            <a:ext cx="313530" cy="1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6138646" y="3581400"/>
            <a:ext cx="871754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7196566" y="4355068"/>
            <a:ext cx="14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0, 4, 8,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2" y="990600"/>
            <a:ext cx="9144001" cy="51816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Release guards</a:t>
            </a:r>
            <a:r>
              <a:rPr lang="en-US" dirty="0"/>
              <a:t> are used to prevent subtasks from running early (e.g., if predecessor finishes early)</a:t>
            </a:r>
          </a:p>
          <a:p>
            <a:r>
              <a:rPr lang="en-US" dirty="0"/>
              <a:t>Assign subtasks’ sub-deadlines via a heuristic</a:t>
            </a:r>
          </a:p>
          <a:p>
            <a:pPr lvl="1"/>
            <a:r>
              <a:rPr lang="en-US" dirty="0"/>
              <a:t>E.g., proportional to subtask’s share of task execution</a:t>
            </a:r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/>
              <a:t>Subtask priorities on each processor (core) are assigned monotonically according to sub-deadline  </a:t>
            </a:r>
          </a:p>
          <a:p>
            <a:pPr lvl="1"/>
            <a:r>
              <a:rPr lang="en-US" dirty="0"/>
              <a:t>Shorter deadline gives higher priority</a:t>
            </a:r>
          </a:p>
          <a:p>
            <a:pPr lvl="1"/>
            <a:r>
              <a:rPr lang="en-US" dirty="0"/>
              <a:t>Rate monotonic is a special case of deadline monotonic</a:t>
            </a:r>
          </a:p>
        </p:txBody>
      </p:sp>
    </p:spTree>
    <p:extLst>
      <p:ext uri="{BB962C8B-B14F-4D97-AF65-F5344CB8AC3E}">
        <p14:creationId xmlns:p14="http://schemas.microsoft.com/office/powerpoint/2010/main" val="2414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“Distributed” Real-Time Concurrency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609600"/>
            <a:ext cx="9144000" cy="2971800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Thread-per-subtask on each processor (core)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Initial subtask’s thread is released by a periodic timer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Subsequent subtasks’ threads released by completion event from previous subtask – socket message, explicit wakeup, etc.</a:t>
            </a:r>
            <a:endParaRPr lang="en-US" sz="2400" dirty="0">
              <a:solidFill>
                <a:schemeClr val="accent2"/>
              </a:solidFill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Subtasks’ threads are prioritized in deadline monotonic order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May need top-half / bottom-half style </a:t>
            </a:r>
            <a:r>
              <a:rPr lang="en-US" dirty="0" err="1">
                <a:latin typeface="Tahoma" charset="0"/>
                <a:ea typeface="ＭＳ Ｐゴシック" charset="0"/>
              </a:rPr>
              <a:t>upcalls</a:t>
            </a:r>
            <a:r>
              <a:rPr lang="en-US" dirty="0">
                <a:latin typeface="Tahoma" charset="0"/>
                <a:ea typeface="ＭＳ Ｐゴシック" charset="0"/>
              </a:rPr>
              <a:t> to avoid priority inversions</a:t>
            </a:r>
          </a:p>
          <a:p>
            <a:pPr eaLnBrk="1" hangingPunct="1"/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Release guards prevent early release of subtasks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May queue early arrivals, or suspend and resume them, etc.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Essential if </a:t>
            </a:r>
            <a:r>
              <a:rPr lang="en-US" dirty="0">
                <a:latin typeface="Tahoma" charset="0"/>
                <a:ea typeface="ＭＳ Ｐゴシック" charset="0"/>
              </a:rPr>
              <a:t>real-time </a:t>
            </a:r>
            <a:r>
              <a:rPr lang="en-US" sz="2400" dirty="0">
                <a:latin typeface="Tahoma" charset="0"/>
                <a:ea typeface="ＭＳ Ｐゴシック" charset="0"/>
              </a:rPr>
              <a:t>tasks may pipeline across multiple processors </a:t>
            </a:r>
          </a:p>
        </p:txBody>
      </p:sp>
      <p:sp>
        <p:nvSpPr>
          <p:cNvPr id="23557" name="Oval 12"/>
          <p:cNvSpPr>
            <a:spLocks noChangeArrowheads="1"/>
          </p:cNvSpPr>
          <p:nvPr/>
        </p:nvSpPr>
        <p:spPr bwMode="auto">
          <a:xfrm>
            <a:off x="4648200" y="3733800"/>
            <a:ext cx="1371600" cy="1066800"/>
          </a:xfrm>
          <a:prstGeom prst="ellipse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15"/>
          <p:cNvSpPr>
            <a:spLocks noChangeArrowheads="1"/>
          </p:cNvSpPr>
          <p:nvPr/>
        </p:nvSpPr>
        <p:spPr bwMode="auto">
          <a:xfrm>
            <a:off x="604838" y="5257800"/>
            <a:ext cx="1371600" cy="762000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9"/>
          <p:cNvSpPr>
            <a:spLocks noChangeShapeType="1"/>
          </p:cNvSpPr>
          <p:nvPr/>
        </p:nvSpPr>
        <p:spPr bwMode="auto">
          <a:xfrm flipH="1" flipV="1">
            <a:off x="1219200" y="5029200"/>
            <a:ext cx="71438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5" name="Rectangle 45"/>
          <p:cNvSpPr>
            <a:spLocks noChangeArrowheads="1"/>
          </p:cNvSpPr>
          <p:nvPr/>
        </p:nvSpPr>
        <p:spPr bwMode="auto">
          <a:xfrm>
            <a:off x="5643562" y="4114800"/>
            <a:ext cx="2286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76"/>
          <p:cNvSpPr txBox="1">
            <a:spLocks noChangeArrowheads="1"/>
          </p:cNvSpPr>
          <p:nvPr/>
        </p:nvSpPr>
        <p:spPr bwMode="auto">
          <a:xfrm>
            <a:off x="4724400" y="3962400"/>
            <a:ext cx="657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l-GR" sz="2400" b="1" dirty="0"/>
              <a:t>Τ</a:t>
            </a:r>
            <a:r>
              <a:rPr lang="en-US" sz="2400" b="1" baseline="-25000" dirty="0"/>
              <a:t>2,2 </a:t>
            </a:r>
            <a:endParaRPr lang="en-US" sz="2400" b="1" dirty="0">
              <a:latin typeface="Tahoma" charset="0"/>
            </a:endParaRPr>
          </a:p>
        </p:txBody>
      </p:sp>
      <p:sp>
        <p:nvSpPr>
          <p:cNvPr id="23564" name="Freeform 77"/>
          <p:cNvSpPr>
            <a:spLocks/>
          </p:cNvSpPr>
          <p:nvPr/>
        </p:nvSpPr>
        <p:spPr bwMode="auto">
          <a:xfrm rot="-2700000">
            <a:off x="831850" y="5422900"/>
            <a:ext cx="311150" cy="215900"/>
          </a:xfrm>
          <a:custGeom>
            <a:avLst/>
            <a:gdLst>
              <a:gd name="T0" fmla="*/ 2147483647 w 448"/>
              <a:gd name="T1" fmla="*/ 0 h 480"/>
              <a:gd name="T2" fmla="*/ 2147483647 w 448"/>
              <a:gd name="T3" fmla="*/ 2147483647 h 480"/>
              <a:gd name="T4" fmla="*/ 2147483647 w 448"/>
              <a:gd name="T5" fmla="*/ 2147483647 h 480"/>
              <a:gd name="T6" fmla="*/ 2147483647 w 448"/>
              <a:gd name="T7" fmla="*/ 2147483647 h 480"/>
              <a:gd name="T8" fmla="*/ 2147483647 w 448"/>
              <a:gd name="T9" fmla="*/ 2147483647 h 480"/>
              <a:gd name="T10" fmla="*/ 2147483647 w 448"/>
              <a:gd name="T11" fmla="*/ 2147483647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8"/>
              <a:gd name="T19" fmla="*/ 0 h 480"/>
              <a:gd name="T20" fmla="*/ 448 w 448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8" h="480">
                <a:moveTo>
                  <a:pt x="416" y="0"/>
                </a:moveTo>
                <a:cubicBezTo>
                  <a:pt x="432" y="80"/>
                  <a:pt x="448" y="160"/>
                  <a:pt x="416" y="192"/>
                </a:cubicBezTo>
                <a:cubicBezTo>
                  <a:pt x="384" y="224"/>
                  <a:pt x="256" y="160"/>
                  <a:pt x="224" y="192"/>
                </a:cubicBezTo>
                <a:cubicBezTo>
                  <a:pt x="192" y="224"/>
                  <a:pt x="256" y="360"/>
                  <a:pt x="224" y="384"/>
                </a:cubicBezTo>
                <a:cubicBezTo>
                  <a:pt x="192" y="408"/>
                  <a:pt x="64" y="320"/>
                  <a:pt x="32" y="336"/>
                </a:cubicBezTo>
                <a:cubicBezTo>
                  <a:pt x="0" y="352"/>
                  <a:pt x="16" y="416"/>
                  <a:pt x="32" y="48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78"/>
          <p:cNvSpPr>
            <a:spLocks noChangeShapeType="1"/>
          </p:cNvSpPr>
          <p:nvPr/>
        </p:nvSpPr>
        <p:spPr bwMode="auto">
          <a:xfrm>
            <a:off x="685800" y="54991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Rectangle 80"/>
          <p:cNvSpPr>
            <a:spLocks noChangeArrowheads="1"/>
          </p:cNvSpPr>
          <p:nvPr/>
        </p:nvSpPr>
        <p:spPr bwMode="auto">
          <a:xfrm>
            <a:off x="3898900" y="5257800"/>
            <a:ext cx="1371600" cy="762000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Freeform 81"/>
          <p:cNvSpPr>
            <a:spLocks/>
          </p:cNvSpPr>
          <p:nvPr/>
        </p:nvSpPr>
        <p:spPr bwMode="auto">
          <a:xfrm rot="-2700000">
            <a:off x="4800600" y="5412391"/>
            <a:ext cx="311150" cy="215900"/>
          </a:xfrm>
          <a:custGeom>
            <a:avLst/>
            <a:gdLst>
              <a:gd name="T0" fmla="*/ 2147483647 w 448"/>
              <a:gd name="T1" fmla="*/ 0 h 480"/>
              <a:gd name="T2" fmla="*/ 2147483647 w 448"/>
              <a:gd name="T3" fmla="*/ 2147483647 h 480"/>
              <a:gd name="T4" fmla="*/ 2147483647 w 448"/>
              <a:gd name="T5" fmla="*/ 2147483647 h 480"/>
              <a:gd name="T6" fmla="*/ 2147483647 w 448"/>
              <a:gd name="T7" fmla="*/ 2147483647 h 480"/>
              <a:gd name="T8" fmla="*/ 2147483647 w 448"/>
              <a:gd name="T9" fmla="*/ 2147483647 h 480"/>
              <a:gd name="T10" fmla="*/ 2147483647 w 448"/>
              <a:gd name="T11" fmla="*/ 2147483647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8"/>
              <a:gd name="T19" fmla="*/ 0 h 480"/>
              <a:gd name="T20" fmla="*/ 448 w 448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8" h="480">
                <a:moveTo>
                  <a:pt x="416" y="0"/>
                </a:moveTo>
                <a:cubicBezTo>
                  <a:pt x="432" y="80"/>
                  <a:pt x="448" y="160"/>
                  <a:pt x="416" y="192"/>
                </a:cubicBezTo>
                <a:cubicBezTo>
                  <a:pt x="384" y="224"/>
                  <a:pt x="256" y="160"/>
                  <a:pt x="224" y="192"/>
                </a:cubicBezTo>
                <a:cubicBezTo>
                  <a:pt x="192" y="224"/>
                  <a:pt x="256" y="360"/>
                  <a:pt x="224" y="384"/>
                </a:cubicBezTo>
                <a:cubicBezTo>
                  <a:pt x="192" y="408"/>
                  <a:pt x="64" y="320"/>
                  <a:pt x="32" y="336"/>
                </a:cubicBezTo>
                <a:cubicBezTo>
                  <a:pt x="0" y="352"/>
                  <a:pt x="16" y="416"/>
                  <a:pt x="32" y="48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82"/>
          <p:cNvSpPr>
            <a:spLocks noChangeShapeType="1"/>
          </p:cNvSpPr>
          <p:nvPr/>
        </p:nvSpPr>
        <p:spPr bwMode="auto">
          <a:xfrm>
            <a:off x="4724400" y="548859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Freeform 83"/>
          <p:cNvSpPr>
            <a:spLocks/>
          </p:cNvSpPr>
          <p:nvPr/>
        </p:nvSpPr>
        <p:spPr bwMode="auto">
          <a:xfrm rot="-2700000">
            <a:off x="4125913" y="5422900"/>
            <a:ext cx="311150" cy="215900"/>
          </a:xfrm>
          <a:custGeom>
            <a:avLst/>
            <a:gdLst>
              <a:gd name="T0" fmla="*/ 2147483647 w 448"/>
              <a:gd name="T1" fmla="*/ 0 h 480"/>
              <a:gd name="T2" fmla="*/ 2147483647 w 448"/>
              <a:gd name="T3" fmla="*/ 2147483647 h 480"/>
              <a:gd name="T4" fmla="*/ 2147483647 w 448"/>
              <a:gd name="T5" fmla="*/ 2147483647 h 480"/>
              <a:gd name="T6" fmla="*/ 2147483647 w 448"/>
              <a:gd name="T7" fmla="*/ 2147483647 h 480"/>
              <a:gd name="T8" fmla="*/ 2147483647 w 448"/>
              <a:gd name="T9" fmla="*/ 2147483647 h 480"/>
              <a:gd name="T10" fmla="*/ 2147483647 w 448"/>
              <a:gd name="T11" fmla="*/ 2147483647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8"/>
              <a:gd name="T19" fmla="*/ 0 h 480"/>
              <a:gd name="T20" fmla="*/ 448 w 448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8" h="480">
                <a:moveTo>
                  <a:pt x="416" y="0"/>
                </a:moveTo>
                <a:cubicBezTo>
                  <a:pt x="432" y="80"/>
                  <a:pt x="448" y="160"/>
                  <a:pt x="416" y="192"/>
                </a:cubicBezTo>
                <a:cubicBezTo>
                  <a:pt x="384" y="224"/>
                  <a:pt x="256" y="160"/>
                  <a:pt x="224" y="192"/>
                </a:cubicBezTo>
                <a:cubicBezTo>
                  <a:pt x="192" y="224"/>
                  <a:pt x="256" y="360"/>
                  <a:pt x="224" y="384"/>
                </a:cubicBezTo>
                <a:cubicBezTo>
                  <a:pt x="192" y="408"/>
                  <a:pt x="64" y="320"/>
                  <a:pt x="32" y="336"/>
                </a:cubicBezTo>
                <a:cubicBezTo>
                  <a:pt x="0" y="352"/>
                  <a:pt x="16" y="416"/>
                  <a:pt x="32" y="48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84"/>
          <p:cNvSpPr>
            <a:spLocks noChangeShapeType="1"/>
          </p:cNvSpPr>
          <p:nvPr/>
        </p:nvSpPr>
        <p:spPr bwMode="auto">
          <a:xfrm>
            <a:off x="3979863" y="54991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Rectangle 86"/>
          <p:cNvSpPr>
            <a:spLocks noChangeArrowheads="1"/>
          </p:cNvSpPr>
          <p:nvPr/>
        </p:nvSpPr>
        <p:spPr bwMode="auto">
          <a:xfrm>
            <a:off x="7251700" y="5257800"/>
            <a:ext cx="1371600" cy="762000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Freeform 87"/>
          <p:cNvSpPr>
            <a:spLocks/>
          </p:cNvSpPr>
          <p:nvPr/>
        </p:nvSpPr>
        <p:spPr bwMode="auto">
          <a:xfrm rot="-2700000">
            <a:off x="7993063" y="5499100"/>
            <a:ext cx="311150" cy="215900"/>
          </a:xfrm>
          <a:custGeom>
            <a:avLst/>
            <a:gdLst>
              <a:gd name="T0" fmla="*/ 2147483647 w 448"/>
              <a:gd name="T1" fmla="*/ 0 h 480"/>
              <a:gd name="T2" fmla="*/ 2147483647 w 448"/>
              <a:gd name="T3" fmla="*/ 2147483647 h 480"/>
              <a:gd name="T4" fmla="*/ 2147483647 w 448"/>
              <a:gd name="T5" fmla="*/ 2147483647 h 480"/>
              <a:gd name="T6" fmla="*/ 2147483647 w 448"/>
              <a:gd name="T7" fmla="*/ 2147483647 h 480"/>
              <a:gd name="T8" fmla="*/ 2147483647 w 448"/>
              <a:gd name="T9" fmla="*/ 2147483647 h 480"/>
              <a:gd name="T10" fmla="*/ 2147483647 w 448"/>
              <a:gd name="T11" fmla="*/ 2147483647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8"/>
              <a:gd name="T19" fmla="*/ 0 h 480"/>
              <a:gd name="T20" fmla="*/ 448 w 448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8" h="480">
                <a:moveTo>
                  <a:pt x="416" y="0"/>
                </a:moveTo>
                <a:cubicBezTo>
                  <a:pt x="432" y="80"/>
                  <a:pt x="448" y="160"/>
                  <a:pt x="416" y="192"/>
                </a:cubicBezTo>
                <a:cubicBezTo>
                  <a:pt x="384" y="224"/>
                  <a:pt x="256" y="160"/>
                  <a:pt x="224" y="192"/>
                </a:cubicBezTo>
                <a:cubicBezTo>
                  <a:pt x="192" y="224"/>
                  <a:pt x="256" y="360"/>
                  <a:pt x="224" y="384"/>
                </a:cubicBezTo>
                <a:cubicBezTo>
                  <a:pt x="192" y="408"/>
                  <a:pt x="64" y="320"/>
                  <a:pt x="32" y="336"/>
                </a:cubicBezTo>
                <a:cubicBezTo>
                  <a:pt x="0" y="352"/>
                  <a:pt x="16" y="416"/>
                  <a:pt x="32" y="48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88"/>
          <p:cNvSpPr>
            <a:spLocks noChangeShapeType="1"/>
          </p:cNvSpPr>
          <p:nvPr/>
        </p:nvSpPr>
        <p:spPr bwMode="auto">
          <a:xfrm>
            <a:off x="7916863" y="55753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91"/>
          <p:cNvSpPr>
            <a:spLocks noChangeShapeType="1"/>
          </p:cNvSpPr>
          <p:nvPr/>
        </p:nvSpPr>
        <p:spPr bwMode="auto">
          <a:xfrm>
            <a:off x="1752600" y="6019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92"/>
          <p:cNvSpPr>
            <a:spLocks noChangeShapeType="1"/>
          </p:cNvSpPr>
          <p:nvPr/>
        </p:nvSpPr>
        <p:spPr bwMode="auto">
          <a:xfrm>
            <a:off x="4114800" y="6019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93"/>
          <p:cNvSpPr>
            <a:spLocks noChangeShapeType="1"/>
          </p:cNvSpPr>
          <p:nvPr/>
        </p:nvSpPr>
        <p:spPr bwMode="auto">
          <a:xfrm flipH="1">
            <a:off x="1752600" y="61722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Text Box 94"/>
          <p:cNvSpPr txBox="1">
            <a:spLocks noChangeArrowheads="1"/>
          </p:cNvSpPr>
          <p:nvPr/>
        </p:nvSpPr>
        <p:spPr bwMode="auto">
          <a:xfrm>
            <a:off x="2463800" y="57150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Tahoma" charset="0"/>
              </a:rPr>
              <a:t>socket</a:t>
            </a:r>
          </a:p>
        </p:txBody>
      </p:sp>
      <p:sp>
        <p:nvSpPr>
          <p:cNvPr id="23580" name="Line 95"/>
          <p:cNvSpPr>
            <a:spLocks noChangeShapeType="1"/>
          </p:cNvSpPr>
          <p:nvPr/>
        </p:nvSpPr>
        <p:spPr bwMode="auto">
          <a:xfrm>
            <a:off x="5105400" y="6019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96"/>
          <p:cNvSpPr>
            <a:spLocks noChangeShapeType="1"/>
          </p:cNvSpPr>
          <p:nvPr/>
        </p:nvSpPr>
        <p:spPr bwMode="auto">
          <a:xfrm>
            <a:off x="7467600" y="6019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97"/>
          <p:cNvSpPr>
            <a:spLocks noChangeShapeType="1"/>
          </p:cNvSpPr>
          <p:nvPr/>
        </p:nvSpPr>
        <p:spPr bwMode="auto">
          <a:xfrm flipH="1">
            <a:off x="5105400" y="61722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Text Box 98"/>
          <p:cNvSpPr txBox="1">
            <a:spLocks noChangeArrowheads="1"/>
          </p:cNvSpPr>
          <p:nvPr/>
        </p:nvSpPr>
        <p:spPr bwMode="auto">
          <a:xfrm>
            <a:off x="5816600" y="57150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latin typeface="Tahoma" charset="0"/>
              </a:rPr>
              <a:t>socket</a:t>
            </a:r>
          </a:p>
        </p:txBody>
      </p:sp>
      <p:sp>
        <p:nvSpPr>
          <p:cNvPr id="23585" name="Oval 100"/>
          <p:cNvSpPr>
            <a:spLocks noChangeArrowheads="1"/>
          </p:cNvSpPr>
          <p:nvPr/>
        </p:nvSpPr>
        <p:spPr bwMode="auto">
          <a:xfrm>
            <a:off x="304800" y="3962400"/>
            <a:ext cx="1371600" cy="10668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Line 101"/>
          <p:cNvSpPr>
            <a:spLocks noChangeShapeType="1"/>
          </p:cNvSpPr>
          <p:nvPr/>
        </p:nvSpPr>
        <p:spPr bwMode="auto">
          <a:xfrm flipH="1" flipV="1">
            <a:off x="4038600" y="4724400"/>
            <a:ext cx="376238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102"/>
          <p:cNvSpPr>
            <a:spLocks noChangeShapeType="1"/>
          </p:cNvSpPr>
          <p:nvPr/>
        </p:nvSpPr>
        <p:spPr bwMode="auto">
          <a:xfrm flipV="1">
            <a:off x="4876800" y="4724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103"/>
          <p:cNvSpPr>
            <a:spLocks noChangeShapeType="1"/>
          </p:cNvSpPr>
          <p:nvPr/>
        </p:nvSpPr>
        <p:spPr bwMode="auto">
          <a:xfrm flipV="1">
            <a:off x="7696200" y="4800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8" name="Rectangle 108"/>
          <p:cNvSpPr>
            <a:spLocks noChangeArrowheads="1"/>
          </p:cNvSpPr>
          <p:nvPr/>
        </p:nvSpPr>
        <p:spPr bwMode="auto">
          <a:xfrm>
            <a:off x="4038600" y="57912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7543800" y="3810000"/>
            <a:ext cx="1371600" cy="1066800"/>
          </a:xfrm>
          <a:prstGeom prst="ellipse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76"/>
          <p:cNvSpPr txBox="1">
            <a:spLocks noChangeArrowheads="1"/>
          </p:cNvSpPr>
          <p:nvPr/>
        </p:nvSpPr>
        <p:spPr bwMode="auto">
          <a:xfrm>
            <a:off x="7700962" y="4038600"/>
            <a:ext cx="657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l-GR" sz="2400" b="1" dirty="0"/>
              <a:t>Τ</a:t>
            </a:r>
            <a:r>
              <a:rPr lang="en-US" sz="2400" b="1" baseline="-25000" dirty="0"/>
              <a:t>2,1 </a:t>
            </a:r>
            <a:endParaRPr lang="en-US" sz="2400" b="1" dirty="0">
              <a:latin typeface="Tahoma" charset="0"/>
            </a:endParaRPr>
          </a:p>
        </p:txBody>
      </p:sp>
      <p:sp>
        <p:nvSpPr>
          <p:cNvPr id="46" name="Text Box 76"/>
          <p:cNvSpPr txBox="1">
            <a:spLocks noChangeArrowheads="1"/>
          </p:cNvSpPr>
          <p:nvPr/>
        </p:nvSpPr>
        <p:spPr bwMode="auto">
          <a:xfrm>
            <a:off x="762000" y="4186535"/>
            <a:ext cx="657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l-GR" sz="2400" b="1" dirty="0"/>
              <a:t>Τ</a:t>
            </a:r>
            <a:r>
              <a:rPr lang="en-US" sz="2400" b="1" baseline="-25000" dirty="0"/>
              <a:t>1,1 </a:t>
            </a:r>
            <a:endParaRPr lang="en-US" sz="2400" b="1" dirty="0">
              <a:latin typeface="Tahoma" charset="0"/>
            </a:endParaRPr>
          </a:p>
        </p:txBody>
      </p:sp>
      <p:sp>
        <p:nvSpPr>
          <p:cNvPr id="48" name="Oval 100"/>
          <p:cNvSpPr>
            <a:spLocks noChangeArrowheads="1"/>
          </p:cNvSpPr>
          <p:nvPr/>
        </p:nvSpPr>
        <p:spPr bwMode="auto">
          <a:xfrm>
            <a:off x="2895600" y="3810000"/>
            <a:ext cx="1371600" cy="10668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76"/>
          <p:cNvSpPr txBox="1">
            <a:spLocks noChangeArrowheads="1"/>
          </p:cNvSpPr>
          <p:nvPr/>
        </p:nvSpPr>
        <p:spPr bwMode="auto">
          <a:xfrm>
            <a:off x="3352800" y="4034135"/>
            <a:ext cx="657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l-GR" sz="2400" b="1" dirty="0"/>
              <a:t>Τ</a:t>
            </a:r>
            <a:r>
              <a:rPr lang="en-US" sz="2400" b="1" baseline="-25000" dirty="0"/>
              <a:t>1,2 </a:t>
            </a:r>
            <a:endParaRPr lang="en-US" sz="2400" b="1" dirty="0">
              <a:latin typeface="Tahoma" charset="0"/>
            </a:endParaRPr>
          </a:p>
        </p:txBody>
      </p:sp>
      <p:sp>
        <p:nvSpPr>
          <p:cNvPr id="50" name="Text Box 94"/>
          <p:cNvSpPr txBox="1">
            <a:spLocks noChangeArrowheads="1"/>
          </p:cNvSpPr>
          <p:nvPr/>
        </p:nvSpPr>
        <p:spPr bwMode="auto">
          <a:xfrm>
            <a:off x="4292600" y="5562600"/>
            <a:ext cx="581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Tahoma" charset="0"/>
              </a:rPr>
              <a:t>RG</a:t>
            </a: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8382000" y="4038600"/>
            <a:ext cx="2286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08"/>
          <p:cNvSpPr>
            <a:spLocks noChangeArrowheads="1"/>
          </p:cNvSpPr>
          <p:nvPr/>
        </p:nvSpPr>
        <p:spPr bwMode="auto">
          <a:xfrm>
            <a:off x="609600" y="46482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114800" y="6356350"/>
            <a:ext cx="4191000" cy="501650"/>
          </a:xfrm>
          <a:prstGeom prst="rect">
            <a:avLst/>
          </a:prstGeo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301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Priority Inversions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" y="914400"/>
            <a:ext cx="9144000" cy="525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Distributed model so far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assumes independent tasks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Sub</a:t>
            </a:r>
            <a:r>
              <a:rPr lang="en-US" sz="2400" dirty="0">
                <a:latin typeface="Tahoma" charset="0"/>
                <a:ea typeface="ＭＳ Ｐゴシック" charset="0"/>
              </a:rPr>
              <a:t>tasks’ executions depend on prioritization on a core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No synchronization, shared resources, etc.</a:t>
            </a:r>
            <a:endParaRPr lang="en-US" sz="2400" dirty="0">
              <a:solidFill>
                <a:schemeClr val="accent2"/>
              </a:solidFill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With shared resources, can introduce a blocking chain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High priority subtask blocks on release of a resource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Low priority subtask holds that resource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</a:t>
            </a:r>
            <a:r>
              <a:rPr lang="en-US" sz="2400" dirty="0">
                <a:latin typeface="Tahoma" charset="0"/>
                <a:ea typeface="ＭＳ Ｐゴシック" charset="0"/>
              </a:rPr>
              <a:t>ong-running </a:t>
            </a:r>
            <a:r>
              <a:rPr lang="en-US" dirty="0">
                <a:latin typeface="Tahoma" charset="0"/>
                <a:ea typeface="ＭＳ Ｐゴシック" charset="0"/>
              </a:rPr>
              <a:t>medium priority subtask then preempts low priority subtask: unbounded priority inversion</a:t>
            </a:r>
          </a:p>
          <a:p>
            <a:r>
              <a:rPr lang="en-US" sz="2800" dirty="0">
                <a:latin typeface="Tahoma" charset="0"/>
                <a:ea typeface="ＭＳ Ｐゴシック" charset="0"/>
              </a:rPr>
              <a:t>Mike Jones’ “What Really Happened on Mars”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LSP cites that example to illustrate the complexities of concurrent programming, especially for rea</a:t>
            </a:r>
            <a:r>
              <a:rPr lang="en-US" dirty="0">
                <a:latin typeface="Tahoma" charset="0"/>
                <a:ea typeface="ＭＳ Ｐゴシック" charset="0"/>
              </a:rPr>
              <a:t>l-time systems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248400"/>
            <a:ext cx="4191000" cy="5016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584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454</Words>
  <Application>Microsoft Macintosh PowerPoint</Application>
  <PresentationFormat>On-screen Show (4:3)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AvantGarde Bk BT</vt:lpstr>
      <vt:lpstr>Calibri</vt:lpstr>
      <vt:lpstr>Georgia</vt:lpstr>
      <vt:lpstr>Tahoma</vt:lpstr>
      <vt:lpstr>Verdana</vt:lpstr>
      <vt:lpstr>Office Theme</vt:lpstr>
      <vt:lpstr>Enforcing Real-Time Behavior II</vt:lpstr>
      <vt:lpstr>“Distributed” Real-Time Systems</vt:lpstr>
      <vt:lpstr>Fixed Priority End-to-End Scheduling</vt:lpstr>
      <vt:lpstr>“Distributed” Real-Time Concurrency</vt:lpstr>
      <vt:lpstr>Priority Inversions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163</cp:revision>
  <dcterms:created xsi:type="dcterms:W3CDTF">2016-01-21T02:03:40Z</dcterms:created>
  <dcterms:modified xsi:type="dcterms:W3CDTF">2020-09-29T02:41:39Z</dcterms:modified>
</cp:coreProperties>
</file>