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8" r:id="rId2"/>
    <p:sldId id="279" r:id="rId3"/>
    <p:sldId id="271" r:id="rId4"/>
    <p:sldId id="273" r:id="rId5"/>
    <p:sldId id="274" r:id="rId6"/>
    <p:sldId id="277" r:id="rId7"/>
    <p:sldId id="280" r:id="rId8"/>
    <p:sldId id="269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51" autoAdjust="0"/>
  </p:normalViewPr>
  <p:slideViewPr>
    <p:cSldViewPr>
      <p:cViewPr varScale="1">
        <p:scale>
          <a:sx n="110" d="100"/>
          <a:sy n="110" d="100"/>
        </p:scale>
        <p:origin x="16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50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10/5/20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720D1A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7A011-7C11-7942-81AB-D53481C8F3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50" y="5715000"/>
            <a:ext cx="4584700" cy="1143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Parallel Systems Seminar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422A3B-8537-E94D-B828-080E98A6FB0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2200"/>
            <a:ext cx="2749550" cy="68548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720D1A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 1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048000"/>
            <a:ext cx="7239000" cy="1752600"/>
          </a:xfrm>
        </p:spPr>
        <p:txBody>
          <a:bodyPr>
            <a:normAutofit/>
          </a:bodyPr>
          <a:lstStyle/>
          <a:p>
            <a:r>
              <a:rPr lang="en-US" sz="1800" dirty="0"/>
              <a:t>James Orr</a:t>
            </a:r>
          </a:p>
          <a:p>
            <a:r>
              <a:rPr lang="en-US" sz="1800" dirty="0"/>
              <a:t>CSE 522S - Advanced Operating Systems, Fall 2020</a:t>
            </a:r>
          </a:p>
          <a:p>
            <a:r>
              <a:rPr lang="en-US" sz="1800" dirty="0"/>
              <a:t>Washington University in St. Louis</a:t>
            </a:r>
          </a:p>
          <a:p>
            <a:r>
              <a:rPr lang="en-US" sz="1800" dirty="0"/>
              <a:t>St. Louis, MO 63130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4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Exam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4724400"/>
          </a:xfrm>
        </p:spPr>
        <p:txBody>
          <a:bodyPr>
            <a:noAutofit/>
          </a:bodyPr>
          <a:lstStyle/>
          <a:p>
            <a:r>
              <a:rPr lang="en-US" sz="1500" dirty="0"/>
              <a:t>There will be 8-10 questions, which will test for comprehension, some key terms and details, and a bit of analysis</a:t>
            </a:r>
          </a:p>
          <a:p>
            <a:endParaRPr lang="en-US" sz="1500" dirty="0"/>
          </a:p>
          <a:p>
            <a:r>
              <a:rPr lang="en-US" sz="1500" dirty="0"/>
              <a:t>Recommendations for study (in order of importance)</a:t>
            </a:r>
          </a:p>
          <a:p>
            <a:pPr marL="914400" lvl="1" indent="-457200">
              <a:buAutoNum type="arabicPeriod"/>
            </a:pPr>
            <a:r>
              <a:rPr lang="en-US" sz="1500" dirty="0"/>
              <a:t>Start with LKD and LPI readings</a:t>
            </a:r>
          </a:p>
          <a:p>
            <a:pPr marL="857250" lvl="2" indent="0">
              <a:buNone/>
            </a:pPr>
            <a:r>
              <a:rPr lang="en-US" sz="1500" dirty="0"/>
              <a:t>- Review PPT presentations at the same time that you do the readings</a:t>
            </a:r>
          </a:p>
          <a:p>
            <a:pPr marL="914400" lvl="1" indent="-457200">
              <a:buAutoNum type="arabicPeriod"/>
            </a:pPr>
            <a:r>
              <a:rPr lang="en-US" sz="1500" dirty="0"/>
              <a:t>Review studios for reinforcement</a:t>
            </a:r>
          </a:p>
          <a:p>
            <a:pPr marL="457200" lvl="1" indent="0">
              <a:buNone/>
            </a:pPr>
            <a:endParaRPr lang="en-US" sz="1500" dirty="0"/>
          </a:p>
          <a:p>
            <a:r>
              <a:rPr lang="en-US" sz="1500" dirty="0"/>
              <a:t>Types of questions:</a:t>
            </a:r>
          </a:p>
          <a:p>
            <a:pPr lvl="1"/>
            <a:r>
              <a:rPr lang="en-US" sz="1500" dirty="0"/>
              <a:t>True/False</a:t>
            </a:r>
          </a:p>
          <a:p>
            <a:pPr lvl="1"/>
            <a:r>
              <a:rPr lang="en-US" sz="1500" dirty="0"/>
              <a:t>Open answer </a:t>
            </a:r>
          </a:p>
          <a:p>
            <a:pPr lvl="1"/>
            <a:r>
              <a:rPr lang="en-US" sz="1500" dirty="0"/>
              <a:t>Code snippets</a:t>
            </a:r>
          </a:p>
          <a:p>
            <a:pPr marL="457200" lvl="1" indent="0">
              <a:buNone/>
            </a:pPr>
            <a:endParaRPr lang="en-US" sz="1500" dirty="0"/>
          </a:p>
          <a:p>
            <a:r>
              <a:rPr lang="en-US" sz="1500" dirty="0"/>
              <a:t>This exam is open book, note, code, documentation, etc.</a:t>
            </a:r>
          </a:p>
          <a:p>
            <a:pPr lvl="1"/>
            <a:r>
              <a:rPr lang="en-US" sz="1500" dirty="0"/>
              <a:t>You may NOT use other people as a resource</a:t>
            </a:r>
          </a:p>
          <a:p>
            <a:pPr marL="457200" lvl="1" indent="0">
              <a:buNone/>
            </a:pPr>
            <a:endParaRPr lang="en-US" sz="1500" dirty="0"/>
          </a:p>
          <a:p>
            <a:r>
              <a:rPr lang="en-US" sz="1500" dirty="0"/>
              <a:t>It should take you around 80 minutes total, will be available for 24 hours</a:t>
            </a:r>
          </a:p>
          <a:p>
            <a:pPr lvl="1"/>
            <a:r>
              <a:rPr lang="en-US" sz="1500" dirty="0"/>
              <a:t>Opens at 10:00AM Tuesday, Oct 6. Due 10:A00AM Wednesday, Oct 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–Advanced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8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C2F7-5834-CC4B-9EC3-1ED73665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 (Virtual Memory)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1BB51-91D2-3745-A5AA-D2CDE2A78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Slides from Wed, Sep. 16</a:t>
            </a:r>
            <a:r>
              <a:rPr lang="en-US" baseline="30000" dirty="0"/>
              <a:t>th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is the difference between </a:t>
            </a:r>
            <a:r>
              <a:rPr lang="en-US" dirty="0" err="1"/>
              <a:t>prepaging</a:t>
            </a:r>
            <a:r>
              <a:rPr lang="en-US" dirty="0"/>
              <a:t> and demand paging</a:t>
            </a:r>
          </a:p>
          <a:p>
            <a:pPr lvl="1"/>
            <a:r>
              <a:rPr lang="en-US" dirty="0"/>
              <a:t>Why does Linux use the latter?</a:t>
            </a:r>
          </a:p>
          <a:p>
            <a:endParaRPr lang="en-US" dirty="0"/>
          </a:p>
          <a:p>
            <a:r>
              <a:rPr lang="en-US" dirty="0"/>
              <a:t>Understand how VA-&gt;PA translations work via the page tables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6C4AC-F739-BD4C-BCDB-4B023792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7854315-2512-C142-9BAE-624F7E0B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</p:spPr>
        <p:txBody>
          <a:bodyPr/>
          <a:lstStyle/>
          <a:p>
            <a:r>
              <a:rPr lang="en-US" dirty="0"/>
              <a:t>CSE 522S –Advanced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03193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C2F7-5834-CC4B-9EC3-1ED73665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 (Kernel Memory)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1BB51-91D2-3745-A5AA-D2CDE2A78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LKD Ch 12</a:t>
            </a:r>
          </a:p>
          <a:p>
            <a:pPr lvl="1"/>
            <a:r>
              <a:rPr lang="en-US" dirty="0"/>
              <a:t>Difference between physically contiguous and virtually contiguous memory allocators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vs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dirty="0"/>
              <a:t>When should </a:t>
            </a:r>
            <a:r>
              <a:rPr lang="en-US" dirty="0" err="1"/>
              <a:t>vmalloc</a:t>
            </a:r>
            <a:r>
              <a:rPr lang="en-US" dirty="0"/>
              <a:t> be chosen over </a:t>
            </a:r>
            <a:r>
              <a:rPr lang="en-US" dirty="0" err="1"/>
              <a:t>kmalloc</a:t>
            </a:r>
            <a:r>
              <a:rPr lang="en-US" dirty="0"/>
              <a:t>?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What is the purpose of the slab allocator? (pp. 245)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6C4AC-F739-BD4C-BCDB-4B023792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AA3CFD7-7C1C-1540-9095-74079413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</p:spPr>
        <p:txBody>
          <a:bodyPr/>
          <a:lstStyle/>
          <a:p>
            <a:r>
              <a:rPr lang="en-US" dirty="0"/>
              <a:t>CSE 522S –Advanced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55824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C2F7-5834-CC4B-9EC3-1ED73665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Core Concepts (Address Spaces+ Shared Memory)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1BB51-91D2-3745-A5AA-D2CDE2A78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LKD Ch 15</a:t>
            </a:r>
          </a:p>
          <a:p>
            <a:pPr lvl="1"/>
            <a:r>
              <a:rPr lang="en-US" dirty="0"/>
              <a:t>Understand information found in /proc/&lt;</a:t>
            </a:r>
            <a:r>
              <a:rPr lang="en-US" dirty="0" err="1"/>
              <a:t>pid</a:t>
            </a:r>
            <a:r>
              <a:rPr lang="en-US" dirty="0"/>
              <a:t>&gt;/maps (pp. 314)</a:t>
            </a:r>
          </a:p>
          <a:p>
            <a:pPr lvl="1"/>
            <a:r>
              <a:rPr lang="en-US" dirty="0"/>
              <a:t>Short discussion on paging and page tables (pp. 320)</a:t>
            </a:r>
          </a:p>
          <a:p>
            <a:pPr lvl="1"/>
            <a:endParaRPr lang="en-US" dirty="0"/>
          </a:p>
          <a:p>
            <a:r>
              <a:rPr lang="en-US" dirty="0"/>
              <a:t>Review Studio 13</a:t>
            </a:r>
          </a:p>
          <a:p>
            <a:pPr lvl="1"/>
            <a:r>
              <a:rPr lang="en-US" dirty="0"/>
              <a:t>How to set up shared memory regions via </a:t>
            </a:r>
            <a:r>
              <a:rPr lang="en-US" dirty="0" err="1"/>
              <a:t>shm</a:t>
            </a:r>
            <a:r>
              <a:rPr lang="en-US" dirty="0"/>
              <a:t> functions and </a:t>
            </a:r>
            <a:r>
              <a:rPr lang="en-US" dirty="0" err="1"/>
              <a:t>mmap</a:t>
            </a:r>
            <a:r>
              <a:rPr lang="en-US" dirty="0"/>
              <a:t>()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6C4AC-F739-BD4C-BCDB-4B023792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138ADE6-60F6-FE41-8D6D-B3AE153B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</p:spPr>
        <p:txBody>
          <a:bodyPr/>
          <a:lstStyle/>
          <a:p>
            <a:r>
              <a:rPr lang="en-US" dirty="0"/>
              <a:t>CSE 522S –Advanced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343831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C2F7-5834-CC4B-9EC3-1ED73665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 (VFS)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1BB51-91D2-3745-A5AA-D2CDE2A78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LKD Ch 13</a:t>
            </a:r>
          </a:p>
          <a:p>
            <a:pPr lvl="1"/>
            <a:r>
              <a:rPr lang="en-US" dirty="0"/>
              <a:t>Understand at a high level the information managed in the 4 VFS objects:</a:t>
            </a:r>
          </a:p>
          <a:p>
            <a:pPr lvl="2"/>
            <a:r>
              <a:rPr lang="en-US" dirty="0"/>
              <a:t>Superblock, </a:t>
            </a:r>
            <a:r>
              <a:rPr lang="en-US" dirty="0" err="1"/>
              <a:t>inode</a:t>
            </a:r>
            <a:r>
              <a:rPr lang="en-US" dirty="0"/>
              <a:t>, </a:t>
            </a:r>
            <a:r>
              <a:rPr lang="en-US" dirty="0" err="1"/>
              <a:t>dentry</a:t>
            </a:r>
            <a:r>
              <a:rPr lang="en-US" dirty="0"/>
              <a:t>, and file (pp. 265)</a:t>
            </a:r>
          </a:p>
          <a:p>
            <a:pPr lvl="1"/>
            <a:endParaRPr lang="en-US" dirty="0"/>
          </a:p>
          <a:p>
            <a:r>
              <a:rPr lang="en-US" dirty="0"/>
              <a:t>Understand how to use those data structures to examine what they contain (per the studio exercises)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6C4AC-F739-BD4C-BCDB-4B023792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FEA0921-2EFC-3B4D-B5E7-D1779BDD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</p:spPr>
        <p:txBody>
          <a:bodyPr/>
          <a:lstStyle/>
          <a:p>
            <a:r>
              <a:rPr lang="en-US" dirty="0"/>
              <a:t>CSE 522S –Advanced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659281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3A3CF-4525-1946-91CB-8DCB8C49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Core Concepts (Real-Time Scheduling)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EAC63-4435-1A4F-9FF5-3BE266997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r>
              <a:rPr lang="en-US" sz="2600" dirty="0"/>
              <a:t>LKD Ch 4 (especially pp 64-65), LSP pp. 190-209</a:t>
            </a:r>
          </a:p>
          <a:p>
            <a:pPr lvl="1"/>
            <a:r>
              <a:rPr lang="en-US" dirty="0"/>
              <a:t>Shortcomings of O(1) scheduler and concepts of CFS</a:t>
            </a:r>
          </a:p>
          <a:p>
            <a:pPr lvl="1"/>
            <a:r>
              <a:rPr lang="en-US" dirty="0"/>
              <a:t>Why neither is particularly good for real-time</a:t>
            </a:r>
          </a:p>
          <a:p>
            <a:endParaRPr lang="en-US" sz="2600" dirty="0"/>
          </a:p>
          <a:p>
            <a:r>
              <a:rPr lang="en-US" sz="2600" dirty="0"/>
              <a:t>How to set a thread’s scheduling policy and RT priority if applicable</a:t>
            </a:r>
          </a:p>
          <a:p>
            <a:endParaRPr lang="en-US" sz="2600" dirty="0"/>
          </a:p>
          <a:p>
            <a:r>
              <a:rPr lang="en-US" sz="2600" dirty="0"/>
              <a:t>Analyze runtime performance of real-time threads (E.g., which threads will </a:t>
            </a:r>
            <a:r>
              <a:rPr lang="en-US" sz="2600"/>
              <a:t>run when)</a:t>
            </a:r>
            <a:endParaRPr lang="en-US" sz="2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7BE61-D711-B342-8C51-A0389AB9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67822-CD14-EA48-A4C7-A7E84F41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95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 (Summary)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25963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VFS layer</a:t>
            </a:r>
          </a:p>
          <a:p>
            <a:pPr lvl="1"/>
            <a:r>
              <a:rPr lang="en-US" sz="2000" dirty="0"/>
              <a:t>Superblocks, filesystems, paths,  namespaces, </a:t>
            </a:r>
            <a:r>
              <a:rPr lang="en-US" sz="2000" dirty="0" err="1"/>
              <a:t>inodes</a:t>
            </a:r>
            <a:r>
              <a:rPr lang="en-US" sz="2000" dirty="0"/>
              <a:t>, directory entries</a:t>
            </a:r>
          </a:p>
          <a:p>
            <a:pPr lvl="1"/>
            <a:r>
              <a:rPr lang="en-US" sz="2000" dirty="0"/>
              <a:t>Directory entry hierarchy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Kernel memory</a:t>
            </a:r>
          </a:p>
          <a:p>
            <a:pPr marL="400050" lvl="1" indent="0"/>
            <a:r>
              <a:rPr lang="en-US" sz="2000" dirty="0"/>
              <a:t> Page level management</a:t>
            </a:r>
          </a:p>
          <a:p>
            <a:pPr marL="400050" lvl="1" indent="0"/>
            <a:r>
              <a:rPr lang="en-US" sz="2000" dirty="0"/>
              <a:t> Kernel virtual to physical</a:t>
            </a:r>
            <a:br>
              <a:rPr lang="en-US" sz="2000" dirty="0"/>
            </a:br>
            <a:r>
              <a:rPr lang="en-US" sz="2000" dirty="0"/>
              <a:t> address translation</a:t>
            </a:r>
          </a:p>
          <a:p>
            <a:pPr marL="400050" lvl="1" indent="0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Virtual Memory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100" dirty="0"/>
              <a:t>- Process address spaces</a:t>
            </a:r>
          </a:p>
          <a:p>
            <a:pPr marL="0" indent="0">
              <a:buNone/>
            </a:pPr>
            <a:r>
              <a:rPr lang="en-US" sz="2100" dirty="0"/>
              <a:t> - Page tables</a:t>
            </a:r>
          </a:p>
          <a:p>
            <a:pPr marL="0" indent="0">
              <a:buNone/>
            </a:pPr>
            <a:r>
              <a:rPr lang="en-US" sz="2100" dirty="0"/>
              <a:t> - Copy-on-write via page tables</a:t>
            </a:r>
          </a:p>
          <a:p>
            <a:pPr marL="0" indent="0">
              <a:buNone/>
            </a:pPr>
            <a:r>
              <a:rPr lang="en-US" sz="2100" dirty="0"/>
              <a:t> - What page tables of different   </a:t>
            </a:r>
            <a:br>
              <a:rPr lang="en-US" sz="2100" dirty="0"/>
            </a:br>
            <a:r>
              <a:rPr lang="en-US" sz="2100" dirty="0"/>
              <a:t>   threads of the same process look </a:t>
            </a:r>
            <a:br>
              <a:rPr lang="en-US" sz="2100" dirty="0"/>
            </a:br>
            <a:r>
              <a:rPr lang="en-US" sz="2100" dirty="0"/>
              <a:t>   like</a:t>
            </a:r>
            <a:br>
              <a:rPr lang="en-US" sz="2100" dirty="0"/>
            </a:br>
            <a:endParaRPr lang="en-US" sz="21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Shared Memory</a:t>
            </a:r>
          </a:p>
          <a:p>
            <a:pPr marL="400050" lvl="1" indent="0"/>
            <a:r>
              <a:rPr lang="en-US" sz="2000" dirty="0"/>
              <a:t>Only use kernel to map initially and </a:t>
            </a:r>
            <a:r>
              <a:rPr lang="en-US" sz="2000" dirty="0" err="1"/>
              <a:t>unmap</a:t>
            </a:r>
            <a:r>
              <a:rPr lang="en-US" sz="2000" dirty="0"/>
              <a:t> after done using</a:t>
            </a:r>
          </a:p>
          <a:p>
            <a:pPr marL="400050" lvl="1" indent="0"/>
            <a:r>
              <a:rPr lang="en-US" sz="2000" dirty="0"/>
              <a:t>Use same physical memory</a:t>
            </a:r>
          </a:p>
          <a:p>
            <a:pPr marL="400050" lvl="1" indent="0"/>
            <a:r>
              <a:rPr lang="en-US" sz="2000" dirty="0"/>
              <a:t>Map to (different) virtual addresses in the processes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495800" y="1676400"/>
            <a:ext cx="0" cy="419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70EFE4B-646B-F44E-8CDC-917F5540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</p:spPr>
        <p:txBody>
          <a:bodyPr/>
          <a:lstStyle/>
          <a:p>
            <a:r>
              <a:rPr lang="en-US" dirty="0"/>
              <a:t>CSE 522S –Advanced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5301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 (Summary)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25963"/>
          </a:xfrm>
        </p:spPr>
        <p:txBody>
          <a:bodyPr numCol="2">
            <a:normAutofit/>
          </a:bodyPr>
          <a:lstStyle/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Raspberry Pi/Linux Basics</a:t>
            </a:r>
          </a:p>
          <a:p>
            <a:pPr lvl="1"/>
            <a:r>
              <a:rPr lang="en-US" sz="2000" dirty="0"/>
              <a:t>Architecture</a:t>
            </a:r>
          </a:p>
          <a:p>
            <a:pPr lvl="1"/>
            <a:r>
              <a:rPr lang="en-US" sz="2000" dirty="0"/>
              <a:t>Compilation methods</a:t>
            </a:r>
          </a:p>
          <a:p>
            <a:pPr lvl="1"/>
            <a:r>
              <a:rPr lang="en-US" sz="2000" dirty="0"/>
              <a:t>Kernel modules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Real-Time Processes/ Scheduling</a:t>
            </a:r>
          </a:p>
          <a:p>
            <a:pPr lvl="1"/>
            <a:r>
              <a:rPr lang="en-US" sz="2000" dirty="0"/>
              <a:t>O(1)/CFS schedulers</a:t>
            </a:r>
          </a:p>
          <a:p>
            <a:pPr lvl="1"/>
            <a:r>
              <a:rPr lang="en-US" sz="2000" dirty="0"/>
              <a:t>SCHED_FIFO, SCHED_RR, SCHED_DEADLINE</a:t>
            </a:r>
          </a:p>
          <a:p>
            <a:pPr lvl="1"/>
            <a:r>
              <a:rPr lang="en-US" sz="2000" dirty="0"/>
              <a:t>RT/periodic task timing</a:t>
            </a:r>
          </a:p>
          <a:p>
            <a:pPr lvl="1"/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495800" y="1676400"/>
            <a:ext cx="0" cy="419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291489E9-BEE0-5F48-BF97-4F3F869B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</p:spPr>
        <p:txBody>
          <a:bodyPr/>
          <a:lstStyle/>
          <a:p>
            <a:r>
              <a:rPr lang="en-US" dirty="0"/>
              <a:t>CSE 522S –Advanced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511525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2865</TotalTime>
  <Words>537</Words>
  <Application>Microsoft Macintosh PowerPoint</Application>
  <PresentationFormat>On-screen Show (4:3)</PresentationFormat>
  <Paragraphs>116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Georgia</vt:lpstr>
      <vt:lpstr>Verdana</vt:lpstr>
      <vt:lpstr>Office Theme</vt:lpstr>
      <vt:lpstr>Exam 1 Review</vt:lpstr>
      <vt:lpstr>Exam 1</vt:lpstr>
      <vt:lpstr>Core Concepts (Virtual Memory)</vt:lpstr>
      <vt:lpstr>Core Concepts (Kernel Memory)</vt:lpstr>
      <vt:lpstr>Core Concepts (Address Spaces+ Shared Memory)</vt:lpstr>
      <vt:lpstr>Core Concepts (VFS)</vt:lpstr>
      <vt:lpstr>Core Concepts (Real-Time Scheduling)</vt:lpstr>
      <vt:lpstr>Core Concepts (Summary)</vt:lpstr>
      <vt:lpstr>Core Concepts (Summary)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Orr, James</cp:lastModifiedBy>
  <cp:revision>219</cp:revision>
  <dcterms:created xsi:type="dcterms:W3CDTF">2016-01-21T02:03:40Z</dcterms:created>
  <dcterms:modified xsi:type="dcterms:W3CDTF">2020-10-05T14:47:13Z</dcterms:modified>
</cp:coreProperties>
</file>