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75" r:id="rId5"/>
    <p:sldId id="278" r:id="rId6"/>
    <p:sldId id="279" r:id="rId7"/>
    <p:sldId id="263" r:id="rId8"/>
    <p:sldId id="276" r:id="rId9"/>
    <p:sldId id="277" r:id="rId10"/>
    <p:sldId id="272" r:id="rId11"/>
    <p:sldId id="265" r:id="rId12"/>
    <p:sldId id="273" r:id="rId13"/>
    <p:sldId id="266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5F9B16-C847-46E3-8236-57CC399B036E}">
          <p14:sldIdLst>
            <p14:sldId id="256"/>
            <p14:sldId id="258"/>
            <p14:sldId id="259"/>
            <p14:sldId id="275"/>
          </p14:sldIdLst>
        </p14:section>
        <p14:section name="Untitled Section" id="{96273C29-F302-42C1-BB7C-6B838B9065ED}">
          <p14:sldIdLst>
            <p14:sldId id="278"/>
            <p14:sldId id="279"/>
            <p14:sldId id="263"/>
            <p14:sldId id="276"/>
            <p14:sldId id="277"/>
            <p14:sldId id="272"/>
            <p14:sldId id="265"/>
            <p14:sldId id="273"/>
            <p14:sldId id="266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3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9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88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5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8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5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0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0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3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2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2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34/S105466181304007X" TargetMode="External"/><Relationship Id="rId2" Type="http://schemas.openxmlformats.org/officeDocument/2006/relationships/hyperlink" Target="https://doi.org/10.1111/ede.12283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CE5C8-206B-4CC4-41F4-82A016164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622" y="1113327"/>
            <a:ext cx="4862811" cy="20194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700" b="1">
                <a:solidFill>
                  <a:schemeClr val="bg1"/>
                </a:solidFill>
              </a:rPr>
              <a:t>Автоматическое</a:t>
            </a:r>
            <a:r>
              <a:rPr lang="en-US" sz="1700" b="1" dirty="0">
                <a:solidFill>
                  <a:schemeClr val="bg1"/>
                </a:solidFill>
              </a:rPr>
              <a:t> </a:t>
            </a:r>
            <a:r>
              <a:rPr lang="en-US" sz="1700" b="1">
                <a:solidFill>
                  <a:schemeClr val="bg1"/>
                </a:solidFill>
              </a:rPr>
              <a:t>программирование</a:t>
            </a:r>
            <a:r>
              <a:rPr lang="en-US" sz="1700" b="1" dirty="0">
                <a:solidFill>
                  <a:schemeClr val="bg1"/>
                </a:solidFill>
              </a:rPr>
              <a:t> и </a:t>
            </a:r>
            <a:r>
              <a:rPr lang="en-US" sz="1700" b="1">
                <a:solidFill>
                  <a:schemeClr val="bg1"/>
                </a:solidFill>
              </a:rPr>
              <a:t>аннотирование</a:t>
            </a:r>
            <a:r>
              <a:rPr lang="en-US" sz="1700" b="1" dirty="0">
                <a:solidFill>
                  <a:schemeClr val="bg1"/>
                </a:solidFill>
              </a:rPr>
              <a:t> </a:t>
            </a:r>
            <a:r>
              <a:rPr lang="en-US" sz="1700" b="1">
                <a:solidFill>
                  <a:schemeClr val="bg1"/>
                </a:solidFill>
              </a:rPr>
              <a:t>сценариев</a:t>
            </a:r>
            <a:r>
              <a:rPr lang="en-US" sz="1700" b="1" dirty="0">
                <a:solidFill>
                  <a:schemeClr val="bg1"/>
                </a:solidFill>
              </a:rPr>
              <a:t> </a:t>
            </a:r>
            <a:r>
              <a:rPr lang="en-US" sz="1700" b="1">
                <a:solidFill>
                  <a:schemeClr val="bg1"/>
                </a:solidFill>
              </a:rPr>
              <a:t>обработки</a:t>
            </a:r>
            <a:r>
              <a:rPr lang="en-US" sz="1700" b="1" dirty="0">
                <a:solidFill>
                  <a:schemeClr val="bg1"/>
                </a:solidFill>
              </a:rPr>
              <a:t> </a:t>
            </a:r>
            <a:r>
              <a:rPr lang="en-US" sz="1700" b="1">
                <a:solidFill>
                  <a:schemeClr val="bg1"/>
                </a:solidFill>
              </a:rPr>
              <a:t>изображений</a:t>
            </a:r>
            <a:r>
              <a:rPr lang="en-US" sz="1700" b="1" dirty="0">
                <a:solidFill>
                  <a:schemeClr val="bg1"/>
                </a:solidFill>
              </a:rPr>
              <a:t> в </a:t>
            </a:r>
            <a:r>
              <a:rPr lang="en-US" sz="1700" b="1">
                <a:solidFill>
                  <a:schemeClr val="bg1"/>
                </a:solidFill>
              </a:rPr>
              <a:t>биоинформатике</a:t>
            </a:r>
            <a:endParaRPr lang="en-US" sz="1700" b="1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58684-4C56-6901-D298-36A08E3DD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4622" y="3707541"/>
            <a:ext cx="5117253" cy="2505801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Выполнил</a:t>
            </a:r>
          </a:p>
          <a:p>
            <a:pPr>
              <a:lnSpc>
                <a:spcPct val="130000"/>
              </a:lnSpc>
            </a:pP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студент группы 5030102/80101</a:t>
            </a:r>
          </a:p>
          <a:p>
            <a:pPr>
              <a:lnSpc>
                <a:spcPct val="130000"/>
              </a:lnSpc>
            </a:pP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Ле Ву Бинь</a:t>
            </a:r>
          </a:p>
          <a:p>
            <a:pPr>
              <a:lnSpc>
                <a:spcPct val="130000"/>
              </a:lnSpc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Руководитель</a:t>
            </a:r>
          </a:p>
          <a:p>
            <a:pPr>
              <a:lnSpc>
                <a:spcPct val="130000"/>
              </a:lnSpc>
            </a:pP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доцент,</a:t>
            </a:r>
          </a:p>
          <a:p>
            <a:pPr>
              <a:lnSpc>
                <a:spcPct val="130000"/>
              </a:lnSpc>
            </a:pP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к.б.н., ВШПМиВФ,ФизМех </a:t>
            </a:r>
          </a:p>
          <a:p>
            <a:pPr>
              <a:lnSpc>
                <a:spcPct val="130000"/>
              </a:lnSpc>
            </a:pP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Козлов К.Н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0BBE59-0F2C-8C12-D20C-1954933F7B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1" r="25339" b="-1"/>
          <a:stretch/>
        </p:blipFill>
        <p:spPr>
          <a:xfrm>
            <a:off x="6857698" y="10"/>
            <a:ext cx="53343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8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53" name="Rectangle 3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ectangle 3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38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E05379B0-5DFE-7D90-0A85-CA87CB65BE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sz="2800" b="0" cap="all">
                <a:solidFill>
                  <a:schemeClr val="bg1"/>
                </a:solidFill>
              </a:rPr>
              <a:t>Р</a:t>
            </a:r>
            <a:r>
              <a:rPr lang="en-US" sz="2800" b="0" i="0" cap="all">
                <a:solidFill>
                  <a:schemeClr val="bg1"/>
                </a:solidFill>
                <a:effectLst/>
              </a:rPr>
              <a:t>езультаты и их сравнительный анализ</a:t>
            </a:r>
            <a:endParaRPr lang="en-US" sz="2800" b="0" cap="all">
              <a:solidFill>
                <a:schemeClr val="bg1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C8F1FF9-6813-6790-9E76-752868D7E7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8166" y="4238046"/>
            <a:ext cx="3806919" cy="174140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algn="l">
              <a:lnSpc>
                <a:spcPct val="140000"/>
              </a:lnSpc>
              <a:spcBef>
                <a:spcPts val="930"/>
              </a:spcBef>
            </a:pPr>
            <a:r>
              <a:rPr lang="en-US" sz="1100" dirty="0" err="1">
                <a:solidFill>
                  <a:schemeClr val="bg1"/>
                </a:solidFill>
              </a:rPr>
              <a:t>Однако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все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найденные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точки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считались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равноправными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т.е</a:t>
            </a:r>
            <a:r>
              <a:rPr lang="en-US" sz="1100" dirty="0">
                <a:solidFill>
                  <a:schemeClr val="bg1"/>
                </a:solidFill>
              </a:rPr>
              <a:t>. </a:t>
            </a:r>
            <a:r>
              <a:rPr lang="en-US" sz="1100" dirty="0" err="1">
                <a:solidFill>
                  <a:schemeClr val="bg1"/>
                </a:solidFill>
              </a:rPr>
              <a:t>содержащими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одинаковое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количество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молекул</a:t>
            </a:r>
            <a:r>
              <a:rPr lang="en-US" sz="1100" dirty="0">
                <a:solidFill>
                  <a:schemeClr val="bg1"/>
                </a:solidFill>
              </a:rPr>
              <a:t> РНК. </a:t>
            </a:r>
          </a:p>
          <a:p>
            <a:pPr algn="l">
              <a:lnSpc>
                <a:spcPct val="140000"/>
              </a:lnSpc>
              <a:spcBef>
                <a:spcPts val="930"/>
              </a:spcBef>
            </a:pPr>
            <a:r>
              <a:rPr lang="en-US" sz="1100" dirty="0" err="1">
                <a:solidFill>
                  <a:schemeClr val="bg1"/>
                </a:solidFill>
              </a:rPr>
              <a:t>Это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гистограмму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суммарной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интенсивности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этих</a:t>
            </a:r>
            <a:r>
              <a:rPr lang="en-US" sz="110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dirty="0" err="1">
                <a:solidFill>
                  <a:schemeClr val="bg1"/>
                </a:solidFill>
                <a:effectLst/>
              </a:rPr>
              <a:t>точек</a:t>
            </a:r>
            <a:r>
              <a:rPr lang="ru-RU" sz="1100" dirty="0">
                <a:solidFill>
                  <a:schemeClr val="bg1"/>
                </a:solidFill>
              </a:rPr>
              <a:t> в </a:t>
            </a:r>
            <a:r>
              <a:rPr lang="en-US" sz="1100" dirty="0">
                <a:solidFill>
                  <a:schemeClr val="bg1"/>
                </a:solidFill>
              </a:rPr>
              <a:t>Delta</a:t>
            </a:r>
          </a:p>
        </p:txBody>
      </p:sp>
      <p:sp>
        <p:nvSpPr>
          <p:cNvPr id="56" name="Rectangle 40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1ECF2B7-2B42-058C-A4F6-D6681D6A3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85" y="1614433"/>
            <a:ext cx="6236248" cy="3979044"/>
          </a:xfrm>
          <a:prstGeom prst="rect">
            <a:avLst/>
          </a:prstGeom>
        </p:spPr>
      </p:pic>
      <p:sp>
        <p:nvSpPr>
          <p:cNvPr id="57" name="Rectangle 4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5E30D-7058-0A41-BF18-CBAD68B637B0}"/>
              </a:ext>
            </a:extLst>
          </p:cNvPr>
          <p:cNvSpPr txBox="1"/>
          <p:nvPr/>
        </p:nvSpPr>
        <p:spPr>
          <a:xfrm>
            <a:off x="1990152" y="5341620"/>
            <a:ext cx="825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41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51" name="Rectangle 3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3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37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39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FCB762-DF27-4ED7-6643-41F2BC7EDBF8}"/>
              </a:ext>
            </a:extLst>
          </p:cNvPr>
          <p:cNvSpPr txBox="1"/>
          <p:nvPr/>
        </p:nvSpPr>
        <p:spPr>
          <a:xfrm>
            <a:off x="548640" y="1709530"/>
            <a:ext cx="3754671" cy="2528515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15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Р</a:t>
            </a:r>
            <a:r>
              <a:rPr lang="en-US" sz="2800" i="0" cap="all" spc="15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езультаты</a:t>
            </a:r>
            <a:r>
              <a:rPr lang="en-US" sz="2800" i="0" cap="all" spc="15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и </a:t>
            </a:r>
            <a:r>
              <a:rPr lang="en-US" sz="2800" i="0" cap="all" spc="15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их</a:t>
            </a:r>
            <a:r>
              <a:rPr lang="en-US" sz="2800" i="0" cap="all" spc="15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i="0" cap="all" spc="15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сравнительный</a:t>
            </a:r>
            <a:r>
              <a:rPr lang="en-US" sz="2800" i="0" cap="all" spc="15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i="0" cap="all" spc="15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анализ</a:t>
            </a:r>
            <a:endParaRPr lang="en-US" sz="2800" cap="all" spc="15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3995CA3-407E-CCC2-4F0E-F634E8FF6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2" b="-3"/>
          <a:stretch/>
        </p:blipFill>
        <p:spPr>
          <a:xfrm>
            <a:off x="4673592" y="1057275"/>
            <a:ext cx="3753016" cy="2530630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28EE35F-38D5-C845-89F8-FA6E6EA16C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" r="5603" b="-3"/>
          <a:stretch/>
        </p:blipFill>
        <p:spPr>
          <a:xfrm>
            <a:off x="8464800" y="1074544"/>
            <a:ext cx="3727200" cy="2530631"/>
          </a:xfrm>
          <a:prstGeom prst="rect">
            <a:avLst/>
          </a:prstGeom>
        </p:spPr>
      </p:pic>
      <p:sp>
        <p:nvSpPr>
          <p:cNvPr id="57" name="Rectangle 41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B2A55E0-85D5-C9B5-ADA1-BBFB022A12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6" b="-9"/>
          <a:stretch/>
        </p:blipFill>
        <p:spPr>
          <a:xfrm>
            <a:off x="4665714" y="3636844"/>
            <a:ext cx="3753016" cy="2490624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D85E15A-CDCA-7CE0-9A69-3DAF0979F9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4" b="-8"/>
          <a:stretch/>
        </p:blipFill>
        <p:spPr>
          <a:xfrm>
            <a:off x="8459104" y="3605175"/>
            <a:ext cx="3747360" cy="2514239"/>
          </a:xfrm>
          <a:prstGeom prst="rect">
            <a:avLst/>
          </a:prstGeom>
        </p:spPr>
      </p:pic>
      <p:sp>
        <p:nvSpPr>
          <p:cNvPr id="58" name="Rectangle 43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67615"/>
            <a:ext cx="4603482" cy="690385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6123441"/>
            <a:ext cx="7534656" cy="7345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136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A898E0-0F1C-4CD6-BBAB-3A481A2F0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0792" y="1057665"/>
            <a:ext cx="64008" cy="50657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F71D3E-0832-4789-A561-3A3C31901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200" y="3572836"/>
            <a:ext cx="75438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3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8CDB4-8DD8-F721-B225-1C03CFC87B5E}"/>
              </a:ext>
            </a:extLst>
          </p:cNvPr>
          <p:cNvSpPr txBox="1"/>
          <p:nvPr/>
        </p:nvSpPr>
        <p:spPr>
          <a:xfrm>
            <a:off x="637874" y="2934455"/>
            <a:ext cx="3616073" cy="28401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marR="0">
              <a:lnSpc>
                <a:spcPct val="13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</a:pP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После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построения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гистограммы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мы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найдем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пик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гистограмма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и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определим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каждый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диапазон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значений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для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каждой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из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этих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пик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,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первый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интервал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соответствует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1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молекуле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второй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интервал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соответствует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2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молекулам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продолжайте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так</a:t>
            </a:r>
            <a:endParaRPr lang="en-US" sz="1100" spc="15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R="0">
              <a:lnSpc>
                <a:spcPct val="13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</a:pP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Это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графиков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количества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молекул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в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полосе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по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х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от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450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до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550 </a:t>
            </a:r>
            <a:r>
              <a:rPr lang="ru-RU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в 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Delta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E931357-A190-9345-D267-C1669DBCD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14" y="1350718"/>
            <a:ext cx="6514470" cy="415656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11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25E006D2-AAA7-B65C-DAE3-5F881DB00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24" y="3629498"/>
            <a:ext cx="4753128" cy="3032738"/>
          </a:xfrm>
          <a:prstGeom prst="rect">
            <a:avLst/>
          </a:prstGeom>
        </p:spPr>
      </p:pic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62DDFD8F-7913-5BAD-9C12-C5B611C31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596" y="3729000"/>
            <a:ext cx="4753128" cy="3032738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AB91DC-BBD9-5839-8881-D6D0433CB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100" y="596760"/>
            <a:ext cx="4753128" cy="3032738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36E0DFF2-57C0-D34E-37CA-35FD3BC5D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20" y="696262"/>
            <a:ext cx="4753128" cy="303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97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F941-2066-5F2F-1654-5134C27A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ffectLst/>
                <a:latin typeface="Arial" panose="020B0604020202020204" pitchFamily="34" charset="0"/>
              </a:rPr>
              <a:t>ЗАКЛЮЧЕНИЕ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281D4-E2F7-7011-4D52-895E500A04D4}"/>
              </a:ext>
            </a:extLst>
          </p:cNvPr>
          <p:cNvSpPr txBox="1"/>
          <p:nvPr/>
        </p:nvSpPr>
        <p:spPr>
          <a:xfrm>
            <a:off x="4832059" y="268448"/>
            <a:ext cx="73599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/>
              <a:t>Создаваемая разработанным методом программа обработки изображений позволяет гибко настраивать параметры элементарных процедур.</a:t>
            </a:r>
          </a:p>
          <a:p>
            <a:pPr marL="342900" indent="-342900">
              <a:buAutoNum type="arabicPeriod"/>
            </a:pPr>
            <a:endParaRPr lang="ru-RU"/>
          </a:p>
          <a:p>
            <a:r>
              <a:rPr lang="ru-RU"/>
              <a:t>2. Автоматическое создание текстового описания сценария обработки облегчает совместную разработку таких сценариев.</a:t>
            </a:r>
          </a:p>
          <a:p>
            <a:endParaRPr lang="ru-RU"/>
          </a:p>
          <a:p>
            <a:r>
              <a:rPr lang="ru-RU"/>
              <a:t>3. Анализ распределения суммарной интенсивности в сегментированных объектах указывает на наличие парных и тройных комплексов.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8036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85E48-220A-BA44-86F1-89A85808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Б</a:t>
            </a:r>
            <a:r>
              <a:rPr lang="en-US" dirty="0" err="1">
                <a:solidFill>
                  <a:schemeClr val="bg1"/>
                </a:solidFill>
                <a:effectLst/>
              </a:rPr>
              <a:t>иблиографический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</a:rPr>
              <a:t>список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FB7AF-076C-B623-0A89-6DAFF471B2A3}"/>
              </a:ext>
            </a:extLst>
          </p:cNvPr>
          <p:cNvSpPr txBox="1"/>
          <p:nvPr/>
        </p:nvSpPr>
        <p:spPr>
          <a:xfrm>
            <a:off x="1535371" y="2702257"/>
            <a:ext cx="9935571" cy="342615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Ali, Sammi, Sarah A. Signor, Konstantin Kozlov, и Sergey V.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Nuzhdin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«Novel Approach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toQuantitative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Spatial Gene Expression Uncovers Genetic Stochasticity in the Developing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DrosophilaEye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». Evolution &amp; Development, 12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февраль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2019 г. 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https://doi.org/10.1111/ede.12283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z="11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Kozlov, K. N., P. Baumann, J.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Waldmann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и M. G.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Samsonova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«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TeraPro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 System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forProcessing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Large Biomedical Images». Pattern Recognition and Image Analysis 23,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вып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4(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декабрь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2013 г.): 488–97. 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https://doi.org/10.1134/S105466181304007X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z="11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Kozlov, Konstantin, Vera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Kosheverova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Rimma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Kamentseva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Marianna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Kharchenko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AlenaSokolkova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Elena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Kornilova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и Maria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Samsonova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«Quantitative Analysis of the 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HeterogeneousPopulation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Endocytic Vesicles». Journal of Bioinformatics and Computational Biology 15, вып.02 (</a:t>
            </a:r>
            <a:r>
              <a:rPr lang="en-US" sz="11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апрель</a:t>
            </a: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2017 г.): 1750008. https://doi.org/10.1142/S0219720017500081.</a:t>
            </a:r>
          </a:p>
        </p:txBody>
      </p:sp>
    </p:spTree>
    <p:extLst>
      <p:ext uri="{BB962C8B-B14F-4D97-AF65-F5344CB8AC3E}">
        <p14:creationId xmlns:p14="http://schemas.microsoft.com/office/powerpoint/2010/main" val="269905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DE21D-BB13-5D96-A577-AB0461BFC42A}"/>
              </a:ext>
            </a:extLst>
          </p:cNvPr>
          <p:cNvSpPr txBox="1"/>
          <p:nvPr/>
        </p:nvSpPr>
        <p:spPr>
          <a:xfrm>
            <a:off x="1635102" y="592947"/>
            <a:ext cx="8791787" cy="3895085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 spc="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Спасибо</a:t>
            </a:r>
            <a:r>
              <a:rPr lang="en-US" sz="7200" cap="all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cap="all" spc="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за</a:t>
            </a:r>
            <a:r>
              <a:rPr lang="en-US" sz="7200" cap="all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cap="all" spc="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внимание</a:t>
            </a:r>
            <a:r>
              <a:rPr lang="en-US" sz="7200" cap="all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5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39A87-65BC-F6A1-318F-F733BEC8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В</a:t>
            </a:r>
            <a:r>
              <a:rPr lang="en-US">
                <a:solidFill>
                  <a:schemeClr val="bg1"/>
                </a:solidFill>
              </a:rPr>
              <a:t>ведение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A8737-60EE-961D-36BB-75621182C94A}"/>
              </a:ext>
            </a:extLst>
          </p:cNvPr>
          <p:cNvSpPr txBox="1"/>
          <p:nvPr/>
        </p:nvSpPr>
        <p:spPr>
          <a:xfrm>
            <a:off x="1535371" y="2702257"/>
            <a:ext cx="9935571" cy="342615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Изображения</a:t>
            </a: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в </a:t>
            </a:r>
            <a:r>
              <a:rPr 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биоинформатике</a:t>
            </a: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количество</a:t>
            </a: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быстро</a:t>
            </a: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растет</a:t>
            </a: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содержат</a:t>
            </a: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большое</a:t>
            </a: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количество</a:t>
            </a: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информации</a:t>
            </a: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требуют</a:t>
            </a: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сложной</a:t>
            </a: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обработки</a:t>
            </a: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Существующие</a:t>
            </a: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программы</a:t>
            </a: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обработки</a:t>
            </a: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OpenCV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ImageJ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др</a:t>
            </a: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Требуются</a:t>
            </a: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методы</a:t>
            </a: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для</a:t>
            </a: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работы</a:t>
            </a: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с </a:t>
            </a:r>
            <a:r>
              <a:rPr 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сложными</a:t>
            </a: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многошаговыми</a:t>
            </a: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процедурами</a:t>
            </a:r>
            <a:endParaRPr lang="en-US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z="9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z="9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z="9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83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85D9D-48FE-3AAB-1F06-38B87759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П</a:t>
            </a:r>
            <a:r>
              <a:rPr lang="en-US">
                <a:solidFill>
                  <a:schemeClr val="bg1"/>
                </a:solidFill>
                <a:effectLst/>
              </a:rPr>
              <a:t>остановка задачи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3329F431-FD8E-B7E8-8BFF-E53B5180FC3D}"/>
              </a:ext>
            </a:extLst>
          </p:cNvPr>
          <p:cNvSpPr txBox="1"/>
          <p:nvPr/>
        </p:nvSpPr>
        <p:spPr>
          <a:xfrm>
            <a:off x="1535371" y="2702257"/>
            <a:ext cx="9935571" cy="342615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Сложная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многошаговая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процедура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направленный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нециклический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граф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Цель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работы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втоматическое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создание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программы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на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языке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Python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по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такому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графу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Необходимо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также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создавать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текстовое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описание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процедуры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Применить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разработанный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подход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к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обработки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биологических</a:t>
            </a: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изображений</a:t>
            </a:r>
            <a:r>
              <a:rPr lang="en-US" sz="15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378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85D9D-48FE-3AAB-1F06-38B87759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Пример графа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3329F431-FD8E-B7E8-8BFF-E53B5180FC3D}"/>
              </a:ext>
            </a:extLst>
          </p:cNvPr>
          <p:cNvSpPr txBox="1"/>
          <p:nvPr/>
        </p:nvSpPr>
        <p:spPr>
          <a:xfrm>
            <a:off x="1535371" y="2702257"/>
            <a:ext cx="9935571" cy="342615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z="17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ED8DA-E32C-4E4D-31ED-E59E01F16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77" y="2300161"/>
            <a:ext cx="9861634" cy="4473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2818E8-F82C-12AE-2FC1-1664094371D0}"/>
              </a:ext>
            </a:extLst>
          </p:cNvPr>
          <p:cNvSpPr txBox="1"/>
          <p:nvPr/>
        </p:nvSpPr>
        <p:spPr>
          <a:xfrm>
            <a:off x="1070774" y="5989182"/>
            <a:ext cx="5363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Ссылка на Простак</a:t>
            </a:r>
          </a:p>
          <a:p>
            <a:r>
              <a:rPr lang="ru-RU" dirty="0"/>
              <a:t>Козлов, К.Н. и др. Биофизика 67, no. 2 (2022): 283–88.</a:t>
            </a:r>
          </a:p>
        </p:txBody>
      </p:sp>
    </p:spTree>
    <p:extLst>
      <p:ext uri="{BB962C8B-B14F-4D97-AF65-F5344CB8AC3E}">
        <p14:creationId xmlns:p14="http://schemas.microsoft.com/office/powerpoint/2010/main" val="179030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85D9D-48FE-3AAB-1F06-38B87759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Разработка Модификаций (1/3)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3329F431-FD8E-B7E8-8BFF-E53B5180FC3D}"/>
              </a:ext>
            </a:extLst>
          </p:cNvPr>
          <p:cNvSpPr txBox="1"/>
          <p:nvPr/>
        </p:nvSpPr>
        <p:spPr>
          <a:xfrm>
            <a:off x="1535371" y="2702257"/>
            <a:ext cx="9935571" cy="342615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z="17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5C3CE3-BFDE-99F2-F610-03EEEF2B0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76" y="2244357"/>
            <a:ext cx="11245109" cy="44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4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85D9D-48FE-3AAB-1F06-38B87759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Разработка Модификаций (2/3)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3329F431-FD8E-B7E8-8BFF-E53B5180FC3D}"/>
              </a:ext>
            </a:extLst>
          </p:cNvPr>
          <p:cNvSpPr txBox="1"/>
          <p:nvPr/>
        </p:nvSpPr>
        <p:spPr>
          <a:xfrm>
            <a:off x="1535371" y="2702257"/>
            <a:ext cx="9935571" cy="342615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z="17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AE7CC21D-A91D-9933-803E-96BF5A85B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70" y="2178574"/>
            <a:ext cx="10028113" cy="460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0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CB8A-751C-5102-321A-8E00FF707A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637" y="16863"/>
            <a:ext cx="13289935" cy="693738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ctr">
              <a:lnSpc>
                <a:spcPct val="125000"/>
              </a:lnSpc>
            </a:pPr>
            <a:r>
              <a:rPr lang="ru-RU" sz="3100" b="0" cap="all" dirty="0">
                <a:solidFill>
                  <a:schemeClr val="bg2"/>
                </a:solidFill>
                <a:effectLst/>
                <a:highlight>
                  <a:srgbClr val="000080"/>
                </a:highlight>
              </a:rPr>
              <a:t>р</a:t>
            </a:r>
            <a:r>
              <a:rPr lang="en-US" sz="3100" b="0" cap="all" dirty="0" err="1">
                <a:solidFill>
                  <a:schemeClr val="bg2"/>
                </a:solidFill>
                <a:effectLst/>
                <a:highlight>
                  <a:srgbClr val="000080"/>
                </a:highlight>
              </a:rPr>
              <a:t>Азработка</a:t>
            </a:r>
            <a:r>
              <a:rPr lang="en-US" sz="3100" b="0" cap="all" dirty="0">
                <a:solidFill>
                  <a:schemeClr val="bg2"/>
                </a:solidFill>
                <a:effectLst/>
                <a:highlight>
                  <a:srgbClr val="000080"/>
                </a:highlight>
              </a:rPr>
              <a:t> </a:t>
            </a:r>
            <a:r>
              <a:rPr lang="en-US" sz="3100" b="0" cap="all" dirty="0" err="1">
                <a:solidFill>
                  <a:schemeClr val="bg1"/>
                </a:solidFill>
                <a:effectLst/>
                <a:highlight>
                  <a:srgbClr val="000080"/>
                </a:highlight>
              </a:rPr>
              <a:t>модификаций</a:t>
            </a:r>
            <a:endParaRPr lang="en-US" sz="3100" b="0" cap="all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27AA00CB-7939-969A-BA20-B3FEE659C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083"/>
            <a:ext cx="12158201" cy="599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85D9D-48FE-3AAB-1F06-38B87759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effectLst/>
              </a:rPr>
              <a:t>П</a:t>
            </a:r>
            <a:r>
              <a:rPr lang="en-US" sz="3600" dirty="0" err="1">
                <a:solidFill>
                  <a:schemeClr val="bg1"/>
                </a:solidFill>
                <a:effectLst/>
              </a:rPr>
              <a:t>рименение</a:t>
            </a:r>
            <a:r>
              <a:rPr lang="ru-RU" sz="3600" dirty="0">
                <a:solidFill>
                  <a:schemeClr val="bg1"/>
                </a:solidFill>
                <a:effectLst/>
              </a:rPr>
              <a:t>(1/2)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3329F431-FD8E-B7E8-8BFF-E53B5180FC3D}"/>
              </a:ext>
            </a:extLst>
          </p:cNvPr>
          <p:cNvSpPr txBox="1"/>
          <p:nvPr/>
        </p:nvSpPr>
        <p:spPr>
          <a:xfrm>
            <a:off x="1535371" y="2702257"/>
            <a:ext cx="9935571" cy="342615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8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Есть</a:t>
            </a:r>
            <a:r>
              <a:rPr lang="en-US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изображения</a:t>
            </a:r>
            <a:r>
              <a:rPr lang="en-US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глаза</a:t>
            </a:r>
            <a:r>
              <a:rPr lang="en-US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развивающегося</a:t>
            </a:r>
            <a:r>
              <a:rPr lang="en-US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дрозофилы.Там</a:t>
            </a:r>
            <a:r>
              <a:rPr lang="en-US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 </a:t>
            </a:r>
            <a:r>
              <a:rPr lang="en-US" sz="18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группы</a:t>
            </a:r>
            <a:r>
              <a:rPr lang="en-US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indent="-34290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AutoNum type="arabicPeriod"/>
            </a:pPr>
            <a:r>
              <a:rPr lang="en-US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Female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Male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en-US" sz="18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Pseudomale</a:t>
            </a:r>
            <a:endParaRPr lang="en-US" sz="18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8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Использовано</a:t>
            </a:r>
            <a:r>
              <a:rPr lang="en-US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5 </a:t>
            </a:r>
            <a:r>
              <a:rPr lang="en-US" sz="18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генов</a:t>
            </a:r>
            <a:r>
              <a:rPr lang="en-US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</a:t>
            </a:r>
            <a:r>
              <a:rPr lang="en-US" sz="18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маркер</a:t>
            </a:r>
            <a:r>
              <a:rPr lang="en-US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ядра</a:t>
            </a:r>
            <a:r>
              <a:rPr lang="en-US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DAPI: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DI – delta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</a:t>
            </a:r>
            <a:r>
              <a:rPr lang="en-US" sz="18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dsx</a:t>
            </a:r>
            <a:r>
              <a:rPr lang="en-US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8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doublesex</a:t>
            </a:r>
            <a:endParaRPr lang="en-US" sz="18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</a:t>
            </a:r>
            <a:r>
              <a:rPr lang="en-US" sz="18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Hh</a:t>
            </a:r>
            <a:r>
              <a:rPr lang="en-US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hedgehog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</a:t>
            </a:r>
            <a:r>
              <a:rPr lang="en-US" sz="18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Sxl</a:t>
            </a:r>
            <a:r>
              <a:rPr lang="en-US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Sex-lethal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 ms2 - Male-specific</a:t>
            </a:r>
          </a:p>
        </p:txBody>
      </p:sp>
    </p:spTree>
    <p:extLst>
      <p:ext uri="{BB962C8B-B14F-4D97-AF65-F5344CB8AC3E}">
        <p14:creationId xmlns:p14="http://schemas.microsoft.com/office/powerpoint/2010/main" val="289056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85D9D-48FE-3AAB-1F06-38B87759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effectLst/>
              </a:rPr>
              <a:t>П</a:t>
            </a:r>
            <a:r>
              <a:rPr lang="en-US" sz="3600" dirty="0" err="1">
                <a:solidFill>
                  <a:schemeClr val="bg1"/>
                </a:solidFill>
                <a:effectLst/>
              </a:rPr>
              <a:t>рименение</a:t>
            </a:r>
            <a:r>
              <a:rPr lang="ru-RU" sz="3600" dirty="0">
                <a:solidFill>
                  <a:schemeClr val="bg1"/>
                </a:solidFill>
                <a:effectLst/>
              </a:rPr>
              <a:t>(2/2)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3329F431-FD8E-B7E8-8BFF-E53B5180FC3D}"/>
              </a:ext>
            </a:extLst>
          </p:cNvPr>
          <p:cNvSpPr txBox="1"/>
          <p:nvPr/>
        </p:nvSpPr>
        <p:spPr>
          <a:xfrm>
            <a:off x="1535371" y="2702257"/>
            <a:ext cx="9935571" cy="342615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z="18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изображение">
            <a:extLst>
              <a:ext uri="{FF2B5EF4-FFF2-40B4-BE49-F238E27FC236}">
                <a16:creationId xmlns:a16="http://schemas.microsoft.com/office/drawing/2014/main" id="{116D02FD-76F4-9627-F91B-538AAC5BB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77" y="2300160"/>
            <a:ext cx="11089222" cy="455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595401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282441"/>
      </a:dk2>
      <a:lt2>
        <a:srgbClr val="E8E6E2"/>
      </a:lt2>
      <a:accent1>
        <a:srgbClr val="3F78D1"/>
      </a:accent1>
      <a:accent2>
        <a:srgbClr val="2DA3BF"/>
      </a:accent2>
      <a:accent3>
        <a:srgbClr val="37B599"/>
      </a:accent3>
      <a:accent4>
        <a:srgbClr val="2DBB60"/>
      </a:accent4>
      <a:accent5>
        <a:srgbClr val="40B938"/>
      </a:accent5>
      <a:accent6>
        <a:srgbClr val="6CB42B"/>
      </a:accent6>
      <a:hlink>
        <a:srgbClr val="32963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514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Meiryo</vt:lpstr>
      <vt:lpstr>Arial</vt:lpstr>
      <vt:lpstr>Calibri</vt:lpstr>
      <vt:lpstr>Corbel</vt:lpstr>
      <vt:lpstr>ShojiVTI</vt:lpstr>
      <vt:lpstr>Автоматическое программирование и аннотирование сценариев обработки изображений в биоинформатике</vt:lpstr>
      <vt:lpstr>Введение</vt:lpstr>
      <vt:lpstr>Постановка задачи </vt:lpstr>
      <vt:lpstr>Пример графа </vt:lpstr>
      <vt:lpstr>Разработка Модификаций (1/3) </vt:lpstr>
      <vt:lpstr>Разработка Модификаций (2/3) </vt:lpstr>
      <vt:lpstr>рАзработка модификаций</vt:lpstr>
      <vt:lpstr>Применение(1/2)</vt:lpstr>
      <vt:lpstr>Применение(2/2)</vt:lpstr>
      <vt:lpstr>Результаты и их сравнительный анализ</vt:lpstr>
      <vt:lpstr>PowerPoint Presentation</vt:lpstr>
      <vt:lpstr>PowerPoint Presentation</vt:lpstr>
      <vt:lpstr>PowerPoint Presentation</vt:lpstr>
      <vt:lpstr>ЗАКЛЮЧЕНИЕ</vt:lpstr>
      <vt:lpstr>Библиографический список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Автоматическое программирование и аннотирование сценариев обработки изображений в биоинформатике</dc:title>
  <dc:creator>LE VU</dc:creator>
  <cp:lastModifiedBy>LE VU</cp:lastModifiedBy>
  <cp:revision>4</cp:revision>
  <dcterms:created xsi:type="dcterms:W3CDTF">2022-06-10T00:18:55Z</dcterms:created>
  <dcterms:modified xsi:type="dcterms:W3CDTF">2022-06-13T16:29:32Z</dcterms:modified>
</cp:coreProperties>
</file>