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9" r:id="rId2"/>
    <p:sldId id="260" r:id="rId3"/>
    <p:sldId id="258" r:id="rId4"/>
    <p:sldId id="270" r:id="rId5"/>
    <p:sldId id="261" r:id="rId6"/>
    <p:sldId id="262" r:id="rId7"/>
    <p:sldId id="264" r:id="rId8"/>
    <p:sldId id="267" r:id="rId9"/>
    <p:sldId id="271" r:id="rId10"/>
    <p:sldId id="268" r:id="rId11"/>
    <p:sldId id="265" r:id="rId12"/>
    <p:sldId id="263" r:id="rId13"/>
  </p:sldIdLst>
  <p:sldSz cx="9906000" cy="6858000" type="A4"/>
  <p:notesSz cx="7102475" cy="93884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9" autoAdjust="0"/>
    <p:restoredTop sz="94749" autoAdjust="0"/>
  </p:normalViewPr>
  <p:slideViewPr>
    <p:cSldViewPr snapToGrid="0">
      <p:cViewPr varScale="1">
        <p:scale>
          <a:sx n="89" d="100"/>
          <a:sy n="89" d="100"/>
        </p:scale>
        <p:origin x="-1234" y="-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7739" cy="46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47094" rIns="94213" bIns="47094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092" y="0"/>
            <a:ext cx="3077739" cy="46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47094" rIns="94213" bIns="47094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009650" y="704850"/>
            <a:ext cx="508317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47094" rIns="94213" bIns="47094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917422"/>
            <a:ext cx="3077739" cy="46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47094" rIns="94213" bIns="47094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47094" rIns="94213" bIns="47094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AU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en-AU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02367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9fc99e47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3650" y="1173163"/>
            <a:ext cx="4575175" cy="3168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9fc99e476_0_162:notes"/>
          <p:cNvSpPr txBox="1">
            <a:spLocks noGrp="1"/>
          </p:cNvSpPr>
          <p:nvPr>
            <p:ph type="body" idx="1"/>
          </p:nvPr>
        </p:nvSpPr>
        <p:spPr>
          <a:xfrm>
            <a:off x="710248" y="4518204"/>
            <a:ext cx="5681980" cy="3696866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62" name="Google Shape;162;g49fc99e476_0_162:notes"/>
          <p:cNvSpPr txBox="1">
            <a:spLocks noGrp="1"/>
          </p:cNvSpPr>
          <p:nvPr>
            <p:ph type="sldNum" idx="12"/>
          </p:nvPr>
        </p:nvSpPr>
        <p:spPr>
          <a:xfrm>
            <a:off x="4023092" y="8917422"/>
            <a:ext cx="3077739" cy="470964"/>
          </a:xfrm>
          <a:prstGeom prst="rect">
            <a:avLst/>
          </a:prstGeom>
        </p:spPr>
        <p:txBody>
          <a:bodyPr spcFirstLastPara="1" wrap="square" lIns="94213" tIns="47094" rIns="94213" bIns="47094" anchor="b" anchorCtr="0">
            <a:noAutofit/>
          </a:bodyPr>
          <a:lstStyle/>
          <a:p>
            <a:pPr algn="r">
              <a:buClr>
                <a:schemeClr val="dk1"/>
              </a:buClr>
              <a:buSzPts val="1200"/>
            </a:pPr>
            <a:fld id="{00000000-1234-1234-1234-123412341234}" type="slidenum">
              <a:rPr lang="en-US"/>
              <a:pPr algn="r">
                <a:buClr>
                  <a:schemeClr val="dk1"/>
                </a:buClr>
                <a:buSzPts val="1200"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ac841090f_0_17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92" name="Google Shape;192;g9ac841090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9650" y="704850"/>
            <a:ext cx="508317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ac841090f_0_17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92" name="Google Shape;192;g9ac841090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9650" y="704850"/>
            <a:ext cx="508317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ac841090f_0_17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92" name="Google Shape;192;g9ac841090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9650" y="704850"/>
            <a:ext cx="508317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a8d19c35f_2_11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72" name="Google Shape;172;g4a8d19c35f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9650" y="704850"/>
            <a:ext cx="508317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257718" y="9747210"/>
            <a:ext cx="175975" cy="189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47094" rIns="94213" bIns="47094" anchor="b" anchorCtr="0">
            <a:noAutofit/>
          </a:bodyPr>
          <a:lstStyle/>
          <a:p>
            <a:pPr algn="r">
              <a:buSzPts val="1800"/>
            </a:pPr>
            <a:fld id="{00000000-1234-1234-1234-123412341234}" type="slidenum">
              <a:rPr lang="en-AU" sz="1900"/>
              <a:pPr algn="r">
                <a:buSzPts val="1800"/>
              </a:pPr>
              <a:t>3</a:t>
            </a:fld>
            <a:endParaRPr sz="1900"/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832100" y="1298575"/>
            <a:ext cx="12460288" cy="86264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817681" y="621502"/>
            <a:ext cx="5665821" cy="252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47094" rIns="94213" bIns="47094" anchor="t" anchorCtr="0">
            <a:noAutofit/>
          </a:bodyPr>
          <a:lstStyle/>
          <a:p>
            <a:pPr marL="0" indent="0"/>
            <a:endParaRPr b="1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fd2ad1623_0_49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82" name="Google Shape;182;g4fd2ad162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9650" y="704850"/>
            <a:ext cx="508317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fd2ad1623_0_49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82" name="Google Shape;182;g4fd2ad162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9650" y="704850"/>
            <a:ext cx="508317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ac841090f_0_17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92" name="Google Shape;192;g9ac841090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9650" y="704850"/>
            <a:ext cx="508317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ac841090f_0_17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92" name="Google Shape;192;g9ac841090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9650" y="704850"/>
            <a:ext cx="508317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ac841090f_0_17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92" name="Google Shape;192;g9ac841090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9650" y="704850"/>
            <a:ext cx="508317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ac841090f_0_17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92" name="Google Shape;192;g9ac841090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9650" y="704850"/>
            <a:ext cx="508317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89525" y="234865"/>
            <a:ext cx="9526956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dt" idx="10"/>
          </p:nvPr>
        </p:nvSpPr>
        <p:spPr>
          <a:xfrm>
            <a:off x="495300" y="6356352"/>
            <a:ext cx="2311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ftr" idx="11"/>
          </p:nvPr>
        </p:nvSpPr>
        <p:spPr>
          <a:xfrm>
            <a:off x="3384550" y="6356352"/>
            <a:ext cx="31369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7099300" y="6356352"/>
            <a:ext cx="2311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117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495300" y="274639"/>
            <a:ext cx="89154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dt" idx="10"/>
          </p:nvPr>
        </p:nvSpPr>
        <p:spPr>
          <a:xfrm>
            <a:off x="495300" y="6356352"/>
            <a:ext cx="2311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ftr" idx="11"/>
          </p:nvPr>
        </p:nvSpPr>
        <p:spPr>
          <a:xfrm>
            <a:off x="3384550" y="6356352"/>
            <a:ext cx="31369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7099300" y="6356352"/>
            <a:ext cx="2311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020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989982" y="37256"/>
            <a:ext cx="726500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538357" y="2570857"/>
            <a:ext cx="4755582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89525" y="234865"/>
            <a:ext cx="9526956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 t="19951" b="19951"/>
          <a:stretch/>
        </p:blipFill>
        <p:spPr>
          <a:xfrm>
            <a:off x="0" y="1987202"/>
            <a:ext cx="9906000" cy="270693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/>
        </p:nvSpPr>
        <p:spPr>
          <a:xfrm>
            <a:off x="1076400" y="809868"/>
            <a:ext cx="7496450" cy="20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166" name="Google Shape;166;p25"/>
          <p:cNvSpPr txBox="1">
            <a:spLocks noGrp="1"/>
          </p:cNvSpPr>
          <p:nvPr>
            <p:ph type="title" idx="4294967295"/>
          </p:nvPr>
        </p:nvSpPr>
        <p:spPr>
          <a:xfrm>
            <a:off x="0" y="1409758"/>
            <a:ext cx="9906000" cy="16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15169"/>
              </a:buClr>
              <a:buSzPts val="2100"/>
              <a:buFont typeface="Roboto"/>
              <a:buNone/>
            </a:pPr>
            <a:r>
              <a:rPr lang="en-US" sz="3000" b="1" dirty="0" smtClean="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Big Mountain Resort Ticket Price</a:t>
            </a:r>
            <a:endParaRPr sz="3000" b="1" dirty="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" y="6324600"/>
            <a:ext cx="1743869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4133350" y="6081600"/>
            <a:ext cx="5772650" cy="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Binh Kieu Nguyen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Madrid, 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Nov 14,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2020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16556" y="6629504"/>
            <a:ext cx="35894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https://github.com/BinhKieu82/DataScienceGuidedCapstone</a:t>
            </a:r>
          </a:p>
        </p:txBody>
      </p:sp>
    </p:spTree>
    <p:extLst>
      <p:ext uri="{BB962C8B-B14F-4D97-AF65-F5344CB8AC3E}">
        <p14:creationId xmlns:p14="http://schemas.microsoft.com/office/powerpoint/2010/main" val="10353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8" descr="springboard-logo-secondary-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55089"/>
            <a:ext cx="14859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/>
        </p:nvSpPr>
        <p:spPr>
          <a:xfrm>
            <a:off x="0" y="785123"/>
            <a:ext cx="9906000" cy="57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- 04 modeling scenarios have been suggested basing on strategy of using these features: </a:t>
            </a:r>
            <a:r>
              <a:rPr lang="en-US" sz="16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vertical_drop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, Snow </a:t>
            </a:r>
            <a:r>
              <a:rPr lang="en-US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Making_ac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total_chairs</a:t>
            </a:r>
            <a:r>
              <a:rPr lang="en-U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, Runs, </a:t>
            </a:r>
            <a:r>
              <a:rPr lang="en-US" sz="16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LongestRun_mi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8"/>
          <p:cNvSpPr txBox="1">
            <a:spLocks noGrp="1"/>
          </p:cNvSpPr>
          <p:nvPr>
            <p:ph type="sldNum" idx="12"/>
          </p:nvPr>
        </p:nvSpPr>
        <p:spPr>
          <a:xfrm>
            <a:off x="7099300" y="6356352"/>
            <a:ext cx="2311400" cy="365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0" name="Google Shape;186;p27"/>
          <p:cNvSpPr txBox="1"/>
          <p:nvPr/>
        </p:nvSpPr>
        <p:spPr>
          <a:xfrm>
            <a:off x="0" y="7633"/>
            <a:ext cx="9918350" cy="854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200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 smtClean="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Big Mountain Resort Ticket Price</a:t>
            </a:r>
          </a:p>
          <a:p>
            <a:pPr lvl="0" algn="ctr"/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  <a:ea typeface="Calibri"/>
                <a:cs typeface="Calibri"/>
                <a:sym typeface="Roboto"/>
              </a:rPr>
              <a:t>RF Model Deployment in Market Context</a:t>
            </a:r>
            <a:endParaRPr sz="2000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6192"/>
            <a:ext cx="3240000" cy="1703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-1" y="1435360"/>
            <a:ext cx="34536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Case 01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 Permanently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closing down up to 10 of the least used runs. </a:t>
            </a:r>
            <a:r>
              <a:rPr lang="en-US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Decrease $3mil Rev</a:t>
            </a:r>
            <a:endParaRPr lang="en-US" b="1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175" y="4528361"/>
            <a:ext cx="3240000" cy="174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059" y="3818906"/>
            <a:ext cx="80330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Case </a:t>
            </a:r>
            <a:r>
              <a:rPr lang="en-US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02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  Increase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the vertical drop by adding a run to a point 150 feet lower down but requiring the installation of an additional chair lift to bring skiers back up, without additional snow making 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coverage. </a:t>
            </a:r>
            <a:r>
              <a:rPr lang="en-US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Increasing: Ticket $1.99, Revenue $3474638</a:t>
            </a:r>
            <a:endParaRPr lang="en-US" b="1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57570"/>
            <a:ext cx="3240000" cy="1737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6644855" y="4557570"/>
            <a:ext cx="1620000" cy="175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477" y="1859508"/>
            <a:ext cx="3240000" cy="179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53650" y="1435360"/>
            <a:ext cx="35352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Case </a:t>
            </a:r>
            <a:r>
              <a:rPr lang="en-US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03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  Same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as case 2, but adding 2 acres of snow making 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cover. </a:t>
            </a:r>
            <a:r>
              <a:rPr lang="en-US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Same as case 02</a:t>
            </a:r>
            <a:endParaRPr lang="en-US" b="1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03476" y="1427088"/>
            <a:ext cx="30148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Case </a:t>
            </a:r>
            <a:r>
              <a:rPr lang="en-US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04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  Increase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the longest run by 0.2 mile to boast 3.5 miles length, requiring an additional snow making coverage of 4 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acres.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Same as case 02</a:t>
            </a:r>
          </a:p>
        </p:txBody>
      </p:sp>
      <p:pic>
        <p:nvPicPr>
          <p:cNvPr id="21" name="Picture 7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74"/>
          <a:stretch/>
        </p:blipFill>
        <p:spPr bwMode="auto">
          <a:xfrm>
            <a:off x="8101413" y="2324166"/>
            <a:ext cx="1669444" cy="1716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951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8" descr="springboard-logo-secondary-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55089"/>
            <a:ext cx="14859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/>
        </p:nvSpPr>
        <p:spPr>
          <a:xfrm>
            <a:off x="0" y="862036"/>
            <a:ext cx="9906000" cy="388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BMR </a:t>
            </a:r>
            <a:r>
              <a:rPr lang="en-US" sz="1600" dirty="0"/>
              <a:t>price has been predicted is $95.87 using Random Forest model excluding BMR info vs $81 actual one. It means that it still has room to increase ticket price then revenue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04 </a:t>
            </a:r>
            <a:r>
              <a:rPr lang="en-US" sz="1600" dirty="0" err="1"/>
              <a:t>scienarios</a:t>
            </a:r>
            <a:r>
              <a:rPr lang="en-US" sz="1600" dirty="0"/>
              <a:t> have been run to reveal the variation of ticket price when key features/facilities change. The results showing that number of Runs, </a:t>
            </a:r>
            <a:r>
              <a:rPr lang="en-US" sz="1600" dirty="0" err="1"/>
              <a:t>vertical_drop</a:t>
            </a:r>
            <a:r>
              <a:rPr lang="en-US" sz="1600" dirty="0"/>
              <a:t> &amp; </a:t>
            </a:r>
            <a:r>
              <a:rPr lang="en-US" sz="1600" dirty="0" err="1"/>
              <a:t>total_chairs</a:t>
            </a:r>
            <a:r>
              <a:rPr lang="en-US" sz="1600" dirty="0"/>
              <a:t> are the most effected features to the ticket price &amp; revenue. The suggested price increase is $1.9 leading an increasing of $3474638 in revenue over a season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Continue running the model by increasing number of Runs, an interesting number of revenue increase is $5123188 meanwhile ticket price is only higher $2.93. By playing around with many other cases might reach an optimum </a:t>
            </a:r>
            <a:r>
              <a:rPr lang="en-US" sz="1600" dirty="0" smtClean="0"/>
              <a:t>solution.</a:t>
            </a:r>
            <a:endParaRPr lang="en-US"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 startAt="4"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8"/>
          <p:cNvSpPr txBox="1">
            <a:spLocks noGrp="1"/>
          </p:cNvSpPr>
          <p:nvPr>
            <p:ph type="sldNum" idx="12"/>
          </p:nvPr>
        </p:nvSpPr>
        <p:spPr>
          <a:xfrm>
            <a:off x="7099300" y="6356352"/>
            <a:ext cx="2311400" cy="365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0" name="Google Shape;186;p27"/>
          <p:cNvSpPr txBox="1"/>
          <p:nvPr/>
        </p:nvSpPr>
        <p:spPr>
          <a:xfrm>
            <a:off x="0" y="7633"/>
            <a:ext cx="9918350" cy="854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200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 smtClean="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Big Mountain Resort Ticket Price</a:t>
            </a:r>
          </a:p>
          <a:p>
            <a:pPr lvl="0" algn="ctr"/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  <a:ea typeface="Calibri"/>
                <a:cs typeface="Calibri"/>
                <a:sym typeface="Roboto"/>
              </a:rPr>
              <a:t>Modeling Results &amp; Analysis</a:t>
            </a:r>
            <a:endParaRPr sz="2000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5005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8" descr="springboard-logo-secondary-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55089"/>
            <a:ext cx="14859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8"/>
          <p:cNvSpPr txBox="1">
            <a:spLocks noGrp="1"/>
          </p:cNvSpPr>
          <p:nvPr>
            <p:ph type="sldNum" idx="12"/>
          </p:nvPr>
        </p:nvSpPr>
        <p:spPr>
          <a:xfrm>
            <a:off x="7099300" y="6356352"/>
            <a:ext cx="2311400" cy="365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9" name="Google Shape;211;p29"/>
          <p:cNvSpPr txBox="1"/>
          <p:nvPr/>
        </p:nvSpPr>
        <p:spPr>
          <a:xfrm>
            <a:off x="4332349" y="1170773"/>
            <a:ext cx="5586001" cy="17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</a:rPr>
              <a:t>The suggested price increase is $1.9 leading an increasing of $3474638 in revenue over a </a:t>
            </a:r>
            <a:r>
              <a:rPr lang="en-US" sz="1600" dirty="0" smtClean="0">
                <a:latin typeface="Calibri"/>
                <a:ea typeface="Calibri"/>
                <a:cs typeface="Calibri"/>
              </a:rPr>
              <a:t>season</a:t>
            </a:r>
          </a:p>
          <a:p>
            <a:pPr marL="412750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1600" dirty="0">
              <a:latin typeface="Calibri"/>
              <a:ea typeface="Calibri"/>
              <a:cs typeface="Calibri"/>
            </a:endParaRPr>
          </a:p>
          <a:p>
            <a:pPr marL="412750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/>
                <a:ea typeface="Calibri"/>
                <a:cs typeface="Calibri"/>
                <a:sym typeface="Calibri"/>
              </a:rPr>
              <a:t>Other regression models are recommended to use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86;p27"/>
          <p:cNvSpPr txBox="1"/>
          <p:nvPr/>
        </p:nvSpPr>
        <p:spPr>
          <a:xfrm>
            <a:off x="0" y="7633"/>
            <a:ext cx="9918350" cy="854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200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 smtClean="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Big Mountain Resort Ticket Price</a:t>
            </a:r>
          </a:p>
          <a:p>
            <a:pPr lvl="0" algn="ctr"/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  <a:ea typeface="Calibri"/>
                <a:cs typeface="Calibri"/>
                <a:sym typeface="Roboto"/>
              </a:rPr>
              <a:t>Summary &amp; Conclusions</a:t>
            </a:r>
            <a:endParaRPr sz="2000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25677"/>
            <a:ext cx="4320000" cy="2395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899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3" y="1128767"/>
            <a:ext cx="4117099" cy="4699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 descr="springboard-logo-secondary-RG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055089"/>
            <a:ext cx="14859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/>
          <p:nvPr/>
        </p:nvSpPr>
        <p:spPr>
          <a:xfrm>
            <a:off x="0" y="7633"/>
            <a:ext cx="9918350" cy="854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3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1673697" y="6535434"/>
            <a:ext cx="8232250" cy="2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/>
              <a:t>By Kenneth Jensen - Own work based on:ftp://public.dhe.ibm.com/software/analytics/spss/documentation/modeler/18.0/en/ModelerCRISPDM.pdf (Figure 1), CC BY-SA 3.0, https://commons.wikimedia.org/w/index.php?curid=24930610</a:t>
            </a:r>
            <a:endParaRPr sz="550"/>
          </a:p>
        </p:txBody>
      </p:sp>
      <p:sp>
        <p:nvSpPr>
          <p:cNvPr id="178" name="Google Shape;178;p26"/>
          <p:cNvSpPr txBox="1"/>
          <p:nvPr/>
        </p:nvSpPr>
        <p:spPr>
          <a:xfrm>
            <a:off x="4354310" y="1319835"/>
            <a:ext cx="5394675" cy="2884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n-US" sz="2400" b="1" dirty="0" smtClean="0">
                <a:latin typeface="Calibri"/>
                <a:ea typeface="Calibri"/>
                <a:cs typeface="Calibri"/>
                <a:sym typeface="Calibri"/>
              </a:rPr>
              <a:t>Problem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statements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342900">
              <a:buSzPts val="1600"/>
              <a:buFont typeface="+mj-lt"/>
              <a:buAutoNum type="arabicPeriod"/>
            </a:pPr>
            <a:r>
              <a:rPr lang="en-US" sz="2400" b="1" dirty="0" smtClean="0">
                <a:latin typeface="Calibri"/>
                <a:ea typeface="Calibri"/>
                <a:cs typeface="Calibri"/>
                <a:sym typeface="Calibri"/>
              </a:rPr>
              <a:t>Key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Findings &amp; Recommendations 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342900">
              <a:buSzPts val="1600"/>
              <a:buFont typeface="+mj-lt"/>
              <a:buAutoNum type="arabicPeriod"/>
            </a:pPr>
            <a:r>
              <a:rPr lang="en-US" sz="2400" b="1" dirty="0" smtClean="0">
                <a:latin typeface="Calibri"/>
                <a:ea typeface="Calibri"/>
                <a:cs typeface="Calibri"/>
                <a:sym typeface="Calibri"/>
              </a:rPr>
              <a:t>Modeling Results &amp; Analysis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n-US" sz="2400" b="1" dirty="0" smtClean="0">
                <a:latin typeface="Calibri"/>
                <a:ea typeface="Calibri"/>
                <a:cs typeface="Calibri"/>
                <a:sym typeface="Calibri"/>
              </a:rPr>
              <a:t>Summary &amp; Conclusions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6"/>
          <p:cNvSpPr txBox="1">
            <a:spLocks noGrp="1"/>
          </p:cNvSpPr>
          <p:nvPr>
            <p:ph type="sldNum" idx="12"/>
          </p:nvPr>
        </p:nvSpPr>
        <p:spPr>
          <a:xfrm>
            <a:off x="7099300" y="6356352"/>
            <a:ext cx="2311400" cy="365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233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49446" y="1576015"/>
            <a:ext cx="4706169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969671" y="1576015"/>
            <a:ext cx="4706169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37182" y="1618128"/>
            <a:ext cx="312341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5057408" y="1618128"/>
            <a:ext cx="312341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51295" y="1650183"/>
            <a:ext cx="3897243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471521" y="1650183"/>
            <a:ext cx="3897243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5057408" y="3207098"/>
            <a:ext cx="312341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37182" y="3207098"/>
            <a:ext cx="312341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51295" y="3239154"/>
            <a:ext cx="3897243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471521" y="3239154"/>
            <a:ext cx="3897243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37182" y="4797687"/>
            <a:ext cx="312341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5057408" y="4797687"/>
            <a:ext cx="312341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51295" y="4831972"/>
            <a:ext cx="3897243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471521" y="4829743"/>
            <a:ext cx="3897243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55034" y="1964977"/>
            <a:ext cx="4684787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071"/>
            </a:lvl1pPr>
          </a:lstStyle>
          <a:p>
            <a:r>
              <a:rPr lang="en-US" dirty="0" smtClean="0"/>
              <a:t>Big Mountain Resort (a ski resort in Montana, US) has access 105 trails in Glacier NP &amp; Flathead NF </a:t>
            </a:r>
            <a:r>
              <a:rPr lang="en-US" dirty="0"/>
              <a:t>with 350k </a:t>
            </a:r>
            <a:r>
              <a:rPr lang="en-US" dirty="0" smtClean="0"/>
              <a:t>annual clients. BMR’s just installed a chair lift (cost $1.54mil) to attract more visitors. </a:t>
            </a:r>
            <a:r>
              <a:rPr lang="en-US" dirty="0"/>
              <a:t>P</a:t>
            </a:r>
            <a:r>
              <a:rPr lang="en-US" dirty="0" smtClean="0"/>
              <a:t>ricing strategy ‘s been mainly based on aver price of resorts in the maker segment while ignoring other factors like facilities utilization. Decision makers need a guidance on the ticket price’s components breakdown &amp; predictive pricing model, by that they can define their ticket price strategy.&amp; future investment plans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55034" y="3538876"/>
            <a:ext cx="4684787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071"/>
            </a:lvl1pPr>
          </a:lstStyle>
          <a:p>
            <a:r>
              <a:rPr lang="en-AU" dirty="0"/>
              <a:t>Find out the </a:t>
            </a:r>
            <a:r>
              <a:rPr lang="en-AU" dirty="0" smtClean="0"/>
              <a:t>price components to build a predictive model to analyse scenarios &amp; come up with a good ticket price </a:t>
            </a:r>
            <a:r>
              <a:rPr lang="en-AU" dirty="0"/>
              <a:t>strategy </a:t>
            </a:r>
            <a:r>
              <a:rPr lang="en-AU" dirty="0" smtClean="0"/>
              <a:t>within the </a:t>
            </a:r>
            <a:r>
              <a:rPr lang="en-AU" dirty="0"/>
              <a:t>time limit </a:t>
            </a:r>
            <a:endParaRPr dirty="0"/>
          </a:p>
        </p:txBody>
      </p:sp>
      <p:sp>
        <p:nvSpPr>
          <p:cNvPr id="36" name="Google Shape;36;p1"/>
          <p:cNvSpPr txBox="1"/>
          <p:nvPr/>
        </p:nvSpPr>
        <p:spPr>
          <a:xfrm>
            <a:off x="202412" y="5184805"/>
            <a:ext cx="4684787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Scanning data from 330 resorts in US &amp; other well-known related sources</a:t>
            </a:r>
          </a:p>
        </p:txBody>
      </p:sp>
      <p:sp>
        <p:nvSpPr>
          <p:cNvPr id="37" name="Google Shape;37;p1"/>
          <p:cNvSpPr txBox="1"/>
          <p:nvPr/>
        </p:nvSpPr>
        <p:spPr>
          <a:xfrm>
            <a:off x="4938085" y="1963920"/>
            <a:ext cx="4684787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071"/>
            </a:lvl1pPr>
          </a:lstStyle>
          <a:p>
            <a:r>
              <a:rPr lang="en-AU" dirty="0"/>
              <a:t>Solution in time bounded</a:t>
            </a:r>
            <a:endParaRPr dirty="0"/>
          </a:p>
        </p:txBody>
      </p:sp>
      <p:sp>
        <p:nvSpPr>
          <p:cNvPr id="38" name="Google Shape;38;p1"/>
          <p:cNvSpPr txBox="1"/>
          <p:nvPr/>
        </p:nvSpPr>
        <p:spPr>
          <a:xfrm>
            <a:off x="4973506" y="5085176"/>
            <a:ext cx="4684787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071"/>
            </a:lvl1pPr>
          </a:lstStyle>
          <a:p>
            <a:r>
              <a:rPr lang="en-US" dirty="0" smtClean="0"/>
              <a:t>A given single CSV (330x27)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endParaRPr dirty="0"/>
          </a:p>
        </p:txBody>
      </p:sp>
      <p:sp>
        <p:nvSpPr>
          <p:cNvPr id="39" name="Google Shape;39;p1"/>
          <p:cNvSpPr/>
          <p:nvPr/>
        </p:nvSpPr>
        <p:spPr>
          <a:xfrm>
            <a:off x="7186115" y="6524420"/>
            <a:ext cx="468052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614221" y="6513711"/>
            <a:ext cx="468052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8073347" y="6503004"/>
            <a:ext cx="468052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8500552" y="6508081"/>
            <a:ext cx="468052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932833" y="6503004"/>
            <a:ext cx="468052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774059" y="707130"/>
            <a:ext cx="468052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31897" y="116633"/>
            <a:ext cx="8368655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99486" y="189592"/>
            <a:ext cx="95263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991053" y="3547602"/>
            <a:ext cx="4684787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100" dirty="0"/>
              <a:t>Director of </a:t>
            </a:r>
            <a:r>
              <a:rPr lang="en-US" sz="1100" dirty="0" smtClean="0"/>
              <a:t>Operations: </a:t>
            </a:r>
            <a:r>
              <a:rPr lang="en-US" sz="1100" dirty="0"/>
              <a:t>Jimmy Blackburn </a:t>
            </a:r>
            <a:br>
              <a:rPr lang="en-US" sz="1100" dirty="0"/>
            </a:br>
            <a:r>
              <a:rPr lang="en-US" sz="1100" dirty="0"/>
              <a:t>Database </a:t>
            </a:r>
            <a:r>
              <a:rPr lang="en-US" sz="1100" dirty="0" smtClean="0"/>
              <a:t>Manager: Alesha </a:t>
            </a:r>
            <a:r>
              <a:rPr lang="en-US" sz="1100" dirty="0" err="1" smtClean="0"/>
              <a:t>Eisen</a:t>
            </a:r>
            <a:r>
              <a:rPr lang="en-US" sz="1100" dirty="0"/>
              <a:t/>
            </a:r>
            <a:br>
              <a:rPr lang="en-US" sz="1100" dirty="0"/>
            </a:b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99485" y="540903"/>
            <a:ext cx="9300035" cy="817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400"/>
            </a:pPr>
            <a:r>
              <a:rPr lang="en-US" sz="1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Big Mountain Resort (BMR) </a:t>
            </a:r>
            <a:r>
              <a:rPr lang="en-US" b="1" dirty="0"/>
              <a:t>optimize </a:t>
            </a:r>
            <a:r>
              <a:rPr lang="en-US" b="1" dirty="0" smtClean="0"/>
              <a:t>the</a:t>
            </a:r>
            <a:r>
              <a:rPr lang="en-US" sz="1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ticket price strategy in the market context in order to maximize the return. By building predictive ticket pricing model to provide guidance for BMR’s pricing &amp; future facility investment plans (within </a:t>
            </a:r>
            <a:r>
              <a:rPr lang="en-US" b="1" dirty="0"/>
              <a:t>1</a:t>
            </a:r>
            <a:r>
              <a:rPr lang="en-US" sz="1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month)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232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7" descr="springboard-logo-secondary-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55089"/>
            <a:ext cx="14859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 txBox="1"/>
          <p:nvPr/>
        </p:nvSpPr>
        <p:spPr>
          <a:xfrm>
            <a:off x="0" y="7633"/>
            <a:ext cx="9918350" cy="854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200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 smtClean="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Big Mountain Resort Ticket Price</a:t>
            </a:r>
          </a:p>
          <a:p>
            <a:pPr lvl="0" algn="ctr"/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  <a:ea typeface="Calibri"/>
                <a:cs typeface="Calibri"/>
                <a:sym typeface="Roboto"/>
              </a:rPr>
              <a:t>Features Description &amp; Abbreviation</a:t>
            </a:r>
            <a:endParaRPr sz="2000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7"/>
          <p:cNvSpPr txBox="1">
            <a:spLocks noGrp="1"/>
          </p:cNvSpPr>
          <p:nvPr>
            <p:ph type="sldNum" idx="12"/>
          </p:nvPr>
        </p:nvSpPr>
        <p:spPr>
          <a:xfrm>
            <a:off x="7099300" y="6356352"/>
            <a:ext cx="2311400" cy="365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mtClean="0"/>
              <a:t>4</a:t>
            </a:fld>
            <a:endParaRPr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057275"/>
            <a:ext cx="5838825" cy="580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Google Shape;196;p28"/>
          <p:cNvSpPr txBox="1"/>
          <p:nvPr/>
        </p:nvSpPr>
        <p:spPr>
          <a:xfrm>
            <a:off x="0" y="862033"/>
            <a:ext cx="4213077" cy="139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BMR: Big Mountain Resort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LRM: Linear Regression Model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 Model: Random Forest Regression Model</a:t>
            </a:r>
          </a:p>
          <a:p>
            <a:pPr marL="127000" lvl="0">
              <a:buClr>
                <a:schemeClr val="dk1"/>
              </a:buClr>
              <a:buSzPts val="1600"/>
            </a:pPr>
            <a:r>
              <a:rPr lang="en-U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MAE: Mean Absolute Error</a:t>
            </a:r>
          </a:p>
          <a:p>
            <a:pPr marL="127000" lvl="0">
              <a:buClr>
                <a:schemeClr val="dk1"/>
              </a:buClr>
              <a:buSzPts val="1600"/>
            </a:pPr>
            <a:r>
              <a:rPr lang="en-US" sz="16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</a:t>
            </a:r>
            <a:r>
              <a:rPr lang="en-U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Standard deviation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973499" y="873757"/>
            <a:ext cx="941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0" lvl="0">
              <a:buClr>
                <a:schemeClr val="dk1"/>
              </a:buClr>
              <a:buSzPts val="1600"/>
            </a:pPr>
            <a:r>
              <a:rPr lang="en-US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ki_data</a:t>
            </a:r>
            <a:endParaRPr lang="en-US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4256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7" descr="springboard-logo-secondary-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55089"/>
            <a:ext cx="14859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 txBox="1"/>
          <p:nvPr/>
        </p:nvSpPr>
        <p:spPr>
          <a:xfrm>
            <a:off x="0" y="7633"/>
            <a:ext cx="9918350" cy="854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200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 smtClean="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Big Mountain Resort Ticket Price</a:t>
            </a:r>
          </a:p>
          <a:p>
            <a:pPr lvl="0" algn="ctr"/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  <a:ea typeface="Calibri"/>
                <a:cs typeface="Calibri"/>
                <a:sym typeface="Roboto"/>
              </a:rPr>
              <a:t>Findings &amp;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  <a:ea typeface="Calibri"/>
                <a:cs typeface="Calibri"/>
                <a:sym typeface="Roboto"/>
              </a:rPr>
              <a:t>Recommendations </a:t>
            </a:r>
            <a:endParaRPr sz="2000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7"/>
          <p:cNvSpPr txBox="1">
            <a:spLocks noGrp="1"/>
          </p:cNvSpPr>
          <p:nvPr>
            <p:ph type="sldNum" idx="12"/>
          </p:nvPr>
        </p:nvSpPr>
        <p:spPr>
          <a:xfrm>
            <a:off x="7099300" y="6356352"/>
            <a:ext cx="2311400" cy="365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mtClean="0"/>
              <a:t>5</a:t>
            </a:fld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2033"/>
            <a:ext cx="5266835" cy="3975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18460" y="4101981"/>
            <a:ext cx="145278" cy="418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836" y="2758103"/>
            <a:ext cx="4651514" cy="413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456680" y="5867400"/>
            <a:ext cx="8636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40400" y="4785361"/>
            <a:ext cx="599440" cy="111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868160" y="5867400"/>
            <a:ext cx="8636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93000" y="5867400"/>
            <a:ext cx="8636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396480" y="5867400"/>
            <a:ext cx="8636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909560" y="5867400"/>
            <a:ext cx="86360" cy="513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Google Shape;187;p27"/>
          <p:cNvSpPr txBox="1"/>
          <p:nvPr/>
        </p:nvSpPr>
        <p:spPr>
          <a:xfrm>
            <a:off x="5266834" y="862036"/>
            <a:ext cx="4639165" cy="256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30200">
              <a:buSzPts val="1600"/>
              <a:buFont typeface="Calibri"/>
              <a:buAutoNum type="arabicPeriod"/>
            </a:pPr>
            <a:r>
              <a:rPr lang="en-US" sz="1600" b="1" dirty="0" smtClean="0">
                <a:latin typeface="Calibri"/>
                <a:ea typeface="Calibri"/>
                <a:cs typeface="Calibri"/>
                <a:sym typeface="Calibri"/>
              </a:rPr>
              <a:t>Montana resorts ticket price range: 38-81$, BMR is 81$, normal market range: 25-100$</a:t>
            </a:r>
          </a:p>
          <a:p>
            <a:pPr marL="457200" indent="-330200">
              <a:buSzPts val="1600"/>
              <a:buFont typeface="Calibri"/>
              <a:buAutoNum type="arabicPeriod"/>
            </a:pPr>
            <a:endParaRPr lang="en-US" sz="1600" b="1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457200" indent="-330200">
              <a:buSzPts val="1600"/>
              <a:buFont typeface="Calibri"/>
              <a:buAutoNum type="arabicPeriod"/>
            </a:pPr>
            <a:r>
              <a:rPr lang="en-US" sz="1600" b="1" dirty="0" smtClean="0">
                <a:latin typeface="Calibri"/>
                <a:ea typeface="Calibri"/>
                <a:cs typeface="Calibri"/>
                <a:sym typeface="Calibri"/>
              </a:rPr>
              <a:t>Many features </a:t>
            </a:r>
            <a:r>
              <a:rPr lang="en-US" sz="1600" dirty="0" smtClean="0">
                <a:latin typeface="Calibri"/>
                <a:ea typeface="Calibri"/>
                <a:cs typeface="Calibri"/>
                <a:sym typeface="Calibri"/>
              </a:rPr>
              <a:t>have fair to good </a:t>
            </a:r>
            <a:r>
              <a:rPr lang="en-US" sz="1600" b="1" dirty="0" smtClean="0">
                <a:latin typeface="Calibri"/>
                <a:ea typeface="Calibri"/>
                <a:cs typeface="Calibri"/>
                <a:sym typeface="Calibri"/>
              </a:rPr>
              <a:t>relationship</a:t>
            </a:r>
            <a:r>
              <a:rPr lang="en-US" sz="1600" dirty="0" smtClean="0">
                <a:latin typeface="Calibri"/>
                <a:ea typeface="Calibri"/>
                <a:cs typeface="Calibri"/>
                <a:sym typeface="Calibri"/>
              </a:rPr>
              <a:t> to ticket prices: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vertical_drop</a:t>
            </a:r>
            <a:r>
              <a:rPr lang="en-US" sz="1600" dirty="0">
                <a:latin typeface="Calibri"/>
                <a:ea typeface="Calibri"/>
                <a:cs typeface="Calibri"/>
              </a:rPr>
              <a:t>,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fastQuads</a:t>
            </a:r>
            <a:r>
              <a:rPr lang="en-US" sz="1600" dirty="0">
                <a:latin typeface="Calibri"/>
                <a:ea typeface="Calibri"/>
                <a:cs typeface="Calibri"/>
              </a:rPr>
              <a:t>, Runs,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total_chairs</a:t>
            </a:r>
            <a:r>
              <a:rPr lang="en-US" sz="1600" dirty="0">
                <a:latin typeface="Calibri"/>
                <a:ea typeface="Calibri"/>
                <a:cs typeface="Calibri"/>
              </a:rPr>
              <a:t>, Snow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Making_ac</a:t>
            </a:r>
            <a:endParaRPr lang="en-US" sz="1600" dirty="0">
              <a:latin typeface="Calibri"/>
              <a:ea typeface="Calibri"/>
              <a:cs typeface="Calibri"/>
            </a:endParaRPr>
          </a:p>
          <a:p>
            <a:pPr marL="457200" lvl="0" indent="-330200">
              <a:buSzPts val="1600"/>
              <a:buFont typeface="Calibri"/>
              <a:buAutoNum type="arabicPeriod"/>
            </a:pPr>
            <a:endParaRPr lang="en-US"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127000" lvl="0">
              <a:buSzPts val="1600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	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endParaRPr lang="en-US"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endParaRPr lang="en-US" sz="1600" b="1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endParaRPr lang="en-US"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endParaRPr lang="en-US" sz="1600" b="1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87;p27"/>
          <p:cNvSpPr txBox="1"/>
          <p:nvPr/>
        </p:nvSpPr>
        <p:spPr>
          <a:xfrm>
            <a:off x="13419" y="4732566"/>
            <a:ext cx="5167959" cy="159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indent="-342900">
              <a:buSzPts val="1600"/>
              <a:buFont typeface="+mj-lt"/>
              <a:buAutoNum type="arabicPeriod" startAt="3"/>
            </a:pPr>
            <a:r>
              <a:rPr lang="en-US" sz="1600" b="1" dirty="0" smtClean="0">
                <a:latin typeface="Calibri"/>
                <a:ea typeface="Calibri"/>
                <a:cs typeface="Calibri"/>
                <a:sym typeface="Calibri"/>
              </a:rPr>
              <a:t>States Population &amp; area </a:t>
            </a:r>
            <a:r>
              <a:rPr lang="en-US" sz="1600" dirty="0" smtClean="0">
                <a:latin typeface="Calibri"/>
                <a:ea typeface="Calibri"/>
                <a:cs typeface="Calibri"/>
                <a:sym typeface="Calibri"/>
              </a:rPr>
              <a:t>from reputable source (Wikipedia) has been recommended to merge with </a:t>
            </a:r>
            <a:r>
              <a:rPr lang="en-US" sz="1600" dirty="0" err="1" smtClean="0">
                <a:latin typeface="Calibri"/>
                <a:ea typeface="Calibri"/>
                <a:cs typeface="Calibri"/>
                <a:sym typeface="Calibri"/>
              </a:rPr>
              <a:t>ski_data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16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469900" indent="-342900">
              <a:buSzPts val="1600"/>
              <a:buFont typeface="+mj-lt"/>
              <a:buAutoNum type="arabicPeriod" startAt="3"/>
            </a:pPr>
            <a:r>
              <a:rPr lang="en-US" sz="1600" b="1" dirty="0" smtClean="0">
                <a:latin typeface="Calibri"/>
                <a:ea typeface="Calibri"/>
                <a:cs typeface="Calibri"/>
                <a:sym typeface="Calibri"/>
              </a:rPr>
              <a:t>Features </a:t>
            </a:r>
            <a:r>
              <a:rPr lang="en-US" sz="1600" dirty="0" smtClean="0">
                <a:latin typeface="Calibri"/>
                <a:ea typeface="Calibri"/>
                <a:cs typeface="Calibri"/>
                <a:sym typeface="Calibri"/>
              </a:rPr>
              <a:t>need to be scaled &amp; ready for 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modeling step</a:t>
            </a:r>
            <a:endParaRPr lang="en-US"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127000" lvl="0">
              <a:buSzPts val="1600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	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endParaRPr lang="en-US"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endParaRPr lang="en-US" sz="1600" b="1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endParaRPr lang="en-US"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endParaRPr lang="en-US" sz="1600" b="1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069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04903"/>
            <a:ext cx="5539722" cy="444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362" y="3828516"/>
            <a:ext cx="5658987" cy="302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" name="Google Shape;194;p28" descr="springboard-logo-secondary-RGB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055089"/>
            <a:ext cx="14859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/>
        </p:nvSpPr>
        <p:spPr>
          <a:xfrm>
            <a:off x="0" y="1135508"/>
            <a:ext cx="5640224" cy="139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Regression Model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dominant features recommended:</a:t>
            </a:r>
            <a:r>
              <a:rPr lang="en-US" sz="1600" dirty="0"/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fastQuads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, Runs, Snow </a:t>
            </a:r>
            <a:r>
              <a:rPr lang="en-US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Making_ac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vertical_drop</a:t>
            </a:r>
            <a:endParaRPr lang="en-US" sz="1600" dirty="0" smtClean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None-scale input,  median imputing method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MAE = 9.4955,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=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9.6595,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std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= 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1.3496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8"/>
          <p:cNvSpPr txBox="1">
            <a:spLocks noGrp="1"/>
          </p:cNvSpPr>
          <p:nvPr>
            <p:ph type="sldNum" idx="12"/>
          </p:nvPr>
        </p:nvSpPr>
        <p:spPr>
          <a:xfrm>
            <a:off x="7099300" y="6356352"/>
            <a:ext cx="2311400" cy="365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9" name="Google Shape;211;p29"/>
          <p:cNvSpPr txBox="1"/>
          <p:nvPr/>
        </p:nvSpPr>
        <p:spPr>
          <a:xfrm>
            <a:off x="5552072" y="1999715"/>
            <a:ext cx="4366278" cy="16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>
              <a:buClr>
                <a:schemeClr val="dk1"/>
              </a:buClr>
              <a:buSzPts val="1600"/>
            </a:pPr>
            <a:r>
              <a:rPr lang="en-U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 Model</a:t>
            </a:r>
            <a:endParaRPr lang="en-US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8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dominant features: </a:t>
            </a:r>
            <a:endParaRPr lang="en-US" sz="1600" dirty="0" smtClean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FontTx/>
              <a:buChar char="-"/>
            </a:pPr>
            <a:endParaRPr lang="en-US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 input, median imputing method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MAE = 11.7935, mean =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10.499,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std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= 1.622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86;p27"/>
          <p:cNvSpPr txBox="1"/>
          <p:nvPr/>
        </p:nvSpPr>
        <p:spPr>
          <a:xfrm>
            <a:off x="0" y="7633"/>
            <a:ext cx="9918350" cy="854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200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 smtClean="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Big Mountain Resort Ticket Price</a:t>
            </a:r>
          </a:p>
          <a:p>
            <a:pPr lvl="0" algn="ctr"/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  <a:ea typeface="Calibri"/>
                <a:cs typeface="Calibri"/>
                <a:sym typeface="Roboto"/>
              </a:rPr>
              <a:t>Model </a:t>
            </a:r>
            <a:r>
              <a:rPr lang="en-US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  <a:ea typeface="Calibri"/>
                <a:cs typeface="Calibri"/>
                <a:sym typeface="Roboto"/>
              </a:rPr>
              <a:t>Params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  <a:ea typeface="Calibri"/>
                <a:cs typeface="Calibri"/>
                <a:sym typeface="Roboto"/>
              </a:rPr>
              <a:t> Analysis</a:t>
            </a:r>
            <a:endParaRPr sz="2000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794" y="1999715"/>
            <a:ext cx="1953205" cy="1031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-1" y="862033"/>
            <a:ext cx="9905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input </a:t>
            </a:r>
            <a:r>
              <a:rPr lang="en-U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(x) sets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 train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&amp; 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test,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shape((193,35), 83,35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)); </a:t>
            </a:r>
            <a:r>
              <a:rPr lang="en-U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label (y) sets: 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train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&amp; 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test, shape(193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, 83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); </a:t>
            </a:r>
            <a:r>
              <a:rPr lang="en-U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BMR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excluded</a:t>
            </a: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254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8" descr="springboard-logo-secondary-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55089"/>
            <a:ext cx="14859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/>
        </p:nvSpPr>
        <p:spPr>
          <a:xfrm>
            <a:off x="0" y="785123"/>
            <a:ext cx="9906000" cy="72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Features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 </a:t>
            </a:r>
            <a:r>
              <a:rPr lang="en-US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vertical_drop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, Snow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Making_ac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total_chairs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, Runs, </a:t>
            </a:r>
            <a:r>
              <a:rPr lang="en-US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LongestRun_mi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, trams, Skiable </a:t>
            </a:r>
            <a:r>
              <a:rPr lang="en-US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terraince_area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fas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quards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8"/>
          <p:cNvSpPr txBox="1">
            <a:spLocks noGrp="1"/>
          </p:cNvSpPr>
          <p:nvPr>
            <p:ph type="sldNum" idx="12"/>
          </p:nvPr>
        </p:nvSpPr>
        <p:spPr>
          <a:xfrm>
            <a:off x="7099300" y="6356352"/>
            <a:ext cx="2311400" cy="365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0" name="Google Shape;186;p27"/>
          <p:cNvSpPr txBox="1"/>
          <p:nvPr/>
        </p:nvSpPr>
        <p:spPr>
          <a:xfrm>
            <a:off x="0" y="7633"/>
            <a:ext cx="9918350" cy="854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200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 smtClean="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Big Mountain Resort Ticket Price</a:t>
            </a:r>
          </a:p>
          <a:p>
            <a:pPr lvl="0" algn="ctr"/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  <a:ea typeface="Calibri"/>
                <a:cs typeface="Calibri"/>
                <a:sym typeface="Roboto"/>
              </a:rPr>
              <a:t>RF Model </a:t>
            </a:r>
            <a:r>
              <a:rPr lang="en-US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  <a:ea typeface="Calibri"/>
                <a:cs typeface="Calibri"/>
                <a:sym typeface="Roboto"/>
              </a:rPr>
              <a:t>Params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  <a:ea typeface="Calibri"/>
                <a:cs typeface="Calibri"/>
                <a:sym typeface="Roboto"/>
              </a:rPr>
              <a:t> in Market Context</a:t>
            </a:r>
            <a:endParaRPr sz="2000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6032"/>
            <a:ext cx="3240000" cy="1768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0" y="1626032"/>
            <a:ext cx="3240000" cy="1762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55965"/>
            <a:ext cx="3240000" cy="1749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24862"/>
            <a:ext cx="3240000" cy="174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0" y="5109768"/>
            <a:ext cx="3240000" cy="174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0" y="3331006"/>
            <a:ext cx="3240000" cy="175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220" y="1636992"/>
            <a:ext cx="3240000" cy="1740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441" y="3377631"/>
            <a:ext cx="3240000" cy="1726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59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000" y="3291735"/>
            <a:ext cx="3240000" cy="1737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233" y="3322042"/>
            <a:ext cx="3240000" cy="1710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" name="Google Shape;194;p28" descr="springboard-logo-secondary-RGB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055089"/>
            <a:ext cx="14859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8"/>
          <p:cNvSpPr txBox="1">
            <a:spLocks noGrp="1"/>
          </p:cNvSpPr>
          <p:nvPr>
            <p:ph type="sldNum" idx="12"/>
          </p:nvPr>
        </p:nvSpPr>
        <p:spPr>
          <a:xfrm>
            <a:off x="7099300" y="6356352"/>
            <a:ext cx="2311400" cy="365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0" name="Google Shape;186;p27"/>
          <p:cNvSpPr txBox="1"/>
          <p:nvPr/>
        </p:nvSpPr>
        <p:spPr>
          <a:xfrm>
            <a:off x="0" y="7633"/>
            <a:ext cx="9918350" cy="854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200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 smtClean="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Big Mountain Resort Ticket Price</a:t>
            </a:r>
          </a:p>
          <a:p>
            <a:pPr lvl="0" algn="ctr"/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  <a:ea typeface="Calibri"/>
                <a:cs typeface="Calibri"/>
                <a:sym typeface="Roboto"/>
              </a:rPr>
              <a:t>Model </a:t>
            </a:r>
            <a:r>
              <a:rPr lang="en-US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  <a:ea typeface="Calibri"/>
                <a:cs typeface="Calibri"/>
                <a:sym typeface="Roboto"/>
              </a:rPr>
              <a:t>Params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  <a:ea typeface="Calibri"/>
                <a:cs typeface="Calibri"/>
                <a:sym typeface="Roboto"/>
              </a:rPr>
              <a:t> Filtering</a:t>
            </a:r>
            <a:endParaRPr sz="2000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96;p28"/>
          <p:cNvSpPr txBox="1"/>
          <p:nvPr/>
        </p:nvSpPr>
        <p:spPr>
          <a:xfrm>
            <a:off x="0" y="785123"/>
            <a:ext cx="9906000" cy="72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Features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(Runs,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vertical_drop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, Snow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Making_ac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total_chairs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) show significant changes in ticket price &amp; revenue</a:t>
            </a:r>
          </a:p>
          <a:p>
            <a:pPr lvl="0"/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Revenue &amp; price are positive correlation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0125"/>
            <a:ext cx="3240000" cy="1703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901" y="1458671"/>
            <a:ext cx="3240000" cy="174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250" y="5048520"/>
            <a:ext cx="3240000" cy="179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" y="5108344"/>
            <a:ext cx="3240000" cy="174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5612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8" descr="springboard-logo-secondary-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55089"/>
            <a:ext cx="14859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8"/>
          <p:cNvSpPr txBox="1">
            <a:spLocks noGrp="1"/>
          </p:cNvSpPr>
          <p:nvPr>
            <p:ph type="sldNum" idx="12"/>
          </p:nvPr>
        </p:nvSpPr>
        <p:spPr>
          <a:xfrm>
            <a:off x="7099300" y="6356352"/>
            <a:ext cx="2311400" cy="365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0" name="Google Shape;186;p27"/>
          <p:cNvSpPr txBox="1"/>
          <p:nvPr/>
        </p:nvSpPr>
        <p:spPr>
          <a:xfrm>
            <a:off x="0" y="7633"/>
            <a:ext cx="9918350" cy="854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200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 smtClean="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Big Mountain Resort Ticket Price</a:t>
            </a:r>
          </a:p>
          <a:p>
            <a:pPr lvl="0" algn="ctr"/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  <a:ea typeface="Calibri"/>
                <a:cs typeface="Calibri"/>
                <a:sym typeface="Roboto"/>
              </a:rPr>
              <a:t>Model </a:t>
            </a:r>
            <a:r>
              <a:rPr lang="en-US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  <a:ea typeface="Calibri"/>
                <a:cs typeface="Calibri"/>
                <a:sym typeface="Roboto"/>
              </a:rPr>
              <a:t>Params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  <a:ea typeface="Calibri"/>
                <a:cs typeface="Calibri"/>
                <a:sym typeface="Roboto"/>
              </a:rPr>
              <a:t> Filtering</a:t>
            </a:r>
            <a:endParaRPr sz="2000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96;p28"/>
          <p:cNvSpPr txBox="1"/>
          <p:nvPr/>
        </p:nvSpPr>
        <p:spPr>
          <a:xfrm>
            <a:off x="0" y="759485"/>
            <a:ext cx="6576111" cy="72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Features 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(</a:t>
            </a:r>
            <a:r>
              <a:rPr lang="en-US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total_chairs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LongestRun_mi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fastQuads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, trams, </a:t>
            </a:r>
            <a:r>
              <a:rPr lang="en-US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SkiableTerrain_ac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)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620000" y="1941953"/>
            <a:ext cx="1620000" cy="175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80"/>
          <a:stretch/>
        </p:blipFill>
        <p:spPr bwMode="auto">
          <a:xfrm>
            <a:off x="22028" y="1941953"/>
            <a:ext cx="1597972" cy="173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74"/>
          <a:stretch/>
        </p:blipFill>
        <p:spPr bwMode="auto">
          <a:xfrm>
            <a:off x="6495587" y="1377213"/>
            <a:ext cx="1669444" cy="1716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91"/>
          <a:stretch/>
        </p:blipFill>
        <p:spPr bwMode="auto">
          <a:xfrm>
            <a:off x="6598139" y="3193610"/>
            <a:ext cx="1613825" cy="176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80"/>
          <a:stretch/>
        </p:blipFill>
        <p:spPr bwMode="auto">
          <a:xfrm>
            <a:off x="4978139" y="3218590"/>
            <a:ext cx="1597972" cy="174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8286000" y="2333845"/>
            <a:ext cx="1620000" cy="171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20"/>
          <a:stretch/>
        </p:blipFill>
        <p:spPr bwMode="auto">
          <a:xfrm>
            <a:off x="4956111" y="1352786"/>
            <a:ext cx="1642028" cy="1740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4978139" y="5099990"/>
            <a:ext cx="1620000" cy="171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19"/>
          <a:stretch/>
        </p:blipFill>
        <p:spPr bwMode="auto">
          <a:xfrm>
            <a:off x="6598139" y="5112300"/>
            <a:ext cx="1632350" cy="1703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189587" y="1071509"/>
            <a:ext cx="40815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The rest of features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are not feasible to change </a:t>
            </a: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352786"/>
            <a:ext cx="33773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total_chairs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feature shows s a significant effect on revenue &amp; price. </a:t>
            </a: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2183367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3301</TotalTime>
  <Words>804</Words>
  <Application>Microsoft Office PowerPoint</Application>
  <PresentationFormat>A4 Paper (210x297 mm)</PresentationFormat>
  <Paragraphs>131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Synergy_CF_YNR002</vt:lpstr>
      <vt:lpstr>Big Mountain Resort Ticket Price</vt:lpstr>
      <vt:lpstr>PowerPoint Presentation</vt:lpstr>
      <vt:lpstr>Problem Statement Worksheet (Hypothesis Formation)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Binhkn</cp:lastModifiedBy>
  <cp:revision>62</cp:revision>
  <cp:lastPrinted>2020-11-14T15:09:34Z</cp:lastPrinted>
  <dcterms:modified xsi:type="dcterms:W3CDTF">2020-12-18T09:47:45Z</dcterms:modified>
</cp:coreProperties>
</file>