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58" r:id="rId4"/>
    <p:sldId id="261" r:id="rId5"/>
    <p:sldId id="262" r:id="rId6"/>
    <p:sldId id="264" r:id="rId7"/>
    <p:sldId id="267" r:id="rId8"/>
    <p:sldId id="266" r:id="rId9"/>
    <p:sldId id="268" r:id="rId10"/>
    <p:sldId id="265" r:id="rId11"/>
    <p:sldId id="263" r:id="rId12"/>
  </p:sldIdLst>
  <p:sldSz cx="9906000" cy="6858000" type="A4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 autoAdjust="0"/>
    <p:restoredTop sz="94749" autoAdjust="0"/>
  </p:normalViewPr>
  <p:slideViewPr>
    <p:cSldViewPr snapToGrid="0">
      <p:cViewPr varScale="1">
        <p:scale>
          <a:sx n="89" d="100"/>
          <a:sy n="89" d="100"/>
        </p:scale>
        <p:origin x="-1234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AU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236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fc99e47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173163"/>
            <a:ext cx="4575175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fc99e476_0_162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866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49fc99e476_0_162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70964"/>
          </a:xfrm>
          <a:prstGeom prst="rect">
            <a:avLst/>
          </a:prstGeom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/>
              <a:pPr algn="r">
                <a:buClr>
                  <a:schemeClr val="dk1"/>
                </a:buClr>
                <a:buSzPts val="1200"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8d19c35f_2_1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2" name="Google Shape;172;g4a8d19c35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257718" y="9747210"/>
            <a:ext cx="175975" cy="1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800"/>
            </a:pPr>
            <a:fld id="{00000000-1234-1234-1234-123412341234}" type="slidenum">
              <a:rPr lang="en-AU" sz="1900"/>
              <a:pPr algn="r">
                <a:buSzPts val="1800"/>
              </a:pPr>
              <a:t>3</a:t>
            </a:fld>
            <a:endParaRPr sz="1900"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832100" y="1298575"/>
            <a:ext cx="12460288" cy="8626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17681" y="621502"/>
            <a:ext cx="5665821" cy="25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d2ad1623_0_4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2" name="Google Shape;182;g4fd2ad16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c841090f_0_17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2" name="Google Shape;192;g9ac84109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704850"/>
            <a:ext cx="508317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9525" y="234865"/>
            <a:ext cx="9526956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1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989982" y="37256"/>
            <a:ext cx="72650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538357" y="2570857"/>
            <a:ext cx="4755582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89525" y="234865"/>
            <a:ext cx="9526956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19951" b="19951"/>
          <a:stretch/>
        </p:blipFill>
        <p:spPr>
          <a:xfrm>
            <a:off x="0" y="1987202"/>
            <a:ext cx="9906000" cy="270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1076400" y="809868"/>
            <a:ext cx="7496450" cy="2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 idx="4294967295"/>
          </p:nvPr>
        </p:nvSpPr>
        <p:spPr>
          <a:xfrm>
            <a:off x="0" y="1409758"/>
            <a:ext cx="9906000" cy="16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15169"/>
              </a:buClr>
              <a:buSzPts val="2100"/>
              <a:buFont typeface="Roboto"/>
              <a:buNone/>
            </a:pPr>
            <a:r>
              <a:rPr lang="en-US" sz="30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  <a:endParaRPr sz="3000" b="1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6324600"/>
            <a:ext cx="174386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133350" y="6081600"/>
            <a:ext cx="577265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Binh Kieu Nguyen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Madrid,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Nov 14,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2020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862036"/>
            <a:ext cx="9906000" cy="38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BMR </a:t>
            </a:r>
            <a:r>
              <a:rPr lang="en-US" sz="1600" dirty="0"/>
              <a:t>price has been predicted is $95.87 using Random Forest model excluding BMR info vs $81 actual one. It means that it still has room to increase ticket price then revenue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04 </a:t>
            </a:r>
            <a:r>
              <a:rPr lang="en-US" sz="1600" dirty="0" err="1"/>
              <a:t>scienarios</a:t>
            </a:r>
            <a:r>
              <a:rPr lang="en-US" sz="1600" dirty="0"/>
              <a:t> have been run to reveal the variation of ticket price when key features/facilities change. The results showing that number of Runs, </a:t>
            </a:r>
            <a:r>
              <a:rPr lang="en-US" sz="1600" dirty="0" err="1"/>
              <a:t>vertical_drop</a:t>
            </a:r>
            <a:r>
              <a:rPr lang="en-US" sz="1600" dirty="0"/>
              <a:t> &amp; </a:t>
            </a:r>
            <a:r>
              <a:rPr lang="en-US" sz="1600" dirty="0" err="1"/>
              <a:t>total_chairs</a:t>
            </a:r>
            <a:r>
              <a:rPr lang="en-US" sz="1600" dirty="0"/>
              <a:t> are the most effected features to the ticket price &amp; revenue. The suggested price increase is $1.9 leading an increasing of $3474638 in revenue over a season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 running the model by increasing number of Runs, an interesting number of revenue increase is $5123188 meanwhile ticket price is only higher $2.93. By playing around with many other cases might reach an optimum </a:t>
            </a:r>
            <a:r>
              <a:rPr lang="en-US" sz="1600" dirty="0" smtClean="0"/>
              <a:t>solution.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4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Modeling Results &amp; Analysis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00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" name="Google Shape;211;p29"/>
          <p:cNvSpPr txBox="1"/>
          <p:nvPr/>
        </p:nvSpPr>
        <p:spPr>
          <a:xfrm>
            <a:off x="4332349" y="1170773"/>
            <a:ext cx="5586001" cy="17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The </a:t>
            </a:r>
            <a:r>
              <a:rPr lang="en-US" sz="1600" dirty="0">
                <a:latin typeface="Calibri"/>
                <a:ea typeface="Calibri"/>
                <a:cs typeface="Calibri"/>
              </a:rPr>
              <a:t>suggested price increase is $1.9 leading an increasing of $3474638 in revenue over a </a:t>
            </a:r>
            <a:r>
              <a:rPr lang="en-US" sz="1600" dirty="0" smtClean="0">
                <a:latin typeface="Calibri"/>
                <a:ea typeface="Calibri"/>
                <a:cs typeface="Calibri"/>
              </a:rPr>
              <a:t>season</a:t>
            </a: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Other regression models are recommended to use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Summary &amp; Conclusions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25677"/>
            <a:ext cx="4320000" cy="23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" y="1128767"/>
            <a:ext cx="4117099" cy="46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descr="springboard-logo-secondary-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673697" y="6535434"/>
            <a:ext cx="823225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By Kenneth Jensen - Own work based on:ftp://public.dhe.ibm.com/software/analytics/spss/documentation/modeler/18.0/en/ModelerCRISPDM.pdf (Figure 1), CC BY-SA 3.0, https://commons.wikimedia.org/w/index.php?curid=24930610</a:t>
            </a:r>
            <a:endParaRPr sz="550"/>
          </a:p>
        </p:txBody>
      </p:sp>
      <p:sp>
        <p:nvSpPr>
          <p:cNvPr id="178" name="Google Shape;178;p26"/>
          <p:cNvSpPr txBox="1"/>
          <p:nvPr/>
        </p:nvSpPr>
        <p:spPr>
          <a:xfrm>
            <a:off x="4354310" y="1319835"/>
            <a:ext cx="5394675" cy="288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Findings &amp; Recommendations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Modeling Results &amp; Analysis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Summary &amp; Conclusions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3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49446" y="1576015"/>
            <a:ext cx="4706169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969671" y="1576015"/>
            <a:ext cx="4706169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37182" y="161812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5057408" y="161812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51295" y="165018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471521" y="165018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5057408" y="320709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7182" y="3207098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51295" y="3239154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471521" y="3239154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37182" y="4797687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5057408" y="4797687"/>
            <a:ext cx="312341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51295" y="4831972"/>
            <a:ext cx="3897243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471521" y="4829743"/>
            <a:ext cx="3897243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5034" y="1964977"/>
            <a:ext cx="4684787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71"/>
            </a:lvl1pPr>
          </a:lstStyle>
          <a:p>
            <a:r>
              <a:rPr lang="en-US" dirty="0" smtClean="0"/>
              <a:t>Big Mountain Resort (a ski resort in Montana, US) has access 105 trails in Glacier NP &amp; Flathead NF </a:t>
            </a:r>
            <a:r>
              <a:rPr lang="en-US" dirty="0"/>
              <a:t>with 350k </a:t>
            </a:r>
            <a:r>
              <a:rPr lang="en-US" dirty="0" smtClean="0"/>
              <a:t>annual clients. BMR’s just installed a chair lift (cost $1.54mil) to attract more visitors. </a:t>
            </a:r>
            <a:r>
              <a:rPr lang="en-US" dirty="0"/>
              <a:t>P</a:t>
            </a:r>
            <a:r>
              <a:rPr lang="en-US" dirty="0" smtClean="0"/>
              <a:t>ricing strategy ‘s been mainly based on aver price of resorts in the maker segment while ignoring other factors like facilities utilization. Decision makers need a guidance on the ticket price’s components breakdown &amp; predictive pricing model, by that they can define their ticket price strategy.&amp; future investment plans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5034" y="3538876"/>
            <a:ext cx="46847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AU" dirty="0"/>
              <a:t>Find out the </a:t>
            </a:r>
            <a:r>
              <a:rPr lang="en-AU" dirty="0" smtClean="0"/>
              <a:t>price components to build a predictive model to analyse scenarios &amp; come up with a good ticket price </a:t>
            </a:r>
            <a:r>
              <a:rPr lang="en-AU" dirty="0"/>
              <a:t>strategy </a:t>
            </a:r>
            <a:r>
              <a:rPr lang="en-AU" dirty="0" smtClean="0"/>
              <a:t>within the </a:t>
            </a:r>
            <a:r>
              <a:rPr lang="en-AU" dirty="0"/>
              <a:t>time limit </a:t>
            </a:r>
            <a:endParaRPr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202412" y="5184805"/>
            <a:ext cx="468478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Scanning data from 330 resorts in US &amp; other well-known related sources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938085" y="1963920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AU" dirty="0"/>
              <a:t>Solution in time bounded</a:t>
            </a:r>
            <a:endParaRPr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973506" y="5085176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71"/>
            </a:lvl1pPr>
          </a:lstStyle>
          <a:p>
            <a:r>
              <a:rPr lang="en-US" dirty="0" smtClean="0"/>
              <a:t>A given single CSV (330x27)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39" name="Google Shape;39;p1"/>
          <p:cNvSpPr/>
          <p:nvPr/>
        </p:nvSpPr>
        <p:spPr>
          <a:xfrm>
            <a:off x="7186115" y="6524420"/>
            <a:ext cx="468052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614221" y="6513711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73347" y="6503004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8500552" y="6508081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932833" y="6503004"/>
            <a:ext cx="468052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774059" y="707130"/>
            <a:ext cx="468052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1897" y="116633"/>
            <a:ext cx="8368655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99486" y="189592"/>
            <a:ext cx="95263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991053" y="3547602"/>
            <a:ext cx="4684787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Director of </a:t>
            </a:r>
            <a:r>
              <a:rPr lang="en-US" sz="1100" dirty="0" smtClean="0"/>
              <a:t>Operations: </a:t>
            </a:r>
            <a:r>
              <a:rPr lang="en-US" sz="1100" dirty="0"/>
              <a:t>Jimmy Blackburn </a:t>
            </a:r>
            <a:br>
              <a:rPr lang="en-US" sz="1100" dirty="0"/>
            </a:br>
            <a:r>
              <a:rPr lang="en-US" sz="1100" dirty="0"/>
              <a:t>Database </a:t>
            </a:r>
            <a:r>
              <a:rPr lang="en-US" sz="1100" dirty="0" smtClean="0"/>
              <a:t>Manager: Alesha </a:t>
            </a:r>
            <a:r>
              <a:rPr lang="en-US" sz="1100" dirty="0" err="1" smtClean="0"/>
              <a:t>Eisen</a:t>
            </a:r>
            <a:r>
              <a:rPr lang="en-US" sz="1100" dirty="0"/>
              <a:t/>
            </a:r>
            <a:br>
              <a:rPr lang="en-US" sz="1100" dirty="0"/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99485" y="540903"/>
            <a:ext cx="9300035" cy="81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Big Mountain Resort (BMR) </a:t>
            </a:r>
            <a:r>
              <a:rPr lang="en-US" b="1" dirty="0"/>
              <a:t>optimize </a:t>
            </a:r>
            <a:r>
              <a:rPr lang="en-US" b="1" dirty="0" smtClean="0"/>
              <a:t>the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ticket price strategy in the market context in order to maximize the return. By building predictive ticket pricing model to provide guidance for BMR’s pricing &amp; future facility investment plans (within </a:t>
            </a:r>
            <a:r>
              <a:rPr lang="en-US" b="1" dirty="0"/>
              <a:t>1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32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Findings &amp;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Recommendations 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4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33"/>
            <a:ext cx="5266835" cy="397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8460" y="4101981"/>
            <a:ext cx="145278" cy="41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36" y="2758103"/>
            <a:ext cx="4651514" cy="413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668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0400" y="4785361"/>
            <a:ext cx="599440" cy="1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6816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300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6480" y="5867400"/>
            <a:ext cx="86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9560" y="5867400"/>
            <a:ext cx="86360" cy="51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27"/>
          <p:cNvSpPr txBox="1"/>
          <p:nvPr/>
        </p:nvSpPr>
        <p:spPr>
          <a:xfrm>
            <a:off x="5266834" y="862036"/>
            <a:ext cx="4639165" cy="25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Montana resorts ticket price range: 38-81$, BMR is 81$, normal market range: 25-100$</a:t>
            </a:r>
          </a:p>
          <a:p>
            <a:pPr marL="457200" indent="-330200"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Many features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have fair to good </a:t>
            </a: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 to ticket prices: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>
                <a:latin typeface="Calibri"/>
                <a:ea typeface="Calibri"/>
                <a:cs typeface="Calibri"/>
              </a:rPr>
              <a:t>, Runs,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Making_ac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457200" lvl="0" indent="-330200"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127000" lvl="0"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7;p27"/>
          <p:cNvSpPr txBox="1"/>
          <p:nvPr/>
        </p:nvSpPr>
        <p:spPr>
          <a:xfrm>
            <a:off x="13419" y="4732566"/>
            <a:ext cx="5167959" cy="15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States Population &amp; area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from reputable source (Wikipedia) has been recommended to merge with </a:t>
            </a:r>
            <a:r>
              <a:rPr lang="en-US" sz="1600" dirty="0" err="1" smtClean="0">
                <a:latin typeface="Calibri"/>
                <a:ea typeface="Calibri"/>
                <a:cs typeface="Calibri"/>
                <a:sym typeface="Calibri"/>
              </a:rPr>
              <a:t>ski_data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6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indent="-330200">
              <a:buSzPts val="1600"/>
              <a:buFont typeface="Calibri"/>
              <a:buAutoNum type="arabicPeriod"/>
            </a:pP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Features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need to be scaled &amp; ready for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modeling step</a:t>
            </a: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127000" lvl="0"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endParaRPr lang="en-US" sz="16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6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4903"/>
            <a:ext cx="5539722" cy="44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2" y="3828516"/>
            <a:ext cx="5658987" cy="302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1135508"/>
            <a:ext cx="5640224" cy="139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Regression Model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dominant features recommended: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Snow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None-scale input,  median imputing method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MAE = 9.4955,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9.6595,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std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1.3496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" name="Google Shape;211;p29"/>
          <p:cNvSpPr txBox="1"/>
          <p:nvPr/>
        </p:nvSpPr>
        <p:spPr>
          <a:xfrm>
            <a:off x="5552072" y="1999715"/>
            <a:ext cx="4366278" cy="16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buClr>
                <a:schemeClr val="dk1"/>
              </a:buClr>
              <a:buSzPts val="16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8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dominant features: 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input, median imputing method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 = 11.7935, mean 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10.499,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std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= 1.622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Parmas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Analysis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94" y="1999715"/>
            <a:ext cx="1953205" cy="103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" y="862033"/>
            <a:ext cx="9905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input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(x) sets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train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&amp;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test,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shape((193,35), 83,35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));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label (y) sets: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train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&amp;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test, shape(193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83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);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BMR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excluded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5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785123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trams, Skiable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terraince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_area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quards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RF 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in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Market Context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6032"/>
            <a:ext cx="3240000" cy="176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1626032"/>
            <a:ext cx="3240000" cy="176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5965"/>
            <a:ext cx="3240000" cy="17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4862"/>
            <a:ext cx="3240000" cy="17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5109768"/>
            <a:ext cx="3240000" cy="174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3331006"/>
            <a:ext cx="3240000" cy="175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20" y="1636992"/>
            <a:ext cx="3240000" cy="174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41" y="3377631"/>
            <a:ext cx="3240000" cy="172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00" y="3291735"/>
            <a:ext cx="3240000" cy="17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33" y="3322042"/>
            <a:ext cx="3240000" cy="171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Filtering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6;p28"/>
          <p:cNvSpPr txBox="1"/>
          <p:nvPr/>
        </p:nvSpPr>
        <p:spPr>
          <a:xfrm>
            <a:off x="0" y="785123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eatures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Runs,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 show significant changes in ticket price &amp; revenue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125"/>
            <a:ext cx="3240000" cy="1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01" y="1458671"/>
            <a:ext cx="3240000" cy="17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0" y="5048520"/>
            <a:ext cx="3240000" cy="17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" y="5108344"/>
            <a:ext cx="3240000" cy="17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6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Model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Params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 Filtering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6;p28"/>
          <p:cNvSpPr txBox="1"/>
          <p:nvPr/>
        </p:nvSpPr>
        <p:spPr>
          <a:xfrm>
            <a:off x="0" y="759485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eatures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fastQuads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trams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SkiableTerrain_ac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 </a:t>
            </a:r>
          </a:p>
          <a:p>
            <a:pPr lvl="0"/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feature shows s a significant effect on revenue &amp; price. Whist the rest are not feasible to change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75" y="1324367"/>
            <a:ext cx="3240000" cy="175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" y="1336711"/>
            <a:ext cx="3240000" cy="173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56" y="3226503"/>
            <a:ext cx="3240000" cy="17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75" y="5090175"/>
            <a:ext cx="3240000" cy="1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" y="5104651"/>
            <a:ext cx="3240000" cy="174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00" y="1323035"/>
            <a:ext cx="3240000" cy="171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847"/>
            <a:ext cx="3240000" cy="174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50" y="3277240"/>
            <a:ext cx="3240000" cy="171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00" y="5148155"/>
            <a:ext cx="3240000" cy="1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4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 descr="springboard-logo-secondary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089"/>
            <a:ext cx="1485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785123"/>
            <a:ext cx="9906000" cy="7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- 04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modeling scenarios have been suggested basing on strategy of using these features: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vertical_drop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Snow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Making_ac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total_chairs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Runs,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LongestRun_mi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" name="Google Shape;186;p27"/>
          <p:cNvSpPr txBox="1"/>
          <p:nvPr/>
        </p:nvSpPr>
        <p:spPr>
          <a:xfrm>
            <a:off x="0" y="7633"/>
            <a:ext cx="9918350" cy="85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Big Mountain Resort Ticket Price</a:t>
            </a:r>
          </a:p>
          <a:p>
            <a:pPr lvl="0"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  <a:ea typeface="Calibri"/>
                <a:cs typeface="Calibri"/>
                <a:sym typeface="Roboto"/>
              </a:rPr>
              <a:t>RF Model Deployment in Market Context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486"/>
            <a:ext cx="3240000" cy="176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1617486"/>
            <a:ext cx="3240000" cy="176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5609"/>
            <a:ext cx="3240000" cy="17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4862"/>
            <a:ext cx="3240000" cy="17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3409864"/>
            <a:ext cx="3240000" cy="174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0000" y="1717087"/>
            <a:ext cx="3426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Permanently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closing down up to 10 of the least used runs.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This doesn't impact any other resort statistics. 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Increase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vertical drop by adding a run to a point 150 feet lower down but requiring the installation of an additional chair lift to bring skiers back up, without additional snow making coverage 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Same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as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case 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but adding 2 acres of snow making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cover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Increase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longest run by 0.2 mile to boast 3.5 miles length, requiring an additional snow making coverage of 4 acres</a:t>
            </a:r>
          </a:p>
        </p:txBody>
      </p:sp>
    </p:spTree>
    <p:extLst>
      <p:ext uri="{BB962C8B-B14F-4D97-AF65-F5344CB8AC3E}">
        <p14:creationId xmlns:p14="http://schemas.microsoft.com/office/powerpoint/2010/main" val="1020951880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728</Words>
  <Application>Microsoft Office PowerPoint</Application>
  <PresentationFormat>A4 Paper (210x297 mm)</PresentationFormat>
  <Paragraphs>122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Synergy_CF_YNR002</vt:lpstr>
      <vt:lpstr>Big Mountain Resort Ticket Price</vt:lpstr>
      <vt:lpstr>PowerPoint Presentation</vt:lpstr>
      <vt:lpstr>Problem Statement Worksheet (Hypothesis Formation)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Binhkn</cp:lastModifiedBy>
  <cp:revision>55</cp:revision>
  <cp:lastPrinted>2020-11-14T15:09:34Z</cp:lastPrinted>
  <dcterms:modified xsi:type="dcterms:W3CDTF">2020-11-16T10:41:39Z</dcterms:modified>
</cp:coreProperties>
</file>