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4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F7DCB-AB28-472D-B55D-56C4A29E2CB9}" type="datetimeFigureOut">
              <a:rPr lang="vi-VN" smtClean="0"/>
              <a:t>31/03/2022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EFC7E-807E-404B-B19B-C70C0BDA8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13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7B4A48-EE35-43B7-B319-F2D729D7D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890134B-3B7F-46E5-8B1C-CDAF134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3B31DD-0DC0-4FBC-BE85-539D4884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3BE0-5818-4C56-80B2-C6B2A3D08DB0}" type="datetime1">
              <a:rPr lang="vi-VN" smtClean="0"/>
              <a:t>31/03/2022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67CBBF-92AE-4CF8-AEE1-5042AE41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5D7FFD-F1C0-406E-AC7E-D7470CFE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5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DCF860-2F1A-4995-B095-9C94E4F6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E4ECB4A-C6D1-433F-B2D8-4BADDC03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11547F-5C50-40F7-A215-0092CBCC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591-16C9-4FB3-AC7C-435DD74766DA}" type="datetime1">
              <a:rPr lang="vi-VN" smtClean="0"/>
              <a:t>31/03/2022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E680BB-769C-42BB-8FE9-471D67B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35B088-165D-4740-B5DE-34E811E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8172D14-F035-4237-A48C-0C5F249E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9C9EC57-DAA6-4642-AAA7-B4BEFDBC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FC8EAF-857D-4E4F-901A-2C30B92F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5C81-7FFE-44CC-A642-14856BEFA6EB}" type="datetime1">
              <a:rPr lang="vi-VN" smtClean="0"/>
              <a:t>31/03/2022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4E18E8-BE37-4EC0-84FD-19DFAE9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0C74A5-243C-41CF-9C0C-E15A1A2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55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D68C2C-686E-4C5D-A2CF-9C87EAB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CFD222-A2E7-4665-B179-9C7ADE1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E5E25-D43E-4811-A03A-3B153481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31/03/2022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A5174C-A090-4CEB-A3B6-D4EA8AC3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71B707-176A-4D34-B180-0556CE6E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7BA6E4-B805-4059-B604-C87CC2B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A91096-38D4-491E-AB7F-D9CFADD9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E3EA2F-F771-49A4-87AC-2458DC4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74F-341C-4A8C-8EAC-E1275DAF2A8B}" type="datetime1">
              <a:rPr lang="vi-VN" smtClean="0"/>
              <a:t>31/03/2022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545672-6990-4281-A589-D424C9E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273C8C-EEA2-47D0-A67B-CC1AD956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D30897-EA02-480C-9734-FFEBC7F1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CD4161-A065-47E1-8298-F7FC1E2E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ABFC60-B1F5-4E59-9F38-C7925C22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B4544D-27C3-427D-8220-680FB940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604F-66A7-4CAB-B3A0-1CD24D01F08D}" type="datetime1">
              <a:rPr lang="vi-VN" smtClean="0"/>
              <a:t>31/03/2022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ACC41A-1796-4164-A63A-DF85634A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D56CFA-A12B-4AB0-BE99-2C27A1E1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6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1CC1C-8164-43CD-AF85-17F7378F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F4504D5-49BD-4F0F-B9A8-5781AEB5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DD1186E-951A-44F9-A9D7-EF8BF07F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5880FC-10CE-469F-B395-8B40AC06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2B0BC42-2318-4B60-B44E-585D4E5E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EFF742A-B694-4C1B-BC4D-FE572FE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C59F-CA3F-4F5E-94E4-29F402E5AD41}" type="datetime1">
              <a:rPr lang="vi-VN" smtClean="0"/>
              <a:t>31/03/2022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1B7B841-C2CC-43BB-82DB-8F39F296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E12AF97-BD7C-4E83-8D71-9AB32F9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1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5AAB3F-BABA-41BA-9654-EC087729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4029E76-C9F5-4E0A-BF8C-DD17CB2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96E-039A-4BEB-9E03-2D99BE632D94}" type="datetime1">
              <a:rPr lang="vi-VN" smtClean="0"/>
              <a:t>31/03/2022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7291172-E145-4600-AC25-1C49DEE6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56EC309-D1FD-4318-9DC5-6322739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23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8529F65-2309-4ABA-84E0-143DAE1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B7-00A7-4090-9B6F-4C0C693DC031}" type="datetime1">
              <a:rPr lang="vi-VN" smtClean="0"/>
              <a:t>31/03/2022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B30B774-F22A-4403-A986-599E5ED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2EB6F8-ADCA-4D0D-9F67-AE91D5F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8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DC888F-44C8-4420-AC7D-0F6C0AC0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167B19-D2DD-4D28-ABFA-EB57011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ADEA5D8-9A7C-4CF8-BED5-245EC441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264FA5-DA34-4941-9493-91B520B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997F-8460-4430-8703-3225973C9770}" type="datetime1">
              <a:rPr lang="vi-VN" smtClean="0"/>
              <a:t>31/03/2022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DE4696-5CCA-483D-AC0B-4A6AA44C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434CA7-6A10-49A7-A2F5-ED7CCE73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8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C1393A-04F2-4F72-BB59-9D44A8CC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9FA7CD0-8D04-4C29-9BC1-096947E23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74EB94-5278-4A0B-BA86-8360C6DD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A750E8-F832-4DB9-9156-9F981728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6DDB-6DFA-4DB5-8B1C-D8D6DD00C124}" type="datetime1">
              <a:rPr lang="vi-VN" smtClean="0"/>
              <a:t>31/03/2022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81F961-CC73-45F2-97A6-CC3D437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3F56FA-6294-463A-95F9-21F5D17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3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E0DFFB8-7151-4F40-B82C-252FC7FB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E67516-0C01-4C10-833E-95C32869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5A14F6D-3AE2-4DE4-8199-26144874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D65A-F946-4F8C-B546-6851D882F5BD}" type="datetime1">
              <a:rPr lang="vi-VN" smtClean="0"/>
              <a:t>31/03/2022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2A2B4C-218E-4BD6-A1D5-7267FBE3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CEEF07-7BF7-4A07-AD75-BA4CE667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5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8AF5E-4AF6-45DC-ADEF-8B6D02C58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pradgism</a:t>
            </a:r>
            <a:br>
              <a:rPr lang="en-US"/>
            </a:br>
            <a:r>
              <a:rPr lang="en-US"/>
              <a:t>- Functional programming -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11325E9-0951-4B04-B3A3-7B7B7327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23FF675-03F1-4BCC-9DA6-777CBB5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8C5E-FBC0-4E65-B84B-D831FC4D2934}" type="datetime1">
              <a:rPr lang="vi-VN" smtClean="0"/>
              <a:t>31/03/2022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5E416CE-8516-4F91-A726-52E7BE26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32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Write your first function!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Write the function doubleMe that doubles anything you put into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Calculate: x^2 + y^2 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F50A7B-9F2F-449F-BE4F-26C7564D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37FE-A928-433A-A710-0356F9321346}" type="datetime1">
              <a:rPr lang="vi-VN" smtClean="0"/>
              <a:t>31/03/2022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AB6FDB6-9ADB-4E3F-9D78-D66F4656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898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3. List</a:t>
            </a:r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A0392D91-EF8F-4B18-9BB9-33EDF27ED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5389"/>
            <a:ext cx="5030338" cy="857521"/>
          </a:xfr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69D315A-F97E-4197-8457-42144C681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7681"/>
            <a:ext cx="8779001" cy="2920237"/>
          </a:xfrm>
          <a:prstGeom prst="rect">
            <a:avLst/>
          </a:prstGeom>
        </p:spPr>
      </p:pic>
      <p:sp>
        <p:nvSpPr>
          <p:cNvPr id="10" name="Chỗ dành sẵn cho Ngày tháng 9">
            <a:extLst>
              <a:ext uri="{FF2B5EF4-FFF2-40B4-BE49-F238E27FC236}">
                <a16:creationId xmlns:a16="http://schemas.microsoft.com/office/drawing/2014/main" id="{7DBDDEC8-A347-45C9-9537-6911C168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1A4C-4E27-4C14-8EA2-4E7EB1AB214B}" type="datetime1">
              <a:rPr lang="vi-VN" smtClean="0"/>
              <a:t>31/03/2022</a:t>
            </a:fld>
            <a:endParaRPr lang="vi-VN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0D0EAD4D-41D6-44B4-B51D-A37625D5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394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3. List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3410181C-14D8-4F7C-8A00-3F35640B2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4170" cy="3460526"/>
          </a:xfrm>
        </p:spPr>
      </p:pic>
      <p:sp>
        <p:nvSpPr>
          <p:cNvPr id="8" name="Chỗ dành sẵn cho Ngày tháng 7">
            <a:extLst>
              <a:ext uri="{FF2B5EF4-FFF2-40B4-BE49-F238E27FC236}">
                <a16:creationId xmlns:a16="http://schemas.microsoft.com/office/drawing/2014/main" id="{95DD7158-E9B3-4BAB-9BD7-68CE17CA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4D76-31F1-4BB7-8D20-D2CD949364EE}" type="datetime1">
              <a:rPr lang="vi-VN" smtClean="0"/>
              <a:t>31/03/2022</a:t>
            </a:fld>
            <a:endParaRPr lang="vi-VN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C78AC189-979A-4396-B46F-51D02CE4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795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4. Special list: range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In Python: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range(0, 5) = [0, 1, 2, 3, 4]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In Haskell: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[0 .. 4] = [0, 1, 2, 3, 4]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06BC967-F040-40B4-8671-6B738109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3466-C642-485D-B592-7DA7915B549C}" type="datetime1">
              <a:rPr lang="vi-VN" smtClean="0"/>
              <a:t>31/03/2022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7B3EB69-A186-4B0C-8054-A2129DF5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681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4. List comprehension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0E18A0A-5814-4441-B767-76EC7FF6B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math: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𝑥𝑠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={2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≤10}</m:t>
                    </m:r>
                  </m:oMath>
                </a14:m>
                <a:r>
                  <a:rPr lang="vi-VN">
                    <a:latin typeface="Calibri (Thân)"/>
                  </a:rPr>
                  <a:t> 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Haskell: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xs = [x * 2 | x &lt;- [1 .. 10]]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0E18A0A-5814-4441-B767-76EC7FF6B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6A4F595-F2AA-4B49-B4F2-BBFB48D5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A8E0-366F-403C-9574-42874BC49FEA}" type="datetime1">
              <a:rPr lang="vi-VN" smtClean="0"/>
              <a:t>31/03/2022</a:t>
            </a:fld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0C5F352-4922-448A-8285-02A23EF3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274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5. Tuple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person = ("Christopher", "Walken", 55).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Zip function: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9F08A27-B7E3-4192-A872-B62A740DA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6107"/>
            <a:ext cx="4537465" cy="1892179"/>
          </a:xfrm>
          <a:prstGeom prst="rect">
            <a:avLst/>
          </a:prstGeom>
        </p:spPr>
      </p:pic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04F4253-C1A2-41F5-9C12-580B62CB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3DED-18E6-4A64-9C58-F3AD80AC6CCE}" type="datetime1">
              <a:rPr lang="vi-VN" smtClean="0"/>
              <a:t>31/03/2022</a:t>
            </a:fld>
            <a:endParaRPr lang="vi-VN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A37EB859-115D-48E1-AA62-B14AAC41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3822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Excercise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Find all triangles have integer sides and all sides are equal to or shorter than 10 and have a perimeter of 24.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57BAB40-44E3-4FCC-BB55-5A7A99A3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DE53-CB4B-4E48-A5BD-01ACAFF14FAB}" type="datetime1">
              <a:rPr lang="vi-VN" smtClean="0"/>
              <a:t>31/03/2022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131FBE2-A1A3-4B4B-85B9-21C9BD1F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024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23AFC0-C62C-478A-B975-B3629A3E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Overview</a:t>
            </a:r>
          </a:p>
        </p:txBody>
      </p:sp>
      <p:sp>
        <p:nvSpPr>
          <p:cNvPr id="4" name="AutoShape 2" descr="Hình 1.0.1. Logo Haskell, lấy cảm hứng từ Monad &gt;&gt;= (một khái niệm trừu tượng trong Haskell) và Lambda $\lambda$ (chữ cái Hy Lạp)">
            <a:extLst>
              <a:ext uri="{FF2B5EF4-FFF2-40B4-BE49-F238E27FC236}">
                <a16:creationId xmlns:a16="http://schemas.microsoft.com/office/drawing/2014/main" id="{0CD2C0B3-512A-4E44-A691-41CE7AF07674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5167311"/>
            <a:ext cx="10515600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Logo Haskell, which is inspired from Monad &gt;&gt;= (an abstract object in Haskell) and lambda </a:t>
            </a:r>
            <a:r>
              <a:rPr lang="el-GR">
                <a:latin typeface="Calibri (Thân)"/>
              </a:rPr>
              <a:t>λ </a:t>
            </a:r>
            <a:endParaRPr lang="vi-VN">
              <a:latin typeface="Calibri (Thân)"/>
            </a:endParaRPr>
          </a:p>
        </p:txBody>
      </p:sp>
      <p:pic>
        <p:nvPicPr>
          <p:cNvPr id="7" name="Hình ảnh 6" descr="Ảnh có chứa mũi tên&#10;&#10;Mô tả được tạo tự động">
            <a:extLst>
              <a:ext uri="{FF2B5EF4-FFF2-40B4-BE49-F238E27FC236}">
                <a16:creationId xmlns:a16="http://schemas.microsoft.com/office/drawing/2014/main" id="{4525FC20-F39D-4EC8-B12D-19C9F07D4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78" y="2461846"/>
            <a:ext cx="2738844" cy="1934308"/>
          </a:xfrm>
          <a:prstGeom prst="rect">
            <a:avLst/>
          </a:prstGeom>
        </p:spPr>
      </p:pic>
      <p:sp>
        <p:nvSpPr>
          <p:cNvPr id="8" name="Chỗ dành sẵn cho Ngày tháng 7">
            <a:extLst>
              <a:ext uri="{FF2B5EF4-FFF2-40B4-BE49-F238E27FC236}">
                <a16:creationId xmlns:a16="http://schemas.microsoft.com/office/drawing/2014/main" id="{BCEDCFCF-3E81-45E9-85E1-08F9DD22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31A7-800E-41D4-AD97-BE8529BD97E1}" type="datetime1">
              <a:rPr lang="vi-VN" smtClean="0"/>
              <a:t>31/03/2022</a:t>
            </a:fld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2DD46F0-916D-41AF-81A4-EB5F40C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21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F1D26B-0A92-434F-986E-F4E8CEC7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B915316-A8C9-45E1-89DE-48BD5A6E9497}"/>
              </a:ext>
            </a:extLst>
          </p:cNvPr>
          <p:cNvSpPr/>
          <p:nvPr/>
        </p:nvSpPr>
        <p:spPr>
          <a:xfrm>
            <a:off x="3496248" y="639710"/>
            <a:ext cx="5132440" cy="2593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4940621-728D-4B3E-82A1-5F4170C9256A}"/>
              </a:ext>
            </a:extLst>
          </p:cNvPr>
          <p:cNvSpPr txBox="1"/>
          <p:nvPr/>
        </p:nvSpPr>
        <p:spPr>
          <a:xfrm>
            <a:off x="8803521" y="2183685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Editor: VSCode, Sublime text</a:t>
            </a:r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3FDA31F-FE62-4F5B-B725-B41776D69055}"/>
              </a:ext>
            </a:extLst>
          </p:cNvPr>
          <p:cNvSpPr txBox="1"/>
          <p:nvPr/>
        </p:nvSpPr>
        <p:spPr>
          <a:xfrm>
            <a:off x="8803521" y="1784405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Haskell Language Server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4CD930A-1CFC-4AB5-BB12-05BC9D9DAC83}"/>
              </a:ext>
            </a:extLst>
          </p:cNvPr>
          <p:cNvSpPr/>
          <p:nvPr/>
        </p:nvSpPr>
        <p:spPr>
          <a:xfrm>
            <a:off x="3737138" y="866425"/>
            <a:ext cx="1941872" cy="523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.hs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26CE5BDB-0788-4D82-8541-EA840C533F9E}"/>
              </a:ext>
            </a:extLst>
          </p:cNvPr>
          <p:cNvSpPr/>
          <p:nvPr/>
        </p:nvSpPr>
        <p:spPr>
          <a:xfrm>
            <a:off x="3737138" y="2415646"/>
            <a:ext cx="1941872" cy="557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.o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C00278EE-3DA5-4F66-92BE-93CCE866858C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06540" y="2087641"/>
            <a:ext cx="1534" cy="32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82BC0B6F-E81D-4A10-94A3-669D56DBF2DE}"/>
              </a:ext>
            </a:extLst>
          </p:cNvPr>
          <p:cNvSpPr txBox="1"/>
          <p:nvPr/>
        </p:nvSpPr>
        <p:spPr>
          <a:xfrm>
            <a:off x="4309255" y="1718309"/>
            <a:ext cx="79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GHC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784614A-062F-4998-970B-78406C585EA6}"/>
              </a:ext>
            </a:extLst>
          </p:cNvPr>
          <p:cNvSpPr txBox="1"/>
          <p:nvPr/>
        </p:nvSpPr>
        <p:spPr>
          <a:xfrm>
            <a:off x="8803521" y="1427174"/>
            <a:ext cx="217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GHCi, Cabal</a:t>
            </a:r>
            <a:endParaRPr lang="vi-VN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071CB566-0111-46E4-938F-27B47966985E}"/>
              </a:ext>
            </a:extLst>
          </p:cNvPr>
          <p:cNvSpPr/>
          <p:nvPr/>
        </p:nvSpPr>
        <p:spPr>
          <a:xfrm>
            <a:off x="5926352" y="1183400"/>
            <a:ext cx="2484489" cy="1786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Hackage 1</a:t>
            </a:r>
          </a:p>
          <a:p>
            <a:pPr marL="285750" indent="-285750" algn="ctr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Hackage 2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269B54D-CA51-46AE-B2C9-71DB2E3DADA6}"/>
              </a:ext>
            </a:extLst>
          </p:cNvPr>
          <p:cNvSpPr txBox="1"/>
          <p:nvPr/>
        </p:nvSpPr>
        <p:spPr>
          <a:xfrm>
            <a:off x="6101185" y="1266516"/>
            <a:ext cx="10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Sandbox</a:t>
            </a:r>
            <a:endParaRPr lang="vi-VN"/>
          </a:p>
        </p:txBody>
      </p:sp>
      <p:cxnSp>
        <p:nvCxnSpPr>
          <p:cNvPr id="14" name="Đường kết nối: Cong 13">
            <a:extLst>
              <a:ext uri="{FF2B5EF4-FFF2-40B4-BE49-F238E27FC236}">
                <a16:creationId xmlns:a16="http://schemas.microsoft.com/office/drawing/2014/main" id="{3C153539-0B46-4C64-AEDE-D60C93A300BF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rot="10800000">
            <a:off x="5103824" y="1902975"/>
            <a:ext cx="822528" cy="173634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Đường kết nối: Cong 14">
            <a:extLst>
              <a:ext uri="{FF2B5EF4-FFF2-40B4-BE49-F238E27FC236}">
                <a16:creationId xmlns:a16="http://schemas.microsoft.com/office/drawing/2014/main" id="{EDF6C7C5-0D0E-4B5F-8D79-3C446915D495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4543305" y="1553539"/>
            <a:ext cx="328005" cy="1534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110FEBDB-E2CD-4E64-98F4-1D54E1D85332}"/>
              </a:ext>
            </a:extLst>
          </p:cNvPr>
          <p:cNvSpPr/>
          <p:nvPr/>
        </p:nvSpPr>
        <p:spPr>
          <a:xfrm>
            <a:off x="3321414" y="499783"/>
            <a:ext cx="8667758" cy="2927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8D628E83-12FF-49F9-A626-25A8CC622BB2}"/>
              </a:ext>
            </a:extLst>
          </p:cNvPr>
          <p:cNvSpPr txBox="1"/>
          <p:nvPr/>
        </p:nvSpPr>
        <p:spPr>
          <a:xfrm>
            <a:off x="10339500" y="610913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Haskell Stack</a:t>
            </a:r>
            <a:endParaRPr lang="vi-VN" b="1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2E55440C-8458-4597-854C-71F52F40DF13}"/>
              </a:ext>
            </a:extLst>
          </p:cNvPr>
          <p:cNvSpPr/>
          <p:nvPr/>
        </p:nvSpPr>
        <p:spPr>
          <a:xfrm>
            <a:off x="3496248" y="3829320"/>
            <a:ext cx="5132440" cy="2593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E0F23A8D-FF03-4961-AF14-8E71553F3C36}"/>
              </a:ext>
            </a:extLst>
          </p:cNvPr>
          <p:cNvSpPr txBox="1"/>
          <p:nvPr/>
        </p:nvSpPr>
        <p:spPr>
          <a:xfrm>
            <a:off x="8803521" y="5373295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Editor: VSCode, Sublime text</a:t>
            </a:r>
            <a:endParaRPr lang="vi-VN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429EDC01-ED2E-46C0-9A5F-DAB01AAE35FC}"/>
              </a:ext>
            </a:extLst>
          </p:cNvPr>
          <p:cNvSpPr txBox="1"/>
          <p:nvPr/>
        </p:nvSpPr>
        <p:spPr>
          <a:xfrm>
            <a:off x="8803521" y="4974015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Python Language Server</a:t>
            </a:r>
            <a:endParaRPr lang="vi-VN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A06B2843-FF9F-4DA3-B9F1-BE7955E2E584}"/>
              </a:ext>
            </a:extLst>
          </p:cNvPr>
          <p:cNvSpPr/>
          <p:nvPr/>
        </p:nvSpPr>
        <p:spPr>
          <a:xfrm>
            <a:off x="3737138" y="4056035"/>
            <a:ext cx="1941872" cy="523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.py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E293BF4C-68C3-49E2-9D92-262560AF0CF8}"/>
              </a:ext>
            </a:extLst>
          </p:cNvPr>
          <p:cNvSpPr/>
          <p:nvPr/>
        </p:nvSpPr>
        <p:spPr>
          <a:xfrm>
            <a:off x="3737138" y="5605256"/>
            <a:ext cx="1941872" cy="557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.pyc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FF3BFE96-1953-4A4D-80ED-3E7E1EAD9B0D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4706539" y="5277251"/>
            <a:ext cx="1535" cy="32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2512D567-03E0-42B7-9DD8-74FEBF6C9A46}"/>
              </a:ext>
            </a:extLst>
          </p:cNvPr>
          <p:cNvSpPr txBox="1"/>
          <p:nvPr/>
        </p:nvSpPr>
        <p:spPr>
          <a:xfrm>
            <a:off x="4123977" y="4907919"/>
            <a:ext cx="116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Compiler</a:t>
            </a:r>
            <a:endParaRPr lang="vi-VN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8FFF11C4-F860-42AD-9490-804F42FC436F}"/>
              </a:ext>
            </a:extLst>
          </p:cNvPr>
          <p:cNvSpPr txBox="1"/>
          <p:nvPr/>
        </p:nvSpPr>
        <p:spPr>
          <a:xfrm>
            <a:off x="8803520" y="4616784"/>
            <a:ext cx="276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Python interactive, Pip</a:t>
            </a:r>
            <a:endParaRPr lang="vi-VN"/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69406231-4F42-4100-B243-C5278DC9E4EA}"/>
              </a:ext>
            </a:extLst>
          </p:cNvPr>
          <p:cNvSpPr/>
          <p:nvPr/>
        </p:nvSpPr>
        <p:spPr>
          <a:xfrm>
            <a:off x="5926352" y="4373010"/>
            <a:ext cx="2484489" cy="1786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Package 1</a:t>
            </a:r>
          </a:p>
          <a:p>
            <a:pPr marL="285750" indent="-285750" algn="ctr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Package 2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DEBC5B8C-3B32-46F1-B05C-30BACFD0F558}"/>
              </a:ext>
            </a:extLst>
          </p:cNvPr>
          <p:cNvSpPr txBox="1"/>
          <p:nvPr/>
        </p:nvSpPr>
        <p:spPr>
          <a:xfrm>
            <a:off x="6101185" y="4456126"/>
            <a:ext cx="10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Virtualen</a:t>
            </a:r>
            <a:endParaRPr lang="vi-VN"/>
          </a:p>
        </p:txBody>
      </p:sp>
      <p:cxnSp>
        <p:nvCxnSpPr>
          <p:cNvPr id="28" name="Đường kết nối: Cong 27">
            <a:extLst>
              <a:ext uri="{FF2B5EF4-FFF2-40B4-BE49-F238E27FC236}">
                <a16:creationId xmlns:a16="http://schemas.microsoft.com/office/drawing/2014/main" id="{7D4FC998-196E-4BB3-ABB4-DF41672DE78D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rot="10800000">
            <a:off x="5289102" y="5092585"/>
            <a:ext cx="637251" cy="173634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Đường kết nối: Cong 28">
            <a:extLst>
              <a:ext uri="{FF2B5EF4-FFF2-40B4-BE49-F238E27FC236}">
                <a16:creationId xmlns:a16="http://schemas.microsoft.com/office/drawing/2014/main" id="{CC9E3555-A7FD-465D-845A-895D15FD5F44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5400000">
            <a:off x="4543305" y="4743149"/>
            <a:ext cx="328005" cy="1535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B6139069-9ED9-438B-B2D0-C2CB04CF633C}"/>
              </a:ext>
            </a:extLst>
          </p:cNvPr>
          <p:cNvSpPr/>
          <p:nvPr/>
        </p:nvSpPr>
        <p:spPr>
          <a:xfrm>
            <a:off x="3321414" y="3689393"/>
            <a:ext cx="8667758" cy="2927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7AA8B2D3-24BE-4418-BCE6-A7B5F481C931}"/>
              </a:ext>
            </a:extLst>
          </p:cNvPr>
          <p:cNvSpPr txBox="1"/>
          <p:nvPr/>
        </p:nvSpPr>
        <p:spPr>
          <a:xfrm>
            <a:off x="10339500" y="3800523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Anaconda</a:t>
            </a:r>
            <a:endParaRPr lang="vi-VN" b="1"/>
          </a:p>
        </p:txBody>
      </p:sp>
      <p:sp>
        <p:nvSpPr>
          <p:cNvPr id="32" name="Chỗ dành sẵn cho Ngày tháng 31">
            <a:extLst>
              <a:ext uri="{FF2B5EF4-FFF2-40B4-BE49-F238E27FC236}">
                <a16:creationId xmlns:a16="http://schemas.microsoft.com/office/drawing/2014/main" id="{D25114E7-AF49-4FD1-A5F5-C15D1F12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DA5B-6E8B-404D-BFF4-B02C76F8ED19}" type="datetime1">
              <a:rPr lang="vi-VN" smtClean="0"/>
              <a:t>31/03/2022</a:t>
            </a:fld>
            <a:endParaRPr lang="vi-VN"/>
          </a:p>
        </p:txBody>
      </p:sp>
      <p:sp>
        <p:nvSpPr>
          <p:cNvPr id="33" name="Chỗ dành sẵn cho Số hiệu Bản chiếu 32">
            <a:extLst>
              <a:ext uri="{FF2B5EF4-FFF2-40B4-BE49-F238E27FC236}">
                <a16:creationId xmlns:a16="http://schemas.microsoft.com/office/drawing/2014/main" id="{923A377B-671F-489C-8020-DE1B5D0F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570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Notation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f, g, … : object, which is function (note that everything in Haskell are functionally)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a, b, …: parameter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F, A, M, Ord, Bool, …: abstract type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31/03/2022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729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Basic</a:t>
            </a:r>
          </a:p>
        </p:txBody>
      </p:sp>
      <p:sp>
        <p:nvSpPr>
          <p:cNvPr id="4" name="AutoShape 2" descr="Hình 1.2.2. Vòng đời của một hàm, nhận tham số, xử lý và trả về kết quả">
            <a:extLst>
              <a:ext uri="{FF2B5EF4-FFF2-40B4-BE49-F238E27FC236}">
                <a16:creationId xmlns:a16="http://schemas.microsoft.com/office/drawing/2014/main" id="{E7B2A8F0-237D-4C7C-8896-5C58CE8CC5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EFFC654-2324-432D-8940-8E95F9F649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1" r="32883" b="3830"/>
          <a:stretch/>
        </p:blipFill>
        <p:spPr>
          <a:xfrm>
            <a:off x="4329752" y="791890"/>
            <a:ext cx="3227696" cy="4969419"/>
          </a:xfrm>
          <a:prstGeom prst="rect">
            <a:avLst/>
          </a:prstGeom>
        </p:spPr>
      </p:pic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695FAB7C-9B56-4F1C-B19B-8BCD3D58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2D5E-A0FB-47F0-8340-20955D9B8D96}" type="datetime1">
              <a:rPr lang="vi-VN" smtClean="0"/>
              <a:t>31/03/2022</a:t>
            </a:fld>
            <a:endParaRPr lang="vi-VN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AB948C54-4F3C-4CD4-B332-015891AE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252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Basic: side effect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global numberOfSomething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def DoSomeThing(count):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numberOfSomething += 1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return count + 2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B990EC6F-3396-4121-A655-A6C45C7E1384}"/>
              </a:ext>
            </a:extLst>
          </p:cNvPr>
          <p:cNvCxnSpPr/>
          <p:nvPr/>
        </p:nvCxnSpPr>
        <p:spPr>
          <a:xfrm flipH="1">
            <a:off x="5868537" y="3603008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7CCB1B0-2F68-4929-8CCC-262854E4CB68}"/>
              </a:ext>
            </a:extLst>
          </p:cNvPr>
          <p:cNvSpPr txBox="1"/>
          <p:nvPr/>
        </p:nvSpPr>
        <p:spPr>
          <a:xfrm>
            <a:off x="7847463" y="3418342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Calibri (Thân)"/>
              </a:rPr>
              <a:t>Side effect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41AE404-43C5-4CF6-A7BB-DED2D88072C1}"/>
              </a:ext>
            </a:extLst>
          </p:cNvPr>
          <p:cNvSpPr txBox="1"/>
          <p:nvPr/>
        </p:nvSpPr>
        <p:spPr>
          <a:xfrm>
            <a:off x="7847463" y="3737945"/>
            <a:ext cx="311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>
                <a:solidFill>
                  <a:srgbClr val="111111"/>
                </a:solidFill>
                <a:effectLst/>
                <a:latin typeface="Calibri (Thân)"/>
              </a:rPr>
              <a:t>makes referential transparency</a:t>
            </a:r>
            <a:endParaRPr lang="vi-VN">
              <a:latin typeface="Calibri (Thân)"/>
            </a:endParaRPr>
          </a:p>
        </p:txBody>
      </p:sp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EF85AE9B-D988-4BDB-9C4C-A4FB62B3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4F05-1CAA-4991-A1D4-0AE8F64FABEE}" type="datetime1">
              <a:rPr lang="vi-VN" smtClean="0"/>
              <a:t>31/03/2022</a:t>
            </a:fld>
            <a:endParaRPr lang="vi-VN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EC9872A6-DA40-491E-828B-C01782C5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956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Basic: lazy evaluation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xs = [1, 2, 3, 4, 5, 6, 7, 8]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new_xs = doubleMe(doubleMe(doubleMe(xs)))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print( xs[0] )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713CEB-9D98-423C-9B24-108F4D6D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7635-49E1-4AAF-8746-E5BC12B38759}" type="datetime1">
              <a:rPr lang="vi-VN" smtClean="0"/>
              <a:t>31/03/2022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2729F32-B845-4F8F-BAF6-2398CEB8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67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Basic: statically typed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Menlo"/>
              </a:rPr>
              <a:t>a = 5 + 4</a:t>
            </a:r>
            <a:endParaRPr lang="vi-VN">
              <a:latin typeface="Calibri (Thân)"/>
            </a:endParaRP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65782D34-FA82-4D7B-A81E-5D03940CCF78}"/>
              </a:ext>
            </a:extLst>
          </p:cNvPr>
          <p:cNvCxnSpPr>
            <a:cxnSpLocks/>
          </p:cNvCxnSpPr>
          <p:nvPr/>
        </p:nvCxnSpPr>
        <p:spPr>
          <a:xfrm flipH="1" flipV="1">
            <a:off x="2670411" y="2010291"/>
            <a:ext cx="2502090" cy="88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25D07DF-CD52-41C1-8D57-52418F7CDD8C}"/>
              </a:ext>
            </a:extLst>
          </p:cNvPr>
          <p:cNvSpPr txBox="1"/>
          <p:nvPr/>
        </p:nvSpPr>
        <p:spPr>
          <a:xfrm>
            <a:off x="5372668" y="2712729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Calibri (Thân)"/>
              </a:rPr>
              <a:t>Compiler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FD003A0-A3AA-49DA-9974-E131A4833DDB}"/>
              </a:ext>
            </a:extLst>
          </p:cNvPr>
          <p:cNvSpPr txBox="1"/>
          <p:nvPr/>
        </p:nvSpPr>
        <p:spPr>
          <a:xfrm>
            <a:off x="5372668" y="3091835"/>
            <a:ext cx="1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“So a is integer”</a:t>
            </a:r>
          </a:p>
        </p:txBody>
      </p:sp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73D84605-B44C-44AC-9FED-CE398387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6F89-B2B3-4DA1-9563-0F3990E5EF99}" type="datetime1">
              <a:rPr lang="vi-VN" smtClean="0"/>
              <a:t>31/03/2022</a:t>
            </a:fld>
            <a:endParaRPr lang="vi-VN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50737BF5-DB76-46A6-8403-CF7793F4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637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Basic: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0E18A0A-5814-4441-B767-76EC7FF6B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math: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b="0" i="0" smtClean="0">
                        <a:latin typeface="Cambria Math" panose="02040503050406030204" pitchFamily="18" charset="0"/>
                      </a:rPr>
                      <m:t>add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C++: int add (int x, int y) { return x + y };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Python: def add (x, y): return x + y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Haskell: add x y = x + y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0E18A0A-5814-4441-B767-76EC7FF6B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Đường kết nối Mũi tên Thẳng 3">
            <a:extLst>
              <a:ext uri="{FF2B5EF4-FFF2-40B4-BE49-F238E27FC236}">
                <a16:creationId xmlns:a16="http://schemas.microsoft.com/office/drawing/2014/main" id="{06531B10-572D-46EB-92D0-5648596A8600}"/>
              </a:ext>
            </a:extLst>
          </p:cNvPr>
          <p:cNvCxnSpPr>
            <a:cxnSpLocks/>
          </p:cNvCxnSpPr>
          <p:nvPr/>
        </p:nvCxnSpPr>
        <p:spPr>
          <a:xfrm flipV="1">
            <a:off x="2793240" y="5372044"/>
            <a:ext cx="0" cy="67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5465AC0-61FD-4372-8AB5-8D43FC4AF621}"/>
              </a:ext>
            </a:extLst>
          </p:cNvPr>
          <p:cNvSpPr txBox="1"/>
          <p:nvPr/>
        </p:nvSpPr>
        <p:spPr>
          <a:xfrm>
            <a:off x="2438399" y="6176963"/>
            <a:ext cx="1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Name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F4956834-1D1F-4F28-8F01-72F3C31AF471}"/>
              </a:ext>
            </a:extLst>
          </p:cNvPr>
          <p:cNvSpPr txBox="1"/>
          <p:nvPr/>
        </p:nvSpPr>
        <p:spPr>
          <a:xfrm>
            <a:off x="3409665" y="6176963"/>
            <a:ext cx="1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Parameter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D6F1432C-4601-4D7E-9599-911A79127F6A}"/>
              </a:ext>
            </a:extLst>
          </p:cNvPr>
          <p:cNvCxnSpPr>
            <a:cxnSpLocks/>
          </p:cNvCxnSpPr>
          <p:nvPr/>
        </p:nvCxnSpPr>
        <p:spPr>
          <a:xfrm flipH="1" flipV="1">
            <a:off x="3259538" y="5372044"/>
            <a:ext cx="671017" cy="67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CEFF3868-E05C-48B2-AE03-B218869C6C24}"/>
              </a:ext>
            </a:extLst>
          </p:cNvPr>
          <p:cNvSpPr txBox="1"/>
          <p:nvPr/>
        </p:nvSpPr>
        <p:spPr>
          <a:xfrm>
            <a:off x="4913760" y="6176963"/>
            <a:ext cx="1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Definition</a:t>
            </a: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2FFB94D9-02D3-4FBC-895C-EB73C484AD16}"/>
              </a:ext>
            </a:extLst>
          </p:cNvPr>
          <p:cNvCxnSpPr>
            <a:cxnSpLocks/>
          </p:cNvCxnSpPr>
          <p:nvPr/>
        </p:nvCxnSpPr>
        <p:spPr>
          <a:xfrm flipH="1" flipV="1">
            <a:off x="4230806" y="5472752"/>
            <a:ext cx="1203844" cy="57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hỗ dành sẵn cho Ngày tháng 13">
            <a:extLst>
              <a:ext uri="{FF2B5EF4-FFF2-40B4-BE49-F238E27FC236}">
                <a16:creationId xmlns:a16="http://schemas.microsoft.com/office/drawing/2014/main" id="{5405069F-DE28-495E-A23D-FED2FCCE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113-07BF-4D1B-B5E9-5F06886F3C22}" type="datetime1">
              <a:rPr lang="vi-VN" smtClean="0"/>
              <a:t>31/03/2022</a:t>
            </a:fld>
            <a:endParaRPr lang="vi-VN"/>
          </a:p>
        </p:txBody>
      </p:sp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004C372D-C742-4228-9BCD-92C83241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874111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452</Words>
  <Application>Microsoft Office PowerPoint</Application>
  <PresentationFormat>Màn hình rộng</PresentationFormat>
  <Paragraphs>123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Menlo</vt:lpstr>
      <vt:lpstr>Times New Roman</vt:lpstr>
      <vt:lpstr>Chủ đề Office</vt:lpstr>
      <vt:lpstr>Programming pradgism - Functional programming -</vt:lpstr>
      <vt:lpstr>1. Overview</vt:lpstr>
      <vt:lpstr>Overview</vt:lpstr>
      <vt:lpstr>Notation</vt:lpstr>
      <vt:lpstr>2. Basic</vt:lpstr>
      <vt:lpstr>Basic: side effect</vt:lpstr>
      <vt:lpstr>Basic: lazy evaluation</vt:lpstr>
      <vt:lpstr>Basic: statically typed</vt:lpstr>
      <vt:lpstr>Basic: function</vt:lpstr>
      <vt:lpstr>Write your first function!</vt:lpstr>
      <vt:lpstr>3. List</vt:lpstr>
      <vt:lpstr>3. List</vt:lpstr>
      <vt:lpstr>4. Special list: range</vt:lpstr>
      <vt:lpstr>4. List comprehension</vt:lpstr>
      <vt:lpstr>5. Tuple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pradgism - Functional programming -</dc:title>
  <dc:creator>Tuan Hai</dc:creator>
  <cp:lastModifiedBy>Tuan Hai</cp:lastModifiedBy>
  <cp:revision>5</cp:revision>
  <dcterms:created xsi:type="dcterms:W3CDTF">2022-03-08T13:37:57Z</dcterms:created>
  <dcterms:modified xsi:type="dcterms:W3CDTF">2022-03-31T06:07:48Z</dcterms:modified>
</cp:coreProperties>
</file>