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9" r:id="rId2"/>
    <p:sldId id="281" r:id="rId3"/>
    <p:sldId id="282" r:id="rId4"/>
    <p:sldId id="285" r:id="rId5"/>
    <p:sldId id="28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5D742-84C4-4986-A84B-DC3E04175793}" type="datetimeFigureOut">
              <a:rPr lang="vi-VN" smtClean="0"/>
              <a:t>13/10/2022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6BA36-61F4-4E28-84F0-F631BFE24D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1210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24BC-BCC2-4BAD-A06B-AAD059CC69DE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94A2-C23B-45FC-A4C9-E8DD448DD7B8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6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CD16-D323-46F5-95E5-AFA80E4E6C4D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7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F03A-F89A-41E0-8A0F-867B43C91033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5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7027-130F-47B2-A872-AE2A2F443AEB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9E1C-453D-4B97-A122-1BBC1BD3C80F}" type="datetime1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F4C4-F4C1-456E-80F7-B84FD9C9A251}" type="datetime1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9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2057-8843-40FC-89F4-BCAB84D62AE4}" type="datetime1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45-D533-438B-AF3B-44AC7A16A9EB}" type="datetime1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E530-2BF5-4B8E-9F51-B07667E1021A}" type="datetime1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772C-2FA7-4C75-BDD4-D2F8B54F9662}" type="datetime1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DE86-662E-4F31-A7F9-80320A031D92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8409"/>
            <a:ext cx="9144000" cy="1895157"/>
          </a:xfrm>
        </p:spPr>
        <p:txBody>
          <a:bodyPr/>
          <a:lstStyle/>
          <a:p>
            <a:pPr algn="l"/>
            <a:r>
              <a:rPr lang="en-US"/>
              <a:t>Lab 2 -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543945"/>
            <a:ext cx="10467703" cy="3464969"/>
          </a:xfrm>
        </p:spPr>
        <p:txBody>
          <a:bodyPr>
            <a:normAutofit/>
          </a:bodyPr>
          <a:lstStyle/>
          <a:p>
            <a:pPr algn="l"/>
            <a:r>
              <a:rPr lang="en-US"/>
              <a:t>Vu Tuan Hai</a:t>
            </a:r>
          </a:p>
          <a:p>
            <a:pPr algn="l"/>
            <a:endParaRPr lang="en-US"/>
          </a:p>
          <a:p>
            <a:pPr algn="l"/>
            <a:r>
              <a:rPr lang="en-US"/>
              <a:t>Email: haivt@uit.edu.vn</a:t>
            </a:r>
          </a:p>
          <a:p>
            <a:pPr algn="l"/>
            <a:r>
              <a:rPr lang="en-US"/>
              <a:t>Facebook: fb.com/vutuanhai237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1C43FC9-B34F-4847-A874-FD241E9D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5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C362C24-3BF2-5CAD-C05A-872BE007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the next 6 weeks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259A512-936B-168E-BE3B-5F6804FF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Bảng 9">
            <a:extLst>
              <a:ext uri="{FF2B5EF4-FFF2-40B4-BE49-F238E27FC236}">
                <a16:creationId xmlns:a16="http://schemas.microsoft.com/office/drawing/2014/main" id="{7E89DBC3-4794-F6A8-CF0A-CF95F7D94D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067105"/>
              </p:ext>
            </p:extLst>
          </p:nvPr>
        </p:nvGraphicFramePr>
        <p:xfrm>
          <a:off x="838200" y="1825625"/>
          <a:ext cx="10080488" cy="4124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577">
                  <a:extLst>
                    <a:ext uri="{9D8B030D-6E8A-4147-A177-3AD203B41FA5}">
                      <a16:colId xmlns:a16="http://schemas.microsoft.com/office/drawing/2014/main" val="451587251"/>
                    </a:ext>
                  </a:extLst>
                </a:gridCol>
                <a:gridCol w="4390970">
                  <a:extLst>
                    <a:ext uri="{9D8B030D-6E8A-4147-A177-3AD203B41FA5}">
                      <a16:colId xmlns:a16="http://schemas.microsoft.com/office/drawing/2014/main" val="1475027546"/>
                    </a:ext>
                  </a:extLst>
                </a:gridCol>
                <a:gridCol w="4539941">
                  <a:extLst>
                    <a:ext uri="{9D8B030D-6E8A-4147-A177-3AD203B41FA5}">
                      <a16:colId xmlns:a16="http://schemas.microsoft.com/office/drawing/2014/main" val="3740750862"/>
                    </a:ext>
                  </a:extLst>
                </a:gridCol>
              </a:tblGrid>
              <a:tr h="50378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Homework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18193"/>
                  </a:ext>
                </a:extLst>
              </a:tr>
              <a:tr h="650532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Java programming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Lab 1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184288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Lab 2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746852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Lab 3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539773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Inheritance and polymorphism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Lab 4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407759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Inheritance and polymorphism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Lab 5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750557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Final examination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657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44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7E4B0DF-335F-A982-AABD-044B9E81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1651C20-87EE-9319-327D-F536E911F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base">
              <a:buNone/>
            </a:pPr>
            <a:br>
              <a:rPr lang="vi-VN" b="0" i="0">
                <a:solidFill>
                  <a:srgbClr val="445588"/>
                </a:solidFill>
                <a:effectLst/>
                <a:latin typeface="Consolas" panose="020B0609020204030204" pitchFamily="49" charset="0"/>
              </a:rPr>
            </a:br>
            <a:endParaRPr lang="vi-VN" b="0" i="0">
              <a:solidFill>
                <a:srgbClr val="445588"/>
              </a:solidFill>
              <a:effectLst/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r>
              <a:rPr lang="vi-VN" b="0" i="0">
                <a:solidFill>
                  <a:srgbClr val="4455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vi-V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i="0">
                <a:solidFill>
                  <a:srgbClr val="4455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vi-V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>
                <a:solidFill>
                  <a:srgbClr val="000000"/>
                </a:solidFill>
                <a:latin typeface="Consolas" panose="020B0609020204030204" pitchFamily="49" charset="0"/>
              </a:rPr>
              <a:t>Fraction</a:t>
            </a:r>
            <a:r>
              <a:rPr lang="vi-V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i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 algn="l" fontAlgn="base">
              <a:buNone/>
            </a:pPr>
            <a:r>
              <a:rPr lang="vi-VN" b="0" i="0">
                <a:solidFill>
                  <a:srgbClr val="AAAAAA"/>
                </a:solidFill>
                <a:effectLst/>
                <a:latin typeface="Source Code Pro" panose="020B0509030403020204" pitchFamily="49" charset="0"/>
              </a:rPr>
              <a:t>	private int a;</a:t>
            </a:r>
          </a:p>
          <a:p>
            <a:pPr marL="0" indent="0" algn="l" fontAlgn="base">
              <a:buNone/>
            </a:pPr>
            <a:r>
              <a:rPr lang="vi-VN">
                <a:solidFill>
                  <a:srgbClr val="AAAAAA"/>
                </a:solidFill>
                <a:latin typeface="Source Code Pro" panose="020B0509030403020204" pitchFamily="49" charset="0"/>
              </a:rPr>
              <a:t>	private int b;</a:t>
            </a:r>
          </a:p>
          <a:p>
            <a:pPr marL="0" indent="0" algn="l" fontAlgn="base">
              <a:buNone/>
            </a:pPr>
            <a:r>
              <a:rPr lang="vi-VN" b="0" i="0">
                <a:solidFill>
                  <a:srgbClr val="AAAAAA"/>
                </a:solidFill>
                <a:effectLst/>
                <a:latin typeface="Source Code Pro" panose="020B0509030403020204" pitchFamily="49" charset="0"/>
              </a:rPr>
              <a:t>	public Fraction() </a:t>
            </a:r>
            <a:r>
              <a:rPr lang="vi-VN">
                <a:solidFill>
                  <a:srgbClr val="AAAAAA"/>
                </a:solidFill>
                <a:latin typeface="Source Code Pro" panose="020B0509030403020204" pitchFamily="49" charset="0"/>
              </a:rPr>
              <a:t>{ ... }</a:t>
            </a:r>
            <a:endParaRPr lang="vi-VN" b="0" i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 fontAlgn="base">
              <a:buNone/>
            </a:pPr>
            <a:r>
              <a:rPr lang="vi-VN" b="0" i="0">
                <a:solidFill>
                  <a:srgbClr val="445588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vi-V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i="0">
                <a:solidFill>
                  <a:srgbClr val="4455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vi-V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i="0">
                <a:solidFill>
                  <a:srgbClr val="28649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vi-VN" b="0" i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vi-V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i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vi-VN" b="0" i="0">
                <a:solidFill>
                  <a:srgbClr val="AAAAAA"/>
                </a:solidFill>
                <a:effectLst/>
                <a:latin typeface="Source Code Pro" panose="020B0509030403020204" pitchFamily="49" charset="0"/>
              </a:rPr>
              <a:t> ... }</a:t>
            </a:r>
          </a:p>
          <a:p>
            <a:pPr marL="0" indent="0" algn="l" fontAlgn="base">
              <a:buNone/>
            </a:pPr>
            <a:r>
              <a:rPr lang="vi-VN" b="0" i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vi-VN" b="0" i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E955BBB-71E1-072D-1394-E934D3F4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3</a:t>
            </a:fld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856741B-9A6E-64AB-9B02-40C9629E808D}"/>
              </a:ext>
            </a:extLst>
          </p:cNvPr>
          <p:cNvSpPr txBox="1"/>
          <p:nvPr/>
        </p:nvSpPr>
        <p:spPr>
          <a:xfrm>
            <a:off x="838200" y="1690688"/>
            <a:ext cx="1132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>
                <a:latin typeface="Calibri (Thân)"/>
              </a:rPr>
              <a:t>Scope</a:t>
            </a:r>
          </a:p>
        </p:txBody>
      </p:sp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6BDBED4E-07FB-523C-742D-00C3566FA342}"/>
              </a:ext>
            </a:extLst>
          </p:cNvPr>
          <p:cNvCxnSpPr>
            <a:cxnSpLocks/>
          </p:cNvCxnSpPr>
          <p:nvPr/>
        </p:nvCxnSpPr>
        <p:spPr>
          <a:xfrm>
            <a:off x="1446663" y="2213908"/>
            <a:ext cx="0" cy="529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612107AB-2D34-9C97-98F6-2D527B1D192D}"/>
              </a:ext>
            </a:extLst>
          </p:cNvPr>
          <p:cNvSpPr txBox="1"/>
          <p:nvPr/>
        </p:nvSpPr>
        <p:spPr>
          <a:xfrm>
            <a:off x="3215184" y="1690688"/>
            <a:ext cx="225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>
                <a:latin typeface="Calibri (Thân)"/>
              </a:rPr>
              <a:t>Class name</a:t>
            </a: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5A0B7CC9-34CB-BD90-174B-8140185888F2}"/>
              </a:ext>
            </a:extLst>
          </p:cNvPr>
          <p:cNvCxnSpPr>
            <a:cxnSpLocks/>
          </p:cNvCxnSpPr>
          <p:nvPr/>
        </p:nvCxnSpPr>
        <p:spPr>
          <a:xfrm>
            <a:off x="3823648" y="2213908"/>
            <a:ext cx="0" cy="529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3D526466-1B4C-D7FF-6F00-15E2F0E4B7CB}"/>
              </a:ext>
            </a:extLst>
          </p:cNvPr>
          <p:cNvSpPr/>
          <p:nvPr/>
        </p:nvSpPr>
        <p:spPr>
          <a:xfrm>
            <a:off x="1657070" y="4749421"/>
            <a:ext cx="579460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B1C02FE1-C56F-3997-F6BC-CC80A8CD75C6}"/>
              </a:ext>
            </a:extLst>
          </p:cNvPr>
          <p:cNvSpPr txBox="1"/>
          <p:nvPr/>
        </p:nvSpPr>
        <p:spPr>
          <a:xfrm>
            <a:off x="8382567" y="4749421"/>
            <a:ext cx="3199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>
                <a:latin typeface="Calibri (Thân)"/>
              </a:rPr>
              <a:t>Function / Method</a:t>
            </a:r>
          </a:p>
        </p:txBody>
      </p: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CFD6EA81-60FF-9305-740B-56FD643E7F66}"/>
              </a:ext>
            </a:extLst>
          </p:cNvPr>
          <p:cNvCxnSpPr>
            <a:cxnSpLocks/>
          </p:cNvCxnSpPr>
          <p:nvPr/>
        </p:nvCxnSpPr>
        <p:spPr>
          <a:xfrm flipH="1">
            <a:off x="7541519" y="4997347"/>
            <a:ext cx="613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A4D82C08-AF69-F8D6-2144-2073AFF66C8E}"/>
              </a:ext>
            </a:extLst>
          </p:cNvPr>
          <p:cNvSpPr txBox="1"/>
          <p:nvPr/>
        </p:nvSpPr>
        <p:spPr>
          <a:xfrm>
            <a:off x="8382567" y="4226201"/>
            <a:ext cx="3199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>
                <a:latin typeface="Calibri (Thân)"/>
              </a:rPr>
              <a:t>Constructor</a:t>
            </a:r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686C11C4-A887-8417-9969-0ED437A4512F}"/>
              </a:ext>
            </a:extLst>
          </p:cNvPr>
          <p:cNvCxnSpPr>
            <a:cxnSpLocks/>
          </p:cNvCxnSpPr>
          <p:nvPr/>
        </p:nvCxnSpPr>
        <p:spPr>
          <a:xfrm flipH="1">
            <a:off x="7541519" y="4492352"/>
            <a:ext cx="613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34C1392E-A74F-12B6-4B2A-1B0931AD6837}"/>
              </a:ext>
            </a:extLst>
          </p:cNvPr>
          <p:cNvSpPr/>
          <p:nvPr/>
        </p:nvSpPr>
        <p:spPr>
          <a:xfrm>
            <a:off x="1644839" y="4230289"/>
            <a:ext cx="5806835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97CC67CF-5DE4-269C-83FC-01AEDA61BEB2}"/>
              </a:ext>
            </a:extLst>
          </p:cNvPr>
          <p:cNvSpPr/>
          <p:nvPr/>
        </p:nvSpPr>
        <p:spPr>
          <a:xfrm>
            <a:off x="1644838" y="3177777"/>
            <a:ext cx="5806835" cy="10464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3F24205E-48F8-8609-DA8A-64177451CBB5}"/>
              </a:ext>
            </a:extLst>
          </p:cNvPr>
          <p:cNvSpPr txBox="1"/>
          <p:nvPr/>
        </p:nvSpPr>
        <p:spPr>
          <a:xfrm>
            <a:off x="8382567" y="3413022"/>
            <a:ext cx="3199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>
                <a:latin typeface="Calibri (Thân)"/>
              </a:rPr>
              <a:t>Properties</a:t>
            </a:r>
          </a:p>
        </p:txBody>
      </p:sp>
      <p:cxnSp>
        <p:nvCxnSpPr>
          <p:cNvPr id="18" name="Đường kết nối Mũi tên Thẳng 17">
            <a:extLst>
              <a:ext uri="{FF2B5EF4-FFF2-40B4-BE49-F238E27FC236}">
                <a16:creationId xmlns:a16="http://schemas.microsoft.com/office/drawing/2014/main" id="{3CDC07CF-46AF-839E-C5B3-39BF1DE02767}"/>
              </a:ext>
            </a:extLst>
          </p:cNvPr>
          <p:cNvCxnSpPr>
            <a:cxnSpLocks/>
          </p:cNvCxnSpPr>
          <p:nvPr/>
        </p:nvCxnSpPr>
        <p:spPr>
          <a:xfrm flipH="1">
            <a:off x="7541519" y="3665497"/>
            <a:ext cx="613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8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7E4B0DF-335F-A982-AABD-044B9E81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1651C20-87EE-9319-327D-F536E911F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base">
              <a:buNone/>
            </a:pPr>
            <a:br>
              <a:rPr lang="vi-VN" b="0" i="0">
                <a:solidFill>
                  <a:srgbClr val="445588"/>
                </a:solidFill>
                <a:effectLst/>
                <a:latin typeface="Consolas" panose="020B0609020204030204" pitchFamily="49" charset="0"/>
              </a:rPr>
            </a:br>
            <a:endParaRPr lang="vi-VN" b="0" i="0">
              <a:solidFill>
                <a:srgbClr val="445588"/>
              </a:solidFill>
              <a:effectLst/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r>
              <a:rPr lang="vi-VN" b="0" i="0">
                <a:solidFill>
                  <a:srgbClr val="4455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vi-V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i="0">
                <a:solidFill>
                  <a:srgbClr val="4455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vi-V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>
                <a:solidFill>
                  <a:srgbClr val="000000"/>
                </a:solidFill>
                <a:latin typeface="Consolas" panose="020B0609020204030204" pitchFamily="49" charset="0"/>
              </a:rPr>
              <a:t>Polygon</a:t>
            </a:r>
            <a:r>
              <a:rPr lang="vi-V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i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 algn="l" fontAlgn="base">
              <a:buNone/>
            </a:pPr>
            <a:r>
              <a:rPr lang="vi-VN" b="0" i="0">
                <a:solidFill>
                  <a:srgbClr val="AAAAAA"/>
                </a:solidFill>
                <a:effectLst/>
                <a:latin typeface="Source Code Pro" panose="020B0509030403020204" pitchFamily="49" charset="0"/>
              </a:rPr>
              <a:t>	private Point []points; </a:t>
            </a:r>
          </a:p>
          <a:p>
            <a:pPr marL="0" indent="0" algn="l" fontAlgn="base">
              <a:buNone/>
            </a:pPr>
            <a:r>
              <a:rPr lang="vi-VN" b="0" i="0">
                <a:solidFill>
                  <a:srgbClr val="AAAAAA"/>
                </a:solidFill>
                <a:effectLst/>
                <a:latin typeface="Source Code Pro" panose="020B0509030403020204" pitchFamily="49" charset="0"/>
              </a:rPr>
              <a:t>	</a:t>
            </a:r>
          </a:p>
          <a:p>
            <a:pPr marL="0" indent="0" algn="l" fontAlgn="base">
              <a:buNone/>
            </a:pPr>
            <a:r>
              <a:rPr lang="vi-VN">
                <a:solidFill>
                  <a:srgbClr val="AAAAAA"/>
                </a:solidFill>
                <a:latin typeface="Source Code Pro" panose="020B0509030403020204" pitchFamily="49" charset="0"/>
              </a:rPr>
              <a:t>	</a:t>
            </a:r>
            <a:r>
              <a:rPr lang="vi-VN" b="0" i="0">
                <a:solidFill>
                  <a:srgbClr val="AAAAAA"/>
                </a:solidFill>
                <a:effectLst/>
                <a:latin typeface="Source Code Pro" panose="020B0509030403020204" pitchFamily="49" charset="0"/>
              </a:rPr>
              <a:t>public Polygon(Point [] _points) </a:t>
            </a:r>
            <a:r>
              <a:rPr lang="vi-VN">
                <a:solidFill>
                  <a:srgbClr val="AAAAAA"/>
                </a:solidFill>
                <a:latin typeface="Source Code Pro" panose="020B0509030403020204" pitchFamily="49" charset="0"/>
              </a:rPr>
              <a:t>{ ... }</a:t>
            </a:r>
            <a:endParaRPr lang="vi-VN" b="0" i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 fontAlgn="base">
              <a:buNone/>
            </a:pPr>
            <a:r>
              <a:rPr lang="vi-VN" b="0" i="0">
                <a:solidFill>
                  <a:srgbClr val="445588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vi-V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i="0">
                <a:solidFill>
                  <a:srgbClr val="4455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vi-V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i="0">
                <a:solidFill>
                  <a:srgbClr val="28649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vi-VN" b="0" i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vi-V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i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vi-VN" b="0" i="0">
                <a:solidFill>
                  <a:srgbClr val="AAAAAA"/>
                </a:solidFill>
                <a:effectLst/>
                <a:latin typeface="Source Code Pro" panose="020B0509030403020204" pitchFamily="49" charset="0"/>
              </a:rPr>
              <a:t> ... }</a:t>
            </a:r>
          </a:p>
          <a:p>
            <a:pPr marL="0" indent="0" algn="l" fontAlgn="base">
              <a:buNone/>
            </a:pPr>
            <a:r>
              <a:rPr lang="vi-VN" b="0" i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vi-VN" b="0" i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E955BBB-71E1-072D-1394-E934D3F4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4</a:t>
            </a:fld>
            <a:endParaRPr lang="en-US"/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97CC67CF-5DE4-269C-83FC-01AEDA61BEB2}"/>
              </a:ext>
            </a:extLst>
          </p:cNvPr>
          <p:cNvSpPr/>
          <p:nvPr/>
        </p:nvSpPr>
        <p:spPr>
          <a:xfrm>
            <a:off x="1644838" y="3177777"/>
            <a:ext cx="5806835" cy="5333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3F24205E-48F8-8609-DA8A-64177451CBB5}"/>
              </a:ext>
            </a:extLst>
          </p:cNvPr>
          <p:cNvSpPr txBox="1"/>
          <p:nvPr/>
        </p:nvSpPr>
        <p:spPr>
          <a:xfrm>
            <a:off x="8382567" y="3167390"/>
            <a:ext cx="3199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>
                <a:latin typeface="Calibri (Thân)"/>
              </a:rPr>
              <a:t>Properties</a:t>
            </a:r>
          </a:p>
        </p:txBody>
      </p:sp>
      <p:cxnSp>
        <p:nvCxnSpPr>
          <p:cNvPr id="18" name="Đường kết nối Mũi tên Thẳng 17">
            <a:extLst>
              <a:ext uri="{FF2B5EF4-FFF2-40B4-BE49-F238E27FC236}">
                <a16:creationId xmlns:a16="http://schemas.microsoft.com/office/drawing/2014/main" id="{3CDC07CF-46AF-839E-C5B3-39BF1DE02767}"/>
              </a:ext>
            </a:extLst>
          </p:cNvPr>
          <p:cNvCxnSpPr>
            <a:cxnSpLocks/>
          </p:cNvCxnSpPr>
          <p:nvPr/>
        </p:nvCxnSpPr>
        <p:spPr>
          <a:xfrm flipH="1">
            <a:off x="7541519" y="3419865"/>
            <a:ext cx="613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27161494-FC9D-1259-F827-1D5190FF8E7A}"/>
              </a:ext>
            </a:extLst>
          </p:cNvPr>
          <p:cNvSpPr/>
          <p:nvPr/>
        </p:nvSpPr>
        <p:spPr>
          <a:xfrm>
            <a:off x="1644838" y="4212252"/>
            <a:ext cx="8727461" cy="5333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05E1D009-0E2C-A959-D681-53BAD53D4CA1}"/>
              </a:ext>
            </a:extLst>
          </p:cNvPr>
          <p:cNvSpPr txBox="1"/>
          <p:nvPr/>
        </p:nvSpPr>
        <p:spPr>
          <a:xfrm>
            <a:off x="8154533" y="5349230"/>
            <a:ext cx="31748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>
                <a:latin typeface="Calibri (Thân)"/>
              </a:rPr>
              <a:t>Parameterized constructor</a:t>
            </a:r>
          </a:p>
        </p:txBody>
      </p: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D9E920BC-E1B7-39FA-C26C-6D7614FF3C99}"/>
              </a:ext>
            </a:extLst>
          </p:cNvPr>
          <p:cNvCxnSpPr>
            <a:cxnSpLocks/>
          </p:cNvCxnSpPr>
          <p:nvPr/>
        </p:nvCxnSpPr>
        <p:spPr>
          <a:xfrm flipV="1">
            <a:off x="9228728" y="4745630"/>
            <a:ext cx="0" cy="49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7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4E73C05-1EF8-4D23-B751-1C98845D4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48FFE89-317D-488E-AD43-07F1CCC4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9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145</Words>
  <Application>Microsoft Office PowerPoint</Application>
  <PresentationFormat>Màn hình rộng</PresentationFormat>
  <Paragraphs>56</Paragraphs>
  <Slides>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(Thân)</vt:lpstr>
      <vt:lpstr>Calibri Light</vt:lpstr>
      <vt:lpstr>Consolas</vt:lpstr>
      <vt:lpstr>Source Code Pro</vt:lpstr>
      <vt:lpstr>Times New Roman</vt:lpstr>
      <vt:lpstr>Office Theme</vt:lpstr>
      <vt:lpstr>Lab 2 - Class</vt:lpstr>
      <vt:lpstr>In the next 6 weeks</vt:lpstr>
      <vt:lpstr>Overview</vt:lpstr>
      <vt:lpstr>Overview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thực hành tuần 1</dc:title>
  <dc:creator>Tuan Hai Vu</dc:creator>
  <cp:lastModifiedBy>Vũ Tuấn Hải</cp:lastModifiedBy>
  <cp:revision>46</cp:revision>
  <dcterms:created xsi:type="dcterms:W3CDTF">2020-03-13T13:49:04Z</dcterms:created>
  <dcterms:modified xsi:type="dcterms:W3CDTF">2022-10-13T01:10:08Z</dcterms:modified>
</cp:coreProperties>
</file>