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6" r:id="rId4"/>
    <p:sldId id="296" r:id="rId5"/>
    <p:sldId id="297" r:id="rId6"/>
    <p:sldId id="294" r:id="rId7"/>
    <p:sldId id="298" r:id="rId8"/>
    <p:sldId id="295" r:id="rId9"/>
    <p:sldId id="300" r:id="rId10"/>
    <p:sldId id="299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F7DCB-AB28-472D-B55D-56C4A29E2CB9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EFC7E-807E-404B-B19B-C70C0BDA8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3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3BE0-5818-4C56-80B2-C6B2A3D08DB0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591-16C9-4FB3-AC7C-435DD74766DA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5C81-7FFE-44CC-A642-14856BEFA6E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74F-341C-4A8C-8EAC-E1275DAF2A8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604F-66A7-4CAB-B3A0-1CD24D01F08D}" type="datetime1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C59F-CA3F-4F5E-94E4-29F402E5AD41}" type="datetime1">
              <a:rPr lang="vi-VN" smtClean="0"/>
              <a:t>15/03/2022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96E-039A-4BEB-9E03-2D99BE632D94}" type="datetime1">
              <a:rPr lang="vi-VN" smtClean="0"/>
              <a:t>15/03/2022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B7-00A7-4090-9B6F-4C0C693DC031}" type="datetime1">
              <a:rPr lang="vi-VN" smtClean="0"/>
              <a:t>15/03/2022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997F-8460-4430-8703-3225973C9770}" type="datetime1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6DDB-6DFA-4DB5-8B1C-D8D6DD00C124}" type="datetime1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D65A-F946-4F8C-B546-6851D882F5BD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411325E9-0951-4B04-B3A3-7B7B7327901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/>
                  <a:t>Lambda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vi-VN"/>
              </a:p>
            </p:txBody>
          </p:sp>
        </mc:Choice>
        <mc:Fallback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411325E9-0951-4B04-B3A3-7B7B732790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3FF675-03F1-4BCC-9DA6-777CBB5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8C5E-FBC0-4E65-B84B-D831FC4D2934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E416CE-8516-4F91-A726-52E7BE26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3AE562-578A-44C6-ABA7-73BC7093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Homework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FD50A7D-4605-4C6B-8729-AC07F42AE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a) Define quick sort function</a:t>
                </a:r>
              </a:p>
              <a:p>
                <a:pPr marL="0" indent="0">
                  <a:buNone/>
                </a:pPr>
                <a:r>
                  <a:rPr lang="en-US"/>
                  <a:t>quicksort :: (Ord a) =&gt; [a] -&gt; [a]</a:t>
                </a:r>
              </a:p>
              <a:p>
                <a:pPr marL="0" indent="0">
                  <a:buNone/>
                </a:pPr>
                <a:r>
                  <a:rPr lang="en-US"/>
                  <a:t>b)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𝑚𝑎𝑥𝑖𝑚𝑢𝑚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&lt;100000,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⋮3829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FD50A7D-4605-4C6B-8729-AC07F42AE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D3F586-7E9F-48B1-8FDF-943795D1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04EA67A-AAD3-4DCA-8CFD-870ED996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005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Intro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Lambda function is an anonymous function, which is used only one time.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2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141E002-F09D-4A0A-BC8D-3AE57F914892}"/>
              </a:ext>
            </a:extLst>
          </p:cNvPr>
          <p:cNvSpPr txBox="1"/>
          <p:nvPr/>
        </p:nvSpPr>
        <p:spPr>
          <a:xfrm>
            <a:off x="838200" y="3166281"/>
            <a:ext cx="3643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(a, b) =&gt; {</a:t>
            </a:r>
          </a:p>
          <a:p>
            <a:endParaRPr lang="en-US" sz="2400"/>
          </a:p>
          <a:p>
            <a:r>
              <a:rPr lang="en-US" sz="2400"/>
              <a:t>	return a + b;</a:t>
            </a:r>
          </a:p>
          <a:p>
            <a:endParaRPr lang="en-US" sz="2400"/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/>
              <a:t>Javascript</a:t>
            </a:r>
            <a:endParaRPr lang="vi-VN" sz="240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877BB2F-5647-4F9A-B452-9B84A0B70DE3}"/>
              </a:ext>
            </a:extLst>
          </p:cNvPr>
          <p:cNvSpPr txBox="1"/>
          <p:nvPr/>
        </p:nvSpPr>
        <p:spPr>
          <a:xfrm>
            <a:off x="4966648" y="3166281"/>
            <a:ext cx="3643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\a b -&gt; a + b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Haskell</a:t>
            </a:r>
            <a:endParaRPr lang="vi-VN" sz="240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D60608DE-E06D-4BD1-A509-6039D0847D6C}"/>
              </a:ext>
            </a:extLst>
          </p:cNvPr>
          <p:cNvCxnSpPr/>
          <p:nvPr/>
        </p:nvCxnSpPr>
        <p:spPr>
          <a:xfrm>
            <a:off x="4230806" y="3166281"/>
            <a:ext cx="0" cy="2470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4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Lambda function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3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82BEDA2-89D0-4CE1-B6D2-431D59A9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b="0" i="0">
                <a:solidFill>
                  <a:srgbClr val="111111"/>
                </a:solidFill>
                <a:effectLst/>
                <a:latin typeface="Menlo"/>
              </a:rPr>
              <a:t>map (\x -&gt; x + 3) [1,</a:t>
            </a: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 </a:t>
            </a:r>
            <a:r>
              <a:rPr lang="nn-NO" b="0" i="0">
                <a:solidFill>
                  <a:srgbClr val="111111"/>
                </a:solidFill>
                <a:effectLst/>
                <a:latin typeface="Menlo"/>
              </a:rPr>
              <a:t>6,</a:t>
            </a: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 </a:t>
            </a:r>
            <a:r>
              <a:rPr lang="nn-NO" b="0" i="0">
                <a:solidFill>
                  <a:srgbClr val="111111"/>
                </a:solidFill>
                <a:effectLst/>
                <a:latin typeface="Menlo"/>
              </a:rPr>
              <a:t>3,</a:t>
            </a: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 </a:t>
            </a:r>
            <a:r>
              <a:rPr lang="nn-NO" b="0" i="0">
                <a:solidFill>
                  <a:srgbClr val="111111"/>
                </a:solidFill>
                <a:effectLst/>
                <a:latin typeface="Menlo"/>
              </a:rPr>
              <a:t>2]</a:t>
            </a:r>
            <a:endParaRPr lang="vi-VN" b="0" i="0">
              <a:solidFill>
                <a:srgbClr val="111111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vi-VN">
              <a:solidFill>
                <a:srgbClr val="111111"/>
              </a:solidFill>
              <a:latin typeface="Menlo"/>
            </a:endParaRPr>
          </a:p>
          <a:p>
            <a:pPr marL="0" indent="0">
              <a:buNone/>
            </a:pPr>
            <a:r>
              <a:rPr lang="vi-VN">
                <a:solidFill>
                  <a:srgbClr val="111111"/>
                </a:solidFill>
                <a:latin typeface="Menlo"/>
              </a:rPr>
              <a:t>is equivalent with:</a:t>
            </a:r>
          </a:p>
          <a:p>
            <a:pPr marL="0" indent="0">
              <a:buNone/>
            </a:pPr>
            <a:endParaRPr lang="vi-VN">
              <a:solidFill>
                <a:srgbClr val="111111"/>
              </a:solidFill>
              <a:latin typeface="Menlo"/>
            </a:endParaRPr>
          </a:p>
          <a:p>
            <a:pPr marL="0" indent="0">
              <a:buNone/>
            </a:pPr>
            <a:r>
              <a:rPr lang="vi-VN">
                <a:solidFill>
                  <a:srgbClr val="111111"/>
                </a:solidFill>
                <a:latin typeface="Menlo"/>
              </a:rPr>
              <a:t>increase3 x = x + 3</a:t>
            </a:r>
          </a:p>
          <a:p>
            <a:pPr marL="0" indent="0">
              <a:buNone/>
            </a:pPr>
            <a:r>
              <a:rPr lang="vi-VN">
                <a:solidFill>
                  <a:srgbClr val="111111"/>
                </a:solidFill>
                <a:latin typeface="Menlo"/>
              </a:rPr>
              <a:t>map increase3 [1, 6, 3, 2]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413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Lambda function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4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82BEDA2-89D0-4CE1-B6D2-431D59A9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111111"/>
                </a:solidFill>
                <a:effectLst/>
                <a:latin typeface="Menlo"/>
              </a:rPr>
              <a:t>ghci&gt; zipWith (\a b -&gt; (a * 30 + 3) / b) [5, 4, 3 ,2, 1] [1, 2, 3, 4, 5]</a:t>
            </a:r>
          </a:p>
          <a:p>
            <a:pPr marL="0" indent="0">
              <a:buNone/>
            </a:pPr>
            <a:r>
              <a:rPr lang="en-US" b="0" i="0">
                <a:solidFill>
                  <a:srgbClr val="111111"/>
                </a:solidFill>
                <a:effectLst/>
                <a:latin typeface="Menlo"/>
              </a:rPr>
              <a:t>[153.0, 61.5, 31.0, 15.75, 6.6]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569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Lambda function: Excercise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5</a:t>
            </a:fld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hỗ dành sẵn cho Nội dung 5">
                <a:extLst>
                  <a:ext uri="{FF2B5EF4-FFF2-40B4-BE49-F238E27FC236}">
                    <a16:creationId xmlns:a16="http://schemas.microsoft.com/office/drawing/2014/main" id="{B82BEDA2-89D0-4CE1-B6D2-431D59A97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>
                    <a:solidFill>
                      <a:srgbClr val="111111"/>
                    </a:solidFill>
                    <a:effectLst/>
                    <a:latin typeface="Menlo"/>
                  </a:rPr>
                  <a:t>Reduce list of tuple [(a, b)] to list of sum of elements in tuple.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Example: [(1,2), (3,5), (6,3), (2,6), (2,5)]</a:t>
                </a:r>
                <a:r>
                  <a:rPr lang="en-US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[3, 8, 9, 8 ,7]</a:t>
                </a:r>
                <a:endParaRPr lang="vi-VN"/>
              </a:p>
            </p:txBody>
          </p:sp>
        </mc:Choice>
        <mc:Fallback>
          <p:sp>
            <p:nvSpPr>
              <p:cNvPr id="6" name="Chỗ dành sẵn cho Nội dung 5">
                <a:extLst>
                  <a:ext uri="{FF2B5EF4-FFF2-40B4-BE49-F238E27FC236}">
                    <a16:creationId xmlns:a16="http://schemas.microsoft.com/office/drawing/2014/main" id="{B82BEDA2-89D0-4CE1-B6D2-431D59A97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83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BE59D7-38C6-4B4A-8C0C-6E084FE8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More details about reduce (fold)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1FFF8E-14E6-4DA4-9E54-CA3A1B8E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6338F6C-5B2D-4466-A611-90DB07C1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6</a:t>
            </a:fld>
            <a:endParaRPr lang="vi-VN"/>
          </a:p>
        </p:txBody>
      </p:sp>
      <p:pic>
        <p:nvPicPr>
          <p:cNvPr id="9" name="Picture 2" descr="image info">
            <a:extLst>
              <a:ext uri="{FF2B5EF4-FFF2-40B4-BE49-F238E27FC236}">
                <a16:creationId xmlns:a16="http://schemas.microsoft.com/office/drawing/2014/main" id="{311A2013-8F89-463A-9E17-44613999F6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37689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3325589-FA07-45A8-8346-179542440ACC}"/>
              </a:ext>
            </a:extLst>
          </p:cNvPr>
          <p:cNvSpPr txBox="1"/>
          <p:nvPr/>
        </p:nvSpPr>
        <p:spPr>
          <a:xfrm>
            <a:off x="838200" y="1690688"/>
            <a:ext cx="60937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/>
              <a:t>sum' :: (Num a) =&gt; [a] -&gt; a</a:t>
            </a:r>
          </a:p>
          <a:p>
            <a:r>
              <a:rPr lang="pt-BR" sz="2400"/>
              <a:t>sum' xs = foldl (\acc x -&gt; acc + x) 0 xs</a:t>
            </a:r>
          </a:p>
          <a:p>
            <a:endParaRPr lang="pt-BR" sz="2400"/>
          </a:p>
          <a:p>
            <a:r>
              <a:rPr lang="pt-BR" sz="2400"/>
              <a:t>or:</a:t>
            </a:r>
          </a:p>
          <a:p>
            <a:endParaRPr lang="pt-BR" sz="2400"/>
          </a:p>
          <a:p>
            <a:r>
              <a:rPr lang="pt-BR" sz="2400"/>
              <a:t>sum' :: (Num a) =&gt; [a] -&gt; a</a:t>
            </a:r>
          </a:p>
          <a:p>
            <a:r>
              <a:rPr lang="pt-BR" sz="2400"/>
              <a:t>sum' = foldl (+) 0</a:t>
            </a:r>
          </a:p>
          <a:p>
            <a:endParaRPr lang="pt-BR" sz="2400"/>
          </a:p>
          <a:p>
            <a:endParaRPr lang="pt-BR" sz="2400"/>
          </a:p>
          <a:p>
            <a:endParaRPr lang="pt-BR" sz="2400"/>
          </a:p>
          <a:p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59900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BE59D7-38C6-4B4A-8C0C-6E084FE8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Fold: excercise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1FFF8E-14E6-4DA4-9E54-CA3A1B8E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6338F6C-5B2D-4466-A611-90DB07C1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7</a:t>
            </a:fld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3325589-FA07-45A8-8346-179542440ACC}"/>
              </a:ext>
            </a:extLst>
          </p:cNvPr>
          <p:cNvSpPr txBox="1"/>
          <p:nvPr/>
        </p:nvSpPr>
        <p:spPr>
          <a:xfrm>
            <a:off x="838200" y="1690688"/>
            <a:ext cx="8633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/>
              <a:t>Re-defind filter function by foldl and lambda function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50011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3AE562-578A-44C6-ABA7-73BC7093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$ operation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D50A7D-4605-4C6B-8729-AC07F42A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$ is the application infix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($) :: (a -&gt; b) -&gt; a -&gt; b</a:t>
            </a:r>
          </a:p>
          <a:p>
            <a:pPr marL="0" indent="0">
              <a:buNone/>
            </a:pPr>
            <a:r>
              <a:rPr lang="en-US"/>
              <a:t>f $ x = f x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D3F586-7E9F-48B1-8FDF-943795D1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04EA67A-AAD3-4DCA-8CFD-870ED996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3AE562-578A-44C6-ABA7-73BC7093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$ operation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D50A7D-4605-4C6B-8729-AC07F42A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different: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take 1 $ filter even [1..10] </a:t>
            </a:r>
          </a:p>
          <a:p>
            <a:pPr marL="0" indent="0">
              <a:buNone/>
            </a:pPr>
            <a:r>
              <a:rPr lang="en-US"/>
              <a:t>-- = [2]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and: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take 1 filter even [1..10]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D3F586-7E9F-48B1-8FDF-943795D1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04EA67A-AAD3-4DCA-8CFD-870ED996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9</a:t>
            </a:fld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B8749F1-A1D4-401F-B18C-85A06DC3EC15}"/>
              </a:ext>
            </a:extLst>
          </p:cNvPr>
          <p:cNvSpPr txBox="1"/>
          <p:nvPr/>
        </p:nvSpPr>
        <p:spPr>
          <a:xfrm>
            <a:off x="5500047" y="4443329"/>
            <a:ext cx="4244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and:</a:t>
            </a:r>
          </a:p>
          <a:p>
            <a:endParaRPr lang="en-US" sz="2800"/>
          </a:p>
          <a:p>
            <a:r>
              <a:rPr lang="en-US" sz="2800" b="0" i="0">
                <a:solidFill>
                  <a:srgbClr val="232629"/>
                </a:solidFill>
                <a:effectLst/>
                <a:latin typeface="ui-monospace"/>
              </a:rPr>
              <a:t>(take 1) (filter even [1..10])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249019952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390</Words>
  <Application>Microsoft Office PowerPoint</Application>
  <PresentationFormat>Màn hình rộng</PresentationFormat>
  <Paragraphs>84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Menlo</vt:lpstr>
      <vt:lpstr>Times New Roman</vt:lpstr>
      <vt:lpstr>ui-monospace</vt:lpstr>
      <vt:lpstr>Chủ đề Office</vt:lpstr>
      <vt:lpstr>Programming pradgism - Functional programming -</vt:lpstr>
      <vt:lpstr>Intro</vt:lpstr>
      <vt:lpstr>1. Lambda function</vt:lpstr>
      <vt:lpstr>1. Lambda function</vt:lpstr>
      <vt:lpstr>1. Lambda function: Excercise</vt:lpstr>
      <vt:lpstr>2. More details about reduce (fold)</vt:lpstr>
      <vt:lpstr>2. Fold: excercise</vt:lpstr>
      <vt:lpstr>3. $ operation</vt:lpstr>
      <vt:lpstr>3. $ operation</vt:lpstr>
      <vt:lpstr>4.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13</cp:revision>
  <dcterms:created xsi:type="dcterms:W3CDTF">2022-03-08T13:37:57Z</dcterms:created>
  <dcterms:modified xsi:type="dcterms:W3CDTF">2022-03-15T08:30:16Z</dcterms:modified>
</cp:coreProperties>
</file>