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9" r:id="rId2"/>
    <p:sldId id="262" r:id="rId3"/>
    <p:sldId id="257" r:id="rId4"/>
    <p:sldId id="258" r:id="rId5"/>
    <p:sldId id="259" r:id="rId6"/>
    <p:sldId id="260" r:id="rId7"/>
    <p:sldId id="276" r:id="rId8"/>
    <p:sldId id="280" r:id="rId9"/>
    <p:sldId id="277" r:id="rId10"/>
    <p:sldId id="263" r:id="rId11"/>
    <p:sldId id="264" r:id="rId12"/>
    <p:sldId id="266" r:id="rId13"/>
    <p:sldId id="267" r:id="rId14"/>
    <p:sldId id="268" r:id="rId15"/>
    <p:sldId id="265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8EB0A-3D88-47AF-8B37-7E6EB8CD0DC9}" type="datetimeFigureOut">
              <a:rPr lang="vi-VN" smtClean="0"/>
              <a:t>04/10/2023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CCA1-3551-4813-898E-78AD7B0C1B9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410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10829B8-8D57-4B59-9CB5-EA7C3CDCE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894B937-A56F-4036-BCFC-827753A86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66C8F-3FCA-44FD-BA12-C6261B4E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35D3-0DC7-472E-9E95-8EBB926A0EB6}" type="datetime1">
              <a:rPr lang="vi-VN" smtClean="0"/>
              <a:t>04/10/2023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A5CF18E-103B-4387-AD4B-FB0613B4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5BCFB35-E7FD-41EA-89C7-23F99E1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617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5DB549-6173-41D3-BEE9-B9B423C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AA748F1-3A88-455E-B522-0960514C5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0874565-91F2-4808-99F2-AC7DC7C5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560B-899E-429A-84F2-41ABFB82A5A9}" type="datetime1">
              <a:rPr lang="vi-VN" smtClean="0"/>
              <a:t>04/10/2023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F365BDB-01C1-4A42-8516-0444FFF1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67F7B3D-0F03-4F01-A576-4F6EE664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144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4891F55-2E0D-4C6F-9D40-E3BF2695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2FB645A-3C2B-4461-BC7D-FD84925D0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8EF2027-A2D2-48A7-9952-92A6EA17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AC3F-2674-49D3-A873-07AA9E5DCF06}" type="datetime1">
              <a:rPr lang="vi-VN" smtClean="0"/>
              <a:t>04/10/2023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0923CBD-4D7E-4851-80A0-EF43D93D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09CB331-AB74-40BE-8F21-797BF7EE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738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8B406-A14B-4E5B-A4C0-50E822EB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697F4D-A510-477A-B7DC-27D2ADB1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CA52CB2-20BA-4BFF-92E5-588332AF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0D8F-B0AE-4366-9341-7B6F0640C2BE}" type="datetime1">
              <a:rPr lang="vi-VN" smtClean="0"/>
              <a:t>04/10/2023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B0ADC07-2916-4524-AECF-C45C412C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B53D358-C4D8-4307-90C7-B7323A0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995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BFE1D1-44A5-4590-A744-9FE3F5E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CA0B5C-F4AD-4FC3-88DF-726AD4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C3DBDE4-2C13-4E45-A4F4-52F18B3B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DA7A-F9FE-4C1E-A471-7C38F755C552}" type="datetime1">
              <a:rPr lang="vi-VN" smtClean="0"/>
              <a:t>04/10/2023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ABBDD74-C8E0-4CC0-ACB0-F2C9F95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799A92E-479B-47D8-9F1D-B40C3AAA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3780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3AC203-41DC-4B63-BCB5-FBEB3BA3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A750E3F-DE6E-4587-8EE7-D64432EC6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EAD938-356D-4733-9E1A-71480E9F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52FA03-694F-43F1-89C7-05E07AA4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1B5A-4066-4776-A7F8-F246FF6DE426}" type="datetime1">
              <a:rPr lang="vi-VN" smtClean="0"/>
              <a:t>04/10/2023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D7E163D-EB99-4CCC-94BB-5E72C07C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E9C49C0-602B-402B-A286-DA5830B33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687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CFC254-FE03-4371-B5D8-74FDA9B5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DB48F19-138F-4C3A-A47F-8CAF50FD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770AC99-3A7F-4811-B609-33468CBE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F242EACB-03B5-41A5-9586-DE179284C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EB1AAE4-6BCB-4406-BB62-7A77406F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30FFB0-7577-4B42-867C-4D2E43C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C399D-8096-48E3-98E2-6EA85002E14F}" type="datetime1">
              <a:rPr lang="vi-VN" smtClean="0"/>
              <a:t>04/10/2023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FAEF5D37-27EE-40D5-A808-C1509ADC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334988C-7ADD-4031-9C66-F663C25A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402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DC2EA2-2DF4-4A58-8BE2-BB03E30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E85C6A3-465E-41EF-AEF0-A8C36D0B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36DE2-13AF-4AB3-8918-00D6109ABC25}" type="datetime1">
              <a:rPr lang="vi-VN" smtClean="0"/>
              <a:t>04/10/2023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B83768-ABCD-4E87-89D8-222BCB14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2C30-D0DA-48DE-B357-A6CB0F83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600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D3C5A35-D97D-4593-AFDB-8BAC7040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FCF89-8CC3-4338-8ED2-C415082D670C}" type="datetime1">
              <a:rPr lang="vi-VN" smtClean="0"/>
              <a:t>04/10/2023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2851B3-0A0B-44FF-81CC-ED9B36FD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17D6217-D7B4-4DF5-A9D6-1A5FD2CDF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348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06AFA8-9C39-47D0-835D-CEA08035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81AEE2A-08E1-4AB6-B753-9B07FC2A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B6CF962-E62C-4D43-A2DA-F8C705904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A64277D-CBF3-4FF3-A505-591C942B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6DAD-E1C2-4AE1-9631-2D4DF36CDBB1}" type="datetime1">
              <a:rPr lang="vi-VN" smtClean="0"/>
              <a:t>04/10/2023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73EA948-3D7C-47E7-8665-7CC27879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1B73FE-4053-41FA-BF78-D388958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71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7BBD82-CF89-4004-A4DD-AF7F3A83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5867D77-2A7E-43BA-B7B4-A0BCA08B9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AFEE186-97EF-45E8-9CE7-BCC60777A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6388C2-75A9-474E-A005-503D4922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0FF2-7BE5-44CC-AFD7-2A4F808E557C}" type="datetime1">
              <a:rPr lang="vi-VN" smtClean="0"/>
              <a:t>04/10/2023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4A09D93-2D33-4F98-88EC-5BD2B6E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3F948B-77E0-4D6A-BA51-0B37C0EA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76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658E7D9-6C7B-43B7-A314-16D71D48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BD171A7-5006-49FF-8F76-7BA61260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40B922E-D312-4780-A4F1-2E3F071D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9BEBD-4040-4E3E-861A-483E2C55E883}" type="datetime1">
              <a:rPr lang="vi-VN" smtClean="0"/>
              <a:t>04/10/2023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9C165B-5501-499E-90F2-2994A6D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A286D8-4709-4FF3-9AC7-AFDB33BC2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37A9-B8B1-481D-9BE4-179EB839AE1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074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4DA7-884F-1E76-AD5E-C7C196D31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SE113. Practice class part 1 –Requirements Engineer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90AFF-12A8-F375-D06E-B6475BE35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EB78F-12E7-23C7-AC10-922EBF80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705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2. </a:t>
            </a:r>
            <a:r>
              <a:rPr lang="en-US"/>
              <a:t>Traceability Support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22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2.1. Type of </a:t>
            </a:r>
            <a:r>
              <a:rPr lang="en-US"/>
              <a:t>requirements traceability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Requirements traceability is concerned with the relationships between requirements, their sources, and numerous other artifacts. </a:t>
            </a:r>
          </a:p>
          <a:p>
            <a:r>
              <a:rPr lang="en-US"/>
              <a:t>Source Traceability: This provides links requirements to stakeholders who proposed these requirements </a:t>
            </a:r>
          </a:p>
          <a:p>
            <a:r>
              <a:rPr lang="en-US"/>
              <a:t>Requirements-Linkage Traceability: This provides links between dependent requirements. </a:t>
            </a:r>
          </a:p>
          <a:p>
            <a:r>
              <a:rPr lang="en-US"/>
              <a:t>Requirements-Design Traceability: This provides links from the requirements to the design. </a:t>
            </a:r>
          </a:p>
          <a:p>
            <a:r>
              <a:rPr lang="en-US"/>
              <a:t>Requirements-Source Code Traceability: This provides links from the requirements to the code. </a:t>
            </a:r>
          </a:p>
          <a:p>
            <a:r>
              <a:rPr lang="en-US"/>
              <a:t>Requirement-Test Cases Traceability: This provides links from the requirements to the test cases.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8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A4029-C6BF-D25A-83D6-6713830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2.2. 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3349-76BA-0878-8B30-3065280B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30600" cy="4802187"/>
          </a:xfrm>
        </p:spPr>
        <p:txBody>
          <a:bodyPr>
            <a:normAutofit/>
          </a:bodyPr>
          <a:lstStyle/>
          <a:p>
            <a:r>
              <a:rPr lang="en-US"/>
              <a:t>Requires</a:t>
            </a:r>
          </a:p>
          <a:p>
            <a:r>
              <a:rPr lang="en-US"/>
              <a:t>Is needed by</a:t>
            </a:r>
          </a:p>
          <a:p>
            <a:r>
              <a:rPr lang="en-US"/>
              <a:t>Supersedes (replace)</a:t>
            </a:r>
          </a:p>
          <a:p>
            <a:r>
              <a:rPr lang="en-US"/>
              <a:t>Is superseded by</a:t>
            </a:r>
          </a:p>
          <a:p>
            <a:r>
              <a:rPr lang="en-US"/>
              <a:t>Is child of</a:t>
            </a:r>
          </a:p>
          <a:p>
            <a:r>
              <a:rPr lang="en-US"/>
              <a:t>Is parent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8851-A6B8-E0D0-8E7E-41FD222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12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C5128-F172-3A4B-A2A2-A75D516DC82C}"/>
              </a:ext>
            </a:extLst>
          </p:cNvPr>
          <p:cNvSpPr txBox="1"/>
          <p:nvPr/>
        </p:nvSpPr>
        <p:spPr>
          <a:xfrm>
            <a:off x="4813300" y="1690688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Refers 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Is satisfied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Satisfied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Contradicts with (conflict)</a:t>
            </a:r>
            <a:endParaRPr lang="en-VN" sz="2800"/>
          </a:p>
        </p:txBody>
      </p:sp>
    </p:spTree>
    <p:extLst>
      <p:ext uri="{BB962C8B-B14F-4D97-AF65-F5344CB8AC3E}">
        <p14:creationId xmlns:p14="http://schemas.microsoft.com/office/powerpoint/2010/main" val="107497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2.3. Type of </a:t>
            </a:r>
            <a:r>
              <a:rPr lang="en-US"/>
              <a:t>requirement relationships 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9049-A7A6-342F-4DDC-8317E6307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Example: 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and be schedulable according to the time scheduling function. (</a:t>
            </a:r>
            <a:r>
              <a:rPr lang="en-US" b="1"/>
              <a:t>refers to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VN"/>
          </a:p>
          <a:p>
            <a:pPr marL="0" indent="0">
              <a:buNone/>
            </a:pPr>
            <a:r>
              <a:rPr lang="en-US"/>
              <a:t>The system shall provide for control of the heating system in accordance with the timetable shown in requirement 3.2.2 and the safety features described in requirement 4.1.</a:t>
            </a:r>
            <a:r>
              <a:rPr lang="en-VN"/>
              <a:t> (</a:t>
            </a:r>
            <a:r>
              <a:rPr lang="en-VN" b="1"/>
              <a:t>uses</a:t>
            </a:r>
            <a:r>
              <a:rPr lang="en-VN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1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BA83-778B-944E-E6B7-26F43FD2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2.4. Type of </a:t>
            </a:r>
            <a:r>
              <a:rPr lang="en-US"/>
              <a:t>requirement relationships </a:t>
            </a:r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>
                    <a:solidFill>
                      <a:srgbClr val="FF0000"/>
                    </a:solidFill>
                  </a:rPr>
                  <a:t>r</a:t>
                </a:r>
                <a:r>
                  <a:rPr lang="en-US"/>
                  <a:t>eferences requirement j (meaning “refers to” for informational purposes).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requirement j (meaning “depends on” directly).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otherwise.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if requirement i both </a:t>
                </a:r>
                <a:r>
                  <a:rPr lang="en-US" b="1">
                    <a:solidFill>
                      <a:srgbClr val="FF0000"/>
                    </a:solidFill>
                  </a:rPr>
                  <a:t>u</a:t>
                </a:r>
                <a:r>
                  <a:rPr lang="en-US"/>
                  <a:t>ses &amp; references requirement j.</a:t>
                </a:r>
              </a:p>
              <a:p>
                <a:r>
                  <a:rPr lang="en-US"/>
                  <a:t>No circlar ref.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ij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VN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ji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39049-A7A6-342F-4DDC-8317E6307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3DB-E25D-A24B-84C7-4490B06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3536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2.5.1. Requirements Linkage Traceability Matrix</a:t>
            </a:r>
            <a:endParaRPr lang="en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820311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714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2.5.2. Requirements Source Traceability Matrix</a:t>
            </a:r>
            <a:endParaRPr lang="en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27287"/>
              </p:ext>
            </p:extLst>
          </p:nvPr>
        </p:nvGraphicFramePr>
        <p:xfrm>
          <a:off x="838200" y="1825624"/>
          <a:ext cx="8636000" cy="2619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408543013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03134788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Soure #4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498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B558-83A9-9704-59DF-6B7A9C9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2.5.3. Requirements Stakeholder Traceability Matrix</a:t>
            </a:r>
            <a:endParaRPr lang="en-VN" sz="36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A839-D1E0-0F84-0D1F-4926A3796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97869"/>
              </p:ext>
            </p:extLst>
          </p:nvPr>
        </p:nvGraphicFramePr>
        <p:xfrm>
          <a:off x="838200" y="1825624"/>
          <a:ext cx="9575799" cy="3009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1665">
                  <a:extLst>
                    <a:ext uri="{9D8B030D-6E8A-4147-A177-3AD203B41FA5}">
                      <a16:colId xmlns:a16="http://schemas.microsoft.com/office/drawing/2014/main" val="73007261"/>
                    </a:ext>
                  </a:extLst>
                </a:gridCol>
                <a:gridCol w="3132335">
                  <a:extLst>
                    <a:ext uri="{9D8B030D-6E8A-4147-A177-3AD203B41FA5}">
                      <a16:colId xmlns:a16="http://schemas.microsoft.com/office/drawing/2014/main" val="1336646211"/>
                    </a:ext>
                  </a:extLst>
                </a:gridCol>
                <a:gridCol w="4241799">
                  <a:extLst>
                    <a:ext uri="{9D8B030D-6E8A-4147-A177-3AD203B41FA5}">
                      <a16:colId xmlns:a16="http://schemas.microsoft.com/office/drawing/2014/main" val="264887071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Rank 1 (lowest importance) – 5 (highest importance)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Stakeholder Source (D - Doctor, N - Nurse, A - Administrative Support Staff, P - Patient, R - Regulator)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4126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657934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D, N,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88708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64296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6175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FF021-C308-2B9B-4038-0C980D4B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01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3. </a:t>
            </a:r>
            <a:r>
              <a:rPr lang="en-US"/>
              <a:t>Tool evaluation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736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3.1. 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Requirements traceability mechanism</a:t>
            </a:r>
          </a:p>
          <a:p>
            <a:r>
              <a:rPr lang="en-US"/>
              <a:t>Requirements analysis mechanism</a:t>
            </a:r>
          </a:p>
          <a:p>
            <a:r>
              <a:rPr lang="en-US"/>
              <a:t>Security and accessibility mechanism</a:t>
            </a:r>
          </a:p>
          <a:p>
            <a:r>
              <a:rPr lang="en-US"/>
              <a:t>Portability and backend compatibility</a:t>
            </a:r>
          </a:p>
          <a:p>
            <a:r>
              <a:rPr lang="en-US"/>
              <a:t>Configuration management approach</a:t>
            </a:r>
          </a:p>
          <a:p>
            <a:r>
              <a:rPr lang="en-US"/>
              <a:t>Communication and collaboration mechanism</a:t>
            </a:r>
          </a:p>
          <a:p>
            <a:r>
              <a:rPr lang="en-US"/>
              <a:t>Change management support</a:t>
            </a:r>
          </a:p>
          <a:p>
            <a:r>
              <a:rPr lang="en-US"/>
              <a:t>Online publishing support</a:t>
            </a:r>
          </a:p>
          <a:p>
            <a:r>
              <a:rPr lang="en-US"/>
              <a:t>Usability features such as word processor compatibility</a:t>
            </a:r>
          </a:p>
          <a:p>
            <a:r>
              <a:rPr lang="en-US"/>
              <a:t>SRS documentation format 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048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0763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EF1-A61B-D19C-CFFD-00B0E2FB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3.2. Tool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47AE-BD7C-6B57-AA77-C79D4A40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Organization of requirements with metadata, attributes, and reuse </a:t>
            </a:r>
          </a:p>
          <a:p>
            <a:r>
              <a:rPr lang="en-US"/>
              <a:t>Reports, database queries, and open interface language </a:t>
            </a:r>
          </a:p>
          <a:p>
            <a:r>
              <a:rPr lang="en-US"/>
              <a:t>Internal checks, that is, consistency, dependencies, and history </a:t>
            </a:r>
          </a:p>
          <a:p>
            <a:r>
              <a:rPr lang="en-US"/>
              <a:t>Traceability support, that is, drag and drop (horizontal and vertical) </a:t>
            </a:r>
          </a:p>
          <a:p>
            <a:r>
              <a:rPr lang="en-US"/>
              <a:t>Providing support for reuse </a:t>
            </a:r>
          </a:p>
          <a:p>
            <a:r>
              <a:rPr lang="en-US"/>
              <a:t>Remote working, cloud only </a:t>
            </a:r>
          </a:p>
          <a:p>
            <a:r>
              <a:rPr lang="en-US"/>
              <a:t>Multiple views of requirements </a:t>
            </a:r>
          </a:p>
          <a:p>
            <a:r>
              <a:rPr lang="en-US"/>
              <a:t>Performance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94BB-26FF-EFC1-834A-52256942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20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779B5-1A15-2D79-5D42-0DCAE4FF295E}"/>
              </a:ext>
            </a:extLst>
          </p:cNvPr>
          <p:cNvSpPr txBox="1"/>
          <p:nvPr/>
        </p:nvSpPr>
        <p:spPr>
          <a:xfrm>
            <a:off x="5588002" y="169068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Collaboration, workflow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Easily adapted and integrated into business processes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Federation and notification with ALM/PLM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Export/import with standard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Macros for repeated commands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Training and learning curve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Agile, CI/CD, and DevOps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Intelligent support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Scalability</a:t>
            </a:r>
            <a:endParaRPr lang="en-VN" sz="2400"/>
          </a:p>
        </p:txBody>
      </p:sp>
    </p:spTree>
    <p:extLst>
      <p:ext uri="{BB962C8B-B14F-4D97-AF65-F5344CB8AC3E}">
        <p14:creationId xmlns:p14="http://schemas.microsoft.com/office/powerpoint/2010/main" val="50970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07F9-13A1-92B6-3120-032CC6D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VN"/>
              <a:t>4. </a:t>
            </a:r>
            <a:r>
              <a:rPr lang="en-US"/>
              <a:t>Requirement metrices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44C9B-BBF6-32D9-EE53-51C0ED4D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5414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EA87-CCAE-CD87-4FA5-A574AE2E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Metrics (</a:t>
            </a:r>
            <a:r>
              <a:rPr lang="en-US"/>
              <a:t>Costello and Liu (1995)</a:t>
            </a:r>
            <a:r>
              <a:rPr lang="en-VN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3FC-45B2-6EC3-8DC4-555E20AC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Volatility </a:t>
            </a:r>
          </a:p>
          <a:p>
            <a:r>
              <a:rPr lang="en-US"/>
              <a:t>Traceability </a:t>
            </a:r>
          </a:p>
          <a:p>
            <a:r>
              <a:rPr lang="en-US"/>
              <a:t>Completeness </a:t>
            </a:r>
          </a:p>
          <a:p>
            <a:r>
              <a:rPr lang="en-US"/>
              <a:t>Defect density </a:t>
            </a:r>
          </a:p>
          <a:p>
            <a:r>
              <a:rPr lang="en-US"/>
              <a:t>Fault density </a:t>
            </a:r>
          </a:p>
          <a:p>
            <a:r>
              <a:rPr lang="en-US"/>
              <a:t>Interface consistency </a:t>
            </a:r>
          </a:p>
          <a:p>
            <a:r>
              <a:rPr lang="en-US"/>
              <a:t>Problem report and action item issues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FA8B4-8273-7482-A413-41921F1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617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E25CFF-8708-495E-A7F4-131F17DE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/>
              <a:t>1.1. Tool Support for Requirements Engineering</a:t>
            </a:r>
            <a:endParaRPr lang="vi-VN" sz="400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1AFD52-383D-7530-28AF-7653DCD7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9586"/>
              </p:ext>
            </p:extLst>
          </p:nvPr>
        </p:nvGraphicFramePr>
        <p:xfrm>
          <a:off x="979714" y="1325563"/>
          <a:ext cx="10374085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817">
                  <a:extLst>
                    <a:ext uri="{9D8B030D-6E8A-4147-A177-3AD203B41FA5}">
                      <a16:colId xmlns:a16="http://schemas.microsoft.com/office/drawing/2014/main" val="1610577592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3654340901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2152737466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800776324"/>
                    </a:ext>
                  </a:extLst>
                </a:gridCol>
                <a:gridCol w="2074817">
                  <a:extLst>
                    <a:ext uri="{9D8B030D-6E8A-4147-A177-3AD203B41FA5}">
                      <a16:colId xmlns:a16="http://schemas.microsoft.com/office/drawing/2014/main" val="916608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 Processor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Spreadsheet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 Database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Requirements Management Tool</a:t>
                      </a:r>
                      <a:r>
                        <a:rPr lang="en-VN" sz="1400" i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VN" sz="1400" i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32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Document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in the preformatted state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0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Dynamic changes over time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change tracking enabled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569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Release size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1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 expansion profile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7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verification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Requirements volatility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9202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coverage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6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span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Possible with complex equation logic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5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Test types</a:t>
                      </a:r>
                      <a:endParaRPr lang="en-VN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40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668524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2D1AF17-F656-4AF1-9439-8BC5DB63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3</a:t>
            </a:fld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A4C29-5DF7-10A5-1CF0-6893F6F51047}"/>
              </a:ext>
            </a:extLst>
          </p:cNvPr>
          <p:cNvSpPr txBox="1"/>
          <p:nvPr/>
        </p:nvSpPr>
        <p:spPr>
          <a:xfrm>
            <a:off x="838200" y="6090104"/>
            <a:ext cx="600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Table 1. </a:t>
            </a:r>
            <a:r>
              <a:rPr lang="en-US"/>
              <a:t>Requirements Repository Metric Capabilities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1878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4957-30E3-22A5-6E8D-F9019462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Capacities for RE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F9F70-9BAD-3990-E26D-4F951394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elicitation (explore)</a:t>
            </a:r>
          </a:p>
          <a:p>
            <a:r>
              <a:rPr lang="en-US"/>
              <a:t>Requirements analysis</a:t>
            </a:r>
          </a:p>
          <a:p>
            <a:r>
              <a:rPr lang="en-US"/>
              <a:t>Requirements specification</a:t>
            </a:r>
          </a:p>
          <a:p>
            <a:r>
              <a:rPr lang="en-US" b="1"/>
              <a:t>Requirements verification and validation (</a:t>
            </a:r>
            <a:r>
              <a:rPr lang="en-US" b="1">
                <a:solidFill>
                  <a:srgbClr val="FF0000"/>
                </a:solidFill>
              </a:rPr>
              <a:t>important</a:t>
            </a:r>
            <a:r>
              <a:rPr lang="en-US" b="1"/>
              <a:t>)</a:t>
            </a:r>
          </a:p>
          <a:p>
            <a:r>
              <a:rPr lang="en-US"/>
              <a:t>Requirements management</a:t>
            </a:r>
          </a:p>
          <a:p>
            <a:r>
              <a:rPr lang="en-US"/>
              <a:t>Other capabilitie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47E0-DFC8-82A8-344A-5ECC133C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823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D1F7-59C3-21AC-56D6-FA0F780A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Important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2E0443-AD4D-A258-CC32-A13F618A8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117814"/>
              </p:ext>
            </p:extLst>
          </p:nvPr>
        </p:nvGraphicFramePr>
        <p:xfrm>
          <a:off x="838200" y="1825625"/>
          <a:ext cx="10515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91882117"/>
                    </a:ext>
                  </a:extLst>
                </a:gridCol>
                <a:gridCol w="8077200">
                  <a:extLst>
                    <a:ext uri="{9D8B030D-6E8A-4147-A177-3AD203B41FA5}">
                      <a16:colId xmlns:a16="http://schemas.microsoft.com/office/drawing/2014/main" val="644961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76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Definition of workflow for requirements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workflow (states, roles, state transitions) is configurable for requirements.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74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Automated generation of bidirectionality of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the user creates a trace between artifact A and artifact B, it automatically establishes a backward trace from B to A.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57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Definition of userspecific trace types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 authorized user can define trace types and assign names.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2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Suspect traces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a requirement changes, the tool automatically highlights all traces related to this requirement for checking and updating traces.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18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Long-term archiving functionality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data in the tool can be archived in a format accessible without the tool if necessary.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45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DEB18-9719-F188-99AC-A5F1877E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5</a:t>
            </a:fld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CC91E-31BA-5C7B-3ABF-4D9BF8CB2CBF}"/>
              </a:ext>
            </a:extLst>
          </p:cNvPr>
          <p:cNvSpPr txBox="1"/>
          <p:nvPr/>
        </p:nvSpPr>
        <p:spPr>
          <a:xfrm>
            <a:off x="838200" y="5806122"/>
            <a:ext cx="8871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Table 2. Automated Requirements Engineering Tool Features (Heindl et al. 2006)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244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7CB1-F5F2-8417-5B19-A00E06CBA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VN"/>
              <a:t>1.4. List of tools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E366A9-BBE2-6A68-DE00-B494F832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039500"/>
              </p:ext>
            </p:extLst>
          </p:nvPr>
        </p:nvGraphicFramePr>
        <p:xfrm>
          <a:off x="838200" y="1172740"/>
          <a:ext cx="10515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208398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36302415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Vender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License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JIRA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Atlassian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Commercial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Rational Doors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Rational Rose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IBM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Configurations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DevOps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Microsoft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issue resolution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Jama Connect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Jama Software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Doors Next (Jazz)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IBM EULA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Application lifecycle management, requirements management, test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00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Aha! 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Aha! Labs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03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Quality Center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Micro Focus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Issue resolution management, requirements management, test management, project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VersionOne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CollabNet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Commercial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Agile support, project management, requirements management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4607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B721C-9C5F-5BDE-3B39-2A148EED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73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1.5. 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45714"/>
              </p:ext>
            </p:extLst>
          </p:nvPr>
        </p:nvGraphicFramePr>
        <p:xfrm>
          <a:off x="838200" y="1172740"/>
          <a:ext cx="7805057" cy="518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Plantuml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non-UML code to UML diagram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ArgoUML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XML code to UML 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442920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ABCD tool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Convert natural language to XML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290884"/>
                  </a:ext>
                </a:extLst>
              </a:tr>
              <a:tr h="2879783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Other tools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07131"/>
                  </a:ext>
                </a:extLst>
              </a:tr>
            </a:tbl>
          </a:graphicData>
        </a:graphic>
      </p:graphicFrame>
      <p:pic>
        <p:nvPicPr>
          <p:cNvPr id="7" name="Picture 6" descr="A table of information with text&#10;&#10;Description automatically generated with medium confidence">
            <a:extLst>
              <a:ext uri="{FF2B5EF4-FFF2-40B4-BE49-F238E27FC236}">
                <a16:creationId xmlns:a16="http://schemas.microsoft.com/office/drawing/2014/main" id="{DF710AF2-4E2E-2F8A-E635-331F81C79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749" y="3589760"/>
            <a:ext cx="4125383" cy="26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39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3B01-FB9D-0EC2-78FB-2767ACB1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2739"/>
          </a:xfrm>
        </p:spPr>
        <p:txBody>
          <a:bodyPr>
            <a:normAutofit/>
          </a:bodyPr>
          <a:lstStyle/>
          <a:p>
            <a:r>
              <a:rPr lang="en-VN"/>
              <a:t>1.5. Support (advantage)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E8C4-1A19-C70D-A8CB-9D31046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25655C-E121-F269-33FB-10DDB6525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169573"/>
              </p:ext>
            </p:extLst>
          </p:nvPr>
        </p:nvGraphicFramePr>
        <p:xfrm>
          <a:off x="838200" y="1172740"/>
          <a:ext cx="7805057" cy="1216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49158832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229624746"/>
                    </a:ext>
                  </a:extLst>
                </a:gridCol>
              </a:tblGrid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Tool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477358"/>
                  </a:ext>
                </a:extLst>
              </a:tr>
              <a:tr h="575957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Rational Rose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UML to code</a:t>
                      </a: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Convert code to UML</a:t>
                      </a:r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118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39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FD1A77C-28AC-FD56-75A1-5105D34B5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688612"/>
            <a:ext cx="5041900" cy="40005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E1DF4-603B-3FD0-0C49-4962852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37A9-B8B1-481D-9BE4-179EB839AE15}" type="slidenum">
              <a:rPr lang="vi-VN" smtClean="0"/>
              <a:t>9</a:t>
            </a:fld>
            <a:endParaRPr lang="vi-VN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120AEBD-E27B-3D33-3218-2396FC3F4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30183"/>
            <a:ext cx="3116553" cy="242543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0A32D6D-7D25-B707-D45F-714078F1B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367" y="2688862"/>
            <a:ext cx="5126567" cy="40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0380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1021</Words>
  <Application>Microsoft Macintosh PowerPoint</Application>
  <PresentationFormat>Widescreen</PresentationFormat>
  <Paragraphs>260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Chủ đề Office</vt:lpstr>
      <vt:lpstr>SE113. Practice class part 1 –Requirements Engineer Tool</vt:lpstr>
      <vt:lpstr>1. Introduction</vt:lpstr>
      <vt:lpstr>1.1. Tool Support for Requirements Engineering</vt:lpstr>
      <vt:lpstr>1.2. Capacities for RE tool</vt:lpstr>
      <vt:lpstr>1.3. Important features</vt:lpstr>
      <vt:lpstr>1.4. List of tools</vt:lpstr>
      <vt:lpstr>1.5. Support (advantage) tools</vt:lpstr>
      <vt:lpstr>1.5. Support (advantage) tools</vt:lpstr>
      <vt:lpstr>PowerPoint Presentation</vt:lpstr>
      <vt:lpstr>2. Traceability Support</vt:lpstr>
      <vt:lpstr>2.1. Type of requirements traceability </vt:lpstr>
      <vt:lpstr>2.2. Type of requirement relationships </vt:lpstr>
      <vt:lpstr>2.3. Type of requirement relationships </vt:lpstr>
      <vt:lpstr>2.4. Type of requirement relationships </vt:lpstr>
      <vt:lpstr>2.5.1. Requirements Linkage Traceability Matrix</vt:lpstr>
      <vt:lpstr>2.5.2. Requirements Source Traceability Matrix</vt:lpstr>
      <vt:lpstr>2.5.3. Requirements Stakeholder Traceability Matrix</vt:lpstr>
      <vt:lpstr>3. Tool evaluation</vt:lpstr>
      <vt:lpstr>3.1. Tool evaluation</vt:lpstr>
      <vt:lpstr>3.2. Tool evaluation</vt:lpstr>
      <vt:lpstr>4. Requirement metrices</vt:lpstr>
      <vt:lpstr>4. Metrics (Costello and Liu (1995))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1: Setup workspace</dc:title>
  <dc:creator>Tuan Hai</dc:creator>
  <cp:lastModifiedBy>Vũ Tuấn Hải</cp:lastModifiedBy>
  <cp:revision>52</cp:revision>
  <dcterms:created xsi:type="dcterms:W3CDTF">2021-09-07T14:26:04Z</dcterms:created>
  <dcterms:modified xsi:type="dcterms:W3CDTF">2023-10-04T15:02:31Z</dcterms:modified>
</cp:coreProperties>
</file>