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57" r:id="rId4"/>
    <p:sldId id="259" r:id="rId5"/>
    <p:sldId id="260" r:id="rId6"/>
    <p:sldId id="261" r:id="rId7"/>
    <p:sldId id="262" r:id="rId8"/>
    <p:sldId id="272" r:id="rId9"/>
    <p:sldId id="267" r:id="rId10"/>
    <p:sldId id="264" r:id="rId11"/>
    <p:sldId id="265" r:id="rId12"/>
    <p:sldId id="269" r:id="rId13"/>
    <p:sldId id="271" r:id="rId14"/>
    <p:sldId id="266" r:id="rId15"/>
    <p:sldId id="273" r:id="rId16"/>
    <p:sldId id="268" r:id="rId17"/>
    <p:sldId id="274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35" autoAdjust="0"/>
  </p:normalViewPr>
  <p:slideViewPr>
    <p:cSldViewPr snapToGrid="0">
      <p:cViewPr varScale="1">
        <p:scale>
          <a:sx n="67" d="100"/>
          <a:sy n="67" d="100"/>
        </p:scale>
        <p:origin x="8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ACD1C-2A3C-4674-B5C6-4201F37CAA11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FDDC1-8F88-4202-9411-69A494C53F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376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FDDC1-8F88-4202-9411-69A494C53F51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4480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FDDC1-8F88-4202-9411-69A494C53F51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4906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2FBE328-FB5B-43DF-813A-2A0B1753E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C95D805-1D95-4605-A587-4802F6D75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36594A2-1A1D-401B-A2CC-D6F34872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71A9A31-7C22-4AD8-A454-829E81316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B2C67C3-9B93-4EED-98AA-7C6394EB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864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3AF1CC-5324-4066-99CD-38373795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4ED5AA5F-1154-474D-8057-316C646A5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2A9D77A-2D63-4BD1-8383-88A666D17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679D250-950D-4EAB-BBA5-EE945261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B768F40-2CA6-4D03-B229-FF5B05B6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020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D313EC3-0C19-45D4-BD52-1A70905BD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8524A94-C1A5-4A36-B2EB-BF53827CF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FDFA3DC-78CA-43B1-BFBD-E801636E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36C970E-28FF-47F7-8474-C76DB5C3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FDB49A9-190E-4F20-BC9D-97422EE6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09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F5871FD-2A7D-4F5F-98D2-64364321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EE0A206-FA4F-4ECC-80B1-E2285F4D6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BFB0938-02EF-45C0-837E-F211AFB2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A00D9DA-2513-493A-AA81-E4A984FA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62DEF09-D665-43FF-88AC-EC68E8B6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748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B4F083-3DD4-43A9-B18E-9FF02153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2BBCBD2-2D7E-4A64-8E20-35B634A05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1E9A336-2AC7-4038-968B-B791D54D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F2825AF-3E8F-45C5-9A1C-DD7CF230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CA8C56F-E777-4342-8AFE-41B3AF18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798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01013D-5F53-4016-A42E-07437562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3B90D7B-8BEF-41A8-AA17-B222EAA0D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E698AC1-AFAF-4782-B073-0D077151E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9134EB9-6797-4577-AEB7-0684E3EC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0014F1B-BCC8-49AF-ACEE-58F08412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8AB6102-50A8-4E05-AA83-A3B60C7C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805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21F803F-46B5-45EA-9A25-949D60B5F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FF33469-DD6C-4B74-AD82-F3B9C897E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199617B-BB52-498D-B4F2-A1114196F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4AEE5462-29CF-442A-8AA1-302068A73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DB95FA61-0E11-4AA3-8514-12C915A5E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2B261B39-E32E-4DEC-832F-BCA4FB0C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BAA52E0D-D673-41BF-8F17-26CA7982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86190AD3-F8F0-4556-9E0F-A7684EE9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759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3A6598-E9B5-4FAD-95B0-0E808DAD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A72F308A-1486-4B51-B5C9-BB13BCA6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CAD9CAAA-9B1E-4498-91EF-2B1D3CF29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ADA7683-019F-4633-ABCD-D59D4F48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81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44097556-B5C0-4CF6-9FCC-810DE95A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D962EE30-2E5C-48A3-83B7-9883D691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942E8D2-9EA9-4419-8262-5A0895D22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424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CFB838D-9852-4924-8EC6-284531E13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E170940-D719-41AA-B86B-671107679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04F82B1-02EA-48A4-AE16-14E29145E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5E246D7-F5E7-47FB-BF78-4D7C5BCA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1929A66-83E3-4B70-9E57-A63027B1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59CE47A-7A1F-4F6D-93C0-F0E78752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283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AFB7199-E038-43C0-876A-5A625C39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7C71DBC-7FBC-4EF2-96A5-58E48FA51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A878B0B-807E-44EC-804C-666A2E76F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37BBD6C-586C-497E-B951-FF9DC1828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2B67C51-3AE6-410C-A89A-2BB4E454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1E0A1B8-668E-4C1C-9CB2-8CBDFF16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9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042FC804-3FF2-4DB7-9050-D6214DDF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BB9BBF0-E8ED-4E14-8716-DA6DFFDDB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4AB9E1D-3D0D-460B-94F8-6C99C15BC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93F4A5D-6F80-4867-8F07-C604D831D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5A6E951-2A93-486D-BFCE-461EE3932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643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34C0C91-F510-47EA-8AD9-A6C8CC288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Hướng dẫn thực hành CSDL</a:t>
            </a:r>
            <a:br>
              <a:rPr lang="en-US"/>
            </a:br>
            <a:r>
              <a:rPr lang="en-US"/>
              <a:t>Lab 1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A92052D-54F5-4A9C-99B2-9F6648EE4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47663"/>
            <a:ext cx="2213317" cy="1487974"/>
          </a:xfrm>
        </p:spPr>
        <p:txBody>
          <a:bodyPr>
            <a:normAutofit/>
          </a:bodyPr>
          <a:lstStyle/>
          <a:p>
            <a:pPr algn="l"/>
            <a:r>
              <a:rPr lang="en-US"/>
              <a:t>GVTH: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Võ Viết Đạt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Vũ Tuấn Hải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8494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9D472-26F6-4D0D-8BB8-C36E50C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Tạo database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FA085A-7B66-4014-962F-2CB9AC41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>
                <a:latin typeface="Calibri (Thân)"/>
              </a:rPr>
              <a:t>1. Bằng UI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2. Bằng code</a:t>
            </a:r>
          </a:p>
          <a:p>
            <a:pPr marL="0" indent="0">
              <a:buNone/>
            </a:pPr>
            <a:r>
              <a:rPr lang="vi-VN" b="1">
                <a:latin typeface="Calibri (Thân)"/>
              </a:rPr>
              <a:t>CREATE DATABASE </a:t>
            </a:r>
            <a:r>
              <a:rPr lang="vi-VN">
                <a:latin typeface="Calibri (Thân)"/>
              </a:rPr>
              <a:t>[Tên database]</a:t>
            </a: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pPr marL="0" indent="0">
              <a:buNone/>
            </a:pPr>
            <a:r>
              <a:rPr lang="vi-VN">
                <a:latin typeface="Calibri (Thân)"/>
              </a:rPr>
              <a:t>Thao tác trên database cần thao tác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1. Bằng UI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2. Bằng code</a:t>
            </a:r>
          </a:p>
          <a:p>
            <a:pPr marL="0" indent="0">
              <a:buNone/>
            </a:pPr>
            <a:r>
              <a:rPr lang="vi-VN" b="1">
                <a:latin typeface="Calibri (Thân)"/>
              </a:rPr>
              <a:t>USE</a:t>
            </a:r>
            <a:r>
              <a:rPr lang="vi-VN">
                <a:latin typeface="Calibri (Thân)"/>
              </a:rPr>
              <a:t> [Tên Database vừa tạo]</a:t>
            </a:r>
          </a:p>
          <a:p>
            <a:pPr marL="0" indent="0">
              <a:buNone/>
            </a:pPr>
            <a:endParaRPr lang="en-US">
              <a:latin typeface="Calibri (Thân)"/>
            </a:endParaRPr>
          </a:p>
          <a:p>
            <a:pPr>
              <a:buFontTx/>
              <a:buChar char="-"/>
            </a:pPr>
            <a:endParaRPr lang="vi-VN">
              <a:latin typeface="Calibri (Thân)"/>
            </a:endParaRPr>
          </a:p>
        </p:txBody>
      </p:sp>
    </p:spTree>
    <p:extLst>
      <p:ext uri="{BB962C8B-B14F-4D97-AF65-F5344CB8AC3E}">
        <p14:creationId xmlns:p14="http://schemas.microsoft.com/office/powerpoint/2010/main" val="2205225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9D472-26F6-4D0D-8BB8-C36E50C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Tạo table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FA085A-7B66-4014-962F-2CB9AC41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>
                <a:latin typeface="Calibri (Thân)"/>
              </a:rPr>
              <a:t>1. Bằng UI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2. Bằng Code:</a:t>
            </a: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pPr marL="0" indent="0">
              <a:buNone/>
            </a:pPr>
            <a:r>
              <a:rPr lang="vi-VN" b="1">
                <a:latin typeface="Calibri (Thân)"/>
              </a:rPr>
              <a:t>CREATE TABLE </a:t>
            </a:r>
            <a:r>
              <a:rPr lang="vi-VN">
                <a:latin typeface="Calibri (Thân)"/>
              </a:rPr>
              <a:t>[Tên table] (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	[Tên thuộc tính] [Kiểu dữ liệu]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7506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9D472-26F6-4D0D-8BB8-C36E50C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dữ liệu vào table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FA085A-7B66-4014-962F-2CB9AC41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>
                <a:latin typeface="Calibri (Thân)"/>
              </a:rPr>
              <a:t>1. Nhập bằng tay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2. Nhập bằng Code:</a:t>
            </a: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pPr marL="0" indent="0">
              <a:buNone/>
            </a:pPr>
            <a:r>
              <a:rPr lang="vi-VN" b="1">
                <a:latin typeface="Calibri (Thân)"/>
              </a:rPr>
              <a:t>INSERT INTO </a:t>
            </a:r>
            <a:r>
              <a:rPr lang="vi-VN">
                <a:latin typeface="Calibri (Thân)"/>
              </a:rPr>
              <a:t>[Tên table] (Trường 1, Trường 2, …)</a:t>
            </a:r>
          </a:p>
          <a:p>
            <a:pPr marL="0" indent="0">
              <a:buNone/>
            </a:pPr>
            <a:r>
              <a:rPr lang="vi-VN" b="1">
                <a:latin typeface="Calibri (Thân)"/>
              </a:rPr>
              <a:t>VALUES</a:t>
            </a:r>
            <a:r>
              <a:rPr lang="vi-VN">
                <a:latin typeface="Calibri (Thân)"/>
              </a:rPr>
              <a:t> (Giá trị trường 1, Giá trị trường 2, …)</a:t>
            </a: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pPr marL="0" indent="0">
              <a:buNone/>
            </a:pPr>
            <a:r>
              <a:rPr lang="vi-VN">
                <a:latin typeface="Calibri (Thân)"/>
              </a:rPr>
              <a:t>3. Copy giá trị từ file excel</a:t>
            </a:r>
          </a:p>
        </p:txBody>
      </p:sp>
    </p:spTree>
    <p:extLst>
      <p:ext uri="{BB962C8B-B14F-4D97-AF65-F5344CB8AC3E}">
        <p14:creationId xmlns:p14="http://schemas.microsoft.com/office/powerpoint/2010/main" val="265065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9D472-26F6-4D0D-8BB8-C36E50C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/ xóa / sửa các thuộc tính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FA085A-7B66-4014-962F-2CB9AC41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Calibri (Thân)"/>
              </a:rPr>
              <a:t>Cú pháp:</a:t>
            </a:r>
          </a:p>
          <a:p>
            <a:pPr marL="0" indent="0">
              <a:buNone/>
            </a:pPr>
            <a:r>
              <a:rPr lang="en-US" b="1">
                <a:latin typeface="Calibri (Thân)"/>
              </a:rPr>
              <a:t>ALTER TABLE </a:t>
            </a:r>
            <a:r>
              <a:rPr lang="en-US">
                <a:latin typeface="Calibri (Thân)"/>
              </a:rPr>
              <a:t>[Tên table]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	…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1. Thêm: </a:t>
            </a:r>
            <a:r>
              <a:rPr lang="en-US" b="1">
                <a:latin typeface="Calibri (Thân)"/>
              </a:rPr>
              <a:t>ADD</a:t>
            </a:r>
            <a:r>
              <a:rPr lang="en-US">
                <a:latin typeface="Calibri (Thân)"/>
              </a:rPr>
              <a:t> [Tên thuộc tính] [Kiểu dữ liệu]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2. Xóa: </a:t>
            </a:r>
            <a:r>
              <a:rPr lang="en-US" b="1">
                <a:latin typeface="Calibri (Thân)"/>
              </a:rPr>
              <a:t>DROP COLUMN </a:t>
            </a:r>
            <a:r>
              <a:rPr lang="en-US">
                <a:latin typeface="Calibri (Thân)"/>
              </a:rPr>
              <a:t>[Tên thuộc tính]</a:t>
            </a:r>
            <a:endParaRPr lang="vi-VN">
              <a:latin typeface="Calibri (Thân)"/>
            </a:endParaRPr>
          </a:p>
          <a:p>
            <a:pPr marL="0" indent="0">
              <a:buNone/>
            </a:pPr>
            <a:r>
              <a:rPr lang="vi-VN">
                <a:latin typeface="Calibri (Thân)"/>
              </a:rPr>
              <a:t>3. Sửa: </a:t>
            </a:r>
            <a:r>
              <a:rPr lang="vi-VN" b="1">
                <a:latin typeface="Calibri (Thân)"/>
              </a:rPr>
              <a:t>ALTER COLUMN </a:t>
            </a:r>
            <a:r>
              <a:rPr lang="vi-VN">
                <a:latin typeface="Calibri (Thân)"/>
              </a:rPr>
              <a:t>[Tên thuộc tính] [Kiểu dữ liệu]</a:t>
            </a:r>
          </a:p>
        </p:txBody>
      </p:sp>
    </p:spTree>
    <p:extLst>
      <p:ext uri="{BB962C8B-B14F-4D97-AF65-F5344CB8AC3E}">
        <p14:creationId xmlns:p14="http://schemas.microsoft.com/office/powerpoint/2010/main" val="3943719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9D472-26F6-4D0D-8BB8-C36E50C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Tạo khóa chính (primary key), khóa ngoại (foreign key)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FA085A-7B66-4014-962F-2CB9AC41C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2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000">
                <a:latin typeface="Calibri (Thân)"/>
              </a:rPr>
              <a:t>1. Tạo bằng UI</a:t>
            </a:r>
          </a:p>
          <a:p>
            <a:pPr marL="0" indent="0">
              <a:buNone/>
            </a:pPr>
            <a:r>
              <a:rPr lang="vi-VN" sz="2000">
                <a:latin typeface="Calibri (Thân)"/>
              </a:rPr>
              <a:t>2. Tạo bằng code (thêm từ khóa PRIMARY KEY) phía sau thuộc tính.</a:t>
            </a:r>
          </a:p>
          <a:p>
            <a:pPr marL="0" indent="0">
              <a:buNone/>
            </a:pPr>
            <a:r>
              <a:rPr lang="vi-VN" sz="2000" b="1">
                <a:latin typeface="Calibri (Thân)"/>
              </a:rPr>
              <a:t>CREATE TABLE </a:t>
            </a:r>
            <a:r>
              <a:rPr lang="vi-VN" sz="2000">
                <a:latin typeface="Calibri (Thân)"/>
              </a:rPr>
              <a:t>[Tên bảng] (</a:t>
            </a:r>
          </a:p>
          <a:p>
            <a:pPr marL="0" indent="0">
              <a:buNone/>
            </a:pPr>
            <a:r>
              <a:rPr lang="vi-VN" sz="2000">
                <a:latin typeface="Calibri (Thân)"/>
              </a:rPr>
              <a:t>	[Tên trường] [Kiểu dữ liệu] </a:t>
            </a:r>
            <a:r>
              <a:rPr lang="vi-VN" sz="2000" b="1">
                <a:latin typeface="Calibri (Thân)"/>
              </a:rPr>
              <a:t>PRIMARY KEY</a:t>
            </a:r>
          </a:p>
          <a:p>
            <a:pPr marL="0" indent="0">
              <a:buNone/>
            </a:pPr>
            <a:r>
              <a:rPr lang="vi-VN" sz="2000">
                <a:latin typeface="Calibri (Thân)"/>
              </a:rPr>
              <a:t>)</a:t>
            </a:r>
          </a:p>
          <a:p>
            <a:pPr marL="0" indent="0">
              <a:buNone/>
            </a:pPr>
            <a:endParaRPr lang="vi-VN" sz="2000">
              <a:latin typeface="Calibri (Thân)"/>
            </a:endParaRPr>
          </a:p>
          <a:p>
            <a:pPr marL="0" indent="0">
              <a:buNone/>
            </a:pPr>
            <a:r>
              <a:rPr lang="vi-VN" sz="2000">
                <a:latin typeface="Calibri (Thân)"/>
              </a:rPr>
              <a:t>3. Tạo bằng code (từ khóa CONSTRAINT)</a:t>
            </a:r>
          </a:p>
          <a:p>
            <a:pPr marL="0" indent="0">
              <a:buNone/>
            </a:pPr>
            <a:r>
              <a:rPr lang="vi-VN" sz="2000" b="1">
                <a:latin typeface="Calibri (Thân)"/>
              </a:rPr>
              <a:t>ALTER TABLE </a:t>
            </a:r>
            <a:r>
              <a:rPr lang="vi-VN" sz="2000">
                <a:latin typeface="Calibri (Thân)"/>
              </a:rPr>
              <a:t>[Tên bảng]</a:t>
            </a:r>
          </a:p>
          <a:p>
            <a:pPr marL="0" indent="0">
              <a:buNone/>
            </a:pPr>
            <a:r>
              <a:rPr lang="vi-VN" sz="2000">
                <a:latin typeface="Calibri (Thân)"/>
              </a:rPr>
              <a:t>	</a:t>
            </a:r>
            <a:r>
              <a:rPr lang="vi-VN" sz="2000" b="1">
                <a:latin typeface="Calibri (Thân)"/>
              </a:rPr>
              <a:t>ADD CONSTRAINT </a:t>
            </a:r>
            <a:r>
              <a:rPr lang="vi-VN" sz="2000">
                <a:latin typeface="Calibri (Thân)"/>
              </a:rPr>
              <a:t>[Định danh mới] </a:t>
            </a:r>
            <a:r>
              <a:rPr lang="vi-VN" sz="2000" b="1">
                <a:latin typeface="Calibri (Thân)"/>
              </a:rPr>
              <a:t>PRIMARY KEY ( </a:t>
            </a:r>
            <a:r>
              <a:rPr lang="vi-VN" sz="2000">
                <a:latin typeface="Calibri (Thân)"/>
              </a:rPr>
              <a:t>[Tên trường] )</a:t>
            </a:r>
          </a:p>
          <a:p>
            <a:pPr marL="0" indent="0">
              <a:buNone/>
            </a:pPr>
            <a:r>
              <a:rPr lang="vi-VN" sz="2000" b="1">
                <a:latin typeface="Calibri (Thân)"/>
              </a:rPr>
              <a:t>ALTER TABLE </a:t>
            </a:r>
            <a:r>
              <a:rPr lang="vi-VN" sz="2000">
                <a:latin typeface="Calibri (Thân)"/>
              </a:rPr>
              <a:t>[Tên bảng]</a:t>
            </a:r>
          </a:p>
          <a:p>
            <a:pPr marL="0" indent="0">
              <a:buNone/>
            </a:pPr>
            <a:r>
              <a:rPr lang="vi-VN" sz="2000">
                <a:latin typeface="Calibri (Thân)"/>
              </a:rPr>
              <a:t>	</a:t>
            </a:r>
            <a:r>
              <a:rPr lang="vi-VN" sz="2000" b="1">
                <a:latin typeface="Calibri (Thân)"/>
              </a:rPr>
              <a:t>ADD CONSTRAINT </a:t>
            </a:r>
            <a:r>
              <a:rPr lang="vi-VN" sz="2000">
                <a:latin typeface="Calibri (Thân)"/>
              </a:rPr>
              <a:t>[Định danh mới] </a:t>
            </a:r>
            <a:r>
              <a:rPr lang="vi-VN" sz="2000" b="1">
                <a:latin typeface="Calibri (Thân)"/>
              </a:rPr>
              <a:t>FOREIGN KEY </a:t>
            </a:r>
            <a:r>
              <a:rPr lang="vi-VN" sz="2000">
                <a:latin typeface="Calibri (Thân)"/>
              </a:rPr>
              <a:t>[Tên trường] </a:t>
            </a:r>
            <a:r>
              <a:rPr lang="vi-VN" sz="2000" b="1">
                <a:latin typeface="Calibri (Thân)"/>
              </a:rPr>
              <a:t>REFERENCES</a:t>
            </a:r>
            <a:r>
              <a:rPr lang="vi-VN" sz="2000">
                <a:latin typeface="Calibri (Thân)"/>
              </a:rPr>
              <a:t> [Tên bảng reference tới] ([Tên trường reference tới])</a:t>
            </a:r>
          </a:p>
          <a:p>
            <a:pPr marL="0" indent="0">
              <a:buNone/>
            </a:pPr>
            <a:endParaRPr lang="vi-VN" sz="2000">
              <a:latin typeface="Calibri (Thân)"/>
            </a:endParaRPr>
          </a:p>
        </p:txBody>
      </p:sp>
    </p:spTree>
    <p:extLst>
      <p:ext uri="{BB962C8B-B14F-4D97-AF65-F5344CB8AC3E}">
        <p14:creationId xmlns:p14="http://schemas.microsoft.com/office/powerpoint/2010/main" val="1241175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9D472-26F6-4D0D-8BB8-C36E50C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Ràng buộc dữ liệu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FA085A-7B66-4014-962F-2CB9AC41C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2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>
                <a:latin typeface="Calibri (Thân)"/>
              </a:rPr>
              <a:t>Cú pháp:</a:t>
            </a:r>
          </a:p>
          <a:p>
            <a:pPr marL="0" indent="0">
              <a:buNone/>
            </a:pPr>
            <a:r>
              <a:rPr lang="vi-VN" b="1">
                <a:latin typeface="Calibri (Thân)"/>
              </a:rPr>
              <a:t>ALTER TABLE </a:t>
            </a:r>
            <a:r>
              <a:rPr lang="vi-VN">
                <a:latin typeface="Calibri (Thân)"/>
              </a:rPr>
              <a:t>[Tên bảng]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	</a:t>
            </a:r>
            <a:r>
              <a:rPr lang="vi-VN" b="1">
                <a:latin typeface="Calibri (Thân)"/>
              </a:rPr>
              <a:t>ADD CONSTRAINT </a:t>
            </a:r>
            <a:r>
              <a:rPr lang="vi-VN">
                <a:latin typeface="Calibri (Thân)"/>
              </a:rPr>
              <a:t>[Tên constraint] </a:t>
            </a:r>
            <a:r>
              <a:rPr lang="vi-VN" b="1">
                <a:latin typeface="Calibri (Thân)"/>
              </a:rPr>
              <a:t>CHECK </a:t>
            </a:r>
            <a:r>
              <a:rPr lang="vi-VN">
                <a:latin typeface="Calibri (Thân)"/>
              </a:rPr>
              <a:t>[Điều kiện]</a:t>
            </a: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pPr marL="0" indent="0">
              <a:buNone/>
            </a:pPr>
            <a:endParaRPr lang="vi-VN">
              <a:latin typeface="Calibri (Thân)"/>
            </a:endParaRPr>
          </a:p>
        </p:txBody>
      </p:sp>
    </p:spTree>
    <p:extLst>
      <p:ext uri="{BB962C8B-B14F-4D97-AF65-F5344CB8AC3E}">
        <p14:creationId xmlns:p14="http://schemas.microsoft.com/office/powerpoint/2010/main" val="987238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9D472-26F6-4D0D-8BB8-C36E50C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lệnh sp_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FA085A-7B66-4014-962F-2CB9AC41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>
                <a:latin typeface="Calibri (Thân)"/>
              </a:rPr>
              <a:t>Là các lệnh bổ trợ trong quá trình sử dụng SQL Server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Cách sử dụng:</a:t>
            </a:r>
          </a:p>
          <a:p>
            <a:pPr marL="0" indent="0">
              <a:buNone/>
            </a:pPr>
            <a:r>
              <a:rPr lang="vi-VN" b="1">
                <a:latin typeface="Calibri (Thân)"/>
              </a:rPr>
              <a:t>EXEC</a:t>
            </a:r>
            <a:r>
              <a:rPr lang="vi-VN">
                <a:latin typeface="Calibri (Thân)"/>
              </a:rPr>
              <a:t> sp_... [Đối tượng]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Một số sp_:</a:t>
            </a:r>
          </a:p>
          <a:p>
            <a:pPr>
              <a:buFontTx/>
              <a:buChar char="-"/>
            </a:pPr>
            <a:r>
              <a:rPr lang="vi-VN">
                <a:latin typeface="Calibri (Thân)"/>
              </a:rPr>
              <a:t>sp_help: truy vấn thông tin nhanh về đối tượng </a:t>
            </a:r>
          </a:p>
          <a:p>
            <a:pPr>
              <a:buFontTx/>
              <a:buChar char="-"/>
            </a:pPr>
            <a:r>
              <a:rPr lang="vi-VN">
                <a:latin typeface="Calibri (Thân)"/>
              </a:rPr>
              <a:t>sp_tables: truy vấn thông tin chi tiết về table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Tương tự với sp_columns, sp_pkeys, sp_fkeys, sp_helpconstraint, …</a:t>
            </a:r>
          </a:p>
        </p:txBody>
      </p:sp>
    </p:spTree>
    <p:extLst>
      <p:ext uri="{BB962C8B-B14F-4D97-AF65-F5344CB8AC3E}">
        <p14:creationId xmlns:p14="http://schemas.microsoft.com/office/powerpoint/2010/main" val="3388695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9D472-26F6-4D0D-8BB8-C36E50C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Deadline lab 1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FFA085A-7B66-4014-962F-2CB9AC41C6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Bài tập 2: Câu 1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vi-VN">
                    <a:latin typeface="Calibri (Thân)"/>
                  </a:rPr>
                  <a:t> 8</a:t>
                </a: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Thời hạn: 1 tuần</a:t>
                </a:r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FFA085A-7B66-4014-962F-2CB9AC41C6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12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9ACA513-2AF8-41FD-8247-BE480AEB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Chấm điểm 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A061BB8-A85E-440A-ADDA-D832BDA64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Deadline hàng tuần: 30%</a:t>
            </a:r>
          </a:p>
          <a:p>
            <a:pPr marL="0" indent="0">
              <a:buNone/>
            </a:pPr>
            <a:r>
              <a:rPr lang="en-US"/>
              <a:t>Thi cuối kì: 70%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054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9D472-26F6-4D0D-8BB8-C36E50C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FA085A-7B66-4014-962F-2CB9AC41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vi-VN">
                <a:latin typeface="Calibri (Thân)"/>
              </a:rPr>
              <a:t>Giới thiệu các công cụ trong Microsoft SQL Server, hiện thực được ngôn ngữ định nghĩa dữ liệu trên DBMS</a:t>
            </a:r>
          </a:p>
          <a:p>
            <a:pPr>
              <a:buFontTx/>
              <a:buChar char="-"/>
            </a:pPr>
            <a:r>
              <a:rPr lang="vi-VN">
                <a:latin typeface="Calibri (Thân)"/>
              </a:rPr>
              <a:t>Nắm rõ các kiểu dữ liệu</a:t>
            </a:r>
          </a:p>
          <a:p>
            <a:pPr>
              <a:buFontTx/>
              <a:buChar char="-"/>
            </a:pPr>
            <a:r>
              <a:rPr lang="vi-VN">
                <a:latin typeface="Calibri (Thân)"/>
              </a:rPr>
              <a:t>Biết được thao tác tạo database, table, primary key, foreign key sử dụng công cụ hỗ trợ sẵn trong SQL manager management studio.</a:t>
            </a:r>
          </a:p>
          <a:p>
            <a:pPr>
              <a:buFontTx/>
              <a:buChar char="-"/>
            </a:pPr>
            <a:r>
              <a:rPr lang="vi-VN">
                <a:latin typeface="Calibri (Thân)"/>
              </a:rPr>
              <a:t>Các lệnh tạo database, table, primary key, foreign key.</a:t>
            </a:r>
          </a:p>
          <a:p>
            <a:pPr>
              <a:buFontTx/>
              <a:buChar char="-"/>
            </a:pPr>
            <a:r>
              <a:rPr lang="vi-VN">
                <a:latin typeface="Calibri (Thân)"/>
              </a:rPr>
              <a:t>Giới thiệu các lệnh sp_help, sp_tables, sp_columns, sp_pkeys, sp_fkeys, sp_helpconstraint, …</a:t>
            </a:r>
          </a:p>
          <a:p>
            <a:pPr>
              <a:buFontTx/>
              <a:buChar char="-"/>
            </a:pPr>
            <a:r>
              <a:rPr lang="vi-VN">
                <a:latin typeface="Calibri (Thân)"/>
              </a:rPr>
              <a:t>Các lệnh drop, alter </a:t>
            </a:r>
            <a:endParaRPr lang="en-US">
              <a:latin typeface="Calibri (Thân)"/>
            </a:endParaRPr>
          </a:p>
        </p:txBody>
      </p:sp>
    </p:spTree>
    <p:extLst>
      <p:ext uri="{BB962C8B-B14F-4D97-AF65-F5344CB8AC3E}">
        <p14:creationId xmlns:p14="http://schemas.microsoft.com/office/powerpoint/2010/main" val="129464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209DA4-AFC0-4C43-81A0-067F16F0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Cài đặt môi trường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A22EF2F-91B5-43B1-A902-2963F53BA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Tải và cài đặt SQL Server Management Studio (SSMS).</a:t>
            </a:r>
          </a:p>
          <a:p>
            <a:pPr marL="0" indent="0">
              <a:buNone/>
            </a:pPr>
            <a:r>
              <a:rPr lang="en-US"/>
              <a:t>Nếu máy quá yếu có thể tải DB Browser for SQLite.</a:t>
            </a:r>
          </a:p>
          <a:p>
            <a:pPr marL="0" indent="0">
              <a:buNone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0021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B747BF5-D2CB-4FFC-848E-5E23ECC5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lỗi thường gặp: không thể kết nối</a:t>
            </a:r>
            <a:endParaRPr lang="vi-VN"/>
          </a:p>
        </p:txBody>
      </p:sp>
      <p:pic>
        <p:nvPicPr>
          <p:cNvPr id="7" name="Chỗ dành sẵn cho Nội dung 6">
            <a:extLst>
              <a:ext uri="{FF2B5EF4-FFF2-40B4-BE49-F238E27FC236}">
                <a16:creationId xmlns:a16="http://schemas.microsoft.com/office/drawing/2014/main" id="{93511D21-7EBC-4771-A6C5-0D34A45A2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838" t="9596" r="20642" b="37213"/>
          <a:stretch/>
        </p:blipFill>
        <p:spPr>
          <a:xfrm>
            <a:off x="919162" y="1690688"/>
            <a:ext cx="8724901" cy="4403220"/>
          </a:xfrm>
        </p:spPr>
      </p:pic>
    </p:spTree>
    <p:extLst>
      <p:ext uri="{BB962C8B-B14F-4D97-AF65-F5344CB8AC3E}">
        <p14:creationId xmlns:p14="http://schemas.microsoft.com/office/powerpoint/2010/main" val="136672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59CBD93-0324-44F6-8EE6-B4D6FBEA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Cách khắc phục: vào services.msc</a:t>
            </a:r>
            <a:endParaRPr lang="vi-VN"/>
          </a:p>
        </p:txBody>
      </p:sp>
      <p:pic>
        <p:nvPicPr>
          <p:cNvPr id="7" name="Chỗ dành sẵn cho Nội dung 6">
            <a:extLst>
              <a:ext uri="{FF2B5EF4-FFF2-40B4-BE49-F238E27FC236}">
                <a16:creationId xmlns:a16="http://schemas.microsoft.com/office/drawing/2014/main" id="{B15C816F-4C9E-4F51-BCD4-87D379CCC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197" t="12681" r="37647" b="43962"/>
          <a:stretch/>
        </p:blipFill>
        <p:spPr>
          <a:xfrm>
            <a:off x="838199" y="2039180"/>
            <a:ext cx="6786489" cy="4354715"/>
          </a:xfrm>
        </p:spPr>
      </p:pic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A2624136-F56E-4973-875A-580AA7DF2FCB}"/>
              </a:ext>
            </a:extLst>
          </p:cNvPr>
          <p:cNvSpPr/>
          <p:nvPr/>
        </p:nvSpPr>
        <p:spPr>
          <a:xfrm>
            <a:off x="838199" y="3854548"/>
            <a:ext cx="6786489" cy="3516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02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B747BF5-D2CB-4FFC-848E-5E23ECC5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lỗi thường gặp: quên tk - mk</a:t>
            </a:r>
            <a:endParaRPr lang="vi-VN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A01FCD21-E2AF-43F9-B38D-AE79B64BD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408" t="-583" r="29357" b="36228"/>
          <a:stretch/>
        </p:blipFill>
        <p:spPr>
          <a:xfrm>
            <a:off x="936674" y="1564077"/>
            <a:ext cx="5005388" cy="4520995"/>
          </a:xfrm>
        </p:spPr>
      </p:pic>
      <p:sp>
        <p:nvSpPr>
          <p:cNvPr id="4" name="Chỗ dành sẵn cho Nội dung 2">
            <a:extLst>
              <a:ext uri="{FF2B5EF4-FFF2-40B4-BE49-F238E27FC236}">
                <a16:creationId xmlns:a16="http://schemas.microsoft.com/office/drawing/2014/main" id="{6909A1A6-A427-4A0A-B14D-2DCA63DBF7E6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2578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Cài đặt lại, nhớ tài khoản &amp; mật khẩu trong bước cài đặt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392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150B6E-2E68-42A5-B55D-78ABDEDA6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Tạo và chạy file script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635B410-546A-416B-A57B-4EE32CFA4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1. Tạo </a:t>
            </a:r>
          </a:p>
          <a:p>
            <a:pPr marL="0" indent="0">
              <a:buNone/>
            </a:pPr>
            <a:r>
              <a:rPr lang="en-US"/>
              <a:t>File &gt; New &gt; Query with current connection</a:t>
            </a:r>
          </a:p>
          <a:p>
            <a:pPr marL="0" indent="0">
              <a:buNone/>
            </a:pPr>
            <a:r>
              <a:rPr lang="en-US"/>
              <a:t>2. Chạy</a:t>
            </a:r>
          </a:p>
          <a:p>
            <a:pPr marL="0" indent="0">
              <a:buNone/>
            </a:pPr>
            <a:r>
              <a:rPr lang="en-US"/>
              <a:t>- Chọn dòng cần chạy, ấn F5 hoặc nút Execute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3585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150B6E-2E68-42A5-B55D-78ABDEDA6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chung trong SQL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635B410-546A-416B-A57B-4EE32CFA4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1. Tạo mới</a:t>
            </a:r>
          </a:p>
          <a:p>
            <a:pPr marL="0" indent="0">
              <a:buNone/>
            </a:pPr>
            <a:r>
              <a:rPr lang="en-US" b="1"/>
              <a:t>CREATE</a:t>
            </a:r>
            <a:r>
              <a:rPr lang="en-US"/>
              <a:t> [Loại đối tượng] [Tên đối tượng] (</a:t>
            </a:r>
          </a:p>
          <a:p>
            <a:pPr marL="0" indent="0">
              <a:buNone/>
            </a:pPr>
            <a:r>
              <a:rPr lang="en-US"/>
              <a:t>	[Các trường] …</a:t>
            </a:r>
          </a:p>
          <a:p>
            <a:pPr marL="0" indent="0">
              <a:buNone/>
            </a:pPr>
            <a:r>
              <a:rPr lang="en-US"/>
              <a:t>)</a:t>
            </a:r>
          </a:p>
          <a:p>
            <a:pPr marL="0" indent="0">
              <a:buNone/>
            </a:pPr>
            <a:r>
              <a:rPr lang="en-US"/>
              <a:t>2. Xóa</a:t>
            </a:r>
          </a:p>
          <a:p>
            <a:pPr marL="0" indent="0">
              <a:buNone/>
            </a:pPr>
            <a:r>
              <a:rPr lang="en-US" b="1"/>
              <a:t>DROP</a:t>
            </a:r>
            <a:r>
              <a:rPr lang="en-US"/>
              <a:t> [Loại đối tượng] [Tên đối tượng]</a:t>
            </a:r>
          </a:p>
          <a:p>
            <a:pPr marL="0" indent="0">
              <a:buNone/>
            </a:pPr>
            <a:r>
              <a:rPr lang="en-US"/>
              <a:t>3. Chỉnh sửa</a:t>
            </a:r>
          </a:p>
          <a:p>
            <a:pPr marL="0" indent="0">
              <a:buNone/>
            </a:pPr>
            <a:r>
              <a:rPr lang="en-US" b="1"/>
              <a:t>ALTER</a:t>
            </a:r>
            <a:r>
              <a:rPr lang="en-US"/>
              <a:t> [Loại đối tượng] [Tên đối tượng]</a:t>
            </a:r>
          </a:p>
          <a:p>
            <a:pPr marL="0" indent="0">
              <a:buNone/>
            </a:pPr>
            <a:r>
              <a:rPr lang="en-US"/>
              <a:t>	[Loại thao tác] …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0447830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714</Words>
  <Application>Microsoft Office PowerPoint</Application>
  <PresentationFormat>Màn hình rộng</PresentationFormat>
  <Paragraphs>96</Paragraphs>
  <Slides>17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(Thân)</vt:lpstr>
      <vt:lpstr>Calibri Light</vt:lpstr>
      <vt:lpstr>Cambria Math</vt:lpstr>
      <vt:lpstr>Times New Roman</vt:lpstr>
      <vt:lpstr>Chủ đề Office</vt:lpstr>
      <vt:lpstr>Hướng dẫn thực hành CSDL Lab 1</vt:lpstr>
      <vt:lpstr>Chấm điểm </vt:lpstr>
      <vt:lpstr>Nội dung</vt:lpstr>
      <vt:lpstr>Cài đặt môi trường</vt:lpstr>
      <vt:lpstr>Một số lỗi thường gặp: không thể kết nối</vt:lpstr>
      <vt:lpstr>Cách khắc phục: vào services.msc</vt:lpstr>
      <vt:lpstr>Một số lỗi thường gặp: quên tk - mk</vt:lpstr>
      <vt:lpstr>Tạo và chạy file script</vt:lpstr>
      <vt:lpstr>Cấu trúc chung trong SQL</vt:lpstr>
      <vt:lpstr>Tạo database</vt:lpstr>
      <vt:lpstr>Tạo table</vt:lpstr>
      <vt:lpstr>Thêm dữ liệu vào table</vt:lpstr>
      <vt:lpstr>Thêm / xóa / sửa các thuộc tính</vt:lpstr>
      <vt:lpstr>Tạo khóa chính (primary key), khóa ngoại (foreign key)</vt:lpstr>
      <vt:lpstr>Ràng buộc dữ liệu</vt:lpstr>
      <vt:lpstr>Các lệnh sp_</vt:lpstr>
      <vt:lpstr>Deadline lab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thực hành CSDL Lab 1</dc:title>
  <dc:creator>Tuan Hai</dc:creator>
  <cp:lastModifiedBy>Tuan Hai</cp:lastModifiedBy>
  <cp:revision>16</cp:revision>
  <dcterms:created xsi:type="dcterms:W3CDTF">2021-09-13T07:13:15Z</dcterms:created>
  <dcterms:modified xsi:type="dcterms:W3CDTF">2021-10-28T02:34:38Z</dcterms:modified>
</cp:coreProperties>
</file>