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1D66D-790A-42FE-9F35-47D6C83EFAA2}" type="datetimeFigureOut">
              <a:rPr lang="vi-VN" smtClean="0"/>
              <a:t>23/10/2021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6DF54-78B0-4903-8B9A-8E88D0176F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398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56F43B-C421-4FC1-BF73-D6F1C86FA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798ADB8-956B-47FE-B3AD-73B647B5B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643D3CF-139A-4E11-A7F5-D7ADD1A6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ADBB0-DFBB-4DCA-A0C8-E8E421A3A1BE}" type="datetime1">
              <a:rPr lang="vi-VN" smtClean="0"/>
              <a:t>23/10/2021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1140645-1512-4335-8476-F3108E95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5FEBEA6-BB46-4F2D-AE8C-1F0EABDA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368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B464E48-B581-40BF-93D5-83DB4EF00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8DE2AE1-7C63-4442-A208-DCBD9176B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D5D391E-E8C8-4EFD-A5DB-00E6119B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E2F6-B0D3-466A-82B2-ABEFC48B3338}" type="datetime1">
              <a:rPr lang="vi-VN" smtClean="0"/>
              <a:t>23/10/2021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B0928B0-4D02-44C8-920F-49E2F7BC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C429E5E-68EC-41B2-AE5E-558FC8C1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952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265135BA-1892-4F5F-8BA9-43936E428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50FD219-85BA-47CA-A367-05D50FA0A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409665D-BCE3-4A48-924C-7D65F09B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DA87-581A-4368-87FF-97BD13CE399D}" type="datetime1">
              <a:rPr lang="vi-VN" smtClean="0"/>
              <a:t>23/10/2021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D371709-9056-443A-A027-801FA2BC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C65B05A-913F-4031-B997-C3A362DE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554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DC0A4C-1EE4-4ED5-867C-BD41B7EB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C15102C-474F-43F1-9B51-487124E87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41D3381-5C7A-445D-8756-295C2038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BA2-F96A-4642-AB00-30B67DAE18DC}" type="datetime1">
              <a:rPr lang="vi-VN" smtClean="0"/>
              <a:t>23/10/2021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5DB3BAF-2010-405D-890A-A664927C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00C6BE0-E62F-4779-AF3C-85CA11D5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337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818C3C-B515-4D3A-85A9-A3BAEB32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9B21172-A207-48AA-9F86-22FFA5295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D0A4E73-55C6-46C3-AF62-11D8BC17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0CBF-AA1C-442C-8908-2E147AAB595F}" type="datetime1">
              <a:rPr lang="vi-VN" smtClean="0"/>
              <a:t>23/10/2021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E30C147-8040-43D9-A71E-FD5481DC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947C5C8-BE0B-4C86-A454-27BF2116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938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93C0710-FE88-4A9B-B9A3-E28490D4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1D57A46-12B4-4545-9D99-4174EB099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7924178-C40B-4F5C-BFAA-55FB178DA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1B8E41F-4A3E-4F22-9856-C461A5E34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865D-2E54-4B89-8689-1A851FA9B0C2}" type="datetime1">
              <a:rPr lang="vi-VN" smtClean="0"/>
              <a:t>23/10/2021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A43F3EF-66D9-4339-95A3-48314D14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7038853-8DDD-4501-A476-2EFE83DD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379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1A0E904-EFCE-46FC-803C-6DB78BB9A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7CCA23D-A113-4D05-8A66-6DD71FB58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01E6C1A-A0ED-4444-8CE3-E41398A0E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74EB86F6-8460-4399-85EB-856A1C5E3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F8C5568-1A81-420E-ACBA-2DBF5C508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7BDF83D4-603F-4CE6-AC9B-88FCDD87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CA60-D758-4057-AC39-283123382124}" type="datetime1">
              <a:rPr lang="vi-VN" smtClean="0"/>
              <a:t>23/10/2021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1B31F924-96E6-4EB1-8F2A-1208789D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20C21F78-3645-4410-845B-0FD2AB3A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050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1E3E84A-DF91-462F-9EE9-7D0D2DD3A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94DF4E4-7B5C-455C-8042-0619075B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3298-1CF5-4179-AF41-9A5CDD968281}" type="datetime1">
              <a:rPr lang="vi-VN" smtClean="0"/>
              <a:t>23/10/2021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41FB397-378F-476F-97A2-24AF8258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1DB2F8A-B207-4D73-B590-1C9BCA6C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086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D019CFA5-4300-4497-855D-D2F78B44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16FA-DA8A-46A1-935B-81637D3DCF4F}" type="datetime1">
              <a:rPr lang="vi-VN" smtClean="0"/>
              <a:t>23/10/2021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8A3CE94B-F3BD-4EA3-A014-339D5F8B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BDB017B-2A0B-4625-8D88-E7B81FF5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962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FAB6530-5BFA-4B78-BAFA-8DDE7EA7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CF86F9F-15C6-4351-A589-FCB4FC268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58C7C77-0C4C-408A-B92A-322BA7F5F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BC9DC99-427F-4FA4-9ADB-DD6F40A9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EEF0-E224-4B78-9425-C6F80B2F1143}" type="datetime1">
              <a:rPr lang="vi-VN" smtClean="0"/>
              <a:t>23/10/2021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8396942-938D-4A49-A62C-DB5E58C2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06AF21A-36C2-40E0-94FD-EA0E9FB2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965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01AA81-85A7-4AE6-855A-B7FAFC2B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22C34202-787D-471B-A284-ACCC75681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F11EC97-D276-47CC-8BCE-536F1F2DE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BB0E528-3994-4676-887A-B2A86503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E8C9-A9C3-4798-8CE0-26142FD84B4C}" type="datetime1">
              <a:rPr lang="vi-VN" smtClean="0"/>
              <a:t>23/10/2021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6F8D4F5-69B2-48CF-8BDC-B697627D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82F01CB-0761-41F7-8BEE-B0F85FED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46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A6C3BC26-C104-4EB0-B9AE-2A85E9E4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C32949E-5E5C-466F-9E49-642FDBDE7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EA77896-A215-4959-99FB-F4F26F14B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E2CA6-4B42-4742-895B-98FFB0FAE4AD}" type="datetime1">
              <a:rPr lang="vi-VN" smtClean="0"/>
              <a:t>23/10/2021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3128FEA-EA3A-4D0B-874A-417C16006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E48E849-C77C-466C-BFCD-EA23E387C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335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F7A50FD-9709-4156-B41E-B1CB3A1F9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Quantum computing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2AEBE3B-4549-4A08-83EB-97A7DB272F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Vu Tuan Hai</a:t>
            </a:r>
          </a:p>
          <a:p>
            <a:endParaRPr lang="en-US"/>
          </a:p>
          <a:p>
            <a:r>
              <a:rPr lang="en-US"/>
              <a:t>Email: vutuanhai237@gmail.com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E084536-0A17-49C5-B5E9-1CF577EF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7302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3786DE-D3DD-4241-BF39-E3974292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3.2. Basis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5D2957C-47EF-42A9-8F77-A604C01A9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Visualize: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06B0980-9E71-4FFF-AFF8-7A6E8A48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10</a:t>
            </a:fld>
            <a:endParaRPr lang="vi-VN"/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37D5B9A2-0F3E-406A-A55D-78469A0A41BF}"/>
              </a:ext>
            </a:extLst>
          </p:cNvPr>
          <p:cNvCxnSpPr>
            <a:cxnSpLocks/>
          </p:cNvCxnSpPr>
          <p:nvPr/>
        </p:nvCxnSpPr>
        <p:spPr>
          <a:xfrm flipV="1">
            <a:off x="1083212" y="2757269"/>
            <a:ext cx="0" cy="3123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25E73CE2-683A-4B4F-A926-F2561E6C9ABD}"/>
              </a:ext>
            </a:extLst>
          </p:cNvPr>
          <p:cNvCxnSpPr>
            <a:cxnSpLocks/>
          </p:cNvCxnSpPr>
          <p:nvPr/>
        </p:nvCxnSpPr>
        <p:spPr>
          <a:xfrm>
            <a:off x="1083212" y="5880295"/>
            <a:ext cx="34465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009CDE72-3D06-4505-8EAF-C561AEFFDF7A}"/>
              </a:ext>
            </a:extLst>
          </p:cNvPr>
          <p:cNvSpPr txBox="1"/>
          <p:nvPr/>
        </p:nvSpPr>
        <p:spPr>
          <a:xfrm>
            <a:off x="2357511" y="6077497"/>
            <a:ext cx="101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Z-basis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39C773D9-E19D-4FD2-AD73-9DA87BD9AE6F}"/>
                  </a:ext>
                </a:extLst>
              </p:cNvPr>
              <p:cNvSpPr txBox="1"/>
              <p:nvPr/>
            </p:nvSpPr>
            <p:spPr>
              <a:xfrm>
                <a:off x="3876822" y="6077497"/>
                <a:ext cx="1018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vi-VN"/>
              </a:p>
            </p:txBody>
          </p:sp>
        </mc:Choice>
        <mc:Fallback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39C773D9-E19D-4FD2-AD73-9DA87BD9A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822" y="6077497"/>
                <a:ext cx="1018735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E824C6C4-B17A-40EA-A47D-208F7EC30B8A}"/>
                  </a:ext>
                </a:extLst>
              </p:cNvPr>
              <p:cNvSpPr txBox="1"/>
              <p:nvPr/>
            </p:nvSpPr>
            <p:spPr>
              <a:xfrm>
                <a:off x="64477" y="2622332"/>
                <a:ext cx="1018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|1⟩</m:t>
                      </m:r>
                    </m:oMath>
                  </m:oMathPara>
                </a14:m>
                <a:endParaRPr lang="vi-VN"/>
              </a:p>
            </p:txBody>
          </p:sp>
        </mc:Choice>
        <mc:Fallback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E824C6C4-B17A-40EA-A47D-208F7EC30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7" y="2622332"/>
                <a:ext cx="1018735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5183EC72-026E-49E8-A988-0F2FDA5A746A}"/>
              </a:ext>
            </a:extLst>
          </p:cNvPr>
          <p:cNvCxnSpPr>
            <a:cxnSpLocks/>
          </p:cNvCxnSpPr>
          <p:nvPr/>
        </p:nvCxnSpPr>
        <p:spPr>
          <a:xfrm flipV="1">
            <a:off x="1083211" y="4526158"/>
            <a:ext cx="1936359" cy="1371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772510BB-497B-4AF0-88EA-E7714BAC521B}"/>
                  </a:ext>
                </a:extLst>
              </p:cNvPr>
              <p:cNvSpPr txBox="1"/>
              <p:nvPr/>
            </p:nvSpPr>
            <p:spPr>
              <a:xfrm>
                <a:off x="2898040" y="4067133"/>
                <a:ext cx="1018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/>
              </a:p>
            </p:txBody>
          </p:sp>
        </mc:Choice>
        <mc:Fallback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772510BB-497B-4AF0-88EA-E7714BAC5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40" y="4067133"/>
                <a:ext cx="1018735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B0C5EDF4-74C1-409D-8D1F-0F019D0BF556}"/>
              </a:ext>
            </a:extLst>
          </p:cNvPr>
          <p:cNvCxnSpPr>
            <a:cxnSpLocks/>
          </p:cNvCxnSpPr>
          <p:nvPr/>
        </p:nvCxnSpPr>
        <p:spPr>
          <a:xfrm>
            <a:off x="3019570" y="4526158"/>
            <a:ext cx="33119" cy="135413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C733C277-0A33-4FC0-BD41-EA1B9C6CBBBE}"/>
              </a:ext>
            </a:extLst>
          </p:cNvPr>
          <p:cNvCxnSpPr>
            <a:cxnSpLocks/>
          </p:cNvCxnSpPr>
          <p:nvPr/>
        </p:nvCxnSpPr>
        <p:spPr>
          <a:xfrm flipH="1">
            <a:off x="1083211" y="4526158"/>
            <a:ext cx="1969478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Hộp Văn bản 24">
                <a:extLst>
                  <a:ext uri="{FF2B5EF4-FFF2-40B4-BE49-F238E27FC236}">
                    <a16:creationId xmlns:a16="http://schemas.microsoft.com/office/drawing/2014/main" id="{4F13BB43-4E04-4318-BDD8-3BCAADD5A9D8}"/>
                  </a:ext>
                </a:extLst>
              </p:cNvPr>
              <p:cNvSpPr txBox="1"/>
              <p:nvPr/>
            </p:nvSpPr>
            <p:spPr>
              <a:xfrm>
                <a:off x="3128109" y="5376026"/>
                <a:ext cx="7487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vi-VN"/>
              </a:p>
            </p:txBody>
          </p:sp>
        </mc:Choice>
        <mc:Fallback>
          <p:sp>
            <p:nvSpPr>
              <p:cNvPr id="25" name="Hộp Văn bản 24">
                <a:extLst>
                  <a:ext uri="{FF2B5EF4-FFF2-40B4-BE49-F238E27FC236}">
                    <a16:creationId xmlns:a16="http://schemas.microsoft.com/office/drawing/2014/main" id="{4F13BB43-4E04-4318-BDD8-3BCAADD5A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109" y="5376026"/>
                <a:ext cx="74871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Hộp Văn bản 25">
                <a:extLst>
                  <a:ext uri="{FF2B5EF4-FFF2-40B4-BE49-F238E27FC236}">
                    <a16:creationId xmlns:a16="http://schemas.microsoft.com/office/drawing/2014/main" id="{DCA05B5D-D0BB-4731-9213-7C47E474E307}"/>
                  </a:ext>
                </a:extLst>
              </p:cNvPr>
              <p:cNvSpPr txBox="1"/>
              <p:nvPr/>
            </p:nvSpPr>
            <p:spPr>
              <a:xfrm>
                <a:off x="1125124" y="3972160"/>
                <a:ext cx="7487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vi-VN"/>
              </a:p>
            </p:txBody>
          </p:sp>
        </mc:Choice>
        <mc:Fallback>
          <p:sp>
            <p:nvSpPr>
              <p:cNvPr id="26" name="Hộp Văn bản 25">
                <a:extLst>
                  <a:ext uri="{FF2B5EF4-FFF2-40B4-BE49-F238E27FC236}">
                    <a16:creationId xmlns:a16="http://schemas.microsoft.com/office/drawing/2014/main" id="{DCA05B5D-D0BB-4731-9213-7C47E474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124" y="3972160"/>
                <a:ext cx="748713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8922F840-63FF-4292-862C-657910D583EB}"/>
              </a:ext>
            </a:extLst>
          </p:cNvPr>
          <p:cNvCxnSpPr>
            <a:cxnSpLocks/>
          </p:cNvCxnSpPr>
          <p:nvPr/>
        </p:nvCxnSpPr>
        <p:spPr>
          <a:xfrm flipV="1">
            <a:off x="6230229" y="2134558"/>
            <a:ext cx="2419253" cy="2526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6F8EED1-2FDE-49AB-879E-356786E79E2B}"/>
              </a:ext>
            </a:extLst>
          </p:cNvPr>
          <p:cNvCxnSpPr>
            <a:cxnSpLocks/>
          </p:cNvCxnSpPr>
          <p:nvPr/>
        </p:nvCxnSpPr>
        <p:spPr>
          <a:xfrm>
            <a:off x="6230229" y="4661095"/>
            <a:ext cx="1595120" cy="1416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D4CA0E13-F3CE-4A48-AD2A-9170C6D77712}"/>
              </a:ext>
            </a:extLst>
          </p:cNvPr>
          <p:cNvSpPr txBox="1"/>
          <p:nvPr/>
        </p:nvSpPr>
        <p:spPr>
          <a:xfrm>
            <a:off x="6035627" y="5323386"/>
            <a:ext cx="101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X-basis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Hộp Văn bản 29">
                <a:extLst>
                  <a:ext uri="{FF2B5EF4-FFF2-40B4-BE49-F238E27FC236}">
                    <a16:creationId xmlns:a16="http://schemas.microsoft.com/office/drawing/2014/main" id="{DEDBDFFA-03F6-4C94-9BE6-02AE7EBE465A}"/>
                  </a:ext>
                </a:extLst>
              </p:cNvPr>
              <p:cNvSpPr txBox="1"/>
              <p:nvPr/>
            </p:nvSpPr>
            <p:spPr>
              <a:xfrm>
                <a:off x="7666891" y="5785077"/>
                <a:ext cx="2672272" cy="664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+|1⟩</m:t>
                          </m:r>
                        </m:e>
                      </m:d>
                    </m:oMath>
                  </m:oMathPara>
                </a14:m>
                <a:endParaRPr lang="vi-VN"/>
              </a:p>
            </p:txBody>
          </p:sp>
        </mc:Choice>
        <mc:Fallback>
          <p:sp>
            <p:nvSpPr>
              <p:cNvPr id="30" name="Hộp Văn bản 29">
                <a:extLst>
                  <a:ext uri="{FF2B5EF4-FFF2-40B4-BE49-F238E27FC236}">
                    <a16:creationId xmlns:a16="http://schemas.microsoft.com/office/drawing/2014/main" id="{DEDBDFFA-03F6-4C94-9BE6-02AE7EBE4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891" y="5785077"/>
                <a:ext cx="2672272" cy="6646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Hộp Văn bản 30">
                <a:extLst>
                  <a:ext uri="{FF2B5EF4-FFF2-40B4-BE49-F238E27FC236}">
                    <a16:creationId xmlns:a16="http://schemas.microsoft.com/office/drawing/2014/main" id="{5DA0C4E3-E518-4253-BDE9-F7FA7A08B270}"/>
                  </a:ext>
                </a:extLst>
              </p:cNvPr>
              <p:cNvSpPr txBox="1"/>
              <p:nvPr/>
            </p:nvSpPr>
            <p:spPr>
              <a:xfrm>
                <a:off x="5211494" y="1403132"/>
                <a:ext cx="1018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|1⟩</m:t>
                      </m:r>
                    </m:oMath>
                  </m:oMathPara>
                </a14:m>
                <a:endParaRPr lang="vi-VN"/>
              </a:p>
            </p:txBody>
          </p:sp>
        </mc:Choice>
        <mc:Fallback>
          <p:sp>
            <p:nvSpPr>
              <p:cNvPr id="31" name="Hộp Văn bản 30">
                <a:extLst>
                  <a:ext uri="{FF2B5EF4-FFF2-40B4-BE49-F238E27FC236}">
                    <a16:creationId xmlns:a16="http://schemas.microsoft.com/office/drawing/2014/main" id="{5DA0C4E3-E518-4253-BDE9-F7FA7A08B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494" y="1403132"/>
                <a:ext cx="1018735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Hộp Văn bản 32">
                <a:extLst>
                  <a:ext uri="{FF2B5EF4-FFF2-40B4-BE49-F238E27FC236}">
                    <a16:creationId xmlns:a16="http://schemas.microsoft.com/office/drawing/2014/main" id="{B0A5D22D-D332-4C54-85A6-4AE89942A21A}"/>
                  </a:ext>
                </a:extLst>
              </p:cNvPr>
              <p:cNvSpPr txBox="1"/>
              <p:nvPr/>
            </p:nvSpPr>
            <p:spPr>
              <a:xfrm>
                <a:off x="8040959" y="3266490"/>
                <a:ext cx="1018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/>
              </a:p>
            </p:txBody>
          </p:sp>
        </mc:Choice>
        <mc:Fallback>
          <p:sp>
            <p:nvSpPr>
              <p:cNvPr id="33" name="Hộp Văn bản 32">
                <a:extLst>
                  <a:ext uri="{FF2B5EF4-FFF2-40B4-BE49-F238E27FC236}">
                    <a16:creationId xmlns:a16="http://schemas.microsoft.com/office/drawing/2014/main" id="{B0A5D22D-D332-4C54-85A6-4AE89942A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959" y="3266490"/>
                <a:ext cx="1018735" cy="369332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Đường nối Thẳng 33">
            <a:extLst>
              <a:ext uri="{FF2B5EF4-FFF2-40B4-BE49-F238E27FC236}">
                <a16:creationId xmlns:a16="http://schemas.microsoft.com/office/drawing/2014/main" id="{3161735B-095C-4ABE-B635-C5E60A697E12}"/>
              </a:ext>
            </a:extLst>
          </p:cNvPr>
          <p:cNvCxnSpPr>
            <a:cxnSpLocks/>
          </p:cNvCxnSpPr>
          <p:nvPr/>
        </p:nvCxnSpPr>
        <p:spPr>
          <a:xfrm flipH="1">
            <a:off x="6642100" y="3383133"/>
            <a:ext cx="1491860" cy="165624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Đường nối Thẳng 34">
            <a:extLst>
              <a:ext uri="{FF2B5EF4-FFF2-40B4-BE49-F238E27FC236}">
                <a16:creationId xmlns:a16="http://schemas.microsoft.com/office/drawing/2014/main" id="{AAE92D3A-361C-4820-AFBF-ECFCDBE63D98}"/>
              </a:ext>
            </a:extLst>
          </p:cNvPr>
          <p:cNvCxnSpPr>
            <a:cxnSpLocks/>
          </p:cNvCxnSpPr>
          <p:nvPr/>
        </p:nvCxnSpPr>
        <p:spPr>
          <a:xfrm flipH="1" flipV="1">
            <a:off x="7805615" y="3058459"/>
            <a:ext cx="328346" cy="282915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Hộp Văn bản 35">
                <a:extLst>
                  <a:ext uri="{FF2B5EF4-FFF2-40B4-BE49-F238E27FC236}">
                    <a16:creationId xmlns:a16="http://schemas.microsoft.com/office/drawing/2014/main" id="{7123D165-097C-4931-8039-63DC2FB59BC2}"/>
                  </a:ext>
                </a:extLst>
              </p:cNvPr>
              <p:cNvSpPr txBox="1"/>
              <p:nvPr/>
            </p:nvSpPr>
            <p:spPr>
              <a:xfrm>
                <a:off x="6875779" y="4900893"/>
                <a:ext cx="7487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vi-VN"/>
              </a:p>
            </p:txBody>
          </p:sp>
        </mc:Choice>
        <mc:Fallback>
          <p:sp>
            <p:nvSpPr>
              <p:cNvPr id="36" name="Hộp Văn bản 35">
                <a:extLst>
                  <a:ext uri="{FF2B5EF4-FFF2-40B4-BE49-F238E27FC236}">
                    <a16:creationId xmlns:a16="http://schemas.microsoft.com/office/drawing/2014/main" id="{7123D165-097C-4931-8039-63DC2FB59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779" y="4900893"/>
                <a:ext cx="74871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Hộp Văn bản 36">
                <a:extLst>
                  <a:ext uri="{FF2B5EF4-FFF2-40B4-BE49-F238E27FC236}">
                    <a16:creationId xmlns:a16="http://schemas.microsoft.com/office/drawing/2014/main" id="{16D49F22-DB8E-4A6D-BDE9-0FC38C06F011}"/>
                  </a:ext>
                </a:extLst>
              </p:cNvPr>
              <p:cNvSpPr txBox="1"/>
              <p:nvPr/>
            </p:nvSpPr>
            <p:spPr>
              <a:xfrm>
                <a:off x="7056902" y="2605060"/>
                <a:ext cx="7487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vi-VN"/>
              </a:p>
            </p:txBody>
          </p:sp>
        </mc:Choice>
        <mc:Fallback>
          <p:sp>
            <p:nvSpPr>
              <p:cNvPr id="37" name="Hộp Văn bản 36">
                <a:extLst>
                  <a:ext uri="{FF2B5EF4-FFF2-40B4-BE49-F238E27FC236}">
                    <a16:creationId xmlns:a16="http://schemas.microsoft.com/office/drawing/2014/main" id="{16D49F22-DB8E-4A6D-BDE9-0FC38C06F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02" y="2605060"/>
                <a:ext cx="748713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Hộp Văn bản 45">
                <a:extLst>
                  <a:ext uri="{FF2B5EF4-FFF2-40B4-BE49-F238E27FC236}">
                    <a16:creationId xmlns:a16="http://schemas.microsoft.com/office/drawing/2014/main" id="{00B9391F-131E-440E-B059-1474AC47239D}"/>
                  </a:ext>
                </a:extLst>
              </p:cNvPr>
              <p:cNvSpPr txBox="1"/>
              <p:nvPr/>
            </p:nvSpPr>
            <p:spPr>
              <a:xfrm>
                <a:off x="8013895" y="1403208"/>
                <a:ext cx="2672272" cy="664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−|1⟩</m:t>
                          </m:r>
                        </m:e>
                      </m:d>
                    </m:oMath>
                  </m:oMathPara>
                </a14:m>
                <a:endParaRPr lang="vi-VN"/>
              </a:p>
            </p:txBody>
          </p:sp>
        </mc:Choice>
        <mc:Fallback>
          <p:sp>
            <p:nvSpPr>
              <p:cNvPr id="46" name="Hộp Văn bản 45">
                <a:extLst>
                  <a:ext uri="{FF2B5EF4-FFF2-40B4-BE49-F238E27FC236}">
                    <a16:creationId xmlns:a16="http://schemas.microsoft.com/office/drawing/2014/main" id="{00B9391F-131E-440E-B059-1474AC472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895" y="1403208"/>
                <a:ext cx="2672272" cy="6646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Đường kết nối Mũi tên Thẳng 50">
            <a:extLst>
              <a:ext uri="{FF2B5EF4-FFF2-40B4-BE49-F238E27FC236}">
                <a16:creationId xmlns:a16="http://schemas.microsoft.com/office/drawing/2014/main" id="{66073DF3-C713-4C32-83A0-84CE4A38AB6A}"/>
              </a:ext>
            </a:extLst>
          </p:cNvPr>
          <p:cNvCxnSpPr>
            <a:cxnSpLocks/>
          </p:cNvCxnSpPr>
          <p:nvPr/>
        </p:nvCxnSpPr>
        <p:spPr>
          <a:xfrm flipV="1">
            <a:off x="6263346" y="3320909"/>
            <a:ext cx="1936359" cy="1371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895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80CB2D-FD77-4CA5-912B-B65E6590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3.3. Parameterized gates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EC0F06D-7349-4198-A64C-8A8650F3B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0" i="0">
                    <a:solidFill>
                      <a:srgbClr val="000000"/>
                    </a:solidFill>
                    <a:effectLst/>
                    <a:latin typeface="Calibri (Thân)"/>
                  </a:rPr>
                  <a:t>The P-gate performs a rotation of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b="0" i="0">
                    <a:solidFill>
                      <a:srgbClr val="000000"/>
                    </a:solidFill>
                    <a:effectLst/>
                    <a:latin typeface="Calibri (Thân)"/>
                  </a:rPr>
                  <a:t> around the Z-axis direction:</a:t>
                </a:r>
              </a:p>
              <a:p>
                <a:pPr marL="0" indent="0">
                  <a:buNone/>
                </a:pPr>
                <a:endParaRPr lang="en-US" b="0" i="1"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S gate: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ra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T gate: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rad>
                    </m:oMath>
                  </m:oMathPara>
                </a14:m>
                <a:endParaRPr lang="vi-VN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EC0F06D-7349-4198-A64C-8A8650F3B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 t="-287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4A9403F-AF74-4807-BBF0-2197102D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586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80CB2D-FD77-4CA5-912B-B65E6590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3.3. Parameterized gates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EC0F06D-7349-4198-A64C-8A8650F3B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i="0">
                    <a:solidFill>
                      <a:srgbClr val="000000"/>
                    </a:solidFill>
                    <a:effectLst/>
                    <a:latin typeface="Calibri (Thân)"/>
                  </a:rPr>
                  <a:t>U gate (Universal gate), the U-gate is the most general of all single-qubit quantum gates:</a:t>
                </a:r>
              </a:p>
              <a:p>
                <a:pPr marL="0" indent="0">
                  <a:buNone/>
                </a:pPr>
                <a:endParaRPr lang="en-US">
                  <a:solidFill>
                    <a:srgbClr val="000000"/>
                  </a:solidFill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vi-VN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EC0F06D-7349-4198-A64C-8A8650F3B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 t="-208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4A9403F-AF74-4807-BBF0-2197102D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3555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31FC031-721D-46AA-BA9D-54876C43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Entangled states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F35A04D-8C5C-453C-A11B-B6BFA6CCB5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We can write down a state as the tensor product of the qubits.</a:t>
                </a:r>
              </a:p>
              <a:p>
                <a:pPr marL="0" indent="0">
                  <a:buNone/>
                </a:pPr>
                <a:r>
                  <a:rPr lang="en-US"/>
                  <a:t>Example: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F35A04D-8C5C-453C-A11B-B6BFA6CCB5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75E7085-9858-4FEC-B11D-70560791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6633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31FC031-721D-46AA-BA9D-54876C43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4.1. Circuit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F35A04D-8C5C-453C-A11B-B6BFA6CCB5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F35A04D-8C5C-453C-A11B-B6BFA6CCB5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75E7085-9858-4FEC-B11D-70560791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14</a:t>
            </a:fld>
            <a:endParaRPr lang="vi-VN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794C64BA-5527-46A4-A4E6-B04A931AEE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75" t="56459" r="51960" b="23958"/>
          <a:stretch/>
        </p:blipFill>
        <p:spPr>
          <a:xfrm>
            <a:off x="9758288" y="1690688"/>
            <a:ext cx="1886655" cy="1773457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1B891959-52A1-4284-B32C-69C42B034C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061" t="31184" r="52703" b="52410"/>
          <a:stretch/>
        </p:blipFill>
        <p:spPr>
          <a:xfrm>
            <a:off x="9721155" y="4366419"/>
            <a:ext cx="1886466" cy="155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92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31FC031-721D-46AA-BA9D-54876C43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4.1. Circuit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F35A04D-8C5C-453C-A11B-B6BFA6CCB5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𝐶𝑁𝑂𝑇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F35A04D-8C5C-453C-A11B-B6BFA6CCB5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75E7085-9858-4FEC-B11D-70560791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15</a:t>
            </a:fld>
            <a:endParaRPr lang="vi-VN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7E55F622-C3DC-4A0F-9729-94D7D8237C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56" t="50000" r="52587" b="33949"/>
          <a:stretch/>
        </p:blipFill>
        <p:spPr>
          <a:xfrm>
            <a:off x="9383151" y="2134772"/>
            <a:ext cx="1970649" cy="16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23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31FC031-721D-46AA-BA9D-54876C43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4.1. Circuit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F35A04D-8C5C-453C-A11B-B6BFA6CCB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What the output of this circuit?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75E7085-9858-4FEC-B11D-70560791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16</a:t>
            </a:fld>
            <a:endParaRPr lang="vi-VN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A3DE708F-D2FF-44CE-B742-D518FEBCC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40" t="56000" r="47606" b="25538"/>
          <a:stretch/>
        </p:blipFill>
        <p:spPr>
          <a:xfrm>
            <a:off x="7808740" y="2387990"/>
            <a:ext cx="3545060" cy="234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01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90E79AB-B32B-4444-BA6E-C65E5818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4.2. Entangled States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BDCE80D-1EA9-494F-82BC-92D0CB6769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We saw in the previous section we could create the state: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This is known as a Bell state, 50% probability of being measured in the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/>
                  <a:t> 50% probability of being measured in the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</a:t>
                </a:r>
                <a:endParaRPr lang="vi-VN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BDCE80D-1EA9-494F-82BC-92D0CB6769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91E5B2A-5D44-4DC5-BACF-CC03F042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6183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EDC767-5F07-41EC-848E-C95263AB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4.2. Entangled state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AF7846C-68F0-40EC-9A02-7DF3CF2BC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If we measured the first qubit, what are the value of the second qubit?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It’s also called as “spooky action at a distance” or EPR paradox.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22AA30B-B3BC-4698-991F-C646590A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951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C5366B-F3BA-4373-8B2B-7BA2D338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B2AF126-CB1A-4F5F-B209-F99FBEC48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3. Multi-qubit gate</a:t>
            </a:r>
          </a:p>
          <a:p>
            <a:pPr marL="0" indent="0">
              <a:buNone/>
            </a:pPr>
            <a:r>
              <a:rPr lang="en-US"/>
              <a:t>4. Entangle state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F7C8FF5-692B-4780-ADEE-735BD59C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211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910018-B6F5-47A1-A7C1-F7553D19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Multi-qubit gate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Note that we have: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Quantum gate or quantum operator can be treated as rotations along x-axis, y-axis or z-axis (in Bloch sphere).</a:t>
                </a:r>
                <a:endParaRPr lang="vi-VN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739FE2D-B1C2-4189-BA6C-5E684142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807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910018-B6F5-47A1-A7C1-F7553D19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Pauli gates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Pauli matrices are the basis of vector space of 2 x 2 Hermitian matrices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=|0⟩⟨1|+|1⟩⟨0|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(rotate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around x-axis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/>
                  <a:t> radians)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|0⟩⟨1|+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|1⟩⟨0|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(rotate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around y-axis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/>
                  <a:t> radians)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217" t="-1990" b="-19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739FE2D-B1C2-4189-BA6C-5E684142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631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910018-B6F5-47A1-A7C1-F7553D19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Pauli gates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|−|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(rotate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around z-axis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/>
                  <a:t> radians)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|+|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Rewrite: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739FE2D-B1C2-4189-BA6C-5E684142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72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910018-B6F5-47A1-A7C1-F7553D19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Pauli gates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08323" cy="48958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All Pauli matrices have eigenvalues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/>
                  <a:t> and its eigenvectors (eigenstates):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08323" cy="4895850"/>
              </a:xfrm>
              <a:blipFill>
                <a:blip r:embed="rId2"/>
                <a:stretch>
                  <a:fillRect l="-1117" t="-19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739FE2D-B1C2-4189-BA6C-5E684142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14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C5EC59C-C2E7-49A1-BD47-9CEE1502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Pauli gate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F978F84-3406-4322-9855-9BD214802A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What are eigenstates of Identity matrix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/>
                  <a:t> Pauli matrix)?</a:t>
                </a:r>
                <a:endParaRPr lang="vi-VN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F978F84-3406-4322-9855-9BD214802A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25E05BE-5EE4-436E-B0ED-785366EC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234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910018-B6F5-47A1-A7C1-F7553D19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3.2. Basis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You may know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/>
                  <a:t> gate have no effect when applying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⟩⟨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|−|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⟩⟨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⟩⟨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|−|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⟩⟨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In fact, the computational basis (the basis formed by the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) is often called the Z-basis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</m:oMath>
                </a14:m>
                <a:r>
                  <a:rPr lang="en-US"/>
                  <a:t>.</a:t>
                </a:r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217" t="-1990" r="-110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739FE2D-B1C2-4189-BA6C-5E684142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085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910018-B6F5-47A1-A7C1-F7553D19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3.2. Basis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A popular basis is the X-basis, formed by the eigenstates of the X-gate.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,|−⟩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b="0" i="0">
                    <a:solidFill>
                      <a:srgbClr val="000000"/>
                    </a:solidFill>
                    <a:effectLst/>
                    <a:latin typeface="Calibri (Thân)"/>
                  </a:rPr>
                  <a:t>Another less commonly used basis is the eigenstates of the Y-gate.</a:t>
                </a:r>
              </a:p>
              <a:p>
                <a:pPr marL="0" indent="0">
                  <a:buNone/>
                </a:pPr>
                <a:endParaRPr lang="en-US">
                  <a:solidFill>
                    <a:srgbClr val="000000"/>
                  </a:solidFill>
                  <a:latin typeface="IBM Plex Sans" panose="020B050305020300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↺⟩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IBM Plex Sans" panose="020B0503050203000203" pitchFamily="34" charset="0"/>
                </a:endParaRPr>
              </a:p>
              <a:p>
                <a:pPr marL="0" indent="0">
                  <a:buNone/>
                </a:pPr>
                <a:endParaRPr lang="en-US">
                  <a:solidFill>
                    <a:srgbClr val="000000"/>
                  </a:solidFill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en-US" b="0" i="0">
                    <a:solidFill>
                      <a:srgbClr val="000000"/>
                    </a:solidFill>
                    <a:effectLst/>
                    <a:latin typeface="Calibri (Thân)"/>
                  </a:rPr>
                  <a:t>There are in fact an infinite number of bases; to form one, we simply need two orthogonal vectors.</a:t>
                </a:r>
                <a:endParaRPr lang="en-US">
                  <a:solidFill>
                    <a:srgbClr val="000000"/>
                  </a:solidFill>
                  <a:latin typeface="Calibri (Thân)"/>
                </a:endParaRP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217" t="-19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739FE2D-B1C2-4189-BA6C-5E684142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8394986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688</Words>
  <Application>Microsoft Office PowerPoint</Application>
  <PresentationFormat>Màn hình rộng</PresentationFormat>
  <Paragraphs>139</Paragraphs>
  <Slides>18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(Thân)</vt:lpstr>
      <vt:lpstr>Calibri Light</vt:lpstr>
      <vt:lpstr>Cambria Math</vt:lpstr>
      <vt:lpstr>IBM Plex Sans</vt:lpstr>
      <vt:lpstr>Times New Roman</vt:lpstr>
      <vt:lpstr>Chủ đề Office</vt:lpstr>
      <vt:lpstr>Quantum computing</vt:lpstr>
      <vt:lpstr>Learning objects</vt:lpstr>
      <vt:lpstr>3. Multi-qubit gate</vt:lpstr>
      <vt:lpstr>3.1. Pauli gates</vt:lpstr>
      <vt:lpstr>3.1. Pauli gates</vt:lpstr>
      <vt:lpstr>3.1. Pauli gates</vt:lpstr>
      <vt:lpstr>3.1. Pauli gate</vt:lpstr>
      <vt:lpstr>3.2. Basis</vt:lpstr>
      <vt:lpstr>3.2. Basis</vt:lpstr>
      <vt:lpstr>3.2. Basis</vt:lpstr>
      <vt:lpstr>3.3. Parameterized gates</vt:lpstr>
      <vt:lpstr>3.3. Parameterized gates</vt:lpstr>
      <vt:lpstr>4. Entangled states</vt:lpstr>
      <vt:lpstr>4.1. Circuit</vt:lpstr>
      <vt:lpstr>4.1. Circuit</vt:lpstr>
      <vt:lpstr>4.1. Circuit</vt:lpstr>
      <vt:lpstr>4.2. Entangled States</vt:lpstr>
      <vt:lpstr>4.2. Entangled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computing</dc:title>
  <dc:creator>Tuan Hai</dc:creator>
  <cp:lastModifiedBy>Tuan Hai</cp:lastModifiedBy>
  <cp:revision>52</cp:revision>
  <dcterms:created xsi:type="dcterms:W3CDTF">2021-10-22T13:04:24Z</dcterms:created>
  <dcterms:modified xsi:type="dcterms:W3CDTF">2021-10-23T15:00:34Z</dcterms:modified>
</cp:coreProperties>
</file>