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9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9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2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8604-54CF-446A-8A7A-D7EEE247B1C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0031-8915-4A91-9A49-C896877C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18.2.3. Virtual machine </a:t>
            </a:r>
            <a:r>
              <a:rPr lang="en-US" smtClean="0"/>
              <a:t>architechture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084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Example: Java virtual machine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073241"/>
            <a:ext cx="2770909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.class (bytecode)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5396060"/>
            <a:ext cx="2770909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Class Loader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223655" y="4817778"/>
            <a:ext cx="0" cy="578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12673" y="5396060"/>
            <a:ext cx="2770909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JVM memory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09109" y="5638516"/>
            <a:ext cx="8035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09109" y="5870723"/>
            <a:ext cx="8035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2711885"/>
            <a:ext cx="2770909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.java file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4" idx="0"/>
          </p:cNvCxnSpPr>
          <p:nvPr/>
        </p:nvCxnSpPr>
        <p:spPr>
          <a:xfrm>
            <a:off x="2223655" y="3456422"/>
            <a:ext cx="0" cy="616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66109" y="3572540"/>
            <a:ext cx="1364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Compile</a:t>
            </a:r>
            <a:endParaRPr 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2466108" y="4874722"/>
            <a:ext cx="1364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Load</a:t>
            </a:r>
            <a:endParaRPr lang="en-US" sz="2000"/>
          </a:p>
        </p:txBody>
      </p:sp>
      <p:sp>
        <p:nvSpPr>
          <p:cNvPr id="31" name="Rectangle 30"/>
          <p:cNvSpPr/>
          <p:nvPr/>
        </p:nvSpPr>
        <p:spPr>
          <a:xfrm>
            <a:off x="4412672" y="4076269"/>
            <a:ext cx="2770909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Instruction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8" idx="0"/>
            <a:endCxn id="31" idx="2"/>
          </p:cNvCxnSpPr>
          <p:nvPr/>
        </p:nvCxnSpPr>
        <p:spPr>
          <a:xfrm flipH="1" flipV="1">
            <a:off x="5798127" y="4817778"/>
            <a:ext cx="1" cy="578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799" y="4906864"/>
            <a:ext cx="1364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Interpret</a:t>
            </a:r>
            <a:endParaRPr 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4412671" y="4906864"/>
            <a:ext cx="1364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Excuter</a:t>
            </a:r>
            <a:endParaRPr lang="en-US" sz="2000"/>
          </a:p>
        </p:txBody>
      </p:sp>
      <p:sp>
        <p:nvSpPr>
          <p:cNvPr id="38" name="Rectangle 37"/>
          <p:cNvSpPr/>
          <p:nvPr/>
        </p:nvSpPr>
        <p:spPr>
          <a:xfrm>
            <a:off x="4391889" y="2710691"/>
            <a:ext cx="2770909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Interface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 flipH="1" flipV="1">
            <a:off x="5777344" y="3452200"/>
            <a:ext cx="2" cy="630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12671" y="3540028"/>
            <a:ext cx="1323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OS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8796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18.2.3. Virtual machine </a:t>
            </a:r>
            <a:r>
              <a:rPr lang="en-US" smtClean="0"/>
              <a:t>architechture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084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Example: VM ware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073241"/>
            <a:ext cx="8485909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Host OS (Example: Windows)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5396060"/>
            <a:ext cx="8485909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Hardware (CPU, Memory, Card, …)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08419" y="4817778"/>
            <a:ext cx="0" cy="578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38200" y="2711885"/>
            <a:ext cx="4024745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Host application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99510" y="3456422"/>
            <a:ext cx="0" cy="616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67746" y="2711885"/>
            <a:ext cx="6414654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Hypervisor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67745" y="1562970"/>
            <a:ext cx="1898073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Vmware_1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1562970"/>
            <a:ext cx="2008909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Vmware_2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73491" y="1562970"/>
            <a:ext cx="2008909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Vmware_n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294419" y="3456422"/>
            <a:ext cx="0" cy="616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</p:cNvCxnSpPr>
          <p:nvPr/>
        </p:nvCxnSpPr>
        <p:spPr>
          <a:xfrm>
            <a:off x="6116782" y="2307507"/>
            <a:ext cx="6927" cy="404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312727" y="2307507"/>
            <a:ext cx="6927" cy="404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664536" y="2307507"/>
            <a:ext cx="6927" cy="4043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571019" y="3456422"/>
            <a:ext cx="6926" cy="61681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25894" y="4014097"/>
            <a:ext cx="2175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Virtual Box</a:t>
            </a:r>
          </a:p>
          <a:p>
            <a:r>
              <a:rPr lang="en-US" sz="2800" smtClean="0"/>
              <a:t>Parallels</a:t>
            </a:r>
          </a:p>
          <a:p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3228109" y="3560618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.exe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585366" y="3580165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.exe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34002" y="4918532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.asm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299863" y="2900287"/>
            <a:ext cx="1364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Interpret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84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18.2.4. Repository architechture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084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Example: IDE VS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089566"/>
            <a:ext cx="3248891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Analysis process_1 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3173" y="4412385"/>
            <a:ext cx="2770909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DBMS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03173" y="1740692"/>
            <a:ext cx="2770909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GUI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42164" y="3089565"/>
            <a:ext cx="2292928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Control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90165" y="3089565"/>
            <a:ext cx="3248891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Analysis process_n 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3" idx="2"/>
            <a:endCxn id="21" idx="0"/>
          </p:cNvCxnSpPr>
          <p:nvPr/>
        </p:nvCxnSpPr>
        <p:spPr>
          <a:xfrm>
            <a:off x="5988628" y="2485229"/>
            <a:ext cx="0" cy="604336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0"/>
            <a:endCxn id="23" idx="1"/>
          </p:cNvCxnSpPr>
          <p:nvPr/>
        </p:nvCxnSpPr>
        <p:spPr>
          <a:xfrm flipV="1">
            <a:off x="2462646" y="2112961"/>
            <a:ext cx="2140527" cy="9766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2" idx="0"/>
          </p:cNvCxnSpPr>
          <p:nvPr/>
        </p:nvCxnSpPr>
        <p:spPr>
          <a:xfrm>
            <a:off x="7374082" y="2112961"/>
            <a:ext cx="2140529" cy="9766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1"/>
            <a:endCxn id="21" idx="3"/>
          </p:cNvCxnSpPr>
          <p:nvPr/>
        </p:nvCxnSpPr>
        <p:spPr>
          <a:xfrm flipH="1">
            <a:off x="7135092" y="3461834"/>
            <a:ext cx="755073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1"/>
            <a:endCxn id="4" idx="3"/>
          </p:cNvCxnSpPr>
          <p:nvPr/>
        </p:nvCxnSpPr>
        <p:spPr>
          <a:xfrm flipH="1">
            <a:off x="4087091" y="3461834"/>
            <a:ext cx="755073" cy="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78237" y="3834102"/>
            <a:ext cx="0" cy="604336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2"/>
            <a:endCxn id="5" idx="1"/>
          </p:cNvCxnSpPr>
          <p:nvPr/>
        </p:nvCxnSpPr>
        <p:spPr>
          <a:xfrm>
            <a:off x="2462646" y="3834103"/>
            <a:ext cx="2140527" cy="9490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" idx="3"/>
          </p:cNvCxnSpPr>
          <p:nvPr/>
        </p:nvCxnSpPr>
        <p:spPr>
          <a:xfrm flipH="1">
            <a:off x="7374082" y="3872493"/>
            <a:ext cx="2220191" cy="9106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03173" y="5693786"/>
            <a:ext cx="2770909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Database_...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" idx="2"/>
            <a:endCxn id="54" idx="0"/>
          </p:cNvCxnSpPr>
          <p:nvPr/>
        </p:nvCxnSpPr>
        <p:spPr>
          <a:xfrm>
            <a:off x="5988628" y="5153894"/>
            <a:ext cx="0" cy="5398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90165" y="5693785"/>
            <a:ext cx="2770909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Database_n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16181" y="5693785"/>
            <a:ext cx="2770909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Database_1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" idx="2"/>
            <a:endCxn id="59" idx="0"/>
          </p:cNvCxnSpPr>
          <p:nvPr/>
        </p:nvCxnSpPr>
        <p:spPr>
          <a:xfrm flipH="1">
            <a:off x="2701636" y="5153894"/>
            <a:ext cx="3286992" cy="5398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2"/>
            <a:endCxn id="58" idx="0"/>
          </p:cNvCxnSpPr>
          <p:nvPr/>
        </p:nvCxnSpPr>
        <p:spPr>
          <a:xfrm>
            <a:off x="5988628" y="5153894"/>
            <a:ext cx="3286992" cy="5398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3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18.2.5. Layerd </a:t>
            </a:r>
            <a:r>
              <a:rPr lang="en-US" smtClean="0"/>
              <a:t>architechture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084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Example: 3D Video game software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5237018"/>
            <a:ext cx="10771909" cy="1340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817" y="537556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Application layer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80653" y="5851936"/>
            <a:ext cx="32696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Encounter character</a:t>
            </a:r>
            <a:endParaRPr lang="en-US" sz="2800"/>
          </a:p>
        </p:txBody>
      </p:sp>
      <p:sp>
        <p:nvSpPr>
          <p:cNvPr id="30" name="TextBox 29"/>
          <p:cNvSpPr txBox="1"/>
          <p:nvPr/>
        </p:nvSpPr>
        <p:spPr>
          <a:xfrm>
            <a:off x="4592779" y="5851936"/>
            <a:ext cx="34982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Encounter enviroment</a:t>
            </a:r>
            <a:endParaRPr lang="en-US" sz="2800"/>
          </a:p>
        </p:txBody>
      </p:sp>
      <p:sp>
        <p:nvSpPr>
          <p:cNvPr id="31" name="TextBox 30"/>
          <p:cNvSpPr txBox="1"/>
          <p:nvPr/>
        </p:nvSpPr>
        <p:spPr>
          <a:xfrm>
            <a:off x="8333508" y="5851936"/>
            <a:ext cx="26670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Encounter game</a:t>
            </a:r>
            <a:endParaRPr lang="en-US" sz="2800"/>
          </a:p>
        </p:txBody>
      </p:sp>
      <p:sp>
        <p:nvSpPr>
          <p:cNvPr id="32" name="Rectangle 31"/>
          <p:cNvSpPr/>
          <p:nvPr/>
        </p:nvSpPr>
        <p:spPr>
          <a:xfrm>
            <a:off x="838201" y="3657600"/>
            <a:ext cx="10771908" cy="157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9817" y="375002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Role - playing game layer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80652" y="4398668"/>
            <a:ext cx="16486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Character</a:t>
            </a:r>
            <a:endParaRPr lang="en-US" sz="2800"/>
          </a:p>
        </p:txBody>
      </p:sp>
      <p:sp>
        <p:nvSpPr>
          <p:cNvPr id="38" name="TextBox 37"/>
          <p:cNvSpPr txBox="1"/>
          <p:nvPr/>
        </p:nvSpPr>
        <p:spPr>
          <a:xfrm>
            <a:off x="2978724" y="4398668"/>
            <a:ext cx="32142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Role – playing game</a:t>
            </a:r>
            <a:endParaRPr lang="en-US" sz="2800"/>
          </a:p>
        </p:txBody>
      </p:sp>
      <p:sp>
        <p:nvSpPr>
          <p:cNvPr id="39" name="TextBox 38"/>
          <p:cNvSpPr txBox="1"/>
          <p:nvPr/>
        </p:nvSpPr>
        <p:spPr>
          <a:xfrm>
            <a:off x="6442361" y="4398668"/>
            <a:ext cx="12746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Layout</a:t>
            </a:r>
            <a:endParaRPr lang="en-US" sz="2800"/>
          </a:p>
        </p:txBody>
      </p:sp>
      <p:sp>
        <p:nvSpPr>
          <p:cNvPr id="41" name="Rectangle 40"/>
          <p:cNvSpPr/>
          <p:nvPr/>
        </p:nvSpPr>
        <p:spPr>
          <a:xfrm>
            <a:off x="838201" y="2593020"/>
            <a:ext cx="10771908" cy="1069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9817" y="268322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3D engine layer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78724" y="2876877"/>
            <a:ext cx="16486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Library</a:t>
            </a:r>
            <a:endParaRPr lang="en-US" sz="2800"/>
          </a:p>
        </p:txBody>
      </p:sp>
      <p:sp>
        <p:nvSpPr>
          <p:cNvPr id="46" name="TextBox 45"/>
          <p:cNvSpPr txBox="1"/>
          <p:nvPr/>
        </p:nvSpPr>
        <p:spPr>
          <a:xfrm>
            <a:off x="4925286" y="2876877"/>
            <a:ext cx="16486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Compiler</a:t>
            </a:r>
            <a:endParaRPr lang="en-US" sz="28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487891" y="4921888"/>
            <a:ext cx="0" cy="592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487891" y="3361489"/>
            <a:ext cx="0" cy="592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3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18.2.5. Layerd </a:t>
            </a:r>
            <a:r>
              <a:rPr lang="en-US" smtClean="0"/>
              <a:t>architechture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084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Example: Ajax bank system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5174090"/>
            <a:ext cx="9834301" cy="140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3865" y="535650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Ajax bank common library layer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85903" y="5849712"/>
            <a:ext cx="16348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Ajax logo</a:t>
            </a:r>
            <a:endParaRPr lang="en-US" sz="2800"/>
          </a:p>
        </p:txBody>
      </p:sp>
      <p:sp>
        <p:nvSpPr>
          <p:cNvPr id="30" name="TextBox 29"/>
          <p:cNvSpPr txBox="1"/>
          <p:nvPr/>
        </p:nvSpPr>
        <p:spPr>
          <a:xfrm>
            <a:off x="5564777" y="5851936"/>
            <a:ext cx="25262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Ajax disclaimer</a:t>
            </a:r>
            <a:endParaRPr lang="en-US" sz="2800"/>
          </a:p>
        </p:txBody>
      </p:sp>
      <p:sp>
        <p:nvSpPr>
          <p:cNvPr id="31" name="TextBox 30"/>
          <p:cNvSpPr txBox="1"/>
          <p:nvPr/>
        </p:nvSpPr>
        <p:spPr>
          <a:xfrm>
            <a:off x="8333508" y="5851936"/>
            <a:ext cx="20528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Regulations</a:t>
            </a:r>
            <a:endParaRPr lang="en-US" sz="2800"/>
          </a:p>
        </p:txBody>
      </p:sp>
      <p:sp>
        <p:nvSpPr>
          <p:cNvPr id="32" name="Rectangle 31"/>
          <p:cNvSpPr/>
          <p:nvPr/>
        </p:nvSpPr>
        <p:spPr>
          <a:xfrm>
            <a:off x="838200" y="2778791"/>
            <a:ext cx="3968931" cy="141058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9817" y="290836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Account layer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66796" y="3481173"/>
            <a:ext cx="16486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Account</a:t>
            </a:r>
            <a:endParaRPr lang="en-US" sz="2800"/>
          </a:p>
        </p:txBody>
      </p:sp>
      <p:sp>
        <p:nvSpPr>
          <p:cNvPr id="38" name="TextBox 37"/>
          <p:cNvSpPr txBox="1"/>
          <p:nvPr/>
        </p:nvSpPr>
        <p:spPr>
          <a:xfrm>
            <a:off x="2944086" y="3481173"/>
            <a:ext cx="16486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Customer</a:t>
            </a:r>
            <a:endParaRPr lang="en-US" sz="2800"/>
          </a:p>
        </p:txBody>
      </p:sp>
      <p:sp>
        <p:nvSpPr>
          <p:cNvPr id="41" name="Rectangle 40"/>
          <p:cNvSpPr/>
          <p:nvPr/>
        </p:nvSpPr>
        <p:spPr>
          <a:xfrm>
            <a:off x="6192982" y="1535053"/>
            <a:ext cx="5417127" cy="12032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41917" y="160280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Ajax bank printing layer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94169" y="2039893"/>
            <a:ext cx="11822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Printer</a:t>
            </a:r>
            <a:endParaRPr lang="en-US" sz="2800"/>
          </a:p>
        </p:txBody>
      </p:sp>
      <p:sp>
        <p:nvSpPr>
          <p:cNvPr id="20" name="TextBox 19"/>
          <p:cNvSpPr txBox="1"/>
          <p:nvPr/>
        </p:nvSpPr>
        <p:spPr>
          <a:xfrm>
            <a:off x="7767598" y="2039893"/>
            <a:ext cx="17266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Formatter</a:t>
            </a:r>
            <a:endParaRPr 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9685359" y="2033195"/>
            <a:ext cx="9871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Page</a:t>
            </a:r>
            <a:endParaRPr lang="en-US" sz="2800"/>
          </a:p>
        </p:txBody>
      </p:sp>
      <p:sp>
        <p:nvSpPr>
          <p:cNvPr id="4" name="Diamond 3"/>
          <p:cNvSpPr/>
          <p:nvPr/>
        </p:nvSpPr>
        <p:spPr>
          <a:xfrm>
            <a:off x="8509681" y="2597532"/>
            <a:ext cx="242453" cy="572804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4" idx="2"/>
            <a:endCxn id="30" idx="0"/>
          </p:cNvCxnSpPr>
          <p:nvPr/>
        </p:nvCxnSpPr>
        <p:spPr>
          <a:xfrm rot="5400000">
            <a:off x="6388612" y="3609640"/>
            <a:ext cx="2681600" cy="180299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8" idx="0"/>
          </p:cNvCxnSpPr>
          <p:nvPr/>
        </p:nvCxnSpPr>
        <p:spPr>
          <a:xfrm rot="10800000" flipV="1">
            <a:off x="4503322" y="4524284"/>
            <a:ext cx="2324595" cy="13254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/>
          <p:cNvSpPr/>
          <p:nvPr/>
        </p:nvSpPr>
        <p:spPr>
          <a:xfrm>
            <a:off x="10059895" y="2581607"/>
            <a:ext cx="242453" cy="572804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8" idx="2"/>
            <a:endCxn id="31" idx="0"/>
          </p:cNvCxnSpPr>
          <p:nvPr/>
        </p:nvCxnSpPr>
        <p:spPr>
          <a:xfrm rot="5400000">
            <a:off x="8421766" y="4092579"/>
            <a:ext cx="2697525" cy="821189"/>
          </a:xfrm>
          <a:prstGeom prst="bentConnector3">
            <a:avLst>
              <a:gd name="adj1" fmla="val 640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0" idx="0"/>
          </p:cNvCxnSpPr>
          <p:nvPr/>
        </p:nvCxnSpPr>
        <p:spPr>
          <a:xfrm rot="10800000" flipV="1">
            <a:off x="6827916" y="4867108"/>
            <a:ext cx="2532016" cy="98482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8" idx="3"/>
          </p:cNvCxnSpPr>
          <p:nvPr/>
        </p:nvCxnSpPr>
        <p:spPr>
          <a:xfrm flipH="1">
            <a:off x="4592779" y="3742783"/>
            <a:ext cx="40381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36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18.2.6. Service - oriented architechture (SOA)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084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Example: Website Order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70565" y="1697398"/>
            <a:ext cx="3248891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Software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8201" y="3237968"/>
            <a:ext cx="1878874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Front - end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4" idx="2"/>
            <a:endCxn id="59" idx="0"/>
          </p:cNvCxnSpPr>
          <p:nvPr/>
        </p:nvCxnSpPr>
        <p:spPr>
          <a:xfrm rot="5400000">
            <a:off x="3838309" y="381265"/>
            <a:ext cx="796033" cy="491737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32065" y="3237967"/>
            <a:ext cx="1758242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Services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70565" y="3237967"/>
            <a:ext cx="3248891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Service repository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99714" y="3237966"/>
            <a:ext cx="2229395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Service bus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4" idx="2"/>
            <a:endCxn id="27" idx="0"/>
          </p:cNvCxnSpPr>
          <p:nvPr/>
        </p:nvCxnSpPr>
        <p:spPr>
          <a:xfrm rot="5400000">
            <a:off x="4905083" y="1448039"/>
            <a:ext cx="796032" cy="278382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6303343" y="2840311"/>
            <a:ext cx="796032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2"/>
            <a:endCxn id="30" idx="0"/>
          </p:cNvCxnSpPr>
          <p:nvPr/>
        </p:nvCxnSpPr>
        <p:spPr>
          <a:xfrm rot="16200000" flipH="1">
            <a:off x="7806696" y="1330249"/>
            <a:ext cx="796031" cy="30194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38200" y="4404755"/>
            <a:ext cx="1758242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Interface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01688" y="4404754"/>
            <a:ext cx="2598026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Implementation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32065" y="4404754"/>
            <a:ext cx="2598026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Contract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27" idx="2"/>
            <a:endCxn id="41" idx="0"/>
          </p:cNvCxnSpPr>
          <p:nvPr/>
        </p:nvCxnSpPr>
        <p:spPr>
          <a:xfrm rot="5400000">
            <a:off x="2601615" y="3095183"/>
            <a:ext cx="425279" cy="21938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7" idx="2"/>
            <a:endCxn id="44" idx="0"/>
          </p:cNvCxnSpPr>
          <p:nvPr/>
        </p:nvCxnSpPr>
        <p:spPr>
          <a:xfrm rot="16200000" flipH="1">
            <a:off x="3908493" y="3982169"/>
            <a:ext cx="425278" cy="4198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2"/>
            <a:endCxn id="43" idx="0"/>
          </p:cNvCxnSpPr>
          <p:nvPr/>
        </p:nvCxnSpPr>
        <p:spPr>
          <a:xfrm rot="16200000" flipH="1">
            <a:off x="5393304" y="2497357"/>
            <a:ext cx="425278" cy="33895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38200" y="5712831"/>
            <a:ext cx="2662646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Service provider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01688" y="5699768"/>
            <a:ext cx="2598026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Business logic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040979" y="5699767"/>
            <a:ext cx="2662646" cy="741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Database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/>
          <p:nvPr/>
        </p:nvCxnSpPr>
        <p:spPr>
          <a:xfrm rot="5400000">
            <a:off x="7037012" y="5423015"/>
            <a:ext cx="553505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56" idx="0"/>
          </p:cNvCxnSpPr>
          <p:nvPr/>
        </p:nvCxnSpPr>
        <p:spPr>
          <a:xfrm rot="16200000" flipH="1">
            <a:off x="8559749" y="3887214"/>
            <a:ext cx="553504" cy="30716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1" idx="2"/>
            <a:endCxn id="52" idx="0"/>
          </p:cNvCxnSpPr>
          <p:nvPr/>
        </p:nvCxnSpPr>
        <p:spPr>
          <a:xfrm rot="16200000" flipH="1">
            <a:off x="1660139" y="5203446"/>
            <a:ext cx="566567" cy="45220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2" idx="3"/>
          </p:cNvCxnSpPr>
          <p:nvPr/>
        </p:nvCxnSpPr>
        <p:spPr>
          <a:xfrm flipV="1">
            <a:off x="3500846" y="6083584"/>
            <a:ext cx="2500842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06335" y="5288974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Request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605348" y="5686279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Respond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18.2.6. SOA &amp; Layerd Architechture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084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Example: Website Order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48646"/>
            <a:ext cx="3248891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Order Food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8200" y="4570805"/>
            <a:ext cx="10771909" cy="1340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69817" y="470935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Business logic layer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45920" y="5185723"/>
            <a:ext cx="248768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List restaurants</a:t>
            </a:r>
            <a:endParaRPr lang="en-US" sz="2800"/>
          </a:p>
        </p:txBody>
      </p:sp>
      <p:sp>
        <p:nvSpPr>
          <p:cNvPr id="35" name="TextBox 34"/>
          <p:cNvSpPr txBox="1"/>
          <p:nvPr/>
        </p:nvSpPr>
        <p:spPr>
          <a:xfrm>
            <a:off x="4380510" y="5185723"/>
            <a:ext cx="305631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List gongcha stores</a:t>
            </a:r>
            <a:endParaRPr lang="en-US" sz="2800"/>
          </a:p>
        </p:txBody>
      </p:sp>
      <p:sp>
        <p:nvSpPr>
          <p:cNvPr id="36" name="TextBox 35"/>
          <p:cNvSpPr txBox="1"/>
          <p:nvPr/>
        </p:nvSpPr>
        <p:spPr>
          <a:xfrm>
            <a:off x="7683730" y="5185723"/>
            <a:ext cx="35938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List stationery</a:t>
            </a:r>
            <a:r>
              <a:rPr lang="en-US" sz="2800" smtClean="0"/>
              <a:t> suppliers </a:t>
            </a:r>
            <a:endParaRPr lang="en-US" sz="2800"/>
          </a:p>
        </p:txBody>
      </p:sp>
      <p:sp>
        <p:nvSpPr>
          <p:cNvPr id="37" name="Rectangle 36"/>
          <p:cNvSpPr/>
          <p:nvPr/>
        </p:nvSpPr>
        <p:spPr>
          <a:xfrm>
            <a:off x="838201" y="3313261"/>
            <a:ext cx="10771908" cy="1257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05052" y="3732455"/>
            <a:ext cx="1915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Potation</a:t>
            </a:r>
            <a:endParaRPr lang="en-US" sz="2800"/>
          </a:p>
        </p:txBody>
      </p:sp>
      <p:sp>
        <p:nvSpPr>
          <p:cNvPr id="42" name="TextBox 41"/>
          <p:cNvSpPr txBox="1"/>
          <p:nvPr/>
        </p:nvSpPr>
        <p:spPr>
          <a:xfrm>
            <a:off x="7929153" y="3732455"/>
            <a:ext cx="13811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…</a:t>
            </a:r>
            <a:endParaRPr lang="en-US" sz="2800"/>
          </a:p>
        </p:txBody>
      </p:sp>
      <p:sp>
        <p:nvSpPr>
          <p:cNvPr id="46" name="TextBox 45"/>
          <p:cNvSpPr txBox="1"/>
          <p:nvPr/>
        </p:nvSpPr>
        <p:spPr>
          <a:xfrm>
            <a:off x="9559635" y="3732455"/>
            <a:ext cx="17179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Stationery</a:t>
            </a:r>
            <a:endParaRPr lang="en-US" sz="2800"/>
          </a:p>
        </p:txBody>
      </p:sp>
      <p:sp>
        <p:nvSpPr>
          <p:cNvPr id="50" name="TextBox 49"/>
          <p:cNvSpPr txBox="1"/>
          <p:nvPr/>
        </p:nvSpPr>
        <p:spPr>
          <a:xfrm>
            <a:off x="969817" y="339600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Service interface layer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71554" y="2445374"/>
            <a:ext cx="3248891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Order Potation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42562" y="2444582"/>
            <a:ext cx="3248891" cy="744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Order Stationery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635082" y="3732455"/>
            <a:ext cx="19153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Food</a:t>
            </a:r>
            <a:endParaRPr lang="en-US" sz="2800"/>
          </a:p>
        </p:txBody>
      </p:sp>
      <p:sp>
        <p:nvSpPr>
          <p:cNvPr id="58" name="Rectangle 57"/>
          <p:cNvSpPr/>
          <p:nvPr/>
        </p:nvSpPr>
        <p:spPr>
          <a:xfrm>
            <a:off x="838199" y="5914466"/>
            <a:ext cx="10771909" cy="692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94459" y="6009271"/>
            <a:ext cx="23235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Restaurant DB</a:t>
            </a:r>
            <a:endParaRPr lang="en-US" sz="2800"/>
          </a:p>
        </p:txBody>
      </p:sp>
      <p:sp>
        <p:nvSpPr>
          <p:cNvPr id="62" name="TextBox 61"/>
          <p:cNvSpPr txBox="1"/>
          <p:nvPr/>
        </p:nvSpPr>
        <p:spPr>
          <a:xfrm>
            <a:off x="3431024" y="6002795"/>
            <a:ext cx="19508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Address DB</a:t>
            </a:r>
            <a:endParaRPr lang="en-US" sz="2800"/>
          </a:p>
        </p:txBody>
      </p:sp>
      <p:sp>
        <p:nvSpPr>
          <p:cNvPr id="63" name="TextBox 62"/>
          <p:cNvSpPr txBox="1"/>
          <p:nvPr/>
        </p:nvSpPr>
        <p:spPr>
          <a:xfrm>
            <a:off x="5513164" y="6009271"/>
            <a:ext cx="32781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 Refreshment bar DB</a:t>
            </a:r>
            <a:endParaRPr lang="en-US" sz="2800"/>
          </a:p>
        </p:txBody>
      </p:sp>
      <p:sp>
        <p:nvSpPr>
          <p:cNvPr id="64" name="TextBox 63"/>
          <p:cNvSpPr txBox="1"/>
          <p:nvPr/>
        </p:nvSpPr>
        <p:spPr>
          <a:xfrm>
            <a:off x="8922570" y="5987314"/>
            <a:ext cx="19457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Supplier DB</a:t>
            </a:r>
            <a:endParaRPr lang="en-US" sz="2800"/>
          </a:p>
        </p:txBody>
      </p:sp>
      <p:cxnSp>
        <p:nvCxnSpPr>
          <p:cNvPr id="6" name="Elbow Connector 5"/>
          <p:cNvCxnSpPr>
            <a:stCxn id="4" idx="2"/>
            <a:endCxn id="55" idx="0"/>
          </p:cNvCxnSpPr>
          <p:nvPr/>
        </p:nvCxnSpPr>
        <p:spPr>
          <a:xfrm rot="16200000" flipH="1">
            <a:off x="3258076" y="2397752"/>
            <a:ext cx="539272" cy="213013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1" idx="2"/>
            <a:endCxn id="40" idx="0"/>
          </p:cNvCxnSpPr>
          <p:nvPr/>
        </p:nvCxnSpPr>
        <p:spPr>
          <a:xfrm rot="16200000" flipH="1">
            <a:off x="6158102" y="3127808"/>
            <a:ext cx="542544" cy="66674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4" idx="2"/>
            <a:endCxn id="46" idx="0"/>
          </p:cNvCxnSpPr>
          <p:nvPr/>
        </p:nvCxnSpPr>
        <p:spPr>
          <a:xfrm rot="16200000" flipH="1">
            <a:off x="9771145" y="3084982"/>
            <a:ext cx="543336" cy="75161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5" idx="2"/>
            <a:endCxn id="33" idx="0"/>
          </p:cNvCxnSpPr>
          <p:nvPr/>
        </p:nvCxnSpPr>
        <p:spPr>
          <a:xfrm rot="5400000">
            <a:off x="3276247" y="3869191"/>
            <a:ext cx="930048" cy="170301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0" idx="2"/>
            <a:endCxn id="35" idx="0"/>
          </p:cNvCxnSpPr>
          <p:nvPr/>
        </p:nvCxnSpPr>
        <p:spPr>
          <a:xfrm rot="5400000">
            <a:off x="5870684" y="4293658"/>
            <a:ext cx="930048" cy="8540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6" idx="2"/>
            <a:endCxn id="36" idx="0"/>
          </p:cNvCxnSpPr>
          <p:nvPr/>
        </p:nvCxnSpPr>
        <p:spPr>
          <a:xfrm rot="5400000">
            <a:off x="9484618" y="4251723"/>
            <a:ext cx="930048" cy="9379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6" idx="2"/>
            <a:endCxn id="64" idx="0"/>
          </p:cNvCxnSpPr>
          <p:nvPr/>
        </p:nvCxnSpPr>
        <p:spPr>
          <a:xfrm rot="16200000" flipH="1">
            <a:off x="9548864" y="5640743"/>
            <a:ext cx="278371" cy="4147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6" idx="2"/>
            <a:endCxn id="62" idx="0"/>
          </p:cNvCxnSpPr>
          <p:nvPr/>
        </p:nvCxnSpPr>
        <p:spPr>
          <a:xfrm rot="5400000">
            <a:off x="6796637" y="3318767"/>
            <a:ext cx="293852" cy="50742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3" idx="2"/>
            <a:endCxn id="60" idx="0"/>
          </p:cNvCxnSpPr>
          <p:nvPr/>
        </p:nvCxnSpPr>
        <p:spPr>
          <a:xfrm rot="5400000">
            <a:off x="2372824" y="5492333"/>
            <a:ext cx="300328" cy="73354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3" idx="2"/>
            <a:endCxn id="62" idx="0"/>
          </p:cNvCxnSpPr>
          <p:nvPr/>
        </p:nvCxnSpPr>
        <p:spPr>
          <a:xfrm rot="16200000" flipH="1">
            <a:off x="3501185" y="5097519"/>
            <a:ext cx="293852" cy="15166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5" idx="2"/>
            <a:endCxn id="63" idx="0"/>
          </p:cNvCxnSpPr>
          <p:nvPr/>
        </p:nvCxnSpPr>
        <p:spPr>
          <a:xfrm rot="16200000" flipH="1">
            <a:off x="6380286" y="5237323"/>
            <a:ext cx="300328" cy="124356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8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18.2.5. Multiple </a:t>
            </a:r>
            <a:r>
              <a:rPr lang="en-US" smtClean="0"/>
              <a:t>architechture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084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Example: 3D Video game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38200" y="2543656"/>
            <a:ext cx="4186725" cy="268148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9817" y="267323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Character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66796" y="3246039"/>
            <a:ext cx="374033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Parallels communicating system</a:t>
            </a:r>
            <a:endParaRPr lang="en-US" sz="2800"/>
          </a:p>
        </p:txBody>
      </p:sp>
      <p:sp>
        <p:nvSpPr>
          <p:cNvPr id="38" name="TextBox 37"/>
          <p:cNvSpPr txBox="1"/>
          <p:nvPr/>
        </p:nvSpPr>
        <p:spPr>
          <a:xfrm>
            <a:off x="1066796" y="4415736"/>
            <a:ext cx="37403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Rule – based system</a:t>
            </a:r>
            <a:endParaRPr lang="en-US" sz="2800"/>
          </a:p>
        </p:txBody>
      </p:sp>
      <p:sp>
        <p:nvSpPr>
          <p:cNvPr id="41" name="Rectangle 40"/>
          <p:cNvSpPr/>
          <p:nvPr/>
        </p:nvSpPr>
        <p:spPr>
          <a:xfrm>
            <a:off x="6192982" y="1535053"/>
            <a:ext cx="5417127" cy="120327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41917" y="160280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Role Playing 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394169" y="2039893"/>
            <a:ext cx="26975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Event system</a:t>
            </a:r>
            <a:endParaRPr lang="en-US" sz="2800"/>
          </a:p>
        </p:txBody>
      </p:sp>
      <p:sp>
        <p:nvSpPr>
          <p:cNvPr id="26" name="Rectangle 25"/>
          <p:cNvSpPr/>
          <p:nvPr/>
        </p:nvSpPr>
        <p:spPr>
          <a:xfrm>
            <a:off x="7423384" y="3140249"/>
            <a:ext cx="4186725" cy="15360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001" y="326982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Artifacts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51980" y="3842632"/>
            <a:ext cx="374033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Database system</a:t>
            </a:r>
            <a:endParaRPr lang="en-US" sz="2800"/>
          </a:p>
        </p:txBody>
      </p:sp>
      <p:sp>
        <p:nvSpPr>
          <p:cNvPr id="39" name="Rectangle 38"/>
          <p:cNvSpPr/>
          <p:nvPr/>
        </p:nvSpPr>
        <p:spPr>
          <a:xfrm>
            <a:off x="6766560" y="4953215"/>
            <a:ext cx="4843549" cy="15360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53943" y="5082794"/>
            <a:ext cx="415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Encounter layout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53943" y="5655598"/>
            <a:ext cx="43760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Database / Layered system</a:t>
            </a:r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5330022" y="3137562"/>
            <a:ext cx="1436538" cy="15360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61638" y="326714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Core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558617" y="3839945"/>
            <a:ext cx="9336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SOA</a:t>
            </a:r>
            <a:endParaRPr lang="en-US" sz="2800"/>
          </a:p>
        </p:txBody>
      </p:sp>
      <p:cxnSp>
        <p:nvCxnSpPr>
          <p:cNvPr id="11" name="Elbow Connector 10"/>
          <p:cNvCxnSpPr>
            <a:stCxn id="41" idx="2"/>
            <a:endCxn id="43" idx="0"/>
          </p:cNvCxnSpPr>
          <p:nvPr/>
        </p:nvCxnSpPr>
        <p:spPr>
          <a:xfrm rot="5400000">
            <a:off x="7275304" y="1511319"/>
            <a:ext cx="399231" cy="285325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6" idx="1"/>
            <a:endCxn id="43" idx="3"/>
          </p:cNvCxnSpPr>
          <p:nvPr/>
        </p:nvCxnSpPr>
        <p:spPr>
          <a:xfrm rot="10800000">
            <a:off x="6766560" y="3905573"/>
            <a:ext cx="656824" cy="2687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1"/>
            <a:endCxn id="43" idx="2"/>
          </p:cNvCxnSpPr>
          <p:nvPr/>
        </p:nvCxnSpPr>
        <p:spPr>
          <a:xfrm rot="10800000">
            <a:off x="6048292" y="4673581"/>
            <a:ext cx="718269" cy="104764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3" idx="1"/>
            <a:endCxn id="32" idx="2"/>
          </p:cNvCxnSpPr>
          <p:nvPr/>
        </p:nvCxnSpPr>
        <p:spPr>
          <a:xfrm rot="10800000" flipV="1">
            <a:off x="2931564" y="3905572"/>
            <a:ext cx="2398459" cy="1319568"/>
          </a:xfrm>
          <a:prstGeom prst="bentConnector4">
            <a:avLst>
              <a:gd name="adj1" fmla="val 6360"/>
              <a:gd name="adj2" fmla="val 117324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9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262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18.2.3. Virtual machine architechture</vt:lpstr>
      <vt:lpstr>18.2.3. Virtual machine architechture</vt:lpstr>
      <vt:lpstr>18.2.4. Repository architechture</vt:lpstr>
      <vt:lpstr>18.2.5. Layerd architechture</vt:lpstr>
      <vt:lpstr>18.2.5. Layerd architechture</vt:lpstr>
      <vt:lpstr>18.2.6. Service - oriented architechture (SOA)</vt:lpstr>
      <vt:lpstr>18.2.6. SOA &amp; Layerd Architechture</vt:lpstr>
      <vt:lpstr>18.2.5. Multiple architechture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Hai Vu</dc:creator>
  <cp:lastModifiedBy>Tuan Hai Vu</cp:lastModifiedBy>
  <cp:revision>14</cp:revision>
  <dcterms:created xsi:type="dcterms:W3CDTF">2020-04-11T02:20:02Z</dcterms:created>
  <dcterms:modified xsi:type="dcterms:W3CDTF">2020-04-11T04:06:50Z</dcterms:modified>
</cp:coreProperties>
</file>