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5010DA-0AC6-44B6-88BC-EFC001C9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D1CF929-F0D4-4050-8936-05CCDCE88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88BCAC-9347-405D-B993-72D6C285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F98B3D-8DFA-4564-832E-45F84E96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3C6337-57C7-4FFE-AFA4-42D0F297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23FA5C-2FCE-4D0E-B187-F92FDFF0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52F71D-04C3-4DE9-9FBD-040BA078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FB26DE-DAB1-45CE-B1FC-4BF2FF3A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A5A09DF-79A9-4FD1-97FF-58CD727B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9C1E2E6-146C-42AF-9D41-830FC4C2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047649-6184-4902-AF9F-8789103D9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30EA380-BA5A-4BBD-A252-E6B23222D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012B64-AA7B-4680-9421-C7ECE7BC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34C180D-EDF0-4032-A316-505DC430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070F4C-D4FE-4FB9-BDA4-6F6E2063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E02AB3-7371-4079-A580-3CF6B8D2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C19A6-C6E7-4914-8EBC-7A1D6B7B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AA7A9C8-33AD-45C7-BA29-6271460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542C791-BC0B-4AF6-9D21-CC08AB3C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5D890D-B7EF-4F92-A0B8-6124C6DE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EF4481-FAC3-4C17-BAD2-AA12137C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990546-E897-479D-BCC1-387CCFBB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5873E57-9F98-48AD-89E6-64832F0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2DD758-B6FA-45D7-9276-1069B518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8042B1-8763-4022-9205-E7476BD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BE1AD1-C99E-4D4F-9217-19D0D613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870DD5-511F-4073-A272-6DC4A21E4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5B6180C-8C0A-484D-8B0F-01E2F93C0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F7843D-3C33-4CC7-B955-69BD47D2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4FF357-49BF-4113-AE14-D910DB87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950DB19-AE64-4454-A95D-250C40C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1216D4-6F7D-417A-AB7C-4AF439B0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E886AE-BFB2-4A11-A643-7EA7B7FB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BF4F2AF-FF43-4D77-81B6-30D87CB21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9AF1F78-3131-4B01-8EBA-97A92F524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01E1583-3321-4E1D-B9EB-52E2885E9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A067FF1-832F-40FB-B3FE-0BD39AB8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7D4792C-44AA-4BDE-8432-A9B7474D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6109D7D-5078-4764-ADFC-4B5C7AE8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214863-4F1D-4968-83E4-93780B61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A46C911-34B1-48CE-AA36-86C1D203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3D45AE1-3D59-4062-8992-B0E88065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89AD042-4CCD-4167-958F-8CF91D4E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7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27C76AF-E733-4D92-A66C-6A4B3CDE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1E640D4-E46F-4367-B01E-2620864D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40DCC1-2899-4CDC-A022-39EF6D15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C1B75-7B56-49D5-96C2-E79726A2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38529-2C9C-4099-832B-9628C511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8EABFC1-58D1-443F-93F4-BF444B8F7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DEC96F1-6C99-4E71-A920-43F64191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B926EB7-4B3A-4F42-AA67-EE681F1F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CF6B45B-39D9-4BF8-A2DF-E9E54DF8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755C24-1239-4399-92C2-6226B111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A24690D-309B-47AF-AA64-2B0CD11B0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33F24B9-3334-4AEE-AA11-8BE07AFC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B90412-D293-4D18-81E8-0F84BCFC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AC201F5-2053-4214-AAD9-A4F2E460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C6865FB-D773-4DBE-BE31-CBD22831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09CF44F-0245-43ED-802D-CA3CE399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266651-691B-4087-9629-FAD69358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2FE0AF-9CA6-4BD6-9F1F-31E7CFAD7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2639-54B7-4503-8AB4-F49E0230771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ADA934-3238-44D9-8487-97FA8F922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FA7B57B-E1AB-4EC3-8F75-D97E0E68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C2B7-D47F-4435-AFEC-31CE80B3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6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7544-864C-41FB-BEF1-8DE6A1B9F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71A8E8E-161C-46E8-B084-9203B6D8C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4C4A6B-180F-4E62-8D5B-008323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2.1.3.1 Injecting object references with constructors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87157A-DEBA-4B52-99C5-2D26E208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Assume Duke is a poetic juggler so PoeticJuggler is a class more descriptive of Duke’s talent.</a:t>
            </a:r>
          </a:p>
        </p:txBody>
      </p:sp>
    </p:spTree>
    <p:extLst>
      <p:ext uri="{BB962C8B-B14F-4D97-AF65-F5344CB8AC3E}">
        <p14:creationId xmlns:p14="http://schemas.microsoft.com/office/powerpoint/2010/main" val="16662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4C4A6B-180F-4E62-8D5B-008323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2.1.3.1 Injecting object references with constructors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87157A-DEBA-4B52-99C5-2D26E208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28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package com.springinaction.springidol;</a:t>
            </a:r>
          </a:p>
          <a:p>
            <a:pPr marL="0" indent="0">
              <a:buNone/>
            </a:pPr>
            <a:r>
              <a:rPr lang="en-US" sz="2400"/>
              <a:t>public class PoeticJuggler extends Juggler {</a:t>
            </a:r>
          </a:p>
          <a:p>
            <a:pPr marL="0" indent="0">
              <a:buNone/>
            </a:pPr>
            <a:r>
              <a:rPr lang="en-US" sz="2400"/>
              <a:t>	private Poem poem;</a:t>
            </a:r>
          </a:p>
          <a:p>
            <a:pPr marL="0" indent="0">
              <a:buNone/>
            </a:pPr>
            <a:r>
              <a:rPr lang="en-US" sz="2400"/>
              <a:t>	public PoeticJuggler(Poem poem) {</a:t>
            </a:r>
          </a:p>
          <a:p>
            <a:pPr marL="0" indent="0">
              <a:buNone/>
            </a:pPr>
            <a:r>
              <a:rPr lang="en-US" sz="2400"/>
              <a:t>		super();</a:t>
            </a:r>
          </a:p>
          <a:p>
            <a:pPr marL="0" indent="0">
              <a:buNone/>
            </a:pPr>
            <a:r>
              <a:rPr lang="en-US" sz="2400"/>
              <a:t>		this.poem = poem;</a:t>
            </a:r>
          </a:p>
          <a:p>
            <a:pPr marL="0" indent="0">
              <a:buNone/>
            </a:pPr>
            <a:r>
              <a:rPr lang="en-US" sz="2400"/>
              <a:t>	}</a:t>
            </a:r>
          </a:p>
          <a:p>
            <a:pPr marL="0" indent="0">
              <a:buNone/>
            </a:pPr>
            <a:r>
              <a:rPr lang="en-US" sz="2400"/>
              <a:t>	…</a:t>
            </a:r>
          </a:p>
          <a:p>
            <a:pPr marL="0" indent="0">
              <a:buNone/>
            </a:pPr>
            <a:r>
              <a:rPr lang="en-US" sz="2400"/>
              <a:t>}</a:t>
            </a:r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52290B7-5EF7-432A-B163-AFEC7D86A287}"/>
              </a:ext>
            </a:extLst>
          </p:cNvPr>
          <p:cNvCxnSpPr/>
          <p:nvPr/>
        </p:nvCxnSpPr>
        <p:spPr>
          <a:xfrm>
            <a:off x="6453809" y="1908665"/>
            <a:ext cx="0" cy="39889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05BD8975-E441-4326-9AF8-2679B830B088}"/>
              </a:ext>
            </a:extLst>
          </p:cNvPr>
          <p:cNvSpPr/>
          <p:nvPr/>
        </p:nvSpPr>
        <p:spPr>
          <a:xfrm>
            <a:off x="6705601" y="1825625"/>
            <a:ext cx="52743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public PoeticJuggler(int beanBags, Poem poem) {</a:t>
            </a:r>
          </a:p>
          <a:p>
            <a:r>
              <a:rPr lang="en-US" sz="2400"/>
              <a:t>	super(beanBags);</a:t>
            </a:r>
          </a:p>
          <a:p>
            <a:r>
              <a:rPr lang="en-US" sz="2400"/>
              <a:t>	this.poem = poem;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public void perform() throws PerformanceException {</a:t>
            </a:r>
          </a:p>
          <a:p>
            <a:r>
              <a:rPr lang="en-US" sz="2400"/>
              <a:t>	super.perform();</a:t>
            </a:r>
          </a:p>
          <a:p>
            <a:r>
              <a:rPr lang="en-US" sz="2400"/>
              <a:t>	System.out.println("While reciting...");</a:t>
            </a:r>
          </a:p>
          <a:p>
            <a:r>
              <a:rPr lang="en-US" sz="2400"/>
              <a:t>	poem.recite();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C3385363-DFD6-493B-84FB-EBBDFAEB918C}"/>
              </a:ext>
            </a:extLst>
          </p:cNvPr>
          <p:cNvCxnSpPr>
            <a:cxnSpLocks/>
          </p:cNvCxnSpPr>
          <p:nvPr/>
        </p:nvCxnSpPr>
        <p:spPr>
          <a:xfrm>
            <a:off x="2756452" y="5261113"/>
            <a:ext cx="34455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A313DB34-1A1C-4AE9-BB1B-B6ABA48CB0D4}"/>
              </a:ext>
            </a:extLst>
          </p:cNvPr>
          <p:cNvCxnSpPr>
            <a:cxnSpLocks/>
          </p:cNvCxnSpPr>
          <p:nvPr/>
        </p:nvCxnSpPr>
        <p:spPr>
          <a:xfrm>
            <a:off x="1113182" y="3438939"/>
            <a:ext cx="53671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00C51D5-A147-4E47-A559-FC824324759D}"/>
              </a:ext>
            </a:extLst>
          </p:cNvPr>
          <p:cNvSpPr txBox="1"/>
          <p:nvPr/>
        </p:nvSpPr>
        <p:spPr>
          <a:xfrm>
            <a:off x="109328" y="3198167"/>
            <a:ext cx="102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Inject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7AF322E-661C-47A7-B253-B7E596B66ACA}"/>
              </a:ext>
            </a:extLst>
          </p:cNvPr>
          <p:cNvSpPr txBox="1"/>
          <p:nvPr/>
        </p:nvSpPr>
        <p:spPr>
          <a:xfrm>
            <a:off x="10333381" y="1131920"/>
            <a:ext cx="102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Inject</a:t>
            </a: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1CCD3096-458D-4BCB-B263-87054FD32426}"/>
              </a:ext>
            </a:extLst>
          </p:cNvPr>
          <p:cNvCxnSpPr>
            <a:cxnSpLocks/>
          </p:cNvCxnSpPr>
          <p:nvPr/>
        </p:nvCxnSpPr>
        <p:spPr>
          <a:xfrm flipV="1">
            <a:off x="10820398" y="1642136"/>
            <a:ext cx="0" cy="183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8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4C4A6B-180F-4E62-8D5B-008323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2.1.3.1 Injecting object references with constructors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87157A-DEBA-4B52-99C5-2D26E208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Define poem interface:</a:t>
            </a:r>
          </a:p>
          <a:p>
            <a:pPr marL="0" indent="0">
              <a:buNone/>
            </a:pPr>
            <a:r>
              <a:rPr lang="en-US"/>
              <a:t>package com.springinaction.springidol;</a:t>
            </a:r>
          </a:p>
          <a:p>
            <a:pPr marL="0" indent="0">
              <a:buNone/>
            </a:pPr>
            <a:r>
              <a:rPr lang="en-US"/>
              <a:t>public interface Poem {</a:t>
            </a:r>
          </a:p>
          <a:p>
            <a:pPr marL="0" indent="0">
              <a:buNone/>
            </a:pPr>
            <a:r>
              <a:rPr lang="en-US"/>
              <a:t>	void recite();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41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4C4A6B-180F-4E62-8D5B-008323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2.1.3.1 Injecting object references with constructors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87157A-DEBA-4B52-99C5-2D26E208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package com.springinaction.springidol;</a:t>
            </a:r>
          </a:p>
          <a:p>
            <a:pPr marL="0" indent="0">
              <a:buNone/>
            </a:pPr>
            <a:r>
              <a:rPr lang="en-US"/>
              <a:t>public class Sonnet29 implements Poem {</a:t>
            </a:r>
          </a:p>
          <a:p>
            <a:pPr marL="0" indent="0">
              <a:buNone/>
            </a:pPr>
            <a:r>
              <a:rPr lang="en-US"/>
              <a:t>	private static String[] LINES = {</a:t>
            </a:r>
          </a:p>
          <a:p>
            <a:pPr marL="0" indent="0">
              <a:buNone/>
            </a:pPr>
            <a:r>
              <a:rPr lang="en-US"/>
              <a:t>		"When, in disgrace with fortune and men's eyes,",</a:t>
            </a:r>
          </a:p>
          <a:p>
            <a:pPr marL="0" indent="0">
              <a:buNone/>
            </a:pPr>
            <a:r>
              <a:rPr lang="en-US"/>
              <a:t>		"I all alone beweep my outcast state",</a:t>
            </a:r>
          </a:p>
          <a:p>
            <a:pPr marL="0" indent="0">
              <a:buNone/>
            </a:pPr>
            <a:r>
              <a:rPr lang="en-US"/>
              <a:t>		…</a:t>
            </a:r>
          </a:p>
          <a:p>
            <a:pPr marL="0" indent="0">
              <a:buNone/>
            </a:pPr>
            <a:r>
              <a:rPr lang="en-US"/>
              <a:t>	}</a:t>
            </a:r>
          </a:p>
          <a:p>
            <a:pPr marL="0" indent="0">
              <a:buNone/>
            </a:pPr>
            <a:r>
              <a:rPr lang="en-US"/>
              <a:t>	public Sonnet29() { }</a:t>
            </a:r>
          </a:p>
          <a:p>
            <a:pPr marL="0" indent="0">
              <a:buNone/>
            </a:pPr>
            <a:r>
              <a:rPr lang="en-US"/>
              <a:t>	public void recite() {</a:t>
            </a:r>
          </a:p>
          <a:p>
            <a:pPr marL="0" indent="0">
              <a:buNone/>
            </a:pPr>
            <a:r>
              <a:rPr lang="en-US"/>
              <a:t>		for (int i = 0; i &lt; LINES.length; i++) {</a:t>
            </a:r>
          </a:p>
          <a:p>
            <a:pPr marL="0" indent="0">
              <a:buNone/>
            </a:pPr>
            <a:r>
              <a:rPr lang="en-US"/>
              <a:t>			System.out.println(LINES[i]);</a:t>
            </a:r>
          </a:p>
          <a:p>
            <a:pPr marL="0" indent="0">
              <a:buNone/>
            </a:pPr>
            <a:r>
              <a:rPr lang="en-US"/>
              <a:t>		}</a:t>
            </a:r>
          </a:p>
          <a:p>
            <a:pPr marL="0" indent="0">
              <a:buNone/>
            </a:pPr>
            <a:r>
              <a:rPr lang="en-US"/>
              <a:t>	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06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7DAB42B-3D68-451B-B967-0150641F6BAC}"/>
              </a:ext>
            </a:extLst>
          </p:cNvPr>
          <p:cNvSpPr/>
          <p:nvPr/>
        </p:nvSpPr>
        <p:spPr>
          <a:xfrm>
            <a:off x="4293704" y="5155096"/>
            <a:ext cx="2782957" cy="4770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068E1FC-2095-4D36-AC73-B10BF6BC6DBD}"/>
              </a:ext>
            </a:extLst>
          </p:cNvPr>
          <p:cNvSpPr/>
          <p:nvPr/>
        </p:nvSpPr>
        <p:spPr>
          <a:xfrm>
            <a:off x="4293704" y="5632174"/>
            <a:ext cx="2782957" cy="4770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64C4A6B-180F-4E62-8D5B-008323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2.1.3.1 Injecting object references with constructors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87157A-DEBA-4B52-99C5-2D26E208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Sonnet29 can be declared as a Spring &lt;bean&gt; with the following XML. With the poem chosen, all you need to do is give it to Duke. Now that Duke is a PoeticJuggler, his &lt;bean&gt; declaration will need to change slightly:</a:t>
            </a:r>
          </a:p>
          <a:p>
            <a:pPr marL="0" indent="0">
              <a:buNone/>
            </a:pPr>
            <a:r>
              <a:rPr lang="en-US"/>
              <a:t>&lt;bean id="sonnet29"</a:t>
            </a:r>
          </a:p>
          <a:p>
            <a:pPr marL="0" indent="0">
              <a:buNone/>
            </a:pPr>
            <a:r>
              <a:rPr lang="en-US"/>
              <a:t>	class="com.springinaction.springidol.Sonnet29" /&gt;</a:t>
            </a:r>
          </a:p>
          <a:p>
            <a:pPr marL="0" indent="0">
              <a:buNone/>
            </a:pPr>
            <a:r>
              <a:rPr lang="en-US"/>
              <a:t>&lt;bean id="poeticDuke"</a:t>
            </a:r>
          </a:p>
          <a:p>
            <a:pPr marL="0" indent="0">
              <a:buNone/>
            </a:pPr>
            <a:r>
              <a:rPr lang="en-US"/>
              <a:t>	class="com.springinaction.springidol.PoeticJuggler"&gt;</a:t>
            </a:r>
          </a:p>
          <a:p>
            <a:pPr marL="0" indent="0">
              <a:buNone/>
            </a:pPr>
            <a:r>
              <a:rPr lang="en-US"/>
              <a:t>	&lt;constructor-arg value="15" /&gt;</a:t>
            </a:r>
          </a:p>
          <a:p>
            <a:pPr marL="0" indent="0">
              <a:buNone/>
            </a:pPr>
            <a:r>
              <a:rPr lang="en-US"/>
              <a:t>	&lt;constructor-arg ref="sonnet29" /&gt;</a:t>
            </a:r>
          </a:p>
          <a:p>
            <a:pPr marL="0" indent="0">
              <a:buNone/>
            </a:pPr>
            <a:r>
              <a:rPr lang="en-US"/>
              <a:t>&lt;/bean&gt;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2EB9EEA1-9B57-4614-939F-1DCF6E860AE9}"/>
              </a:ext>
            </a:extLst>
          </p:cNvPr>
          <p:cNvCxnSpPr/>
          <p:nvPr/>
        </p:nvCxnSpPr>
        <p:spPr>
          <a:xfrm>
            <a:off x="7076661" y="5844209"/>
            <a:ext cx="7288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FDF3543-206C-447F-8BB0-F28F068D0776}"/>
              </a:ext>
            </a:extLst>
          </p:cNvPr>
          <p:cNvSpPr/>
          <p:nvPr/>
        </p:nvSpPr>
        <p:spPr>
          <a:xfrm>
            <a:off x="7957931" y="5288339"/>
            <a:ext cx="3803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The value passed to the constructor should be a reference to the bean whose ID is sonnet29.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91AB9595-55EF-4EF3-8A81-DF461D79706F}"/>
              </a:ext>
            </a:extLst>
          </p:cNvPr>
          <p:cNvCxnSpPr>
            <a:cxnSpLocks/>
          </p:cNvCxnSpPr>
          <p:nvPr/>
        </p:nvCxnSpPr>
        <p:spPr>
          <a:xfrm flipV="1">
            <a:off x="7076660" y="3405809"/>
            <a:ext cx="2782958" cy="1987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3819C4E-FFB5-4FB5-B28C-ED387013EF99}"/>
              </a:ext>
            </a:extLst>
          </p:cNvPr>
          <p:cNvCxnSpPr>
            <a:cxnSpLocks/>
          </p:cNvCxnSpPr>
          <p:nvPr/>
        </p:nvCxnSpPr>
        <p:spPr>
          <a:xfrm flipV="1">
            <a:off x="7076660" y="3949148"/>
            <a:ext cx="2782958" cy="1895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2949CDE5-FFBC-4CE4-AD78-4B37CD63F004}"/>
              </a:ext>
            </a:extLst>
          </p:cNvPr>
          <p:cNvSpPr/>
          <p:nvPr/>
        </p:nvSpPr>
        <p:spPr>
          <a:xfrm>
            <a:off x="10031896" y="3718315"/>
            <a:ext cx="3803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Object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AD26FC7-9E25-4AF9-87EA-0D7D90721354}"/>
              </a:ext>
            </a:extLst>
          </p:cNvPr>
          <p:cNvSpPr/>
          <p:nvPr/>
        </p:nvSpPr>
        <p:spPr>
          <a:xfrm>
            <a:off x="10031896" y="3111553"/>
            <a:ext cx="3803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3458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4C4A6B-180F-4E62-8D5B-008323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2.1.3.1 Injecting object references with constructors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87157A-DEBA-4B52-99C5-2D26E208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Equivalent code:</a:t>
            </a:r>
          </a:p>
          <a:p>
            <a:pPr marL="0" indent="0">
              <a:buNone/>
            </a:pPr>
            <a:r>
              <a:rPr lang="en-US"/>
              <a:t>Poem sonnet29 = new Sonnet29();</a:t>
            </a:r>
          </a:p>
          <a:p>
            <a:pPr marL="0" indent="0">
              <a:buNone/>
            </a:pPr>
            <a:r>
              <a:rPr lang="en-US"/>
              <a:t>Performer duke = new PoeticJuggler(15, sonnet29);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D09DD39-CFA8-4576-A71A-1D14B487D182}"/>
              </a:ext>
            </a:extLst>
          </p:cNvPr>
          <p:cNvSpPr txBox="1"/>
          <p:nvPr/>
        </p:nvSpPr>
        <p:spPr>
          <a:xfrm>
            <a:off x="838200" y="3531852"/>
            <a:ext cx="8305800" cy="28623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B636ADB-692A-4055-8674-9F23DBB22BD0}"/>
              </a:ext>
            </a:extLst>
          </p:cNvPr>
          <p:cNvSpPr txBox="1"/>
          <p:nvPr/>
        </p:nvSpPr>
        <p:spPr>
          <a:xfrm>
            <a:off x="967407" y="3818591"/>
            <a:ext cx="7977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&gt;&gt; JUGGLING 15 BEANBAGS WHILE RECITING... When, in disgrace with fortune and men's eyes, …</a:t>
            </a:r>
          </a:p>
        </p:txBody>
      </p:sp>
    </p:spTree>
    <p:extLst>
      <p:ext uri="{BB962C8B-B14F-4D97-AF65-F5344CB8AC3E}">
        <p14:creationId xmlns:p14="http://schemas.microsoft.com/office/powerpoint/2010/main" val="345378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4C4A6B-180F-4E62-8D5B-008323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2.1.3.2 Creating beans through factory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hỗ dành sẵn cho Nội dung 6">
                <a:extLst>
                  <a:ext uri="{FF2B5EF4-FFF2-40B4-BE49-F238E27FC236}">
                    <a16:creationId xmlns:a16="http://schemas.microsoft.com/office/drawing/2014/main" id="{F30DC8BD-9988-4D1A-8677-6343EC494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In case the bean you want to ensure that there’s only one stage.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Singleton pattern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Stage doesn’t have a public constructor</a:t>
                </a:r>
              </a:p>
              <a:p>
                <a:pPr marL="0" indent="0">
                  <a:buNone/>
                </a:pPr>
                <a:r>
                  <a:rPr lang="en-US"/>
                  <a:t>package com.springinaction.springidol;</a:t>
                </a:r>
              </a:p>
              <a:p>
                <a:pPr marL="0" indent="0">
                  <a:buNone/>
                </a:pPr>
                <a:r>
                  <a:rPr lang="en-US"/>
                  <a:t>public class Stage {</a:t>
                </a:r>
              </a:p>
              <a:p>
                <a:pPr marL="0" indent="0">
                  <a:buNone/>
                </a:pPr>
                <a:r>
                  <a:rPr lang="en-US"/>
                  <a:t>	private Stage() { }</a:t>
                </a:r>
              </a:p>
              <a:p>
                <a:pPr marL="0" indent="0">
                  <a:buNone/>
                </a:pPr>
                <a:r>
                  <a:rPr lang="en-US"/>
                  <a:t>	private static class StageSingletonHolder {</a:t>
                </a:r>
              </a:p>
              <a:p>
                <a:pPr marL="0" indent="0">
                  <a:buNone/>
                </a:pPr>
                <a:r>
                  <a:rPr lang="en-US"/>
                  <a:t>		static Stage instance = new Stage();</a:t>
                </a:r>
              </a:p>
              <a:p>
                <a:pPr marL="0" indent="0">
                  <a:buNone/>
                </a:pPr>
                <a:r>
                  <a:rPr lang="en-US"/>
                  <a:t>	}</a:t>
                </a:r>
              </a:p>
              <a:p>
                <a:pPr marL="0" indent="0">
                  <a:buNone/>
                </a:pPr>
                <a:r>
                  <a:rPr lang="en-US"/>
                  <a:t>	public static Stage getInstance() {</a:t>
                </a:r>
              </a:p>
              <a:p>
                <a:pPr marL="0" indent="0">
                  <a:buNone/>
                </a:pPr>
                <a:r>
                  <a:rPr lang="en-US"/>
                  <a:t>		return StageSingletonHolder.instance;</a:t>
                </a:r>
              </a:p>
              <a:p>
                <a:pPr marL="0" indent="0">
                  <a:buNone/>
                </a:pPr>
                <a:r>
                  <a:rPr lang="en-US"/>
                  <a:t>	}</a:t>
                </a:r>
              </a:p>
              <a:p>
                <a:pPr marL="0" indent="0">
                  <a:buNone/>
                </a:pPr>
                <a:r>
                  <a:rPr lang="en-US"/>
                  <a:t>}</a:t>
                </a:r>
              </a:p>
            </p:txBody>
          </p:sp>
        </mc:Choice>
        <mc:Fallback>
          <p:sp>
            <p:nvSpPr>
              <p:cNvPr id="7" name="Chỗ dành sẵn cho Nội dung 6">
                <a:extLst>
                  <a:ext uri="{FF2B5EF4-FFF2-40B4-BE49-F238E27FC236}">
                    <a16:creationId xmlns:a16="http://schemas.microsoft.com/office/drawing/2014/main" id="{F30DC8BD-9988-4D1A-8677-6343EC494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3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1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4C4A6B-180F-4E62-8D5B-008323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2.1.3.2 Creating beans through factory methods</a:t>
            </a:r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F30DC8BD-9988-4D1A-8677-6343EC49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&lt;bean id="theStage"</a:t>
            </a:r>
          </a:p>
          <a:p>
            <a:pPr marL="0" indent="0">
              <a:buNone/>
            </a:pPr>
            <a:r>
              <a:rPr lang="en-US"/>
              <a:t>	class="com.springinaction.springidol.Stage"</a:t>
            </a:r>
          </a:p>
          <a:p>
            <a:pPr marL="0" indent="0">
              <a:buNone/>
            </a:pPr>
            <a:r>
              <a:rPr lang="en-US"/>
              <a:t>	factory-method="getInstance" /&gt;</a:t>
            </a:r>
          </a:p>
        </p:txBody>
      </p:sp>
    </p:spTree>
    <p:extLst>
      <p:ext uri="{BB962C8B-B14F-4D97-AF65-F5344CB8AC3E}">
        <p14:creationId xmlns:p14="http://schemas.microsoft.com/office/powerpoint/2010/main" val="52486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B59A91-282A-44AF-AC4D-3FBDF45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2.1.4 Bean scoping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4F5660-4384-4E6A-9649-5989B065D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5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When declaring a &lt;bean&gt; in Spring, you have the option of declaring a scope for that bean.</a:t>
            </a:r>
          </a:p>
          <a:p>
            <a:pPr marL="0" indent="0">
              <a:buNone/>
            </a:pPr>
            <a:r>
              <a:rPr lang="en-US"/>
              <a:t>&lt;bean id="ticket"</a:t>
            </a:r>
          </a:p>
          <a:p>
            <a:pPr marL="0" indent="0">
              <a:buNone/>
            </a:pPr>
            <a:r>
              <a:rPr lang="en-US"/>
              <a:t>	class="com.springinaction.springidol.Ticket" scope="prototype" /&gt;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Singleton: Scopes the bean definition to a single instance per Spring container (default).</a:t>
            </a:r>
          </a:p>
          <a:p>
            <a:pPr marL="0" indent="0">
              <a:buNone/>
            </a:pPr>
            <a:r>
              <a:rPr lang="en-US"/>
              <a:t>Prototype: Allows a bean to be instantiated any number of times (once per use).</a:t>
            </a:r>
          </a:p>
        </p:txBody>
      </p:sp>
    </p:spTree>
    <p:extLst>
      <p:ext uri="{BB962C8B-B14F-4D97-AF65-F5344CB8AC3E}">
        <p14:creationId xmlns:p14="http://schemas.microsoft.com/office/powerpoint/2010/main" val="388707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2FC244-405E-4F61-8F99-4F831631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2.1.5 Initializing and destroying beans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AD15BC-23D7-42FE-8671-D0D60245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To define setup and teardown for a bean, simply declare the &lt;bean&gt; with init-method and/or destroy-method parameters.</a:t>
            </a:r>
          </a:p>
          <a:p>
            <a:pPr marL="0" indent="0">
              <a:buNone/>
            </a:pPr>
            <a:r>
              <a:rPr lang="en-US"/>
              <a:t>To illustrate, imagine that we have a Java class called Auditorium which represents the performance hall where the talent competition will take place.</a:t>
            </a:r>
          </a:p>
        </p:txBody>
      </p:sp>
    </p:spTree>
    <p:extLst>
      <p:ext uri="{BB962C8B-B14F-4D97-AF65-F5344CB8AC3E}">
        <p14:creationId xmlns:p14="http://schemas.microsoft.com/office/powerpoint/2010/main" val="309459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81461E-82F8-4F11-B462-F6689DC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Declaring beans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337712-DAD8-4973-B9E4-F2E587B1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package com.springinaction.springidol;</a:t>
            </a:r>
          </a:p>
          <a:p>
            <a:pPr marL="0" indent="0">
              <a:buNone/>
            </a:pPr>
            <a:r>
              <a:rPr lang="en-US"/>
              <a:t>public interface Performer {</a:t>
            </a:r>
          </a:p>
          <a:p>
            <a:pPr marL="0" indent="0">
              <a:buNone/>
            </a:pPr>
            <a:r>
              <a:rPr lang="en-US"/>
              <a:t>	void perform() throws PerformanceException;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82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2FC244-405E-4F61-8F99-4F831631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2.1.5 Initializing and destroying beans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AD15BC-23D7-42FE-8671-D0D60245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public class Auditorium {</a:t>
            </a:r>
          </a:p>
          <a:p>
            <a:pPr marL="0" indent="0">
              <a:buNone/>
            </a:pPr>
            <a:r>
              <a:rPr lang="en-US"/>
              <a:t>	public void turnOnLights() {</a:t>
            </a:r>
          </a:p>
          <a:p>
            <a:pPr marL="0" indent="0">
              <a:buNone/>
            </a:pPr>
            <a:r>
              <a:rPr lang="en-US"/>
              <a:t>		...</a:t>
            </a:r>
          </a:p>
          <a:p>
            <a:pPr marL="0" indent="0">
              <a:buNone/>
            </a:pPr>
            <a:r>
              <a:rPr lang="en-US"/>
              <a:t>	}</a:t>
            </a:r>
          </a:p>
          <a:p>
            <a:pPr marL="0" indent="0">
              <a:buNone/>
            </a:pPr>
            <a:r>
              <a:rPr lang="en-US"/>
              <a:t>	public void turnOffLights() {</a:t>
            </a:r>
          </a:p>
          <a:p>
            <a:pPr marL="0" indent="0">
              <a:buNone/>
            </a:pPr>
            <a:r>
              <a:rPr lang="en-US"/>
              <a:t>		...</a:t>
            </a:r>
          </a:p>
          <a:p>
            <a:pPr marL="0" indent="0">
              <a:buNone/>
            </a:pPr>
            <a:r>
              <a:rPr lang="en-US"/>
              <a:t>	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&lt;bean id="auditorium"</a:t>
            </a:r>
          </a:p>
          <a:p>
            <a:pPr marL="0" indent="0">
              <a:buNone/>
            </a:pPr>
            <a:r>
              <a:rPr lang="en-US"/>
              <a:t>	class="com.springinaction.springidol.Auditorium"</a:t>
            </a:r>
          </a:p>
          <a:p>
            <a:pPr marL="0" indent="0">
              <a:buNone/>
            </a:pPr>
            <a:r>
              <a:rPr lang="en-US"/>
              <a:t>	init-method="turnOnLights"</a:t>
            </a:r>
          </a:p>
          <a:p>
            <a:pPr marL="0" indent="0">
              <a:buNone/>
            </a:pPr>
            <a:r>
              <a:rPr lang="en-US"/>
              <a:t>	destroy-method="turnOffLights"/&gt;</a:t>
            </a:r>
          </a:p>
        </p:txBody>
      </p:sp>
    </p:spTree>
    <p:extLst>
      <p:ext uri="{BB962C8B-B14F-4D97-AF65-F5344CB8AC3E}">
        <p14:creationId xmlns:p14="http://schemas.microsoft.com/office/powerpoint/2010/main" val="225151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2FC244-405E-4F61-8F99-4F831631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2.1.5.1 Default init-method and destroy-method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AD15BC-23D7-42FE-8671-D0D60245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&lt;?xml version="1.0" encoding="UTF-8"?&gt;</a:t>
            </a:r>
          </a:p>
          <a:p>
            <a:pPr marL="0" indent="0">
              <a:buNone/>
            </a:pPr>
            <a:r>
              <a:rPr lang="en-US"/>
              <a:t>&lt;beans xmlns="http://www.springframework.org/schema/beans"</a:t>
            </a:r>
          </a:p>
          <a:p>
            <a:pPr marL="0" indent="0">
              <a:buNone/>
            </a:pPr>
            <a:r>
              <a:rPr lang="en-US"/>
              <a:t>	xmlns:xsi="http://www.w3.org/2001/XMLSchema-instance"</a:t>
            </a:r>
          </a:p>
          <a:p>
            <a:pPr marL="0" indent="0">
              <a:buNone/>
            </a:pPr>
            <a:r>
              <a:rPr lang="en-US"/>
              <a:t>	xsi:schemaLocation="http://www.springframework.org/schema/beans</a:t>
            </a:r>
          </a:p>
          <a:p>
            <a:pPr marL="0" indent="0">
              <a:buNone/>
            </a:pPr>
            <a:r>
              <a:rPr lang="en-US"/>
              <a:t>	http://www.springframework.org/schema/beans/spring-beans-3.0.xsd"</a:t>
            </a:r>
          </a:p>
          <a:p>
            <a:pPr marL="0" indent="0">
              <a:buNone/>
            </a:pPr>
            <a:r>
              <a:rPr lang="en-US"/>
              <a:t>	default-init-method="turnOnLights"</a:t>
            </a:r>
          </a:p>
          <a:p>
            <a:pPr marL="0" indent="0">
              <a:buNone/>
            </a:pPr>
            <a:r>
              <a:rPr lang="en-US"/>
              <a:t>	default-destroy-method="turnOffLights"&gt; ...</a:t>
            </a:r>
          </a:p>
          <a:p>
            <a:pPr marL="0" indent="0">
              <a:buNone/>
            </a:pPr>
            <a:r>
              <a:rPr lang="en-US"/>
              <a:t>&lt;/beans&gt;</a:t>
            </a:r>
          </a:p>
          <a:p>
            <a:pPr marL="0" indent="0">
              <a:buNone/>
            </a:pPr>
            <a:r>
              <a:rPr lang="en-US"/>
              <a:t>In this case, we’re asking Spring to initialize all beans in the context definition file by calling turnOnLights() and to tear them down with turnOffLights()</a:t>
            </a:r>
          </a:p>
        </p:txBody>
      </p:sp>
    </p:spTree>
    <p:extLst>
      <p:ext uri="{BB962C8B-B14F-4D97-AF65-F5344CB8AC3E}">
        <p14:creationId xmlns:p14="http://schemas.microsoft.com/office/powerpoint/2010/main" val="275056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33CB4E5F-7AF1-49EA-B599-5175EAD8508A}"/>
              </a:ext>
            </a:extLst>
          </p:cNvPr>
          <p:cNvSpPr/>
          <p:nvPr/>
        </p:nvSpPr>
        <p:spPr>
          <a:xfrm>
            <a:off x="838200" y="2213113"/>
            <a:ext cx="1096617" cy="4903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481461E-82F8-4F11-B462-F6689DC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2.1.1 Setting up Spring configuration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337712-DAD8-4973-B9E4-F2E587B1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&lt;?xml version="1.0" encoding="UTF-8"?&gt;</a:t>
            </a:r>
          </a:p>
          <a:p>
            <a:pPr marL="0" indent="0">
              <a:buNone/>
            </a:pPr>
            <a:r>
              <a:rPr lang="en-US" sz="2400"/>
              <a:t>&lt;beans xmlns="http://www.springframework.org/schema/beans"</a:t>
            </a:r>
          </a:p>
          <a:p>
            <a:pPr marL="0" indent="0">
              <a:buNone/>
            </a:pPr>
            <a:r>
              <a:rPr lang="en-US" sz="2400"/>
              <a:t>	 xmlns:xsi="http://www.w3.org/2001/XMLSchema-instance"</a:t>
            </a:r>
          </a:p>
          <a:p>
            <a:pPr marL="0" indent="0">
              <a:buNone/>
            </a:pPr>
            <a:r>
              <a:rPr lang="en-US" sz="2400"/>
              <a:t>	 xsi:schemaLocation="http://www.springframework.org/schema/beans</a:t>
            </a:r>
          </a:p>
          <a:p>
            <a:pPr marL="0" indent="0">
              <a:buNone/>
            </a:pPr>
            <a:r>
              <a:rPr lang="en-US" sz="2400"/>
              <a:t>	 http://www.springframework.org/schema/beans/spring-beans-3.0.xsd"&gt;</a:t>
            </a:r>
          </a:p>
          <a:p>
            <a:pPr marL="0" indent="0">
              <a:buNone/>
            </a:pPr>
            <a:r>
              <a:rPr lang="en-US" sz="2400"/>
              <a:t>&lt;!-- Bean declarations go here --&gt;</a:t>
            </a:r>
          </a:p>
          <a:p>
            <a:pPr marL="0" indent="0">
              <a:buNone/>
            </a:pPr>
            <a:r>
              <a:rPr lang="en-US" sz="2400"/>
              <a:t>&lt;/beans&gt;</a:t>
            </a:r>
          </a:p>
        </p:txBody>
      </p:sp>
      <p:cxnSp>
        <p:nvCxnSpPr>
          <p:cNvPr id="6" name="Đường kết nối: Mũi tên Gấp khúc 5">
            <a:extLst>
              <a:ext uri="{FF2B5EF4-FFF2-40B4-BE49-F238E27FC236}">
                <a16:creationId xmlns:a16="http://schemas.microsoft.com/office/drawing/2014/main" id="{5CAC233A-C0EC-4D87-B765-61923E99E4C5}"/>
              </a:ext>
            </a:extLst>
          </p:cNvPr>
          <p:cNvCxnSpPr>
            <a:stCxn id="4" idx="1"/>
          </p:cNvCxnSpPr>
          <p:nvPr/>
        </p:nvCxnSpPr>
        <p:spPr>
          <a:xfrm rot="10800000" flipH="1" flipV="1">
            <a:off x="838199" y="2458278"/>
            <a:ext cx="606287" cy="3187148"/>
          </a:xfrm>
          <a:prstGeom prst="bentConnector4">
            <a:avLst>
              <a:gd name="adj1" fmla="val -37705"/>
              <a:gd name="adj2" fmla="val 995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32CB570-7E04-44B0-8BC3-0B4CC0ACB714}"/>
              </a:ext>
            </a:extLst>
          </p:cNvPr>
          <p:cNvSpPr txBox="1"/>
          <p:nvPr/>
        </p:nvSpPr>
        <p:spPr>
          <a:xfrm>
            <a:off x="1603513" y="5414593"/>
            <a:ext cx="840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Core primitive namespace: enable to declare and connect beans</a:t>
            </a:r>
          </a:p>
        </p:txBody>
      </p:sp>
    </p:spTree>
    <p:extLst>
      <p:ext uri="{BB962C8B-B14F-4D97-AF65-F5344CB8AC3E}">
        <p14:creationId xmlns:p14="http://schemas.microsoft.com/office/powerpoint/2010/main" val="382621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81461E-82F8-4F11-B462-F6689DC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2.1.2 Declaring a simple bean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337712-DAD8-4973-B9E4-F2E587B18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49197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package com.springinaction.springidol;</a:t>
            </a:r>
          </a:p>
          <a:p>
            <a:pPr marL="0" indent="0">
              <a:buNone/>
            </a:pPr>
            <a:r>
              <a:rPr lang="en-US"/>
              <a:t>public class Juggler implements Performer {</a:t>
            </a:r>
          </a:p>
          <a:p>
            <a:pPr marL="0" indent="0">
              <a:buNone/>
            </a:pPr>
            <a:r>
              <a:rPr lang="en-US"/>
              <a:t>	private int beanBags = 3;</a:t>
            </a:r>
          </a:p>
          <a:p>
            <a:pPr marL="0" indent="0">
              <a:buNone/>
            </a:pPr>
            <a:r>
              <a:rPr lang="en-US"/>
              <a:t>	public Juggler() {</a:t>
            </a:r>
          </a:p>
          <a:p>
            <a:pPr marL="0" indent="0">
              <a:buNone/>
            </a:pPr>
            <a:r>
              <a:rPr lang="en-US"/>
              <a:t>	}</a:t>
            </a:r>
          </a:p>
          <a:p>
            <a:pPr marL="0" indent="0">
              <a:buNone/>
            </a:pPr>
            <a:r>
              <a:rPr lang="en-US"/>
              <a:t>	public Juggler(int beanBags) {</a:t>
            </a:r>
          </a:p>
          <a:p>
            <a:pPr marL="0" indent="0">
              <a:buNone/>
            </a:pPr>
            <a:r>
              <a:rPr lang="en-US"/>
              <a:t>		this.beanBags = beanBags;</a:t>
            </a:r>
          </a:p>
          <a:p>
            <a:pPr marL="0" indent="0">
              <a:buNone/>
            </a:pPr>
            <a:r>
              <a:rPr lang="en-US"/>
              <a:t>	}</a:t>
            </a:r>
          </a:p>
          <a:p>
            <a:pPr marL="0" indent="0">
              <a:buNone/>
            </a:pPr>
            <a:r>
              <a:rPr lang="en-US"/>
              <a:t>	public void perform() throws PerformanceException {</a:t>
            </a:r>
          </a:p>
          <a:p>
            <a:pPr marL="0" indent="0">
              <a:buNone/>
            </a:pPr>
            <a:r>
              <a:rPr lang="en-US"/>
              <a:t>		System.out.println("JUGGLING " + beanBags + " BEANBAGS");</a:t>
            </a:r>
          </a:p>
          <a:p>
            <a:pPr marL="0" indent="0">
              <a:buNone/>
            </a:pPr>
            <a:r>
              <a:rPr lang="en-US"/>
              <a:t>	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52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8D235AE-21F8-464A-997D-4C4A4B8156CA}"/>
              </a:ext>
            </a:extLst>
          </p:cNvPr>
          <p:cNvSpPr/>
          <p:nvPr/>
        </p:nvSpPr>
        <p:spPr>
          <a:xfrm>
            <a:off x="7159487" y="2809460"/>
            <a:ext cx="1096617" cy="4903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2D46BCC-7124-4251-A5B7-56B83F3B02C8}"/>
              </a:ext>
            </a:extLst>
          </p:cNvPr>
          <p:cNvSpPr/>
          <p:nvPr/>
        </p:nvSpPr>
        <p:spPr>
          <a:xfrm>
            <a:off x="2302565" y="2295040"/>
            <a:ext cx="1096617" cy="4903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9683FB0-278D-4128-91BF-DBD9861EBA1D}"/>
              </a:ext>
            </a:extLst>
          </p:cNvPr>
          <p:cNvSpPr/>
          <p:nvPr/>
        </p:nvSpPr>
        <p:spPr>
          <a:xfrm>
            <a:off x="838200" y="2319130"/>
            <a:ext cx="1096617" cy="4903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79E11F7-5C11-48B2-AB32-0ABF2189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2.1.2 Declaring a simple bean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E5B205-C6B8-418F-B9F9-C2E94955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2252" cy="16033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Declare an instance (Duke) in the Spring configuration file (spring-idol.xml):</a:t>
            </a:r>
          </a:p>
          <a:p>
            <a:pPr marL="0" indent="0">
              <a:buNone/>
            </a:pPr>
            <a:r>
              <a:rPr lang="en-US"/>
              <a:t>&lt;bean id="duke"</a:t>
            </a:r>
          </a:p>
          <a:p>
            <a:pPr marL="0" indent="0">
              <a:buNone/>
            </a:pPr>
            <a:r>
              <a:rPr lang="en-US"/>
              <a:t>	class="com.springinaction.springidol.Juggler" /&gt;</a:t>
            </a:r>
          </a:p>
        </p:txBody>
      </p:sp>
      <p:cxnSp>
        <p:nvCxnSpPr>
          <p:cNvPr id="7" name="Đường kết nối: Mũi tên Gấp khúc 6">
            <a:extLst>
              <a:ext uri="{FF2B5EF4-FFF2-40B4-BE49-F238E27FC236}">
                <a16:creationId xmlns:a16="http://schemas.microsoft.com/office/drawing/2014/main" id="{D6A21845-F5E8-41C8-A551-2063EAF91D66}"/>
              </a:ext>
            </a:extLst>
          </p:cNvPr>
          <p:cNvCxnSpPr>
            <a:cxnSpLocks/>
            <a:stCxn id="4" idx="1"/>
            <a:endCxn id="21" idx="1"/>
          </p:cNvCxnSpPr>
          <p:nvPr/>
        </p:nvCxnSpPr>
        <p:spPr>
          <a:xfrm rot="10800000" flipH="1" flipV="1">
            <a:off x="838199" y="2564294"/>
            <a:ext cx="738807" cy="2544417"/>
          </a:xfrm>
          <a:prstGeom prst="bentConnector3">
            <a:avLst>
              <a:gd name="adj1" fmla="val -3094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680F8C16-E71A-4522-AB79-BA519168F622}"/>
              </a:ext>
            </a:extLst>
          </p:cNvPr>
          <p:cNvSpPr txBox="1"/>
          <p:nvPr/>
        </p:nvSpPr>
        <p:spPr>
          <a:xfrm>
            <a:off x="1577007" y="4877879"/>
            <a:ext cx="526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Most basic configuration unit in Spring</a:t>
            </a: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00213566-6EB0-47B6-AAC5-6E36951A91A5}"/>
              </a:ext>
            </a:extLst>
          </p:cNvPr>
          <p:cNvCxnSpPr/>
          <p:nvPr/>
        </p:nvCxnSpPr>
        <p:spPr>
          <a:xfrm>
            <a:off x="2850873" y="2785370"/>
            <a:ext cx="0" cy="1574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7057EC0D-7652-4828-ABEE-0FBDCC149FEC}"/>
              </a:ext>
            </a:extLst>
          </p:cNvPr>
          <p:cNvSpPr txBox="1"/>
          <p:nvPr/>
        </p:nvSpPr>
        <p:spPr>
          <a:xfrm>
            <a:off x="1577007" y="4359965"/>
            <a:ext cx="526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Bean’s name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8A31DEE3-8C85-439E-90B0-D538809B16B4}"/>
              </a:ext>
            </a:extLst>
          </p:cNvPr>
          <p:cNvSpPr txBox="1"/>
          <p:nvPr/>
        </p:nvSpPr>
        <p:spPr>
          <a:xfrm>
            <a:off x="6970641" y="4359964"/>
            <a:ext cx="526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Bean’s class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2BAF29B7-F573-4CAF-8053-FC89BEC3A173}"/>
              </a:ext>
            </a:extLst>
          </p:cNvPr>
          <p:cNvCxnSpPr>
            <a:cxnSpLocks/>
          </p:cNvCxnSpPr>
          <p:nvPr/>
        </p:nvCxnSpPr>
        <p:spPr>
          <a:xfrm>
            <a:off x="7707795" y="3299790"/>
            <a:ext cx="0" cy="1060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B5830C28-244D-4187-836D-6841413E82E5}"/>
              </a:ext>
            </a:extLst>
          </p:cNvPr>
          <p:cNvSpPr/>
          <p:nvPr/>
        </p:nvSpPr>
        <p:spPr>
          <a:xfrm>
            <a:off x="838199" y="5538768"/>
            <a:ext cx="92997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In essence, </a:t>
            </a:r>
            <a:r>
              <a:rPr lang="en-US" sz="2800" b="1"/>
              <a:t>Duke</a:t>
            </a:r>
            <a:r>
              <a:rPr lang="en-US" sz="2800"/>
              <a:t> will be created using the following Java code:</a:t>
            </a:r>
          </a:p>
          <a:p>
            <a:r>
              <a:rPr lang="en-US" sz="2800"/>
              <a:t>new com.springinaction.springidol.Juggler();</a:t>
            </a:r>
          </a:p>
        </p:txBody>
      </p:sp>
    </p:spTree>
    <p:extLst>
      <p:ext uri="{BB962C8B-B14F-4D97-AF65-F5344CB8AC3E}">
        <p14:creationId xmlns:p14="http://schemas.microsoft.com/office/powerpoint/2010/main" val="150413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9E11F7-5C11-48B2-AB32-0ABF2189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2.1.2 Declaring a simple bean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E5B205-C6B8-418F-B9F9-C2E94955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2252" cy="3541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We can load the Spring application context using the following</a:t>
            </a:r>
          </a:p>
          <a:p>
            <a:pPr marL="0" indent="0">
              <a:buNone/>
            </a:pPr>
            <a:r>
              <a:rPr lang="en-US"/>
              <a:t>code:</a:t>
            </a:r>
          </a:p>
          <a:p>
            <a:pPr marL="0" indent="0">
              <a:buNone/>
            </a:pPr>
            <a:r>
              <a:rPr lang="en-US"/>
              <a:t>ApplicationContext ctx = new ClassPathXmlApplicationContext(</a:t>
            </a:r>
          </a:p>
          <a:p>
            <a:pPr marL="0" indent="0">
              <a:buNone/>
            </a:pPr>
            <a:r>
              <a:rPr lang="en-US"/>
              <a:t>"com/springinaction/springidol/spring-idol.xml");</a:t>
            </a:r>
          </a:p>
          <a:p>
            <a:pPr marL="0" indent="0">
              <a:buNone/>
            </a:pPr>
            <a:r>
              <a:rPr lang="en-US"/>
              <a:t>Performer performer = (Performer) ctx.getBean("duke");</a:t>
            </a:r>
          </a:p>
          <a:p>
            <a:pPr marL="0" indent="0">
              <a:buNone/>
            </a:pPr>
            <a:r>
              <a:rPr lang="en-US"/>
              <a:t>performer.perform();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019046A-9223-4941-B1B6-F3B26923B11F}"/>
              </a:ext>
            </a:extLst>
          </p:cNvPr>
          <p:cNvSpPr txBox="1"/>
          <p:nvPr/>
        </p:nvSpPr>
        <p:spPr>
          <a:xfrm>
            <a:off x="838200" y="5221357"/>
            <a:ext cx="8305800" cy="113968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92225BC-6168-4CB2-8A41-8117AFF0D210}"/>
              </a:ext>
            </a:extLst>
          </p:cNvPr>
          <p:cNvSpPr txBox="1"/>
          <p:nvPr/>
        </p:nvSpPr>
        <p:spPr>
          <a:xfrm>
            <a:off x="993913" y="5499652"/>
            <a:ext cx="530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&gt;&gt; JUGGLING 3 BEANBAGS</a:t>
            </a:r>
          </a:p>
        </p:txBody>
      </p:sp>
    </p:spTree>
    <p:extLst>
      <p:ext uri="{BB962C8B-B14F-4D97-AF65-F5344CB8AC3E}">
        <p14:creationId xmlns:p14="http://schemas.microsoft.com/office/powerpoint/2010/main" val="393018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8A9098-325F-447F-A7F5-16C244C6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2.1.3 Injecting through constructors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2A47EE-14FB-45C1-ACA1-AC10BCAD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Juggler class can be constructed in two different</a:t>
            </a:r>
          </a:p>
          <a:p>
            <a:pPr marL="0" indent="0">
              <a:buNone/>
            </a:pPr>
            <a:r>
              <a:rPr lang="en-US"/>
              <a:t>ways:</a:t>
            </a:r>
          </a:p>
          <a:p>
            <a:pPr marL="0" indent="0">
              <a:buNone/>
            </a:pPr>
            <a:r>
              <a:rPr lang="en-US"/>
              <a:t>- Using the default constructor.</a:t>
            </a:r>
          </a:p>
          <a:p>
            <a:pPr marL="0" indent="0">
              <a:buNone/>
            </a:pPr>
            <a:r>
              <a:rPr lang="en-US"/>
              <a:t>- Using a constructor that takes an int argument which indicates the number of beanbags that the Juggler will attempt to keep in the air.</a:t>
            </a:r>
          </a:p>
        </p:txBody>
      </p:sp>
    </p:spTree>
    <p:extLst>
      <p:ext uri="{BB962C8B-B14F-4D97-AF65-F5344CB8AC3E}">
        <p14:creationId xmlns:p14="http://schemas.microsoft.com/office/powerpoint/2010/main" val="26521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8A9098-325F-447F-A7F5-16C244C6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2.1.3 Injecting through constructors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2A47EE-14FB-45C1-ACA1-AC10BCAD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To make Duke a world-record juggler, we’ll need to use the other constructor. The following XML redeclares Duke as a 15 - beanbag juggler:</a:t>
            </a:r>
          </a:p>
          <a:p>
            <a:pPr marL="0" indent="0">
              <a:buNone/>
            </a:pPr>
            <a:r>
              <a:rPr lang="en-US"/>
              <a:t>&lt;bean id="duke"</a:t>
            </a:r>
          </a:p>
          <a:p>
            <a:pPr marL="0" indent="0">
              <a:buNone/>
            </a:pPr>
            <a:r>
              <a:rPr lang="en-US"/>
              <a:t>	class="com.springinaction.springidol.Juggler"&gt;</a:t>
            </a:r>
          </a:p>
          <a:p>
            <a:pPr marL="0" indent="0">
              <a:buNone/>
            </a:pPr>
            <a:r>
              <a:rPr lang="en-US"/>
              <a:t>	&lt;constructor-arg value="15" /&gt;</a:t>
            </a:r>
          </a:p>
          <a:p>
            <a:pPr marL="0" indent="0">
              <a:buNone/>
            </a:pPr>
            <a:r>
              <a:rPr lang="en-US"/>
              <a:t>&lt;/bean&gt;</a:t>
            </a:r>
          </a:p>
          <a:p>
            <a:pPr marL="0" indent="0">
              <a:buNone/>
            </a:pPr>
            <a:r>
              <a:rPr lang="en-US"/>
              <a:t>If no &lt;constructor-arg&gt;s are given, as in section 2.1.2, the default constructor is used.</a:t>
            </a:r>
          </a:p>
        </p:txBody>
      </p:sp>
    </p:spTree>
    <p:extLst>
      <p:ext uri="{BB962C8B-B14F-4D97-AF65-F5344CB8AC3E}">
        <p14:creationId xmlns:p14="http://schemas.microsoft.com/office/powerpoint/2010/main" val="210247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8A9098-325F-447F-A7F5-16C244C6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2.1.3 Injecting through constructors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F01ACD3-081B-438A-81CB-7B146C8A232D}"/>
              </a:ext>
            </a:extLst>
          </p:cNvPr>
          <p:cNvSpPr txBox="1"/>
          <p:nvPr/>
        </p:nvSpPr>
        <p:spPr>
          <a:xfrm>
            <a:off x="838200" y="1789044"/>
            <a:ext cx="8305800" cy="113968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71D3FB5-11D1-434C-A2DF-1506EDDD67B6}"/>
              </a:ext>
            </a:extLst>
          </p:cNvPr>
          <p:cNvSpPr txBox="1"/>
          <p:nvPr/>
        </p:nvSpPr>
        <p:spPr>
          <a:xfrm>
            <a:off x="993913" y="2067339"/>
            <a:ext cx="530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&gt;&gt; JUGGLING 15 BEANBAGS</a:t>
            </a:r>
          </a:p>
        </p:txBody>
      </p:sp>
    </p:spTree>
    <p:extLst>
      <p:ext uri="{BB962C8B-B14F-4D97-AF65-F5344CB8AC3E}">
        <p14:creationId xmlns:p14="http://schemas.microsoft.com/office/powerpoint/2010/main" val="7589957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D027E9131D2E0469F38911F1D05CBA6" ma:contentTypeVersion="11" ma:contentTypeDescription="Tạo tài liệu mới." ma:contentTypeScope="" ma:versionID="ec2e1624fb4b37a20ead3e13a8f132ee">
  <xsd:schema xmlns:xsd="http://www.w3.org/2001/XMLSchema" xmlns:xs="http://www.w3.org/2001/XMLSchema" xmlns:p="http://schemas.microsoft.com/office/2006/metadata/properties" xmlns:ns3="49f6af94-847d-4eee-b59b-ed0b1f26df36" xmlns:ns4="c24b4621-3aae-4c3d-8325-aef822d29323" targetNamespace="http://schemas.microsoft.com/office/2006/metadata/properties" ma:root="true" ma:fieldsID="87c32ff9629b00f6466721b4ce76805f" ns3:_="" ns4:_="">
    <xsd:import namespace="49f6af94-847d-4eee-b59b-ed0b1f26df36"/>
    <xsd:import namespace="c24b4621-3aae-4c3d-8325-aef822d293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f6af94-847d-4eee-b59b-ed0b1f26d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b4621-3aae-4c3d-8325-aef822d2932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D4AE71-6111-4BCD-9739-9BAB0C2BD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f6af94-847d-4eee-b59b-ed0b1f26df36"/>
    <ds:schemaRef ds:uri="c24b4621-3aae-4c3d-8325-aef822d293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CFAA32-39F9-4470-9A3E-B84EB75092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CC97D4-246D-49AE-9DBA-4AAA916B0D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1312</Words>
  <Application>Microsoft Office PowerPoint</Application>
  <PresentationFormat>Màn hình rộng</PresentationFormat>
  <Paragraphs>177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Chủ đề Office</vt:lpstr>
      <vt:lpstr>Bản trình bày PowerPoint</vt:lpstr>
      <vt:lpstr>2.1 Declaring beans</vt:lpstr>
      <vt:lpstr>2.1.1 Setting up Spring configuration</vt:lpstr>
      <vt:lpstr>2.1.2 Declaring a simple bean</vt:lpstr>
      <vt:lpstr>2.1.2 Declaring a simple bean</vt:lpstr>
      <vt:lpstr>2.1.2 Declaring a simple bean</vt:lpstr>
      <vt:lpstr>2.1.3 Injecting through constructors</vt:lpstr>
      <vt:lpstr>2.1.3 Injecting through constructors</vt:lpstr>
      <vt:lpstr>2.1.3 Injecting through constructors</vt:lpstr>
      <vt:lpstr>2.1.3.1 Injecting object references with constructors</vt:lpstr>
      <vt:lpstr>2.1.3.1 Injecting object references with constructors</vt:lpstr>
      <vt:lpstr>2.1.3.1 Injecting object references with constructors</vt:lpstr>
      <vt:lpstr>2.1.3.1 Injecting object references with constructors</vt:lpstr>
      <vt:lpstr>2.1.3.1 Injecting object references with constructors</vt:lpstr>
      <vt:lpstr>2.1.3.1 Injecting object references with constructors</vt:lpstr>
      <vt:lpstr>2.1.3.2 Creating beans through factory methods</vt:lpstr>
      <vt:lpstr>2.1.3.2 Creating beans through factory methods</vt:lpstr>
      <vt:lpstr>2.1.4 Bean scoping</vt:lpstr>
      <vt:lpstr>2.1.5 Initializing and destroying beans</vt:lpstr>
      <vt:lpstr>2.1.5 Initializing and destroying beans</vt:lpstr>
      <vt:lpstr>2.1.5.1 Default init-method and destroy-method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Tuan Hai</dc:creator>
  <cp:lastModifiedBy>Tuan Hai</cp:lastModifiedBy>
  <cp:revision>10</cp:revision>
  <dcterms:created xsi:type="dcterms:W3CDTF">2020-06-09T10:06:18Z</dcterms:created>
  <dcterms:modified xsi:type="dcterms:W3CDTF">2020-06-09T16:13:17Z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0x0101001D027E9131D2E0469F38911F1D05CBA6</vt:lpwstr>
  </property>
</Properties>
</file>