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DACC-6B1B-45A1-AE49-50C71419F4C3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D4CFB-B757-44DD-9B69-3B905B2D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4961306-7C0B-4F63-B712-384C425782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750DC34D-F078-469C-9C41-F5695F77772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55FCBDE2-E24F-4CCA-95C4-A8062086A83C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7D9581F-133F-4137-AE2F-7991F08667E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D6CA4C8-DAC9-43F2-8B6C-B9F890DDE5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BCEA4478-E3C2-4B1B-B8C2-28952E4AFDE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94064CBE-E458-4CB2-B74F-770EB78AEBCD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E4F6E82-DC7A-41D9-B935-3D9FC5F64F4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3D057FA-C410-4B56-8779-A795CEAAD4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F2ACB1C3-A2D8-4B13-9627-A07581F5321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6C103770-E40A-4B6B-A11D-53F0D81F9F73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58DF05F8-3401-4FB2-BBCC-A74944A6796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490B293-1191-41B7-912A-8284885ADE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D44223F6-AADF-4713-B8BF-55538D84FD6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C3B4A077-084E-4930-B19D-67728CE0B0E8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FBA240F7-238B-4144-BFD0-2AA199EBA3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45C7BED-7D60-473C-ADA8-A9BD730898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BFDCE80C-05CA-4C2E-8B93-9199DC126CA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45879A0F-0E7A-4328-8709-246E3D40F2C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3687D96C-8D9D-4C6D-AB8E-2CF8944DED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E6CC2F3-7A5B-4936-BF0C-E79783CAFB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58D09C54-5AAF-4BA7-AA42-4E6BFC9065A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E589FB7E-AA7F-459E-84B9-578C1E3F33F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18F7E8CD-7F92-432A-9922-E62F6D6CD37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1EE989B-CFFB-40E7-A15E-289B88BBDA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1DFCF046-6847-40AC-B18A-492BFAA5594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454E831F-FEB1-4055-A825-4FBE887C3172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20C90504-9307-4E51-9DFA-7E176D2FF64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F75B316-D349-42BD-BABD-D5332053AD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6E80EBD1-30B6-4A1B-AE06-9AB9CBD922F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DAC95EC7-9E95-42CE-AB14-AF3DD0C20988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C5CECCB-231E-4EF4-8BCC-8D8D625CC98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E4782BD-2324-4296-8FB1-976AA65DD0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2E7B42E9-98B7-4F8B-8050-75EC0B64A64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3B0FAFD6-198D-44BF-876E-5ADF901F1D25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73182567-2BEE-4DB2-8B15-7034841E5E8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163D808-89B7-416C-9380-F7891A6012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91D06792-9415-4AD5-B821-B2DBEEF4FF5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06BC33FD-5604-4E22-A3D1-735999BD98C2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45E265AE-D53C-4F29-B1F9-2E4A967F557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00AB79A-E92C-47CC-97F0-80B905BB3E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B8A99023-F934-4FFF-81AA-21C699D94D1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AEAD5D0D-56BA-4032-865D-DAD45B99995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08C7451E-D79D-4A69-84AA-A030A809CD8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5F9F82D-D550-48B8-8D41-CE0A8E9AB4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FEDC4B75-D425-41DE-B841-EDB41D72842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BB8B085D-01B1-4BC5-B577-C0507D4D92A0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600240AF-F16A-4BAC-AFD4-3FEA347AB18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500C1EE-4CD7-470B-A930-484F759395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2872EA8A-30AA-4A8B-8A2A-CF30BB9E364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20665070-CF49-4568-91D9-185AE14B88BB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5455DCF4-144E-4D63-9D7E-D4AEE395A5B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FF16E2A-9E87-445E-9313-DB343AA0F5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8F017928-B913-4214-920D-EA6E4983E97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1C3090E9-04B1-4773-BEE8-B5FC9C9550F9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1BE96EE-6D71-4823-BBE6-F426F1FB612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A55B9C4-23C3-4570-B166-DFD84D3DF3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30EF3643-3F15-455F-8532-3784AC80F39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93AA0B8C-CD5F-4AB5-A243-C4EFC966B909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3CA0858C-4DD1-4CC0-9C14-8B9E89A33AA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68F5EF6-C740-4F4D-A167-FA475A0549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B0B94D39-3ED9-455C-BF58-07D3652EDD2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9615D0BE-F9A2-4B3F-BB38-F73B1B7518C2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AC2B0379-8114-4A29-97FD-6337107E3D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303D47A-8B3F-4F99-B674-10414D37E7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1FEA17BB-2336-4CDA-B0EF-85940D6A61F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C35D6B8D-0944-4ECF-896D-BDF3D9A17940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355DFCBC-0196-46FB-84AE-A83F447C969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E415CF9-2428-4B4F-BC26-88DA8822E7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68914E15-8A9D-4EF6-90A3-A8118CD4371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C9203ABC-3748-412D-994B-F271C65CE08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7B5434BC-B8BC-44C6-B790-C0CF880DF5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7693F2A-F48D-4822-ADEB-BECCF96B0D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5E3703C7-FD13-4100-A978-6ABEDAFB081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04DBED60-E254-446D-B633-85644ACCBD6C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8F21E21F-D338-4D6A-A096-2E8E6A651CA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3F20875-FD01-4FDF-A94D-7AD2A49CE0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463DB170-3936-4EE7-B3AA-5CB60C9EC2A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D3D8BBE8-03B2-413C-89D9-C131C5CEF92C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60D4895A-5A2C-452C-B421-41FF6E3B7F5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71634C6-F7E0-4470-B24D-14AE73B569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50675B02-E642-48B2-A3FA-D9CA102A71A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63472449-3940-4D6C-AD0A-CB2395888C0C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DFBB4985-FBE5-460A-867A-69A98C41491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4A7146A-0F23-4EDF-A969-F1D9F70FDC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761F7530-7EDE-4A3E-A0CE-47B05830DDB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DA0D592C-3CB9-4E84-B0FF-077342ED2F8E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3BF644FE-5EB1-4341-80A6-14918202A52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9FC9A0C-3CC8-448C-B4A4-41CA871B7F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F9DC8D18-9AE7-4034-B54C-94D6A3705CA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D9DE635A-A0F0-4A50-9A6E-AA786F7E9962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109FBB8-F7F8-4CFF-B87E-CB85ED888DD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B437C67-6A00-41DF-A62C-B9601FC9C2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341BCB45-3B31-47B9-9807-FF8284A20E4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C2424307-CC7C-4A38-8ABB-36C72A11C44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B20994A5-F5AD-412B-AED3-1BA48A3BC0E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CCABA8B-63B7-4B74-87FC-039221CEAE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3518076B-9186-40F2-9C21-5B94F54D690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A1E22672-CC4C-442C-A096-33F661796987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F3077CC2-B0D6-4580-88AD-D69D43DEC0A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71CA9F2-2442-4C72-9043-E193C1C427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6DE7BED2-8E39-43CD-9D79-9C3CCBB70C8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8B9D39B5-064A-4BD6-904C-DB08052BAAA9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98DB594E-6BFF-4951-B107-97CDC9C53A3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C3A1B7F-C2F4-4483-AD76-974F7942B9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4956CFB4-B001-441E-99BD-E565CF023E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FBDAE194-C500-44C7-8AEA-8FDDAA898643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8F14908B-FE25-4F22-AB7B-7FC801F7D09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7052756-D494-498D-A7A4-C952747CB5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AF429769-014B-4B3F-934A-8A136FB93CD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AB6E2AD8-C563-461E-ADA9-C867896D19BE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907988E9-84C6-48D6-91BD-52357AE20AC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D83115E-239A-4E64-A0B2-404275F64A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186D0862-2BD5-408A-A62C-646CADD8673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997C0850-493B-495B-A4F8-02D0BC5C4638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CB2D338-C120-46B2-8381-EEF33C244EE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1DA4E7F-52E7-491D-8569-7F39879F79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FCCDA8B3-F3AD-4675-B682-73ECDB3E499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E5E9BA56-2F93-4692-BCB8-3EFEB1B5BC9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C24B4755-20D1-475B-962B-82146163D52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11A6A81-C119-4534-8D4D-336FAD3943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841ACBA8-CB72-431E-A328-7444F196B1B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77BA4393-DD65-4785-BC1E-7B495893AFB8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A8C2C190-6AF7-4A9B-9CA0-002BDA4A68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4AE8E0D-79E0-4555-82DE-88DB1171F7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C9B36D58-4870-4879-B32E-B3E3689940D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B398B4CB-6994-4AEE-B568-F0211EE127D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A4EE6669-2C86-4AC5-B235-5F573CDB73F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043F771-FC37-4B64-A191-17B9F89432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AFD697D4-4B62-41D8-9F65-CB119105F64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A3457DD-E8DF-435A-9152-BA91B4DC4A8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9FCCD0D-DF46-4E6A-85B8-9D49EC1AC03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94ABDDF-35BF-4838-8739-8D06B952FB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7EFA6B17-C254-4FA1-A464-0B6A4FEC660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43BD2925-4613-41F3-A33C-5C5650421B9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FF2E770D-BE92-4139-8F91-B39C1B930FA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03AE730-B6D8-4385-A7DC-484C62477D8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fld id="{73F3CB2E-E357-448F-9F9C-38D371EF0AA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F72B163A-1198-4947-A76F-CE984378CC00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74EDD240-45A4-4F69-94DD-B252994856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41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14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1415" y="624110"/>
            <a:ext cx="809319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B4BE-2AF3-45FA-931D-2E16A6F95689}" type="datetimeFigureOut">
              <a:rPr lang="en-US" smtClean="0"/>
              <a:t>11/09/21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BBD2A-AC8C-410C-B1C6-FA8DAD51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w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58A45-4D7A-4521-9FDE-79C185F1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512" y="2253107"/>
            <a:ext cx="6937248" cy="8936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Roboto Bk" pitchFamily="2" charset="0"/>
                <a:ea typeface="Roboto Bk" pitchFamily="2" charset="0"/>
              </a:rPr>
              <a:t>KỸ THUẬT PHÂN TÍCH YÊU CẦU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B802E6-4574-4956-843A-A0E36315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770" y="451513"/>
            <a:ext cx="3868446" cy="526287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KHOA CÔNG NGHỆ PHẦN MỀM</a:t>
            </a:r>
          </a:p>
        </p:txBody>
      </p:sp>
      <p:pic>
        <p:nvPicPr>
          <p:cNvPr id="1028" name="Picture 4" descr="Trường Đại học Công nghệ Thông tin">
            <a:extLst>
              <a:ext uri="{FF2B5EF4-FFF2-40B4-BE49-F238E27FC236}">
                <a16:creationId xmlns:a16="http://schemas.microsoft.com/office/drawing/2014/main" id="{910F2963-EA36-4E66-9D7E-7B9B83A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172891"/>
            <a:ext cx="4324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83590290-F7B3-49CD-AAF5-491CF8E505D3}"/>
              </a:ext>
            </a:extLst>
          </p:cNvPr>
          <p:cNvSpPr txBox="1">
            <a:spLocks/>
          </p:cNvSpPr>
          <p:nvPr/>
        </p:nvSpPr>
        <p:spPr>
          <a:xfrm>
            <a:off x="2680354" y="6406488"/>
            <a:ext cx="5826719" cy="365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HCM-2021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9958-42C4-4CFA-ADAA-1931F6764762}"/>
              </a:ext>
            </a:extLst>
          </p:cNvPr>
          <p:cNvSpPr txBox="1"/>
          <p:nvPr/>
        </p:nvSpPr>
        <p:spPr>
          <a:xfrm>
            <a:off x="4275810" y="4529540"/>
            <a:ext cx="442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NGUYỄN TRỊNH ĐÔNG</a:t>
            </a:r>
          </a:p>
          <a:p>
            <a:r>
              <a:rPr lang="en-US"/>
              <a:t>Email: dongnt@uit.edu.vn</a:t>
            </a:r>
          </a:p>
        </p:txBody>
      </p:sp>
    </p:spTree>
    <p:extLst>
      <p:ext uri="{BB962C8B-B14F-4D97-AF65-F5344CB8AC3E}">
        <p14:creationId xmlns:p14="http://schemas.microsoft.com/office/powerpoint/2010/main" val="41145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73D77F52-78E5-405C-9F94-48BD9C3F7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133350"/>
            <a:ext cx="7734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responsibilities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5938F0FC-A0D2-4E0E-8410-88D6659F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903288"/>
            <a:ext cx="8764588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An agent is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responsible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for a goal if its instances are the only ones required to restrict behaviors to satisfy the goal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through setting of their controlled variables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which agent instance is responsible for the goal on which object instance:  specified in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instance declaration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annotating link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07427EAB-3BC0-45DD-9EAC-90B65F2D8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AutoShape 4">
            <a:extLst>
              <a:ext uri="{FF2B5EF4-FFF2-40B4-BE49-F238E27FC236}">
                <a16:creationId xmlns:a16="http://schemas.microsoft.com/office/drawing/2014/main" id="{0C0E50AC-E6B7-4C41-B3DE-00E3A1789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1" y="3946525"/>
            <a:ext cx="6392863" cy="457200"/>
          </a:xfrm>
          <a:prstGeom prst="parallelogram">
            <a:avLst>
              <a:gd name="adj" fmla="val 39941"/>
            </a:avLst>
          </a:prstGeom>
          <a:solidFill>
            <a:srgbClr val="B4B1ED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142214C9-38DE-4D12-A0DB-9107951E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3943203"/>
            <a:ext cx="62395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altLang="en-US" b="1">
                <a:solidFill>
                  <a:srgbClr val="800080"/>
                </a:solidFill>
                <a:latin typeface="Comic Sans MS" panose="030F0702030302020204" pitchFamily="66" charset="0"/>
              </a:rPr>
              <a:t>   </a:t>
            </a:r>
            <a:r>
              <a:rPr lang="fr-FR" altLang="en-US" sz="2200">
                <a:solidFill>
                  <a:srgbClr val="352270"/>
                </a:solidFill>
                <a:latin typeface="Comic Sans MS" panose="030F0702030302020204" pitchFamily="66" charset="0"/>
              </a:rPr>
              <a:t>measuredSpeed </a:t>
            </a:r>
            <a:r>
              <a:rPr lang="en-US" altLang="en-US" sz="2200">
                <a:solidFill>
                  <a:srgbClr val="352270"/>
                </a:solidFill>
              </a:rPr>
              <a:t></a:t>
            </a:r>
            <a:r>
              <a:rPr lang="fr-FR" altLang="en-US" sz="2200">
                <a:solidFill>
                  <a:srgbClr val="352270"/>
                </a:solidFill>
                <a:latin typeface="Comic Sans MS" panose="030F0702030302020204" pitchFamily="66" charset="0"/>
              </a:rPr>
              <a:t>0</a:t>
            </a:r>
            <a:r>
              <a:rPr lang="fr-FR" altLang="en-US" sz="2200">
                <a:solidFill>
                  <a:srgbClr val="352270"/>
                </a:solidFill>
              </a:rPr>
              <a:t></a:t>
            </a:r>
            <a:r>
              <a:rPr lang="en-US" altLang="en-US">
                <a:solidFill>
                  <a:srgbClr val="352270"/>
                </a:solidFill>
              </a:rPr>
              <a:t></a:t>
            </a:r>
            <a:r>
              <a:rPr lang="fr-FR" altLang="en-US" sz="2200" b="1">
                <a:solidFill>
                  <a:srgbClr val="352270"/>
                </a:solidFill>
                <a:latin typeface="Comic Sans MS" panose="030F0702030302020204" pitchFamily="66" charset="0"/>
              </a:rPr>
              <a:t> </a:t>
            </a:r>
            <a:r>
              <a:rPr lang="fr-FR" altLang="en-US" sz="2200">
                <a:solidFill>
                  <a:srgbClr val="352270"/>
                </a:solidFill>
                <a:latin typeface="Comic Sans MS" panose="030F0702030302020204" pitchFamily="66" charset="0"/>
              </a:rPr>
              <a:t>doorState = ‘closed’</a:t>
            </a:r>
          </a:p>
        </p:txBody>
      </p:sp>
      <p:sp>
        <p:nvSpPr>
          <p:cNvPr id="11271" name="AutoShape 6">
            <a:extLst>
              <a:ext uri="{FF2B5EF4-FFF2-40B4-BE49-F238E27FC236}">
                <a16:creationId xmlns:a16="http://schemas.microsoft.com/office/drawing/2014/main" id="{2AD87E0D-62E8-4A56-90BE-3938F61A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25" y="4633914"/>
            <a:ext cx="1906588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FCCC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2" name="Text Box 7">
            <a:extLst>
              <a:ext uri="{FF2B5EF4-FFF2-40B4-BE49-F238E27FC236}">
                <a16:creationId xmlns:a16="http://schemas.microsoft.com/office/drawing/2014/main" id="{AFC90F40-8342-423E-8515-1F001276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6" y="4676776"/>
            <a:ext cx="18907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TrainControler</a:t>
            </a:r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E9DD1106-D413-473E-A19D-9E0792A16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1" y="4402139"/>
            <a:ext cx="663575" cy="331787"/>
          </a:xfrm>
          <a:prstGeom prst="line">
            <a:avLst/>
          </a:prstGeom>
          <a:noFill/>
          <a:ln w="28440" cap="sq">
            <a:solidFill>
              <a:srgbClr val="3522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DA7EDB38-0C46-4A30-A87E-803D5842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676776"/>
            <a:ext cx="158750" cy="201613"/>
          </a:xfrm>
          <a:prstGeom prst="ellipse">
            <a:avLst/>
          </a:prstGeom>
          <a:noFill/>
          <a:ln w="28440" cap="sq">
            <a:solidFill>
              <a:srgbClr val="3522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0A24F80C-C3DB-4A2B-9EE3-90A04E3BE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1" y="4813300"/>
            <a:ext cx="1038225" cy="101600"/>
          </a:xfrm>
          <a:prstGeom prst="line">
            <a:avLst/>
          </a:prstGeom>
          <a:noFill/>
          <a:ln w="28440" cap="sq">
            <a:solidFill>
              <a:srgbClr val="3522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7EE78B01-0F28-4C3D-9AF9-45979678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5140325"/>
            <a:ext cx="4013200" cy="596900"/>
          </a:xfrm>
          <a:prstGeom prst="rect">
            <a:avLst/>
          </a:prstGeom>
          <a:solidFill>
            <a:srgbClr val="E2E5FA"/>
          </a:solidFill>
          <a:ln w="9360" cap="sq">
            <a:solidFill>
              <a:srgbClr val="000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just">
              <a:spcBef>
                <a:spcPts val="300"/>
              </a:spcBef>
              <a:defRPr/>
            </a:pPr>
            <a:r>
              <a:rPr lang="en-US" altLang="en-US" sz="1800">
                <a:solidFill>
                  <a:srgbClr val="000080"/>
                </a:solidFill>
                <a:latin typeface="Arial" charset="0"/>
              </a:rPr>
              <a:t>The train controller on board of a train  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en-US" sz="1800">
                <a:solidFill>
                  <a:srgbClr val="000080"/>
                </a:solidFill>
                <a:latin typeface="Arial" charset="0"/>
              </a:rPr>
              <a:t> is responsible for the goal on </a:t>
            </a:r>
            <a:r>
              <a:rPr lang="en-US" altLang="en-US" sz="1800" i="1">
                <a:solidFill>
                  <a:srgbClr val="0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this</a:t>
            </a:r>
            <a:r>
              <a:rPr lang="en-US" altLang="en-US" sz="1800">
                <a:solidFill>
                  <a:srgbClr val="000080"/>
                </a:solidFill>
                <a:latin typeface="Arial" charset="0"/>
              </a:rPr>
              <a:t> train</a:t>
            </a:r>
          </a:p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>
              <a:solidFill>
                <a:srgbClr val="000080"/>
              </a:solidFill>
              <a:latin typeface="Arial" charset="0"/>
            </a:endParaRPr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7B667A02-92BA-4CD6-96A0-2838D8912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888" y="4848225"/>
            <a:ext cx="1485900" cy="292100"/>
          </a:xfrm>
          <a:prstGeom prst="line">
            <a:avLst/>
          </a:prstGeom>
          <a:noFill/>
          <a:ln w="12600" cap="sq">
            <a:solidFill>
              <a:srgbClr val="35227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AutoShape 13">
            <a:extLst>
              <a:ext uri="{FF2B5EF4-FFF2-40B4-BE49-F238E27FC236}">
                <a16:creationId xmlns:a16="http://schemas.microsoft.com/office/drawing/2014/main" id="{C4457530-0B66-4759-B6F1-BB081620612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138988" y="4938713"/>
            <a:ext cx="511175" cy="387350"/>
          </a:xfrm>
          <a:custGeom>
            <a:avLst/>
            <a:gdLst>
              <a:gd name="T0" fmla="*/ 0 w 576"/>
              <a:gd name="T1" fmla="*/ 387350 h 175"/>
              <a:gd name="T2" fmla="*/ 144655 w 576"/>
              <a:gd name="T3" fmla="*/ 221343 h 175"/>
              <a:gd name="T4" fmla="*/ 311497 w 576"/>
              <a:gd name="T5" fmla="*/ 55336 h 175"/>
              <a:gd name="T6" fmla="*/ 511175 w 576"/>
              <a:gd name="T7" fmla="*/ 0 h 175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75"/>
              <a:gd name="T14" fmla="*/ 576 w 576"/>
              <a:gd name="T15" fmla="*/ 175 h 1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75">
                <a:moveTo>
                  <a:pt x="0" y="175"/>
                </a:moveTo>
                <a:cubicBezTo>
                  <a:pt x="52" y="150"/>
                  <a:pt x="104" y="125"/>
                  <a:pt x="163" y="100"/>
                </a:cubicBezTo>
                <a:cubicBezTo>
                  <a:pt x="222" y="75"/>
                  <a:pt x="282" y="42"/>
                  <a:pt x="351" y="25"/>
                </a:cubicBezTo>
                <a:cubicBezTo>
                  <a:pt x="420" y="8"/>
                  <a:pt x="498" y="4"/>
                  <a:pt x="576" y="0"/>
                </a:cubicBezTo>
              </a:path>
            </a:pathLst>
          </a:custGeom>
          <a:noFill/>
          <a:ln w="9360" cap="sq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4">
            <a:extLst>
              <a:ext uri="{FF2B5EF4-FFF2-40B4-BE49-F238E27FC236}">
                <a16:creationId xmlns:a16="http://schemas.microsoft.com/office/drawing/2014/main" id="{E29600F4-26CC-4CFD-AC77-96DA19416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6" y="5214938"/>
            <a:ext cx="1528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800" i="1">
                <a:solidFill>
                  <a:srgbClr val="800080"/>
                </a:solidFill>
                <a:latin typeface="Times New Roman" panose="02020603050405020304" pitchFamily="18" charset="0"/>
              </a:rPr>
              <a:t>responsibility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AU" altLang="en-US" sz="1800" i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0" name="Text Box 15">
            <a:extLst>
              <a:ext uri="{FF2B5EF4-FFF2-40B4-BE49-F238E27FC236}">
                <a16:creationId xmlns:a16="http://schemas.microsoft.com/office/drawing/2014/main" id="{60293EEF-6DE5-4010-866B-F741C305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4" y="5846764"/>
            <a:ext cx="34051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800" i="1">
                <a:solidFill>
                  <a:srgbClr val="800080"/>
                </a:solidFill>
                <a:latin typeface="Times New Roman" panose="02020603050405020304" pitchFamily="18" charset="0"/>
              </a:rPr>
              <a:t>responsibility instance declaration</a:t>
            </a:r>
          </a:p>
        </p:txBody>
      </p:sp>
      <p:sp>
        <p:nvSpPr>
          <p:cNvPr id="11281" name="AutoShape 16">
            <a:extLst>
              <a:ext uri="{FF2B5EF4-FFF2-40B4-BE49-F238E27FC236}">
                <a16:creationId xmlns:a16="http://schemas.microsoft.com/office/drawing/2014/main" id="{C96EACCF-5A17-4CA8-A35F-3B06C1991EF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751389" y="5743575"/>
            <a:ext cx="496887" cy="287338"/>
          </a:xfrm>
          <a:custGeom>
            <a:avLst/>
            <a:gdLst>
              <a:gd name="T0" fmla="*/ 0 w 576"/>
              <a:gd name="T1" fmla="*/ 287338 h 175"/>
              <a:gd name="T2" fmla="*/ 140612 w 576"/>
              <a:gd name="T3" fmla="*/ 164193 h 175"/>
              <a:gd name="T4" fmla="*/ 302791 w 576"/>
              <a:gd name="T5" fmla="*/ 41048 h 175"/>
              <a:gd name="T6" fmla="*/ 496887 w 576"/>
              <a:gd name="T7" fmla="*/ 0 h 175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75"/>
              <a:gd name="T14" fmla="*/ 576 w 576"/>
              <a:gd name="T15" fmla="*/ 175 h 1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75">
                <a:moveTo>
                  <a:pt x="0" y="175"/>
                </a:moveTo>
                <a:cubicBezTo>
                  <a:pt x="52" y="150"/>
                  <a:pt x="104" y="125"/>
                  <a:pt x="163" y="100"/>
                </a:cubicBezTo>
                <a:cubicBezTo>
                  <a:pt x="222" y="75"/>
                  <a:pt x="282" y="42"/>
                  <a:pt x="351" y="25"/>
                </a:cubicBezTo>
                <a:cubicBezTo>
                  <a:pt x="420" y="8"/>
                  <a:pt x="498" y="4"/>
                  <a:pt x="576" y="0"/>
                </a:cubicBezTo>
              </a:path>
            </a:pathLst>
          </a:custGeom>
          <a:noFill/>
          <a:ln w="9360" cap="sq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17">
            <a:extLst>
              <a:ext uri="{FF2B5EF4-FFF2-40B4-BE49-F238E27FC236}">
                <a16:creationId xmlns:a16="http://schemas.microsoft.com/office/drawing/2014/main" id="{BA371D73-26D8-4D84-9994-D5E33327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3474890"/>
            <a:ext cx="69736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altLang="en-US" b="1">
                <a:solidFill>
                  <a:srgbClr val="800080"/>
                </a:solidFill>
                <a:latin typeface="Comic Sans MS" panose="030F0702030302020204" pitchFamily="66" charset="0"/>
              </a:rPr>
              <a:t> </a:t>
            </a:r>
            <a:r>
              <a:rPr lang="fr-FR" altLang="en-US" sz="2000">
                <a:solidFill>
                  <a:srgbClr val="5F5F5F"/>
                </a:solidFill>
                <a:latin typeface="Arial" panose="020B0604020202020204" pitchFamily="34" charset="0"/>
              </a:rPr>
              <a:t>Maintain [DoorStateClosedWhileNonZeroMeasuredSpeed]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D3343DB1-64F6-4DB5-B1DD-808E025C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33350"/>
            <a:ext cx="7200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capabilities &amp; goal realizability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D1B362D-854B-4009-8BD2-6201C397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1031876"/>
            <a:ext cx="876458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Responsibility assignment is subject to agent capabilities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the goal must be realizable by the agent in view of what the agent can monitor and control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 i="1">
                <a:solidFill>
                  <a:srgbClr val="009999"/>
                </a:solidFill>
                <a:latin typeface="Calibri" panose="020F0502020204030204" pitchFamily="34" charset="0"/>
              </a:rPr>
              <a:t>roughly:</a:t>
            </a: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  we can define a set of sequences of state transitions on the agent’s monitored/controlled variables that coincides with the set of behaviors prescribed by the goal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59FB451F-38CD-4B57-9DC2-546A55F1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293" name="Group 4">
            <a:extLst>
              <a:ext uri="{FF2B5EF4-FFF2-40B4-BE49-F238E27FC236}">
                <a16:creationId xmlns:a16="http://schemas.microsoft.com/office/drawing/2014/main" id="{364425C8-1CA5-4353-9ABC-01C31458F46D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3825876"/>
            <a:ext cx="8955088" cy="2454275"/>
            <a:chOff x="118" y="2410"/>
            <a:chExt cx="5641" cy="1546"/>
          </a:xfrm>
        </p:grpSpPr>
        <p:graphicFrame>
          <p:nvGraphicFramePr>
            <p:cNvPr id="12294" name="Object 5">
              <a:extLst>
                <a:ext uri="{FF2B5EF4-FFF2-40B4-BE49-F238E27FC236}">
                  <a16:creationId xmlns:a16="http://schemas.microsoft.com/office/drawing/2014/main" id="{B06D8739-78A9-439B-828B-1F0B7E71A8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" y="2410"/>
            <a:ext cx="5641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r:id="rId5" imgW="6302919" imgH="1456706" progId="">
                    <p:embed/>
                  </p:oleObj>
                </mc:Choice>
                <mc:Fallback>
                  <p:oleObj r:id="rId5" imgW="6302919" imgH="1456706" progId="">
                    <p:embed/>
                    <p:pic>
                      <p:nvPicPr>
                        <p:cNvPr id="12294" name="Object 5">
                          <a:extLst>
                            <a:ext uri="{FF2B5EF4-FFF2-40B4-BE49-F238E27FC236}">
                              <a16:creationId xmlns:a16="http://schemas.microsoft.com/office/drawing/2014/main" id="{B06D8739-78A9-439B-828B-1F0B7E71A8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" y="2410"/>
                          <a:ext cx="5641" cy="1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AutoShape 6">
              <a:extLst>
                <a:ext uri="{FF2B5EF4-FFF2-40B4-BE49-F238E27FC236}">
                  <a16:creationId xmlns:a16="http://schemas.microsoft.com/office/drawing/2014/main" id="{12BB7C21-8400-4022-83D4-A9BB023DFF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8" y="3572"/>
              <a:ext cx="202" cy="197"/>
            </a:xfrm>
            <a:custGeom>
              <a:avLst/>
              <a:gdLst>
                <a:gd name="T0" fmla="*/ 0 w 576"/>
                <a:gd name="T1" fmla="*/ 197 h 175"/>
                <a:gd name="T2" fmla="*/ 57 w 576"/>
                <a:gd name="T3" fmla="*/ 113 h 175"/>
                <a:gd name="T4" fmla="*/ 123 w 576"/>
                <a:gd name="T5" fmla="*/ 28 h 175"/>
                <a:gd name="T6" fmla="*/ 202 w 576"/>
                <a:gd name="T7" fmla="*/ 0 h 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75"/>
                <a:gd name="T14" fmla="*/ 576 w 576"/>
                <a:gd name="T15" fmla="*/ 175 h 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75">
                  <a:moveTo>
                    <a:pt x="0" y="175"/>
                  </a:moveTo>
                  <a:cubicBezTo>
                    <a:pt x="52" y="150"/>
                    <a:pt x="104" y="125"/>
                    <a:pt x="163" y="100"/>
                  </a:cubicBezTo>
                  <a:cubicBezTo>
                    <a:pt x="222" y="75"/>
                    <a:pt x="282" y="42"/>
                    <a:pt x="351" y="25"/>
                  </a:cubicBezTo>
                  <a:cubicBezTo>
                    <a:pt x="420" y="8"/>
                    <a:pt x="498" y="4"/>
                    <a:pt x="576" y="0"/>
                  </a:cubicBezTo>
                </a:path>
              </a:pathLst>
            </a:custGeom>
            <a:noFill/>
            <a:ln w="9360" cap="sq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90243F25-159D-4DB5-9EA9-30620C202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" y="3702"/>
              <a:ext cx="7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1800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altLang="en-US" sz="1800" i="1">
                  <a:solidFill>
                    <a:srgbClr val="800080"/>
                  </a:solidFill>
                  <a:latin typeface="Times New Roman" panose="02020603050405020304" pitchFamily="18" charset="0"/>
                </a:rPr>
                <a:t>controlled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800" i="1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A962816F-E45C-4E54-9D8A-33B64D23D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052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1800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altLang="en-US" sz="18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monitored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800" i="1">
                <a:solidFill>
                  <a:srgbClr val="009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AutoShape 9">
              <a:extLst>
                <a:ext uri="{FF2B5EF4-FFF2-40B4-BE49-F238E27FC236}">
                  <a16:creationId xmlns:a16="http://schemas.microsoft.com/office/drawing/2014/main" id="{E7F9AC7C-815A-4C21-BC16-E94EB39D3A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551" y="3223"/>
              <a:ext cx="303" cy="143"/>
            </a:xfrm>
            <a:custGeom>
              <a:avLst/>
              <a:gdLst>
                <a:gd name="T0" fmla="*/ 0 w 576"/>
                <a:gd name="T1" fmla="*/ 143 h 175"/>
                <a:gd name="T2" fmla="*/ 86 w 576"/>
                <a:gd name="T3" fmla="*/ 82 h 175"/>
                <a:gd name="T4" fmla="*/ 185 w 576"/>
                <a:gd name="T5" fmla="*/ 20 h 175"/>
                <a:gd name="T6" fmla="*/ 303 w 576"/>
                <a:gd name="T7" fmla="*/ 0 h 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75"/>
                <a:gd name="T14" fmla="*/ 576 w 576"/>
                <a:gd name="T15" fmla="*/ 175 h 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75">
                  <a:moveTo>
                    <a:pt x="0" y="175"/>
                  </a:moveTo>
                  <a:cubicBezTo>
                    <a:pt x="52" y="150"/>
                    <a:pt x="104" y="125"/>
                    <a:pt x="163" y="100"/>
                  </a:cubicBezTo>
                  <a:cubicBezTo>
                    <a:pt x="222" y="75"/>
                    <a:pt x="282" y="42"/>
                    <a:pt x="351" y="25"/>
                  </a:cubicBezTo>
                  <a:cubicBezTo>
                    <a:pt x="420" y="8"/>
                    <a:pt x="498" y="4"/>
                    <a:pt x="576" y="0"/>
                  </a:cubicBezTo>
                </a:path>
              </a:pathLst>
            </a:custGeom>
            <a:noFill/>
            <a:ln w="9360" cap="sq">
              <a:solidFill>
                <a:srgbClr val="0099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041FD54A-076F-42BB-A1AA-31D0352A3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9" y="228600"/>
            <a:ext cx="7686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Causes of goal unrealizability by agents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582AB1C-8041-4A74-9205-E986B4F0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1455738"/>
            <a:ext cx="8270875" cy="459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80" rIns="92160" bIns="460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4A42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Lack of monitorability</a:t>
            </a: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 of state variables to be evaluated in assigned goals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4A42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Lack of controllability</a:t>
            </a: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 of state variables to be constrained in assigned goals</a:t>
            </a:r>
          </a:p>
          <a:p>
            <a:pPr>
              <a:lnSpc>
                <a:spcPct val="15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State variables to be evaluated in future states</a:t>
            </a:r>
          </a:p>
          <a:p>
            <a:pPr>
              <a:lnSpc>
                <a:spcPct val="15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Goal unsatisfiability under certain conditions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Unbounded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achievement of assigned </a:t>
            </a:r>
            <a:r>
              <a:rPr lang="en-US" altLang="en-US" sz="2200" i="1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Achieve</a:t>
            </a:r>
            <a:r>
              <a:rPr lang="en-US" altLang="en-US" sz="2200">
                <a:solidFill>
                  <a:srgbClr val="4A427C"/>
                </a:solidFill>
                <a:latin typeface="Calibri" pitchFamily="32" charset="0"/>
                <a:cs typeface="Calibri" pitchFamily="32" charset="0"/>
              </a:rPr>
              <a:t> goals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target can be indefinitely postponed</a:t>
            </a:r>
          </a:p>
          <a:p>
            <a:pPr marL="342900">
              <a:lnSpc>
                <a:spcPts val="4188"/>
              </a:lnSpc>
              <a:spcBef>
                <a:spcPts val="1000"/>
              </a:spcBef>
              <a:buSzPct val="70000"/>
              <a:defRPr/>
            </a:pPr>
            <a:endParaRPr lang="en-US" altLang="en-US" sz="2000">
              <a:solidFill>
                <a:srgbClr val="352270"/>
              </a:solidFill>
              <a:latin typeface="Calibri" pitchFamily="32" charset="0"/>
              <a:cs typeface="Calibri" pitchFamily="32" charset="0"/>
            </a:endParaRP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96316560-8A54-4A60-B1BF-056FBD42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73038"/>
            <a:ext cx="11763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">
            <a:extLst>
              <a:ext uri="{FF2B5EF4-FFF2-40B4-BE49-F238E27FC236}">
                <a16:creationId xmlns:a16="http://schemas.microsoft.com/office/drawing/2014/main" id="{0E1A837E-A01E-4C85-A7E9-A0C41A69D6D9}"/>
              </a:ext>
            </a:extLst>
          </p:cNvPr>
          <p:cNvGrpSpPr>
            <a:grpSpLocks/>
          </p:cNvGrpSpPr>
          <p:nvPr/>
        </p:nvGrpSpPr>
        <p:grpSpPr bwMode="auto">
          <a:xfrm>
            <a:off x="7245350" y="5867401"/>
            <a:ext cx="1836738" cy="511175"/>
            <a:chOff x="3604" y="3696"/>
            <a:chExt cx="1157" cy="322"/>
          </a:xfrm>
        </p:grpSpPr>
        <p:sp>
          <p:nvSpPr>
            <p:cNvPr id="14368" name="Line 2">
              <a:extLst>
                <a:ext uri="{FF2B5EF4-FFF2-40B4-BE49-F238E27FC236}">
                  <a16:creationId xmlns:a16="http://schemas.microsoft.com/office/drawing/2014/main" id="{BC4D789E-A246-45ED-A7E2-08E657E07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3696"/>
              <a:ext cx="417" cy="208"/>
            </a:xfrm>
            <a:prstGeom prst="line">
              <a:avLst/>
            </a:prstGeom>
            <a:noFill/>
            <a:ln w="2844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Oval 3">
              <a:extLst>
                <a:ext uri="{FF2B5EF4-FFF2-40B4-BE49-F238E27FC236}">
                  <a16:creationId xmlns:a16="http://schemas.microsoft.com/office/drawing/2014/main" id="{C17A13D6-BDA7-4BE4-97A1-AA2C37BB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869"/>
              <a:ext cx="99" cy="126"/>
            </a:xfrm>
            <a:prstGeom prst="ellipse">
              <a:avLst/>
            </a:prstGeom>
            <a:noFill/>
            <a:ln w="2844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70" name="Line 4">
              <a:extLst>
                <a:ext uri="{FF2B5EF4-FFF2-40B4-BE49-F238E27FC236}">
                  <a16:creationId xmlns:a16="http://schemas.microsoft.com/office/drawing/2014/main" id="{7D2B4F90-21E1-46AD-AE4C-DAD12C1C5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3955"/>
              <a:ext cx="653" cy="63"/>
            </a:xfrm>
            <a:prstGeom prst="line">
              <a:avLst/>
            </a:prstGeom>
            <a:noFill/>
            <a:ln w="2844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9" name="Group 5">
            <a:extLst>
              <a:ext uri="{FF2B5EF4-FFF2-40B4-BE49-F238E27FC236}">
                <a16:creationId xmlns:a16="http://schemas.microsoft.com/office/drawing/2014/main" id="{E49EA59B-7E8C-4926-AC7D-6624C05D2E17}"/>
              </a:ext>
            </a:extLst>
          </p:cNvPr>
          <p:cNvGrpSpPr>
            <a:grpSpLocks/>
          </p:cNvGrpSpPr>
          <p:nvPr/>
        </p:nvGrpSpPr>
        <p:grpSpPr bwMode="auto">
          <a:xfrm>
            <a:off x="7280275" y="4171951"/>
            <a:ext cx="1836738" cy="511175"/>
            <a:chOff x="3626" y="2628"/>
            <a:chExt cx="1157" cy="322"/>
          </a:xfrm>
        </p:grpSpPr>
        <p:sp>
          <p:nvSpPr>
            <p:cNvPr id="14365" name="Line 6">
              <a:extLst>
                <a:ext uri="{FF2B5EF4-FFF2-40B4-BE49-F238E27FC236}">
                  <a16:creationId xmlns:a16="http://schemas.microsoft.com/office/drawing/2014/main" id="{7B9952FA-D25F-417A-9A41-671AA4A2D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628"/>
              <a:ext cx="417" cy="208"/>
            </a:xfrm>
            <a:prstGeom prst="line">
              <a:avLst/>
            </a:prstGeom>
            <a:noFill/>
            <a:ln w="2844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Oval 7">
              <a:extLst>
                <a:ext uri="{FF2B5EF4-FFF2-40B4-BE49-F238E27FC236}">
                  <a16:creationId xmlns:a16="http://schemas.microsoft.com/office/drawing/2014/main" id="{6BD7DA1D-12E7-4840-A383-F3035B27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2801"/>
              <a:ext cx="99" cy="126"/>
            </a:xfrm>
            <a:prstGeom prst="ellipse">
              <a:avLst/>
            </a:prstGeom>
            <a:noFill/>
            <a:ln w="2844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67" name="Line 8">
              <a:extLst>
                <a:ext uri="{FF2B5EF4-FFF2-40B4-BE49-F238E27FC236}">
                  <a16:creationId xmlns:a16="http://schemas.microsoft.com/office/drawing/2014/main" id="{D5984B3B-6143-4CE5-A2D5-566975275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0" y="2887"/>
              <a:ext cx="653" cy="63"/>
            </a:xfrm>
            <a:prstGeom prst="line">
              <a:avLst/>
            </a:prstGeom>
            <a:noFill/>
            <a:ln w="2844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Text Box 9">
            <a:extLst>
              <a:ext uri="{FF2B5EF4-FFF2-40B4-BE49-F238E27FC236}">
                <a16:creationId xmlns:a16="http://schemas.microsoft.com/office/drawing/2014/main" id="{8ED12DA7-F045-46E5-9C69-22D4FFD8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1" y="257175"/>
            <a:ext cx="8278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capabilities &amp; goal realizability: </a:t>
            </a:r>
            <a:b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</a:p>
        </p:txBody>
      </p:sp>
      <p:sp>
        <p:nvSpPr>
          <p:cNvPr id="14341" name="Text Box 10">
            <a:extLst>
              <a:ext uri="{FF2B5EF4-FFF2-40B4-BE49-F238E27FC236}">
                <a16:creationId xmlns:a16="http://schemas.microsoft.com/office/drawing/2014/main" id="{6DD9CEBC-306A-4EA1-BC30-2D8FB30A6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3217229"/>
            <a:ext cx="685006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1375"/>
              </a:spcBef>
            </a:pPr>
            <a:r>
              <a:rPr lang="en-US" altLang="en-US" sz="2200">
                <a:solidFill>
                  <a:srgbClr val="352270"/>
                </a:solidFill>
                <a:latin typeface="Comic Sans MS" panose="030F0702030302020204" pitchFamily="66" charset="0"/>
              </a:rPr>
              <a:t>Ex 1:  </a:t>
            </a:r>
            <a:r>
              <a:rPr lang="en-US" altLang="en-US" sz="2200">
                <a:solidFill>
                  <a:srgbClr val="009999"/>
                </a:solidFill>
                <a:latin typeface="Comic Sans MS" panose="030F0702030302020204" pitchFamily="66" charset="0"/>
              </a:rPr>
              <a:t>Realizable</a:t>
            </a:r>
            <a:r>
              <a:rPr lang="en-US" altLang="en-US" sz="2200">
                <a:solidFill>
                  <a:srgbClr val="352270"/>
                </a:solidFill>
                <a:latin typeface="Comic Sans MS" panose="030F0702030302020204" pitchFamily="66" charset="0"/>
              </a:rPr>
              <a:t> by TrainController</a:t>
            </a:r>
          </a:p>
        </p:txBody>
      </p:sp>
      <p:grpSp>
        <p:nvGrpSpPr>
          <p:cNvPr id="14342" name="Group 11">
            <a:extLst>
              <a:ext uri="{FF2B5EF4-FFF2-40B4-BE49-F238E27FC236}">
                <a16:creationId xmlns:a16="http://schemas.microsoft.com/office/drawing/2014/main" id="{7ECD93A9-31FC-479C-8EE1-AB4EA70C9134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3840160"/>
            <a:ext cx="6224588" cy="463549"/>
            <a:chOff x="833" y="2419"/>
            <a:chExt cx="3921" cy="292"/>
          </a:xfrm>
        </p:grpSpPr>
        <p:sp>
          <p:nvSpPr>
            <p:cNvPr id="14363" name="AutoShape 12">
              <a:extLst>
                <a:ext uri="{FF2B5EF4-FFF2-40B4-BE49-F238E27FC236}">
                  <a16:creationId xmlns:a16="http://schemas.microsoft.com/office/drawing/2014/main" id="{1AA098E6-0C71-441F-BAFF-147297DA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422"/>
              <a:ext cx="3908" cy="287"/>
            </a:xfrm>
            <a:prstGeom prst="parallelogram">
              <a:avLst>
                <a:gd name="adj" fmla="val 54215"/>
              </a:avLst>
            </a:prstGeom>
            <a:solidFill>
              <a:srgbClr val="B4B1E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64" name="Text Box 13">
              <a:extLst>
                <a:ext uri="{FF2B5EF4-FFF2-40B4-BE49-F238E27FC236}">
                  <a16:creationId xmlns:a16="http://schemas.microsoft.com/office/drawing/2014/main" id="{6A43DEFF-FCB0-4D09-B481-EBAB0D516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2419"/>
              <a:ext cx="37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FR" altLang="en-US" b="1">
                  <a:solidFill>
                    <a:srgbClr val="800080"/>
                  </a:solidFill>
                  <a:latin typeface="Comic Sans MS" panose="030F0702030302020204" pitchFamily="66" charset="0"/>
                </a:rPr>
                <a:t> </a:t>
              </a:r>
              <a:r>
                <a:rPr lang="fr-FR" altLang="en-US" sz="2200">
                  <a:solidFill>
                    <a:srgbClr val="352270"/>
                  </a:solidFill>
                  <a:latin typeface="Comic Sans MS" panose="030F0702030302020204" pitchFamily="66" charset="0"/>
                </a:rPr>
                <a:t>measuredSpeed </a:t>
              </a:r>
              <a:r>
                <a:rPr lang="en-US" altLang="en-US" sz="2200">
                  <a:solidFill>
                    <a:srgbClr val="352270"/>
                  </a:solidFill>
                </a:rPr>
                <a:t></a:t>
              </a:r>
              <a:r>
                <a:rPr lang="fr-FR" altLang="en-US" sz="2200">
                  <a:solidFill>
                    <a:srgbClr val="352270"/>
                  </a:solidFill>
                  <a:latin typeface="Comic Sans MS" panose="030F0702030302020204" pitchFamily="66" charset="0"/>
                </a:rPr>
                <a:t>0</a:t>
              </a:r>
              <a:r>
                <a:rPr lang="fr-FR" altLang="en-US" sz="2200">
                  <a:solidFill>
                    <a:srgbClr val="352270"/>
                  </a:solidFill>
                </a:rPr>
                <a:t></a:t>
              </a:r>
              <a:r>
                <a:rPr lang="fr-FR" altLang="en-US" sz="2200" b="1">
                  <a:solidFill>
                    <a:srgbClr val="352270"/>
                  </a:solidFill>
                  <a:latin typeface="Comic Sans MS" panose="030F0702030302020204" pitchFamily="66" charset="0"/>
                </a:rPr>
                <a:t> </a:t>
              </a:r>
              <a:r>
                <a:rPr lang="fr-FR" altLang="en-US" sz="2200">
                  <a:solidFill>
                    <a:srgbClr val="352270"/>
                  </a:solidFill>
                  <a:latin typeface="Comic Sans MS" panose="030F0702030302020204" pitchFamily="66" charset="0"/>
                </a:rPr>
                <a:t>doorState = ‘closed’</a:t>
              </a:r>
            </a:p>
          </p:txBody>
        </p:sp>
      </p:grpSp>
      <p:sp>
        <p:nvSpPr>
          <p:cNvPr id="14343" name="AutoShape 14">
            <a:extLst>
              <a:ext uri="{FF2B5EF4-FFF2-40B4-BE49-F238E27FC236}">
                <a16:creationId xmlns:a16="http://schemas.microsoft.com/office/drawing/2014/main" id="{FDF89513-33BB-4D7E-83EC-4EECB705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5402264"/>
            <a:ext cx="4354512" cy="528637"/>
          </a:xfrm>
          <a:prstGeom prst="parallelogram">
            <a:avLst>
              <a:gd name="adj" fmla="val 32796"/>
            </a:avLst>
          </a:prstGeom>
          <a:solidFill>
            <a:srgbClr val="B4B1ED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Text Box 15">
            <a:extLst>
              <a:ext uri="{FF2B5EF4-FFF2-40B4-BE49-F238E27FC236}">
                <a16:creationId xmlns:a16="http://schemas.microsoft.com/office/drawing/2014/main" id="{7C6489B8-4601-4B66-9374-54AFB079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5469892"/>
            <a:ext cx="322586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altLang="en-US" sz="2200">
                <a:solidFill>
                  <a:srgbClr val="CC0000"/>
                </a:solidFill>
                <a:latin typeface="Comic Sans MS" panose="030F0702030302020204" pitchFamily="66" charset="0"/>
              </a:rPr>
              <a:t>Moving</a:t>
            </a:r>
            <a:r>
              <a:rPr lang="fr-FR" altLang="en-US" sz="2200">
                <a:solidFill>
                  <a:srgbClr val="352270"/>
                </a:solidFill>
              </a:rPr>
              <a:t></a:t>
            </a:r>
            <a:r>
              <a:rPr lang="fr-FR" altLang="en-US" sz="2200">
                <a:solidFill>
                  <a:srgbClr val="352270"/>
                </a:solidFill>
                <a:latin typeface="Comic Sans MS" panose="030F0702030302020204" pitchFamily="66" charset="0"/>
              </a:rPr>
              <a:t> </a:t>
            </a:r>
            <a:r>
              <a:rPr lang="fr-FR" altLang="en-US" sz="2200">
                <a:solidFill>
                  <a:srgbClr val="CC0000"/>
                </a:solidFill>
                <a:latin typeface="Comic Sans MS" panose="030F0702030302020204" pitchFamily="66" charset="0"/>
              </a:rPr>
              <a:t>DoorsClosed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93B0476F-AB21-482F-B98F-E15DEBB6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68217"/>
            <a:ext cx="73533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1375"/>
              </a:spcBef>
              <a:defRPr/>
            </a:pPr>
            <a:r>
              <a:rPr lang="en-US" altLang="en-US" sz="2200">
                <a:solidFill>
                  <a:srgbClr val="352270"/>
                </a:solidFill>
                <a:latin typeface="Comic Sans MS" pitchFamily="64" charset="0"/>
              </a:rPr>
              <a:t>Ex 2:  </a:t>
            </a:r>
            <a:r>
              <a:rPr lang="en-US" alt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Not</a:t>
            </a:r>
            <a:r>
              <a:rPr lang="en-US" altLang="en-US" sz="2200">
                <a:solidFill>
                  <a:srgbClr val="009999"/>
                </a:solidFill>
                <a:latin typeface="Comic Sans MS" pitchFamily="64" charset="0"/>
              </a:rPr>
              <a:t> realizable</a:t>
            </a:r>
            <a:r>
              <a:rPr lang="en-US" altLang="en-US" sz="2200">
                <a:solidFill>
                  <a:srgbClr val="352270"/>
                </a:solidFill>
                <a:latin typeface="Comic Sans MS" pitchFamily="64" charset="0"/>
              </a:rPr>
              <a:t> by TrainController</a:t>
            </a:r>
          </a:p>
        </p:txBody>
      </p:sp>
      <p:grpSp>
        <p:nvGrpSpPr>
          <p:cNvPr id="14346" name="Group 17">
            <a:extLst>
              <a:ext uri="{FF2B5EF4-FFF2-40B4-BE49-F238E27FC236}">
                <a16:creationId xmlns:a16="http://schemas.microsoft.com/office/drawing/2014/main" id="{5F46C885-F28B-453E-A224-5E7B91A64131}"/>
              </a:ext>
            </a:extLst>
          </p:cNvPr>
          <p:cNvGrpSpPr>
            <a:grpSpLocks/>
          </p:cNvGrpSpPr>
          <p:nvPr/>
        </p:nvGrpSpPr>
        <p:grpSpPr bwMode="auto">
          <a:xfrm>
            <a:off x="7824789" y="6030913"/>
            <a:ext cx="301625" cy="455612"/>
            <a:chOff x="3969" y="3799"/>
            <a:chExt cx="190" cy="287"/>
          </a:xfrm>
        </p:grpSpPr>
        <p:sp>
          <p:nvSpPr>
            <p:cNvPr id="14361" name="Line 18">
              <a:extLst>
                <a:ext uri="{FF2B5EF4-FFF2-40B4-BE49-F238E27FC236}">
                  <a16:creationId xmlns:a16="http://schemas.microsoft.com/office/drawing/2014/main" id="{DFBFE276-C57F-4382-B765-9F8F2299C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3799"/>
              <a:ext cx="192" cy="287"/>
            </a:xfrm>
            <a:prstGeom prst="line">
              <a:avLst/>
            </a:prstGeom>
            <a:noFill/>
            <a:ln w="38160" cap="sq">
              <a:solidFill>
                <a:srgbClr val="F9152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19">
              <a:extLst>
                <a:ext uri="{FF2B5EF4-FFF2-40B4-BE49-F238E27FC236}">
                  <a16:creationId xmlns:a16="http://schemas.microsoft.com/office/drawing/2014/main" id="{45DAA1C5-2269-4667-8734-6F34C09CC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799"/>
              <a:ext cx="190" cy="287"/>
            </a:xfrm>
            <a:prstGeom prst="line">
              <a:avLst/>
            </a:prstGeom>
            <a:noFill/>
            <a:ln w="38160" cap="sq">
              <a:solidFill>
                <a:srgbClr val="F9152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AutoShape 20">
            <a:extLst>
              <a:ext uri="{FF2B5EF4-FFF2-40B4-BE49-F238E27FC236}">
                <a16:creationId xmlns:a16="http://schemas.microsoft.com/office/drawing/2014/main" id="{8A4D20FA-FC74-41EB-9916-CE1A21BD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2182814"/>
            <a:ext cx="2335212" cy="504825"/>
          </a:xfrm>
          <a:prstGeom prst="hexagon">
            <a:avLst>
              <a:gd name="adj" fmla="val 35057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8" name="Text Box 21">
            <a:extLst>
              <a:ext uri="{FF2B5EF4-FFF2-40B4-BE49-F238E27FC236}">
                <a16:creationId xmlns:a16="http://schemas.microsoft.com/office/drawing/2014/main" id="{F7BB814E-3D40-4F22-AE6C-48A6F460E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2209167"/>
            <a:ext cx="23749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TrainController</a:t>
            </a:r>
          </a:p>
        </p:txBody>
      </p:sp>
      <p:sp>
        <p:nvSpPr>
          <p:cNvPr id="14349" name="Text Box 22">
            <a:extLst>
              <a:ext uri="{FF2B5EF4-FFF2-40B4-BE49-F238E27FC236}">
                <a16:creationId xmlns:a16="http://schemas.microsoft.com/office/drawing/2014/main" id="{9496811A-1B26-4D15-A8D2-411D3983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1659619"/>
            <a:ext cx="2559050" cy="7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i="1">
                <a:solidFill>
                  <a:srgbClr val="009999"/>
                </a:solidFill>
                <a:latin typeface="Arial" panose="020B0604020202020204" pitchFamily="34" charset="0"/>
              </a:rPr>
              <a:t>monitored variable</a:t>
            </a:r>
          </a:p>
          <a:p>
            <a:pPr>
              <a:lnSpc>
                <a:spcPct val="40000"/>
              </a:lnSpc>
              <a:spcBef>
                <a:spcPts val="1250"/>
              </a:spcBef>
            </a:pPr>
            <a:r>
              <a:rPr lang="en-US" altLang="en-US" sz="2000">
                <a:solidFill>
                  <a:srgbClr val="352270"/>
                </a:solidFill>
                <a:latin typeface="Comic Sans MS" panose="030F0702030302020204" pitchFamily="66" charset="0"/>
              </a:rPr>
              <a:t>measuredSpeed</a:t>
            </a:r>
          </a:p>
        </p:txBody>
      </p:sp>
      <p:sp>
        <p:nvSpPr>
          <p:cNvPr id="14350" name="Line 23">
            <a:extLst>
              <a:ext uri="{FF2B5EF4-FFF2-40B4-BE49-F238E27FC236}">
                <a16:creationId xmlns:a16="http://schemas.microsoft.com/office/drawing/2014/main" id="{ABAEDD4A-17BF-4065-AC61-E8C98003E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2446339"/>
            <a:ext cx="1905000" cy="1587"/>
          </a:xfrm>
          <a:prstGeom prst="line">
            <a:avLst/>
          </a:prstGeom>
          <a:noFill/>
          <a:ln w="28440" cap="sq">
            <a:solidFill>
              <a:srgbClr val="35227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24">
            <a:extLst>
              <a:ext uri="{FF2B5EF4-FFF2-40B4-BE49-F238E27FC236}">
                <a16:creationId xmlns:a16="http://schemas.microsoft.com/office/drawing/2014/main" id="{9846012F-A5C9-4FDC-96E7-5CDFF3839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1763" y="2454275"/>
            <a:ext cx="2381250" cy="1588"/>
          </a:xfrm>
          <a:prstGeom prst="line">
            <a:avLst/>
          </a:prstGeom>
          <a:noFill/>
          <a:ln w="28440" cap="sq">
            <a:solidFill>
              <a:srgbClr val="35227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25">
            <a:extLst>
              <a:ext uri="{FF2B5EF4-FFF2-40B4-BE49-F238E27FC236}">
                <a16:creationId xmlns:a16="http://schemas.microsoft.com/office/drawing/2014/main" id="{64223142-EF92-419E-BA98-3E2C2DCCE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1658032"/>
            <a:ext cx="2559050" cy="7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i="1">
                <a:solidFill>
                  <a:srgbClr val="009999"/>
                </a:solidFill>
                <a:latin typeface="Arial" panose="020B0604020202020204" pitchFamily="34" charset="0"/>
              </a:rPr>
              <a:t>controlled variable</a:t>
            </a:r>
          </a:p>
          <a:p>
            <a:pPr>
              <a:lnSpc>
                <a:spcPct val="40000"/>
              </a:lnSpc>
              <a:spcBef>
                <a:spcPts val="1250"/>
              </a:spcBef>
            </a:pPr>
            <a:r>
              <a:rPr lang="en-US" altLang="en-US" sz="2000">
                <a:solidFill>
                  <a:srgbClr val="352270"/>
                </a:solidFill>
                <a:latin typeface="Comic Sans MS" panose="030F0702030302020204" pitchFamily="66" charset="0"/>
              </a:rPr>
              <a:t>doorState</a:t>
            </a:r>
          </a:p>
        </p:txBody>
      </p:sp>
      <p:sp>
        <p:nvSpPr>
          <p:cNvPr id="14353" name="Text Box 26">
            <a:extLst>
              <a:ext uri="{FF2B5EF4-FFF2-40B4-BE49-F238E27FC236}">
                <a16:creationId xmlns:a16="http://schemas.microsoft.com/office/drawing/2014/main" id="{09E83CF6-273F-425F-A3F2-FD61ED66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1360488"/>
            <a:ext cx="25590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i="1">
                <a:solidFill>
                  <a:srgbClr val="800080"/>
                </a:solidFill>
                <a:latin typeface="Comic Sans MS" panose="030F0702030302020204" pitchFamily="66" charset="0"/>
              </a:rPr>
              <a:t>agent capabilities</a:t>
            </a:r>
          </a:p>
        </p:txBody>
      </p:sp>
      <p:sp>
        <p:nvSpPr>
          <p:cNvPr id="14354" name="Line 27">
            <a:extLst>
              <a:ext uri="{FF2B5EF4-FFF2-40B4-BE49-F238E27FC236}">
                <a16:creationId xmlns:a16="http://schemas.microsoft.com/office/drawing/2014/main" id="{D214FFD5-775C-4E62-987E-F41E15E2D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9" y="1587501"/>
            <a:ext cx="1355725" cy="98425"/>
          </a:xfrm>
          <a:prstGeom prst="line">
            <a:avLst/>
          </a:prstGeom>
          <a:noFill/>
          <a:ln w="12600" cap="sq">
            <a:solidFill>
              <a:srgbClr val="8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8">
            <a:extLst>
              <a:ext uri="{FF2B5EF4-FFF2-40B4-BE49-F238E27FC236}">
                <a16:creationId xmlns:a16="http://schemas.microsoft.com/office/drawing/2014/main" id="{58BC0284-94F1-4618-B1D7-A229DB4F3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726" y="1603375"/>
            <a:ext cx="1052513" cy="134938"/>
          </a:xfrm>
          <a:prstGeom prst="line">
            <a:avLst/>
          </a:prstGeom>
          <a:noFill/>
          <a:ln w="12600" cap="sq">
            <a:solidFill>
              <a:srgbClr val="8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AutoShape 29">
            <a:extLst>
              <a:ext uri="{FF2B5EF4-FFF2-40B4-BE49-F238E27FC236}">
                <a16:creationId xmlns:a16="http://schemas.microsoft.com/office/drawing/2014/main" id="{DEB530E2-A75F-422F-97D7-CBD248DB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589" y="4445001"/>
            <a:ext cx="1906587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7" name="Text Box 30">
            <a:extLst>
              <a:ext uri="{FF2B5EF4-FFF2-40B4-BE49-F238E27FC236}">
                <a16:creationId xmlns:a16="http://schemas.microsoft.com/office/drawing/2014/main" id="{F180EC2C-7272-46AD-8A9C-380D42AEB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588" y="4487863"/>
            <a:ext cx="18907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TrainControler</a:t>
            </a:r>
          </a:p>
        </p:txBody>
      </p:sp>
      <p:sp>
        <p:nvSpPr>
          <p:cNvPr id="14358" name="AutoShape 31">
            <a:extLst>
              <a:ext uri="{FF2B5EF4-FFF2-40B4-BE49-F238E27FC236}">
                <a16:creationId xmlns:a16="http://schemas.microsoft.com/office/drawing/2014/main" id="{F47BA027-7CF6-480E-AB54-B701287C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9" y="6011864"/>
            <a:ext cx="1906587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9" name="Text Box 32">
            <a:extLst>
              <a:ext uri="{FF2B5EF4-FFF2-40B4-BE49-F238E27FC236}">
                <a16:creationId xmlns:a16="http://schemas.microsoft.com/office/drawing/2014/main" id="{D5D7E5F7-5D44-4958-8286-2B56F9D3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238" y="6056313"/>
            <a:ext cx="18907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TrainControler</a:t>
            </a:r>
          </a:p>
        </p:txBody>
      </p:sp>
      <p:pic>
        <p:nvPicPr>
          <p:cNvPr id="14360" name="Picture 33">
            <a:extLst>
              <a:ext uri="{FF2B5EF4-FFF2-40B4-BE49-F238E27FC236}">
                <a16:creationId xmlns:a16="http://schemas.microsoft.com/office/drawing/2014/main" id="{84ED7293-43FF-4413-A973-DC169C09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8589"/>
            <a:ext cx="86995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757AF3DE-8288-4FFF-8FA9-F05F0772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133350"/>
            <a:ext cx="7734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Agents as operation performers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DE3CD4F6-C22E-4D97-AAFA-508B8E9A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903289"/>
            <a:ext cx="876458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An agent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performs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an operation if the applications of this operation are activated by instances of this agent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means for getting/setting the agent’s monitored/controlled variables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under restricted conditions so as to satisfy assigned goals: permissions, obligations specified in operation model 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(cf. Chap.12)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which agent instance activates which operation application:  specified in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instance declaration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annotating 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Performance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link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61EC6A53-21B0-41D5-AE29-B396CEC4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8DC34211-F64C-42A5-810D-9F566824C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4310063"/>
          <a:ext cx="872966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5" imgW="4502771" imgH="1011393" progId="">
                  <p:embed/>
                </p:oleObj>
              </mc:Choice>
              <mc:Fallback>
                <p:oleObj r:id="rId5" imgW="4502771" imgH="1011393" progId="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8DC34211-F64C-42A5-810D-9F566824C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310063"/>
                        <a:ext cx="8729662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65AB3334-4E22-4060-BF29-EE0CD34B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wishes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0694671C-B248-4472-BB54-95289AEA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52538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 human agent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wishes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 goal if its instances would like the goal to be satisfied</a:t>
            </a:r>
          </a:p>
          <a:p>
            <a:pPr lvl="1">
              <a:lnSpc>
                <a:spcPct val="13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e.g.  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Wish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link between ...	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Patron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and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LongLoanPeriods</a:t>
            </a:r>
          </a:p>
          <a:p>
            <a:pPr lvl="1">
              <a:lnSpc>
                <a:spcPct val="13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					 Participant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and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MinimumInteraction</a:t>
            </a:r>
          </a:p>
          <a:p>
            <a:pPr>
              <a:lnSpc>
                <a:spcPct val="15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Optional agent feature used for ...</a:t>
            </a:r>
          </a:p>
          <a:p>
            <a:pPr marL="741363" lvl="1" indent="-282575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Goal elicitation:</a:t>
            </a:r>
            <a:r>
              <a:rPr lang="en-US" altLang="en-US" sz="22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goals wished by this human agent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</a:p>
          <a:p>
            <a:pPr marL="741363" lvl="1" indent="-282575">
              <a:lnSpc>
                <a:spcPct val="120000"/>
              </a:lnSpc>
              <a:spcBef>
                <a:spcPts val="688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Responsibility assignment:</a:t>
            </a:r>
            <a:r>
              <a:rPr lang="en-US" altLang="en-US" sz="22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</a:t>
            </a:r>
          </a:p>
          <a:p>
            <a:pPr lvl="2">
              <a:lnSpc>
                <a:spcPct val="110000"/>
              </a:lnSpc>
              <a:spcBef>
                <a:spcPts val="625"/>
              </a:spcBef>
              <a:buClr>
                <a:srgbClr val="009999"/>
              </a:buClr>
              <a:buFont typeface="Calibri" pitchFamily="32" charset="0"/>
              <a:buChar char="•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Avoid assignments of goals conflicting with wished goals</a:t>
            </a:r>
          </a:p>
          <a:p>
            <a:pPr lvl="1"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e.g. no assignment of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ReturnEncoded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to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Patron</a:t>
            </a:r>
          </a:p>
          <a:p>
            <a:pPr lvl="2">
              <a:lnSpc>
                <a:spcPct val="110000"/>
              </a:lnSpc>
              <a:spcBef>
                <a:spcPts val="1875"/>
              </a:spcBef>
              <a:buClr>
                <a:srgbClr val="009999"/>
              </a:buClr>
              <a:buFont typeface="Calibri" pitchFamily="32" charset="0"/>
              <a:buChar char="•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Favor assignments of security goals to trustworthy agents: wishing them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B975096B-A4DB-4FDE-BFAC-496BD5D5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2619375"/>
            <a:ext cx="6810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FB186D89-51CB-466F-A915-EC282007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14" y="2127251"/>
            <a:ext cx="5683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>
            <a:extLst>
              <a:ext uri="{FF2B5EF4-FFF2-40B4-BE49-F238E27FC236}">
                <a16:creationId xmlns:a16="http://schemas.microsoft.com/office/drawing/2014/main" id="{39257A11-CB02-4F2C-8ADD-E9DB5204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>
            <a:extLst>
              <a:ext uri="{FF2B5EF4-FFF2-40B4-BE49-F238E27FC236}">
                <a16:creationId xmlns:a16="http://schemas.microsoft.com/office/drawing/2014/main" id="{150D1104-B936-4B95-9663-9B9A30FA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4" y="4964114"/>
            <a:ext cx="5683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7F79F7B8-98B5-4235-BF28-70A6A1A3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belief and knowledge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E040A19A-2A95-4A6D-AB42-078B569B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1281113"/>
            <a:ext cx="8751888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Agents may be equipped with a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local memory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maintaining facts about their environment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domain properties should state how facts get in and out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An agent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believes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 fact </a:t>
            </a:r>
            <a:r>
              <a:rPr lang="en-US" altLang="en-US" sz="2200" i="1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if</a:t>
            </a:r>
            <a:r>
              <a:rPr lang="en-US" altLang="en-US" sz="2200" i="1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is in its local memory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An agent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knows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 fact </a:t>
            </a:r>
            <a:r>
              <a:rPr lang="en-US" altLang="en-US" sz="2200" i="1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if  it believes </a:t>
            </a:r>
            <a:r>
              <a:rPr lang="en-US" altLang="en-US" sz="2200" i="1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and  </a:t>
            </a:r>
            <a:r>
              <a:rPr lang="en-US" altLang="en-US" sz="2200" i="1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actually holds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Optional agent feature used for ...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obstacle analysis: 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wrong belief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obstacles are common</a:t>
            </a:r>
          </a:p>
          <a:p>
            <a:pPr lvl="2">
              <a:lnSpc>
                <a:spcPct val="110000"/>
              </a:lnSpc>
              <a:spcBef>
                <a:spcPts val="625"/>
              </a:spcBef>
              <a:defRPr/>
            </a:pP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                       ag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believes 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F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and 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F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does </a:t>
            </a:r>
            <a:r>
              <a:rPr lang="en-US" altLang="en-US" sz="2000" u="sng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not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hold</a:t>
            </a:r>
          </a:p>
          <a:p>
            <a:pPr lvl="2">
              <a:lnSpc>
                <a:spcPct val="150000"/>
              </a:lnSpc>
              <a:spcBef>
                <a:spcPts val="563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e.g.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Belief</a:t>
            </a:r>
            <a:r>
              <a:rPr lang="en-US" altLang="en-US" sz="2000" baseline="-25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Participant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(</a:t>
            </a:r>
            <a:r>
              <a:rPr lang="en-US" altLang="en-US" sz="2000" i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m.Date = d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) </a:t>
            </a:r>
            <a:r>
              <a:rPr lang="en-US" altLang="en-US" sz="1800" b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and</a:t>
            </a:r>
            <a:r>
              <a:rPr lang="en-US" altLang="en-US" sz="2000" b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m.Date </a:t>
            </a:r>
            <a:r>
              <a:rPr lang="en-AU" altLang="en-US" sz="2000" b="1">
                <a:solidFill>
                  <a:srgbClr val="5F5F5F"/>
                </a:solidFill>
              </a:rPr>
              <a:t></a:t>
            </a:r>
            <a:r>
              <a:rPr lang="en-US" altLang="en-US" sz="2000" i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 d   </a:t>
            </a:r>
            <a:r>
              <a:rPr lang="en-US" altLang="en-US" sz="18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for some meeting </a:t>
            </a:r>
            <a:r>
              <a:rPr lang="en-US" altLang="en-US" sz="1800" i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m</a:t>
            </a:r>
          </a:p>
          <a:p>
            <a:pPr lvl="1">
              <a:lnSpc>
                <a:spcPct val="190000"/>
              </a:lnSpc>
              <a:spcBef>
                <a:spcPts val="688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security analysis:</a:t>
            </a:r>
            <a:r>
              <a:rPr lang="en-US" altLang="en-US" sz="22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goals on what agents may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not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know</a:t>
            </a:r>
            <a:r>
              <a:rPr lang="en-US" altLang="en-US" sz="22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</a:p>
          <a:p>
            <a:pPr lvl="2">
              <a:lnSpc>
                <a:spcPct val="90000"/>
              </a:lnSpc>
              <a:spcBef>
                <a:spcPts val="625"/>
              </a:spcBef>
              <a:buClr>
                <a:srgbClr val="009999"/>
              </a:buClr>
              <a:buFont typeface="Calibri" pitchFamily="32" charset="0"/>
              <a:buChar char="•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no knowledge of sensitive facts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98F46BCF-E5E4-46A7-9CC1-99699E7B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14" y="5273675"/>
            <a:ext cx="6810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9657C0BB-7C2C-4B24-B264-34EE802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C3F4CF08-09A0-4A1C-AA7B-CC3CFA060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00025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dependencies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5539E561-0F35-460D-892E-11F2832C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4" y="1049338"/>
            <a:ext cx="86502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An agent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ag1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depends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on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another agent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for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 goal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under responsibility of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if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’s failure to get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satisfied can result in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ag1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’s failure to get one of its assigned goals satisfied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dependee ag2 is not responsible for ag1’s goals &amp; their failure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goal failure propagates ...</a:t>
            </a:r>
          </a:p>
          <a:p>
            <a:pPr lvl="2">
              <a:lnSpc>
                <a:spcPct val="110000"/>
              </a:lnSpc>
              <a:spcBef>
                <a:spcPts val="625"/>
              </a:spcBef>
              <a:defRPr/>
            </a:pP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up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in refinement trees</a:t>
            </a:r>
          </a:p>
          <a:p>
            <a:pPr lvl="2"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 backwards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through dependency chains</a:t>
            </a:r>
          </a:p>
          <a:p>
            <a:pPr>
              <a:lnSpc>
                <a:spcPct val="120000"/>
              </a:lnSpc>
              <a:spcBef>
                <a:spcPts val="688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Optional agent feature used for ...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vulnerability analysis along dependency chains</a:t>
            </a:r>
          </a:p>
          <a:p>
            <a:pPr lvl="2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=&gt;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agent model restructuring, countermeasures</a:t>
            </a:r>
          </a:p>
          <a:p>
            <a:pPr lvl="1"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capturing strategic dependencies among organizational agents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defRPr/>
            </a:pPr>
            <a:endParaRPr lang="en-US" altLang="en-US" sz="2000">
              <a:solidFill>
                <a:srgbClr val="009999"/>
              </a:solidFill>
              <a:latin typeface="Calibri" pitchFamily="32" charset="0"/>
              <a:cs typeface="Calibri" pitchFamily="32" charset="0"/>
            </a:endParaRP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B2FA037B-EFB7-4C65-A545-E4F9B7758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5663" y="5497514"/>
          <a:ext cx="57896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3516064" imgH="657619" progId="">
                  <p:embed/>
                </p:oleObj>
              </mc:Choice>
              <mc:Fallback>
                <p:oleObj r:id="rId4" imgW="3516064" imgH="657619" progId="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B2FA037B-EFB7-4C65-A545-E4F9B7758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5497514"/>
                        <a:ext cx="57896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4">
            <a:extLst>
              <a:ext uri="{FF2B5EF4-FFF2-40B4-BE49-F238E27FC236}">
                <a16:creationId xmlns:a16="http://schemas.microsoft.com/office/drawing/2014/main" id="{77DE5440-CED5-4150-8430-95E4FDCF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0" y="5981700"/>
            <a:ext cx="8080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438" name="Group 5">
            <a:extLst>
              <a:ext uri="{FF2B5EF4-FFF2-40B4-BE49-F238E27FC236}">
                <a16:creationId xmlns:a16="http://schemas.microsoft.com/office/drawing/2014/main" id="{BB5BD6A0-F4E9-4663-99E4-D9E73D98629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0976"/>
            <a:ext cx="1714500" cy="665163"/>
            <a:chOff x="96" y="114"/>
            <a:chExt cx="1080" cy="419"/>
          </a:xfrm>
        </p:grpSpPr>
        <p:pic>
          <p:nvPicPr>
            <p:cNvPr id="18439" name="Picture 6">
              <a:extLst>
                <a:ext uri="{FF2B5EF4-FFF2-40B4-BE49-F238E27FC236}">
                  <a16:creationId xmlns:a16="http://schemas.microsoft.com/office/drawing/2014/main" id="{A464088B-F356-4654-9708-0502F6E01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" y="118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40" name="Picture 7">
              <a:extLst>
                <a:ext uri="{FF2B5EF4-FFF2-40B4-BE49-F238E27FC236}">
                  <a16:creationId xmlns:a16="http://schemas.microsoft.com/office/drawing/2014/main" id="{C69B83D1-C0AE-42EF-9C6B-57EDE84C0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" y="121"/>
              <a:ext cx="3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41" name="Picture 8">
              <a:extLst>
                <a:ext uri="{FF2B5EF4-FFF2-40B4-BE49-F238E27FC236}">
                  <a16:creationId xmlns:a16="http://schemas.microsoft.com/office/drawing/2014/main" id="{B06A5AB7-294A-4DDB-B80D-401344DE8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14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2061EB1D-3E64-4A00-BB41-338C237D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4" y="228600"/>
            <a:ext cx="7513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  <a:latin typeface="Calibri" panose="020F0502020204030204" pitchFamily="34" charset="0"/>
              </a:rPr>
              <a:t>Dependencies may propagate along chains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24E03DC7-CEC2-4C43-8634-62B2BD78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09675"/>
            <a:ext cx="83962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If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ag1 depends on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for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, </a:t>
            </a:r>
          </a:p>
          <a:p>
            <a:pPr marL="342900">
              <a:lnSpc>
                <a:spcPct val="70000"/>
              </a:lnSpc>
              <a:spcBef>
                <a:spcPts val="1100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    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depends on ag3 for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G3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,</a:t>
            </a:r>
          </a:p>
          <a:p>
            <a:pPr marL="342900">
              <a:lnSpc>
                <a:spcPct val="90000"/>
              </a:lnSpc>
              <a:spcBef>
                <a:spcPts val="1100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    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G2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is among ag2’s failing goals when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G3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fails;</a:t>
            </a:r>
          </a:p>
          <a:p>
            <a:pPr marL="342900">
              <a:lnSpc>
                <a:spcPct val="110000"/>
              </a:lnSpc>
              <a:spcBef>
                <a:spcPts val="688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then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ag1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depends on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ag3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for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G3</a:t>
            </a:r>
          </a:p>
          <a:p>
            <a:pPr>
              <a:lnSpc>
                <a:spcPct val="160000"/>
              </a:lnSpc>
              <a:spcBef>
                <a:spcPts val="688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Critical dependency chains should be detected and broken</a:t>
            </a:r>
          </a:p>
          <a:p>
            <a:pPr lvl="1">
              <a:lnSpc>
                <a:spcPct val="110000"/>
              </a:lnSpc>
              <a:spcBef>
                <a:spcPts val="1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alternative goal refinements or assignments with fewer, </a:t>
            </a:r>
          </a:p>
          <a:p>
            <a:pPr lvl="1" indent="-282575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less critical dependencies</a:t>
            </a:r>
          </a:p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dependency mitigation goals</a:t>
            </a:r>
          </a:p>
        </p:txBody>
      </p:sp>
      <p:graphicFrame>
        <p:nvGraphicFramePr>
          <p:cNvPr id="19460" name="Object 3">
            <a:extLst>
              <a:ext uri="{FF2B5EF4-FFF2-40B4-BE49-F238E27FC236}">
                <a16:creationId xmlns:a16="http://schemas.microsoft.com/office/drawing/2014/main" id="{6FF211E2-F84F-4888-9087-B2EF73B83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7539" y="4937125"/>
          <a:ext cx="87518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5317133" imgH="476468" progId="">
                  <p:embed/>
                </p:oleObj>
              </mc:Choice>
              <mc:Fallback>
                <p:oleObj r:id="rId4" imgW="5317133" imgH="476468" progId="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id="{6FF211E2-F84F-4888-9087-B2EF73B83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9" y="4937125"/>
                        <a:ext cx="875188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Picture 4">
            <a:extLst>
              <a:ext uri="{FF2B5EF4-FFF2-40B4-BE49-F238E27FC236}">
                <a16:creationId xmlns:a16="http://schemas.microsoft.com/office/drawing/2014/main" id="{A2DAE191-682C-4A3D-8D7F-2439F213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5967413"/>
            <a:ext cx="8080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2" name="Group 5">
            <a:extLst>
              <a:ext uri="{FF2B5EF4-FFF2-40B4-BE49-F238E27FC236}">
                <a16:creationId xmlns:a16="http://schemas.microsoft.com/office/drawing/2014/main" id="{75CCCA2D-7F5A-4470-BDB8-0168100F2DF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0976"/>
            <a:ext cx="1714500" cy="665163"/>
            <a:chOff x="96" y="114"/>
            <a:chExt cx="1080" cy="419"/>
          </a:xfrm>
        </p:grpSpPr>
        <p:pic>
          <p:nvPicPr>
            <p:cNvPr id="19463" name="Picture 6">
              <a:extLst>
                <a:ext uri="{FF2B5EF4-FFF2-40B4-BE49-F238E27FC236}">
                  <a16:creationId xmlns:a16="http://schemas.microsoft.com/office/drawing/2014/main" id="{F5C9A50B-82B5-44A7-8AEF-9A4A3FBC1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" y="118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64" name="Picture 7">
              <a:extLst>
                <a:ext uri="{FF2B5EF4-FFF2-40B4-BE49-F238E27FC236}">
                  <a16:creationId xmlns:a16="http://schemas.microsoft.com/office/drawing/2014/main" id="{782D3CF4-B57A-4229-BFAC-FA82D8E3A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" y="121"/>
              <a:ext cx="3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465" name="Picture 8">
              <a:extLst>
                <a:ext uri="{FF2B5EF4-FFF2-40B4-BE49-F238E27FC236}">
                  <a16:creationId xmlns:a16="http://schemas.microsoft.com/office/drawing/2014/main" id="{2E75CBD9-8694-46A1-A3A3-8D8386576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14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9F2BDAC1-C35E-4CFE-A3B2-265076CCA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9" y="328613"/>
            <a:ext cx="7788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 common dependency pattern:</a:t>
            </a:r>
            <a:b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milestone-based dependency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24C68C7B-072A-4B0E-87B7-A24C780B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4805363"/>
            <a:ext cx="83375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If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can fail to establish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Target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Condition </a:t>
            </a:r>
          </a:p>
          <a:p>
            <a:pPr>
              <a:lnSpc>
                <a:spcPct val="70000"/>
              </a:lnSpc>
              <a:spcBef>
                <a:spcPts val="1100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     when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ag1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fails to establish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Milestone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Condition </a:t>
            </a:r>
          </a:p>
          <a:p>
            <a:pPr>
              <a:lnSpc>
                <a:spcPct val="110000"/>
              </a:lnSpc>
              <a:spcBef>
                <a:spcPts val="1100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then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ag2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depends on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ag1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for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G1</a:t>
            </a:r>
          </a:p>
        </p:txBody>
      </p:sp>
      <p:grpSp>
        <p:nvGrpSpPr>
          <p:cNvPr id="20484" name="Group 3">
            <a:extLst>
              <a:ext uri="{FF2B5EF4-FFF2-40B4-BE49-F238E27FC236}">
                <a16:creationId xmlns:a16="http://schemas.microsoft.com/office/drawing/2014/main" id="{FF80E251-F1F9-46A0-B54F-C09EBB512B0B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3608389"/>
            <a:ext cx="133350" cy="492125"/>
            <a:chOff x="2076" y="2273"/>
            <a:chExt cx="84" cy="310"/>
          </a:xfrm>
        </p:grpSpPr>
        <p:sp>
          <p:nvSpPr>
            <p:cNvPr id="20500" name="Line 4">
              <a:extLst>
                <a:ext uri="{FF2B5EF4-FFF2-40B4-BE49-F238E27FC236}">
                  <a16:creationId xmlns:a16="http://schemas.microsoft.com/office/drawing/2014/main" id="{D20CBA2D-5E8D-4C46-A447-8EAEFC2B1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273"/>
              <a:ext cx="0" cy="1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5">
              <a:extLst>
                <a:ext uri="{FF2B5EF4-FFF2-40B4-BE49-F238E27FC236}">
                  <a16:creationId xmlns:a16="http://schemas.microsoft.com/office/drawing/2014/main" id="{0470A3F5-999C-42A3-B218-8EFA9F5CF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471"/>
              <a:ext cx="0" cy="1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Oval 6">
              <a:extLst>
                <a:ext uri="{FF2B5EF4-FFF2-40B4-BE49-F238E27FC236}">
                  <a16:creationId xmlns:a16="http://schemas.microsoft.com/office/drawing/2014/main" id="{A86E1702-CBD7-4A32-8736-C4726C32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382"/>
              <a:ext cx="84" cy="9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9122E2FE-08B8-4A13-B612-BD961DA2E46B}"/>
              </a:ext>
            </a:extLst>
          </p:cNvPr>
          <p:cNvGrpSpPr>
            <a:grpSpLocks/>
          </p:cNvGrpSpPr>
          <p:nvPr/>
        </p:nvGrpSpPr>
        <p:grpSpPr bwMode="auto">
          <a:xfrm>
            <a:off x="7556500" y="3587751"/>
            <a:ext cx="133350" cy="492125"/>
            <a:chOff x="3800" y="2260"/>
            <a:chExt cx="84" cy="310"/>
          </a:xfrm>
        </p:grpSpPr>
        <p:sp>
          <p:nvSpPr>
            <p:cNvPr id="20497" name="Line 8">
              <a:extLst>
                <a:ext uri="{FF2B5EF4-FFF2-40B4-BE49-F238E27FC236}">
                  <a16:creationId xmlns:a16="http://schemas.microsoft.com/office/drawing/2014/main" id="{BAB8EE9A-B1E2-4888-8B6A-F0D8534AB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60"/>
              <a:ext cx="0" cy="1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9">
              <a:extLst>
                <a:ext uri="{FF2B5EF4-FFF2-40B4-BE49-F238E27FC236}">
                  <a16:creationId xmlns:a16="http://schemas.microsoft.com/office/drawing/2014/main" id="{4D024FA3-BDA7-49DA-89D3-E2ED5ACD9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458"/>
              <a:ext cx="0" cy="1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Oval 10">
              <a:extLst>
                <a:ext uri="{FF2B5EF4-FFF2-40B4-BE49-F238E27FC236}">
                  <a16:creationId xmlns:a16="http://schemas.microsoft.com/office/drawing/2014/main" id="{9021AF72-449A-4CA8-9B54-D675EF13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369"/>
              <a:ext cx="84" cy="9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aphicFrame>
        <p:nvGraphicFramePr>
          <p:cNvPr id="20486" name="Object 11">
            <a:extLst>
              <a:ext uri="{FF2B5EF4-FFF2-40B4-BE49-F238E27FC236}">
                <a16:creationId xmlns:a16="http://schemas.microsoft.com/office/drawing/2014/main" id="{37B4AEC5-2E8C-41AC-9FA3-6B4F3AC45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1" y="1654175"/>
          <a:ext cx="592296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4" imgW="3239836" imgH="1190989" progId="">
                  <p:embed/>
                </p:oleObj>
              </mc:Choice>
              <mc:Fallback>
                <p:oleObj r:id="rId4" imgW="3239836" imgH="1190989" progId="">
                  <p:embed/>
                  <p:pic>
                    <p:nvPicPr>
                      <p:cNvPr id="20486" name="Object 11">
                        <a:extLst>
                          <a:ext uri="{FF2B5EF4-FFF2-40B4-BE49-F238E27FC236}">
                            <a16:creationId xmlns:a16="http://schemas.microsoft.com/office/drawing/2014/main" id="{37B4AEC5-2E8C-41AC-9FA3-6B4F3AC45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1" y="1654175"/>
                        <a:ext cx="5922963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12">
            <a:extLst>
              <a:ext uri="{FF2B5EF4-FFF2-40B4-BE49-F238E27FC236}">
                <a16:creationId xmlns:a16="http://schemas.microsoft.com/office/drawing/2014/main" id="{FC016DFE-0387-46EC-A85B-3A30B7F2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6" y="4102100"/>
            <a:ext cx="669925" cy="312738"/>
          </a:xfrm>
          <a:prstGeom prst="flowChartPreparation">
            <a:avLst/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88" name="Text Box 13">
            <a:extLst>
              <a:ext uri="{FF2B5EF4-FFF2-40B4-BE49-F238E27FC236}">
                <a16:creationId xmlns:a16="http://schemas.microsoft.com/office/drawing/2014/main" id="{0142CC77-621E-49D4-9A5A-FD633DAD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4" y="4103689"/>
            <a:ext cx="9620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solidFill>
                  <a:srgbClr val="800080"/>
                </a:solidFill>
                <a:latin typeface="Arial" panose="020B0604020202020204" pitchFamily="34" charset="0"/>
              </a:rPr>
              <a:t>ag1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i="1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AutoShape 14">
            <a:extLst>
              <a:ext uri="{FF2B5EF4-FFF2-40B4-BE49-F238E27FC236}">
                <a16:creationId xmlns:a16="http://schemas.microsoft.com/office/drawing/2014/main" id="{221ED5D5-8B39-4121-8436-1033F2DB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9" y="4079875"/>
            <a:ext cx="669925" cy="312738"/>
          </a:xfrm>
          <a:prstGeom prst="flowChartPreparation">
            <a:avLst/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90" name="Text Box 15">
            <a:extLst>
              <a:ext uri="{FF2B5EF4-FFF2-40B4-BE49-F238E27FC236}">
                <a16:creationId xmlns:a16="http://schemas.microsoft.com/office/drawing/2014/main" id="{66CE6058-CCC2-4B40-926E-5EF4A357B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6" y="4081464"/>
            <a:ext cx="9620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solidFill>
                  <a:srgbClr val="800080"/>
                </a:solidFill>
                <a:latin typeface="Arial" panose="020B0604020202020204" pitchFamily="34" charset="0"/>
              </a:rPr>
              <a:t>ag2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i="1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0491" name="Text Box 16">
            <a:extLst>
              <a:ext uri="{FF2B5EF4-FFF2-40B4-BE49-F238E27FC236}">
                <a16:creationId xmlns:a16="http://schemas.microsoft.com/office/drawing/2014/main" id="{EA2B2834-BDA3-4ACA-AD1B-8A38342D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2971800"/>
            <a:ext cx="9620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>
                <a:solidFill>
                  <a:srgbClr val="800080"/>
                </a:solidFill>
                <a:latin typeface="Arial" panose="020B0604020202020204" pitchFamily="34" charset="0"/>
              </a:rPr>
              <a:t>G1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i="1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0492" name="Text Box 17">
            <a:extLst>
              <a:ext uri="{FF2B5EF4-FFF2-40B4-BE49-F238E27FC236}">
                <a16:creationId xmlns:a16="http://schemas.microsoft.com/office/drawing/2014/main" id="{3AAABFC3-3D49-45E4-9870-C0E88E07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5" y="3067050"/>
            <a:ext cx="7889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>
                <a:solidFill>
                  <a:srgbClr val="800080"/>
                </a:solidFill>
                <a:latin typeface="Arial" panose="020B0604020202020204" pitchFamily="34" charset="0"/>
              </a:rPr>
              <a:t>G2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i="1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20493" name="Group 18">
            <a:extLst>
              <a:ext uri="{FF2B5EF4-FFF2-40B4-BE49-F238E27FC236}">
                <a16:creationId xmlns:a16="http://schemas.microsoft.com/office/drawing/2014/main" id="{F2E25298-E035-4A6B-8715-1F7788A4ECF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0976"/>
            <a:ext cx="1714500" cy="665163"/>
            <a:chOff x="96" y="114"/>
            <a:chExt cx="1080" cy="419"/>
          </a:xfrm>
        </p:grpSpPr>
        <p:pic>
          <p:nvPicPr>
            <p:cNvPr id="20494" name="Picture 19">
              <a:extLst>
                <a:ext uri="{FF2B5EF4-FFF2-40B4-BE49-F238E27FC236}">
                  <a16:creationId xmlns:a16="http://schemas.microsoft.com/office/drawing/2014/main" id="{4ED61DC8-00D5-4536-8063-9F0926FA1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" y="118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495" name="Picture 20">
              <a:extLst>
                <a:ext uri="{FF2B5EF4-FFF2-40B4-BE49-F238E27FC236}">
                  <a16:creationId xmlns:a16="http://schemas.microsoft.com/office/drawing/2014/main" id="{CFE2292D-28F9-417B-B4B7-2D5CA878B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" y="121"/>
              <a:ext cx="3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496" name="Picture 21">
              <a:extLst>
                <a:ext uri="{FF2B5EF4-FFF2-40B4-BE49-F238E27FC236}">
                  <a16:creationId xmlns:a16="http://schemas.microsoft.com/office/drawing/2014/main" id="{33D12A81-3FDA-4C23-A606-15DCB4B70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14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1526-B89D-4950-83D9-25505CF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System Agents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CEE1-7101-474A-BEDB-DE1F49FF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79BA0-381F-49C4-9E6F-D52927EF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1939502"/>
            <a:ext cx="8911686" cy="41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44B7481D-8FFC-4D34-A213-0FB4CD46E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Modeling system agents:  outline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DA027DFA-D055-4A93-AD1D-9644AE7F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What we know about agents so far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Characterizing system agents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capabilities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responsibilities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operation performers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wishes &amp; beliefs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dependencies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Representing agent models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agent diagram, context diagram, dependency diagram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Refinement of abstract agents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Building agent models:  heuristics and derivation rules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F19073BA-2670-4298-8F60-471D9E7A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9" y="4462464"/>
            <a:ext cx="4794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">
            <a:extLst>
              <a:ext uri="{FF2B5EF4-FFF2-40B4-BE49-F238E27FC236}">
                <a16:creationId xmlns:a16="http://schemas.microsoft.com/office/drawing/2014/main" id="{3D8347E9-52E2-487F-80C4-280778922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314825"/>
            <a:ext cx="1588" cy="660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2">
            <a:extLst>
              <a:ext uri="{FF2B5EF4-FFF2-40B4-BE49-F238E27FC236}">
                <a16:creationId xmlns:a16="http://schemas.microsoft.com/office/drawing/2014/main" id="{97609EC0-596C-4EE9-BB19-27F6323DF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5157788"/>
            <a:ext cx="1588" cy="660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2E061FAA-98BD-48E5-9373-0F6A2E30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4" y="5848350"/>
            <a:ext cx="1747837" cy="736600"/>
          </a:xfrm>
          <a:prstGeom prst="ellipse">
            <a:avLst/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C33245B9-6FD9-4FF9-A3B4-FCAFF24A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4" y="255588"/>
            <a:ext cx="764063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6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An </a:t>
            </a:r>
            <a:r>
              <a:rPr lang="en-US" altLang="en-US" sz="2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agent diagram</a:t>
            </a:r>
            <a:r>
              <a:rPr lang="en-US" altLang="en-US" sz="26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 shows agents with their capabilities, responsibilities &amp; operations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FDBDE827-447C-42D2-B065-439BACC4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564" y="3489325"/>
            <a:ext cx="1804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800080"/>
                </a:solidFill>
                <a:latin typeface="Comic Sans MS" panose="030F0702030302020204" pitchFamily="66" charset="0"/>
              </a:rPr>
              <a:t>Monitoring</a:t>
            </a:r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F3A285C1-60F5-4E1A-9345-9979027443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93088" y="3265489"/>
            <a:ext cx="582612" cy="274637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E0F7EC09-D349-4DDE-8ECB-686E83C13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2079625"/>
            <a:ext cx="2392362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AutoShape 8">
            <a:extLst>
              <a:ext uri="{FF2B5EF4-FFF2-40B4-BE49-F238E27FC236}">
                <a16:creationId xmlns:a16="http://schemas.microsoft.com/office/drawing/2014/main" id="{58F5D641-C73F-42F5-B6A6-79DD3278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3825876"/>
            <a:ext cx="2043112" cy="688975"/>
          </a:xfrm>
          <a:prstGeom prst="hexagon">
            <a:avLst>
              <a:gd name="adj" fmla="val 74136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Speed</a:t>
            </a:r>
            <a:r>
              <a:rPr lang="fr-BE" altLang="en-US" sz="1500">
                <a:solidFill>
                  <a:srgbClr val="352270"/>
                </a:solidFill>
                <a:latin typeface="Arial" panose="020B0604020202020204" pitchFamily="34" charset="0"/>
              </a:rPr>
              <a:t>&amp;</a:t>
            </a: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Accel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  Controller</a:t>
            </a:r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CD49CE12-75E8-4837-BF02-038D6391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75" y="1931988"/>
            <a:ext cx="1619250" cy="711200"/>
          </a:xfrm>
          <a:prstGeom prst="rect">
            <a:avLst/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2DD64800-AA75-4756-B230-E03B5067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38" y="2105025"/>
            <a:ext cx="855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AU" altLang="en-US" sz="1800">
                <a:solidFill>
                  <a:srgbClr val="352270"/>
                </a:solidFill>
                <a:latin typeface="Arial" panose="020B0604020202020204" pitchFamily="34" charset="0"/>
              </a:rPr>
              <a:t>Train</a:t>
            </a: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613B0776-1CE2-4075-93BC-834035B64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1433513"/>
            <a:ext cx="18478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CurrentSpeed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CurrentLoc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A6728427-F73E-43DB-88EA-86AB51CF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2473326"/>
            <a:ext cx="2043112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MeasuredSpeed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MeasuredLoc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800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95FB2CDC-301E-4506-BE21-615142B66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3039" y="2687639"/>
            <a:ext cx="3017837" cy="126523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B9F16803-CDF8-4F6F-905C-3C029D70E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6" y="3773488"/>
            <a:ext cx="18827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MeasuredSpeed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MeasuredLoc</a:t>
            </a:r>
          </a:p>
        </p:txBody>
      </p:sp>
      <p:sp>
        <p:nvSpPr>
          <p:cNvPr id="22544" name="Line 15">
            <a:extLst>
              <a:ext uri="{FF2B5EF4-FFF2-40B4-BE49-F238E27FC236}">
                <a16:creationId xmlns:a16="http://schemas.microsoft.com/office/drawing/2014/main" id="{43527B6E-DC07-4A16-8E1A-1B691BF87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300" y="4403726"/>
            <a:ext cx="2471738" cy="96361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Rectangle 16">
            <a:extLst>
              <a:ext uri="{FF2B5EF4-FFF2-40B4-BE49-F238E27FC236}">
                <a16:creationId xmlns:a16="http://schemas.microsoft.com/office/drawing/2014/main" id="{F43500A5-1661-441E-9A61-13A06484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0" y="5072063"/>
            <a:ext cx="1543050" cy="622300"/>
          </a:xfrm>
          <a:prstGeom prst="rect">
            <a:avLst/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46" name="Text Box 17">
            <a:extLst>
              <a:ext uri="{FF2B5EF4-FFF2-40B4-BE49-F238E27FC236}">
                <a16:creationId xmlns:a16="http://schemas.microsoft.com/office/drawing/2014/main" id="{3021A73F-A5BA-4549-8F26-E3714BD4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839" y="5181601"/>
            <a:ext cx="127158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AU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Command</a:t>
            </a:r>
          </a:p>
        </p:txBody>
      </p:sp>
      <p:sp>
        <p:nvSpPr>
          <p:cNvPr id="22547" name="Text Box 18">
            <a:extLst>
              <a:ext uri="{FF2B5EF4-FFF2-40B4-BE49-F238E27FC236}">
                <a16:creationId xmlns:a16="http://schemas.microsoft.com/office/drawing/2014/main" id="{F703AB74-7E26-4C05-8B3A-6D98C2D7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3639"/>
            <a:ext cx="24003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CommandedSpeed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CommandedAccel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800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sp>
        <p:nvSpPr>
          <p:cNvPr id="22548" name="AutoShape 19">
            <a:extLst>
              <a:ext uri="{FF2B5EF4-FFF2-40B4-BE49-F238E27FC236}">
                <a16:creationId xmlns:a16="http://schemas.microsoft.com/office/drawing/2014/main" id="{8A366F94-A641-4C32-BCAD-48E6E57A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75089"/>
            <a:ext cx="2017712" cy="803275"/>
          </a:xfrm>
          <a:prstGeom prst="parallelogram">
            <a:avLst>
              <a:gd name="adj" fmla="val 20525"/>
            </a:avLst>
          </a:prstGeom>
          <a:solidFill>
            <a:srgbClr val="CECFF2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49" name="Text Box 20">
            <a:extLst>
              <a:ext uri="{FF2B5EF4-FFF2-40B4-BE49-F238E27FC236}">
                <a16:creationId xmlns:a16="http://schemas.microsoft.com/office/drawing/2014/main" id="{63AB3365-4C54-45C5-ADB3-28D990F58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3946525"/>
            <a:ext cx="176847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SafeCommand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 Message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800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sp>
        <p:nvSpPr>
          <p:cNvPr id="22550" name="AutoShape 21">
            <a:extLst>
              <a:ext uri="{FF2B5EF4-FFF2-40B4-BE49-F238E27FC236}">
                <a16:creationId xmlns:a16="http://schemas.microsoft.com/office/drawing/2014/main" id="{B618FF99-B9D6-4C6F-9D48-04FF0CB8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4" y="5049839"/>
            <a:ext cx="2130425" cy="803275"/>
          </a:xfrm>
          <a:prstGeom prst="parallelogram">
            <a:avLst>
              <a:gd name="adj" fmla="val 21672"/>
            </a:avLst>
          </a:prstGeom>
          <a:solidFill>
            <a:srgbClr val="CECFF2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51" name="Text Box 22">
            <a:extLst>
              <a:ext uri="{FF2B5EF4-FFF2-40B4-BE49-F238E27FC236}">
                <a16:creationId xmlns:a16="http://schemas.microsoft.com/office/drawing/2014/main" id="{F03852D5-27DE-499C-BF68-32CCFF713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5129213"/>
            <a:ext cx="183038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CommandSent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    InTime</a:t>
            </a:r>
          </a:p>
        </p:txBody>
      </p:sp>
      <p:sp>
        <p:nvSpPr>
          <p:cNvPr id="22552" name="AutoShape 23">
            <a:extLst>
              <a:ext uri="{FF2B5EF4-FFF2-40B4-BE49-F238E27FC236}">
                <a16:creationId xmlns:a16="http://schemas.microsoft.com/office/drawing/2014/main" id="{B687DC34-8DED-4C41-9A78-F607AB93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871664"/>
            <a:ext cx="2444750" cy="803275"/>
          </a:xfrm>
          <a:prstGeom prst="parallelogram">
            <a:avLst>
              <a:gd name="adj" fmla="val 24869"/>
            </a:avLst>
          </a:prstGeom>
          <a:solidFill>
            <a:srgbClr val="CECFF2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53" name="Text Box 24">
            <a:extLst>
              <a:ext uri="{FF2B5EF4-FFF2-40B4-BE49-F238E27FC236}">
                <a16:creationId xmlns:a16="http://schemas.microsoft.com/office/drawing/2014/main" id="{EC8C3BBA-5D40-4FAB-AC01-8417C5EE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6" y="1892301"/>
            <a:ext cx="23399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AccurateEstimate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OfSpeed&amp;Position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800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sp>
        <p:nvSpPr>
          <p:cNvPr id="22554" name="Line 25">
            <a:extLst>
              <a:ext uri="{FF2B5EF4-FFF2-40B4-BE49-F238E27FC236}">
                <a16:creationId xmlns:a16="http://schemas.microsoft.com/office/drawing/2014/main" id="{424994EB-F218-4657-BE53-3B86AD802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4314" y="4187825"/>
            <a:ext cx="22383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6">
            <a:extLst>
              <a:ext uri="{FF2B5EF4-FFF2-40B4-BE49-F238E27FC236}">
                <a16:creationId xmlns:a16="http://schemas.microsoft.com/office/drawing/2014/main" id="{58818EF4-D3FB-4612-90F5-7522FB486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0338" y="4694239"/>
            <a:ext cx="481012" cy="3635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7">
            <a:extLst>
              <a:ext uri="{FF2B5EF4-FFF2-40B4-BE49-F238E27FC236}">
                <a16:creationId xmlns:a16="http://schemas.microsoft.com/office/drawing/2014/main" id="{5591EF97-D0BE-4F7A-907A-2B67BC185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0363" y="2301875"/>
            <a:ext cx="285750" cy="1588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28">
            <a:extLst>
              <a:ext uri="{FF2B5EF4-FFF2-40B4-BE49-F238E27FC236}">
                <a16:creationId xmlns:a16="http://schemas.microsoft.com/office/drawing/2014/main" id="{8DB3739B-E9C6-4B9C-8BF3-08E90987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6" y="5884863"/>
            <a:ext cx="16240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AU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  Send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AU" altLang="en-US" sz="1800">
                <a:solidFill>
                  <a:srgbClr val="352270"/>
                </a:solidFill>
                <a:latin typeface="Arial" panose="020B0604020202020204" pitchFamily="34" charset="0"/>
              </a:rPr>
              <a:t>Command</a:t>
            </a:r>
          </a:p>
        </p:txBody>
      </p:sp>
      <p:sp>
        <p:nvSpPr>
          <p:cNvPr id="22558" name="AutoShape 29">
            <a:extLst>
              <a:ext uri="{FF2B5EF4-FFF2-40B4-BE49-F238E27FC236}">
                <a16:creationId xmlns:a16="http://schemas.microsoft.com/office/drawing/2014/main" id="{968B070D-9198-4E61-BB8E-B04D3E7A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1990726"/>
            <a:ext cx="1785937" cy="669925"/>
          </a:xfrm>
          <a:prstGeom prst="hexagon">
            <a:avLst>
              <a:gd name="adj" fmla="val 66647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 Tracking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   System</a:t>
            </a:r>
          </a:p>
        </p:txBody>
      </p:sp>
      <p:sp>
        <p:nvSpPr>
          <p:cNvPr id="22559" name="Line 30">
            <a:extLst>
              <a:ext uri="{FF2B5EF4-FFF2-40B4-BE49-F238E27FC236}">
                <a16:creationId xmlns:a16="http://schemas.microsoft.com/office/drawing/2014/main" id="{E84C246D-CE13-47FA-899F-4B6481357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1" y="2497139"/>
            <a:ext cx="2265363" cy="15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Text Box 31">
            <a:extLst>
              <a:ext uri="{FF2B5EF4-FFF2-40B4-BE49-F238E27FC236}">
                <a16:creationId xmlns:a16="http://schemas.microsoft.com/office/drawing/2014/main" id="{980CAE7E-B3EB-4445-A107-986F6EF95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388" y="4533900"/>
            <a:ext cx="1263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800080"/>
                </a:solidFill>
                <a:latin typeface="Comic Sans MS" panose="030F0702030302020204" pitchFamily="66" charset="0"/>
              </a:rPr>
              <a:t>Control</a:t>
            </a:r>
          </a:p>
        </p:txBody>
      </p:sp>
      <p:sp>
        <p:nvSpPr>
          <p:cNvPr id="22561" name="Line 32">
            <a:extLst>
              <a:ext uri="{FF2B5EF4-FFF2-40B4-BE49-F238E27FC236}">
                <a16:creationId xmlns:a16="http://schemas.microsoft.com/office/drawing/2014/main" id="{7AEC4FAD-0FBD-4A24-818E-6317F3D9A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7339" y="4708525"/>
            <a:ext cx="1025525" cy="261938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Text Box 33">
            <a:extLst>
              <a:ext uri="{FF2B5EF4-FFF2-40B4-BE49-F238E27FC236}">
                <a16:creationId xmlns:a16="http://schemas.microsoft.com/office/drawing/2014/main" id="{ECC9F2DB-E8A1-466A-92BD-2C7E3C81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1" y="5808663"/>
            <a:ext cx="21383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800080"/>
                </a:solidFill>
                <a:latin typeface="Comic Sans MS" panose="030F0702030302020204" pitchFamily="66" charset="0"/>
              </a:rPr>
              <a:t>Performance</a:t>
            </a:r>
          </a:p>
        </p:txBody>
      </p:sp>
      <p:sp>
        <p:nvSpPr>
          <p:cNvPr id="22563" name="Text Box 34">
            <a:extLst>
              <a:ext uri="{FF2B5EF4-FFF2-40B4-BE49-F238E27FC236}">
                <a16:creationId xmlns:a16="http://schemas.microsoft.com/office/drawing/2014/main" id="{A7A1F3AC-72F9-4FD2-B933-FD250A20E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4" y="5943600"/>
            <a:ext cx="22304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800080"/>
                </a:solidFill>
                <a:latin typeface="Comic Sans MS" panose="030F0702030302020204" pitchFamily="66" charset="0"/>
              </a:rPr>
              <a:t>Responsibility</a:t>
            </a:r>
          </a:p>
        </p:txBody>
      </p:sp>
      <p:sp>
        <p:nvSpPr>
          <p:cNvPr id="22564" name="Line 35">
            <a:extLst>
              <a:ext uri="{FF2B5EF4-FFF2-40B4-BE49-F238E27FC236}">
                <a16:creationId xmlns:a16="http://schemas.microsoft.com/office/drawing/2014/main" id="{C441B84D-4ACF-4B5C-8EE1-15214F3266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4676" y="5573714"/>
            <a:ext cx="1082675" cy="396875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6">
            <a:extLst>
              <a:ext uri="{FF2B5EF4-FFF2-40B4-BE49-F238E27FC236}">
                <a16:creationId xmlns:a16="http://schemas.microsoft.com/office/drawing/2014/main" id="{7D673036-B24B-4E7F-8254-F4C36FB921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639" y="4716463"/>
            <a:ext cx="503237" cy="1293812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Text Box 37">
            <a:extLst>
              <a:ext uri="{FF2B5EF4-FFF2-40B4-BE49-F238E27FC236}">
                <a16:creationId xmlns:a16="http://schemas.microsoft.com/office/drawing/2014/main" id="{72626756-5AD8-47D4-862E-68CA763F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1308100"/>
            <a:ext cx="3133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800080"/>
                </a:solidFill>
                <a:latin typeface="Comic Sans MS" panose="030F0702030302020204" pitchFamily="66" charset="0"/>
              </a:rPr>
              <a:t>environment agent</a:t>
            </a:r>
          </a:p>
        </p:txBody>
      </p:sp>
      <p:sp>
        <p:nvSpPr>
          <p:cNvPr id="22567" name="Line 38">
            <a:extLst>
              <a:ext uri="{FF2B5EF4-FFF2-40B4-BE49-F238E27FC236}">
                <a16:creationId xmlns:a16="http://schemas.microsoft.com/office/drawing/2014/main" id="{7D900AEF-735B-464E-B4B4-E2F1A752E4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8338" y="1643063"/>
            <a:ext cx="665162" cy="633412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68" name="Group 39">
            <a:extLst>
              <a:ext uri="{FF2B5EF4-FFF2-40B4-BE49-F238E27FC236}">
                <a16:creationId xmlns:a16="http://schemas.microsoft.com/office/drawing/2014/main" id="{34D6D679-4A8F-4329-8940-CFE536C7A753}"/>
              </a:ext>
            </a:extLst>
          </p:cNvPr>
          <p:cNvGrpSpPr>
            <a:grpSpLocks/>
          </p:cNvGrpSpPr>
          <p:nvPr/>
        </p:nvGrpSpPr>
        <p:grpSpPr bwMode="auto">
          <a:xfrm>
            <a:off x="5133976" y="2155826"/>
            <a:ext cx="193675" cy="358775"/>
            <a:chOff x="2274" y="1358"/>
            <a:chExt cx="122" cy="226"/>
          </a:xfrm>
        </p:grpSpPr>
        <p:sp>
          <p:nvSpPr>
            <p:cNvPr id="22580" name="Oval 40">
              <a:extLst>
                <a:ext uri="{FF2B5EF4-FFF2-40B4-BE49-F238E27FC236}">
                  <a16:creationId xmlns:a16="http://schemas.microsoft.com/office/drawing/2014/main" id="{51A7EA53-5BFC-47E7-A6D3-317948A6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358"/>
              <a:ext cx="61" cy="57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2581" name="Line 41">
              <a:extLst>
                <a:ext uri="{FF2B5EF4-FFF2-40B4-BE49-F238E27FC236}">
                  <a16:creationId xmlns:a16="http://schemas.microsoft.com/office/drawing/2014/main" id="{74761F05-DFC0-46D4-A3B7-141D95996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415"/>
              <a:ext cx="0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42">
              <a:extLst>
                <a:ext uri="{FF2B5EF4-FFF2-40B4-BE49-F238E27FC236}">
                  <a16:creationId xmlns:a16="http://schemas.microsoft.com/office/drawing/2014/main" id="{584CFE89-10E0-45F0-84BC-A8B7398D2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1" y="1496"/>
              <a:ext cx="55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43">
              <a:extLst>
                <a:ext uri="{FF2B5EF4-FFF2-40B4-BE49-F238E27FC236}">
                  <a16:creationId xmlns:a16="http://schemas.microsoft.com/office/drawing/2014/main" id="{0B1EC686-6C02-4B7F-B9DD-B8FFDD8C8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504"/>
              <a:ext cx="53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Line 44">
              <a:extLst>
                <a:ext uri="{FF2B5EF4-FFF2-40B4-BE49-F238E27FC236}">
                  <a16:creationId xmlns:a16="http://schemas.microsoft.com/office/drawing/2014/main" id="{789D81B9-B64D-43D2-8627-4071BAD3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450"/>
              <a:ext cx="12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9" name="Oval 45">
            <a:extLst>
              <a:ext uri="{FF2B5EF4-FFF2-40B4-BE49-F238E27FC236}">
                <a16:creationId xmlns:a16="http://schemas.microsoft.com/office/drawing/2014/main" id="{E6B0A7D4-2228-4A61-8139-BBDC2AEBA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4117975"/>
            <a:ext cx="147638" cy="14605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70" name="Oval 46">
            <a:extLst>
              <a:ext uri="{FF2B5EF4-FFF2-40B4-BE49-F238E27FC236}">
                <a16:creationId xmlns:a16="http://schemas.microsoft.com/office/drawing/2014/main" id="{AD39EE24-F18D-42F8-BFBF-4373E945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4565650"/>
            <a:ext cx="147638" cy="14605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71" name="Line 47">
            <a:extLst>
              <a:ext uri="{FF2B5EF4-FFF2-40B4-BE49-F238E27FC236}">
                <a16:creationId xmlns:a16="http://schemas.microsoft.com/office/drawing/2014/main" id="{A0823304-14D1-4910-9367-BB31CD5D4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4178300"/>
            <a:ext cx="2682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Line 48">
            <a:extLst>
              <a:ext uri="{FF2B5EF4-FFF2-40B4-BE49-F238E27FC236}">
                <a16:creationId xmlns:a16="http://schemas.microsoft.com/office/drawing/2014/main" id="{1FCF603F-3622-4B6C-A3DC-E7F5D4EA4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364" y="4338639"/>
            <a:ext cx="346075" cy="255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Oval 49">
            <a:extLst>
              <a:ext uri="{FF2B5EF4-FFF2-40B4-BE49-F238E27FC236}">
                <a16:creationId xmlns:a16="http://schemas.microsoft.com/office/drawing/2014/main" id="{C840B5BE-65FE-4C97-821E-6B9B2E3C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2214563"/>
            <a:ext cx="147638" cy="14605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74" name="Line 50">
            <a:extLst>
              <a:ext uri="{FF2B5EF4-FFF2-40B4-BE49-F238E27FC236}">
                <a16:creationId xmlns:a16="http://schemas.microsoft.com/office/drawing/2014/main" id="{89E16315-9D84-42BB-823F-BD6DEB49B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9938" y="2305050"/>
            <a:ext cx="285750" cy="1588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Oval 51">
            <a:extLst>
              <a:ext uri="{FF2B5EF4-FFF2-40B4-BE49-F238E27FC236}">
                <a16:creationId xmlns:a16="http://schemas.microsoft.com/office/drawing/2014/main" id="{7FEBB668-75A6-44CE-937C-38CF8C2F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4" y="4976813"/>
            <a:ext cx="147637" cy="14605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76" name="Line 52">
            <a:extLst>
              <a:ext uri="{FF2B5EF4-FFF2-40B4-BE49-F238E27FC236}">
                <a16:creationId xmlns:a16="http://schemas.microsoft.com/office/drawing/2014/main" id="{0E4CC7DB-B4E3-4EBF-B148-2A96F2368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3875" y="3781426"/>
            <a:ext cx="185738" cy="366713"/>
          </a:xfrm>
          <a:prstGeom prst="line">
            <a:avLst/>
          </a:prstGeom>
          <a:noFill/>
          <a:ln w="9360" cap="sq">
            <a:solidFill>
              <a:srgbClr val="0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Text Box 53">
            <a:extLst>
              <a:ext uri="{FF2B5EF4-FFF2-40B4-BE49-F238E27FC236}">
                <a16:creationId xmlns:a16="http://schemas.microsoft.com/office/drawing/2014/main" id="{4F026DB5-7BE6-4C70-80D2-05FB5323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016250"/>
            <a:ext cx="4927600" cy="731838"/>
          </a:xfrm>
          <a:prstGeom prst="rect">
            <a:avLst/>
          </a:prstGeom>
          <a:solidFill>
            <a:srgbClr val="E2E5FA"/>
          </a:solidFill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b="1">
                <a:solidFill>
                  <a:srgbClr val="352270"/>
                </a:solidFill>
                <a:latin typeface="Arial" panose="020B0604020202020204" pitchFamily="34" charset="0"/>
              </a:rPr>
              <a:t>InstanceResponsibility</a:t>
            </a:r>
            <a:r>
              <a:rPr lang="en-US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i="1">
                <a:solidFill>
                  <a:srgbClr val="352270"/>
                </a:solidFill>
                <a:latin typeface="Arial" panose="020B0604020202020204" pitchFamily="34" charset="0"/>
              </a:rPr>
              <a:t>A train controller at a station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i="1">
                <a:solidFill>
                  <a:srgbClr val="352270"/>
                </a:solidFill>
                <a:latin typeface="Arial" panose="020B0604020202020204" pitchFamily="34" charset="0"/>
              </a:rPr>
              <a:t>is responsible for computing safe accelarations of all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i="1">
                <a:solidFill>
                  <a:srgbClr val="352270"/>
                </a:solidFill>
                <a:latin typeface="Arial" panose="020B0604020202020204" pitchFamily="34" charset="0"/>
              </a:rPr>
              <a:t>trains between this station and the next one</a:t>
            </a:r>
          </a:p>
        </p:txBody>
      </p:sp>
      <p:pic>
        <p:nvPicPr>
          <p:cNvPr id="22578" name="Picture 54">
            <a:extLst>
              <a:ext uri="{FF2B5EF4-FFF2-40B4-BE49-F238E27FC236}">
                <a16:creationId xmlns:a16="http://schemas.microsoft.com/office/drawing/2014/main" id="{49B06455-2DAC-4966-BC04-6122B5C1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6040438"/>
            <a:ext cx="8080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79" name="Picture 55">
            <a:extLst>
              <a:ext uri="{FF2B5EF4-FFF2-40B4-BE49-F238E27FC236}">
                <a16:creationId xmlns:a16="http://schemas.microsoft.com/office/drawing/2014/main" id="{179D5F09-D0D8-428F-9312-21679237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28588"/>
            <a:ext cx="839788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600C5398-B0A7-4E54-86DD-A7700E87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9" y="269875"/>
            <a:ext cx="78009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Alternative agent assignments define alternative software-environment boundaries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1218FDF4-8A4D-40B1-BA7E-6C2E5529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28588"/>
            <a:ext cx="839788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AutoShape 3">
            <a:extLst>
              <a:ext uri="{FF2B5EF4-FFF2-40B4-BE49-F238E27FC236}">
                <a16:creationId xmlns:a16="http://schemas.microsoft.com/office/drawing/2014/main" id="{65FE1E91-A8C1-4970-B0D6-C34600F9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1976439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3426E9DF-449D-424E-933C-64A0734F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2034517"/>
            <a:ext cx="1294242" cy="52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Train</a:t>
            </a:r>
          </a:p>
          <a:p>
            <a:pPr>
              <a:lnSpc>
                <a:spcPct val="3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</a:p>
        </p:txBody>
      </p:sp>
      <p:sp>
        <p:nvSpPr>
          <p:cNvPr id="23558" name="AutoShape 5">
            <a:extLst>
              <a:ext uri="{FF2B5EF4-FFF2-40B4-BE49-F238E27FC236}">
                <a16:creationId xmlns:a16="http://schemas.microsoft.com/office/drawing/2014/main" id="{80417794-7D48-438D-8483-E7043811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3078164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CD9B4628-0FF2-42DC-85BF-ED525E5E8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1" y="3148942"/>
            <a:ext cx="866241" cy="52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Train</a:t>
            </a:r>
          </a:p>
          <a:p>
            <a:pPr>
              <a:lnSpc>
                <a:spcPct val="3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Driver</a:t>
            </a:r>
          </a:p>
        </p:txBody>
      </p:sp>
      <p:sp>
        <p:nvSpPr>
          <p:cNvPr id="23560" name="AutoShape 7">
            <a:extLst>
              <a:ext uri="{FF2B5EF4-FFF2-40B4-BE49-F238E27FC236}">
                <a16:creationId xmlns:a16="http://schemas.microsoft.com/office/drawing/2014/main" id="{3D41F056-673D-4458-A891-C7C32EF6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4181476"/>
            <a:ext cx="1733550" cy="619125"/>
          </a:xfrm>
          <a:prstGeom prst="hexagon">
            <a:avLst>
              <a:gd name="adj" fmla="val 21220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87EE15A9-3606-46C0-9F40-E93BE50B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1" y="4302126"/>
            <a:ext cx="14001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Passenger</a:t>
            </a:r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01FC0273-F8BB-4840-8405-74166B6C1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3775" y="2351089"/>
            <a:ext cx="573088" cy="325437"/>
          </a:xfrm>
          <a:prstGeom prst="lin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>
            <a:extLst>
              <a:ext uri="{FF2B5EF4-FFF2-40B4-BE49-F238E27FC236}">
                <a16:creationId xmlns:a16="http://schemas.microsoft.com/office/drawing/2014/main" id="{02829F5B-8EC2-4DC8-863E-4EFDA0800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1" y="4140200"/>
            <a:ext cx="771525" cy="381000"/>
          </a:xfrm>
          <a:prstGeom prst="lin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1">
            <a:extLst>
              <a:ext uri="{FF2B5EF4-FFF2-40B4-BE49-F238E27FC236}">
                <a16:creationId xmlns:a16="http://schemas.microsoft.com/office/drawing/2014/main" id="{4ABD1795-82B8-4DD4-A94D-B0DF13F91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6300" y="3386138"/>
            <a:ext cx="717550" cy="4762"/>
          </a:xfrm>
          <a:prstGeom prst="lin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Oval 12">
            <a:extLst>
              <a:ext uri="{FF2B5EF4-FFF2-40B4-BE49-F238E27FC236}">
                <a16:creationId xmlns:a16="http://schemas.microsoft.com/office/drawing/2014/main" id="{9C7D09F0-FD2C-4A10-80A4-CD122B30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1" y="3265489"/>
            <a:ext cx="92075" cy="73025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E8FEE0DA-C518-497D-A9C8-B63CA3C74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864" y="3348039"/>
            <a:ext cx="1587" cy="103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4">
            <a:extLst>
              <a:ext uri="{FF2B5EF4-FFF2-40B4-BE49-F238E27FC236}">
                <a16:creationId xmlns:a16="http://schemas.microsoft.com/office/drawing/2014/main" id="{8FCC2C04-C1D3-4D1E-AFE7-69DC3E88C2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8314" y="3451225"/>
            <a:ext cx="84137" cy="103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CE811306-DAC1-4E41-89B1-8CDD2F480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3460750"/>
            <a:ext cx="82550" cy="103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6">
            <a:extLst>
              <a:ext uri="{FF2B5EF4-FFF2-40B4-BE49-F238E27FC236}">
                <a16:creationId xmlns:a16="http://schemas.microsoft.com/office/drawing/2014/main" id="{310B01DA-1F10-4401-8680-A8CC092BC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8" y="3392489"/>
            <a:ext cx="18415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Oval 17">
            <a:extLst>
              <a:ext uri="{FF2B5EF4-FFF2-40B4-BE49-F238E27FC236}">
                <a16:creationId xmlns:a16="http://schemas.microsoft.com/office/drawing/2014/main" id="{A6D66E40-10F0-4C8D-AADE-4D0A3887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1" y="4370389"/>
            <a:ext cx="92075" cy="73025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71" name="Line 18">
            <a:extLst>
              <a:ext uri="{FF2B5EF4-FFF2-40B4-BE49-F238E27FC236}">
                <a16:creationId xmlns:a16="http://schemas.microsoft.com/office/drawing/2014/main" id="{6FC52507-05E5-4E39-9705-1A2A821DE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664" y="4452939"/>
            <a:ext cx="1587" cy="103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9">
            <a:extLst>
              <a:ext uri="{FF2B5EF4-FFF2-40B4-BE49-F238E27FC236}">
                <a16:creationId xmlns:a16="http://schemas.microsoft.com/office/drawing/2014/main" id="{5E59A1EA-D3EF-4D1B-B9B4-57B0484A58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114" y="4556125"/>
            <a:ext cx="84137" cy="103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0">
            <a:extLst>
              <a:ext uri="{FF2B5EF4-FFF2-40B4-BE49-F238E27FC236}">
                <a16:creationId xmlns:a16="http://schemas.microsoft.com/office/drawing/2014/main" id="{536580F0-8997-40AD-A914-748284A50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425" y="4565650"/>
            <a:ext cx="82550" cy="103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1">
            <a:extLst>
              <a:ext uri="{FF2B5EF4-FFF2-40B4-BE49-F238E27FC236}">
                <a16:creationId xmlns:a16="http://schemas.microsoft.com/office/drawing/2014/main" id="{50D69315-6BC6-4023-83C3-58A440864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9588" y="4497389"/>
            <a:ext cx="18415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Text Box 22">
            <a:extLst>
              <a:ext uri="{FF2B5EF4-FFF2-40B4-BE49-F238E27FC236}">
                <a16:creationId xmlns:a16="http://schemas.microsoft.com/office/drawing/2014/main" id="{F002DCD2-F1A6-450F-BEC7-EDC353ECD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2060576"/>
            <a:ext cx="19494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 i="1">
                <a:solidFill>
                  <a:srgbClr val="800080"/>
                </a:solidFill>
                <a:latin typeface="Arial" panose="020B0604020202020204" pitchFamily="34" charset="0"/>
              </a:rPr>
              <a:t>OR-assignment</a:t>
            </a:r>
          </a:p>
        </p:txBody>
      </p:sp>
      <p:sp>
        <p:nvSpPr>
          <p:cNvPr id="23576" name="Oval 23">
            <a:extLst>
              <a:ext uri="{FF2B5EF4-FFF2-40B4-BE49-F238E27FC236}">
                <a16:creationId xmlns:a16="http://schemas.microsoft.com/office/drawing/2014/main" id="{1DD965BD-31D6-40C8-A0AD-F398CE1E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2636838"/>
            <a:ext cx="190500" cy="165100"/>
          </a:xfrm>
          <a:prstGeom prst="ellips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77" name="Line 24">
            <a:extLst>
              <a:ext uri="{FF2B5EF4-FFF2-40B4-BE49-F238E27FC236}">
                <a16:creationId xmlns:a16="http://schemas.microsoft.com/office/drawing/2014/main" id="{0E38DA1F-264D-4899-A57E-445A1043B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775" y="2744789"/>
            <a:ext cx="928688" cy="401637"/>
          </a:xfrm>
          <a:prstGeom prst="lin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Oval 25">
            <a:extLst>
              <a:ext uri="{FF2B5EF4-FFF2-40B4-BE49-F238E27FC236}">
                <a16:creationId xmlns:a16="http://schemas.microsoft.com/office/drawing/2014/main" id="{BFB6E831-7ED9-4F72-9EFC-7E0A08C6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3297238"/>
            <a:ext cx="190500" cy="165100"/>
          </a:xfrm>
          <a:prstGeom prst="ellips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79" name="Line 26">
            <a:extLst>
              <a:ext uri="{FF2B5EF4-FFF2-40B4-BE49-F238E27FC236}">
                <a16:creationId xmlns:a16="http://schemas.microsoft.com/office/drawing/2014/main" id="{272B6B1E-CE8F-4382-A1E1-EBB8BE93F2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375026"/>
            <a:ext cx="844550" cy="4763"/>
          </a:xfrm>
          <a:prstGeom prst="lin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Oval 27">
            <a:extLst>
              <a:ext uri="{FF2B5EF4-FFF2-40B4-BE49-F238E27FC236}">
                <a16:creationId xmlns:a16="http://schemas.microsoft.com/office/drawing/2014/main" id="{DEC908FA-7F65-4E9B-BC4B-6C7A95E2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970338"/>
            <a:ext cx="190500" cy="165100"/>
          </a:xfrm>
          <a:prstGeom prst="ellips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81" name="Line 28">
            <a:extLst>
              <a:ext uri="{FF2B5EF4-FFF2-40B4-BE49-F238E27FC236}">
                <a16:creationId xmlns:a16="http://schemas.microsoft.com/office/drawing/2014/main" id="{7AF18D72-E380-42EE-923F-4BF9DA1C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3581400"/>
            <a:ext cx="885825" cy="444500"/>
          </a:xfrm>
          <a:prstGeom prst="line">
            <a:avLst/>
          </a:prstGeom>
          <a:noFill/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AutoShape 29">
            <a:extLst>
              <a:ext uri="{FF2B5EF4-FFF2-40B4-BE49-F238E27FC236}">
                <a16:creationId xmlns:a16="http://schemas.microsoft.com/office/drawing/2014/main" id="{B44AA390-6F48-47E3-825C-CC291F0C3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24189"/>
            <a:ext cx="3703638" cy="682625"/>
          </a:xfrm>
          <a:prstGeom prst="parallelogram">
            <a:avLst>
              <a:gd name="adj" fmla="val 44334"/>
            </a:avLst>
          </a:prstGeom>
          <a:solidFill>
            <a:srgbClr val="CECFF2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85493250-A391-4966-A271-B40D6329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3005138"/>
            <a:ext cx="323056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>
                <a:solidFill>
                  <a:srgbClr val="352270"/>
                </a:solidFill>
                <a:latin typeface="Arial" charset="0"/>
              </a:rPr>
              <a:t>DoorsStateClosed</a:t>
            </a:r>
            <a:r>
              <a:rPr lang="fr-BE" altLang="en-US" sz="20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While</a:t>
            </a:r>
          </a:p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>
                <a:solidFill>
                  <a:srgbClr val="352270"/>
                </a:solidFill>
                <a:latin typeface="Arial" charset="0"/>
              </a:rPr>
              <a:t>NonZeroMeasuredSpeed</a:t>
            </a:r>
          </a:p>
        </p:txBody>
      </p:sp>
      <p:sp>
        <p:nvSpPr>
          <p:cNvPr id="23584" name="Line 31">
            <a:extLst>
              <a:ext uri="{FF2B5EF4-FFF2-40B4-BE49-F238E27FC236}">
                <a16:creationId xmlns:a16="http://schemas.microsoft.com/office/drawing/2014/main" id="{67EABD8F-463E-4529-A761-69A15A34E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2381250"/>
            <a:ext cx="1149350" cy="336550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Text Box 32">
            <a:extLst>
              <a:ext uri="{FF2B5EF4-FFF2-40B4-BE49-F238E27FC236}">
                <a16:creationId xmlns:a16="http://schemas.microsoft.com/office/drawing/2014/main" id="{AD17383F-B216-4AD1-84EF-C1E69F69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4" y="5167313"/>
            <a:ext cx="88042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80" rIns="92160" bIns="460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lnSpc>
                <a:spcPct val="110000"/>
              </a:lnSpc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fr-FR" altLang="en-US" sz="2000">
                <a:solidFill>
                  <a:srgbClr val="352270"/>
                </a:solidFill>
                <a:latin typeface="Arial" panose="020B0604020202020204" pitchFamily="34" charset="0"/>
              </a:rPr>
              <a:t>OR-assignment</a:t>
            </a:r>
            <a:r>
              <a:rPr lang="fr-FR" altLang="en-US" sz="2000">
                <a:solidFill>
                  <a:srgbClr val="352270"/>
                </a:solidFill>
                <a:latin typeface="Calibri" panose="020F0502020204030204" pitchFamily="34" charset="0"/>
              </a:rPr>
              <a:t> </a:t>
            </a:r>
            <a:r>
              <a:rPr lang="fr-FR" altLang="en-US" sz="2000">
                <a:solidFill>
                  <a:srgbClr val="800080"/>
                </a:solidFill>
                <a:latin typeface="Calibri" panose="020F0502020204030204" pitchFamily="34" charset="0"/>
              </a:rPr>
              <a:t>=&gt;</a:t>
            </a:r>
            <a:r>
              <a:rPr lang="fr-FR" altLang="en-US" sz="2000">
                <a:solidFill>
                  <a:srgbClr val="352270"/>
                </a:solidFill>
                <a:latin typeface="Calibri" panose="020F0502020204030204" pitchFamily="34" charset="0"/>
              </a:rPr>
              <a:t> alternative options </a:t>
            </a:r>
            <a:r>
              <a:rPr lang="fr-FR" altLang="en-US" sz="2000">
                <a:solidFill>
                  <a:srgbClr val="800080"/>
                </a:solidFill>
                <a:latin typeface="Calibri" panose="020F0502020204030204" pitchFamily="34" charset="0"/>
              </a:rPr>
              <a:t>=&gt;</a:t>
            </a:r>
            <a:r>
              <a:rPr lang="fr-FR" altLang="en-US" sz="2000">
                <a:solidFill>
                  <a:srgbClr val="352270"/>
                </a:solidFill>
                <a:latin typeface="Calibri" panose="020F0502020204030204" pitchFamily="34" charset="0"/>
              </a:rPr>
              <a:t> alternative system proposals </a:t>
            </a:r>
          </a:p>
          <a:p>
            <a:pPr lvl="1" algn="l">
              <a:lnSpc>
                <a:spcPct val="60000"/>
              </a:lnSpc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fr-FR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 more or less automation </a:t>
            </a:r>
          </a:p>
          <a:p>
            <a:pPr algn="l">
              <a:lnSpc>
                <a:spcPct val="120000"/>
              </a:lnSpc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fr-FR" altLang="en-US" sz="2000">
                <a:solidFill>
                  <a:srgbClr val="352270"/>
                </a:solidFill>
                <a:latin typeface="Calibri" panose="020F0502020204030204" pitchFamily="34" charset="0"/>
              </a:rPr>
              <a:t>Captured in goal model; selected assignment shown in agent model</a:t>
            </a:r>
          </a:p>
        </p:txBody>
      </p:sp>
      <p:pic>
        <p:nvPicPr>
          <p:cNvPr id="23586" name="Picture 33">
            <a:extLst>
              <a:ext uri="{FF2B5EF4-FFF2-40B4-BE49-F238E27FC236}">
                <a16:creationId xmlns:a16="http://schemas.microsoft.com/office/drawing/2014/main" id="{F4F81064-2D79-413F-9F1D-5FED0974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003675"/>
            <a:ext cx="8080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175604EA-27A6-4F02-8548-BAE4CCEB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57188"/>
            <a:ext cx="865346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  <a:latin typeface="Calibri" panose="020F0502020204030204" pitchFamily="34" charset="0"/>
              </a:rPr>
              <a:t>Load analysis</a:t>
            </a:r>
            <a:r>
              <a:rPr lang="en-GB" altLang="en-US" sz="2600">
                <a:solidFill>
                  <a:srgbClr val="CC0000"/>
                </a:solidFill>
                <a:latin typeface="Calibri" panose="020F0502020204030204" pitchFamily="34" charset="0"/>
              </a:rPr>
              <a:t> from query on agent model </a:t>
            </a:r>
            <a:br>
              <a:rPr lang="en-GB" altLang="en-US" sz="2600">
                <a:solidFill>
                  <a:srgbClr val="CC0000"/>
                </a:solidFill>
                <a:latin typeface="Calibri" panose="020F0502020204030204" pitchFamily="34" charset="0"/>
              </a:rPr>
            </a:br>
            <a:r>
              <a:rPr lang="en-GB" altLang="en-US" sz="2600">
                <a:solidFill>
                  <a:srgbClr val="CC0000"/>
                </a:solidFill>
                <a:latin typeface="Calibri" panose="020F0502020204030204" pitchFamily="34" charset="0"/>
              </a:rPr>
              <a:t>for air traffic control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0DB655CE-847D-4376-8C21-03123A2EC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1265239"/>
            <a:ext cx="881697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3">
            <a:extLst>
              <a:ext uri="{FF2B5EF4-FFF2-40B4-BE49-F238E27FC236}">
                <a16:creationId xmlns:a16="http://schemas.microsoft.com/office/drawing/2014/main" id="{4D20963E-C989-4CD5-B3A3-4811C941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6" y="3998913"/>
            <a:ext cx="16541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n-US" sz="2000" i="1">
                <a:solidFill>
                  <a:srgbClr val="800080"/>
                </a:solidFill>
                <a:latin typeface="Arial" panose="020B0604020202020204" pitchFamily="34" charset="0"/>
              </a:rPr>
              <a:t>responsibility</a:t>
            </a: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AC12785F-8AAE-4056-A0C2-1E24D66FA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0526" y="3194050"/>
            <a:ext cx="862013" cy="769938"/>
          </a:xfrm>
          <a:prstGeom prst="line">
            <a:avLst/>
          </a:prstGeom>
          <a:noFill/>
          <a:ln w="9360" cap="sq">
            <a:solidFill>
              <a:srgbClr val="8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2" name="Picture 5">
            <a:extLst>
              <a:ext uri="{FF2B5EF4-FFF2-40B4-BE49-F238E27FC236}">
                <a16:creationId xmlns:a16="http://schemas.microsoft.com/office/drawing/2014/main" id="{E2A25DAF-B236-4AC4-AB7A-06F51577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4" y="5391151"/>
            <a:ext cx="1184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28696AC5-CF11-434D-AB4F-F8598CC9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9" y="346075"/>
            <a:ext cx="8523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A </a:t>
            </a:r>
            <a:r>
              <a:rPr lang="en-US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context diagram</a:t>
            </a:r>
            <a: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 shows </a:t>
            </a:r>
            <a:b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agents and their interfaces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031D5C01-07D2-430D-8E97-6680AA77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1511300"/>
            <a:ext cx="882015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22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Partial view:  focus on capabilities &amp; interfaces</a:t>
            </a:r>
          </a:p>
          <a:p>
            <a:pPr lvl="1">
              <a:lnSpc>
                <a:spcPct val="13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interface = 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monitored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/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controlled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state variables   </a:t>
            </a:r>
          </a:p>
          <a:p>
            <a:pPr lvl="1" indent="-282575"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                (attrib/assoc from object model)</a:t>
            </a:r>
          </a:p>
          <a:p>
            <a:pPr lvl="1">
              <a:lnSpc>
                <a:spcPct val="14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link (ag1, ag2)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with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label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var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generated 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from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agent diagram iff</a:t>
            </a:r>
          </a:p>
          <a:p>
            <a:pPr lvl="2"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var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is controlled by ag1, monitored by ag2</a:t>
            </a:r>
          </a:p>
          <a:p>
            <a:pPr lvl="2">
              <a:spcBef>
                <a:spcPts val="625"/>
              </a:spcBef>
              <a:defRPr/>
            </a:pP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var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is monitored by ag1, controlled by ag2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Cf. context diagrams &amp; problem diagrams in Chap.4</a:t>
            </a:r>
          </a:p>
        </p:txBody>
      </p:sp>
      <p:sp>
        <p:nvSpPr>
          <p:cNvPr id="25604" name="Line 3">
            <a:extLst>
              <a:ext uri="{FF2B5EF4-FFF2-40B4-BE49-F238E27FC236}">
                <a16:creationId xmlns:a16="http://schemas.microsoft.com/office/drawing/2014/main" id="{A41E0570-157A-475F-8E27-DC1E933AE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475" y="5402264"/>
            <a:ext cx="3773488" cy="1587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343A0274-0E60-4A56-B2FE-1ED5501B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4792664"/>
            <a:ext cx="3511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variables </a:t>
            </a:r>
            <a:r>
              <a:rPr lang="fr-BE" altLang="en-US" sz="2000" b="1" i="1">
                <a:solidFill>
                  <a:srgbClr val="0000FF"/>
                </a:solidFill>
                <a:latin typeface="Arial" panose="020B0604020202020204" pitchFamily="34" charset="0"/>
              </a:rPr>
              <a:t>monitored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 by ag1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&amp; controlled by ag2</a:t>
            </a: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B733FDB5-1C7F-4CFD-80DC-B99AE9CDB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5732464"/>
            <a:ext cx="3911600" cy="1587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AutoShape 6">
            <a:extLst>
              <a:ext uri="{FF2B5EF4-FFF2-40B4-BE49-F238E27FC236}">
                <a16:creationId xmlns:a16="http://schemas.microsoft.com/office/drawing/2014/main" id="{0BEAE1C4-954C-4954-8F8E-D31D279E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5302251"/>
            <a:ext cx="900112" cy="511175"/>
          </a:xfrm>
          <a:prstGeom prst="hexagon">
            <a:avLst>
              <a:gd name="adj" fmla="val 44022"/>
              <a:gd name="vf" fmla="val 115470"/>
            </a:avLst>
          </a:prstGeom>
          <a:solidFill>
            <a:srgbClr val="FBD9DC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fr-BE" altLang="en-US" sz="1800">
                <a:solidFill>
                  <a:srgbClr val="800080"/>
                </a:solidFill>
                <a:latin typeface="Arial" panose="020B0604020202020204" pitchFamily="34" charset="0"/>
              </a:rPr>
              <a:t>ag1</a:t>
            </a:r>
          </a:p>
        </p:txBody>
      </p:sp>
      <p:sp>
        <p:nvSpPr>
          <p:cNvPr id="25608" name="AutoShape 7">
            <a:extLst>
              <a:ext uri="{FF2B5EF4-FFF2-40B4-BE49-F238E27FC236}">
                <a16:creationId xmlns:a16="http://schemas.microsoft.com/office/drawing/2014/main" id="{65EF37C0-E84D-447F-95F2-CD0EFAF1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5251451"/>
            <a:ext cx="900112" cy="511175"/>
          </a:xfrm>
          <a:prstGeom prst="hexagon">
            <a:avLst>
              <a:gd name="adj" fmla="val 44022"/>
              <a:gd name="vf" fmla="val 115470"/>
            </a:avLst>
          </a:prstGeom>
          <a:solidFill>
            <a:srgbClr val="FBD9DC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fr-BE" altLang="en-US" sz="1800">
                <a:solidFill>
                  <a:srgbClr val="800080"/>
                </a:solidFill>
                <a:latin typeface="Arial" panose="020B0604020202020204" pitchFamily="34" charset="0"/>
              </a:rPr>
              <a:t>ag2</a:t>
            </a:r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29CCB283-1949-4459-94D8-23384654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1" y="5757864"/>
            <a:ext cx="35544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variables </a:t>
            </a:r>
            <a:r>
              <a:rPr lang="fr-BE" altLang="en-US" sz="2000" b="1" i="1">
                <a:solidFill>
                  <a:srgbClr val="0000FF"/>
                </a:solidFill>
                <a:latin typeface="Arial" panose="020B0604020202020204" pitchFamily="34" charset="0"/>
              </a:rPr>
              <a:t>controlled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 by ag1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&amp; monitored by ag2</a:t>
            </a:r>
          </a:p>
        </p:txBody>
      </p:sp>
      <p:pic>
        <p:nvPicPr>
          <p:cNvPr id="25610" name="Picture 9">
            <a:extLst>
              <a:ext uri="{FF2B5EF4-FFF2-40B4-BE49-F238E27FC236}">
                <a16:creationId xmlns:a16="http://schemas.microsoft.com/office/drawing/2014/main" id="{CAD070C9-C214-41CD-9217-DF9A1C23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128589"/>
            <a:ext cx="900113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15ADD77C-6ABE-41FC-8819-C5468DAA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374650"/>
            <a:ext cx="8653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Context diagram:  example</a:t>
            </a:r>
          </a:p>
        </p:txBody>
      </p:sp>
      <p:sp>
        <p:nvSpPr>
          <p:cNvPr id="26627" name="AutoShape 2">
            <a:extLst>
              <a:ext uri="{FF2B5EF4-FFF2-40B4-BE49-F238E27FC236}">
                <a16:creationId xmlns:a16="http://schemas.microsoft.com/office/drawing/2014/main" id="{4A2DCD24-B4B6-45B6-B364-01E9085D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4" y="2136776"/>
            <a:ext cx="1679575" cy="646113"/>
          </a:xfrm>
          <a:prstGeom prst="hexagon">
            <a:avLst>
              <a:gd name="adj" fmla="val 64988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    Train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Actuator</a:t>
            </a:r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26BBFD03-44D8-4696-B4BC-8A11A8558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214" y="3641725"/>
            <a:ext cx="1508125" cy="801688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E7CB1FF1-6895-4F86-8728-02AC139C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175125"/>
            <a:ext cx="32131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>
                <a:solidFill>
                  <a:srgbClr val="0000FF"/>
                </a:solidFill>
                <a:latin typeface="Arial" panose="020B0604020202020204" pitchFamily="34" charset="0"/>
              </a:rPr>
              <a:t>Command.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CommandedAcceleration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732D1328-05A8-484B-BE21-27AD886D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289" y="2324100"/>
            <a:ext cx="33369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000">
                <a:solidFill>
                  <a:srgbClr val="0000FF"/>
                </a:solidFill>
                <a:latin typeface="Arial" panose="020B0604020202020204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ActuatedAcceleration</a:t>
            </a:r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9CCBC2A7-3453-4AAA-A1F8-8C5E84F3D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1" y="2524125"/>
            <a:ext cx="1566863" cy="577850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C6CA727D-1DF0-4B9F-A468-8B640D1AC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8589" y="2522538"/>
            <a:ext cx="1495425" cy="679450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18ED2EFC-3172-4804-93DF-58532397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128838"/>
            <a:ext cx="2701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en-US" sz="2000">
                <a:solidFill>
                  <a:srgbClr val="0000FF"/>
                </a:solidFill>
                <a:latin typeface="Arial" panose="020B0604020202020204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CurrentSpeed,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en-US" sz="2000">
                <a:solidFill>
                  <a:srgbClr val="0000FF"/>
                </a:solidFill>
                <a:latin typeface="Arial" panose="020B0604020202020204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CurrentLoc</a:t>
            </a:r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CA47C5A3-5533-47EE-AD61-66F1A335A9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3821113"/>
            <a:ext cx="1658938" cy="652462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AutoShape 10">
            <a:extLst>
              <a:ext uri="{FF2B5EF4-FFF2-40B4-BE49-F238E27FC236}">
                <a16:creationId xmlns:a16="http://schemas.microsoft.com/office/drawing/2014/main" id="{159F969C-9E28-43DD-99A9-D5EA2705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3106739"/>
            <a:ext cx="1785938" cy="669925"/>
          </a:xfrm>
          <a:prstGeom prst="hexagon">
            <a:avLst>
              <a:gd name="adj" fmla="val 66647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Tracking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>
                <a:solidFill>
                  <a:srgbClr val="352270"/>
                </a:solidFill>
                <a:latin typeface="Arial" panose="020B0604020202020204" pitchFamily="34" charset="0"/>
              </a:rPr>
              <a:t>    System</a:t>
            </a:r>
          </a:p>
        </p:txBody>
      </p:sp>
      <p:sp>
        <p:nvSpPr>
          <p:cNvPr id="26636" name="Oval 11">
            <a:extLst>
              <a:ext uri="{FF2B5EF4-FFF2-40B4-BE49-F238E27FC236}">
                <a16:creationId xmlns:a16="http://schemas.microsoft.com/office/drawing/2014/main" id="{612768B6-42BE-4AA2-977F-BD538ECCF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6" y="2230439"/>
            <a:ext cx="98425" cy="92075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17053D11-D267-472C-9298-0864A590D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714" y="2320925"/>
            <a:ext cx="1587" cy="128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D56E855F-03CB-48C4-BA86-BDD692897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1814" y="2449514"/>
            <a:ext cx="90487" cy="128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5F51F720-F9FD-48E5-9309-43C158D95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6" y="2462214"/>
            <a:ext cx="87313" cy="128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F8F500AD-3D80-4415-9F4C-EB3B24F70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2376489"/>
            <a:ext cx="195262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AutoShape 16">
            <a:extLst>
              <a:ext uri="{FF2B5EF4-FFF2-40B4-BE49-F238E27FC236}">
                <a16:creationId xmlns:a16="http://schemas.microsoft.com/office/drawing/2014/main" id="{8437CF18-AFC7-4293-B8DC-1817C557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6" y="4259264"/>
            <a:ext cx="2119313" cy="688975"/>
          </a:xfrm>
          <a:prstGeom prst="hexagon">
            <a:avLst>
              <a:gd name="adj" fmla="val 76901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Speed</a:t>
            </a:r>
            <a:r>
              <a:rPr lang="fr-BE" altLang="en-US" sz="1500">
                <a:solidFill>
                  <a:srgbClr val="352270"/>
                </a:solidFill>
                <a:latin typeface="Arial" panose="020B0604020202020204" pitchFamily="34" charset="0"/>
              </a:rPr>
              <a:t>&amp;</a:t>
            </a: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Accel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  Controller</a:t>
            </a:r>
          </a:p>
        </p:txBody>
      </p:sp>
      <p:sp>
        <p:nvSpPr>
          <p:cNvPr id="26642" name="Oval 17">
            <a:extLst>
              <a:ext uri="{FF2B5EF4-FFF2-40B4-BE49-F238E27FC236}">
                <a16:creationId xmlns:a16="http://schemas.microsoft.com/office/drawing/2014/main" id="{CD272ADF-C743-421F-9B49-9A476CDE8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6" y="3284539"/>
            <a:ext cx="98425" cy="92075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45FD0555-0F03-4FDB-8E38-08FBF4C5C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4" y="3375025"/>
            <a:ext cx="1587" cy="128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19">
            <a:extLst>
              <a:ext uri="{FF2B5EF4-FFF2-40B4-BE49-F238E27FC236}">
                <a16:creationId xmlns:a16="http://schemas.microsoft.com/office/drawing/2014/main" id="{B4BA92BC-FEB7-476D-85A6-49A29767C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6214" y="3503614"/>
            <a:ext cx="90487" cy="128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0">
            <a:extLst>
              <a:ext uri="{FF2B5EF4-FFF2-40B4-BE49-F238E27FC236}">
                <a16:creationId xmlns:a16="http://schemas.microsoft.com/office/drawing/2014/main" id="{3922562C-8A76-4390-814C-1CD6865C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76" y="3516314"/>
            <a:ext cx="87313" cy="128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1">
            <a:extLst>
              <a:ext uri="{FF2B5EF4-FFF2-40B4-BE49-F238E27FC236}">
                <a16:creationId xmlns:a16="http://schemas.microsoft.com/office/drawing/2014/main" id="{D0572131-611E-4E29-8DD3-4257A79E7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6688" y="3430589"/>
            <a:ext cx="195262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AutoShape 22">
            <a:extLst>
              <a:ext uri="{FF2B5EF4-FFF2-40B4-BE49-F238E27FC236}">
                <a16:creationId xmlns:a16="http://schemas.microsoft.com/office/drawing/2014/main" id="{48064EA2-DF44-4EC0-8A94-9030FB84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103564"/>
            <a:ext cx="1624013" cy="688975"/>
          </a:xfrm>
          <a:prstGeom prst="hexagon">
            <a:avLst>
              <a:gd name="adj" fmla="val 58929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OnBoard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Controller</a:t>
            </a:r>
          </a:p>
        </p:txBody>
      </p:sp>
      <p:sp>
        <p:nvSpPr>
          <p:cNvPr id="26648" name="Text Box 23">
            <a:extLst>
              <a:ext uri="{FF2B5EF4-FFF2-40B4-BE49-F238E27FC236}">
                <a16:creationId xmlns:a16="http://schemas.microsoft.com/office/drawing/2014/main" id="{96D1F090-EAF9-4EB0-9C0A-2877AEDE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186238"/>
            <a:ext cx="280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en-US" sz="2000">
                <a:solidFill>
                  <a:srgbClr val="0000FF"/>
                </a:solidFill>
                <a:latin typeface="Arial" panose="020B0604020202020204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MeasuredSpeed,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en-US" sz="2000">
                <a:solidFill>
                  <a:srgbClr val="0000FF"/>
                </a:solidFill>
                <a:latin typeface="Arial" panose="020B0604020202020204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MeasuredLoc</a:t>
            </a:r>
          </a:p>
        </p:txBody>
      </p:sp>
      <p:pic>
        <p:nvPicPr>
          <p:cNvPr id="26649" name="Picture 24">
            <a:extLst>
              <a:ext uri="{FF2B5EF4-FFF2-40B4-BE49-F238E27FC236}">
                <a16:creationId xmlns:a16="http://schemas.microsoft.com/office/drawing/2014/main" id="{7C70317E-4ECC-4BE3-8170-AD9865121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128589"/>
            <a:ext cx="900113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50" name="Picture 25">
            <a:extLst>
              <a:ext uri="{FF2B5EF4-FFF2-40B4-BE49-F238E27FC236}">
                <a16:creationId xmlns:a16="http://schemas.microsoft.com/office/drawing/2014/main" id="{2BA6E6A0-DDFA-498E-94EF-0A64DB56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5592764"/>
            <a:ext cx="10382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366A0821-96D9-43CA-89DB-17024634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9" y="274638"/>
            <a:ext cx="8523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A </a:t>
            </a:r>
            <a:r>
              <a:rPr lang="en-US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dependency diagram</a:t>
            </a:r>
            <a: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 shows </a:t>
            </a:r>
            <a:b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itchFamily="32" charset="0"/>
                <a:cs typeface="Calibri" pitchFamily="32" charset="0"/>
              </a:rPr>
              <a:t>agents and their dependencies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BB25ACE6-8595-49C7-9D10-DDA4CCB7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976"/>
            <a:ext cx="83089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22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Dependencies among agent pairs for goals to be satisfied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including dependency chains</a:t>
            </a:r>
          </a:p>
          <a:p>
            <a:pPr>
              <a:lnSpc>
                <a:spcPct val="9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Complementary view to agent/context diagrams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for vulnerability analysis:  goal failure propagation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for modeling organizational components of the system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000">
                <a:solidFill>
                  <a:srgbClr val="352270"/>
                </a:solidFill>
                <a:latin typeface="Calibri" panose="020F0502020204030204" pitchFamily="34" charset="0"/>
              </a:rPr>
              <a:t>Cf. </a:t>
            </a:r>
            <a:r>
              <a:rPr lang="en-US" altLang="en-US" sz="2000" i="1">
                <a:solidFill>
                  <a:srgbClr val="352270"/>
                </a:solidFill>
                <a:latin typeface="Calibri" panose="020F0502020204030204" pitchFamily="34" charset="0"/>
              </a:rPr>
              <a:t>i*</a:t>
            </a:r>
            <a:r>
              <a:rPr lang="en-US" altLang="en-US" sz="2000">
                <a:solidFill>
                  <a:srgbClr val="352270"/>
                </a:solidFill>
                <a:latin typeface="Calibri" panose="020F0502020204030204" pitchFamily="34" charset="0"/>
              </a:rPr>
              <a:t> diagrams </a:t>
            </a:r>
            <a:r>
              <a:rPr lang="en-US" altLang="en-US" sz="1800">
                <a:solidFill>
                  <a:srgbClr val="352270"/>
                </a:solidFill>
                <a:latin typeface="Calibri" panose="020F0502020204030204" pitchFamily="34" charset="0"/>
              </a:rPr>
              <a:t>[Yu’97]</a:t>
            </a:r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45F3A918-556E-4F5A-8BDA-B71731902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3808413"/>
          <a:ext cx="7061200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4" imgW="3879895" imgH="1553904" progId="">
                  <p:embed/>
                </p:oleObj>
              </mc:Choice>
              <mc:Fallback>
                <p:oleObj r:id="rId4" imgW="3879895" imgH="1553904" progId="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45F3A918-556E-4F5A-8BDA-B71731902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808413"/>
                        <a:ext cx="7061200" cy="29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3" name="Picture 4">
            <a:extLst>
              <a:ext uri="{FF2B5EF4-FFF2-40B4-BE49-F238E27FC236}">
                <a16:creationId xmlns:a16="http://schemas.microsoft.com/office/drawing/2014/main" id="{CD4470C3-3C0B-4516-81F9-D18B9DF4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5707063"/>
            <a:ext cx="10302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54" name="Group 5">
            <a:extLst>
              <a:ext uri="{FF2B5EF4-FFF2-40B4-BE49-F238E27FC236}">
                <a16:creationId xmlns:a16="http://schemas.microsoft.com/office/drawing/2014/main" id="{85BC5758-F74F-4B85-9E83-BC06C2ABC4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0976"/>
            <a:ext cx="1714500" cy="665163"/>
            <a:chOff x="96" y="114"/>
            <a:chExt cx="1080" cy="419"/>
          </a:xfrm>
        </p:grpSpPr>
        <p:pic>
          <p:nvPicPr>
            <p:cNvPr id="27655" name="Picture 6">
              <a:extLst>
                <a:ext uri="{FF2B5EF4-FFF2-40B4-BE49-F238E27FC236}">
                  <a16:creationId xmlns:a16="http://schemas.microsoft.com/office/drawing/2014/main" id="{B691106E-887D-4742-93CE-AEE3BDD4D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" y="118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656" name="Picture 7">
              <a:extLst>
                <a:ext uri="{FF2B5EF4-FFF2-40B4-BE49-F238E27FC236}">
                  <a16:creationId xmlns:a16="http://schemas.microsoft.com/office/drawing/2014/main" id="{BCA3726B-CE14-4622-9EEF-A7BF9BDD6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" y="121"/>
              <a:ext cx="3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657" name="Picture 8">
              <a:extLst>
                <a:ext uri="{FF2B5EF4-FFF2-40B4-BE49-F238E27FC236}">
                  <a16:creationId xmlns:a16="http://schemas.microsoft.com/office/drawing/2014/main" id="{60435F57-369A-4FB9-8C12-5FF922643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14"/>
              <a:ext cx="38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B65BEFB1-C712-4624-A5A0-ACFFED46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Modeling system agents:  outline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3F4C0916-C558-48AB-B89D-A3D92B61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What we know about agents so far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Characterizing system agents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capabilities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responsibilities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operation performers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wishes &amp; beliefs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dependencies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Representing agent models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agent diagram, context diagram, dependency diagram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Refinement of abstract agents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Building agent models:  heuristics and derivation rules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29632387-1440-4AB3-B941-9E852873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5341939"/>
            <a:ext cx="4794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A4552662-D6B4-4D6E-86E9-C5FF650D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85738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refinement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0E6384A2-77F3-4C0D-A879-22CF7224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4" y="1166813"/>
            <a:ext cx="89614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Agents may be defined as aggregations of finer-grained agents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like any object in object model, cf. Chap. 10</a:t>
            </a:r>
          </a:p>
          <a:p>
            <a:pPr>
              <a:lnSpc>
                <a:spcPct val="9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Supports incremental refinement of responsibilities</a:t>
            </a:r>
          </a:p>
          <a:p>
            <a:pPr lvl="1">
              <a:lnSpc>
                <a:spcPct val="110000"/>
              </a:lnSpc>
              <a:spcBef>
                <a:spcPts val="25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coarse-grained goal assigned to coarse-grained agent, then subgoals assigned to finer-grained agents</a:t>
            </a:r>
          </a:p>
          <a:p>
            <a:pPr>
              <a:lnSpc>
                <a:spcPct val="120000"/>
              </a:lnSpc>
              <a:spcBef>
                <a:spcPts val="275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Coarse-grained agent may be...</a:t>
            </a:r>
          </a:p>
          <a:p>
            <a:pPr lvl="1">
              <a:spcBef>
                <a:spcPts val="225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environment agent  </a:t>
            </a:r>
            <a:r>
              <a:rPr lang="en-US" altLang="en-US" sz="1800">
                <a:solidFill>
                  <a:srgbClr val="009999"/>
                </a:solidFill>
                <a:latin typeface="Calibri" panose="020F0502020204030204" pitchFamily="34" charset="0"/>
              </a:rPr>
              <a:t>e.g.</a:t>
            </a: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>
                <a:solidFill>
                  <a:srgbClr val="5F5F5F"/>
                </a:solidFill>
                <a:latin typeface="Calibri" panose="020F0502020204030204" pitchFamily="34" charset="0"/>
              </a:rPr>
              <a:t>organizational department</a:t>
            </a:r>
            <a:r>
              <a:rPr lang="en-US" altLang="en-US" sz="1800">
                <a:solidFill>
                  <a:srgbClr val="009999"/>
                </a:solidFill>
                <a:latin typeface="Calibri" panose="020F0502020204030204" pitchFamily="34" charset="0"/>
              </a:rPr>
              <a:t> -&gt; </a:t>
            </a:r>
            <a:r>
              <a:rPr lang="en-US" altLang="en-US" sz="1800">
                <a:solidFill>
                  <a:srgbClr val="5F5F5F"/>
                </a:solidFill>
                <a:latin typeface="Calibri" panose="020F0502020204030204" pitchFamily="34" charset="0"/>
              </a:rPr>
              <a:t>units</a:t>
            </a:r>
            <a:r>
              <a:rPr lang="en-US" altLang="en-US" sz="1800">
                <a:solidFill>
                  <a:srgbClr val="009999"/>
                </a:solidFill>
                <a:latin typeface="Calibri" panose="020F0502020204030204" pitchFamily="34" charset="0"/>
              </a:rPr>
              <a:t> -&gt; </a:t>
            </a:r>
            <a:r>
              <a:rPr lang="en-US" altLang="en-US" sz="1800">
                <a:solidFill>
                  <a:srgbClr val="5F5F5F"/>
                </a:solidFill>
                <a:latin typeface="Calibri" panose="020F0502020204030204" pitchFamily="34" charset="0"/>
              </a:rPr>
              <a:t>operators</a:t>
            </a:r>
          </a:p>
          <a:p>
            <a:pPr lvl="1">
              <a:lnSpc>
                <a:spcPct val="110000"/>
              </a:lnSpc>
              <a:spcBef>
                <a:spcPts val="25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hybrid:  environment agent </a:t>
            </a:r>
            <a:r>
              <a:rPr lang="en-US" altLang="en-US" sz="2000">
                <a:solidFill>
                  <a:srgbClr val="800080"/>
                </a:solidFill>
                <a:latin typeface="Calibri" panose="020F0502020204030204" pitchFamily="34" charset="0"/>
              </a:rPr>
              <a:t>+</a:t>
            </a: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 software-to-be</a:t>
            </a:r>
          </a:p>
          <a:p>
            <a:pPr lvl="1">
              <a:lnSpc>
                <a:spcPct val="110000"/>
              </a:lnSpc>
              <a:spcBef>
                <a:spcPts val="25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for software-to-be agents:  deferred to architectural design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26285945-B169-4093-9220-ECF7B9D1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82551"/>
            <a:ext cx="850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F84C302E-BF01-41F7-88E1-AA13BD3E5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1" y="4710113"/>
          <a:ext cx="5756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5" imgW="3330977" imgH="1103971" progId="">
                  <p:embed/>
                </p:oleObj>
              </mc:Choice>
              <mc:Fallback>
                <p:oleObj r:id="rId5" imgW="3330977" imgH="1103971" progId="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F84C302E-BF01-41F7-88E1-AA13BD3E5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1" y="4710113"/>
                        <a:ext cx="5756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49844CA8-4761-4D0B-841F-C74467B0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71464"/>
            <a:ext cx="8653463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Goal-agent co-refinement:  </a:t>
            </a:r>
            <a:b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DC012468-256B-4F59-AD7B-96A9D067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39701"/>
            <a:ext cx="850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BD1B85ED-1A19-484A-A9C5-2B616F5BA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733551"/>
          <a:ext cx="9144000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5" imgW="5938924" imgH="2274849" progId="">
                  <p:embed/>
                </p:oleObj>
              </mc:Choice>
              <mc:Fallback>
                <p:oleObj r:id="rId5" imgW="5938924" imgH="2274849" progId="">
                  <p:embed/>
                  <p:pic>
                    <p:nvPicPr>
                      <p:cNvPr id="30724" name="Object 3">
                        <a:extLst>
                          <a:ext uri="{FF2B5EF4-FFF2-40B4-BE49-F238E27FC236}">
                            <a16:creationId xmlns:a16="http://schemas.microsoft.com/office/drawing/2014/main" id="{BD1B85ED-1A19-484A-A9C5-2B616F5BA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33551"/>
                        <a:ext cx="9144000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>
            <a:extLst>
              <a:ext uri="{FF2B5EF4-FFF2-40B4-BE49-F238E27FC236}">
                <a16:creationId xmlns:a16="http://schemas.microsoft.com/office/drawing/2014/main" id="{AFB12040-AA9B-40DF-A764-3D2500CB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1" y="5535613"/>
            <a:ext cx="741363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0726" name="Picture 5">
            <a:extLst>
              <a:ext uri="{FF2B5EF4-FFF2-40B4-BE49-F238E27FC236}">
                <a16:creationId xmlns:a16="http://schemas.microsoft.com/office/drawing/2014/main" id="{48880BFF-891B-4CF5-88D4-2D08439FF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5535613"/>
            <a:ext cx="741363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EA8B8C02-5479-4808-A656-A5A64E92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9550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Building models for RE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08AD52C-1303-496D-AE94-DD08BC1A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1" y="3752850"/>
            <a:ext cx="24606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Lect</a:t>
            </a:r>
            <a:r>
              <a:rPr lang="fr-BE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. 11: Agents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AAE41E39-BA31-4F2C-B43C-F2D6B407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888039"/>
            <a:ext cx="1476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>
                <a:solidFill>
                  <a:srgbClr val="F915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who</a:t>
            </a:r>
            <a:r>
              <a:rPr lang="fr-BE" altLang="en-US" sz="1600">
                <a:solidFill>
                  <a:srgbClr val="F915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 </a:t>
            </a:r>
            <a:r>
              <a:rPr lang="fr-BE" altLang="en-US">
                <a:solidFill>
                  <a:srgbClr val="F915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?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1E7A827B-B2F0-4C0A-9630-D74EC96E4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0" y="3735388"/>
            <a:ext cx="585788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5">
            <a:extLst>
              <a:ext uri="{FF2B5EF4-FFF2-40B4-BE49-F238E27FC236}">
                <a16:creationId xmlns:a16="http://schemas.microsoft.com/office/drawing/2014/main" id="{7D32A2E5-7955-4E43-83B7-DC53DD876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1" y="1008063"/>
            <a:ext cx="28987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8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Lect.08:  Goals</a:t>
            </a:r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28DA6F06-64FE-4162-BC83-433CC8AB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6" y="1071563"/>
            <a:ext cx="31088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b="1">
                <a:solidFill>
                  <a:srgbClr val="5F5F5F"/>
                </a:solidFill>
                <a:latin typeface="Comic Sans MS" panose="030F0702030302020204" pitchFamily="66" charset="0"/>
              </a:rPr>
              <a:t>Chap.9 [RE]:  Risks</a:t>
            </a:r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DBCABE9E-1DC7-4280-B749-C7071729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716338"/>
            <a:ext cx="43957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b="1">
                <a:solidFill>
                  <a:srgbClr val="5F5F5F"/>
                </a:solidFill>
                <a:latin typeface="Comic Sans MS" panose="030F0702030302020204" pitchFamily="66" charset="0"/>
              </a:rPr>
              <a:t>Lect.10: Conceptual objects</a:t>
            </a:r>
          </a:p>
        </p:txBody>
      </p:sp>
      <p:sp>
        <p:nvSpPr>
          <p:cNvPr id="4105" name="Line 8">
            <a:extLst>
              <a:ext uri="{FF2B5EF4-FFF2-40B4-BE49-F238E27FC236}">
                <a16:creationId xmlns:a16="http://schemas.microsoft.com/office/drawing/2014/main" id="{63F6FB04-5591-4DB9-870B-9C534698E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6" y="1020763"/>
            <a:ext cx="41275" cy="5541962"/>
          </a:xfrm>
          <a:prstGeom prst="line">
            <a:avLst/>
          </a:prstGeom>
          <a:noFill/>
          <a:ln w="9360" cap="sq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9">
            <a:extLst>
              <a:ext uri="{FF2B5EF4-FFF2-40B4-BE49-F238E27FC236}">
                <a16:creationId xmlns:a16="http://schemas.microsoft.com/office/drawing/2014/main" id="{D1FA01B3-E935-4E37-BA00-D28FE161B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6" y="3708400"/>
            <a:ext cx="8258175" cy="1588"/>
          </a:xfrm>
          <a:prstGeom prst="line">
            <a:avLst/>
          </a:prstGeom>
          <a:noFill/>
          <a:ln w="9360" cap="sq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0">
            <a:extLst>
              <a:ext uri="{FF2B5EF4-FFF2-40B4-BE49-F238E27FC236}">
                <a16:creationId xmlns:a16="http://schemas.microsoft.com/office/drawing/2014/main" id="{C3C3666D-CEFF-4F11-9709-91C1828E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4" y="1020763"/>
            <a:ext cx="8301037" cy="5592762"/>
          </a:xfrm>
          <a:prstGeom prst="rect">
            <a:avLst/>
          </a:prstGeom>
          <a:noFill/>
          <a:ln w="9360" cap="sq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4108" name="Picture 11">
            <a:extLst>
              <a:ext uri="{FF2B5EF4-FFF2-40B4-BE49-F238E27FC236}">
                <a16:creationId xmlns:a16="http://schemas.microsoft.com/office/drawing/2014/main" id="{E92474DB-04B5-4C9E-9C2C-7C272FCC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157664"/>
            <a:ext cx="4024312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2" name="Text Box 12">
            <a:extLst>
              <a:ext uri="{FF2B5EF4-FFF2-40B4-BE49-F238E27FC236}">
                <a16:creationId xmlns:a16="http://schemas.microsoft.com/office/drawing/2014/main" id="{8892A306-E9C9-4AF7-9D67-64478C2AF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5895976"/>
            <a:ext cx="2095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b="1" dirty="0">
                <a:solidFill>
                  <a:schemeClr val="accent6"/>
                </a:solidFill>
                <a:latin typeface="Verdana" pitchFamily="32" charset="0"/>
              </a:rPr>
              <a:t>on </a:t>
            </a:r>
            <a:r>
              <a:rPr lang="fr-BE" altLang="en-US" b="1" dirty="0" err="1">
                <a:solidFill>
                  <a:schemeClr val="accent6"/>
                </a:solidFill>
                <a:latin typeface="Verdana" pitchFamily="32" charset="0"/>
              </a:rPr>
              <a:t>what</a:t>
            </a:r>
            <a:r>
              <a:rPr lang="fr-BE" altLang="en-US" b="1" dirty="0">
                <a:solidFill>
                  <a:schemeClr val="accent6"/>
                </a:solidFill>
                <a:latin typeface="Verdana" pitchFamily="32" charset="0"/>
              </a:rPr>
              <a:t>?</a:t>
            </a:r>
          </a:p>
        </p:txBody>
      </p:sp>
      <p:pic>
        <p:nvPicPr>
          <p:cNvPr id="4110" name="Picture 13">
            <a:extLst>
              <a:ext uri="{FF2B5EF4-FFF2-40B4-BE49-F238E27FC236}">
                <a16:creationId xmlns:a16="http://schemas.microsoft.com/office/drawing/2014/main" id="{DCFE3A7C-2376-4251-BA48-85F857786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504950"/>
            <a:ext cx="4064000" cy="21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4" name="Text Box 14">
            <a:extLst>
              <a:ext uri="{FF2B5EF4-FFF2-40B4-BE49-F238E27FC236}">
                <a16:creationId xmlns:a16="http://schemas.microsoft.com/office/drawing/2014/main" id="{2A69D1C1-8EBA-4DE3-BECE-CBD7100B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1" y="2886075"/>
            <a:ext cx="1649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why</a:t>
            </a:r>
            <a:r>
              <a:rPr lang="fr-BE" altLang="en-US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 </a:t>
            </a:r>
            <a:r>
              <a:rPr lang="fr-BE" altLang="en-US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?</a:t>
            </a:r>
          </a:p>
        </p:txBody>
      </p:sp>
      <p:pic>
        <p:nvPicPr>
          <p:cNvPr id="4112" name="Picture 15">
            <a:extLst>
              <a:ext uri="{FF2B5EF4-FFF2-40B4-BE49-F238E27FC236}">
                <a16:creationId xmlns:a16="http://schemas.microsoft.com/office/drawing/2014/main" id="{1058CF54-305E-4399-9967-55DE093A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543051"/>
            <a:ext cx="3905250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13" name="Picture 16">
            <a:extLst>
              <a:ext uri="{FF2B5EF4-FFF2-40B4-BE49-F238E27FC236}">
                <a16:creationId xmlns:a16="http://schemas.microsoft.com/office/drawing/2014/main" id="{F6A89D36-6358-4ABA-AC89-039642EC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217989"/>
            <a:ext cx="3779838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4" name="Text Box 17">
            <a:extLst>
              <a:ext uri="{FF2B5EF4-FFF2-40B4-BE49-F238E27FC236}">
                <a16:creationId xmlns:a16="http://schemas.microsoft.com/office/drawing/2014/main" id="{3169F50D-3E96-4C1B-9117-1550E3B9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414" y="5894389"/>
            <a:ext cx="1476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en-US" b="1">
                <a:solidFill>
                  <a:srgbClr val="0000FF"/>
                </a:solidFill>
                <a:latin typeface="Verdana" panose="020B0604030504040204" pitchFamily="34" charset="0"/>
              </a:rPr>
              <a:t>who</a:t>
            </a:r>
            <a:r>
              <a:rPr lang="fr-BE" altLang="en-US" sz="1600" b="1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lang="fr-BE" altLang="en-US" b="1">
                <a:solidFill>
                  <a:srgbClr val="0000FF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CF668BB5-FEF9-4867-9F35-EC03B8C9E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300039"/>
            <a:ext cx="8091488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 goal-agent co-refinement pattern</a:t>
            </a:r>
            <a:b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in process control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EB6F86D3-AE06-46E6-820D-3F946A26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39701"/>
            <a:ext cx="850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74C2BEA3-8BB7-4723-A020-FE1652E14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03438"/>
          <a:ext cx="9144000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5" imgW="5852809" imgH="1372681" progId="">
                  <p:embed/>
                </p:oleObj>
              </mc:Choice>
              <mc:Fallback>
                <p:oleObj r:id="rId5" imgW="5852809" imgH="1372681" progId="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74C2BEA3-8BB7-4723-A020-FE1652E14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03438"/>
                        <a:ext cx="9144000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4BA39ADF-286B-459E-819D-6D41ECCAB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Modeling system agents:  outline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878080A6-2B8D-4DFA-BABA-528D03C4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What we know about agents so far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Characterizing system agents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capabilities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responsibilities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operation performers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wishes &amp; beliefs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dependencies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Representing agent models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agent diagram, context diagram, dependency diagram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808080"/>
                </a:solidFill>
                <a:latin typeface="Calibri" panose="020F0502020204030204" pitchFamily="34" charset="0"/>
              </a:rPr>
              <a:t>Refinement of abstract agents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Building agent models:  heuristics and derivation rules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6A923671-73E5-4BBC-B0D9-04D157FC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4" y="5891214"/>
            <a:ext cx="4794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C0D39DF3-B1A4-4635-967F-9145DA79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9" y="242888"/>
            <a:ext cx="7864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Heuristics for building agent diagrams 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E22B5F24-78C8-4623-AF4E-CFA12E7F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323975"/>
            <a:ext cx="92075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For agent identification ...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active objects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Concerned by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this goal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</a:t>
            </a:r>
          </a:p>
          <a:p>
            <a:pPr lvl="1" indent="-282575"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their monitoring &amp; control capabilities in object model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</a:p>
          <a:p>
            <a:pPr lvl="1" indent="-282575"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	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Achieve [ResourceRequestSatisfied]</a:t>
            </a:r>
            <a:r>
              <a:rPr lang="en-US" altLang="en-US" sz="2200">
                <a:solidFill>
                  <a:srgbClr val="009999"/>
                </a:solidFill>
                <a:latin typeface="Arial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=&gt;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ResourceUser</a:t>
            </a:r>
          </a:p>
          <a:p>
            <a:pPr lvl="1">
              <a:lnSpc>
                <a:spcPct val="13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possible enforcers of this goal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  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their capabilities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</a:p>
          <a:p>
            <a:pPr lvl="1" indent="-282575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Avoid [CopiesStolen]</a:t>
            </a:r>
            <a:r>
              <a:rPr lang="en-US" altLang="en-US" sz="2200">
                <a:solidFill>
                  <a:srgbClr val="009999"/>
                </a:solidFill>
                <a:latin typeface="Arial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=&gt;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 Staff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or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 AntiTheftDevice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human system agents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Wishing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this  goal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 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their capabilities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</a:p>
          <a:p>
            <a:pPr lvl="1" indent="-282575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Maintain [AccurateBookClassification]</a:t>
            </a:r>
            <a:r>
              <a:rPr lang="en-US" altLang="en-US" sz="2200">
                <a:solidFill>
                  <a:srgbClr val="009999"/>
                </a:solidFill>
                <a:latin typeface="Arial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=&gt;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ResearchStaff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possible source (resp. target) of this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Monitoring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(resp.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Control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) link in this context diagram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  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why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</a:p>
          <a:p>
            <a:pPr lvl="1" indent="-282575">
              <a:spcBef>
                <a:spcPts val="1000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Scheduler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Controls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Meeting.</a:t>
            </a:r>
            <a:r>
              <a:rPr lang="en-US" altLang="en-US" sz="2000" i="1">
                <a:solidFill>
                  <a:srgbClr val="5F5F5F"/>
                </a:solidFill>
                <a:latin typeface="Arial" charset="0"/>
                <a:cs typeface="Calibri" pitchFamily="32" charset="0"/>
              </a:rPr>
              <a:t>RequiredEquipment</a:t>
            </a:r>
          </a:p>
          <a:p>
            <a:pPr lvl="1" indent="-282575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                                           =&gt;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 LocalOrganizer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as monitoring agent</a:t>
            </a:r>
          </a:p>
          <a:p>
            <a:pPr lvl="1" indent="-282575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600">
                <a:solidFill>
                  <a:srgbClr val="800080"/>
                </a:solidFill>
                <a:latin typeface="Wingdings" charset="2"/>
                <a:ea typeface="Wingdings" charset="2"/>
                <a:cs typeface="Wingdings" charset="2"/>
              </a:rPr>
              <a:t></a:t>
            </a:r>
            <a:r>
              <a:rPr lang="en-US" altLang="en-US" sz="22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Don’t confuse product-level agents &amp; process-level stakeholders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0C1DF4B0-1E48-41F4-8C9A-AD6D03A7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46051"/>
            <a:ext cx="9445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8477E6EB-FBA1-43EE-BEE5-66B44DBB0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9" y="200025"/>
            <a:ext cx="7864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Heuristics for building agent diagrams  </a:t>
            </a:r>
            <a:r>
              <a:rPr lang="en-US" altLang="en-US" sz="2000">
                <a:solidFill>
                  <a:srgbClr val="CC0000"/>
                </a:solidFill>
                <a:latin typeface="Calibri" panose="020F0502020204030204" pitchFamily="34" charset="0"/>
              </a:rPr>
              <a:t>(2)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1550C344-79AD-4738-9A60-A7518E41C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323975"/>
            <a:ext cx="92075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For goal responsibility assignment ...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Consider agents whose monitoring/control capabilities match quantities to be evaluated/constrained in the goal spec   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Consider software assignment as alternative to human assignment</a:t>
            </a:r>
          </a:p>
          <a:p>
            <a:pPr lvl="1" indent="-282575">
              <a:lnSpc>
                <a:spcPct val="8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                +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pros/cons as soft goals</a:t>
            </a:r>
          </a:p>
          <a:p>
            <a:pPr lvl="1" indent="-282575"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AccurateBookClassification</a:t>
            </a:r>
            <a:r>
              <a:rPr lang="en-US" altLang="en-US" sz="2200">
                <a:solidFill>
                  <a:srgbClr val="009999"/>
                </a:solidFill>
                <a:latin typeface="Arial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=&gt;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 Staff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vs.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 AutoClassifier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?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Identify finer-grained assignments by goal-agent co-refinement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Select assignments that best contribute to high-priority soft goals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Favor human assignments to agents wishing the goal or a parent goal</a:t>
            </a:r>
          </a:p>
          <a:p>
            <a:pPr lvl="1" indent="-282575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AccurateBookClassification</a:t>
            </a:r>
            <a:r>
              <a:rPr lang="en-US" altLang="en-US" sz="2200">
                <a:solidFill>
                  <a:srgbClr val="009999"/>
                </a:solidFill>
                <a:latin typeface="Arial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to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ResearchStaff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</a:p>
          <a:p>
            <a:pPr lvl="1" indent="-282575">
              <a:lnSpc>
                <a:spcPct val="7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                                          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rather than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AdministrativeStaff</a:t>
            </a:r>
          </a:p>
          <a:p>
            <a:pPr lvl="1" indent="-282575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600">
                <a:solidFill>
                  <a:srgbClr val="800080"/>
                </a:solidFill>
                <a:latin typeface="Wingdings" charset="2"/>
                <a:ea typeface="Wingdings" charset="2"/>
                <a:cs typeface="Wingdings" charset="2"/>
              </a:rPr>
              <a:t></a:t>
            </a:r>
            <a:r>
              <a:rPr lang="en-US" altLang="en-US" sz="22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Avoid assignments resulting in critical agent dependencies</a:t>
            </a:r>
          </a:p>
          <a:p>
            <a:pPr lvl="1" indent="-282575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e.g.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BiblioSearchEngine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depending on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AdministrativeStaff </a:t>
            </a:r>
          </a:p>
          <a:p>
            <a:pPr lvl="1" indent="-282575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                                             </a:t>
            </a:r>
            <a:r>
              <a:rPr lang="en-US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for </a:t>
            </a:r>
            <a:r>
              <a:rPr lang="en-US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AccurateBookClassification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EEC7487A-BD01-4D4E-94CB-C39EAADC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46051"/>
            <a:ext cx="9445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>
            <a:extLst>
              <a:ext uri="{FF2B5EF4-FFF2-40B4-BE49-F238E27FC236}">
                <a16:creationId xmlns:a16="http://schemas.microsoft.com/office/drawing/2014/main" id="{0E9CEBD0-D448-44AA-A0E1-B1274659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1584326"/>
            <a:ext cx="8458200" cy="792163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B1327A3A-5C7F-4287-BDB4-9B3C40B0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1" y="185738"/>
            <a:ext cx="8278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   Deriving context diagrams from goals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46812D4D-ED2A-4B6E-98BB-109ED24A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122363"/>
            <a:ext cx="892810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200000"/>
              </a:lnSpc>
              <a:spcBef>
                <a:spcPts val="1375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Behavioral goal specs are of form:</a:t>
            </a:r>
          </a:p>
          <a:p>
            <a:pPr marL="342900">
              <a:lnSpc>
                <a:spcPct val="60000"/>
              </a:lnSpc>
              <a:spcBef>
                <a:spcPts val="1250"/>
              </a:spcBef>
              <a:buSzPct val="70000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   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G:    </a:t>
            </a:r>
            <a:r>
              <a:rPr lang="fr-FR" altLang="en-US" sz="20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alibri" pitchFamily="32" charset="0"/>
              </a:rPr>
              <a:t>Current</a:t>
            </a:r>
            <a:r>
              <a:rPr lang="fr-FR" altLang="en-US" sz="2000">
                <a:solidFill>
                  <a:srgbClr val="352270"/>
                </a:solidFill>
                <a:latin typeface="Arial" charset="0"/>
                <a:cs typeface="Calibri" pitchFamily="32" charset="0"/>
              </a:rPr>
              <a:t>Condition</a:t>
            </a:r>
            <a:r>
              <a:rPr lang="fr-FR" altLang="en-US" sz="9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 </a:t>
            </a:r>
            <a:r>
              <a:rPr lang="fr-FR" altLang="en-US" sz="20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[</a:t>
            </a:r>
            <a:r>
              <a:rPr lang="fr-FR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alibri" pitchFamily="32" charset="0"/>
              </a:rPr>
              <a:t>monitored</a:t>
            </a:r>
            <a:r>
              <a:rPr lang="fr-FR" altLang="en-US" sz="2000">
                <a:solidFill>
                  <a:srgbClr val="0000FF"/>
                </a:solidFill>
                <a:latin typeface="Arial" charset="0"/>
                <a:cs typeface="Calibri" pitchFamily="32" charset="0"/>
              </a:rPr>
              <a:t>Variables</a:t>
            </a:r>
            <a:r>
              <a:rPr lang="fr-FR" altLang="en-US" sz="20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]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defRPr/>
            </a:pPr>
            <a:r>
              <a:rPr lang="fr-FR" altLang="en-US" sz="20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 		    </a:t>
            </a:r>
            <a:r>
              <a:rPr lang="fr-FR" altLang="en-US" sz="2000" b="1">
                <a:solidFill>
                  <a:srgbClr val="800080"/>
                </a:solidFill>
              </a:rPr>
              <a:t></a:t>
            </a:r>
            <a:r>
              <a:rPr lang="fr-FR" altLang="en-US" sz="2000">
                <a:solidFill>
                  <a:srgbClr val="352270"/>
                </a:solidFill>
              </a:rPr>
              <a:t>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[</a:t>
            </a:r>
            <a:r>
              <a:rPr lang="fr-FR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sooner-or-later</a:t>
            </a:r>
            <a:r>
              <a:rPr lang="fr-FR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/</a:t>
            </a:r>
            <a:r>
              <a:rPr lang="fr-FR" altLang="en-US" sz="20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always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]</a:t>
            </a:r>
            <a:r>
              <a:rPr lang="fr-FR" altLang="en-US" sz="2000">
                <a:solidFill>
                  <a:srgbClr val="352270"/>
                </a:solidFill>
                <a:latin typeface="Arial" charset="0"/>
                <a:cs typeface="Calibri" pitchFamily="32" charset="0"/>
              </a:rPr>
              <a:t> </a:t>
            </a:r>
            <a:r>
              <a:rPr lang="fr-FR" altLang="en-US" sz="20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alibri" pitchFamily="32" charset="0"/>
              </a:rPr>
              <a:t>Target</a:t>
            </a:r>
            <a:r>
              <a:rPr lang="fr-FR" altLang="en-US" sz="2000">
                <a:solidFill>
                  <a:srgbClr val="352270"/>
                </a:solidFill>
                <a:latin typeface="Arial" charset="0"/>
                <a:cs typeface="Calibri" pitchFamily="32" charset="0"/>
              </a:rPr>
              <a:t>Condition</a:t>
            </a:r>
            <a:r>
              <a:rPr lang="fr-FR" altLang="en-US" sz="9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 </a:t>
            </a:r>
            <a:r>
              <a:rPr lang="fr-FR" altLang="en-US" sz="20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[</a:t>
            </a:r>
            <a:r>
              <a:rPr lang="fr-FR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alibri" pitchFamily="32" charset="0"/>
              </a:rPr>
              <a:t>controlled</a:t>
            </a:r>
            <a:r>
              <a:rPr lang="fr-FR" altLang="en-US" sz="2000">
                <a:solidFill>
                  <a:srgbClr val="0000FF"/>
                </a:solidFill>
                <a:latin typeface="Arial" charset="0"/>
                <a:cs typeface="Calibri" pitchFamily="32" charset="0"/>
              </a:rPr>
              <a:t>Variables</a:t>
            </a:r>
            <a:r>
              <a:rPr lang="fr-FR" altLang="en-US" sz="2000">
                <a:solidFill>
                  <a:srgbClr val="000000"/>
                </a:solidFill>
                <a:latin typeface="Arial" charset="0"/>
                <a:cs typeface="Calibri" pitchFamily="32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Cf. goal-capability matching for goal realizability</a:t>
            </a:r>
          </a:p>
          <a:p>
            <a:pPr marL="342900">
              <a:spcBef>
                <a:spcPts val="1000"/>
              </a:spcBef>
              <a:buSzPct val="70000"/>
              <a:defRPr/>
            </a:pP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               </a:t>
            </a:r>
            <a:r>
              <a:rPr lang="fr-FR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tr.</a:t>
            </a:r>
            <a:r>
              <a:rPr lang="fr-FR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alibri" pitchFamily="32" charset="0"/>
              </a:rPr>
              <a:t>measuredSpeed</a:t>
            </a:r>
            <a:r>
              <a:rPr lang="fr-FR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</a:rPr>
              <a:t></a:t>
            </a:r>
            <a:r>
              <a:rPr lang="fr-FR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0  </a:t>
            </a:r>
            <a:r>
              <a:rPr lang="fr-FR" altLang="en-US" sz="2000" b="1">
                <a:solidFill>
                  <a:srgbClr val="800080"/>
                </a:solidFill>
              </a:rPr>
              <a:t></a:t>
            </a:r>
            <a:r>
              <a:rPr lang="fr-FR" altLang="en-US" sz="2000">
                <a:solidFill>
                  <a:srgbClr val="5F5F5F"/>
                </a:solidFill>
              </a:rPr>
              <a:t></a:t>
            </a:r>
            <a:r>
              <a:rPr lang="fr-FR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tr.</a:t>
            </a:r>
            <a:r>
              <a:rPr lang="fr-FR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alibri" pitchFamily="32" charset="0"/>
              </a:rPr>
              <a:t>DoorsState</a:t>
            </a:r>
            <a:r>
              <a:rPr lang="fr-FR" altLang="en-US" sz="2000">
                <a:solidFill>
                  <a:srgbClr val="5F5F5F"/>
                </a:solidFill>
                <a:latin typeface="Arial" charset="0"/>
                <a:cs typeface="Calibri" pitchFamily="32" charset="0"/>
              </a:rPr>
              <a:t> = ‘closed’</a:t>
            </a:r>
          </a:p>
          <a:p>
            <a:pPr marL="342900">
              <a:lnSpc>
                <a:spcPct val="70000"/>
              </a:lnSpc>
              <a:spcBef>
                <a:spcPts val="1000"/>
              </a:spcBef>
              <a:buSzPct val="70000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                                       </a:t>
            </a:r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A632E596-6D9E-4C52-8D3C-4895D0FBA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5700" y="4900613"/>
            <a:ext cx="1588" cy="55245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E7AE074B-0D49-448F-B498-4E5A038067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2713" y="5688014"/>
            <a:ext cx="1466850" cy="407987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E6B3A539-B11E-446F-8519-C9FF376ED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6" y="5942013"/>
            <a:ext cx="2760663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>
                <a:solidFill>
                  <a:srgbClr val="0000FF"/>
                </a:solidFill>
                <a:latin typeface="Arial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DoorsState</a:t>
            </a:r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623F3F91-774E-41CC-A4D4-F06492ADB5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338" y="5597526"/>
            <a:ext cx="1554162" cy="517525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6F92F65B-A3A9-41AC-8D3D-3C7CD43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981701"/>
            <a:ext cx="28194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>
                <a:solidFill>
                  <a:srgbClr val="0000FF"/>
                </a:solidFill>
                <a:latin typeface="Arial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measuredSpeed</a:t>
            </a:r>
          </a:p>
        </p:txBody>
      </p:sp>
      <p:sp>
        <p:nvSpPr>
          <p:cNvPr id="35850" name="AutoShape 9">
            <a:extLst>
              <a:ext uri="{FF2B5EF4-FFF2-40B4-BE49-F238E27FC236}">
                <a16:creationId xmlns:a16="http://schemas.microsoft.com/office/drawing/2014/main" id="{693DA4EC-CDD1-4B0D-85AE-A7C9ED90A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5776914"/>
            <a:ext cx="1624012" cy="688975"/>
          </a:xfrm>
          <a:prstGeom prst="hexagon">
            <a:avLst>
              <a:gd name="adj" fmla="val 58929"/>
              <a:gd name="vf" fmla="val 115470"/>
            </a:avLst>
          </a:prstGeom>
          <a:solidFill>
            <a:srgbClr val="FBD9D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OnBoard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>
                <a:solidFill>
                  <a:srgbClr val="352270"/>
                </a:solidFill>
                <a:latin typeface="Arial" panose="020B0604020202020204" pitchFamily="34" charset="0"/>
              </a:rPr>
              <a:t> Controller</a:t>
            </a:r>
          </a:p>
        </p:txBody>
      </p:sp>
      <p:grpSp>
        <p:nvGrpSpPr>
          <p:cNvPr id="35851" name="Group 10">
            <a:extLst>
              <a:ext uri="{FF2B5EF4-FFF2-40B4-BE49-F238E27FC236}">
                <a16:creationId xmlns:a16="http://schemas.microsoft.com/office/drawing/2014/main" id="{92D0E2A5-79DC-4290-BB32-5172F66B5502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5233989"/>
            <a:ext cx="1784350" cy="668337"/>
            <a:chOff x="463" y="3297"/>
            <a:chExt cx="1124" cy="421"/>
          </a:xfrm>
        </p:grpSpPr>
        <p:sp>
          <p:nvSpPr>
            <p:cNvPr id="35869" name="AutoShape 11">
              <a:extLst>
                <a:ext uri="{FF2B5EF4-FFF2-40B4-BE49-F238E27FC236}">
                  <a16:creationId xmlns:a16="http://schemas.microsoft.com/office/drawing/2014/main" id="{854319E7-06F2-4166-81BE-BAA2A68A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3297"/>
              <a:ext cx="1124" cy="421"/>
            </a:xfrm>
            <a:prstGeom prst="hexagon">
              <a:avLst>
                <a:gd name="adj" fmla="val 66746"/>
                <a:gd name="vf" fmla="val 115470"/>
              </a:avLst>
            </a:prstGeom>
            <a:solidFill>
              <a:srgbClr val="FBD9D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>
                  <a:solidFill>
                    <a:srgbClr val="352270"/>
                  </a:solidFill>
                  <a:latin typeface="Arial" panose="020B0604020202020204" pitchFamily="34" charset="0"/>
                </a:rPr>
                <a:t>   Tracking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>
                  <a:solidFill>
                    <a:srgbClr val="352270"/>
                  </a:solidFill>
                  <a:latin typeface="Arial" panose="020B0604020202020204" pitchFamily="34" charset="0"/>
                </a:rPr>
                <a:t>    System</a:t>
              </a:r>
            </a:p>
          </p:txBody>
        </p:sp>
        <p:sp>
          <p:nvSpPr>
            <p:cNvPr id="35870" name="Oval 12">
              <a:extLst>
                <a:ext uri="{FF2B5EF4-FFF2-40B4-BE49-F238E27FC236}">
                  <a16:creationId xmlns:a16="http://schemas.microsoft.com/office/drawing/2014/main" id="{C36AF12D-BE90-4C57-B8D7-D14BF451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3393"/>
              <a:ext cx="61" cy="57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5871" name="Line 13">
              <a:extLst>
                <a:ext uri="{FF2B5EF4-FFF2-40B4-BE49-F238E27FC236}">
                  <a16:creationId xmlns:a16="http://schemas.microsoft.com/office/drawing/2014/main" id="{1016E306-0750-40A6-ABB3-D9D87AA5F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3450"/>
              <a:ext cx="0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14">
              <a:extLst>
                <a:ext uri="{FF2B5EF4-FFF2-40B4-BE49-F238E27FC236}">
                  <a16:creationId xmlns:a16="http://schemas.microsoft.com/office/drawing/2014/main" id="{0E1D9CAB-403C-479A-9F3A-55C3F904C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" y="3531"/>
              <a:ext cx="56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15">
              <a:extLst>
                <a:ext uri="{FF2B5EF4-FFF2-40B4-BE49-F238E27FC236}">
                  <a16:creationId xmlns:a16="http://schemas.microsoft.com/office/drawing/2014/main" id="{F7BE6735-5D5B-4A37-962B-1636312A9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3539"/>
              <a:ext cx="54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6">
              <a:extLst>
                <a:ext uri="{FF2B5EF4-FFF2-40B4-BE49-F238E27FC236}">
                  <a16:creationId xmlns:a16="http://schemas.microsoft.com/office/drawing/2014/main" id="{2D7616DD-CF67-43E0-AD2A-D59CB730A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" y="3485"/>
              <a:ext cx="12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852" name="Picture 17">
            <a:extLst>
              <a:ext uri="{FF2B5EF4-FFF2-40B4-BE49-F238E27FC236}">
                <a16:creationId xmlns:a16="http://schemas.microsoft.com/office/drawing/2014/main" id="{723FF5EA-D101-43D3-91E7-948EEEBB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4" y="146050"/>
            <a:ext cx="98742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5853" name="Group 18">
            <a:extLst>
              <a:ext uri="{FF2B5EF4-FFF2-40B4-BE49-F238E27FC236}">
                <a16:creationId xmlns:a16="http://schemas.microsoft.com/office/drawing/2014/main" id="{36AC16A2-A1F4-45A6-B219-D4F8922CC8DE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3997326"/>
            <a:ext cx="5186363" cy="690563"/>
            <a:chOff x="1056" y="2518"/>
            <a:chExt cx="3267" cy="435"/>
          </a:xfrm>
        </p:grpSpPr>
        <p:sp>
          <p:nvSpPr>
            <p:cNvPr id="35862" name="Line 19">
              <a:extLst>
                <a:ext uri="{FF2B5EF4-FFF2-40B4-BE49-F238E27FC236}">
                  <a16:creationId xmlns:a16="http://schemas.microsoft.com/office/drawing/2014/main" id="{02CB48EF-CEF6-4A86-B091-262A1B77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0" y="2733"/>
              <a:ext cx="451" cy="2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Oval 20">
              <a:extLst>
                <a:ext uri="{FF2B5EF4-FFF2-40B4-BE49-F238E27FC236}">
                  <a16:creationId xmlns:a16="http://schemas.microsoft.com/office/drawing/2014/main" id="{51A4EC1A-9748-4601-A7F7-C3CBCE2E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2678"/>
              <a:ext cx="119" cy="103"/>
            </a:xfrm>
            <a:prstGeom prst="ellips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5864" name="Line 21">
              <a:extLst>
                <a:ext uri="{FF2B5EF4-FFF2-40B4-BE49-F238E27FC236}">
                  <a16:creationId xmlns:a16="http://schemas.microsoft.com/office/drawing/2014/main" id="{40991E0C-9DAF-431C-8D0E-3348DD769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6" y="2726"/>
              <a:ext cx="531" cy="2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65" name="Group 22">
              <a:extLst>
                <a:ext uri="{FF2B5EF4-FFF2-40B4-BE49-F238E27FC236}">
                  <a16:creationId xmlns:a16="http://schemas.microsoft.com/office/drawing/2014/main" id="{CE965547-3F86-414C-A5AE-EA179BF2E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49"/>
              <a:ext cx="1528" cy="404"/>
              <a:chOff x="1056" y="2549"/>
              <a:chExt cx="1528" cy="404"/>
            </a:xfrm>
          </p:grpSpPr>
          <p:sp>
            <p:nvSpPr>
              <p:cNvPr id="35867" name="AutoShape 23">
                <a:extLst>
                  <a:ext uri="{FF2B5EF4-FFF2-40B4-BE49-F238E27FC236}">
                    <a16:creationId xmlns:a16="http://schemas.microsoft.com/office/drawing/2014/main" id="{B3B59438-A1F9-460F-A346-5722A3C9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549"/>
                <a:ext cx="1523" cy="404"/>
              </a:xfrm>
              <a:prstGeom prst="parallelogram">
                <a:avLst>
                  <a:gd name="adj" fmla="val 30804"/>
                </a:avLst>
              </a:prstGeom>
              <a:solidFill>
                <a:srgbClr val="C5C6E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5868" name="Text Box 24">
                <a:extLst>
                  <a:ext uri="{FF2B5EF4-FFF2-40B4-BE49-F238E27FC236}">
                    <a16:creationId xmlns:a16="http://schemas.microsoft.com/office/drawing/2014/main" id="{78C1D835-8ADD-4C22-9D32-FF2E972A0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" y="2564"/>
                <a:ext cx="1435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Symbol" panose="05050102010706020507" pitchFamily="18" charset="2"/>
                    <a:cs typeface="Calibri" panose="020F050202020403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>
                    <a:solidFill>
                      <a:srgbClr val="352270"/>
                    </a:solidFill>
                    <a:latin typeface="Arial" panose="020B0604020202020204" pitchFamily="34" charset="0"/>
                  </a:rPr>
                  <a:t>DoorsClosedWhile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>
                    <a:solidFill>
                      <a:srgbClr val="35227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fr-BE" altLang="en-US" sz="1800" i="1">
                    <a:solidFill>
                      <a:srgbClr val="352270"/>
                    </a:solidFill>
                    <a:latin typeface="Arial" panose="020B0604020202020204" pitchFamily="34" charset="0"/>
                  </a:rPr>
                  <a:t>NonZeroSpeed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fr-BE" altLang="en-US" sz="1800" i="1">
                  <a:solidFill>
                    <a:srgbClr val="35227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866" name="AutoShape 25">
              <a:extLst>
                <a:ext uri="{FF2B5EF4-FFF2-40B4-BE49-F238E27FC236}">
                  <a16:creationId xmlns:a16="http://schemas.microsoft.com/office/drawing/2014/main" id="{BAEEBE28-BAEB-4EEC-BC16-84CE2F58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518"/>
              <a:ext cx="1022" cy="433"/>
            </a:xfrm>
            <a:prstGeom prst="hexagon">
              <a:avLst>
                <a:gd name="adj" fmla="val 59007"/>
                <a:gd name="vf" fmla="val 115470"/>
              </a:avLst>
            </a:prstGeom>
            <a:solidFill>
              <a:srgbClr val="FBD9D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>
                  <a:solidFill>
                    <a:srgbClr val="352270"/>
                  </a:solidFill>
                  <a:latin typeface="Arial" panose="020B0604020202020204" pitchFamily="34" charset="0"/>
                </a:rPr>
                <a:t> OnBoard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>
                  <a:solidFill>
                    <a:srgbClr val="352270"/>
                  </a:solidFill>
                  <a:latin typeface="Arial" panose="020B0604020202020204" pitchFamily="34" charset="0"/>
                </a:rPr>
                <a:t> Controller</a:t>
              </a:r>
            </a:p>
          </p:txBody>
        </p:sp>
      </p:grpSp>
      <p:grpSp>
        <p:nvGrpSpPr>
          <p:cNvPr id="35854" name="Group 26">
            <a:extLst>
              <a:ext uri="{FF2B5EF4-FFF2-40B4-BE49-F238E27FC236}">
                <a16:creationId xmlns:a16="http://schemas.microsoft.com/office/drawing/2014/main" id="{1957B848-A72B-49A7-8658-77F704D895EA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5227639"/>
            <a:ext cx="1784350" cy="668337"/>
            <a:chOff x="4422" y="3293"/>
            <a:chExt cx="1124" cy="421"/>
          </a:xfrm>
        </p:grpSpPr>
        <p:sp>
          <p:nvSpPr>
            <p:cNvPr id="35856" name="AutoShape 27">
              <a:extLst>
                <a:ext uri="{FF2B5EF4-FFF2-40B4-BE49-F238E27FC236}">
                  <a16:creationId xmlns:a16="http://schemas.microsoft.com/office/drawing/2014/main" id="{33BACEFD-5DFD-45AD-9C3E-D2291EFB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293"/>
              <a:ext cx="1124" cy="421"/>
            </a:xfrm>
            <a:prstGeom prst="hexagon">
              <a:avLst>
                <a:gd name="adj" fmla="val 66746"/>
                <a:gd name="vf" fmla="val 115470"/>
              </a:avLst>
            </a:prstGeom>
            <a:solidFill>
              <a:srgbClr val="FBD9D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>
                  <a:solidFill>
                    <a:srgbClr val="352270"/>
                  </a:solidFill>
                  <a:latin typeface="Arial" panose="020B0604020202020204" pitchFamily="34" charset="0"/>
                </a:rPr>
                <a:t>   Train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>
                  <a:solidFill>
                    <a:srgbClr val="352270"/>
                  </a:solidFill>
                  <a:latin typeface="Arial" panose="020B0604020202020204" pitchFamily="34" charset="0"/>
                </a:rPr>
                <a:t>    Actuator</a:t>
              </a:r>
            </a:p>
          </p:txBody>
        </p:sp>
        <p:sp>
          <p:nvSpPr>
            <p:cNvPr id="35857" name="Oval 28">
              <a:extLst>
                <a:ext uri="{FF2B5EF4-FFF2-40B4-BE49-F238E27FC236}">
                  <a16:creationId xmlns:a16="http://schemas.microsoft.com/office/drawing/2014/main" id="{5229C5D0-E028-4105-8336-2421133C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3389"/>
              <a:ext cx="61" cy="57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5858" name="Line 29">
              <a:extLst>
                <a:ext uri="{FF2B5EF4-FFF2-40B4-BE49-F238E27FC236}">
                  <a16:creationId xmlns:a16="http://schemas.microsoft.com/office/drawing/2014/main" id="{080BFC45-D1BB-4DC8-BB38-9D4E9B859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7" y="3446"/>
              <a:ext cx="0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30">
              <a:extLst>
                <a:ext uri="{FF2B5EF4-FFF2-40B4-BE49-F238E27FC236}">
                  <a16:creationId xmlns:a16="http://schemas.microsoft.com/office/drawing/2014/main" id="{18CB641B-4300-4564-B568-42B985A1A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1" y="3527"/>
              <a:ext cx="56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31">
              <a:extLst>
                <a:ext uri="{FF2B5EF4-FFF2-40B4-BE49-F238E27FC236}">
                  <a16:creationId xmlns:a16="http://schemas.microsoft.com/office/drawing/2014/main" id="{53F29100-CEDF-4B73-A16A-901084B6C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535"/>
              <a:ext cx="54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32">
              <a:extLst>
                <a:ext uri="{FF2B5EF4-FFF2-40B4-BE49-F238E27FC236}">
                  <a16:creationId xmlns:a16="http://schemas.microsoft.com/office/drawing/2014/main" id="{0DB531EF-9B2D-408C-B452-9A3C6D0B8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5" y="3481"/>
              <a:ext cx="12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855" name="Picture 33">
            <a:extLst>
              <a:ext uri="{FF2B5EF4-FFF2-40B4-BE49-F238E27FC236}">
                <a16:creationId xmlns:a16="http://schemas.microsoft.com/office/drawing/2014/main" id="{59A5EAE5-B745-4AC6-9963-6C4B04F2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3" y="4381501"/>
            <a:ext cx="874712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323C45B7-1123-46EE-8996-0F76F30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9" y="157164"/>
            <a:ext cx="76787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 Deriving context diagrams from goals, </a:t>
            </a:r>
            <a:b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</a:b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more generally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E178B4E2-5385-47B9-A9C4-0D8DEF1E0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73276"/>
          <a:ext cx="936783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4" imgW="4324320" imgH="1190520" progId="">
                  <p:embed/>
                </p:oleObj>
              </mc:Choice>
              <mc:Fallback>
                <p:oleObj r:id="rId4" imgW="4324320" imgH="1190520" progId="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E178B4E2-5385-47B9-A9C4-0D8DEF1E0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73276"/>
                        <a:ext cx="9367838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3">
            <a:extLst>
              <a:ext uri="{FF2B5EF4-FFF2-40B4-BE49-F238E27FC236}">
                <a16:creationId xmlns:a16="http://schemas.microsoft.com/office/drawing/2014/main" id="{0329DDA1-6AC0-4F14-AA79-1D4AF1D5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4" y="146050"/>
            <a:ext cx="98742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Text Box 4">
            <a:extLst>
              <a:ext uri="{FF2B5EF4-FFF2-40B4-BE49-F238E27FC236}">
                <a16:creationId xmlns:a16="http://schemas.microsoft.com/office/drawing/2014/main" id="{73AA9975-9B8C-4596-99A1-D46CC9383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295401"/>
            <a:ext cx="67691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ts val="1375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Agent interfaces are derived from goal specs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A4FDEAD-A13A-425A-9C19-6A6E66B2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4540250"/>
            <a:ext cx="8970962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200000"/>
              </a:lnSpc>
              <a:spcBef>
                <a:spcPts val="1375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omic Sans MS" pitchFamily="64" charset="0"/>
              </a:rPr>
              <a:t>Context diagram is derived piecewise by iteration on leaf goals</a:t>
            </a:r>
          </a:p>
          <a:p>
            <a:pPr lvl="1">
              <a:lnSpc>
                <a:spcPct val="120000"/>
              </a:lnSpc>
              <a:spcBef>
                <a:spcPts val="250"/>
              </a:spcBef>
              <a:buClr>
                <a:srgbClr val="800080"/>
              </a:buClr>
              <a:buFont typeface="Comic Sans MS" pitchFamily="64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omic Sans MS" pitchFamily="64" charset="0"/>
              </a:rPr>
              <a:t>agent with outgoing arrow labelled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var</a:t>
            </a:r>
            <a:r>
              <a:rPr lang="en-US" altLang="en-US" sz="2000">
                <a:solidFill>
                  <a:srgbClr val="009999"/>
                </a:solidFill>
                <a:latin typeface="Comic Sans MS" pitchFamily="64" charset="0"/>
              </a:rPr>
              <a:t> is connected to all agents with incoming arrow labelled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var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329F33A4-C398-4BD8-8735-88D5B104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9" y="185739"/>
            <a:ext cx="76787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 Deriving context diagrams from goals:</a:t>
            </a:r>
            <a:r>
              <a:rPr lang="en-AU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 another example</a:t>
            </a:r>
          </a:p>
        </p:txBody>
      </p:sp>
      <p:graphicFrame>
        <p:nvGraphicFramePr>
          <p:cNvPr id="37891" name="Object 2">
            <a:extLst>
              <a:ext uri="{FF2B5EF4-FFF2-40B4-BE49-F238E27FC236}">
                <a16:creationId xmlns:a16="http://schemas.microsoft.com/office/drawing/2014/main" id="{CFD02BD7-23D4-4DFA-BE8C-F823AC214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679575"/>
          <a:ext cx="9144000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4" imgW="5850503" imgH="2544042" progId="">
                  <p:embed/>
                </p:oleObj>
              </mc:Choice>
              <mc:Fallback>
                <p:oleObj r:id="rId4" imgW="5850503" imgH="2544042" progId="">
                  <p:embed/>
                  <p:pic>
                    <p:nvPicPr>
                      <p:cNvPr id="37891" name="Object 2">
                        <a:extLst>
                          <a:ext uri="{FF2B5EF4-FFF2-40B4-BE49-F238E27FC236}">
                            <a16:creationId xmlns:a16="http://schemas.microsoft.com/office/drawing/2014/main" id="{CFD02BD7-23D4-4DFA-BE8C-F823AC214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9575"/>
                        <a:ext cx="9144000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3">
            <a:extLst>
              <a:ext uri="{FF2B5EF4-FFF2-40B4-BE49-F238E27FC236}">
                <a16:creationId xmlns:a16="http://schemas.microsoft.com/office/drawing/2014/main" id="{8BF2D0A7-E949-4C26-B124-6B26664D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4" y="146050"/>
            <a:ext cx="98742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3" name="Text Box 4">
            <a:extLst>
              <a:ext uri="{FF2B5EF4-FFF2-40B4-BE49-F238E27FC236}">
                <a16:creationId xmlns:a16="http://schemas.microsoft.com/office/drawing/2014/main" id="{E6EEF515-F4CE-461E-82FF-DCF7E17E5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059363"/>
            <a:ext cx="7112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7894" name="Picture 5">
            <a:extLst>
              <a:ext uri="{FF2B5EF4-FFF2-40B4-BE49-F238E27FC236}">
                <a16:creationId xmlns:a16="http://schemas.microsoft.com/office/drawing/2014/main" id="{D17979FC-1D60-4017-B620-57CA4783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5059363"/>
            <a:ext cx="7112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E8923824-55D2-41B6-95C2-1EE8D2E10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Modeling system agents:  summary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3AC56D5A-C143-43FC-A6DE-D49FD269A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What we know about agents so far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Characterizing system agents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capabilities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responsibilities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operation performers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wishes &amp; beliefs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dependencies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Representing agent models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agent diagram, context diagram, dependency diagram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Refinement of abstract agents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Building agent models:  heuristics &amp; derivation rules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7B7AE496-FE0C-48A8-8722-787D49FB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6" y="204789"/>
            <a:ext cx="4794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1C0F79BA-5CB7-434E-A342-9BD13994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264" y="255588"/>
            <a:ext cx="710958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The agent model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45857D9-599E-4AB5-A896-D2DB4994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1136650"/>
            <a:ext cx="90551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Responsibility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view of the system being modeled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who</a:t>
            </a:r>
            <a:r>
              <a:rPr lang="en-US" altLang="en-US" sz="20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is doing what, and why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Different perspectives, different diagrams</a:t>
            </a:r>
          </a:p>
          <a:p>
            <a:pPr lvl="1"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agent capabilities, responsibilities, interfaces</a:t>
            </a:r>
          </a:p>
          <a:p>
            <a:pPr lvl="1">
              <a:lnSpc>
                <a:spcPct val="12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dependencies among agents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Multiple uses ...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showing distribution of responsibilities within system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load analysis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system scope &amp; configuration, boundary software/environment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heuristics for responsibility assignment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vulnerability analysis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input to architectural design  </a:t>
            </a: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68540653-E23A-466D-BE7E-B8BC58F1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7" y="111125"/>
            <a:ext cx="97155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9C40019B-5C00-4FD6-810D-11F8A9A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Modeling system agents:  outline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24FD0BEC-CC51-47E0-95E9-25A0EC098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990600"/>
            <a:ext cx="8751887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What we know about agents so far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Characterizing system agents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capabilities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responsibilities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operation performers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wishes &amp; beliefs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dependencies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Representing agent models</a:t>
            </a:r>
          </a:p>
          <a:p>
            <a:pPr lvl="1"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agent diagram, context diagram, dependency diagram</a:t>
            </a:r>
          </a:p>
          <a:p>
            <a:pPr>
              <a:lnSpc>
                <a:spcPct val="13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Refinement of abstract agents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Building agent models:  heuristics &amp; derivation rules</a:t>
            </a: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0B3B4BE6-6DEB-4FC4-9FB0-814693327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6" y="204789"/>
            <a:ext cx="4794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539763D6-3DAE-4CAC-B74A-11B30D5B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160338"/>
            <a:ext cx="64309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What we know about agents so far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70BF6692-FCB8-471D-9B31-26783267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1214439"/>
            <a:ext cx="8704262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ts val="55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Active objects:  control behaviors in system </a:t>
            </a:r>
            <a:r>
              <a:rPr lang="en-US" altLang="en-US" sz="2200" i="1">
                <a:solidFill>
                  <a:srgbClr val="352270"/>
                </a:solidFill>
                <a:latin typeface="Calibri" panose="020F0502020204030204" pitchFamily="34" charset="0"/>
              </a:rPr>
              <a:t>as-is</a:t>
            </a: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 or </a:t>
            </a:r>
            <a:r>
              <a:rPr lang="en-US" altLang="en-US" sz="2200" i="1">
                <a:solidFill>
                  <a:srgbClr val="352270"/>
                </a:solidFill>
                <a:latin typeface="Calibri" panose="020F0502020204030204" pitchFamily="34" charset="0"/>
              </a:rPr>
              <a:t>to-be</a:t>
            </a:r>
          </a:p>
          <a:p>
            <a:pPr lvl="1">
              <a:lnSpc>
                <a:spcPct val="80000"/>
              </a:lnSpc>
              <a:spcBef>
                <a:spcPts val="1375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“processors” of operations</a:t>
            </a:r>
          </a:p>
          <a:p>
            <a:pPr>
              <a:lnSpc>
                <a:spcPct val="170000"/>
              </a:lnSpc>
              <a:spcBef>
                <a:spcPts val="55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Responsible for goal satisfaction</a:t>
            </a:r>
          </a:p>
          <a:p>
            <a:pPr lvl="1">
              <a:lnSpc>
                <a:spcPct val="90000"/>
              </a:lnSpc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role rather than individual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assigned to leaf goals </a:t>
            </a:r>
            <a:r>
              <a:rPr lang="en-US" altLang="en-US" sz="2000">
                <a:solidFill>
                  <a:srgbClr val="009999"/>
                </a:solidFill>
                <a:latin typeface="Calibri" panose="020F0502020204030204" pitchFamily="34" charset="0"/>
              </a:rPr>
              <a:t>(requirements, expectations)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must restrict system behaviors accordingly</a:t>
            </a:r>
          </a:p>
          <a:p>
            <a:pPr>
              <a:lnSpc>
                <a:spcPct val="170000"/>
              </a:lnSpc>
              <a:spcBef>
                <a:spcPts val="55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May run concurrently with others</a:t>
            </a:r>
          </a:p>
          <a:p>
            <a:pPr>
              <a:lnSpc>
                <a:spcPct val="140000"/>
              </a:lnSpc>
              <a:spcBef>
                <a:spcPts val="550"/>
              </a:spcBef>
              <a:buClr>
                <a:srgbClr val="800080"/>
              </a:buClr>
              <a:buSzPct val="70000"/>
              <a:buFont typeface="Wingdings" panose="05000000000000000000" pitchFamily="2" charset="2"/>
              <a:buChar char=""/>
            </a:pPr>
            <a:r>
              <a:rPr lang="en-US" altLang="en-US" sz="2200">
                <a:solidFill>
                  <a:srgbClr val="352270"/>
                </a:solidFill>
                <a:latin typeface="Calibri" panose="020F0502020204030204" pitchFamily="34" charset="0"/>
              </a:rPr>
              <a:t>Different categories</a:t>
            </a:r>
          </a:p>
          <a:p>
            <a:pPr lvl="1">
              <a:spcBef>
                <a:spcPts val="55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software-to-be</a:t>
            </a:r>
          </a:p>
          <a:p>
            <a:pPr lvl="1">
              <a:lnSpc>
                <a:spcPct val="110000"/>
              </a:lnSpc>
              <a:spcBef>
                <a:spcPts val="550"/>
              </a:spcBef>
              <a:buClr>
                <a:srgbClr val="800080"/>
              </a:buClr>
              <a:buFont typeface="Calibri" panose="020F0502020204030204" pitchFamily="34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Calibri" panose="020F0502020204030204" pitchFamily="34" charset="0"/>
              </a:rPr>
              <a:t>environment:  people, devices, legacy/foreign software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95A927CC-AB92-4C0B-85F3-BA6EEED0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8589"/>
            <a:ext cx="86995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FC3805DA-712A-456D-8525-C2EC8867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261938"/>
            <a:ext cx="7734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Characterizing system agents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E59FADA9-0300-497E-B939-0D6BD4F8B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1260475"/>
            <a:ext cx="8764587" cy="5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Def:  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condition for individual to be currently instance of this agent</a:t>
            </a:r>
          </a:p>
          <a:p>
            <a:pPr>
              <a:lnSpc>
                <a:spcPct val="140000"/>
              </a:lnSpc>
              <a:spcBef>
                <a:spcPts val="825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Attributes/associations, DomInvar/Init:  </a:t>
            </a:r>
            <a:r>
              <a:rPr lang="en-US" altLang="en-US" sz="2200">
                <a:solidFill>
                  <a:srgbClr val="800080"/>
                </a:solidFill>
                <a:latin typeface="Calibri" pitchFamily="32" charset="0"/>
                <a:cs typeface="Calibri" pitchFamily="32" charset="0"/>
              </a:rPr>
              <a:t>in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object model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Category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:  software </a:t>
            </a:r>
            <a:r>
              <a:rPr lang="en-US" altLang="en-US" sz="2200" i="1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or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environment agent</a:t>
            </a:r>
          </a:p>
          <a:p>
            <a:pPr>
              <a:lnSpc>
                <a:spcPct val="14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Capabilities: 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what the agent can monitor and control 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monitoring/control links to object model, cf next slides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Responsibility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:  links to goal model </a:t>
            </a:r>
          </a:p>
          <a:p>
            <a:pPr>
              <a:lnSpc>
                <a:spcPct val="12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Performance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:  links to operation model</a:t>
            </a:r>
          </a:p>
          <a:p>
            <a:pPr>
              <a:lnSpc>
                <a:spcPct val="120000"/>
              </a:lnSpc>
              <a:spcBef>
                <a:spcPts val="1375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Dependency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links to other agents for goal satisfaction</a:t>
            </a:r>
          </a:p>
          <a:p>
            <a:pPr>
              <a:lnSpc>
                <a:spcPct val="120000"/>
              </a:lnSpc>
              <a:spcBef>
                <a:spcPts val="125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Wishes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(for responsibility assignment heuristics)</a:t>
            </a:r>
          </a:p>
          <a:p>
            <a:pPr>
              <a:lnSpc>
                <a:spcPct val="120000"/>
              </a:lnSpc>
              <a:spcBef>
                <a:spcPts val="125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Knowledge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and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beliefs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 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(for obstacle analysis, security analysis)</a:t>
            </a:r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10C81E76-F0CE-470F-AD40-DE956A771F7F}"/>
              </a:ext>
            </a:extLst>
          </p:cNvPr>
          <p:cNvGrpSpPr>
            <a:grpSpLocks/>
          </p:cNvGrpSpPr>
          <p:nvPr/>
        </p:nvGrpSpPr>
        <p:grpSpPr bwMode="auto">
          <a:xfrm>
            <a:off x="7905750" y="2309813"/>
            <a:ext cx="230188" cy="436562"/>
            <a:chOff x="4020" y="1455"/>
            <a:chExt cx="145" cy="275"/>
          </a:xfrm>
        </p:grpSpPr>
        <p:sp>
          <p:nvSpPr>
            <p:cNvPr id="8198" name="Oval 4">
              <a:extLst>
                <a:ext uri="{FF2B5EF4-FFF2-40B4-BE49-F238E27FC236}">
                  <a16:creationId xmlns:a16="http://schemas.microsoft.com/office/drawing/2014/main" id="{668F459D-A6A9-45D8-85B5-4CF0EB3C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455"/>
              <a:ext cx="73" cy="67"/>
            </a:xfrm>
            <a:prstGeom prst="ellipse">
              <a:avLst/>
            </a:prstGeom>
            <a:noFill/>
            <a:ln w="1908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199" name="Line 5">
              <a:extLst>
                <a:ext uri="{FF2B5EF4-FFF2-40B4-BE49-F238E27FC236}">
                  <a16:creationId xmlns:a16="http://schemas.microsoft.com/office/drawing/2014/main" id="{2ACE57A6-4C71-4779-918E-1549F1B3E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1532"/>
              <a:ext cx="0" cy="94"/>
            </a:xfrm>
            <a:prstGeom prst="line">
              <a:avLst/>
            </a:prstGeom>
            <a:noFill/>
            <a:ln w="1908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6">
              <a:extLst>
                <a:ext uri="{FF2B5EF4-FFF2-40B4-BE49-F238E27FC236}">
                  <a16:creationId xmlns:a16="http://schemas.microsoft.com/office/drawing/2014/main" id="{6F0ABF80-A325-41F5-9481-AE1EB2FB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8" y="1627"/>
              <a:ext cx="65" cy="94"/>
            </a:xfrm>
            <a:prstGeom prst="line">
              <a:avLst/>
            </a:prstGeom>
            <a:noFill/>
            <a:ln w="1908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7">
              <a:extLst>
                <a:ext uri="{FF2B5EF4-FFF2-40B4-BE49-F238E27FC236}">
                  <a16:creationId xmlns:a16="http://schemas.microsoft.com/office/drawing/2014/main" id="{49898CC6-629E-4C75-962C-A8AE149BC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636"/>
              <a:ext cx="64" cy="94"/>
            </a:xfrm>
            <a:prstGeom prst="line">
              <a:avLst/>
            </a:prstGeom>
            <a:noFill/>
            <a:ln w="1908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8">
              <a:extLst>
                <a:ext uri="{FF2B5EF4-FFF2-40B4-BE49-F238E27FC236}">
                  <a16:creationId xmlns:a16="http://schemas.microsoft.com/office/drawing/2014/main" id="{3A9A5630-8E18-4282-A7FE-5540387B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573"/>
              <a:ext cx="145" cy="0"/>
            </a:xfrm>
            <a:prstGeom prst="line">
              <a:avLst/>
            </a:prstGeom>
            <a:noFill/>
            <a:ln w="1908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197" name="Picture 9">
            <a:extLst>
              <a:ext uri="{FF2B5EF4-FFF2-40B4-BE49-F238E27FC236}">
                <a16:creationId xmlns:a16="http://schemas.microsoft.com/office/drawing/2014/main" id="{4011F93A-EFDD-4F6C-8568-5E74735B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8589"/>
            <a:ext cx="86995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23C98251-EA1B-4E90-B22D-F78CD5EF3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133350"/>
            <a:ext cx="7734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capabilities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1E29F10B-5AA8-44BE-AAF8-A688BB962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903289"/>
            <a:ext cx="87645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Ability to monitor or control items declared in object model 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attributes/associations get instantiated as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state variables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monitorable/controllable by agent instances  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(cf. 4-var model)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which agent instance monitors/controls attrib/assoc of which object instance:  specified in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instance declaration</a:t>
            </a:r>
            <a:r>
              <a:rPr lang="en-US" altLang="en-US" sz="2000" i="1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annotating link</a:t>
            </a:r>
          </a:p>
          <a:p>
            <a:pPr>
              <a:spcBef>
                <a:spcPts val="1375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An agent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monitors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(</a:t>
            </a:r>
            <a:r>
              <a:rPr lang="en-US" altLang="en-US" sz="18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controls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) an object attribute if its instances can get (</a:t>
            </a:r>
            <a:r>
              <a:rPr lang="en-US" altLang="en-US" sz="18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20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set) values of this attribute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it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monitors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(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controls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) an association if its instances can get (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create or delete) association instances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it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monitors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(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controls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) an object if it monitors (</a:t>
            </a:r>
            <a:r>
              <a:rPr lang="en-US" altLang="en-US" sz="18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controls) all object’s attributes &amp; associations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25FCA193-08D5-42F0-9DEF-6540FA97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196CBC2C-0D64-44C9-8EA7-AAAAC9FE5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651500"/>
          <a:ext cx="8794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4227616" imgH="476093" progId="">
                  <p:embed/>
                </p:oleObj>
              </mc:Choice>
              <mc:Fallback>
                <p:oleObj r:id="rId5" imgW="4227616" imgH="476093" progId="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196CBC2C-0D64-44C9-8EA7-AAAAC9FE5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51500"/>
                        <a:ext cx="8794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E959F677-A93F-4C72-BE0E-3B37940CB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133350"/>
            <a:ext cx="7734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Agent capabilities  </a:t>
            </a:r>
            <a:r>
              <a:rPr lang="en-US" altLang="en-US" sz="2000">
                <a:solidFill>
                  <a:srgbClr val="CC0000"/>
                </a:solidFill>
                <a:latin typeface="Calibri" panose="020F0502020204030204" pitchFamily="34" charset="0"/>
              </a:rPr>
              <a:t>(2)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72A30A59-03C2-430C-A6D7-07E103FD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6" y="3951289"/>
            <a:ext cx="85820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CED3F6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9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 dirty="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Capabilities define agent interfaces</a:t>
            </a:r>
          </a:p>
          <a:p>
            <a:pPr lvl="1">
              <a:spcBef>
                <a:spcPts val="500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an agent monitors a state variable controlled by another</a:t>
            </a:r>
          </a:p>
          <a:p>
            <a:pPr>
              <a:lnSpc>
                <a:spcPct val="110000"/>
              </a:lnSpc>
              <a:spcBef>
                <a:spcPts val="1100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 dirty="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Higher-level capabilities sometimes convenient</a:t>
            </a:r>
          </a:p>
          <a:p>
            <a:pPr lvl="1">
              <a:lnSpc>
                <a:spcPct val="110000"/>
              </a:lnSpc>
              <a:spcBef>
                <a:spcPts val="37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an agent </a:t>
            </a:r>
            <a:r>
              <a:rPr lang="en-US" altLang="en-US" sz="20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monitors</a:t>
            </a: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(</a:t>
            </a:r>
            <a:r>
              <a:rPr lang="en-US" altLang="en-US" sz="18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Calibri" pitchFamily="32" charset="0"/>
              </a:rPr>
              <a:t>controls</a:t>
            </a: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) a condition if its instances can evaluate it (</a:t>
            </a:r>
            <a:r>
              <a:rPr lang="en-US" altLang="en-US" sz="18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resp.</a:t>
            </a: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 make it true/false)</a:t>
            </a:r>
          </a:p>
          <a:p>
            <a:pPr>
              <a:lnSpc>
                <a:spcPct val="130000"/>
              </a:lnSpc>
              <a:spcBef>
                <a:spcPts val="413"/>
              </a:spcBef>
              <a:buClr>
                <a:srgbClr val="800080"/>
              </a:buClr>
              <a:buSzPct val="70000"/>
              <a:buFont typeface="Wingdings" charset="2"/>
              <a:buChar char=""/>
              <a:defRPr/>
            </a:pPr>
            <a:r>
              <a:rPr lang="en-US" altLang="en-US" sz="2200" dirty="0">
                <a:solidFill>
                  <a:srgbClr val="352270"/>
                </a:solidFill>
                <a:latin typeface="Calibri" pitchFamily="32" charset="0"/>
                <a:cs typeface="Calibri" pitchFamily="32" charset="0"/>
              </a:rPr>
              <a:t>A variable may be controlled by at most one agent</a:t>
            </a:r>
          </a:p>
          <a:p>
            <a:pPr lvl="1">
              <a:spcBef>
                <a:spcPts val="375"/>
              </a:spcBef>
              <a:buClr>
                <a:srgbClr val="800080"/>
              </a:buClr>
              <a:buFont typeface="Calibri" pitchFamily="32" charset="0"/>
              <a:buChar char="–"/>
              <a:defRPr/>
            </a:pPr>
            <a:r>
              <a:rPr lang="en-US" altLang="en-US" sz="2000" dirty="0">
                <a:solidFill>
                  <a:srgbClr val="009999"/>
                </a:solidFill>
                <a:latin typeface="Calibri" pitchFamily="32" charset="0"/>
                <a:cs typeface="Calibri" pitchFamily="32" charset="0"/>
              </a:rPr>
              <a:t>to avoid interferences among concurrent agents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CEDADB54-0857-4684-B8FF-C6D0894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85726"/>
            <a:ext cx="79851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28234E40-259D-4683-929F-A50ADB194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033463"/>
          <a:ext cx="87757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5" imgW="4861668" imgH="1372681" progId="">
                  <p:embed/>
                </p:oleObj>
              </mc:Choice>
              <mc:Fallback>
                <p:oleObj r:id="rId5" imgW="4861668" imgH="1372681" progId="">
                  <p:embed/>
                  <p:pic>
                    <p:nvPicPr>
                      <p:cNvPr id="10245" name="Object 4">
                        <a:extLst>
                          <a:ext uri="{FF2B5EF4-FFF2-40B4-BE49-F238E27FC236}">
                            <a16:creationId xmlns:a16="http://schemas.microsoft.com/office/drawing/2014/main" id="{28234E40-259D-4683-929F-A50ADB194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033463"/>
                        <a:ext cx="87757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5">
            <a:extLst>
              <a:ext uri="{FF2B5EF4-FFF2-40B4-BE49-F238E27FC236}">
                <a16:creationId xmlns:a16="http://schemas.microsoft.com/office/drawing/2014/main" id="{1DE48C42-B577-4BC9-8ABD-F17B6CE0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39" y="2730500"/>
            <a:ext cx="106362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2213</Words>
  <Application>Microsoft Office PowerPoint</Application>
  <PresentationFormat>Widescreen</PresentationFormat>
  <Paragraphs>393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Century Gothic</vt:lpstr>
      <vt:lpstr>Comic Sans MS</vt:lpstr>
      <vt:lpstr>Roboto Bk</vt:lpstr>
      <vt:lpstr>Symbol</vt:lpstr>
      <vt:lpstr>Times New Roman</vt:lpstr>
      <vt:lpstr>Verdana</vt:lpstr>
      <vt:lpstr>Wingdings</vt:lpstr>
      <vt:lpstr>Wingdings 3</vt:lpstr>
      <vt:lpstr>Wisp</vt:lpstr>
      <vt:lpstr>KỸ THUẬT PHÂN TÍCH YÊU CẦU</vt:lpstr>
      <vt:lpstr>Modeling System Agents and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PHÂN TÍCH YÊU CẦU</dc:title>
  <dc:creator>Trinh Dong NGUYEN</dc:creator>
  <cp:lastModifiedBy>Trinh Dong NGUYEN</cp:lastModifiedBy>
  <cp:revision>2</cp:revision>
  <dcterms:created xsi:type="dcterms:W3CDTF">2021-11-08T17:29:17Z</dcterms:created>
  <dcterms:modified xsi:type="dcterms:W3CDTF">2021-11-08T17:33:35Z</dcterms:modified>
</cp:coreProperties>
</file>