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12"/>
  </p:notesMasterIdLst>
  <p:sldIdLst>
    <p:sldId id="264" r:id="rId2"/>
    <p:sldId id="256" r:id="rId3"/>
    <p:sldId id="257" r:id="rId4"/>
    <p:sldId id="258" r:id="rId5"/>
    <p:sldId id="259" r:id="rId6"/>
    <p:sldId id="260" r:id="rId7"/>
    <p:sldId id="261" r:id="rId8"/>
    <p:sldId id="262" r:id="rId9"/>
    <p:sldId id="263" r:id="rId10"/>
    <p:sldId id="312"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13"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72" r:id="rId42"/>
    <p:sldId id="375" r:id="rId43"/>
    <p:sldId id="376" r:id="rId44"/>
    <p:sldId id="377" r:id="rId45"/>
    <p:sldId id="378" r:id="rId46"/>
    <p:sldId id="379" r:id="rId47"/>
    <p:sldId id="380" r:id="rId48"/>
    <p:sldId id="381" r:id="rId49"/>
    <p:sldId id="383" r:id="rId50"/>
    <p:sldId id="384" r:id="rId51"/>
    <p:sldId id="395" r:id="rId52"/>
    <p:sldId id="385" r:id="rId53"/>
    <p:sldId id="386" r:id="rId54"/>
    <p:sldId id="387" r:id="rId55"/>
    <p:sldId id="311" r:id="rId56"/>
    <p:sldId id="371"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609" autoAdjust="0"/>
  </p:normalViewPr>
  <p:slideViewPr>
    <p:cSldViewPr snapToGrid="0">
      <p:cViewPr varScale="1">
        <p:scale>
          <a:sx n="52" d="100"/>
          <a:sy n="52" d="100"/>
        </p:scale>
        <p:origin x="15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509B9-3BCD-4F0D-8F12-2164B83B0CF8}" type="datetimeFigureOut">
              <a:rPr lang="en-US" smtClean="0"/>
              <a:t>10/03/21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8E5807-A91F-4D56-A025-A6C4D7CBB997}" type="slidenum">
              <a:rPr lang="en-US" smtClean="0"/>
              <a:t>‹#›</a:t>
            </a:fld>
            <a:endParaRPr lang="en-US"/>
          </a:p>
        </p:txBody>
      </p:sp>
    </p:spTree>
    <p:extLst>
      <p:ext uri="{BB962C8B-B14F-4D97-AF65-F5344CB8AC3E}">
        <p14:creationId xmlns:p14="http://schemas.microsoft.com/office/powerpoint/2010/main" val="42734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Hệ thống phải đáp ứng các yêu cầu của tiềm thức (yêu cầu tiềm thức) trong mọi trường hợp. Nếu không, các bên liên quan sẽ thất vọng và không hài lòng. Những điều không hài lòng hoàn toàn không tạo ra ý kiến tích cực mà chỉ giúp tránh sự bất mãn lớn. Những người không hài lòng bị ảnh hưởng chủ yếu bởi các hệ thống hiện có. Do đó, các kỹ thuật quan sát và lấy tài liệu làm trung tâm đặc biệt rất thích hợp cho việc khơi gợi những yếu tố này. </a:t>
            </a:r>
            <a:endParaRPr lang="en-US"/>
          </a:p>
          <a:p>
            <a:endParaRPr lang="en-US"/>
          </a:p>
          <a:p>
            <a:r>
              <a:rPr lang="vi-VN"/>
              <a:t>Bộ thỏa mãn (yêu cầu có ý thức) là các thuộc tính được các bên liên quan biết đến và yêu cầu một cách có ý thức. Khi các thuộc tính này được đáp ứng, các bên liên quan hài lòng và hài lòng, đó là điều mong muốn. Nếu một số thuộc tính được yêu cầu bị thiếu, các bên liên quan có thể sẽ không chấp nhận sản phẩm. Sự hài lòng của họ giảm dần với mỗi điểm thỏa mãn bị thiếu. Các số liệu thỏa mãn có thể được gợi ý tốt bằng cách sử dụng các kỹ thuật khảo sát. </a:t>
            </a:r>
            <a:endParaRPr lang="en-US"/>
          </a:p>
          <a:p>
            <a:endParaRPr lang="en-US"/>
          </a:p>
          <a:p>
            <a:r>
              <a:rPr lang="vi-VN"/>
              <a:t>Người thích thú (yêu cầu vô thức) là thuộc tính của hệ thống Người thích thú có giá trị chỉ được công nhận khi bên liên quan có thể tự mình thử hệ thống hoặc kỹ sư yêu cầu đề xuất chúng. Các kỹ thuật sáng tạo là phù hợp nhất để khơi gợi sự thích thú. </a:t>
            </a:r>
            <a:endParaRPr lang="en-US"/>
          </a:p>
          <a:p>
            <a:endParaRPr lang="en-US"/>
          </a:p>
        </p:txBody>
      </p:sp>
      <p:sp>
        <p:nvSpPr>
          <p:cNvPr id="4" name="Slide Number Placeholder 3"/>
          <p:cNvSpPr>
            <a:spLocks noGrp="1"/>
          </p:cNvSpPr>
          <p:nvPr>
            <p:ph type="sldNum" sz="quarter" idx="5"/>
          </p:nvPr>
        </p:nvSpPr>
        <p:spPr/>
        <p:txBody>
          <a:bodyPr/>
          <a:lstStyle/>
          <a:p>
            <a:fld id="{AE8E5807-A91F-4D56-A025-A6C4D7CBB997}" type="slidenum">
              <a:rPr lang="en-US" smtClean="0"/>
              <a:t>47</a:t>
            </a:fld>
            <a:endParaRPr lang="en-US"/>
          </a:p>
        </p:txBody>
      </p:sp>
    </p:spTree>
    <p:extLst>
      <p:ext uri="{BB962C8B-B14F-4D97-AF65-F5344CB8AC3E}">
        <p14:creationId xmlns:p14="http://schemas.microsoft.com/office/powerpoint/2010/main" val="1564709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A0806C-CD4D-4D24-A43D-096C34FE8169}" type="datetimeFigureOut">
              <a:rPr lang="en-US" smtClean="0"/>
              <a:t>10/03/21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231329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0806C-CD4D-4D24-A43D-096C34FE8169}" type="datetimeFigureOut">
              <a:rPr lang="en-US" smtClean="0"/>
              <a:t>10/03/21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3256625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0806C-CD4D-4D24-A43D-096C34FE8169}" type="datetimeFigureOut">
              <a:rPr lang="en-US" smtClean="0"/>
              <a:t>10/03/21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B3934-1CD9-4877-A6CF-1B35EFC45F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4315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10/03/21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3731001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10/03/21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B3934-1CD9-4877-A6CF-1B35EFC45F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30160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10/03/21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2850324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0806C-CD4D-4D24-A43D-096C34FE8169}" type="datetimeFigureOut">
              <a:rPr lang="en-US" smtClean="0"/>
              <a:t>10/03/21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436794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0806C-CD4D-4D24-A43D-096C34FE8169}" type="datetimeFigureOut">
              <a:rPr lang="en-US" smtClean="0"/>
              <a:t>10/03/21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45910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0806C-CD4D-4D24-A43D-096C34FE8169}" type="datetimeFigureOut">
              <a:rPr lang="en-US" smtClean="0"/>
              <a:t>10/03/21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248891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0806C-CD4D-4D24-A43D-096C34FE8169}" type="datetimeFigureOut">
              <a:rPr lang="en-US" smtClean="0"/>
              <a:t>10/03/21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31368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0806C-CD4D-4D24-A43D-096C34FE8169}" type="datetimeFigureOut">
              <a:rPr lang="en-US" smtClean="0"/>
              <a:t>10/03/21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402857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0806C-CD4D-4D24-A43D-096C34FE8169}" type="datetimeFigureOut">
              <a:rPr lang="en-US" smtClean="0"/>
              <a:t>10/03/21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90095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0806C-CD4D-4D24-A43D-096C34FE8169}" type="datetimeFigureOut">
              <a:rPr lang="en-US" smtClean="0"/>
              <a:t>10/03/21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353696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0806C-CD4D-4D24-A43D-096C34FE8169}" type="datetimeFigureOut">
              <a:rPr lang="en-US" smtClean="0"/>
              <a:t>10/03/21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215444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10/03/21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453612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0806C-CD4D-4D24-A43D-096C34FE8169}" type="datetimeFigureOut">
              <a:rPr lang="en-US" smtClean="0"/>
              <a:t>10/03/21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B3934-1CD9-4877-A6CF-1B35EFC45F43}" type="slidenum">
              <a:rPr lang="en-US" smtClean="0"/>
              <a:t>‹#›</a:t>
            </a:fld>
            <a:endParaRPr lang="en-US"/>
          </a:p>
        </p:txBody>
      </p:sp>
    </p:spTree>
    <p:extLst>
      <p:ext uri="{BB962C8B-B14F-4D97-AF65-F5344CB8AC3E}">
        <p14:creationId xmlns:p14="http://schemas.microsoft.com/office/powerpoint/2010/main" val="119993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5A0806C-CD4D-4D24-A43D-096C34FE8169}" type="datetimeFigureOut">
              <a:rPr lang="en-US" smtClean="0"/>
              <a:t>10/03/21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2B3934-1CD9-4877-A6CF-1B35EFC45F43}" type="slidenum">
              <a:rPr lang="en-US" smtClean="0"/>
              <a:t>‹#›</a:t>
            </a:fld>
            <a:endParaRPr lang="en-US"/>
          </a:p>
        </p:txBody>
      </p:sp>
    </p:spTree>
    <p:extLst>
      <p:ext uri="{BB962C8B-B14F-4D97-AF65-F5344CB8AC3E}">
        <p14:creationId xmlns:p14="http://schemas.microsoft.com/office/powerpoint/2010/main" val="101384632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3.wdp"/></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microsoft.com/office/2007/relationships/hdphoto" Target="../media/hdphoto4.wdp"/></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58A45-4D7A-4521-9FDE-79C185F108AD}"/>
              </a:ext>
            </a:extLst>
          </p:cNvPr>
          <p:cNvSpPr>
            <a:spLocks noGrp="1"/>
          </p:cNvSpPr>
          <p:nvPr>
            <p:ph type="ctrTitle"/>
          </p:nvPr>
        </p:nvSpPr>
        <p:spPr>
          <a:xfrm>
            <a:off x="2572512" y="2253107"/>
            <a:ext cx="6937248" cy="893632"/>
          </a:xfrm>
        </p:spPr>
        <p:txBody>
          <a:bodyPr>
            <a:normAutofit fontScale="90000"/>
          </a:bodyPr>
          <a:lstStyle/>
          <a:p>
            <a:pPr algn="ctr"/>
            <a:r>
              <a:rPr lang="en-US" sz="4000">
                <a:latin typeface="Roboto Bk" pitchFamily="2" charset="0"/>
                <a:ea typeface="Roboto Bk" pitchFamily="2" charset="0"/>
              </a:rPr>
              <a:t>KỸ THUẬT PHÂN TÍCH YÊU CẦU</a:t>
            </a:r>
          </a:p>
        </p:txBody>
      </p:sp>
      <p:sp>
        <p:nvSpPr>
          <p:cNvPr id="6" name="Subtitle 5">
            <a:extLst>
              <a:ext uri="{FF2B5EF4-FFF2-40B4-BE49-F238E27FC236}">
                <a16:creationId xmlns:a16="http://schemas.microsoft.com/office/drawing/2014/main" id="{02B802E6-4574-4956-843A-A0E36315D148}"/>
              </a:ext>
            </a:extLst>
          </p:cNvPr>
          <p:cNvSpPr>
            <a:spLocks noGrp="1"/>
          </p:cNvSpPr>
          <p:nvPr>
            <p:ph type="subTitle" idx="1"/>
          </p:nvPr>
        </p:nvSpPr>
        <p:spPr>
          <a:xfrm>
            <a:off x="5860770" y="451513"/>
            <a:ext cx="3868446" cy="526287"/>
          </a:xfrm>
        </p:spPr>
        <p:txBody>
          <a:bodyPr>
            <a:normAutofit/>
          </a:bodyPr>
          <a:lstStyle/>
          <a:p>
            <a:pPr algn="ctr"/>
            <a:r>
              <a:rPr lang="en-US" sz="1800">
                <a:solidFill>
                  <a:schemeClr val="tx2">
                    <a:lumMod val="75000"/>
                  </a:schemeClr>
                </a:solidFill>
                <a:latin typeface="Roboto Bk" pitchFamily="2" charset="0"/>
                <a:ea typeface="Roboto Bk" pitchFamily="2" charset="0"/>
              </a:rPr>
              <a:t>KHOA CÔNG NGHỆ PHẦN MỀM</a:t>
            </a:r>
          </a:p>
        </p:txBody>
      </p:sp>
      <p:pic>
        <p:nvPicPr>
          <p:cNvPr id="1028" name="Picture 4" descr="Trường Đại học Công nghệ Thông tin">
            <a:extLst>
              <a:ext uri="{FF2B5EF4-FFF2-40B4-BE49-F238E27FC236}">
                <a16:creationId xmlns:a16="http://schemas.microsoft.com/office/drawing/2014/main" id="{910F2963-EA36-4E66-9D7E-7B9B83A8E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68" y="172891"/>
            <a:ext cx="4324350" cy="120015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a:extLst>
              <a:ext uri="{FF2B5EF4-FFF2-40B4-BE49-F238E27FC236}">
                <a16:creationId xmlns:a16="http://schemas.microsoft.com/office/drawing/2014/main" id="{83590290-F7B3-49CD-AAF5-491CF8E505D3}"/>
              </a:ext>
            </a:extLst>
          </p:cNvPr>
          <p:cNvSpPr txBox="1">
            <a:spLocks/>
          </p:cNvSpPr>
          <p:nvPr/>
        </p:nvSpPr>
        <p:spPr>
          <a:xfrm>
            <a:off x="2680354" y="6406488"/>
            <a:ext cx="5826719" cy="36588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a:solidFill>
                  <a:schemeClr val="tx2">
                    <a:lumMod val="75000"/>
                  </a:schemeClr>
                </a:solidFill>
                <a:latin typeface="Roboto Bk" pitchFamily="2" charset="0"/>
                <a:ea typeface="Roboto Bk" pitchFamily="2" charset="0"/>
              </a:rPr>
              <a:t>HCM-2021</a:t>
            </a:r>
          </a:p>
        </p:txBody>
      </p:sp>
      <p:sp>
        <p:nvSpPr>
          <p:cNvPr id="3" name="TextBox 2">
            <a:extLst>
              <a:ext uri="{FF2B5EF4-FFF2-40B4-BE49-F238E27FC236}">
                <a16:creationId xmlns:a16="http://schemas.microsoft.com/office/drawing/2014/main" id="{F77F9958-42C4-4CFA-ADAA-1931F6764762}"/>
              </a:ext>
            </a:extLst>
          </p:cNvPr>
          <p:cNvSpPr txBox="1"/>
          <p:nvPr/>
        </p:nvSpPr>
        <p:spPr>
          <a:xfrm>
            <a:off x="4275810" y="4529540"/>
            <a:ext cx="4429278" cy="646331"/>
          </a:xfrm>
          <a:prstGeom prst="rect">
            <a:avLst/>
          </a:prstGeom>
          <a:noFill/>
        </p:spPr>
        <p:txBody>
          <a:bodyPr wrap="square" rtlCol="0">
            <a:spAutoFit/>
          </a:bodyPr>
          <a:lstStyle/>
          <a:p>
            <a:r>
              <a:rPr lang="en-US"/>
              <a:t>NGUYỄN TRỊNH ĐÔNG</a:t>
            </a:r>
          </a:p>
          <a:p>
            <a:r>
              <a:rPr lang="en-US"/>
              <a:t>Email: dongnt@uit.edu.vn</a:t>
            </a:r>
          </a:p>
        </p:txBody>
      </p:sp>
    </p:spTree>
    <p:extLst>
      <p:ext uri="{BB962C8B-B14F-4D97-AF65-F5344CB8AC3E}">
        <p14:creationId xmlns:p14="http://schemas.microsoft.com/office/powerpoint/2010/main" val="4114519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6" y="550685"/>
            <a:ext cx="7863253" cy="693848"/>
          </a:xfrm>
          <a:prstGeom prst="rect">
            <a:avLst/>
          </a:prstGeom>
        </p:spPr>
        <p:txBody>
          <a:bodyPr vert="horz" wrap="square" lIns="0" tIns="256735" rIns="0" bIns="0" rtlCol="0" anchor="t">
            <a:spAutoFit/>
          </a:bodyPr>
          <a:lstStyle/>
          <a:p>
            <a:pPr marL="1214782"/>
            <a:r>
              <a:rPr sz="2824" b="1" spc="-124" dirty="0"/>
              <a:t>Artifact-driven </a:t>
            </a:r>
            <a:r>
              <a:rPr sz="2824" b="1" spc="-97" dirty="0"/>
              <a:t>elicitation</a:t>
            </a:r>
            <a:r>
              <a:rPr sz="2824" b="1" spc="18" dirty="0"/>
              <a:t> </a:t>
            </a:r>
            <a:r>
              <a:rPr sz="2824" b="1" spc="-137" dirty="0"/>
              <a:t>techniques</a:t>
            </a:r>
            <a:endParaRPr sz="2824" b="1"/>
          </a:p>
        </p:txBody>
      </p:sp>
      <p:sp>
        <p:nvSpPr>
          <p:cNvPr id="3" name="object 3"/>
          <p:cNvSpPr txBox="1"/>
          <p:nvPr/>
        </p:nvSpPr>
        <p:spPr>
          <a:xfrm>
            <a:off x="2709596" y="1914392"/>
            <a:ext cx="8104708" cy="2666114"/>
          </a:xfrm>
          <a:prstGeom prst="rect">
            <a:avLst/>
          </a:prstGeom>
        </p:spPr>
        <p:txBody>
          <a:bodyPr vert="horz" wrap="square" lIns="0" tIns="0" rIns="0" bIns="0" rtlCol="0">
            <a:spAutoFit/>
          </a:bodyPr>
          <a:lstStyle/>
          <a:p>
            <a:pPr marL="309299" indent="-298092">
              <a:buClr>
                <a:srgbClr val="800080"/>
              </a:buClr>
              <a:buSzPct val="69642"/>
              <a:buFont typeface="Courier New"/>
              <a:buChar char=""/>
              <a:tabLst>
                <a:tab pos="309859" algn="l"/>
              </a:tabLst>
            </a:pPr>
            <a:r>
              <a:rPr lang="en-GB" sz="2471" spc="-128" dirty="0">
                <a:solidFill>
                  <a:srgbClr val="342170"/>
                </a:solidFill>
                <a:latin typeface="Palatino Linotype"/>
                <a:cs typeface="Palatino Linotype"/>
              </a:rPr>
              <a:t>Kiến </a:t>
            </a:r>
            <a:r>
              <a:rPr lang="en-GB" sz="2471" spc="-128">
                <a:solidFill>
                  <a:srgbClr val="342170"/>
                </a:solidFill>
                <a:latin typeface="Palatino Linotype"/>
                <a:cs typeface="Palatino Linotype"/>
              </a:rPr>
              <a:t>thức nền: Kiến thức chuyên ngành </a:t>
            </a:r>
            <a:endParaRPr sz="2471" dirty="0">
              <a:latin typeface="Palatino Linotype"/>
              <a:cs typeface="Palatino Linotype"/>
            </a:endParaRPr>
          </a:p>
          <a:p>
            <a:pPr marL="309299" indent="-298092">
              <a:spcBef>
                <a:spcPts val="560"/>
              </a:spcBef>
              <a:buClr>
                <a:srgbClr val="800080"/>
              </a:buClr>
              <a:buSzPct val="69642"/>
              <a:buFont typeface="Courier New"/>
              <a:buChar char=""/>
              <a:tabLst>
                <a:tab pos="309859" algn="l"/>
              </a:tabLst>
            </a:pPr>
            <a:r>
              <a:rPr lang="en-GB" sz="2471" spc="-141" dirty="0">
                <a:solidFill>
                  <a:srgbClr val="342170"/>
                </a:solidFill>
                <a:latin typeface="Palatino Linotype"/>
                <a:cs typeface="Palatino Linotype"/>
              </a:rPr>
              <a:t>Thu thập dữ liệu , bảng câu hỏi </a:t>
            </a:r>
            <a:endParaRPr sz="2471" dirty="0">
              <a:latin typeface="Palatino Linotype"/>
              <a:cs typeface="Palatino Linotype"/>
            </a:endParaRPr>
          </a:p>
          <a:p>
            <a:pPr marL="309299" indent="-298092">
              <a:spcBef>
                <a:spcPts val="560"/>
              </a:spcBef>
              <a:buClr>
                <a:srgbClr val="800080"/>
              </a:buClr>
              <a:buSzPct val="69642"/>
              <a:buFont typeface="Courier New"/>
              <a:buChar char=""/>
              <a:tabLst>
                <a:tab pos="309859" algn="l"/>
              </a:tabLst>
            </a:pPr>
            <a:r>
              <a:rPr lang="en-GB" sz="2471" spc="-128" dirty="0">
                <a:solidFill>
                  <a:srgbClr val="342170"/>
                </a:solidFill>
                <a:latin typeface="Palatino Linotype"/>
                <a:cs typeface="Palatino Linotype"/>
              </a:rPr>
              <a:t>Vùng cảnh quan , các loại thẻ để lấy ý tưởng</a:t>
            </a:r>
            <a:endParaRPr sz="2471" dirty="0">
              <a:latin typeface="Palatino Linotype"/>
              <a:cs typeface="Palatino Linotype"/>
            </a:endParaRPr>
          </a:p>
          <a:p>
            <a:pPr marL="309299" indent="-298092">
              <a:spcBef>
                <a:spcPts val="560"/>
              </a:spcBef>
              <a:buClr>
                <a:srgbClr val="800080"/>
              </a:buClr>
              <a:buSzPct val="69642"/>
              <a:buFont typeface="Courier New"/>
              <a:buChar char=""/>
              <a:tabLst>
                <a:tab pos="309859" algn="l"/>
              </a:tabLst>
            </a:pPr>
            <a:r>
              <a:rPr lang="en-GB" sz="2471" spc="-79" dirty="0">
                <a:solidFill>
                  <a:srgbClr val="342170"/>
                </a:solidFill>
                <a:latin typeface="Palatino Linotype"/>
                <a:cs typeface="Palatino Linotype"/>
              </a:rPr>
              <a:t>Kịch bản , bảng phân cảnh để khám phá thế giới vấn đề</a:t>
            </a:r>
            <a:endParaRPr sz="2471" dirty="0">
              <a:latin typeface="Palatino Linotype"/>
              <a:cs typeface="Palatino Linotype"/>
            </a:endParaRPr>
          </a:p>
          <a:p>
            <a:pPr marL="309299" indent="-298092">
              <a:spcBef>
                <a:spcPts val="560"/>
              </a:spcBef>
              <a:buClr>
                <a:srgbClr val="800080"/>
              </a:buClr>
              <a:buSzPct val="69642"/>
              <a:buFont typeface="Courier New"/>
              <a:buChar char=""/>
              <a:tabLst>
                <a:tab pos="309859" algn="l"/>
              </a:tabLst>
            </a:pPr>
            <a:r>
              <a:rPr lang="en-GB" sz="2471" spc="-119" dirty="0">
                <a:solidFill>
                  <a:srgbClr val="342170"/>
                </a:solidFill>
                <a:latin typeface="Palatino Linotype"/>
                <a:cs typeface="Palatino Linotype"/>
              </a:rPr>
              <a:t>Nguyên mẫu , </a:t>
            </a:r>
            <a:r>
              <a:rPr lang="en-GB" sz="2471" spc="-119">
                <a:solidFill>
                  <a:srgbClr val="342170"/>
                </a:solidFill>
                <a:latin typeface="Palatino Linotype"/>
                <a:cs typeface="Palatino Linotype"/>
              </a:rPr>
              <a:t>phản hồi</a:t>
            </a:r>
          </a:p>
          <a:p>
            <a:pPr marL="309299" indent="-298092">
              <a:spcBef>
                <a:spcPts val="560"/>
              </a:spcBef>
              <a:buClr>
                <a:srgbClr val="800080"/>
              </a:buClr>
              <a:buSzPct val="69642"/>
              <a:buFont typeface="Courier New"/>
              <a:buChar char=""/>
              <a:tabLst>
                <a:tab pos="309859" algn="l"/>
              </a:tabLst>
            </a:pPr>
            <a:r>
              <a:rPr lang="en-GB" sz="2471" spc="-119">
                <a:solidFill>
                  <a:srgbClr val="342170"/>
                </a:solidFill>
                <a:latin typeface="Palatino Linotype"/>
              </a:rPr>
              <a:t>Sử dụng lại kiến thức :  miền độc lập , miền cụ thể </a:t>
            </a:r>
            <a:endParaRPr sz="2471" dirty="0">
              <a:latin typeface="Palatino Linotype"/>
              <a:cs typeface="Palatino Linotype"/>
            </a:endParaRPr>
          </a:p>
        </p:txBody>
      </p:sp>
      <p:sp>
        <p:nvSpPr>
          <p:cNvPr id="4" name="object 4"/>
          <p:cNvSpPr/>
          <p:nvPr/>
        </p:nvSpPr>
        <p:spPr>
          <a:xfrm>
            <a:off x="2215179" y="469302"/>
            <a:ext cx="719417" cy="77858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10</a:t>
            </a:fld>
            <a:endParaRP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A0CE-1155-4DF1-8C5C-63616755E316}"/>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Lập luận định lượng để đánh giá các lựa chọn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F9AC91-8385-4C6C-9FA7-B603FB73F474}"/>
              </a:ext>
            </a:extLst>
          </p:cNvPr>
          <p:cNvSpPr>
            <a:spLocks noGrp="1"/>
          </p:cNvSpPr>
          <p:nvPr>
            <p:ph idx="1"/>
          </p:nvPr>
        </p:nvSpPr>
        <p:spPr/>
        <p:txBody>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Build a </a:t>
            </a:r>
            <a:r>
              <a:rPr lang="vi-VN" sz="1800" b="1" i="0">
                <a:solidFill>
                  <a:srgbClr val="35216F"/>
                </a:solidFill>
                <a:effectLst/>
                <a:latin typeface="Comic Sans MS" panose="030F0702030302020204" pitchFamily="66" charset="0"/>
              </a:rPr>
              <a:t>weighted matrix</a:t>
            </a:r>
            <a:r>
              <a:rPr lang="vi-VN" sz="1800" b="0" i="0">
                <a:solidFill>
                  <a:srgbClr val="35216F"/>
                </a:solidFill>
                <a:effectLst/>
                <a:latin typeface="Comic Sans MS" panose="030F0702030302020204" pitchFamily="66" charset="0"/>
              </a:rPr>
              <a:t>( ma tr</a:t>
            </a:r>
            <a:r>
              <a:rPr lang="vi-VN" sz="1800" b="0" i="0">
                <a:solidFill>
                  <a:srgbClr val="35216F"/>
                </a:solidFill>
                <a:effectLst/>
                <a:latin typeface="Arial" panose="020B0604020202020204" pitchFamily="34" charset="0"/>
              </a:rPr>
              <a:t>ận trọng số</a:t>
            </a:r>
            <a:r>
              <a:rPr lang="vi-VN" sz="1800" b="0" i="0">
                <a:solidFill>
                  <a:srgbClr val="35216F"/>
                </a:solidFill>
                <a:effectLst/>
                <a:latin typeface="Comic Sans MS" panose="030F0702030302020204" pitchFamily="66" charset="0"/>
              </a:rPr>
              <a:t>) cho ...</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Arial" panose="020B0604020202020204" pitchFamily="34" charset="0"/>
              </a:rPr>
              <a:t>ước lượng điểm số của mỗi lựa chọn trên mỗi tiêu chí đánh</a:t>
            </a:r>
            <a:br>
              <a:rPr lang="vi-VN" sz="1800" b="0" i="0">
                <a:solidFill>
                  <a:srgbClr val="009999"/>
                </a:solidFill>
                <a:effectLst/>
                <a:latin typeface="Arial" panose="020B0604020202020204" pitchFamily="34" charset="0"/>
              </a:rPr>
            </a:br>
            <a:r>
              <a:rPr lang="vi-VN" sz="1800" b="0" i="0">
                <a:solidFill>
                  <a:srgbClr val="009999"/>
                </a:solidFill>
                <a:effectLst/>
                <a:latin typeface="Arial" panose="020B0604020202020204" pitchFamily="34" charset="0"/>
              </a:rPr>
              <a:t>giá(được tính trọng số tương đối quan trọng)</a:t>
            </a:r>
            <a:br>
              <a:rPr lang="vi-VN" sz="1800" b="0" i="0">
                <a:solidFill>
                  <a:srgbClr val="009999"/>
                </a:solidFill>
                <a:effectLst/>
                <a:latin typeface="Arial" panose="020B0604020202020204" pitchFamily="34"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L</a:t>
            </a:r>
            <a:r>
              <a:rPr lang="vi-VN" sz="1800" b="0" i="0">
                <a:solidFill>
                  <a:srgbClr val="009999"/>
                </a:solidFill>
                <a:effectLst/>
                <a:latin typeface="Arial" panose="020B0604020202020204" pitchFamily="34" charset="0"/>
              </a:rPr>
              <a:t>ựa chọn với điểm tông thể cao nhất trên tất cả các tiêu chí</a:t>
            </a:r>
            <a:br>
              <a:rPr lang="vi-VN" sz="1800" b="0" i="0">
                <a:solidFill>
                  <a:srgbClr val="009999"/>
                </a:solidFill>
                <a:effectLst/>
                <a:latin typeface="Arial" panose="020B0604020202020204" pitchFamily="34" charset="0"/>
              </a:rPr>
            </a:br>
            <a:r>
              <a:rPr lang="vi-VN" sz="1800" b="0" i="0">
                <a:solidFill>
                  <a:srgbClr val="800080"/>
                </a:solidFill>
                <a:effectLst/>
                <a:latin typeface="Wingdings" panose="05000000000000000000" pitchFamily="2" charset="2"/>
              </a:rPr>
              <a:t> </a:t>
            </a:r>
            <a:r>
              <a:rPr lang="vi-VN" sz="1800" b="0" i="1">
                <a:solidFill>
                  <a:srgbClr val="35216F"/>
                </a:solidFill>
                <a:effectLst/>
                <a:latin typeface="Trebuchet MS" panose="020B0603020202020204" pitchFamily="34" charset="0"/>
              </a:rPr>
              <a:t>Đ</a:t>
            </a:r>
            <a:r>
              <a:rPr lang="vi-VN" sz="1800" b="0" i="0">
                <a:solidFill>
                  <a:srgbClr val="35216F"/>
                </a:solidFill>
                <a:effectLst/>
                <a:latin typeface="Arial" panose="020B0604020202020204" pitchFamily="34" charset="0"/>
              </a:rPr>
              <a:t>ối với mỗi lựa chọn,tiêu chuẩ n crit</a:t>
            </a:r>
            <a:br>
              <a:rPr lang="vi-VN" sz="1800" b="0" i="0">
                <a:solidFill>
                  <a:srgbClr val="35216F"/>
                </a:solidFill>
                <a:effectLst/>
                <a:latin typeface="Arial" panose="020B0604020202020204" pitchFamily="34" charset="0"/>
              </a:rPr>
            </a:br>
            <a:r>
              <a:rPr lang="vi-VN" sz="1800" b="0" i="1">
                <a:solidFill>
                  <a:srgbClr val="35216F"/>
                </a:solidFill>
                <a:effectLst/>
                <a:latin typeface="Trebuchet MS" panose="020B0603020202020204" pitchFamily="34" charset="0"/>
              </a:rPr>
              <a:t>Điê</a:t>
            </a:r>
            <a:r>
              <a:rPr lang="vi-VN" sz="1800" b="0" i="0">
                <a:solidFill>
                  <a:srgbClr val="35216F"/>
                </a:solidFill>
                <a:effectLst/>
                <a:latin typeface="Arial" panose="020B0604020202020204" pitchFamily="34" charset="0"/>
              </a:rPr>
              <a:t>̉m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opt</a:t>
            </a:r>
            <a:r>
              <a:rPr lang="vi-VN" sz="1800" b="0" i="0">
                <a:solidFill>
                  <a:srgbClr val="35216F"/>
                </a:solidFill>
                <a:effectLst/>
                <a:latin typeface="Comic Sans MS" panose="030F0702030302020204" pitchFamily="66" charset="0"/>
              </a:rPr>
              <a:t>, </a:t>
            </a:r>
            <a:r>
              <a:rPr lang="vi-VN" sz="1800" b="0" i="1">
                <a:solidFill>
                  <a:srgbClr val="35216F"/>
                </a:solidFill>
                <a:effectLst/>
                <a:latin typeface="Comic Sans MS" panose="030F0702030302020204" pitchFamily="66" charset="0"/>
              </a:rPr>
              <a:t>crit</a:t>
            </a:r>
            <a:r>
              <a:rPr lang="vi-VN" sz="1800" b="0" i="0">
                <a:solidFill>
                  <a:srgbClr val="35216F"/>
                </a:solidFill>
                <a:effectLst/>
                <a:latin typeface="Comic Sans MS" panose="030F0702030302020204" pitchFamily="66" charset="0"/>
              </a:rPr>
              <a:t>) = t</a:t>
            </a:r>
            <a:r>
              <a:rPr lang="vi-VN" sz="1800" b="0" i="0">
                <a:solidFill>
                  <a:srgbClr val="35216F"/>
                </a:solidFill>
                <a:effectLst/>
                <a:latin typeface="Times New Roman" panose="02020603050405020304" pitchFamily="18" charset="0"/>
              </a:rPr>
              <a:t>ỉ </a:t>
            </a:r>
            <a:r>
              <a:rPr lang="vi-VN" sz="1800" b="0" i="0">
                <a:solidFill>
                  <a:srgbClr val="35216F"/>
                </a:solidFill>
                <a:effectLst/>
                <a:latin typeface="Comic Sans MS" panose="030F0702030302020204" pitchFamily="66" charset="0"/>
              </a:rPr>
              <a:t>l</a:t>
            </a:r>
            <a:r>
              <a:rPr lang="vi-VN" sz="1800" b="0" i="0">
                <a:solidFill>
                  <a:srgbClr val="35216F"/>
                </a:solidFill>
                <a:effectLst/>
                <a:latin typeface="Arial" panose="020B0604020202020204" pitchFamily="34" charset="0"/>
              </a:rPr>
              <a:t>ệ phần trăm số điểm ước tính </a:t>
            </a:r>
            <a:r>
              <a:rPr lang="vi-VN" sz="1800" b="0" i="1">
                <a:solidFill>
                  <a:srgbClr val="35216F"/>
                </a:solidFill>
                <a:effectLst/>
                <a:latin typeface="Comic Sans MS" panose="030F0702030302020204" pitchFamily="66" charset="0"/>
              </a:rPr>
              <a:t>opt </a:t>
            </a:r>
            <a:r>
              <a:rPr lang="vi-VN" sz="1800" b="0" i="0">
                <a:solidFill>
                  <a:srgbClr val="35216F"/>
                </a:solidFill>
                <a:effectLst/>
                <a:latin typeface="Comic Sans MS" panose="030F0702030302020204" pitchFamily="66" charset="0"/>
              </a:rPr>
              <a:t>trong</a:t>
            </a:r>
            <a:br>
              <a:rPr lang="vi-VN" sz="1800" b="0" i="0">
                <a:solidFill>
                  <a:srgbClr val="35216F"/>
                </a:solidFill>
                <a:effectLst/>
                <a:latin typeface="Comic Sans MS" panose="030F0702030302020204" pitchFamily="66" charset="0"/>
              </a:rPr>
            </a:br>
            <a:r>
              <a:rPr lang="vi-VN" sz="1800" b="0" i="1">
                <a:solidFill>
                  <a:srgbClr val="35216F"/>
                </a:solidFill>
                <a:effectLst/>
                <a:latin typeface="Comic Sans MS" panose="030F0702030302020204" pitchFamily="66" charset="0"/>
              </a:rPr>
              <a:t>crit</a:t>
            </a:r>
            <a:br>
              <a:rPr lang="vi-VN" sz="1800" b="0" i="1">
                <a:solidFill>
                  <a:srgbClr val="35216F"/>
                </a:solidFill>
                <a:effectLst/>
                <a:latin typeface="Comic Sans MS" panose="030F0702030302020204" pitchFamily="66" charset="0"/>
              </a:rPr>
            </a:br>
            <a:r>
              <a:rPr lang="vi-VN" sz="1800" b="0" i="0">
                <a:solidFill>
                  <a:srgbClr val="009999"/>
                </a:solidFill>
                <a:effectLst/>
                <a:latin typeface="Comic Sans MS" panose="030F0702030302020204" pitchFamily="66" charset="0"/>
              </a:rPr>
              <a:t>0 --&gt; 1, Y/100 giô</a:t>
            </a:r>
            <a:r>
              <a:rPr lang="vi-VN" sz="1800" b="0" i="0">
                <a:solidFill>
                  <a:srgbClr val="009999"/>
                </a:solidFill>
                <a:effectLst/>
                <a:latin typeface="Arial" panose="020B0604020202020204" pitchFamily="34" charset="0"/>
              </a:rPr>
              <a:t>́ng</a:t>
            </a:r>
            <a:r>
              <a:rPr lang="vi-VN" sz="1800" b="0" i="0">
                <a:solidFill>
                  <a:srgbClr val="009999"/>
                </a:solidFill>
                <a:effectLst/>
                <a:latin typeface="Comic Sans MS" panose="030F0702030302020204" pitchFamily="66" charset="0"/>
              </a:rPr>
              <a:t>“</a:t>
            </a:r>
            <a:r>
              <a:rPr lang="vi-VN" sz="1800" b="0" i="1">
                <a:solidFill>
                  <a:srgbClr val="009999"/>
                </a:solidFill>
                <a:effectLst/>
                <a:latin typeface="Comic Sans MS" panose="030F0702030302020204" pitchFamily="66" charset="0"/>
              </a:rPr>
              <a:t>crit </a:t>
            </a:r>
            <a:r>
              <a:rPr lang="vi-VN" sz="1800" b="0" i="0">
                <a:solidFill>
                  <a:srgbClr val="009999"/>
                </a:solidFill>
                <a:effectLst/>
                <a:latin typeface="Comic Sans MS" panose="030F0702030302020204" pitchFamily="66" charset="0"/>
              </a:rPr>
              <a:t>ha</a:t>
            </a:r>
            <a:r>
              <a:rPr lang="vi-VN" sz="1800" b="0" i="0">
                <a:solidFill>
                  <a:srgbClr val="009999"/>
                </a:solidFill>
                <a:effectLst/>
                <a:latin typeface="Arial" panose="020B0604020202020204" pitchFamily="34" charset="0"/>
              </a:rPr>
              <a:t>ì lò ng</a:t>
            </a:r>
            <a:r>
              <a:rPr lang="vi-VN" sz="1800" b="0" i="0">
                <a:solidFill>
                  <a:srgbClr val="009999"/>
                </a:solidFill>
                <a:effectLst/>
                <a:latin typeface="Comic Sans MS" panose="030F0702030302020204" pitchFamily="66" charset="0"/>
              </a:rPr>
              <a:t>Y% l</a:t>
            </a:r>
            <a:r>
              <a:rPr lang="vi-VN" sz="1800" b="0" i="0">
                <a:solidFill>
                  <a:srgbClr val="009999"/>
                </a:solidFill>
                <a:effectLst/>
                <a:latin typeface="Arial" panose="020B0604020202020204" pitchFamily="34" charset="0"/>
              </a:rPr>
              <a:t>ựa chọn</a:t>
            </a:r>
            <a:r>
              <a:rPr lang="vi-VN" sz="1800" b="0" i="0">
                <a:solidFill>
                  <a:srgbClr val="009999"/>
                </a:solidFill>
                <a:effectLst/>
                <a:latin typeface="Comic Sans MS" panose="030F0702030302020204" pitchFamily="66" charset="0"/>
              </a:rPr>
              <a:t>”</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Dòng cu</a:t>
            </a:r>
            <a:r>
              <a:rPr lang="vi-VN" sz="1800" b="0" i="0">
                <a:solidFill>
                  <a:srgbClr val="35216F"/>
                </a:solidFill>
                <a:effectLst/>
                <a:latin typeface="Arial" panose="020B0604020202020204" pitchFamily="34" charset="0"/>
              </a:rPr>
              <a:t>ối cùng, cho mỗi lựa chọn:</a:t>
            </a:r>
            <a:br>
              <a:rPr lang="vi-VN" sz="1800" b="0" i="0">
                <a:solidFill>
                  <a:srgbClr val="35216F"/>
                </a:solidFill>
                <a:effectLst/>
                <a:latin typeface="Arial" panose="020B0604020202020204" pitchFamily="34" charset="0"/>
              </a:rPr>
            </a:br>
            <a:r>
              <a:rPr lang="vi-VN" sz="1800" b="0" i="0">
                <a:solidFill>
                  <a:srgbClr val="35216F"/>
                </a:solidFill>
                <a:effectLst/>
                <a:latin typeface="Comic Sans MS" panose="030F0702030302020204" pitchFamily="66" charset="0"/>
              </a:rPr>
              <a:t>tô</a:t>
            </a:r>
            <a:r>
              <a:rPr lang="vi-VN" sz="1800" b="0" i="0">
                <a:solidFill>
                  <a:srgbClr val="35216F"/>
                </a:solidFill>
                <a:effectLst/>
                <a:latin typeface="Arial" panose="020B0604020202020204" pitchFamily="34" charset="0"/>
              </a:rPr>
              <a:t>ng̉ điể 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opt</a:t>
            </a:r>
            <a:r>
              <a:rPr lang="vi-VN" sz="1800" b="0" i="0">
                <a:solidFill>
                  <a:srgbClr val="35216F"/>
                </a:solidFill>
                <a:effectLst/>
                <a:latin typeface="Comic Sans MS" panose="030F0702030302020204" pitchFamily="66" charset="0"/>
              </a:rPr>
              <a:t>) = </a:t>
            </a:r>
            <a:r>
              <a:rPr lang="vi-VN" sz="1800" b="0" i="0">
                <a:solidFill>
                  <a:srgbClr val="35216F"/>
                </a:solidFill>
                <a:effectLst/>
                <a:latin typeface="Symbol" panose="05050102010706020507" pitchFamily="18" charset="2"/>
              </a:rPr>
              <a:t></a:t>
            </a:r>
            <a:r>
              <a:rPr lang="vi-VN" sz="1800" b="0" i="1">
                <a:solidFill>
                  <a:srgbClr val="35216F"/>
                </a:solidFill>
                <a:effectLst/>
                <a:latin typeface="Comic Sans MS" panose="030F0702030302020204" pitchFamily="66" charset="0"/>
              </a:rPr>
              <a:t>crit </a:t>
            </a:r>
            <a:r>
              <a:rPr lang="vi-VN" sz="1800" b="0" i="0">
                <a:solidFill>
                  <a:srgbClr val="35216F"/>
                </a:solidFill>
                <a:effectLst/>
                <a:latin typeface="Comic Sans MS" panose="030F0702030302020204" pitchFamily="66" charset="0"/>
              </a:rPr>
              <a:t>(Điê</a:t>
            </a:r>
            <a:r>
              <a:rPr lang="vi-VN" sz="1800" b="0" i="0">
                <a:solidFill>
                  <a:srgbClr val="35216F"/>
                </a:solidFill>
                <a:effectLst/>
                <a:latin typeface="Arial" panose="020B0604020202020204" pitchFamily="34" charset="0"/>
              </a:rPr>
              <a:t>m̉ </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opt</a:t>
            </a:r>
            <a:r>
              <a:rPr lang="vi-VN" sz="1800" b="0" i="0">
                <a:solidFill>
                  <a:srgbClr val="35216F"/>
                </a:solidFill>
                <a:effectLst/>
                <a:latin typeface="Comic Sans MS" panose="030F0702030302020204" pitchFamily="66" charset="0"/>
              </a:rPr>
              <a:t>, </a:t>
            </a:r>
            <a:r>
              <a:rPr lang="vi-VN" sz="1800" b="0" i="1">
                <a:solidFill>
                  <a:srgbClr val="35216F"/>
                </a:solidFill>
                <a:effectLst/>
                <a:latin typeface="Comic Sans MS" panose="030F0702030302020204" pitchFamily="66" charset="0"/>
              </a:rPr>
              <a:t>crit</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0">
                <a:solidFill>
                  <a:srgbClr val="35216F"/>
                </a:solidFill>
                <a:effectLst/>
                <a:latin typeface="Comic Sans MS" panose="030F0702030302020204" pitchFamily="66" charset="0"/>
              </a:rPr>
              <a:t>Weight (</a:t>
            </a:r>
            <a:r>
              <a:rPr lang="vi-VN" sz="1800" b="0" i="1">
                <a:solidFill>
                  <a:srgbClr val="35216F"/>
                </a:solidFill>
                <a:effectLst/>
                <a:latin typeface="Comic Sans MS" panose="030F0702030302020204" pitchFamily="66" charset="0"/>
              </a:rPr>
              <a:t>crit</a:t>
            </a:r>
            <a:r>
              <a:rPr lang="vi-VN" sz="1800" b="0" i="0">
                <a:solidFill>
                  <a:srgbClr val="35216F"/>
                </a:solidFill>
                <a:effectLst/>
                <a:latin typeface="Comic Sans MS" panose="030F0702030302020204" pitchFamily="66" charset="0"/>
              </a:rPr>
              <a:t>))</a:t>
            </a:r>
            <a:r>
              <a:rPr lang="vi-VN"/>
              <a:t> </a:t>
            </a:r>
            <a:br>
              <a:rPr lang="vi-VN"/>
            </a:br>
            <a:endParaRPr lang="en-US"/>
          </a:p>
        </p:txBody>
      </p:sp>
      <p:pic>
        <p:nvPicPr>
          <p:cNvPr id="5" name="Picture 4">
            <a:extLst>
              <a:ext uri="{FF2B5EF4-FFF2-40B4-BE49-F238E27FC236}">
                <a16:creationId xmlns:a16="http://schemas.microsoft.com/office/drawing/2014/main" id="{F8163956-6262-4704-811D-EAF4537DFA6D}"/>
              </a:ext>
            </a:extLst>
          </p:cNvPr>
          <p:cNvPicPr>
            <a:picLocks noChangeAspect="1"/>
          </p:cNvPicPr>
          <p:nvPr/>
        </p:nvPicPr>
        <p:blipFill>
          <a:blip r:embed="rId2"/>
          <a:stretch>
            <a:fillRect/>
          </a:stretch>
        </p:blipFill>
        <p:spPr>
          <a:xfrm>
            <a:off x="3989387" y="5105158"/>
            <a:ext cx="5522913" cy="1612127"/>
          </a:xfrm>
          <a:prstGeom prst="rect">
            <a:avLst/>
          </a:prstGeom>
        </p:spPr>
      </p:pic>
    </p:spTree>
    <p:extLst>
      <p:ext uri="{BB962C8B-B14F-4D97-AF65-F5344CB8AC3E}">
        <p14:creationId xmlns:p14="http://schemas.microsoft.com/office/powerpoint/2010/main" val="37464150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6669-CBDF-4C00-8403-F9F82327BEE6}"/>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yêu cầu phác thảo</a:t>
            </a:r>
          </a:p>
        </p:txBody>
      </p:sp>
      <p:sp>
        <p:nvSpPr>
          <p:cNvPr id="3" name="Content Placeholder 2">
            <a:extLst>
              <a:ext uri="{FF2B5EF4-FFF2-40B4-BE49-F238E27FC236}">
                <a16:creationId xmlns:a16="http://schemas.microsoft.com/office/drawing/2014/main" id="{8D929572-AA1F-4246-B782-25CB179A72C2}"/>
              </a:ext>
            </a:extLst>
          </p:cNvPr>
          <p:cNvSpPr>
            <a:spLocks noGrp="1"/>
          </p:cNvSpPr>
          <p:nvPr>
            <p:ph idx="1"/>
          </p:nvPr>
        </p:nvSpPr>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5F5F5F"/>
                </a:solidFill>
                <a:effectLst/>
                <a:latin typeface="Comic Sans MS" panose="030F0702030302020204" pitchFamily="66" charset="0"/>
              </a:rPr>
              <a:t>Qu</a:t>
            </a:r>
            <a:r>
              <a:rPr lang="vi-VN" sz="2000" b="0" i="0">
                <a:solidFill>
                  <a:srgbClr val="5F5F5F"/>
                </a:solidFill>
                <a:effectLst/>
                <a:latin typeface="Times New Roman" panose="02020603050405020304" pitchFamily="18" charset="0"/>
              </a:rPr>
              <a:t>ả</a:t>
            </a:r>
            <a:r>
              <a:rPr lang="vi-VN" sz="2000" b="0" i="0">
                <a:solidFill>
                  <a:srgbClr val="5F5F5F"/>
                </a:solidFill>
                <a:effectLst/>
                <a:latin typeface="Comic Sans MS" panose="030F0702030302020204" pitchFamily="66" charset="0"/>
              </a:rPr>
              <a:t>n lý không th</a:t>
            </a:r>
            <a:r>
              <a:rPr lang="vi-VN" sz="2000" b="0" i="0">
                <a:solidFill>
                  <a:srgbClr val="5F5F5F"/>
                </a:solidFill>
                <a:effectLst/>
                <a:latin typeface="Times New Roman" panose="02020603050405020304" pitchFamily="18" charset="0"/>
              </a:rPr>
              <a:t>ố</a:t>
            </a:r>
            <a:r>
              <a:rPr lang="vi-VN" sz="2000" b="0" i="0">
                <a:solidFill>
                  <a:srgbClr val="5F5F5F"/>
                </a:solidFill>
                <a:effectLst/>
                <a:latin typeface="Comic Sans MS" panose="030F0702030302020204" pitchFamily="66" charset="0"/>
              </a:rPr>
              <a:t>ng nh</a:t>
            </a:r>
            <a:r>
              <a:rPr lang="vi-VN" sz="2000" b="0" i="0">
                <a:solidFill>
                  <a:srgbClr val="5F5F5F"/>
                </a:solidFill>
                <a:effectLst/>
                <a:latin typeface="Times New Roman" panose="02020603050405020304" pitchFamily="18" charset="0"/>
              </a:rPr>
              <a:t>ấ</a:t>
            </a:r>
            <a:r>
              <a:rPr lang="vi-VN" sz="2000" b="0" i="0">
                <a:solidFill>
                  <a:srgbClr val="5F5F5F"/>
                </a:solidFill>
                <a:effectLst/>
                <a:latin typeface="Comic Sans MS" panose="030F0702030302020204" pitchFamily="66" charset="0"/>
              </a:rPr>
              <a:t>t</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Các lo</a:t>
            </a:r>
            <a:r>
              <a:rPr lang="vi-VN" sz="2000" b="0" i="0">
                <a:solidFill>
                  <a:srgbClr val="5F5F5F"/>
                </a:solidFill>
                <a:effectLst/>
                <a:latin typeface="Times New Roman" panose="02020603050405020304" pitchFamily="18" charset="0"/>
              </a:rPr>
              <a:t>ạ</a:t>
            </a:r>
            <a:r>
              <a:rPr lang="vi-VN" sz="2000" b="0" i="0">
                <a:solidFill>
                  <a:srgbClr val="5F5F5F"/>
                </a:solidFill>
                <a:effectLst/>
                <a:latin typeface="Comic Sans MS" panose="030F0702030302020204" pitchFamily="66" charset="0"/>
              </a:rPr>
              <a:t>i không th</a:t>
            </a:r>
            <a:r>
              <a:rPr lang="vi-VN" sz="2000" b="0" i="0">
                <a:solidFill>
                  <a:srgbClr val="5F5F5F"/>
                </a:solidFill>
                <a:effectLst/>
                <a:latin typeface="Times New Roman" panose="02020603050405020304" pitchFamily="18" charset="0"/>
              </a:rPr>
              <a:t>ố</a:t>
            </a:r>
            <a:r>
              <a:rPr lang="vi-VN" sz="2000" b="0" i="0">
                <a:solidFill>
                  <a:srgbClr val="5F5F5F"/>
                </a:solidFill>
                <a:effectLst/>
                <a:latin typeface="Comic Sans MS" panose="030F0702030302020204" pitchFamily="66" charset="0"/>
              </a:rPr>
              <a:t>ng nh</a:t>
            </a:r>
            <a:r>
              <a:rPr lang="vi-VN" sz="2000" b="0" i="0">
                <a:solidFill>
                  <a:srgbClr val="5F5F5F"/>
                </a:solidFill>
                <a:effectLst/>
                <a:latin typeface="Times New Roman" panose="02020603050405020304" pitchFamily="18" charset="0"/>
              </a:rPr>
              <a:t>ấ</a:t>
            </a:r>
            <a:r>
              <a:rPr lang="vi-VN" sz="2000" b="0" i="0">
                <a:solidFill>
                  <a:srgbClr val="5F5F5F"/>
                </a:solidFill>
                <a:effectLst/>
                <a:latin typeface="Comic Sans MS" panose="030F0702030302020204" pitchFamily="66" charset="0"/>
              </a:rPr>
              <a:t>t</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X</a:t>
            </a:r>
            <a:r>
              <a:rPr lang="vi-VN" sz="2000" b="0" i="0">
                <a:solidFill>
                  <a:srgbClr val="5F5F5F"/>
                </a:solidFill>
                <a:effectLst/>
                <a:latin typeface="Times New Roman" panose="02020603050405020304" pitchFamily="18" charset="0"/>
              </a:rPr>
              <a:t>ử </a:t>
            </a:r>
            <a:r>
              <a:rPr lang="vi-VN" sz="2000" b="0" i="0">
                <a:solidFill>
                  <a:srgbClr val="5F5F5F"/>
                </a:solidFill>
                <a:effectLst/>
                <a:latin typeface="Comic Sans MS" panose="030F0702030302020204" pitchFamily="66" charset="0"/>
              </a:rPr>
              <a:t>lý s</a:t>
            </a:r>
            <a:r>
              <a:rPr lang="vi-VN" sz="2000" b="0" i="0">
                <a:solidFill>
                  <a:srgbClr val="5F5F5F"/>
                </a:solidFill>
                <a:effectLst/>
                <a:latin typeface="Times New Roman" panose="02020603050405020304" pitchFamily="18" charset="0"/>
              </a:rPr>
              <a:t>ự </a:t>
            </a:r>
            <a:r>
              <a:rPr lang="vi-VN" sz="2000" b="0" i="0">
                <a:solidFill>
                  <a:srgbClr val="5F5F5F"/>
                </a:solidFill>
                <a:effectLst/>
                <a:latin typeface="Comic Sans MS" panose="030F0702030302020204" pitchFamily="66" charset="0"/>
              </a:rPr>
              <a:t>không th</a:t>
            </a:r>
            <a:r>
              <a:rPr lang="vi-VN" sz="2000" b="0" i="0">
                <a:solidFill>
                  <a:srgbClr val="5F5F5F"/>
                </a:solidFill>
                <a:effectLst/>
                <a:latin typeface="Times New Roman" panose="02020603050405020304" pitchFamily="18" charset="0"/>
              </a:rPr>
              <a:t>ố</a:t>
            </a:r>
            <a:r>
              <a:rPr lang="vi-VN" sz="2000" b="0" i="0">
                <a:solidFill>
                  <a:srgbClr val="5F5F5F"/>
                </a:solidFill>
                <a:effectLst/>
                <a:latin typeface="Comic Sans MS" panose="030F0702030302020204" pitchFamily="66" charset="0"/>
              </a:rPr>
              <a:t>ng nh</a:t>
            </a:r>
            <a:r>
              <a:rPr lang="vi-VN" sz="2000" b="0" i="0">
                <a:solidFill>
                  <a:srgbClr val="5F5F5F"/>
                </a:solidFill>
                <a:effectLst/>
                <a:latin typeface="Times New Roman" panose="02020603050405020304" pitchFamily="18" charset="0"/>
              </a:rPr>
              <a:t>ấ</a:t>
            </a:r>
            <a:r>
              <a:rPr lang="vi-VN" sz="2000" b="0" i="0">
                <a:solidFill>
                  <a:srgbClr val="5F5F5F"/>
                </a:solidFill>
                <a:effectLst/>
                <a:latin typeface="Comic Sans MS" panose="030F0702030302020204" pitchFamily="66" charset="0"/>
              </a:rPr>
              <a:t>t</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Qu</a:t>
            </a:r>
            <a:r>
              <a:rPr lang="vi-VN" sz="2000" b="0" i="0">
                <a:solidFill>
                  <a:srgbClr val="5F5F5F"/>
                </a:solidFill>
                <a:effectLst/>
                <a:latin typeface="Times New Roman" panose="02020603050405020304" pitchFamily="18" charset="0"/>
              </a:rPr>
              <a:t>ả</a:t>
            </a:r>
            <a:r>
              <a:rPr lang="vi-VN" sz="2000" b="0" i="0">
                <a:solidFill>
                  <a:srgbClr val="5F5F5F"/>
                </a:solidFill>
                <a:effectLst/>
                <a:latin typeface="Comic Sans MS" panose="030F0702030302020204" pitchFamily="66" charset="0"/>
              </a:rPr>
              <a:t>n lý xung đ</a:t>
            </a:r>
            <a:r>
              <a:rPr lang="vi-VN" sz="2000" b="0" i="0">
                <a:solidFill>
                  <a:srgbClr val="5F5F5F"/>
                </a:solidFill>
                <a:effectLst/>
                <a:latin typeface="Times New Roman" panose="02020603050405020304" pitchFamily="18" charset="0"/>
              </a:rPr>
              <a:t>ộ</a:t>
            </a:r>
            <a:r>
              <a:rPr lang="vi-VN" sz="2000" b="0" i="0">
                <a:solidFill>
                  <a:srgbClr val="5F5F5F"/>
                </a:solidFill>
                <a:effectLst/>
                <a:latin typeface="Comic Sans MS" panose="030F0702030302020204" pitchFamily="66" charset="0"/>
              </a:rPr>
              <a:t>t có h</a:t>
            </a:r>
            <a:r>
              <a:rPr lang="vi-VN" sz="2000" b="0" i="0">
                <a:solidFill>
                  <a:srgbClr val="5F5F5F"/>
                </a:solidFill>
                <a:effectLst/>
                <a:latin typeface="Times New Roman" panose="02020603050405020304" pitchFamily="18" charset="0"/>
              </a:rPr>
              <a:t>ệ </a:t>
            </a:r>
            <a:r>
              <a:rPr lang="vi-VN" sz="2000" b="0" i="0">
                <a:solidFill>
                  <a:srgbClr val="5F5F5F"/>
                </a:solidFill>
                <a:effectLst/>
                <a:latin typeface="Comic Sans MS" panose="030F0702030302020204" pitchFamily="66" charset="0"/>
              </a:rPr>
              <a:t>th</a:t>
            </a:r>
            <a:r>
              <a:rPr lang="vi-VN" sz="2000" b="0" i="0">
                <a:solidFill>
                  <a:srgbClr val="5F5F5F"/>
                </a:solidFill>
                <a:effectLst/>
                <a:latin typeface="Times New Roman" panose="02020603050405020304" pitchFamily="18" charset="0"/>
              </a:rPr>
              <a:t>ố</a:t>
            </a:r>
            <a:r>
              <a:rPr lang="vi-VN" sz="2000" b="0" i="0">
                <a:solidFill>
                  <a:srgbClr val="5F5F5F"/>
                </a:solidFill>
                <a:effectLst/>
                <a:latin typeface="Comic Sans MS" panose="030F0702030302020204" pitchFamily="66" charset="0"/>
              </a:rPr>
              <a:t>ng</a:t>
            </a:r>
            <a:br>
              <a:rPr lang="vi-VN" sz="2000" b="0" i="0">
                <a:solidFill>
                  <a:srgbClr val="5F5F5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5F5F5F"/>
                </a:solidFill>
                <a:effectLst/>
                <a:latin typeface="Comic Sans MS" panose="030F0702030302020204" pitchFamily="66" charset="0"/>
              </a:rPr>
              <a:t>Phân tích 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Các lo</a:t>
            </a:r>
            <a:r>
              <a:rPr lang="vi-VN" sz="2000" b="0" i="0">
                <a:solidFill>
                  <a:srgbClr val="5F5F5F"/>
                </a:solidFill>
                <a:effectLst/>
                <a:latin typeface="Times New Roman" panose="02020603050405020304" pitchFamily="18" charset="0"/>
              </a:rPr>
              <a:t>ạ</a:t>
            </a:r>
            <a:r>
              <a:rPr lang="vi-VN" sz="2000" b="0" i="0">
                <a:solidFill>
                  <a:srgbClr val="5F5F5F"/>
                </a:solidFill>
                <a:effectLst/>
                <a:latin typeface="Comic Sans MS" panose="030F0702030302020204" pitchFamily="66" charset="0"/>
              </a:rPr>
              <a:t>i 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Qu</a:t>
            </a:r>
            <a:r>
              <a:rPr lang="vi-VN" sz="2000" b="0" i="0">
                <a:solidFill>
                  <a:srgbClr val="5F5F5F"/>
                </a:solidFill>
                <a:effectLst/>
                <a:latin typeface="Times New Roman" panose="02020603050405020304" pitchFamily="18" charset="0"/>
              </a:rPr>
              <a:t>ả</a:t>
            </a:r>
            <a:r>
              <a:rPr lang="vi-VN" sz="2000" b="0" i="0">
                <a:solidFill>
                  <a:srgbClr val="5F5F5F"/>
                </a:solidFill>
                <a:effectLst/>
                <a:latin typeface="Comic Sans MS" panose="030F0702030302020204" pitchFamily="66" charset="0"/>
              </a:rPr>
              <a:t>n lý 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Tài li</a:t>
            </a:r>
            <a:r>
              <a:rPr lang="vi-VN" sz="2000" b="0" i="0">
                <a:solidFill>
                  <a:srgbClr val="5F5F5F"/>
                </a:solidFill>
                <a:effectLst/>
                <a:latin typeface="Times New Roman" panose="02020603050405020304" pitchFamily="18" charset="0"/>
              </a:rPr>
              <a:t>ệ</a:t>
            </a:r>
            <a:r>
              <a:rPr lang="vi-VN" sz="2000" b="0" i="0">
                <a:solidFill>
                  <a:srgbClr val="5F5F5F"/>
                </a:solidFill>
                <a:effectLst/>
                <a:latin typeface="Comic Sans MS" panose="030F0702030302020204" pitchFamily="66" charset="0"/>
              </a:rPr>
              <a:t>u v</a:t>
            </a:r>
            <a:r>
              <a:rPr lang="vi-VN" sz="2000" b="0" i="0">
                <a:solidFill>
                  <a:srgbClr val="5F5F5F"/>
                </a:solidFill>
                <a:effectLst/>
                <a:latin typeface="Times New Roman" panose="02020603050405020304" pitchFamily="18" charset="0"/>
              </a:rPr>
              <a:t>ề </a:t>
            </a:r>
            <a:r>
              <a:rPr lang="vi-VN" sz="2000" b="0" i="0">
                <a:solidFill>
                  <a:srgbClr val="5F5F5F"/>
                </a:solidFill>
                <a:effectLst/>
                <a:latin typeface="Comic Sans MS" panose="030F0702030302020204" pitchFamily="66" charset="0"/>
              </a:rPr>
              <a:t>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a:t>
            </a:r>
            <a:br>
              <a:rPr lang="vi-VN" sz="2000" b="0" i="0">
                <a:solidFill>
                  <a:srgbClr val="5F5F5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DDP: qu</a:t>
            </a:r>
            <a:r>
              <a:rPr lang="vi-VN" sz="2000" b="0" i="0">
                <a:solidFill>
                  <a:srgbClr val="5F5F5F"/>
                </a:solidFill>
                <a:effectLst/>
                <a:latin typeface="Times New Roman" panose="02020603050405020304" pitchFamily="18" charset="0"/>
              </a:rPr>
              <a:t>ả</a:t>
            </a:r>
            <a:r>
              <a:rPr lang="vi-VN" sz="2000" b="0" i="0">
                <a:solidFill>
                  <a:srgbClr val="5F5F5F"/>
                </a:solidFill>
                <a:effectLst/>
                <a:latin typeface="Comic Sans MS" panose="030F0702030302020204" pitchFamily="66" charset="0"/>
              </a:rPr>
              <a:t>n lý r</a:t>
            </a:r>
            <a:r>
              <a:rPr lang="vi-VN" sz="2000" b="0" i="0">
                <a:solidFill>
                  <a:srgbClr val="5F5F5F"/>
                </a:solidFill>
                <a:effectLst/>
                <a:latin typeface="Times New Roman" panose="02020603050405020304" pitchFamily="18" charset="0"/>
              </a:rPr>
              <a:t>ủ</a:t>
            </a:r>
            <a:r>
              <a:rPr lang="vi-VN" sz="2000" b="0" i="0">
                <a:solidFill>
                  <a:srgbClr val="5F5F5F"/>
                </a:solidFill>
                <a:effectLst/>
                <a:latin typeface="Comic Sans MS" panose="030F0702030302020204" pitchFamily="66" charset="0"/>
              </a:rPr>
              <a:t>i ro đ</a:t>
            </a:r>
            <a:r>
              <a:rPr lang="vi-VN" sz="2000" b="0" i="0">
                <a:solidFill>
                  <a:srgbClr val="5F5F5F"/>
                </a:solidFill>
                <a:effectLst/>
                <a:latin typeface="Times New Roman" panose="02020603050405020304" pitchFamily="18" charset="0"/>
              </a:rPr>
              <a:t>ị</a:t>
            </a:r>
            <a:r>
              <a:rPr lang="vi-VN" sz="2000" b="0" i="0">
                <a:solidFill>
                  <a:srgbClr val="5F5F5F"/>
                </a:solidFill>
                <a:effectLst/>
                <a:latin typeface="Comic Sans MS" panose="030F0702030302020204" pitchFamily="66" charset="0"/>
              </a:rPr>
              <a:t>nh l</a:t>
            </a:r>
            <a:r>
              <a:rPr lang="vi-VN" sz="2000" b="0" i="0">
                <a:solidFill>
                  <a:srgbClr val="5F5F5F"/>
                </a:solidFill>
                <a:effectLst/>
                <a:latin typeface="Times New Roman" panose="02020603050405020304" pitchFamily="18" charset="0"/>
              </a:rPr>
              <a:t>ượ</a:t>
            </a:r>
            <a:r>
              <a:rPr lang="vi-VN" sz="2000" b="0" i="0">
                <a:solidFill>
                  <a:srgbClr val="5F5F5F"/>
                </a:solidFill>
                <a:effectLst/>
                <a:latin typeface="Comic Sans MS" panose="030F0702030302020204" pitchFamily="66" charset="0"/>
              </a:rPr>
              <a:t>ng cho RE</a:t>
            </a:r>
            <a:br>
              <a:rPr lang="vi-VN" sz="2000" b="0" i="0">
                <a:solidFill>
                  <a:srgbClr val="5F5F5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5F5F5F"/>
                </a:solidFill>
                <a:effectLst/>
                <a:latin typeface="Comic Sans MS" panose="030F0702030302020204" pitchFamily="66" charset="0"/>
              </a:rPr>
              <a:t>Đánh giá thay th</a:t>
            </a:r>
            <a:r>
              <a:rPr lang="vi-VN" sz="2000" b="0" i="0">
                <a:solidFill>
                  <a:srgbClr val="5F5F5F"/>
                </a:solidFill>
                <a:effectLst/>
                <a:latin typeface="Times New Roman" panose="02020603050405020304" pitchFamily="18" charset="0"/>
              </a:rPr>
              <a:t>ế </a:t>
            </a:r>
            <a:r>
              <a:rPr lang="vi-VN" sz="2000" b="0" i="0">
                <a:solidFill>
                  <a:srgbClr val="5F5F5F"/>
                </a:solidFill>
                <a:effectLst/>
                <a:latin typeface="Comic Sans MS" panose="030F0702030302020204" pitchFamily="66" charset="0"/>
              </a:rPr>
              <a:t>đ</a:t>
            </a:r>
            <a:r>
              <a:rPr lang="vi-VN" sz="2000" b="0" i="0">
                <a:solidFill>
                  <a:srgbClr val="5F5F5F"/>
                </a:solidFill>
                <a:effectLst/>
                <a:latin typeface="Times New Roman" panose="02020603050405020304" pitchFamily="18" charset="0"/>
              </a:rPr>
              <a:t>ể </a:t>
            </a:r>
            <a:r>
              <a:rPr lang="vi-VN" sz="2000" b="0" i="0">
                <a:solidFill>
                  <a:srgbClr val="5F5F5F"/>
                </a:solidFill>
                <a:effectLst/>
                <a:latin typeface="Comic Sans MS" panose="030F0702030302020204" pitchFamily="66" charset="0"/>
              </a:rPr>
              <a:t>ra quy</a:t>
            </a:r>
            <a:r>
              <a:rPr lang="vi-VN" sz="2000" b="0" i="0">
                <a:solidFill>
                  <a:srgbClr val="5F5F5F"/>
                </a:solidFill>
                <a:effectLst/>
                <a:latin typeface="Times New Roman" panose="02020603050405020304" pitchFamily="18" charset="0"/>
              </a:rPr>
              <a:t>ế</a:t>
            </a:r>
            <a:r>
              <a:rPr lang="vi-VN" sz="2000" b="0" i="0">
                <a:solidFill>
                  <a:srgbClr val="5F5F5F"/>
                </a:solidFill>
                <a:effectLst/>
                <a:latin typeface="Comic Sans MS" panose="030F0702030302020204" pitchFamily="66" charset="0"/>
              </a:rPr>
              <a:t>t đ</a:t>
            </a:r>
            <a:r>
              <a:rPr lang="vi-VN" sz="2000" b="0" i="0">
                <a:solidFill>
                  <a:srgbClr val="5F5F5F"/>
                </a:solidFill>
                <a:effectLst/>
                <a:latin typeface="Times New Roman" panose="02020603050405020304" pitchFamily="18" charset="0"/>
              </a:rPr>
              <a:t>ị</a:t>
            </a:r>
            <a:r>
              <a:rPr lang="vi-VN" sz="2000" b="0" i="0">
                <a:solidFill>
                  <a:srgbClr val="5F5F5F"/>
                </a:solidFill>
                <a:effectLst/>
                <a:latin typeface="Comic Sans MS" panose="030F0702030302020204" pitchFamily="66" charset="0"/>
              </a:rPr>
              <a:t>nh</a:t>
            </a:r>
            <a:br>
              <a:rPr lang="vi-VN" sz="2000" b="0" i="0">
                <a:solidFill>
                  <a:srgbClr val="5F5F5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Yêu c</a:t>
            </a:r>
            <a:r>
              <a:rPr lang="vi-VN" sz="2000" b="0" i="0">
                <a:solidFill>
                  <a:srgbClr val="35216F"/>
                </a:solidFill>
                <a:effectLst/>
                <a:latin typeface="Times New Roman" panose="02020603050405020304" pitchFamily="18" charset="0"/>
              </a:rPr>
              <a:t>ầ</a:t>
            </a:r>
            <a:r>
              <a:rPr lang="vi-VN" sz="2000" b="0" i="0">
                <a:solidFill>
                  <a:srgbClr val="35216F"/>
                </a:solidFill>
                <a:effectLst/>
                <a:latin typeface="Comic Sans MS" panose="030F0702030302020204" pitchFamily="66" charset="0"/>
              </a:rPr>
              <a:t>u </a:t>
            </a:r>
            <a:r>
              <a:rPr lang="vi-VN" sz="2000" b="0" i="0">
                <a:solidFill>
                  <a:srgbClr val="35216F"/>
                </a:solidFill>
                <a:effectLst/>
                <a:latin typeface="Times New Roman" panose="02020603050405020304" pitchFamily="18" charset="0"/>
              </a:rPr>
              <a:t>ư</a:t>
            </a:r>
            <a:r>
              <a:rPr lang="vi-VN" sz="2000" b="0" i="0">
                <a:solidFill>
                  <a:srgbClr val="35216F"/>
                </a:solidFill>
                <a:effectLst/>
                <a:latin typeface="Comic Sans MS" panose="030F0702030302020204" pitchFamily="66" charset="0"/>
              </a:rPr>
              <a:t>u tiên</a:t>
            </a:r>
            <a:endParaRPr lang="en-US" sz="2000"/>
          </a:p>
        </p:txBody>
      </p:sp>
    </p:spTree>
    <p:extLst>
      <p:ext uri="{BB962C8B-B14F-4D97-AF65-F5344CB8AC3E}">
        <p14:creationId xmlns:p14="http://schemas.microsoft.com/office/powerpoint/2010/main" val="33334600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C85A-5C06-432C-A352-84E061494F3F}"/>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Yêu cầu ưu tiên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3B7E791-8CE7-4A0C-9FC6-96C5D3BBFC67}"/>
              </a:ext>
            </a:extLst>
          </p:cNvPr>
          <p:cNvSpPr>
            <a:spLocks noGrp="1"/>
          </p:cNvSpPr>
          <p:nvPr>
            <p:ph idx="1"/>
          </p:nvPr>
        </p:nvSpPr>
        <p:spPr>
          <a:xfrm>
            <a:off x="2589212" y="2133600"/>
            <a:ext cx="8915400" cy="4218432"/>
          </a:xfrm>
        </p:spPr>
        <p:txBody>
          <a:bodyPr>
            <a:normAutofit lnSpcReduction="10000"/>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yêu c</a:t>
            </a:r>
            <a:r>
              <a:rPr lang="vi-VN" sz="2000" b="0" i="0">
                <a:solidFill>
                  <a:srgbClr val="35216F"/>
                </a:solidFill>
                <a:effectLst/>
                <a:latin typeface="Arial" panose="020B0604020202020204" pitchFamily="34" charset="0"/>
              </a:rPr>
              <a:t>ầ</a:t>
            </a:r>
            <a:r>
              <a:rPr lang="vi-VN" sz="2000" b="0" i="0">
                <a:solidFill>
                  <a:srgbClr val="35216F"/>
                </a:solidFill>
                <a:effectLst/>
                <a:latin typeface="Comic Sans MS" panose="030F0702030302020204" pitchFamily="66" charset="0"/>
              </a:rPr>
              <a:t>u đ</a:t>
            </a:r>
            <a:r>
              <a:rPr lang="vi-VN" sz="2000" b="0" i="0">
                <a:solidFill>
                  <a:srgbClr val="35216F"/>
                </a:solidFill>
                <a:effectLst/>
                <a:latin typeface="Arial" panose="020B0604020202020204" pitchFamily="34" charset="0"/>
              </a:rPr>
              <a:t>ượ</a:t>
            </a:r>
            <a:r>
              <a:rPr lang="vi-VN" sz="2000" b="0" i="0">
                <a:solidFill>
                  <a:srgbClr val="35216F"/>
                </a:solidFill>
                <a:effectLst/>
                <a:latin typeface="Comic Sans MS" panose="030F0702030302020204" pitchFamily="66" charset="0"/>
              </a:rPr>
              <a:t>cđánh giá và </a:t>
            </a:r>
            <a:r>
              <a:rPr lang="vi-VN" sz="2000" b="0" i="0">
                <a:solidFill>
                  <a:srgbClr val="35216F"/>
                </a:solidFill>
                <a:effectLst/>
                <a:latin typeface="Arial" panose="020B0604020202020204" pitchFamily="34" charset="0"/>
              </a:rPr>
              <a:t>ư</a:t>
            </a:r>
            <a:r>
              <a:rPr lang="vi-VN" sz="2000" b="0" i="0">
                <a:solidFill>
                  <a:srgbClr val="35216F"/>
                </a:solidFill>
                <a:effectLst/>
                <a:latin typeface="Comic Sans MS" panose="030F0702030302020204" pitchFamily="66" charset="0"/>
              </a:rPr>
              <a:t>utiên các đánh giá</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gi</a:t>
            </a:r>
            <a:r>
              <a:rPr lang="vi-VN" sz="2000" b="0" i="0">
                <a:solidFill>
                  <a:srgbClr val="009999"/>
                </a:solidFill>
                <a:effectLst/>
                <a:latin typeface="Arial" panose="020B0604020202020204" pitchFamily="34" charset="0"/>
              </a:rPr>
              <a:t>ả</a:t>
            </a:r>
            <a:r>
              <a:rPr lang="vi-VN" sz="2000" b="0" i="0">
                <a:solidFill>
                  <a:srgbClr val="009999"/>
                </a:solidFill>
                <a:effectLst/>
                <a:latin typeface="Comic Sans MS" panose="030F0702030302020204" pitchFamily="66" charset="0"/>
              </a:rPr>
              <a:t>i quy</a:t>
            </a:r>
            <a:r>
              <a:rPr lang="vi-VN" sz="2000" b="0" i="0">
                <a:solidFill>
                  <a:srgbClr val="009999"/>
                </a:solidFill>
                <a:effectLst/>
                <a:latin typeface="Arial" panose="020B0604020202020204" pitchFamily="34" charset="0"/>
              </a:rPr>
              <a:t>ế</a:t>
            </a:r>
            <a:r>
              <a:rPr lang="vi-VN" sz="2000" b="0" i="0">
                <a:solidFill>
                  <a:srgbClr val="009999"/>
                </a:solidFill>
                <a:effectLst/>
                <a:latin typeface="Comic Sans MS" panose="030F0702030302020204" pitchFamily="66" charset="0"/>
              </a:rPr>
              <a:t>t xung đ</a:t>
            </a:r>
            <a:r>
              <a:rPr lang="vi-VN" sz="2000" b="0" i="0">
                <a:solidFill>
                  <a:srgbClr val="009999"/>
                </a:solidFill>
                <a:effectLst/>
                <a:latin typeface="Arial" panose="020B0604020202020204" pitchFamily="34" charset="0"/>
              </a:rPr>
              <a:t>ộ</a:t>
            </a:r>
            <a:r>
              <a:rPr lang="vi-VN" sz="2000" b="0" i="0">
                <a:solidFill>
                  <a:srgbClr val="009999"/>
                </a:solidFill>
                <a:effectLst/>
                <a:latin typeface="Comic Sans MS" panose="030F0702030302020204" pitchFamily="66" charset="0"/>
              </a:rPr>
              <a:t>t</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h</a:t>
            </a:r>
            <a:r>
              <a:rPr lang="vi-VN" sz="2000" b="0" i="0">
                <a:solidFill>
                  <a:srgbClr val="009999"/>
                </a:solidFill>
                <a:effectLst/>
                <a:latin typeface="Arial" panose="020B0604020202020204" pitchFamily="34" charset="0"/>
              </a:rPr>
              <a:t>ạ</a:t>
            </a:r>
            <a:r>
              <a:rPr lang="vi-VN" sz="2000" b="0" i="0">
                <a:solidFill>
                  <a:srgbClr val="009999"/>
                </a:solidFill>
                <a:effectLst/>
                <a:latin typeface="Comic Sans MS" panose="030F0702030302020204" pitchFamily="66" charset="0"/>
              </a:rPr>
              <a:t>n ch</a:t>
            </a:r>
            <a:r>
              <a:rPr lang="vi-VN" sz="2000" b="0" i="0">
                <a:solidFill>
                  <a:srgbClr val="009999"/>
                </a:solidFill>
                <a:effectLst/>
                <a:latin typeface="Arial" panose="020B0604020202020204" pitchFamily="34" charset="0"/>
              </a:rPr>
              <a:t>ế </a:t>
            </a:r>
            <a:r>
              <a:rPr lang="vi-VN" sz="2000" b="0" i="0">
                <a:solidFill>
                  <a:srgbClr val="009999"/>
                </a:solidFill>
                <a:effectLst/>
                <a:latin typeface="Comic Sans MS" panose="030F0702030302020204" pitchFamily="66" charset="0"/>
              </a:rPr>
              <a:t>ngu</a:t>
            </a:r>
            <a:r>
              <a:rPr lang="vi-VN" sz="2000" b="0" i="0">
                <a:solidFill>
                  <a:srgbClr val="009999"/>
                </a:solidFill>
                <a:effectLst/>
                <a:latin typeface="Arial" panose="020B0604020202020204" pitchFamily="34" charset="0"/>
              </a:rPr>
              <a:t>ồ</a:t>
            </a:r>
            <a:r>
              <a:rPr lang="vi-VN" sz="2000" b="0" i="0">
                <a:solidFill>
                  <a:srgbClr val="009999"/>
                </a:solidFill>
                <a:effectLst/>
                <a:latin typeface="Comic Sans MS" panose="030F0702030302020204" pitchFamily="66" charset="0"/>
              </a:rPr>
              <a:t>n l</a:t>
            </a:r>
            <a:r>
              <a:rPr lang="vi-VN" sz="2000" b="0" i="0">
                <a:solidFill>
                  <a:srgbClr val="009999"/>
                </a:solidFill>
                <a:effectLst/>
                <a:latin typeface="Arial" panose="020B0604020202020204" pitchFamily="34" charset="0"/>
              </a:rPr>
              <a:t>ự</a:t>
            </a:r>
            <a:r>
              <a:rPr lang="vi-VN" sz="2000" b="0" i="0">
                <a:solidFill>
                  <a:srgbClr val="009999"/>
                </a:solidFill>
                <a:effectLst/>
                <a:latin typeface="Comic Sans MS" panose="030F0702030302020204" pitchFamily="66" charset="0"/>
              </a:rPr>
              <a:t>c (ngân sách nhân s</a:t>
            </a:r>
            <a:r>
              <a:rPr lang="vi-VN" sz="2000" b="0" i="0">
                <a:solidFill>
                  <a:srgbClr val="009999"/>
                </a:solidFill>
                <a:effectLst/>
                <a:latin typeface="Arial" panose="020B0604020202020204" pitchFamily="34" charset="0"/>
              </a:rPr>
              <a:t>ự </a:t>
            </a:r>
            <a:r>
              <a:rPr lang="vi-VN" sz="2000" b="0" i="0">
                <a:solidFill>
                  <a:srgbClr val="009999"/>
                </a:solidFill>
                <a:effectLst/>
                <a:latin typeface="Comic Sans MS" panose="030F0702030302020204" pitchFamily="66" charset="0"/>
              </a:rPr>
              <a:t>l</a:t>
            </a:r>
            <a:r>
              <a:rPr lang="vi-VN" sz="2000" b="0" i="0">
                <a:solidFill>
                  <a:srgbClr val="009999"/>
                </a:solidFill>
                <a:effectLst/>
                <a:latin typeface="Arial" panose="020B0604020202020204" pitchFamily="34" charset="0"/>
              </a:rPr>
              <a:t>ị </a:t>
            </a:r>
            <a:r>
              <a:rPr lang="vi-VN" sz="2000" b="0" i="0">
                <a:solidFill>
                  <a:srgbClr val="009999"/>
                </a:solidFill>
                <a:effectLst/>
                <a:latin typeface="Comic Sans MS" panose="030F0702030302020204" pitchFamily="66" charset="0"/>
              </a:rPr>
              <a:t>ch trình)</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phát tri</a:t>
            </a:r>
            <a:r>
              <a:rPr lang="vi-VN" sz="2000" b="0" i="0">
                <a:solidFill>
                  <a:srgbClr val="009999"/>
                </a:solidFill>
                <a:effectLst/>
                <a:latin typeface="Arial" panose="020B0604020202020204" pitchFamily="34" charset="0"/>
              </a:rPr>
              <a:t>ể</a:t>
            </a:r>
            <a:r>
              <a:rPr lang="vi-VN" sz="2000" b="0" i="0">
                <a:solidFill>
                  <a:srgbClr val="009999"/>
                </a:solidFill>
                <a:effectLst/>
                <a:latin typeface="Comic Sans MS" panose="030F0702030302020204" pitchFamily="66" charset="0"/>
              </a:rPr>
              <a:t>n gia tăng</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thay th</a:t>
            </a:r>
            <a:r>
              <a:rPr lang="vi-VN" sz="2000" b="0" i="0">
                <a:solidFill>
                  <a:srgbClr val="009999"/>
                </a:solidFill>
                <a:effectLst/>
                <a:latin typeface="Arial" panose="020B0604020202020204" pitchFamily="34" charset="0"/>
              </a:rPr>
              <a:t>ế </a:t>
            </a:r>
            <a:r>
              <a:rPr lang="vi-VN" sz="2000" b="0" i="0">
                <a:solidFill>
                  <a:srgbClr val="009999"/>
                </a:solidFill>
                <a:effectLst/>
                <a:latin typeface="Comic Sans MS" panose="030F0702030302020204" pitchFamily="66" charset="0"/>
              </a:rPr>
              <a:t>l</a:t>
            </a:r>
            <a:r>
              <a:rPr lang="vi-VN" sz="2000" b="0" i="0">
                <a:solidFill>
                  <a:srgbClr val="009999"/>
                </a:solidFill>
                <a:effectLst/>
                <a:latin typeface="Arial" panose="020B0604020202020204" pitchFamily="34" charset="0"/>
              </a:rPr>
              <a:t>ạ</a:t>
            </a:r>
            <a:r>
              <a:rPr lang="vi-VN" sz="2000" b="0" i="0">
                <a:solidFill>
                  <a:srgbClr val="009999"/>
                </a:solidFill>
                <a:effectLst/>
                <a:latin typeface="Comic Sans MS" panose="030F0702030302020204" pitchFamily="66" charset="0"/>
              </a:rPr>
              <a:t>i do các s</a:t>
            </a:r>
            <a:r>
              <a:rPr lang="vi-VN" sz="2000" b="0" i="0">
                <a:solidFill>
                  <a:srgbClr val="009999"/>
                </a:solidFill>
                <a:effectLst/>
                <a:latin typeface="Arial" panose="020B0604020202020204" pitchFamily="34" charset="0"/>
              </a:rPr>
              <a:t>ự</a:t>
            </a:r>
            <a:r>
              <a:rPr lang="vi-VN" sz="2000" b="0" i="0">
                <a:solidFill>
                  <a:srgbClr val="009999"/>
                </a:solidFill>
                <a:effectLst/>
                <a:latin typeface="Comic Sans MS" panose="030F0702030302020204" pitchFamily="66" charset="0"/>
              </a:rPr>
              <a:t>c</a:t>
            </a:r>
            <a:r>
              <a:rPr lang="vi-VN" sz="2000" b="0" i="0">
                <a:solidFill>
                  <a:srgbClr val="009999"/>
                </a:solidFill>
                <a:effectLst/>
                <a:latin typeface="Arial" panose="020B0604020202020204" pitchFamily="34" charset="0"/>
              </a:rPr>
              <a:t>ố </a:t>
            </a:r>
            <a:r>
              <a:rPr lang="vi-VN" sz="2000" b="0" i="0">
                <a:solidFill>
                  <a:srgbClr val="009999"/>
                </a:solidFill>
                <a:effectLst/>
                <a:latin typeface="Comic Sans MS" panose="030F0702030302020204" pitchFamily="66" charset="0"/>
              </a:rPr>
              <a:t>không mong mu</a:t>
            </a:r>
            <a:r>
              <a:rPr lang="vi-VN" sz="2000" b="0" i="0">
                <a:solidFill>
                  <a:srgbClr val="009999"/>
                </a:solidFill>
                <a:effectLst/>
                <a:latin typeface="Arial" panose="020B0604020202020204" pitchFamily="34" charset="0"/>
              </a:rPr>
              <a:t>ố</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nguyên t</a:t>
            </a:r>
            <a:r>
              <a:rPr lang="vi-VN" sz="2000" b="0" i="0">
                <a:solidFill>
                  <a:srgbClr val="35216F"/>
                </a:solidFill>
                <a:effectLst/>
                <a:latin typeface="Arial" panose="020B0604020202020204" pitchFamily="34" charset="0"/>
              </a:rPr>
              <a:t>ắ</a:t>
            </a:r>
            <a:r>
              <a:rPr lang="vi-VN" sz="2000" b="0" i="0">
                <a:solidFill>
                  <a:srgbClr val="35216F"/>
                </a:solidFill>
                <a:effectLst/>
                <a:latin typeface="Comic Sans MS" panose="030F0702030302020204" pitchFamily="66" charset="0"/>
              </a:rPr>
              <a:t>c cho vi</a:t>
            </a:r>
            <a:r>
              <a:rPr lang="vi-VN" sz="2000" b="0" i="0">
                <a:solidFill>
                  <a:srgbClr val="35216F"/>
                </a:solidFill>
                <a:effectLst/>
                <a:latin typeface="Arial" panose="020B0604020202020204" pitchFamily="34" charset="0"/>
              </a:rPr>
              <a:t>ệ</a:t>
            </a:r>
            <a:r>
              <a:rPr lang="vi-VN" sz="2000" b="0" i="0">
                <a:solidFill>
                  <a:srgbClr val="35216F"/>
                </a:solidFill>
                <a:effectLst/>
                <a:latin typeface="Comic Sans MS" panose="030F0702030302020204" pitchFamily="66" charset="0"/>
              </a:rPr>
              <a:t>c </a:t>
            </a:r>
            <a:r>
              <a:rPr lang="vi-VN" sz="2000" b="0" i="0">
                <a:solidFill>
                  <a:srgbClr val="35216F"/>
                </a:solidFill>
                <a:effectLst/>
                <a:latin typeface="Arial" panose="020B0604020202020204" pitchFamily="34" charset="0"/>
              </a:rPr>
              <a:t>ư</a:t>
            </a:r>
            <a:r>
              <a:rPr lang="vi-VN" sz="2000" b="0" i="0">
                <a:solidFill>
                  <a:srgbClr val="35216F"/>
                </a:solidFill>
                <a:effectLst/>
                <a:latin typeface="Comic Sans MS" panose="030F0702030302020204" pitchFamily="66" charset="0"/>
              </a:rPr>
              <a:t>utiên các yêu c</a:t>
            </a:r>
            <a:r>
              <a:rPr lang="vi-VN" sz="2000" b="0" i="0">
                <a:solidFill>
                  <a:srgbClr val="35216F"/>
                </a:solidFill>
                <a:effectLst/>
                <a:latin typeface="Arial" panose="020B0604020202020204" pitchFamily="34" charset="0"/>
              </a:rPr>
              <a:t>ầ</a:t>
            </a:r>
            <a:r>
              <a:rPr lang="vi-VN" sz="2000" b="0" i="0">
                <a:solidFill>
                  <a:srgbClr val="35216F"/>
                </a:solidFill>
                <a:effectLst/>
                <a:latin typeface="Comic Sans MS" panose="030F0702030302020204" pitchFamily="66" charset="0"/>
              </a:rPr>
              <a:t>u ...</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(1) </a:t>
            </a:r>
            <a:r>
              <a:rPr lang="vi-VN" sz="2000" b="0" i="0">
                <a:solidFill>
                  <a:srgbClr val="009999"/>
                </a:solidFill>
                <a:effectLst/>
                <a:latin typeface="Comic Sans MS" panose="030F0702030302020204" pitchFamily="66" charset="0"/>
              </a:rPr>
              <a:t>Theo các m</a:t>
            </a:r>
            <a:r>
              <a:rPr lang="vi-VN" sz="2000" b="0" i="0">
                <a:solidFill>
                  <a:srgbClr val="009999"/>
                </a:solidFill>
                <a:effectLst/>
                <a:latin typeface="Arial" panose="020B0604020202020204" pitchFamily="34" charset="0"/>
              </a:rPr>
              <a:t>ứ</a:t>
            </a:r>
            <a:r>
              <a:rPr lang="vi-VN" sz="2000" b="0" i="0">
                <a:solidFill>
                  <a:srgbClr val="009999"/>
                </a:solidFill>
                <a:effectLst/>
                <a:latin typeface="Comic Sans MS" panose="030F0702030302020204" pitchFamily="66" charset="0"/>
              </a:rPr>
              <a:t>ch có tr</a:t>
            </a:r>
            <a:r>
              <a:rPr lang="vi-VN" sz="2000" b="0" i="0">
                <a:solidFill>
                  <a:srgbClr val="009999"/>
                </a:solidFill>
                <a:effectLst/>
                <a:latin typeface="Arial" panose="020B0604020202020204" pitchFamily="34" charset="0"/>
              </a:rPr>
              <a:t>ậ</a:t>
            </a:r>
            <a:r>
              <a:rPr lang="vi-VN" sz="2000" b="0" i="0">
                <a:solidFill>
                  <a:srgbClr val="009999"/>
                </a:solidFill>
                <a:effectLst/>
                <a:latin typeface="Comic Sans MS" panose="030F0702030302020204" pitchFamily="66" charset="0"/>
              </a:rPr>
              <a:t>t t</a:t>
            </a:r>
            <a:r>
              <a:rPr lang="vi-VN" sz="2000" b="0" i="0">
                <a:solidFill>
                  <a:srgbClr val="009999"/>
                </a:solidFill>
                <a:effectLst/>
                <a:latin typeface="Arial" panose="020B0604020202020204" pitchFamily="34" charset="0"/>
              </a:rPr>
              <a:t>ự ư</a:t>
            </a:r>
            <a:r>
              <a:rPr lang="vi-VN" sz="2000" b="0" i="0">
                <a:solidFill>
                  <a:srgbClr val="009999"/>
                </a:solidFill>
                <a:effectLst/>
                <a:latin typeface="Comic Sans MS" panose="030F0702030302020204" pitchFamily="66" charset="0"/>
              </a:rPr>
              <a:t>utiên nh</a:t>
            </a:r>
            <a:r>
              <a:rPr lang="vi-VN" sz="2000" b="0" i="0">
                <a:solidFill>
                  <a:srgbClr val="009999"/>
                </a:solidFill>
                <a:effectLst/>
                <a:latin typeface="Arial" panose="020B0604020202020204" pitchFamily="34" charset="0"/>
              </a:rPr>
              <a:t>ư </a:t>
            </a:r>
            <a:r>
              <a:rPr lang="vi-VN" sz="2000" b="0" i="0">
                <a:solidFill>
                  <a:srgbClr val="009999"/>
                </a:solidFill>
                <a:effectLst/>
                <a:latin typeface="Comic Sans MS" panose="030F0702030302020204" pitchFamily="66" charset="0"/>
              </a:rPr>
              <a:t>nhau có s</a:t>
            </a:r>
            <a:r>
              <a:rPr lang="vi-VN" sz="2000" b="0" i="0">
                <a:solidFill>
                  <a:srgbClr val="009999"/>
                </a:solidFill>
                <a:effectLst/>
                <a:latin typeface="Arial" panose="020B0604020202020204" pitchFamily="34" charset="0"/>
              </a:rPr>
              <a:t>ố </a:t>
            </a:r>
            <a:r>
              <a:rPr lang="vi-VN" sz="2000" b="0" i="0">
                <a:solidFill>
                  <a:srgbClr val="009999"/>
                </a:solidFill>
                <a:effectLst/>
                <a:latin typeface="Comic Sans MS" panose="030F0702030302020204" pitchFamily="66" charset="0"/>
              </a:rPr>
              <a:t>l</a:t>
            </a:r>
            <a:r>
              <a:rPr lang="vi-VN" sz="2000" b="0" i="0">
                <a:solidFill>
                  <a:srgbClr val="009999"/>
                </a:solidFill>
                <a:effectLst/>
                <a:latin typeface="Arial" panose="020B0604020202020204" pitchFamily="34" charset="0"/>
              </a:rPr>
              <a:t>ượ</a:t>
            </a:r>
            <a:r>
              <a:rPr lang="vi-VN" sz="2000" b="0" i="0">
                <a:solidFill>
                  <a:srgbClr val="009999"/>
                </a:solidFill>
                <a:effectLst/>
                <a:latin typeface="Comic Sans MS" panose="030F0702030302020204" pitchFamily="66" charset="0"/>
              </a:rPr>
              <a:t>ng nh</a:t>
            </a:r>
            <a:r>
              <a:rPr lang="vi-VN" sz="2000" b="0" i="0">
                <a:solidFill>
                  <a:srgbClr val="009999"/>
                </a:solidFill>
                <a:effectLst/>
                <a:latin typeface="Arial" panose="020B0604020202020204" pitchFamily="34" charset="0"/>
              </a:rPr>
              <a:t>ỏ</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(2) </a:t>
            </a:r>
            <a:r>
              <a:rPr lang="vi-VN" sz="2000" b="0" i="0">
                <a:solidFill>
                  <a:srgbClr val="009999"/>
                </a:solidFill>
                <a:effectLst/>
                <a:latin typeface="Comic Sans MS" panose="030F0702030302020204" pitchFamily="66" charset="0"/>
              </a:rPr>
              <a:t>M</a:t>
            </a:r>
            <a:r>
              <a:rPr lang="vi-VN" sz="2000" b="0" i="0">
                <a:solidFill>
                  <a:srgbClr val="009999"/>
                </a:solidFill>
                <a:effectLst/>
                <a:latin typeface="Arial" panose="020B0604020202020204" pitchFamily="34" charset="0"/>
              </a:rPr>
              <a:t>ứ</a:t>
            </a:r>
            <a:r>
              <a:rPr lang="vi-VN" sz="2000" b="0" i="0">
                <a:solidFill>
                  <a:srgbClr val="009999"/>
                </a:solidFill>
                <a:effectLst/>
                <a:latin typeface="Cambria" panose="02040503050406030204" pitchFamily="18" charset="0"/>
              </a:rPr>
              <a:t>cđộ định lượng và tương đối cáo hơn</a:t>
            </a:r>
            <a:br>
              <a:rPr lang="vi-VN" sz="2000" b="0" i="0">
                <a:solidFill>
                  <a:srgbClr val="009999"/>
                </a:solidFill>
                <a:effectLst/>
                <a:latin typeface="Cambria" panose="02040503050406030204" pitchFamily="18" charset="0"/>
              </a:rPr>
            </a:br>
            <a:r>
              <a:rPr lang="vi-VN" sz="2000" b="0" i="0">
                <a:solidFill>
                  <a:srgbClr val="800080"/>
                </a:solidFill>
                <a:effectLst/>
                <a:latin typeface="Comic Sans MS" panose="030F0702030302020204" pitchFamily="66" charset="0"/>
              </a:rPr>
              <a:t>(3) </a:t>
            </a:r>
            <a:r>
              <a:rPr lang="vi-VN" sz="2000" b="0" i="0">
                <a:solidFill>
                  <a:srgbClr val="009999"/>
                </a:solidFill>
                <a:effectLst/>
                <a:latin typeface="Comic Sans MS" panose="030F0702030302020204" pitchFamily="66" charset="0"/>
              </a:rPr>
              <a:t>Các yêu c</a:t>
            </a:r>
            <a:r>
              <a:rPr lang="vi-VN" sz="2000" b="0" i="0">
                <a:solidFill>
                  <a:srgbClr val="009999"/>
                </a:solidFill>
                <a:effectLst/>
                <a:latin typeface="Arial" panose="020B0604020202020204" pitchFamily="34" charset="0"/>
              </a:rPr>
              <a:t>ầ</a:t>
            </a:r>
            <a:r>
              <a:rPr lang="vi-VN" sz="2000" b="0" i="0">
                <a:solidFill>
                  <a:srgbClr val="009999"/>
                </a:solidFill>
                <a:effectLst/>
                <a:latin typeface="Comic Sans MS" panose="030F0702030302020204" pitchFamily="66" charset="0"/>
              </a:rPr>
              <a:t>u có th</a:t>
            </a:r>
            <a:r>
              <a:rPr lang="vi-VN" sz="2000" b="0" i="0">
                <a:solidFill>
                  <a:srgbClr val="009999"/>
                </a:solidFill>
                <a:effectLst/>
                <a:latin typeface="Arial" panose="020B0604020202020204" pitchFamily="34" charset="0"/>
              </a:rPr>
              <a:t>ể </a:t>
            </a:r>
            <a:r>
              <a:rPr lang="vi-VN" sz="2000" b="0" i="0">
                <a:solidFill>
                  <a:srgbClr val="009999"/>
                </a:solidFill>
                <a:effectLst/>
                <a:latin typeface="Comic Sans MS" panose="030F0702030302020204" pitchFamily="66" charset="0"/>
              </a:rPr>
              <a:t>so sánh : cùng m</a:t>
            </a:r>
            <a:r>
              <a:rPr lang="vi-VN" sz="2000" b="0" i="0">
                <a:solidFill>
                  <a:srgbClr val="009999"/>
                </a:solidFill>
                <a:effectLst/>
                <a:latin typeface="Arial" panose="020B0604020202020204" pitchFamily="34" charset="0"/>
              </a:rPr>
              <a:t>ứ</a:t>
            </a:r>
            <a:r>
              <a:rPr lang="vi-VN" sz="2000" b="0" i="0">
                <a:solidFill>
                  <a:srgbClr val="009999"/>
                </a:solidFill>
                <a:effectLst/>
                <a:latin typeface="Comic Sans MS" panose="030F0702030302020204" pitchFamily="66" charset="0"/>
              </a:rPr>
              <a:t>c đ</a:t>
            </a:r>
            <a:r>
              <a:rPr lang="vi-VN" sz="2000" b="0" i="0">
                <a:solidFill>
                  <a:srgbClr val="009999"/>
                </a:solidFill>
                <a:effectLst/>
                <a:latin typeface="Arial" panose="020B0604020202020204" pitchFamily="34" charset="0"/>
              </a:rPr>
              <a:t>ộ </a:t>
            </a:r>
            <a:r>
              <a:rPr lang="vi-VN" sz="2000" b="0" i="0">
                <a:solidFill>
                  <a:srgbClr val="009999"/>
                </a:solidFill>
                <a:effectLst/>
                <a:latin typeface="Comic Sans MS" panose="030F0702030302020204" pitchFamily="66" charset="0"/>
              </a:rPr>
              <a:t>cùng m</a:t>
            </a:r>
            <a:r>
              <a:rPr lang="vi-VN" sz="2000" b="0" i="0">
                <a:solidFill>
                  <a:srgbClr val="009999"/>
                </a:solidFill>
                <a:effectLst/>
                <a:latin typeface="Arial" panose="020B0604020202020204" pitchFamily="34" charset="0"/>
              </a:rPr>
              <a:t>ứ</a:t>
            </a:r>
            <a:r>
              <a:rPr lang="vi-VN" sz="2000" b="0" i="0">
                <a:solidFill>
                  <a:srgbClr val="009999"/>
                </a:solidFill>
                <a:effectLst/>
                <a:latin typeface="Comic Sans MS" panose="030F0702030302020204" pitchFamily="66" charset="0"/>
              </a:rPr>
              <a:t>c tr</a:t>
            </a:r>
            <a:r>
              <a:rPr lang="vi-VN" sz="2000" b="0" i="0">
                <a:solidFill>
                  <a:srgbClr val="009999"/>
                </a:solidFill>
                <a:effectLst/>
                <a:latin typeface="Arial" panose="020B0604020202020204" pitchFamily="34" charset="0"/>
              </a:rPr>
              <a:t>ừ</a:t>
            </a:r>
            <a:r>
              <a:rPr lang="vi-VN" sz="2000" b="0" i="0">
                <a:solidFill>
                  <a:srgbClr val="009999"/>
                </a:solidFill>
                <a:effectLst/>
                <a:latin typeface="Comic Sans MS" panose="030F0702030302020204" pitchFamily="66" charset="0"/>
              </a:rPr>
              <a:t>u t</a:t>
            </a:r>
            <a:r>
              <a:rPr lang="vi-VN" sz="2000" b="0" i="0">
                <a:solidFill>
                  <a:srgbClr val="009999"/>
                </a:solidFill>
                <a:effectLst/>
                <a:latin typeface="Arial" panose="020B0604020202020204" pitchFamily="34" charset="0"/>
              </a:rPr>
              <a:t>ượ</a:t>
            </a:r>
            <a:r>
              <a:rPr lang="vi-VN" sz="2000" b="0" i="0">
                <a:solidFill>
                  <a:srgbClr val="009999"/>
                </a:solidFill>
                <a:effectLst/>
                <a:latin typeface="Comic Sans MS" panose="030F0702030302020204" pitchFamily="66" charset="0"/>
              </a:rPr>
              <a:t>ng</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(4) </a:t>
            </a:r>
            <a:r>
              <a:rPr lang="vi-VN" sz="2000" b="0" i="0">
                <a:solidFill>
                  <a:srgbClr val="009999"/>
                </a:solidFill>
                <a:effectLst/>
                <a:latin typeface="Comic Sans MS" panose="030F0702030302020204" pitchFamily="66" charset="0"/>
              </a:rPr>
              <a:t>Không b</a:t>
            </a:r>
            <a:r>
              <a:rPr lang="vi-VN" sz="2000" b="0" i="0">
                <a:solidFill>
                  <a:srgbClr val="009999"/>
                </a:solidFill>
                <a:effectLst/>
                <a:latin typeface="Arial" panose="020B0604020202020204" pitchFamily="34" charset="0"/>
              </a:rPr>
              <a:t>ị </a:t>
            </a:r>
            <a:r>
              <a:rPr lang="vi-VN" sz="2000" b="0" i="0">
                <a:solidFill>
                  <a:srgbClr val="009999"/>
                </a:solidFill>
                <a:effectLst/>
                <a:latin typeface="Comic Sans MS" panose="030F0702030302020204" pitchFamily="66" charset="0"/>
              </a:rPr>
              <a:t>ph</a:t>
            </a:r>
            <a:r>
              <a:rPr lang="vi-VN" sz="2000" b="0" i="0">
                <a:solidFill>
                  <a:srgbClr val="009999"/>
                </a:solidFill>
                <a:effectLst/>
                <a:latin typeface="Arial" panose="020B0604020202020204" pitchFamily="34" charset="0"/>
              </a:rPr>
              <a:t>ụ </a:t>
            </a:r>
            <a:r>
              <a:rPr lang="vi-VN" sz="2000" b="0" i="0">
                <a:solidFill>
                  <a:srgbClr val="009999"/>
                </a:solidFill>
                <a:effectLst/>
                <a:latin typeface="Comic Sans MS" panose="030F0702030302020204" pitchFamily="66" charset="0"/>
              </a:rPr>
              <a:t>thu</a:t>
            </a:r>
            <a:r>
              <a:rPr lang="vi-VN" sz="2000" b="0" i="0">
                <a:solidFill>
                  <a:srgbClr val="009999"/>
                </a:solidFill>
                <a:effectLst/>
                <a:latin typeface="Arial" panose="020B0604020202020204" pitchFamily="34" charset="0"/>
              </a:rPr>
              <a:t>ộ</a:t>
            </a:r>
            <a:r>
              <a:rPr lang="vi-VN" sz="2000" b="0" i="0">
                <a:solidFill>
                  <a:srgbClr val="009999"/>
                </a:solidFill>
                <a:effectLst/>
                <a:latin typeface="Comic Sans MS" panose="030F0702030302020204" pitchFamily="66" charset="0"/>
              </a:rPr>
              <a:t>c l</a:t>
            </a:r>
            <a:r>
              <a:rPr lang="vi-VN" sz="2000" b="0" i="0">
                <a:solidFill>
                  <a:srgbClr val="009999"/>
                </a:solidFill>
                <a:effectLst/>
                <a:latin typeface="Arial" panose="020B0604020202020204" pitchFamily="34" charset="0"/>
              </a:rPr>
              <a:t>ẫ</a:t>
            </a:r>
            <a:r>
              <a:rPr lang="vi-VN" sz="2000" b="0" i="0">
                <a:solidFill>
                  <a:srgbClr val="009999"/>
                </a:solidFill>
                <a:effectLst/>
                <a:latin typeface="Comic Sans MS" panose="030F0702030302020204" pitchFamily="66" charset="0"/>
              </a:rPr>
              <a:t>n nhau (ng</a:t>
            </a:r>
            <a:r>
              <a:rPr lang="vi-VN" sz="2000" b="0" i="0">
                <a:solidFill>
                  <a:srgbClr val="009999"/>
                </a:solidFill>
                <a:effectLst/>
                <a:latin typeface="Arial" panose="020B0604020202020204" pitchFamily="34" charset="0"/>
              </a:rPr>
              <a:t>ườ</a:t>
            </a:r>
            <a:r>
              <a:rPr lang="vi-VN" sz="2000" b="0" i="0">
                <a:solidFill>
                  <a:srgbClr val="009999"/>
                </a:solidFill>
                <a:effectLst/>
                <a:latin typeface="Comic Sans MS" panose="030F0702030302020204" pitchFamily="66" charset="0"/>
              </a:rPr>
              <a:t>i ta có th</a:t>
            </a:r>
            <a:r>
              <a:rPr lang="vi-VN" sz="2000" b="0" i="0">
                <a:solidFill>
                  <a:srgbClr val="009999"/>
                </a:solidFill>
                <a:effectLst/>
                <a:latin typeface="Arial" panose="020B0604020202020204" pitchFamily="34" charset="0"/>
              </a:rPr>
              <a:t>ể </a:t>
            </a:r>
            <a:r>
              <a:rPr lang="vi-VN" sz="2000" b="0" i="0">
                <a:solidFill>
                  <a:srgbClr val="009999"/>
                </a:solidFill>
                <a:effectLst/>
                <a:latin typeface="Comic Sans MS" panose="030F0702030302020204" pitchFamily="66" charset="0"/>
              </a:rPr>
              <a:t>gi</a:t>
            </a:r>
            <a:r>
              <a:rPr lang="vi-VN" sz="2000" b="0" i="0">
                <a:solidFill>
                  <a:srgbClr val="009999"/>
                </a:solidFill>
                <a:effectLst/>
                <a:latin typeface="Arial" panose="020B0604020202020204" pitchFamily="34" charset="0"/>
              </a:rPr>
              <a:t>ữ </a:t>
            </a:r>
            <a:r>
              <a:rPr lang="vi-VN" sz="2000" b="0" i="0">
                <a:solidFill>
                  <a:srgbClr val="009999"/>
                </a:solidFill>
                <a:effectLst/>
                <a:latin typeface="Comic Sans MS" panose="030F0702030302020204" pitchFamily="66" charset="0"/>
              </a:rPr>
              <a:t>l</a:t>
            </a:r>
            <a:r>
              <a:rPr lang="vi-VN" sz="2000" b="0" i="0">
                <a:solidFill>
                  <a:srgbClr val="009999"/>
                </a:solidFill>
                <a:effectLst/>
                <a:latin typeface="Arial" panose="020B0604020202020204" pitchFamily="34" charset="0"/>
              </a:rPr>
              <a:t>ạ</a:t>
            </a:r>
            <a:r>
              <a:rPr lang="vi-VN" sz="2000" b="0" i="0">
                <a:solidFill>
                  <a:srgbClr val="009999"/>
                </a:solidFill>
                <a:effectLst/>
                <a:latin typeface="Comic Sans MS" panose="030F0702030302020204" pitchFamily="66" charset="0"/>
              </a:rPr>
              <a:t>i,</a:t>
            </a:r>
            <a:br>
              <a:rPr lang="vi-VN" sz="2000" b="0" i="0">
                <a:solidFill>
                  <a:srgbClr val="009999"/>
                </a:solidFill>
                <a:effectLst/>
                <a:latin typeface="Comic Sans MS" panose="030F0702030302020204" pitchFamily="66" charset="0"/>
              </a:rPr>
            </a:br>
            <a:r>
              <a:rPr lang="vi-VN" sz="2000" b="0" i="0">
                <a:solidFill>
                  <a:srgbClr val="009999"/>
                </a:solidFill>
                <a:effectLst/>
                <a:latin typeface="Comic Sans MS" panose="030F0702030302020204" pitchFamily="66" charset="0"/>
              </a:rPr>
              <a:t>ho</a:t>
            </a:r>
            <a:r>
              <a:rPr lang="vi-VN" sz="2000" b="0" i="0">
                <a:solidFill>
                  <a:srgbClr val="009999"/>
                </a:solidFill>
                <a:effectLst/>
                <a:latin typeface="Arial" panose="020B0604020202020204" pitchFamily="34" charset="0"/>
              </a:rPr>
              <a:t>ặ</a:t>
            </a:r>
            <a:r>
              <a:rPr lang="vi-VN" sz="2000" b="0" i="0">
                <a:solidFill>
                  <a:srgbClr val="009999"/>
                </a:solidFill>
                <a:effectLst/>
                <a:latin typeface="Comic Sans MS" panose="030F0702030302020204" pitchFamily="66" charset="0"/>
              </a:rPr>
              <a:t>c b</a:t>
            </a:r>
            <a:r>
              <a:rPr lang="vi-VN" sz="2000" b="0" i="0">
                <a:solidFill>
                  <a:srgbClr val="009999"/>
                </a:solidFill>
                <a:effectLst/>
                <a:latin typeface="Arial" panose="020B0604020202020204" pitchFamily="34" charset="0"/>
              </a:rPr>
              <a:t>ỏ</a:t>
            </a:r>
            <a:r>
              <a:rPr lang="vi-VN" sz="2000" b="0" i="0">
                <a:solidFill>
                  <a:srgbClr val="009999"/>
                </a:solidFill>
                <a:effectLst/>
                <a:latin typeface="Comic Sans MS" panose="030F0702030302020204" pitchFamily="66" charset="0"/>
              </a:rPr>
              <a:t>)</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(5) </a:t>
            </a:r>
            <a:r>
              <a:rPr lang="vi-VN" sz="2000" b="0" i="0">
                <a:solidFill>
                  <a:srgbClr val="009999"/>
                </a:solidFill>
                <a:effectLst/>
                <a:latin typeface="Comic Sans MS" panose="030F0702030302020204" pitchFamily="66" charset="0"/>
              </a:rPr>
              <a:t>Th</a:t>
            </a:r>
            <a:r>
              <a:rPr lang="vi-VN" sz="2000" b="0" i="0">
                <a:solidFill>
                  <a:srgbClr val="009999"/>
                </a:solidFill>
                <a:effectLst/>
                <a:latin typeface="Arial" panose="020B0604020202020204" pitchFamily="34" charset="0"/>
              </a:rPr>
              <a:t>ỏ</a:t>
            </a:r>
            <a:r>
              <a:rPr lang="vi-VN" sz="2000" b="0" i="0">
                <a:solidFill>
                  <a:srgbClr val="009999"/>
                </a:solidFill>
                <a:effectLst/>
                <a:latin typeface="Cambria" panose="02040503050406030204" pitchFamily="18" charset="0"/>
              </a:rPr>
              <a:t>a thuận của người trong cuộc</a:t>
            </a:r>
            <a:br>
              <a:rPr lang="vi-VN" sz="2000" b="0" i="0">
                <a:solidFill>
                  <a:srgbClr val="009999"/>
                </a:solidFill>
                <a:effectLst/>
                <a:latin typeface="Cambria" panose="02040503050406030204" pitchFamily="18"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Arial" panose="020B0604020202020204" pitchFamily="34" charset="0"/>
              </a:rPr>
              <a:t>Xế</a:t>
            </a:r>
            <a:r>
              <a:rPr lang="vi-VN" sz="2000" b="0" i="0">
                <a:solidFill>
                  <a:srgbClr val="35216F"/>
                </a:solidFill>
                <a:effectLst/>
                <a:latin typeface="Cambria" panose="02040503050406030204" pitchFamily="18" charset="0"/>
              </a:rPr>
              <a:t>p hạng quá sớm vào thời điểm khởi đầu có thể là chủ quan</a:t>
            </a:r>
            <a:br>
              <a:rPr lang="vi-VN" sz="2000" b="0" i="0">
                <a:solidFill>
                  <a:srgbClr val="35216F"/>
                </a:solidFill>
                <a:effectLst/>
                <a:latin typeface="Cambria" panose="02040503050406030204" pitchFamily="18" charset="0"/>
              </a:rPr>
            </a:br>
            <a:r>
              <a:rPr lang="vi-VN" sz="2000" b="0" i="0">
                <a:solidFill>
                  <a:srgbClr val="800080"/>
                </a:solidFill>
                <a:effectLst/>
                <a:latin typeface="Arial" panose="020B0604020202020204" pitchFamily="34" charset="0"/>
              </a:rPr>
              <a:t>=&gt; </a:t>
            </a:r>
            <a:r>
              <a:rPr lang="vi-VN" sz="2000" b="0" i="0">
                <a:solidFill>
                  <a:srgbClr val="35216F"/>
                </a:solidFill>
                <a:effectLst/>
                <a:latin typeface="Arial" panose="020B0604020202020204" pitchFamily="34" charset="0"/>
              </a:rPr>
              <a:t>rủi ro của kết quả không đầy đủ nhất quán</a:t>
            </a:r>
            <a:endParaRPr lang="en-US" sz="2000"/>
          </a:p>
        </p:txBody>
      </p:sp>
    </p:spTree>
    <p:extLst>
      <p:ext uri="{BB962C8B-B14F-4D97-AF65-F5344CB8AC3E}">
        <p14:creationId xmlns:p14="http://schemas.microsoft.com/office/powerpoint/2010/main" val="7920008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160C-4C75-4D83-9853-6AD12BF35884}"/>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Xác định giá trị ưu tiên của chi phí</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42BB0C-3BBD-45B6-B78B-44D091C29A51}"/>
              </a:ext>
            </a:extLst>
          </p:cNvPr>
          <p:cNvSpPr>
            <a:spLocks noGrp="1"/>
          </p:cNvSpPr>
          <p:nvPr>
            <p:ph idx="1"/>
          </p:nvPr>
        </p:nvSpPr>
        <p:spPr>
          <a:xfrm>
            <a:off x="2592925" y="1540189"/>
            <a:ext cx="8915400" cy="2063913"/>
          </a:xfrm>
        </p:spPr>
        <p:txBody>
          <a:bodyPr>
            <a:normAutofit/>
          </a:bodyPr>
          <a:lstStyle/>
          <a:p>
            <a:r>
              <a:rPr lang="vi-VN" sz="1800" b="0" i="0">
                <a:solidFill>
                  <a:srgbClr val="800080"/>
                </a:solidFill>
                <a:effectLst/>
                <a:latin typeface="Wingdings" panose="05000000000000000000" pitchFamily="2" charset="2"/>
              </a:rPr>
              <a:t></a:t>
            </a:r>
            <a:r>
              <a:rPr lang="vi-VN" sz="1800" b="0" i="0">
                <a:solidFill>
                  <a:srgbClr val="35216F"/>
                </a:solidFill>
                <a:effectLst/>
                <a:latin typeface="Comic Sans MS" panose="030F0702030302020204" pitchFamily="66" charset="0"/>
              </a:rPr>
              <a:t>đáp </a:t>
            </a:r>
            <a:r>
              <a:rPr lang="vi-VN" sz="1800" b="0" i="0">
                <a:solidFill>
                  <a:srgbClr val="35216F"/>
                </a:solidFill>
                <a:effectLst/>
                <a:latin typeface="Arial" panose="020B0604020202020204" pitchFamily="34" charset="0"/>
              </a:rPr>
              <a:t>ứ</a:t>
            </a:r>
            <a:r>
              <a:rPr lang="vi-VN" sz="1800" b="0" i="0">
                <a:solidFill>
                  <a:srgbClr val="35216F"/>
                </a:solidFill>
                <a:effectLst/>
                <a:latin typeface="Comic Sans MS" panose="030F0702030302020204" pitchFamily="66" charset="0"/>
              </a:rPr>
              <a:t>ng các nguyên t</a:t>
            </a:r>
            <a:r>
              <a:rPr lang="vi-VN" sz="1800" b="0" i="0">
                <a:solidFill>
                  <a:srgbClr val="35216F"/>
                </a:solidFill>
                <a:effectLst/>
                <a:latin typeface="Arial" panose="020B0604020202020204" pitchFamily="34" charset="0"/>
              </a:rPr>
              <a:t>ắ</a:t>
            </a:r>
            <a:r>
              <a:rPr lang="vi-VN" sz="1800" b="0" i="0">
                <a:solidFill>
                  <a:srgbClr val="35216F"/>
                </a:solidFill>
                <a:effectLst/>
                <a:latin typeface="Comic Sans MS" panose="030F0702030302020204" pitchFamily="66" charset="0"/>
              </a:rPr>
              <a:t>c c</a:t>
            </a:r>
            <a:r>
              <a:rPr lang="vi-VN" sz="1800" b="0" i="0">
                <a:solidFill>
                  <a:srgbClr val="35216F"/>
                </a:solidFill>
                <a:effectLst/>
                <a:latin typeface="Arial" panose="020B0604020202020204" pitchFamily="34" charset="0"/>
              </a:rPr>
              <a:t>ủ</a:t>
            </a:r>
            <a:r>
              <a:rPr lang="vi-VN" sz="1800" b="0" i="0">
                <a:solidFill>
                  <a:srgbClr val="35216F"/>
                </a:solidFill>
                <a:effectLst/>
                <a:latin typeface="Comic Sans MS" panose="030F0702030302020204" pitchFamily="66" charset="0"/>
              </a:rPr>
              <a:t>a h</a:t>
            </a:r>
            <a:r>
              <a:rPr lang="vi-VN" sz="1800" b="0" i="0">
                <a:solidFill>
                  <a:srgbClr val="35216F"/>
                </a:solidFill>
                <a:effectLst/>
                <a:latin typeface="Arial" panose="020B0604020202020204" pitchFamily="34" charset="0"/>
              </a:rPr>
              <a:t>ệ </a:t>
            </a:r>
            <a:r>
              <a:rPr lang="vi-VN" sz="1800" b="0" i="0">
                <a:solidFill>
                  <a:srgbClr val="35216F"/>
                </a:solidFill>
                <a:effectLst/>
                <a:latin typeface="Comic Sans MS" panose="030F0702030302020204" pitchFamily="66" charset="0"/>
              </a:rPr>
              <a:t>th</a:t>
            </a:r>
            <a:r>
              <a:rPr lang="vi-VN" sz="1800" b="0" i="0">
                <a:solidFill>
                  <a:srgbClr val="35216F"/>
                </a:solidFill>
                <a:effectLst/>
                <a:latin typeface="Arial" panose="020B0604020202020204" pitchFamily="34" charset="0"/>
              </a:rPr>
              <a:t>ố</a:t>
            </a:r>
            <a:r>
              <a:rPr lang="vi-VN" sz="1800" b="0" i="0">
                <a:solidFill>
                  <a:srgbClr val="35216F"/>
                </a:solidFill>
                <a:effectLst/>
                <a:latin typeface="Comic Sans MS" panose="030F0702030302020204" pitchFamily="66" charset="0"/>
              </a:rPr>
              <a:t>ng (1)-(3)</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ba b</a:t>
            </a:r>
            <a:r>
              <a:rPr lang="vi-VN" sz="1800" b="0" i="0">
                <a:solidFill>
                  <a:srgbClr val="35216F"/>
                </a:solidFill>
                <a:effectLst/>
                <a:latin typeface="Arial" panose="020B0604020202020204" pitchFamily="34" charset="0"/>
              </a:rPr>
              <a:t>ướ</a:t>
            </a:r>
            <a:r>
              <a:rPr lang="vi-VN" sz="1800" b="0" i="0">
                <a:solidFill>
                  <a:srgbClr val="35216F"/>
                </a:solidFill>
                <a:effectLst/>
                <a:latin typeface="Comic Sans MS" panose="030F0702030302020204" pitchFamily="66" charset="0"/>
              </a:rPr>
              <a:t>c:</a:t>
            </a:r>
            <a:r>
              <a:rPr lang="vi-VN"/>
              <a:t> </a:t>
            </a:r>
            <a:br>
              <a:rPr lang="vi-VN"/>
            </a:br>
            <a:r>
              <a:rPr lang="vi-VN" sz="1800" b="0" i="0">
                <a:solidFill>
                  <a:srgbClr val="800080"/>
                </a:solidFill>
                <a:effectLst/>
                <a:latin typeface="Cambria" panose="02040503050406030204" pitchFamily="18" charset="0"/>
              </a:rPr>
              <a:t>1.</a:t>
            </a:r>
            <a:r>
              <a:rPr lang="vi-VN" sz="1800" b="0" i="0">
                <a:solidFill>
                  <a:srgbClr val="009999"/>
                </a:solidFill>
                <a:effectLst/>
                <a:latin typeface="Cambria" panose="02040503050406030204" pitchFamily="18" charset="0"/>
              </a:rPr>
              <a:t>Ước tính đóng góp tương đối của từng khoản nợ đối với giá trị của dự án</a:t>
            </a:r>
            <a:br>
              <a:rPr lang="vi-VN" sz="1800" b="0" i="0">
                <a:solidFill>
                  <a:srgbClr val="009999"/>
                </a:solidFill>
                <a:effectLst/>
                <a:latin typeface="Cambria" panose="02040503050406030204" pitchFamily="18" charset="0"/>
              </a:rPr>
            </a:br>
            <a:r>
              <a:rPr lang="vi-VN" sz="1800" b="0" i="0">
                <a:solidFill>
                  <a:srgbClr val="800080"/>
                </a:solidFill>
                <a:effectLst/>
                <a:latin typeface="Cambria" panose="02040503050406030204" pitchFamily="18" charset="0"/>
              </a:rPr>
              <a:t>2. </a:t>
            </a:r>
            <a:r>
              <a:rPr lang="vi-VN" sz="1800" b="0" i="0">
                <a:solidFill>
                  <a:srgbClr val="009999"/>
                </a:solidFill>
                <a:effectLst/>
                <a:latin typeface="Cambria" panose="02040503050406030204" pitchFamily="18" charset="0"/>
              </a:rPr>
              <a:t>Ước tính đóng góp tương đối của từng khoản nợ đối với chi phí cỉa dự</a:t>
            </a:r>
            <a:r>
              <a:rPr lang="en-US" sz="1800" b="0" i="0">
                <a:solidFill>
                  <a:srgbClr val="009999"/>
                </a:solidFill>
                <a:effectLst/>
                <a:latin typeface="Cambria" panose="02040503050406030204" pitchFamily="18" charset="0"/>
              </a:rPr>
              <a:t> </a:t>
            </a:r>
            <a:r>
              <a:rPr lang="vi-VN" sz="1800" b="0" i="0">
                <a:solidFill>
                  <a:srgbClr val="009999"/>
                </a:solidFill>
                <a:effectLst/>
                <a:latin typeface="Cambria" panose="02040503050406030204" pitchFamily="18" charset="0"/>
              </a:rPr>
              <a:t>án</a:t>
            </a:r>
            <a:br>
              <a:rPr lang="vi-VN" sz="1800" b="0" i="0">
                <a:solidFill>
                  <a:srgbClr val="009999"/>
                </a:solidFill>
                <a:effectLst/>
                <a:latin typeface="Cambria" panose="02040503050406030204" pitchFamily="18" charset="0"/>
              </a:rPr>
            </a:br>
            <a:r>
              <a:rPr lang="vi-VN" sz="1800" b="0" i="0">
                <a:solidFill>
                  <a:srgbClr val="800080"/>
                </a:solidFill>
                <a:effectLst/>
                <a:latin typeface="Comic Sans MS" panose="030F0702030302020204" pitchFamily="66" charset="0"/>
              </a:rPr>
              <a:t>3.</a:t>
            </a:r>
            <a:r>
              <a:rPr lang="vi-VN" sz="1800" b="0" i="0">
                <a:solidFill>
                  <a:srgbClr val="009999"/>
                </a:solidFill>
                <a:effectLst/>
                <a:latin typeface="Comic Sans MS" panose="030F0702030302020204" pitchFamily="66" charset="0"/>
              </a:rPr>
              <a:t>S</a:t>
            </a:r>
            <a:r>
              <a:rPr lang="vi-VN" sz="1800" b="0" i="0">
                <a:solidFill>
                  <a:srgbClr val="009999"/>
                </a:solidFill>
                <a:effectLst/>
                <a:latin typeface="Cambria" panose="02040503050406030204" pitchFamily="18" charset="0"/>
              </a:rPr>
              <a:t>ự </a:t>
            </a:r>
            <a:r>
              <a:rPr lang="vi-VN" sz="1800" b="0" i="0">
                <a:solidFill>
                  <a:srgbClr val="009999"/>
                </a:solidFill>
                <a:effectLst/>
                <a:latin typeface="Comic Sans MS" panose="030F0702030302020204" pitchFamily="66" charset="0"/>
              </a:rPr>
              <a:t>đóng góp c</a:t>
            </a:r>
            <a:r>
              <a:rPr lang="vi-VN" sz="1800" b="0" i="0">
                <a:solidFill>
                  <a:srgbClr val="009999"/>
                </a:solidFill>
                <a:effectLst/>
                <a:latin typeface="Cambria" panose="02040503050406030204" pitchFamily="18" charset="0"/>
              </a:rPr>
              <a:t>ủ</a:t>
            </a:r>
            <a:r>
              <a:rPr lang="vi-VN" sz="1800" b="0" i="0">
                <a:solidFill>
                  <a:srgbClr val="009999"/>
                </a:solidFill>
                <a:effectLst/>
                <a:latin typeface="Comic Sans MS" panose="030F0702030302020204" pitchFamily="66" charset="0"/>
              </a:rPr>
              <a:t>a lô trên s</a:t>
            </a:r>
            <a:r>
              <a:rPr lang="vi-VN" sz="1800" b="0" i="0">
                <a:solidFill>
                  <a:srgbClr val="009999"/>
                </a:solidFill>
                <a:effectLst/>
                <a:latin typeface="Cambria" panose="02040503050406030204" pitchFamily="18" charset="0"/>
              </a:rPr>
              <a:t>ơ </a:t>
            </a:r>
            <a:r>
              <a:rPr lang="vi-VN" sz="1800" b="0" i="0">
                <a:solidFill>
                  <a:srgbClr val="009999"/>
                </a:solidFill>
                <a:effectLst/>
                <a:latin typeface="Comic Sans MS" panose="030F0702030302020204" pitchFamily="66" charset="0"/>
              </a:rPr>
              <a:t>đ</a:t>
            </a:r>
            <a:r>
              <a:rPr lang="vi-VN" sz="1800" b="0" i="0">
                <a:solidFill>
                  <a:srgbClr val="009999"/>
                </a:solidFill>
                <a:effectLst/>
                <a:latin typeface="Cambria" panose="02040503050406030204" pitchFamily="18" charset="0"/>
              </a:rPr>
              <a:t>ồ </a:t>
            </a:r>
            <a:r>
              <a:rPr lang="vi-VN" sz="1800" b="0" i="0">
                <a:solidFill>
                  <a:srgbClr val="009999"/>
                </a:solidFill>
                <a:effectLst/>
                <a:latin typeface="Comic Sans MS" panose="030F0702030302020204" pitchFamily="66" charset="0"/>
              </a:rPr>
              <a:t>giá tr</a:t>
            </a:r>
            <a:r>
              <a:rPr lang="vi-VN" sz="1800" b="0" i="0">
                <a:solidFill>
                  <a:srgbClr val="009999"/>
                </a:solidFill>
                <a:effectLst/>
                <a:latin typeface="Cambria" panose="02040503050406030204" pitchFamily="18" charset="0"/>
              </a:rPr>
              <a:t>ị </a:t>
            </a:r>
            <a:r>
              <a:rPr lang="vi-VN" sz="1800" b="0" i="0">
                <a:solidFill>
                  <a:srgbClr val="009999"/>
                </a:solidFill>
                <a:effectLst/>
                <a:latin typeface="Comic Sans MS" panose="030F0702030302020204" pitchFamily="66" charset="0"/>
              </a:rPr>
              <a:t>chi phí: cho th</a:t>
            </a:r>
            <a:r>
              <a:rPr lang="vi-VN" sz="1800" b="0" i="0">
                <a:solidFill>
                  <a:srgbClr val="009999"/>
                </a:solidFill>
                <a:effectLst/>
                <a:latin typeface="Cambria" panose="02040503050406030204" pitchFamily="18" charset="0"/>
              </a:rPr>
              <a:t>ấ</a:t>
            </a:r>
            <a:r>
              <a:rPr lang="vi-VN" sz="1800" b="0" i="0">
                <a:solidFill>
                  <a:srgbClr val="009999"/>
                </a:solidFill>
                <a:effectLst/>
                <a:latin typeface="Comic Sans MS" panose="030F0702030302020204" pitchFamily="66" charset="0"/>
              </a:rPr>
              <a:t>y nh</a:t>
            </a:r>
            <a:r>
              <a:rPr lang="vi-VN" sz="1800" b="0" i="0">
                <a:solidFill>
                  <a:srgbClr val="009999"/>
                </a:solidFill>
                <a:effectLst/>
                <a:latin typeface="Cambria" panose="02040503050406030204" pitchFamily="18" charset="0"/>
              </a:rPr>
              <a:t>ữ</a:t>
            </a:r>
            <a:r>
              <a:rPr lang="vi-VN" sz="1800" b="0" i="0">
                <a:solidFill>
                  <a:srgbClr val="009999"/>
                </a:solidFill>
                <a:effectLst/>
                <a:latin typeface="Comic Sans MS" panose="030F0702030302020204" pitchFamily="66" charset="0"/>
              </a:rPr>
              <a:t>ng gì</a:t>
            </a:r>
            <a:r>
              <a:rPr lang="en-US" sz="1800" b="0" i="0">
                <a:solidFill>
                  <a:srgbClr val="009999"/>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req phù h</a:t>
            </a:r>
            <a:r>
              <a:rPr lang="vi-VN" sz="1800" b="0" i="0">
                <a:solidFill>
                  <a:srgbClr val="009999"/>
                </a:solidFill>
                <a:effectLst/>
                <a:latin typeface="Cambria" panose="02040503050406030204" pitchFamily="18" charset="0"/>
              </a:rPr>
              <a:t>ợ</a:t>
            </a:r>
            <a:r>
              <a:rPr lang="vi-VN" sz="1800" b="0" i="0">
                <a:solidFill>
                  <a:srgbClr val="009999"/>
                </a:solidFill>
                <a:effectLst/>
                <a:latin typeface="Comic Sans MS" panose="030F0702030302020204" pitchFamily="66" charset="0"/>
              </a:rPr>
              <a:t>p v</a:t>
            </a:r>
            <a:r>
              <a:rPr lang="vi-VN" sz="1800" b="0" i="0">
                <a:solidFill>
                  <a:srgbClr val="009999"/>
                </a:solidFill>
                <a:effectLst/>
                <a:latin typeface="Cambria" panose="02040503050406030204" pitchFamily="18" charset="0"/>
              </a:rPr>
              <a:t>ớ</a:t>
            </a:r>
            <a:r>
              <a:rPr lang="vi-VN" sz="1800" b="0" i="0">
                <a:solidFill>
                  <a:srgbClr val="009999"/>
                </a:solidFill>
                <a:effectLst/>
                <a:latin typeface="Comic Sans MS" panose="030F0702030302020204" pitchFamily="66" charset="0"/>
              </a:rPr>
              <a:t>i nh</a:t>
            </a:r>
            <a:r>
              <a:rPr lang="vi-VN" sz="1800" b="0" i="0">
                <a:solidFill>
                  <a:srgbClr val="009999"/>
                </a:solidFill>
                <a:effectLst/>
                <a:latin typeface="Cambria" panose="02040503050406030204" pitchFamily="18" charset="0"/>
              </a:rPr>
              <a:t>ữ</a:t>
            </a:r>
            <a:r>
              <a:rPr lang="vi-VN" sz="1800" b="0" i="0">
                <a:solidFill>
                  <a:srgbClr val="009999"/>
                </a:solidFill>
                <a:effectLst/>
                <a:latin typeface="Comic Sans MS" panose="030F0702030302020204" pitchFamily="66" charset="0"/>
              </a:rPr>
              <a:t>ng gì</a:t>
            </a:r>
            <a:endParaRPr lang="en-US"/>
          </a:p>
        </p:txBody>
      </p:sp>
      <p:pic>
        <p:nvPicPr>
          <p:cNvPr id="5" name="Picture 4">
            <a:extLst>
              <a:ext uri="{FF2B5EF4-FFF2-40B4-BE49-F238E27FC236}">
                <a16:creationId xmlns:a16="http://schemas.microsoft.com/office/drawing/2014/main" id="{9EE677E3-0999-4BCF-8FF8-2BE843643C3D}"/>
              </a:ext>
            </a:extLst>
          </p:cNvPr>
          <p:cNvPicPr>
            <a:picLocks noChangeAspect="1"/>
          </p:cNvPicPr>
          <p:nvPr/>
        </p:nvPicPr>
        <p:blipFill>
          <a:blip r:embed="rId2"/>
          <a:stretch>
            <a:fillRect/>
          </a:stretch>
        </p:blipFill>
        <p:spPr>
          <a:xfrm>
            <a:off x="3776663" y="3868662"/>
            <a:ext cx="6815138" cy="2898297"/>
          </a:xfrm>
          <a:prstGeom prst="rect">
            <a:avLst/>
          </a:prstGeom>
        </p:spPr>
      </p:pic>
    </p:spTree>
    <p:extLst>
      <p:ext uri="{BB962C8B-B14F-4D97-AF65-F5344CB8AC3E}">
        <p14:creationId xmlns:p14="http://schemas.microsoft.com/office/powerpoint/2010/main" val="329310235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D13D-E89D-4F30-8D5F-C2A6C25DC981}"/>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Ước tính đóng góp tương đối của các yêu</a:t>
            </a:r>
            <a:br>
              <a:rPr lang="vi-VN" sz="2800">
                <a:solidFill>
                  <a:srgbClr val="CC0000"/>
                </a:solidFill>
                <a:latin typeface="Arial" panose="020B0604020202020204" pitchFamily="34" charset="0"/>
                <a:cs typeface="Arial" panose="020B0604020202020204" pitchFamily="34" charset="0"/>
              </a:rPr>
            </a:br>
            <a:r>
              <a:rPr lang="vi-VN" sz="2800">
                <a:solidFill>
                  <a:srgbClr val="CC0000"/>
                </a:solidFill>
                <a:latin typeface="Arial" panose="020B0604020202020204" pitchFamily="34" charset="0"/>
                <a:cs typeface="Arial" panose="020B0604020202020204" pitchFamily="34" charset="0"/>
              </a:rPr>
              <a:t>cầu đối về giá trị và chi phí dự án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B46AC0B-5876-4A57-8949-9F8B800C56DA}"/>
              </a:ext>
            </a:extLst>
          </p:cNvPr>
          <p:cNvSpPr>
            <a:spLocks noGrp="1"/>
          </p:cNvSpPr>
          <p:nvPr>
            <p:ph idx="1"/>
          </p:nvPr>
        </p:nvSpPr>
        <p:spPr/>
        <p:txBody>
          <a:bodyPr>
            <a:normAutofit/>
          </a:bodyPr>
          <a:lstStyle/>
          <a:p>
            <a:r>
              <a:rPr lang="en-US" sz="2000" b="0" i="0">
                <a:solidFill>
                  <a:srgbClr val="35216F"/>
                </a:solidFill>
                <a:effectLst/>
                <a:latin typeface="Comic Sans MS" panose="030F0702030302020204" pitchFamily="66" charset="0"/>
              </a:rPr>
              <a:t>K</a:t>
            </a:r>
            <a:r>
              <a:rPr lang="en-US" sz="2000" b="0" i="0">
                <a:solidFill>
                  <a:srgbClr val="35216F"/>
                </a:solidFill>
                <a:effectLst/>
                <a:latin typeface="Cambria" panose="02040503050406030204" pitchFamily="18" charset="0"/>
              </a:rPr>
              <a:t>ỹ </a:t>
            </a:r>
            <a:r>
              <a:rPr lang="en-US" sz="2000" b="0" i="0">
                <a:solidFill>
                  <a:srgbClr val="35216F"/>
                </a:solidFill>
                <a:effectLst/>
                <a:latin typeface="Comic Sans MS" panose="030F0702030302020204" pitchFamily="66" charset="0"/>
              </a:rPr>
              <a:t>thu</a:t>
            </a:r>
            <a:r>
              <a:rPr lang="en-US" sz="2000" b="0" i="0">
                <a:solidFill>
                  <a:srgbClr val="35216F"/>
                </a:solidFill>
                <a:effectLst/>
                <a:latin typeface="Cambria" panose="02040503050406030204" pitchFamily="18" charset="0"/>
              </a:rPr>
              <a:t>ậ</a:t>
            </a:r>
            <a:r>
              <a:rPr lang="en-US" sz="2000" b="0" i="0">
                <a:solidFill>
                  <a:srgbClr val="35216F"/>
                </a:solidFill>
                <a:effectLst/>
                <a:latin typeface="Comic Sans MS" panose="030F0702030302020204" pitchFamily="66" charset="0"/>
              </a:rPr>
              <a:t>t AHP t</a:t>
            </a:r>
            <a:r>
              <a:rPr lang="en-US" sz="2000" b="0" i="0">
                <a:solidFill>
                  <a:srgbClr val="35216F"/>
                </a:solidFill>
                <a:effectLst/>
                <a:latin typeface="Cambria" panose="02040503050406030204" pitchFamily="18" charset="0"/>
              </a:rPr>
              <a:t>ừ </a:t>
            </a:r>
            <a:r>
              <a:rPr lang="en-US" sz="2000" b="0" i="0">
                <a:solidFill>
                  <a:srgbClr val="35216F"/>
                </a:solidFill>
                <a:effectLst/>
                <a:latin typeface="Comic Sans MS" panose="030F0702030302020204" pitchFamily="66" charset="0"/>
              </a:rPr>
              <a:t>Lý thuy</a:t>
            </a:r>
            <a:r>
              <a:rPr lang="en-US" sz="2000" b="0" i="0">
                <a:solidFill>
                  <a:srgbClr val="35216F"/>
                </a:solidFill>
                <a:effectLst/>
                <a:latin typeface="Cambria" panose="02040503050406030204" pitchFamily="18" charset="0"/>
              </a:rPr>
              <a:t>ế</a:t>
            </a:r>
            <a:r>
              <a:rPr lang="en-US" sz="2000" b="0" i="0">
                <a:solidFill>
                  <a:srgbClr val="35216F"/>
                </a:solidFill>
                <a:effectLst/>
                <a:latin typeface="Comic Sans MS" panose="030F0702030302020204" pitchFamily="66" charset="0"/>
              </a:rPr>
              <a:t>t ("Quy trình phân c</a:t>
            </a:r>
            <a:r>
              <a:rPr lang="en-US" sz="2000" b="0" i="0">
                <a:solidFill>
                  <a:srgbClr val="35216F"/>
                </a:solidFill>
                <a:effectLst/>
                <a:latin typeface="Cambria" panose="02040503050406030204" pitchFamily="18" charset="0"/>
              </a:rPr>
              <a:t>ấ</a:t>
            </a:r>
            <a:r>
              <a:rPr lang="en-US" sz="2000" b="0" i="0">
                <a:solidFill>
                  <a:srgbClr val="35216F"/>
                </a:solidFill>
                <a:effectLst/>
                <a:latin typeface="Comic Sans MS" panose="030F0702030302020204" pitchFamily="66" charset="0"/>
              </a:rPr>
              <a:t>p giai c</a:t>
            </a:r>
            <a:r>
              <a:rPr lang="en-US" sz="2000" b="0" i="0">
                <a:solidFill>
                  <a:srgbClr val="35216F"/>
                </a:solidFill>
                <a:effectLst/>
                <a:latin typeface="Cambria" panose="02040503050406030204" pitchFamily="18" charset="0"/>
              </a:rPr>
              <a:t>ấ</a:t>
            </a:r>
            <a:r>
              <a:rPr lang="en-US" sz="2000" b="0" i="0">
                <a:solidFill>
                  <a:srgbClr val="35216F"/>
                </a:solidFill>
                <a:effectLst/>
                <a:latin typeface="Comic Sans MS" panose="030F0702030302020204" pitchFamily="66" charset="0"/>
              </a:rPr>
              <a:t>p", [Saati, 1980])</a:t>
            </a:r>
            <a:br>
              <a:rPr lang="en-US" sz="2000" b="0" i="0">
                <a:solidFill>
                  <a:srgbClr val="35216F"/>
                </a:solidFill>
                <a:effectLst/>
                <a:latin typeface="Comic Sans MS" panose="030F0702030302020204" pitchFamily="66" charset="0"/>
              </a:rPr>
            </a:br>
            <a:r>
              <a:rPr lang="en-US" sz="2000" b="0" i="0">
                <a:solidFill>
                  <a:srgbClr val="35216F"/>
                </a:solidFill>
                <a:effectLst/>
                <a:latin typeface="Comic Sans MS" panose="030F0702030302020204" pitchFamily="66" charset="0"/>
              </a:rPr>
              <a:t>Xác đ</a:t>
            </a:r>
            <a:r>
              <a:rPr lang="en-US" sz="2000" b="0" i="0">
                <a:solidFill>
                  <a:srgbClr val="35216F"/>
                </a:solidFill>
                <a:effectLst/>
                <a:latin typeface="Cambria" panose="02040503050406030204" pitchFamily="18" charset="0"/>
              </a:rPr>
              <a:t>ị</a:t>
            </a:r>
            <a:r>
              <a:rPr lang="en-US" sz="2000" b="0" i="0">
                <a:solidFill>
                  <a:srgbClr val="35216F"/>
                </a:solidFill>
                <a:effectLst/>
                <a:latin typeface="Comic Sans MS" panose="030F0702030302020204" pitchFamily="66" charset="0"/>
              </a:rPr>
              <a:t>nh t</a:t>
            </a:r>
            <a:r>
              <a:rPr lang="en-US" sz="2000" b="0" i="0">
                <a:solidFill>
                  <a:srgbClr val="35216F"/>
                </a:solidFill>
                <a:effectLst/>
                <a:latin typeface="Cambria" panose="02040503050406030204" pitchFamily="18" charset="0"/>
              </a:rPr>
              <a:t>ỷ </a:t>
            </a:r>
            <a:r>
              <a:rPr lang="en-US" sz="2000" b="0" i="0">
                <a:solidFill>
                  <a:srgbClr val="35216F"/>
                </a:solidFill>
                <a:effectLst/>
                <a:latin typeface="Comic Sans MS" panose="030F0702030302020204" pitchFamily="66" charset="0"/>
              </a:rPr>
              <a:t>l</a:t>
            </a:r>
            <a:r>
              <a:rPr lang="en-US" sz="2000" b="0" i="0">
                <a:solidFill>
                  <a:srgbClr val="35216F"/>
                </a:solidFill>
                <a:effectLst/>
                <a:latin typeface="Cambria" panose="02040503050406030204" pitchFamily="18" charset="0"/>
              </a:rPr>
              <a:t>ệ </a:t>
            </a:r>
            <a:r>
              <a:rPr lang="en-US" sz="2000" b="0" i="0">
                <a:solidFill>
                  <a:srgbClr val="35216F"/>
                </a:solidFill>
                <a:effectLst/>
                <a:latin typeface="Comic Sans MS" panose="030F0702030302020204" pitchFamily="66" charset="0"/>
              </a:rPr>
              <a:t>ph</a:t>
            </a:r>
            <a:r>
              <a:rPr lang="en-US" sz="2000" b="0" i="0">
                <a:solidFill>
                  <a:srgbClr val="35216F"/>
                </a:solidFill>
                <a:effectLst/>
                <a:latin typeface="Cambria" panose="02040503050406030204" pitchFamily="18" charset="0"/>
              </a:rPr>
              <a:t>ầ</a:t>
            </a:r>
            <a:r>
              <a:rPr lang="en-US" sz="2000" b="0" i="0">
                <a:solidFill>
                  <a:srgbClr val="35216F"/>
                </a:solidFill>
                <a:effectLst/>
                <a:latin typeface="Comic Sans MS" panose="030F0702030302020204" pitchFamily="66" charset="0"/>
              </a:rPr>
              <a:t>n trăm c</a:t>
            </a:r>
            <a:r>
              <a:rPr lang="en-US" sz="2000" b="0" i="0">
                <a:solidFill>
                  <a:srgbClr val="35216F"/>
                </a:solidFill>
                <a:effectLst/>
                <a:latin typeface="Cambria" panose="02040503050406030204" pitchFamily="18" charset="0"/>
              </a:rPr>
              <a:t>ủ</a:t>
            </a:r>
            <a:r>
              <a:rPr lang="en-US" sz="2000" b="0" i="0">
                <a:solidFill>
                  <a:srgbClr val="35216F"/>
                </a:solidFill>
                <a:effectLst/>
                <a:latin typeface="Comic Sans MS" panose="030F0702030302020204" pitchFamily="66" charset="0"/>
              </a:rPr>
              <a:t>a m</a:t>
            </a:r>
            <a:r>
              <a:rPr lang="en-US" sz="2000" b="0" i="0">
                <a:solidFill>
                  <a:srgbClr val="35216F"/>
                </a:solidFill>
                <a:effectLst/>
                <a:latin typeface="Cambria" panose="02040503050406030204" pitchFamily="18" charset="0"/>
              </a:rPr>
              <a:t>ỗ</a:t>
            </a:r>
            <a:r>
              <a:rPr lang="en-US" sz="2000" b="0" i="0">
                <a:solidFill>
                  <a:srgbClr val="35216F"/>
                </a:solidFill>
                <a:effectLst/>
                <a:latin typeface="Comic Sans MS" panose="030F0702030302020204" pitchFamily="66" charset="0"/>
              </a:rPr>
              <a:t>i yêu c</a:t>
            </a:r>
            <a:r>
              <a:rPr lang="en-US" sz="2000" b="0" i="0">
                <a:solidFill>
                  <a:srgbClr val="35216F"/>
                </a:solidFill>
                <a:effectLst/>
                <a:latin typeface="Cambria" panose="02040503050406030204" pitchFamily="18" charset="0"/>
              </a:rPr>
              <a:t>ầ</a:t>
            </a:r>
            <a:r>
              <a:rPr lang="en-US" sz="2000" b="0" i="0">
                <a:solidFill>
                  <a:srgbClr val="35216F"/>
                </a:solidFill>
                <a:effectLst/>
                <a:latin typeface="Comic Sans MS" panose="030F0702030302020204" pitchFamily="66" charset="0"/>
              </a:rPr>
              <a:t>u R1, ..., RN đóng góp vào tiêu chí Crit Áp d</a:t>
            </a:r>
            <a:r>
              <a:rPr lang="en-US" sz="2000" b="0" i="0">
                <a:solidFill>
                  <a:srgbClr val="35216F"/>
                </a:solidFill>
                <a:effectLst/>
                <a:latin typeface="Cambria" panose="02040503050406030204" pitchFamily="18" charset="0"/>
              </a:rPr>
              <a:t>ụ</a:t>
            </a:r>
            <a:r>
              <a:rPr lang="en-US" sz="2000" b="0" i="0">
                <a:solidFill>
                  <a:srgbClr val="35216F"/>
                </a:solidFill>
                <a:effectLst/>
                <a:latin typeface="Comic Sans MS" panose="030F0702030302020204" pitchFamily="66" charset="0"/>
              </a:rPr>
              <a:t>ng hai l</a:t>
            </a:r>
            <a:r>
              <a:rPr lang="en-US" sz="2000" b="0" i="0">
                <a:solidFill>
                  <a:srgbClr val="35216F"/>
                </a:solidFill>
                <a:effectLst/>
                <a:latin typeface="Cambria" panose="02040503050406030204" pitchFamily="18" charset="0"/>
              </a:rPr>
              <a:t>ầ</a:t>
            </a:r>
            <a:r>
              <a:rPr lang="en-US" sz="2000" b="0" i="0">
                <a:solidFill>
                  <a:srgbClr val="35216F"/>
                </a:solidFill>
                <a:effectLst/>
                <a:latin typeface="Comic Sans MS" panose="030F0702030302020204" pitchFamily="66" charset="0"/>
              </a:rPr>
              <a:t>n: Crit = giá tr</a:t>
            </a:r>
            <a:r>
              <a:rPr lang="en-US" sz="2000" b="0" i="0">
                <a:solidFill>
                  <a:srgbClr val="35216F"/>
                </a:solidFill>
                <a:effectLst/>
                <a:latin typeface="Cambria" panose="02040503050406030204" pitchFamily="18" charset="0"/>
              </a:rPr>
              <a:t>ị</a:t>
            </a:r>
            <a:r>
              <a:rPr lang="en-US" sz="2000" b="0" i="0">
                <a:solidFill>
                  <a:srgbClr val="35216F"/>
                </a:solidFill>
                <a:effectLst/>
                <a:latin typeface="Comic Sans MS" panose="030F0702030302020204" pitchFamily="66" charset="0"/>
              </a:rPr>
              <a:t>, Crit = chi phí</a:t>
            </a:r>
            <a:r>
              <a:rPr lang="en-US" sz="2000"/>
              <a:t> </a:t>
            </a:r>
            <a:br>
              <a:rPr lang="en-US" sz="2000"/>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Hai b</a:t>
            </a:r>
            <a:r>
              <a:rPr lang="vi-VN" sz="2000" b="0" i="0">
                <a:solidFill>
                  <a:srgbClr val="35216F"/>
                </a:solidFill>
                <a:effectLst/>
                <a:latin typeface="Arial" panose="020B0604020202020204" pitchFamily="34" charset="0"/>
              </a:rPr>
              <a:t>ướ</a:t>
            </a:r>
            <a:r>
              <a:rPr lang="vi-VN" sz="2000" b="0" i="0">
                <a:solidFill>
                  <a:srgbClr val="35216F"/>
                </a:solidFill>
                <a:effectLst/>
                <a:latin typeface="Comic Sans MS" panose="030F0702030302020204" pitchFamily="66" charset="0"/>
              </a:rPr>
              <a:t>c:</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1. </a:t>
            </a:r>
            <a:r>
              <a:rPr lang="vi-VN" sz="2000" b="0" i="0">
                <a:solidFill>
                  <a:srgbClr val="009999"/>
                </a:solidFill>
                <a:effectLst/>
                <a:latin typeface="Comic Sans MS" panose="030F0702030302020204" pitchFamily="66" charset="0"/>
              </a:rPr>
              <a:t>Xây d</a:t>
            </a:r>
            <a:r>
              <a:rPr lang="vi-VN" sz="2000" b="0" i="0">
                <a:solidFill>
                  <a:srgbClr val="009999"/>
                </a:solidFill>
                <a:effectLst/>
                <a:latin typeface="Arial" panose="020B0604020202020204" pitchFamily="34" charset="0"/>
              </a:rPr>
              <a:t>ư</a:t>
            </a:r>
            <a:r>
              <a:rPr lang="vi-VN" sz="2000" b="0" i="0">
                <a:solidFill>
                  <a:srgbClr val="009999"/>
                </a:solidFill>
                <a:effectLst/>
                <a:latin typeface="Comic Sans MS" panose="030F0702030302020204" pitchFamily="66" charset="0"/>
              </a:rPr>
              <a:t>ng ma tr</a:t>
            </a:r>
            <a:r>
              <a:rPr lang="vi-VN" sz="2000" b="0" i="0">
                <a:solidFill>
                  <a:srgbClr val="009999"/>
                </a:solidFill>
                <a:effectLst/>
                <a:latin typeface="Arial" panose="020B0604020202020204" pitchFamily="34" charset="0"/>
              </a:rPr>
              <a:t>ậ</a:t>
            </a:r>
            <a:r>
              <a:rPr lang="vi-VN" sz="2000" b="0" i="0">
                <a:solidFill>
                  <a:srgbClr val="009999"/>
                </a:solidFill>
                <a:effectLst/>
                <a:latin typeface="Comic Sans MS" panose="030F0702030302020204" pitchFamily="66" charset="0"/>
              </a:rPr>
              <a:t>n so sánh:</a:t>
            </a:r>
            <a:r>
              <a:rPr lang="en-US" sz="2000" b="0" i="0">
                <a:solidFill>
                  <a:srgbClr val="009999"/>
                </a:solidFill>
                <a:effectLst/>
                <a:latin typeface="Comic Sans MS" panose="030F0702030302020204" pitchFamily="66" charset="0"/>
              </a:rPr>
              <a:t> </a:t>
            </a:r>
            <a:r>
              <a:rPr lang="vi-VN" sz="2000" b="0" i="0">
                <a:solidFill>
                  <a:srgbClr val="009999"/>
                </a:solidFill>
                <a:effectLst/>
                <a:latin typeface="Cambria" panose="02040503050406030204" pitchFamily="18" charset="0"/>
              </a:rPr>
              <a:t>Ướ</a:t>
            </a:r>
            <a:r>
              <a:rPr lang="vi-VN" sz="2000" b="0" i="0">
                <a:solidFill>
                  <a:srgbClr val="009999"/>
                </a:solidFill>
                <a:effectLst/>
                <a:latin typeface="Comic Sans MS" panose="030F0702030302020204" pitchFamily="66" charset="0"/>
              </a:rPr>
              <a:t>c tính đóng góp c</a:t>
            </a:r>
            <a:r>
              <a:rPr lang="vi-VN" sz="2000" b="0" i="0">
                <a:solidFill>
                  <a:srgbClr val="009999"/>
                </a:solidFill>
                <a:effectLst/>
                <a:latin typeface="Cambria" panose="02040503050406030204" pitchFamily="18" charset="0"/>
              </a:rPr>
              <a:t>ủ</a:t>
            </a:r>
            <a:r>
              <a:rPr lang="vi-VN" sz="2000" b="0" i="0">
                <a:solidFill>
                  <a:srgbClr val="009999"/>
                </a:solidFill>
                <a:effectLst/>
                <a:latin typeface="Comic Sans MS" panose="030F0702030302020204" pitchFamily="66" charset="0"/>
              </a:rPr>
              <a:t>a Ri vào Crit so v</a:t>
            </a:r>
            <a:r>
              <a:rPr lang="vi-VN" sz="2000" b="0" i="0">
                <a:solidFill>
                  <a:srgbClr val="009999"/>
                </a:solidFill>
                <a:effectLst/>
                <a:latin typeface="Cambria" panose="02040503050406030204" pitchFamily="18" charset="0"/>
              </a:rPr>
              <a:t>ớ</a:t>
            </a:r>
            <a:r>
              <a:rPr lang="vi-VN" sz="2000" b="0" i="0">
                <a:solidFill>
                  <a:srgbClr val="009999"/>
                </a:solidFill>
                <a:effectLst/>
                <a:latin typeface="Comic Sans MS" panose="030F0702030302020204" pitchFamily="66" charset="0"/>
              </a:rPr>
              <a:t>i Rj nh</a:t>
            </a:r>
            <a:r>
              <a:rPr lang="vi-VN" sz="2000" b="0" i="0">
                <a:solidFill>
                  <a:srgbClr val="009999"/>
                </a:solidFill>
                <a:effectLst/>
                <a:latin typeface="Cambria" panose="02040503050406030204" pitchFamily="18" charset="0"/>
              </a:rPr>
              <a:t>ư </a:t>
            </a:r>
            <a:r>
              <a:rPr lang="vi-VN" sz="2000" b="0" i="0">
                <a:solidFill>
                  <a:srgbClr val="009999"/>
                </a:solidFill>
                <a:effectLst/>
                <a:latin typeface="Comic Sans MS" panose="030F0702030302020204" pitchFamily="66" charset="0"/>
              </a:rPr>
              <a:t>th</a:t>
            </a:r>
            <a:r>
              <a:rPr lang="vi-VN" sz="2000" b="0" i="0">
                <a:solidFill>
                  <a:srgbClr val="009999"/>
                </a:solidFill>
                <a:effectLst/>
                <a:latin typeface="Cambria" panose="02040503050406030204" pitchFamily="18" charset="0"/>
              </a:rPr>
              <a:t>ế </a:t>
            </a:r>
            <a:r>
              <a:rPr lang="vi-VN" sz="2000" b="0" i="0">
                <a:solidFill>
                  <a:srgbClr val="009999"/>
                </a:solidFill>
                <a:effectLst/>
                <a:latin typeface="Comic Sans MS" panose="030F0702030302020204" pitchFamily="66" charset="0"/>
              </a:rPr>
              <a:t>nào</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2. </a:t>
            </a:r>
            <a:r>
              <a:rPr lang="vi-VN" sz="2000" b="0" i="0">
                <a:solidFill>
                  <a:srgbClr val="009999"/>
                </a:solidFill>
                <a:effectLst/>
                <a:latin typeface="Comic Sans MS" panose="030F0702030302020204" pitchFamily="66" charset="0"/>
              </a:rPr>
              <a:t>Xác đ</a:t>
            </a:r>
            <a:r>
              <a:rPr lang="vi-VN" sz="2000" b="0" i="0">
                <a:solidFill>
                  <a:srgbClr val="009999"/>
                </a:solidFill>
                <a:effectLst/>
                <a:latin typeface="Arial" panose="020B0604020202020204" pitchFamily="34" charset="0"/>
              </a:rPr>
              <a:t>ị </a:t>
            </a:r>
            <a:r>
              <a:rPr lang="vi-VN" sz="2000" b="0" i="0">
                <a:solidFill>
                  <a:srgbClr val="009999"/>
                </a:solidFill>
                <a:effectLst/>
                <a:latin typeface="Comic Sans MS" panose="030F0702030302020204" pitchFamily="66" charset="0"/>
              </a:rPr>
              <a:t>nh cách crit phân ph</a:t>
            </a:r>
            <a:r>
              <a:rPr lang="vi-VN" sz="2000" b="0" i="0">
                <a:solidFill>
                  <a:srgbClr val="009999"/>
                </a:solidFill>
                <a:effectLst/>
                <a:latin typeface="Arial" panose="020B0604020202020204" pitchFamily="34" charset="0"/>
              </a:rPr>
              <a:t>ố</a:t>
            </a:r>
            <a:r>
              <a:rPr lang="vi-VN" sz="2000" b="0" i="0">
                <a:solidFill>
                  <a:srgbClr val="009999"/>
                </a:solidFill>
                <a:effectLst/>
                <a:latin typeface="Comic Sans MS" panose="030F0702030302020204" pitchFamily="66" charset="0"/>
              </a:rPr>
              <a:t>i trong t</a:t>
            </a:r>
            <a:r>
              <a:rPr lang="vi-VN" sz="2000" b="0" i="0">
                <a:solidFill>
                  <a:srgbClr val="009999"/>
                </a:solidFill>
                <a:effectLst/>
                <a:latin typeface="Arial" panose="020B0604020202020204" pitchFamily="34" charset="0"/>
              </a:rPr>
              <a:t>ấ</a:t>
            </a:r>
            <a:r>
              <a:rPr lang="vi-VN" sz="2000" b="0" i="0">
                <a:solidFill>
                  <a:srgbClr val="009999"/>
                </a:solidFill>
                <a:effectLst/>
                <a:latin typeface="Comic Sans MS" panose="030F0702030302020204" pitchFamily="66" charset="0"/>
              </a:rPr>
              <a:t>t c</a:t>
            </a:r>
            <a:r>
              <a:rPr lang="vi-VN" sz="2000" b="0" i="0">
                <a:solidFill>
                  <a:srgbClr val="009999"/>
                </a:solidFill>
                <a:effectLst/>
                <a:latin typeface="Arial" panose="020B0604020202020204" pitchFamily="34" charset="0"/>
              </a:rPr>
              <a:t>ả </a:t>
            </a:r>
            <a:r>
              <a:rPr lang="vi-VN" sz="2000" b="0" i="0">
                <a:solidFill>
                  <a:srgbClr val="009999"/>
                </a:solidFill>
                <a:effectLst/>
                <a:latin typeface="Comic Sans MS" panose="030F0702030302020204" pitchFamily="66" charset="0"/>
              </a:rPr>
              <a:t>các RI</a:t>
            </a:r>
            <a:endParaRPr lang="en-US" sz="2000"/>
          </a:p>
        </p:txBody>
      </p:sp>
    </p:spTree>
    <p:extLst>
      <p:ext uri="{BB962C8B-B14F-4D97-AF65-F5344CB8AC3E}">
        <p14:creationId xmlns:p14="http://schemas.microsoft.com/office/powerpoint/2010/main" val="30665533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EB7F-41F5-4111-BDFE-FA47338EAD61}"/>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AHP, Bước 1: so sánh các yêu cầu theo cặp</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E836C0-02A1-48B5-BD96-C2BEFF8A9BAF}"/>
              </a:ext>
            </a:extLst>
          </p:cNvPr>
          <p:cNvSpPr>
            <a:spLocks noGrp="1"/>
          </p:cNvSpPr>
          <p:nvPr>
            <p:ph idx="1"/>
          </p:nvPr>
        </p:nvSpPr>
        <p:spPr>
          <a:xfrm>
            <a:off x="2711450" y="1651000"/>
            <a:ext cx="8915400" cy="1778000"/>
          </a:xfrm>
        </p:spPr>
        <p:txBody>
          <a:bodyPr>
            <a:normAutofit lnSpcReduction="10000"/>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Quy mô đ</a:t>
            </a:r>
            <a:r>
              <a:rPr lang="vi-VN" sz="1800" b="0" i="0">
                <a:solidFill>
                  <a:srgbClr val="35216F"/>
                </a:solidFill>
                <a:effectLst/>
                <a:latin typeface="Times New Roman" panose="02020603050405020304" pitchFamily="18" charset="0"/>
              </a:rPr>
              <a:t>ể </a:t>
            </a:r>
            <a:r>
              <a:rPr lang="vi-VN" sz="1800" b="0" i="0">
                <a:solidFill>
                  <a:srgbClr val="35216F"/>
                </a:solidFill>
                <a:effectLst/>
                <a:latin typeface="Comic Sans MS" panose="030F0702030302020204" pitchFamily="66" charset="0"/>
              </a:rPr>
              <a:t>so sánh là đóng góp gi</a:t>
            </a:r>
            <a:r>
              <a:rPr lang="vi-VN" sz="1800" b="0" i="0">
                <a:solidFill>
                  <a:srgbClr val="35216F"/>
                </a:solidFill>
                <a:effectLst/>
                <a:latin typeface="Times New Roman" panose="02020603050405020304" pitchFamily="18" charset="0"/>
              </a:rPr>
              <a:t>ữ</a:t>
            </a:r>
            <a:r>
              <a:rPr lang="vi-VN" sz="1800" b="0" i="0">
                <a:solidFill>
                  <a:srgbClr val="35216F"/>
                </a:solidFill>
                <a:effectLst/>
                <a:latin typeface="Comic Sans MS" panose="030F0702030302020204" pitchFamily="66" charset="0"/>
              </a:rPr>
              <a:t>a </a:t>
            </a:r>
            <a:r>
              <a:rPr lang="vi-VN" sz="1800" b="0" i="1">
                <a:solidFill>
                  <a:srgbClr val="35216F"/>
                </a:solidFill>
                <a:effectLst/>
                <a:latin typeface="Comic Sans MS" panose="030F0702030302020204" pitchFamily="66" charset="0"/>
              </a:rPr>
              <a:t>Ri</a:t>
            </a:r>
            <a:r>
              <a:rPr lang="vi-VN" sz="1800" b="0" i="0">
                <a:solidFill>
                  <a:srgbClr val="35216F"/>
                </a:solidFill>
                <a:effectLst/>
                <a:latin typeface="Comic Sans MS" panose="030F0702030302020204" pitchFamily="66" charset="0"/>
              </a:rPr>
              <a:t>’s trong </a:t>
            </a:r>
            <a:r>
              <a:rPr lang="vi-VN" sz="1800" b="0" i="1">
                <a:solidFill>
                  <a:srgbClr val="35216F"/>
                </a:solidFill>
                <a:effectLst/>
                <a:latin typeface="Comic Sans MS" panose="030F0702030302020204" pitchFamily="66" charset="0"/>
              </a:rPr>
              <a:t>Crit </a:t>
            </a:r>
            <a:r>
              <a:rPr lang="vi-VN" sz="1800" b="0" i="0">
                <a:solidFill>
                  <a:srgbClr val="35216F"/>
                </a:solidFill>
                <a:effectLst/>
                <a:latin typeface="Comic Sans MS" panose="030F0702030302020204" pitchFamily="66" charset="0"/>
              </a:rPr>
              <a:t>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a:t>
            </a:r>
            <a:r>
              <a:rPr lang="vi-VN" sz="1800" b="0" i="1">
                <a:solidFill>
                  <a:srgbClr val="35216F"/>
                </a:solidFill>
                <a:effectLst/>
                <a:latin typeface="Comic Sans MS" panose="030F0702030302020204" pitchFamily="66" charset="0"/>
              </a:rPr>
              <a:t>Rj</a:t>
            </a:r>
            <a:r>
              <a:rPr lang="vi-VN" sz="1800" b="0" i="0">
                <a:solidFill>
                  <a:srgbClr val="35216F"/>
                </a:solidFill>
                <a:effectLst/>
                <a:latin typeface="Comic Sans MS" panose="030F0702030302020204" pitchFamily="66" charset="0"/>
              </a:rPr>
              <a:t>’s:</a:t>
            </a:r>
            <a:br>
              <a:rPr lang="vi-VN" sz="1800" b="0" i="0">
                <a:solidFill>
                  <a:srgbClr val="35216F"/>
                </a:solidFill>
                <a:effectLst/>
                <a:latin typeface="Comic Sans MS" panose="030F0702030302020204" pitchFamily="66" charset="0"/>
              </a:rPr>
            </a:br>
            <a:r>
              <a:rPr lang="vi-VN" sz="1800" b="0" i="1">
                <a:solidFill>
                  <a:srgbClr val="009999"/>
                </a:solidFill>
                <a:effectLst/>
                <a:latin typeface="Arial" panose="020B0604020202020204" pitchFamily="34" charset="0"/>
              </a:rPr>
              <a:t>1</a:t>
            </a:r>
            <a:r>
              <a:rPr lang="vi-VN" sz="1800" b="0" i="0">
                <a:solidFill>
                  <a:srgbClr val="009999"/>
                </a:solidFill>
                <a:effectLst/>
                <a:latin typeface="Arial" panose="020B0604020202020204" pitchFamily="34" charset="0"/>
              </a:rPr>
              <a:t>: đóng góp bình đẳng</a:t>
            </a:r>
            <a:br>
              <a:rPr lang="vi-VN" sz="1800" b="0" i="0">
                <a:solidFill>
                  <a:srgbClr val="009999"/>
                </a:solidFill>
                <a:effectLst/>
                <a:latin typeface="Arial" panose="020B0604020202020204" pitchFamily="34" charset="0"/>
              </a:rPr>
            </a:br>
            <a:r>
              <a:rPr lang="vi-VN" sz="1800" b="0" i="1">
                <a:solidFill>
                  <a:srgbClr val="009999"/>
                </a:solidFill>
                <a:effectLst/>
                <a:latin typeface="Arial" panose="020B0604020202020204" pitchFamily="34" charset="0"/>
              </a:rPr>
              <a:t>3</a:t>
            </a:r>
            <a:r>
              <a:rPr lang="vi-VN" sz="1800" b="0" i="0">
                <a:solidFill>
                  <a:srgbClr val="009999"/>
                </a:solidFill>
                <a:effectLst/>
                <a:latin typeface="Arial" panose="020B0604020202020204" pitchFamily="34" charset="0"/>
              </a:rPr>
              <a:t>: đóng góp ít hơn</a:t>
            </a:r>
            <a:br>
              <a:rPr lang="vi-VN" sz="1800" b="0" i="0">
                <a:solidFill>
                  <a:srgbClr val="009999"/>
                </a:solidFill>
                <a:effectLst/>
                <a:latin typeface="Arial" panose="020B0604020202020204" pitchFamily="34" charset="0"/>
              </a:rPr>
            </a:br>
            <a:r>
              <a:rPr lang="vi-VN" sz="1800" b="0" i="1">
                <a:solidFill>
                  <a:srgbClr val="009999"/>
                </a:solidFill>
                <a:effectLst/>
                <a:latin typeface="Arial" panose="020B0604020202020204" pitchFamily="34" charset="0"/>
              </a:rPr>
              <a:t>5 </a:t>
            </a:r>
            <a:r>
              <a:rPr lang="vi-VN" sz="1800" b="0" i="0">
                <a:solidFill>
                  <a:srgbClr val="009999"/>
                </a:solidFill>
                <a:effectLst/>
                <a:latin typeface="Arial" panose="020B0604020202020204" pitchFamily="34" charset="0"/>
              </a:rPr>
              <a:t>:đóng góp nhiều hơn</a:t>
            </a:r>
            <a:endParaRPr lang="en-US" sz="1800" b="0" i="0">
              <a:solidFill>
                <a:srgbClr val="009999"/>
              </a:solidFill>
              <a:effectLst/>
              <a:latin typeface="Arial" panose="020B0604020202020204" pitchFamily="34" charset="0"/>
            </a:endParaRPr>
          </a:p>
          <a:p>
            <a:r>
              <a:rPr lang="vi-VN" sz="1800" b="0" i="1">
                <a:solidFill>
                  <a:srgbClr val="009999"/>
                </a:solidFill>
                <a:effectLst/>
                <a:latin typeface="Arial" panose="020B0604020202020204" pitchFamily="34" charset="0"/>
              </a:rPr>
              <a:t>7 </a:t>
            </a:r>
            <a:r>
              <a:rPr lang="vi-VN" sz="1800" b="0" i="0">
                <a:solidFill>
                  <a:srgbClr val="009999"/>
                </a:solidFill>
                <a:effectLst/>
                <a:latin typeface="Arial" panose="020B0604020202020204" pitchFamily="34" charset="0"/>
              </a:rPr>
              <a:t>: đóng góp rất nhiều</a:t>
            </a:r>
            <a:br>
              <a:rPr lang="vi-VN" sz="1800" b="0" i="0">
                <a:solidFill>
                  <a:srgbClr val="009999"/>
                </a:solidFill>
                <a:effectLst/>
                <a:latin typeface="Arial" panose="020B0604020202020204" pitchFamily="34" charset="0"/>
              </a:rPr>
            </a:br>
            <a:r>
              <a:rPr lang="vi-VN" sz="1800" b="0" i="1">
                <a:solidFill>
                  <a:srgbClr val="009999"/>
                </a:solidFill>
                <a:effectLst/>
                <a:latin typeface="Arial" panose="020B0604020202020204" pitchFamily="34" charset="0"/>
              </a:rPr>
              <a:t>9 </a:t>
            </a:r>
            <a:r>
              <a:rPr lang="vi-VN" sz="1800" b="0" i="0">
                <a:solidFill>
                  <a:srgbClr val="009999"/>
                </a:solidFill>
                <a:effectLst/>
                <a:latin typeface="Arial" panose="020B0604020202020204" pitchFamily="34" charset="0"/>
              </a:rPr>
              <a:t>đóng góp cực kỳ nhiều</a:t>
            </a:r>
            <a:r>
              <a:rPr lang="vi-VN"/>
              <a:t> </a:t>
            </a:r>
            <a:endParaRPr lang="en-US"/>
          </a:p>
        </p:txBody>
      </p:sp>
      <p:pic>
        <p:nvPicPr>
          <p:cNvPr id="5" name="Picture 4">
            <a:extLst>
              <a:ext uri="{FF2B5EF4-FFF2-40B4-BE49-F238E27FC236}">
                <a16:creationId xmlns:a16="http://schemas.microsoft.com/office/drawing/2014/main" id="{47751C9B-ACD2-40E7-B357-C422DB8AD8AC}"/>
              </a:ext>
            </a:extLst>
          </p:cNvPr>
          <p:cNvPicPr>
            <a:picLocks noChangeAspect="1"/>
          </p:cNvPicPr>
          <p:nvPr/>
        </p:nvPicPr>
        <p:blipFill>
          <a:blip r:embed="rId2"/>
          <a:stretch>
            <a:fillRect/>
          </a:stretch>
        </p:blipFill>
        <p:spPr>
          <a:xfrm>
            <a:off x="2711450" y="3723961"/>
            <a:ext cx="9029700" cy="3448050"/>
          </a:xfrm>
          <a:prstGeom prst="rect">
            <a:avLst/>
          </a:prstGeom>
        </p:spPr>
      </p:pic>
    </p:spTree>
    <p:extLst>
      <p:ext uri="{BB962C8B-B14F-4D97-AF65-F5344CB8AC3E}">
        <p14:creationId xmlns:p14="http://schemas.microsoft.com/office/powerpoint/2010/main" val="1466445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D56AA-9FD1-4046-86C8-E306FC021276}"/>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AHP, Bước 2: Đánh giá cách phân phối các tiêu chí</a:t>
            </a:r>
            <a:br>
              <a:rPr lang="vi-VN" sz="2800">
                <a:solidFill>
                  <a:srgbClr val="CC0000"/>
                </a:solidFill>
                <a:latin typeface="Arial" panose="020B0604020202020204" pitchFamily="34" charset="0"/>
                <a:cs typeface="Arial" panose="020B0604020202020204" pitchFamily="34" charset="0"/>
              </a:rPr>
            </a:br>
            <a:r>
              <a:rPr lang="vi-VN" sz="2800">
                <a:solidFill>
                  <a:srgbClr val="CC0000"/>
                </a:solidFill>
                <a:latin typeface="Arial" panose="020B0604020202020204" pitchFamily="34" charset="0"/>
                <a:cs typeface="Arial" panose="020B0604020202020204" pitchFamily="34" charset="0"/>
              </a:rPr>
              <a:t>trong số tất cả các yêu cầu</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4CA76A0-AB32-4725-8475-3D27140A09DD}"/>
              </a:ext>
            </a:extLst>
          </p:cNvPr>
          <p:cNvSpPr>
            <a:spLocks noGrp="1"/>
          </p:cNvSpPr>
          <p:nvPr>
            <p:ph idx="1"/>
          </p:nvPr>
        </p:nvSpPr>
        <p:spPr>
          <a:xfrm>
            <a:off x="2589212" y="1744887"/>
            <a:ext cx="8915400" cy="1554988"/>
          </a:xfrm>
        </p:spPr>
        <p:txBody>
          <a:bodyPr>
            <a:normAutofit/>
          </a:bodyPr>
          <a:lstStyle/>
          <a:p>
            <a:r>
              <a:rPr lang="en-US" sz="1800" b="0" i="0">
                <a:solidFill>
                  <a:srgbClr val="800080"/>
                </a:solidFill>
                <a:effectLst/>
                <a:latin typeface="Wingdings" panose="05000000000000000000" pitchFamily="2" charset="2"/>
              </a:rPr>
              <a:t> </a:t>
            </a:r>
            <a:r>
              <a:rPr lang="en-US" sz="1800" b="0" i="0">
                <a:solidFill>
                  <a:srgbClr val="35216F"/>
                </a:solidFill>
                <a:effectLst/>
                <a:latin typeface="Comic Sans MS" panose="030F0702030302020204" pitchFamily="66" charset="0"/>
              </a:rPr>
              <a:t>Phân ph</a:t>
            </a:r>
            <a:r>
              <a:rPr lang="en-US" sz="1800" b="0" i="0">
                <a:solidFill>
                  <a:srgbClr val="35216F"/>
                </a:solidFill>
                <a:effectLst/>
                <a:latin typeface="Times New Roman" panose="02020603050405020304" pitchFamily="18" charset="0"/>
              </a:rPr>
              <a:t>ố</a:t>
            </a:r>
            <a:r>
              <a:rPr lang="en-US" sz="1800" b="0" i="0">
                <a:solidFill>
                  <a:srgbClr val="35216F"/>
                </a:solidFill>
                <a:effectLst/>
                <a:latin typeface="Comic Sans MS" panose="030F0702030302020204" pitchFamily="66" charset="0"/>
              </a:rPr>
              <a:t>i tiêu chu</a:t>
            </a:r>
            <a:r>
              <a:rPr lang="en-US" sz="1800" b="0" i="0">
                <a:solidFill>
                  <a:srgbClr val="35216F"/>
                </a:solidFill>
                <a:effectLst/>
                <a:latin typeface="Times New Roman" panose="02020603050405020304" pitchFamily="18" charset="0"/>
              </a:rPr>
              <a:t>ẩ</a:t>
            </a:r>
            <a:r>
              <a:rPr lang="en-US" sz="1800" b="0" i="0">
                <a:solidFill>
                  <a:srgbClr val="35216F"/>
                </a:solidFill>
                <a:effectLst/>
                <a:latin typeface="Comic Sans MS" panose="030F0702030302020204" pitchFamily="66" charset="0"/>
              </a:rPr>
              <a:t>n =</a:t>
            </a:r>
            <a:br>
              <a:rPr lang="en-US" sz="1800" b="0" i="0">
                <a:solidFill>
                  <a:srgbClr val="35216F"/>
                </a:solidFill>
                <a:effectLst/>
                <a:latin typeface="Comic Sans MS" panose="030F0702030302020204" pitchFamily="66" charset="0"/>
              </a:rPr>
            </a:br>
            <a:r>
              <a:rPr lang="en-US" sz="1800" b="0" i="0">
                <a:solidFill>
                  <a:srgbClr val="800080"/>
                </a:solidFill>
                <a:effectLst/>
                <a:latin typeface="Comic Sans MS" panose="030F0702030302020204" pitchFamily="66" charset="0"/>
              </a:rPr>
              <a:t>2.a Chu</a:t>
            </a:r>
            <a:r>
              <a:rPr lang="en-US" sz="1800" b="0" i="0">
                <a:solidFill>
                  <a:srgbClr val="800080"/>
                </a:solidFill>
                <a:effectLst/>
                <a:latin typeface="Times New Roman" panose="02020603050405020304" pitchFamily="18" charset="0"/>
              </a:rPr>
              <a:t>ẩ</a:t>
            </a:r>
            <a:r>
              <a:rPr lang="en-US" sz="1800" b="0" i="0">
                <a:solidFill>
                  <a:srgbClr val="800080"/>
                </a:solidFill>
                <a:effectLst/>
                <a:latin typeface="Comic Sans MS" panose="030F0702030302020204" pitchFamily="66" charset="0"/>
              </a:rPr>
              <a:t>n hóa các c</a:t>
            </a:r>
            <a:r>
              <a:rPr lang="en-US" sz="1800" b="0" i="0">
                <a:solidFill>
                  <a:srgbClr val="800080"/>
                </a:solidFill>
                <a:effectLst/>
                <a:latin typeface="Times New Roman" panose="02020603050405020304" pitchFamily="18" charset="0"/>
              </a:rPr>
              <a:t>ộ</a:t>
            </a:r>
            <a:r>
              <a:rPr lang="en-US" sz="1800" b="0" i="0">
                <a:solidFill>
                  <a:srgbClr val="800080"/>
                </a:solidFill>
                <a:effectLst/>
                <a:latin typeface="Comic Sans MS" panose="030F0702030302020204" pitchFamily="66" charset="0"/>
              </a:rPr>
              <a:t>t</a:t>
            </a:r>
            <a:r>
              <a:rPr lang="en-US" sz="1800" b="0" i="0">
                <a:solidFill>
                  <a:srgbClr val="009999"/>
                </a:solidFill>
                <a:effectLst/>
                <a:latin typeface="Comic Sans MS" panose="030F0702030302020204" pitchFamily="66" charset="0"/>
              </a:rPr>
              <a:t>: </a:t>
            </a:r>
            <a:r>
              <a:rPr lang="en-US" sz="1800" b="0" i="0">
                <a:solidFill>
                  <a:srgbClr val="35216F"/>
                </a:solidFill>
                <a:effectLst/>
                <a:latin typeface="Comic Sans MS" panose="030F0702030302020204" pitchFamily="66" charset="0"/>
              </a:rPr>
              <a:t>Giá tr</a:t>
            </a:r>
            <a:r>
              <a:rPr lang="en-US" sz="1800" b="0" i="0">
                <a:solidFill>
                  <a:srgbClr val="35216F"/>
                </a:solidFill>
                <a:effectLst/>
                <a:latin typeface="Times New Roman" panose="02020603050405020304" pitchFamily="18" charset="0"/>
              </a:rPr>
              <a:t>ị </a:t>
            </a:r>
            <a:r>
              <a:rPr lang="en-US" sz="1800" b="0" i="0">
                <a:solidFill>
                  <a:srgbClr val="35216F"/>
                </a:solidFill>
                <a:effectLst/>
                <a:latin typeface="Comic Sans MS" panose="030F0702030302020204" pitchFamily="66" charset="0"/>
              </a:rPr>
              <a:t>riêng c</a:t>
            </a:r>
            <a:r>
              <a:rPr lang="en-US" sz="1800" b="0" i="0">
                <a:solidFill>
                  <a:srgbClr val="35216F"/>
                </a:solidFill>
                <a:effectLst/>
                <a:latin typeface="Times New Roman" panose="02020603050405020304" pitchFamily="18" charset="0"/>
              </a:rPr>
              <a:t>ủ</a:t>
            </a:r>
            <a:r>
              <a:rPr lang="en-US" sz="1800" b="0" i="0">
                <a:solidFill>
                  <a:srgbClr val="35216F"/>
                </a:solidFill>
                <a:effectLst/>
                <a:latin typeface="Comic Sans MS" panose="030F0702030302020204" pitchFamily="66" charset="0"/>
              </a:rPr>
              <a:t>a ma tr</a:t>
            </a:r>
            <a:r>
              <a:rPr lang="en-US" sz="1800" b="0" i="0">
                <a:solidFill>
                  <a:srgbClr val="35216F"/>
                </a:solidFill>
                <a:effectLst/>
                <a:latin typeface="Times New Roman" panose="02020603050405020304" pitchFamily="18" charset="0"/>
              </a:rPr>
              <a:t>ậ</a:t>
            </a:r>
            <a:r>
              <a:rPr lang="en-US" sz="1800" b="0" i="0">
                <a:solidFill>
                  <a:srgbClr val="35216F"/>
                </a:solidFill>
                <a:effectLst/>
                <a:latin typeface="Comic Sans MS" panose="030F0702030302020204" pitchFamily="66" charset="0"/>
              </a:rPr>
              <a:t>n so sánh</a:t>
            </a:r>
            <a:br>
              <a:rPr lang="en-US" sz="1800" b="0" i="0">
                <a:solidFill>
                  <a:srgbClr val="35216F"/>
                </a:solidFill>
                <a:effectLst/>
                <a:latin typeface="Comic Sans MS" panose="030F0702030302020204" pitchFamily="66" charset="0"/>
              </a:rPr>
            </a:br>
            <a:r>
              <a:rPr lang="en-US" sz="1800" b="0" i="1">
                <a:solidFill>
                  <a:srgbClr val="009999"/>
                </a:solidFill>
                <a:effectLst/>
                <a:latin typeface="Comic Sans MS" panose="030F0702030302020204" pitchFamily="66" charset="0"/>
              </a:rPr>
              <a:t>R’ij </a:t>
            </a:r>
            <a:r>
              <a:rPr lang="en-US" sz="1800" b="0" i="0">
                <a:solidFill>
                  <a:srgbClr val="009999"/>
                </a:solidFill>
                <a:effectLst/>
                <a:latin typeface="Comic Sans MS" panose="030F0702030302020204" pitchFamily="66" charset="0"/>
              </a:rPr>
              <a:t>:= </a:t>
            </a:r>
            <a:r>
              <a:rPr lang="en-US" sz="1800" b="0" i="1">
                <a:solidFill>
                  <a:srgbClr val="009999"/>
                </a:solidFill>
                <a:effectLst/>
                <a:latin typeface="Comic Sans MS" panose="030F0702030302020204" pitchFamily="66" charset="0"/>
              </a:rPr>
              <a:t>Rij </a:t>
            </a:r>
            <a:r>
              <a:rPr lang="en-US" sz="1800" b="1" i="0">
                <a:solidFill>
                  <a:srgbClr val="009999"/>
                </a:solidFill>
                <a:effectLst/>
                <a:latin typeface="Comic Sans MS" panose="030F0702030302020204" pitchFamily="66" charset="0"/>
              </a:rPr>
              <a:t>/ </a:t>
            </a:r>
            <a:r>
              <a:rPr lang="en-US" sz="1800" b="0" i="0">
                <a:solidFill>
                  <a:srgbClr val="009999"/>
                </a:solidFill>
                <a:effectLst/>
                <a:latin typeface="Symbol" panose="05050102010706020507" pitchFamily="18" charset="2"/>
              </a:rPr>
              <a:t></a:t>
            </a:r>
            <a:r>
              <a:rPr lang="en-US" sz="1800" b="1" i="1">
                <a:solidFill>
                  <a:srgbClr val="800080"/>
                </a:solidFill>
                <a:effectLst/>
                <a:latin typeface="Comic Sans MS" panose="030F0702030302020204" pitchFamily="66" charset="0"/>
              </a:rPr>
              <a:t>i </a:t>
            </a:r>
            <a:r>
              <a:rPr lang="en-US" sz="1800" b="0" i="1">
                <a:solidFill>
                  <a:srgbClr val="009999"/>
                </a:solidFill>
                <a:effectLst/>
                <a:latin typeface="Comic Sans MS" panose="030F0702030302020204" pitchFamily="66" charset="0"/>
              </a:rPr>
              <a:t>Rij</a:t>
            </a:r>
            <a:br>
              <a:rPr lang="en-US" sz="1800" b="0" i="1">
                <a:solidFill>
                  <a:srgbClr val="009999"/>
                </a:solidFill>
                <a:effectLst/>
                <a:latin typeface="Comic Sans MS" panose="030F0702030302020204" pitchFamily="66" charset="0"/>
              </a:rPr>
            </a:br>
            <a:r>
              <a:rPr lang="en-US" sz="1800" b="0" i="0">
                <a:solidFill>
                  <a:srgbClr val="800080"/>
                </a:solidFill>
                <a:effectLst/>
                <a:latin typeface="Comic Sans MS" panose="030F0702030302020204" pitchFamily="66" charset="0"/>
              </a:rPr>
              <a:t>2.b </a:t>
            </a:r>
            <a:r>
              <a:rPr lang="en-US" sz="1800" b="0" i="0">
                <a:solidFill>
                  <a:srgbClr val="009999"/>
                </a:solidFill>
                <a:effectLst/>
                <a:latin typeface="Comic Sans MS" panose="030F0702030302020204" pitchFamily="66" charset="0"/>
              </a:rPr>
              <a:t>trung bình c</a:t>
            </a:r>
            <a:r>
              <a:rPr lang="en-US" sz="1800" b="0" i="0">
                <a:solidFill>
                  <a:srgbClr val="009999"/>
                </a:solidFill>
                <a:effectLst/>
                <a:latin typeface="Times New Roman" panose="02020603050405020304" pitchFamily="18" charset="0"/>
              </a:rPr>
              <a:t>ộ</a:t>
            </a:r>
            <a:r>
              <a:rPr lang="en-US" sz="1800" b="0" i="0">
                <a:solidFill>
                  <a:srgbClr val="009999"/>
                </a:solidFill>
                <a:effectLst/>
                <a:latin typeface="Comic Sans MS" panose="030F0702030302020204" pitchFamily="66" charset="0"/>
              </a:rPr>
              <a:t>ng các dòng: Contrib(</a:t>
            </a:r>
            <a:r>
              <a:rPr lang="en-US" sz="1800" b="0" i="1">
                <a:solidFill>
                  <a:srgbClr val="009999"/>
                </a:solidFill>
                <a:effectLst/>
                <a:latin typeface="Comic Sans MS" panose="030F0702030302020204" pitchFamily="66" charset="0"/>
              </a:rPr>
              <a:t>Ri </a:t>
            </a:r>
            <a:r>
              <a:rPr lang="en-US" sz="1800" b="0" i="0">
                <a:solidFill>
                  <a:srgbClr val="009999"/>
                </a:solidFill>
                <a:effectLst/>
                <a:latin typeface="Comic Sans MS" panose="030F0702030302020204" pitchFamily="66" charset="0"/>
              </a:rPr>
              <a:t>, </a:t>
            </a:r>
            <a:r>
              <a:rPr lang="en-US" sz="1800" b="0" i="1">
                <a:solidFill>
                  <a:srgbClr val="009999"/>
                </a:solidFill>
                <a:effectLst/>
                <a:latin typeface="Comic Sans MS" panose="030F0702030302020204" pitchFamily="66" charset="0"/>
              </a:rPr>
              <a:t>Crit</a:t>
            </a:r>
            <a:r>
              <a:rPr lang="en-US" sz="1800" b="0" i="0">
                <a:solidFill>
                  <a:srgbClr val="009999"/>
                </a:solidFill>
                <a:effectLst/>
                <a:latin typeface="Comic Sans MS" panose="030F0702030302020204" pitchFamily="66" charset="0"/>
              </a:rPr>
              <a:t>) = </a:t>
            </a:r>
            <a:r>
              <a:rPr lang="en-US" sz="1800" b="0" i="0">
                <a:solidFill>
                  <a:srgbClr val="009999"/>
                </a:solidFill>
                <a:effectLst/>
                <a:latin typeface="Symbol" panose="05050102010706020507" pitchFamily="18" charset="2"/>
              </a:rPr>
              <a:t></a:t>
            </a:r>
            <a:r>
              <a:rPr lang="en-US" sz="1800" b="1" i="1">
                <a:solidFill>
                  <a:srgbClr val="800080"/>
                </a:solidFill>
                <a:effectLst/>
                <a:latin typeface="Comic Sans MS" panose="030F0702030302020204" pitchFamily="66" charset="0"/>
              </a:rPr>
              <a:t>j</a:t>
            </a:r>
            <a:r>
              <a:rPr lang="en-US" sz="1800" b="0" i="1">
                <a:solidFill>
                  <a:srgbClr val="009999"/>
                </a:solidFill>
                <a:effectLst/>
                <a:latin typeface="Comic Sans MS" panose="030F0702030302020204" pitchFamily="66" charset="0"/>
              </a:rPr>
              <a:t>R’ij </a:t>
            </a:r>
            <a:r>
              <a:rPr lang="en-US" sz="1800" b="1" i="0">
                <a:solidFill>
                  <a:srgbClr val="009999"/>
                </a:solidFill>
                <a:effectLst/>
                <a:latin typeface="Comic Sans MS" panose="030F0702030302020204" pitchFamily="66" charset="0"/>
              </a:rPr>
              <a:t>/ </a:t>
            </a:r>
            <a:r>
              <a:rPr lang="en-US" sz="1800" b="0" i="0">
                <a:solidFill>
                  <a:srgbClr val="009999"/>
                </a:solidFill>
                <a:effectLst/>
                <a:latin typeface="Comic Sans MS" panose="030F0702030302020204" pitchFamily="66" charset="0"/>
              </a:rPr>
              <a:t>N</a:t>
            </a:r>
            <a:endParaRPr lang="en-US"/>
          </a:p>
        </p:txBody>
      </p:sp>
      <p:pic>
        <p:nvPicPr>
          <p:cNvPr id="5" name="Picture 4">
            <a:extLst>
              <a:ext uri="{FF2B5EF4-FFF2-40B4-BE49-F238E27FC236}">
                <a16:creationId xmlns:a16="http://schemas.microsoft.com/office/drawing/2014/main" id="{5550CE12-A3CD-461A-AF9F-5774B4067699}"/>
              </a:ext>
            </a:extLst>
          </p:cNvPr>
          <p:cNvPicPr>
            <a:picLocks noChangeAspect="1"/>
          </p:cNvPicPr>
          <p:nvPr/>
        </p:nvPicPr>
        <p:blipFill>
          <a:blip r:embed="rId2"/>
          <a:stretch>
            <a:fillRect/>
          </a:stretch>
        </p:blipFill>
        <p:spPr>
          <a:xfrm>
            <a:off x="2826956" y="3139762"/>
            <a:ext cx="7975156" cy="3267133"/>
          </a:xfrm>
          <a:prstGeom prst="rect">
            <a:avLst/>
          </a:prstGeom>
        </p:spPr>
      </p:pic>
    </p:spTree>
    <p:extLst>
      <p:ext uri="{BB962C8B-B14F-4D97-AF65-F5344CB8AC3E}">
        <p14:creationId xmlns:p14="http://schemas.microsoft.com/office/powerpoint/2010/main" val="39906687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070B-B55B-464D-9265-B2580BC6F3B1}"/>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Vẽ biểu đồ đóng góp chi phí</a:t>
            </a:r>
          </a:p>
        </p:txBody>
      </p:sp>
      <p:sp>
        <p:nvSpPr>
          <p:cNvPr id="3" name="Content Placeholder 2">
            <a:extLst>
              <a:ext uri="{FF2B5EF4-FFF2-40B4-BE49-F238E27FC236}">
                <a16:creationId xmlns:a16="http://schemas.microsoft.com/office/drawing/2014/main" id="{56EB3A54-96D6-4957-99B2-A7BF71A8334F}"/>
              </a:ext>
            </a:extLst>
          </p:cNvPr>
          <p:cNvSpPr>
            <a:spLocks noGrp="1"/>
          </p:cNvSpPr>
          <p:nvPr>
            <p:ph idx="1"/>
          </p:nvPr>
        </p:nvSpPr>
        <p:spPr>
          <a:xfrm>
            <a:off x="2592925" y="1873250"/>
            <a:ext cx="8915400" cy="977900"/>
          </a:xfrm>
        </p:spPr>
        <p:txBody>
          <a:bodyPr>
            <a:normAutofit fontScale="92500" lnSpcReduction="20000"/>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Làm l</a:t>
            </a:r>
            <a:r>
              <a:rPr lang="vi-VN" sz="1800" b="0" i="0">
                <a:solidFill>
                  <a:srgbClr val="35216F"/>
                </a:solidFill>
                <a:effectLst/>
                <a:latin typeface="Times New Roman" panose="02020603050405020304" pitchFamily="18" charset="0"/>
              </a:rPr>
              <a:t>ạ</a:t>
            </a:r>
            <a:r>
              <a:rPr lang="vi-VN" sz="1800" b="0" i="0">
                <a:solidFill>
                  <a:srgbClr val="35216F"/>
                </a:solidFill>
                <a:effectLst/>
                <a:latin typeface="Comic Sans MS" panose="030F0702030302020204" pitchFamily="66" charset="0"/>
              </a:rPr>
              <a:t>i b</a:t>
            </a:r>
            <a:r>
              <a:rPr lang="vi-VN" sz="1800" b="0" i="0">
                <a:solidFill>
                  <a:srgbClr val="35216F"/>
                </a:solidFill>
                <a:effectLst/>
                <a:latin typeface="Times New Roman" panose="02020603050405020304" pitchFamily="18" charset="0"/>
              </a:rPr>
              <a:t>ướ</a:t>
            </a:r>
            <a:r>
              <a:rPr lang="vi-VN" sz="1800" b="0" i="0">
                <a:solidFill>
                  <a:srgbClr val="35216F"/>
                </a:solidFill>
                <a:effectLst/>
                <a:latin typeface="Comic Sans MS" panose="030F0702030302020204" pitchFamily="66" charset="0"/>
              </a:rPr>
              <a:t>c 1 &amp; b</a:t>
            </a:r>
            <a:r>
              <a:rPr lang="vi-VN" sz="1800" b="0" i="0">
                <a:solidFill>
                  <a:srgbClr val="35216F"/>
                </a:solidFill>
                <a:effectLst/>
                <a:latin typeface="Times New Roman" panose="02020603050405020304" pitchFamily="18" charset="0"/>
              </a:rPr>
              <a:t>ướ</a:t>
            </a:r>
            <a:r>
              <a:rPr lang="vi-VN" sz="1800" b="0" i="0">
                <a:solidFill>
                  <a:srgbClr val="35216F"/>
                </a:solidFill>
                <a:effectLst/>
                <a:latin typeface="Comic Sans MS" panose="030F0702030302020204" pitchFamily="66" charset="0"/>
              </a:rPr>
              <a:t>c 2 c</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a AHP 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a:t>
            </a:r>
            <a:r>
              <a:rPr lang="vi-VN" sz="1800" b="0" i="1">
                <a:solidFill>
                  <a:srgbClr val="35216F"/>
                </a:solidFill>
                <a:effectLst/>
                <a:latin typeface="Comic Sans MS" panose="030F0702030302020204" pitchFamily="66" charset="0"/>
              </a:rPr>
              <a:t>Crit </a:t>
            </a:r>
            <a:r>
              <a:rPr lang="vi-VN" sz="1800" b="0" i="0">
                <a:solidFill>
                  <a:srgbClr val="35216F"/>
                </a:solidFill>
                <a:effectLst/>
                <a:latin typeface="Comic Sans MS" panose="030F0702030302020204" pitchFamily="66" charset="0"/>
              </a:rPr>
              <a:t>= </a:t>
            </a:r>
            <a:r>
              <a:rPr lang="vi-VN" sz="1800" b="0" i="0">
                <a:solidFill>
                  <a:srgbClr val="800080"/>
                </a:solidFill>
                <a:effectLst/>
                <a:latin typeface="Comic Sans MS" panose="030F0702030302020204" pitchFamily="66" charset="0"/>
              </a:rPr>
              <a:t>cost (chi phí)</a:t>
            </a:r>
            <a:br>
              <a:rPr lang="vi-VN" sz="1800" b="0" i="0">
                <a:solidFill>
                  <a:srgbClr val="800080"/>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Hình dung giá tr</a:t>
            </a:r>
            <a:r>
              <a:rPr lang="vi-VN" sz="1800" b="0" i="0">
                <a:solidFill>
                  <a:srgbClr val="35216F"/>
                </a:solidFill>
                <a:effectLst/>
                <a:latin typeface="Times New Roman" panose="02020603050405020304" pitchFamily="18" charset="0"/>
              </a:rPr>
              <a:t>ị</a:t>
            </a:r>
            <a:r>
              <a:rPr lang="vi-VN" sz="1800" b="0" i="0">
                <a:solidFill>
                  <a:srgbClr val="35216F"/>
                </a:solidFill>
                <a:effectLst/>
                <a:latin typeface="Comic Sans MS" panose="030F0702030302020204" pitchFamily="66" charset="0"/>
              </a:rPr>
              <a:t>/chi phí đóng góp trên s</a:t>
            </a:r>
            <a:r>
              <a:rPr lang="vi-VN" sz="1800" b="0" i="0">
                <a:solidFill>
                  <a:srgbClr val="35216F"/>
                </a:solidFill>
                <a:effectLst/>
                <a:latin typeface="Times New Roman" panose="02020603050405020304" pitchFamily="18" charset="0"/>
              </a:rPr>
              <a:t>ơ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Times New Roman" panose="02020603050405020304" pitchFamily="18" charset="0"/>
              </a:rPr>
              <a:t>ồ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Times New Roman" panose="02020603050405020304" pitchFamily="18" charset="0"/>
              </a:rPr>
              <a:t>ượ</a:t>
            </a:r>
            <a:r>
              <a:rPr lang="vi-VN" sz="1800" b="0" i="0">
                <a:solidFill>
                  <a:srgbClr val="35216F"/>
                </a:solidFill>
                <a:effectLst/>
                <a:latin typeface="Comic Sans MS" panose="030F0702030302020204" pitchFamily="66" charset="0"/>
              </a:rPr>
              <a:t>c phân</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chia theo m</a:t>
            </a:r>
            <a:r>
              <a:rPr lang="vi-VN" sz="1800" b="0" i="0">
                <a:solidFill>
                  <a:srgbClr val="35216F"/>
                </a:solidFill>
                <a:effectLst/>
                <a:latin typeface="Times New Roman" panose="02020603050405020304" pitchFamily="18" charset="0"/>
              </a:rPr>
              <a:t>ứ</a:t>
            </a:r>
            <a:r>
              <a:rPr lang="vi-VN" sz="1800" b="0" i="0">
                <a:solidFill>
                  <a:srgbClr val="35216F"/>
                </a:solidFill>
                <a:effectLst/>
                <a:latin typeface="Comic Sans MS" panose="030F0702030302020204" pitchFamily="66" charset="0"/>
              </a:rPr>
              <a:t>c </a:t>
            </a:r>
            <a:r>
              <a:rPr lang="vi-VN" sz="1800" b="0" i="0">
                <a:solidFill>
                  <a:srgbClr val="35216F"/>
                </a:solidFill>
                <a:effectLst/>
                <a:latin typeface="Times New Roman" panose="02020603050405020304" pitchFamily="18" charset="0"/>
              </a:rPr>
              <a:t>ư</a:t>
            </a:r>
            <a:r>
              <a:rPr lang="vi-VN" sz="1800" b="0" i="0">
                <a:solidFill>
                  <a:srgbClr val="35216F"/>
                </a:solidFill>
                <a:effectLst/>
                <a:latin typeface="Comic Sans MS" panose="030F0702030302020204" pitchFamily="66" charset="0"/>
              </a:rPr>
              <a:t>u tiên đã ch</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a:t>
            </a:r>
            <a:r>
              <a:rPr lang="vi-VN"/>
              <a:t> </a:t>
            </a:r>
            <a:br>
              <a:rPr lang="vi-VN"/>
            </a:br>
            <a:endParaRPr lang="en-US"/>
          </a:p>
        </p:txBody>
      </p:sp>
      <p:pic>
        <p:nvPicPr>
          <p:cNvPr id="5" name="Picture 4">
            <a:extLst>
              <a:ext uri="{FF2B5EF4-FFF2-40B4-BE49-F238E27FC236}">
                <a16:creationId xmlns:a16="http://schemas.microsoft.com/office/drawing/2014/main" id="{057E2D74-7816-43D4-B7C6-865652DABB43}"/>
              </a:ext>
            </a:extLst>
          </p:cNvPr>
          <p:cNvPicPr>
            <a:picLocks noChangeAspect="1"/>
          </p:cNvPicPr>
          <p:nvPr/>
        </p:nvPicPr>
        <p:blipFill>
          <a:blip r:embed="rId2"/>
          <a:stretch>
            <a:fillRect/>
          </a:stretch>
        </p:blipFill>
        <p:spPr>
          <a:xfrm>
            <a:off x="2239772" y="2612136"/>
            <a:ext cx="8915400" cy="4038600"/>
          </a:xfrm>
          <a:prstGeom prst="rect">
            <a:avLst/>
          </a:prstGeom>
        </p:spPr>
      </p:pic>
    </p:spTree>
    <p:extLst>
      <p:ext uri="{BB962C8B-B14F-4D97-AF65-F5344CB8AC3E}">
        <p14:creationId xmlns:p14="http://schemas.microsoft.com/office/powerpoint/2010/main" val="8085968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67C6-EDB8-410B-BB86-E792AA4E1904}"/>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Đánh giá yêu cầu:</a:t>
            </a:r>
            <a:r>
              <a:rPr lang="en-US" sz="2800">
                <a:solidFill>
                  <a:srgbClr val="CC0000"/>
                </a:solidFill>
                <a:latin typeface="Arial" panose="020B0604020202020204" pitchFamily="34" charset="0"/>
                <a:cs typeface="Arial" panose="020B0604020202020204" pitchFamily="34" charset="0"/>
              </a:rPr>
              <a:t>T</a:t>
            </a:r>
            <a:r>
              <a:rPr lang="vi-VN" sz="2800">
                <a:solidFill>
                  <a:srgbClr val="CC0000"/>
                </a:solidFill>
                <a:latin typeface="Arial" panose="020B0604020202020204" pitchFamily="34" charset="0"/>
                <a:cs typeface="Arial" panose="020B0604020202020204" pitchFamily="34" charset="0"/>
              </a:rPr>
              <a:t>óm lược</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DD4A6CA-8508-43B7-857A-CA732F18A38C}"/>
              </a:ext>
            </a:extLst>
          </p:cNvPr>
          <p:cNvSpPr>
            <a:spLocks noGrp="1"/>
          </p:cNvSpPr>
          <p:nvPr>
            <p:ph idx="1"/>
          </p:nvPr>
        </p:nvSpPr>
        <p:spPr>
          <a:xfrm>
            <a:off x="2589212" y="2133600"/>
            <a:ext cx="8915400" cy="4437888"/>
          </a:xfrm>
        </p:spPr>
        <p:txBody>
          <a:bodyPr>
            <a:normAutofit lnSpcReduction="10000"/>
          </a:bodyPr>
          <a:lstStyle/>
          <a:p>
            <a:pPr>
              <a:lnSpc>
                <a:spcPct val="120000"/>
              </a:lnSpc>
            </a:pP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Sự mâu thuẫn thường xả ra trong quá trình thu thập yêu cầu</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Đối với các xung đột trong thuật ngữ, định danhm cấu trúc: một bảng</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009999"/>
                </a:solidFill>
                <a:effectLst/>
                <a:latin typeface="Arial" panose="020B0604020202020204" pitchFamily="34" charset="0"/>
                <a:cs typeface="Arial" panose="020B0604020202020204" pitchFamily="34" charset="0"/>
              </a:rPr>
              <a:t>chú giải thuật ngữ là tốt nhất.</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Đối với các xung đột mạnh yếu: nhiều kỹ thuật và heuristics để hỗ</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trợ “</a:t>
            </a:r>
            <a:r>
              <a:rPr lang="vi-VN" sz="1800" b="0" i="1">
                <a:solidFill>
                  <a:srgbClr val="009999"/>
                </a:solidFill>
                <a:effectLst/>
                <a:latin typeface="Arial" panose="020B0604020202020204" pitchFamily="34" charset="0"/>
                <a:cs typeface="Arial" panose="020B0604020202020204" pitchFamily="34" charset="0"/>
              </a:rPr>
              <a:t>xác định chồng chéo, phát hiện mâu thuẫn, tạo ra các nghị</a:t>
            </a:r>
            <a:r>
              <a:rPr lang="en-US" sz="1800" b="0" i="1">
                <a:solidFill>
                  <a:srgbClr val="009999"/>
                </a:solidFill>
                <a:effectLst/>
                <a:latin typeface="Arial" panose="020B0604020202020204" pitchFamily="34" charset="0"/>
                <a:cs typeface="Arial" panose="020B0604020202020204" pitchFamily="34" charset="0"/>
              </a:rPr>
              <a:t> </a:t>
            </a:r>
            <a:r>
              <a:rPr lang="vi-VN" sz="1800" b="0" i="1">
                <a:solidFill>
                  <a:srgbClr val="009999"/>
                </a:solidFill>
                <a:effectLst/>
                <a:latin typeface="Arial" panose="020B0604020202020204" pitchFamily="34" charset="0"/>
                <a:cs typeface="Arial" panose="020B0604020202020204" pitchFamily="34" charset="0"/>
              </a:rPr>
              <a:t>quyết, lựa chọn ưu tiên</a:t>
            </a:r>
            <a:r>
              <a:rPr lang="vi-VN" sz="1800" b="0" i="0">
                <a:solidFill>
                  <a:srgbClr val="009999"/>
                </a:solidFill>
                <a:effectLst/>
                <a:latin typeface="Arial" panose="020B0604020202020204" pitchFamily="34" charset="0"/>
                <a:cs typeface="Arial" panose="020B0604020202020204" pitchFamily="34" charset="0"/>
              </a:rPr>
              <a:t>”.</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Rủi ro liên quan đến sản phẩm/quá trình phải được phân tích</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cẩn thận</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Mất sự hài lòng về các mục tiêu của hệ thống/phát triển</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Nhiều kỹ thuật để nhận dạng rủi ro, bao gồm cây rủi ro và bộ cắt của nó</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Khả năng xảy ra rủi ro &amp; hậu quả + mức độ nghiêm trọng cần được</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đánh giá, về chất lượng và định lượng, với các chuyên gia về lĩnh vực</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Heuristics để khám phá các biện pháp đối phó, lựa chọn các</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biện pháp hiệu quả.</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DDP: phương pháp định lượng tích hợp cho quản lý rủi ro RE</a:t>
            </a:r>
            <a:endParaRPr lang="en-US" sz="1800" b="0" i="0">
              <a:solidFill>
                <a:srgbClr val="009999"/>
              </a:solidFill>
              <a:effectLst/>
              <a:latin typeface="Arial" panose="020B0604020202020204" pitchFamily="34" charset="0"/>
              <a:cs typeface="Arial" panose="020B0604020202020204" pitchFamily="34" charset="0"/>
            </a:endParaRPr>
          </a:p>
          <a:p>
            <a:pPr>
              <a:lnSpc>
                <a:spcPct val="120000"/>
              </a:lnSpc>
            </a:pPr>
            <a:r>
              <a:rPr lang="en-US"/>
              <a:t>Defect Detection and Prevention (</a:t>
            </a:r>
            <a:r>
              <a:rPr lang="en-US" i="1"/>
              <a:t>DDP</a:t>
            </a:r>
            <a:r>
              <a:rPr lang="en-US"/>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30925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878E-2D0F-4107-95B2-087E5FB4CCE0}"/>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Đánh giá yêu cầu: tóm lược(2)</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E9A0DB5-E602-49FC-A2D2-D5A0FDC4CCBC}"/>
              </a:ext>
            </a:extLst>
          </p:cNvPr>
          <p:cNvSpPr>
            <a:spLocks noGrp="1"/>
          </p:cNvSpPr>
          <p:nvPr>
            <p:ph idx="1"/>
          </p:nvPr>
        </p:nvSpPr>
        <p:spPr/>
        <p:txBody>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Các 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i pháp thay th</a:t>
            </a:r>
            <a:r>
              <a:rPr lang="vi-VN" sz="1800" b="0" i="0">
                <a:solidFill>
                  <a:srgbClr val="35216F"/>
                </a:solidFill>
                <a:effectLst/>
                <a:latin typeface="Times New Roman" panose="02020603050405020304" pitchFamily="18" charset="0"/>
              </a:rPr>
              <a:t>ế </a:t>
            </a:r>
            <a:r>
              <a:rPr lang="vi-VN" sz="1800" b="0" i="0">
                <a:solidFill>
                  <a:srgbClr val="35216F"/>
                </a:solidFill>
                <a:effectLst/>
                <a:latin typeface="Comic Sans MS" panose="030F0702030302020204" pitchFamily="66" charset="0"/>
              </a:rPr>
              <a:t>c</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đ</a:t>
            </a:r>
            <a:r>
              <a:rPr lang="vi-VN" sz="1800" b="0" i="0">
                <a:solidFill>
                  <a:srgbClr val="35216F"/>
                </a:solidFill>
                <a:effectLst/>
                <a:latin typeface="Times New Roman" panose="02020603050405020304" pitchFamily="18" charset="0"/>
              </a:rPr>
              <a:t>ượ</a:t>
            </a:r>
            <a:r>
              <a:rPr lang="vi-VN" sz="1800" b="0" i="0">
                <a:solidFill>
                  <a:srgbClr val="35216F"/>
                </a:solidFill>
                <a:effectLst/>
                <a:latin typeface="Comic Sans MS" panose="030F0702030302020204" pitchFamily="66" charset="0"/>
              </a:rPr>
              <a:t>c đánh giá đ</a:t>
            </a:r>
            <a:r>
              <a:rPr lang="vi-VN" sz="1800" b="0" i="0">
                <a:solidFill>
                  <a:srgbClr val="35216F"/>
                </a:solidFill>
                <a:effectLst/>
                <a:latin typeface="Times New Roman" panose="02020603050405020304" pitchFamily="18" charset="0"/>
              </a:rPr>
              <a:t>ể </a:t>
            </a:r>
            <a:r>
              <a:rPr lang="vi-VN" sz="1800" b="0" i="0">
                <a:solidFill>
                  <a:srgbClr val="35216F"/>
                </a:solidFill>
                <a:effectLst/>
                <a:latin typeface="Comic Sans MS" panose="030F0702030302020204" pitchFamily="66" charset="0"/>
              </a:rPr>
              <a:t>l</a:t>
            </a:r>
            <a:r>
              <a:rPr lang="vi-VN" sz="1800" b="0" i="0">
                <a:solidFill>
                  <a:srgbClr val="35216F"/>
                </a:solidFill>
                <a:effectLst/>
                <a:latin typeface="Times New Roman" panose="02020603050405020304" pitchFamily="18" charset="0"/>
              </a:rPr>
              <a:t>ự</a:t>
            </a:r>
            <a:r>
              <a:rPr lang="vi-VN" sz="1800" b="0" i="0">
                <a:solidFill>
                  <a:srgbClr val="35216F"/>
                </a:solidFill>
                <a:effectLst/>
                <a:latin typeface="Comic Sans MS" panose="030F0702030302020204" pitchFamily="66" charset="0"/>
              </a:rPr>
              <a:t>a ch</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nh</a:t>
            </a:r>
            <a:r>
              <a:rPr lang="vi-VN" sz="1800" b="0" i="0">
                <a:solidFill>
                  <a:srgbClr val="35216F"/>
                </a:solidFill>
                <a:effectLst/>
                <a:latin typeface="Times New Roman" panose="02020603050405020304" pitchFamily="18" charset="0"/>
              </a:rPr>
              <a:t>ữ</a:t>
            </a:r>
            <a:r>
              <a:rPr lang="vi-VN" sz="1800" b="0" i="0">
                <a:solidFill>
                  <a:srgbClr val="35216F"/>
                </a:solidFill>
                <a:effectLst/>
                <a:latin typeface="Comic Sans MS" panose="030F0702030302020204" pitchFamily="66" charset="0"/>
              </a:rPr>
              <a:t>ng l</a:t>
            </a:r>
            <a:r>
              <a:rPr lang="vi-VN" sz="1800" b="0" i="0">
                <a:solidFill>
                  <a:srgbClr val="35216F"/>
                </a:solidFill>
                <a:effectLst/>
                <a:latin typeface="Times New Roman" panose="02020603050405020304" pitchFamily="18" charset="0"/>
              </a:rPr>
              <a:t>ự</a:t>
            </a:r>
            <a:r>
              <a:rPr lang="vi-VN" sz="1800" b="0" i="0">
                <a:solidFill>
                  <a:srgbClr val="35216F"/>
                </a:solidFill>
                <a:effectLst/>
                <a:latin typeface="Comic Sans MS" panose="030F0702030302020204" pitchFamily="66" charset="0"/>
              </a:rPr>
              <a:t>a ch</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 </a:t>
            </a:r>
            <a:r>
              <a:rPr lang="vi-VN" sz="1800" b="0" i="0">
                <a:solidFill>
                  <a:srgbClr val="35216F"/>
                </a:solidFill>
                <a:effectLst/>
                <a:latin typeface="Times New Roman" panose="02020603050405020304" pitchFamily="18" charset="0"/>
              </a:rPr>
              <a:t>ư</a:t>
            </a:r>
            <a:r>
              <a:rPr lang="vi-VN" sz="1800" b="0" i="0">
                <a:solidFill>
                  <a:srgbClr val="35216F"/>
                </a:solidFill>
                <a:effectLst/>
                <a:latin typeface="Comic Sans MS" panose="030F0702030302020204" pitchFamily="66" charset="0"/>
              </a:rPr>
              <a:t>u tiên</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Nh</a:t>
            </a:r>
            <a:r>
              <a:rPr lang="vi-VN" sz="1800" b="0" i="0">
                <a:solidFill>
                  <a:srgbClr val="009999"/>
                </a:solidFill>
                <a:effectLst/>
                <a:latin typeface="Times New Roman" panose="02020603050405020304" pitchFamily="18" charset="0"/>
              </a:rPr>
              <a:t>ữ</a:t>
            </a:r>
            <a:r>
              <a:rPr lang="vi-VN" sz="1800" b="0" i="0">
                <a:solidFill>
                  <a:srgbClr val="009999"/>
                </a:solidFill>
                <a:effectLst/>
                <a:latin typeface="Comic Sans MS" panose="030F0702030302020204" pitchFamily="66" charset="0"/>
              </a:rPr>
              <a:t>ng lo</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khác nhau, bao g</a:t>
            </a:r>
            <a:r>
              <a:rPr lang="vi-VN" sz="1800" b="0" i="0">
                <a:solidFill>
                  <a:srgbClr val="009999"/>
                </a:solidFill>
                <a:effectLst/>
                <a:latin typeface="Times New Roman" panose="02020603050405020304" pitchFamily="18" charset="0"/>
              </a:rPr>
              <a:t>ồ</a:t>
            </a:r>
            <a:r>
              <a:rPr lang="vi-VN" sz="1800" b="0" i="0">
                <a:solidFill>
                  <a:srgbClr val="009999"/>
                </a:solidFill>
                <a:effectLst/>
                <a:latin typeface="Comic Sans MS" panose="030F0702030302020204" pitchFamily="66" charset="0"/>
              </a:rPr>
              <a:t>m mâu thu</a:t>
            </a:r>
            <a:r>
              <a:rPr lang="vi-VN" sz="1800" b="0" i="0">
                <a:solidFill>
                  <a:srgbClr val="009999"/>
                </a:solidFill>
                <a:effectLst/>
                <a:latin typeface="Times New Roman" panose="02020603050405020304" pitchFamily="18" charset="0"/>
              </a:rPr>
              <a:t>ẫ</a:t>
            </a:r>
            <a:r>
              <a:rPr lang="vi-VN" sz="1800" b="0" i="0">
                <a:solidFill>
                  <a:srgbClr val="009999"/>
                </a:solidFill>
                <a:effectLst/>
                <a:latin typeface="Comic Sans MS" panose="030F0702030302020204" pitchFamily="66" charset="0"/>
              </a:rPr>
              <a:t>n và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Lý lu</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n ch</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l</a:t>
            </a:r>
            <a:r>
              <a:rPr lang="vi-VN" sz="1800" b="0" i="0">
                <a:solidFill>
                  <a:srgbClr val="009999"/>
                </a:solidFill>
                <a:effectLst/>
                <a:latin typeface="Times New Roman" panose="02020603050405020304" pitchFamily="18" charset="0"/>
              </a:rPr>
              <a:t>ượ</a:t>
            </a:r>
            <a:r>
              <a:rPr lang="vi-VN" sz="1800" b="0" i="0">
                <a:solidFill>
                  <a:srgbClr val="009999"/>
                </a:solidFill>
                <a:effectLst/>
                <a:latin typeface="Comic Sans MS" panose="030F0702030302020204" pitchFamily="66" charset="0"/>
              </a:rPr>
              <a:t>ng ho</a:t>
            </a:r>
            <a:r>
              <a:rPr lang="vi-VN" sz="1800" b="0" i="0">
                <a:solidFill>
                  <a:srgbClr val="009999"/>
                </a:solidFill>
                <a:effectLst/>
                <a:latin typeface="Times New Roman" panose="02020603050405020304" pitchFamily="18" charset="0"/>
              </a:rPr>
              <a:t>ặ</a:t>
            </a:r>
            <a:r>
              <a:rPr lang="vi-VN" sz="1800" b="0" i="0">
                <a:solidFill>
                  <a:srgbClr val="009999"/>
                </a:solidFill>
                <a:effectLst/>
                <a:latin typeface="Comic Sans MS" panose="030F0702030302020204" pitchFamily="66" charset="0"/>
              </a:rPr>
              <a:t>c đ</a:t>
            </a:r>
            <a:r>
              <a:rPr lang="vi-VN" sz="1800" b="0" i="0">
                <a:solidFill>
                  <a:srgbClr val="009999"/>
                </a:solidFill>
                <a:effectLst/>
                <a:latin typeface="Times New Roman" panose="02020603050405020304" pitchFamily="18" charset="0"/>
              </a:rPr>
              <a:t>ị</a:t>
            </a:r>
            <a:r>
              <a:rPr lang="vi-VN" sz="1800" b="0" i="0">
                <a:solidFill>
                  <a:srgbClr val="009999"/>
                </a:solidFill>
                <a:effectLst/>
                <a:latin typeface="Comic Sans MS" panose="030F0702030302020204" pitchFamily="66" charset="0"/>
              </a:rPr>
              <a:t>nh l</a:t>
            </a:r>
            <a:r>
              <a:rPr lang="vi-VN" sz="1800" b="0" i="0">
                <a:solidFill>
                  <a:srgbClr val="009999"/>
                </a:solidFill>
                <a:effectLst/>
                <a:latin typeface="Times New Roman" panose="02020603050405020304" pitchFamily="18" charset="0"/>
              </a:rPr>
              <a:t>ượ</a:t>
            </a:r>
            <a:r>
              <a:rPr lang="vi-VN" sz="1800" b="0" i="0">
                <a:solidFill>
                  <a:srgbClr val="009999"/>
                </a:solidFill>
                <a:effectLst/>
                <a:latin typeface="Comic Sans MS" panose="030F0702030302020204" pitchFamily="66" charset="0"/>
              </a:rPr>
              <a:t>ng cho v</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n đ</a:t>
            </a:r>
            <a:r>
              <a:rPr lang="vi-VN" sz="1800" b="0" i="0">
                <a:solidFill>
                  <a:srgbClr val="009999"/>
                </a:solidFill>
                <a:effectLst/>
                <a:latin typeface="Times New Roman" panose="02020603050405020304" pitchFamily="18" charset="0"/>
              </a:rPr>
              <a:t>ề </a:t>
            </a:r>
            <a:r>
              <a:rPr lang="vi-VN" sz="1800" b="0" i="0">
                <a:solidFill>
                  <a:srgbClr val="009999"/>
                </a:solidFill>
                <a:effectLst/>
                <a:latin typeface="Comic Sans MS" panose="030F0702030302020204" pitchFamily="66" charset="0"/>
              </a:rPr>
              <a:t>này(ma tr</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n tr</a:t>
            </a:r>
            <a:r>
              <a:rPr lang="vi-VN" sz="1800" b="0" i="0">
                <a:solidFill>
                  <a:srgbClr val="009999"/>
                </a:solidFill>
                <a:effectLst/>
                <a:latin typeface="Times New Roman" panose="02020603050405020304" pitchFamily="18" charset="0"/>
              </a:rPr>
              <a:t>ọ</a:t>
            </a:r>
            <a:r>
              <a:rPr lang="vi-VN" sz="1800" b="0" i="0">
                <a:solidFill>
                  <a:srgbClr val="009999"/>
                </a:solidFill>
                <a:effectLst/>
                <a:latin typeface="Comic Sans MS" panose="030F0702030302020204" pitchFamily="66" charset="0"/>
              </a:rPr>
              <a:t>ng s</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Nh</a:t>
            </a:r>
            <a:r>
              <a:rPr lang="vi-VN" sz="1800" b="0" i="0">
                <a:solidFill>
                  <a:srgbClr val="35216F"/>
                </a:solidFill>
                <a:effectLst/>
                <a:latin typeface="Times New Roman" panose="02020603050405020304" pitchFamily="18" charset="0"/>
              </a:rPr>
              <a:t>ữ</a:t>
            </a:r>
            <a:r>
              <a:rPr lang="vi-VN" sz="1800" b="0" i="0">
                <a:solidFill>
                  <a:srgbClr val="35216F"/>
                </a:solidFill>
                <a:effectLst/>
                <a:latin typeface="Comic Sans MS" panose="030F0702030302020204" pitchFamily="66" charset="0"/>
              </a:rPr>
              <a:t>ng yêu c</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u ph</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i đ</a:t>
            </a:r>
            <a:r>
              <a:rPr lang="vi-VN" sz="1800" b="0" i="0">
                <a:solidFill>
                  <a:srgbClr val="35216F"/>
                </a:solidFill>
                <a:effectLst/>
                <a:latin typeface="Times New Roman" panose="02020603050405020304" pitchFamily="18" charset="0"/>
              </a:rPr>
              <a:t>ượ</a:t>
            </a:r>
            <a:r>
              <a:rPr lang="vi-VN" sz="1800" b="0" i="0">
                <a:solidFill>
                  <a:srgbClr val="35216F"/>
                </a:solidFill>
                <a:effectLst/>
                <a:latin typeface="Comic Sans MS" panose="030F0702030302020204" pitchFamily="66" charset="0"/>
              </a:rPr>
              <a:t>c </a:t>
            </a:r>
            <a:r>
              <a:rPr lang="vi-VN" sz="1800" b="0" i="0">
                <a:solidFill>
                  <a:srgbClr val="35216F"/>
                </a:solidFill>
                <a:effectLst/>
                <a:latin typeface="Times New Roman" panose="02020603050405020304" pitchFamily="18" charset="0"/>
              </a:rPr>
              <a:t>ư</a:t>
            </a:r>
            <a:r>
              <a:rPr lang="vi-VN" sz="1800" b="0" i="0">
                <a:solidFill>
                  <a:srgbClr val="35216F"/>
                </a:solidFill>
                <a:effectLst/>
                <a:latin typeface="Comic Sans MS" panose="030F0702030302020204" pitchFamily="66" charset="0"/>
              </a:rPr>
              <a:t>u tiên</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H</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n ch</a:t>
            </a:r>
            <a:r>
              <a:rPr lang="vi-VN" sz="1800" b="0" i="0">
                <a:solidFill>
                  <a:srgbClr val="009999"/>
                </a:solidFill>
                <a:effectLst/>
                <a:latin typeface="Times New Roman" panose="02020603050405020304" pitchFamily="18" charset="0"/>
              </a:rPr>
              <a:t>ế </a:t>
            </a:r>
            <a:r>
              <a:rPr lang="vi-VN" sz="1800" b="0" i="0">
                <a:solidFill>
                  <a:srgbClr val="009999"/>
                </a:solidFill>
                <a:effectLst/>
                <a:latin typeface="Comic Sans MS" panose="030F0702030302020204" pitchFamily="66" charset="0"/>
              </a:rPr>
              <a:t>ngu</a:t>
            </a:r>
            <a:r>
              <a:rPr lang="vi-VN" sz="1800" b="0" i="0">
                <a:solidFill>
                  <a:srgbClr val="009999"/>
                </a:solidFill>
                <a:effectLst/>
                <a:latin typeface="Times New Roman" panose="02020603050405020304" pitchFamily="18" charset="0"/>
              </a:rPr>
              <a:t>ồ</a:t>
            </a:r>
            <a:r>
              <a:rPr lang="vi-VN" sz="1800" b="0" i="0">
                <a:solidFill>
                  <a:srgbClr val="009999"/>
                </a:solidFill>
                <a:effectLst/>
                <a:latin typeface="Comic Sans MS" panose="030F0702030302020204" pitchFamily="66" charset="0"/>
              </a:rPr>
              <a:t>n l</a:t>
            </a:r>
            <a:r>
              <a:rPr lang="vi-VN" sz="1800" b="0" i="0">
                <a:solidFill>
                  <a:srgbClr val="009999"/>
                </a:solidFill>
                <a:effectLst/>
                <a:latin typeface="Times New Roman" panose="02020603050405020304" pitchFamily="18" charset="0"/>
              </a:rPr>
              <a:t>ự</a:t>
            </a:r>
            <a:r>
              <a:rPr lang="vi-VN" sz="1800" b="0" i="0">
                <a:solidFill>
                  <a:srgbClr val="009999"/>
                </a:solidFill>
                <a:effectLst/>
                <a:latin typeface="Comic Sans MS" panose="030F0702030302020204" pitchFamily="66" charset="0"/>
              </a:rPr>
              <a:t>c, phát tri</a:t>
            </a:r>
            <a:r>
              <a:rPr lang="vi-VN" sz="1800" b="0" i="0">
                <a:solidFill>
                  <a:srgbClr val="009999"/>
                </a:solidFill>
                <a:effectLst/>
                <a:latin typeface="Times New Roman" panose="02020603050405020304" pitchFamily="18" charset="0"/>
              </a:rPr>
              <a:t>ể</a:t>
            </a:r>
            <a:r>
              <a:rPr lang="vi-VN" sz="1800" b="0" i="0">
                <a:solidFill>
                  <a:srgbClr val="009999"/>
                </a:solidFill>
                <a:effectLst/>
                <a:latin typeface="Comic Sans MS" panose="030F0702030302020204" pitchFamily="66" charset="0"/>
              </a:rPr>
              <a:t>n gia tăng</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Nh</a:t>
            </a:r>
            <a:r>
              <a:rPr lang="vi-VN" sz="1800" b="0" i="0">
                <a:solidFill>
                  <a:srgbClr val="009999"/>
                </a:solidFill>
                <a:effectLst/>
                <a:latin typeface="Times New Roman" panose="02020603050405020304" pitchFamily="18" charset="0"/>
              </a:rPr>
              <a:t>ữ</a:t>
            </a:r>
            <a:r>
              <a:rPr lang="vi-VN" sz="1800" b="0" i="0">
                <a:solidFill>
                  <a:srgbClr val="009999"/>
                </a:solidFill>
                <a:effectLst/>
                <a:latin typeface="Comic Sans MS" panose="030F0702030302020204" pitchFamily="66" charset="0"/>
              </a:rPr>
              <a:t>ng c</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n tr</a:t>
            </a:r>
            <a:r>
              <a:rPr lang="vi-VN" sz="1800" b="0" i="0">
                <a:solidFill>
                  <a:srgbClr val="009999"/>
                </a:solidFill>
                <a:effectLst/>
                <a:latin typeface="Times New Roman" panose="02020603050405020304" pitchFamily="18" charset="0"/>
              </a:rPr>
              <a:t>ở </a:t>
            </a:r>
            <a:r>
              <a:rPr lang="vi-VN" sz="1800" b="0" i="0">
                <a:solidFill>
                  <a:srgbClr val="009999"/>
                </a:solidFill>
                <a:effectLst/>
                <a:latin typeface="Comic Sans MS" panose="030F0702030302020204" pitchFamily="66" charset="0"/>
              </a:rPr>
              <a:t>cho vi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c </a:t>
            </a:r>
            <a:r>
              <a:rPr lang="vi-VN" sz="1800" b="0" i="0">
                <a:solidFill>
                  <a:srgbClr val="009999"/>
                </a:solidFill>
                <a:effectLst/>
                <a:latin typeface="Times New Roman" panose="02020603050405020304" pitchFamily="18" charset="0"/>
              </a:rPr>
              <a:t>ư</a:t>
            </a:r>
            <a:r>
              <a:rPr lang="vi-VN" sz="1800" b="0" i="0">
                <a:solidFill>
                  <a:srgbClr val="009999"/>
                </a:solidFill>
                <a:effectLst/>
                <a:latin typeface="Comic Sans MS" panose="030F0702030302020204" pitchFamily="66" charset="0"/>
              </a:rPr>
              <a:t>u tiên hi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a:t>
            </a:r>
            <a:br>
              <a:rPr lang="vi-VN" sz="1800" b="0" i="0">
                <a:solidFill>
                  <a:srgbClr val="009999"/>
                </a:solidFill>
                <a:effectLst/>
                <a:latin typeface="Times New Roman" panose="02020603050405020304" pitchFamily="18"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Times New Roman" panose="02020603050405020304" pitchFamily="18" charset="0"/>
              </a:rPr>
              <a:t>Ư</a:t>
            </a:r>
            <a:r>
              <a:rPr lang="vi-VN" sz="1800" b="0" i="0">
                <a:solidFill>
                  <a:srgbClr val="009999"/>
                </a:solidFill>
                <a:effectLst/>
                <a:latin typeface="Comic Sans MS" panose="030F0702030302020204" pitchFamily="66" charset="0"/>
              </a:rPr>
              <a:t>u tiên giá tr</a:t>
            </a:r>
            <a:r>
              <a:rPr lang="vi-VN" sz="1800" b="0" i="0">
                <a:solidFill>
                  <a:srgbClr val="009999"/>
                </a:solidFill>
                <a:effectLst/>
                <a:latin typeface="Times New Roman" panose="02020603050405020304" pitchFamily="18" charset="0"/>
              </a:rPr>
              <a:t>ị</a:t>
            </a:r>
            <a:r>
              <a:rPr lang="vi-VN" sz="1800" b="0" i="0">
                <a:solidFill>
                  <a:srgbClr val="009999"/>
                </a:solidFill>
                <a:effectLst/>
                <a:latin typeface="Comic Sans MS" panose="030F0702030302020204" pitchFamily="66" charset="0"/>
              </a:rPr>
              <a:t>- chi phí (value – cost) d</a:t>
            </a:r>
            <a:r>
              <a:rPr lang="vi-VN" sz="1800" b="0" i="0">
                <a:solidFill>
                  <a:srgbClr val="009999"/>
                </a:solidFill>
                <a:effectLst/>
                <a:latin typeface="Times New Roman" panose="02020603050405020304" pitchFamily="18" charset="0"/>
              </a:rPr>
              <a:t>ự</a:t>
            </a:r>
            <a:r>
              <a:rPr lang="vi-VN" sz="1800" b="0" i="0">
                <a:solidFill>
                  <a:srgbClr val="009999"/>
                </a:solidFill>
                <a:effectLst/>
                <a:latin typeface="Comic Sans MS" panose="030F0702030302020204" pitchFamily="66" charset="0"/>
              </a:rPr>
              <a:t>a trên AHP: m</a:t>
            </a:r>
            <a:r>
              <a:rPr lang="vi-VN" sz="1800" b="0" i="0">
                <a:solidFill>
                  <a:srgbClr val="009999"/>
                </a:solidFill>
                <a:effectLst/>
                <a:latin typeface="Times New Roman" panose="02020603050405020304" pitchFamily="18" charset="0"/>
              </a:rPr>
              <a:t>ộ</a:t>
            </a:r>
            <a:r>
              <a:rPr lang="vi-VN" sz="1800" b="0" i="0">
                <a:solidFill>
                  <a:srgbClr val="009999"/>
                </a:solidFill>
                <a:effectLst/>
                <a:latin typeface="Comic Sans MS" panose="030F0702030302020204" pitchFamily="66" charset="0"/>
              </a:rPr>
              <a:t>t s</a:t>
            </a:r>
            <a:r>
              <a:rPr lang="vi-VN" sz="1800" b="0" i="0">
                <a:solidFill>
                  <a:srgbClr val="009999"/>
                </a:solidFill>
                <a:effectLst/>
                <a:latin typeface="Times New Roman" panose="02020603050405020304" pitchFamily="18" charset="0"/>
              </a:rPr>
              <a:t>ố </a:t>
            </a:r>
            <a:r>
              <a:rPr lang="vi-VN" sz="1800" b="0" i="0">
                <a:solidFill>
                  <a:srgbClr val="009999"/>
                </a:solidFill>
                <a:effectLst/>
                <a:latin typeface="Comic Sans MS" panose="030F0702030302020204" pitchFamily="66" charset="0"/>
              </a:rPr>
              <a:t>k</a:t>
            </a:r>
            <a:r>
              <a:rPr lang="vi-VN" sz="1800" b="0" i="0">
                <a:solidFill>
                  <a:srgbClr val="009999"/>
                </a:solidFill>
                <a:effectLst/>
                <a:latin typeface="Times New Roman" panose="02020603050405020304" pitchFamily="18" charset="0"/>
              </a:rPr>
              <a:t>ỹ</a:t>
            </a:r>
            <a:br>
              <a:rPr lang="vi-VN" sz="1800" b="0" i="0">
                <a:solidFill>
                  <a:srgbClr val="009999"/>
                </a:solidFill>
                <a:effectLst/>
                <a:latin typeface="Times New Roman" panose="02020603050405020304" pitchFamily="18" charset="0"/>
              </a:rPr>
            </a:br>
            <a:r>
              <a:rPr lang="vi-VN" sz="1800" b="0" i="0">
                <a:solidFill>
                  <a:srgbClr val="009999"/>
                </a:solidFill>
                <a:effectLst/>
                <a:latin typeface="Comic Sans MS" panose="030F0702030302020204" pitchFamily="66" charset="0"/>
              </a:rPr>
              <a:t>thu</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t h</a:t>
            </a:r>
            <a:r>
              <a:rPr lang="vi-VN" sz="1800" b="0" i="0">
                <a:solidFill>
                  <a:srgbClr val="009999"/>
                </a:solidFill>
                <a:effectLst/>
                <a:latin typeface="Times New Roman" panose="02020603050405020304" pitchFamily="18" charset="0"/>
              </a:rPr>
              <a:t>ệ </a:t>
            </a:r>
            <a:r>
              <a:rPr lang="vi-VN" sz="1800" b="0" i="0">
                <a:solidFill>
                  <a:srgbClr val="009999"/>
                </a:solidFill>
                <a:effectLst/>
                <a:latin typeface="Comic Sans MS" panose="030F0702030302020204" pitchFamily="66" charset="0"/>
              </a:rPr>
              <a:t>th</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ng</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Đánh giá mô hình d</a:t>
            </a:r>
            <a:r>
              <a:rPr lang="vi-VN" sz="1800" b="0" i="0">
                <a:solidFill>
                  <a:srgbClr val="800080"/>
                </a:solidFill>
                <a:effectLst/>
                <a:latin typeface="Times New Roman" panose="02020603050405020304" pitchFamily="18" charset="0"/>
              </a:rPr>
              <a:t>ự</a:t>
            </a:r>
            <a:r>
              <a:rPr lang="vi-VN" sz="1800" b="0" i="0">
                <a:solidFill>
                  <a:srgbClr val="800080"/>
                </a:solidFill>
                <a:effectLst/>
                <a:latin typeface="Comic Sans MS" panose="030F0702030302020204" pitchFamily="66" charset="0"/>
              </a:rPr>
              <a:t>a trên cung c</a:t>
            </a:r>
            <a:r>
              <a:rPr lang="vi-VN" sz="1800" b="0" i="0">
                <a:solidFill>
                  <a:srgbClr val="800080"/>
                </a:solidFill>
                <a:effectLst/>
                <a:latin typeface="Times New Roman" panose="02020603050405020304" pitchFamily="18" charset="0"/>
              </a:rPr>
              <a:t>ấ</a:t>
            </a:r>
            <a:r>
              <a:rPr lang="vi-VN" sz="1800" b="0" i="0">
                <a:solidFill>
                  <a:srgbClr val="800080"/>
                </a:solidFill>
                <a:effectLst/>
                <a:latin typeface="Comic Sans MS" panose="030F0702030302020204" pitchFamily="66" charset="0"/>
              </a:rPr>
              <a:t>p c</a:t>
            </a:r>
            <a:r>
              <a:rPr lang="vi-VN" sz="1800" b="0" i="0">
                <a:solidFill>
                  <a:srgbClr val="800080"/>
                </a:solidFill>
                <a:effectLst/>
                <a:latin typeface="Times New Roman" panose="02020603050405020304" pitchFamily="18" charset="0"/>
              </a:rPr>
              <a:t>ấ</a:t>
            </a:r>
            <a:r>
              <a:rPr lang="vi-VN" sz="1800" b="0" i="0">
                <a:solidFill>
                  <a:srgbClr val="800080"/>
                </a:solidFill>
                <a:effectLst/>
                <a:latin typeface="Comic Sans MS" panose="030F0702030302020204" pitchFamily="66" charset="0"/>
              </a:rPr>
              <a:t>u trúc và tính so</a:t>
            </a:r>
            <a:br>
              <a:rPr lang="vi-VN" sz="1800" b="0" i="0">
                <a:solidFill>
                  <a:srgbClr val="800080"/>
                </a:solidFill>
                <a:effectLst/>
                <a:latin typeface="Comic Sans MS" panose="030F0702030302020204" pitchFamily="66" charset="0"/>
              </a:rPr>
            </a:br>
            <a:r>
              <a:rPr lang="vi-VN" sz="1800" b="0" i="0">
                <a:solidFill>
                  <a:srgbClr val="800080"/>
                </a:solidFill>
                <a:effectLst/>
                <a:latin typeface="Comic Sans MS" panose="030F0702030302020204" pitchFamily="66" charset="0"/>
              </a:rPr>
              <a:t>sánh cho nh</a:t>
            </a:r>
            <a:r>
              <a:rPr lang="vi-VN" sz="1800" b="0" i="0">
                <a:solidFill>
                  <a:srgbClr val="800080"/>
                </a:solidFill>
                <a:effectLst/>
                <a:latin typeface="Times New Roman" panose="02020603050405020304" pitchFamily="18" charset="0"/>
              </a:rPr>
              <a:t>ữ</a:t>
            </a:r>
            <a:r>
              <a:rPr lang="vi-VN" sz="1800" b="0" i="0">
                <a:solidFill>
                  <a:srgbClr val="800080"/>
                </a:solidFill>
                <a:effectLst/>
                <a:latin typeface="Comic Sans MS" panose="030F0702030302020204" pitchFamily="66" charset="0"/>
              </a:rPr>
              <a:t>ng gì c</a:t>
            </a:r>
            <a:r>
              <a:rPr lang="vi-VN" sz="1800" b="0" i="0">
                <a:solidFill>
                  <a:srgbClr val="800080"/>
                </a:solidFill>
                <a:effectLst/>
                <a:latin typeface="Times New Roman" panose="02020603050405020304" pitchFamily="18" charset="0"/>
              </a:rPr>
              <a:t>ầ</a:t>
            </a:r>
            <a:r>
              <a:rPr lang="vi-VN" sz="1800" b="0" i="0">
                <a:solidFill>
                  <a:srgbClr val="800080"/>
                </a:solidFill>
                <a:effectLst/>
                <a:latin typeface="Comic Sans MS" panose="030F0702030302020204" pitchFamily="66" charset="0"/>
              </a:rPr>
              <a:t>n đ</a:t>
            </a:r>
            <a:r>
              <a:rPr lang="vi-VN" sz="1800" b="0" i="0">
                <a:solidFill>
                  <a:srgbClr val="800080"/>
                </a:solidFill>
                <a:effectLst/>
                <a:latin typeface="Times New Roman" panose="02020603050405020304" pitchFamily="18" charset="0"/>
              </a:rPr>
              <a:t>ượ</a:t>
            </a:r>
            <a:r>
              <a:rPr lang="vi-VN" sz="1800" b="0" i="0">
                <a:solidFill>
                  <a:srgbClr val="800080"/>
                </a:solidFill>
                <a:effectLst/>
                <a:latin typeface="Comic Sans MS" panose="030F0702030302020204" pitchFamily="66" charset="0"/>
              </a:rPr>
              <a:t>c đánh giá (see Part 2 of</a:t>
            </a:r>
            <a:br>
              <a:rPr lang="vi-VN" sz="1800" b="0" i="0">
                <a:solidFill>
                  <a:srgbClr val="800080"/>
                </a:solidFill>
                <a:effectLst/>
                <a:latin typeface="Comic Sans MS" panose="030F0702030302020204" pitchFamily="66" charset="0"/>
              </a:rPr>
            </a:br>
            <a:r>
              <a:rPr lang="vi-VN" sz="1800" b="0" i="0">
                <a:solidFill>
                  <a:srgbClr val="800080"/>
                </a:solidFill>
                <a:effectLst/>
                <a:latin typeface="Comic Sans MS" panose="030F0702030302020204" pitchFamily="66" charset="0"/>
              </a:rPr>
              <a:t>[RE])</a:t>
            </a:r>
            <a:r>
              <a:rPr lang="vi-VN"/>
              <a:t> </a:t>
            </a:r>
            <a:br>
              <a:rPr lang="vi-VN"/>
            </a:br>
            <a:endParaRPr lang="en-US"/>
          </a:p>
        </p:txBody>
      </p:sp>
    </p:spTree>
    <p:extLst>
      <p:ext uri="{BB962C8B-B14F-4D97-AF65-F5344CB8AC3E}">
        <p14:creationId xmlns:p14="http://schemas.microsoft.com/office/powerpoint/2010/main" val="185702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7" y="550686"/>
            <a:ext cx="4941622" cy="539129"/>
          </a:xfrm>
          <a:prstGeom prst="rect">
            <a:avLst/>
          </a:prstGeom>
        </p:spPr>
        <p:txBody>
          <a:bodyPr vert="horz" wrap="square" lIns="0" tIns="103512" rIns="0" bIns="0" rtlCol="0" anchor="t">
            <a:spAutoFit/>
          </a:bodyPr>
          <a:lstStyle/>
          <a:p>
            <a:pPr marL="109538"/>
            <a:r>
              <a:rPr lang="en-US" sz="2824">
                <a:latin typeface="Arial" panose="020B0604020202020204" pitchFamily="34" charset="0"/>
                <a:cs typeface="Arial" panose="020B0604020202020204" pitchFamily="34" charset="0"/>
              </a:rPr>
              <a:t>Cập nhật kiến thực nền tảng</a:t>
            </a:r>
            <a:endParaRPr sz="2824">
              <a:latin typeface="Arial" panose="020B0604020202020204" pitchFamily="34" charset="0"/>
              <a:cs typeface="Arial" panose="020B0604020202020204" pitchFamily="34" charset="0"/>
            </a:endParaRPr>
          </a:p>
        </p:txBody>
      </p:sp>
      <p:sp>
        <p:nvSpPr>
          <p:cNvPr id="3" name="object 3"/>
          <p:cNvSpPr txBox="1"/>
          <p:nvPr/>
        </p:nvSpPr>
        <p:spPr>
          <a:xfrm>
            <a:off x="2698824" y="1246094"/>
            <a:ext cx="6973981" cy="4631653"/>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GB" sz="1941" spc="-53" dirty="0">
                <a:solidFill>
                  <a:srgbClr val="342170"/>
                </a:solidFill>
                <a:latin typeface="Palatino Linotype"/>
                <a:cs typeface="Palatino Linotype"/>
              </a:rPr>
              <a:t>Thu thập , đọc , tổng hợp tài liệu về : </a:t>
            </a:r>
            <a:endParaRPr sz="1941" dirty="0">
              <a:latin typeface="Palatino Linotype"/>
              <a:cs typeface="Palatino Linotype"/>
            </a:endParaRPr>
          </a:p>
          <a:p>
            <a:pPr marL="662863" marR="4483" lvl="1" indent="-248224">
              <a:lnSpc>
                <a:spcPct val="110000"/>
              </a:lnSpc>
              <a:spcBef>
                <a:spcPts val="265"/>
              </a:spcBef>
              <a:buClr>
                <a:srgbClr val="800080"/>
              </a:buClr>
              <a:buChar char="–"/>
              <a:tabLst>
                <a:tab pos="662863" algn="l"/>
                <a:tab pos="663424" algn="l"/>
              </a:tabLst>
            </a:pPr>
            <a:r>
              <a:rPr lang="en-GB" sz="1941" spc="-110" dirty="0">
                <a:solidFill>
                  <a:srgbClr val="009999"/>
                </a:solidFill>
                <a:latin typeface="Palatino Linotype"/>
                <a:cs typeface="Palatino Linotype"/>
              </a:rPr>
              <a:t>Tổ chức :  sợ đồ tổ chức , kế hoạch kinh doanh , báo cáo tài chính , biên bản cuộc họp ...</a:t>
            </a:r>
            <a:endParaRPr sz="1765" dirty="0">
              <a:latin typeface="Palatino Linotype"/>
              <a:cs typeface="Palatino Linotype"/>
            </a:endParaRPr>
          </a:p>
          <a:p>
            <a:pPr marL="662863" marR="436492" lvl="1" indent="-248224">
              <a:lnSpc>
                <a:spcPct val="110000"/>
              </a:lnSpc>
              <a:spcBef>
                <a:spcPts val="265"/>
              </a:spcBef>
              <a:buClr>
                <a:srgbClr val="800080"/>
              </a:buClr>
              <a:buChar char="–"/>
              <a:tabLst>
                <a:tab pos="662863" algn="l"/>
                <a:tab pos="663424" algn="l"/>
              </a:tabLst>
            </a:pPr>
            <a:r>
              <a:rPr lang="en-GB" sz="1941" spc="-110" dirty="0">
                <a:solidFill>
                  <a:srgbClr val="009999"/>
                </a:solidFill>
                <a:latin typeface="Palatino Linotype"/>
                <a:cs typeface="Palatino Linotype"/>
              </a:rPr>
              <a:t>Miền :  sách , khảo sát , bài viết , quy định , báo cáo , về các  hệ thống , tương tự trong cùng một tên miền </a:t>
            </a:r>
            <a:endParaRPr sz="1941" dirty="0">
              <a:latin typeface="Palatino Linotype"/>
              <a:cs typeface="Palatino Linotype"/>
            </a:endParaRPr>
          </a:p>
          <a:p>
            <a:pPr marL="662863" marR="109263" lvl="1" indent="-248224" algn="just">
              <a:lnSpc>
                <a:spcPct val="110000"/>
              </a:lnSpc>
              <a:spcBef>
                <a:spcPts val="265"/>
              </a:spcBef>
              <a:buClr>
                <a:srgbClr val="800080"/>
              </a:buClr>
              <a:buChar char="–"/>
              <a:tabLst>
                <a:tab pos="663424" algn="l"/>
              </a:tabLst>
            </a:pPr>
            <a:r>
              <a:rPr sz="1941" spc="-110" dirty="0">
                <a:solidFill>
                  <a:srgbClr val="009999"/>
                </a:solidFill>
                <a:latin typeface="Palatino Linotype"/>
                <a:cs typeface="Palatino Linotype"/>
              </a:rPr>
              <a:t>the </a:t>
            </a:r>
            <a:r>
              <a:rPr sz="1941" spc="-71" dirty="0">
                <a:solidFill>
                  <a:srgbClr val="009999"/>
                </a:solidFill>
                <a:latin typeface="Palatino Linotype"/>
                <a:cs typeface="Palatino Linotype"/>
              </a:rPr>
              <a:t>system-as-is: </a:t>
            </a:r>
            <a:r>
              <a:rPr lang="en-GB" sz="1941" spc="-137" dirty="0">
                <a:solidFill>
                  <a:srgbClr val="009999"/>
                </a:solidFill>
                <a:latin typeface="Palatino Linotype"/>
                <a:cs typeface="Palatino Linotype"/>
              </a:rPr>
              <a:t>quy trình công việc , thủ tục , quy tắc kinh doanh , trao đổi tài liệu báo cáo khuyết điểm , yêu cầu thay đổi ...</a:t>
            </a:r>
            <a:endParaRPr sz="1765" dirty="0">
              <a:latin typeface="Palatino Linotype"/>
              <a:cs typeface="Palatino Linotype"/>
            </a:endParaRPr>
          </a:p>
          <a:p>
            <a:pPr marL="309299" indent="-298092">
              <a:spcBef>
                <a:spcPts val="1152"/>
              </a:spcBef>
              <a:buClr>
                <a:srgbClr val="800080"/>
              </a:buClr>
              <a:buSzPct val="68181"/>
              <a:buFont typeface="Courier New"/>
              <a:buChar char=""/>
              <a:tabLst>
                <a:tab pos="309859" algn="l"/>
              </a:tabLst>
            </a:pPr>
            <a:r>
              <a:rPr lang="en-GB" sz="1941" spc="-106" dirty="0">
                <a:solidFill>
                  <a:srgbClr val="342170"/>
                </a:solidFill>
                <a:latin typeface="Palatino Linotype"/>
                <a:cs typeface="Palatino Linotype"/>
              </a:rPr>
              <a:t>Cung cấp các điều cơ bản để chuyển bị trước khi gặp các bên liên quan = &gt; điều kiện tiên quyết cho các kỹ thuật khác</a:t>
            </a:r>
            <a:endParaRPr sz="1941" dirty="0">
              <a:latin typeface="Palatino Linotype"/>
              <a:cs typeface="Palatino Linotype"/>
            </a:endParaRPr>
          </a:p>
          <a:p>
            <a:pPr marL="309299" marR="514377" indent="-298092">
              <a:lnSpc>
                <a:spcPts val="2100"/>
              </a:lnSpc>
              <a:spcBef>
                <a:spcPts val="988"/>
              </a:spcBef>
              <a:buClr>
                <a:srgbClr val="800080"/>
              </a:buClr>
              <a:buSzPct val="68181"/>
              <a:buFont typeface="Courier New"/>
              <a:buChar char=""/>
              <a:tabLst>
                <a:tab pos="309859" algn="l"/>
                <a:tab pos="2610550" algn="l"/>
              </a:tabLst>
            </a:pPr>
            <a:r>
              <a:rPr lang="en-GB" sz="1941" spc="-110" dirty="0">
                <a:solidFill>
                  <a:srgbClr val="342170"/>
                </a:solidFill>
                <a:latin typeface="Palatino Linotype"/>
                <a:cs typeface="Palatino Linotype"/>
              </a:rPr>
              <a:t>Khai thác dữ liệu : tài liệu khổng lồ , chi tiết không liên quan , thông tin đã lỗi thời</a:t>
            </a:r>
            <a:endParaRPr sz="1941" dirty="0">
              <a:latin typeface="Palatino Linotype"/>
              <a:cs typeface="Palatino Linotype"/>
            </a:endParaRPr>
          </a:p>
          <a:p>
            <a:pPr marL="309299" indent="-298092">
              <a:spcBef>
                <a:spcPts val="940"/>
              </a:spcBef>
              <a:buClr>
                <a:srgbClr val="800080"/>
              </a:buClr>
              <a:buSzPct val="68181"/>
              <a:buFont typeface="Courier New"/>
              <a:buChar char=""/>
              <a:tabLst>
                <a:tab pos="309859" algn="l"/>
              </a:tabLst>
            </a:pPr>
            <a:r>
              <a:rPr lang="en-GB" sz="1941" spc="-66" dirty="0">
                <a:solidFill>
                  <a:srgbClr val="342170"/>
                </a:solidFill>
                <a:latin typeface="Palatino Linotype"/>
                <a:cs typeface="Palatino Linotype"/>
              </a:rPr>
              <a:t>Giải pháp : sử dụng kiến thức để xé nhánh doc</a:t>
            </a:r>
          </a:p>
          <a:p>
            <a:pPr marL="712732" lvl="1" indent="-298092">
              <a:spcBef>
                <a:spcPts val="940"/>
              </a:spcBef>
              <a:buClr>
                <a:srgbClr val="800080"/>
              </a:buClr>
              <a:buSzPct val="68181"/>
              <a:buFont typeface="Courier New"/>
              <a:buChar char=""/>
              <a:tabLst>
                <a:tab pos="309859" algn="l"/>
              </a:tabLst>
            </a:pPr>
            <a:r>
              <a:rPr lang="en-GB" sz="1941" spc="-66">
                <a:solidFill>
                  <a:srgbClr val="342170"/>
                </a:solidFill>
                <a:latin typeface="Palatino Linotype"/>
                <a:cs typeface="Palatino Linotype"/>
              </a:rPr>
              <a:t>- Biết những gì bạn cần biết và những gì không cần biết</a:t>
            </a:r>
            <a:endParaRPr sz="1941" dirty="0">
              <a:latin typeface="Palatino Linotype"/>
              <a:cs typeface="Palatino Linotype"/>
            </a:endParaRPr>
          </a:p>
        </p:txBody>
      </p:sp>
      <p:sp>
        <p:nvSpPr>
          <p:cNvPr id="4" name="object 4"/>
          <p:cNvSpPr/>
          <p:nvPr/>
        </p:nvSpPr>
        <p:spPr>
          <a:xfrm>
            <a:off x="2150632" y="484095"/>
            <a:ext cx="770516" cy="666973"/>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11</a:t>
            </a:fld>
            <a:endParaRP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6F27-D27A-44F3-909B-D4FE0766B029}"/>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Thuật ngữ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2E37E48-2D21-4BF5-BF3D-1398E2541D58}"/>
              </a:ext>
            </a:extLst>
          </p:cNvPr>
          <p:cNvSpPr>
            <a:spLocks noGrp="1"/>
          </p:cNvSpPr>
          <p:nvPr>
            <p:ph idx="1"/>
          </p:nvPr>
        </p:nvSpPr>
        <p:spPr/>
        <p:txBody>
          <a:bodyPr/>
          <a:lstStyle/>
          <a:p>
            <a:r>
              <a:rPr lang="vi-VN" sz="1800" b="0" i="0">
                <a:solidFill>
                  <a:srgbClr val="376092"/>
                </a:solidFill>
                <a:effectLst/>
                <a:latin typeface="Arial" panose="020B0604020202020204" pitchFamily="34" charset="0"/>
              </a:rPr>
              <a:t>heuristics: phương pháp giải quyết vấn đề bằng đánh giá kinh nghiệm</a:t>
            </a:r>
            <a:br>
              <a:rPr lang="vi-VN" sz="1800" b="0" i="0">
                <a:solidFill>
                  <a:srgbClr val="376092"/>
                </a:solidFill>
                <a:effectLst/>
                <a:latin typeface="Arial" panose="020B0604020202020204" pitchFamily="34" charset="0"/>
              </a:rPr>
            </a:br>
            <a:r>
              <a:rPr lang="vi-VN" sz="1800" b="0" i="0">
                <a:solidFill>
                  <a:srgbClr val="376092"/>
                </a:solidFill>
                <a:effectLst/>
                <a:latin typeface="Arial" panose="020B0604020202020204" pitchFamily="34" charset="0"/>
              </a:rPr>
              <a:t>và tìm giải pháp qua thử nghiệm và rút tỉa kinh nghiệm</a:t>
            </a:r>
            <a:r>
              <a:rPr lang="vi-VN"/>
              <a:t> </a:t>
            </a:r>
            <a:br>
              <a:rPr lang="vi-VN"/>
            </a:br>
            <a:br>
              <a:rPr lang="en-US"/>
            </a:br>
            <a:endParaRPr lang="en-US"/>
          </a:p>
        </p:txBody>
      </p:sp>
    </p:spTree>
    <p:extLst>
      <p:ext uri="{BB962C8B-B14F-4D97-AF65-F5344CB8AC3E}">
        <p14:creationId xmlns:p14="http://schemas.microsoft.com/office/powerpoint/2010/main" val="423350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616489"/>
          </a:xfrm>
          <a:prstGeom prst="rect">
            <a:avLst/>
          </a:prstGeom>
        </p:spPr>
        <p:txBody>
          <a:bodyPr vert="horz" wrap="square" lIns="0" tIns="180124" rIns="0" bIns="0" rtlCol="0" anchor="t">
            <a:spAutoFit/>
          </a:bodyPr>
          <a:lstStyle/>
          <a:p>
            <a:pPr marL="2563482"/>
            <a:r>
              <a:rPr lang="en-US" sz="2800">
                <a:latin typeface="Arial" panose="020B0604020202020204" pitchFamily="34" charset="0"/>
                <a:cs typeface="Arial" panose="020B0604020202020204" pitchFamily="34" charset="0"/>
              </a:rPr>
              <a:t>Tập hợp dữ liệu</a:t>
            </a:r>
            <a:endParaRPr sz="2800">
              <a:latin typeface="Arial" panose="020B0604020202020204" pitchFamily="34" charset="0"/>
              <a:cs typeface="Arial" panose="020B0604020202020204" pitchFamily="34" charset="0"/>
            </a:endParaRPr>
          </a:p>
        </p:txBody>
      </p:sp>
      <p:sp>
        <p:nvSpPr>
          <p:cNvPr id="3" name="object 3"/>
          <p:cNvSpPr txBox="1">
            <a:spLocks noGrp="1"/>
          </p:cNvSpPr>
          <p:nvPr>
            <p:ph type="body" idx="1"/>
          </p:nvPr>
        </p:nvSpPr>
        <p:spPr>
          <a:xfrm>
            <a:off x="2330488" y="1793390"/>
            <a:ext cx="7531024" cy="3576620"/>
          </a:xfrm>
          <a:prstGeom prst="rect">
            <a:avLst/>
          </a:prstGeom>
        </p:spPr>
        <p:txBody>
          <a:bodyPr vert="horz" wrap="square" lIns="0" tIns="0" rIns="0" bIns="0" rtlCol="0">
            <a:spAutoFit/>
          </a:bodyPr>
          <a:lstStyle/>
          <a:p>
            <a:pPr marL="353564" indent="-298092">
              <a:buClr>
                <a:srgbClr val="800080"/>
              </a:buClr>
              <a:buSzPct val="68181"/>
              <a:buFont typeface="Courier New"/>
              <a:buChar char=""/>
              <a:tabLst>
                <a:tab pos="354125" algn="l"/>
              </a:tabLst>
            </a:pPr>
            <a:r>
              <a:rPr lang="en-US">
                <a:latin typeface="Arial" panose="020B0604020202020204" pitchFamily="34" charset="0"/>
                <a:cs typeface="Arial" panose="020B0604020202020204" pitchFamily="34" charset="0"/>
              </a:rPr>
              <a:t>Thu thập các dữ kiện và số liệu không có giấy tờ</a:t>
            </a:r>
            <a:endParaRPr spc="-84">
              <a:latin typeface="Arial" panose="020B0604020202020204" pitchFamily="34" charset="0"/>
              <a:cs typeface="Arial" panose="020B0604020202020204" pitchFamily="34" charset="0"/>
            </a:endParaRPr>
          </a:p>
          <a:p>
            <a:pPr marL="707129" lvl="1" indent="-248224">
              <a:spcBef>
                <a:spcPts val="847"/>
              </a:spcBef>
              <a:buClr>
                <a:srgbClr val="800080"/>
              </a:buClr>
              <a:buChar char="–"/>
              <a:tabLst>
                <a:tab pos="707129" algn="l"/>
                <a:tab pos="707689" algn="l"/>
              </a:tabLst>
            </a:pPr>
            <a:r>
              <a:rPr lang="en-US" sz="1765">
                <a:latin typeface="Arial" panose="020B0604020202020204" pitchFamily="34" charset="0"/>
                <a:cs typeface="Arial" panose="020B0604020202020204" pitchFamily="34" charset="0"/>
              </a:rPr>
              <a:t>Dữ liệu tiếp thị, thống kê sử dụng, số liệu thực hiện, chi phí</a:t>
            </a:r>
          </a:p>
          <a:p>
            <a:pPr marL="707129" lvl="1" indent="-248224">
              <a:spcBef>
                <a:spcPts val="847"/>
              </a:spcBef>
              <a:buClr>
                <a:srgbClr val="800080"/>
              </a:buClr>
              <a:buFontTx/>
              <a:buChar char="–"/>
              <a:tabLst>
                <a:tab pos="707129" algn="l"/>
                <a:tab pos="707689" algn="l"/>
              </a:tabLst>
            </a:pPr>
            <a:r>
              <a:rPr lang="en-US" sz="1765">
                <a:latin typeface="Arial" panose="020B0604020202020204" pitchFamily="34" charset="0"/>
                <a:cs typeface="Arial" panose="020B0604020202020204" pitchFamily="34" charset="0"/>
              </a:rPr>
              <a:t>Bằng các thí nghiệm được thiết kế hoặc lựa chọn bộ dữ liệu đại diện từ các nguồn có sẵn (sử dụng kỹ thuật lấy mẫu thống kê)</a:t>
            </a:r>
            <a:endParaRPr sz="1765">
              <a:latin typeface="Arial" panose="020B0604020202020204" pitchFamily="34" charset="0"/>
              <a:cs typeface="Arial" panose="020B0604020202020204" pitchFamily="34" charset="0"/>
            </a:endParaRPr>
          </a:p>
          <a:p>
            <a:pPr marL="353564" indent="-298092">
              <a:spcBef>
                <a:spcPts val="1204"/>
              </a:spcBef>
              <a:buClr>
                <a:srgbClr val="800080"/>
              </a:buClr>
              <a:buSzPct val="68181"/>
              <a:buFont typeface="Courier New"/>
              <a:buChar char=""/>
              <a:tabLst>
                <a:tab pos="354125" algn="l"/>
              </a:tabLst>
            </a:pPr>
            <a:r>
              <a:rPr lang="en-US">
                <a:latin typeface="Arial" panose="020B0604020202020204" pitchFamily="34" charset="0"/>
                <a:cs typeface="Arial" panose="020B0604020202020204" pitchFamily="34" charset="0"/>
              </a:rPr>
              <a:t>Có thể bổ sung nghiên cứu nền</a:t>
            </a:r>
          </a:p>
          <a:p>
            <a:pPr marL="353564" indent="-298092">
              <a:spcBef>
                <a:spcPts val="1204"/>
              </a:spcBef>
              <a:buClr>
                <a:srgbClr val="800080"/>
              </a:buClr>
              <a:buSzPct val="68181"/>
              <a:buFont typeface="Courier New"/>
              <a:buChar char=""/>
              <a:tabLst>
                <a:tab pos="354125" algn="l"/>
              </a:tabLst>
            </a:pPr>
            <a:r>
              <a:rPr lang="en-US">
                <a:latin typeface="Arial" panose="020B0604020202020204" pitchFamily="34" charset="0"/>
                <a:cs typeface="Arial" panose="020B0604020202020204" pitchFamily="34" charset="0"/>
              </a:rPr>
              <a:t>Giúp ích cho việc tạo ra các yêu cầu không về chức năng đối với hiệu suất, khả năng sử dụng, chi phí</a:t>
            </a:r>
            <a:endParaRPr sz="1765">
              <a:latin typeface="Arial" panose="020B0604020202020204" pitchFamily="34" charset="0"/>
              <a:cs typeface="Arial" panose="020B0604020202020204" pitchFamily="34" charset="0"/>
            </a:endParaRPr>
          </a:p>
          <a:p>
            <a:pPr marL="353564" indent="-298092">
              <a:spcBef>
                <a:spcPts val="1346"/>
              </a:spcBef>
              <a:buClr>
                <a:srgbClr val="800080"/>
              </a:buClr>
              <a:buSzPct val="68181"/>
              <a:buFont typeface="Courier New"/>
              <a:buChar char=""/>
              <a:tabLst>
                <a:tab pos="354125" algn="l"/>
              </a:tabLst>
            </a:pPr>
            <a:r>
              <a:rPr lang="en-US">
                <a:latin typeface="Arial" panose="020B0604020202020204" pitchFamily="34" charset="0"/>
                <a:cs typeface="Arial" panose="020B0604020202020204" pitchFamily="34" charset="0"/>
              </a:rPr>
              <a:t>Khó khăn</a:t>
            </a:r>
            <a:r>
              <a:rPr spc="-53">
                <a:latin typeface="Arial" panose="020B0604020202020204" pitchFamily="34" charset="0"/>
                <a:cs typeface="Arial" panose="020B0604020202020204" pitchFamily="34" charset="0"/>
              </a:rPr>
              <a:t>:</a:t>
            </a:r>
          </a:p>
          <a:p>
            <a:pPr marL="707129" lvl="1" indent="-248224">
              <a:spcBef>
                <a:spcPts val="635"/>
              </a:spcBef>
              <a:buClr>
                <a:srgbClr val="800080"/>
              </a:buClr>
              <a:buChar char="–"/>
              <a:tabLst>
                <a:tab pos="707129" algn="l"/>
                <a:tab pos="707689" algn="l"/>
              </a:tabLst>
            </a:pPr>
            <a:r>
              <a:rPr lang="en-US" sz="1765">
                <a:latin typeface="Arial" panose="020B0604020202020204" pitchFamily="34" charset="0"/>
                <a:cs typeface="Arial" panose="020B0604020202020204" pitchFamily="34" charset="0"/>
              </a:rPr>
              <a:t>Lấy dữ liệu đáng tin cậy có thể mất thời gian</a:t>
            </a:r>
            <a:endParaRPr sz="1765">
              <a:latin typeface="Arial" panose="020B0604020202020204" pitchFamily="34" charset="0"/>
              <a:cs typeface="Arial" panose="020B0604020202020204" pitchFamily="34" charset="0"/>
            </a:endParaRPr>
          </a:p>
          <a:p>
            <a:pPr marL="707129" lvl="1" indent="-248224">
              <a:spcBef>
                <a:spcPts val="613"/>
              </a:spcBef>
              <a:buClr>
                <a:srgbClr val="800080"/>
              </a:buClr>
              <a:buChar char="–"/>
              <a:tabLst>
                <a:tab pos="707129" algn="l"/>
                <a:tab pos="707689" algn="l"/>
              </a:tabLst>
            </a:pPr>
            <a:r>
              <a:rPr lang="en-US" sz="1765">
                <a:latin typeface="Arial" panose="020B0604020202020204" pitchFamily="34" charset="0"/>
                <a:cs typeface="Arial" panose="020B0604020202020204" pitchFamily="34" charset="0"/>
              </a:rPr>
              <a:t>Dữ liệu phải được hiểu chính xác</a:t>
            </a:r>
            <a:endParaRPr sz="1765">
              <a:latin typeface="Arial" panose="020B0604020202020204" pitchFamily="34" charset="0"/>
              <a:cs typeface="Arial" panose="020B0604020202020204" pitchFamily="34" charset="0"/>
            </a:endParaRPr>
          </a:p>
        </p:txBody>
      </p:sp>
      <p:sp>
        <p:nvSpPr>
          <p:cNvPr id="4" name="object 4"/>
          <p:cNvSpPr/>
          <p:nvPr/>
        </p:nvSpPr>
        <p:spPr>
          <a:xfrm>
            <a:off x="2178871" y="527125"/>
            <a:ext cx="843130" cy="817580"/>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02857"/>
          </a:xfrm>
          <a:prstGeom prst="rect">
            <a:avLst/>
          </a:prstGeom>
        </p:spPr>
        <p:txBody>
          <a:bodyPr vert="horz" wrap="square" lIns="0" tIns="166624" rIns="0" bIns="0" rtlCol="0" anchor="t">
            <a:spAutoFit/>
          </a:bodyPr>
          <a:lstStyle/>
          <a:p>
            <a:pPr marL="2578051"/>
            <a:r>
              <a:rPr lang="en-US" sz="2824">
                <a:latin typeface="Arial" panose="020B0604020202020204" pitchFamily="34" charset="0"/>
                <a:cs typeface="Arial" panose="020B0604020202020204" pitchFamily="34" charset="0"/>
              </a:rPr>
              <a:t>Bảng câu hỏi</a:t>
            </a:r>
            <a:endParaRPr sz="2824">
              <a:latin typeface="Arial" panose="020B0604020202020204" pitchFamily="34" charset="0"/>
              <a:cs typeface="Arial" panose="020B0604020202020204" pitchFamily="34" charset="0"/>
            </a:endParaRPr>
          </a:p>
        </p:txBody>
      </p:sp>
      <p:sp>
        <p:nvSpPr>
          <p:cNvPr id="3" name="object 3"/>
          <p:cNvSpPr txBox="1"/>
          <p:nvPr/>
        </p:nvSpPr>
        <p:spPr>
          <a:xfrm>
            <a:off x="2491706" y="1411942"/>
            <a:ext cx="8663973" cy="3589444"/>
          </a:xfrm>
          <a:prstGeom prst="rect">
            <a:avLst/>
          </a:prstGeom>
        </p:spPr>
        <p:txBody>
          <a:bodyPr vert="horz" wrap="square" lIns="0" tIns="0" rIns="0" bIns="0" rtlCol="0">
            <a:spAutoFit/>
          </a:bodyPr>
          <a:lstStyle/>
          <a:p>
            <a:pPr marL="309299" marR="336755" indent="-298092">
              <a:lnSpc>
                <a:spcPct val="110000"/>
              </a:lnSpc>
              <a:buClr>
                <a:srgbClr val="800080"/>
              </a:buClr>
              <a:buSzPct val="68181"/>
              <a:buFont typeface="Courier New"/>
              <a:buChar char=""/>
              <a:tabLst>
                <a:tab pos="309859" algn="l"/>
              </a:tabLst>
            </a:pPr>
            <a:r>
              <a:rPr lang="en-US">
                <a:latin typeface="Arial" panose="020B0604020202020204" pitchFamily="34" charset="0"/>
                <a:cs typeface="Arial" panose="020B0604020202020204" pitchFamily="34" charset="0"/>
              </a:rPr>
              <a:t>Trình bày: 1 danh sách các câu hỏi cho các bên liên quan để lựa chọn, mỗi nhóm có 1 danh sách câu trả lời có thể (+ bối cảnh ngắn nếu cần)</a:t>
            </a:r>
            <a:endParaRPr>
              <a:latin typeface="Arial" panose="020B0604020202020204" pitchFamily="34" charset="0"/>
              <a:cs typeface="Arial" panose="020B0604020202020204" pitchFamily="34" charset="0"/>
            </a:endParaRPr>
          </a:p>
          <a:p>
            <a:pPr marL="662863" lvl="1" indent="-248224">
              <a:spcBef>
                <a:spcPts val="1377"/>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Câu hỏi trắc nghiệm: 1 câu trả lời được lựa chọn từ danh sách trả lời</a:t>
            </a:r>
            <a:endParaRPr>
              <a:latin typeface="Arial" panose="020B0604020202020204" pitchFamily="34" charset="0"/>
              <a:cs typeface="Arial" panose="020B0604020202020204" pitchFamily="34" charset="0"/>
            </a:endParaRPr>
          </a:p>
          <a:p>
            <a:pPr marL="662863" lvl="1" indent="-248224">
              <a:spcBef>
                <a:spcPts val="1257"/>
              </a:spcBef>
              <a:buClr>
                <a:srgbClr val="800080"/>
              </a:buClr>
              <a:buFontTx/>
              <a:buChar char="–"/>
              <a:tabLst>
                <a:tab pos="662863" algn="l"/>
                <a:tab pos="663424" algn="l"/>
              </a:tabLst>
            </a:pPr>
            <a:r>
              <a:rPr lang="en-US">
                <a:latin typeface="Arial" panose="020B0604020202020204" pitchFamily="34" charset="0"/>
                <a:cs typeface="Arial" panose="020B0604020202020204" pitchFamily="34" charset="0"/>
              </a:rPr>
              <a:t>Câu hỏi trọng số: liệt kê các câu hỏi cần cân nhắc …</a:t>
            </a:r>
            <a:endParaRPr>
              <a:latin typeface="Arial" panose="020B0604020202020204" pitchFamily="34" charset="0"/>
              <a:cs typeface="Arial" panose="020B0604020202020204" pitchFamily="34" charset="0"/>
            </a:endParaRPr>
          </a:p>
          <a:p>
            <a:pPr marL="1019790" lvl="2" indent="-202277">
              <a:spcBef>
                <a:spcPts val="847"/>
              </a:spcBef>
              <a:buChar char="•"/>
              <a:tabLst>
                <a:tab pos="1019790" algn="l"/>
                <a:tab pos="1020350" algn="l"/>
                <a:tab pos="4260704" algn="l"/>
              </a:tabLst>
            </a:pPr>
            <a:r>
              <a:rPr lang="en-US">
                <a:latin typeface="Arial" panose="020B0604020202020204" pitchFamily="34" charset="0"/>
                <a:cs typeface="Arial" panose="020B0604020202020204" pitchFamily="34" charset="0"/>
              </a:rPr>
              <a:t>chất lượng(cao, thấp,…), hoặc</a:t>
            </a:r>
            <a:endParaRPr>
              <a:latin typeface="Arial" panose="020B0604020202020204" pitchFamily="34" charset="0"/>
              <a:cs typeface="Arial" panose="020B0604020202020204" pitchFamily="34" charset="0"/>
            </a:endParaRPr>
          </a:p>
          <a:p>
            <a:pPr marL="1019790" lvl="2" indent="-202277">
              <a:spcBef>
                <a:spcPts val="855"/>
              </a:spcBef>
              <a:buChar char="•"/>
              <a:tabLst>
                <a:tab pos="1019790" algn="l"/>
                <a:tab pos="1020350" algn="l"/>
              </a:tabLst>
            </a:pPr>
            <a:r>
              <a:rPr lang="en-US">
                <a:latin typeface="Arial" panose="020B0604020202020204" pitchFamily="34" charset="0"/>
                <a:cs typeface="Arial" panose="020B0604020202020204" pitchFamily="34" charset="0"/>
              </a:rPr>
              <a:t>Định lượng( phần trăm)</a:t>
            </a:r>
            <a:endParaRPr>
              <a:latin typeface="Arial" panose="020B0604020202020204" pitchFamily="34" charset="0"/>
              <a:cs typeface="Arial" panose="020B0604020202020204" pitchFamily="34" charset="0"/>
            </a:endParaRPr>
          </a:p>
          <a:p>
            <a:pPr lvl="2"/>
            <a:r>
              <a:rPr lang="en-US">
                <a:latin typeface="Arial" panose="020B0604020202020204" pitchFamily="34" charset="0"/>
                <a:cs typeface="Arial" panose="020B0604020202020204" pitchFamily="34" charset="0"/>
              </a:rPr>
              <a:t>Để thể hiện tầm quan trọng được nhận thức, sở thích, rủi ro, …</a:t>
            </a:r>
          </a:p>
          <a:p>
            <a:pPr lvl="2"/>
            <a:r>
              <a:rPr lang="en-US">
                <a:latin typeface="Arial" panose="020B0604020202020204" pitchFamily="34" charset="0"/>
                <a:cs typeface="Arial" panose="020B0604020202020204" pitchFamily="34" charset="0"/>
              </a:rPr>
              <a:t>Hiệu quả để thu thập thông tin chủ quan một cách nhanh chóng, giá rẻ, từ xa nhiều người</a:t>
            </a:r>
            <a:endParaRPr sz="2000">
              <a:latin typeface="Arial" panose="020B0604020202020204" pitchFamily="34" charset="0"/>
              <a:cs typeface="Arial" panose="020B0604020202020204" pitchFamily="34" charset="0"/>
            </a:endParaRPr>
          </a:p>
          <a:p>
            <a:pPr marL="309299" indent="-298092">
              <a:spcBef>
                <a:spcPts val="1557"/>
              </a:spcBef>
              <a:buClr>
                <a:srgbClr val="800080"/>
              </a:buClr>
              <a:buSzPct val="68181"/>
              <a:buFont typeface="Courier New"/>
              <a:buChar char=""/>
              <a:tabLst>
                <a:tab pos="309859" algn="l"/>
              </a:tabLst>
            </a:pPr>
            <a:r>
              <a:rPr lang="en-US">
                <a:latin typeface="Arial" panose="020B0604020202020204" pitchFamily="34" charset="0"/>
                <a:cs typeface="Arial" panose="020B0604020202020204" pitchFamily="34" charset="0"/>
              </a:rPr>
              <a:t>Hữu ích cho việc chuẩn bị các cuộc phỏng vấn tập trung tốt hơn </a:t>
            </a:r>
            <a:endParaRPr>
              <a:latin typeface="Arial" panose="020B0604020202020204" pitchFamily="34" charset="0"/>
              <a:cs typeface="Arial" panose="020B0604020202020204" pitchFamily="34" charset="0"/>
            </a:endParaRPr>
          </a:p>
        </p:txBody>
      </p:sp>
      <p:sp>
        <p:nvSpPr>
          <p:cNvPr id="4" name="object 4"/>
          <p:cNvSpPr/>
          <p:nvPr/>
        </p:nvSpPr>
        <p:spPr>
          <a:xfrm>
            <a:off x="2422264" y="660250"/>
            <a:ext cx="259976" cy="405093"/>
          </a:xfrm>
          <a:custGeom>
            <a:avLst/>
            <a:gdLst/>
            <a:ahLst/>
            <a:cxnLst/>
            <a:rect l="l" t="t" r="r" b="b"/>
            <a:pathLst>
              <a:path w="294640" h="459105">
                <a:moveTo>
                  <a:pt x="1524" y="204216"/>
                </a:moveTo>
                <a:lnTo>
                  <a:pt x="0" y="156972"/>
                </a:lnTo>
                <a:lnTo>
                  <a:pt x="19812" y="76200"/>
                </a:lnTo>
                <a:lnTo>
                  <a:pt x="74676" y="24384"/>
                </a:lnTo>
                <a:lnTo>
                  <a:pt x="169164" y="0"/>
                </a:lnTo>
                <a:lnTo>
                  <a:pt x="251460" y="38100"/>
                </a:lnTo>
                <a:lnTo>
                  <a:pt x="277662" y="91440"/>
                </a:lnTo>
                <a:lnTo>
                  <a:pt x="129540" y="91440"/>
                </a:lnTo>
                <a:lnTo>
                  <a:pt x="100584" y="123444"/>
                </a:lnTo>
                <a:lnTo>
                  <a:pt x="97536" y="198120"/>
                </a:lnTo>
                <a:lnTo>
                  <a:pt x="1524" y="204216"/>
                </a:lnTo>
                <a:close/>
              </a:path>
              <a:path w="294640" h="459105">
                <a:moveTo>
                  <a:pt x="143256" y="458724"/>
                </a:moveTo>
                <a:lnTo>
                  <a:pt x="97536" y="432816"/>
                </a:lnTo>
                <a:lnTo>
                  <a:pt x="92964" y="393192"/>
                </a:lnTo>
                <a:lnTo>
                  <a:pt x="114300" y="353568"/>
                </a:lnTo>
                <a:lnTo>
                  <a:pt x="102108" y="316992"/>
                </a:lnTo>
                <a:lnTo>
                  <a:pt x="114300" y="204216"/>
                </a:lnTo>
                <a:lnTo>
                  <a:pt x="178308" y="163068"/>
                </a:lnTo>
                <a:lnTo>
                  <a:pt x="182880" y="111252"/>
                </a:lnTo>
                <a:lnTo>
                  <a:pt x="129540" y="91440"/>
                </a:lnTo>
                <a:lnTo>
                  <a:pt x="277662" y="91440"/>
                </a:lnTo>
                <a:lnTo>
                  <a:pt x="294132" y="124968"/>
                </a:lnTo>
                <a:lnTo>
                  <a:pt x="288036" y="205740"/>
                </a:lnTo>
                <a:lnTo>
                  <a:pt x="222504" y="259080"/>
                </a:lnTo>
                <a:lnTo>
                  <a:pt x="222504" y="321564"/>
                </a:lnTo>
                <a:lnTo>
                  <a:pt x="196596" y="347472"/>
                </a:lnTo>
                <a:lnTo>
                  <a:pt x="219456" y="393192"/>
                </a:lnTo>
                <a:lnTo>
                  <a:pt x="201168" y="440436"/>
                </a:lnTo>
                <a:lnTo>
                  <a:pt x="143256" y="458724"/>
                </a:lnTo>
                <a:close/>
              </a:path>
            </a:pathLst>
          </a:custGeom>
          <a:solidFill>
            <a:srgbClr val="000000"/>
          </a:solidFill>
        </p:spPr>
        <p:txBody>
          <a:bodyPr wrap="square" lIns="0" tIns="0" rIns="0" bIns="0" rtlCol="0"/>
          <a:lstStyle/>
          <a:p>
            <a:endParaRPr sz="1588"/>
          </a:p>
        </p:txBody>
      </p:sp>
      <p:sp>
        <p:nvSpPr>
          <p:cNvPr id="5" name="object 5"/>
          <p:cNvSpPr/>
          <p:nvPr/>
        </p:nvSpPr>
        <p:spPr>
          <a:xfrm>
            <a:off x="2437056" y="676387"/>
            <a:ext cx="231401" cy="282388"/>
          </a:xfrm>
          <a:custGeom>
            <a:avLst/>
            <a:gdLst/>
            <a:ahLst/>
            <a:cxnLst/>
            <a:rect l="l" t="t" r="r" b="b"/>
            <a:pathLst>
              <a:path w="262255" h="320040">
                <a:moveTo>
                  <a:pt x="0" y="161544"/>
                </a:moveTo>
                <a:lnTo>
                  <a:pt x="6096" y="94488"/>
                </a:lnTo>
                <a:lnTo>
                  <a:pt x="33528" y="44196"/>
                </a:lnTo>
                <a:lnTo>
                  <a:pt x="97536" y="4572"/>
                </a:lnTo>
                <a:lnTo>
                  <a:pt x="176783" y="0"/>
                </a:lnTo>
                <a:lnTo>
                  <a:pt x="225551" y="48768"/>
                </a:lnTo>
                <a:lnTo>
                  <a:pt x="137160" y="48768"/>
                </a:lnTo>
                <a:lnTo>
                  <a:pt x="74676" y="67056"/>
                </a:lnTo>
                <a:lnTo>
                  <a:pt x="57912" y="117348"/>
                </a:lnTo>
                <a:lnTo>
                  <a:pt x="59173" y="153924"/>
                </a:lnTo>
                <a:lnTo>
                  <a:pt x="38100" y="153924"/>
                </a:lnTo>
                <a:lnTo>
                  <a:pt x="0" y="161544"/>
                </a:lnTo>
                <a:close/>
              </a:path>
              <a:path w="262255" h="320040">
                <a:moveTo>
                  <a:pt x="172211" y="320040"/>
                </a:moveTo>
                <a:lnTo>
                  <a:pt x="111252" y="320040"/>
                </a:lnTo>
                <a:lnTo>
                  <a:pt x="118872" y="265176"/>
                </a:lnTo>
                <a:lnTo>
                  <a:pt x="114300" y="225552"/>
                </a:lnTo>
                <a:lnTo>
                  <a:pt x="131064" y="185928"/>
                </a:lnTo>
                <a:lnTo>
                  <a:pt x="190500" y="158496"/>
                </a:lnTo>
                <a:lnTo>
                  <a:pt x="201168" y="102108"/>
                </a:lnTo>
                <a:lnTo>
                  <a:pt x="167640" y="70104"/>
                </a:lnTo>
                <a:lnTo>
                  <a:pt x="137160" y="48768"/>
                </a:lnTo>
                <a:lnTo>
                  <a:pt x="225551" y="48768"/>
                </a:lnTo>
                <a:lnTo>
                  <a:pt x="242316" y="65532"/>
                </a:lnTo>
                <a:lnTo>
                  <a:pt x="262128" y="131064"/>
                </a:lnTo>
                <a:lnTo>
                  <a:pt x="239268" y="192024"/>
                </a:lnTo>
                <a:lnTo>
                  <a:pt x="211836" y="205740"/>
                </a:lnTo>
                <a:lnTo>
                  <a:pt x="175260" y="231648"/>
                </a:lnTo>
                <a:lnTo>
                  <a:pt x="179832" y="278892"/>
                </a:lnTo>
                <a:lnTo>
                  <a:pt x="172211" y="320040"/>
                </a:lnTo>
                <a:close/>
              </a:path>
              <a:path w="262255" h="320040">
                <a:moveTo>
                  <a:pt x="59436" y="161544"/>
                </a:moveTo>
                <a:lnTo>
                  <a:pt x="38100" y="153924"/>
                </a:lnTo>
                <a:lnTo>
                  <a:pt x="59173" y="153924"/>
                </a:lnTo>
                <a:lnTo>
                  <a:pt x="59436" y="161544"/>
                </a:lnTo>
                <a:close/>
              </a:path>
            </a:pathLst>
          </a:custGeom>
          <a:solidFill>
            <a:srgbClr val="00B1FF"/>
          </a:solidFill>
        </p:spPr>
        <p:txBody>
          <a:bodyPr wrap="square" lIns="0" tIns="0" rIns="0" bIns="0" rtlCol="0"/>
          <a:lstStyle/>
          <a:p>
            <a:endParaRPr sz="1588"/>
          </a:p>
        </p:txBody>
      </p:sp>
      <p:sp>
        <p:nvSpPr>
          <p:cNvPr id="6" name="object 6"/>
          <p:cNvSpPr/>
          <p:nvPr/>
        </p:nvSpPr>
        <p:spPr>
          <a:xfrm>
            <a:off x="2520426" y="980291"/>
            <a:ext cx="75640" cy="64994"/>
          </a:xfrm>
          <a:custGeom>
            <a:avLst/>
            <a:gdLst/>
            <a:ahLst/>
            <a:cxnLst/>
            <a:rect l="l" t="t" r="r" b="b"/>
            <a:pathLst>
              <a:path w="85725" h="73659">
                <a:moveTo>
                  <a:pt x="67055" y="73151"/>
                </a:moveTo>
                <a:lnTo>
                  <a:pt x="19812" y="73151"/>
                </a:lnTo>
                <a:lnTo>
                  <a:pt x="0" y="48767"/>
                </a:lnTo>
                <a:lnTo>
                  <a:pt x="6096" y="12191"/>
                </a:lnTo>
                <a:lnTo>
                  <a:pt x="30480" y="0"/>
                </a:lnTo>
                <a:lnTo>
                  <a:pt x="68580" y="9143"/>
                </a:lnTo>
                <a:lnTo>
                  <a:pt x="85343" y="44195"/>
                </a:lnTo>
                <a:lnTo>
                  <a:pt x="67055" y="73151"/>
                </a:lnTo>
                <a:close/>
              </a:path>
            </a:pathLst>
          </a:custGeom>
          <a:solidFill>
            <a:srgbClr val="00B1FF"/>
          </a:solidFill>
        </p:spPr>
        <p:txBody>
          <a:bodyPr wrap="square" lIns="0" tIns="0" rIns="0" bIns="0" rtlCol="0"/>
          <a:lstStyle/>
          <a:p>
            <a:endParaRPr sz="1588"/>
          </a:p>
        </p:txBody>
      </p:sp>
      <p:sp>
        <p:nvSpPr>
          <p:cNvPr id="7" name="object 7"/>
          <p:cNvSpPr/>
          <p:nvPr/>
        </p:nvSpPr>
        <p:spPr>
          <a:xfrm>
            <a:off x="2228626" y="545951"/>
            <a:ext cx="644338" cy="630891"/>
          </a:xfrm>
          <a:custGeom>
            <a:avLst/>
            <a:gdLst/>
            <a:ahLst/>
            <a:cxnLst/>
            <a:rect l="l" t="t" r="r" b="b"/>
            <a:pathLst>
              <a:path w="730250" h="715010">
                <a:moveTo>
                  <a:pt x="405384" y="714756"/>
                </a:moveTo>
                <a:lnTo>
                  <a:pt x="263652" y="699516"/>
                </a:lnTo>
                <a:lnTo>
                  <a:pt x="115824" y="615696"/>
                </a:lnTo>
                <a:lnTo>
                  <a:pt x="51816" y="510540"/>
                </a:lnTo>
                <a:lnTo>
                  <a:pt x="0" y="431292"/>
                </a:lnTo>
                <a:lnTo>
                  <a:pt x="12192" y="323088"/>
                </a:lnTo>
                <a:lnTo>
                  <a:pt x="35052" y="214883"/>
                </a:lnTo>
                <a:lnTo>
                  <a:pt x="86868" y="109728"/>
                </a:lnTo>
                <a:lnTo>
                  <a:pt x="201168" y="38100"/>
                </a:lnTo>
                <a:lnTo>
                  <a:pt x="310896" y="1524"/>
                </a:lnTo>
                <a:lnTo>
                  <a:pt x="455676" y="0"/>
                </a:lnTo>
                <a:lnTo>
                  <a:pt x="533400" y="10668"/>
                </a:lnTo>
                <a:lnTo>
                  <a:pt x="507796" y="74676"/>
                </a:lnTo>
                <a:lnTo>
                  <a:pt x="373380" y="74676"/>
                </a:lnTo>
                <a:lnTo>
                  <a:pt x="289560" y="105155"/>
                </a:lnTo>
                <a:lnTo>
                  <a:pt x="211836" y="123444"/>
                </a:lnTo>
                <a:lnTo>
                  <a:pt x="178308" y="170688"/>
                </a:lnTo>
                <a:lnTo>
                  <a:pt x="120396" y="243840"/>
                </a:lnTo>
                <a:lnTo>
                  <a:pt x="99060" y="330708"/>
                </a:lnTo>
                <a:lnTo>
                  <a:pt x="100584" y="432816"/>
                </a:lnTo>
                <a:lnTo>
                  <a:pt x="141732" y="498348"/>
                </a:lnTo>
                <a:lnTo>
                  <a:pt x="230124" y="597408"/>
                </a:lnTo>
                <a:lnTo>
                  <a:pt x="344424" y="620268"/>
                </a:lnTo>
                <a:lnTo>
                  <a:pt x="634144" y="620268"/>
                </a:lnTo>
                <a:lnTo>
                  <a:pt x="630936" y="627888"/>
                </a:lnTo>
                <a:lnTo>
                  <a:pt x="565404" y="650747"/>
                </a:lnTo>
                <a:lnTo>
                  <a:pt x="504444" y="685800"/>
                </a:lnTo>
                <a:lnTo>
                  <a:pt x="405384" y="714756"/>
                </a:lnTo>
                <a:close/>
              </a:path>
              <a:path w="730250" h="715010">
                <a:moveTo>
                  <a:pt x="634144" y="620268"/>
                </a:moveTo>
                <a:lnTo>
                  <a:pt x="344424" y="620268"/>
                </a:lnTo>
                <a:lnTo>
                  <a:pt x="446532" y="608076"/>
                </a:lnTo>
                <a:lnTo>
                  <a:pt x="509016" y="579119"/>
                </a:lnTo>
                <a:lnTo>
                  <a:pt x="565404" y="547116"/>
                </a:lnTo>
                <a:lnTo>
                  <a:pt x="621792" y="451103"/>
                </a:lnTo>
                <a:lnTo>
                  <a:pt x="647700" y="320040"/>
                </a:lnTo>
                <a:lnTo>
                  <a:pt x="626364" y="239268"/>
                </a:lnTo>
                <a:lnTo>
                  <a:pt x="588264" y="179832"/>
                </a:lnTo>
                <a:lnTo>
                  <a:pt x="493776" y="109728"/>
                </a:lnTo>
                <a:lnTo>
                  <a:pt x="533400" y="10668"/>
                </a:lnTo>
                <a:lnTo>
                  <a:pt x="608076" y="71628"/>
                </a:lnTo>
                <a:lnTo>
                  <a:pt x="669036" y="118872"/>
                </a:lnTo>
                <a:lnTo>
                  <a:pt x="713232" y="243840"/>
                </a:lnTo>
                <a:lnTo>
                  <a:pt x="729996" y="367284"/>
                </a:lnTo>
                <a:lnTo>
                  <a:pt x="711708" y="477012"/>
                </a:lnTo>
                <a:lnTo>
                  <a:pt x="655320" y="569976"/>
                </a:lnTo>
                <a:lnTo>
                  <a:pt x="634144" y="620268"/>
                </a:lnTo>
                <a:close/>
              </a:path>
              <a:path w="730250" h="715010">
                <a:moveTo>
                  <a:pt x="493776" y="109728"/>
                </a:moveTo>
                <a:lnTo>
                  <a:pt x="373380" y="74676"/>
                </a:lnTo>
                <a:lnTo>
                  <a:pt x="507796" y="74676"/>
                </a:lnTo>
                <a:lnTo>
                  <a:pt x="493776" y="109728"/>
                </a:lnTo>
                <a:close/>
              </a:path>
            </a:pathLst>
          </a:custGeom>
          <a:solidFill>
            <a:srgbClr val="000000"/>
          </a:solidFill>
        </p:spPr>
        <p:txBody>
          <a:bodyPr wrap="square" lIns="0" tIns="0" rIns="0" bIns="0" rtlCol="0"/>
          <a:lstStyle/>
          <a:p>
            <a:endParaRPr sz="1588"/>
          </a:p>
        </p:txBody>
      </p:sp>
      <p:sp>
        <p:nvSpPr>
          <p:cNvPr id="8" name="object 8"/>
          <p:cNvSpPr/>
          <p:nvPr/>
        </p:nvSpPr>
        <p:spPr>
          <a:xfrm>
            <a:off x="2247452" y="555364"/>
            <a:ext cx="609600" cy="606799"/>
          </a:xfrm>
          <a:custGeom>
            <a:avLst/>
            <a:gdLst/>
            <a:ahLst/>
            <a:cxnLst/>
            <a:rect l="l" t="t" r="r" b="b"/>
            <a:pathLst>
              <a:path w="690880" h="687705">
                <a:moveTo>
                  <a:pt x="329184" y="687324"/>
                </a:moveTo>
                <a:lnTo>
                  <a:pt x="208788" y="658368"/>
                </a:lnTo>
                <a:lnTo>
                  <a:pt x="79248" y="548640"/>
                </a:lnTo>
                <a:lnTo>
                  <a:pt x="0" y="367284"/>
                </a:lnTo>
                <a:lnTo>
                  <a:pt x="30480" y="251460"/>
                </a:lnTo>
                <a:lnTo>
                  <a:pt x="51816" y="147828"/>
                </a:lnTo>
                <a:lnTo>
                  <a:pt x="134112" y="76200"/>
                </a:lnTo>
                <a:lnTo>
                  <a:pt x="224028" y="24384"/>
                </a:lnTo>
                <a:lnTo>
                  <a:pt x="365760" y="0"/>
                </a:lnTo>
                <a:lnTo>
                  <a:pt x="373380" y="50292"/>
                </a:lnTo>
                <a:lnTo>
                  <a:pt x="294132" y="50292"/>
                </a:lnTo>
                <a:lnTo>
                  <a:pt x="176784" y="96012"/>
                </a:lnTo>
                <a:lnTo>
                  <a:pt x="103632" y="176784"/>
                </a:lnTo>
                <a:lnTo>
                  <a:pt x="68580" y="280416"/>
                </a:lnTo>
                <a:lnTo>
                  <a:pt x="47244" y="364236"/>
                </a:lnTo>
                <a:lnTo>
                  <a:pt x="94488" y="495300"/>
                </a:lnTo>
                <a:lnTo>
                  <a:pt x="150876" y="541020"/>
                </a:lnTo>
                <a:lnTo>
                  <a:pt x="188976" y="591312"/>
                </a:lnTo>
                <a:lnTo>
                  <a:pt x="275844" y="620268"/>
                </a:lnTo>
                <a:lnTo>
                  <a:pt x="356616" y="638556"/>
                </a:lnTo>
                <a:lnTo>
                  <a:pt x="490918" y="638556"/>
                </a:lnTo>
                <a:lnTo>
                  <a:pt x="438912" y="665988"/>
                </a:lnTo>
                <a:lnTo>
                  <a:pt x="329184" y="687324"/>
                </a:lnTo>
                <a:close/>
              </a:path>
              <a:path w="690880" h="687705">
                <a:moveTo>
                  <a:pt x="490918" y="638556"/>
                </a:moveTo>
                <a:lnTo>
                  <a:pt x="356616" y="638556"/>
                </a:lnTo>
                <a:lnTo>
                  <a:pt x="516636" y="583692"/>
                </a:lnTo>
                <a:lnTo>
                  <a:pt x="609600" y="490728"/>
                </a:lnTo>
                <a:lnTo>
                  <a:pt x="644652" y="362712"/>
                </a:lnTo>
                <a:lnTo>
                  <a:pt x="644652" y="254508"/>
                </a:lnTo>
                <a:lnTo>
                  <a:pt x="600456" y="181356"/>
                </a:lnTo>
                <a:lnTo>
                  <a:pt x="537972" y="102108"/>
                </a:lnTo>
                <a:lnTo>
                  <a:pt x="373380" y="50292"/>
                </a:lnTo>
                <a:lnTo>
                  <a:pt x="365760" y="0"/>
                </a:lnTo>
                <a:lnTo>
                  <a:pt x="440436" y="12192"/>
                </a:lnTo>
                <a:lnTo>
                  <a:pt x="539496" y="41148"/>
                </a:lnTo>
                <a:lnTo>
                  <a:pt x="591312" y="100584"/>
                </a:lnTo>
                <a:lnTo>
                  <a:pt x="656844" y="167640"/>
                </a:lnTo>
                <a:lnTo>
                  <a:pt x="690372" y="312420"/>
                </a:lnTo>
                <a:lnTo>
                  <a:pt x="684276" y="417576"/>
                </a:lnTo>
                <a:lnTo>
                  <a:pt x="640080" y="512064"/>
                </a:lnTo>
                <a:lnTo>
                  <a:pt x="577596" y="592836"/>
                </a:lnTo>
                <a:lnTo>
                  <a:pt x="490918" y="638556"/>
                </a:lnTo>
                <a:close/>
              </a:path>
            </a:pathLst>
          </a:custGeom>
          <a:solidFill>
            <a:srgbClr val="00B1FF"/>
          </a:solidFill>
        </p:spPr>
        <p:txBody>
          <a:bodyPr wrap="square" lIns="0" tIns="0" rIns="0" bIns="0" rtlCol="0"/>
          <a:lstStyle/>
          <a:p>
            <a:endParaRPr sz="1588"/>
          </a:p>
        </p:txBody>
      </p:sp>
      <p:sp>
        <p:nvSpPr>
          <p:cNvPr id="9" name="object 9"/>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6" y="522267"/>
            <a:ext cx="7895877" cy="589404"/>
          </a:xfrm>
          <a:prstGeom prst="rect">
            <a:avLst/>
          </a:prstGeom>
        </p:spPr>
        <p:txBody>
          <a:bodyPr vert="horz" wrap="square" lIns="0" tIns="153301" rIns="0" bIns="0" rtlCol="0" anchor="t">
            <a:spAutoFit/>
          </a:bodyPr>
          <a:lstStyle/>
          <a:p>
            <a:pPr marL="772126"/>
            <a:r>
              <a:rPr lang="en-US" sz="2824">
                <a:latin typeface="Arial" panose="020B0604020202020204" pitchFamily="34" charset="0"/>
                <a:cs typeface="Arial" panose="020B0604020202020204" pitchFamily="34" charset="0"/>
              </a:rPr>
              <a:t>Bảng câu hỏi cần được chuẩn bị cẩn thận</a:t>
            </a:r>
            <a:endParaRPr sz="2824">
              <a:latin typeface="Arial" panose="020B0604020202020204" pitchFamily="34" charset="0"/>
              <a:cs typeface="Arial" panose="020B0604020202020204" pitchFamily="34" charset="0"/>
            </a:endParaRPr>
          </a:p>
        </p:txBody>
      </p:sp>
      <p:sp>
        <p:nvSpPr>
          <p:cNvPr id="3" name="object 3"/>
          <p:cNvSpPr txBox="1"/>
          <p:nvPr/>
        </p:nvSpPr>
        <p:spPr>
          <a:xfrm>
            <a:off x="2545529" y="1502932"/>
            <a:ext cx="8317543" cy="4269374"/>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sz="2118">
                <a:latin typeface="Arial" panose="020B0604020202020204" pitchFamily="34" charset="0"/>
                <a:cs typeface="Arial" panose="020B0604020202020204" pitchFamily="34" charset="0"/>
              </a:rPr>
              <a:t>Chủ đề về</a:t>
            </a:r>
            <a:endParaRPr sz="1941">
              <a:latin typeface="Arial" panose="020B0604020202020204" pitchFamily="34" charset="0"/>
              <a:cs typeface="Arial" panose="020B0604020202020204" pitchFamily="34" charset="0"/>
            </a:endParaRPr>
          </a:p>
          <a:p>
            <a:pPr marL="663424" lvl="1" indent="-249344">
              <a:spcBef>
                <a:spcPts val="763"/>
              </a:spcBef>
              <a:buClr>
                <a:srgbClr val="800080"/>
              </a:buClr>
              <a:buChar char="–"/>
              <a:tabLst>
                <a:tab pos="663424" algn="l"/>
                <a:tab pos="663984" algn="l"/>
                <a:tab pos="2338792" algn="l"/>
              </a:tabLst>
            </a:pPr>
            <a:r>
              <a:rPr lang="en-US" sz="2118">
                <a:latin typeface="Arial" panose="020B0604020202020204" pitchFamily="34" charset="0"/>
                <a:cs typeface="Arial" panose="020B0604020202020204" pitchFamily="34" charset="0"/>
              </a:rPr>
              <a:t>Nhiều thành kiến: người nhận, người trả lời, câu hỏi, câu trả lời</a:t>
            </a:r>
          </a:p>
          <a:p>
            <a:pPr marL="663424" lvl="1" indent="-249344">
              <a:spcBef>
                <a:spcPts val="763"/>
              </a:spcBef>
              <a:buClr>
                <a:srgbClr val="800080"/>
              </a:buClr>
              <a:buChar char="–"/>
              <a:tabLst>
                <a:tab pos="663424" algn="l"/>
                <a:tab pos="663984" algn="l"/>
                <a:tab pos="2338792" algn="l"/>
              </a:tabLst>
            </a:pPr>
            <a:r>
              <a:rPr lang="en-US" sz="1941">
                <a:latin typeface="Arial" panose="020B0604020202020204" pitchFamily="34" charset="0"/>
                <a:cs typeface="Arial" panose="020B0604020202020204" pitchFamily="34" charset="0"/>
              </a:rPr>
              <a:t>Thông tin không đáng tin cậy: giải thích sai câu hỏi, câu trả lời, câu trả lời không nhất quán,…</a:t>
            </a:r>
            <a:endParaRPr sz="1941">
              <a:latin typeface="Arial" panose="020B0604020202020204" pitchFamily="34" charset="0"/>
              <a:cs typeface="Arial" panose="020B0604020202020204" pitchFamily="34" charset="0"/>
            </a:endParaRPr>
          </a:p>
          <a:p>
            <a:pPr marL="15129">
              <a:spcBef>
                <a:spcPts val="1169"/>
              </a:spcBef>
              <a:tabLst>
                <a:tab pos="466190" algn="l"/>
              </a:tabLst>
            </a:pPr>
            <a:r>
              <a:rPr sz="2294" spc="141">
                <a:solidFill>
                  <a:srgbClr val="800080"/>
                </a:solidFill>
                <a:latin typeface="Arial" panose="020B0604020202020204" pitchFamily="34" charset="0"/>
                <a:cs typeface="Arial" panose="020B0604020202020204" pitchFamily="34" charset="0"/>
              </a:rPr>
              <a:t>=&gt;	</a:t>
            </a:r>
            <a:r>
              <a:rPr lang="en-US" sz="2118">
                <a:latin typeface="Arial" panose="020B0604020202020204" pitchFamily="34" charset="0"/>
                <a:cs typeface="Arial" panose="020B0604020202020204" pitchFamily="34" charset="0"/>
              </a:rPr>
              <a:t>Hướng dẫn thiết kế / xác nhận mẫu câu hỏi</a:t>
            </a:r>
            <a:r>
              <a:rPr sz="1941" spc="-93">
                <a:solidFill>
                  <a:srgbClr val="342170"/>
                </a:solidFill>
                <a:latin typeface="Arial" panose="020B0604020202020204" pitchFamily="34" charset="0"/>
                <a:cs typeface="Arial" panose="020B0604020202020204" pitchFamily="34" charset="0"/>
              </a:rPr>
              <a:t>:</a:t>
            </a:r>
            <a:endParaRPr sz="1941">
              <a:latin typeface="Arial" panose="020B0604020202020204" pitchFamily="34" charset="0"/>
              <a:cs typeface="Arial" panose="020B0604020202020204" pitchFamily="34" charset="0"/>
            </a:endParaRPr>
          </a:p>
          <a:p>
            <a:pPr marL="663424" marR="108143" lvl="1" indent="-249344">
              <a:lnSpc>
                <a:spcPct val="110000"/>
              </a:lnSpc>
              <a:spcBef>
                <a:spcPts val="446"/>
              </a:spcBef>
              <a:buClr>
                <a:srgbClr val="800080"/>
              </a:buClr>
              <a:buFontTx/>
              <a:buChar char="–"/>
              <a:tabLst>
                <a:tab pos="663424" algn="l"/>
                <a:tab pos="663984" algn="l"/>
              </a:tabLst>
            </a:pPr>
            <a:r>
              <a:rPr lang="en-US" sz="1765">
                <a:latin typeface="Arial" panose="020B0604020202020204" pitchFamily="34" charset="0"/>
                <a:cs typeface="Arial" panose="020B0604020202020204" pitchFamily="34" charset="0"/>
              </a:rPr>
              <a:t>Lựa chọn 1 đại diện, mẫu người quan trọng về mặt thống kê, cung cấp động lực để đáp ứng</a:t>
            </a:r>
            <a:endParaRPr lang="en-US" sz="1765" spc="-40">
              <a:solidFill>
                <a:srgbClr val="009999"/>
              </a:solidFill>
              <a:latin typeface="Arial" panose="020B0604020202020204" pitchFamily="34" charset="0"/>
              <a:cs typeface="Arial" panose="020B0604020202020204" pitchFamily="34" charset="0"/>
            </a:endParaRPr>
          </a:p>
          <a:p>
            <a:pPr marL="663424" marR="108143" lvl="1" indent="-249344">
              <a:lnSpc>
                <a:spcPct val="110000"/>
              </a:lnSpc>
              <a:spcBef>
                <a:spcPts val="446"/>
              </a:spcBef>
              <a:buClr>
                <a:srgbClr val="800080"/>
              </a:buClr>
              <a:buChar char="–"/>
              <a:tabLst>
                <a:tab pos="663424" algn="l"/>
                <a:tab pos="663984" algn="l"/>
              </a:tabLst>
            </a:pPr>
            <a:r>
              <a:rPr lang="en-US" sz="1765">
                <a:latin typeface="Arial" panose="020B0604020202020204" pitchFamily="34" charset="0"/>
                <a:cs typeface="Arial" panose="020B0604020202020204" pitchFamily="34" charset="0"/>
              </a:rPr>
              <a:t>Kiểm tra phạm vi câu hỏi, về các câu trả lời có thể</a:t>
            </a:r>
          </a:p>
          <a:p>
            <a:pPr marL="663424" marR="108143" lvl="1" indent="-249344">
              <a:lnSpc>
                <a:spcPct val="110000"/>
              </a:lnSpc>
              <a:spcBef>
                <a:spcPts val="446"/>
              </a:spcBef>
              <a:buClr>
                <a:srgbClr val="800080"/>
              </a:buClr>
              <a:buFontTx/>
              <a:buChar char="–"/>
              <a:tabLst>
                <a:tab pos="663424" algn="l"/>
                <a:tab pos="663984" algn="l"/>
              </a:tabLst>
            </a:pPr>
            <a:r>
              <a:rPr lang="en-US" sz="1765">
                <a:latin typeface="Arial" panose="020B0604020202020204" pitchFamily="34" charset="0"/>
                <a:cs typeface="Arial" panose="020B0604020202020204" pitchFamily="34" charset="0"/>
              </a:rPr>
              <a:t>Đảm bảo các câu hỏi, câu trả lời, trình bày rõ ràng chính xác để không thiên vị và không mơ hồ</a:t>
            </a:r>
            <a:endParaRPr lang="en-US" sz="1765" spc="-101">
              <a:solidFill>
                <a:srgbClr val="009999"/>
              </a:solidFill>
              <a:latin typeface="Arial" panose="020B0604020202020204" pitchFamily="34" charset="0"/>
              <a:cs typeface="Arial" panose="020B0604020202020204" pitchFamily="34" charset="0"/>
            </a:endParaRPr>
          </a:p>
          <a:p>
            <a:pPr marL="663424" marR="108143" lvl="1" indent="-249344">
              <a:lnSpc>
                <a:spcPct val="110000"/>
              </a:lnSpc>
              <a:spcBef>
                <a:spcPts val="446"/>
              </a:spcBef>
              <a:buClr>
                <a:srgbClr val="800080"/>
              </a:buClr>
              <a:buChar char="–"/>
              <a:tabLst>
                <a:tab pos="663424" algn="l"/>
                <a:tab pos="663984" algn="l"/>
              </a:tabLst>
            </a:pPr>
            <a:r>
              <a:rPr lang="en-US" sz="1765">
                <a:latin typeface="Arial" panose="020B0604020202020204" pitchFamily="34" charset="0"/>
                <a:cs typeface="Arial" panose="020B0604020202020204" pitchFamily="34" charset="0"/>
              </a:rPr>
              <a:t>Thêm các câu hỏi dự đoán để tìm ra các câu trả lời mâu thuẫn</a:t>
            </a:r>
            <a:endParaRPr sz="1765">
              <a:latin typeface="Arial" panose="020B0604020202020204" pitchFamily="34" charset="0"/>
              <a:cs typeface="Arial" panose="020B0604020202020204" pitchFamily="34" charset="0"/>
            </a:endParaRPr>
          </a:p>
          <a:p>
            <a:pPr marL="663424" lvl="1" indent="-249344">
              <a:spcBef>
                <a:spcPts val="318"/>
              </a:spcBef>
              <a:buClr>
                <a:srgbClr val="800080"/>
              </a:buClr>
              <a:buChar char="–"/>
              <a:tabLst>
                <a:tab pos="663424" algn="l"/>
                <a:tab pos="663984" algn="l"/>
              </a:tabLst>
            </a:pPr>
            <a:r>
              <a:rPr lang="en-US" sz="1765">
                <a:latin typeface="Arial" panose="020B0604020202020204" pitchFamily="34" charset="0"/>
                <a:cs typeface="Arial" panose="020B0604020202020204" pitchFamily="34" charset="0"/>
              </a:rPr>
              <a:t>Yêu cầu bảng câu hỏi bởi một bên thứ ba</a:t>
            </a:r>
            <a:endParaRPr sz="1765">
              <a:latin typeface="Arial" panose="020B0604020202020204" pitchFamily="34" charset="0"/>
              <a:cs typeface="Arial" panose="020B0604020202020204" pitchFamily="34" charset="0"/>
            </a:endParaRPr>
          </a:p>
        </p:txBody>
      </p:sp>
      <p:sp>
        <p:nvSpPr>
          <p:cNvPr id="4" name="object 4"/>
          <p:cNvSpPr/>
          <p:nvPr/>
        </p:nvSpPr>
        <p:spPr>
          <a:xfrm>
            <a:off x="2396713" y="634701"/>
            <a:ext cx="261097" cy="405093"/>
          </a:xfrm>
          <a:custGeom>
            <a:avLst/>
            <a:gdLst/>
            <a:ahLst/>
            <a:cxnLst/>
            <a:rect l="l" t="t" r="r" b="b"/>
            <a:pathLst>
              <a:path w="295909" h="459105">
                <a:moveTo>
                  <a:pt x="3048" y="204216"/>
                </a:moveTo>
                <a:lnTo>
                  <a:pt x="0" y="156972"/>
                </a:lnTo>
                <a:lnTo>
                  <a:pt x="21336" y="77724"/>
                </a:lnTo>
                <a:lnTo>
                  <a:pt x="74676" y="25908"/>
                </a:lnTo>
                <a:lnTo>
                  <a:pt x="169164" y="0"/>
                </a:lnTo>
                <a:lnTo>
                  <a:pt x="252984" y="39624"/>
                </a:lnTo>
                <a:lnTo>
                  <a:pt x="279186" y="92964"/>
                </a:lnTo>
                <a:lnTo>
                  <a:pt x="129540" y="92964"/>
                </a:lnTo>
                <a:lnTo>
                  <a:pt x="100584" y="123444"/>
                </a:lnTo>
                <a:lnTo>
                  <a:pt x="99060" y="198120"/>
                </a:lnTo>
                <a:lnTo>
                  <a:pt x="3048" y="204216"/>
                </a:lnTo>
                <a:close/>
              </a:path>
              <a:path w="295909" h="459105">
                <a:moveTo>
                  <a:pt x="143256" y="458724"/>
                </a:moveTo>
                <a:lnTo>
                  <a:pt x="99060" y="432816"/>
                </a:lnTo>
                <a:lnTo>
                  <a:pt x="92964" y="393192"/>
                </a:lnTo>
                <a:lnTo>
                  <a:pt x="114300" y="353568"/>
                </a:lnTo>
                <a:lnTo>
                  <a:pt x="103632" y="318516"/>
                </a:lnTo>
                <a:lnTo>
                  <a:pt x="114300" y="204216"/>
                </a:lnTo>
                <a:lnTo>
                  <a:pt x="178308" y="163068"/>
                </a:lnTo>
                <a:lnTo>
                  <a:pt x="182880" y="111252"/>
                </a:lnTo>
                <a:lnTo>
                  <a:pt x="129540" y="92964"/>
                </a:lnTo>
                <a:lnTo>
                  <a:pt x="279186" y="92964"/>
                </a:lnTo>
                <a:lnTo>
                  <a:pt x="295656" y="126492"/>
                </a:lnTo>
                <a:lnTo>
                  <a:pt x="288036" y="205740"/>
                </a:lnTo>
                <a:lnTo>
                  <a:pt x="222504" y="259080"/>
                </a:lnTo>
                <a:lnTo>
                  <a:pt x="222504" y="323088"/>
                </a:lnTo>
                <a:lnTo>
                  <a:pt x="196596" y="347472"/>
                </a:lnTo>
                <a:lnTo>
                  <a:pt x="219456" y="393192"/>
                </a:lnTo>
                <a:lnTo>
                  <a:pt x="201168" y="440436"/>
                </a:lnTo>
                <a:lnTo>
                  <a:pt x="143256" y="458724"/>
                </a:lnTo>
                <a:close/>
              </a:path>
            </a:pathLst>
          </a:custGeom>
          <a:solidFill>
            <a:srgbClr val="000000"/>
          </a:solidFill>
        </p:spPr>
        <p:txBody>
          <a:bodyPr wrap="square" lIns="0" tIns="0" rIns="0" bIns="0" rtlCol="0"/>
          <a:lstStyle/>
          <a:p>
            <a:endParaRPr sz="1588"/>
          </a:p>
        </p:txBody>
      </p:sp>
      <p:sp>
        <p:nvSpPr>
          <p:cNvPr id="5" name="object 5"/>
          <p:cNvSpPr/>
          <p:nvPr/>
        </p:nvSpPr>
        <p:spPr>
          <a:xfrm>
            <a:off x="2411506" y="650838"/>
            <a:ext cx="231401" cy="282388"/>
          </a:xfrm>
          <a:custGeom>
            <a:avLst/>
            <a:gdLst/>
            <a:ahLst/>
            <a:cxnLst/>
            <a:rect l="l" t="t" r="r" b="b"/>
            <a:pathLst>
              <a:path w="262255" h="320040">
                <a:moveTo>
                  <a:pt x="0" y="161544"/>
                </a:moveTo>
                <a:lnTo>
                  <a:pt x="6096" y="94488"/>
                </a:lnTo>
                <a:lnTo>
                  <a:pt x="35052" y="44196"/>
                </a:lnTo>
                <a:lnTo>
                  <a:pt x="97536" y="6096"/>
                </a:lnTo>
                <a:lnTo>
                  <a:pt x="178308" y="0"/>
                </a:lnTo>
                <a:lnTo>
                  <a:pt x="225941" y="48768"/>
                </a:lnTo>
                <a:lnTo>
                  <a:pt x="138684" y="48768"/>
                </a:lnTo>
                <a:lnTo>
                  <a:pt x="74676" y="68580"/>
                </a:lnTo>
                <a:lnTo>
                  <a:pt x="57912" y="117348"/>
                </a:lnTo>
                <a:lnTo>
                  <a:pt x="59225" y="155448"/>
                </a:lnTo>
                <a:lnTo>
                  <a:pt x="38100" y="155448"/>
                </a:lnTo>
                <a:lnTo>
                  <a:pt x="0" y="161544"/>
                </a:lnTo>
                <a:close/>
              </a:path>
              <a:path w="262255" h="320040">
                <a:moveTo>
                  <a:pt x="172211" y="320040"/>
                </a:moveTo>
                <a:lnTo>
                  <a:pt x="111252" y="320040"/>
                </a:lnTo>
                <a:lnTo>
                  <a:pt x="118872" y="265176"/>
                </a:lnTo>
                <a:lnTo>
                  <a:pt x="114300" y="225552"/>
                </a:lnTo>
                <a:lnTo>
                  <a:pt x="131064" y="185928"/>
                </a:lnTo>
                <a:lnTo>
                  <a:pt x="192024" y="160020"/>
                </a:lnTo>
                <a:lnTo>
                  <a:pt x="201168" y="103632"/>
                </a:lnTo>
                <a:lnTo>
                  <a:pt x="167640" y="70104"/>
                </a:lnTo>
                <a:lnTo>
                  <a:pt x="138684" y="48768"/>
                </a:lnTo>
                <a:lnTo>
                  <a:pt x="225941" y="48768"/>
                </a:lnTo>
                <a:lnTo>
                  <a:pt x="242316" y="65532"/>
                </a:lnTo>
                <a:lnTo>
                  <a:pt x="262128" y="131064"/>
                </a:lnTo>
                <a:lnTo>
                  <a:pt x="240792" y="192024"/>
                </a:lnTo>
                <a:lnTo>
                  <a:pt x="211836" y="207264"/>
                </a:lnTo>
                <a:lnTo>
                  <a:pt x="175260" y="231648"/>
                </a:lnTo>
                <a:lnTo>
                  <a:pt x="179832" y="278892"/>
                </a:lnTo>
                <a:lnTo>
                  <a:pt x="172211" y="320040"/>
                </a:lnTo>
                <a:close/>
              </a:path>
              <a:path w="262255" h="320040">
                <a:moveTo>
                  <a:pt x="59436" y="161544"/>
                </a:moveTo>
                <a:lnTo>
                  <a:pt x="38100" y="155448"/>
                </a:lnTo>
                <a:lnTo>
                  <a:pt x="59225" y="155448"/>
                </a:lnTo>
                <a:lnTo>
                  <a:pt x="59436" y="161544"/>
                </a:lnTo>
                <a:close/>
              </a:path>
            </a:pathLst>
          </a:custGeom>
          <a:solidFill>
            <a:srgbClr val="00B1FF"/>
          </a:solidFill>
        </p:spPr>
        <p:txBody>
          <a:bodyPr wrap="square" lIns="0" tIns="0" rIns="0" bIns="0" rtlCol="0"/>
          <a:lstStyle/>
          <a:p>
            <a:endParaRPr sz="1588"/>
          </a:p>
        </p:txBody>
      </p:sp>
      <p:sp>
        <p:nvSpPr>
          <p:cNvPr id="6" name="object 6"/>
          <p:cNvSpPr/>
          <p:nvPr/>
        </p:nvSpPr>
        <p:spPr>
          <a:xfrm>
            <a:off x="2496222" y="954740"/>
            <a:ext cx="73959" cy="64994"/>
          </a:xfrm>
          <a:custGeom>
            <a:avLst/>
            <a:gdLst/>
            <a:ahLst/>
            <a:cxnLst/>
            <a:rect l="l" t="t" r="r" b="b"/>
            <a:pathLst>
              <a:path w="83819" h="73659">
                <a:moveTo>
                  <a:pt x="65531" y="73151"/>
                </a:moveTo>
                <a:lnTo>
                  <a:pt x="18287" y="73151"/>
                </a:lnTo>
                <a:lnTo>
                  <a:pt x="0" y="48767"/>
                </a:lnTo>
                <a:lnTo>
                  <a:pt x="6095" y="13715"/>
                </a:lnTo>
                <a:lnTo>
                  <a:pt x="28955" y="0"/>
                </a:lnTo>
                <a:lnTo>
                  <a:pt x="67055" y="9143"/>
                </a:lnTo>
                <a:lnTo>
                  <a:pt x="83819" y="44195"/>
                </a:lnTo>
                <a:lnTo>
                  <a:pt x="65531" y="73151"/>
                </a:lnTo>
                <a:close/>
              </a:path>
            </a:pathLst>
          </a:custGeom>
          <a:solidFill>
            <a:srgbClr val="00B1FF"/>
          </a:solidFill>
        </p:spPr>
        <p:txBody>
          <a:bodyPr wrap="square" lIns="0" tIns="0" rIns="0" bIns="0" rtlCol="0"/>
          <a:lstStyle/>
          <a:p>
            <a:endParaRPr sz="1588"/>
          </a:p>
        </p:txBody>
      </p:sp>
      <p:sp>
        <p:nvSpPr>
          <p:cNvPr id="7" name="object 7"/>
          <p:cNvSpPr/>
          <p:nvPr/>
        </p:nvSpPr>
        <p:spPr>
          <a:xfrm>
            <a:off x="2204421" y="520400"/>
            <a:ext cx="643218" cy="630891"/>
          </a:xfrm>
          <a:custGeom>
            <a:avLst/>
            <a:gdLst/>
            <a:ahLst/>
            <a:cxnLst/>
            <a:rect l="l" t="t" r="r" b="b"/>
            <a:pathLst>
              <a:path w="728980" h="715010">
                <a:moveTo>
                  <a:pt x="403859" y="714756"/>
                </a:moveTo>
                <a:lnTo>
                  <a:pt x="262127" y="701040"/>
                </a:lnTo>
                <a:lnTo>
                  <a:pt x="114300" y="615696"/>
                </a:lnTo>
                <a:lnTo>
                  <a:pt x="51815" y="510540"/>
                </a:lnTo>
                <a:lnTo>
                  <a:pt x="0" y="431292"/>
                </a:lnTo>
                <a:lnTo>
                  <a:pt x="10667" y="323088"/>
                </a:lnTo>
                <a:lnTo>
                  <a:pt x="35051" y="216408"/>
                </a:lnTo>
                <a:lnTo>
                  <a:pt x="86867" y="111252"/>
                </a:lnTo>
                <a:lnTo>
                  <a:pt x="199644" y="38100"/>
                </a:lnTo>
                <a:lnTo>
                  <a:pt x="309372" y="1524"/>
                </a:lnTo>
                <a:lnTo>
                  <a:pt x="454152" y="0"/>
                </a:lnTo>
                <a:lnTo>
                  <a:pt x="531876" y="12192"/>
                </a:lnTo>
                <a:lnTo>
                  <a:pt x="506882" y="74676"/>
                </a:lnTo>
                <a:lnTo>
                  <a:pt x="371855" y="74676"/>
                </a:lnTo>
                <a:lnTo>
                  <a:pt x="288035" y="105155"/>
                </a:lnTo>
                <a:lnTo>
                  <a:pt x="210311" y="124968"/>
                </a:lnTo>
                <a:lnTo>
                  <a:pt x="178308" y="170688"/>
                </a:lnTo>
                <a:lnTo>
                  <a:pt x="118871" y="243840"/>
                </a:lnTo>
                <a:lnTo>
                  <a:pt x="97536" y="330708"/>
                </a:lnTo>
                <a:lnTo>
                  <a:pt x="100584" y="432816"/>
                </a:lnTo>
                <a:lnTo>
                  <a:pt x="140208" y="499872"/>
                </a:lnTo>
                <a:lnTo>
                  <a:pt x="230123" y="597408"/>
                </a:lnTo>
                <a:lnTo>
                  <a:pt x="342900" y="620268"/>
                </a:lnTo>
                <a:lnTo>
                  <a:pt x="632620" y="620268"/>
                </a:lnTo>
                <a:lnTo>
                  <a:pt x="629411" y="627888"/>
                </a:lnTo>
                <a:lnTo>
                  <a:pt x="565404" y="652272"/>
                </a:lnTo>
                <a:lnTo>
                  <a:pt x="502919" y="687324"/>
                </a:lnTo>
                <a:lnTo>
                  <a:pt x="403859" y="714756"/>
                </a:lnTo>
                <a:close/>
              </a:path>
              <a:path w="728980" h="715010">
                <a:moveTo>
                  <a:pt x="632620" y="620268"/>
                </a:moveTo>
                <a:lnTo>
                  <a:pt x="342900" y="620268"/>
                </a:lnTo>
                <a:lnTo>
                  <a:pt x="445008" y="609600"/>
                </a:lnTo>
                <a:lnTo>
                  <a:pt x="509016" y="579119"/>
                </a:lnTo>
                <a:lnTo>
                  <a:pt x="565404" y="548640"/>
                </a:lnTo>
                <a:lnTo>
                  <a:pt x="620268" y="452628"/>
                </a:lnTo>
                <a:lnTo>
                  <a:pt x="646176" y="320040"/>
                </a:lnTo>
                <a:lnTo>
                  <a:pt x="624840" y="239268"/>
                </a:lnTo>
                <a:lnTo>
                  <a:pt x="586740" y="179832"/>
                </a:lnTo>
                <a:lnTo>
                  <a:pt x="492252" y="111252"/>
                </a:lnTo>
                <a:lnTo>
                  <a:pt x="531876" y="12192"/>
                </a:lnTo>
                <a:lnTo>
                  <a:pt x="606552" y="73152"/>
                </a:lnTo>
                <a:lnTo>
                  <a:pt x="667511" y="120396"/>
                </a:lnTo>
                <a:lnTo>
                  <a:pt x="713232" y="243840"/>
                </a:lnTo>
                <a:lnTo>
                  <a:pt x="728472" y="368808"/>
                </a:lnTo>
                <a:lnTo>
                  <a:pt x="710184" y="477012"/>
                </a:lnTo>
                <a:lnTo>
                  <a:pt x="653796" y="569976"/>
                </a:lnTo>
                <a:lnTo>
                  <a:pt x="632620" y="620268"/>
                </a:lnTo>
                <a:close/>
              </a:path>
              <a:path w="728980" h="715010">
                <a:moveTo>
                  <a:pt x="492252" y="111252"/>
                </a:moveTo>
                <a:lnTo>
                  <a:pt x="371855" y="74676"/>
                </a:lnTo>
                <a:lnTo>
                  <a:pt x="506882" y="74676"/>
                </a:lnTo>
                <a:lnTo>
                  <a:pt x="492252" y="111252"/>
                </a:lnTo>
                <a:close/>
              </a:path>
            </a:pathLst>
          </a:custGeom>
          <a:solidFill>
            <a:srgbClr val="000000"/>
          </a:solidFill>
        </p:spPr>
        <p:txBody>
          <a:bodyPr wrap="square" lIns="0" tIns="0" rIns="0" bIns="0" rtlCol="0"/>
          <a:lstStyle/>
          <a:p>
            <a:endParaRPr sz="1588"/>
          </a:p>
        </p:txBody>
      </p:sp>
      <p:sp>
        <p:nvSpPr>
          <p:cNvPr id="8" name="object 8"/>
          <p:cNvSpPr/>
          <p:nvPr/>
        </p:nvSpPr>
        <p:spPr>
          <a:xfrm>
            <a:off x="2221901" y="531159"/>
            <a:ext cx="610721" cy="605118"/>
          </a:xfrm>
          <a:custGeom>
            <a:avLst/>
            <a:gdLst/>
            <a:ahLst/>
            <a:cxnLst/>
            <a:rect l="l" t="t" r="r" b="b"/>
            <a:pathLst>
              <a:path w="692150" h="685800">
                <a:moveTo>
                  <a:pt x="329184" y="685800"/>
                </a:moveTo>
                <a:lnTo>
                  <a:pt x="210312" y="656844"/>
                </a:lnTo>
                <a:lnTo>
                  <a:pt x="80772" y="548640"/>
                </a:lnTo>
                <a:lnTo>
                  <a:pt x="0" y="365760"/>
                </a:lnTo>
                <a:lnTo>
                  <a:pt x="32004" y="251460"/>
                </a:lnTo>
                <a:lnTo>
                  <a:pt x="51816" y="147828"/>
                </a:lnTo>
                <a:lnTo>
                  <a:pt x="134112" y="74676"/>
                </a:lnTo>
                <a:lnTo>
                  <a:pt x="224028" y="22860"/>
                </a:lnTo>
                <a:lnTo>
                  <a:pt x="365760" y="0"/>
                </a:lnTo>
                <a:lnTo>
                  <a:pt x="373380" y="48768"/>
                </a:lnTo>
                <a:lnTo>
                  <a:pt x="294132" y="48768"/>
                </a:lnTo>
                <a:lnTo>
                  <a:pt x="176784" y="96012"/>
                </a:lnTo>
                <a:lnTo>
                  <a:pt x="103632" y="175260"/>
                </a:lnTo>
                <a:lnTo>
                  <a:pt x="68580" y="278892"/>
                </a:lnTo>
                <a:lnTo>
                  <a:pt x="47244" y="362712"/>
                </a:lnTo>
                <a:lnTo>
                  <a:pt x="94488" y="493776"/>
                </a:lnTo>
                <a:lnTo>
                  <a:pt x="150876" y="541020"/>
                </a:lnTo>
                <a:lnTo>
                  <a:pt x="188976" y="589788"/>
                </a:lnTo>
                <a:lnTo>
                  <a:pt x="275844" y="618744"/>
                </a:lnTo>
                <a:lnTo>
                  <a:pt x="358140" y="637032"/>
                </a:lnTo>
                <a:lnTo>
                  <a:pt x="492025" y="637032"/>
                </a:lnTo>
                <a:lnTo>
                  <a:pt x="438912" y="664464"/>
                </a:lnTo>
                <a:lnTo>
                  <a:pt x="329184" y="685800"/>
                </a:lnTo>
                <a:close/>
              </a:path>
              <a:path w="692150" h="685800">
                <a:moveTo>
                  <a:pt x="492025" y="637032"/>
                </a:moveTo>
                <a:lnTo>
                  <a:pt x="358140" y="637032"/>
                </a:lnTo>
                <a:lnTo>
                  <a:pt x="516636" y="583692"/>
                </a:lnTo>
                <a:lnTo>
                  <a:pt x="609600" y="489204"/>
                </a:lnTo>
                <a:lnTo>
                  <a:pt x="646176" y="361188"/>
                </a:lnTo>
                <a:lnTo>
                  <a:pt x="646176" y="252984"/>
                </a:lnTo>
                <a:lnTo>
                  <a:pt x="600456" y="179832"/>
                </a:lnTo>
                <a:lnTo>
                  <a:pt x="537972" y="100584"/>
                </a:lnTo>
                <a:lnTo>
                  <a:pt x="373380" y="48768"/>
                </a:lnTo>
                <a:lnTo>
                  <a:pt x="365760" y="0"/>
                </a:lnTo>
                <a:lnTo>
                  <a:pt x="440436" y="10668"/>
                </a:lnTo>
                <a:lnTo>
                  <a:pt x="541020" y="39624"/>
                </a:lnTo>
                <a:lnTo>
                  <a:pt x="591312" y="99060"/>
                </a:lnTo>
                <a:lnTo>
                  <a:pt x="656844" y="166116"/>
                </a:lnTo>
                <a:lnTo>
                  <a:pt x="691896" y="310896"/>
                </a:lnTo>
                <a:lnTo>
                  <a:pt x="685800" y="416052"/>
                </a:lnTo>
                <a:lnTo>
                  <a:pt x="641604" y="510540"/>
                </a:lnTo>
                <a:lnTo>
                  <a:pt x="577596" y="592836"/>
                </a:lnTo>
                <a:lnTo>
                  <a:pt x="492025" y="637032"/>
                </a:lnTo>
                <a:close/>
              </a:path>
            </a:pathLst>
          </a:custGeom>
          <a:solidFill>
            <a:srgbClr val="00B1FF"/>
          </a:solidFill>
        </p:spPr>
        <p:txBody>
          <a:bodyPr wrap="square" lIns="0" tIns="0" rIns="0" bIns="0" rtlCol="0"/>
          <a:lstStyle/>
          <a:p>
            <a:endParaRPr sz="1588"/>
          </a:p>
        </p:txBody>
      </p:sp>
      <p:sp>
        <p:nvSpPr>
          <p:cNvPr id="9" name="object 9"/>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15</a:t>
            </a:fld>
            <a:endParaRPr dirty="0"/>
          </a:p>
        </p:txBody>
      </p:sp>
      <p:sp>
        <p:nvSpPr>
          <p:cNvPr id="2" name="object 2"/>
          <p:cNvSpPr txBox="1"/>
          <p:nvPr/>
        </p:nvSpPr>
        <p:spPr>
          <a:xfrm>
            <a:off x="2795644" y="1365773"/>
            <a:ext cx="8542916" cy="5136150"/>
          </a:xfrm>
          <a:prstGeom prst="rect">
            <a:avLst/>
          </a:prstGeom>
        </p:spPr>
        <p:txBody>
          <a:bodyPr vert="horz" wrap="square" lIns="0" tIns="0" rIns="0" bIns="0" rtlCol="0">
            <a:spAutoFit/>
          </a:bodyPr>
          <a:lstStyle/>
          <a:p>
            <a:pPr marL="309299" indent="-298092">
              <a:spcBef>
                <a:spcPts val="1152"/>
              </a:spcBef>
              <a:buClr>
                <a:srgbClr val="800080"/>
              </a:buClr>
              <a:buSzPct val="68181"/>
              <a:buFont typeface="Courier New"/>
              <a:buChar char=""/>
              <a:tabLst>
                <a:tab pos="309859" algn="l"/>
              </a:tabLst>
            </a:pPr>
            <a:r>
              <a:rPr lang="en-US" sz="1765">
                <a:latin typeface="Arial" panose="020B0604020202020204" pitchFamily="34" charset="0"/>
                <a:cs typeface="Arial" panose="020B0604020202020204" pitchFamily="34" charset="0"/>
              </a:rPr>
              <a:t>Mục tiêu: thu thập thêm thông tin về các khái niệm đã được suy luận</a:t>
            </a:r>
          </a:p>
          <a:p>
            <a:pPr marL="309299" indent="-298092">
              <a:spcBef>
                <a:spcPts val="1152"/>
              </a:spcBef>
              <a:buClr>
                <a:srgbClr val="800080"/>
              </a:buClr>
              <a:buSzPct val="68181"/>
              <a:buFont typeface="Courier New"/>
              <a:buChar char=""/>
              <a:tabLst>
                <a:tab pos="309859" algn="l"/>
              </a:tabLst>
            </a:pPr>
            <a:r>
              <a:rPr sz="1941" spc="-141">
                <a:solidFill>
                  <a:srgbClr val="342170"/>
                </a:solidFill>
                <a:latin typeface="Arial" panose="020B0604020202020204" pitchFamily="34" charset="0"/>
                <a:cs typeface="Arial" panose="020B0604020202020204" pitchFamily="34" charset="0"/>
              </a:rPr>
              <a:t>Card </a:t>
            </a:r>
            <a:r>
              <a:rPr sz="1941" spc="-66" dirty="0">
                <a:solidFill>
                  <a:srgbClr val="342170"/>
                </a:solidFill>
                <a:latin typeface="Arial" panose="020B0604020202020204" pitchFamily="34" charset="0"/>
                <a:cs typeface="Arial" panose="020B0604020202020204" pitchFamily="34" charset="0"/>
              </a:rPr>
              <a:t>sort</a:t>
            </a:r>
            <a:r>
              <a:rPr sz="1941" spc="-66">
                <a:solidFill>
                  <a:srgbClr val="342170"/>
                </a:solidFill>
                <a:latin typeface="Arial" panose="020B0604020202020204" pitchFamily="34" charset="0"/>
                <a:cs typeface="Arial" panose="020B0604020202020204" pitchFamily="34" charset="0"/>
              </a:rPr>
              <a:t>: </a:t>
            </a:r>
            <a:r>
              <a:rPr lang="en-US" sz="1765">
                <a:latin typeface="Arial" panose="020B0604020202020204" pitchFamily="34" charset="0"/>
                <a:cs typeface="Arial" panose="020B0604020202020204" pitchFamily="34" charset="0"/>
              </a:rPr>
              <a:t>yêu cầu các bên liên quan phân chia một bộ thẻ .</a:t>
            </a:r>
            <a:r>
              <a:rPr sz="1765" spc="-4">
                <a:solidFill>
                  <a:srgbClr val="342170"/>
                </a:solidFill>
                <a:latin typeface="Arial" panose="020B0604020202020204" pitchFamily="34" charset="0"/>
                <a:cs typeface="Arial" panose="020B0604020202020204" pitchFamily="34" charset="0"/>
              </a:rPr>
              <a:t>...</a:t>
            </a:r>
            <a:endParaRPr sz="1765">
              <a:latin typeface="Arial" panose="020B0604020202020204" pitchFamily="34" charset="0"/>
              <a:cs typeface="Arial" panose="020B0604020202020204" pitchFamily="34" charset="0"/>
            </a:endParaRPr>
          </a:p>
          <a:p>
            <a:pPr marL="662863" lvl="1" indent="-248224">
              <a:spcBef>
                <a:spcPts val="666"/>
              </a:spcBef>
              <a:buClr>
                <a:srgbClr val="800080"/>
              </a:buClr>
              <a:buChar char="–"/>
              <a:tabLst>
                <a:tab pos="662863" algn="l"/>
                <a:tab pos="663424" algn="l"/>
              </a:tabLst>
            </a:pPr>
            <a:r>
              <a:rPr lang="en-US" sz="1765">
                <a:latin typeface="Arial" panose="020B0604020202020204" pitchFamily="34" charset="0"/>
                <a:cs typeface="Arial" panose="020B0604020202020204" pitchFamily="34" charset="0"/>
              </a:rPr>
              <a:t>Mỗi thẻ bắt 1 khái niệm nguyên văn hoặc đồ họa</a:t>
            </a:r>
          </a:p>
          <a:p>
            <a:pPr marL="662863" lvl="1" indent="-248224">
              <a:spcBef>
                <a:spcPts val="666"/>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Thẻ được chia thành các tập con dựa trên các tiêu chí của các bên liên quan</a:t>
            </a:r>
          </a:p>
          <a:p>
            <a:pPr marL="662863" lvl="1" indent="-248224">
              <a:spcBef>
                <a:spcPts val="666"/>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Đối với mỗi tập hợp con, hãy hỏi ...</a:t>
            </a:r>
          </a:p>
          <a:p>
            <a:pPr marL="818073" lvl="2">
              <a:spcBef>
                <a:spcPts val="666"/>
              </a:spcBef>
              <a:buClr>
                <a:srgbClr val="800080"/>
              </a:buClr>
              <a:tabLst>
                <a:tab pos="662863" algn="l"/>
                <a:tab pos="663424" algn="l"/>
              </a:tabLst>
            </a:pPr>
            <a:r>
              <a:rPr sz="1941" spc="-4">
                <a:solidFill>
                  <a:srgbClr val="800080"/>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Tính chất chia sẻ ngầm thường dùng để nhóm</a:t>
            </a:r>
            <a:r>
              <a:rPr sz="1941" spc="-4">
                <a:solidFill>
                  <a:srgbClr val="800080"/>
                </a:solidFill>
                <a:latin typeface="Arial" panose="020B0604020202020204" pitchFamily="34" charset="0"/>
                <a:cs typeface="Arial" panose="020B0604020202020204" pitchFamily="34" charset="0"/>
              </a:rPr>
              <a:t>?</a:t>
            </a:r>
            <a:endParaRPr sz="1941">
              <a:latin typeface="Arial" panose="020B0604020202020204" pitchFamily="34" charset="0"/>
              <a:cs typeface="Arial" panose="020B0604020202020204" pitchFamily="34" charset="0"/>
            </a:endParaRPr>
          </a:p>
          <a:p>
            <a:pPr marL="821994">
              <a:spcBef>
                <a:spcPts val="379"/>
              </a:spcBef>
            </a:pPr>
            <a:r>
              <a:rPr sz="1941" spc="-4">
                <a:solidFill>
                  <a:srgbClr val="800080"/>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Mô tả, quy định</a:t>
            </a:r>
            <a:r>
              <a:rPr sz="1941" spc="-4">
                <a:solidFill>
                  <a:srgbClr val="800080"/>
                </a:solidFill>
                <a:latin typeface="Arial" panose="020B0604020202020204" pitchFamily="34" charset="0"/>
                <a:cs typeface="Arial" panose="020B0604020202020204" pitchFamily="34" charset="0"/>
              </a:rPr>
              <a:t>?</a:t>
            </a:r>
            <a:endParaRPr sz="1941">
              <a:latin typeface="Arial" panose="020B0604020202020204" pitchFamily="34" charset="0"/>
              <a:cs typeface="Arial" panose="020B0604020202020204" pitchFamily="34" charset="0"/>
            </a:endParaRPr>
          </a:p>
          <a:p>
            <a:pPr marL="662863" lvl="1" indent="-248224">
              <a:spcBef>
                <a:spcPts val="622"/>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Lặp lại với cùng một thẻ cho các nhóm / thuộc tính mới</a:t>
            </a:r>
          </a:p>
          <a:p>
            <a:pPr marL="662863" lvl="1" indent="-248224">
              <a:spcBef>
                <a:spcPts val="622"/>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Ví dụ: Hệ thống lập kế hoạch họp</a:t>
            </a:r>
          </a:p>
          <a:p>
            <a:pPr marL="662863" lvl="1" indent="-248224">
              <a:spcBef>
                <a:spcPts val="622"/>
              </a:spcBef>
              <a:buClr>
                <a:srgbClr val="800080"/>
              </a:buClr>
              <a:buChar char="–"/>
              <a:tabLst>
                <a:tab pos="662863" algn="l"/>
                <a:tab pos="663424" algn="l"/>
              </a:tabLst>
            </a:pPr>
            <a:r>
              <a:rPr lang="en-US" sz="1765">
                <a:latin typeface="Arial" panose="020B0604020202020204" pitchFamily="34" charset="0"/>
                <a:cs typeface="Arial" panose="020B0604020202020204" pitchFamily="34" charset="0"/>
              </a:rPr>
              <a:t>Lần nhắc 1: "Cuộc họp", "Người tham gia" được nhóm lại với nhau  =&gt; "Người tham gia sẽ được mời tham dự cuộc họp</a:t>
            </a:r>
            <a:r>
              <a:rPr lang="en-US" sz="2118">
                <a:latin typeface="Arial" panose="020B0604020202020204" pitchFamily="34" charset="0"/>
                <a:cs typeface="Arial" panose="020B0604020202020204" pitchFamily="34" charset="0"/>
              </a:rPr>
              <a:t>“</a:t>
            </a:r>
          </a:p>
          <a:p>
            <a:pPr marL="662863" lvl="1" indent="-248224">
              <a:spcBef>
                <a:spcPts val="622"/>
              </a:spcBef>
              <a:buClr>
                <a:srgbClr val="800080"/>
              </a:buClr>
              <a:buChar char="–"/>
              <a:tabLst>
                <a:tab pos="662863" algn="l"/>
                <a:tab pos="663424" algn="l"/>
              </a:tabLst>
            </a:pPr>
            <a:r>
              <a:rPr lang="en-US" sz="1765">
                <a:latin typeface="Arial" panose="020B0604020202020204" pitchFamily="34" charset="0"/>
                <a:cs typeface="Arial" panose="020B0604020202020204" pitchFamily="34" charset="0"/>
              </a:rPr>
              <a:t>Lần nhắc 2: "Cuộc họp", "Người tham gia" được nhóm lại với nhau  =&gt; "Những khó khăn của người tham gia cuộc họp phải được biết đến"</a:t>
            </a:r>
            <a:endParaRPr sz="1765">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xfrm>
            <a:off x="2205303" y="412865"/>
            <a:ext cx="5976657" cy="375937"/>
          </a:xfrm>
          <a:prstGeom prst="rect">
            <a:avLst/>
          </a:prstGeom>
        </p:spPr>
        <p:txBody>
          <a:bodyPr vert="horz" wrap="square" lIns="0" tIns="0" rIns="0" bIns="0" rtlCol="0" anchor="t">
            <a:spAutoFit/>
          </a:bodyPr>
          <a:lstStyle/>
          <a:p>
            <a:pPr marL="11206">
              <a:lnSpc>
                <a:spcPts val="2771"/>
              </a:lnSpc>
              <a:tabLst>
                <a:tab pos="1919110" algn="l"/>
              </a:tabLst>
            </a:pPr>
            <a:r>
              <a:rPr sz="2824" spc="-190"/>
              <a:t>Card </a:t>
            </a:r>
            <a:r>
              <a:rPr sz="2824" spc="-128" dirty="0"/>
              <a:t>sorts </a:t>
            </a:r>
            <a:r>
              <a:rPr sz="2824" dirty="0"/>
              <a:t>&amp; </a:t>
            </a:r>
            <a:r>
              <a:rPr sz="2824" spc="-159" dirty="0"/>
              <a:t>repertory</a:t>
            </a:r>
            <a:r>
              <a:rPr sz="2824" spc="216" dirty="0"/>
              <a:t> </a:t>
            </a:r>
            <a:r>
              <a:rPr sz="2824" spc="-159" dirty="0"/>
              <a:t>grids</a:t>
            </a:r>
            <a:endParaRPr sz="2824">
              <a:latin typeface="Courier New"/>
              <a:cs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68801" y="714488"/>
            <a:ext cx="5666310" cy="434606"/>
          </a:xfrm>
          <a:prstGeom prst="rect">
            <a:avLst/>
          </a:prstGeom>
        </p:spPr>
        <p:txBody>
          <a:bodyPr vert="horz" wrap="square" lIns="0" tIns="0" rIns="0" bIns="0" rtlCol="0" anchor="t">
            <a:spAutoFit/>
          </a:bodyPr>
          <a:lstStyle/>
          <a:p>
            <a:pPr marL="11206">
              <a:tabLst>
                <a:tab pos="4234929" algn="l"/>
              </a:tabLst>
            </a:pPr>
            <a:r>
              <a:rPr sz="2824" spc="-110" dirty="0"/>
              <a:t>C</a:t>
            </a:r>
            <a:r>
              <a:rPr sz="2824" spc="-172" dirty="0"/>
              <a:t>a</a:t>
            </a:r>
            <a:r>
              <a:rPr sz="2824" spc="-159" dirty="0"/>
              <a:t>r</a:t>
            </a:r>
            <a:r>
              <a:rPr sz="2824" spc="-313" dirty="0"/>
              <a:t>d</a:t>
            </a:r>
            <a:r>
              <a:rPr sz="2824" spc="-31" dirty="0"/>
              <a:t> </a:t>
            </a:r>
            <a:r>
              <a:rPr sz="2824" spc="-97" dirty="0"/>
              <a:t>s</a:t>
            </a:r>
            <a:r>
              <a:rPr sz="2824" spc="-128" dirty="0"/>
              <a:t>o</a:t>
            </a:r>
            <a:r>
              <a:rPr sz="2824" spc="-159" dirty="0"/>
              <a:t>r</a:t>
            </a:r>
            <a:r>
              <a:rPr sz="2824" spc="-163" dirty="0"/>
              <a:t>t</a:t>
            </a:r>
            <a:r>
              <a:rPr sz="2824" spc="-97" dirty="0"/>
              <a:t>s</a:t>
            </a:r>
            <a:r>
              <a:rPr sz="2824" dirty="0"/>
              <a:t> &amp;</a:t>
            </a:r>
            <a:r>
              <a:rPr sz="2824" spc="9" dirty="0"/>
              <a:t> </a:t>
            </a:r>
            <a:r>
              <a:rPr sz="2824" spc="-185" dirty="0"/>
              <a:t>r</a:t>
            </a:r>
            <a:r>
              <a:rPr sz="2824" spc="-110" dirty="0"/>
              <a:t>e</a:t>
            </a:r>
            <a:r>
              <a:rPr sz="2824" spc="-260" dirty="0"/>
              <a:t>p</a:t>
            </a:r>
            <a:r>
              <a:rPr sz="2824" spc="-110" dirty="0"/>
              <a:t>e</a:t>
            </a:r>
            <a:r>
              <a:rPr sz="2824" spc="-159" dirty="0"/>
              <a:t>r</a:t>
            </a:r>
            <a:r>
              <a:rPr sz="2824" spc="-163" dirty="0"/>
              <a:t>t</a:t>
            </a:r>
            <a:r>
              <a:rPr sz="2824" spc="-128" dirty="0"/>
              <a:t>o</a:t>
            </a:r>
            <a:r>
              <a:rPr sz="2824" spc="-159" dirty="0"/>
              <a:t>ry</a:t>
            </a:r>
            <a:r>
              <a:rPr sz="2824" spc="-31" dirty="0"/>
              <a:t> </a:t>
            </a:r>
            <a:r>
              <a:rPr sz="2824" spc="-159" dirty="0"/>
              <a:t>g</a:t>
            </a:r>
            <a:r>
              <a:rPr sz="2824" spc="-185" dirty="0"/>
              <a:t>r</a:t>
            </a:r>
            <a:r>
              <a:rPr sz="2824" spc="-35" dirty="0"/>
              <a:t>i</a:t>
            </a:r>
            <a:r>
              <a:rPr sz="2824" spc="-313" dirty="0"/>
              <a:t>d</a:t>
            </a:r>
            <a:r>
              <a:rPr sz="2824" spc="-97" dirty="0"/>
              <a:t>s</a:t>
            </a:r>
            <a:r>
              <a:rPr sz="2824" dirty="0"/>
              <a:t>	</a:t>
            </a:r>
            <a:r>
              <a:rPr sz="2118" spc="-9" dirty="0"/>
              <a:t>(</a:t>
            </a:r>
            <a:r>
              <a:rPr sz="2118" dirty="0"/>
              <a:t>2)</a:t>
            </a:r>
            <a:endParaRPr sz="2118"/>
          </a:p>
        </p:txBody>
      </p:sp>
      <p:sp>
        <p:nvSpPr>
          <p:cNvPr id="3" name="object 3"/>
          <p:cNvSpPr txBox="1"/>
          <p:nvPr/>
        </p:nvSpPr>
        <p:spPr>
          <a:xfrm>
            <a:off x="2419124" y="1588994"/>
            <a:ext cx="9224236" cy="3667671"/>
          </a:xfrm>
          <a:prstGeom prst="rect">
            <a:avLst/>
          </a:prstGeom>
        </p:spPr>
        <p:txBody>
          <a:bodyPr vert="horz" wrap="square" lIns="0" tIns="0" rIns="0" bIns="0" rtlCol="0">
            <a:spAutoFit/>
          </a:bodyPr>
          <a:lstStyle/>
          <a:p>
            <a:pPr marL="309299" marR="109824" indent="-298653">
              <a:lnSpc>
                <a:spcPct val="110000"/>
              </a:lnSpc>
              <a:tabLst>
                <a:tab pos="1948247" algn="l"/>
              </a:tabLst>
            </a:pPr>
            <a:r>
              <a:rPr sz="1400" spc="899">
                <a:solidFill>
                  <a:srgbClr val="800080"/>
                </a:solidFill>
                <a:latin typeface="Arial" panose="020B0604020202020204" pitchFamily="34" charset="0"/>
                <a:cs typeface="Arial" panose="020B0604020202020204" pitchFamily="34" charset="0"/>
              </a:rPr>
              <a:t></a:t>
            </a:r>
            <a:r>
              <a:rPr sz="1400" spc="-75">
                <a:solidFill>
                  <a:srgbClr val="800080"/>
                </a:solidFill>
                <a:latin typeface="Arial" panose="020B0604020202020204" pitchFamily="34" charset="0"/>
                <a:cs typeface="Arial" panose="020B0604020202020204" pitchFamily="34" charset="0"/>
              </a:rPr>
              <a:t> </a:t>
            </a:r>
            <a:r>
              <a:rPr lang="en-US" sz="2000" spc="-101">
                <a:solidFill>
                  <a:srgbClr val="342170"/>
                </a:solidFill>
                <a:latin typeface="Arial" panose="020B0604020202020204" pitchFamily="34" charset="0"/>
                <a:cs typeface="Arial" panose="020B0604020202020204" pitchFamily="34" charset="0"/>
              </a:rPr>
              <a:t>Repertory</a:t>
            </a:r>
            <a:r>
              <a:rPr lang="en-US" sz="2000" spc="26">
                <a:solidFill>
                  <a:srgbClr val="342170"/>
                </a:solidFill>
                <a:latin typeface="Arial" panose="020B0604020202020204" pitchFamily="34" charset="0"/>
                <a:cs typeface="Arial" panose="020B0604020202020204" pitchFamily="34" charset="0"/>
              </a:rPr>
              <a:t> </a:t>
            </a:r>
            <a:r>
              <a:rPr lang="en-US" sz="2000" spc="-88">
                <a:solidFill>
                  <a:srgbClr val="342170"/>
                </a:solidFill>
                <a:latin typeface="Arial" panose="020B0604020202020204" pitchFamily="34" charset="0"/>
                <a:cs typeface="Arial" panose="020B0604020202020204" pitchFamily="34" charset="0"/>
              </a:rPr>
              <a:t>grid:	</a:t>
            </a:r>
            <a:r>
              <a:rPr lang="en-US">
                <a:latin typeface="Arial" panose="020B0604020202020204" pitchFamily="34" charset="0"/>
                <a:cs typeface="Arial" panose="020B0604020202020204" pitchFamily="34" charset="0"/>
              </a:rPr>
              <a:t>yêu cầu các bên liên quan mô tả các khái niệm mục tiêu thông qua thuộc tính và phạm vi giá trị</a:t>
            </a:r>
            <a:endParaRPr sz="2000">
              <a:latin typeface="Arial" panose="020B0604020202020204" pitchFamily="34" charset="0"/>
              <a:cs typeface="Arial" panose="020B0604020202020204" pitchFamily="34" charset="0"/>
            </a:endParaRPr>
          </a:p>
          <a:p>
            <a:pPr marL="418562">
              <a:spcBef>
                <a:spcPts val="560"/>
              </a:spcBef>
            </a:pPr>
            <a:r>
              <a:rPr sz="2000" spc="115" dirty="0">
                <a:solidFill>
                  <a:srgbClr val="800080"/>
                </a:solidFill>
                <a:latin typeface="Arial" panose="020B0604020202020204" pitchFamily="34" charset="0"/>
                <a:cs typeface="Arial" panose="020B0604020202020204" pitchFamily="34" charset="0"/>
              </a:rPr>
              <a:t>=&gt;</a:t>
            </a:r>
            <a:r>
              <a:rPr sz="2000" spc="115">
                <a:solidFill>
                  <a:srgbClr val="800080"/>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khái niệm thuộc tính các mạng lưới</a:t>
            </a:r>
          </a:p>
          <a:p>
            <a:pPr marL="418562">
              <a:spcBef>
                <a:spcPts val="560"/>
              </a:spcBef>
            </a:pPr>
            <a:r>
              <a:rPr lang="en-US" sz="1800" spc="-44">
                <a:solidFill>
                  <a:srgbClr val="009999"/>
                </a:solidFill>
                <a:latin typeface="Arial" panose="020B0604020202020204" pitchFamily="34" charset="0"/>
                <a:cs typeface="Arial" panose="020B0604020202020204" pitchFamily="34" charset="0"/>
              </a:rPr>
              <a:t>e.g. </a:t>
            </a:r>
            <a:r>
              <a:rPr lang="en-US" sz="1800" spc="-66">
                <a:solidFill>
                  <a:srgbClr val="5E5E5E"/>
                </a:solidFill>
                <a:latin typeface="Arial" panose="020B0604020202020204" pitchFamily="34" charset="0"/>
                <a:cs typeface="Arial" panose="020B0604020202020204" pitchFamily="34" charset="0"/>
              </a:rPr>
              <a:t>(Date, </a:t>
            </a:r>
            <a:r>
              <a:rPr lang="en-US" sz="1800" spc="-168">
                <a:solidFill>
                  <a:srgbClr val="5E5E5E"/>
                </a:solidFill>
                <a:latin typeface="Arial" panose="020B0604020202020204" pitchFamily="34" charset="0"/>
                <a:cs typeface="Arial" panose="020B0604020202020204" pitchFamily="34" charset="0"/>
              </a:rPr>
              <a:t>Mon-Fri)</a:t>
            </a:r>
            <a:r>
              <a:rPr lang="en-US" sz="1800" spc="-168">
                <a:solidFill>
                  <a:srgbClr val="009999"/>
                </a:solidFill>
                <a:latin typeface="Arial" panose="020B0604020202020204" pitchFamily="34" charset="0"/>
                <a:cs typeface="Arial" panose="020B0604020202020204" pitchFamily="34" charset="0"/>
              </a:rPr>
              <a:t>, </a:t>
            </a:r>
            <a:r>
              <a:rPr lang="en-US" sz="1800" spc="-57">
                <a:solidFill>
                  <a:srgbClr val="5E5E5E"/>
                </a:solidFill>
                <a:latin typeface="Arial" panose="020B0604020202020204" pitchFamily="34" charset="0"/>
                <a:cs typeface="Arial" panose="020B0604020202020204" pitchFamily="34" charset="0"/>
              </a:rPr>
              <a:t>(Location, </a:t>
            </a:r>
            <a:r>
              <a:rPr lang="en-US" sz="1800" spc="-194">
                <a:solidFill>
                  <a:srgbClr val="5E5E5E"/>
                </a:solidFill>
                <a:latin typeface="Arial" panose="020B0604020202020204" pitchFamily="34" charset="0"/>
                <a:cs typeface="Arial" panose="020B0604020202020204" pitchFamily="34" charset="0"/>
              </a:rPr>
              <a:t>Europe)  </a:t>
            </a:r>
            <a:r>
              <a:rPr lang="en-US" sz="1800" spc="-71">
                <a:solidFill>
                  <a:srgbClr val="009999"/>
                </a:solidFill>
                <a:latin typeface="Arial" panose="020B0604020202020204" pitchFamily="34" charset="0"/>
                <a:cs typeface="Arial" panose="020B0604020202020204" pitchFamily="34" charset="0"/>
              </a:rPr>
              <a:t>for </a:t>
            </a:r>
            <a:r>
              <a:rPr lang="en-US" sz="1800" spc="-119">
                <a:solidFill>
                  <a:srgbClr val="009999"/>
                </a:solidFill>
                <a:latin typeface="Arial" panose="020B0604020202020204" pitchFamily="34" charset="0"/>
                <a:cs typeface="Arial" panose="020B0604020202020204" pitchFamily="34" charset="0"/>
              </a:rPr>
              <a:t>grid </a:t>
            </a:r>
            <a:r>
              <a:rPr lang="en-US" sz="1800" spc="-93">
                <a:solidFill>
                  <a:srgbClr val="009999"/>
                </a:solidFill>
                <a:latin typeface="Arial" panose="020B0604020202020204" pitchFamily="34" charset="0"/>
                <a:cs typeface="Arial" panose="020B0604020202020204" pitchFamily="34" charset="0"/>
              </a:rPr>
              <a:t>characterizing </a:t>
            </a:r>
            <a:r>
              <a:rPr lang="en-US" sz="1800" spc="-93">
                <a:solidFill>
                  <a:srgbClr val="5E5E5E"/>
                </a:solidFill>
                <a:latin typeface="Arial" panose="020B0604020202020204" pitchFamily="34" charset="0"/>
                <a:cs typeface="Arial" panose="020B0604020202020204" pitchFamily="34" charset="0"/>
              </a:rPr>
              <a:t>Meeting</a:t>
            </a:r>
            <a:r>
              <a:rPr lang="en-US" sz="1800" spc="269">
                <a:solidFill>
                  <a:srgbClr val="5E5E5E"/>
                </a:solidFill>
                <a:latin typeface="Arial" panose="020B0604020202020204" pitchFamily="34" charset="0"/>
                <a:cs typeface="Arial" panose="020B0604020202020204" pitchFamily="34" charset="0"/>
              </a:rPr>
              <a:t> </a:t>
            </a:r>
            <a:r>
              <a:rPr lang="en-US" sz="1800" spc="-88">
                <a:solidFill>
                  <a:srgbClr val="009999"/>
                </a:solidFill>
                <a:latin typeface="Arial" panose="020B0604020202020204" pitchFamily="34" charset="0"/>
                <a:cs typeface="Arial" panose="020B0604020202020204" pitchFamily="34" charset="0"/>
              </a:rPr>
              <a:t>concept</a:t>
            </a:r>
            <a:endParaRPr lang="en-US" sz="1800">
              <a:latin typeface="Arial" panose="020B0604020202020204" pitchFamily="34" charset="0"/>
              <a:cs typeface="Arial" panose="020B0604020202020204" pitchFamily="34" charset="0"/>
            </a:endParaRPr>
          </a:p>
          <a:p>
            <a:pPr marL="309299" marR="4483" indent="-298653">
              <a:lnSpc>
                <a:spcPct val="110000"/>
              </a:lnSpc>
              <a:spcBef>
                <a:spcPts val="1468"/>
              </a:spcBef>
              <a:tabLst>
                <a:tab pos="2617834" algn="l"/>
              </a:tabLst>
            </a:pPr>
            <a:r>
              <a:rPr sz="1400" spc="899">
                <a:solidFill>
                  <a:srgbClr val="800080"/>
                </a:solidFill>
                <a:latin typeface="Arial" panose="020B0604020202020204" pitchFamily="34" charset="0"/>
                <a:cs typeface="Arial" panose="020B0604020202020204" pitchFamily="34" charset="0"/>
              </a:rPr>
              <a:t></a:t>
            </a:r>
            <a:r>
              <a:rPr sz="1400" spc="-75">
                <a:solidFill>
                  <a:srgbClr val="800080"/>
                </a:solidFill>
                <a:latin typeface="Arial" panose="020B0604020202020204" pitchFamily="34" charset="0"/>
                <a:cs typeface="Arial" panose="020B0604020202020204" pitchFamily="34" charset="0"/>
              </a:rPr>
              <a:t> </a:t>
            </a:r>
            <a:r>
              <a:rPr sz="2000" spc="-106" dirty="0">
                <a:solidFill>
                  <a:srgbClr val="342170"/>
                </a:solidFill>
                <a:latin typeface="Arial" panose="020B0604020202020204" pitchFamily="34" charset="0"/>
                <a:cs typeface="Arial" panose="020B0604020202020204" pitchFamily="34" charset="0"/>
              </a:rPr>
              <a:t>Conceptual</a:t>
            </a:r>
            <a:r>
              <a:rPr sz="2000" spc="13" dirty="0">
                <a:solidFill>
                  <a:srgbClr val="342170"/>
                </a:solidFill>
                <a:latin typeface="Arial" panose="020B0604020202020204" pitchFamily="34" charset="0"/>
                <a:cs typeface="Arial" panose="020B0604020202020204" pitchFamily="34" charset="0"/>
              </a:rPr>
              <a:t> </a:t>
            </a:r>
            <a:r>
              <a:rPr sz="2000" spc="-101" dirty="0">
                <a:solidFill>
                  <a:srgbClr val="342170"/>
                </a:solidFill>
                <a:latin typeface="Arial" panose="020B0604020202020204" pitchFamily="34" charset="0"/>
                <a:cs typeface="Arial" panose="020B0604020202020204" pitchFamily="34" charset="0"/>
              </a:rPr>
              <a:t>laddering:</a:t>
            </a:r>
            <a:r>
              <a:rPr sz="2000" spc="-101">
                <a:solidFill>
                  <a:srgbClr val="342170"/>
                </a:solidFill>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yêu cầu các bên liên quan phân loại các khái niệm mục tiêu theo các lớp liên kết phân lớp</a:t>
            </a:r>
            <a:endParaRPr>
              <a:latin typeface="Arial" panose="020B0604020202020204" pitchFamily="34" charset="0"/>
              <a:cs typeface="Arial" panose="020B0604020202020204" pitchFamily="34" charset="0"/>
            </a:endParaRPr>
          </a:p>
          <a:p>
            <a:pPr marL="418562">
              <a:spcBef>
                <a:spcPts val="855"/>
              </a:spcBef>
              <a:tabLst>
                <a:tab pos="898199" algn="l"/>
              </a:tabLst>
            </a:pPr>
            <a:r>
              <a:rPr sz="2000" spc="-44">
                <a:solidFill>
                  <a:srgbClr val="009999"/>
                </a:solidFill>
                <a:latin typeface="Arial" panose="020B0604020202020204" pitchFamily="34" charset="0"/>
                <a:cs typeface="Arial" panose="020B0604020202020204" pitchFamily="34" charset="0"/>
              </a:rPr>
              <a:t>e.g.	</a:t>
            </a:r>
            <a:r>
              <a:rPr lang="vi-VN" sz="2000" spc="-84">
                <a:solidFill>
                  <a:srgbClr val="009999"/>
                </a:solidFill>
                <a:latin typeface="Arial" panose="020B0604020202020204" pitchFamily="34" charset="0"/>
                <a:cs typeface="Arial" panose="020B0604020202020204" pitchFamily="34" charset="0"/>
              </a:rPr>
              <a:t> Cuộc họp thường kỳ của lớp phụ, họp thường kỳ các cuộc họp</a:t>
            </a:r>
            <a:endParaRPr sz="2000">
              <a:latin typeface="Arial" panose="020B0604020202020204" pitchFamily="34" charset="0"/>
              <a:cs typeface="Arial" panose="020B0604020202020204" pitchFamily="34" charset="0"/>
            </a:endParaRPr>
          </a:p>
          <a:p>
            <a:pPr>
              <a:spcBef>
                <a:spcPts val="35"/>
              </a:spcBef>
            </a:pPr>
            <a:endParaRPr sz="2400">
              <a:latin typeface="Arial" panose="020B0604020202020204" pitchFamily="34" charset="0"/>
              <a:cs typeface="Arial" panose="020B0604020202020204" pitchFamily="34" charset="0"/>
            </a:endParaRPr>
          </a:p>
          <a:p>
            <a:pPr marL="313781" marR="70041" indent="-298653">
              <a:lnSpc>
                <a:spcPts val="2347"/>
              </a:lnSpc>
            </a:pPr>
            <a:r>
              <a:rPr sz="2400" b="1" spc="855">
                <a:solidFill>
                  <a:srgbClr val="800080"/>
                </a:solidFill>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Các thứ đơn giản, ít giá trị, dễ sử dụng gây ra sự thiếu hụt về thông tin </a:t>
            </a:r>
          </a:p>
          <a:p>
            <a:pPr marL="313781" marR="70041" indent="-298653">
              <a:lnSpc>
                <a:spcPts val="2347"/>
              </a:lnSpc>
            </a:pPr>
            <a:r>
              <a:rPr sz="2000" b="1" spc="855">
                <a:solidFill>
                  <a:srgbClr val="800080"/>
                </a:solidFill>
                <a:latin typeface="Arial" panose="020B0604020202020204" pitchFamily="34" charset="0"/>
                <a:cs typeface="Arial" panose="020B0604020202020204" pitchFamily="34" charset="0"/>
              </a:rPr>
              <a:t></a:t>
            </a:r>
            <a:r>
              <a:rPr sz="2000" b="1" spc="-106">
                <a:solidFill>
                  <a:srgbClr val="800080"/>
                </a:solidFill>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Kết quả có thể là chủ quan, không liên quan, không chính xác</a:t>
            </a:r>
            <a:endParaRPr>
              <a:latin typeface="Arial" panose="020B0604020202020204" pitchFamily="34" charset="0"/>
              <a:cs typeface="Arial" panose="020B0604020202020204" pitchFamily="34" charset="0"/>
            </a:endParaRPr>
          </a:p>
        </p:txBody>
      </p:sp>
      <p:sp>
        <p:nvSpPr>
          <p:cNvPr id="4" name="object 4"/>
          <p:cNvSpPr/>
          <p:nvPr/>
        </p:nvSpPr>
        <p:spPr>
          <a:xfrm>
            <a:off x="2134496" y="435685"/>
            <a:ext cx="958774" cy="1009874"/>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6" y="522268"/>
            <a:ext cx="9334534" cy="624984"/>
          </a:xfrm>
          <a:prstGeom prst="rect">
            <a:avLst/>
          </a:prstGeom>
        </p:spPr>
        <p:txBody>
          <a:bodyPr vert="horz" wrap="square" lIns="0" tIns="192220" rIns="0" bIns="0" rtlCol="0" anchor="t">
            <a:spAutoFit/>
          </a:bodyPr>
          <a:lstStyle/>
          <a:p>
            <a:pPr marL="854075"/>
            <a:r>
              <a:rPr lang="vi-VN" sz="2800" b="1" spc="-93">
                <a:latin typeface="Arial" panose="020B0604020202020204" pitchFamily="34" charset="0"/>
                <a:cs typeface="Arial" panose="020B0604020202020204" pitchFamily="34" charset="0"/>
              </a:rPr>
              <a:t>KỊCH BẢN TÌNH HUỐNG VÀ</a:t>
            </a:r>
            <a:r>
              <a:rPr lang="vi-VN" sz="2800" b="1">
                <a:latin typeface="Arial" panose="020B0604020202020204" pitchFamily="34" charset="0"/>
                <a:cs typeface="Arial" panose="020B0604020202020204" pitchFamily="34" charset="0"/>
              </a:rPr>
              <a:t> KỊCH BẢN PHÂN CẢNH</a:t>
            </a:r>
          </a:p>
        </p:txBody>
      </p:sp>
      <p:sp>
        <p:nvSpPr>
          <p:cNvPr id="3" name="object 3"/>
          <p:cNvSpPr txBox="1"/>
          <p:nvPr/>
        </p:nvSpPr>
        <p:spPr>
          <a:xfrm>
            <a:off x="2388198" y="1718086"/>
            <a:ext cx="8730906" cy="3774110"/>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a:latin typeface="Arial" panose="020B0604020202020204" pitchFamily="34" charset="0"/>
                <a:cs typeface="Arial" panose="020B0604020202020204" pitchFamily="34" charset="0"/>
              </a:rPr>
              <a:t>Mục tiêu: thu thập hoặc xác thực thông tin từ các ví dụ cụ thể thông qua bài tường thuật</a:t>
            </a:r>
            <a:endParaRPr>
              <a:latin typeface="Arial" panose="020B0604020202020204" pitchFamily="34" charset="0"/>
              <a:cs typeface="Arial" panose="020B0604020202020204" pitchFamily="34" charset="0"/>
            </a:endParaRPr>
          </a:p>
          <a:p>
            <a:pPr marL="662863" lvl="1" indent="-248224">
              <a:spcBef>
                <a:spcPts val="794"/>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cách thức mọi thứ đang chạy trong hệ thống hiện thời </a:t>
            </a:r>
          </a:p>
          <a:p>
            <a:pPr marL="662863" lvl="1" indent="-248224">
              <a:spcBef>
                <a:spcPts val="794"/>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làm thế nào để mọi thứ nên được chạy trong hệ thống hiện thời</a:t>
            </a:r>
            <a:endParaRPr>
              <a:latin typeface="Arial" panose="020B0604020202020204" pitchFamily="34" charset="0"/>
              <a:cs typeface="Arial" panose="020B0604020202020204" pitchFamily="34" charset="0"/>
            </a:endParaRPr>
          </a:p>
          <a:p>
            <a:pPr marL="309299" indent="-298092">
              <a:buClr>
                <a:srgbClr val="800080"/>
              </a:buClr>
              <a:buSzPct val="68181"/>
              <a:buFont typeface="Courier New"/>
              <a:buChar char=""/>
              <a:tabLst>
                <a:tab pos="309859" algn="l"/>
              </a:tabLst>
            </a:pPr>
            <a:r>
              <a:rPr lang="en-US" sz="2000" spc="-88">
                <a:solidFill>
                  <a:srgbClr val="342170"/>
                </a:solidFill>
                <a:latin typeface="Arial" panose="020B0604020202020204" pitchFamily="34" charset="0"/>
                <a:cs typeface="Arial" panose="020B0604020202020204" pitchFamily="34" charset="0"/>
              </a:rPr>
              <a:t>Bảng phân cảnh</a:t>
            </a:r>
            <a:r>
              <a:rPr sz="2000" spc="-88">
                <a:solidFill>
                  <a:srgbClr val="342170"/>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kể một câu chuyện bằng một chuỗi ảnh chụp nhanh</a:t>
            </a:r>
            <a:endParaRPr>
              <a:latin typeface="Arial" panose="020B0604020202020204" pitchFamily="34" charset="0"/>
              <a:cs typeface="Arial" panose="020B0604020202020204" pitchFamily="34" charset="0"/>
            </a:endParaRPr>
          </a:p>
          <a:p>
            <a:pPr marL="663424" lvl="1" indent="-248784">
              <a:spcBef>
                <a:spcPts val="1037"/>
              </a:spcBef>
              <a:buClr>
                <a:srgbClr val="800080"/>
              </a:buClr>
              <a:buChar char="–"/>
              <a:tabLst>
                <a:tab pos="662863" algn="l"/>
                <a:tab pos="663424" algn="l"/>
                <a:tab pos="1888852" algn="l"/>
              </a:tabLst>
            </a:pPr>
            <a:r>
              <a:rPr lang="en-US" sz="2000" spc="-106">
                <a:solidFill>
                  <a:schemeClr val="tx2"/>
                </a:solidFill>
                <a:latin typeface="Arial" panose="020B0604020202020204" pitchFamily="34" charset="0"/>
                <a:cs typeface="Arial" panose="020B0604020202020204" pitchFamily="34" charset="0"/>
              </a:rPr>
              <a:t>Sự kết xuất nhanh</a:t>
            </a:r>
            <a:r>
              <a:rPr lang="en-US" sz="2000" spc="119">
                <a:solidFill>
                  <a:srgbClr val="009999"/>
                </a:solidFill>
                <a:latin typeface="Arial" panose="020B0604020202020204" pitchFamily="34" charset="0"/>
                <a:cs typeface="Arial" panose="020B0604020202020204" pitchFamily="34" charset="0"/>
              </a:rPr>
              <a:t>= </a:t>
            </a:r>
            <a:r>
              <a:rPr lang="en-US">
                <a:latin typeface="Arial" panose="020B0604020202020204" pitchFamily="34" charset="0"/>
                <a:cs typeface="Arial" panose="020B0604020202020204" pitchFamily="34" charset="0"/>
              </a:rPr>
              <a:t>câu, phác thảo, slide, hình ảnh ...</a:t>
            </a:r>
            <a:endParaRPr>
              <a:latin typeface="Arial" panose="020B0604020202020204" pitchFamily="34" charset="0"/>
              <a:cs typeface="Arial" panose="020B0604020202020204" pitchFamily="34" charset="0"/>
            </a:endParaRPr>
          </a:p>
          <a:p>
            <a:pPr marL="662863" lvl="1" indent="-248224">
              <a:spcBef>
                <a:spcPts val="666"/>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Có thể cấu trúc với các chú thích </a:t>
            </a:r>
          </a:p>
          <a:p>
            <a:pPr marL="662863" lvl="1" indent="-248224">
              <a:spcBef>
                <a:spcPts val="666"/>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Ai là người chơi, cái gì xảy ra với họ, tại sao điều này xảy ra, nếu điều này xảy ra/không xảy ra,… </a:t>
            </a:r>
          </a:p>
          <a:p>
            <a:pPr marL="662863" lvl="1" indent="-248224">
              <a:spcBef>
                <a:spcPts val="666"/>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Chế độ thụ động (để xác nhận): các bên liên quan được kể câu chuyện </a:t>
            </a:r>
          </a:p>
          <a:p>
            <a:pPr marL="662863" lvl="1" indent="-248224">
              <a:spcBef>
                <a:spcPts val="666"/>
              </a:spcBef>
              <a:buClr>
                <a:srgbClr val="800080"/>
              </a:buClr>
              <a:buChar char="–"/>
              <a:tabLst>
                <a:tab pos="662863" algn="l"/>
                <a:tab pos="663424" algn="l"/>
              </a:tabLst>
            </a:pPr>
            <a:r>
              <a:rPr lang="en-US">
                <a:latin typeface="Arial" panose="020B0604020202020204" pitchFamily="34" charset="0"/>
                <a:cs typeface="Arial" panose="020B0604020202020204" pitchFamily="34" charset="0"/>
              </a:rPr>
              <a:t>Chế độ tích cực (cho thăm dò chung): các bên liên quan đóng góp</a:t>
            </a:r>
            <a:endParaRPr>
              <a:latin typeface="Arial" panose="020B0604020202020204" pitchFamily="34" charset="0"/>
              <a:cs typeface="Arial" panose="020B0604020202020204" pitchFamily="34" charset="0"/>
            </a:endParaRPr>
          </a:p>
        </p:txBody>
      </p:sp>
      <p:sp>
        <p:nvSpPr>
          <p:cNvPr id="4" name="object 4"/>
          <p:cNvSpPr/>
          <p:nvPr/>
        </p:nvSpPr>
        <p:spPr>
          <a:xfrm>
            <a:off x="2150632" y="493507"/>
            <a:ext cx="879437" cy="806824"/>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2959071"/>
            <a:r>
              <a:rPr lang="en-US" sz="2800" spc="-93">
                <a:latin typeface="Arial" panose="020B0604020202020204" pitchFamily="34" charset="0"/>
                <a:cs typeface="Arial" panose="020B0604020202020204" pitchFamily="34" charset="0"/>
              </a:rPr>
              <a:t>Tình huống(Trường hợp)</a:t>
            </a:r>
            <a:endParaRPr sz="2800">
              <a:latin typeface="Arial" panose="020B0604020202020204" pitchFamily="34" charset="0"/>
              <a:cs typeface="Arial" panose="020B0604020202020204" pitchFamily="34" charset="0"/>
            </a:endParaRPr>
          </a:p>
        </p:txBody>
      </p:sp>
      <p:sp>
        <p:nvSpPr>
          <p:cNvPr id="3" name="object 3"/>
          <p:cNvSpPr txBox="1"/>
          <p:nvPr/>
        </p:nvSpPr>
        <p:spPr>
          <a:xfrm>
            <a:off x="2694816" y="1651317"/>
            <a:ext cx="7839071" cy="4265398"/>
          </a:xfrm>
          <a:prstGeom prst="rect">
            <a:avLst/>
          </a:prstGeom>
        </p:spPr>
        <p:txBody>
          <a:bodyPr vert="horz" wrap="square" lIns="0" tIns="0" rIns="0" bIns="0" rtlCol="0">
            <a:spAutoFit/>
          </a:bodyPr>
          <a:lstStyle/>
          <a:p>
            <a:pPr marL="309299" marR="516058" indent="-298092">
              <a:lnSpc>
                <a:spcPct val="110000"/>
              </a:lnSpc>
              <a:buClr>
                <a:srgbClr val="800080"/>
              </a:buClr>
              <a:buSzPct val="68750"/>
              <a:buFont typeface="Courier New"/>
              <a:buChar char=""/>
              <a:tabLst>
                <a:tab pos="309859" algn="l"/>
              </a:tabLst>
            </a:pPr>
            <a:r>
              <a:rPr lang="en-US" sz="2000">
                <a:latin typeface="Arial" panose="020B0604020202020204" pitchFamily="34" charset="0"/>
                <a:cs typeface="Arial" panose="020B0604020202020204" pitchFamily="34" charset="0"/>
              </a:rPr>
              <a:t>Minh họa các trình tự đặc trưng của tương tác giữa các hệ thống các thành phần để đạt được một mục tiêu rõ ràng </a:t>
            </a:r>
          </a:p>
          <a:p>
            <a:pPr marL="309299" marR="516058" indent="-298092">
              <a:lnSpc>
                <a:spcPct val="110000"/>
              </a:lnSpc>
              <a:buClr>
                <a:srgbClr val="800080"/>
              </a:buClr>
              <a:buSzPct val="68750"/>
              <a:buFont typeface="Courier New"/>
              <a:buChar char=""/>
              <a:tabLst>
                <a:tab pos="309859" algn="l"/>
              </a:tabLst>
            </a:pPr>
            <a:r>
              <a:rPr lang="en-US" sz="2118">
                <a:latin typeface="Arial" panose="020B0604020202020204" pitchFamily="34" charset="0"/>
                <a:cs typeface="Arial" panose="020B0604020202020204" pitchFamily="34" charset="0"/>
              </a:rPr>
              <a:t>Sử dụng rộng rãi cho ...</a:t>
            </a:r>
            <a:endParaRPr sz="2118">
              <a:latin typeface="Arial" panose="020B0604020202020204" pitchFamily="34" charset="0"/>
              <a:cs typeface="Arial" panose="020B0604020202020204" pitchFamily="34" charset="0"/>
            </a:endParaRPr>
          </a:p>
          <a:p>
            <a:pPr marL="662863" lvl="1" indent="-248784">
              <a:spcBef>
                <a:spcPts val="1059"/>
              </a:spcBef>
              <a:buClr>
                <a:srgbClr val="800080"/>
              </a:buClr>
              <a:buChar char="–"/>
              <a:tabLst>
                <a:tab pos="662863" algn="l"/>
                <a:tab pos="663424" algn="l"/>
              </a:tabLst>
            </a:pPr>
            <a:r>
              <a:rPr lang="en-US" sz="2118">
                <a:latin typeface="Arial" panose="020B0604020202020204" pitchFamily="34" charset="0"/>
                <a:cs typeface="Arial" panose="020B0604020202020204" pitchFamily="34" charset="0"/>
              </a:rPr>
              <a:t>Giải thích về  hệ thống hiện thời </a:t>
            </a:r>
          </a:p>
          <a:p>
            <a:pPr marL="662863" lvl="1" indent="-248784">
              <a:spcBef>
                <a:spcPts val="1059"/>
              </a:spcBef>
              <a:buClr>
                <a:srgbClr val="800080"/>
              </a:buClr>
              <a:buChar char="–"/>
              <a:tabLst>
                <a:tab pos="662863" algn="l"/>
                <a:tab pos="663424" algn="l"/>
              </a:tabLst>
            </a:pPr>
            <a:r>
              <a:rPr lang="en-US" sz="2000">
                <a:latin typeface="Arial" panose="020B0604020202020204" pitchFamily="34" charset="0"/>
                <a:cs typeface="Arial" panose="020B0604020202020204" pitchFamily="34" charset="0"/>
              </a:rPr>
              <a:t>Giải thích về hệ thống hiện thời + Gợi ý thêm về thông tin.</a:t>
            </a:r>
            <a:r>
              <a:rPr lang="en-US" sz="2800">
                <a:latin typeface="Arial" panose="020B0604020202020204" pitchFamily="34" charset="0"/>
                <a:cs typeface="Arial" panose="020B0604020202020204" pitchFamily="34" charset="0"/>
              </a:rPr>
              <a:t>.</a:t>
            </a:r>
          </a:p>
          <a:p>
            <a:pPr marL="414079" lvl="1">
              <a:spcBef>
                <a:spcPts val="1059"/>
              </a:spcBef>
              <a:buClr>
                <a:srgbClr val="800080"/>
              </a:buClr>
              <a:tabLst>
                <a:tab pos="662863" algn="l"/>
                <a:tab pos="663424" algn="l"/>
              </a:tabLst>
            </a:pPr>
            <a:r>
              <a:rPr lang="en-US" sz="2118" spc="-53">
                <a:solidFill>
                  <a:srgbClr val="009999"/>
                </a:solidFill>
                <a:latin typeface="Arial" panose="020B0604020202020204" pitchFamily="34" charset="0"/>
                <a:cs typeface="Arial" panose="020B0604020202020204" pitchFamily="34" charset="0"/>
              </a:rPr>
              <a:t>				</a:t>
            </a:r>
            <a:r>
              <a:rPr sz="2118" spc="-53">
                <a:solidFill>
                  <a:srgbClr val="009999"/>
                </a:solidFill>
                <a:latin typeface="Arial" panose="020B0604020202020204" pitchFamily="34" charset="0"/>
                <a:cs typeface="Arial" panose="020B0604020202020204" pitchFamily="34" charset="0"/>
              </a:rPr>
              <a:t>e.g.	</a:t>
            </a:r>
            <a:r>
              <a:rPr lang="en-US" sz="2118">
                <a:latin typeface="Arial" panose="020B0604020202020204" pitchFamily="34" charset="0"/>
                <a:cs typeface="Arial" panose="020B0604020202020204" pitchFamily="34" charset="0"/>
              </a:rPr>
              <a:t>Tại sao chuỗi này tương tác</a:t>
            </a:r>
            <a:r>
              <a:rPr sz="2118" spc="-4">
                <a:solidFill>
                  <a:srgbClr val="009999"/>
                </a:solidFill>
                <a:latin typeface="Arial" panose="020B0604020202020204" pitchFamily="34" charset="0"/>
                <a:cs typeface="Arial" panose="020B0604020202020204" pitchFamily="34" charset="0"/>
              </a:rPr>
              <a:t>?  </a:t>
            </a:r>
            <a:r>
              <a:rPr lang="en-US" sz="2118" spc="-4">
                <a:solidFill>
                  <a:srgbClr val="009999"/>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Tại sao cái này trong các thành phần</a:t>
            </a:r>
            <a:r>
              <a:rPr sz="2118" spc="-4">
                <a:solidFill>
                  <a:srgbClr val="009999"/>
                </a:solidFill>
                <a:latin typeface="Arial" panose="020B0604020202020204" pitchFamily="34" charset="0"/>
                <a:cs typeface="Arial" panose="020B0604020202020204" pitchFamily="34" charset="0"/>
              </a:rPr>
              <a:t>?</a:t>
            </a:r>
            <a:endParaRPr sz="2118">
              <a:latin typeface="Arial" panose="020B0604020202020204" pitchFamily="34" charset="0"/>
              <a:cs typeface="Arial" panose="020B0604020202020204" pitchFamily="34" charset="0"/>
            </a:endParaRPr>
          </a:p>
          <a:p>
            <a:pPr marL="414079">
              <a:spcBef>
                <a:spcPts val="1046"/>
              </a:spcBef>
              <a:tabLst>
                <a:tab pos="662863" algn="l"/>
              </a:tabLst>
            </a:pPr>
            <a:r>
              <a:rPr sz="2118">
                <a:solidFill>
                  <a:srgbClr val="800080"/>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Đặc tả của các trường hợp kiểm tra chấp nhận</a:t>
            </a:r>
            <a:endParaRPr sz="2118">
              <a:latin typeface="Arial" panose="020B0604020202020204" pitchFamily="34" charset="0"/>
              <a:cs typeface="Arial" panose="020B0604020202020204" pitchFamily="34" charset="0"/>
            </a:endParaRPr>
          </a:p>
          <a:p>
            <a:pPr>
              <a:spcBef>
                <a:spcPts val="40"/>
              </a:spcBef>
            </a:pPr>
            <a:endParaRPr sz="1897">
              <a:latin typeface="Arial" panose="020B0604020202020204" pitchFamily="34" charset="0"/>
              <a:cs typeface="Arial" panose="020B0604020202020204" pitchFamily="34" charset="0"/>
            </a:endParaRPr>
          </a:p>
          <a:p>
            <a:pPr marL="11206"/>
            <a:r>
              <a:rPr sz="1456" spc="979">
                <a:solidFill>
                  <a:srgbClr val="800080"/>
                </a:solidFill>
                <a:latin typeface="Arial" panose="020B0604020202020204" pitchFamily="34" charset="0"/>
                <a:cs typeface="Arial" panose="020B0604020202020204" pitchFamily="34" charset="0"/>
              </a:rPr>
              <a:t></a:t>
            </a:r>
            <a:r>
              <a:rPr sz="1456" spc="-604">
                <a:solidFill>
                  <a:srgbClr val="800080"/>
                </a:solidFill>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Được biểu hiện bằng văn bản hoặc biểu đồ (chính thức hoặc không chính thức)</a:t>
            </a:r>
            <a:endParaRPr sz="2118">
              <a:latin typeface="Arial" panose="020B0604020202020204" pitchFamily="34" charset="0"/>
              <a:cs typeface="Arial" panose="020B0604020202020204" pitchFamily="34" charset="0"/>
            </a:endParaRPr>
          </a:p>
        </p:txBody>
      </p:sp>
      <p:sp>
        <p:nvSpPr>
          <p:cNvPr id="4" name="object 4"/>
          <p:cNvSpPr/>
          <p:nvPr/>
        </p:nvSpPr>
        <p:spPr>
          <a:xfrm>
            <a:off x="2134496" y="461233"/>
            <a:ext cx="1196788" cy="98432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578429"/>
          </a:xfrm>
          <a:prstGeom prst="rect">
            <a:avLst/>
          </a:prstGeom>
        </p:spPr>
        <p:txBody>
          <a:bodyPr vert="horz" wrap="square" lIns="0" tIns="142432" rIns="0" bIns="0" rtlCol="0" anchor="t">
            <a:spAutoFit/>
          </a:bodyPr>
          <a:lstStyle/>
          <a:p>
            <a:pPr marL="879709"/>
            <a:r>
              <a:rPr sz="2824" spc="-93" dirty="0"/>
              <a:t>Scenario </a:t>
            </a:r>
            <a:r>
              <a:rPr sz="2824" spc="-119" dirty="0"/>
              <a:t>example</a:t>
            </a:r>
            <a:r>
              <a:rPr sz="2824" spc="-119"/>
              <a:t>: </a:t>
            </a:r>
            <a:r>
              <a:rPr lang="en-US" sz="2824"/>
              <a:t>Lập kế hoạch họp</a:t>
            </a:r>
            <a:endParaRPr sz="2824"/>
          </a:p>
        </p:txBody>
      </p:sp>
      <p:sp>
        <p:nvSpPr>
          <p:cNvPr id="4" name="object 4"/>
          <p:cNvSpPr txBox="1"/>
          <p:nvPr/>
        </p:nvSpPr>
        <p:spPr>
          <a:xfrm>
            <a:off x="2404292" y="1162232"/>
            <a:ext cx="8434396" cy="5308569"/>
          </a:xfrm>
          <a:prstGeom prst="rect">
            <a:avLst/>
          </a:prstGeom>
        </p:spPr>
        <p:txBody>
          <a:bodyPr vert="horz" wrap="square" lIns="0" tIns="0" rIns="0" bIns="0" rtlCol="0">
            <a:spAutoFit/>
          </a:bodyPr>
          <a:lstStyle/>
          <a:p>
            <a:pPr marL="309299" marR="165856" indent="-298092">
              <a:lnSpc>
                <a:spcPct val="110000"/>
              </a:lnSpc>
              <a:buClr>
                <a:srgbClr val="800080"/>
              </a:buClr>
              <a:buAutoNum type="arabicPeriod"/>
              <a:tabLst>
                <a:tab pos="264473" algn="l"/>
              </a:tabLst>
            </a:pPr>
            <a:r>
              <a:rPr lang="vi-VN" sz="2000" spc="-84">
                <a:solidFill>
                  <a:srgbClr val="342170"/>
                </a:solidFill>
                <a:latin typeface="Arial" panose="020B0604020202020204" pitchFamily="34" charset="0"/>
                <a:cs typeface="Arial" panose="020B0604020202020204" pitchFamily="34" charset="0"/>
              </a:rPr>
              <a:t>Người </a:t>
            </a:r>
            <a:r>
              <a:rPr lang="en-US" sz="2000" spc="-84">
                <a:solidFill>
                  <a:srgbClr val="342170"/>
                </a:solidFill>
                <a:latin typeface="Arial" panose="020B0604020202020204" pitchFamily="34" charset="0"/>
                <a:cs typeface="Arial" panose="020B0604020202020204" pitchFamily="34" charset="0"/>
              </a:rPr>
              <a:t>khởi xướng </a:t>
            </a:r>
            <a:r>
              <a:rPr lang="vi-VN" sz="2000" spc="-84">
                <a:solidFill>
                  <a:srgbClr val="342170"/>
                </a:solidFill>
                <a:latin typeface="Arial" panose="020B0604020202020204" pitchFamily="34" charset="0"/>
                <a:cs typeface="Arial" panose="020B0604020202020204" pitchFamily="34" charset="0"/>
              </a:rPr>
              <a:t>yêu cầu trình lập lịch lập kế hoạch cuộc họp trong một phạm vi </a:t>
            </a:r>
            <a:r>
              <a:rPr lang="en-US" sz="2000" spc="-84">
                <a:solidFill>
                  <a:srgbClr val="342170"/>
                </a:solidFill>
                <a:latin typeface="Arial" panose="020B0604020202020204" pitchFamily="34" charset="0"/>
                <a:cs typeface="Arial" panose="020B0604020202020204" pitchFamily="34" charset="0"/>
              </a:rPr>
              <a:t>thời gian</a:t>
            </a:r>
            <a:r>
              <a:rPr lang="vi-VN" sz="2000" spc="-84">
                <a:solidFill>
                  <a:srgbClr val="342170"/>
                </a:solidFill>
                <a:latin typeface="Arial" panose="020B0604020202020204" pitchFamily="34" charset="0"/>
                <a:cs typeface="Arial" panose="020B0604020202020204" pitchFamily="34" charset="0"/>
              </a:rPr>
              <a:t>. Yêu cầu bao gồm một danh sách những người mong muốn</a:t>
            </a:r>
            <a:r>
              <a:rPr lang="en-US" sz="2000" spc="-84">
                <a:solidFill>
                  <a:srgbClr val="342170"/>
                </a:solidFill>
                <a:latin typeface="Arial" panose="020B0604020202020204" pitchFamily="34" charset="0"/>
                <a:cs typeface="Arial" panose="020B0604020202020204" pitchFamily="34" charset="0"/>
              </a:rPr>
              <a:t> tham gia</a:t>
            </a:r>
            <a:r>
              <a:rPr sz="2000" spc="-101">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350763" indent="-298092">
              <a:lnSpc>
                <a:spcPct val="110000"/>
              </a:lnSpc>
              <a:spcBef>
                <a:spcPts val="432"/>
              </a:spcBef>
              <a:buClr>
                <a:srgbClr val="800080"/>
              </a:buClr>
              <a:buAutoNum type="arabicPeriod"/>
              <a:tabLst>
                <a:tab pos="264473" algn="l"/>
              </a:tabLst>
            </a:pPr>
            <a:r>
              <a:rPr lang="vi-VN" sz="2000" spc="-84">
                <a:solidFill>
                  <a:srgbClr val="342170"/>
                </a:solidFill>
                <a:latin typeface="Arial" panose="020B0604020202020204" pitchFamily="34" charset="0"/>
                <a:cs typeface="Arial" panose="020B0604020202020204" pitchFamily="34" charset="0"/>
              </a:rPr>
              <a:t>Trình lên lịch kiểm tra xem người </a:t>
            </a:r>
            <a:r>
              <a:rPr lang="en-US" sz="2000" spc="-84">
                <a:solidFill>
                  <a:srgbClr val="342170"/>
                </a:solidFill>
                <a:latin typeface="Arial" panose="020B0604020202020204" pitchFamily="34" charset="0"/>
                <a:cs typeface="Arial" panose="020B0604020202020204" pitchFamily="34" charset="0"/>
              </a:rPr>
              <a:t>khởi xướng</a:t>
            </a:r>
            <a:r>
              <a:rPr lang="vi-VN" sz="2000" spc="-84">
                <a:solidFill>
                  <a:srgbClr val="342170"/>
                </a:solidFill>
                <a:latin typeface="Arial" panose="020B0604020202020204" pitchFamily="34" charset="0"/>
                <a:cs typeface="Arial" panose="020B0604020202020204" pitchFamily="34" charset="0"/>
              </a:rPr>
              <a:t> có quyền làm như vậy không và yêu cầu đó là hợp lệ. Nó xác nhận với người khởi xướng rằng cuộc họp yêu cầu được bắt đầu</a:t>
            </a:r>
            <a:r>
              <a:rPr sz="2000" spc="-93">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126633" indent="-298092">
              <a:lnSpc>
                <a:spcPct val="110000"/>
              </a:lnSpc>
              <a:spcBef>
                <a:spcPts val="446"/>
              </a:spcBef>
              <a:buClr>
                <a:srgbClr val="800080"/>
              </a:buClr>
              <a:buAutoNum type="arabicPeriod"/>
              <a:tabLst>
                <a:tab pos="264473" algn="l"/>
              </a:tabLst>
            </a:pPr>
            <a:r>
              <a:rPr lang="vi-VN" sz="2000" spc="-84">
                <a:solidFill>
                  <a:srgbClr val="342170"/>
                </a:solidFill>
                <a:latin typeface="Arial" panose="020B0604020202020204" pitchFamily="34" charset="0"/>
                <a:cs typeface="Arial" panose="020B0604020202020204" pitchFamily="34" charset="0"/>
              </a:rPr>
              <a:t>Trình lên lịch yêu cầu tất cả người tham gia trong danh sách đã gửi gửi ngày tháng và các ràng buộc vị trí của họ trở lại trong phạm vi ngày quy định</a:t>
            </a:r>
            <a:r>
              <a:rPr sz="2000" spc="-106">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140641" indent="-298092">
              <a:lnSpc>
                <a:spcPct val="110000"/>
              </a:lnSpc>
              <a:spcBef>
                <a:spcPts val="441"/>
              </a:spcBef>
              <a:buClr>
                <a:srgbClr val="800080"/>
              </a:buClr>
              <a:buAutoNum type="arabicPeriod"/>
              <a:tabLst>
                <a:tab pos="264473" algn="l"/>
              </a:tabLst>
            </a:pPr>
            <a:r>
              <a:rPr lang="vi-VN" sz="2000" spc="-137">
                <a:solidFill>
                  <a:srgbClr val="342170"/>
                </a:solidFill>
                <a:latin typeface="Arial" panose="020B0604020202020204" pitchFamily="34" charset="0"/>
                <a:cs typeface="Arial" panose="020B0604020202020204" pitchFamily="34" charset="0"/>
              </a:rPr>
              <a:t>Khi người tham gia trả lại những ràng buộc của mình, thì bộ lập lịch xác nhận họ (ví dụ: đối với phạm vi ngày quy định). Nó xác nhận với người tham gia rằng những khó khăn đã được nhận an toàn</a:t>
            </a:r>
            <a:r>
              <a:rPr sz="2000" spc="-84">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309299" indent="-298092">
              <a:lnSpc>
                <a:spcPct val="110000"/>
              </a:lnSpc>
              <a:spcBef>
                <a:spcPts val="432"/>
              </a:spcBef>
              <a:buClr>
                <a:srgbClr val="800080"/>
              </a:buClr>
              <a:buAutoNum type="arabicPeriod"/>
              <a:tabLst>
                <a:tab pos="269516" algn="l"/>
              </a:tabLst>
            </a:pPr>
            <a:r>
              <a:rPr lang="vi-VN" sz="2000" spc="-93">
                <a:solidFill>
                  <a:srgbClr val="342170"/>
                </a:solidFill>
                <a:latin typeface="Arial" panose="020B0604020202020204" pitchFamily="34" charset="0"/>
                <a:cs typeface="Arial" panose="020B0604020202020204" pitchFamily="34" charset="0"/>
              </a:rPr>
              <a:t>Khi đã nhận được tất cả các ràng buộc hợp lệ, trình lập lịch xác định ngày họp và địa điểm phù hợp với họ</a:t>
            </a:r>
            <a:r>
              <a:rPr sz="2000" spc="-115">
                <a:solidFill>
                  <a:srgbClr val="342170"/>
                </a:solidFill>
                <a:latin typeface="Arial" panose="020B0604020202020204" pitchFamily="34" charset="0"/>
                <a:cs typeface="Arial" panose="020B0604020202020204" pitchFamily="34" charset="0"/>
              </a:rPr>
              <a:t>.</a:t>
            </a:r>
            <a:endParaRPr sz="2000">
              <a:latin typeface="Arial" panose="020B0604020202020204" pitchFamily="34" charset="0"/>
              <a:cs typeface="Arial" panose="020B0604020202020204" pitchFamily="34" charset="0"/>
            </a:endParaRPr>
          </a:p>
          <a:p>
            <a:pPr marL="309299" marR="4483" indent="-298092">
              <a:lnSpc>
                <a:spcPct val="110000"/>
              </a:lnSpc>
              <a:spcBef>
                <a:spcPts val="446"/>
              </a:spcBef>
              <a:buClr>
                <a:srgbClr val="800080"/>
              </a:buClr>
              <a:buAutoNum type="arabicPeriod"/>
              <a:tabLst>
                <a:tab pos="264473" algn="l"/>
              </a:tabLst>
            </a:pPr>
            <a:r>
              <a:rPr lang="vi-VN" sz="2000" spc="-84">
                <a:solidFill>
                  <a:srgbClr val="342170"/>
                </a:solidFill>
                <a:latin typeface="Arial" panose="020B0604020202020204" pitchFamily="34" charset="0"/>
                <a:cs typeface="Arial" panose="020B0604020202020204" pitchFamily="34" charset="0"/>
              </a:rPr>
              <a:t>Người sắp xếp thông báo sẽ thông báo ngày và địa điểm dự kiến cho người khởi xướng và tất cả những người tham gia được mời</a:t>
            </a:r>
            <a:endParaRPr sz="2000">
              <a:latin typeface="Arial" panose="020B0604020202020204" pitchFamily="34" charset="0"/>
              <a:cs typeface="Arial" panose="020B0604020202020204" pitchFamily="34" charset="0"/>
            </a:endParaRPr>
          </a:p>
        </p:txBody>
      </p:sp>
      <p:sp>
        <p:nvSpPr>
          <p:cNvPr id="5" name="object 5"/>
          <p:cNvSpPr/>
          <p:nvPr/>
        </p:nvSpPr>
        <p:spPr>
          <a:xfrm>
            <a:off x="2112981" y="461233"/>
            <a:ext cx="1028700" cy="623944"/>
          </a:xfrm>
          <a:prstGeom prst="rect">
            <a:avLst/>
          </a:prstGeom>
          <a:blipFill>
            <a:blip r:embed="rId2" cstate="print"/>
            <a:stretch>
              <a:fillRect/>
            </a:stretch>
          </a:blipFill>
        </p:spPr>
        <p:txBody>
          <a:bodyPr wrap="square" lIns="0" tIns="0" rIns="0" bIns="0" rtlCol="0"/>
          <a:lstStyle/>
          <a:p>
            <a:endParaRPr sz="1588"/>
          </a:p>
        </p:txBody>
      </p:sp>
      <p:sp>
        <p:nvSpPr>
          <p:cNvPr id="6" name="object 6"/>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5321" y="1969241"/>
            <a:ext cx="6638190" cy="553998"/>
          </a:xfrm>
          <a:prstGeom prst="rect">
            <a:avLst/>
          </a:prstGeom>
        </p:spPr>
        <p:txBody>
          <a:bodyPr vert="horz" wrap="square" lIns="0" tIns="0" rIns="0" bIns="0" rtlCol="0" anchor="t">
            <a:spAutoFit/>
          </a:bodyPr>
          <a:lstStyle/>
          <a:p>
            <a:pPr marL="11206" algn="ctr"/>
            <a:r>
              <a:rPr lang="en-US" sz="3600" b="1">
                <a:latin typeface="Arial" panose="020B0604020202020204" pitchFamily="34" charset="0"/>
                <a:cs typeface="Arial" panose="020B0604020202020204" pitchFamily="34" charset="0"/>
              </a:rPr>
              <a:t>2. Kỹ thuật khai thác yêu cầu</a:t>
            </a:r>
            <a:endParaRPr sz="3530" dirty="0">
              <a:solidFill>
                <a:srgbClr val="00B050"/>
              </a:solidFill>
              <a:latin typeface="Arial" panose="020B0604020202020204" pitchFamily="34" charset="0"/>
              <a:cs typeface="Arial" panose="020B0604020202020204" pitchFamily="34" charset="0"/>
            </a:endParaRPr>
          </a:p>
        </p:txBody>
      </p:sp>
      <p:sp>
        <p:nvSpPr>
          <p:cNvPr id="3" name="object 3"/>
          <p:cNvSpPr txBox="1"/>
          <p:nvPr/>
        </p:nvSpPr>
        <p:spPr>
          <a:xfrm>
            <a:off x="1828800" y="3191402"/>
            <a:ext cx="8961120" cy="475195"/>
          </a:xfrm>
          <a:prstGeom prst="rect">
            <a:avLst/>
          </a:prstGeom>
        </p:spPr>
        <p:txBody>
          <a:bodyPr vert="horz" wrap="square" lIns="0" tIns="0" rIns="0" bIns="0" rtlCol="0">
            <a:spAutoFit/>
          </a:bodyPr>
          <a:lstStyle/>
          <a:p>
            <a:pPr algn="ctr"/>
            <a:r>
              <a:rPr lang="en-GB" sz="3088" spc="-185">
                <a:solidFill>
                  <a:srgbClr val="CC0000"/>
                </a:solidFill>
                <a:latin typeface="Palatino Linotype"/>
                <a:cs typeface="Palatino Linotype"/>
              </a:rPr>
              <a:t>HIỂU CÁC MIỀN </a:t>
            </a:r>
            <a:r>
              <a:rPr lang="en-GB" sz="3088">
                <a:solidFill>
                  <a:srgbClr val="CC0000"/>
                </a:solidFill>
                <a:latin typeface="Palatino Linotype"/>
                <a:cs typeface="Palatino Linotype"/>
              </a:rPr>
              <a:t>&amp; </a:t>
            </a:r>
            <a:r>
              <a:rPr lang="en-GB" sz="3088" spc="-159">
                <a:solidFill>
                  <a:srgbClr val="CC0000"/>
                </a:solidFill>
                <a:latin typeface="Palatino Linotype"/>
                <a:cs typeface="Palatino Linotype"/>
              </a:rPr>
              <a:t>KHÁM PHÁ YÊU CẦU</a:t>
            </a:r>
            <a:endParaRPr sz="3088" dirty="0">
              <a:latin typeface="Palatino Linotype"/>
              <a:cs typeface="Palatino Linotype"/>
            </a:endParaRP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1023938"/>
            <a:r>
              <a:rPr lang="en-US" sz="2824" spc="-168">
                <a:latin typeface="Arial" panose="020B0604020202020204" pitchFamily="34" charset="0"/>
                <a:cs typeface="Arial" panose="020B0604020202020204" pitchFamily="34" charset="0"/>
              </a:rPr>
              <a:t>Các loại kịch bản </a:t>
            </a:r>
            <a:r>
              <a:rPr lang="en-US" sz="2824" spc="-115">
                <a:latin typeface="Arial" panose="020B0604020202020204" pitchFamily="34" charset="0"/>
                <a:cs typeface="Arial" panose="020B0604020202020204" pitchFamily="34" charset="0"/>
              </a:rPr>
              <a:t>trường hợp</a:t>
            </a:r>
            <a:endParaRPr sz="2824">
              <a:latin typeface="Arial" panose="020B0604020202020204" pitchFamily="34" charset="0"/>
              <a:cs typeface="Arial" panose="020B0604020202020204" pitchFamily="34" charset="0"/>
            </a:endParaRPr>
          </a:p>
        </p:txBody>
      </p:sp>
      <p:sp>
        <p:nvSpPr>
          <p:cNvPr id="3" name="object 3"/>
          <p:cNvSpPr txBox="1"/>
          <p:nvPr/>
        </p:nvSpPr>
        <p:spPr>
          <a:xfrm>
            <a:off x="2402988" y="1597062"/>
            <a:ext cx="8204051" cy="3901453"/>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sz="1941" spc="-75">
                <a:solidFill>
                  <a:srgbClr val="342170"/>
                </a:solidFill>
                <a:latin typeface="Arial" panose="020B0604020202020204" pitchFamily="34" charset="0"/>
                <a:cs typeface="Arial" panose="020B0604020202020204" pitchFamily="34" charset="0"/>
              </a:rPr>
              <a:t>Trường hợp tích cực = một hành vi mà hệ thống nên bao gồm</a:t>
            </a:r>
          </a:p>
          <a:p>
            <a:pPr marL="309299" indent="-298092">
              <a:buClr>
                <a:srgbClr val="800080"/>
              </a:buClr>
              <a:buSzPct val="68181"/>
              <a:buFont typeface="Courier New"/>
              <a:buChar char=""/>
              <a:tabLst>
                <a:tab pos="309859" algn="l"/>
              </a:tabLst>
            </a:pPr>
            <a:r>
              <a:rPr lang="en-US" sz="1941" spc="-106">
                <a:solidFill>
                  <a:srgbClr val="342170"/>
                </a:solidFill>
                <a:latin typeface="Arial" panose="020B0604020202020204" pitchFamily="34" charset="0"/>
                <a:cs typeface="Arial" panose="020B0604020202020204" pitchFamily="34" charset="0"/>
              </a:rPr>
              <a:t>Trường hợp bác bỏ= một hành vi mà hệ thống nên loại trừ (ví dụ đối chiếu)</a:t>
            </a:r>
            <a:r>
              <a:rPr sz="1941" spc="-88">
                <a:solidFill>
                  <a:srgbClr val="342170"/>
                </a:solidFill>
                <a:latin typeface="Arial" panose="020B0604020202020204" pitchFamily="34" charset="0"/>
                <a:cs typeface="Arial" panose="020B0604020202020204" pitchFamily="34" charset="0"/>
              </a:rPr>
              <a:t>,</a:t>
            </a:r>
            <a:r>
              <a:rPr sz="1941" spc="18">
                <a:solidFill>
                  <a:srgbClr val="342170"/>
                </a:solidFill>
                <a:latin typeface="Arial" panose="020B0604020202020204" pitchFamily="34" charset="0"/>
                <a:cs typeface="Arial" panose="020B0604020202020204" pitchFamily="34" charset="0"/>
              </a:rPr>
              <a:t> </a:t>
            </a:r>
            <a:r>
              <a:rPr lang="en-US" sz="1765" spc="-40">
                <a:solidFill>
                  <a:srgbClr val="342170"/>
                </a:solidFill>
                <a:latin typeface="Arial" panose="020B0604020202020204" pitchFamily="34" charset="0"/>
                <a:cs typeface="Arial" panose="020B0604020202020204" pitchFamily="34" charset="0"/>
              </a:rPr>
              <a:t>VD</a:t>
            </a:r>
            <a:r>
              <a:rPr sz="1765" spc="-40">
                <a:solidFill>
                  <a:srgbClr val="342170"/>
                </a:solidFill>
                <a:latin typeface="Arial" panose="020B0604020202020204" pitchFamily="34" charset="0"/>
                <a:cs typeface="Arial" panose="020B0604020202020204" pitchFamily="34" charset="0"/>
              </a:rPr>
              <a:t>.</a:t>
            </a:r>
            <a:endParaRPr sz="1765">
              <a:latin typeface="Arial" panose="020B0604020202020204" pitchFamily="34" charset="0"/>
              <a:cs typeface="Arial" panose="020B0604020202020204" pitchFamily="34" charset="0"/>
            </a:endParaRPr>
          </a:p>
          <a:p>
            <a:pPr marL="667346" marR="4483" lvl="1" indent="-248784">
              <a:lnSpc>
                <a:spcPct val="110000"/>
              </a:lnSpc>
              <a:spcBef>
                <a:spcPts val="556"/>
              </a:spcBef>
              <a:buAutoNum type="arabicPeriod"/>
              <a:tabLst>
                <a:tab pos="629804" algn="l"/>
              </a:tabLst>
            </a:pPr>
            <a:r>
              <a:rPr lang="vi-VN" sz="1765" spc="-97">
                <a:solidFill>
                  <a:srgbClr val="5E5E5E"/>
                </a:solidFill>
                <a:latin typeface="Arial" panose="020B0604020202020204" pitchFamily="34" charset="0"/>
                <a:cs typeface="Arial" panose="020B0604020202020204" pitchFamily="34" charset="0"/>
              </a:rPr>
              <a:t>Một người tham gia trả về một danh sách các ràng buộc bao gồm tất cả các </a:t>
            </a:r>
            <a:r>
              <a:rPr lang="en-US" sz="1765" spc="-97">
                <a:solidFill>
                  <a:srgbClr val="5E5E5E"/>
                </a:solidFill>
                <a:latin typeface="Arial" panose="020B0604020202020204" pitchFamily="34" charset="0"/>
                <a:cs typeface="Arial" panose="020B0604020202020204" pitchFamily="34" charset="0"/>
              </a:rPr>
              <a:t>thời gian </a:t>
            </a:r>
            <a:r>
              <a:rPr lang="vi-VN" sz="1765" spc="-97">
                <a:solidFill>
                  <a:srgbClr val="5E5E5E"/>
                </a:solidFill>
                <a:latin typeface="Arial" panose="020B0604020202020204" pitchFamily="34" charset="0"/>
                <a:cs typeface="Arial" panose="020B0604020202020204" pitchFamily="34" charset="0"/>
              </a:rPr>
              <a:t>trong phạm vi </a:t>
            </a:r>
            <a:r>
              <a:rPr lang="en-US" sz="1765" spc="-97">
                <a:solidFill>
                  <a:srgbClr val="5E5E5E"/>
                </a:solidFill>
                <a:latin typeface="Arial" panose="020B0604020202020204" pitchFamily="34" charset="0"/>
                <a:cs typeface="Arial" panose="020B0604020202020204" pitchFamily="34" charset="0"/>
              </a:rPr>
              <a:t>thời gian</a:t>
            </a:r>
            <a:r>
              <a:rPr lang="vi-VN" sz="1765" spc="-97">
                <a:solidFill>
                  <a:srgbClr val="5E5E5E"/>
                </a:solidFill>
                <a:latin typeface="Arial" panose="020B0604020202020204" pitchFamily="34" charset="0"/>
                <a:cs typeface="Arial" panose="020B0604020202020204" pitchFamily="34" charset="0"/>
              </a:rPr>
              <a:t> nhất định</a:t>
            </a:r>
            <a:endParaRPr lang="en-US" sz="1765" spc="-97">
              <a:solidFill>
                <a:srgbClr val="5E5E5E"/>
              </a:solidFill>
              <a:latin typeface="Arial" panose="020B0604020202020204" pitchFamily="34" charset="0"/>
              <a:cs typeface="Arial" panose="020B0604020202020204" pitchFamily="34" charset="0"/>
            </a:endParaRPr>
          </a:p>
          <a:p>
            <a:pPr marL="667346" marR="4483" lvl="1" indent="-248784">
              <a:lnSpc>
                <a:spcPct val="110000"/>
              </a:lnSpc>
              <a:spcBef>
                <a:spcPts val="556"/>
              </a:spcBef>
              <a:buAutoNum type="arabicPeriod"/>
              <a:tabLst>
                <a:tab pos="629804" algn="l"/>
              </a:tabLst>
            </a:pPr>
            <a:r>
              <a:rPr lang="vi-VN" sz="1765" spc="-66">
                <a:solidFill>
                  <a:srgbClr val="5E5E5E"/>
                </a:solidFill>
                <a:latin typeface="Arial" panose="020B0604020202020204" pitchFamily="34" charset="0"/>
                <a:cs typeface="Arial" panose="020B0604020202020204" pitchFamily="34" charset="0"/>
              </a:rPr>
              <a:t>Trình lên lịch chuyển tiếp thông báo này cho tất cả người tham gia yêu cầu họ cho các ràng buộc khác trong phạm vi ngày mở rộng</a:t>
            </a:r>
            <a:endParaRPr sz="1765">
              <a:latin typeface="Arial" panose="020B0604020202020204" pitchFamily="34" charset="0"/>
              <a:cs typeface="Arial" panose="020B0604020202020204" pitchFamily="34" charset="0"/>
            </a:endParaRPr>
          </a:p>
          <a:p>
            <a:pPr marL="309299" indent="-298092">
              <a:spcBef>
                <a:spcPts val="1178"/>
              </a:spcBef>
              <a:buClr>
                <a:srgbClr val="800080"/>
              </a:buClr>
              <a:buSzPct val="68181"/>
              <a:buFont typeface="Courier New"/>
              <a:buChar char=""/>
              <a:tabLst>
                <a:tab pos="309859" algn="l"/>
                <a:tab pos="2137636" algn="l"/>
              </a:tabLst>
            </a:pPr>
            <a:r>
              <a:rPr lang="en-US" sz="1941" spc="-132">
                <a:solidFill>
                  <a:srgbClr val="342170"/>
                </a:solidFill>
                <a:latin typeface="Arial" panose="020B0604020202020204" pitchFamily="34" charset="0"/>
                <a:cs typeface="Arial" panose="020B0604020202020204" pitchFamily="34" charset="0"/>
              </a:rPr>
              <a:t>Trường hợp</a:t>
            </a:r>
            <a:r>
              <a:rPr lang="vi-VN" sz="1941" spc="-132">
                <a:solidFill>
                  <a:srgbClr val="342170"/>
                </a:solidFill>
                <a:latin typeface="Arial" panose="020B0604020202020204" pitchFamily="34" charset="0"/>
                <a:cs typeface="Arial" panose="020B0604020202020204" pitchFamily="34" charset="0"/>
              </a:rPr>
              <a:t> bình thường: mọi thứ diễn ra như mong đợi</a:t>
            </a:r>
            <a:endParaRPr lang="en-US" sz="1941" spc="-132">
              <a:solidFill>
                <a:srgbClr val="342170"/>
              </a:solidFill>
              <a:latin typeface="Arial" panose="020B0604020202020204" pitchFamily="34" charset="0"/>
              <a:cs typeface="Arial" panose="020B0604020202020204" pitchFamily="34" charset="0"/>
            </a:endParaRPr>
          </a:p>
          <a:p>
            <a:pPr marL="309299" indent="-298092">
              <a:spcBef>
                <a:spcPts val="1178"/>
              </a:spcBef>
              <a:buClr>
                <a:srgbClr val="800080"/>
              </a:buClr>
              <a:buSzPct val="68181"/>
              <a:buFont typeface="Courier New"/>
              <a:buChar char=""/>
              <a:tabLst>
                <a:tab pos="309859" algn="l"/>
                <a:tab pos="2137636" algn="l"/>
              </a:tabLst>
            </a:pPr>
            <a:r>
              <a:rPr lang="vi-VN" sz="1941" spc="-119">
                <a:solidFill>
                  <a:srgbClr val="342170"/>
                </a:solidFill>
                <a:latin typeface="Arial" panose="020B0604020202020204" pitchFamily="34" charset="0"/>
                <a:cs typeface="Arial" panose="020B0604020202020204" pitchFamily="34" charset="0"/>
              </a:rPr>
              <a:t>Kịch bản bất thường = một trình tự tương tác mong muốn trong trường hợp ngoại lệ (vẫn tích cực)</a:t>
            </a:r>
            <a:endParaRPr lang="en-US" sz="1941" spc="-119">
              <a:solidFill>
                <a:srgbClr val="342170"/>
              </a:solidFill>
              <a:latin typeface="Arial" panose="020B0604020202020204" pitchFamily="34" charset="0"/>
              <a:cs typeface="Arial" panose="020B0604020202020204" pitchFamily="34" charset="0"/>
            </a:endParaRPr>
          </a:p>
          <a:p>
            <a:pPr marL="309299" indent="-298092">
              <a:spcBef>
                <a:spcPts val="1178"/>
              </a:spcBef>
              <a:buClr>
                <a:srgbClr val="800080"/>
              </a:buClr>
              <a:buSzPct val="68181"/>
              <a:buFont typeface="Courier New"/>
              <a:buChar char=""/>
              <a:tabLst>
                <a:tab pos="309859" algn="l"/>
                <a:tab pos="2137636" algn="l"/>
              </a:tabLst>
            </a:pPr>
            <a:r>
              <a:rPr lang="en-US" sz="1941" spc="-44">
                <a:solidFill>
                  <a:srgbClr val="009999"/>
                </a:solidFill>
                <a:latin typeface="Arial" panose="020B0604020202020204" pitchFamily="34" charset="0"/>
                <a:cs typeface="Arial" panose="020B0604020202020204" pitchFamily="34" charset="0"/>
              </a:rPr>
              <a:t>VD</a:t>
            </a:r>
            <a:r>
              <a:rPr sz="1941" spc="-44">
                <a:solidFill>
                  <a:srgbClr val="009999"/>
                </a:solidFill>
                <a:latin typeface="Arial" panose="020B0604020202020204" pitchFamily="34" charset="0"/>
                <a:cs typeface="Arial" panose="020B0604020202020204" pitchFamily="34" charset="0"/>
              </a:rPr>
              <a:t>. </a:t>
            </a:r>
            <a:r>
              <a:rPr lang="vi-VN" sz="1941" spc="-110">
                <a:solidFill>
                  <a:srgbClr val="5E5E5E"/>
                </a:solidFill>
                <a:latin typeface="Arial" panose="020B0604020202020204" pitchFamily="34" charset="0"/>
                <a:cs typeface="Arial" panose="020B0604020202020204" pitchFamily="34" charset="0"/>
              </a:rPr>
              <a:t>Người khởi xướng cuộc họp không phải là người có thẩm quyền </a:t>
            </a:r>
            <a:r>
              <a:rPr lang="en-US" sz="1941" spc="-110">
                <a:solidFill>
                  <a:srgbClr val="5E5E5E"/>
                </a:solidFill>
                <a:latin typeface="Arial" panose="020B0604020202020204" pitchFamily="34" charset="0"/>
                <a:cs typeface="Arial" panose="020B0604020202020204" pitchFamily="34" charset="0"/>
              </a:rPr>
              <a:t>bắt ép</a:t>
            </a:r>
            <a:r>
              <a:rPr lang="vi-VN" sz="1941" spc="-110">
                <a:solidFill>
                  <a:srgbClr val="5E5E5E"/>
                </a:solidFill>
                <a:latin typeface="Arial" panose="020B0604020202020204" pitchFamily="34" charset="0"/>
                <a:cs typeface="Arial" panose="020B0604020202020204" pitchFamily="34" charset="0"/>
              </a:rPr>
              <a:t> tham gia không hợp lệ</a:t>
            </a:r>
            <a:endParaRPr sz="1941">
              <a:latin typeface="Arial" panose="020B0604020202020204" pitchFamily="34" charset="0"/>
              <a:cs typeface="Arial" panose="020B0604020202020204" pitchFamily="34" charset="0"/>
            </a:endParaRPr>
          </a:p>
        </p:txBody>
      </p:sp>
      <p:sp>
        <p:nvSpPr>
          <p:cNvPr id="4" name="object 4"/>
          <p:cNvSpPr/>
          <p:nvPr/>
        </p:nvSpPr>
        <p:spPr>
          <a:xfrm>
            <a:off x="2134496" y="461233"/>
            <a:ext cx="1054249" cy="86733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21</a:t>
            </a:fld>
            <a:endParaRPr dirty="0"/>
          </a:p>
        </p:txBody>
      </p:sp>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2474391"/>
            <a:r>
              <a:rPr lang="en-US" sz="2824" spc="-115"/>
              <a:t>Hệ thống thang máy</a:t>
            </a:r>
            <a:endParaRPr sz="2824"/>
          </a:p>
        </p:txBody>
      </p:sp>
      <p:sp>
        <p:nvSpPr>
          <p:cNvPr id="3" name="object 3"/>
          <p:cNvSpPr txBox="1"/>
          <p:nvPr/>
        </p:nvSpPr>
        <p:spPr>
          <a:xfrm>
            <a:off x="2323620" y="1525753"/>
            <a:ext cx="9429467" cy="3244350"/>
          </a:xfrm>
          <a:prstGeom prst="rect">
            <a:avLst/>
          </a:prstGeom>
        </p:spPr>
        <p:txBody>
          <a:bodyPr vert="horz" wrap="square" lIns="0" tIns="0" rIns="0" bIns="0" rtlCol="0">
            <a:spAutoFit/>
          </a:bodyPr>
          <a:lstStyle/>
          <a:p>
            <a:pPr marL="11206"/>
            <a:r>
              <a:rPr lang="vi-VN" sz="2471" spc="-119">
                <a:solidFill>
                  <a:srgbClr val="CC0000"/>
                </a:solidFill>
                <a:latin typeface="Palatino Linotype"/>
                <a:cs typeface="Palatino Linotype"/>
              </a:rPr>
              <a:t>Ví dụ (Kịch bản Tích cực hoặc Bình thường)</a:t>
            </a:r>
            <a:endParaRPr sz="2471">
              <a:latin typeface="Palatino Linotype"/>
              <a:cs typeface="Palatino Linotype"/>
            </a:endParaRPr>
          </a:p>
          <a:p>
            <a:pPr marL="414640" marR="614675" indent="-403433">
              <a:lnSpc>
                <a:spcPct val="110000"/>
              </a:lnSpc>
              <a:spcBef>
                <a:spcPts val="754"/>
              </a:spcBef>
              <a:buClr>
                <a:srgbClr val="800080"/>
              </a:buClr>
              <a:buSzPct val="89583"/>
              <a:buAutoNum type="arabicPeriod"/>
              <a:tabLst>
                <a:tab pos="414640" algn="l"/>
                <a:tab pos="415199" algn="l"/>
              </a:tabLst>
            </a:pPr>
            <a:r>
              <a:rPr lang="vi-VN" sz="2118" spc="-88">
                <a:solidFill>
                  <a:srgbClr val="342170"/>
                </a:solidFill>
                <a:latin typeface="Palatino Linotype"/>
                <a:cs typeface="Palatino Linotype"/>
              </a:rPr>
              <a:t>Yêu cầu người sử dụng cho một thang máy lên từ tầng </a:t>
            </a:r>
            <a:r>
              <a:rPr lang="en-US" sz="2118" spc="-88">
                <a:solidFill>
                  <a:srgbClr val="342170"/>
                </a:solidFill>
                <a:latin typeface="Palatino Linotype"/>
                <a:cs typeface="Palatino Linotype"/>
              </a:rPr>
              <a:t>dưới cùng</a:t>
            </a:r>
            <a:r>
              <a:rPr lang="vi-VN" sz="2118" spc="-88">
                <a:solidFill>
                  <a:srgbClr val="342170"/>
                </a:solidFill>
                <a:latin typeface="Palatino Linotype"/>
                <a:cs typeface="Palatino Linotype"/>
              </a:rPr>
              <a:t> bằng cách nhấn vào nút. Nút bật sáng</a:t>
            </a:r>
            <a:r>
              <a:rPr sz="2118" spc="-97">
                <a:solidFill>
                  <a:srgbClr val="342170"/>
                </a:solidFill>
                <a:latin typeface="Palatino Linotype"/>
                <a:cs typeface="Palatino Linotype"/>
              </a:rPr>
              <a:t>.</a:t>
            </a:r>
            <a:endParaRPr sz="2118">
              <a:latin typeface="Palatino Linotype"/>
              <a:cs typeface="Palatino Linotype"/>
            </a:endParaRPr>
          </a:p>
          <a:p>
            <a:pPr marL="414640" marR="4483" indent="-403433">
              <a:lnSpc>
                <a:spcPct val="110000"/>
              </a:lnSpc>
              <a:spcBef>
                <a:spcPts val="697"/>
              </a:spcBef>
              <a:buClr>
                <a:srgbClr val="800080"/>
              </a:buClr>
              <a:buSzPct val="89583"/>
              <a:buAutoNum type="arabicPeriod"/>
              <a:tabLst>
                <a:tab pos="414640" algn="l"/>
                <a:tab pos="415199" algn="l"/>
              </a:tabLst>
            </a:pPr>
            <a:r>
              <a:rPr lang="vi-VN" sz="2118" spc="-88">
                <a:solidFill>
                  <a:srgbClr val="342170"/>
                </a:solidFill>
                <a:latin typeface="Palatino Linotype"/>
                <a:cs typeface="Palatino Linotype"/>
              </a:rPr>
              <a:t>Thang máy </a:t>
            </a:r>
            <a:r>
              <a:rPr lang="en-US" sz="2118" spc="-88">
                <a:solidFill>
                  <a:srgbClr val="342170"/>
                </a:solidFill>
                <a:latin typeface="Palatino Linotype"/>
                <a:cs typeface="Palatino Linotype"/>
              </a:rPr>
              <a:t>ở tầng dưới cùng</a:t>
            </a:r>
            <a:r>
              <a:rPr lang="vi-VN" sz="2118" spc="-88">
                <a:solidFill>
                  <a:srgbClr val="342170"/>
                </a:solidFill>
                <a:latin typeface="Palatino Linotype"/>
                <a:cs typeface="Palatino Linotype"/>
              </a:rPr>
              <a:t> và cửa mở. Ánh sáng của nút trên bị hủy. Người dùng bước vào thang máy. Các cánh cửa đóng lại</a:t>
            </a:r>
            <a:r>
              <a:rPr sz="2118" spc="-49">
                <a:solidFill>
                  <a:srgbClr val="342170"/>
                </a:solidFill>
                <a:latin typeface="Palatino Linotype"/>
                <a:cs typeface="Palatino Linotype"/>
              </a:rPr>
              <a:t>.</a:t>
            </a:r>
            <a:endParaRPr sz="2118">
              <a:latin typeface="Palatino Linotype"/>
              <a:cs typeface="Palatino Linotype"/>
            </a:endParaRPr>
          </a:p>
          <a:p>
            <a:pPr marL="414640" marR="368133" indent="-403433">
              <a:lnSpc>
                <a:spcPct val="110000"/>
              </a:lnSpc>
              <a:spcBef>
                <a:spcPts val="706"/>
              </a:spcBef>
              <a:buClr>
                <a:srgbClr val="800080"/>
              </a:buClr>
              <a:buSzPct val="89583"/>
              <a:buAutoNum type="arabicPeriod"/>
              <a:tabLst>
                <a:tab pos="414640" algn="l"/>
                <a:tab pos="415199" algn="l"/>
              </a:tabLst>
            </a:pPr>
            <a:r>
              <a:rPr lang="vi-VN" sz="2118" spc="-88">
                <a:solidFill>
                  <a:srgbClr val="342170"/>
                </a:solidFill>
                <a:latin typeface="Palatino Linotype"/>
                <a:cs typeface="Palatino Linotype"/>
              </a:rPr>
              <a:t>Người sử dụng yêu cầu đến tầng 10 bằng cách nhấn nút 10. Nút 10 chiếu sáng</a:t>
            </a:r>
            <a:r>
              <a:rPr sz="2118" spc="-93">
                <a:solidFill>
                  <a:srgbClr val="342170"/>
                </a:solidFill>
                <a:latin typeface="Palatino Linotype"/>
                <a:cs typeface="Palatino Linotype"/>
              </a:rPr>
              <a:t>.</a:t>
            </a:r>
            <a:endParaRPr sz="2118">
              <a:latin typeface="Palatino Linotype"/>
              <a:cs typeface="Palatino Linotype"/>
            </a:endParaRPr>
          </a:p>
          <a:p>
            <a:pPr marL="414640" marR="308178" indent="-403433">
              <a:lnSpc>
                <a:spcPct val="110000"/>
              </a:lnSpc>
              <a:spcBef>
                <a:spcPts val="710"/>
              </a:spcBef>
              <a:buClr>
                <a:srgbClr val="800080"/>
              </a:buClr>
              <a:buSzPct val="89583"/>
              <a:buAutoNum type="arabicPeriod"/>
              <a:tabLst>
                <a:tab pos="414640" algn="l"/>
                <a:tab pos="415199" algn="l"/>
              </a:tabLst>
            </a:pPr>
            <a:r>
              <a:rPr lang="vi-VN" sz="2118" spc="-88">
                <a:solidFill>
                  <a:srgbClr val="342170"/>
                </a:solidFill>
                <a:latin typeface="Palatino Linotype"/>
                <a:cs typeface="Palatino Linotype"/>
              </a:rPr>
              <a:t>Thang máy </a:t>
            </a:r>
            <a:r>
              <a:rPr lang="en-US" sz="2118" spc="-88">
                <a:solidFill>
                  <a:srgbClr val="342170"/>
                </a:solidFill>
                <a:latin typeface="Palatino Linotype"/>
                <a:cs typeface="Palatino Linotype"/>
              </a:rPr>
              <a:t>ở</a:t>
            </a:r>
            <a:r>
              <a:rPr lang="vi-VN" sz="2118" spc="-88">
                <a:solidFill>
                  <a:srgbClr val="342170"/>
                </a:solidFill>
                <a:latin typeface="Palatino Linotype"/>
                <a:cs typeface="Palatino Linotype"/>
              </a:rPr>
              <a:t> tầng 10 và cánh cửa mở. Chiếu sáng của nút 10 bị hủy bỏ khi người dùng bước ra khỏi thang máy. Đóng cửa</a:t>
            </a:r>
            <a:r>
              <a:rPr sz="2118" spc="-49">
                <a:solidFill>
                  <a:srgbClr val="342170"/>
                </a:solidFill>
                <a:latin typeface="Palatino Linotype"/>
                <a:cs typeface="Palatino Linotype"/>
              </a:rPr>
              <a:t>.</a:t>
            </a:r>
            <a:endParaRPr sz="2118">
              <a:latin typeface="Palatino Linotype"/>
              <a:cs typeface="Palatino Linotyp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3716" y="6232717"/>
            <a:ext cx="156882" cy="162993"/>
          </a:xfrm>
          <a:prstGeom prst="rect">
            <a:avLst/>
          </a:prstGeom>
        </p:spPr>
        <p:txBody>
          <a:bodyPr vert="horz" wrap="square" lIns="0" tIns="0" rIns="0" bIns="0" rtlCol="0">
            <a:spAutoFit/>
          </a:bodyPr>
          <a:lstStyle/>
          <a:p>
            <a:pPr marL="11206"/>
            <a:r>
              <a:rPr sz="1059" dirty="0">
                <a:solidFill>
                  <a:srgbClr val="800080"/>
                </a:solidFill>
                <a:latin typeface="Palatino Linotype"/>
                <a:cs typeface="Palatino Linotype"/>
              </a:rPr>
              <a:t>22</a:t>
            </a:r>
            <a:endParaRPr sz="1059">
              <a:latin typeface="Palatino Linotype"/>
              <a:cs typeface="Palatino Linotype"/>
            </a:endParaRPr>
          </a:p>
        </p:txBody>
      </p:sp>
      <p:sp>
        <p:nvSpPr>
          <p:cNvPr id="3" name="object 3"/>
          <p:cNvSpPr txBox="1">
            <a:spLocks noGrp="1"/>
          </p:cNvSpPr>
          <p:nvPr>
            <p:ph type="title"/>
          </p:nvPr>
        </p:nvSpPr>
        <p:spPr>
          <a:xfrm>
            <a:off x="2345175" y="378242"/>
            <a:ext cx="7715422" cy="419346"/>
          </a:xfrm>
          <a:prstGeom prst="rect">
            <a:avLst/>
          </a:prstGeom>
        </p:spPr>
        <p:txBody>
          <a:bodyPr vert="horz" wrap="square" lIns="0" tIns="0" rIns="0" bIns="0" rtlCol="0" anchor="t">
            <a:spAutoFit/>
          </a:bodyPr>
          <a:lstStyle/>
          <a:p>
            <a:pPr marL="11206" algn="ctr">
              <a:lnSpc>
                <a:spcPts val="3366"/>
              </a:lnSpc>
            </a:pPr>
            <a:r>
              <a:rPr lang="en-US" sz="2824" dirty="0" err="1"/>
              <a:t>Hệ</a:t>
            </a:r>
            <a:r>
              <a:rPr lang="en-US" sz="2824" dirty="0"/>
              <a:t> </a:t>
            </a:r>
            <a:r>
              <a:rPr lang="en-US" sz="2824" dirty="0" err="1"/>
              <a:t>thống</a:t>
            </a:r>
            <a:r>
              <a:rPr lang="en-US" sz="2824" dirty="0"/>
              <a:t> thang </a:t>
            </a:r>
            <a:r>
              <a:rPr lang="en-US" sz="2824" dirty="0" err="1"/>
              <a:t>máy</a:t>
            </a:r>
            <a:endParaRPr sz="2824" dirty="0"/>
          </a:p>
        </p:txBody>
      </p:sp>
      <p:sp>
        <p:nvSpPr>
          <p:cNvPr id="4" name="object 4"/>
          <p:cNvSpPr txBox="1"/>
          <p:nvPr/>
        </p:nvSpPr>
        <p:spPr>
          <a:xfrm>
            <a:off x="2345175" y="1117108"/>
            <a:ext cx="3320863" cy="320601"/>
          </a:xfrm>
          <a:prstGeom prst="rect">
            <a:avLst/>
          </a:prstGeom>
        </p:spPr>
        <p:txBody>
          <a:bodyPr vert="horz" wrap="square" lIns="0" tIns="0" rIns="0" bIns="0" rtlCol="0">
            <a:spAutoFit/>
          </a:bodyPr>
          <a:lstStyle/>
          <a:p>
            <a:pPr marL="11206">
              <a:lnSpc>
                <a:spcPts val="2519"/>
              </a:lnSpc>
            </a:pPr>
            <a:r>
              <a:rPr lang="vi-VN" sz="2118" spc="-106" dirty="0">
                <a:solidFill>
                  <a:srgbClr val="CC0000"/>
                </a:solidFill>
                <a:latin typeface="Palatino Linotype"/>
                <a:cs typeface="Palatino Linotype"/>
              </a:rPr>
              <a:t>Ví dụ (Kịch bản bất thường)</a:t>
            </a:r>
            <a:endParaRPr sz="2118" dirty="0">
              <a:latin typeface="Palatino Linotype"/>
              <a:cs typeface="Palatino Linotype"/>
            </a:endParaRPr>
          </a:p>
        </p:txBody>
      </p:sp>
      <p:sp>
        <p:nvSpPr>
          <p:cNvPr id="5" name="object 5"/>
          <p:cNvSpPr txBox="1"/>
          <p:nvPr/>
        </p:nvSpPr>
        <p:spPr>
          <a:xfrm>
            <a:off x="2345175" y="1872845"/>
            <a:ext cx="8871465" cy="3707746"/>
          </a:xfrm>
          <a:prstGeom prst="rect">
            <a:avLst/>
          </a:prstGeom>
        </p:spPr>
        <p:txBody>
          <a:bodyPr vert="horz" wrap="square" lIns="0" tIns="0" rIns="0" bIns="0" rtlCol="0">
            <a:spAutoFit/>
          </a:bodyPr>
          <a:lstStyle/>
          <a:p>
            <a:pPr marL="414640" marR="45946" indent="-403433">
              <a:lnSpc>
                <a:spcPct val="110000"/>
              </a:lnSpc>
              <a:buClr>
                <a:srgbClr val="800080"/>
              </a:buClr>
              <a:buSzPct val="88636"/>
              <a:buAutoNum type="arabicPeriod"/>
              <a:tabLst>
                <a:tab pos="414079" algn="l"/>
                <a:tab pos="415199" algn="l"/>
              </a:tabLst>
            </a:pPr>
            <a:r>
              <a:rPr lang="vi-VN" sz="2000" spc="-84">
                <a:solidFill>
                  <a:srgbClr val="342170"/>
                </a:solidFill>
                <a:latin typeface="Palatino Linotype"/>
                <a:cs typeface="Palatino Linotype"/>
              </a:rPr>
              <a:t>Các </a:t>
            </a:r>
            <a:r>
              <a:rPr lang="vi-VN" sz="2000" spc="-84" dirty="0">
                <a:solidFill>
                  <a:srgbClr val="342170"/>
                </a:solidFill>
                <a:latin typeface="Palatino Linotype"/>
                <a:cs typeface="Palatino Linotype"/>
              </a:rPr>
              <a:t>thang máy phải chuyển sang "không hoạt động" trong trường hợp hỏa hoạn</a:t>
            </a:r>
            <a:r>
              <a:rPr sz="2000" spc="-88" dirty="0">
                <a:solidFill>
                  <a:srgbClr val="342170"/>
                </a:solidFill>
                <a:latin typeface="Palatino Linotype"/>
                <a:cs typeface="Palatino Linotype"/>
              </a:rPr>
              <a:t>.</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Chỉ</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có</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lính</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cứu</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hỏa</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mới</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có</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thể</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vận</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hành</a:t>
            </a:r>
            <a:r>
              <a:rPr lang="en-US" sz="2000" spc="-88" dirty="0">
                <a:solidFill>
                  <a:srgbClr val="342170"/>
                </a:solidFill>
                <a:latin typeface="Palatino Linotype"/>
                <a:cs typeface="Palatino Linotype"/>
              </a:rPr>
              <a:t> thang </a:t>
            </a:r>
            <a:r>
              <a:rPr lang="en-US" sz="2000" spc="-88" dirty="0" err="1">
                <a:solidFill>
                  <a:srgbClr val="342170"/>
                </a:solidFill>
                <a:latin typeface="Palatino Linotype"/>
                <a:cs typeface="Palatino Linotype"/>
              </a:rPr>
              <a:t>máy</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trong</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điều</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kiện</a:t>
            </a:r>
            <a:r>
              <a:rPr lang="en-US" sz="2000" spc="-88" dirty="0">
                <a:solidFill>
                  <a:srgbClr val="342170"/>
                </a:solidFill>
                <a:latin typeface="Palatino Linotype"/>
                <a:cs typeface="Palatino Linotype"/>
              </a:rPr>
              <a:t> </a:t>
            </a:r>
            <a:r>
              <a:rPr lang="en-US" sz="2000" spc="-88" dirty="0" err="1">
                <a:solidFill>
                  <a:srgbClr val="342170"/>
                </a:solidFill>
                <a:latin typeface="Palatino Linotype"/>
                <a:cs typeface="Palatino Linotype"/>
              </a:rPr>
              <a:t>này</a:t>
            </a:r>
            <a:r>
              <a:rPr lang="en-US" sz="2000" spc="-88" dirty="0">
                <a:solidFill>
                  <a:srgbClr val="342170"/>
                </a:solidFill>
                <a:latin typeface="Palatino Linotype"/>
                <a:cs typeface="Palatino Linotype"/>
              </a:rPr>
              <a:t>.</a:t>
            </a:r>
            <a:endParaRPr sz="2000" dirty="0">
              <a:latin typeface="Palatino Linotype"/>
              <a:cs typeface="Palatino Linotype"/>
            </a:endParaRPr>
          </a:p>
          <a:p>
            <a:pPr marL="414640" marR="370934" indent="-403433">
              <a:lnSpc>
                <a:spcPct val="110000"/>
              </a:lnSpc>
              <a:buClr>
                <a:srgbClr val="800080"/>
              </a:buClr>
              <a:buSzPct val="88636"/>
              <a:buAutoNum type="arabicPeriod"/>
              <a:tabLst>
                <a:tab pos="414079" algn="l"/>
                <a:tab pos="415199" algn="l"/>
              </a:tabLst>
            </a:pPr>
            <a:r>
              <a:rPr lang="vi-VN" sz="2000" spc="-84" dirty="0">
                <a:solidFill>
                  <a:srgbClr val="342170"/>
                </a:solidFill>
                <a:latin typeface="Palatino Linotype"/>
                <a:cs typeface="Palatino Linotype"/>
              </a:rPr>
              <a:t>Thang </a:t>
            </a:r>
            <a:r>
              <a:rPr lang="vi-VN" sz="2000" spc="-84">
                <a:solidFill>
                  <a:srgbClr val="342170"/>
                </a:solidFill>
                <a:latin typeface="Palatino Linotype"/>
                <a:cs typeface="Palatino Linotype"/>
              </a:rPr>
              <a:t>máy </a:t>
            </a:r>
            <a:r>
              <a:rPr lang="en-US" sz="2000" spc="-84">
                <a:solidFill>
                  <a:srgbClr val="342170"/>
                </a:solidFill>
                <a:latin typeface="Palatino Linotype"/>
                <a:cs typeface="Palatino Linotype"/>
              </a:rPr>
              <a:t>đến </a:t>
            </a:r>
            <a:r>
              <a:rPr lang="vi-VN" sz="2000" spc="-84">
                <a:solidFill>
                  <a:srgbClr val="342170"/>
                </a:solidFill>
                <a:latin typeface="Palatino Linotype"/>
                <a:cs typeface="Palatino Linotype"/>
              </a:rPr>
              <a:t>tầng </a:t>
            </a:r>
            <a:r>
              <a:rPr lang="en-US" sz="2000" spc="-84">
                <a:solidFill>
                  <a:srgbClr val="342170"/>
                </a:solidFill>
                <a:latin typeface="Palatino Linotype"/>
                <a:cs typeface="Palatino Linotype"/>
              </a:rPr>
              <a:t>trệt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và cửa mở. </a:t>
            </a:r>
            <a:r>
              <a:rPr lang="vi-VN" sz="2000" spc="-84">
                <a:solidFill>
                  <a:srgbClr val="342170"/>
                </a:solidFill>
                <a:latin typeface="Palatino Linotype"/>
                <a:cs typeface="Palatino Linotype"/>
              </a:rPr>
              <a:t>Nút </a:t>
            </a:r>
            <a:r>
              <a:rPr lang="en-US" sz="2000" spc="-84">
                <a:solidFill>
                  <a:srgbClr val="342170"/>
                </a:solidFill>
                <a:latin typeface="Palatino Linotype"/>
                <a:cs typeface="Palatino Linotype"/>
              </a:rPr>
              <a:t>Up</a:t>
            </a:r>
            <a:r>
              <a:rPr lang="vi-VN" sz="2000" spc="-84">
                <a:solidFill>
                  <a:srgbClr val="342170"/>
                </a:solidFill>
                <a:latin typeface="Palatino Linotype"/>
                <a:cs typeface="Palatino Linotype"/>
              </a:rPr>
              <a:t> bị </a:t>
            </a:r>
            <a:r>
              <a:rPr lang="en-US" sz="2000" spc="-84">
                <a:solidFill>
                  <a:srgbClr val="342170"/>
                </a:solidFill>
                <a:latin typeface="Palatino Linotype"/>
                <a:cs typeface="Palatino Linotype"/>
              </a:rPr>
              <a:t>tắt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Người sử dụng bước vào thang máy. Đã có người dùng thứ hai trong thang máy với nút 13 được chiếu sáng. Cửa đóng</a:t>
            </a:r>
            <a:r>
              <a:rPr sz="2000" spc="-71" dirty="0">
                <a:solidFill>
                  <a:srgbClr val="342170"/>
                </a:solidFill>
                <a:latin typeface="Palatino Linotype"/>
                <a:cs typeface="Palatino Linotype"/>
              </a:rPr>
              <a:t>.</a:t>
            </a:r>
            <a:endParaRPr sz="2000" dirty="0">
              <a:latin typeface="Palatino Linotype"/>
              <a:cs typeface="Palatino Linotype"/>
            </a:endParaRPr>
          </a:p>
          <a:p>
            <a:pPr marL="414640" marR="33619" indent="-403433">
              <a:lnSpc>
                <a:spcPct val="110000"/>
              </a:lnSpc>
              <a:buClr>
                <a:srgbClr val="800080"/>
              </a:buClr>
              <a:buSzPct val="88636"/>
              <a:buAutoNum type="arabicPeriod"/>
              <a:tabLst>
                <a:tab pos="414079" algn="l"/>
                <a:tab pos="415199" algn="l"/>
              </a:tabLst>
            </a:pPr>
            <a:r>
              <a:rPr lang="vi-VN" sz="2000" spc="-84" dirty="0">
                <a:solidFill>
                  <a:srgbClr val="342170"/>
                </a:solidFill>
                <a:latin typeface="Palatino Linotype"/>
                <a:cs typeface="Palatino Linotype"/>
              </a:rPr>
              <a:t>Người sử dụng đầu tiên yêu cầu </a:t>
            </a:r>
            <a:r>
              <a:rPr lang="en-US" sz="2000" spc="-84" err="1">
                <a:solidFill>
                  <a:srgbClr val="342170"/>
                </a:solidFill>
                <a:latin typeface="Palatino Linotype"/>
                <a:cs typeface="Palatino Linotype"/>
              </a:rPr>
              <a:t>đến</a:t>
            </a:r>
            <a:r>
              <a:rPr lang="en-US" sz="2000" spc="-84">
                <a:solidFill>
                  <a:srgbClr val="342170"/>
                </a:solidFill>
                <a:latin typeface="Palatino Linotype"/>
                <a:cs typeface="Palatino Linotype"/>
              </a:rPr>
              <a:t> tầng trệt </a:t>
            </a:r>
            <a:r>
              <a:rPr lang="vi-VN" sz="2000" spc="-84">
                <a:solidFill>
                  <a:srgbClr val="342170"/>
                </a:solidFill>
                <a:latin typeface="Palatino Linotype"/>
                <a:cs typeface="Palatino Linotype"/>
              </a:rPr>
              <a:t>bằng </a:t>
            </a:r>
            <a:r>
              <a:rPr lang="vi-VN" sz="2000" spc="-84" dirty="0">
                <a:solidFill>
                  <a:srgbClr val="342170"/>
                </a:solidFill>
                <a:latin typeface="Palatino Linotype"/>
                <a:cs typeface="Palatino Linotype"/>
              </a:rPr>
              <a:t>cách nhấn nút G. Nút G </a:t>
            </a:r>
            <a:r>
              <a:rPr lang="vi-VN" sz="2000" spc="-84">
                <a:solidFill>
                  <a:srgbClr val="342170"/>
                </a:solidFill>
                <a:latin typeface="Palatino Linotype"/>
                <a:cs typeface="Palatino Linotype"/>
              </a:rPr>
              <a:t>chiếu s</a:t>
            </a:r>
            <a:r>
              <a:rPr lang="en-US" sz="2000" spc="-84">
                <a:solidFill>
                  <a:srgbClr val="342170"/>
                </a:solidFill>
                <a:latin typeface="Palatino Linotype"/>
                <a:cs typeface="Palatino Linotype"/>
              </a:rPr>
              <a:t>á</a:t>
            </a:r>
            <a:r>
              <a:rPr lang="vi-VN" sz="2000" spc="-84">
                <a:solidFill>
                  <a:srgbClr val="342170"/>
                </a:solidFill>
                <a:latin typeface="Palatino Linotype"/>
                <a:cs typeface="Palatino Linotype"/>
              </a:rPr>
              <a:t>ng</a:t>
            </a:r>
            <a:r>
              <a:rPr lang="en-US" sz="2000" spc="-84" dirty="0">
                <a:solidFill>
                  <a:srgbClr val="342170"/>
                </a:solidFill>
                <a:latin typeface="Palatino Linotype"/>
                <a:cs typeface="Palatino Linotype"/>
              </a:rPr>
              <a:t>.</a:t>
            </a:r>
          </a:p>
          <a:p>
            <a:pPr marL="414640" marR="33619" indent="-403433">
              <a:lnSpc>
                <a:spcPct val="110000"/>
              </a:lnSpc>
              <a:buClr>
                <a:srgbClr val="800080"/>
              </a:buClr>
              <a:buSzPct val="88636"/>
              <a:buAutoNum type="arabicPeriod"/>
              <a:tabLst>
                <a:tab pos="414079" algn="l"/>
                <a:tab pos="415199" algn="l"/>
              </a:tabLst>
            </a:pPr>
            <a:r>
              <a:rPr lang="vi-VN" sz="2000" spc="-84" dirty="0">
                <a:solidFill>
                  <a:srgbClr val="342170"/>
                </a:solidFill>
                <a:latin typeface="Palatino Linotype"/>
                <a:cs typeface="Palatino Linotype"/>
              </a:rPr>
              <a:t>Thang </a:t>
            </a:r>
            <a:r>
              <a:rPr lang="vi-VN" sz="2000" spc="-84">
                <a:solidFill>
                  <a:srgbClr val="342170"/>
                </a:solidFill>
                <a:latin typeface="Palatino Linotype"/>
                <a:cs typeface="Palatino Linotype"/>
              </a:rPr>
              <a:t>máy đ</a:t>
            </a:r>
            <a:r>
              <a:rPr lang="en-US" sz="2000" spc="-84">
                <a:solidFill>
                  <a:srgbClr val="342170"/>
                </a:solidFill>
                <a:latin typeface="Palatino Linotype"/>
                <a:cs typeface="Palatino Linotype"/>
              </a:rPr>
              <a:t>ến </a:t>
            </a:r>
            <a:r>
              <a:rPr lang="vi-VN" sz="2000" spc="-84">
                <a:solidFill>
                  <a:srgbClr val="342170"/>
                </a:solidFill>
                <a:latin typeface="Palatino Linotype"/>
                <a:cs typeface="Palatino Linotype"/>
              </a:rPr>
              <a:t>tầng </a:t>
            </a:r>
            <a:r>
              <a:rPr lang="vi-VN" sz="2000" spc="-84" dirty="0">
                <a:solidFill>
                  <a:srgbClr val="342170"/>
                </a:solidFill>
                <a:latin typeface="Palatino Linotype"/>
                <a:cs typeface="Palatino Linotype"/>
              </a:rPr>
              <a:t>13 và cửa mở</a:t>
            </a:r>
            <a:r>
              <a:rPr lang="vi-VN" sz="2000" spc="-84">
                <a:solidFill>
                  <a:srgbClr val="342170"/>
                </a:solidFill>
                <a:latin typeface="Palatino Linotype"/>
                <a:cs typeface="Palatino Linotype"/>
              </a:rPr>
              <a:t>. </a:t>
            </a:r>
            <a:r>
              <a:rPr lang="en-US" sz="2000" spc="-84">
                <a:solidFill>
                  <a:srgbClr val="342170"/>
                </a:solidFill>
                <a:latin typeface="Palatino Linotype"/>
                <a:cs typeface="Palatino Linotype"/>
              </a:rPr>
              <a:t>Đèn tầng</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thứ 13 của nút </a:t>
            </a:r>
            <a:r>
              <a:rPr lang="vi-VN" sz="2000" spc="-84">
                <a:solidFill>
                  <a:srgbClr val="342170"/>
                </a:solidFill>
                <a:latin typeface="Palatino Linotype"/>
                <a:cs typeface="Palatino Linotype"/>
              </a:rPr>
              <a:t>bị </a:t>
            </a:r>
            <a:r>
              <a:rPr lang="en-US" sz="2000" spc="-84">
                <a:solidFill>
                  <a:srgbClr val="342170"/>
                </a:solidFill>
                <a:latin typeface="Palatino Linotype"/>
                <a:cs typeface="Palatino Linotype"/>
              </a:rPr>
              <a:t>tắt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Người dùng thứ hai bước ra khỏi thang máy khi cửa đóng</a:t>
            </a:r>
            <a:r>
              <a:rPr sz="2000" spc="-44" dirty="0">
                <a:solidFill>
                  <a:srgbClr val="342170"/>
                </a:solidFill>
                <a:latin typeface="Palatino Linotype"/>
                <a:cs typeface="Palatino Linotype"/>
              </a:rPr>
              <a:t>.</a:t>
            </a:r>
            <a:endParaRPr sz="2000" dirty="0">
              <a:latin typeface="Palatino Linotype"/>
              <a:cs typeface="Palatino Linotype"/>
            </a:endParaRPr>
          </a:p>
          <a:p>
            <a:pPr marL="414640" marR="61075" indent="-403433">
              <a:lnSpc>
                <a:spcPct val="110000"/>
              </a:lnSpc>
              <a:buClr>
                <a:srgbClr val="800080"/>
              </a:buClr>
              <a:buSzPct val="88636"/>
              <a:buAutoNum type="arabicPeriod"/>
              <a:tabLst>
                <a:tab pos="414079" algn="l"/>
                <a:tab pos="415199" algn="l"/>
              </a:tabLst>
            </a:pPr>
            <a:r>
              <a:rPr lang="vi-VN" sz="2000" spc="-84" dirty="0">
                <a:solidFill>
                  <a:srgbClr val="342170"/>
                </a:solidFill>
                <a:latin typeface="Palatino Linotype"/>
                <a:cs typeface="Palatino Linotype"/>
              </a:rPr>
              <a:t>Thang </a:t>
            </a:r>
            <a:r>
              <a:rPr lang="vi-VN" sz="2000" spc="-84">
                <a:solidFill>
                  <a:srgbClr val="342170"/>
                </a:solidFill>
                <a:latin typeface="Palatino Linotype"/>
                <a:cs typeface="Palatino Linotype"/>
              </a:rPr>
              <a:t>máy </a:t>
            </a:r>
            <a:r>
              <a:rPr lang="en-US" sz="2000" spc="-84">
                <a:solidFill>
                  <a:srgbClr val="342170"/>
                </a:solidFill>
                <a:latin typeface="Palatino Linotype"/>
                <a:cs typeface="Palatino Linotype"/>
              </a:rPr>
              <a:t>xuống đến </a:t>
            </a:r>
            <a:r>
              <a:rPr lang="vi-VN" sz="2000" spc="-84">
                <a:solidFill>
                  <a:srgbClr val="342170"/>
                </a:solidFill>
                <a:latin typeface="Palatino Linotype"/>
                <a:cs typeface="Palatino Linotype"/>
              </a:rPr>
              <a:t> tầng </a:t>
            </a:r>
            <a:r>
              <a:rPr lang="en-US" sz="2000" spc="-84">
                <a:solidFill>
                  <a:srgbClr val="342170"/>
                </a:solidFill>
                <a:latin typeface="Palatino Linotype"/>
                <a:cs typeface="Palatino Linotype"/>
              </a:rPr>
              <a:t>trệt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và cửa mở. Chớp sáng của nút G </a:t>
            </a:r>
            <a:r>
              <a:rPr lang="vi-VN" sz="2000" spc="-84">
                <a:solidFill>
                  <a:srgbClr val="342170"/>
                </a:solidFill>
                <a:latin typeface="Palatino Linotype"/>
                <a:cs typeface="Palatino Linotype"/>
              </a:rPr>
              <a:t>bị </a:t>
            </a:r>
            <a:r>
              <a:rPr lang="en-US" sz="2000" spc="-84">
                <a:solidFill>
                  <a:srgbClr val="342170"/>
                </a:solidFill>
                <a:latin typeface="Palatino Linotype"/>
                <a:cs typeface="Palatino Linotype"/>
              </a:rPr>
              <a:t>tắt</a:t>
            </a:r>
            <a:r>
              <a:rPr lang="vi-VN" sz="2000" spc="-84">
                <a:solidFill>
                  <a:srgbClr val="342170"/>
                </a:solidFill>
                <a:latin typeface="Palatino Linotype"/>
                <a:cs typeface="Palatino Linotype"/>
              </a:rPr>
              <a:t>. </a:t>
            </a:r>
            <a:r>
              <a:rPr lang="vi-VN" sz="2000" spc="-84" dirty="0">
                <a:solidFill>
                  <a:srgbClr val="342170"/>
                </a:solidFill>
                <a:latin typeface="Palatino Linotype"/>
                <a:cs typeface="Palatino Linotype"/>
              </a:rPr>
              <a:t>Người sử dụng đầu tiên bước ra khỏi thang máy khi đóng cửa</a:t>
            </a:r>
            <a:r>
              <a:rPr sz="2000" spc="-44" dirty="0">
                <a:solidFill>
                  <a:srgbClr val="342170"/>
                </a:solidFill>
                <a:latin typeface="Palatino Linotype"/>
                <a:cs typeface="Palatino Linotype"/>
              </a:rPr>
              <a:t>.</a:t>
            </a:r>
            <a:endParaRPr sz="2000" dirty="0">
              <a:latin typeface="Palatino Linotype"/>
              <a:cs typeface="Palatino Linotyp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1996995"/>
            <a:r>
              <a:rPr lang="vi-VN" sz="2824" spc="-75" dirty="0"/>
              <a:t>Kịch bản: ưu và khuyết điểm</a:t>
            </a:r>
            <a:endParaRPr sz="2824" dirty="0"/>
          </a:p>
        </p:txBody>
      </p:sp>
      <p:sp>
        <p:nvSpPr>
          <p:cNvPr id="3" name="object 3"/>
          <p:cNvSpPr txBox="1"/>
          <p:nvPr/>
        </p:nvSpPr>
        <p:spPr>
          <a:xfrm>
            <a:off x="3018794" y="1489495"/>
            <a:ext cx="8197846" cy="4929042"/>
          </a:xfrm>
          <a:prstGeom prst="rect">
            <a:avLst/>
          </a:prstGeom>
        </p:spPr>
        <p:txBody>
          <a:bodyPr vert="horz" wrap="square" lIns="0" tIns="0" rIns="0" bIns="0" rtlCol="0">
            <a:spAutoFit/>
          </a:bodyPr>
          <a:lstStyle/>
          <a:p>
            <a:pPr marL="11206"/>
            <a:r>
              <a:rPr sz="2471" b="1" spc="993" dirty="0">
                <a:solidFill>
                  <a:srgbClr val="800080"/>
                </a:solidFill>
                <a:latin typeface="Courier New"/>
                <a:cs typeface="Courier New"/>
              </a:rPr>
              <a:t></a:t>
            </a:r>
            <a:r>
              <a:rPr sz="2471" b="1" spc="-309" dirty="0">
                <a:solidFill>
                  <a:srgbClr val="800080"/>
                </a:solidFill>
                <a:latin typeface="Courier New"/>
                <a:cs typeface="Courier New"/>
              </a:rPr>
              <a:t> </a:t>
            </a:r>
            <a:r>
              <a:rPr lang="en-US" sz="2118" spc="-97" dirty="0" err="1">
                <a:solidFill>
                  <a:srgbClr val="342170"/>
                </a:solidFill>
                <a:latin typeface="Palatino Linotype"/>
                <a:cs typeface="Palatino Linotype"/>
              </a:rPr>
              <a:t>Ví</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dụ</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cụ</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thể</a:t>
            </a:r>
            <a:r>
              <a:rPr lang="en-US" sz="2118" spc="-97" dirty="0">
                <a:solidFill>
                  <a:srgbClr val="342170"/>
                </a:solidFill>
                <a:latin typeface="Palatino Linotype"/>
                <a:cs typeface="Palatino Linotype"/>
              </a:rPr>
              <a:t> / </a:t>
            </a:r>
            <a:r>
              <a:rPr lang="en-US" sz="2118" spc="-97" dirty="0" err="1">
                <a:solidFill>
                  <a:srgbClr val="342170"/>
                </a:solidFill>
                <a:latin typeface="Palatino Linotype"/>
                <a:cs typeface="Palatino Linotype"/>
              </a:rPr>
              <a:t>phản</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ví</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dụ</a:t>
            </a:r>
            <a:endParaRPr sz="2118" dirty="0">
              <a:latin typeface="Palatino Linotype"/>
              <a:cs typeface="Palatino Linotype"/>
            </a:endParaRPr>
          </a:p>
          <a:p>
            <a:pPr marL="11206">
              <a:spcBef>
                <a:spcPts val="371"/>
              </a:spcBef>
            </a:pPr>
            <a:r>
              <a:rPr sz="2471" b="1" spc="993" dirty="0">
                <a:solidFill>
                  <a:srgbClr val="800080"/>
                </a:solidFill>
                <a:latin typeface="Courier New"/>
                <a:cs typeface="Courier New"/>
              </a:rPr>
              <a:t></a:t>
            </a:r>
            <a:r>
              <a:rPr sz="2471" b="1" spc="-119" dirty="0">
                <a:solidFill>
                  <a:srgbClr val="800080"/>
                </a:solidFill>
                <a:latin typeface="Courier New"/>
                <a:cs typeface="Courier New"/>
              </a:rPr>
              <a:t> </a:t>
            </a:r>
            <a:r>
              <a:rPr lang="vi-VN" sz="2118" spc="-119" dirty="0">
                <a:solidFill>
                  <a:srgbClr val="342170"/>
                </a:solidFill>
                <a:latin typeface="Palatino Linotype"/>
                <a:cs typeface="Palatino Linotype"/>
              </a:rPr>
              <a:t>Phong cách tường thuật (hấp dẫn các bên liên quan)</a:t>
            </a:r>
            <a:endParaRPr lang="en-US" sz="2118" spc="-119" dirty="0">
              <a:solidFill>
                <a:srgbClr val="342170"/>
              </a:solidFill>
              <a:latin typeface="Palatino Linotype"/>
              <a:cs typeface="Palatino Linotype"/>
            </a:endParaRPr>
          </a:p>
          <a:p>
            <a:pPr marL="11206">
              <a:spcBef>
                <a:spcPts val="371"/>
              </a:spcBef>
            </a:pPr>
            <a:r>
              <a:rPr sz="2471" b="1" spc="993" dirty="0">
                <a:solidFill>
                  <a:srgbClr val="800080"/>
                </a:solidFill>
                <a:latin typeface="Courier New"/>
                <a:cs typeface="Courier New"/>
              </a:rPr>
              <a:t></a:t>
            </a:r>
            <a:r>
              <a:rPr sz="2471" b="1" spc="-128" dirty="0">
                <a:solidFill>
                  <a:srgbClr val="800080"/>
                </a:solidFill>
                <a:latin typeface="Courier New"/>
                <a:cs typeface="Courier New"/>
              </a:rPr>
              <a:t> </a:t>
            </a:r>
            <a:r>
              <a:rPr lang="vi-VN" sz="2118" spc="-75" dirty="0">
                <a:solidFill>
                  <a:srgbClr val="342170"/>
                </a:solidFill>
                <a:latin typeface="Palatino Linotype"/>
                <a:cs typeface="Palatino Linotype"/>
              </a:rPr>
              <a:t>Chuỗi </a:t>
            </a:r>
            <a:r>
              <a:rPr lang="en-US" sz="2118" spc="-75" dirty="0" err="1">
                <a:solidFill>
                  <a:srgbClr val="342170"/>
                </a:solidFill>
                <a:latin typeface="Palatino Linotype"/>
                <a:cs typeface="Palatino Linotype"/>
              </a:rPr>
              <a:t>hoạt</a:t>
            </a:r>
            <a:r>
              <a:rPr lang="en-US" sz="2118" spc="-75" dirty="0">
                <a:solidFill>
                  <a:srgbClr val="342170"/>
                </a:solidFill>
                <a:latin typeface="Palatino Linotype"/>
                <a:cs typeface="Palatino Linotype"/>
              </a:rPr>
              <a:t> </a:t>
            </a:r>
            <a:r>
              <a:rPr lang="en-US" sz="2118" spc="-75" dirty="0" err="1">
                <a:solidFill>
                  <a:srgbClr val="342170"/>
                </a:solidFill>
                <a:latin typeface="Palatino Linotype"/>
                <a:cs typeface="Palatino Linotype"/>
              </a:rPr>
              <a:t>động</a:t>
            </a:r>
            <a:r>
              <a:rPr lang="vi-VN" sz="2118" spc="-75" dirty="0">
                <a:solidFill>
                  <a:srgbClr val="342170"/>
                </a:solidFill>
                <a:latin typeface="Palatino Linotype"/>
                <a:cs typeface="Palatino Linotype"/>
              </a:rPr>
              <a:t> năng suất, trường hợp thử nghiệm chấp nhận</a:t>
            </a:r>
            <a:endParaRPr sz="2118" dirty="0">
              <a:latin typeface="Palatino Linotype"/>
              <a:cs typeface="Palatino Linotype"/>
            </a:endParaRPr>
          </a:p>
          <a:p>
            <a:pPr marL="11206">
              <a:spcBef>
                <a:spcPts val="591"/>
              </a:spcBef>
              <a:tabLst>
                <a:tab pos="2400428" algn="l"/>
              </a:tabLst>
            </a:pPr>
            <a:r>
              <a:rPr sz="2471" b="1" spc="993" dirty="0">
                <a:solidFill>
                  <a:srgbClr val="800080"/>
                </a:solidFill>
                <a:latin typeface="Courier New"/>
                <a:cs typeface="Courier New"/>
              </a:rPr>
              <a:t></a:t>
            </a:r>
            <a:r>
              <a:rPr sz="2471" b="1" spc="-424" dirty="0">
                <a:solidFill>
                  <a:srgbClr val="800080"/>
                </a:solidFill>
                <a:latin typeface="Courier New"/>
                <a:cs typeface="Courier New"/>
              </a:rPr>
              <a:t> </a:t>
            </a:r>
            <a:r>
              <a:rPr lang="en-US" sz="2118" spc="-106" dirty="0" err="1">
                <a:solidFill>
                  <a:srgbClr val="342170"/>
                </a:solidFill>
                <a:latin typeface="Palatino Linotype"/>
                <a:cs typeface="Palatino Linotype"/>
              </a:rPr>
              <a:t>Thừa</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kế</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một</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phần</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xem</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thử</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nghiệm</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vùng</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phủ</a:t>
            </a:r>
            <a:r>
              <a:rPr lang="en-US" sz="2118" spc="-106" dirty="0">
                <a:solidFill>
                  <a:srgbClr val="342170"/>
                </a:solidFill>
                <a:latin typeface="Palatino Linotype"/>
                <a:cs typeface="Palatino Linotype"/>
              </a:rPr>
              <a:t> </a:t>
            </a:r>
            <a:r>
              <a:rPr lang="en-US" sz="2118" spc="-106" dirty="0" err="1">
                <a:solidFill>
                  <a:srgbClr val="342170"/>
                </a:solidFill>
                <a:latin typeface="Palatino Linotype"/>
                <a:cs typeface="Palatino Linotype"/>
              </a:rPr>
              <a:t>sóng</a:t>
            </a:r>
            <a:r>
              <a:rPr lang="en-US" sz="2118" spc="-106" dirty="0">
                <a:solidFill>
                  <a:srgbClr val="342170"/>
                </a:solidFill>
                <a:latin typeface="Palatino Linotype"/>
                <a:cs typeface="Palatino Linotype"/>
              </a:rPr>
              <a:t>)</a:t>
            </a:r>
          </a:p>
          <a:p>
            <a:pPr marL="11206">
              <a:spcBef>
                <a:spcPts val="591"/>
              </a:spcBef>
              <a:tabLst>
                <a:tab pos="2400428" algn="l"/>
              </a:tabLst>
            </a:pPr>
            <a:r>
              <a:rPr sz="2471" b="1" spc="993" dirty="0">
                <a:solidFill>
                  <a:srgbClr val="800080"/>
                </a:solidFill>
                <a:latin typeface="Courier New"/>
                <a:cs typeface="Courier New"/>
              </a:rPr>
              <a:t></a:t>
            </a:r>
            <a:r>
              <a:rPr sz="2471" b="1" spc="-427" dirty="0">
                <a:solidFill>
                  <a:srgbClr val="800080"/>
                </a:solidFill>
                <a:latin typeface="Courier New"/>
                <a:cs typeface="Courier New"/>
              </a:rPr>
              <a:t> </a:t>
            </a:r>
            <a:r>
              <a:rPr lang="vi-VN" sz="2118" spc="-106" dirty="0">
                <a:solidFill>
                  <a:srgbClr val="342170"/>
                </a:solidFill>
                <a:latin typeface="Palatino Linotype"/>
                <a:cs typeface="Palatino Linotype"/>
              </a:rPr>
              <a:t>Vụ nổ hỗn hợp (xem chương trình dấu vết)</a:t>
            </a:r>
            <a:endParaRPr lang="en-US" sz="2118" spc="-106" dirty="0">
              <a:solidFill>
                <a:srgbClr val="342170"/>
              </a:solidFill>
              <a:latin typeface="Palatino Linotype"/>
              <a:cs typeface="Palatino Linotype"/>
            </a:endParaRPr>
          </a:p>
          <a:p>
            <a:pPr marL="682625" indent="-671513">
              <a:spcBef>
                <a:spcPts val="591"/>
              </a:spcBef>
              <a:tabLst>
                <a:tab pos="2400428" algn="l"/>
              </a:tabLst>
            </a:pPr>
            <a:r>
              <a:rPr sz="2471" b="1" spc="993" dirty="0">
                <a:solidFill>
                  <a:srgbClr val="800080"/>
                </a:solidFill>
                <a:latin typeface="Courier New"/>
                <a:cs typeface="Courier New"/>
              </a:rPr>
              <a:t></a:t>
            </a:r>
            <a:r>
              <a:rPr sz="2471" b="1" spc="-415" dirty="0">
                <a:solidFill>
                  <a:srgbClr val="800080"/>
                </a:solidFill>
                <a:latin typeface="Courier New"/>
                <a:cs typeface="Courier New"/>
              </a:rPr>
              <a:t> </a:t>
            </a:r>
            <a:r>
              <a:rPr lang="vi-VN" sz="2118" spc="-93" dirty="0">
                <a:solidFill>
                  <a:srgbClr val="342170"/>
                </a:solidFill>
                <a:latin typeface="Palatino Linotype"/>
                <a:cs typeface="Palatino Linotype"/>
              </a:rPr>
              <a:t>Tiềm năng vượt quá: trình tự không cần thiết, ranh giới phần mềm-môi trường sớm</a:t>
            </a:r>
            <a:endParaRPr sz="2118" dirty="0">
              <a:latin typeface="Palatino Linotype"/>
              <a:cs typeface="Palatino Linotype"/>
            </a:endParaRPr>
          </a:p>
          <a:p>
            <a:pPr marL="633413" indent="-622300">
              <a:lnSpc>
                <a:spcPts val="2731"/>
              </a:lnSpc>
            </a:pPr>
            <a:r>
              <a:rPr sz="2471" b="1" spc="993" dirty="0">
                <a:solidFill>
                  <a:srgbClr val="800080"/>
                </a:solidFill>
                <a:latin typeface="Courier New"/>
                <a:cs typeface="Courier New"/>
              </a:rPr>
              <a:t></a:t>
            </a:r>
            <a:r>
              <a:rPr sz="2471" b="1" spc="-185" dirty="0">
                <a:solidFill>
                  <a:srgbClr val="800080"/>
                </a:solidFill>
                <a:latin typeface="Courier New"/>
                <a:cs typeface="Courier New"/>
              </a:rPr>
              <a:t> </a:t>
            </a:r>
            <a:r>
              <a:rPr lang="vi-VN" sz="2118" spc="-124" dirty="0">
                <a:solidFill>
                  <a:srgbClr val="342170"/>
                </a:solidFill>
                <a:latin typeface="Palatino Linotype"/>
                <a:cs typeface="Palatino Linotype"/>
              </a:rPr>
              <a:t>Có thể chứa các chi tiết không liên </a:t>
            </a:r>
            <a:r>
              <a:rPr lang="vi-VN" sz="2118" spc="-124">
                <a:solidFill>
                  <a:srgbClr val="342170"/>
                </a:solidFill>
                <a:latin typeface="Palatino Linotype"/>
                <a:cs typeface="Palatino Linotype"/>
              </a:rPr>
              <a:t>quan,</a:t>
            </a:r>
            <a:r>
              <a:rPr lang="en-US" sz="2118" spc="-124">
                <a:solidFill>
                  <a:srgbClr val="342170"/>
                </a:solidFill>
                <a:latin typeface="Palatino Linotype"/>
                <a:cs typeface="Palatino Linotype"/>
              </a:rPr>
              <a:t> </a:t>
            </a:r>
            <a:r>
              <a:rPr lang="vi-VN" sz="2118" spc="-124">
                <a:solidFill>
                  <a:srgbClr val="342170"/>
                </a:solidFill>
                <a:latin typeface="Palatino Linotype"/>
                <a:cs typeface="Palatino Linotype"/>
              </a:rPr>
              <a:t>Các </a:t>
            </a:r>
            <a:r>
              <a:rPr lang="vi-VN" sz="2118" spc="-124" dirty="0">
                <a:solidFill>
                  <a:srgbClr val="342170"/>
                </a:solidFill>
                <a:latin typeface="Palatino Linotype"/>
                <a:cs typeface="Palatino Linotype"/>
              </a:rPr>
              <a:t>điểm không tương thích từ các bên liên quan khác nhau</a:t>
            </a:r>
            <a:endParaRPr lang="en-US" sz="2118" spc="-124" dirty="0">
              <a:solidFill>
                <a:srgbClr val="342170"/>
              </a:solidFill>
              <a:latin typeface="Palatino Linotype"/>
              <a:cs typeface="Palatino Linotype"/>
            </a:endParaRPr>
          </a:p>
          <a:p>
            <a:pPr marL="11206">
              <a:lnSpc>
                <a:spcPts val="2731"/>
              </a:lnSpc>
            </a:pPr>
            <a:r>
              <a:rPr sz="2471" b="1" spc="993" dirty="0">
                <a:solidFill>
                  <a:srgbClr val="800080"/>
                </a:solidFill>
                <a:latin typeface="Courier New"/>
                <a:cs typeface="Courier New"/>
              </a:rPr>
              <a:t></a:t>
            </a:r>
            <a:r>
              <a:rPr sz="2471" b="1" spc="-243" dirty="0">
                <a:solidFill>
                  <a:srgbClr val="800080"/>
                </a:solidFill>
                <a:latin typeface="Courier New"/>
                <a:cs typeface="Courier New"/>
              </a:rPr>
              <a:t> </a:t>
            </a:r>
            <a:r>
              <a:rPr lang="en-US" sz="2118" spc="-97" dirty="0" err="1">
                <a:solidFill>
                  <a:srgbClr val="342170"/>
                </a:solidFill>
                <a:latin typeface="Palatino Linotype"/>
                <a:cs typeface="Palatino Linotype"/>
              </a:rPr>
              <a:t>Giữ</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các</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yêu</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cầu</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tiềm</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ẩn</a:t>
            </a:r>
            <a:endParaRPr sz="2118" dirty="0">
              <a:latin typeface="Palatino Linotype"/>
              <a:cs typeface="Palatino Linotype"/>
            </a:endParaRPr>
          </a:p>
          <a:p>
            <a:pPr marL="481879">
              <a:lnSpc>
                <a:spcPts val="2537"/>
              </a:lnSpc>
            </a:pPr>
            <a:r>
              <a:rPr lang="vi-VN" sz="1765" spc="-9" dirty="0">
                <a:solidFill>
                  <a:srgbClr val="009999"/>
                </a:solidFill>
                <a:latin typeface="Palatino Linotype"/>
                <a:cs typeface="Palatino Linotype"/>
              </a:rPr>
              <a:t>Cf. Bí mật </a:t>
            </a:r>
            <a:r>
              <a:rPr lang="en-US" sz="1765" spc="-9" dirty="0" err="1">
                <a:solidFill>
                  <a:srgbClr val="009999"/>
                </a:solidFill>
                <a:latin typeface="Palatino Linotype"/>
                <a:cs typeface="Palatino Linotype"/>
              </a:rPr>
              <a:t>yêu</a:t>
            </a:r>
            <a:r>
              <a:rPr lang="en-US" sz="1765" spc="-9" dirty="0">
                <a:solidFill>
                  <a:srgbClr val="009999"/>
                </a:solidFill>
                <a:latin typeface="Palatino Linotype"/>
                <a:cs typeface="Palatino Linotype"/>
              </a:rPr>
              <a:t> </a:t>
            </a:r>
            <a:r>
              <a:rPr lang="en-US" sz="1765" spc="-9" dirty="0" err="1">
                <a:solidFill>
                  <a:srgbClr val="009999"/>
                </a:solidFill>
                <a:latin typeface="Palatino Linotype"/>
                <a:cs typeface="Palatino Linotype"/>
              </a:rPr>
              <a:t>cầu</a:t>
            </a:r>
            <a:r>
              <a:rPr lang="vi-VN" sz="1765" spc="-9" dirty="0">
                <a:solidFill>
                  <a:srgbClr val="009999"/>
                </a:solidFill>
                <a:latin typeface="Palatino Linotype"/>
                <a:cs typeface="Palatino Linotype"/>
              </a:rPr>
              <a:t> trong ví dụ kịch bản tiêu cực</a:t>
            </a:r>
          </a:p>
          <a:p>
            <a:pPr marL="481879">
              <a:lnSpc>
                <a:spcPts val="2537"/>
              </a:lnSpc>
            </a:pPr>
            <a:r>
              <a:rPr lang="vi-VN" sz="1765" spc="-9" dirty="0">
                <a:solidFill>
                  <a:srgbClr val="009999"/>
                </a:solidFill>
                <a:latin typeface="Palatino Linotype"/>
                <a:cs typeface="Palatino Linotype"/>
              </a:rPr>
              <a:t>Các kịch bản cụ thể tự nhiên nhảy vào anyway ... </a:t>
            </a:r>
            <a:r>
              <a:rPr lang="en-US" sz="1765" spc="-9" dirty="0" err="1">
                <a:solidFill>
                  <a:srgbClr val="009999"/>
                </a:solidFill>
                <a:latin typeface="Palatino Linotype"/>
                <a:cs typeface="Palatino Linotype"/>
              </a:rPr>
              <a:t>Không</a:t>
            </a:r>
            <a:r>
              <a:rPr lang="en-US" sz="1765" spc="-9" dirty="0">
                <a:solidFill>
                  <a:srgbClr val="009999"/>
                </a:solidFill>
                <a:latin typeface="Palatino Linotype"/>
                <a:cs typeface="Palatino Linotype"/>
              </a:rPr>
              <a:t> </a:t>
            </a:r>
            <a:r>
              <a:rPr lang="en-US" sz="1765" spc="-9" dirty="0" err="1">
                <a:solidFill>
                  <a:srgbClr val="009999"/>
                </a:solidFill>
                <a:latin typeface="Palatino Linotype"/>
                <a:cs typeface="Palatino Linotype"/>
              </a:rPr>
              <a:t>thể</a:t>
            </a:r>
            <a:r>
              <a:rPr lang="en-US" sz="1765" spc="-9" dirty="0">
                <a:solidFill>
                  <a:srgbClr val="009999"/>
                </a:solidFill>
                <a:latin typeface="Palatino Linotype"/>
                <a:cs typeface="Palatino Linotype"/>
              </a:rPr>
              <a:t> </a:t>
            </a:r>
            <a:r>
              <a:rPr lang="en-US" sz="1765" spc="-9" dirty="0" err="1">
                <a:solidFill>
                  <a:srgbClr val="009999"/>
                </a:solidFill>
                <a:latin typeface="Palatino Linotype"/>
                <a:cs typeface="Palatino Linotype"/>
              </a:rPr>
              <a:t>đánh</a:t>
            </a:r>
            <a:r>
              <a:rPr lang="en-US" sz="1765" spc="-9" dirty="0">
                <a:solidFill>
                  <a:srgbClr val="009999"/>
                </a:solidFill>
                <a:latin typeface="Palatino Linotype"/>
                <a:cs typeface="Palatino Linotype"/>
              </a:rPr>
              <a:t> </a:t>
            </a:r>
            <a:r>
              <a:rPr lang="en-US" sz="1765" spc="-9" dirty="0" err="1">
                <a:solidFill>
                  <a:srgbClr val="009999"/>
                </a:solidFill>
                <a:latin typeface="Palatino Linotype"/>
                <a:cs typeface="Palatino Linotype"/>
              </a:rPr>
              <a:t>giá</a:t>
            </a:r>
            <a:r>
              <a:rPr lang="en-US" sz="1765" spc="-9" dirty="0">
                <a:solidFill>
                  <a:srgbClr val="009999"/>
                </a:solidFill>
                <a:latin typeface="Palatino Linotype"/>
                <a:cs typeface="Palatino Linotype"/>
              </a:rPr>
              <a:t> </a:t>
            </a:r>
            <a:r>
              <a:rPr lang="vi-VN" sz="1765" spc="-9" dirty="0">
                <a:solidFill>
                  <a:srgbClr val="009999"/>
                </a:solidFill>
                <a:latin typeface="Palatino Linotype"/>
                <a:cs typeface="Palatino Linotype"/>
              </a:rPr>
              <a:t>như các phương tiện ban đầu gây ra</a:t>
            </a:r>
            <a:endParaRPr sz="1765" dirty="0">
              <a:latin typeface="Courier New"/>
              <a:cs typeface="Courier New"/>
            </a:endParaRPr>
          </a:p>
        </p:txBody>
      </p:sp>
      <p:sp>
        <p:nvSpPr>
          <p:cNvPr id="4" name="object 4"/>
          <p:cNvSpPr/>
          <p:nvPr/>
        </p:nvSpPr>
        <p:spPr>
          <a:xfrm>
            <a:off x="2134496" y="461233"/>
            <a:ext cx="1054249" cy="86733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pPr marL="1947126"/>
            <a:r>
              <a:rPr lang="en-US" sz="2824" b="1" spc="-150"/>
              <a:t>NGUYÊN MẪU &amp; MÔ HÌNH</a:t>
            </a:r>
            <a:endParaRPr lang="en-US" sz="2824" b="1" dirty="0"/>
          </a:p>
        </p:txBody>
      </p:sp>
      <p:sp>
        <p:nvSpPr>
          <p:cNvPr id="3" name="object 3"/>
          <p:cNvSpPr txBox="1"/>
          <p:nvPr/>
        </p:nvSpPr>
        <p:spPr>
          <a:xfrm>
            <a:off x="2156013" y="1642782"/>
            <a:ext cx="8329107" cy="4492705"/>
          </a:xfrm>
          <a:prstGeom prst="rect">
            <a:avLst/>
          </a:prstGeom>
        </p:spPr>
        <p:txBody>
          <a:bodyPr vert="horz" wrap="square" lIns="0" tIns="0" rIns="0" bIns="0" rtlCol="0">
            <a:spAutoFit/>
          </a:bodyPr>
          <a:lstStyle/>
          <a:p>
            <a:pPr marL="309299" marR="146245" indent="-298092">
              <a:lnSpc>
                <a:spcPct val="110000"/>
              </a:lnSpc>
              <a:buClr>
                <a:srgbClr val="800080"/>
              </a:buClr>
              <a:buSzPct val="68181"/>
              <a:buFont typeface="Courier New"/>
              <a:buChar char=""/>
              <a:tabLst>
                <a:tab pos="309859" algn="l"/>
              </a:tabLst>
            </a:pPr>
            <a:r>
              <a:rPr lang="vi-VN" sz="1941" spc="-53" dirty="0">
                <a:solidFill>
                  <a:srgbClr val="342170"/>
                </a:solidFill>
                <a:latin typeface="Palatino Linotype"/>
                <a:cs typeface="Palatino Linotype"/>
              </a:rPr>
              <a:t>Mục tiêu: kiểm tra tính đầy đủ của phản hồi từ phản hồi của người dùng trực tiếp bằng cách hiển thị phác thảo rút gọn của phần mềm</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đến</a:t>
            </a:r>
            <a:r>
              <a:rPr lang="vi-VN" sz="1941" spc="-53" dirty="0">
                <a:solidFill>
                  <a:srgbClr val="342170"/>
                </a:solidFill>
                <a:latin typeface="Palatino Linotype"/>
                <a:cs typeface="Palatino Linotype"/>
              </a:rPr>
              <a:t> trong hành động</a:t>
            </a:r>
            <a:endParaRPr sz="1941" dirty="0">
              <a:latin typeface="Palatino Linotype"/>
              <a:cs typeface="Palatino Linotype"/>
            </a:endParaRPr>
          </a:p>
          <a:p>
            <a:pPr marL="662863" lvl="1" indent="-248224">
              <a:spcBef>
                <a:spcPts val="794"/>
              </a:spcBef>
              <a:buClr>
                <a:srgbClr val="800080"/>
              </a:buClr>
              <a:buChar char="–"/>
              <a:tabLst>
                <a:tab pos="662863" algn="l"/>
                <a:tab pos="663424" algn="l"/>
              </a:tabLst>
            </a:pPr>
            <a:r>
              <a:rPr lang="en-US" sz="1941" spc="-75" dirty="0" err="1">
                <a:solidFill>
                  <a:srgbClr val="009999"/>
                </a:solidFill>
                <a:latin typeface="Palatino Linotype"/>
                <a:cs typeface="Palatino Linotype"/>
              </a:rPr>
              <a:t>Tập</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trung</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vào</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các</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yêu</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cầu</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không</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rõ</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ràng</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khó</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xây</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dựng</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để</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gợi</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ra</a:t>
            </a:r>
            <a:r>
              <a:rPr lang="en-US" sz="1941" spc="-75" dirty="0">
                <a:solidFill>
                  <a:srgbClr val="009999"/>
                </a:solidFill>
                <a:latin typeface="Palatino Linotype"/>
                <a:cs typeface="Palatino Linotype"/>
              </a:rPr>
              <a:t> </a:t>
            </a:r>
            <a:r>
              <a:rPr lang="en-US" sz="1941" spc="-75" dirty="0" err="1">
                <a:solidFill>
                  <a:srgbClr val="009999"/>
                </a:solidFill>
                <a:latin typeface="Palatino Linotype"/>
                <a:cs typeface="Palatino Linotype"/>
              </a:rPr>
              <a:t>thêm</a:t>
            </a:r>
            <a:endParaRPr sz="1941" dirty="0">
              <a:latin typeface="Palatino Linotype"/>
              <a:cs typeface="Palatino Linotype"/>
            </a:endParaRPr>
          </a:p>
          <a:p>
            <a:pPr marL="309299" indent="-298092">
              <a:spcBef>
                <a:spcPts val="1196"/>
              </a:spcBef>
              <a:buClr>
                <a:srgbClr val="800080"/>
              </a:buClr>
              <a:buSzPct val="68181"/>
              <a:buFont typeface="Courier New"/>
              <a:buChar char=""/>
              <a:tabLst>
                <a:tab pos="309859" algn="l"/>
              </a:tabLst>
            </a:pPr>
            <a:r>
              <a:rPr lang="en-US" sz="1941" spc="-106" dirty="0" err="1">
                <a:solidFill>
                  <a:srgbClr val="342170"/>
                </a:solidFill>
                <a:latin typeface="Palatino Linotype"/>
                <a:cs typeface="Palatino Linotype"/>
              </a:rPr>
              <a:t>Nguyên</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mẫu</a:t>
            </a:r>
            <a:r>
              <a:rPr lang="en-US" sz="1941" spc="-106" dirty="0">
                <a:solidFill>
                  <a:srgbClr val="342170"/>
                </a:solidFill>
                <a:latin typeface="Palatino Linotype"/>
                <a:cs typeface="Palatino Linotype"/>
              </a:rPr>
              <a:t> = </a:t>
            </a:r>
            <a:r>
              <a:rPr lang="en-US" sz="1941" spc="-106" dirty="0" err="1">
                <a:solidFill>
                  <a:srgbClr val="342170"/>
                </a:solidFill>
                <a:latin typeface="Palatino Linotype"/>
                <a:cs typeface="Palatino Linotype"/>
              </a:rPr>
              <a:t>thực</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hiện</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nhanh</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một</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số</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khía</a:t>
            </a:r>
            <a:r>
              <a:rPr lang="en-US" sz="1941" spc="-106" dirty="0">
                <a:solidFill>
                  <a:srgbClr val="342170"/>
                </a:solidFill>
                <a:latin typeface="Palatino Linotype"/>
                <a:cs typeface="Palatino Linotype"/>
              </a:rPr>
              <a:t> </a:t>
            </a:r>
            <a:r>
              <a:rPr lang="en-US" sz="1941" spc="-106" dirty="0" err="1">
                <a:solidFill>
                  <a:srgbClr val="342170"/>
                </a:solidFill>
                <a:latin typeface="Palatino Linotype"/>
                <a:cs typeface="Palatino Linotype"/>
              </a:rPr>
              <a:t>cạnh</a:t>
            </a:r>
            <a:r>
              <a:rPr sz="1941" spc="-4" dirty="0">
                <a:solidFill>
                  <a:srgbClr val="342170"/>
                </a:solidFill>
                <a:latin typeface="Palatino Linotype"/>
                <a:cs typeface="Palatino Linotype"/>
              </a:rPr>
              <a:t>...</a:t>
            </a:r>
            <a:endParaRPr sz="1941" dirty="0">
              <a:latin typeface="Palatino Linotype"/>
              <a:cs typeface="Palatino Linotype"/>
            </a:endParaRPr>
          </a:p>
          <a:p>
            <a:pPr marL="662863" lvl="1" indent="-248224">
              <a:spcBef>
                <a:spcPts val="1077"/>
              </a:spcBef>
              <a:buClr>
                <a:srgbClr val="800080"/>
              </a:buClr>
              <a:buChar char="–"/>
              <a:tabLst>
                <a:tab pos="662863" algn="l"/>
                <a:tab pos="663424" algn="l"/>
                <a:tab pos="2491761" algn="l"/>
              </a:tabLst>
            </a:pPr>
            <a:r>
              <a:rPr lang="en-US" sz="1941" spc="-88" dirty="0" err="1">
                <a:solidFill>
                  <a:srgbClr val="009999"/>
                </a:solidFill>
                <a:latin typeface="Palatino Linotype"/>
                <a:cs typeface="Palatino Linotype"/>
              </a:rPr>
              <a:t>Hoạt</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động</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mẫu</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tập</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trung</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vào</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các</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yêu</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cầu</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chức</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năng</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cụ</a:t>
            </a:r>
            <a:r>
              <a:rPr lang="en-US" sz="1941" spc="-88" dirty="0">
                <a:solidFill>
                  <a:srgbClr val="009999"/>
                </a:solidFill>
                <a:latin typeface="Palatino Linotype"/>
                <a:cs typeface="Palatino Linotype"/>
              </a:rPr>
              <a:t> </a:t>
            </a:r>
            <a:r>
              <a:rPr lang="en-US" sz="1941" spc="-88" dirty="0" err="1">
                <a:solidFill>
                  <a:srgbClr val="009999"/>
                </a:solidFill>
                <a:latin typeface="Palatino Linotype"/>
                <a:cs typeface="Palatino Linotype"/>
              </a:rPr>
              <a:t>thể</a:t>
            </a:r>
            <a:endParaRPr lang="vi-VN" sz="1941" dirty="0">
              <a:latin typeface="Palatino Linotype"/>
              <a:cs typeface="Palatino Linotype"/>
            </a:endParaRPr>
          </a:p>
          <a:p>
            <a:pPr marL="1195388">
              <a:spcBef>
                <a:spcPts val="569"/>
              </a:spcBef>
            </a:pPr>
            <a:r>
              <a:rPr lang="vi-VN" sz="1765" spc="-44" dirty="0">
                <a:solidFill>
                  <a:srgbClr val="009999"/>
                </a:solidFill>
                <a:latin typeface="Palatino Linotype"/>
                <a:cs typeface="Palatino Linotype"/>
              </a:rPr>
              <a:t>e.g.	</a:t>
            </a:r>
            <a:r>
              <a:rPr lang="vi-VN" sz="1765" spc="-79" dirty="0">
                <a:solidFill>
                  <a:srgbClr val="5E5E5E"/>
                </a:solidFill>
                <a:latin typeface="Palatino Linotype"/>
                <a:cs typeface="Palatino Linotype"/>
              </a:rPr>
              <a:t> Bắt đầu cuộc họp, thu thập những khó khăn của người tham gia</a:t>
            </a:r>
            <a:endParaRPr lang="vi-VN" sz="1765" dirty="0">
              <a:latin typeface="Palatino Linotype"/>
              <a:cs typeface="Palatino Linotype"/>
            </a:endParaRPr>
          </a:p>
          <a:p>
            <a:pPr marL="662863" marR="4483" indent="-248784">
              <a:lnSpc>
                <a:spcPct val="110000"/>
              </a:lnSpc>
              <a:spcBef>
                <a:spcPts val="785"/>
              </a:spcBef>
              <a:tabLst>
                <a:tab pos="662863" algn="l"/>
              </a:tabLst>
            </a:pPr>
            <a:r>
              <a:rPr sz="1941" spc="-4" dirty="0">
                <a:solidFill>
                  <a:srgbClr val="800080"/>
                </a:solidFill>
                <a:latin typeface="Palatino Linotype"/>
                <a:cs typeface="Palatino Linotype"/>
              </a:rPr>
              <a:t>–	</a:t>
            </a:r>
            <a:r>
              <a:rPr lang="vi-VN" sz="1941" spc="-97" dirty="0">
                <a:solidFill>
                  <a:srgbClr val="009999"/>
                </a:solidFill>
                <a:latin typeface="Palatino Linotype"/>
                <a:cs typeface="Palatino Linotype"/>
              </a:rPr>
              <a:t> Giao diện người dùng</a:t>
            </a:r>
            <a:r>
              <a:rPr lang="en-US" sz="1941" spc="-97" dirty="0">
                <a:solidFill>
                  <a:srgbClr val="009999"/>
                </a:solidFill>
                <a:latin typeface="Palatino Linotype"/>
                <a:cs typeface="Palatino Linotype"/>
              </a:rPr>
              <a:t>:</a:t>
            </a:r>
            <a:r>
              <a:rPr lang="vi-VN" sz="1941" spc="-97" dirty="0">
                <a:solidFill>
                  <a:srgbClr val="009999"/>
                </a:solidFill>
                <a:latin typeface="Palatino Linotype"/>
                <a:cs typeface="Palatino Linotype"/>
              </a:rPr>
              <a:t> tập trung vào khả năng sử dụng bằng cách hiển thị các mẫu đầu vào-đầu ra, các mẫu thoại</a:t>
            </a:r>
            <a:endParaRPr sz="1941" dirty="0">
              <a:latin typeface="Palatino Linotype"/>
              <a:cs typeface="Palatino Linotype"/>
            </a:endParaRPr>
          </a:p>
          <a:p>
            <a:pPr marL="1146175">
              <a:spcBef>
                <a:spcPts val="503"/>
              </a:spcBef>
            </a:pPr>
            <a:r>
              <a:rPr sz="1765" spc="-44" dirty="0">
                <a:solidFill>
                  <a:srgbClr val="009999"/>
                </a:solidFill>
                <a:latin typeface="Palatino Linotype"/>
                <a:cs typeface="Palatino Linotype"/>
              </a:rPr>
              <a:t>e.g.	</a:t>
            </a:r>
            <a:r>
              <a:rPr lang="vi-VN" sz="1765" spc="-88">
                <a:solidFill>
                  <a:srgbClr val="5E5E5E"/>
                </a:solidFill>
                <a:latin typeface="Palatino Linotype"/>
                <a:cs typeface="Palatino Linotype"/>
              </a:rPr>
              <a:t>Tương tác tĩnh / năng động để có được sự ràng buộc của người tham gia</a:t>
            </a:r>
            <a:endParaRPr sz="1765" dirty="0">
              <a:latin typeface="Palatino Linotype"/>
              <a:cs typeface="Palatino Linotype"/>
            </a:endParaRPr>
          </a:p>
          <a:p>
            <a:pPr marL="309299" marR="168097" indent="-298653">
              <a:lnSpc>
                <a:spcPct val="110000"/>
              </a:lnSpc>
              <a:spcBef>
                <a:spcPts val="1041"/>
              </a:spcBef>
            </a:pPr>
            <a:r>
              <a:rPr sz="1324" spc="899" dirty="0">
                <a:solidFill>
                  <a:srgbClr val="800080"/>
                </a:solidFill>
                <a:latin typeface="Courier New"/>
                <a:cs typeface="Courier New"/>
              </a:rPr>
              <a:t> </a:t>
            </a:r>
            <a:r>
              <a:rPr lang="en-US" sz="1941" spc="-93" dirty="0" err="1">
                <a:solidFill>
                  <a:srgbClr val="342170"/>
                </a:solidFill>
                <a:latin typeface="Palatino Linotype"/>
                <a:cs typeface="Palatino Linotype"/>
              </a:rPr>
              <a:t>Triển</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khai</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nhanh</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bằng</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cách</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sử</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dụng</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ngôn</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ngữ</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lập</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trình</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rất</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cao</a:t>
            </a:r>
            <a:r>
              <a:rPr lang="en-US" sz="1941" spc="-93" dirty="0">
                <a:solidFill>
                  <a:srgbClr val="342170"/>
                </a:solidFill>
                <a:latin typeface="Palatino Linotype"/>
                <a:cs typeface="Palatino Linotype"/>
              </a:rPr>
              <a:t>, </a:t>
            </a:r>
            <a:r>
              <a:rPr lang="en-US" sz="1941" spc="-93" err="1">
                <a:solidFill>
                  <a:srgbClr val="342170"/>
                </a:solidFill>
                <a:latin typeface="Palatino Linotype"/>
                <a:cs typeface="Palatino Linotype"/>
              </a:rPr>
              <a:t>ngôn</a:t>
            </a:r>
            <a:r>
              <a:rPr lang="en-US" sz="1941" spc="-93">
                <a:solidFill>
                  <a:srgbClr val="342170"/>
                </a:solidFill>
                <a:latin typeface="Palatino Linotype"/>
                <a:cs typeface="Palatino Linotype"/>
              </a:rPr>
              <a:t> ngữ spec </a:t>
            </a:r>
            <a:r>
              <a:rPr lang="en-US" sz="1941" spc="-93" dirty="0" err="1">
                <a:solidFill>
                  <a:srgbClr val="342170"/>
                </a:solidFill>
                <a:latin typeface="Palatino Linotype"/>
                <a:cs typeface="Palatino Linotype"/>
              </a:rPr>
              <a:t>thực</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thi</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các</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dịch</a:t>
            </a:r>
            <a:r>
              <a:rPr lang="en-US" sz="1941" spc="-93" dirty="0">
                <a:solidFill>
                  <a:srgbClr val="342170"/>
                </a:solidFill>
                <a:latin typeface="Palatino Linotype"/>
                <a:cs typeface="Palatino Linotype"/>
              </a:rPr>
              <a:t> </a:t>
            </a:r>
            <a:r>
              <a:rPr lang="en-US" sz="1941" spc="-93" err="1">
                <a:solidFill>
                  <a:srgbClr val="342170"/>
                </a:solidFill>
                <a:latin typeface="Palatino Linotype"/>
                <a:cs typeface="Palatino Linotype"/>
              </a:rPr>
              <a:t>vụ</a:t>
            </a:r>
            <a:r>
              <a:rPr lang="en-US" sz="1941" spc="-93">
                <a:solidFill>
                  <a:srgbClr val="342170"/>
                </a:solidFill>
                <a:latin typeface="Palatino Linotype"/>
                <a:cs typeface="Palatino Linotype"/>
              </a:rPr>
              <a:t> chung</a:t>
            </a:r>
            <a:r>
              <a:rPr sz="1941" spc="-66">
                <a:solidFill>
                  <a:srgbClr val="342170"/>
                </a:solidFill>
                <a:latin typeface="Palatino Linotype"/>
                <a:cs typeface="Palatino Linotype"/>
              </a:rPr>
              <a:t>,</a:t>
            </a:r>
            <a:r>
              <a:rPr lang="en-US" sz="1941" spc="-66">
                <a:solidFill>
                  <a:srgbClr val="342170"/>
                </a:solidFill>
                <a:latin typeface="Palatino Linotype"/>
                <a:cs typeface="Palatino Linotype"/>
              </a:rPr>
              <a:t> </a:t>
            </a:r>
            <a:r>
              <a:rPr sz="1941" spc="-4">
                <a:solidFill>
                  <a:srgbClr val="342170"/>
                </a:solidFill>
                <a:latin typeface="Palatino Linotype"/>
                <a:cs typeface="Palatino Linotype"/>
              </a:rPr>
              <a:t>...</a:t>
            </a:r>
            <a:endParaRPr sz="1941" dirty="0">
              <a:latin typeface="Palatino Linotype"/>
              <a:cs typeface="Palatino Linotype"/>
            </a:endParaRPr>
          </a:p>
        </p:txBody>
      </p:sp>
      <p:sp>
        <p:nvSpPr>
          <p:cNvPr id="4" name="object 4"/>
          <p:cNvSpPr/>
          <p:nvPr/>
        </p:nvSpPr>
        <p:spPr>
          <a:xfrm>
            <a:off x="8684559" y="505609"/>
            <a:ext cx="1317811" cy="744967"/>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156012" y="490817"/>
            <a:ext cx="1321845" cy="749001"/>
          </a:xfrm>
          <a:prstGeom prst="rect">
            <a:avLst/>
          </a:prstGeom>
          <a:blipFill>
            <a:blip r:embed="rId3" cstate="print"/>
            <a:stretch>
              <a:fillRect/>
            </a:stretch>
          </a:blipFill>
        </p:spPr>
        <p:txBody>
          <a:bodyPr wrap="square" lIns="0" tIns="0" rIns="0" bIns="0" rtlCol="0"/>
          <a:lstStyle/>
          <a:p>
            <a:endParaRPr sz="1588"/>
          </a:p>
        </p:txBody>
      </p:sp>
      <p:sp>
        <p:nvSpPr>
          <p:cNvPr id="6" name="object 6"/>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590643"/>
          </a:xfrm>
          <a:prstGeom prst="rect">
            <a:avLst/>
          </a:prstGeom>
        </p:spPr>
        <p:txBody>
          <a:bodyPr vert="horz" wrap="square" lIns="0" tIns="154528" rIns="0" bIns="0" rtlCol="0" anchor="t">
            <a:spAutoFit/>
          </a:bodyPr>
          <a:lstStyle/>
          <a:p>
            <a:pPr marL="1777908"/>
            <a:r>
              <a:rPr lang="en-US" sz="2824" spc="-146" dirty="0"/>
              <a:t>          </a:t>
            </a:r>
            <a:r>
              <a:rPr lang="en-US" sz="2824" spc="-146" dirty="0" err="1"/>
              <a:t>Yêu</a:t>
            </a:r>
            <a:r>
              <a:rPr lang="en-US" sz="2824" spc="-146" dirty="0"/>
              <a:t> </a:t>
            </a:r>
            <a:r>
              <a:rPr lang="en-US" sz="2824" spc="-146" dirty="0" err="1"/>
              <a:t>cầu</a:t>
            </a:r>
            <a:r>
              <a:rPr lang="en-US" sz="2824" spc="-146" dirty="0"/>
              <a:t> </a:t>
            </a:r>
            <a:r>
              <a:rPr lang="en-US" sz="2824" spc="-146" dirty="0" err="1"/>
              <a:t>mẫu</a:t>
            </a:r>
            <a:endParaRPr sz="2824" dirty="0"/>
          </a:p>
        </p:txBody>
      </p:sp>
      <p:sp>
        <p:nvSpPr>
          <p:cNvPr id="3" name="object 3"/>
          <p:cNvSpPr/>
          <p:nvPr/>
        </p:nvSpPr>
        <p:spPr>
          <a:xfrm>
            <a:off x="2204421" y="531159"/>
            <a:ext cx="1321846" cy="746312"/>
          </a:xfrm>
          <a:prstGeom prst="rect">
            <a:avLst/>
          </a:prstGeom>
          <a:blipFill>
            <a:blip r:embed="rId2" cstate="print"/>
            <a:stretch>
              <a:fillRect/>
            </a:stretch>
          </a:blipFill>
        </p:spPr>
        <p:txBody>
          <a:bodyPr wrap="square" lIns="0" tIns="0" rIns="0" bIns="0" rtlCol="0"/>
          <a:lstStyle/>
          <a:p>
            <a:endParaRPr sz="1588"/>
          </a:p>
        </p:txBody>
      </p:sp>
      <p:grpSp>
        <p:nvGrpSpPr>
          <p:cNvPr id="28" name="Group 27">
            <a:extLst>
              <a:ext uri="{FF2B5EF4-FFF2-40B4-BE49-F238E27FC236}">
                <a16:creationId xmlns:a16="http://schemas.microsoft.com/office/drawing/2014/main" id="{6B10CC85-4C02-45E7-B9DE-68191983FB2A}"/>
              </a:ext>
            </a:extLst>
          </p:cNvPr>
          <p:cNvGrpSpPr/>
          <p:nvPr/>
        </p:nvGrpSpPr>
        <p:grpSpPr>
          <a:xfrm>
            <a:off x="3025363" y="1335293"/>
            <a:ext cx="6031006" cy="4669045"/>
            <a:chOff x="3025363" y="1335293"/>
            <a:chExt cx="6031006" cy="4669045"/>
          </a:xfrm>
        </p:grpSpPr>
        <p:sp>
          <p:nvSpPr>
            <p:cNvPr id="4" name="object 4"/>
            <p:cNvSpPr/>
            <p:nvPr/>
          </p:nvSpPr>
          <p:spPr>
            <a:xfrm>
              <a:off x="4334436" y="2216075"/>
              <a:ext cx="1588434" cy="540684"/>
            </a:xfrm>
            <a:custGeom>
              <a:avLst/>
              <a:gdLst/>
              <a:ahLst/>
              <a:cxnLst/>
              <a:rect l="l" t="t" r="r" b="b"/>
              <a:pathLst>
                <a:path w="1800225" h="612775">
                  <a:moveTo>
                    <a:pt x="1510283" y="1524"/>
                  </a:moveTo>
                  <a:lnTo>
                    <a:pt x="291083" y="1524"/>
                  </a:lnTo>
                  <a:lnTo>
                    <a:pt x="306324" y="0"/>
                  </a:lnTo>
                  <a:lnTo>
                    <a:pt x="1493520" y="0"/>
                  </a:lnTo>
                  <a:lnTo>
                    <a:pt x="1510283" y="1524"/>
                  </a:lnTo>
                  <a:close/>
                </a:path>
                <a:path w="1800225" h="612775">
                  <a:moveTo>
                    <a:pt x="1510283" y="612648"/>
                  </a:moveTo>
                  <a:lnTo>
                    <a:pt x="291083" y="612648"/>
                  </a:lnTo>
                  <a:lnTo>
                    <a:pt x="260604" y="609600"/>
                  </a:lnTo>
                  <a:lnTo>
                    <a:pt x="214883" y="598932"/>
                  </a:lnTo>
                  <a:lnTo>
                    <a:pt x="173736" y="583691"/>
                  </a:lnTo>
                  <a:lnTo>
                    <a:pt x="135636" y="560832"/>
                  </a:lnTo>
                  <a:lnTo>
                    <a:pt x="89916" y="524256"/>
                  </a:lnTo>
                  <a:lnTo>
                    <a:pt x="53340" y="478536"/>
                  </a:lnTo>
                  <a:lnTo>
                    <a:pt x="44196" y="466344"/>
                  </a:lnTo>
                  <a:lnTo>
                    <a:pt x="36576" y="452627"/>
                  </a:lnTo>
                  <a:lnTo>
                    <a:pt x="30480" y="440436"/>
                  </a:lnTo>
                  <a:lnTo>
                    <a:pt x="18288" y="413004"/>
                  </a:lnTo>
                  <a:lnTo>
                    <a:pt x="13716" y="397763"/>
                  </a:lnTo>
                  <a:lnTo>
                    <a:pt x="9144" y="384048"/>
                  </a:lnTo>
                  <a:lnTo>
                    <a:pt x="3048" y="353568"/>
                  </a:lnTo>
                  <a:lnTo>
                    <a:pt x="0" y="323088"/>
                  </a:lnTo>
                  <a:lnTo>
                    <a:pt x="0" y="291084"/>
                  </a:lnTo>
                  <a:lnTo>
                    <a:pt x="3048" y="260604"/>
                  </a:lnTo>
                  <a:lnTo>
                    <a:pt x="9144" y="230124"/>
                  </a:lnTo>
                  <a:lnTo>
                    <a:pt x="13716" y="216407"/>
                  </a:lnTo>
                  <a:lnTo>
                    <a:pt x="18288" y="201168"/>
                  </a:lnTo>
                  <a:lnTo>
                    <a:pt x="30480" y="173736"/>
                  </a:lnTo>
                  <a:lnTo>
                    <a:pt x="36576" y="161544"/>
                  </a:lnTo>
                  <a:lnTo>
                    <a:pt x="44196" y="147827"/>
                  </a:lnTo>
                  <a:lnTo>
                    <a:pt x="53340" y="135636"/>
                  </a:lnTo>
                  <a:lnTo>
                    <a:pt x="70104" y="112775"/>
                  </a:lnTo>
                  <a:lnTo>
                    <a:pt x="111252" y="70104"/>
                  </a:lnTo>
                  <a:lnTo>
                    <a:pt x="160019" y="38100"/>
                  </a:lnTo>
                  <a:lnTo>
                    <a:pt x="201168" y="19812"/>
                  </a:lnTo>
                  <a:lnTo>
                    <a:pt x="214883" y="13716"/>
                  </a:lnTo>
                  <a:lnTo>
                    <a:pt x="275844" y="1524"/>
                  </a:lnTo>
                  <a:lnTo>
                    <a:pt x="1525524" y="1524"/>
                  </a:lnTo>
                  <a:lnTo>
                    <a:pt x="1556004" y="7620"/>
                  </a:lnTo>
                  <a:lnTo>
                    <a:pt x="1569720" y="10668"/>
                  </a:lnTo>
                  <a:lnTo>
                    <a:pt x="291083" y="10668"/>
                  </a:lnTo>
                  <a:lnTo>
                    <a:pt x="260604" y="13716"/>
                  </a:lnTo>
                  <a:lnTo>
                    <a:pt x="262128" y="13716"/>
                  </a:lnTo>
                  <a:lnTo>
                    <a:pt x="231648" y="19812"/>
                  </a:lnTo>
                  <a:lnTo>
                    <a:pt x="217931" y="22860"/>
                  </a:lnTo>
                  <a:lnTo>
                    <a:pt x="204216" y="27432"/>
                  </a:lnTo>
                  <a:lnTo>
                    <a:pt x="190500" y="33527"/>
                  </a:lnTo>
                  <a:lnTo>
                    <a:pt x="178308" y="39624"/>
                  </a:lnTo>
                  <a:lnTo>
                    <a:pt x="164592" y="45720"/>
                  </a:lnTo>
                  <a:lnTo>
                    <a:pt x="140208" y="60960"/>
                  </a:lnTo>
                  <a:lnTo>
                    <a:pt x="117348" y="77724"/>
                  </a:lnTo>
                  <a:lnTo>
                    <a:pt x="96012" y="97536"/>
                  </a:lnTo>
                  <a:lnTo>
                    <a:pt x="79030" y="117348"/>
                  </a:lnTo>
                  <a:lnTo>
                    <a:pt x="77724" y="117348"/>
                  </a:lnTo>
                  <a:lnTo>
                    <a:pt x="59436" y="141732"/>
                  </a:lnTo>
                  <a:lnTo>
                    <a:pt x="59943" y="141732"/>
                  </a:lnTo>
                  <a:lnTo>
                    <a:pt x="51816" y="153924"/>
                  </a:lnTo>
                  <a:lnTo>
                    <a:pt x="52493" y="153924"/>
                  </a:lnTo>
                  <a:lnTo>
                    <a:pt x="46566" y="164591"/>
                  </a:lnTo>
                  <a:lnTo>
                    <a:pt x="45719" y="164591"/>
                  </a:lnTo>
                  <a:lnTo>
                    <a:pt x="38100" y="178307"/>
                  </a:lnTo>
                  <a:lnTo>
                    <a:pt x="39624" y="178307"/>
                  </a:lnTo>
                  <a:lnTo>
                    <a:pt x="28109" y="204216"/>
                  </a:lnTo>
                  <a:lnTo>
                    <a:pt x="27431" y="204216"/>
                  </a:lnTo>
                  <a:lnTo>
                    <a:pt x="23317" y="217932"/>
                  </a:lnTo>
                  <a:lnTo>
                    <a:pt x="22860" y="217932"/>
                  </a:lnTo>
                  <a:lnTo>
                    <a:pt x="18288" y="233172"/>
                  </a:lnTo>
                  <a:lnTo>
                    <a:pt x="15240" y="246888"/>
                  </a:lnTo>
                  <a:lnTo>
                    <a:pt x="12192" y="262127"/>
                  </a:lnTo>
                  <a:lnTo>
                    <a:pt x="13716" y="262127"/>
                  </a:lnTo>
                  <a:lnTo>
                    <a:pt x="10972" y="275844"/>
                  </a:lnTo>
                  <a:lnTo>
                    <a:pt x="10668" y="275844"/>
                  </a:lnTo>
                  <a:lnTo>
                    <a:pt x="10668" y="291084"/>
                  </a:lnTo>
                  <a:lnTo>
                    <a:pt x="9282" y="306324"/>
                  </a:lnTo>
                  <a:lnTo>
                    <a:pt x="9144" y="306324"/>
                  </a:lnTo>
                  <a:lnTo>
                    <a:pt x="9144" y="307848"/>
                  </a:lnTo>
                  <a:lnTo>
                    <a:pt x="9282" y="307848"/>
                  </a:lnTo>
                  <a:lnTo>
                    <a:pt x="10668" y="323088"/>
                  </a:lnTo>
                  <a:lnTo>
                    <a:pt x="10668" y="336804"/>
                  </a:lnTo>
                  <a:lnTo>
                    <a:pt x="13716" y="352044"/>
                  </a:lnTo>
                  <a:lnTo>
                    <a:pt x="12192" y="352044"/>
                  </a:lnTo>
                  <a:lnTo>
                    <a:pt x="15240" y="367284"/>
                  </a:lnTo>
                  <a:lnTo>
                    <a:pt x="18288" y="381000"/>
                  </a:lnTo>
                  <a:lnTo>
                    <a:pt x="22860" y="394716"/>
                  </a:lnTo>
                  <a:lnTo>
                    <a:pt x="27431" y="409956"/>
                  </a:lnTo>
                  <a:lnTo>
                    <a:pt x="28109" y="409956"/>
                  </a:lnTo>
                  <a:lnTo>
                    <a:pt x="39624" y="435863"/>
                  </a:lnTo>
                  <a:lnTo>
                    <a:pt x="38100" y="435863"/>
                  </a:lnTo>
                  <a:lnTo>
                    <a:pt x="45719" y="448056"/>
                  </a:lnTo>
                  <a:lnTo>
                    <a:pt x="52493" y="460248"/>
                  </a:lnTo>
                  <a:lnTo>
                    <a:pt x="51816" y="460248"/>
                  </a:lnTo>
                  <a:lnTo>
                    <a:pt x="60960" y="472439"/>
                  </a:lnTo>
                  <a:lnTo>
                    <a:pt x="59436" y="472439"/>
                  </a:lnTo>
                  <a:lnTo>
                    <a:pt x="77724" y="496824"/>
                  </a:lnTo>
                  <a:lnTo>
                    <a:pt x="79030" y="496824"/>
                  </a:lnTo>
                  <a:lnTo>
                    <a:pt x="96012" y="516636"/>
                  </a:lnTo>
                  <a:lnTo>
                    <a:pt x="117348" y="536448"/>
                  </a:lnTo>
                  <a:lnTo>
                    <a:pt x="140208" y="553212"/>
                  </a:lnTo>
                  <a:lnTo>
                    <a:pt x="164592" y="568452"/>
                  </a:lnTo>
                  <a:lnTo>
                    <a:pt x="178308" y="574548"/>
                  </a:lnTo>
                  <a:lnTo>
                    <a:pt x="190500" y="580644"/>
                  </a:lnTo>
                  <a:lnTo>
                    <a:pt x="204216" y="585216"/>
                  </a:lnTo>
                  <a:lnTo>
                    <a:pt x="217931" y="591312"/>
                  </a:lnTo>
                  <a:lnTo>
                    <a:pt x="231648" y="594360"/>
                  </a:lnTo>
                  <a:lnTo>
                    <a:pt x="262128" y="600456"/>
                  </a:lnTo>
                  <a:lnTo>
                    <a:pt x="260604" y="600456"/>
                  </a:lnTo>
                  <a:lnTo>
                    <a:pt x="291083" y="603504"/>
                  </a:lnTo>
                  <a:lnTo>
                    <a:pt x="1569720" y="603504"/>
                  </a:lnTo>
                  <a:lnTo>
                    <a:pt x="1556004" y="606552"/>
                  </a:lnTo>
                  <a:lnTo>
                    <a:pt x="1540764" y="609600"/>
                  </a:lnTo>
                  <a:lnTo>
                    <a:pt x="1510283" y="612648"/>
                  </a:lnTo>
                  <a:close/>
                </a:path>
                <a:path w="1800225" h="612775">
                  <a:moveTo>
                    <a:pt x="1723644" y="118872"/>
                  </a:moveTo>
                  <a:lnTo>
                    <a:pt x="1682496" y="77724"/>
                  </a:lnTo>
                  <a:lnTo>
                    <a:pt x="1635252" y="45720"/>
                  </a:lnTo>
                  <a:lnTo>
                    <a:pt x="1595628" y="27432"/>
                  </a:lnTo>
                  <a:lnTo>
                    <a:pt x="1552956" y="16763"/>
                  </a:lnTo>
                  <a:lnTo>
                    <a:pt x="1554480" y="16763"/>
                  </a:lnTo>
                  <a:lnTo>
                    <a:pt x="1539240" y="13716"/>
                  </a:lnTo>
                  <a:lnTo>
                    <a:pt x="1508760" y="10668"/>
                  </a:lnTo>
                  <a:lnTo>
                    <a:pt x="1569720" y="10668"/>
                  </a:lnTo>
                  <a:lnTo>
                    <a:pt x="1584960" y="13716"/>
                  </a:lnTo>
                  <a:lnTo>
                    <a:pt x="1598676" y="19812"/>
                  </a:lnTo>
                  <a:lnTo>
                    <a:pt x="1613916" y="24384"/>
                  </a:lnTo>
                  <a:lnTo>
                    <a:pt x="1653540" y="45720"/>
                  </a:lnTo>
                  <a:lnTo>
                    <a:pt x="1688592" y="70104"/>
                  </a:lnTo>
                  <a:lnTo>
                    <a:pt x="1729740" y="112775"/>
                  </a:lnTo>
                  <a:lnTo>
                    <a:pt x="1733397" y="117348"/>
                  </a:lnTo>
                  <a:lnTo>
                    <a:pt x="1723644" y="117348"/>
                  </a:lnTo>
                  <a:lnTo>
                    <a:pt x="1723644" y="118872"/>
                  </a:lnTo>
                  <a:close/>
                </a:path>
                <a:path w="1800225" h="612775">
                  <a:moveTo>
                    <a:pt x="77724" y="118872"/>
                  </a:moveTo>
                  <a:lnTo>
                    <a:pt x="77724" y="117348"/>
                  </a:lnTo>
                  <a:lnTo>
                    <a:pt x="79030" y="117348"/>
                  </a:lnTo>
                  <a:lnTo>
                    <a:pt x="77724" y="118872"/>
                  </a:lnTo>
                  <a:close/>
                </a:path>
                <a:path w="1800225" h="612775">
                  <a:moveTo>
                    <a:pt x="1740408" y="141732"/>
                  </a:moveTo>
                  <a:lnTo>
                    <a:pt x="1723644" y="117348"/>
                  </a:lnTo>
                  <a:lnTo>
                    <a:pt x="1733397" y="117348"/>
                  </a:lnTo>
                  <a:lnTo>
                    <a:pt x="1748028" y="135636"/>
                  </a:lnTo>
                  <a:lnTo>
                    <a:pt x="1750885" y="140207"/>
                  </a:lnTo>
                  <a:lnTo>
                    <a:pt x="1740408" y="140207"/>
                  </a:lnTo>
                  <a:lnTo>
                    <a:pt x="1740408" y="141732"/>
                  </a:lnTo>
                  <a:close/>
                </a:path>
                <a:path w="1800225" h="612775">
                  <a:moveTo>
                    <a:pt x="59943" y="141732"/>
                  </a:moveTo>
                  <a:lnTo>
                    <a:pt x="59436" y="141732"/>
                  </a:lnTo>
                  <a:lnTo>
                    <a:pt x="60960" y="140207"/>
                  </a:lnTo>
                  <a:lnTo>
                    <a:pt x="59943" y="141732"/>
                  </a:lnTo>
                  <a:close/>
                </a:path>
                <a:path w="1800225" h="612775">
                  <a:moveTo>
                    <a:pt x="1755648" y="166116"/>
                  </a:moveTo>
                  <a:lnTo>
                    <a:pt x="1748028" y="152400"/>
                  </a:lnTo>
                  <a:lnTo>
                    <a:pt x="1740408" y="140207"/>
                  </a:lnTo>
                  <a:lnTo>
                    <a:pt x="1750885" y="140207"/>
                  </a:lnTo>
                  <a:lnTo>
                    <a:pt x="1755648" y="147827"/>
                  </a:lnTo>
                  <a:lnTo>
                    <a:pt x="1763268" y="161544"/>
                  </a:lnTo>
                  <a:lnTo>
                    <a:pt x="1764792" y="164591"/>
                  </a:lnTo>
                  <a:lnTo>
                    <a:pt x="1755648" y="164591"/>
                  </a:lnTo>
                  <a:lnTo>
                    <a:pt x="1755648" y="166116"/>
                  </a:lnTo>
                  <a:close/>
                </a:path>
                <a:path w="1800225" h="612775">
                  <a:moveTo>
                    <a:pt x="52493" y="153924"/>
                  </a:moveTo>
                  <a:lnTo>
                    <a:pt x="51816" y="153924"/>
                  </a:lnTo>
                  <a:lnTo>
                    <a:pt x="53340" y="152400"/>
                  </a:lnTo>
                  <a:lnTo>
                    <a:pt x="52493" y="153924"/>
                  </a:lnTo>
                  <a:close/>
                </a:path>
                <a:path w="1800225" h="612775">
                  <a:moveTo>
                    <a:pt x="45719" y="166116"/>
                  </a:moveTo>
                  <a:lnTo>
                    <a:pt x="45719" y="164591"/>
                  </a:lnTo>
                  <a:lnTo>
                    <a:pt x="46566" y="164591"/>
                  </a:lnTo>
                  <a:lnTo>
                    <a:pt x="45719" y="166116"/>
                  </a:lnTo>
                  <a:close/>
                </a:path>
                <a:path w="1800225" h="612775">
                  <a:moveTo>
                    <a:pt x="1772412" y="205739"/>
                  </a:moveTo>
                  <a:lnTo>
                    <a:pt x="1767840" y="192024"/>
                  </a:lnTo>
                  <a:lnTo>
                    <a:pt x="1755648" y="164591"/>
                  </a:lnTo>
                  <a:lnTo>
                    <a:pt x="1764792" y="164591"/>
                  </a:lnTo>
                  <a:lnTo>
                    <a:pt x="1769364" y="173736"/>
                  </a:lnTo>
                  <a:lnTo>
                    <a:pt x="1781556" y="201168"/>
                  </a:lnTo>
                  <a:lnTo>
                    <a:pt x="1782470" y="204216"/>
                  </a:lnTo>
                  <a:lnTo>
                    <a:pt x="1772412" y="204216"/>
                  </a:lnTo>
                  <a:lnTo>
                    <a:pt x="1772412" y="205739"/>
                  </a:lnTo>
                  <a:close/>
                </a:path>
                <a:path w="1800225" h="612775">
                  <a:moveTo>
                    <a:pt x="27431" y="205739"/>
                  </a:moveTo>
                  <a:lnTo>
                    <a:pt x="27431" y="204216"/>
                  </a:lnTo>
                  <a:lnTo>
                    <a:pt x="28109" y="204216"/>
                  </a:lnTo>
                  <a:lnTo>
                    <a:pt x="27431" y="205739"/>
                  </a:lnTo>
                  <a:close/>
                </a:path>
                <a:path w="1800225" h="612775">
                  <a:moveTo>
                    <a:pt x="1776983" y="219456"/>
                  </a:moveTo>
                  <a:lnTo>
                    <a:pt x="1772412" y="204216"/>
                  </a:lnTo>
                  <a:lnTo>
                    <a:pt x="1782470" y="204216"/>
                  </a:lnTo>
                  <a:lnTo>
                    <a:pt x="1786128" y="216407"/>
                  </a:lnTo>
                  <a:lnTo>
                    <a:pt x="1786636" y="217932"/>
                  </a:lnTo>
                  <a:lnTo>
                    <a:pt x="1776983" y="217932"/>
                  </a:lnTo>
                  <a:lnTo>
                    <a:pt x="1776983" y="219456"/>
                  </a:lnTo>
                  <a:close/>
                </a:path>
                <a:path w="1800225" h="612775">
                  <a:moveTo>
                    <a:pt x="22860" y="219456"/>
                  </a:moveTo>
                  <a:lnTo>
                    <a:pt x="22860" y="217932"/>
                  </a:lnTo>
                  <a:lnTo>
                    <a:pt x="23317" y="217932"/>
                  </a:lnTo>
                  <a:lnTo>
                    <a:pt x="22860" y="219456"/>
                  </a:lnTo>
                  <a:close/>
                </a:path>
                <a:path w="1800225" h="612775">
                  <a:moveTo>
                    <a:pt x="1789176" y="277368"/>
                  </a:moveTo>
                  <a:lnTo>
                    <a:pt x="1787652" y="262127"/>
                  </a:lnTo>
                  <a:lnTo>
                    <a:pt x="1784604" y="246888"/>
                  </a:lnTo>
                  <a:lnTo>
                    <a:pt x="1781556" y="233172"/>
                  </a:lnTo>
                  <a:lnTo>
                    <a:pt x="1776983" y="217932"/>
                  </a:lnTo>
                  <a:lnTo>
                    <a:pt x="1786636" y="217932"/>
                  </a:lnTo>
                  <a:lnTo>
                    <a:pt x="1790699" y="230124"/>
                  </a:lnTo>
                  <a:lnTo>
                    <a:pt x="1796796" y="260604"/>
                  </a:lnTo>
                  <a:lnTo>
                    <a:pt x="1798320" y="275844"/>
                  </a:lnTo>
                  <a:lnTo>
                    <a:pt x="1789176" y="275844"/>
                  </a:lnTo>
                  <a:lnTo>
                    <a:pt x="1789176" y="277368"/>
                  </a:lnTo>
                  <a:close/>
                </a:path>
                <a:path w="1800225" h="612775">
                  <a:moveTo>
                    <a:pt x="10668" y="277368"/>
                  </a:moveTo>
                  <a:lnTo>
                    <a:pt x="10668" y="275844"/>
                  </a:lnTo>
                  <a:lnTo>
                    <a:pt x="10972" y="275844"/>
                  </a:lnTo>
                  <a:lnTo>
                    <a:pt x="10668" y="277368"/>
                  </a:lnTo>
                  <a:close/>
                </a:path>
                <a:path w="1800225" h="612775">
                  <a:moveTo>
                    <a:pt x="1790699" y="292607"/>
                  </a:moveTo>
                  <a:lnTo>
                    <a:pt x="1789176" y="275844"/>
                  </a:lnTo>
                  <a:lnTo>
                    <a:pt x="1798320" y="275844"/>
                  </a:lnTo>
                  <a:lnTo>
                    <a:pt x="1799844" y="291084"/>
                  </a:lnTo>
                  <a:lnTo>
                    <a:pt x="1790699" y="291084"/>
                  </a:lnTo>
                  <a:lnTo>
                    <a:pt x="1790699" y="292607"/>
                  </a:lnTo>
                  <a:close/>
                </a:path>
                <a:path w="1800225" h="612775">
                  <a:moveTo>
                    <a:pt x="1799844" y="323088"/>
                  </a:moveTo>
                  <a:lnTo>
                    <a:pt x="1790699" y="323088"/>
                  </a:lnTo>
                  <a:lnTo>
                    <a:pt x="1790699" y="291084"/>
                  </a:lnTo>
                  <a:lnTo>
                    <a:pt x="1799844" y="291084"/>
                  </a:lnTo>
                  <a:lnTo>
                    <a:pt x="1799844" y="323088"/>
                  </a:lnTo>
                  <a:close/>
                </a:path>
                <a:path w="1800225" h="612775">
                  <a:moveTo>
                    <a:pt x="9213" y="307086"/>
                  </a:moveTo>
                  <a:lnTo>
                    <a:pt x="9144" y="306324"/>
                  </a:lnTo>
                  <a:lnTo>
                    <a:pt x="9282" y="306324"/>
                  </a:lnTo>
                  <a:lnTo>
                    <a:pt x="9213" y="307086"/>
                  </a:lnTo>
                  <a:close/>
                </a:path>
                <a:path w="1800225" h="612775">
                  <a:moveTo>
                    <a:pt x="9282" y="307848"/>
                  </a:moveTo>
                  <a:lnTo>
                    <a:pt x="9144" y="307848"/>
                  </a:lnTo>
                  <a:lnTo>
                    <a:pt x="9213" y="307086"/>
                  </a:lnTo>
                  <a:lnTo>
                    <a:pt x="9282" y="307848"/>
                  </a:lnTo>
                  <a:close/>
                </a:path>
                <a:path w="1800225" h="612775">
                  <a:moveTo>
                    <a:pt x="1786636" y="396239"/>
                  </a:moveTo>
                  <a:lnTo>
                    <a:pt x="1776983" y="396239"/>
                  </a:lnTo>
                  <a:lnTo>
                    <a:pt x="1781556" y="381000"/>
                  </a:lnTo>
                  <a:lnTo>
                    <a:pt x="1784604" y="367284"/>
                  </a:lnTo>
                  <a:lnTo>
                    <a:pt x="1787652" y="352044"/>
                  </a:lnTo>
                  <a:lnTo>
                    <a:pt x="1790699" y="321563"/>
                  </a:lnTo>
                  <a:lnTo>
                    <a:pt x="1790699" y="323088"/>
                  </a:lnTo>
                  <a:lnTo>
                    <a:pt x="1799844" y="323088"/>
                  </a:lnTo>
                  <a:lnTo>
                    <a:pt x="1796796" y="353568"/>
                  </a:lnTo>
                  <a:lnTo>
                    <a:pt x="1790699" y="384048"/>
                  </a:lnTo>
                  <a:lnTo>
                    <a:pt x="1786636" y="396239"/>
                  </a:lnTo>
                  <a:close/>
                </a:path>
                <a:path w="1800225" h="612775">
                  <a:moveTo>
                    <a:pt x="1782470" y="409956"/>
                  </a:moveTo>
                  <a:lnTo>
                    <a:pt x="1772412" y="409956"/>
                  </a:lnTo>
                  <a:lnTo>
                    <a:pt x="1776983" y="394716"/>
                  </a:lnTo>
                  <a:lnTo>
                    <a:pt x="1776983" y="396239"/>
                  </a:lnTo>
                  <a:lnTo>
                    <a:pt x="1786636" y="396239"/>
                  </a:lnTo>
                  <a:lnTo>
                    <a:pt x="1786128" y="397763"/>
                  </a:lnTo>
                  <a:lnTo>
                    <a:pt x="1782470" y="409956"/>
                  </a:lnTo>
                  <a:close/>
                </a:path>
                <a:path w="1800225" h="612775">
                  <a:moveTo>
                    <a:pt x="28109" y="409956"/>
                  </a:moveTo>
                  <a:lnTo>
                    <a:pt x="27431" y="409956"/>
                  </a:lnTo>
                  <a:lnTo>
                    <a:pt x="27431" y="408432"/>
                  </a:lnTo>
                  <a:lnTo>
                    <a:pt x="28109" y="409956"/>
                  </a:lnTo>
                  <a:close/>
                </a:path>
                <a:path w="1800225" h="612775">
                  <a:moveTo>
                    <a:pt x="1758188" y="461772"/>
                  </a:moveTo>
                  <a:lnTo>
                    <a:pt x="1748028" y="461772"/>
                  </a:lnTo>
                  <a:lnTo>
                    <a:pt x="1755648" y="448056"/>
                  </a:lnTo>
                  <a:lnTo>
                    <a:pt x="1761744" y="435863"/>
                  </a:lnTo>
                  <a:lnTo>
                    <a:pt x="1767840" y="422148"/>
                  </a:lnTo>
                  <a:lnTo>
                    <a:pt x="1772412" y="408432"/>
                  </a:lnTo>
                  <a:lnTo>
                    <a:pt x="1772412" y="409956"/>
                  </a:lnTo>
                  <a:lnTo>
                    <a:pt x="1782470" y="409956"/>
                  </a:lnTo>
                  <a:lnTo>
                    <a:pt x="1781556" y="413004"/>
                  </a:lnTo>
                  <a:lnTo>
                    <a:pt x="1769364" y="440436"/>
                  </a:lnTo>
                  <a:lnTo>
                    <a:pt x="1763268" y="452627"/>
                  </a:lnTo>
                  <a:lnTo>
                    <a:pt x="1758188" y="461772"/>
                  </a:lnTo>
                  <a:close/>
                </a:path>
                <a:path w="1800225" h="612775">
                  <a:moveTo>
                    <a:pt x="53340" y="461772"/>
                  </a:moveTo>
                  <a:lnTo>
                    <a:pt x="51816" y="460248"/>
                  </a:lnTo>
                  <a:lnTo>
                    <a:pt x="52493" y="460248"/>
                  </a:lnTo>
                  <a:lnTo>
                    <a:pt x="53340" y="461772"/>
                  </a:lnTo>
                  <a:close/>
                </a:path>
                <a:path w="1800225" h="612775">
                  <a:moveTo>
                    <a:pt x="1733397" y="496824"/>
                  </a:moveTo>
                  <a:lnTo>
                    <a:pt x="1723644" y="496824"/>
                  </a:lnTo>
                  <a:lnTo>
                    <a:pt x="1740408" y="472439"/>
                  </a:lnTo>
                  <a:lnTo>
                    <a:pt x="1748028" y="460248"/>
                  </a:lnTo>
                  <a:lnTo>
                    <a:pt x="1748028" y="461772"/>
                  </a:lnTo>
                  <a:lnTo>
                    <a:pt x="1758188" y="461772"/>
                  </a:lnTo>
                  <a:lnTo>
                    <a:pt x="1755648" y="466344"/>
                  </a:lnTo>
                  <a:lnTo>
                    <a:pt x="1748028" y="478536"/>
                  </a:lnTo>
                  <a:lnTo>
                    <a:pt x="1733397" y="496824"/>
                  </a:lnTo>
                  <a:close/>
                </a:path>
                <a:path w="1800225" h="612775">
                  <a:moveTo>
                    <a:pt x="79030" y="496824"/>
                  </a:moveTo>
                  <a:lnTo>
                    <a:pt x="77724" y="496824"/>
                  </a:lnTo>
                  <a:lnTo>
                    <a:pt x="77724" y="495300"/>
                  </a:lnTo>
                  <a:lnTo>
                    <a:pt x="79030" y="496824"/>
                  </a:lnTo>
                  <a:close/>
                </a:path>
                <a:path w="1800225" h="612775">
                  <a:moveTo>
                    <a:pt x="1569720" y="603504"/>
                  </a:moveTo>
                  <a:lnTo>
                    <a:pt x="1508760" y="603504"/>
                  </a:lnTo>
                  <a:lnTo>
                    <a:pt x="1539240" y="600456"/>
                  </a:lnTo>
                  <a:lnTo>
                    <a:pt x="1554480" y="597407"/>
                  </a:lnTo>
                  <a:lnTo>
                    <a:pt x="1552956" y="597407"/>
                  </a:lnTo>
                  <a:lnTo>
                    <a:pt x="1568196" y="594360"/>
                  </a:lnTo>
                  <a:lnTo>
                    <a:pt x="1581912" y="591312"/>
                  </a:lnTo>
                  <a:lnTo>
                    <a:pt x="1595628" y="585216"/>
                  </a:lnTo>
                  <a:lnTo>
                    <a:pt x="1609344" y="580644"/>
                  </a:lnTo>
                  <a:lnTo>
                    <a:pt x="1623060" y="574548"/>
                  </a:lnTo>
                  <a:lnTo>
                    <a:pt x="1659636" y="553212"/>
                  </a:lnTo>
                  <a:lnTo>
                    <a:pt x="1703832" y="516636"/>
                  </a:lnTo>
                  <a:lnTo>
                    <a:pt x="1723644" y="495300"/>
                  </a:lnTo>
                  <a:lnTo>
                    <a:pt x="1723644" y="496824"/>
                  </a:lnTo>
                  <a:lnTo>
                    <a:pt x="1733397" y="496824"/>
                  </a:lnTo>
                  <a:lnTo>
                    <a:pt x="1729740" y="501396"/>
                  </a:lnTo>
                  <a:lnTo>
                    <a:pt x="1709928" y="524256"/>
                  </a:lnTo>
                  <a:lnTo>
                    <a:pt x="1688592" y="544068"/>
                  </a:lnTo>
                  <a:lnTo>
                    <a:pt x="1665732" y="560832"/>
                  </a:lnTo>
                  <a:lnTo>
                    <a:pt x="1652016" y="568452"/>
                  </a:lnTo>
                  <a:lnTo>
                    <a:pt x="1639824" y="576072"/>
                  </a:lnTo>
                  <a:lnTo>
                    <a:pt x="1626108" y="583691"/>
                  </a:lnTo>
                  <a:lnTo>
                    <a:pt x="1613916" y="589788"/>
                  </a:lnTo>
                  <a:lnTo>
                    <a:pt x="1598676" y="594360"/>
                  </a:lnTo>
                  <a:lnTo>
                    <a:pt x="1584960" y="598932"/>
                  </a:lnTo>
                  <a:lnTo>
                    <a:pt x="1569720" y="603504"/>
                  </a:lnTo>
                  <a:close/>
                </a:path>
              </a:pathLst>
            </a:custGeom>
            <a:solidFill>
              <a:srgbClr val="000000"/>
            </a:solidFill>
          </p:spPr>
          <p:txBody>
            <a:bodyPr wrap="square" lIns="0" tIns="0" rIns="0" bIns="0" rtlCol="0"/>
            <a:lstStyle/>
            <a:p>
              <a:endParaRPr sz="1588"/>
            </a:p>
          </p:txBody>
        </p:sp>
        <p:sp>
          <p:nvSpPr>
            <p:cNvPr id="5" name="object 5"/>
            <p:cNvSpPr txBox="1"/>
            <p:nvPr/>
          </p:nvSpPr>
          <p:spPr>
            <a:xfrm>
              <a:off x="4347995" y="2285093"/>
              <a:ext cx="1411829" cy="434606"/>
            </a:xfrm>
            <a:prstGeom prst="rect">
              <a:avLst/>
            </a:prstGeom>
          </p:spPr>
          <p:txBody>
            <a:bodyPr vert="horz" wrap="square" lIns="0" tIns="0" rIns="0" bIns="0" rtlCol="0">
              <a:spAutoFit/>
            </a:bodyPr>
            <a:lstStyle/>
            <a:p>
              <a:pPr marL="11113" marR="4483" indent="-11113" algn="ctr">
                <a:lnSpc>
                  <a:spcPct val="80000"/>
                </a:lnSpc>
              </a:pPr>
              <a:r>
                <a:rPr lang="en-US" sz="1765" spc="-4" dirty="0" err="1">
                  <a:solidFill>
                    <a:srgbClr val="000080"/>
                  </a:solidFill>
                  <a:latin typeface="Arial"/>
                  <a:cs typeface="Arial"/>
                </a:rPr>
                <a:t>Yêu</a:t>
              </a:r>
              <a:r>
                <a:rPr lang="en-US" sz="1765" spc="-4" dirty="0">
                  <a:solidFill>
                    <a:srgbClr val="000080"/>
                  </a:solidFill>
                  <a:latin typeface="Arial"/>
                  <a:cs typeface="Arial"/>
                </a:rPr>
                <a:t> </a:t>
              </a:r>
              <a:r>
                <a:rPr lang="en-US" sz="1765" spc="-4" err="1">
                  <a:solidFill>
                    <a:srgbClr val="000080"/>
                  </a:solidFill>
                  <a:latin typeface="Arial"/>
                  <a:cs typeface="Arial"/>
                </a:rPr>
                <a:t>cầu</a:t>
              </a:r>
              <a:r>
                <a:rPr lang="en-US" sz="1765" spc="-4">
                  <a:solidFill>
                    <a:srgbClr val="000080"/>
                  </a:solidFill>
                  <a:latin typeface="Arial"/>
                  <a:cs typeface="Arial"/>
                </a:rPr>
                <a:t> </a:t>
              </a:r>
            </a:p>
            <a:p>
              <a:pPr marL="11113" marR="4483" indent="-11113" algn="ctr">
                <a:lnSpc>
                  <a:spcPct val="80000"/>
                </a:lnSpc>
              </a:pPr>
              <a:r>
                <a:rPr lang="en-US" sz="1765" spc="-4">
                  <a:solidFill>
                    <a:srgbClr val="000080"/>
                  </a:solidFill>
                  <a:latin typeface="Arial"/>
                  <a:cs typeface="Arial"/>
                </a:rPr>
                <a:t>phức </a:t>
              </a:r>
              <a:r>
                <a:rPr lang="en-US" sz="1765" spc="-4" dirty="0" err="1">
                  <a:solidFill>
                    <a:srgbClr val="000080"/>
                  </a:solidFill>
                  <a:latin typeface="Arial"/>
                  <a:cs typeface="Arial"/>
                </a:rPr>
                <a:t>tạp</a:t>
              </a:r>
              <a:endParaRPr sz="1765" dirty="0">
                <a:latin typeface="Arial"/>
                <a:cs typeface="Arial"/>
              </a:endParaRPr>
            </a:p>
          </p:txBody>
        </p:sp>
        <p:sp>
          <p:nvSpPr>
            <p:cNvPr id="6" name="object 6"/>
            <p:cNvSpPr/>
            <p:nvPr/>
          </p:nvSpPr>
          <p:spPr>
            <a:xfrm>
              <a:off x="6153822" y="2216075"/>
              <a:ext cx="1586753" cy="540684"/>
            </a:xfrm>
            <a:custGeom>
              <a:avLst/>
              <a:gdLst/>
              <a:ahLst/>
              <a:cxnLst/>
              <a:rect l="l" t="t" r="r" b="b"/>
              <a:pathLst>
                <a:path w="1798320" h="612775">
                  <a:moveTo>
                    <a:pt x="1508760" y="1524"/>
                  </a:moveTo>
                  <a:lnTo>
                    <a:pt x="291084" y="1524"/>
                  </a:lnTo>
                  <a:lnTo>
                    <a:pt x="306324" y="0"/>
                  </a:lnTo>
                  <a:lnTo>
                    <a:pt x="1491996" y="0"/>
                  </a:lnTo>
                  <a:lnTo>
                    <a:pt x="1508760" y="1524"/>
                  </a:lnTo>
                  <a:close/>
                </a:path>
                <a:path w="1798320" h="612775">
                  <a:moveTo>
                    <a:pt x="1508760" y="612648"/>
                  </a:moveTo>
                  <a:lnTo>
                    <a:pt x="291084" y="612648"/>
                  </a:lnTo>
                  <a:lnTo>
                    <a:pt x="260604" y="609600"/>
                  </a:lnTo>
                  <a:lnTo>
                    <a:pt x="214884" y="598932"/>
                  </a:lnTo>
                  <a:lnTo>
                    <a:pt x="173736" y="583691"/>
                  </a:lnTo>
                  <a:lnTo>
                    <a:pt x="135636" y="560832"/>
                  </a:lnTo>
                  <a:lnTo>
                    <a:pt x="89916" y="524256"/>
                  </a:lnTo>
                  <a:lnTo>
                    <a:pt x="53340" y="478536"/>
                  </a:lnTo>
                  <a:lnTo>
                    <a:pt x="44196" y="466344"/>
                  </a:lnTo>
                  <a:lnTo>
                    <a:pt x="38100" y="452627"/>
                  </a:lnTo>
                  <a:lnTo>
                    <a:pt x="30480" y="440436"/>
                  </a:lnTo>
                  <a:lnTo>
                    <a:pt x="18287" y="413004"/>
                  </a:lnTo>
                  <a:lnTo>
                    <a:pt x="13716" y="397763"/>
                  </a:lnTo>
                  <a:lnTo>
                    <a:pt x="10668" y="384048"/>
                  </a:lnTo>
                  <a:lnTo>
                    <a:pt x="6096" y="368807"/>
                  </a:lnTo>
                  <a:lnTo>
                    <a:pt x="4572" y="353568"/>
                  </a:lnTo>
                  <a:lnTo>
                    <a:pt x="1524" y="338327"/>
                  </a:lnTo>
                  <a:lnTo>
                    <a:pt x="1524" y="323088"/>
                  </a:lnTo>
                  <a:lnTo>
                    <a:pt x="0" y="306324"/>
                  </a:lnTo>
                  <a:lnTo>
                    <a:pt x="1524" y="291084"/>
                  </a:lnTo>
                  <a:lnTo>
                    <a:pt x="1524" y="275844"/>
                  </a:lnTo>
                  <a:lnTo>
                    <a:pt x="4572" y="260604"/>
                  </a:lnTo>
                  <a:lnTo>
                    <a:pt x="6096" y="245363"/>
                  </a:lnTo>
                  <a:lnTo>
                    <a:pt x="10668" y="230124"/>
                  </a:lnTo>
                  <a:lnTo>
                    <a:pt x="13716" y="216407"/>
                  </a:lnTo>
                  <a:lnTo>
                    <a:pt x="18287" y="201168"/>
                  </a:lnTo>
                  <a:lnTo>
                    <a:pt x="30480" y="173736"/>
                  </a:lnTo>
                  <a:lnTo>
                    <a:pt x="38100" y="161544"/>
                  </a:lnTo>
                  <a:lnTo>
                    <a:pt x="44196" y="147827"/>
                  </a:lnTo>
                  <a:lnTo>
                    <a:pt x="53340" y="135636"/>
                  </a:lnTo>
                  <a:lnTo>
                    <a:pt x="70104" y="112775"/>
                  </a:lnTo>
                  <a:lnTo>
                    <a:pt x="89916" y="89916"/>
                  </a:lnTo>
                  <a:lnTo>
                    <a:pt x="135636" y="53339"/>
                  </a:lnTo>
                  <a:lnTo>
                    <a:pt x="173736" y="30480"/>
                  </a:lnTo>
                  <a:lnTo>
                    <a:pt x="201168" y="19812"/>
                  </a:lnTo>
                  <a:lnTo>
                    <a:pt x="214884" y="13716"/>
                  </a:lnTo>
                  <a:lnTo>
                    <a:pt x="275844" y="1524"/>
                  </a:lnTo>
                  <a:lnTo>
                    <a:pt x="1524000" y="1524"/>
                  </a:lnTo>
                  <a:lnTo>
                    <a:pt x="1569720" y="10668"/>
                  </a:lnTo>
                  <a:lnTo>
                    <a:pt x="291084" y="10668"/>
                  </a:lnTo>
                  <a:lnTo>
                    <a:pt x="260604" y="13716"/>
                  </a:lnTo>
                  <a:lnTo>
                    <a:pt x="262127" y="13716"/>
                  </a:lnTo>
                  <a:lnTo>
                    <a:pt x="231648" y="19812"/>
                  </a:lnTo>
                  <a:lnTo>
                    <a:pt x="233172" y="19812"/>
                  </a:lnTo>
                  <a:lnTo>
                    <a:pt x="217932" y="22860"/>
                  </a:lnTo>
                  <a:lnTo>
                    <a:pt x="204216" y="27432"/>
                  </a:lnTo>
                  <a:lnTo>
                    <a:pt x="190500" y="33527"/>
                  </a:lnTo>
                  <a:lnTo>
                    <a:pt x="178308" y="39624"/>
                  </a:lnTo>
                  <a:lnTo>
                    <a:pt x="164592" y="45720"/>
                  </a:lnTo>
                  <a:lnTo>
                    <a:pt x="140208" y="60960"/>
                  </a:lnTo>
                  <a:lnTo>
                    <a:pt x="117348" y="77724"/>
                  </a:lnTo>
                  <a:lnTo>
                    <a:pt x="96012" y="97536"/>
                  </a:lnTo>
                  <a:lnTo>
                    <a:pt x="97536" y="97536"/>
                  </a:lnTo>
                  <a:lnTo>
                    <a:pt x="79139" y="117348"/>
                  </a:lnTo>
                  <a:lnTo>
                    <a:pt x="77724" y="117348"/>
                  </a:lnTo>
                  <a:lnTo>
                    <a:pt x="62007" y="140207"/>
                  </a:lnTo>
                  <a:lnTo>
                    <a:pt x="60960" y="140207"/>
                  </a:lnTo>
                  <a:lnTo>
                    <a:pt x="54186" y="152400"/>
                  </a:lnTo>
                  <a:lnTo>
                    <a:pt x="53340" y="152400"/>
                  </a:lnTo>
                  <a:lnTo>
                    <a:pt x="46566" y="164591"/>
                  </a:lnTo>
                  <a:lnTo>
                    <a:pt x="45720" y="164591"/>
                  </a:lnTo>
                  <a:lnTo>
                    <a:pt x="28109" y="204216"/>
                  </a:lnTo>
                  <a:lnTo>
                    <a:pt x="27432" y="204216"/>
                  </a:lnTo>
                  <a:lnTo>
                    <a:pt x="23317" y="217932"/>
                  </a:lnTo>
                  <a:lnTo>
                    <a:pt x="22860" y="217932"/>
                  </a:lnTo>
                  <a:lnTo>
                    <a:pt x="19812" y="233172"/>
                  </a:lnTo>
                  <a:lnTo>
                    <a:pt x="15240" y="246888"/>
                  </a:lnTo>
                  <a:lnTo>
                    <a:pt x="13716" y="262127"/>
                  </a:lnTo>
                  <a:lnTo>
                    <a:pt x="10972" y="275844"/>
                  </a:lnTo>
                  <a:lnTo>
                    <a:pt x="10668" y="275844"/>
                  </a:lnTo>
                  <a:lnTo>
                    <a:pt x="10668" y="291084"/>
                  </a:lnTo>
                  <a:lnTo>
                    <a:pt x="9282" y="306324"/>
                  </a:lnTo>
                  <a:lnTo>
                    <a:pt x="9144" y="306324"/>
                  </a:lnTo>
                  <a:lnTo>
                    <a:pt x="9144" y="307848"/>
                  </a:lnTo>
                  <a:lnTo>
                    <a:pt x="9282" y="307848"/>
                  </a:lnTo>
                  <a:lnTo>
                    <a:pt x="10668" y="323088"/>
                  </a:lnTo>
                  <a:lnTo>
                    <a:pt x="10668" y="336804"/>
                  </a:lnTo>
                  <a:lnTo>
                    <a:pt x="13716" y="352044"/>
                  </a:lnTo>
                  <a:lnTo>
                    <a:pt x="15240" y="367284"/>
                  </a:lnTo>
                  <a:lnTo>
                    <a:pt x="19812" y="381000"/>
                  </a:lnTo>
                  <a:lnTo>
                    <a:pt x="22860" y="394716"/>
                  </a:lnTo>
                  <a:lnTo>
                    <a:pt x="27432" y="409956"/>
                  </a:lnTo>
                  <a:lnTo>
                    <a:pt x="28109" y="409956"/>
                  </a:lnTo>
                  <a:lnTo>
                    <a:pt x="39624" y="435863"/>
                  </a:lnTo>
                  <a:lnTo>
                    <a:pt x="45720" y="448056"/>
                  </a:lnTo>
                  <a:lnTo>
                    <a:pt x="53340" y="461772"/>
                  </a:lnTo>
                  <a:lnTo>
                    <a:pt x="54292" y="461772"/>
                  </a:lnTo>
                  <a:lnTo>
                    <a:pt x="60960" y="472439"/>
                  </a:lnTo>
                  <a:lnTo>
                    <a:pt x="77724" y="496824"/>
                  </a:lnTo>
                  <a:lnTo>
                    <a:pt x="79139" y="496824"/>
                  </a:lnTo>
                  <a:lnTo>
                    <a:pt x="97536" y="516636"/>
                  </a:lnTo>
                  <a:lnTo>
                    <a:pt x="96012" y="516636"/>
                  </a:lnTo>
                  <a:lnTo>
                    <a:pt x="117348" y="536448"/>
                  </a:lnTo>
                  <a:lnTo>
                    <a:pt x="140208" y="553212"/>
                  </a:lnTo>
                  <a:lnTo>
                    <a:pt x="164592" y="568452"/>
                  </a:lnTo>
                  <a:lnTo>
                    <a:pt x="178308" y="574548"/>
                  </a:lnTo>
                  <a:lnTo>
                    <a:pt x="190500" y="580644"/>
                  </a:lnTo>
                  <a:lnTo>
                    <a:pt x="204216" y="585216"/>
                  </a:lnTo>
                  <a:lnTo>
                    <a:pt x="217932" y="591312"/>
                  </a:lnTo>
                  <a:lnTo>
                    <a:pt x="233172" y="594360"/>
                  </a:lnTo>
                  <a:lnTo>
                    <a:pt x="231648" y="594360"/>
                  </a:lnTo>
                  <a:lnTo>
                    <a:pt x="262127" y="600456"/>
                  </a:lnTo>
                  <a:lnTo>
                    <a:pt x="260604" y="600456"/>
                  </a:lnTo>
                  <a:lnTo>
                    <a:pt x="291084" y="603504"/>
                  </a:lnTo>
                  <a:lnTo>
                    <a:pt x="1569720" y="603504"/>
                  </a:lnTo>
                  <a:lnTo>
                    <a:pt x="1539240" y="609600"/>
                  </a:lnTo>
                  <a:lnTo>
                    <a:pt x="1508760" y="612648"/>
                  </a:lnTo>
                  <a:close/>
                </a:path>
                <a:path w="1798320" h="612775">
                  <a:moveTo>
                    <a:pt x="1722120" y="118872"/>
                  </a:moveTo>
                  <a:lnTo>
                    <a:pt x="1680972" y="77724"/>
                  </a:lnTo>
                  <a:lnTo>
                    <a:pt x="1633727" y="45720"/>
                  </a:lnTo>
                  <a:lnTo>
                    <a:pt x="1594104" y="27432"/>
                  </a:lnTo>
                  <a:lnTo>
                    <a:pt x="1552955" y="16763"/>
                  </a:lnTo>
                  <a:lnTo>
                    <a:pt x="1507236" y="10668"/>
                  </a:lnTo>
                  <a:lnTo>
                    <a:pt x="1569720" y="10668"/>
                  </a:lnTo>
                  <a:lnTo>
                    <a:pt x="1583436" y="13716"/>
                  </a:lnTo>
                  <a:lnTo>
                    <a:pt x="1597152" y="19812"/>
                  </a:lnTo>
                  <a:lnTo>
                    <a:pt x="1612392" y="24384"/>
                  </a:lnTo>
                  <a:lnTo>
                    <a:pt x="1652016" y="45720"/>
                  </a:lnTo>
                  <a:lnTo>
                    <a:pt x="1687068" y="70104"/>
                  </a:lnTo>
                  <a:lnTo>
                    <a:pt x="1728216" y="112775"/>
                  </a:lnTo>
                  <a:lnTo>
                    <a:pt x="1731873" y="117348"/>
                  </a:lnTo>
                  <a:lnTo>
                    <a:pt x="1722120" y="117348"/>
                  </a:lnTo>
                  <a:lnTo>
                    <a:pt x="1722120" y="118872"/>
                  </a:lnTo>
                  <a:close/>
                </a:path>
                <a:path w="1798320" h="612775">
                  <a:moveTo>
                    <a:pt x="77724" y="118872"/>
                  </a:moveTo>
                  <a:lnTo>
                    <a:pt x="77724" y="117348"/>
                  </a:lnTo>
                  <a:lnTo>
                    <a:pt x="79139" y="117348"/>
                  </a:lnTo>
                  <a:lnTo>
                    <a:pt x="77724" y="118872"/>
                  </a:lnTo>
                  <a:close/>
                </a:path>
                <a:path w="1798320" h="612775">
                  <a:moveTo>
                    <a:pt x="1738884" y="141732"/>
                  </a:moveTo>
                  <a:lnTo>
                    <a:pt x="1722120" y="117348"/>
                  </a:lnTo>
                  <a:lnTo>
                    <a:pt x="1731873" y="117348"/>
                  </a:lnTo>
                  <a:lnTo>
                    <a:pt x="1746504" y="135636"/>
                  </a:lnTo>
                  <a:lnTo>
                    <a:pt x="1749361" y="140207"/>
                  </a:lnTo>
                  <a:lnTo>
                    <a:pt x="1738884" y="140207"/>
                  </a:lnTo>
                  <a:lnTo>
                    <a:pt x="1738884" y="141732"/>
                  </a:lnTo>
                  <a:close/>
                </a:path>
                <a:path w="1798320" h="612775">
                  <a:moveTo>
                    <a:pt x="60960" y="141732"/>
                  </a:moveTo>
                  <a:lnTo>
                    <a:pt x="60960" y="140207"/>
                  </a:lnTo>
                  <a:lnTo>
                    <a:pt x="62007" y="140207"/>
                  </a:lnTo>
                  <a:lnTo>
                    <a:pt x="60960" y="141732"/>
                  </a:lnTo>
                  <a:close/>
                </a:path>
                <a:path w="1798320" h="612775">
                  <a:moveTo>
                    <a:pt x="1754124" y="166116"/>
                  </a:moveTo>
                  <a:lnTo>
                    <a:pt x="1746504" y="152400"/>
                  </a:lnTo>
                  <a:lnTo>
                    <a:pt x="1738884" y="140207"/>
                  </a:lnTo>
                  <a:lnTo>
                    <a:pt x="1749361" y="140207"/>
                  </a:lnTo>
                  <a:lnTo>
                    <a:pt x="1754124" y="147827"/>
                  </a:lnTo>
                  <a:lnTo>
                    <a:pt x="1761744" y="161544"/>
                  </a:lnTo>
                  <a:lnTo>
                    <a:pt x="1763649" y="164591"/>
                  </a:lnTo>
                  <a:lnTo>
                    <a:pt x="1754124" y="164591"/>
                  </a:lnTo>
                  <a:lnTo>
                    <a:pt x="1754124" y="166116"/>
                  </a:lnTo>
                  <a:close/>
                </a:path>
                <a:path w="1798320" h="612775">
                  <a:moveTo>
                    <a:pt x="53340" y="153924"/>
                  </a:moveTo>
                  <a:lnTo>
                    <a:pt x="53340" y="152400"/>
                  </a:lnTo>
                  <a:lnTo>
                    <a:pt x="54186" y="152400"/>
                  </a:lnTo>
                  <a:lnTo>
                    <a:pt x="53340" y="153924"/>
                  </a:lnTo>
                  <a:close/>
                </a:path>
                <a:path w="1798320" h="612775">
                  <a:moveTo>
                    <a:pt x="45720" y="166116"/>
                  </a:moveTo>
                  <a:lnTo>
                    <a:pt x="45720" y="164591"/>
                  </a:lnTo>
                  <a:lnTo>
                    <a:pt x="46566" y="164591"/>
                  </a:lnTo>
                  <a:lnTo>
                    <a:pt x="45720" y="166116"/>
                  </a:lnTo>
                  <a:close/>
                </a:path>
                <a:path w="1798320" h="612775">
                  <a:moveTo>
                    <a:pt x="1770887" y="205739"/>
                  </a:moveTo>
                  <a:lnTo>
                    <a:pt x="1766316" y="192024"/>
                  </a:lnTo>
                  <a:lnTo>
                    <a:pt x="1754124" y="164591"/>
                  </a:lnTo>
                  <a:lnTo>
                    <a:pt x="1763649" y="164591"/>
                  </a:lnTo>
                  <a:lnTo>
                    <a:pt x="1769364" y="173736"/>
                  </a:lnTo>
                  <a:lnTo>
                    <a:pt x="1775460" y="187452"/>
                  </a:lnTo>
                  <a:lnTo>
                    <a:pt x="1780031" y="201168"/>
                  </a:lnTo>
                  <a:lnTo>
                    <a:pt x="1780946" y="204216"/>
                  </a:lnTo>
                  <a:lnTo>
                    <a:pt x="1770887" y="204216"/>
                  </a:lnTo>
                  <a:lnTo>
                    <a:pt x="1770887" y="205739"/>
                  </a:lnTo>
                  <a:close/>
                </a:path>
                <a:path w="1798320" h="612775">
                  <a:moveTo>
                    <a:pt x="27432" y="205739"/>
                  </a:moveTo>
                  <a:lnTo>
                    <a:pt x="27432" y="204216"/>
                  </a:lnTo>
                  <a:lnTo>
                    <a:pt x="28109" y="204216"/>
                  </a:lnTo>
                  <a:lnTo>
                    <a:pt x="27432" y="205739"/>
                  </a:lnTo>
                  <a:close/>
                </a:path>
                <a:path w="1798320" h="612775">
                  <a:moveTo>
                    <a:pt x="1775460" y="219456"/>
                  </a:moveTo>
                  <a:lnTo>
                    <a:pt x="1770887" y="204216"/>
                  </a:lnTo>
                  <a:lnTo>
                    <a:pt x="1780946" y="204216"/>
                  </a:lnTo>
                  <a:lnTo>
                    <a:pt x="1784604" y="216407"/>
                  </a:lnTo>
                  <a:lnTo>
                    <a:pt x="1785112" y="217932"/>
                  </a:lnTo>
                  <a:lnTo>
                    <a:pt x="1775460" y="217932"/>
                  </a:lnTo>
                  <a:lnTo>
                    <a:pt x="1775460" y="219456"/>
                  </a:lnTo>
                  <a:close/>
                </a:path>
                <a:path w="1798320" h="612775">
                  <a:moveTo>
                    <a:pt x="22860" y="219456"/>
                  </a:moveTo>
                  <a:lnTo>
                    <a:pt x="22860" y="217932"/>
                  </a:lnTo>
                  <a:lnTo>
                    <a:pt x="23317" y="217932"/>
                  </a:lnTo>
                  <a:lnTo>
                    <a:pt x="22860" y="219456"/>
                  </a:lnTo>
                  <a:close/>
                </a:path>
                <a:path w="1798320" h="612775">
                  <a:moveTo>
                    <a:pt x="1787652" y="277368"/>
                  </a:moveTo>
                  <a:lnTo>
                    <a:pt x="1786127" y="262127"/>
                  </a:lnTo>
                  <a:lnTo>
                    <a:pt x="1783080" y="246888"/>
                  </a:lnTo>
                  <a:lnTo>
                    <a:pt x="1780031" y="233172"/>
                  </a:lnTo>
                  <a:lnTo>
                    <a:pt x="1775460" y="217932"/>
                  </a:lnTo>
                  <a:lnTo>
                    <a:pt x="1785112" y="217932"/>
                  </a:lnTo>
                  <a:lnTo>
                    <a:pt x="1789176" y="230124"/>
                  </a:lnTo>
                  <a:lnTo>
                    <a:pt x="1795272" y="260604"/>
                  </a:lnTo>
                  <a:lnTo>
                    <a:pt x="1796796" y="275844"/>
                  </a:lnTo>
                  <a:lnTo>
                    <a:pt x="1787652" y="275844"/>
                  </a:lnTo>
                  <a:lnTo>
                    <a:pt x="1787652" y="277368"/>
                  </a:lnTo>
                  <a:close/>
                </a:path>
                <a:path w="1798320" h="612775">
                  <a:moveTo>
                    <a:pt x="10668" y="277368"/>
                  </a:moveTo>
                  <a:lnTo>
                    <a:pt x="10668" y="275844"/>
                  </a:lnTo>
                  <a:lnTo>
                    <a:pt x="10972" y="275844"/>
                  </a:lnTo>
                  <a:lnTo>
                    <a:pt x="10668" y="277368"/>
                  </a:lnTo>
                  <a:close/>
                </a:path>
                <a:path w="1798320" h="612775">
                  <a:moveTo>
                    <a:pt x="1789176" y="292607"/>
                  </a:moveTo>
                  <a:lnTo>
                    <a:pt x="1787652" y="275844"/>
                  </a:lnTo>
                  <a:lnTo>
                    <a:pt x="1796796" y="275844"/>
                  </a:lnTo>
                  <a:lnTo>
                    <a:pt x="1798320" y="291084"/>
                  </a:lnTo>
                  <a:lnTo>
                    <a:pt x="1789176" y="291084"/>
                  </a:lnTo>
                  <a:lnTo>
                    <a:pt x="1789176" y="292607"/>
                  </a:lnTo>
                  <a:close/>
                </a:path>
                <a:path w="1798320" h="612775">
                  <a:moveTo>
                    <a:pt x="1798320" y="323088"/>
                  </a:moveTo>
                  <a:lnTo>
                    <a:pt x="1789176" y="323088"/>
                  </a:lnTo>
                  <a:lnTo>
                    <a:pt x="1789176" y="291084"/>
                  </a:lnTo>
                  <a:lnTo>
                    <a:pt x="1798320" y="291084"/>
                  </a:lnTo>
                  <a:lnTo>
                    <a:pt x="1798320" y="323088"/>
                  </a:lnTo>
                  <a:close/>
                </a:path>
                <a:path w="1798320" h="612775">
                  <a:moveTo>
                    <a:pt x="9213" y="307086"/>
                  </a:moveTo>
                  <a:lnTo>
                    <a:pt x="9144" y="306324"/>
                  </a:lnTo>
                  <a:lnTo>
                    <a:pt x="9282" y="306324"/>
                  </a:lnTo>
                  <a:lnTo>
                    <a:pt x="9213" y="307086"/>
                  </a:lnTo>
                  <a:close/>
                </a:path>
                <a:path w="1798320" h="612775">
                  <a:moveTo>
                    <a:pt x="9282" y="307848"/>
                  </a:moveTo>
                  <a:lnTo>
                    <a:pt x="9144" y="307848"/>
                  </a:lnTo>
                  <a:lnTo>
                    <a:pt x="9213" y="307086"/>
                  </a:lnTo>
                  <a:lnTo>
                    <a:pt x="9282" y="307848"/>
                  </a:lnTo>
                  <a:close/>
                </a:path>
                <a:path w="1798320" h="612775">
                  <a:moveTo>
                    <a:pt x="1785112" y="396239"/>
                  </a:moveTo>
                  <a:lnTo>
                    <a:pt x="1775460" y="396239"/>
                  </a:lnTo>
                  <a:lnTo>
                    <a:pt x="1780031" y="381000"/>
                  </a:lnTo>
                  <a:lnTo>
                    <a:pt x="1783080" y="367284"/>
                  </a:lnTo>
                  <a:lnTo>
                    <a:pt x="1786127" y="352044"/>
                  </a:lnTo>
                  <a:lnTo>
                    <a:pt x="1789176" y="321563"/>
                  </a:lnTo>
                  <a:lnTo>
                    <a:pt x="1789176" y="323088"/>
                  </a:lnTo>
                  <a:lnTo>
                    <a:pt x="1798320" y="323088"/>
                  </a:lnTo>
                  <a:lnTo>
                    <a:pt x="1795272" y="353568"/>
                  </a:lnTo>
                  <a:lnTo>
                    <a:pt x="1789176" y="384048"/>
                  </a:lnTo>
                  <a:lnTo>
                    <a:pt x="1785112" y="396239"/>
                  </a:lnTo>
                  <a:close/>
                </a:path>
                <a:path w="1798320" h="612775">
                  <a:moveTo>
                    <a:pt x="1780946" y="409956"/>
                  </a:moveTo>
                  <a:lnTo>
                    <a:pt x="1770887" y="409956"/>
                  </a:lnTo>
                  <a:lnTo>
                    <a:pt x="1775460" y="394716"/>
                  </a:lnTo>
                  <a:lnTo>
                    <a:pt x="1775460" y="396239"/>
                  </a:lnTo>
                  <a:lnTo>
                    <a:pt x="1785112" y="396239"/>
                  </a:lnTo>
                  <a:lnTo>
                    <a:pt x="1784604" y="397763"/>
                  </a:lnTo>
                  <a:lnTo>
                    <a:pt x="1780946" y="409956"/>
                  </a:lnTo>
                  <a:close/>
                </a:path>
                <a:path w="1798320" h="612775">
                  <a:moveTo>
                    <a:pt x="28109" y="409956"/>
                  </a:moveTo>
                  <a:lnTo>
                    <a:pt x="27432" y="409956"/>
                  </a:lnTo>
                  <a:lnTo>
                    <a:pt x="27432" y="408432"/>
                  </a:lnTo>
                  <a:lnTo>
                    <a:pt x="28109" y="409956"/>
                  </a:lnTo>
                  <a:close/>
                </a:path>
                <a:path w="1798320" h="612775">
                  <a:moveTo>
                    <a:pt x="1756664" y="461772"/>
                  </a:moveTo>
                  <a:lnTo>
                    <a:pt x="1746504" y="461772"/>
                  </a:lnTo>
                  <a:lnTo>
                    <a:pt x="1754124" y="448056"/>
                  </a:lnTo>
                  <a:lnTo>
                    <a:pt x="1760220" y="435863"/>
                  </a:lnTo>
                  <a:lnTo>
                    <a:pt x="1766316" y="422148"/>
                  </a:lnTo>
                  <a:lnTo>
                    <a:pt x="1770887" y="408432"/>
                  </a:lnTo>
                  <a:lnTo>
                    <a:pt x="1770887" y="409956"/>
                  </a:lnTo>
                  <a:lnTo>
                    <a:pt x="1780946" y="409956"/>
                  </a:lnTo>
                  <a:lnTo>
                    <a:pt x="1780031" y="413004"/>
                  </a:lnTo>
                  <a:lnTo>
                    <a:pt x="1775460" y="426720"/>
                  </a:lnTo>
                  <a:lnTo>
                    <a:pt x="1769364" y="440436"/>
                  </a:lnTo>
                  <a:lnTo>
                    <a:pt x="1761744" y="452627"/>
                  </a:lnTo>
                  <a:lnTo>
                    <a:pt x="1756664" y="461772"/>
                  </a:lnTo>
                  <a:close/>
                </a:path>
                <a:path w="1798320" h="612775">
                  <a:moveTo>
                    <a:pt x="54292" y="461772"/>
                  </a:moveTo>
                  <a:lnTo>
                    <a:pt x="53340" y="461772"/>
                  </a:lnTo>
                  <a:lnTo>
                    <a:pt x="53340" y="460248"/>
                  </a:lnTo>
                  <a:lnTo>
                    <a:pt x="54292" y="461772"/>
                  </a:lnTo>
                  <a:close/>
                </a:path>
                <a:path w="1798320" h="612775">
                  <a:moveTo>
                    <a:pt x="1731873" y="496824"/>
                  </a:moveTo>
                  <a:lnTo>
                    <a:pt x="1722120" y="496824"/>
                  </a:lnTo>
                  <a:lnTo>
                    <a:pt x="1738884" y="472439"/>
                  </a:lnTo>
                  <a:lnTo>
                    <a:pt x="1746504" y="460248"/>
                  </a:lnTo>
                  <a:lnTo>
                    <a:pt x="1746504" y="461772"/>
                  </a:lnTo>
                  <a:lnTo>
                    <a:pt x="1756664" y="461772"/>
                  </a:lnTo>
                  <a:lnTo>
                    <a:pt x="1754124" y="466344"/>
                  </a:lnTo>
                  <a:lnTo>
                    <a:pt x="1746504" y="478536"/>
                  </a:lnTo>
                  <a:lnTo>
                    <a:pt x="1731873" y="496824"/>
                  </a:lnTo>
                  <a:close/>
                </a:path>
                <a:path w="1798320" h="612775">
                  <a:moveTo>
                    <a:pt x="79139" y="496824"/>
                  </a:moveTo>
                  <a:lnTo>
                    <a:pt x="77724" y="496824"/>
                  </a:lnTo>
                  <a:lnTo>
                    <a:pt x="77724" y="495300"/>
                  </a:lnTo>
                  <a:lnTo>
                    <a:pt x="79139" y="496824"/>
                  </a:lnTo>
                  <a:close/>
                </a:path>
                <a:path w="1798320" h="612775">
                  <a:moveTo>
                    <a:pt x="1569720" y="603504"/>
                  </a:moveTo>
                  <a:lnTo>
                    <a:pt x="1507236" y="603504"/>
                  </a:lnTo>
                  <a:lnTo>
                    <a:pt x="1537716" y="600456"/>
                  </a:lnTo>
                  <a:lnTo>
                    <a:pt x="1552955" y="597407"/>
                  </a:lnTo>
                  <a:lnTo>
                    <a:pt x="1580387" y="591312"/>
                  </a:lnTo>
                  <a:lnTo>
                    <a:pt x="1594104" y="585216"/>
                  </a:lnTo>
                  <a:lnTo>
                    <a:pt x="1607820" y="580644"/>
                  </a:lnTo>
                  <a:lnTo>
                    <a:pt x="1658112" y="553212"/>
                  </a:lnTo>
                  <a:lnTo>
                    <a:pt x="1702308" y="516636"/>
                  </a:lnTo>
                  <a:lnTo>
                    <a:pt x="1722120" y="495300"/>
                  </a:lnTo>
                  <a:lnTo>
                    <a:pt x="1722120" y="496824"/>
                  </a:lnTo>
                  <a:lnTo>
                    <a:pt x="1731873" y="496824"/>
                  </a:lnTo>
                  <a:lnTo>
                    <a:pt x="1728216" y="501396"/>
                  </a:lnTo>
                  <a:lnTo>
                    <a:pt x="1687068" y="544068"/>
                  </a:lnTo>
                  <a:lnTo>
                    <a:pt x="1652016" y="568452"/>
                  </a:lnTo>
                  <a:lnTo>
                    <a:pt x="1612392" y="589788"/>
                  </a:lnTo>
                  <a:lnTo>
                    <a:pt x="1597152" y="594360"/>
                  </a:lnTo>
                  <a:lnTo>
                    <a:pt x="1569720" y="603504"/>
                  </a:lnTo>
                  <a:close/>
                </a:path>
              </a:pathLst>
            </a:custGeom>
            <a:solidFill>
              <a:srgbClr val="000000"/>
            </a:solidFill>
          </p:spPr>
          <p:txBody>
            <a:bodyPr wrap="square" lIns="0" tIns="0" rIns="0" bIns="0" rtlCol="0"/>
            <a:lstStyle/>
            <a:p>
              <a:endParaRPr sz="1588"/>
            </a:p>
          </p:txBody>
        </p:sp>
        <p:sp>
          <p:nvSpPr>
            <p:cNvPr id="7" name="object 7"/>
            <p:cNvSpPr txBox="1"/>
            <p:nvPr/>
          </p:nvSpPr>
          <p:spPr>
            <a:xfrm>
              <a:off x="6314794" y="2285093"/>
              <a:ext cx="1488140" cy="434606"/>
            </a:xfrm>
            <a:prstGeom prst="rect">
              <a:avLst/>
            </a:prstGeom>
          </p:spPr>
          <p:txBody>
            <a:bodyPr vert="horz" wrap="square" lIns="0" tIns="0" rIns="0" bIns="0" rtlCol="0">
              <a:spAutoFit/>
            </a:bodyPr>
            <a:lstStyle/>
            <a:p>
              <a:pPr marL="11113" marR="4483" indent="-11113" algn="ctr">
                <a:lnSpc>
                  <a:spcPct val="80000"/>
                </a:lnSpc>
              </a:pPr>
              <a:r>
                <a:rPr lang="en-US" sz="1765" spc="-4" dirty="0" err="1">
                  <a:solidFill>
                    <a:srgbClr val="000080"/>
                  </a:solidFill>
                  <a:latin typeface="Arial"/>
                  <a:cs typeface="Arial"/>
                </a:rPr>
                <a:t>Yêu</a:t>
              </a:r>
              <a:r>
                <a:rPr lang="en-US" sz="1765" spc="-4" dirty="0">
                  <a:solidFill>
                    <a:srgbClr val="000080"/>
                  </a:solidFill>
                  <a:latin typeface="Arial"/>
                  <a:cs typeface="Arial"/>
                </a:rPr>
                <a:t> </a:t>
              </a:r>
              <a:r>
                <a:rPr lang="en-US" sz="1765" spc="-4" err="1">
                  <a:solidFill>
                    <a:srgbClr val="000080"/>
                  </a:solidFill>
                  <a:latin typeface="Arial"/>
                  <a:cs typeface="Arial"/>
                </a:rPr>
                <a:t>cầu</a:t>
              </a:r>
              <a:r>
                <a:rPr lang="en-US" sz="1765" spc="-4">
                  <a:solidFill>
                    <a:srgbClr val="000080"/>
                  </a:solidFill>
                  <a:latin typeface="Arial"/>
                  <a:cs typeface="Arial"/>
                </a:rPr>
                <a:t> nguyên mẫu</a:t>
              </a:r>
              <a:endParaRPr sz="1765" dirty="0">
                <a:latin typeface="Arial"/>
                <a:cs typeface="Arial"/>
              </a:endParaRPr>
            </a:p>
          </p:txBody>
        </p:sp>
        <p:sp>
          <p:nvSpPr>
            <p:cNvPr id="8" name="object 8"/>
            <p:cNvSpPr/>
            <p:nvPr/>
          </p:nvSpPr>
          <p:spPr>
            <a:xfrm>
              <a:off x="5053853" y="3457239"/>
              <a:ext cx="2122394" cy="539563"/>
            </a:xfrm>
            <a:custGeom>
              <a:avLst/>
              <a:gdLst/>
              <a:ahLst/>
              <a:cxnLst/>
              <a:rect l="l" t="t" r="r" b="b"/>
              <a:pathLst>
                <a:path w="2405379" h="611504">
                  <a:moveTo>
                    <a:pt x="2113787" y="1524"/>
                  </a:moveTo>
                  <a:lnTo>
                    <a:pt x="289559" y="1524"/>
                  </a:lnTo>
                  <a:lnTo>
                    <a:pt x="304800" y="0"/>
                  </a:lnTo>
                  <a:lnTo>
                    <a:pt x="2098548" y="0"/>
                  </a:lnTo>
                  <a:lnTo>
                    <a:pt x="2113787" y="1524"/>
                  </a:lnTo>
                  <a:close/>
                </a:path>
                <a:path w="2405379" h="611504">
                  <a:moveTo>
                    <a:pt x="2113787" y="611124"/>
                  </a:moveTo>
                  <a:lnTo>
                    <a:pt x="289559" y="611124"/>
                  </a:lnTo>
                  <a:lnTo>
                    <a:pt x="257556" y="608076"/>
                  </a:lnTo>
                  <a:lnTo>
                    <a:pt x="243840" y="605027"/>
                  </a:lnTo>
                  <a:lnTo>
                    <a:pt x="228600" y="601980"/>
                  </a:lnTo>
                  <a:lnTo>
                    <a:pt x="185927" y="588264"/>
                  </a:lnTo>
                  <a:lnTo>
                    <a:pt x="134112" y="559308"/>
                  </a:lnTo>
                  <a:lnTo>
                    <a:pt x="88391" y="522732"/>
                  </a:lnTo>
                  <a:lnTo>
                    <a:pt x="51815" y="477012"/>
                  </a:lnTo>
                  <a:lnTo>
                    <a:pt x="36575" y="451104"/>
                  </a:lnTo>
                  <a:lnTo>
                    <a:pt x="28956" y="438912"/>
                  </a:lnTo>
                  <a:lnTo>
                    <a:pt x="22859" y="425196"/>
                  </a:lnTo>
                  <a:lnTo>
                    <a:pt x="18287" y="411480"/>
                  </a:lnTo>
                  <a:lnTo>
                    <a:pt x="13715" y="396239"/>
                  </a:lnTo>
                  <a:lnTo>
                    <a:pt x="9143" y="382524"/>
                  </a:lnTo>
                  <a:lnTo>
                    <a:pt x="3048" y="352044"/>
                  </a:lnTo>
                  <a:lnTo>
                    <a:pt x="0" y="321564"/>
                  </a:lnTo>
                  <a:lnTo>
                    <a:pt x="0" y="291084"/>
                  </a:lnTo>
                  <a:lnTo>
                    <a:pt x="6096" y="243839"/>
                  </a:lnTo>
                  <a:lnTo>
                    <a:pt x="22859" y="187452"/>
                  </a:lnTo>
                  <a:lnTo>
                    <a:pt x="51815" y="135636"/>
                  </a:lnTo>
                  <a:lnTo>
                    <a:pt x="88391" y="89916"/>
                  </a:lnTo>
                  <a:lnTo>
                    <a:pt x="134112" y="53339"/>
                  </a:lnTo>
                  <a:lnTo>
                    <a:pt x="146303" y="44196"/>
                  </a:lnTo>
                  <a:lnTo>
                    <a:pt x="158496" y="38100"/>
                  </a:lnTo>
                  <a:lnTo>
                    <a:pt x="172212" y="30480"/>
                  </a:lnTo>
                  <a:lnTo>
                    <a:pt x="185927" y="24384"/>
                  </a:lnTo>
                  <a:lnTo>
                    <a:pt x="199643" y="19812"/>
                  </a:lnTo>
                  <a:lnTo>
                    <a:pt x="213359" y="13716"/>
                  </a:lnTo>
                  <a:lnTo>
                    <a:pt x="228600" y="10668"/>
                  </a:lnTo>
                  <a:lnTo>
                    <a:pt x="243840" y="6096"/>
                  </a:lnTo>
                  <a:lnTo>
                    <a:pt x="257556" y="4572"/>
                  </a:lnTo>
                  <a:lnTo>
                    <a:pt x="272796" y="1524"/>
                  </a:lnTo>
                  <a:lnTo>
                    <a:pt x="2130552" y="1524"/>
                  </a:lnTo>
                  <a:lnTo>
                    <a:pt x="2145791" y="4572"/>
                  </a:lnTo>
                  <a:lnTo>
                    <a:pt x="2159508" y="6096"/>
                  </a:lnTo>
                  <a:lnTo>
                    <a:pt x="2174748" y="10668"/>
                  </a:lnTo>
                  <a:lnTo>
                    <a:pt x="289559" y="10668"/>
                  </a:lnTo>
                  <a:lnTo>
                    <a:pt x="259079" y="13716"/>
                  </a:lnTo>
                  <a:lnTo>
                    <a:pt x="245363" y="15239"/>
                  </a:lnTo>
                  <a:lnTo>
                    <a:pt x="230124" y="19812"/>
                  </a:lnTo>
                  <a:lnTo>
                    <a:pt x="231648" y="19812"/>
                  </a:lnTo>
                  <a:lnTo>
                    <a:pt x="216408" y="22860"/>
                  </a:lnTo>
                  <a:lnTo>
                    <a:pt x="202691" y="27432"/>
                  </a:lnTo>
                  <a:lnTo>
                    <a:pt x="188975" y="33527"/>
                  </a:lnTo>
                  <a:lnTo>
                    <a:pt x="176784" y="39624"/>
                  </a:lnTo>
                  <a:lnTo>
                    <a:pt x="163068" y="45720"/>
                  </a:lnTo>
                  <a:lnTo>
                    <a:pt x="138684" y="60960"/>
                  </a:lnTo>
                  <a:lnTo>
                    <a:pt x="115824" y="77724"/>
                  </a:lnTo>
                  <a:lnTo>
                    <a:pt x="96129" y="96012"/>
                  </a:lnTo>
                  <a:lnTo>
                    <a:pt x="94487" y="97536"/>
                  </a:lnTo>
                  <a:lnTo>
                    <a:pt x="76200" y="117348"/>
                  </a:lnTo>
                  <a:lnTo>
                    <a:pt x="59436" y="140208"/>
                  </a:lnTo>
                  <a:lnTo>
                    <a:pt x="44196" y="164592"/>
                  </a:lnTo>
                  <a:lnTo>
                    <a:pt x="38100" y="178308"/>
                  </a:lnTo>
                  <a:lnTo>
                    <a:pt x="32003" y="190500"/>
                  </a:lnTo>
                  <a:lnTo>
                    <a:pt x="25908" y="204216"/>
                  </a:lnTo>
                  <a:lnTo>
                    <a:pt x="27431" y="204216"/>
                  </a:lnTo>
                  <a:lnTo>
                    <a:pt x="21336" y="217932"/>
                  </a:lnTo>
                  <a:lnTo>
                    <a:pt x="18287" y="231648"/>
                  </a:lnTo>
                  <a:lnTo>
                    <a:pt x="15240" y="246887"/>
                  </a:lnTo>
                  <a:lnTo>
                    <a:pt x="12191" y="260604"/>
                  </a:lnTo>
                  <a:lnTo>
                    <a:pt x="9143" y="291084"/>
                  </a:lnTo>
                  <a:lnTo>
                    <a:pt x="9143" y="321564"/>
                  </a:lnTo>
                  <a:lnTo>
                    <a:pt x="12191" y="352044"/>
                  </a:lnTo>
                  <a:lnTo>
                    <a:pt x="12496" y="352044"/>
                  </a:lnTo>
                  <a:lnTo>
                    <a:pt x="15240" y="365760"/>
                  </a:lnTo>
                  <a:lnTo>
                    <a:pt x="18287" y="379475"/>
                  </a:lnTo>
                  <a:lnTo>
                    <a:pt x="21336" y="394716"/>
                  </a:lnTo>
                  <a:lnTo>
                    <a:pt x="27431" y="408432"/>
                  </a:lnTo>
                  <a:lnTo>
                    <a:pt x="25908" y="408432"/>
                  </a:lnTo>
                  <a:lnTo>
                    <a:pt x="32003" y="422148"/>
                  </a:lnTo>
                  <a:lnTo>
                    <a:pt x="32681" y="422148"/>
                  </a:lnTo>
                  <a:lnTo>
                    <a:pt x="44196" y="448055"/>
                  </a:lnTo>
                  <a:lnTo>
                    <a:pt x="45042" y="448055"/>
                  </a:lnTo>
                  <a:lnTo>
                    <a:pt x="51815" y="460248"/>
                  </a:lnTo>
                  <a:lnTo>
                    <a:pt x="59436" y="472439"/>
                  </a:lnTo>
                  <a:lnTo>
                    <a:pt x="60483" y="472439"/>
                  </a:lnTo>
                  <a:lnTo>
                    <a:pt x="76200" y="495300"/>
                  </a:lnTo>
                  <a:lnTo>
                    <a:pt x="77615" y="495300"/>
                  </a:lnTo>
                  <a:lnTo>
                    <a:pt x="96012" y="515112"/>
                  </a:lnTo>
                  <a:lnTo>
                    <a:pt x="94487" y="515112"/>
                  </a:lnTo>
                  <a:lnTo>
                    <a:pt x="115824" y="534924"/>
                  </a:lnTo>
                  <a:lnTo>
                    <a:pt x="138684" y="551688"/>
                  </a:lnTo>
                  <a:lnTo>
                    <a:pt x="163068" y="566927"/>
                  </a:lnTo>
                  <a:lnTo>
                    <a:pt x="176784" y="573024"/>
                  </a:lnTo>
                  <a:lnTo>
                    <a:pt x="188975" y="579120"/>
                  </a:lnTo>
                  <a:lnTo>
                    <a:pt x="216408" y="588264"/>
                  </a:lnTo>
                  <a:lnTo>
                    <a:pt x="231648" y="592836"/>
                  </a:lnTo>
                  <a:lnTo>
                    <a:pt x="230124" y="592836"/>
                  </a:lnTo>
                  <a:lnTo>
                    <a:pt x="245363" y="595884"/>
                  </a:lnTo>
                  <a:lnTo>
                    <a:pt x="259079" y="598932"/>
                  </a:lnTo>
                  <a:lnTo>
                    <a:pt x="289559" y="601980"/>
                  </a:lnTo>
                  <a:lnTo>
                    <a:pt x="2174748" y="601980"/>
                  </a:lnTo>
                  <a:lnTo>
                    <a:pt x="2159508" y="605027"/>
                  </a:lnTo>
                  <a:lnTo>
                    <a:pt x="2145791" y="608076"/>
                  </a:lnTo>
                  <a:lnTo>
                    <a:pt x="2113787" y="611124"/>
                  </a:lnTo>
                  <a:close/>
                </a:path>
                <a:path w="2405379" h="611504">
                  <a:moveTo>
                    <a:pt x="2308069" y="96802"/>
                  </a:moveTo>
                  <a:lnTo>
                    <a:pt x="2287524" y="77724"/>
                  </a:lnTo>
                  <a:lnTo>
                    <a:pt x="2264664" y="60960"/>
                  </a:lnTo>
                  <a:lnTo>
                    <a:pt x="2240280" y="45720"/>
                  </a:lnTo>
                  <a:lnTo>
                    <a:pt x="2226564" y="39624"/>
                  </a:lnTo>
                  <a:lnTo>
                    <a:pt x="2214372" y="33527"/>
                  </a:lnTo>
                  <a:lnTo>
                    <a:pt x="2200655" y="27432"/>
                  </a:lnTo>
                  <a:lnTo>
                    <a:pt x="2186940" y="22860"/>
                  </a:lnTo>
                  <a:lnTo>
                    <a:pt x="2173224" y="19812"/>
                  </a:lnTo>
                  <a:lnTo>
                    <a:pt x="2157983" y="15239"/>
                  </a:lnTo>
                  <a:lnTo>
                    <a:pt x="2144268" y="13716"/>
                  </a:lnTo>
                  <a:lnTo>
                    <a:pt x="2113787" y="10668"/>
                  </a:lnTo>
                  <a:lnTo>
                    <a:pt x="2174748" y="10668"/>
                  </a:lnTo>
                  <a:lnTo>
                    <a:pt x="2189987" y="13716"/>
                  </a:lnTo>
                  <a:lnTo>
                    <a:pt x="2203704" y="19812"/>
                  </a:lnTo>
                  <a:lnTo>
                    <a:pt x="2217419" y="24384"/>
                  </a:lnTo>
                  <a:lnTo>
                    <a:pt x="2231136" y="30480"/>
                  </a:lnTo>
                  <a:lnTo>
                    <a:pt x="2244852" y="38100"/>
                  </a:lnTo>
                  <a:lnTo>
                    <a:pt x="2257044" y="44196"/>
                  </a:lnTo>
                  <a:lnTo>
                    <a:pt x="2269236" y="53339"/>
                  </a:lnTo>
                  <a:lnTo>
                    <a:pt x="2293619" y="70104"/>
                  </a:lnTo>
                  <a:lnTo>
                    <a:pt x="2314955" y="89916"/>
                  </a:lnTo>
                  <a:lnTo>
                    <a:pt x="2320616" y="96012"/>
                  </a:lnTo>
                  <a:lnTo>
                    <a:pt x="2307336" y="96012"/>
                  </a:lnTo>
                  <a:lnTo>
                    <a:pt x="2308069" y="96802"/>
                  </a:lnTo>
                  <a:close/>
                </a:path>
                <a:path w="2405379" h="611504">
                  <a:moveTo>
                    <a:pt x="94487" y="97536"/>
                  </a:moveTo>
                  <a:lnTo>
                    <a:pt x="96012" y="96012"/>
                  </a:lnTo>
                  <a:lnTo>
                    <a:pt x="95278" y="96802"/>
                  </a:lnTo>
                  <a:lnTo>
                    <a:pt x="94487" y="97536"/>
                  </a:lnTo>
                  <a:close/>
                </a:path>
                <a:path w="2405379" h="611504">
                  <a:moveTo>
                    <a:pt x="95278" y="96802"/>
                  </a:moveTo>
                  <a:lnTo>
                    <a:pt x="96012" y="96012"/>
                  </a:lnTo>
                  <a:lnTo>
                    <a:pt x="95278" y="96802"/>
                  </a:lnTo>
                  <a:close/>
                </a:path>
                <a:path w="2405379" h="611504">
                  <a:moveTo>
                    <a:pt x="2308859" y="97536"/>
                  </a:moveTo>
                  <a:lnTo>
                    <a:pt x="2308069" y="96802"/>
                  </a:lnTo>
                  <a:lnTo>
                    <a:pt x="2307336" y="96012"/>
                  </a:lnTo>
                  <a:lnTo>
                    <a:pt x="2308859" y="97536"/>
                  </a:lnTo>
                  <a:close/>
                </a:path>
                <a:path w="2405379" h="611504">
                  <a:moveTo>
                    <a:pt x="2322031" y="97536"/>
                  </a:moveTo>
                  <a:lnTo>
                    <a:pt x="2308859" y="97536"/>
                  </a:lnTo>
                  <a:lnTo>
                    <a:pt x="2307336" y="96012"/>
                  </a:lnTo>
                  <a:lnTo>
                    <a:pt x="2320616" y="96012"/>
                  </a:lnTo>
                  <a:lnTo>
                    <a:pt x="2322031" y="97536"/>
                  </a:lnTo>
                  <a:close/>
                </a:path>
                <a:path w="2405379" h="611504">
                  <a:moveTo>
                    <a:pt x="94596" y="97536"/>
                  </a:moveTo>
                  <a:lnTo>
                    <a:pt x="95278" y="96802"/>
                  </a:lnTo>
                  <a:lnTo>
                    <a:pt x="94596" y="97536"/>
                  </a:lnTo>
                  <a:close/>
                </a:path>
                <a:path w="2405379" h="611504">
                  <a:moveTo>
                    <a:pt x="2400300" y="352044"/>
                  </a:moveTo>
                  <a:lnTo>
                    <a:pt x="2391155" y="352044"/>
                  </a:lnTo>
                  <a:lnTo>
                    <a:pt x="2394204" y="321564"/>
                  </a:lnTo>
                  <a:lnTo>
                    <a:pt x="2394204" y="291084"/>
                  </a:lnTo>
                  <a:lnTo>
                    <a:pt x="2391155" y="260604"/>
                  </a:lnTo>
                  <a:lnTo>
                    <a:pt x="2388108" y="246887"/>
                  </a:lnTo>
                  <a:lnTo>
                    <a:pt x="2385059" y="231648"/>
                  </a:lnTo>
                  <a:lnTo>
                    <a:pt x="2382012" y="217932"/>
                  </a:lnTo>
                  <a:lnTo>
                    <a:pt x="2377440" y="204216"/>
                  </a:lnTo>
                  <a:lnTo>
                    <a:pt x="2371344" y="190500"/>
                  </a:lnTo>
                  <a:lnTo>
                    <a:pt x="2365248" y="178308"/>
                  </a:lnTo>
                  <a:lnTo>
                    <a:pt x="2359152" y="164592"/>
                  </a:lnTo>
                  <a:lnTo>
                    <a:pt x="2343912" y="140208"/>
                  </a:lnTo>
                  <a:lnTo>
                    <a:pt x="2327148" y="117348"/>
                  </a:lnTo>
                  <a:lnTo>
                    <a:pt x="2308069" y="96802"/>
                  </a:lnTo>
                  <a:lnTo>
                    <a:pt x="2308859" y="97536"/>
                  </a:lnTo>
                  <a:lnTo>
                    <a:pt x="2322031" y="97536"/>
                  </a:lnTo>
                  <a:lnTo>
                    <a:pt x="2334768" y="111252"/>
                  </a:lnTo>
                  <a:lnTo>
                    <a:pt x="2351531" y="135636"/>
                  </a:lnTo>
                  <a:lnTo>
                    <a:pt x="2360676" y="147827"/>
                  </a:lnTo>
                  <a:lnTo>
                    <a:pt x="2366772" y="160020"/>
                  </a:lnTo>
                  <a:lnTo>
                    <a:pt x="2374391" y="173736"/>
                  </a:lnTo>
                  <a:lnTo>
                    <a:pt x="2380487" y="187452"/>
                  </a:lnTo>
                  <a:lnTo>
                    <a:pt x="2385059" y="201168"/>
                  </a:lnTo>
                  <a:lnTo>
                    <a:pt x="2391155" y="214884"/>
                  </a:lnTo>
                  <a:lnTo>
                    <a:pt x="2394204" y="230124"/>
                  </a:lnTo>
                  <a:lnTo>
                    <a:pt x="2397252" y="243839"/>
                  </a:lnTo>
                  <a:lnTo>
                    <a:pt x="2400300" y="259080"/>
                  </a:lnTo>
                  <a:lnTo>
                    <a:pt x="2403348" y="289560"/>
                  </a:lnTo>
                  <a:lnTo>
                    <a:pt x="2404872" y="306324"/>
                  </a:lnTo>
                  <a:lnTo>
                    <a:pt x="2403348" y="321564"/>
                  </a:lnTo>
                  <a:lnTo>
                    <a:pt x="2403348" y="336804"/>
                  </a:lnTo>
                  <a:lnTo>
                    <a:pt x="2400300" y="352044"/>
                  </a:lnTo>
                  <a:close/>
                </a:path>
                <a:path w="2405379" h="611504">
                  <a:moveTo>
                    <a:pt x="12496" y="352044"/>
                  </a:moveTo>
                  <a:lnTo>
                    <a:pt x="12191" y="352044"/>
                  </a:lnTo>
                  <a:lnTo>
                    <a:pt x="12191" y="350520"/>
                  </a:lnTo>
                  <a:lnTo>
                    <a:pt x="12496" y="352044"/>
                  </a:lnTo>
                  <a:close/>
                </a:path>
                <a:path w="2405379" h="611504">
                  <a:moveTo>
                    <a:pt x="2381504" y="422148"/>
                  </a:moveTo>
                  <a:lnTo>
                    <a:pt x="2371344" y="422148"/>
                  </a:lnTo>
                  <a:lnTo>
                    <a:pt x="2377440" y="408432"/>
                  </a:lnTo>
                  <a:lnTo>
                    <a:pt x="2382012" y="394716"/>
                  </a:lnTo>
                  <a:lnTo>
                    <a:pt x="2385059" y="379475"/>
                  </a:lnTo>
                  <a:lnTo>
                    <a:pt x="2388108" y="365760"/>
                  </a:lnTo>
                  <a:lnTo>
                    <a:pt x="2391155" y="350520"/>
                  </a:lnTo>
                  <a:lnTo>
                    <a:pt x="2391155" y="352044"/>
                  </a:lnTo>
                  <a:lnTo>
                    <a:pt x="2400300" y="352044"/>
                  </a:lnTo>
                  <a:lnTo>
                    <a:pt x="2394204" y="382524"/>
                  </a:lnTo>
                  <a:lnTo>
                    <a:pt x="2391155" y="396239"/>
                  </a:lnTo>
                  <a:lnTo>
                    <a:pt x="2385059" y="411480"/>
                  </a:lnTo>
                  <a:lnTo>
                    <a:pt x="2381504" y="422148"/>
                  </a:lnTo>
                  <a:close/>
                </a:path>
                <a:path w="2405379" h="611504">
                  <a:moveTo>
                    <a:pt x="32681" y="422148"/>
                  </a:moveTo>
                  <a:lnTo>
                    <a:pt x="32003" y="422148"/>
                  </a:lnTo>
                  <a:lnTo>
                    <a:pt x="32003" y="420624"/>
                  </a:lnTo>
                  <a:lnTo>
                    <a:pt x="32681" y="422148"/>
                  </a:lnTo>
                  <a:close/>
                </a:path>
                <a:path w="2405379" h="611504">
                  <a:moveTo>
                    <a:pt x="2368677" y="448055"/>
                  </a:moveTo>
                  <a:lnTo>
                    <a:pt x="2359152" y="448055"/>
                  </a:lnTo>
                  <a:lnTo>
                    <a:pt x="2371344" y="420624"/>
                  </a:lnTo>
                  <a:lnTo>
                    <a:pt x="2371344" y="422148"/>
                  </a:lnTo>
                  <a:lnTo>
                    <a:pt x="2381504" y="422148"/>
                  </a:lnTo>
                  <a:lnTo>
                    <a:pt x="2380487" y="425196"/>
                  </a:lnTo>
                  <a:lnTo>
                    <a:pt x="2374391" y="438912"/>
                  </a:lnTo>
                  <a:lnTo>
                    <a:pt x="2368677" y="448055"/>
                  </a:lnTo>
                  <a:close/>
                </a:path>
                <a:path w="2405379" h="611504">
                  <a:moveTo>
                    <a:pt x="45042" y="448055"/>
                  </a:moveTo>
                  <a:lnTo>
                    <a:pt x="44196" y="448055"/>
                  </a:lnTo>
                  <a:lnTo>
                    <a:pt x="44196" y="446532"/>
                  </a:lnTo>
                  <a:lnTo>
                    <a:pt x="45042" y="448055"/>
                  </a:lnTo>
                  <a:close/>
                </a:path>
                <a:path w="2405379" h="611504">
                  <a:moveTo>
                    <a:pt x="2354961" y="472439"/>
                  </a:moveTo>
                  <a:lnTo>
                    <a:pt x="2343912" y="472439"/>
                  </a:lnTo>
                  <a:lnTo>
                    <a:pt x="2351531" y="460248"/>
                  </a:lnTo>
                  <a:lnTo>
                    <a:pt x="2359152" y="446532"/>
                  </a:lnTo>
                  <a:lnTo>
                    <a:pt x="2359152" y="448055"/>
                  </a:lnTo>
                  <a:lnTo>
                    <a:pt x="2368677" y="448055"/>
                  </a:lnTo>
                  <a:lnTo>
                    <a:pt x="2366772" y="451104"/>
                  </a:lnTo>
                  <a:lnTo>
                    <a:pt x="2360676" y="464820"/>
                  </a:lnTo>
                  <a:lnTo>
                    <a:pt x="2354961" y="472439"/>
                  </a:lnTo>
                  <a:close/>
                </a:path>
                <a:path w="2405379" h="611504">
                  <a:moveTo>
                    <a:pt x="60483" y="472439"/>
                  </a:moveTo>
                  <a:lnTo>
                    <a:pt x="59436" y="472439"/>
                  </a:lnTo>
                  <a:lnTo>
                    <a:pt x="59436" y="470916"/>
                  </a:lnTo>
                  <a:lnTo>
                    <a:pt x="60483" y="472439"/>
                  </a:lnTo>
                  <a:close/>
                </a:path>
                <a:path w="2405379" h="611504">
                  <a:moveTo>
                    <a:pt x="2338120" y="495300"/>
                  </a:moveTo>
                  <a:lnTo>
                    <a:pt x="2327148" y="495300"/>
                  </a:lnTo>
                  <a:lnTo>
                    <a:pt x="2343912" y="470916"/>
                  </a:lnTo>
                  <a:lnTo>
                    <a:pt x="2343912" y="472439"/>
                  </a:lnTo>
                  <a:lnTo>
                    <a:pt x="2354961" y="472439"/>
                  </a:lnTo>
                  <a:lnTo>
                    <a:pt x="2351531" y="477012"/>
                  </a:lnTo>
                  <a:lnTo>
                    <a:pt x="2338120" y="495300"/>
                  </a:lnTo>
                  <a:close/>
                </a:path>
                <a:path w="2405379" h="611504">
                  <a:moveTo>
                    <a:pt x="77615" y="495300"/>
                  </a:moveTo>
                  <a:lnTo>
                    <a:pt x="76200" y="495300"/>
                  </a:lnTo>
                  <a:lnTo>
                    <a:pt x="76200" y="493775"/>
                  </a:lnTo>
                  <a:lnTo>
                    <a:pt x="77615" y="495300"/>
                  </a:lnTo>
                  <a:close/>
                </a:path>
                <a:path w="2405379" h="611504">
                  <a:moveTo>
                    <a:pt x="2174748" y="601980"/>
                  </a:moveTo>
                  <a:lnTo>
                    <a:pt x="2113787" y="601980"/>
                  </a:lnTo>
                  <a:lnTo>
                    <a:pt x="2144268" y="598932"/>
                  </a:lnTo>
                  <a:lnTo>
                    <a:pt x="2157983" y="595884"/>
                  </a:lnTo>
                  <a:lnTo>
                    <a:pt x="2173224" y="592836"/>
                  </a:lnTo>
                  <a:lnTo>
                    <a:pt x="2171700" y="592836"/>
                  </a:lnTo>
                  <a:lnTo>
                    <a:pt x="2186940" y="588264"/>
                  </a:lnTo>
                  <a:lnTo>
                    <a:pt x="2214372" y="579120"/>
                  </a:lnTo>
                  <a:lnTo>
                    <a:pt x="2226564" y="573024"/>
                  </a:lnTo>
                  <a:lnTo>
                    <a:pt x="2240280" y="566927"/>
                  </a:lnTo>
                  <a:lnTo>
                    <a:pt x="2264664" y="551688"/>
                  </a:lnTo>
                  <a:lnTo>
                    <a:pt x="2287524" y="534924"/>
                  </a:lnTo>
                  <a:lnTo>
                    <a:pt x="2308859" y="515112"/>
                  </a:lnTo>
                  <a:lnTo>
                    <a:pt x="2307336" y="515112"/>
                  </a:lnTo>
                  <a:lnTo>
                    <a:pt x="2327148" y="493775"/>
                  </a:lnTo>
                  <a:lnTo>
                    <a:pt x="2327148" y="495300"/>
                  </a:lnTo>
                  <a:lnTo>
                    <a:pt x="2338120" y="495300"/>
                  </a:lnTo>
                  <a:lnTo>
                    <a:pt x="2334768" y="499872"/>
                  </a:lnTo>
                  <a:lnTo>
                    <a:pt x="2293619" y="542544"/>
                  </a:lnTo>
                  <a:lnTo>
                    <a:pt x="2244852" y="574548"/>
                  </a:lnTo>
                  <a:lnTo>
                    <a:pt x="2189987" y="597408"/>
                  </a:lnTo>
                  <a:lnTo>
                    <a:pt x="2174748" y="601980"/>
                  </a:lnTo>
                  <a:close/>
                </a:path>
              </a:pathLst>
            </a:custGeom>
            <a:solidFill>
              <a:srgbClr val="000000"/>
            </a:solidFill>
          </p:spPr>
          <p:txBody>
            <a:bodyPr wrap="square" lIns="0" tIns="0" rIns="0" bIns="0" rtlCol="0"/>
            <a:lstStyle/>
            <a:p>
              <a:endParaRPr sz="1588"/>
            </a:p>
          </p:txBody>
        </p:sp>
        <p:sp>
          <p:nvSpPr>
            <p:cNvPr id="9" name="object 9"/>
            <p:cNvSpPr/>
            <p:nvPr/>
          </p:nvSpPr>
          <p:spPr>
            <a:xfrm>
              <a:off x="5993802" y="1339327"/>
              <a:ext cx="180415" cy="164166"/>
            </a:xfrm>
            <a:custGeom>
              <a:avLst/>
              <a:gdLst/>
              <a:ahLst/>
              <a:cxnLst/>
              <a:rect l="l" t="t" r="r" b="b"/>
              <a:pathLst>
                <a:path w="204470" h="186055">
                  <a:moveTo>
                    <a:pt x="102108" y="185927"/>
                  </a:moveTo>
                  <a:lnTo>
                    <a:pt x="62364" y="178688"/>
                  </a:lnTo>
                  <a:lnTo>
                    <a:pt x="29908" y="158876"/>
                  </a:lnTo>
                  <a:lnTo>
                    <a:pt x="8024" y="129349"/>
                  </a:lnTo>
                  <a:lnTo>
                    <a:pt x="0" y="92963"/>
                  </a:lnTo>
                  <a:lnTo>
                    <a:pt x="8024" y="57221"/>
                  </a:lnTo>
                  <a:lnTo>
                    <a:pt x="29908" y="27622"/>
                  </a:lnTo>
                  <a:lnTo>
                    <a:pt x="62364" y="7453"/>
                  </a:lnTo>
                  <a:lnTo>
                    <a:pt x="102108" y="0"/>
                  </a:lnTo>
                  <a:lnTo>
                    <a:pt x="141851" y="7453"/>
                  </a:lnTo>
                  <a:lnTo>
                    <a:pt x="174307" y="27622"/>
                  </a:lnTo>
                  <a:lnTo>
                    <a:pt x="196191" y="57221"/>
                  </a:lnTo>
                  <a:lnTo>
                    <a:pt x="204216" y="92963"/>
                  </a:lnTo>
                  <a:lnTo>
                    <a:pt x="196191" y="129349"/>
                  </a:lnTo>
                  <a:lnTo>
                    <a:pt x="174307" y="158876"/>
                  </a:lnTo>
                  <a:lnTo>
                    <a:pt x="141851" y="178688"/>
                  </a:lnTo>
                  <a:lnTo>
                    <a:pt x="102108" y="185927"/>
                  </a:lnTo>
                  <a:close/>
                </a:path>
              </a:pathLst>
            </a:custGeom>
            <a:solidFill>
              <a:srgbClr val="000000"/>
            </a:solidFill>
          </p:spPr>
          <p:txBody>
            <a:bodyPr wrap="square" lIns="0" tIns="0" rIns="0" bIns="0" rtlCol="0"/>
            <a:lstStyle/>
            <a:p>
              <a:endParaRPr sz="1588"/>
            </a:p>
          </p:txBody>
        </p:sp>
        <p:sp>
          <p:nvSpPr>
            <p:cNvPr id="10" name="object 10"/>
            <p:cNvSpPr/>
            <p:nvPr/>
          </p:nvSpPr>
          <p:spPr>
            <a:xfrm>
              <a:off x="5989767" y="1335293"/>
              <a:ext cx="188259" cy="172571"/>
            </a:xfrm>
            <a:custGeom>
              <a:avLst/>
              <a:gdLst/>
              <a:ahLst/>
              <a:cxnLst/>
              <a:rect l="l" t="t" r="r" b="b"/>
              <a:pathLst>
                <a:path w="213360" h="195580">
                  <a:moveTo>
                    <a:pt x="117348" y="195072"/>
                  </a:moveTo>
                  <a:lnTo>
                    <a:pt x="96012" y="195072"/>
                  </a:lnTo>
                  <a:lnTo>
                    <a:pt x="85344" y="193548"/>
                  </a:lnTo>
                  <a:lnTo>
                    <a:pt x="74676" y="190500"/>
                  </a:lnTo>
                  <a:lnTo>
                    <a:pt x="56387" y="184404"/>
                  </a:lnTo>
                  <a:lnTo>
                    <a:pt x="47244" y="178308"/>
                  </a:lnTo>
                  <a:lnTo>
                    <a:pt x="39624" y="173736"/>
                  </a:lnTo>
                  <a:lnTo>
                    <a:pt x="13716" y="144780"/>
                  </a:lnTo>
                  <a:lnTo>
                    <a:pt x="1524" y="108204"/>
                  </a:lnTo>
                  <a:lnTo>
                    <a:pt x="0" y="97536"/>
                  </a:lnTo>
                  <a:lnTo>
                    <a:pt x="1524" y="88392"/>
                  </a:lnTo>
                  <a:lnTo>
                    <a:pt x="3048" y="77724"/>
                  </a:lnTo>
                  <a:lnTo>
                    <a:pt x="9144" y="59436"/>
                  </a:lnTo>
                  <a:lnTo>
                    <a:pt x="13716" y="51816"/>
                  </a:lnTo>
                  <a:lnTo>
                    <a:pt x="18288" y="42672"/>
                  </a:lnTo>
                  <a:lnTo>
                    <a:pt x="47244" y="16764"/>
                  </a:lnTo>
                  <a:lnTo>
                    <a:pt x="106679" y="0"/>
                  </a:lnTo>
                  <a:lnTo>
                    <a:pt x="138684" y="4572"/>
                  </a:lnTo>
                  <a:lnTo>
                    <a:pt x="147828" y="7620"/>
                  </a:lnTo>
                  <a:lnTo>
                    <a:pt x="150876" y="9144"/>
                  </a:lnTo>
                  <a:lnTo>
                    <a:pt x="106679" y="9144"/>
                  </a:lnTo>
                  <a:lnTo>
                    <a:pt x="96012" y="10668"/>
                  </a:lnTo>
                  <a:lnTo>
                    <a:pt x="97536" y="10668"/>
                  </a:lnTo>
                  <a:lnTo>
                    <a:pt x="86868" y="12192"/>
                  </a:lnTo>
                  <a:lnTo>
                    <a:pt x="77724" y="13716"/>
                  </a:lnTo>
                  <a:lnTo>
                    <a:pt x="68580" y="16764"/>
                  </a:lnTo>
                  <a:lnTo>
                    <a:pt x="63500" y="19812"/>
                  </a:lnTo>
                  <a:lnTo>
                    <a:pt x="60960" y="19812"/>
                  </a:lnTo>
                  <a:lnTo>
                    <a:pt x="51816" y="24384"/>
                  </a:lnTo>
                  <a:lnTo>
                    <a:pt x="53339" y="24384"/>
                  </a:lnTo>
                  <a:lnTo>
                    <a:pt x="44195" y="30480"/>
                  </a:lnTo>
                  <a:lnTo>
                    <a:pt x="45719" y="30480"/>
                  </a:lnTo>
                  <a:lnTo>
                    <a:pt x="40005" y="35052"/>
                  </a:lnTo>
                  <a:lnTo>
                    <a:pt x="38100" y="35052"/>
                  </a:lnTo>
                  <a:lnTo>
                    <a:pt x="33223" y="41148"/>
                  </a:lnTo>
                  <a:lnTo>
                    <a:pt x="32004" y="41148"/>
                  </a:lnTo>
                  <a:lnTo>
                    <a:pt x="25908" y="48768"/>
                  </a:lnTo>
                  <a:lnTo>
                    <a:pt x="16764" y="64008"/>
                  </a:lnTo>
                  <a:lnTo>
                    <a:pt x="18288" y="64008"/>
                  </a:lnTo>
                  <a:lnTo>
                    <a:pt x="13716" y="71628"/>
                  </a:lnTo>
                  <a:lnTo>
                    <a:pt x="12446" y="79248"/>
                  </a:lnTo>
                  <a:lnTo>
                    <a:pt x="12192" y="79248"/>
                  </a:lnTo>
                  <a:lnTo>
                    <a:pt x="10885" y="88392"/>
                  </a:lnTo>
                  <a:lnTo>
                    <a:pt x="10668" y="88392"/>
                  </a:lnTo>
                  <a:lnTo>
                    <a:pt x="10668" y="106680"/>
                  </a:lnTo>
                  <a:lnTo>
                    <a:pt x="13716" y="124968"/>
                  </a:lnTo>
                  <a:lnTo>
                    <a:pt x="14478" y="124968"/>
                  </a:lnTo>
                  <a:lnTo>
                    <a:pt x="18288" y="132588"/>
                  </a:lnTo>
                  <a:lnTo>
                    <a:pt x="16764" y="132588"/>
                  </a:lnTo>
                  <a:lnTo>
                    <a:pt x="25908" y="147828"/>
                  </a:lnTo>
                  <a:lnTo>
                    <a:pt x="27127" y="147828"/>
                  </a:lnTo>
                  <a:lnTo>
                    <a:pt x="32004" y="153924"/>
                  </a:lnTo>
                  <a:lnTo>
                    <a:pt x="38100" y="160020"/>
                  </a:lnTo>
                  <a:lnTo>
                    <a:pt x="45719" y="166116"/>
                  </a:lnTo>
                  <a:lnTo>
                    <a:pt x="44195" y="166116"/>
                  </a:lnTo>
                  <a:lnTo>
                    <a:pt x="53339" y="170688"/>
                  </a:lnTo>
                  <a:lnTo>
                    <a:pt x="51816" y="170688"/>
                  </a:lnTo>
                  <a:lnTo>
                    <a:pt x="60960" y="175260"/>
                  </a:lnTo>
                  <a:lnTo>
                    <a:pt x="68580" y="179832"/>
                  </a:lnTo>
                  <a:lnTo>
                    <a:pt x="71628" y="179832"/>
                  </a:lnTo>
                  <a:lnTo>
                    <a:pt x="77724" y="182880"/>
                  </a:lnTo>
                  <a:lnTo>
                    <a:pt x="82296" y="182880"/>
                  </a:lnTo>
                  <a:lnTo>
                    <a:pt x="86868" y="184404"/>
                  </a:lnTo>
                  <a:lnTo>
                    <a:pt x="97536" y="185928"/>
                  </a:lnTo>
                  <a:lnTo>
                    <a:pt x="152400" y="185928"/>
                  </a:lnTo>
                  <a:lnTo>
                    <a:pt x="138684" y="190500"/>
                  </a:lnTo>
                  <a:lnTo>
                    <a:pt x="128016" y="193548"/>
                  </a:lnTo>
                  <a:lnTo>
                    <a:pt x="117348" y="195072"/>
                  </a:lnTo>
                  <a:close/>
                </a:path>
                <a:path w="213360" h="195580">
                  <a:moveTo>
                    <a:pt x="153924" y="21336"/>
                  </a:moveTo>
                  <a:lnTo>
                    <a:pt x="144779" y="16764"/>
                  </a:lnTo>
                  <a:lnTo>
                    <a:pt x="135636" y="13716"/>
                  </a:lnTo>
                  <a:lnTo>
                    <a:pt x="126491" y="12192"/>
                  </a:lnTo>
                  <a:lnTo>
                    <a:pt x="115824" y="10668"/>
                  </a:lnTo>
                  <a:lnTo>
                    <a:pt x="117348" y="10668"/>
                  </a:lnTo>
                  <a:lnTo>
                    <a:pt x="106679" y="9144"/>
                  </a:lnTo>
                  <a:lnTo>
                    <a:pt x="150876" y="9144"/>
                  </a:lnTo>
                  <a:lnTo>
                    <a:pt x="166116" y="16764"/>
                  </a:lnTo>
                  <a:lnTo>
                    <a:pt x="169926" y="19812"/>
                  </a:lnTo>
                  <a:lnTo>
                    <a:pt x="152400" y="19812"/>
                  </a:lnTo>
                  <a:lnTo>
                    <a:pt x="153924" y="21336"/>
                  </a:lnTo>
                  <a:close/>
                </a:path>
                <a:path w="213360" h="195580">
                  <a:moveTo>
                    <a:pt x="60960" y="21336"/>
                  </a:moveTo>
                  <a:lnTo>
                    <a:pt x="60960" y="19812"/>
                  </a:lnTo>
                  <a:lnTo>
                    <a:pt x="63500" y="19812"/>
                  </a:lnTo>
                  <a:lnTo>
                    <a:pt x="60960" y="21336"/>
                  </a:lnTo>
                  <a:close/>
                </a:path>
                <a:path w="213360" h="195580">
                  <a:moveTo>
                    <a:pt x="175260" y="36576"/>
                  </a:moveTo>
                  <a:lnTo>
                    <a:pt x="169164" y="30480"/>
                  </a:lnTo>
                  <a:lnTo>
                    <a:pt x="161544" y="24384"/>
                  </a:lnTo>
                  <a:lnTo>
                    <a:pt x="152400" y="19812"/>
                  </a:lnTo>
                  <a:lnTo>
                    <a:pt x="169926" y="19812"/>
                  </a:lnTo>
                  <a:lnTo>
                    <a:pt x="188976" y="35052"/>
                  </a:lnTo>
                  <a:lnTo>
                    <a:pt x="175260" y="35052"/>
                  </a:lnTo>
                  <a:lnTo>
                    <a:pt x="175260" y="36576"/>
                  </a:lnTo>
                  <a:close/>
                </a:path>
                <a:path w="213360" h="195580">
                  <a:moveTo>
                    <a:pt x="38100" y="36576"/>
                  </a:moveTo>
                  <a:lnTo>
                    <a:pt x="38100" y="35052"/>
                  </a:lnTo>
                  <a:lnTo>
                    <a:pt x="40005" y="35052"/>
                  </a:lnTo>
                  <a:lnTo>
                    <a:pt x="38100" y="36576"/>
                  </a:lnTo>
                  <a:close/>
                </a:path>
                <a:path w="213360" h="195580">
                  <a:moveTo>
                    <a:pt x="181356" y="42672"/>
                  </a:moveTo>
                  <a:lnTo>
                    <a:pt x="175260" y="35052"/>
                  </a:lnTo>
                  <a:lnTo>
                    <a:pt x="188976" y="35052"/>
                  </a:lnTo>
                  <a:lnTo>
                    <a:pt x="193852" y="41148"/>
                  </a:lnTo>
                  <a:lnTo>
                    <a:pt x="181356" y="41148"/>
                  </a:lnTo>
                  <a:lnTo>
                    <a:pt x="181356" y="42672"/>
                  </a:lnTo>
                  <a:close/>
                </a:path>
                <a:path w="213360" h="195580">
                  <a:moveTo>
                    <a:pt x="32004" y="42672"/>
                  </a:moveTo>
                  <a:lnTo>
                    <a:pt x="32004" y="41148"/>
                  </a:lnTo>
                  <a:lnTo>
                    <a:pt x="33223" y="41148"/>
                  </a:lnTo>
                  <a:lnTo>
                    <a:pt x="32004" y="42672"/>
                  </a:lnTo>
                  <a:close/>
                </a:path>
                <a:path w="213360" h="195580">
                  <a:moveTo>
                    <a:pt x="201168" y="80772"/>
                  </a:moveTo>
                  <a:lnTo>
                    <a:pt x="199644" y="71628"/>
                  </a:lnTo>
                  <a:lnTo>
                    <a:pt x="196596" y="64008"/>
                  </a:lnTo>
                  <a:lnTo>
                    <a:pt x="187452" y="48768"/>
                  </a:lnTo>
                  <a:lnTo>
                    <a:pt x="181356" y="41148"/>
                  </a:lnTo>
                  <a:lnTo>
                    <a:pt x="193852" y="41148"/>
                  </a:lnTo>
                  <a:lnTo>
                    <a:pt x="195072" y="42672"/>
                  </a:lnTo>
                  <a:lnTo>
                    <a:pt x="199644" y="51816"/>
                  </a:lnTo>
                  <a:lnTo>
                    <a:pt x="204216" y="59436"/>
                  </a:lnTo>
                  <a:lnTo>
                    <a:pt x="208788" y="68580"/>
                  </a:lnTo>
                  <a:lnTo>
                    <a:pt x="210311" y="77724"/>
                  </a:lnTo>
                  <a:lnTo>
                    <a:pt x="210529" y="79248"/>
                  </a:lnTo>
                  <a:lnTo>
                    <a:pt x="201168" y="79248"/>
                  </a:lnTo>
                  <a:lnTo>
                    <a:pt x="201168" y="80772"/>
                  </a:lnTo>
                  <a:close/>
                </a:path>
                <a:path w="213360" h="195580">
                  <a:moveTo>
                    <a:pt x="12192" y="80772"/>
                  </a:moveTo>
                  <a:lnTo>
                    <a:pt x="12192" y="79248"/>
                  </a:lnTo>
                  <a:lnTo>
                    <a:pt x="12446" y="79248"/>
                  </a:lnTo>
                  <a:lnTo>
                    <a:pt x="12192" y="80772"/>
                  </a:lnTo>
                  <a:close/>
                </a:path>
                <a:path w="213360" h="195580">
                  <a:moveTo>
                    <a:pt x="202692" y="89916"/>
                  </a:moveTo>
                  <a:lnTo>
                    <a:pt x="201168" y="79248"/>
                  </a:lnTo>
                  <a:lnTo>
                    <a:pt x="210529" y="79248"/>
                  </a:lnTo>
                  <a:lnTo>
                    <a:pt x="211836" y="88392"/>
                  </a:lnTo>
                  <a:lnTo>
                    <a:pt x="202692" y="88392"/>
                  </a:lnTo>
                  <a:lnTo>
                    <a:pt x="202692" y="89916"/>
                  </a:lnTo>
                  <a:close/>
                </a:path>
                <a:path w="213360" h="195580">
                  <a:moveTo>
                    <a:pt x="10668" y="89916"/>
                  </a:moveTo>
                  <a:lnTo>
                    <a:pt x="10668" y="88392"/>
                  </a:lnTo>
                  <a:lnTo>
                    <a:pt x="10885" y="88392"/>
                  </a:lnTo>
                  <a:lnTo>
                    <a:pt x="10668" y="89916"/>
                  </a:lnTo>
                  <a:close/>
                </a:path>
                <a:path w="213360" h="195580">
                  <a:moveTo>
                    <a:pt x="209042" y="124968"/>
                  </a:moveTo>
                  <a:lnTo>
                    <a:pt x="199644" y="124968"/>
                  </a:lnTo>
                  <a:lnTo>
                    <a:pt x="204216" y="97536"/>
                  </a:lnTo>
                  <a:lnTo>
                    <a:pt x="202692" y="88392"/>
                  </a:lnTo>
                  <a:lnTo>
                    <a:pt x="211836" y="88392"/>
                  </a:lnTo>
                  <a:lnTo>
                    <a:pt x="213359" y="97536"/>
                  </a:lnTo>
                  <a:lnTo>
                    <a:pt x="211836" y="108204"/>
                  </a:lnTo>
                  <a:lnTo>
                    <a:pt x="209042" y="124968"/>
                  </a:lnTo>
                  <a:close/>
                </a:path>
                <a:path w="213360" h="195580">
                  <a:moveTo>
                    <a:pt x="14478" y="124968"/>
                  </a:moveTo>
                  <a:lnTo>
                    <a:pt x="13716" y="124968"/>
                  </a:lnTo>
                  <a:lnTo>
                    <a:pt x="13716" y="123444"/>
                  </a:lnTo>
                  <a:lnTo>
                    <a:pt x="14478" y="124968"/>
                  </a:lnTo>
                  <a:close/>
                </a:path>
                <a:path w="213360" h="195580">
                  <a:moveTo>
                    <a:pt x="197815" y="147828"/>
                  </a:moveTo>
                  <a:lnTo>
                    <a:pt x="187452" y="147828"/>
                  </a:lnTo>
                  <a:lnTo>
                    <a:pt x="196596" y="132588"/>
                  </a:lnTo>
                  <a:lnTo>
                    <a:pt x="199644" y="123444"/>
                  </a:lnTo>
                  <a:lnTo>
                    <a:pt x="199644" y="124968"/>
                  </a:lnTo>
                  <a:lnTo>
                    <a:pt x="209042" y="124968"/>
                  </a:lnTo>
                  <a:lnTo>
                    <a:pt x="208788" y="126492"/>
                  </a:lnTo>
                  <a:lnTo>
                    <a:pt x="199644" y="144780"/>
                  </a:lnTo>
                  <a:lnTo>
                    <a:pt x="197815" y="147828"/>
                  </a:lnTo>
                  <a:close/>
                </a:path>
                <a:path w="213360" h="195580">
                  <a:moveTo>
                    <a:pt x="27127" y="147828"/>
                  </a:moveTo>
                  <a:lnTo>
                    <a:pt x="25908" y="147828"/>
                  </a:lnTo>
                  <a:lnTo>
                    <a:pt x="25908" y="146304"/>
                  </a:lnTo>
                  <a:lnTo>
                    <a:pt x="27127" y="147828"/>
                  </a:lnTo>
                  <a:close/>
                </a:path>
                <a:path w="213360" h="195580">
                  <a:moveTo>
                    <a:pt x="163829" y="179832"/>
                  </a:moveTo>
                  <a:lnTo>
                    <a:pt x="144779" y="179832"/>
                  </a:lnTo>
                  <a:lnTo>
                    <a:pt x="153924" y="175260"/>
                  </a:lnTo>
                  <a:lnTo>
                    <a:pt x="152400" y="175260"/>
                  </a:lnTo>
                  <a:lnTo>
                    <a:pt x="161544" y="170688"/>
                  </a:lnTo>
                  <a:lnTo>
                    <a:pt x="169164" y="166116"/>
                  </a:lnTo>
                  <a:lnTo>
                    <a:pt x="181356" y="153924"/>
                  </a:lnTo>
                  <a:lnTo>
                    <a:pt x="187452" y="146304"/>
                  </a:lnTo>
                  <a:lnTo>
                    <a:pt x="187452" y="147828"/>
                  </a:lnTo>
                  <a:lnTo>
                    <a:pt x="197815" y="147828"/>
                  </a:lnTo>
                  <a:lnTo>
                    <a:pt x="195072" y="152400"/>
                  </a:lnTo>
                  <a:lnTo>
                    <a:pt x="188976" y="160020"/>
                  </a:lnTo>
                  <a:lnTo>
                    <a:pt x="181356" y="167640"/>
                  </a:lnTo>
                  <a:lnTo>
                    <a:pt x="173736" y="173736"/>
                  </a:lnTo>
                  <a:lnTo>
                    <a:pt x="166116" y="178308"/>
                  </a:lnTo>
                  <a:lnTo>
                    <a:pt x="163829" y="179832"/>
                  </a:lnTo>
                  <a:close/>
                </a:path>
                <a:path w="213360" h="195580">
                  <a:moveTo>
                    <a:pt x="71628" y="179832"/>
                  </a:moveTo>
                  <a:lnTo>
                    <a:pt x="68580" y="179832"/>
                  </a:lnTo>
                  <a:lnTo>
                    <a:pt x="68580" y="178308"/>
                  </a:lnTo>
                  <a:lnTo>
                    <a:pt x="71628" y="179832"/>
                  </a:lnTo>
                  <a:close/>
                </a:path>
                <a:path w="213360" h="195580">
                  <a:moveTo>
                    <a:pt x="159258" y="182880"/>
                  </a:moveTo>
                  <a:lnTo>
                    <a:pt x="135636" y="182880"/>
                  </a:lnTo>
                  <a:lnTo>
                    <a:pt x="144779" y="178308"/>
                  </a:lnTo>
                  <a:lnTo>
                    <a:pt x="144779" y="179832"/>
                  </a:lnTo>
                  <a:lnTo>
                    <a:pt x="163829" y="179832"/>
                  </a:lnTo>
                  <a:lnTo>
                    <a:pt x="159258" y="182880"/>
                  </a:lnTo>
                  <a:close/>
                </a:path>
                <a:path w="213360" h="195580">
                  <a:moveTo>
                    <a:pt x="82296" y="182880"/>
                  </a:moveTo>
                  <a:lnTo>
                    <a:pt x="77724" y="182880"/>
                  </a:lnTo>
                  <a:lnTo>
                    <a:pt x="77724" y="181356"/>
                  </a:lnTo>
                  <a:lnTo>
                    <a:pt x="82296" y="182880"/>
                  </a:lnTo>
                  <a:close/>
                </a:path>
                <a:path w="213360" h="195580">
                  <a:moveTo>
                    <a:pt x="152400" y="185928"/>
                  </a:moveTo>
                  <a:lnTo>
                    <a:pt x="115824" y="185928"/>
                  </a:lnTo>
                  <a:lnTo>
                    <a:pt x="126491" y="184404"/>
                  </a:lnTo>
                  <a:lnTo>
                    <a:pt x="135636" y="181356"/>
                  </a:lnTo>
                  <a:lnTo>
                    <a:pt x="135636" y="182880"/>
                  </a:lnTo>
                  <a:lnTo>
                    <a:pt x="159258" y="182880"/>
                  </a:lnTo>
                  <a:lnTo>
                    <a:pt x="156972" y="184404"/>
                  </a:lnTo>
                  <a:lnTo>
                    <a:pt x="152400" y="185928"/>
                  </a:lnTo>
                  <a:close/>
                </a:path>
              </a:pathLst>
            </a:custGeom>
            <a:solidFill>
              <a:srgbClr val="000000"/>
            </a:solidFill>
          </p:spPr>
          <p:txBody>
            <a:bodyPr wrap="square" lIns="0" tIns="0" rIns="0" bIns="0" rtlCol="0"/>
            <a:lstStyle/>
            <a:p>
              <a:endParaRPr sz="1588"/>
            </a:p>
          </p:txBody>
        </p:sp>
        <p:sp>
          <p:nvSpPr>
            <p:cNvPr id="11" name="object 11"/>
            <p:cNvSpPr/>
            <p:nvPr/>
          </p:nvSpPr>
          <p:spPr>
            <a:xfrm>
              <a:off x="5006788" y="1835524"/>
              <a:ext cx="2113990" cy="67235"/>
            </a:xfrm>
            <a:custGeom>
              <a:avLst/>
              <a:gdLst/>
              <a:ahLst/>
              <a:cxnLst/>
              <a:rect l="l" t="t" r="r" b="b"/>
              <a:pathLst>
                <a:path w="2395854" h="76200">
                  <a:moveTo>
                    <a:pt x="0" y="0"/>
                  </a:moveTo>
                  <a:lnTo>
                    <a:pt x="2395728" y="0"/>
                  </a:lnTo>
                  <a:lnTo>
                    <a:pt x="2395728" y="76200"/>
                  </a:lnTo>
                  <a:lnTo>
                    <a:pt x="0" y="76200"/>
                  </a:lnTo>
                  <a:lnTo>
                    <a:pt x="0" y="0"/>
                  </a:lnTo>
                  <a:close/>
                </a:path>
              </a:pathLst>
            </a:custGeom>
            <a:solidFill>
              <a:srgbClr val="000000"/>
            </a:solidFill>
          </p:spPr>
          <p:txBody>
            <a:bodyPr wrap="square" lIns="0" tIns="0" rIns="0" bIns="0" rtlCol="0"/>
            <a:lstStyle/>
            <a:p>
              <a:endParaRPr sz="1588"/>
            </a:p>
          </p:txBody>
        </p:sp>
        <p:sp>
          <p:nvSpPr>
            <p:cNvPr id="12" name="object 12"/>
            <p:cNvSpPr/>
            <p:nvPr/>
          </p:nvSpPr>
          <p:spPr>
            <a:xfrm>
              <a:off x="6040866" y="1417320"/>
              <a:ext cx="98612" cy="414618"/>
            </a:xfrm>
            <a:custGeom>
              <a:avLst/>
              <a:gdLst/>
              <a:ahLst/>
              <a:cxnLst/>
              <a:rect l="l" t="t" r="r" b="b"/>
              <a:pathLst>
                <a:path w="111760" h="469900">
                  <a:moveTo>
                    <a:pt x="55626" y="430556"/>
                  </a:moveTo>
                  <a:lnTo>
                    <a:pt x="45720" y="413476"/>
                  </a:lnTo>
                  <a:lnTo>
                    <a:pt x="45720" y="0"/>
                  </a:lnTo>
                  <a:lnTo>
                    <a:pt x="65532" y="0"/>
                  </a:lnTo>
                  <a:lnTo>
                    <a:pt x="65532" y="413476"/>
                  </a:lnTo>
                  <a:lnTo>
                    <a:pt x="55626" y="430556"/>
                  </a:lnTo>
                  <a:close/>
                </a:path>
                <a:path w="111760" h="469900">
                  <a:moveTo>
                    <a:pt x="54864" y="469392"/>
                  </a:moveTo>
                  <a:lnTo>
                    <a:pt x="3048" y="379476"/>
                  </a:lnTo>
                  <a:lnTo>
                    <a:pt x="0" y="374904"/>
                  </a:lnTo>
                  <a:lnTo>
                    <a:pt x="1524" y="368808"/>
                  </a:lnTo>
                  <a:lnTo>
                    <a:pt x="10668" y="362712"/>
                  </a:lnTo>
                  <a:lnTo>
                    <a:pt x="16764" y="364236"/>
                  </a:lnTo>
                  <a:lnTo>
                    <a:pt x="19812" y="368808"/>
                  </a:lnTo>
                  <a:lnTo>
                    <a:pt x="45720" y="413476"/>
                  </a:lnTo>
                  <a:lnTo>
                    <a:pt x="45720" y="451103"/>
                  </a:lnTo>
                  <a:lnTo>
                    <a:pt x="65712" y="451103"/>
                  </a:lnTo>
                  <a:lnTo>
                    <a:pt x="54864" y="469392"/>
                  </a:lnTo>
                  <a:close/>
                </a:path>
                <a:path w="111760" h="469900">
                  <a:moveTo>
                    <a:pt x="65712" y="451103"/>
                  </a:moveTo>
                  <a:lnTo>
                    <a:pt x="65532" y="451103"/>
                  </a:lnTo>
                  <a:lnTo>
                    <a:pt x="65532" y="413476"/>
                  </a:lnTo>
                  <a:lnTo>
                    <a:pt x="91440" y="368808"/>
                  </a:lnTo>
                  <a:lnTo>
                    <a:pt x="94488" y="364236"/>
                  </a:lnTo>
                  <a:lnTo>
                    <a:pt x="100584" y="362712"/>
                  </a:lnTo>
                  <a:lnTo>
                    <a:pt x="109728" y="368808"/>
                  </a:lnTo>
                  <a:lnTo>
                    <a:pt x="111252" y="374904"/>
                  </a:lnTo>
                  <a:lnTo>
                    <a:pt x="108204" y="379476"/>
                  </a:lnTo>
                  <a:lnTo>
                    <a:pt x="65712" y="451103"/>
                  </a:lnTo>
                  <a:close/>
                </a:path>
                <a:path w="111760" h="469900">
                  <a:moveTo>
                    <a:pt x="65532" y="451103"/>
                  </a:moveTo>
                  <a:lnTo>
                    <a:pt x="45720" y="451103"/>
                  </a:lnTo>
                  <a:lnTo>
                    <a:pt x="45720" y="413476"/>
                  </a:lnTo>
                  <a:lnTo>
                    <a:pt x="55626" y="430556"/>
                  </a:lnTo>
                  <a:lnTo>
                    <a:pt x="47244" y="445008"/>
                  </a:lnTo>
                  <a:lnTo>
                    <a:pt x="65532" y="445008"/>
                  </a:lnTo>
                  <a:lnTo>
                    <a:pt x="65532" y="451103"/>
                  </a:lnTo>
                  <a:close/>
                </a:path>
                <a:path w="111760" h="469900">
                  <a:moveTo>
                    <a:pt x="65532" y="445008"/>
                  </a:moveTo>
                  <a:lnTo>
                    <a:pt x="64008" y="445008"/>
                  </a:lnTo>
                  <a:lnTo>
                    <a:pt x="55626" y="430556"/>
                  </a:lnTo>
                  <a:lnTo>
                    <a:pt x="65532" y="413476"/>
                  </a:lnTo>
                  <a:lnTo>
                    <a:pt x="65532" y="445008"/>
                  </a:lnTo>
                  <a:close/>
                </a:path>
                <a:path w="111760" h="469900">
                  <a:moveTo>
                    <a:pt x="64008" y="445008"/>
                  </a:moveTo>
                  <a:lnTo>
                    <a:pt x="47244" y="445008"/>
                  </a:lnTo>
                  <a:lnTo>
                    <a:pt x="55626" y="430556"/>
                  </a:lnTo>
                  <a:lnTo>
                    <a:pt x="64008" y="445008"/>
                  </a:lnTo>
                  <a:close/>
                </a:path>
              </a:pathLst>
            </a:custGeom>
            <a:solidFill>
              <a:srgbClr val="000000"/>
            </a:solidFill>
          </p:spPr>
          <p:txBody>
            <a:bodyPr wrap="square" lIns="0" tIns="0" rIns="0" bIns="0" rtlCol="0"/>
            <a:lstStyle/>
            <a:p>
              <a:endParaRPr sz="1588"/>
            </a:p>
          </p:txBody>
        </p:sp>
        <p:sp>
          <p:nvSpPr>
            <p:cNvPr id="13" name="object 13"/>
            <p:cNvSpPr/>
            <p:nvPr/>
          </p:nvSpPr>
          <p:spPr>
            <a:xfrm>
              <a:off x="5158740" y="1861073"/>
              <a:ext cx="96931" cy="327212"/>
            </a:xfrm>
            <a:custGeom>
              <a:avLst/>
              <a:gdLst/>
              <a:ahLst/>
              <a:cxnLst/>
              <a:rect l="l" t="t" r="r" b="b"/>
              <a:pathLst>
                <a:path w="109854" h="370839">
                  <a:moveTo>
                    <a:pt x="54864" y="332810"/>
                  </a:moveTo>
                  <a:lnTo>
                    <a:pt x="45720" y="317044"/>
                  </a:lnTo>
                  <a:lnTo>
                    <a:pt x="45720" y="0"/>
                  </a:lnTo>
                  <a:lnTo>
                    <a:pt x="64008" y="0"/>
                  </a:lnTo>
                  <a:lnTo>
                    <a:pt x="64008" y="317044"/>
                  </a:lnTo>
                  <a:lnTo>
                    <a:pt x="54864" y="332810"/>
                  </a:lnTo>
                  <a:close/>
                </a:path>
                <a:path w="109854" h="370839">
                  <a:moveTo>
                    <a:pt x="54864" y="370332"/>
                  </a:moveTo>
                  <a:lnTo>
                    <a:pt x="1524" y="278892"/>
                  </a:lnTo>
                  <a:lnTo>
                    <a:pt x="0" y="274320"/>
                  </a:lnTo>
                  <a:lnTo>
                    <a:pt x="1524" y="268224"/>
                  </a:lnTo>
                  <a:lnTo>
                    <a:pt x="6096" y="266700"/>
                  </a:lnTo>
                  <a:lnTo>
                    <a:pt x="10668" y="263652"/>
                  </a:lnTo>
                  <a:lnTo>
                    <a:pt x="16764" y="265176"/>
                  </a:lnTo>
                  <a:lnTo>
                    <a:pt x="18288" y="269748"/>
                  </a:lnTo>
                  <a:lnTo>
                    <a:pt x="45720" y="317044"/>
                  </a:lnTo>
                  <a:lnTo>
                    <a:pt x="45720" y="350520"/>
                  </a:lnTo>
                  <a:lnTo>
                    <a:pt x="66421" y="350520"/>
                  </a:lnTo>
                  <a:lnTo>
                    <a:pt x="54864" y="370332"/>
                  </a:lnTo>
                  <a:close/>
                </a:path>
                <a:path w="109854" h="370839">
                  <a:moveTo>
                    <a:pt x="66421" y="350520"/>
                  </a:moveTo>
                  <a:lnTo>
                    <a:pt x="64008" y="350520"/>
                  </a:lnTo>
                  <a:lnTo>
                    <a:pt x="64008" y="317044"/>
                  </a:lnTo>
                  <a:lnTo>
                    <a:pt x="91440" y="269748"/>
                  </a:lnTo>
                  <a:lnTo>
                    <a:pt x="94488" y="265176"/>
                  </a:lnTo>
                  <a:lnTo>
                    <a:pt x="99060" y="263652"/>
                  </a:lnTo>
                  <a:lnTo>
                    <a:pt x="103632" y="266700"/>
                  </a:lnTo>
                  <a:lnTo>
                    <a:pt x="108204" y="268224"/>
                  </a:lnTo>
                  <a:lnTo>
                    <a:pt x="109728" y="274320"/>
                  </a:lnTo>
                  <a:lnTo>
                    <a:pt x="108204" y="278892"/>
                  </a:lnTo>
                  <a:lnTo>
                    <a:pt x="66421" y="350520"/>
                  </a:lnTo>
                  <a:close/>
                </a:path>
                <a:path w="109854" h="370839">
                  <a:moveTo>
                    <a:pt x="64008" y="350520"/>
                  </a:moveTo>
                  <a:lnTo>
                    <a:pt x="45720" y="350520"/>
                  </a:lnTo>
                  <a:lnTo>
                    <a:pt x="45720" y="317044"/>
                  </a:lnTo>
                  <a:lnTo>
                    <a:pt x="54864" y="332810"/>
                  </a:lnTo>
                  <a:lnTo>
                    <a:pt x="47244" y="345948"/>
                  </a:lnTo>
                  <a:lnTo>
                    <a:pt x="64008" y="345948"/>
                  </a:lnTo>
                  <a:lnTo>
                    <a:pt x="64008" y="350520"/>
                  </a:lnTo>
                  <a:close/>
                </a:path>
                <a:path w="109854" h="370839">
                  <a:moveTo>
                    <a:pt x="64008" y="345948"/>
                  </a:moveTo>
                  <a:lnTo>
                    <a:pt x="62484" y="345948"/>
                  </a:lnTo>
                  <a:lnTo>
                    <a:pt x="54864" y="332810"/>
                  </a:lnTo>
                  <a:lnTo>
                    <a:pt x="64008" y="317044"/>
                  </a:lnTo>
                  <a:lnTo>
                    <a:pt x="64008" y="345948"/>
                  </a:lnTo>
                  <a:close/>
                </a:path>
                <a:path w="109854" h="370839">
                  <a:moveTo>
                    <a:pt x="62484" y="345948"/>
                  </a:moveTo>
                  <a:lnTo>
                    <a:pt x="47244" y="345948"/>
                  </a:lnTo>
                  <a:lnTo>
                    <a:pt x="54864" y="332810"/>
                  </a:lnTo>
                  <a:lnTo>
                    <a:pt x="62484" y="345948"/>
                  </a:lnTo>
                  <a:close/>
                </a:path>
              </a:pathLst>
            </a:custGeom>
            <a:solidFill>
              <a:srgbClr val="000000"/>
            </a:solidFill>
          </p:spPr>
          <p:txBody>
            <a:bodyPr wrap="square" lIns="0" tIns="0" rIns="0" bIns="0" rtlCol="0"/>
            <a:lstStyle/>
            <a:p>
              <a:endParaRPr sz="1588"/>
            </a:p>
          </p:txBody>
        </p:sp>
        <p:sp>
          <p:nvSpPr>
            <p:cNvPr id="14" name="object 14"/>
            <p:cNvSpPr/>
            <p:nvPr/>
          </p:nvSpPr>
          <p:spPr>
            <a:xfrm>
              <a:off x="5006788" y="3090134"/>
              <a:ext cx="2113990" cy="67235"/>
            </a:xfrm>
            <a:custGeom>
              <a:avLst/>
              <a:gdLst/>
              <a:ahLst/>
              <a:cxnLst/>
              <a:rect l="l" t="t" r="r" b="b"/>
              <a:pathLst>
                <a:path w="2395854" h="76200">
                  <a:moveTo>
                    <a:pt x="0" y="0"/>
                  </a:moveTo>
                  <a:lnTo>
                    <a:pt x="2395728" y="0"/>
                  </a:lnTo>
                  <a:lnTo>
                    <a:pt x="2395728" y="76200"/>
                  </a:lnTo>
                  <a:lnTo>
                    <a:pt x="0" y="76200"/>
                  </a:lnTo>
                  <a:lnTo>
                    <a:pt x="0" y="0"/>
                  </a:lnTo>
                  <a:close/>
                </a:path>
              </a:pathLst>
            </a:custGeom>
            <a:solidFill>
              <a:srgbClr val="000000"/>
            </a:solidFill>
          </p:spPr>
          <p:txBody>
            <a:bodyPr wrap="square" lIns="0" tIns="0" rIns="0" bIns="0" rtlCol="0"/>
            <a:lstStyle/>
            <a:p>
              <a:endParaRPr sz="1588"/>
            </a:p>
          </p:txBody>
        </p:sp>
        <p:sp>
          <p:nvSpPr>
            <p:cNvPr id="15" name="object 15"/>
            <p:cNvSpPr/>
            <p:nvPr/>
          </p:nvSpPr>
          <p:spPr>
            <a:xfrm>
              <a:off x="6858448" y="1892001"/>
              <a:ext cx="98612" cy="324410"/>
            </a:xfrm>
            <a:custGeom>
              <a:avLst/>
              <a:gdLst/>
              <a:ahLst/>
              <a:cxnLst/>
              <a:rect l="l" t="t" r="r" b="b"/>
              <a:pathLst>
                <a:path w="111760" h="367664">
                  <a:moveTo>
                    <a:pt x="55626" y="329972"/>
                  </a:moveTo>
                  <a:lnTo>
                    <a:pt x="45720" y="312892"/>
                  </a:lnTo>
                  <a:lnTo>
                    <a:pt x="45720" y="0"/>
                  </a:lnTo>
                  <a:lnTo>
                    <a:pt x="65532" y="0"/>
                  </a:lnTo>
                  <a:lnTo>
                    <a:pt x="65532" y="312892"/>
                  </a:lnTo>
                  <a:lnTo>
                    <a:pt x="55626" y="329972"/>
                  </a:lnTo>
                  <a:close/>
                </a:path>
                <a:path w="111760" h="367664">
                  <a:moveTo>
                    <a:pt x="56388" y="367284"/>
                  </a:moveTo>
                  <a:lnTo>
                    <a:pt x="3048" y="277368"/>
                  </a:lnTo>
                  <a:lnTo>
                    <a:pt x="0" y="272796"/>
                  </a:lnTo>
                  <a:lnTo>
                    <a:pt x="1524" y="266700"/>
                  </a:lnTo>
                  <a:lnTo>
                    <a:pt x="6096" y="265176"/>
                  </a:lnTo>
                  <a:lnTo>
                    <a:pt x="10668" y="262128"/>
                  </a:lnTo>
                  <a:lnTo>
                    <a:pt x="16764" y="263652"/>
                  </a:lnTo>
                  <a:lnTo>
                    <a:pt x="19812" y="268224"/>
                  </a:lnTo>
                  <a:lnTo>
                    <a:pt x="45720" y="312892"/>
                  </a:lnTo>
                  <a:lnTo>
                    <a:pt x="45720" y="348996"/>
                  </a:lnTo>
                  <a:lnTo>
                    <a:pt x="66926" y="348996"/>
                  </a:lnTo>
                  <a:lnTo>
                    <a:pt x="56388" y="367284"/>
                  </a:lnTo>
                  <a:close/>
                </a:path>
                <a:path w="111760" h="367664">
                  <a:moveTo>
                    <a:pt x="66926" y="348996"/>
                  </a:moveTo>
                  <a:lnTo>
                    <a:pt x="65532" y="348996"/>
                  </a:lnTo>
                  <a:lnTo>
                    <a:pt x="65532" y="312892"/>
                  </a:lnTo>
                  <a:lnTo>
                    <a:pt x="91440" y="268224"/>
                  </a:lnTo>
                  <a:lnTo>
                    <a:pt x="94488" y="263652"/>
                  </a:lnTo>
                  <a:lnTo>
                    <a:pt x="100584" y="262128"/>
                  </a:lnTo>
                  <a:lnTo>
                    <a:pt x="105156" y="265176"/>
                  </a:lnTo>
                  <a:lnTo>
                    <a:pt x="109728" y="266700"/>
                  </a:lnTo>
                  <a:lnTo>
                    <a:pt x="111252" y="272796"/>
                  </a:lnTo>
                  <a:lnTo>
                    <a:pt x="108204" y="277368"/>
                  </a:lnTo>
                  <a:lnTo>
                    <a:pt x="66926" y="348996"/>
                  </a:lnTo>
                  <a:close/>
                </a:path>
                <a:path w="111760" h="367664">
                  <a:moveTo>
                    <a:pt x="65532" y="348996"/>
                  </a:moveTo>
                  <a:lnTo>
                    <a:pt x="45720" y="348996"/>
                  </a:lnTo>
                  <a:lnTo>
                    <a:pt x="45720" y="312892"/>
                  </a:lnTo>
                  <a:lnTo>
                    <a:pt x="55626" y="329972"/>
                  </a:lnTo>
                  <a:lnTo>
                    <a:pt x="47244" y="344423"/>
                  </a:lnTo>
                  <a:lnTo>
                    <a:pt x="65532" y="344423"/>
                  </a:lnTo>
                  <a:lnTo>
                    <a:pt x="65532" y="348996"/>
                  </a:lnTo>
                  <a:close/>
                </a:path>
                <a:path w="111760" h="367664">
                  <a:moveTo>
                    <a:pt x="65532" y="344423"/>
                  </a:moveTo>
                  <a:lnTo>
                    <a:pt x="64008" y="344423"/>
                  </a:lnTo>
                  <a:lnTo>
                    <a:pt x="55626" y="329972"/>
                  </a:lnTo>
                  <a:lnTo>
                    <a:pt x="65532" y="312892"/>
                  </a:lnTo>
                  <a:lnTo>
                    <a:pt x="65532" y="344423"/>
                  </a:lnTo>
                  <a:close/>
                </a:path>
                <a:path w="111760" h="367664">
                  <a:moveTo>
                    <a:pt x="64008" y="344423"/>
                  </a:moveTo>
                  <a:lnTo>
                    <a:pt x="47244" y="344423"/>
                  </a:lnTo>
                  <a:lnTo>
                    <a:pt x="55626" y="329972"/>
                  </a:lnTo>
                  <a:lnTo>
                    <a:pt x="64008" y="344423"/>
                  </a:lnTo>
                  <a:close/>
                </a:path>
              </a:pathLst>
            </a:custGeom>
            <a:solidFill>
              <a:srgbClr val="000000"/>
            </a:solidFill>
          </p:spPr>
          <p:txBody>
            <a:bodyPr wrap="square" lIns="0" tIns="0" rIns="0" bIns="0" rtlCol="0"/>
            <a:lstStyle/>
            <a:p>
              <a:endParaRPr sz="1588"/>
            </a:p>
          </p:txBody>
        </p:sp>
        <p:sp>
          <p:nvSpPr>
            <p:cNvPr id="16" name="object 16"/>
            <p:cNvSpPr/>
            <p:nvPr/>
          </p:nvSpPr>
          <p:spPr>
            <a:xfrm>
              <a:off x="5158740" y="2748578"/>
              <a:ext cx="96931" cy="325531"/>
            </a:xfrm>
            <a:custGeom>
              <a:avLst/>
              <a:gdLst/>
              <a:ahLst/>
              <a:cxnLst/>
              <a:rect l="l" t="t" r="r" b="b"/>
              <a:pathLst>
                <a:path w="109854" h="368935">
                  <a:moveTo>
                    <a:pt x="54864" y="331286"/>
                  </a:moveTo>
                  <a:lnTo>
                    <a:pt x="45720" y="315520"/>
                  </a:lnTo>
                  <a:lnTo>
                    <a:pt x="45720" y="0"/>
                  </a:lnTo>
                  <a:lnTo>
                    <a:pt x="64008" y="0"/>
                  </a:lnTo>
                  <a:lnTo>
                    <a:pt x="64008" y="315520"/>
                  </a:lnTo>
                  <a:lnTo>
                    <a:pt x="54864" y="331286"/>
                  </a:lnTo>
                  <a:close/>
                </a:path>
                <a:path w="109854" h="368935">
                  <a:moveTo>
                    <a:pt x="54864" y="368808"/>
                  </a:moveTo>
                  <a:lnTo>
                    <a:pt x="1524" y="278892"/>
                  </a:lnTo>
                  <a:lnTo>
                    <a:pt x="0" y="274320"/>
                  </a:lnTo>
                  <a:lnTo>
                    <a:pt x="1524" y="268224"/>
                  </a:lnTo>
                  <a:lnTo>
                    <a:pt x="10668" y="262128"/>
                  </a:lnTo>
                  <a:lnTo>
                    <a:pt x="16764" y="263652"/>
                  </a:lnTo>
                  <a:lnTo>
                    <a:pt x="18288" y="268224"/>
                  </a:lnTo>
                  <a:lnTo>
                    <a:pt x="45720" y="315520"/>
                  </a:lnTo>
                  <a:lnTo>
                    <a:pt x="45720" y="348996"/>
                  </a:lnTo>
                  <a:lnTo>
                    <a:pt x="66616" y="348996"/>
                  </a:lnTo>
                  <a:lnTo>
                    <a:pt x="54864" y="368808"/>
                  </a:lnTo>
                  <a:close/>
                </a:path>
                <a:path w="109854" h="368935">
                  <a:moveTo>
                    <a:pt x="66616" y="348996"/>
                  </a:moveTo>
                  <a:lnTo>
                    <a:pt x="64008" y="348996"/>
                  </a:lnTo>
                  <a:lnTo>
                    <a:pt x="64008" y="315520"/>
                  </a:lnTo>
                  <a:lnTo>
                    <a:pt x="91440" y="268224"/>
                  </a:lnTo>
                  <a:lnTo>
                    <a:pt x="94488" y="263652"/>
                  </a:lnTo>
                  <a:lnTo>
                    <a:pt x="99060" y="262128"/>
                  </a:lnTo>
                  <a:lnTo>
                    <a:pt x="108204" y="268224"/>
                  </a:lnTo>
                  <a:lnTo>
                    <a:pt x="109728" y="274320"/>
                  </a:lnTo>
                  <a:lnTo>
                    <a:pt x="108204" y="278892"/>
                  </a:lnTo>
                  <a:lnTo>
                    <a:pt x="66616" y="348996"/>
                  </a:lnTo>
                  <a:close/>
                </a:path>
                <a:path w="109854" h="368935">
                  <a:moveTo>
                    <a:pt x="64008" y="348996"/>
                  </a:moveTo>
                  <a:lnTo>
                    <a:pt x="45720" y="348996"/>
                  </a:lnTo>
                  <a:lnTo>
                    <a:pt x="45720" y="315520"/>
                  </a:lnTo>
                  <a:lnTo>
                    <a:pt x="54864" y="331286"/>
                  </a:lnTo>
                  <a:lnTo>
                    <a:pt x="47244" y="344423"/>
                  </a:lnTo>
                  <a:lnTo>
                    <a:pt x="64008" y="344423"/>
                  </a:lnTo>
                  <a:lnTo>
                    <a:pt x="64008" y="348996"/>
                  </a:lnTo>
                  <a:close/>
                </a:path>
                <a:path w="109854" h="368935">
                  <a:moveTo>
                    <a:pt x="64008" y="344423"/>
                  </a:moveTo>
                  <a:lnTo>
                    <a:pt x="62484" y="344423"/>
                  </a:lnTo>
                  <a:lnTo>
                    <a:pt x="54864" y="331286"/>
                  </a:lnTo>
                  <a:lnTo>
                    <a:pt x="64008" y="315520"/>
                  </a:lnTo>
                  <a:lnTo>
                    <a:pt x="64008" y="344423"/>
                  </a:lnTo>
                  <a:close/>
                </a:path>
                <a:path w="109854" h="368935">
                  <a:moveTo>
                    <a:pt x="62484" y="344423"/>
                  </a:moveTo>
                  <a:lnTo>
                    <a:pt x="47244" y="344423"/>
                  </a:lnTo>
                  <a:lnTo>
                    <a:pt x="54864" y="331286"/>
                  </a:lnTo>
                  <a:lnTo>
                    <a:pt x="62484" y="344423"/>
                  </a:lnTo>
                  <a:close/>
                </a:path>
              </a:pathLst>
            </a:custGeom>
            <a:solidFill>
              <a:srgbClr val="000000"/>
            </a:solidFill>
          </p:spPr>
          <p:txBody>
            <a:bodyPr wrap="square" lIns="0" tIns="0" rIns="0" bIns="0" rtlCol="0"/>
            <a:lstStyle/>
            <a:p>
              <a:endParaRPr sz="1588"/>
            </a:p>
          </p:txBody>
        </p:sp>
        <p:sp>
          <p:nvSpPr>
            <p:cNvPr id="17" name="object 17"/>
            <p:cNvSpPr/>
            <p:nvPr/>
          </p:nvSpPr>
          <p:spPr>
            <a:xfrm>
              <a:off x="6858448" y="2764716"/>
              <a:ext cx="98612" cy="324410"/>
            </a:xfrm>
            <a:custGeom>
              <a:avLst/>
              <a:gdLst/>
              <a:ahLst/>
              <a:cxnLst/>
              <a:rect l="l" t="t" r="r" b="b"/>
              <a:pathLst>
                <a:path w="111760" h="367664">
                  <a:moveTo>
                    <a:pt x="55626" y="329972"/>
                  </a:moveTo>
                  <a:lnTo>
                    <a:pt x="45720" y="312892"/>
                  </a:lnTo>
                  <a:lnTo>
                    <a:pt x="45720" y="0"/>
                  </a:lnTo>
                  <a:lnTo>
                    <a:pt x="65532" y="0"/>
                  </a:lnTo>
                  <a:lnTo>
                    <a:pt x="65532" y="312892"/>
                  </a:lnTo>
                  <a:lnTo>
                    <a:pt x="55626" y="329972"/>
                  </a:lnTo>
                  <a:close/>
                </a:path>
                <a:path w="111760" h="367664">
                  <a:moveTo>
                    <a:pt x="56388" y="367284"/>
                  </a:moveTo>
                  <a:lnTo>
                    <a:pt x="3048" y="277368"/>
                  </a:lnTo>
                  <a:lnTo>
                    <a:pt x="0" y="272796"/>
                  </a:lnTo>
                  <a:lnTo>
                    <a:pt x="1524" y="266700"/>
                  </a:lnTo>
                  <a:lnTo>
                    <a:pt x="6096" y="265176"/>
                  </a:lnTo>
                  <a:lnTo>
                    <a:pt x="10668" y="262128"/>
                  </a:lnTo>
                  <a:lnTo>
                    <a:pt x="16764" y="263652"/>
                  </a:lnTo>
                  <a:lnTo>
                    <a:pt x="19812" y="268224"/>
                  </a:lnTo>
                  <a:lnTo>
                    <a:pt x="45720" y="312892"/>
                  </a:lnTo>
                  <a:lnTo>
                    <a:pt x="45720" y="348996"/>
                  </a:lnTo>
                  <a:lnTo>
                    <a:pt x="66926" y="348996"/>
                  </a:lnTo>
                  <a:lnTo>
                    <a:pt x="56388" y="367284"/>
                  </a:lnTo>
                  <a:close/>
                </a:path>
                <a:path w="111760" h="367664">
                  <a:moveTo>
                    <a:pt x="66926" y="348996"/>
                  </a:moveTo>
                  <a:lnTo>
                    <a:pt x="65532" y="348996"/>
                  </a:lnTo>
                  <a:lnTo>
                    <a:pt x="65532" y="312892"/>
                  </a:lnTo>
                  <a:lnTo>
                    <a:pt x="91440" y="268224"/>
                  </a:lnTo>
                  <a:lnTo>
                    <a:pt x="94488" y="263652"/>
                  </a:lnTo>
                  <a:lnTo>
                    <a:pt x="100584" y="262128"/>
                  </a:lnTo>
                  <a:lnTo>
                    <a:pt x="105156" y="265176"/>
                  </a:lnTo>
                  <a:lnTo>
                    <a:pt x="109728" y="266700"/>
                  </a:lnTo>
                  <a:lnTo>
                    <a:pt x="111252" y="272796"/>
                  </a:lnTo>
                  <a:lnTo>
                    <a:pt x="108204" y="277368"/>
                  </a:lnTo>
                  <a:lnTo>
                    <a:pt x="66926" y="348996"/>
                  </a:lnTo>
                  <a:close/>
                </a:path>
                <a:path w="111760" h="367664">
                  <a:moveTo>
                    <a:pt x="65532" y="348996"/>
                  </a:moveTo>
                  <a:lnTo>
                    <a:pt x="45720" y="348996"/>
                  </a:lnTo>
                  <a:lnTo>
                    <a:pt x="45720" y="312892"/>
                  </a:lnTo>
                  <a:lnTo>
                    <a:pt x="55626" y="329972"/>
                  </a:lnTo>
                  <a:lnTo>
                    <a:pt x="47244" y="344423"/>
                  </a:lnTo>
                  <a:lnTo>
                    <a:pt x="65532" y="344423"/>
                  </a:lnTo>
                  <a:lnTo>
                    <a:pt x="65532" y="348996"/>
                  </a:lnTo>
                  <a:close/>
                </a:path>
                <a:path w="111760" h="367664">
                  <a:moveTo>
                    <a:pt x="65532" y="344423"/>
                  </a:moveTo>
                  <a:lnTo>
                    <a:pt x="64008" y="344423"/>
                  </a:lnTo>
                  <a:lnTo>
                    <a:pt x="55626" y="329972"/>
                  </a:lnTo>
                  <a:lnTo>
                    <a:pt x="65532" y="312892"/>
                  </a:lnTo>
                  <a:lnTo>
                    <a:pt x="65532" y="344423"/>
                  </a:lnTo>
                  <a:close/>
                </a:path>
                <a:path w="111760" h="367664">
                  <a:moveTo>
                    <a:pt x="64008" y="344423"/>
                  </a:moveTo>
                  <a:lnTo>
                    <a:pt x="47244" y="344423"/>
                  </a:lnTo>
                  <a:lnTo>
                    <a:pt x="55626" y="329972"/>
                  </a:lnTo>
                  <a:lnTo>
                    <a:pt x="64008" y="344423"/>
                  </a:lnTo>
                  <a:close/>
                </a:path>
              </a:pathLst>
            </a:custGeom>
            <a:solidFill>
              <a:srgbClr val="000000"/>
            </a:solidFill>
          </p:spPr>
          <p:txBody>
            <a:bodyPr wrap="square" lIns="0" tIns="0" rIns="0" bIns="0" rtlCol="0"/>
            <a:lstStyle/>
            <a:p>
              <a:endParaRPr sz="1588"/>
            </a:p>
          </p:txBody>
        </p:sp>
        <p:sp>
          <p:nvSpPr>
            <p:cNvPr id="18" name="object 18"/>
            <p:cNvSpPr/>
            <p:nvPr/>
          </p:nvSpPr>
          <p:spPr>
            <a:xfrm>
              <a:off x="6057003" y="3115683"/>
              <a:ext cx="98612" cy="327212"/>
            </a:xfrm>
            <a:custGeom>
              <a:avLst/>
              <a:gdLst/>
              <a:ahLst/>
              <a:cxnLst/>
              <a:rect l="l" t="t" r="r" b="b"/>
              <a:pathLst>
                <a:path w="111760" h="370839">
                  <a:moveTo>
                    <a:pt x="55768" y="331741"/>
                  </a:moveTo>
                  <a:lnTo>
                    <a:pt x="47097" y="316791"/>
                  </a:lnTo>
                  <a:lnTo>
                    <a:pt x="45720" y="0"/>
                  </a:lnTo>
                  <a:lnTo>
                    <a:pt x="65532" y="0"/>
                  </a:lnTo>
                  <a:lnTo>
                    <a:pt x="65532" y="315467"/>
                  </a:lnTo>
                  <a:lnTo>
                    <a:pt x="55768" y="331741"/>
                  </a:lnTo>
                  <a:close/>
                </a:path>
                <a:path w="111760" h="370839">
                  <a:moveTo>
                    <a:pt x="56388" y="370332"/>
                  </a:moveTo>
                  <a:lnTo>
                    <a:pt x="3048" y="280416"/>
                  </a:lnTo>
                  <a:lnTo>
                    <a:pt x="0" y="275844"/>
                  </a:lnTo>
                  <a:lnTo>
                    <a:pt x="1524" y="269748"/>
                  </a:lnTo>
                  <a:lnTo>
                    <a:pt x="10668" y="263652"/>
                  </a:lnTo>
                  <a:lnTo>
                    <a:pt x="16764" y="265176"/>
                  </a:lnTo>
                  <a:lnTo>
                    <a:pt x="19812" y="269748"/>
                  </a:lnTo>
                  <a:lnTo>
                    <a:pt x="47097" y="316791"/>
                  </a:lnTo>
                  <a:lnTo>
                    <a:pt x="47244" y="350520"/>
                  </a:lnTo>
                  <a:lnTo>
                    <a:pt x="67805" y="350520"/>
                  </a:lnTo>
                  <a:lnTo>
                    <a:pt x="56388" y="370332"/>
                  </a:lnTo>
                  <a:close/>
                </a:path>
                <a:path w="111760" h="370839">
                  <a:moveTo>
                    <a:pt x="67805" y="350520"/>
                  </a:moveTo>
                  <a:lnTo>
                    <a:pt x="65532" y="350520"/>
                  </a:lnTo>
                  <a:lnTo>
                    <a:pt x="65532" y="315467"/>
                  </a:lnTo>
                  <a:lnTo>
                    <a:pt x="92964" y="269748"/>
                  </a:lnTo>
                  <a:lnTo>
                    <a:pt x="94488" y="265176"/>
                  </a:lnTo>
                  <a:lnTo>
                    <a:pt x="100584" y="263652"/>
                  </a:lnTo>
                  <a:lnTo>
                    <a:pt x="109728" y="269748"/>
                  </a:lnTo>
                  <a:lnTo>
                    <a:pt x="111252" y="275844"/>
                  </a:lnTo>
                  <a:lnTo>
                    <a:pt x="108204" y="280416"/>
                  </a:lnTo>
                  <a:lnTo>
                    <a:pt x="67805" y="350520"/>
                  </a:lnTo>
                  <a:close/>
                </a:path>
                <a:path w="111760" h="370839">
                  <a:moveTo>
                    <a:pt x="65532" y="345948"/>
                  </a:moveTo>
                  <a:lnTo>
                    <a:pt x="64008" y="345948"/>
                  </a:lnTo>
                  <a:lnTo>
                    <a:pt x="55768" y="331741"/>
                  </a:lnTo>
                  <a:lnTo>
                    <a:pt x="65532" y="315467"/>
                  </a:lnTo>
                  <a:lnTo>
                    <a:pt x="65532" y="345948"/>
                  </a:lnTo>
                  <a:close/>
                </a:path>
                <a:path w="111760" h="370839">
                  <a:moveTo>
                    <a:pt x="65532" y="350520"/>
                  </a:moveTo>
                  <a:lnTo>
                    <a:pt x="47244" y="350520"/>
                  </a:lnTo>
                  <a:lnTo>
                    <a:pt x="47097" y="316791"/>
                  </a:lnTo>
                  <a:lnTo>
                    <a:pt x="55768" y="331741"/>
                  </a:lnTo>
                  <a:lnTo>
                    <a:pt x="47244" y="345948"/>
                  </a:lnTo>
                  <a:lnTo>
                    <a:pt x="65532" y="345948"/>
                  </a:lnTo>
                  <a:lnTo>
                    <a:pt x="65532" y="350520"/>
                  </a:lnTo>
                  <a:close/>
                </a:path>
                <a:path w="111760" h="370839">
                  <a:moveTo>
                    <a:pt x="64008" y="345948"/>
                  </a:moveTo>
                  <a:lnTo>
                    <a:pt x="47244" y="345948"/>
                  </a:lnTo>
                  <a:lnTo>
                    <a:pt x="55768" y="331741"/>
                  </a:lnTo>
                  <a:lnTo>
                    <a:pt x="64008" y="345948"/>
                  </a:lnTo>
                  <a:close/>
                </a:path>
              </a:pathLst>
            </a:custGeom>
            <a:solidFill>
              <a:srgbClr val="000000"/>
            </a:solidFill>
          </p:spPr>
          <p:txBody>
            <a:bodyPr wrap="square" lIns="0" tIns="0" rIns="0" bIns="0" rtlCol="0"/>
            <a:lstStyle/>
            <a:p>
              <a:endParaRPr sz="1588"/>
            </a:p>
          </p:txBody>
        </p:sp>
        <p:sp>
          <p:nvSpPr>
            <p:cNvPr id="19" name="object 19"/>
            <p:cNvSpPr/>
            <p:nvPr/>
          </p:nvSpPr>
          <p:spPr>
            <a:xfrm>
              <a:off x="5863365" y="4312471"/>
              <a:ext cx="431986" cy="298637"/>
            </a:xfrm>
            <a:custGeom>
              <a:avLst/>
              <a:gdLst/>
              <a:ahLst/>
              <a:cxnLst/>
              <a:rect l="l" t="t" r="r" b="b"/>
              <a:pathLst>
                <a:path w="489585" h="338454">
                  <a:moveTo>
                    <a:pt x="243840" y="338327"/>
                  </a:moveTo>
                  <a:lnTo>
                    <a:pt x="0" y="169163"/>
                  </a:lnTo>
                  <a:lnTo>
                    <a:pt x="243840" y="0"/>
                  </a:lnTo>
                  <a:lnTo>
                    <a:pt x="261523" y="12191"/>
                  </a:lnTo>
                  <a:lnTo>
                    <a:pt x="240792" y="12191"/>
                  </a:lnTo>
                  <a:lnTo>
                    <a:pt x="244602" y="14839"/>
                  </a:lnTo>
                  <a:lnTo>
                    <a:pt x="29069" y="164591"/>
                  </a:lnTo>
                  <a:lnTo>
                    <a:pt x="13716" y="164591"/>
                  </a:lnTo>
                  <a:lnTo>
                    <a:pt x="13716" y="175259"/>
                  </a:lnTo>
                  <a:lnTo>
                    <a:pt x="29214" y="175259"/>
                  </a:lnTo>
                  <a:lnTo>
                    <a:pt x="244601" y="323513"/>
                  </a:lnTo>
                  <a:lnTo>
                    <a:pt x="240792" y="326135"/>
                  </a:lnTo>
                  <a:lnTo>
                    <a:pt x="261523" y="326135"/>
                  </a:lnTo>
                  <a:lnTo>
                    <a:pt x="243840" y="338327"/>
                  </a:lnTo>
                  <a:close/>
                </a:path>
                <a:path w="489585" h="338454">
                  <a:moveTo>
                    <a:pt x="244601" y="14839"/>
                  </a:moveTo>
                  <a:lnTo>
                    <a:pt x="240792" y="12191"/>
                  </a:lnTo>
                  <a:lnTo>
                    <a:pt x="248411" y="12191"/>
                  </a:lnTo>
                  <a:lnTo>
                    <a:pt x="244601" y="14839"/>
                  </a:lnTo>
                  <a:close/>
                </a:path>
                <a:path w="489585" h="338454">
                  <a:moveTo>
                    <a:pt x="467774" y="169900"/>
                  </a:moveTo>
                  <a:lnTo>
                    <a:pt x="244601" y="14839"/>
                  </a:lnTo>
                  <a:lnTo>
                    <a:pt x="248411" y="12191"/>
                  </a:lnTo>
                  <a:lnTo>
                    <a:pt x="261523" y="12191"/>
                  </a:lnTo>
                  <a:lnTo>
                    <a:pt x="482572" y="164591"/>
                  </a:lnTo>
                  <a:lnTo>
                    <a:pt x="475488" y="164591"/>
                  </a:lnTo>
                  <a:lnTo>
                    <a:pt x="467774" y="169900"/>
                  </a:lnTo>
                  <a:close/>
                </a:path>
                <a:path w="489585" h="338454">
                  <a:moveTo>
                    <a:pt x="13716" y="175259"/>
                  </a:moveTo>
                  <a:lnTo>
                    <a:pt x="13716" y="164591"/>
                  </a:lnTo>
                  <a:lnTo>
                    <a:pt x="21429" y="169900"/>
                  </a:lnTo>
                  <a:lnTo>
                    <a:pt x="13716" y="175259"/>
                  </a:lnTo>
                  <a:close/>
                </a:path>
                <a:path w="489585" h="338454">
                  <a:moveTo>
                    <a:pt x="21429" y="169900"/>
                  </a:moveTo>
                  <a:lnTo>
                    <a:pt x="13716" y="164591"/>
                  </a:lnTo>
                  <a:lnTo>
                    <a:pt x="29069" y="164591"/>
                  </a:lnTo>
                  <a:lnTo>
                    <a:pt x="21429" y="169900"/>
                  </a:lnTo>
                  <a:close/>
                </a:path>
                <a:path w="489585" h="338454">
                  <a:moveTo>
                    <a:pt x="475488" y="175259"/>
                  </a:moveTo>
                  <a:lnTo>
                    <a:pt x="467774" y="169900"/>
                  </a:lnTo>
                  <a:lnTo>
                    <a:pt x="475488" y="164591"/>
                  </a:lnTo>
                  <a:lnTo>
                    <a:pt x="475488" y="175259"/>
                  </a:lnTo>
                  <a:close/>
                </a:path>
                <a:path w="489585" h="338454">
                  <a:moveTo>
                    <a:pt x="480362" y="175259"/>
                  </a:moveTo>
                  <a:lnTo>
                    <a:pt x="475488" y="175259"/>
                  </a:lnTo>
                  <a:lnTo>
                    <a:pt x="475488" y="164591"/>
                  </a:lnTo>
                  <a:lnTo>
                    <a:pt x="482572" y="164591"/>
                  </a:lnTo>
                  <a:lnTo>
                    <a:pt x="489203" y="169163"/>
                  </a:lnTo>
                  <a:lnTo>
                    <a:pt x="480362" y="175259"/>
                  </a:lnTo>
                  <a:close/>
                </a:path>
                <a:path w="489585" h="338454">
                  <a:moveTo>
                    <a:pt x="29214" y="175259"/>
                  </a:moveTo>
                  <a:lnTo>
                    <a:pt x="13716" y="175259"/>
                  </a:lnTo>
                  <a:lnTo>
                    <a:pt x="21429" y="169900"/>
                  </a:lnTo>
                  <a:lnTo>
                    <a:pt x="29214" y="175259"/>
                  </a:lnTo>
                  <a:close/>
                </a:path>
                <a:path w="489585" h="338454">
                  <a:moveTo>
                    <a:pt x="261523" y="326135"/>
                  </a:moveTo>
                  <a:lnTo>
                    <a:pt x="248411" y="326135"/>
                  </a:lnTo>
                  <a:lnTo>
                    <a:pt x="244602" y="323513"/>
                  </a:lnTo>
                  <a:lnTo>
                    <a:pt x="467774" y="169900"/>
                  </a:lnTo>
                  <a:lnTo>
                    <a:pt x="475488" y="175259"/>
                  </a:lnTo>
                  <a:lnTo>
                    <a:pt x="480362" y="175259"/>
                  </a:lnTo>
                  <a:lnTo>
                    <a:pt x="261523" y="326135"/>
                  </a:lnTo>
                  <a:close/>
                </a:path>
                <a:path w="489585" h="338454">
                  <a:moveTo>
                    <a:pt x="248411" y="326135"/>
                  </a:moveTo>
                  <a:lnTo>
                    <a:pt x="240792" y="326135"/>
                  </a:lnTo>
                  <a:lnTo>
                    <a:pt x="244602" y="323513"/>
                  </a:lnTo>
                  <a:lnTo>
                    <a:pt x="248411" y="326135"/>
                  </a:lnTo>
                  <a:close/>
                </a:path>
              </a:pathLst>
            </a:custGeom>
            <a:solidFill>
              <a:srgbClr val="000000"/>
            </a:solidFill>
          </p:spPr>
          <p:txBody>
            <a:bodyPr wrap="square" lIns="0" tIns="0" rIns="0" bIns="0" rtlCol="0"/>
            <a:lstStyle/>
            <a:p>
              <a:endParaRPr sz="1588"/>
            </a:p>
          </p:txBody>
        </p:sp>
        <p:sp>
          <p:nvSpPr>
            <p:cNvPr id="20" name="object 20"/>
            <p:cNvSpPr/>
            <p:nvPr/>
          </p:nvSpPr>
          <p:spPr>
            <a:xfrm>
              <a:off x="6040866" y="3988398"/>
              <a:ext cx="98612" cy="327212"/>
            </a:xfrm>
            <a:custGeom>
              <a:avLst/>
              <a:gdLst/>
              <a:ahLst/>
              <a:cxnLst/>
              <a:rect l="l" t="t" r="r" b="b"/>
              <a:pathLst>
                <a:path w="111760" h="370839">
                  <a:moveTo>
                    <a:pt x="55626" y="331496"/>
                  </a:moveTo>
                  <a:lnTo>
                    <a:pt x="45720" y="314416"/>
                  </a:lnTo>
                  <a:lnTo>
                    <a:pt x="45720" y="0"/>
                  </a:lnTo>
                  <a:lnTo>
                    <a:pt x="65532" y="0"/>
                  </a:lnTo>
                  <a:lnTo>
                    <a:pt x="65532" y="314416"/>
                  </a:lnTo>
                  <a:lnTo>
                    <a:pt x="55626" y="331496"/>
                  </a:lnTo>
                  <a:close/>
                </a:path>
                <a:path w="111760" h="370839">
                  <a:moveTo>
                    <a:pt x="54864" y="370332"/>
                  </a:moveTo>
                  <a:lnTo>
                    <a:pt x="3048" y="280416"/>
                  </a:lnTo>
                  <a:lnTo>
                    <a:pt x="0" y="275844"/>
                  </a:lnTo>
                  <a:lnTo>
                    <a:pt x="1524" y="269748"/>
                  </a:lnTo>
                  <a:lnTo>
                    <a:pt x="10668" y="263652"/>
                  </a:lnTo>
                  <a:lnTo>
                    <a:pt x="16764" y="265176"/>
                  </a:lnTo>
                  <a:lnTo>
                    <a:pt x="19812" y="269748"/>
                  </a:lnTo>
                  <a:lnTo>
                    <a:pt x="45720" y="314416"/>
                  </a:lnTo>
                  <a:lnTo>
                    <a:pt x="45720" y="350520"/>
                  </a:lnTo>
                  <a:lnTo>
                    <a:pt x="66616" y="350520"/>
                  </a:lnTo>
                  <a:lnTo>
                    <a:pt x="54864" y="370332"/>
                  </a:lnTo>
                  <a:close/>
                </a:path>
                <a:path w="111760" h="370839">
                  <a:moveTo>
                    <a:pt x="66616" y="350520"/>
                  </a:moveTo>
                  <a:lnTo>
                    <a:pt x="65532" y="350520"/>
                  </a:lnTo>
                  <a:lnTo>
                    <a:pt x="65532" y="314416"/>
                  </a:lnTo>
                  <a:lnTo>
                    <a:pt x="91440" y="269748"/>
                  </a:lnTo>
                  <a:lnTo>
                    <a:pt x="94488" y="265176"/>
                  </a:lnTo>
                  <a:lnTo>
                    <a:pt x="100584" y="263652"/>
                  </a:lnTo>
                  <a:lnTo>
                    <a:pt x="109728" y="269748"/>
                  </a:lnTo>
                  <a:lnTo>
                    <a:pt x="111252" y="275844"/>
                  </a:lnTo>
                  <a:lnTo>
                    <a:pt x="108204" y="280416"/>
                  </a:lnTo>
                  <a:lnTo>
                    <a:pt x="66616" y="350520"/>
                  </a:lnTo>
                  <a:close/>
                </a:path>
                <a:path w="111760" h="370839">
                  <a:moveTo>
                    <a:pt x="65532" y="350520"/>
                  </a:moveTo>
                  <a:lnTo>
                    <a:pt x="45720" y="350520"/>
                  </a:lnTo>
                  <a:lnTo>
                    <a:pt x="45720" y="314416"/>
                  </a:lnTo>
                  <a:lnTo>
                    <a:pt x="55626" y="331496"/>
                  </a:lnTo>
                  <a:lnTo>
                    <a:pt x="47244" y="345948"/>
                  </a:lnTo>
                  <a:lnTo>
                    <a:pt x="65532" y="345948"/>
                  </a:lnTo>
                  <a:lnTo>
                    <a:pt x="65532" y="350520"/>
                  </a:lnTo>
                  <a:close/>
                </a:path>
                <a:path w="111760" h="370839">
                  <a:moveTo>
                    <a:pt x="65532" y="345948"/>
                  </a:moveTo>
                  <a:lnTo>
                    <a:pt x="64008" y="345948"/>
                  </a:lnTo>
                  <a:lnTo>
                    <a:pt x="55626" y="331496"/>
                  </a:lnTo>
                  <a:lnTo>
                    <a:pt x="65532" y="314416"/>
                  </a:lnTo>
                  <a:lnTo>
                    <a:pt x="65532" y="345948"/>
                  </a:lnTo>
                  <a:close/>
                </a:path>
                <a:path w="111760" h="370839">
                  <a:moveTo>
                    <a:pt x="64008" y="345948"/>
                  </a:moveTo>
                  <a:lnTo>
                    <a:pt x="47244" y="345948"/>
                  </a:lnTo>
                  <a:lnTo>
                    <a:pt x="55626" y="331496"/>
                  </a:lnTo>
                  <a:lnTo>
                    <a:pt x="64008" y="345948"/>
                  </a:lnTo>
                  <a:close/>
                </a:path>
              </a:pathLst>
            </a:custGeom>
            <a:solidFill>
              <a:srgbClr val="000000"/>
            </a:solidFill>
          </p:spPr>
          <p:txBody>
            <a:bodyPr wrap="square" lIns="0" tIns="0" rIns="0" bIns="0" rtlCol="0"/>
            <a:lstStyle/>
            <a:p>
              <a:endParaRPr sz="1588"/>
            </a:p>
          </p:txBody>
        </p:sp>
        <p:sp>
          <p:nvSpPr>
            <p:cNvPr id="21" name="object 21"/>
            <p:cNvSpPr/>
            <p:nvPr/>
          </p:nvSpPr>
          <p:spPr>
            <a:xfrm>
              <a:off x="6027421" y="4602928"/>
              <a:ext cx="91887" cy="293594"/>
            </a:xfrm>
            <a:custGeom>
              <a:avLst/>
              <a:gdLst/>
              <a:ahLst/>
              <a:cxnLst/>
              <a:rect l="l" t="t" r="r" b="b"/>
              <a:pathLst>
                <a:path w="104139" h="332739">
                  <a:moveTo>
                    <a:pt x="51054" y="307795"/>
                  </a:moveTo>
                  <a:lnTo>
                    <a:pt x="45720" y="298598"/>
                  </a:lnTo>
                  <a:lnTo>
                    <a:pt x="45720" y="0"/>
                  </a:lnTo>
                  <a:lnTo>
                    <a:pt x="57912" y="0"/>
                  </a:lnTo>
                  <a:lnTo>
                    <a:pt x="57912" y="295971"/>
                  </a:lnTo>
                  <a:lnTo>
                    <a:pt x="51054" y="307795"/>
                  </a:lnTo>
                  <a:close/>
                </a:path>
                <a:path w="104139" h="332739">
                  <a:moveTo>
                    <a:pt x="51816" y="332232"/>
                  </a:moveTo>
                  <a:lnTo>
                    <a:pt x="1524" y="246888"/>
                  </a:lnTo>
                  <a:lnTo>
                    <a:pt x="0" y="243840"/>
                  </a:lnTo>
                  <a:lnTo>
                    <a:pt x="1524" y="239268"/>
                  </a:lnTo>
                  <a:lnTo>
                    <a:pt x="3048" y="237744"/>
                  </a:lnTo>
                  <a:lnTo>
                    <a:pt x="6096" y="236220"/>
                  </a:lnTo>
                  <a:lnTo>
                    <a:pt x="10668" y="237744"/>
                  </a:lnTo>
                  <a:lnTo>
                    <a:pt x="12192" y="240792"/>
                  </a:lnTo>
                  <a:lnTo>
                    <a:pt x="45720" y="298598"/>
                  </a:lnTo>
                  <a:lnTo>
                    <a:pt x="45720" y="320040"/>
                  </a:lnTo>
                  <a:lnTo>
                    <a:pt x="59000" y="320040"/>
                  </a:lnTo>
                  <a:lnTo>
                    <a:pt x="51816" y="332232"/>
                  </a:lnTo>
                  <a:close/>
                </a:path>
                <a:path w="104139" h="332739">
                  <a:moveTo>
                    <a:pt x="59000" y="320040"/>
                  </a:moveTo>
                  <a:lnTo>
                    <a:pt x="57912" y="320040"/>
                  </a:lnTo>
                  <a:lnTo>
                    <a:pt x="57912" y="295971"/>
                  </a:lnTo>
                  <a:lnTo>
                    <a:pt x="89916" y="240792"/>
                  </a:lnTo>
                  <a:lnTo>
                    <a:pt x="91440" y="237744"/>
                  </a:lnTo>
                  <a:lnTo>
                    <a:pt x="96012" y="236220"/>
                  </a:lnTo>
                  <a:lnTo>
                    <a:pt x="102108" y="239268"/>
                  </a:lnTo>
                  <a:lnTo>
                    <a:pt x="103632" y="243840"/>
                  </a:lnTo>
                  <a:lnTo>
                    <a:pt x="102108" y="246888"/>
                  </a:lnTo>
                  <a:lnTo>
                    <a:pt x="59000" y="320040"/>
                  </a:lnTo>
                  <a:close/>
                </a:path>
                <a:path w="104139" h="332739">
                  <a:moveTo>
                    <a:pt x="57912" y="316992"/>
                  </a:moveTo>
                  <a:lnTo>
                    <a:pt x="56388" y="316992"/>
                  </a:lnTo>
                  <a:lnTo>
                    <a:pt x="51054" y="307795"/>
                  </a:lnTo>
                  <a:lnTo>
                    <a:pt x="57912" y="295971"/>
                  </a:lnTo>
                  <a:lnTo>
                    <a:pt x="57912" y="316992"/>
                  </a:lnTo>
                  <a:close/>
                </a:path>
                <a:path w="104139" h="332739">
                  <a:moveTo>
                    <a:pt x="45720" y="316992"/>
                  </a:moveTo>
                  <a:lnTo>
                    <a:pt x="45720" y="298598"/>
                  </a:lnTo>
                  <a:lnTo>
                    <a:pt x="51054" y="307795"/>
                  </a:lnTo>
                  <a:lnTo>
                    <a:pt x="45720" y="316992"/>
                  </a:lnTo>
                  <a:close/>
                </a:path>
                <a:path w="104139" h="332739">
                  <a:moveTo>
                    <a:pt x="57912" y="320040"/>
                  </a:moveTo>
                  <a:lnTo>
                    <a:pt x="45720" y="320040"/>
                  </a:lnTo>
                  <a:lnTo>
                    <a:pt x="45720" y="316992"/>
                  </a:lnTo>
                  <a:lnTo>
                    <a:pt x="51054" y="307795"/>
                  </a:lnTo>
                  <a:lnTo>
                    <a:pt x="56388" y="316992"/>
                  </a:lnTo>
                  <a:lnTo>
                    <a:pt x="57912" y="316992"/>
                  </a:lnTo>
                  <a:lnTo>
                    <a:pt x="57912" y="320040"/>
                  </a:lnTo>
                  <a:close/>
                </a:path>
              </a:pathLst>
            </a:custGeom>
            <a:solidFill>
              <a:srgbClr val="000000"/>
            </a:solidFill>
          </p:spPr>
          <p:txBody>
            <a:bodyPr wrap="square" lIns="0" tIns="0" rIns="0" bIns="0" rtlCol="0"/>
            <a:lstStyle/>
            <a:p>
              <a:endParaRPr sz="1588"/>
            </a:p>
          </p:txBody>
        </p:sp>
        <p:sp>
          <p:nvSpPr>
            <p:cNvPr id="22" name="object 22"/>
            <p:cNvSpPr/>
            <p:nvPr/>
          </p:nvSpPr>
          <p:spPr>
            <a:xfrm>
              <a:off x="4074906" y="4385086"/>
              <a:ext cx="1813112" cy="98612"/>
            </a:xfrm>
            <a:custGeom>
              <a:avLst/>
              <a:gdLst/>
              <a:ahLst/>
              <a:cxnLst/>
              <a:rect l="l" t="t" r="r" b="b"/>
              <a:pathLst>
                <a:path w="2054860" h="111760">
                  <a:moveTo>
                    <a:pt x="96012" y="111252"/>
                  </a:moveTo>
                  <a:lnTo>
                    <a:pt x="91439" y="108204"/>
                  </a:lnTo>
                  <a:lnTo>
                    <a:pt x="0" y="54864"/>
                  </a:lnTo>
                  <a:lnTo>
                    <a:pt x="91439" y="3048"/>
                  </a:lnTo>
                  <a:lnTo>
                    <a:pt x="96012" y="0"/>
                  </a:lnTo>
                  <a:lnTo>
                    <a:pt x="100583" y="1524"/>
                  </a:lnTo>
                  <a:lnTo>
                    <a:pt x="106680" y="10668"/>
                  </a:lnTo>
                  <a:lnTo>
                    <a:pt x="105156" y="16764"/>
                  </a:lnTo>
                  <a:lnTo>
                    <a:pt x="100583" y="19812"/>
                  </a:lnTo>
                  <a:lnTo>
                    <a:pt x="55915" y="45720"/>
                  </a:lnTo>
                  <a:lnTo>
                    <a:pt x="19812" y="45720"/>
                  </a:lnTo>
                  <a:lnTo>
                    <a:pt x="19812" y="65532"/>
                  </a:lnTo>
                  <a:lnTo>
                    <a:pt x="55915" y="65532"/>
                  </a:lnTo>
                  <a:lnTo>
                    <a:pt x="100583" y="91440"/>
                  </a:lnTo>
                  <a:lnTo>
                    <a:pt x="105156" y="94488"/>
                  </a:lnTo>
                  <a:lnTo>
                    <a:pt x="106680" y="100584"/>
                  </a:lnTo>
                  <a:lnTo>
                    <a:pt x="100583" y="109728"/>
                  </a:lnTo>
                  <a:lnTo>
                    <a:pt x="96012" y="111252"/>
                  </a:lnTo>
                  <a:close/>
                </a:path>
                <a:path w="2054860" h="111760">
                  <a:moveTo>
                    <a:pt x="55915" y="65532"/>
                  </a:moveTo>
                  <a:lnTo>
                    <a:pt x="19812" y="65532"/>
                  </a:lnTo>
                  <a:lnTo>
                    <a:pt x="19812" y="45720"/>
                  </a:lnTo>
                  <a:lnTo>
                    <a:pt x="55915" y="45720"/>
                  </a:lnTo>
                  <a:lnTo>
                    <a:pt x="53287" y="47244"/>
                  </a:lnTo>
                  <a:lnTo>
                    <a:pt x="24383" y="47244"/>
                  </a:lnTo>
                  <a:lnTo>
                    <a:pt x="24383" y="64008"/>
                  </a:lnTo>
                  <a:lnTo>
                    <a:pt x="53287" y="64008"/>
                  </a:lnTo>
                  <a:lnTo>
                    <a:pt x="55915" y="65532"/>
                  </a:lnTo>
                  <a:close/>
                </a:path>
                <a:path w="2054860" h="111760">
                  <a:moveTo>
                    <a:pt x="2054352" y="65532"/>
                  </a:moveTo>
                  <a:lnTo>
                    <a:pt x="55915" y="65532"/>
                  </a:lnTo>
                  <a:lnTo>
                    <a:pt x="38835" y="55626"/>
                  </a:lnTo>
                  <a:lnTo>
                    <a:pt x="55915" y="45720"/>
                  </a:lnTo>
                  <a:lnTo>
                    <a:pt x="2054352" y="45720"/>
                  </a:lnTo>
                  <a:lnTo>
                    <a:pt x="2054352" y="65532"/>
                  </a:lnTo>
                  <a:close/>
                </a:path>
                <a:path w="2054860" h="111760">
                  <a:moveTo>
                    <a:pt x="24383" y="64008"/>
                  </a:moveTo>
                  <a:lnTo>
                    <a:pt x="24383" y="47244"/>
                  </a:lnTo>
                  <a:lnTo>
                    <a:pt x="38835" y="55626"/>
                  </a:lnTo>
                  <a:lnTo>
                    <a:pt x="24383" y="64008"/>
                  </a:lnTo>
                  <a:close/>
                </a:path>
                <a:path w="2054860" h="111760">
                  <a:moveTo>
                    <a:pt x="38835" y="55626"/>
                  </a:moveTo>
                  <a:lnTo>
                    <a:pt x="24383" y="47244"/>
                  </a:lnTo>
                  <a:lnTo>
                    <a:pt x="53287" y="47244"/>
                  </a:lnTo>
                  <a:lnTo>
                    <a:pt x="38835" y="55626"/>
                  </a:lnTo>
                  <a:close/>
                </a:path>
                <a:path w="2054860" h="111760">
                  <a:moveTo>
                    <a:pt x="53287" y="64008"/>
                  </a:moveTo>
                  <a:lnTo>
                    <a:pt x="24383" y="64008"/>
                  </a:lnTo>
                  <a:lnTo>
                    <a:pt x="38835" y="55626"/>
                  </a:lnTo>
                  <a:lnTo>
                    <a:pt x="53287" y="64008"/>
                  </a:lnTo>
                  <a:close/>
                </a:path>
              </a:pathLst>
            </a:custGeom>
            <a:solidFill>
              <a:srgbClr val="000000"/>
            </a:solidFill>
          </p:spPr>
          <p:txBody>
            <a:bodyPr wrap="square" lIns="0" tIns="0" rIns="0" bIns="0" rtlCol="0"/>
            <a:lstStyle/>
            <a:p>
              <a:endParaRPr sz="1588"/>
            </a:p>
          </p:txBody>
        </p:sp>
        <p:sp>
          <p:nvSpPr>
            <p:cNvPr id="23" name="object 23"/>
            <p:cNvSpPr/>
            <p:nvPr/>
          </p:nvSpPr>
          <p:spPr>
            <a:xfrm>
              <a:off x="4018429" y="1623059"/>
              <a:ext cx="98612" cy="2801471"/>
            </a:xfrm>
            <a:custGeom>
              <a:avLst/>
              <a:gdLst/>
              <a:ahLst/>
              <a:cxnLst/>
              <a:rect l="l" t="t" r="r" b="b"/>
              <a:pathLst>
                <a:path w="111760" h="3175000">
                  <a:moveTo>
                    <a:pt x="10668" y="105155"/>
                  </a:moveTo>
                  <a:lnTo>
                    <a:pt x="6096" y="103631"/>
                  </a:lnTo>
                  <a:lnTo>
                    <a:pt x="1524" y="100583"/>
                  </a:lnTo>
                  <a:lnTo>
                    <a:pt x="0" y="94487"/>
                  </a:lnTo>
                  <a:lnTo>
                    <a:pt x="3048" y="89915"/>
                  </a:lnTo>
                  <a:lnTo>
                    <a:pt x="54864" y="0"/>
                  </a:lnTo>
                  <a:lnTo>
                    <a:pt x="65712" y="18287"/>
                  </a:lnTo>
                  <a:lnTo>
                    <a:pt x="45720" y="18287"/>
                  </a:lnTo>
                  <a:lnTo>
                    <a:pt x="45875" y="54122"/>
                  </a:lnTo>
                  <a:lnTo>
                    <a:pt x="19812" y="99059"/>
                  </a:lnTo>
                  <a:lnTo>
                    <a:pt x="16764" y="103631"/>
                  </a:lnTo>
                  <a:lnTo>
                    <a:pt x="10668" y="105155"/>
                  </a:lnTo>
                  <a:close/>
                </a:path>
                <a:path w="111760" h="3175000">
                  <a:moveTo>
                    <a:pt x="45875" y="54122"/>
                  </a:moveTo>
                  <a:lnTo>
                    <a:pt x="45720" y="18287"/>
                  </a:lnTo>
                  <a:lnTo>
                    <a:pt x="64008" y="18287"/>
                  </a:lnTo>
                  <a:lnTo>
                    <a:pt x="64030" y="22859"/>
                  </a:lnTo>
                  <a:lnTo>
                    <a:pt x="47244" y="22859"/>
                  </a:lnTo>
                  <a:lnTo>
                    <a:pt x="55626" y="37311"/>
                  </a:lnTo>
                  <a:lnTo>
                    <a:pt x="45875" y="54122"/>
                  </a:lnTo>
                  <a:close/>
                </a:path>
                <a:path w="111760" h="3175000">
                  <a:moveTo>
                    <a:pt x="100584" y="105155"/>
                  </a:moveTo>
                  <a:lnTo>
                    <a:pt x="94488" y="103631"/>
                  </a:lnTo>
                  <a:lnTo>
                    <a:pt x="91440" y="99059"/>
                  </a:lnTo>
                  <a:lnTo>
                    <a:pt x="64170" y="52044"/>
                  </a:lnTo>
                  <a:lnTo>
                    <a:pt x="64008" y="18287"/>
                  </a:lnTo>
                  <a:lnTo>
                    <a:pt x="65712" y="18287"/>
                  </a:lnTo>
                  <a:lnTo>
                    <a:pt x="108204" y="89915"/>
                  </a:lnTo>
                  <a:lnTo>
                    <a:pt x="111252" y="94487"/>
                  </a:lnTo>
                  <a:lnTo>
                    <a:pt x="109728" y="100583"/>
                  </a:lnTo>
                  <a:lnTo>
                    <a:pt x="105156" y="102107"/>
                  </a:lnTo>
                  <a:lnTo>
                    <a:pt x="100584" y="105155"/>
                  </a:lnTo>
                  <a:close/>
                </a:path>
                <a:path w="111760" h="3175000">
                  <a:moveTo>
                    <a:pt x="55626" y="37311"/>
                  </a:moveTo>
                  <a:lnTo>
                    <a:pt x="47244" y="22859"/>
                  </a:lnTo>
                  <a:lnTo>
                    <a:pt x="64008" y="22859"/>
                  </a:lnTo>
                  <a:lnTo>
                    <a:pt x="55626" y="37311"/>
                  </a:lnTo>
                  <a:close/>
                </a:path>
                <a:path w="111760" h="3175000">
                  <a:moveTo>
                    <a:pt x="64170" y="52044"/>
                  </a:moveTo>
                  <a:lnTo>
                    <a:pt x="55626" y="37311"/>
                  </a:lnTo>
                  <a:lnTo>
                    <a:pt x="64008" y="22859"/>
                  </a:lnTo>
                  <a:lnTo>
                    <a:pt x="64170" y="52044"/>
                  </a:lnTo>
                  <a:close/>
                </a:path>
                <a:path w="111760" h="3175000">
                  <a:moveTo>
                    <a:pt x="79248" y="3174491"/>
                  </a:moveTo>
                  <a:lnTo>
                    <a:pt x="59436" y="3174491"/>
                  </a:lnTo>
                  <a:lnTo>
                    <a:pt x="45875" y="54122"/>
                  </a:lnTo>
                  <a:lnTo>
                    <a:pt x="55626" y="37311"/>
                  </a:lnTo>
                  <a:lnTo>
                    <a:pt x="64170" y="52044"/>
                  </a:lnTo>
                  <a:lnTo>
                    <a:pt x="79248" y="3174491"/>
                  </a:lnTo>
                  <a:close/>
                </a:path>
              </a:pathLst>
            </a:custGeom>
            <a:solidFill>
              <a:srgbClr val="000000"/>
            </a:solidFill>
          </p:spPr>
          <p:txBody>
            <a:bodyPr wrap="square" lIns="0" tIns="0" rIns="0" bIns="0" rtlCol="0"/>
            <a:lstStyle/>
            <a:p>
              <a:endParaRPr sz="1588"/>
            </a:p>
          </p:txBody>
        </p:sp>
        <p:sp>
          <p:nvSpPr>
            <p:cNvPr id="24" name="object 24"/>
            <p:cNvSpPr/>
            <p:nvPr/>
          </p:nvSpPr>
          <p:spPr>
            <a:xfrm>
              <a:off x="4070872" y="1575994"/>
              <a:ext cx="1989044" cy="98612"/>
            </a:xfrm>
            <a:custGeom>
              <a:avLst/>
              <a:gdLst/>
              <a:ahLst/>
              <a:cxnLst/>
              <a:rect l="l" t="t" r="r" b="b"/>
              <a:pathLst>
                <a:path w="2254250" h="111760">
                  <a:moveTo>
                    <a:pt x="2216929" y="55768"/>
                  </a:moveTo>
                  <a:lnTo>
                    <a:pt x="2154936" y="19812"/>
                  </a:lnTo>
                  <a:lnTo>
                    <a:pt x="2150364" y="16764"/>
                  </a:lnTo>
                  <a:lnTo>
                    <a:pt x="2148840" y="10668"/>
                  </a:lnTo>
                  <a:lnTo>
                    <a:pt x="2151888" y="6096"/>
                  </a:lnTo>
                  <a:lnTo>
                    <a:pt x="2153412" y="1524"/>
                  </a:lnTo>
                  <a:lnTo>
                    <a:pt x="2159508" y="0"/>
                  </a:lnTo>
                  <a:lnTo>
                    <a:pt x="2164079" y="3048"/>
                  </a:lnTo>
                  <a:lnTo>
                    <a:pt x="2238581" y="47244"/>
                  </a:lnTo>
                  <a:lnTo>
                    <a:pt x="2231136" y="47244"/>
                  </a:lnTo>
                  <a:lnTo>
                    <a:pt x="2216929" y="55768"/>
                  </a:lnTo>
                  <a:close/>
                </a:path>
                <a:path w="2254250" h="111760">
                  <a:moveTo>
                    <a:pt x="2200656" y="65532"/>
                  </a:moveTo>
                  <a:lnTo>
                    <a:pt x="0" y="65532"/>
                  </a:lnTo>
                  <a:lnTo>
                    <a:pt x="0" y="47244"/>
                  </a:lnTo>
                  <a:lnTo>
                    <a:pt x="2202232" y="47244"/>
                  </a:lnTo>
                  <a:lnTo>
                    <a:pt x="2216929" y="55768"/>
                  </a:lnTo>
                  <a:lnTo>
                    <a:pt x="2200656" y="65532"/>
                  </a:lnTo>
                  <a:close/>
                </a:path>
                <a:path w="2254250" h="111760">
                  <a:moveTo>
                    <a:pt x="2231136" y="64008"/>
                  </a:moveTo>
                  <a:lnTo>
                    <a:pt x="2216929" y="55768"/>
                  </a:lnTo>
                  <a:lnTo>
                    <a:pt x="2231136" y="47244"/>
                  </a:lnTo>
                  <a:lnTo>
                    <a:pt x="2231136" y="64008"/>
                  </a:lnTo>
                  <a:close/>
                </a:path>
                <a:path w="2254250" h="111760">
                  <a:moveTo>
                    <a:pt x="2235708" y="64008"/>
                  </a:moveTo>
                  <a:lnTo>
                    <a:pt x="2231136" y="64008"/>
                  </a:lnTo>
                  <a:lnTo>
                    <a:pt x="2231136" y="47244"/>
                  </a:lnTo>
                  <a:lnTo>
                    <a:pt x="2235708" y="47244"/>
                  </a:lnTo>
                  <a:lnTo>
                    <a:pt x="2235708" y="64008"/>
                  </a:lnTo>
                  <a:close/>
                </a:path>
                <a:path w="2254250" h="111760">
                  <a:moveTo>
                    <a:pt x="2238128" y="65532"/>
                  </a:moveTo>
                  <a:lnTo>
                    <a:pt x="2235708" y="65532"/>
                  </a:lnTo>
                  <a:lnTo>
                    <a:pt x="2235708" y="47244"/>
                  </a:lnTo>
                  <a:lnTo>
                    <a:pt x="2238581" y="47244"/>
                  </a:lnTo>
                  <a:lnTo>
                    <a:pt x="2253996" y="56388"/>
                  </a:lnTo>
                  <a:lnTo>
                    <a:pt x="2238128" y="65532"/>
                  </a:lnTo>
                  <a:close/>
                </a:path>
                <a:path w="2254250" h="111760">
                  <a:moveTo>
                    <a:pt x="2159508" y="111252"/>
                  </a:moveTo>
                  <a:lnTo>
                    <a:pt x="2153412" y="109728"/>
                  </a:lnTo>
                  <a:lnTo>
                    <a:pt x="2151888" y="105156"/>
                  </a:lnTo>
                  <a:lnTo>
                    <a:pt x="2148840" y="100584"/>
                  </a:lnTo>
                  <a:lnTo>
                    <a:pt x="2150364" y="94488"/>
                  </a:lnTo>
                  <a:lnTo>
                    <a:pt x="2154936" y="92964"/>
                  </a:lnTo>
                  <a:lnTo>
                    <a:pt x="2216929" y="55768"/>
                  </a:lnTo>
                  <a:lnTo>
                    <a:pt x="2231136" y="64008"/>
                  </a:lnTo>
                  <a:lnTo>
                    <a:pt x="2235708" y="64008"/>
                  </a:lnTo>
                  <a:lnTo>
                    <a:pt x="2235708" y="65532"/>
                  </a:lnTo>
                  <a:lnTo>
                    <a:pt x="2238128" y="65532"/>
                  </a:lnTo>
                  <a:lnTo>
                    <a:pt x="2164079" y="108204"/>
                  </a:lnTo>
                  <a:lnTo>
                    <a:pt x="2159508" y="111252"/>
                  </a:lnTo>
                  <a:close/>
                </a:path>
              </a:pathLst>
            </a:custGeom>
            <a:solidFill>
              <a:srgbClr val="000000"/>
            </a:solidFill>
          </p:spPr>
          <p:txBody>
            <a:bodyPr wrap="square" lIns="0" tIns="0" rIns="0" bIns="0" rtlCol="0"/>
            <a:lstStyle/>
            <a:p>
              <a:endParaRPr sz="1588"/>
            </a:p>
          </p:txBody>
        </p:sp>
        <p:sp>
          <p:nvSpPr>
            <p:cNvPr id="25" name="object 25"/>
            <p:cNvSpPr txBox="1"/>
            <p:nvPr/>
          </p:nvSpPr>
          <p:spPr>
            <a:xfrm>
              <a:off x="3025363" y="3545203"/>
              <a:ext cx="6031006" cy="2459135"/>
            </a:xfrm>
            <a:prstGeom prst="rect">
              <a:avLst/>
            </a:prstGeom>
          </p:spPr>
          <p:txBody>
            <a:bodyPr vert="horz" wrap="square" lIns="0" tIns="0" rIns="0" bIns="0" rtlCol="0">
              <a:spAutoFit/>
            </a:bodyPr>
            <a:lstStyle/>
            <a:p>
              <a:pPr marL="2201513" marR="1965617" algn="ctr">
                <a:lnSpc>
                  <a:spcPct val="80000"/>
                </a:lnSpc>
              </a:pPr>
              <a:r>
                <a:rPr lang="en-US" sz="1765" dirty="0" err="1">
                  <a:solidFill>
                    <a:srgbClr val="000080"/>
                  </a:solidFill>
                  <a:latin typeface="Arial"/>
                  <a:cs typeface="Arial"/>
                </a:rPr>
                <a:t>Chứng</a:t>
              </a:r>
              <a:r>
                <a:rPr lang="en-US" sz="1765" dirty="0">
                  <a:solidFill>
                    <a:srgbClr val="000080"/>
                  </a:solidFill>
                  <a:latin typeface="Arial"/>
                  <a:cs typeface="Arial"/>
                </a:rPr>
                <a:t> </a:t>
              </a:r>
              <a:r>
                <a:rPr lang="en-US" sz="1765" dirty="0" err="1">
                  <a:solidFill>
                    <a:srgbClr val="000080"/>
                  </a:solidFill>
                  <a:latin typeface="Arial"/>
                  <a:cs typeface="Arial"/>
                </a:rPr>
                <a:t>minh</a:t>
              </a:r>
              <a:r>
                <a:rPr lang="en-US" sz="1765" dirty="0">
                  <a:solidFill>
                    <a:srgbClr val="000080"/>
                  </a:solidFill>
                  <a:latin typeface="Arial"/>
                  <a:cs typeface="Arial"/>
                </a:rPr>
                <a:t> </a:t>
              </a:r>
              <a:r>
                <a:rPr lang="en-US" sz="1765" dirty="0" err="1">
                  <a:solidFill>
                    <a:srgbClr val="000080"/>
                  </a:solidFill>
                  <a:latin typeface="Arial"/>
                  <a:cs typeface="Arial"/>
                </a:rPr>
                <a:t>mẫu</a:t>
              </a:r>
              <a:r>
                <a:rPr lang="en-US" sz="1765" dirty="0">
                  <a:solidFill>
                    <a:srgbClr val="000080"/>
                  </a:solidFill>
                  <a:latin typeface="Arial"/>
                  <a:cs typeface="Arial"/>
                </a:rPr>
                <a:t> &amp; </a:t>
              </a:r>
              <a:r>
                <a:rPr lang="en-US" sz="1765" dirty="0" err="1">
                  <a:solidFill>
                    <a:srgbClr val="000080"/>
                  </a:solidFill>
                  <a:latin typeface="Arial"/>
                  <a:cs typeface="Arial"/>
                </a:rPr>
                <a:t>nhận</a:t>
              </a:r>
              <a:r>
                <a:rPr lang="en-US" sz="1765" dirty="0">
                  <a:solidFill>
                    <a:srgbClr val="000080"/>
                  </a:solidFill>
                  <a:latin typeface="Arial"/>
                  <a:cs typeface="Arial"/>
                </a:rPr>
                <a:t> </a:t>
              </a:r>
              <a:r>
                <a:rPr lang="en-US" sz="1765" dirty="0" err="1">
                  <a:solidFill>
                    <a:srgbClr val="000080"/>
                  </a:solidFill>
                  <a:latin typeface="Arial"/>
                  <a:cs typeface="Arial"/>
                </a:rPr>
                <a:t>phản</a:t>
              </a:r>
              <a:r>
                <a:rPr lang="en-US" sz="1765" dirty="0">
                  <a:solidFill>
                    <a:srgbClr val="000080"/>
                  </a:solidFill>
                  <a:latin typeface="Arial"/>
                  <a:cs typeface="Arial"/>
                </a:rPr>
                <a:t> </a:t>
              </a:r>
              <a:r>
                <a:rPr lang="en-US" sz="1765" dirty="0" err="1">
                  <a:solidFill>
                    <a:srgbClr val="000080"/>
                  </a:solidFill>
                  <a:latin typeface="Arial"/>
                  <a:cs typeface="Arial"/>
                </a:rPr>
                <a:t>hồi</a:t>
              </a:r>
              <a:endParaRPr sz="1765" dirty="0">
                <a:latin typeface="Arial"/>
                <a:cs typeface="Arial"/>
              </a:endParaRPr>
            </a:p>
            <a:p>
              <a:pPr marL="1280340">
                <a:spcBef>
                  <a:spcPts val="1456"/>
                </a:spcBef>
              </a:pPr>
              <a:r>
                <a:rPr sz="1588" spc="-4" dirty="0">
                  <a:solidFill>
                    <a:srgbClr val="009999"/>
                  </a:solidFill>
                  <a:latin typeface="Arial"/>
                  <a:cs typeface="Arial"/>
                </a:rPr>
                <a:t>[ </a:t>
              </a:r>
              <a:r>
                <a:rPr sz="1588" spc="-128" dirty="0">
                  <a:solidFill>
                    <a:srgbClr val="009999"/>
                  </a:solidFill>
                  <a:latin typeface="Courier New"/>
                  <a:cs typeface="Courier New"/>
                </a:rPr>
                <a:t>not</a:t>
              </a:r>
              <a:r>
                <a:rPr sz="1588" spc="-587" dirty="0">
                  <a:solidFill>
                    <a:srgbClr val="009999"/>
                  </a:solidFill>
                  <a:latin typeface="Courier New"/>
                  <a:cs typeface="Courier New"/>
                </a:rPr>
                <a:t> </a:t>
              </a:r>
              <a:r>
                <a:rPr sz="1588" spc="-4" dirty="0" err="1">
                  <a:solidFill>
                    <a:srgbClr val="009999"/>
                  </a:solidFill>
                  <a:latin typeface="Arial"/>
                  <a:cs typeface="Arial"/>
                </a:rPr>
                <a:t>Proto_OK</a:t>
              </a:r>
              <a:r>
                <a:rPr sz="1588" spc="-4" dirty="0">
                  <a:solidFill>
                    <a:srgbClr val="009999"/>
                  </a:solidFill>
                  <a:latin typeface="Arial"/>
                  <a:cs typeface="Arial"/>
                </a:rPr>
                <a:t> ]</a:t>
              </a:r>
              <a:endParaRPr sz="1588" dirty="0">
                <a:latin typeface="Arial"/>
                <a:cs typeface="Arial"/>
              </a:endParaRPr>
            </a:p>
            <a:p>
              <a:pPr marL="3192725">
                <a:spcBef>
                  <a:spcPts val="1302"/>
                </a:spcBef>
              </a:pPr>
              <a:r>
                <a:rPr sz="1588" spc="-4" dirty="0">
                  <a:solidFill>
                    <a:srgbClr val="009999"/>
                  </a:solidFill>
                  <a:latin typeface="Arial"/>
                  <a:cs typeface="Arial"/>
                </a:rPr>
                <a:t>[ Proto_OK</a:t>
              </a:r>
              <a:r>
                <a:rPr sz="1588" spc="-71" dirty="0">
                  <a:solidFill>
                    <a:srgbClr val="009999"/>
                  </a:solidFill>
                  <a:latin typeface="Arial"/>
                  <a:cs typeface="Arial"/>
                </a:rPr>
                <a:t> </a:t>
              </a:r>
              <a:r>
                <a:rPr sz="1588" spc="-4" dirty="0">
                  <a:solidFill>
                    <a:srgbClr val="009999"/>
                  </a:solidFill>
                  <a:latin typeface="Arial"/>
                  <a:cs typeface="Arial"/>
                </a:rPr>
                <a:t>]</a:t>
              </a:r>
              <a:endParaRPr sz="1588" dirty="0">
                <a:latin typeface="Arial"/>
                <a:cs typeface="Arial"/>
              </a:endParaRPr>
            </a:p>
            <a:p>
              <a:pPr marL="119349" algn="ctr"/>
              <a:r>
                <a:rPr sz="1765" dirty="0">
                  <a:solidFill>
                    <a:srgbClr val="000080"/>
                  </a:solidFill>
                  <a:latin typeface="Arial"/>
                  <a:cs typeface="Arial"/>
                </a:rPr>
                <a:t>…</a:t>
              </a:r>
              <a:endParaRPr sz="1765" dirty="0">
                <a:latin typeface="Arial"/>
                <a:cs typeface="Arial"/>
              </a:endParaRPr>
            </a:p>
            <a:p>
              <a:pPr marL="309299" indent="-298092">
                <a:spcBef>
                  <a:spcPts val="1187"/>
                </a:spcBef>
                <a:buClr>
                  <a:srgbClr val="800080"/>
                </a:buClr>
                <a:buSzPct val="68181"/>
                <a:buFont typeface="Courier New"/>
                <a:buChar char=""/>
                <a:tabLst>
                  <a:tab pos="309859" algn="l"/>
                </a:tabLst>
              </a:pPr>
              <a:r>
                <a:rPr lang="en-US" sz="1941" spc="-84" dirty="0" err="1">
                  <a:solidFill>
                    <a:srgbClr val="342170"/>
                  </a:solidFill>
                  <a:latin typeface="Palatino Linotype"/>
                  <a:cs typeface="Palatino Linotype"/>
                </a:rPr>
                <a:t>Giả</a:t>
              </a:r>
              <a:r>
                <a:rPr lang="en-US" sz="1941" spc="-84" dirty="0">
                  <a:solidFill>
                    <a:srgbClr val="342170"/>
                  </a:solidFill>
                  <a:latin typeface="Palatino Linotype"/>
                  <a:cs typeface="Palatino Linotype"/>
                </a:rPr>
                <a:t> </a:t>
              </a:r>
              <a:r>
                <a:rPr lang="en-US" sz="1941" spc="-84" dirty="0" err="1">
                  <a:solidFill>
                    <a:srgbClr val="342170"/>
                  </a:solidFill>
                  <a:latin typeface="Palatino Linotype"/>
                  <a:cs typeface="Palatino Linotype"/>
                </a:rPr>
                <a:t>lập</a:t>
              </a:r>
              <a:r>
                <a:rPr lang="vi-VN" sz="1941" spc="-84" dirty="0">
                  <a:solidFill>
                    <a:srgbClr val="342170"/>
                  </a:solidFill>
                  <a:latin typeface="Palatino Linotype"/>
                  <a:cs typeface="Palatino Linotype"/>
                </a:rPr>
                <a:t>: </a:t>
              </a:r>
              <a:r>
                <a:rPr lang="en-US" sz="1941" spc="-84" dirty="0" err="1">
                  <a:solidFill>
                    <a:srgbClr val="342170"/>
                  </a:solidFill>
                  <a:latin typeface="Palatino Linotype"/>
                  <a:cs typeface="Palatino Linotype"/>
                </a:rPr>
                <a:t>mẫu</a:t>
              </a:r>
              <a:r>
                <a:rPr lang="vi-VN" sz="1941" spc="-84" dirty="0">
                  <a:solidFill>
                    <a:srgbClr val="342170"/>
                  </a:solidFill>
                  <a:latin typeface="Palatino Linotype"/>
                  <a:cs typeface="Palatino Linotype"/>
                </a:rPr>
                <a:t> được ném đi (sản phẩm = đủ yêu cầu)</a:t>
              </a:r>
              <a:endParaRPr lang="en-US" sz="1941" spc="-84" dirty="0">
                <a:solidFill>
                  <a:srgbClr val="342170"/>
                </a:solidFill>
                <a:latin typeface="Palatino Linotype"/>
                <a:cs typeface="Palatino Linotype"/>
              </a:endParaRPr>
            </a:p>
            <a:p>
              <a:pPr marL="309299" indent="-298092">
                <a:spcBef>
                  <a:spcPts val="1187"/>
                </a:spcBef>
                <a:buClr>
                  <a:srgbClr val="800080"/>
                </a:buClr>
                <a:buSzPct val="68181"/>
                <a:buFont typeface="Courier New"/>
                <a:buChar char=""/>
                <a:tabLst>
                  <a:tab pos="309859" algn="l"/>
                </a:tabLst>
              </a:pPr>
              <a:r>
                <a:rPr lang="en-US" sz="1941" spc="-97" dirty="0" err="1">
                  <a:solidFill>
                    <a:srgbClr val="342170"/>
                  </a:solidFill>
                  <a:latin typeface="Palatino Linotype"/>
                  <a:cs typeface="Palatino Linotype"/>
                </a:rPr>
                <a:t>Mẫu</a:t>
              </a:r>
              <a:r>
                <a:rPr lang="vi-VN" sz="1941" spc="-97" dirty="0">
                  <a:solidFill>
                    <a:srgbClr val="342170"/>
                  </a:solidFill>
                  <a:latin typeface="Palatino Linotype"/>
                  <a:cs typeface="Palatino Linotype"/>
                </a:rPr>
                <a:t> tiến hóa: chuyển đổi theo hướng mã hiệu quả</a:t>
              </a:r>
              <a:endParaRPr sz="1941" dirty="0">
                <a:latin typeface="Palatino Linotype"/>
                <a:cs typeface="Palatino Linotype"/>
              </a:endParaRPr>
            </a:p>
          </p:txBody>
        </p:sp>
      </p:grpSp>
      <p:sp>
        <p:nvSpPr>
          <p:cNvPr id="26" name="object 26"/>
          <p:cNvSpPr/>
          <p:nvPr/>
        </p:nvSpPr>
        <p:spPr>
          <a:xfrm>
            <a:off x="8684559" y="505609"/>
            <a:ext cx="1317811" cy="744967"/>
          </a:xfrm>
          <a:prstGeom prst="rect">
            <a:avLst/>
          </a:prstGeom>
          <a:blipFill>
            <a:blip r:embed="rId3" cstate="print"/>
            <a:stretch>
              <a:fillRect/>
            </a:stretch>
          </a:blipFill>
        </p:spPr>
        <p:txBody>
          <a:bodyPr wrap="square" lIns="0" tIns="0" rIns="0" bIns="0" rtlCol="0"/>
          <a:lstStyle/>
          <a:p>
            <a:endParaRPr sz="1588"/>
          </a:p>
        </p:txBody>
      </p:sp>
      <p:sp>
        <p:nvSpPr>
          <p:cNvPr id="27" name="object 27"/>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5530" y="741311"/>
            <a:ext cx="7318562" cy="430887"/>
          </a:xfrm>
          <a:prstGeom prst="rect">
            <a:avLst/>
          </a:prstGeom>
        </p:spPr>
        <p:txBody>
          <a:bodyPr vert="horz" wrap="square" lIns="0" tIns="0" rIns="0" bIns="0" rtlCol="0" anchor="t">
            <a:spAutoFit/>
          </a:bodyPr>
          <a:lstStyle/>
          <a:p>
            <a:pPr marL="11206">
              <a:tabLst>
                <a:tab pos="3698138" algn="l"/>
              </a:tabLst>
            </a:pPr>
            <a:r>
              <a:rPr lang="vi-VN" sz="2800" spc="-150"/>
              <a:t>NGUYÊN MẪU &amp; MÔ HÌNH: ƯU VÀ KHUYẾT ĐIỂM</a:t>
            </a:r>
            <a:endParaRPr lang="vi-VN" sz="2800" dirty="0"/>
          </a:p>
        </p:txBody>
      </p:sp>
      <p:sp>
        <p:nvSpPr>
          <p:cNvPr id="3" name="object 3"/>
          <p:cNvSpPr txBox="1"/>
          <p:nvPr/>
        </p:nvSpPr>
        <p:spPr>
          <a:xfrm>
            <a:off x="2503854" y="1686261"/>
            <a:ext cx="8383601" cy="4256806"/>
          </a:xfrm>
          <a:prstGeom prst="rect">
            <a:avLst/>
          </a:prstGeom>
        </p:spPr>
        <p:txBody>
          <a:bodyPr vert="horz" wrap="square" lIns="0" tIns="0" rIns="0" bIns="0" rtlCol="0">
            <a:spAutoFit/>
          </a:bodyPr>
          <a:lstStyle/>
          <a:p>
            <a:pPr marL="11206"/>
            <a:r>
              <a:rPr sz="2118" b="1" spc="855" dirty="0">
                <a:solidFill>
                  <a:srgbClr val="800080"/>
                </a:solidFill>
                <a:latin typeface="Courier New"/>
                <a:cs typeface="Courier New"/>
              </a:rPr>
              <a:t></a:t>
            </a:r>
            <a:r>
              <a:rPr sz="2118" b="1" spc="437" dirty="0">
                <a:solidFill>
                  <a:srgbClr val="800080"/>
                </a:solidFill>
                <a:latin typeface="Courier New"/>
                <a:cs typeface="Courier New"/>
              </a:rPr>
              <a:t> </a:t>
            </a:r>
            <a:r>
              <a:rPr lang="vi-VN" sz="1941" spc="-88" dirty="0">
                <a:solidFill>
                  <a:srgbClr val="342170"/>
                </a:solidFill>
                <a:latin typeface="Palatino Linotype"/>
                <a:cs typeface="Palatino Linotype"/>
              </a:rPr>
              <a:t>Hương vị cụ thể của phần mềm sẽ giống như </a:t>
            </a:r>
            <a:r>
              <a:rPr lang="vi-VN" sz="1941" spc="-88">
                <a:solidFill>
                  <a:srgbClr val="342170"/>
                </a:solidFill>
                <a:latin typeface="Palatino Linotype"/>
                <a:cs typeface="Palatino Linotype"/>
              </a:rPr>
              <a:t>thế nào</a:t>
            </a:r>
            <a:endParaRPr lang="en-US" sz="1941" spc="-88">
              <a:solidFill>
                <a:srgbClr val="342170"/>
              </a:solidFill>
              <a:latin typeface="Palatino Linotype"/>
              <a:cs typeface="Palatino Linotype"/>
            </a:endParaRPr>
          </a:p>
          <a:p>
            <a:pPr marL="914400"/>
            <a:r>
              <a:rPr lang="en-US" sz="1941" spc="115">
                <a:solidFill>
                  <a:srgbClr val="800080"/>
                </a:solidFill>
                <a:latin typeface="Palatino Linotype"/>
                <a:cs typeface="Palatino Linotype"/>
              </a:rPr>
              <a:t>=&gt;	</a:t>
            </a:r>
            <a:r>
              <a:rPr lang="en-US" sz="1941" spc="-62">
                <a:solidFill>
                  <a:srgbClr val="342170"/>
                </a:solidFill>
                <a:latin typeface="Palatino Linotype"/>
                <a:cs typeface="Palatino Linotype"/>
              </a:rPr>
              <a:t>Làm rõ các yêu cầu, gợi ý những bí mật, nâng cao tính đầy đủ, hiểu những hàm ý</a:t>
            </a:r>
            <a:r>
              <a:rPr lang="en-US" sz="1941" spc="-84">
                <a:solidFill>
                  <a:srgbClr val="342170"/>
                </a:solidFill>
                <a:latin typeface="Palatino Linotype"/>
                <a:cs typeface="Palatino Linotype"/>
              </a:rPr>
              <a:t>,</a:t>
            </a:r>
            <a:r>
              <a:rPr lang="en-US" sz="1941" spc="101">
                <a:solidFill>
                  <a:srgbClr val="342170"/>
                </a:solidFill>
                <a:latin typeface="Palatino Linotype"/>
                <a:cs typeface="Palatino Linotype"/>
              </a:rPr>
              <a:t> </a:t>
            </a:r>
            <a:r>
              <a:rPr lang="en-US" sz="1941" spc="-4">
                <a:solidFill>
                  <a:srgbClr val="342170"/>
                </a:solidFill>
                <a:latin typeface="Palatino Linotype"/>
                <a:cs typeface="Palatino Linotype"/>
              </a:rPr>
              <a:t>...</a:t>
            </a:r>
            <a:endParaRPr lang="en-US" sz="1941">
              <a:latin typeface="Palatino Linotype"/>
              <a:cs typeface="Palatino Linotype"/>
            </a:endParaRPr>
          </a:p>
          <a:p>
            <a:pPr marL="11206">
              <a:spcBef>
                <a:spcPts val="763"/>
              </a:spcBef>
              <a:tabLst>
                <a:tab pos="1598044" algn="l"/>
              </a:tabLst>
            </a:pPr>
            <a:r>
              <a:rPr sz="2118" b="1" spc="855">
                <a:solidFill>
                  <a:srgbClr val="800080"/>
                </a:solidFill>
                <a:latin typeface="Courier New"/>
                <a:cs typeface="Courier New"/>
              </a:rPr>
              <a:t></a:t>
            </a:r>
            <a:r>
              <a:rPr sz="2118" b="1" spc="-291">
                <a:solidFill>
                  <a:srgbClr val="800080"/>
                </a:solidFill>
                <a:latin typeface="Courier New"/>
                <a:cs typeface="Courier New"/>
              </a:rPr>
              <a:t> </a:t>
            </a:r>
            <a:r>
              <a:rPr lang="vi-VN" sz="1941" spc="-119" dirty="0">
                <a:solidFill>
                  <a:srgbClr val="342170"/>
                </a:solidFill>
                <a:latin typeface="Palatino Linotype"/>
                <a:cs typeface="Palatino Linotype"/>
              </a:rPr>
              <a:t>Các ứng dụng khác: đào tạo người dùng, bài kiểm tra tích hợp</a:t>
            </a:r>
            <a:r>
              <a:rPr sz="1941" spc="-79" dirty="0">
                <a:solidFill>
                  <a:srgbClr val="342170"/>
                </a:solidFill>
                <a:latin typeface="Palatino Linotype"/>
                <a:cs typeface="Palatino Linotype"/>
              </a:rPr>
              <a:t>, </a:t>
            </a:r>
            <a:r>
              <a:rPr sz="1941" spc="66" dirty="0">
                <a:solidFill>
                  <a:srgbClr val="342170"/>
                </a:solidFill>
                <a:latin typeface="Palatino Linotype"/>
                <a:cs typeface="Palatino Linotype"/>
              </a:rPr>
              <a:t> </a:t>
            </a:r>
            <a:r>
              <a:rPr sz="1941" spc="-4" dirty="0">
                <a:solidFill>
                  <a:srgbClr val="342170"/>
                </a:solidFill>
                <a:latin typeface="Palatino Linotype"/>
                <a:cs typeface="Palatino Linotype"/>
              </a:rPr>
              <a:t>...</a:t>
            </a:r>
            <a:endParaRPr sz="1941" dirty="0">
              <a:latin typeface="Palatino Linotype"/>
              <a:cs typeface="Palatino Linotype"/>
            </a:endParaRPr>
          </a:p>
          <a:p>
            <a:pPr marL="11206"/>
            <a:r>
              <a:rPr sz="2118" b="1" spc="855">
                <a:solidFill>
                  <a:srgbClr val="800080"/>
                </a:solidFill>
                <a:latin typeface="Courier New"/>
                <a:cs typeface="Courier New"/>
              </a:rPr>
              <a:t></a:t>
            </a:r>
            <a:r>
              <a:rPr sz="2118" b="1" spc="49">
                <a:solidFill>
                  <a:srgbClr val="800080"/>
                </a:solidFill>
                <a:latin typeface="Courier New"/>
                <a:cs typeface="Courier New"/>
              </a:rPr>
              <a:t> </a:t>
            </a:r>
            <a:r>
              <a:rPr lang="en-US" sz="1941" spc="-88" dirty="0" err="1">
                <a:solidFill>
                  <a:srgbClr val="342170"/>
                </a:solidFill>
                <a:latin typeface="Palatino Linotype"/>
                <a:cs typeface="Palatino Linotype"/>
              </a:rPr>
              <a:t>Không</a:t>
            </a:r>
            <a:r>
              <a:rPr lang="en-US" sz="1941" spc="-88" dirty="0">
                <a:solidFill>
                  <a:srgbClr val="342170"/>
                </a:solidFill>
                <a:latin typeface="Palatino Linotype"/>
                <a:cs typeface="Palatino Linotype"/>
              </a:rPr>
              <a:t> bao </a:t>
            </a:r>
            <a:r>
              <a:rPr lang="en-US" sz="1941" spc="-88" dirty="0" err="1">
                <a:solidFill>
                  <a:srgbClr val="342170"/>
                </a:solidFill>
                <a:latin typeface="Palatino Linotype"/>
                <a:cs typeface="Palatino Linotype"/>
              </a:rPr>
              <a:t>gồm</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tất</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cả</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các</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khía</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cạnh</a:t>
            </a:r>
            <a:endParaRPr sz="1941" dirty="0">
              <a:latin typeface="Palatino Linotype"/>
              <a:cs typeface="Palatino Linotype"/>
            </a:endParaRPr>
          </a:p>
          <a:p>
            <a:pPr marL="1316038" indent="-247650">
              <a:spcBef>
                <a:spcPts val="887"/>
              </a:spcBef>
              <a:buClr>
                <a:srgbClr val="800080"/>
              </a:buClr>
              <a:buChar char="–"/>
            </a:pPr>
            <a:r>
              <a:rPr lang="en-US" sz="1941" spc="-101" dirty="0" err="1">
                <a:solidFill>
                  <a:srgbClr val="007A00"/>
                </a:solidFill>
                <a:latin typeface="Palatino Linotype"/>
                <a:cs typeface="Palatino Linotype"/>
              </a:rPr>
              <a:t>Thiếu</a:t>
            </a:r>
            <a:r>
              <a:rPr lang="en-US" sz="1941" spc="-101" dirty="0">
                <a:solidFill>
                  <a:srgbClr val="007A00"/>
                </a:solidFill>
                <a:latin typeface="Palatino Linotype"/>
                <a:cs typeface="Palatino Linotype"/>
              </a:rPr>
              <a:t> </a:t>
            </a:r>
            <a:r>
              <a:rPr lang="en-US" sz="1941" spc="-101" dirty="0" err="1">
                <a:solidFill>
                  <a:srgbClr val="007A00"/>
                </a:solidFill>
                <a:latin typeface="Palatino Linotype"/>
                <a:cs typeface="Palatino Linotype"/>
              </a:rPr>
              <a:t>chức</a:t>
            </a:r>
            <a:r>
              <a:rPr lang="en-US" sz="1941" spc="-101" dirty="0">
                <a:solidFill>
                  <a:srgbClr val="007A00"/>
                </a:solidFill>
                <a:latin typeface="Palatino Linotype"/>
                <a:cs typeface="Palatino Linotype"/>
              </a:rPr>
              <a:t> </a:t>
            </a:r>
            <a:r>
              <a:rPr lang="en-US" sz="1941" spc="-101" dirty="0" err="1">
                <a:solidFill>
                  <a:srgbClr val="007A00"/>
                </a:solidFill>
                <a:latin typeface="Palatino Linotype"/>
                <a:cs typeface="Palatino Linotype"/>
              </a:rPr>
              <a:t>năng</a:t>
            </a:r>
            <a:endParaRPr lang="en-US" sz="1941" spc="-101" dirty="0">
              <a:solidFill>
                <a:srgbClr val="007A00"/>
              </a:solidFill>
              <a:latin typeface="Palatino Linotype"/>
              <a:cs typeface="Palatino Linotype"/>
            </a:endParaRPr>
          </a:p>
          <a:p>
            <a:pPr marL="1316038" indent="-247650">
              <a:spcBef>
                <a:spcPts val="887"/>
              </a:spcBef>
              <a:buClr>
                <a:srgbClr val="800080"/>
              </a:buClr>
              <a:buChar char="–"/>
            </a:pPr>
            <a:r>
              <a:rPr lang="en-US" sz="1941" spc="-93" dirty="0" err="1">
                <a:solidFill>
                  <a:srgbClr val="007A00"/>
                </a:solidFill>
                <a:latin typeface="Palatino Linotype"/>
                <a:cs typeface="Palatino Linotype"/>
              </a:rPr>
              <a:t>Bỏ</a:t>
            </a:r>
            <a:r>
              <a:rPr lang="en-US" sz="1941" spc="-93" dirty="0">
                <a:solidFill>
                  <a:srgbClr val="007A00"/>
                </a:solidFill>
                <a:latin typeface="Palatino Linotype"/>
                <a:cs typeface="Palatino Linotype"/>
              </a:rPr>
              <a:t> qua </a:t>
            </a:r>
            <a:r>
              <a:rPr lang="en-US" sz="1941" spc="-93" dirty="0" err="1">
                <a:solidFill>
                  <a:srgbClr val="007A00"/>
                </a:solidFill>
                <a:latin typeface="Palatino Linotype"/>
                <a:cs typeface="Palatino Linotype"/>
              </a:rPr>
              <a:t>các</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yêu</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cầu</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không</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cần</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thiết</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về</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chức</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năng</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quan</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trọng</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hiệu</a:t>
            </a:r>
            <a:r>
              <a:rPr lang="en-US" sz="1941" spc="-93" dirty="0">
                <a:solidFill>
                  <a:srgbClr val="007A00"/>
                </a:solidFill>
                <a:latin typeface="Palatino Linotype"/>
                <a:cs typeface="Palatino Linotype"/>
              </a:rPr>
              <a:t> </a:t>
            </a:r>
            <a:r>
              <a:rPr lang="en-US" sz="1941" spc="-93" dirty="0" err="1">
                <a:solidFill>
                  <a:srgbClr val="007A00"/>
                </a:solidFill>
                <a:latin typeface="Palatino Linotype"/>
                <a:cs typeface="Palatino Linotype"/>
              </a:rPr>
              <a:t>suất</a:t>
            </a:r>
            <a:r>
              <a:rPr lang="en-US" sz="1941" spc="-93" dirty="0">
                <a:solidFill>
                  <a:srgbClr val="007A00"/>
                </a:solidFill>
                <a:latin typeface="Palatino Linotype"/>
                <a:cs typeface="Palatino Linotype"/>
              </a:rPr>
              <a:t>, chi </a:t>
            </a:r>
            <a:r>
              <a:rPr lang="en-US" sz="1941" spc="-93" dirty="0" err="1">
                <a:solidFill>
                  <a:srgbClr val="007A00"/>
                </a:solidFill>
                <a:latin typeface="Palatino Linotype"/>
                <a:cs typeface="Palatino Linotype"/>
              </a:rPr>
              <a:t>phí</a:t>
            </a:r>
            <a:r>
              <a:rPr sz="1765" spc="-49" dirty="0">
                <a:solidFill>
                  <a:srgbClr val="007A00"/>
                </a:solidFill>
                <a:latin typeface="Palatino Linotype"/>
                <a:cs typeface="Palatino Linotype"/>
              </a:rPr>
              <a:t>, </a:t>
            </a:r>
            <a:r>
              <a:rPr sz="1765" spc="93" dirty="0">
                <a:solidFill>
                  <a:srgbClr val="007A00"/>
                </a:solidFill>
                <a:latin typeface="Palatino Linotype"/>
                <a:cs typeface="Palatino Linotype"/>
              </a:rPr>
              <a:t> </a:t>
            </a:r>
            <a:r>
              <a:rPr sz="1765" spc="4" dirty="0">
                <a:solidFill>
                  <a:srgbClr val="007A00"/>
                </a:solidFill>
                <a:latin typeface="Palatino Linotype"/>
                <a:cs typeface="Palatino Linotype"/>
              </a:rPr>
              <a:t>...)</a:t>
            </a:r>
            <a:endParaRPr sz="1765" dirty="0">
              <a:solidFill>
                <a:srgbClr val="007A00"/>
              </a:solidFill>
              <a:latin typeface="Palatino Linotype"/>
              <a:cs typeface="Palatino Linotype"/>
            </a:endParaRPr>
          </a:p>
          <a:p>
            <a:pPr marL="11206">
              <a:spcBef>
                <a:spcPts val="1262"/>
              </a:spcBef>
            </a:pPr>
            <a:r>
              <a:rPr sz="2118" b="1" spc="855" dirty="0">
                <a:solidFill>
                  <a:srgbClr val="800080"/>
                </a:solidFill>
                <a:latin typeface="Courier New"/>
                <a:cs typeface="Courier New"/>
              </a:rPr>
              <a:t></a:t>
            </a:r>
            <a:r>
              <a:rPr sz="2118" b="1" spc="265" dirty="0">
                <a:solidFill>
                  <a:srgbClr val="800080"/>
                </a:solidFill>
                <a:latin typeface="Courier New"/>
                <a:cs typeface="Courier New"/>
              </a:rPr>
              <a:t> </a:t>
            </a:r>
            <a:r>
              <a:rPr lang="en-US" sz="1941" spc="-124" dirty="0" err="1">
                <a:solidFill>
                  <a:srgbClr val="342170"/>
                </a:solidFill>
                <a:latin typeface="Palatino Linotype"/>
                <a:cs typeface="Palatino Linotype"/>
              </a:rPr>
              <a:t>Có</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thể</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gây</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hiểu</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nhầm</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đặt</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kỳ</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vọng</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quá</a:t>
            </a:r>
            <a:r>
              <a:rPr lang="en-US" sz="1941" spc="-124" dirty="0">
                <a:solidFill>
                  <a:srgbClr val="342170"/>
                </a:solidFill>
                <a:latin typeface="Palatino Linotype"/>
                <a:cs typeface="Palatino Linotype"/>
              </a:rPr>
              <a:t> </a:t>
            </a:r>
            <a:r>
              <a:rPr lang="en-US" sz="1941" spc="-124" dirty="0" err="1">
                <a:solidFill>
                  <a:srgbClr val="342170"/>
                </a:solidFill>
                <a:latin typeface="Palatino Linotype"/>
                <a:cs typeface="Palatino Linotype"/>
              </a:rPr>
              <a:t>cao</a:t>
            </a:r>
            <a:endParaRPr sz="1941" dirty="0">
              <a:latin typeface="Palatino Linotype"/>
              <a:cs typeface="Palatino Linotype"/>
            </a:endParaRPr>
          </a:p>
          <a:p>
            <a:pPr marL="11206">
              <a:spcBef>
                <a:spcPts val="1152"/>
              </a:spcBef>
            </a:pPr>
            <a:r>
              <a:rPr sz="2118" b="1" spc="855" dirty="0">
                <a:solidFill>
                  <a:srgbClr val="800080"/>
                </a:solidFill>
                <a:latin typeface="Courier New"/>
                <a:cs typeface="Courier New"/>
              </a:rPr>
              <a:t></a:t>
            </a:r>
            <a:r>
              <a:rPr sz="2118" b="1" spc="344" dirty="0">
                <a:solidFill>
                  <a:srgbClr val="800080"/>
                </a:solidFill>
                <a:latin typeface="Courier New"/>
                <a:cs typeface="Courier New"/>
              </a:rPr>
              <a:t> </a:t>
            </a:r>
            <a:r>
              <a:rPr lang="en-US" sz="1941" spc="-79" dirty="0">
                <a:solidFill>
                  <a:srgbClr val="342170"/>
                </a:solidFill>
                <a:latin typeface="Palatino Linotype"/>
                <a:cs typeface="Palatino Linotype"/>
              </a:rPr>
              <a:t>Code </a:t>
            </a:r>
            <a:r>
              <a:rPr lang="en-US" sz="1941" spc="-79" dirty="0" err="1">
                <a:solidFill>
                  <a:srgbClr val="342170"/>
                </a:solidFill>
                <a:latin typeface="Palatino Linotype"/>
                <a:cs typeface="Palatino Linotype"/>
              </a:rPr>
              <a:t>nhanh</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và</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bẩn</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khó</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sử</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dụng</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lại</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để</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phát</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triển</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phần</a:t>
            </a:r>
            <a:r>
              <a:rPr lang="en-US" sz="1941" spc="-79" dirty="0">
                <a:solidFill>
                  <a:srgbClr val="342170"/>
                </a:solidFill>
                <a:latin typeface="Palatino Linotype"/>
                <a:cs typeface="Palatino Linotype"/>
              </a:rPr>
              <a:t> </a:t>
            </a:r>
            <a:r>
              <a:rPr lang="en-US" sz="1941" spc="-79" dirty="0" err="1">
                <a:solidFill>
                  <a:srgbClr val="342170"/>
                </a:solidFill>
                <a:latin typeface="Palatino Linotype"/>
                <a:cs typeface="Palatino Linotype"/>
              </a:rPr>
              <a:t>mềm</a:t>
            </a:r>
            <a:endParaRPr lang="en-US" sz="1941" spc="-79" dirty="0">
              <a:solidFill>
                <a:srgbClr val="342170"/>
              </a:solidFill>
              <a:latin typeface="Palatino Linotype"/>
              <a:cs typeface="Palatino Linotype"/>
            </a:endParaRPr>
          </a:p>
          <a:p>
            <a:pPr marL="11206">
              <a:spcBef>
                <a:spcPts val="1152"/>
              </a:spcBef>
            </a:pPr>
            <a:r>
              <a:rPr sz="2118" b="1" spc="855" dirty="0">
                <a:solidFill>
                  <a:srgbClr val="800080"/>
                </a:solidFill>
                <a:latin typeface="Courier New"/>
                <a:cs typeface="Courier New"/>
              </a:rPr>
              <a:t> </a:t>
            </a:r>
            <a:r>
              <a:rPr lang="en-US" sz="1941" spc="-88" dirty="0" err="1">
                <a:solidFill>
                  <a:srgbClr val="342170"/>
                </a:solidFill>
                <a:latin typeface="Palatino Linotype"/>
                <a:cs typeface="Palatino Linotype"/>
              </a:rPr>
              <a:t>Mâu</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thuẫn</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tiềm</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ẩn</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giữa</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mã</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sửa</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đổi</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và</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yêu</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cầu</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tài</a:t>
            </a:r>
            <a:r>
              <a:rPr lang="en-US" sz="1941" spc="-88" dirty="0">
                <a:solidFill>
                  <a:srgbClr val="342170"/>
                </a:solidFill>
                <a:latin typeface="Palatino Linotype"/>
                <a:cs typeface="Palatino Linotype"/>
              </a:rPr>
              <a:t> </a:t>
            </a:r>
            <a:r>
              <a:rPr lang="en-US" sz="1941" spc="-88" dirty="0" err="1">
                <a:solidFill>
                  <a:srgbClr val="342170"/>
                </a:solidFill>
                <a:latin typeface="Palatino Linotype"/>
                <a:cs typeface="Palatino Linotype"/>
              </a:rPr>
              <a:t>liệu</a:t>
            </a:r>
            <a:endParaRPr sz="1941" dirty="0">
              <a:latin typeface="Palatino Linotype"/>
              <a:cs typeface="Palatino Linotype"/>
            </a:endParaRPr>
          </a:p>
        </p:txBody>
      </p:sp>
      <p:sp>
        <p:nvSpPr>
          <p:cNvPr id="4" name="object 4"/>
          <p:cNvSpPr/>
          <p:nvPr/>
        </p:nvSpPr>
        <p:spPr>
          <a:xfrm>
            <a:off x="2204421" y="531159"/>
            <a:ext cx="1321846" cy="746312"/>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561079"/>
          </a:xfrm>
          <a:prstGeom prst="rect">
            <a:avLst/>
          </a:prstGeom>
        </p:spPr>
        <p:txBody>
          <a:bodyPr vert="horz" wrap="square" lIns="0" tIns="128933" rIns="0" bIns="0" rtlCol="0" anchor="t">
            <a:spAutoFit/>
          </a:bodyPr>
          <a:lstStyle/>
          <a:p>
            <a:pPr marL="2404350"/>
            <a:r>
              <a:rPr lang="en-US" sz="2800" b="1" spc="-154">
                <a:latin typeface="Arial" panose="020B0604020202020204" pitchFamily="34" charset="0"/>
                <a:cs typeface="Arial" panose="020B0604020202020204" pitchFamily="34" charset="0"/>
              </a:rPr>
              <a:t>SỬ DỤNG LẠI KIẾN THỨC</a:t>
            </a:r>
            <a:endParaRPr lang="en-US" sz="2800" b="1" dirty="0">
              <a:latin typeface="Arial" panose="020B0604020202020204" pitchFamily="34" charset="0"/>
              <a:cs typeface="Arial" panose="020B0604020202020204" pitchFamily="34" charset="0"/>
            </a:endParaRPr>
          </a:p>
        </p:txBody>
      </p:sp>
      <p:sp>
        <p:nvSpPr>
          <p:cNvPr id="3" name="object 3"/>
          <p:cNvSpPr txBox="1"/>
          <p:nvPr/>
        </p:nvSpPr>
        <p:spPr>
          <a:xfrm>
            <a:off x="2373406" y="1125071"/>
            <a:ext cx="7647454" cy="4714752"/>
          </a:xfrm>
          <a:prstGeom prst="rect">
            <a:avLst/>
          </a:prstGeom>
        </p:spPr>
        <p:txBody>
          <a:bodyPr vert="horz" wrap="square" lIns="0" tIns="0" rIns="0" bIns="0" rtlCol="0">
            <a:spAutoFit/>
          </a:bodyPr>
          <a:lstStyle/>
          <a:p>
            <a:pPr marL="309299" marR="334513" indent="-298092">
              <a:lnSpc>
                <a:spcPct val="110000"/>
              </a:lnSpc>
              <a:buClr>
                <a:srgbClr val="800080"/>
              </a:buClr>
              <a:buSzPct val="68181"/>
              <a:buFont typeface="Courier New"/>
              <a:buChar char=""/>
              <a:tabLst>
                <a:tab pos="309859" algn="l"/>
              </a:tabLst>
            </a:pPr>
            <a:r>
              <a:rPr lang="en-US" sz="1941" spc="-53" dirty="0" err="1">
                <a:solidFill>
                  <a:srgbClr val="342170"/>
                </a:solidFill>
                <a:latin typeface="Palatino Linotype"/>
                <a:cs typeface="Palatino Linotype"/>
              </a:rPr>
              <a:t>Mục</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tiêu</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tăng</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tốc</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sự</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gợi</a:t>
            </a:r>
            <a:r>
              <a:rPr lang="en-US" sz="1941" spc="-53" dirty="0">
                <a:solidFill>
                  <a:srgbClr val="342170"/>
                </a:solidFill>
                <a:latin typeface="Palatino Linotype"/>
                <a:cs typeface="Palatino Linotype"/>
              </a:rPr>
              <a:t> ý </a:t>
            </a:r>
            <a:r>
              <a:rPr lang="en-US" sz="1941" spc="-53" dirty="0" err="1">
                <a:solidFill>
                  <a:srgbClr val="342170"/>
                </a:solidFill>
                <a:latin typeface="Palatino Linotype"/>
                <a:cs typeface="Palatino Linotype"/>
              </a:rPr>
              <a:t>bằng</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cách</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sử</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dụng</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lại</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kiến</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thức</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từ</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kinh</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nghiệm</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với</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các</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hệ</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thống</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liên</a:t>
            </a:r>
            <a:r>
              <a:rPr lang="en-US" sz="1941" spc="-53" dirty="0">
                <a:solidFill>
                  <a:srgbClr val="342170"/>
                </a:solidFill>
                <a:latin typeface="Palatino Linotype"/>
                <a:cs typeface="Palatino Linotype"/>
              </a:rPr>
              <a:t> </a:t>
            </a:r>
            <a:r>
              <a:rPr lang="en-US" sz="1941" spc="-53" dirty="0" err="1">
                <a:solidFill>
                  <a:srgbClr val="342170"/>
                </a:solidFill>
                <a:latin typeface="Palatino Linotype"/>
                <a:cs typeface="Palatino Linotype"/>
              </a:rPr>
              <a:t>quan</a:t>
            </a:r>
            <a:endParaRPr sz="1941" dirty="0">
              <a:latin typeface="Palatino Linotype"/>
              <a:cs typeface="Palatino Linotype"/>
            </a:endParaRPr>
          </a:p>
          <a:p>
            <a:pPr marL="662863" marR="736826" indent="-248784">
              <a:lnSpc>
                <a:spcPct val="110000"/>
              </a:lnSpc>
              <a:spcBef>
                <a:spcPts val="349"/>
              </a:spcBef>
              <a:tabLst>
                <a:tab pos="662863" algn="l"/>
              </a:tabLst>
            </a:pPr>
            <a:r>
              <a:rPr sz="1941" spc="-4" dirty="0">
                <a:solidFill>
                  <a:srgbClr val="800080"/>
                </a:solidFill>
                <a:latin typeface="Palatino Linotype"/>
                <a:cs typeface="Palatino Linotype"/>
              </a:rPr>
              <a:t>–	</a:t>
            </a:r>
            <a:r>
              <a:rPr lang="vi-VN" sz="1941" spc="-119" dirty="0">
                <a:solidFill>
                  <a:srgbClr val="009999"/>
                </a:solidFill>
                <a:latin typeface="Palatino Linotype"/>
                <a:cs typeface="Palatino Linotype"/>
              </a:rPr>
              <a:t> </a:t>
            </a:r>
            <a:r>
              <a:rPr lang="vi-VN" sz="1941" spc="-119" dirty="0">
                <a:solidFill>
                  <a:srgbClr val="007A00"/>
                </a:solidFill>
                <a:latin typeface="Palatino Linotype"/>
                <a:cs typeface="Palatino Linotype"/>
              </a:rPr>
              <a:t>Kiến thức về tổ chức tương tự, tên miền, vấn đề thế giới: yêu cầu, giả định, đạo luật về ngôi nhà</a:t>
            </a:r>
            <a:r>
              <a:rPr sz="1941" spc="-115" dirty="0">
                <a:solidFill>
                  <a:srgbClr val="007A00"/>
                </a:solidFill>
                <a:latin typeface="Palatino Linotype"/>
                <a:cs typeface="Palatino Linotype"/>
              </a:rPr>
              <a:t>, </a:t>
            </a:r>
            <a:r>
              <a:rPr sz="1941" spc="-9" dirty="0">
                <a:solidFill>
                  <a:srgbClr val="007A00"/>
                </a:solidFill>
                <a:latin typeface="Palatino Linotype"/>
                <a:cs typeface="Palatino Linotype"/>
              </a:rPr>
              <a:t> </a:t>
            </a:r>
            <a:r>
              <a:rPr sz="1941" spc="-4" dirty="0">
                <a:solidFill>
                  <a:srgbClr val="007A00"/>
                </a:solidFill>
                <a:latin typeface="Palatino Linotype"/>
                <a:cs typeface="Palatino Linotype"/>
              </a:rPr>
              <a:t>...</a:t>
            </a:r>
            <a:endParaRPr sz="1941" dirty="0">
              <a:solidFill>
                <a:srgbClr val="007A00"/>
              </a:solidFill>
              <a:latin typeface="Palatino Linotype"/>
              <a:cs typeface="Palatino Linotype"/>
            </a:endParaRPr>
          </a:p>
          <a:p>
            <a:pPr marL="309299" indent="-298092">
              <a:spcBef>
                <a:spcPts val="1204"/>
              </a:spcBef>
              <a:buClr>
                <a:srgbClr val="800080"/>
              </a:buClr>
              <a:buSzPct val="68181"/>
              <a:buFont typeface="Courier New"/>
              <a:buChar char=""/>
              <a:tabLst>
                <a:tab pos="309859" algn="l"/>
              </a:tabLst>
            </a:pPr>
            <a:r>
              <a:rPr lang="en-US" sz="1941" spc="-93" dirty="0" err="1">
                <a:solidFill>
                  <a:srgbClr val="342170"/>
                </a:solidFill>
                <a:latin typeface="Palatino Linotype"/>
                <a:cs typeface="Palatino Linotype"/>
              </a:rPr>
              <a:t>Quá</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trình</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tái</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sử</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dụng</a:t>
            </a:r>
            <a:r>
              <a:rPr lang="en-US" sz="1941" spc="-93" dirty="0">
                <a:solidFill>
                  <a:srgbClr val="342170"/>
                </a:solidFill>
                <a:latin typeface="Palatino Linotype"/>
                <a:cs typeface="Palatino Linotype"/>
              </a:rPr>
              <a:t> </a:t>
            </a:r>
            <a:r>
              <a:rPr lang="en-US" sz="1941" spc="-93" dirty="0" err="1">
                <a:solidFill>
                  <a:srgbClr val="342170"/>
                </a:solidFill>
                <a:latin typeface="Palatino Linotype"/>
                <a:cs typeface="Palatino Linotype"/>
              </a:rPr>
              <a:t>chung</a:t>
            </a:r>
            <a:r>
              <a:rPr lang="en-US" sz="1941" spc="-93" dirty="0">
                <a:solidFill>
                  <a:srgbClr val="342170"/>
                </a:solidFill>
                <a:latin typeface="Palatino Linotype"/>
                <a:cs typeface="Palatino Linotype"/>
              </a:rPr>
              <a:t> </a:t>
            </a:r>
            <a:r>
              <a:rPr sz="1941" spc="-75" dirty="0">
                <a:solidFill>
                  <a:srgbClr val="342170"/>
                </a:solidFill>
                <a:latin typeface="Palatino Linotype"/>
                <a:cs typeface="Palatino Linotype"/>
              </a:rPr>
              <a:t>:</a:t>
            </a:r>
            <a:endParaRPr sz="1941" dirty="0">
              <a:latin typeface="Palatino Linotype"/>
              <a:cs typeface="Palatino Linotype"/>
            </a:endParaRPr>
          </a:p>
          <a:p>
            <a:pPr marL="662863" lvl="1" indent="-244301">
              <a:spcBef>
                <a:spcPts val="847"/>
              </a:spcBef>
              <a:buSzPct val="110000"/>
              <a:buAutoNum type="arabicPeriod"/>
              <a:tabLst>
                <a:tab pos="726180" algn="l"/>
                <a:tab pos="726739" algn="l"/>
              </a:tabLst>
            </a:pPr>
            <a:r>
              <a:rPr lang="en-US" sz="1765" spc="-4" dirty="0" err="1">
                <a:solidFill>
                  <a:srgbClr val="007A00"/>
                </a:solidFill>
                <a:latin typeface="Palatino Linotype"/>
                <a:cs typeface="Palatino Linotype"/>
              </a:rPr>
              <a:t>Lấy</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lại</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kiến</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thức</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có</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liên</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quan</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từ</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các</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hệ</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thống</a:t>
            </a:r>
            <a:r>
              <a:rPr lang="en-US" sz="1765" spc="-4" dirty="0">
                <a:solidFill>
                  <a:srgbClr val="007A00"/>
                </a:solidFill>
                <a:latin typeface="Palatino Linotype"/>
                <a:cs typeface="Palatino Linotype"/>
              </a:rPr>
              <a:t> </a:t>
            </a:r>
            <a:r>
              <a:rPr lang="en-US" sz="1765" spc="-4" dirty="0" err="1">
                <a:solidFill>
                  <a:srgbClr val="007A00"/>
                </a:solidFill>
                <a:latin typeface="Palatino Linotype"/>
                <a:cs typeface="Palatino Linotype"/>
              </a:rPr>
              <a:t>khác</a:t>
            </a:r>
            <a:endParaRPr lang="en-US" sz="1765" spc="-4" dirty="0">
              <a:solidFill>
                <a:srgbClr val="007A00"/>
              </a:solidFill>
              <a:latin typeface="Palatino Linotype"/>
              <a:cs typeface="Palatino Linotype"/>
            </a:endParaRPr>
          </a:p>
          <a:p>
            <a:pPr marL="662863" lvl="1" indent="-244301">
              <a:spcBef>
                <a:spcPts val="847"/>
              </a:spcBef>
              <a:buSzPct val="110000"/>
              <a:buAutoNum type="arabicPeriod"/>
              <a:tabLst>
                <a:tab pos="726180" algn="l"/>
                <a:tab pos="726739" algn="l"/>
              </a:tabLst>
            </a:pPr>
            <a:r>
              <a:rPr lang="en-US" sz="1765" spc="-44" dirty="0" err="1">
                <a:solidFill>
                  <a:srgbClr val="007A00"/>
                </a:solidFill>
                <a:latin typeface="Palatino Linotype"/>
                <a:cs typeface="Palatino Linotype"/>
              </a:rPr>
              <a:t>Chuyển</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nó</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vào</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hệ</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thống</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mục</a:t>
            </a:r>
            <a:r>
              <a:rPr lang="en-US" sz="1765" spc="-44" dirty="0">
                <a:solidFill>
                  <a:srgbClr val="007A00"/>
                </a:solidFill>
                <a:latin typeface="Palatino Linotype"/>
                <a:cs typeface="Palatino Linotype"/>
              </a:rPr>
              <a:t> </a:t>
            </a:r>
            <a:r>
              <a:rPr lang="en-US" sz="1765" spc="-44" dirty="0" err="1">
                <a:solidFill>
                  <a:srgbClr val="007A00"/>
                </a:solidFill>
                <a:latin typeface="Palatino Linotype"/>
                <a:cs typeface="Palatino Linotype"/>
              </a:rPr>
              <a:t>tiêu</a:t>
            </a:r>
            <a:endParaRPr lang="en-US" sz="1765" spc="-44" dirty="0">
              <a:solidFill>
                <a:srgbClr val="007A00"/>
              </a:solidFill>
              <a:latin typeface="Palatino Linotype"/>
              <a:cs typeface="Palatino Linotype"/>
            </a:endParaRPr>
          </a:p>
          <a:p>
            <a:pPr marL="662863" lvl="1" indent="-244301">
              <a:spcBef>
                <a:spcPts val="847"/>
              </a:spcBef>
              <a:buSzPct val="110000"/>
              <a:buAutoNum type="arabicPeriod"/>
              <a:tabLst>
                <a:tab pos="726180" algn="l"/>
                <a:tab pos="726739" algn="l"/>
              </a:tabLst>
            </a:pPr>
            <a:r>
              <a:rPr lang="vi-VN" sz="1765" spc="-88" dirty="0">
                <a:solidFill>
                  <a:srgbClr val="007A00"/>
                </a:solidFill>
                <a:latin typeface="Palatino Linotype"/>
                <a:cs typeface="Palatino Linotype"/>
              </a:rPr>
              <a:t>Xác nhận kết quả, thích ứng nó nếu cần thiết &amp; Tích hợp nó với kiến thức hệ thống đã có được</a:t>
            </a:r>
            <a:endParaRPr sz="1941" dirty="0">
              <a:solidFill>
                <a:srgbClr val="007A00"/>
              </a:solidFill>
              <a:latin typeface="Palatino Linotype"/>
              <a:cs typeface="Palatino Linotype"/>
            </a:endParaRPr>
          </a:p>
          <a:p>
            <a:pPr marL="309299" indent="-298092">
              <a:spcBef>
                <a:spcPts val="1218"/>
              </a:spcBef>
              <a:buClr>
                <a:srgbClr val="800080"/>
              </a:buClr>
              <a:buSzPct val="68181"/>
              <a:buFont typeface="Courier New"/>
              <a:buChar char=""/>
              <a:tabLst>
                <a:tab pos="309859" algn="l"/>
              </a:tabLst>
            </a:pPr>
            <a:r>
              <a:rPr lang="vi-VN" sz="1941" spc="-101" dirty="0">
                <a:solidFill>
                  <a:srgbClr val="342170"/>
                </a:solidFill>
                <a:latin typeface="Palatino Linotype"/>
                <a:cs typeface="Palatino Linotype"/>
              </a:rPr>
              <a:t>Cơ chế chuyển đổi </a:t>
            </a:r>
            <a:r>
              <a:rPr sz="1941" spc="-101" dirty="0">
                <a:solidFill>
                  <a:srgbClr val="342170"/>
                </a:solidFill>
                <a:latin typeface="Palatino Linotype"/>
                <a:cs typeface="Palatino Linotype"/>
              </a:rPr>
              <a:t>:</a:t>
            </a:r>
            <a:endParaRPr sz="1941" dirty="0">
              <a:latin typeface="Palatino Linotype"/>
              <a:cs typeface="Palatino Linotype"/>
            </a:endParaRPr>
          </a:p>
          <a:p>
            <a:pPr marL="662863" indent="-248224">
              <a:spcBef>
                <a:spcPts val="304"/>
              </a:spcBef>
              <a:buClr>
                <a:srgbClr val="800080"/>
              </a:buClr>
              <a:buChar char="–"/>
              <a:tabLst>
                <a:tab pos="662863" algn="l"/>
                <a:tab pos="663424" algn="l"/>
              </a:tabLst>
            </a:pPr>
            <a:r>
              <a:rPr lang="en-US" sz="1941" spc="-97" dirty="0" err="1">
                <a:solidFill>
                  <a:srgbClr val="007A00"/>
                </a:solidFill>
                <a:latin typeface="Palatino Linotype"/>
                <a:cs typeface="Palatino Linotype"/>
              </a:rPr>
              <a:t>Sự</a:t>
            </a:r>
            <a:r>
              <a:rPr lang="en-US" sz="1941" spc="-97" dirty="0">
                <a:solidFill>
                  <a:srgbClr val="007A00"/>
                </a:solidFill>
                <a:latin typeface="Palatino Linotype"/>
                <a:cs typeface="Palatino Linotype"/>
              </a:rPr>
              <a:t> </a:t>
            </a:r>
            <a:r>
              <a:rPr lang="en-US" sz="1941" spc="-97" dirty="0" err="1">
                <a:solidFill>
                  <a:srgbClr val="007A00"/>
                </a:solidFill>
                <a:latin typeface="Palatino Linotype"/>
                <a:cs typeface="Palatino Linotype"/>
              </a:rPr>
              <a:t>khởi</a:t>
            </a:r>
            <a:r>
              <a:rPr lang="en-US" sz="1941" spc="-97" dirty="0">
                <a:solidFill>
                  <a:srgbClr val="007A00"/>
                </a:solidFill>
                <a:latin typeface="Palatino Linotype"/>
                <a:cs typeface="Palatino Linotype"/>
              </a:rPr>
              <a:t> </a:t>
            </a:r>
            <a:r>
              <a:rPr lang="en-US" sz="1941" spc="-97" dirty="0" err="1">
                <a:solidFill>
                  <a:srgbClr val="007A00"/>
                </a:solidFill>
                <a:latin typeface="Palatino Linotype"/>
                <a:cs typeface="Palatino Linotype"/>
              </a:rPr>
              <a:t>tạo</a:t>
            </a:r>
            <a:r>
              <a:rPr lang="en-US" sz="1941" spc="-97" dirty="0">
                <a:solidFill>
                  <a:srgbClr val="007A00"/>
                </a:solidFill>
                <a:latin typeface="Palatino Linotype"/>
                <a:cs typeface="Palatino Linotype"/>
              </a:rPr>
              <a:t> (</a:t>
            </a:r>
            <a:r>
              <a:rPr lang="en-US" sz="1941" spc="-97" dirty="0" err="1">
                <a:solidFill>
                  <a:srgbClr val="007A00"/>
                </a:solidFill>
                <a:latin typeface="Palatino Linotype"/>
                <a:cs typeface="Palatino Linotype"/>
              </a:rPr>
              <a:t>memberOf</a:t>
            </a:r>
            <a:r>
              <a:rPr sz="1765" spc="-88" dirty="0">
                <a:solidFill>
                  <a:srgbClr val="007A00"/>
                </a:solidFill>
                <a:latin typeface="Palatino Linotype"/>
                <a:cs typeface="Palatino Linotype"/>
              </a:rPr>
              <a:t>)</a:t>
            </a:r>
            <a:endParaRPr sz="1765" dirty="0">
              <a:solidFill>
                <a:srgbClr val="007A00"/>
              </a:solidFill>
              <a:latin typeface="Palatino Linotype"/>
              <a:cs typeface="Palatino Linotype"/>
            </a:endParaRPr>
          </a:p>
          <a:p>
            <a:pPr marL="662863" indent="-248224">
              <a:spcBef>
                <a:spcPts val="494"/>
              </a:spcBef>
              <a:buClr>
                <a:srgbClr val="800080"/>
              </a:buClr>
              <a:buChar char="–"/>
              <a:tabLst>
                <a:tab pos="662863" algn="l"/>
                <a:tab pos="663424" algn="l"/>
              </a:tabLst>
            </a:pPr>
            <a:r>
              <a:rPr lang="en-US" sz="1941" spc="-84" dirty="0" err="1">
                <a:solidFill>
                  <a:srgbClr val="007A00"/>
                </a:solidFill>
                <a:latin typeface="Palatino Linotype"/>
                <a:cs typeface="Palatino Linotype"/>
              </a:rPr>
              <a:t>Chuyên</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môn</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subClassOf</a:t>
            </a:r>
            <a:r>
              <a:rPr lang="en-US" sz="1941" spc="-84" dirty="0">
                <a:solidFill>
                  <a:srgbClr val="007A00"/>
                </a:solidFill>
                <a:latin typeface="Palatino Linotype"/>
                <a:cs typeface="Palatino Linotype"/>
              </a:rPr>
              <a:t>) + </a:t>
            </a:r>
            <a:r>
              <a:rPr lang="en-US" sz="1941" spc="-84" dirty="0" err="1">
                <a:solidFill>
                  <a:srgbClr val="007A00"/>
                </a:solidFill>
                <a:latin typeface="Palatino Linotype"/>
                <a:cs typeface="Palatino Linotype"/>
              </a:rPr>
              <a:t>tính</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năng</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thừa</a:t>
            </a:r>
            <a:r>
              <a:rPr lang="en-US" sz="1941" spc="-84" dirty="0">
                <a:solidFill>
                  <a:srgbClr val="007A00"/>
                </a:solidFill>
                <a:latin typeface="Palatino Linotype"/>
                <a:cs typeface="Palatino Linotype"/>
              </a:rPr>
              <a:t> </a:t>
            </a:r>
            <a:r>
              <a:rPr lang="en-US" sz="1941" spc="-84" dirty="0" err="1">
                <a:solidFill>
                  <a:srgbClr val="007A00"/>
                </a:solidFill>
                <a:latin typeface="Palatino Linotype"/>
                <a:cs typeface="Palatino Linotype"/>
              </a:rPr>
              <a:t>kế</a:t>
            </a:r>
            <a:endParaRPr lang="en-US" sz="1941" spc="-84" dirty="0">
              <a:solidFill>
                <a:srgbClr val="007A00"/>
              </a:solidFill>
              <a:latin typeface="Palatino Linotype"/>
              <a:cs typeface="Palatino Linotype"/>
            </a:endParaRPr>
          </a:p>
          <a:p>
            <a:pPr marL="662863" indent="-248224">
              <a:spcBef>
                <a:spcPts val="494"/>
              </a:spcBef>
              <a:buClr>
                <a:srgbClr val="800080"/>
              </a:buClr>
              <a:buChar char="–"/>
              <a:tabLst>
                <a:tab pos="662863" algn="l"/>
                <a:tab pos="663424" algn="l"/>
              </a:tabLst>
            </a:pPr>
            <a:r>
              <a:rPr lang="en-US" sz="1941" spc="-106" dirty="0" err="1">
                <a:solidFill>
                  <a:srgbClr val="007A00"/>
                </a:solidFill>
                <a:latin typeface="Palatino Linotype"/>
                <a:cs typeface="Palatino Linotype"/>
              </a:rPr>
              <a:t>Định</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hình</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lại</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từ</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vựng</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của</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hệ</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thống</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mục</a:t>
            </a:r>
            <a:r>
              <a:rPr lang="en-US" sz="1941" spc="-106" dirty="0">
                <a:solidFill>
                  <a:srgbClr val="007A00"/>
                </a:solidFill>
                <a:latin typeface="Palatino Linotype"/>
                <a:cs typeface="Palatino Linotype"/>
              </a:rPr>
              <a:t> </a:t>
            </a:r>
            <a:r>
              <a:rPr lang="en-US" sz="1941" spc="-106" dirty="0" err="1">
                <a:solidFill>
                  <a:srgbClr val="007A00"/>
                </a:solidFill>
                <a:latin typeface="Palatino Linotype"/>
                <a:cs typeface="Palatino Linotype"/>
              </a:rPr>
              <a:t>tiêu</a:t>
            </a:r>
            <a:endParaRPr sz="1941" dirty="0">
              <a:solidFill>
                <a:srgbClr val="007A00"/>
              </a:solidFill>
              <a:latin typeface="Palatino Linotype"/>
              <a:cs typeface="Palatino Linotype"/>
            </a:endParaRPr>
          </a:p>
        </p:txBody>
      </p:sp>
      <p:sp>
        <p:nvSpPr>
          <p:cNvPr id="4" name="object 4"/>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869212"/>
          </a:xfrm>
          <a:prstGeom prst="rect">
            <a:avLst/>
          </a:prstGeom>
        </p:spPr>
        <p:txBody>
          <a:bodyPr vert="horz" wrap="square" lIns="0" tIns="0" rIns="0" bIns="0" rtlCol="0" anchor="t">
            <a:spAutoFit/>
          </a:bodyPr>
          <a:lstStyle/>
          <a:p>
            <a:pPr marL="2348878" marR="4483" indent="-1226549"/>
            <a:r>
              <a:rPr lang="en-US" sz="2824" spc="-119" dirty="0" err="1">
                <a:latin typeface="Arial" panose="020B0604020202020204" pitchFamily="34" charset="0"/>
                <a:cs typeface="Arial" panose="020B0604020202020204" pitchFamily="34" charset="0"/>
              </a:rPr>
              <a:t>Tái</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sử</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dụng</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kiến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thức</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về</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miền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độc</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lập</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các</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yêu</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cầu</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phân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loại</a:t>
            </a:r>
            <a:endParaRPr sz="2824" dirty="0">
              <a:latin typeface="Arial" panose="020B0604020202020204" pitchFamily="34" charset="0"/>
              <a:cs typeface="Arial" panose="020B0604020202020204" pitchFamily="34" charset="0"/>
            </a:endParaRPr>
          </a:p>
        </p:txBody>
      </p:sp>
      <p:sp>
        <p:nvSpPr>
          <p:cNvPr id="3" name="object 3"/>
          <p:cNvSpPr txBox="1"/>
          <p:nvPr/>
        </p:nvSpPr>
        <p:spPr>
          <a:xfrm>
            <a:off x="6163235" y="3753074"/>
            <a:ext cx="1473069" cy="285143"/>
          </a:xfrm>
          <a:prstGeom prst="rect">
            <a:avLst/>
          </a:prstGeom>
        </p:spPr>
        <p:txBody>
          <a:bodyPr vert="horz" wrap="square" lIns="0" tIns="0" rIns="0" bIns="0" rtlCol="0">
            <a:spAutoFit/>
          </a:bodyPr>
          <a:lstStyle/>
          <a:p>
            <a:pPr marL="11206"/>
            <a:r>
              <a:rPr lang="vi-VN" sz="1853" spc="-57" dirty="0">
                <a:solidFill>
                  <a:srgbClr val="008080"/>
                </a:solidFill>
                <a:latin typeface="Arial"/>
                <a:cs typeface="Arial"/>
              </a:rPr>
              <a:t>Thông lượng</a:t>
            </a:r>
            <a:endParaRPr sz="1853" dirty="0">
              <a:latin typeface="Arial"/>
              <a:cs typeface="Arial"/>
            </a:endParaRPr>
          </a:p>
        </p:txBody>
      </p:sp>
      <p:sp>
        <p:nvSpPr>
          <p:cNvPr id="4" name="object 4"/>
          <p:cNvSpPr txBox="1"/>
          <p:nvPr/>
        </p:nvSpPr>
        <p:spPr>
          <a:xfrm>
            <a:off x="4550484" y="3739627"/>
            <a:ext cx="1518397" cy="570284"/>
          </a:xfrm>
          <a:prstGeom prst="rect">
            <a:avLst/>
          </a:prstGeom>
        </p:spPr>
        <p:txBody>
          <a:bodyPr vert="horz" wrap="square" lIns="0" tIns="0" rIns="0" bIns="0" rtlCol="0">
            <a:spAutoFit/>
          </a:bodyPr>
          <a:lstStyle/>
          <a:p>
            <a:pPr marL="11206" algn="ctr"/>
            <a:r>
              <a:rPr lang="en-US" sz="1853" spc="-62" dirty="0" err="1">
                <a:solidFill>
                  <a:srgbClr val="008080"/>
                </a:solidFill>
                <a:latin typeface="Arial"/>
                <a:cs typeface="Arial"/>
              </a:rPr>
              <a:t>Thời</a:t>
            </a:r>
            <a:r>
              <a:rPr lang="en-US" sz="1853" spc="-62" dirty="0">
                <a:solidFill>
                  <a:srgbClr val="008080"/>
                </a:solidFill>
                <a:latin typeface="Arial"/>
                <a:cs typeface="Arial"/>
              </a:rPr>
              <a:t> </a:t>
            </a:r>
            <a:r>
              <a:rPr lang="en-US" sz="1853" spc="-62" dirty="0" err="1">
                <a:solidFill>
                  <a:srgbClr val="008080"/>
                </a:solidFill>
                <a:latin typeface="Arial"/>
                <a:cs typeface="Arial"/>
              </a:rPr>
              <a:t>gian</a:t>
            </a:r>
            <a:r>
              <a:rPr lang="en-US" sz="1853" spc="-62" dirty="0">
                <a:solidFill>
                  <a:srgbClr val="008080"/>
                </a:solidFill>
                <a:latin typeface="Arial"/>
                <a:cs typeface="Arial"/>
              </a:rPr>
              <a:t> </a:t>
            </a:r>
            <a:r>
              <a:rPr lang="en-US" sz="1853" spc="-62" dirty="0" err="1">
                <a:solidFill>
                  <a:srgbClr val="008080"/>
                </a:solidFill>
                <a:latin typeface="Arial"/>
                <a:cs typeface="Arial"/>
              </a:rPr>
              <a:t>đáp</a:t>
            </a:r>
            <a:r>
              <a:rPr lang="en-US" sz="1853" spc="-62" dirty="0">
                <a:solidFill>
                  <a:srgbClr val="008080"/>
                </a:solidFill>
                <a:latin typeface="Arial"/>
                <a:cs typeface="Arial"/>
              </a:rPr>
              <a:t> </a:t>
            </a:r>
            <a:r>
              <a:rPr lang="en-US" sz="1853" spc="-62" dirty="0" err="1">
                <a:solidFill>
                  <a:srgbClr val="008080"/>
                </a:solidFill>
                <a:latin typeface="Arial"/>
                <a:cs typeface="Arial"/>
              </a:rPr>
              <a:t>ứng</a:t>
            </a:r>
            <a:endParaRPr lang="en-US" sz="1853" spc="-62" dirty="0">
              <a:solidFill>
                <a:srgbClr val="008080"/>
              </a:solidFill>
              <a:latin typeface="Arial"/>
              <a:cs typeface="Arial"/>
            </a:endParaRPr>
          </a:p>
        </p:txBody>
      </p:sp>
      <p:sp>
        <p:nvSpPr>
          <p:cNvPr id="5" name="object 5"/>
          <p:cNvSpPr txBox="1"/>
          <p:nvPr/>
        </p:nvSpPr>
        <p:spPr>
          <a:xfrm>
            <a:off x="3293185" y="3663875"/>
            <a:ext cx="1087531" cy="564257"/>
          </a:xfrm>
          <a:prstGeom prst="rect">
            <a:avLst/>
          </a:prstGeom>
        </p:spPr>
        <p:txBody>
          <a:bodyPr vert="horz" wrap="square" lIns="0" tIns="0" rIns="0" bIns="0" rtlCol="0">
            <a:spAutoFit/>
          </a:bodyPr>
          <a:lstStyle/>
          <a:p>
            <a:pPr marL="149607" marR="4483" indent="-138960" algn="ctr">
              <a:lnSpc>
                <a:spcPts val="2162"/>
              </a:lnSpc>
            </a:pPr>
            <a:r>
              <a:rPr lang="vi-VN" sz="1853" spc="-93" dirty="0">
                <a:solidFill>
                  <a:srgbClr val="008080"/>
                </a:solidFill>
                <a:latin typeface="Arial"/>
                <a:cs typeface="Arial"/>
              </a:rPr>
              <a:t>Lưu trữ thứ cấp</a:t>
            </a:r>
          </a:p>
        </p:txBody>
      </p:sp>
      <p:sp>
        <p:nvSpPr>
          <p:cNvPr id="6" name="object 6"/>
          <p:cNvSpPr txBox="1"/>
          <p:nvPr/>
        </p:nvSpPr>
        <p:spPr>
          <a:xfrm>
            <a:off x="2177386" y="3680460"/>
            <a:ext cx="914540" cy="564257"/>
          </a:xfrm>
          <a:prstGeom prst="rect">
            <a:avLst/>
          </a:prstGeom>
        </p:spPr>
        <p:txBody>
          <a:bodyPr vert="horz" wrap="square" lIns="0" tIns="0" rIns="0" bIns="0" rtlCol="0">
            <a:spAutoFit/>
          </a:bodyPr>
          <a:lstStyle/>
          <a:p>
            <a:pPr marL="11206" marR="4483" indent="146245" algn="ctr">
              <a:lnSpc>
                <a:spcPts val="2171"/>
              </a:lnSpc>
            </a:pPr>
            <a:r>
              <a:rPr lang="en-US" sz="1853" spc="-49" dirty="0" err="1">
                <a:solidFill>
                  <a:srgbClr val="008080"/>
                </a:solidFill>
                <a:latin typeface="Arial"/>
                <a:cs typeface="Arial"/>
              </a:rPr>
              <a:t>Bộ</a:t>
            </a:r>
            <a:r>
              <a:rPr lang="en-US" sz="1853" spc="-49" dirty="0">
                <a:solidFill>
                  <a:srgbClr val="008080"/>
                </a:solidFill>
                <a:latin typeface="Arial"/>
                <a:cs typeface="Arial"/>
              </a:rPr>
              <a:t> </a:t>
            </a:r>
            <a:r>
              <a:rPr lang="en-US" sz="1853" spc="-49" dirty="0" err="1">
                <a:solidFill>
                  <a:srgbClr val="008080"/>
                </a:solidFill>
                <a:latin typeface="Arial"/>
                <a:cs typeface="Arial"/>
              </a:rPr>
              <a:t>nhớ</a:t>
            </a:r>
            <a:r>
              <a:rPr lang="en-US" sz="1853" spc="-49" dirty="0">
                <a:solidFill>
                  <a:srgbClr val="008080"/>
                </a:solidFill>
                <a:latin typeface="Arial"/>
                <a:cs typeface="Arial"/>
              </a:rPr>
              <a:t> </a:t>
            </a:r>
            <a:r>
              <a:rPr lang="en-US" sz="1853" spc="-49" dirty="0" err="1">
                <a:solidFill>
                  <a:srgbClr val="008080"/>
                </a:solidFill>
                <a:latin typeface="Arial"/>
                <a:cs typeface="Arial"/>
              </a:rPr>
              <a:t>chính</a:t>
            </a:r>
            <a:endParaRPr sz="1853" dirty="0">
              <a:latin typeface="Arial"/>
              <a:cs typeface="Arial"/>
            </a:endParaRPr>
          </a:p>
        </p:txBody>
      </p:sp>
      <p:sp>
        <p:nvSpPr>
          <p:cNvPr id="7" name="object 7"/>
          <p:cNvSpPr txBox="1"/>
          <p:nvPr/>
        </p:nvSpPr>
        <p:spPr>
          <a:xfrm>
            <a:off x="2973144" y="1441076"/>
            <a:ext cx="6311713" cy="1463286"/>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sz="1941" spc="-71" dirty="0" err="1">
                <a:solidFill>
                  <a:srgbClr val="342170"/>
                </a:solidFill>
                <a:latin typeface="Palatino Linotype"/>
                <a:cs typeface="Palatino Linotype"/>
              </a:rPr>
              <a:t>Đối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với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mỗi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nút</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lá</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trong</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quy</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trình</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phân</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loại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lại</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có</a:t>
            </a:r>
            <a:r>
              <a:rPr lang="en-US" sz="1941" spc="-71" dirty="0">
                <a:solidFill>
                  <a:srgbClr val="342170"/>
                </a:solidFill>
                <a:latin typeface="Palatino Linotype"/>
                <a:cs typeface="Palatino Linotype"/>
              </a:rPr>
              <a:t> </a:t>
            </a:r>
            <a:r>
              <a:rPr lang="en-US" sz="1941" spc="-71" dirty="0" err="1">
                <a:solidFill>
                  <a:srgbClr val="342170"/>
                </a:solidFill>
                <a:latin typeface="Palatino Linotype"/>
                <a:cs typeface="Palatino Linotype"/>
              </a:rPr>
              <a:t>sẵn</a:t>
            </a:r>
            <a:r>
              <a:rPr lang="en-US" sz="1941" spc="-71" dirty="0">
                <a:solidFill>
                  <a:srgbClr val="342170"/>
                </a:solidFill>
                <a:latin typeface="Palatino Linotype"/>
                <a:cs typeface="Palatino Linotype"/>
              </a:rPr>
              <a:t> </a:t>
            </a:r>
            <a:r>
              <a:rPr sz="1941" spc="-84" dirty="0">
                <a:solidFill>
                  <a:srgbClr val="342170"/>
                </a:solidFill>
                <a:latin typeface="Palatino Linotype"/>
                <a:cs typeface="Palatino Linotype"/>
              </a:rPr>
              <a:t>:</a:t>
            </a:r>
            <a:endParaRPr sz="1941" dirty="0">
              <a:latin typeface="Palatino Linotype"/>
              <a:cs typeface="Palatino Linotype"/>
            </a:endParaRPr>
          </a:p>
          <a:p>
            <a:pPr marL="446578">
              <a:spcBef>
                <a:spcPts val="494"/>
              </a:spcBef>
            </a:pPr>
            <a:r>
              <a:rPr sz="1941" spc="-344" dirty="0">
                <a:solidFill>
                  <a:srgbClr val="009999"/>
                </a:solidFill>
                <a:latin typeface="Courier New"/>
                <a:cs typeface="Courier New"/>
              </a:rPr>
              <a:t>“</a:t>
            </a:r>
            <a:r>
              <a:rPr lang="en-US" sz="1941" spc="-344" dirty="0" err="1">
                <a:solidFill>
                  <a:srgbClr val="009999"/>
                </a:solidFill>
                <a:latin typeface="Courier New"/>
                <a:cs typeface="Courier New"/>
              </a:rPr>
              <a:t>Có</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bất</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kỳ</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yêu</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cầu</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hệ</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thống</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nào</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từ</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lớp</a:t>
            </a:r>
            <a:r>
              <a:rPr lang="en-US" sz="1941" spc="-344" dirty="0">
                <a:solidFill>
                  <a:srgbClr val="009999"/>
                </a:solidFill>
                <a:latin typeface="Courier New"/>
                <a:cs typeface="Courier New"/>
              </a:rPr>
              <a:t> </a:t>
            </a:r>
            <a:r>
              <a:rPr lang="en-US" sz="1941" spc="-344" dirty="0" err="1">
                <a:solidFill>
                  <a:srgbClr val="009999"/>
                </a:solidFill>
                <a:latin typeface="Courier New"/>
                <a:cs typeface="Courier New"/>
              </a:rPr>
              <a:t>này</a:t>
            </a:r>
            <a:r>
              <a:rPr sz="1941" spc="-322" dirty="0">
                <a:solidFill>
                  <a:srgbClr val="009999"/>
                </a:solidFill>
                <a:latin typeface="Courier New"/>
                <a:cs typeface="Courier New"/>
              </a:rPr>
              <a:t>?”</a:t>
            </a:r>
            <a:endParaRPr sz="1941" dirty="0">
              <a:latin typeface="Courier New"/>
              <a:cs typeface="Courier New"/>
            </a:endParaRPr>
          </a:p>
          <a:p>
            <a:pPr marL="309299" indent="-298092">
              <a:spcBef>
                <a:spcPts val="688"/>
              </a:spcBef>
              <a:buClr>
                <a:srgbClr val="800080"/>
              </a:buClr>
              <a:buSzPct val="68181"/>
              <a:buFont typeface="Courier New"/>
              <a:buChar char=""/>
              <a:tabLst>
                <a:tab pos="309859" algn="l"/>
                <a:tab pos="3180959" algn="l"/>
              </a:tabLst>
            </a:pPr>
            <a:r>
              <a:rPr lang="vi-VN" sz="1941" spc="-97" dirty="0">
                <a:solidFill>
                  <a:srgbClr val="342170"/>
                </a:solidFill>
                <a:latin typeface="Palatino Linotype"/>
                <a:cs typeface="Palatino Linotype"/>
              </a:rPr>
              <a:t>Phân loại cụ thể hơn </a:t>
            </a:r>
            <a:r>
              <a:rPr lang="en-US" sz="1941" spc="115" dirty="0">
                <a:solidFill>
                  <a:srgbClr val="800080"/>
                </a:solidFill>
                <a:latin typeface="Palatino Linotype"/>
                <a:cs typeface="Palatino Linotype"/>
              </a:rPr>
              <a:t>=&gt; </a:t>
            </a:r>
            <a:r>
              <a:rPr lang="en-US" sz="1941" spc="-132" dirty="0">
                <a:solidFill>
                  <a:srgbClr val="342170"/>
                </a:solidFill>
                <a:latin typeface="Palatino Linotype"/>
                <a:cs typeface="Palatino Linotype"/>
              </a:rPr>
              <a:t>t</a:t>
            </a:r>
            <a:r>
              <a:rPr lang="vi-VN" sz="1941" spc="-132" dirty="0">
                <a:solidFill>
                  <a:srgbClr val="342170"/>
                </a:solidFill>
                <a:latin typeface="Palatino Linotype"/>
                <a:cs typeface="Palatino Linotype"/>
              </a:rPr>
              <a:t>ìm kiếm tập trung nhiều hơn</a:t>
            </a:r>
            <a:endParaRPr sz="1941" dirty="0">
              <a:latin typeface="Palatino Linotype"/>
              <a:cs typeface="Palatino Linotype"/>
            </a:endParaRPr>
          </a:p>
          <a:p>
            <a:pPr marL="996816">
              <a:spcBef>
                <a:spcPts val="1006"/>
              </a:spcBef>
            </a:pPr>
            <a:r>
              <a:rPr lang="en-US" sz="1853" spc="-57" dirty="0" err="1">
                <a:solidFill>
                  <a:srgbClr val="008080"/>
                </a:solidFill>
                <a:latin typeface="Arial"/>
                <a:cs typeface="Arial"/>
              </a:rPr>
              <a:t>Yêu</a:t>
            </a:r>
            <a:r>
              <a:rPr lang="en-US" sz="1853" spc="-57" dirty="0">
                <a:solidFill>
                  <a:srgbClr val="008080"/>
                </a:solidFill>
                <a:latin typeface="Arial"/>
                <a:cs typeface="Arial"/>
              </a:rPr>
              <a:t> </a:t>
            </a:r>
            <a:r>
              <a:rPr lang="en-US" sz="1853" spc="-57" dirty="0" err="1">
                <a:solidFill>
                  <a:srgbClr val="008080"/>
                </a:solidFill>
                <a:latin typeface="Arial"/>
                <a:cs typeface="Arial"/>
              </a:rPr>
              <a:t>cầu</a:t>
            </a:r>
            <a:r>
              <a:rPr lang="en-US" sz="1853" spc="-57" dirty="0">
                <a:solidFill>
                  <a:srgbClr val="008080"/>
                </a:solidFill>
                <a:latin typeface="Arial"/>
                <a:cs typeface="Arial"/>
              </a:rPr>
              <a:t> </a:t>
            </a:r>
            <a:r>
              <a:rPr lang="en-US" sz="1853" spc="-57" dirty="0" err="1">
                <a:solidFill>
                  <a:srgbClr val="008080"/>
                </a:solidFill>
                <a:latin typeface="Arial"/>
                <a:cs typeface="Arial"/>
              </a:rPr>
              <a:t>về</a:t>
            </a:r>
            <a:r>
              <a:rPr lang="en-US" sz="1853" spc="-57" dirty="0">
                <a:solidFill>
                  <a:srgbClr val="008080"/>
                </a:solidFill>
                <a:latin typeface="Arial"/>
                <a:cs typeface="Arial"/>
              </a:rPr>
              <a:t> </a:t>
            </a:r>
            <a:r>
              <a:rPr lang="en-US" sz="1853" spc="-57" dirty="0" err="1">
                <a:solidFill>
                  <a:srgbClr val="008080"/>
                </a:solidFill>
                <a:latin typeface="Arial"/>
                <a:cs typeface="Arial"/>
              </a:rPr>
              <a:t>Hiệu</a:t>
            </a:r>
            <a:r>
              <a:rPr lang="en-US" sz="1853" spc="-57" dirty="0">
                <a:solidFill>
                  <a:srgbClr val="008080"/>
                </a:solidFill>
                <a:latin typeface="Arial"/>
                <a:cs typeface="Arial"/>
              </a:rPr>
              <a:t> </a:t>
            </a:r>
            <a:r>
              <a:rPr lang="en-US" sz="1853" spc="-57" dirty="0" err="1">
                <a:solidFill>
                  <a:srgbClr val="008080"/>
                </a:solidFill>
                <a:latin typeface="Arial"/>
                <a:cs typeface="Arial"/>
              </a:rPr>
              <a:t>suất</a:t>
            </a:r>
            <a:endParaRPr sz="1853" dirty="0">
              <a:latin typeface="Arial"/>
              <a:cs typeface="Arial"/>
            </a:endParaRPr>
          </a:p>
        </p:txBody>
      </p:sp>
      <p:sp>
        <p:nvSpPr>
          <p:cNvPr id="8" name="object 8"/>
          <p:cNvSpPr txBox="1"/>
          <p:nvPr/>
        </p:nvSpPr>
        <p:spPr>
          <a:xfrm>
            <a:off x="5367646" y="3150646"/>
            <a:ext cx="972923" cy="285143"/>
          </a:xfrm>
          <a:prstGeom prst="rect">
            <a:avLst/>
          </a:prstGeom>
        </p:spPr>
        <p:txBody>
          <a:bodyPr vert="horz" wrap="square" lIns="0" tIns="0" rIns="0" bIns="0" rtlCol="0">
            <a:spAutoFit/>
          </a:bodyPr>
          <a:lstStyle/>
          <a:p>
            <a:pPr marL="11206"/>
            <a:r>
              <a:rPr lang="en-US" sz="1853" spc="-66" dirty="0" err="1">
                <a:solidFill>
                  <a:srgbClr val="008080"/>
                </a:solidFill>
                <a:latin typeface="Arial"/>
                <a:cs typeface="Arial"/>
              </a:rPr>
              <a:t>Thời</a:t>
            </a:r>
            <a:r>
              <a:rPr lang="en-US" sz="1853" spc="-66" dirty="0">
                <a:solidFill>
                  <a:srgbClr val="008080"/>
                </a:solidFill>
                <a:latin typeface="Arial"/>
                <a:cs typeface="Arial"/>
              </a:rPr>
              <a:t> </a:t>
            </a:r>
            <a:r>
              <a:rPr lang="en-US" sz="1853" spc="-66" dirty="0" err="1">
                <a:solidFill>
                  <a:srgbClr val="008080"/>
                </a:solidFill>
                <a:latin typeface="Arial"/>
                <a:cs typeface="Arial"/>
              </a:rPr>
              <a:t>gian</a:t>
            </a:r>
            <a:endParaRPr sz="1853" dirty="0">
              <a:latin typeface="Arial"/>
              <a:cs typeface="Arial"/>
            </a:endParaRPr>
          </a:p>
        </p:txBody>
      </p:sp>
      <p:sp>
        <p:nvSpPr>
          <p:cNvPr id="9" name="object 9"/>
          <p:cNvSpPr txBox="1"/>
          <p:nvPr/>
        </p:nvSpPr>
        <p:spPr>
          <a:xfrm>
            <a:off x="2951014" y="3135853"/>
            <a:ext cx="1177317" cy="570284"/>
          </a:xfrm>
          <a:prstGeom prst="rect">
            <a:avLst/>
          </a:prstGeom>
        </p:spPr>
        <p:txBody>
          <a:bodyPr vert="horz" wrap="square" lIns="0" tIns="0" rIns="0" bIns="0" rtlCol="0">
            <a:spAutoFit/>
          </a:bodyPr>
          <a:lstStyle/>
          <a:p>
            <a:pPr marL="11206"/>
            <a:r>
              <a:rPr lang="en-US" sz="1853" spc="-75" dirty="0" err="1">
                <a:solidFill>
                  <a:srgbClr val="008080"/>
                </a:solidFill>
                <a:latin typeface="Arial"/>
                <a:cs typeface="Arial"/>
              </a:rPr>
              <a:t>Không</a:t>
            </a:r>
            <a:r>
              <a:rPr lang="en-US" sz="1853" spc="-75" dirty="0">
                <a:solidFill>
                  <a:srgbClr val="008080"/>
                </a:solidFill>
                <a:latin typeface="Arial"/>
                <a:cs typeface="Arial"/>
              </a:rPr>
              <a:t> </a:t>
            </a:r>
            <a:r>
              <a:rPr lang="en-US" sz="1853" spc="-75" dirty="0" err="1">
                <a:solidFill>
                  <a:srgbClr val="008080"/>
                </a:solidFill>
                <a:latin typeface="Arial"/>
                <a:cs typeface="Arial"/>
              </a:rPr>
              <a:t>gian</a:t>
            </a:r>
            <a:endParaRPr lang="en-US" sz="1853" spc="-75" dirty="0">
              <a:solidFill>
                <a:srgbClr val="008080"/>
              </a:solidFill>
              <a:latin typeface="Arial"/>
              <a:cs typeface="Arial"/>
            </a:endParaRPr>
          </a:p>
          <a:p>
            <a:pPr marL="11206"/>
            <a:endParaRPr sz="1853" dirty="0">
              <a:latin typeface="Arial"/>
              <a:cs typeface="Arial"/>
            </a:endParaRPr>
          </a:p>
        </p:txBody>
      </p:sp>
      <p:sp>
        <p:nvSpPr>
          <p:cNvPr id="10" name="object 10"/>
          <p:cNvSpPr/>
          <p:nvPr/>
        </p:nvSpPr>
        <p:spPr>
          <a:xfrm>
            <a:off x="5037548" y="2932719"/>
            <a:ext cx="776568" cy="224118"/>
          </a:xfrm>
          <a:custGeom>
            <a:avLst/>
            <a:gdLst/>
            <a:ahLst/>
            <a:cxnLst/>
            <a:rect l="l" t="t" r="r" b="b"/>
            <a:pathLst>
              <a:path w="880110" h="254000">
                <a:moveTo>
                  <a:pt x="879919" y="253841"/>
                </a:moveTo>
                <a:lnTo>
                  <a:pt x="0" y="0"/>
                </a:lnTo>
              </a:path>
            </a:pathLst>
          </a:custGeom>
          <a:ln w="20002">
            <a:solidFill>
              <a:srgbClr val="000000"/>
            </a:solidFill>
          </a:ln>
        </p:spPr>
        <p:txBody>
          <a:bodyPr wrap="square" lIns="0" tIns="0" rIns="0" bIns="0" rtlCol="0"/>
          <a:lstStyle/>
          <a:p>
            <a:endParaRPr sz="1588"/>
          </a:p>
        </p:txBody>
      </p:sp>
      <p:sp>
        <p:nvSpPr>
          <p:cNvPr id="11" name="object 11"/>
          <p:cNvSpPr/>
          <p:nvPr/>
        </p:nvSpPr>
        <p:spPr>
          <a:xfrm>
            <a:off x="3912533" y="2947007"/>
            <a:ext cx="889186" cy="195543"/>
          </a:xfrm>
          <a:custGeom>
            <a:avLst/>
            <a:gdLst/>
            <a:ahLst/>
            <a:cxnLst/>
            <a:rect l="l" t="t" r="r" b="b"/>
            <a:pathLst>
              <a:path w="1007745" h="221614">
                <a:moveTo>
                  <a:pt x="0" y="221456"/>
                </a:moveTo>
                <a:lnTo>
                  <a:pt x="1007459" y="0"/>
                </a:lnTo>
              </a:path>
            </a:pathLst>
          </a:custGeom>
          <a:ln w="20002">
            <a:solidFill>
              <a:srgbClr val="000000"/>
            </a:solidFill>
          </a:ln>
        </p:spPr>
        <p:txBody>
          <a:bodyPr wrap="square" lIns="0" tIns="0" rIns="0" bIns="0" rtlCol="0"/>
          <a:lstStyle/>
          <a:p>
            <a:endParaRPr sz="1588"/>
          </a:p>
        </p:txBody>
      </p:sp>
      <p:sp>
        <p:nvSpPr>
          <p:cNvPr id="12" name="object 12"/>
          <p:cNvSpPr/>
          <p:nvPr/>
        </p:nvSpPr>
        <p:spPr>
          <a:xfrm>
            <a:off x="5441213" y="3483124"/>
            <a:ext cx="326651" cy="254934"/>
          </a:xfrm>
          <a:custGeom>
            <a:avLst/>
            <a:gdLst/>
            <a:ahLst/>
            <a:cxnLst/>
            <a:rect l="l" t="t" r="r" b="b"/>
            <a:pathLst>
              <a:path w="370204" h="288925">
                <a:moveTo>
                  <a:pt x="0" y="288893"/>
                </a:moveTo>
                <a:lnTo>
                  <a:pt x="369950" y="0"/>
                </a:lnTo>
              </a:path>
            </a:pathLst>
          </a:custGeom>
          <a:ln w="20002">
            <a:solidFill>
              <a:srgbClr val="000000"/>
            </a:solidFill>
          </a:ln>
        </p:spPr>
        <p:txBody>
          <a:bodyPr wrap="square" lIns="0" tIns="0" rIns="0" bIns="0" rtlCol="0"/>
          <a:lstStyle/>
          <a:p>
            <a:endParaRPr sz="1588"/>
          </a:p>
        </p:txBody>
      </p:sp>
      <p:sp>
        <p:nvSpPr>
          <p:cNvPr id="13" name="object 13"/>
          <p:cNvSpPr/>
          <p:nvPr/>
        </p:nvSpPr>
        <p:spPr>
          <a:xfrm>
            <a:off x="6930054" y="4645707"/>
            <a:ext cx="547407" cy="284069"/>
          </a:xfrm>
          <a:custGeom>
            <a:avLst/>
            <a:gdLst/>
            <a:ahLst/>
            <a:cxnLst/>
            <a:rect l="l" t="t" r="r" b="b"/>
            <a:pathLst>
              <a:path w="620395" h="321945">
                <a:moveTo>
                  <a:pt x="0" y="321373"/>
                </a:moveTo>
                <a:lnTo>
                  <a:pt x="619982" y="0"/>
                </a:lnTo>
              </a:path>
            </a:pathLst>
          </a:custGeom>
          <a:ln w="20002">
            <a:solidFill>
              <a:srgbClr val="000000"/>
            </a:solidFill>
          </a:ln>
        </p:spPr>
        <p:txBody>
          <a:bodyPr wrap="square" lIns="0" tIns="0" rIns="0" bIns="0" rtlCol="0"/>
          <a:lstStyle/>
          <a:p>
            <a:endParaRPr sz="1588"/>
          </a:p>
        </p:txBody>
      </p:sp>
      <p:sp>
        <p:nvSpPr>
          <p:cNvPr id="14" name="object 14"/>
          <p:cNvSpPr/>
          <p:nvPr/>
        </p:nvSpPr>
        <p:spPr>
          <a:xfrm>
            <a:off x="2878034" y="3468753"/>
            <a:ext cx="573741" cy="240926"/>
          </a:xfrm>
          <a:custGeom>
            <a:avLst/>
            <a:gdLst/>
            <a:ahLst/>
            <a:cxnLst/>
            <a:rect l="l" t="t" r="r" b="b"/>
            <a:pathLst>
              <a:path w="650239" h="273050">
                <a:moveTo>
                  <a:pt x="0" y="272796"/>
                </a:moveTo>
                <a:lnTo>
                  <a:pt x="649985" y="0"/>
                </a:lnTo>
              </a:path>
            </a:pathLst>
          </a:custGeom>
          <a:ln w="20002">
            <a:solidFill>
              <a:srgbClr val="000000"/>
            </a:solidFill>
          </a:ln>
        </p:spPr>
        <p:txBody>
          <a:bodyPr wrap="square" lIns="0" tIns="0" rIns="0" bIns="0" rtlCol="0"/>
          <a:lstStyle/>
          <a:p>
            <a:endParaRPr sz="1588"/>
          </a:p>
        </p:txBody>
      </p:sp>
      <p:sp>
        <p:nvSpPr>
          <p:cNvPr id="15" name="object 15"/>
          <p:cNvSpPr/>
          <p:nvPr/>
        </p:nvSpPr>
        <p:spPr>
          <a:xfrm>
            <a:off x="7697713" y="4659994"/>
            <a:ext cx="445993" cy="240926"/>
          </a:xfrm>
          <a:custGeom>
            <a:avLst/>
            <a:gdLst/>
            <a:ahLst/>
            <a:cxnLst/>
            <a:rect l="l" t="t" r="r" b="b"/>
            <a:pathLst>
              <a:path w="505459" h="273050">
                <a:moveTo>
                  <a:pt x="505015" y="272795"/>
                </a:moveTo>
                <a:lnTo>
                  <a:pt x="0" y="0"/>
                </a:lnTo>
              </a:path>
            </a:pathLst>
          </a:custGeom>
          <a:ln w="20002">
            <a:solidFill>
              <a:srgbClr val="000000"/>
            </a:solidFill>
          </a:ln>
        </p:spPr>
        <p:txBody>
          <a:bodyPr wrap="square" lIns="0" tIns="0" rIns="0" bIns="0" rtlCol="0"/>
          <a:lstStyle/>
          <a:p>
            <a:endParaRPr sz="1588"/>
          </a:p>
        </p:txBody>
      </p:sp>
      <p:sp>
        <p:nvSpPr>
          <p:cNvPr id="16" name="object 16"/>
          <p:cNvSpPr/>
          <p:nvPr/>
        </p:nvSpPr>
        <p:spPr>
          <a:xfrm>
            <a:off x="3533159" y="3454465"/>
            <a:ext cx="337857" cy="224118"/>
          </a:xfrm>
          <a:custGeom>
            <a:avLst/>
            <a:gdLst/>
            <a:ahLst/>
            <a:cxnLst/>
            <a:rect l="l" t="t" r="r" b="b"/>
            <a:pathLst>
              <a:path w="382905" h="254000">
                <a:moveTo>
                  <a:pt x="382524" y="253841"/>
                </a:moveTo>
                <a:lnTo>
                  <a:pt x="0" y="0"/>
                </a:lnTo>
              </a:path>
            </a:pathLst>
          </a:custGeom>
          <a:ln w="20002">
            <a:solidFill>
              <a:srgbClr val="000000"/>
            </a:solidFill>
          </a:ln>
        </p:spPr>
        <p:txBody>
          <a:bodyPr wrap="square" lIns="0" tIns="0" rIns="0" bIns="0" rtlCol="0"/>
          <a:lstStyle/>
          <a:p>
            <a:endParaRPr sz="1588"/>
          </a:p>
        </p:txBody>
      </p:sp>
      <p:sp>
        <p:nvSpPr>
          <p:cNvPr id="17" name="object 17"/>
          <p:cNvSpPr txBox="1"/>
          <p:nvPr/>
        </p:nvSpPr>
        <p:spPr>
          <a:xfrm>
            <a:off x="6896997" y="4348779"/>
            <a:ext cx="1888415" cy="285143"/>
          </a:xfrm>
          <a:prstGeom prst="rect">
            <a:avLst/>
          </a:prstGeom>
        </p:spPr>
        <p:txBody>
          <a:bodyPr vert="horz" wrap="square" lIns="0" tIns="0" rIns="0" bIns="0" rtlCol="0">
            <a:spAutoFit/>
          </a:bodyPr>
          <a:lstStyle/>
          <a:p>
            <a:pPr marL="11206"/>
            <a:r>
              <a:rPr lang="vi-VN" sz="1853" spc="-62" dirty="0">
                <a:solidFill>
                  <a:srgbClr val="008080"/>
                </a:solidFill>
                <a:latin typeface="Arial"/>
                <a:cs typeface="Arial"/>
              </a:rPr>
              <a:t>Thông lượng đỉnh</a:t>
            </a:r>
            <a:endParaRPr sz="1853" dirty="0">
              <a:latin typeface="Arial"/>
              <a:cs typeface="Arial"/>
            </a:endParaRPr>
          </a:p>
        </p:txBody>
      </p:sp>
      <p:sp>
        <p:nvSpPr>
          <p:cNvPr id="18" name="object 18"/>
          <p:cNvSpPr/>
          <p:nvPr/>
        </p:nvSpPr>
        <p:spPr>
          <a:xfrm>
            <a:off x="5946317" y="3468753"/>
            <a:ext cx="542925" cy="269501"/>
          </a:xfrm>
          <a:custGeom>
            <a:avLst/>
            <a:gdLst/>
            <a:ahLst/>
            <a:cxnLst/>
            <a:rect l="l" t="t" r="r" b="b"/>
            <a:pathLst>
              <a:path w="615314" h="305435">
                <a:moveTo>
                  <a:pt x="614934" y="305180"/>
                </a:moveTo>
                <a:lnTo>
                  <a:pt x="0" y="0"/>
                </a:lnTo>
              </a:path>
            </a:pathLst>
          </a:custGeom>
          <a:ln w="20002">
            <a:solidFill>
              <a:srgbClr val="000000"/>
            </a:solidFill>
          </a:ln>
        </p:spPr>
        <p:txBody>
          <a:bodyPr wrap="square" lIns="0" tIns="0" rIns="0" bIns="0" rtlCol="0"/>
          <a:lstStyle/>
          <a:p>
            <a:endParaRPr sz="1588"/>
          </a:p>
        </p:txBody>
      </p:sp>
      <p:sp>
        <p:nvSpPr>
          <p:cNvPr id="19" name="object 19"/>
          <p:cNvSpPr/>
          <p:nvPr/>
        </p:nvSpPr>
        <p:spPr>
          <a:xfrm>
            <a:off x="6857271" y="4064374"/>
            <a:ext cx="639856" cy="269501"/>
          </a:xfrm>
          <a:custGeom>
            <a:avLst/>
            <a:gdLst/>
            <a:ahLst/>
            <a:cxnLst/>
            <a:rect l="l" t="t" r="r" b="b"/>
            <a:pathLst>
              <a:path w="725170" h="305435">
                <a:moveTo>
                  <a:pt x="725043" y="305180"/>
                </a:moveTo>
                <a:lnTo>
                  <a:pt x="0" y="0"/>
                </a:lnTo>
              </a:path>
            </a:pathLst>
          </a:custGeom>
          <a:ln w="20002">
            <a:solidFill>
              <a:srgbClr val="000000"/>
            </a:solidFill>
          </a:ln>
        </p:spPr>
        <p:txBody>
          <a:bodyPr wrap="square" lIns="0" tIns="0" rIns="0" bIns="0" rtlCol="0"/>
          <a:lstStyle/>
          <a:p>
            <a:endParaRPr sz="1588"/>
          </a:p>
        </p:txBody>
      </p:sp>
      <p:sp>
        <p:nvSpPr>
          <p:cNvPr id="20" name="object 20"/>
          <p:cNvSpPr/>
          <p:nvPr/>
        </p:nvSpPr>
        <p:spPr>
          <a:xfrm>
            <a:off x="5979347" y="4078745"/>
            <a:ext cx="408454" cy="254934"/>
          </a:xfrm>
          <a:custGeom>
            <a:avLst/>
            <a:gdLst/>
            <a:ahLst/>
            <a:cxnLst/>
            <a:rect l="l" t="t" r="r" b="b"/>
            <a:pathLst>
              <a:path w="462914" h="288925">
                <a:moveTo>
                  <a:pt x="0" y="288893"/>
                </a:moveTo>
                <a:lnTo>
                  <a:pt x="462533" y="0"/>
                </a:lnTo>
              </a:path>
            </a:pathLst>
          </a:custGeom>
          <a:ln w="20002">
            <a:solidFill>
              <a:srgbClr val="000000"/>
            </a:solidFill>
          </a:ln>
        </p:spPr>
        <p:txBody>
          <a:bodyPr wrap="square" lIns="0" tIns="0" rIns="0" bIns="0" rtlCol="0"/>
          <a:lstStyle/>
          <a:p>
            <a:endParaRPr sz="1588"/>
          </a:p>
        </p:txBody>
      </p:sp>
      <p:sp>
        <p:nvSpPr>
          <p:cNvPr id="21" name="object 21"/>
          <p:cNvSpPr txBox="1"/>
          <p:nvPr/>
        </p:nvSpPr>
        <p:spPr>
          <a:xfrm>
            <a:off x="4672853" y="4333987"/>
            <a:ext cx="1955426" cy="285143"/>
          </a:xfrm>
          <a:prstGeom prst="rect">
            <a:avLst/>
          </a:prstGeom>
        </p:spPr>
        <p:txBody>
          <a:bodyPr vert="horz" wrap="square" lIns="0" tIns="0" rIns="0" bIns="0" rtlCol="0">
            <a:spAutoFit/>
          </a:bodyPr>
          <a:lstStyle/>
          <a:p>
            <a:pPr marL="11206"/>
            <a:r>
              <a:rPr sz="1853" spc="-62" dirty="0">
                <a:solidFill>
                  <a:srgbClr val="008080"/>
                </a:solidFill>
                <a:latin typeface="Arial"/>
                <a:cs typeface="Arial"/>
              </a:rPr>
              <a:t>OffPeakThroughput</a:t>
            </a:r>
            <a:endParaRPr sz="1853" dirty="0">
              <a:latin typeface="Arial"/>
              <a:cs typeface="Arial"/>
            </a:endParaRPr>
          </a:p>
        </p:txBody>
      </p:sp>
      <p:sp>
        <p:nvSpPr>
          <p:cNvPr id="22" name="object 22"/>
          <p:cNvSpPr txBox="1"/>
          <p:nvPr/>
        </p:nvSpPr>
        <p:spPr>
          <a:xfrm>
            <a:off x="4986168" y="4916245"/>
            <a:ext cx="2213162" cy="570284"/>
          </a:xfrm>
          <a:prstGeom prst="rect">
            <a:avLst/>
          </a:prstGeom>
        </p:spPr>
        <p:txBody>
          <a:bodyPr vert="horz" wrap="square" lIns="0" tIns="0" rIns="0" bIns="0" rtlCol="0">
            <a:spAutoFit/>
          </a:bodyPr>
          <a:lstStyle/>
          <a:p>
            <a:pPr marL="11206" algn="ctr"/>
            <a:r>
              <a:rPr lang="vi-VN" sz="1853" spc="-66" dirty="0">
                <a:solidFill>
                  <a:srgbClr val="008080"/>
                </a:solidFill>
                <a:latin typeface="Arial"/>
                <a:cs typeface="Arial"/>
              </a:rPr>
              <a:t>Thông lượng trung bình cao điểm</a:t>
            </a:r>
            <a:endParaRPr sz="1853" dirty="0">
              <a:latin typeface="Arial"/>
              <a:cs typeface="Arial"/>
            </a:endParaRPr>
          </a:p>
        </p:txBody>
      </p:sp>
      <p:sp>
        <p:nvSpPr>
          <p:cNvPr id="23" name="object 23"/>
          <p:cNvSpPr txBox="1"/>
          <p:nvPr/>
        </p:nvSpPr>
        <p:spPr>
          <a:xfrm>
            <a:off x="7488667" y="4916245"/>
            <a:ext cx="2432797" cy="570284"/>
          </a:xfrm>
          <a:prstGeom prst="rect">
            <a:avLst/>
          </a:prstGeom>
        </p:spPr>
        <p:txBody>
          <a:bodyPr vert="horz" wrap="square" lIns="0" tIns="0" rIns="0" bIns="0" rtlCol="0">
            <a:spAutoFit/>
          </a:bodyPr>
          <a:lstStyle/>
          <a:p>
            <a:pPr marL="11206" algn="ctr"/>
            <a:r>
              <a:rPr lang="vi-VN" sz="1853" spc="-62" dirty="0">
                <a:solidFill>
                  <a:srgbClr val="008080"/>
                </a:solidFill>
                <a:latin typeface="Arial"/>
                <a:cs typeface="Arial"/>
              </a:rPr>
              <a:t>Thông lượng thống nhất cao điểm</a:t>
            </a:r>
            <a:endParaRPr sz="1853" dirty="0">
              <a:latin typeface="Arial"/>
              <a:cs typeface="Arial"/>
            </a:endParaRPr>
          </a:p>
        </p:txBody>
      </p:sp>
      <p:sp>
        <p:nvSpPr>
          <p:cNvPr id="24" name="object 24"/>
          <p:cNvSpPr txBox="1"/>
          <p:nvPr/>
        </p:nvSpPr>
        <p:spPr>
          <a:xfrm>
            <a:off x="7845014" y="3220122"/>
            <a:ext cx="1855277" cy="692497"/>
          </a:xfrm>
          <a:prstGeom prst="rect">
            <a:avLst/>
          </a:prstGeom>
        </p:spPr>
        <p:txBody>
          <a:bodyPr vert="horz" wrap="square" lIns="0" tIns="0" rIns="0" bIns="0" rtlCol="0">
            <a:spAutoFit/>
          </a:bodyPr>
          <a:lstStyle/>
          <a:p>
            <a:pPr marL="158572" marR="4483" indent="-147926" algn="ctr">
              <a:lnSpc>
                <a:spcPts val="1818"/>
              </a:lnSpc>
            </a:pPr>
            <a:r>
              <a:rPr lang="en-US" sz="1544" spc="-49" dirty="0" err="1">
                <a:solidFill>
                  <a:srgbClr val="000080"/>
                </a:solidFill>
                <a:latin typeface="Arial"/>
                <a:cs typeface="Arial"/>
              </a:rPr>
              <a:t>Danh</a:t>
            </a:r>
            <a:r>
              <a:rPr lang="en-US" sz="1544" spc="-49" dirty="0">
                <a:solidFill>
                  <a:srgbClr val="000080"/>
                </a:solidFill>
                <a:latin typeface="Arial"/>
                <a:cs typeface="Arial"/>
              </a:rPr>
              <a:t> </a:t>
            </a:r>
            <a:r>
              <a:rPr lang="en-US" sz="1544" spc="-49" dirty="0" err="1">
                <a:solidFill>
                  <a:srgbClr val="000080"/>
                </a:solidFill>
                <a:latin typeface="Arial"/>
                <a:cs typeface="Arial"/>
              </a:rPr>
              <a:t>mục</a:t>
            </a:r>
            <a:r>
              <a:rPr lang="en-US" sz="1544" spc="-49" dirty="0">
                <a:solidFill>
                  <a:srgbClr val="000080"/>
                </a:solidFill>
                <a:latin typeface="Arial"/>
                <a:cs typeface="Arial"/>
              </a:rPr>
              <a:t> </a:t>
            </a:r>
            <a:r>
              <a:rPr lang="en-US" sz="1544" spc="-49" dirty="0" err="1">
                <a:solidFill>
                  <a:srgbClr val="000080"/>
                </a:solidFill>
                <a:latin typeface="Arial"/>
                <a:cs typeface="Arial"/>
              </a:rPr>
              <a:t>có</a:t>
            </a:r>
            <a:r>
              <a:rPr lang="en-US" sz="1544" spc="-49" dirty="0">
                <a:solidFill>
                  <a:srgbClr val="000080"/>
                </a:solidFill>
                <a:latin typeface="Arial"/>
                <a:cs typeface="Arial"/>
              </a:rPr>
              <a:t> </a:t>
            </a:r>
            <a:r>
              <a:rPr lang="en-US" sz="1544" spc="-49" dirty="0" err="1">
                <a:solidFill>
                  <a:srgbClr val="000080"/>
                </a:solidFill>
                <a:latin typeface="Arial"/>
                <a:cs typeface="Arial"/>
              </a:rPr>
              <a:t>thể</a:t>
            </a:r>
            <a:r>
              <a:rPr lang="en-US" sz="1544" spc="-49" dirty="0">
                <a:solidFill>
                  <a:srgbClr val="000080"/>
                </a:solidFill>
                <a:latin typeface="Arial"/>
                <a:cs typeface="Arial"/>
              </a:rPr>
              <a:t> </a:t>
            </a:r>
            <a:r>
              <a:rPr lang="en-US" sz="1544" spc="-49" dirty="0" err="1">
                <a:solidFill>
                  <a:srgbClr val="000080"/>
                </a:solidFill>
                <a:latin typeface="Arial"/>
                <a:cs typeface="Arial"/>
              </a:rPr>
              <a:t>tái</a:t>
            </a:r>
            <a:r>
              <a:rPr lang="en-US" sz="1544" spc="-49" dirty="0">
                <a:solidFill>
                  <a:srgbClr val="000080"/>
                </a:solidFill>
                <a:latin typeface="Arial"/>
                <a:cs typeface="Arial"/>
              </a:rPr>
              <a:t> </a:t>
            </a:r>
            <a:r>
              <a:rPr lang="en-US" sz="1544" spc="-49" dirty="0" err="1">
                <a:solidFill>
                  <a:srgbClr val="000080"/>
                </a:solidFill>
                <a:latin typeface="Arial"/>
                <a:cs typeface="Arial"/>
              </a:rPr>
              <a:t>sử</a:t>
            </a:r>
            <a:r>
              <a:rPr lang="en-US" sz="1544" spc="-49" dirty="0">
                <a:solidFill>
                  <a:srgbClr val="000080"/>
                </a:solidFill>
                <a:latin typeface="Arial"/>
                <a:cs typeface="Arial"/>
              </a:rPr>
              <a:t> </a:t>
            </a:r>
            <a:r>
              <a:rPr lang="en-US" sz="1544" spc="-49" dirty="0" err="1">
                <a:solidFill>
                  <a:srgbClr val="000080"/>
                </a:solidFill>
                <a:latin typeface="Arial"/>
                <a:cs typeface="Arial"/>
              </a:rPr>
              <a:t>dụng</a:t>
            </a:r>
            <a:r>
              <a:rPr lang="en-US" sz="1544" spc="-49" dirty="0">
                <a:solidFill>
                  <a:srgbClr val="000080"/>
                </a:solidFill>
                <a:latin typeface="Arial"/>
                <a:cs typeface="Arial"/>
              </a:rPr>
              <a:t> </a:t>
            </a:r>
            <a:r>
              <a:rPr lang="en-US" sz="1544" spc="-49" dirty="0" err="1">
                <a:solidFill>
                  <a:srgbClr val="000080"/>
                </a:solidFill>
                <a:latin typeface="Arial"/>
                <a:cs typeface="Arial"/>
              </a:rPr>
              <a:t>trong</a:t>
            </a:r>
            <a:r>
              <a:rPr sz="1544" spc="-9" dirty="0">
                <a:solidFill>
                  <a:srgbClr val="000080"/>
                </a:solidFill>
                <a:latin typeface="Arial"/>
                <a:cs typeface="Arial"/>
              </a:rPr>
              <a:t>  </a:t>
            </a:r>
            <a:r>
              <a:rPr sz="1544" spc="-49" dirty="0">
                <a:solidFill>
                  <a:srgbClr val="000080"/>
                </a:solidFill>
                <a:latin typeface="Arial"/>
                <a:cs typeface="Arial"/>
              </a:rPr>
              <a:t>(Chung </a:t>
            </a:r>
            <a:r>
              <a:rPr sz="1544" spc="-35" dirty="0">
                <a:solidFill>
                  <a:srgbClr val="000080"/>
                </a:solidFill>
                <a:latin typeface="Arial"/>
                <a:cs typeface="Arial"/>
              </a:rPr>
              <a:t>et </a:t>
            </a:r>
            <a:r>
              <a:rPr sz="1544" spc="-18" dirty="0">
                <a:solidFill>
                  <a:srgbClr val="000080"/>
                </a:solidFill>
                <a:latin typeface="Arial"/>
                <a:cs typeface="Arial"/>
              </a:rPr>
              <a:t>al</a:t>
            </a:r>
            <a:r>
              <a:rPr sz="1544" spc="-176" dirty="0">
                <a:solidFill>
                  <a:srgbClr val="000080"/>
                </a:solidFill>
                <a:latin typeface="Arial"/>
                <a:cs typeface="Arial"/>
              </a:rPr>
              <a:t> </a:t>
            </a:r>
            <a:r>
              <a:rPr sz="1544" spc="-49" dirty="0">
                <a:solidFill>
                  <a:srgbClr val="000080"/>
                </a:solidFill>
                <a:latin typeface="Arial"/>
                <a:cs typeface="Arial"/>
              </a:rPr>
              <a:t>2000)</a:t>
            </a:r>
            <a:endParaRPr sz="1544" dirty="0">
              <a:latin typeface="Arial"/>
              <a:cs typeface="Arial"/>
            </a:endParaRPr>
          </a:p>
        </p:txBody>
      </p:sp>
      <p:sp>
        <p:nvSpPr>
          <p:cNvPr id="25" name="object 25"/>
          <p:cNvSpPr/>
          <p:nvPr/>
        </p:nvSpPr>
        <p:spPr>
          <a:xfrm>
            <a:off x="6781800" y="5552290"/>
            <a:ext cx="3226173" cy="578224"/>
          </a:xfrm>
          <a:custGeom>
            <a:avLst/>
            <a:gdLst/>
            <a:ahLst/>
            <a:cxnLst/>
            <a:rect l="l" t="t" r="r" b="b"/>
            <a:pathLst>
              <a:path w="3656329" h="655320">
                <a:moveTo>
                  <a:pt x="3656076" y="655319"/>
                </a:moveTo>
                <a:lnTo>
                  <a:pt x="0" y="655319"/>
                </a:lnTo>
                <a:lnTo>
                  <a:pt x="0" y="0"/>
                </a:lnTo>
                <a:lnTo>
                  <a:pt x="3656076" y="0"/>
                </a:lnTo>
                <a:lnTo>
                  <a:pt x="3656076" y="4572"/>
                </a:lnTo>
                <a:lnTo>
                  <a:pt x="9144" y="4572"/>
                </a:lnTo>
                <a:lnTo>
                  <a:pt x="4572" y="9144"/>
                </a:lnTo>
                <a:lnTo>
                  <a:pt x="9144" y="9143"/>
                </a:lnTo>
                <a:lnTo>
                  <a:pt x="9144" y="646176"/>
                </a:lnTo>
                <a:lnTo>
                  <a:pt x="4572" y="646176"/>
                </a:lnTo>
                <a:lnTo>
                  <a:pt x="9144" y="650747"/>
                </a:lnTo>
                <a:lnTo>
                  <a:pt x="3656076" y="650747"/>
                </a:lnTo>
                <a:lnTo>
                  <a:pt x="3656076" y="655319"/>
                </a:lnTo>
                <a:close/>
              </a:path>
              <a:path w="3656329" h="655320">
                <a:moveTo>
                  <a:pt x="9144" y="9143"/>
                </a:moveTo>
                <a:lnTo>
                  <a:pt x="4572" y="9144"/>
                </a:lnTo>
                <a:lnTo>
                  <a:pt x="9144" y="4572"/>
                </a:lnTo>
                <a:lnTo>
                  <a:pt x="9144" y="9143"/>
                </a:lnTo>
                <a:close/>
              </a:path>
              <a:path w="3656329" h="655320">
                <a:moveTo>
                  <a:pt x="3646931" y="9143"/>
                </a:moveTo>
                <a:lnTo>
                  <a:pt x="9144" y="9143"/>
                </a:lnTo>
                <a:lnTo>
                  <a:pt x="9144" y="4572"/>
                </a:lnTo>
                <a:lnTo>
                  <a:pt x="3646931" y="4572"/>
                </a:lnTo>
                <a:lnTo>
                  <a:pt x="3646931" y="9143"/>
                </a:lnTo>
                <a:close/>
              </a:path>
              <a:path w="3656329" h="655320">
                <a:moveTo>
                  <a:pt x="3646931" y="650747"/>
                </a:moveTo>
                <a:lnTo>
                  <a:pt x="3646931" y="4572"/>
                </a:lnTo>
                <a:lnTo>
                  <a:pt x="3651504" y="9144"/>
                </a:lnTo>
                <a:lnTo>
                  <a:pt x="3656076" y="9143"/>
                </a:lnTo>
                <a:lnTo>
                  <a:pt x="3656076" y="646176"/>
                </a:lnTo>
                <a:lnTo>
                  <a:pt x="3651504" y="646176"/>
                </a:lnTo>
                <a:lnTo>
                  <a:pt x="3646931" y="650747"/>
                </a:lnTo>
                <a:close/>
              </a:path>
              <a:path w="3656329" h="655320">
                <a:moveTo>
                  <a:pt x="3656076" y="9143"/>
                </a:moveTo>
                <a:lnTo>
                  <a:pt x="3651504" y="9144"/>
                </a:lnTo>
                <a:lnTo>
                  <a:pt x="3646931" y="4572"/>
                </a:lnTo>
                <a:lnTo>
                  <a:pt x="3656076" y="4572"/>
                </a:lnTo>
                <a:lnTo>
                  <a:pt x="3656076" y="9143"/>
                </a:lnTo>
                <a:close/>
              </a:path>
              <a:path w="3656329" h="655320">
                <a:moveTo>
                  <a:pt x="9144" y="650747"/>
                </a:moveTo>
                <a:lnTo>
                  <a:pt x="4572" y="646176"/>
                </a:lnTo>
                <a:lnTo>
                  <a:pt x="9144" y="646176"/>
                </a:lnTo>
                <a:lnTo>
                  <a:pt x="9144" y="650747"/>
                </a:lnTo>
                <a:close/>
              </a:path>
              <a:path w="3656329" h="655320">
                <a:moveTo>
                  <a:pt x="3646931" y="650747"/>
                </a:moveTo>
                <a:lnTo>
                  <a:pt x="9144" y="650747"/>
                </a:lnTo>
                <a:lnTo>
                  <a:pt x="9144" y="646176"/>
                </a:lnTo>
                <a:lnTo>
                  <a:pt x="3646931" y="646176"/>
                </a:lnTo>
                <a:lnTo>
                  <a:pt x="3646931" y="650747"/>
                </a:lnTo>
                <a:close/>
              </a:path>
              <a:path w="3656329" h="655320">
                <a:moveTo>
                  <a:pt x="3656076" y="650747"/>
                </a:moveTo>
                <a:lnTo>
                  <a:pt x="3646931" y="650747"/>
                </a:lnTo>
                <a:lnTo>
                  <a:pt x="3651504" y="646176"/>
                </a:lnTo>
                <a:lnTo>
                  <a:pt x="3656076" y="646176"/>
                </a:lnTo>
                <a:lnTo>
                  <a:pt x="3656076" y="650747"/>
                </a:lnTo>
                <a:close/>
              </a:path>
            </a:pathLst>
          </a:custGeom>
          <a:solidFill>
            <a:srgbClr val="5E5E5E"/>
          </a:solidFill>
        </p:spPr>
        <p:txBody>
          <a:bodyPr wrap="square" lIns="0" tIns="0" rIns="0" bIns="0" rtlCol="0"/>
          <a:lstStyle/>
          <a:p>
            <a:endParaRPr sz="1588"/>
          </a:p>
        </p:txBody>
      </p:sp>
      <p:sp>
        <p:nvSpPr>
          <p:cNvPr id="26" name="object 26"/>
          <p:cNvSpPr txBox="1"/>
          <p:nvPr/>
        </p:nvSpPr>
        <p:spPr>
          <a:xfrm>
            <a:off x="7024761" y="5594063"/>
            <a:ext cx="2983211" cy="490584"/>
          </a:xfrm>
          <a:prstGeom prst="rect">
            <a:avLst/>
          </a:prstGeom>
        </p:spPr>
        <p:txBody>
          <a:bodyPr vert="horz" wrap="square" lIns="0" tIns="0" rIns="0" bIns="0" rtlCol="0">
            <a:spAutoFit/>
          </a:bodyPr>
          <a:lstStyle/>
          <a:p>
            <a:pPr marL="11206" marR="4483">
              <a:lnSpc>
                <a:spcPct val="103299"/>
              </a:lnSpc>
            </a:pPr>
            <a:r>
              <a:rPr lang="vi-VN" sz="1588" dirty="0">
                <a:solidFill>
                  <a:srgbClr val="5E5E5E"/>
                </a:solidFill>
                <a:latin typeface="Comic Sans MS"/>
                <a:cs typeface="Comic Sans MS"/>
              </a:rPr>
              <a:t>Số lượng cuộc họp trung bình dự kiến vào thời điểm cao điểm</a:t>
            </a:r>
            <a:r>
              <a:rPr sz="1588" spc="-4" dirty="0">
                <a:solidFill>
                  <a:srgbClr val="5E5E5E"/>
                </a:solidFill>
                <a:latin typeface="Comic Sans MS"/>
                <a:cs typeface="Comic Sans MS"/>
              </a:rPr>
              <a:t>?</a:t>
            </a:r>
            <a:endParaRPr sz="1588" dirty="0">
              <a:latin typeface="Comic Sans MS"/>
              <a:cs typeface="Comic Sans MS"/>
            </a:endParaRPr>
          </a:p>
        </p:txBody>
      </p:sp>
      <p:sp>
        <p:nvSpPr>
          <p:cNvPr id="27" name="object 27"/>
          <p:cNvSpPr/>
          <p:nvPr/>
        </p:nvSpPr>
        <p:spPr>
          <a:xfrm>
            <a:off x="1653054" y="4828615"/>
            <a:ext cx="2661397" cy="1176618"/>
          </a:xfrm>
          <a:custGeom>
            <a:avLst/>
            <a:gdLst/>
            <a:ahLst/>
            <a:cxnLst/>
            <a:rect l="l" t="t" r="r" b="b"/>
            <a:pathLst>
              <a:path w="3016250" h="1333500">
                <a:moveTo>
                  <a:pt x="3015996" y="1333500"/>
                </a:moveTo>
                <a:lnTo>
                  <a:pt x="0" y="1333500"/>
                </a:lnTo>
                <a:lnTo>
                  <a:pt x="0" y="0"/>
                </a:lnTo>
                <a:lnTo>
                  <a:pt x="3015996" y="0"/>
                </a:lnTo>
                <a:lnTo>
                  <a:pt x="3015996" y="4571"/>
                </a:lnTo>
                <a:lnTo>
                  <a:pt x="10668" y="4572"/>
                </a:lnTo>
                <a:lnTo>
                  <a:pt x="4572" y="9144"/>
                </a:lnTo>
                <a:lnTo>
                  <a:pt x="10668" y="9144"/>
                </a:lnTo>
                <a:lnTo>
                  <a:pt x="10668" y="1322831"/>
                </a:lnTo>
                <a:lnTo>
                  <a:pt x="4572" y="1322832"/>
                </a:lnTo>
                <a:lnTo>
                  <a:pt x="10668" y="1327404"/>
                </a:lnTo>
                <a:lnTo>
                  <a:pt x="3015996" y="1327404"/>
                </a:lnTo>
                <a:lnTo>
                  <a:pt x="3015996" y="1333500"/>
                </a:lnTo>
                <a:close/>
              </a:path>
              <a:path w="3016250" h="1333500">
                <a:moveTo>
                  <a:pt x="10668" y="9144"/>
                </a:moveTo>
                <a:lnTo>
                  <a:pt x="4572" y="9144"/>
                </a:lnTo>
                <a:lnTo>
                  <a:pt x="10668" y="4572"/>
                </a:lnTo>
                <a:lnTo>
                  <a:pt x="10668" y="9144"/>
                </a:lnTo>
                <a:close/>
              </a:path>
              <a:path w="3016250" h="1333500">
                <a:moveTo>
                  <a:pt x="3006852" y="9144"/>
                </a:moveTo>
                <a:lnTo>
                  <a:pt x="10668" y="9144"/>
                </a:lnTo>
                <a:lnTo>
                  <a:pt x="10668" y="4572"/>
                </a:lnTo>
                <a:lnTo>
                  <a:pt x="3006852" y="4572"/>
                </a:lnTo>
                <a:lnTo>
                  <a:pt x="3006852" y="9144"/>
                </a:lnTo>
                <a:close/>
              </a:path>
              <a:path w="3016250" h="1333500">
                <a:moveTo>
                  <a:pt x="3006852" y="1327404"/>
                </a:moveTo>
                <a:lnTo>
                  <a:pt x="3006852" y="4572"/>
                </a:lnTo>
                <a:lnTo>
                  <a:pt x="3011424" y="9144"/>
                </a:lnTo>
                <a:lnTo>
                  <a:pt x="3015996" y="9144"/>
                </a:lnTo>
                <a:lnTo>
                  <a:pt x="3015996" y="1322831"/>
                </a:lnTo>
                <a:lnTo>
                  <a:pt x="3011424" y="1322832"/>
                </a:lnTo>
                <a:lnTo>
                  <a:pt x="3006852" y="1327404"/>
                </a:lnTo>
                <a:close/>
              </a:path>
              <a:path w="3016250" h="1333500">
                <a:moveTo>
                  <a:pt x="3015996" y="9144"/>
                </a:moveTo>
                <a:lnTo>
                  <a:pt x="3011424" y="9144"/>
                </a:lnTo>
                <a:lnTo>
                  <a:pt x="3006852" y="4572"/>
                </a:lnTo>
                <a:lnTo>
                  <a:pt x="3015996" y="4571"/>
                </a:lnTo>
                <a:lnTo>
                  <a:pt x="3015996" y="9144"/>
                </a:lnTo>
                <a:close/>
              </a:path>
              <a:path w="3016250" h="1333500">
                <a:moveTo>
                  <a:pt x="10668" y="1327404"/>
                </a:moveTo>
                <a:lnTo>
                  <a:pt x="4572" y="1322832"/>
                </a:lnTo>
                <a:lnTo>
                  <a:pt x="10668" y="1322831"/>
                </a:lnTo>
                <a:lnTo>
                  <a:pt x="10668" y="1327404"/>
                </a:lnTo>
                <a:close/>
              </a:path>
              <a:path w="3016250" h="1333500">
                <a:moveTo>
                  <a:pt x="3006852" y="1327404"/>
                </a:moveTo>
                <a:lnTo>
                  <a:pt x="10668" y="1327404"/>
                </a:lnTo>
                <a:lnTo>
                  <a:pt x="10668" y="1322831"/>
                </a:lnTo>
                <a:lnTo>
                  <a:pt x="3006852" y="1322831"/>
                </a:lnTo>
                <a:lnTo>
                  <a:pt x="3006852" y="1327404"/>
                </a:lnTo>
                <a:close/>
              </a:path>
              <a:path w="3016250" h="1333500">
                <a:moveTo>
                  <a:pt x="3015996" y="1327404"/>
                </a:moveTo>
                <a:lnTo>
                  <a:pt x="3006852" y="1327404"/>
                </a:lnTo>
                <a:lnTo>
                  <a:pt x="3011424" y="1322832"/>
                </a:lnTo>
                <a:lnTo>
                  <a:pt x="3015996" y="1322831"/>
                </a:lnTo>
                <a:lnTo>
                  <a:pt x="3015996" y="1327404"/>
                </a:lnTo>
                <a:close/>
              </a:path>
            </a:pathLst>
          </a:custGeom>
          <a:solidFill>
            <a:srgbClr val="5E5E5E"/>
          </a:solidFill>
        </p:spPr>
        <p:txBody>
          <a:bodyPr wrap="square" lIns="0" tIns="0" rIns="0" bIns="0" rtlCol="0"/>
          <a:lstStyle/>
          <a:p>
            <a:endParaRPr sz="1588"/>
          </a:p>
        </p:txBody>
      </p:sp>
      <p:sp>
        <p:nvSpPr>
          <p:cNvPr id="28" name="object 28"/>
          <p:cNvSpPr txBox="1"/>
          <p:nvPr/>
        </p:nvSpPr>
        <p:spPr>
          <a:xfrm>
            <a:off x="1671767" y="4842769"/>
            <a:ext cx="2661397" cy="1124795"/>
          </a:xfrm>
          <a:prstGeom prst="rect">
            <a:avLst/>
          </a:prstGeom>
        </p:spPr>
        <p:txBody>
          <a:bodyPr vert="horz" wrap="square" lIns="0" tIns="38100" rIns="0" bIns="0" rtlCol="0">
            <a:spAutoFit/>
          </a:bodyPr>
          <a:lstStyle/>
          <a:p>
            <a:pPr marL="11206">
              <a:spcBef>
                <a:spcPts val="300"/>
              </a:spcBef>
            </a:pPr>
            <a:r>
              <a:rPr lang="en-US" sz="1588" spc="-4" dirty="0" err="1">
                <a:solidFill>
                  <a:srgbClr val="5E5E5E"/>
                </a:solidFill>
                <a:latin typeface="Comic Sans MS"/>
                <a:cs typeface="Comic Sans MS"/>
              </a:rPr>
              <a:t>Thời</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gian</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đáp</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ứng</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cho</a:t>
            </a:r>
            <a:r>
              <a:rPr sz="1588" spc="-9" dirty="0">
                <a:solidFill>
                  <a:srgbClr val="5E5E5E"/>
                </a:solidFill>
                <a:latin typeface="Comic Sans MS"/>
                <a:cs typeface="Comic Sans MS"/>
              </a:rPr>
              <a:t>...</a:t>
            </a:r>
            <a:endParaRPr sz="1588" dirty="0">
              <a:latin typeface="Comic Sans MS"/>
              <a:cs typeface="Comic Sans MS"/>
            </a:endParaRPr>
          </a:p>
          <a:p>
            <a:pPr marL="11206" marR="4483">
              <a:lnSpc>
                <a:spcPct val="113900"/>
              </a:lnSpc>
              <a:spcBef>
                <a:spcPts val="115"/>
              </a:spcBef>
            </a:pPr>
            <a:r>
              <a:rPr lang="vi-VN" sz="1588" spc="-4" dirty="0">
                <a:solidFill>
                  <a:srgbClr val="5E5E5E"/>
                </a:solidFill>
                <a:latin typeface="Comic Sans MS"/>
                <a:cs typeface="Comic Sans MS"/>
              </a:rPr>
              <a:t>Khó khăn của người tham gia</a:t>
            </a:r>
            <a:r>
              <a:rPr sz="1588" spc="-4" dirty="0">
                <a:solidFill>
                  <a:srgbClr val="5E5E5E"/>
                </a:solidFill>
                <a:latin typeface="Comic Sans MS"/>
                <a:cs typeface="Comic Sans MS"/>
              </a:rPr>
              <a:t>? </a:t>
            </a:r>
            <a:r>
              <a:rPr lang="en-US" sz="1588" spc="-4" dirty="0" err="1">
                <a:solidFill>
                  <a:srgbClr val="5E5E5E"/>
                </a:solidFill>
                <a:latin typeface="Comic Sans MS"/>
                <a:cs typeface="Comic Sans MS"/>
              </a:rPr>
              <a:t>Lập</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kế</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hoạch</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họp</a:t>
            </a:r>
            <a:r>
              <a:rPr sz="1588" spc="-4" dirty="0">
                <a:solidFill>
                  <a:srgbClr val="5E5E5E"/>
                </a:solidFill>
                <a:latin typeface="Comic Sans MS"/>
                <a:cs typeface="Comic Sans MS"/>
              </a:rPr>
              <a:t>?  </a:t>
            </a:r>
            <a:endParaRPr lang="en-US" sz="1588" spc="-4" dirty="0">
              <a:solidFill>
                <a:srgbClr val="5E5E5E"/>
              </a:solidFill>
              <a:latin typeface="Comic Sans MS"/>
              <a:cs typeface="Comic Sans MS"/>
            </a:endParaRPr>
          </a:p>
          <a:p>
            <a:pPr marL="11206" marR="4483">
              <a:lnSpc>
                <a:spcPct val="113900"/>
              </a:lnSpc>
              <a:spcBef>
                <a:spcPts val="115"/>
              </a:spcBef>
            </a:pPr>
            <a:r>
              <a:rPr lang="en-US" sz="1588" spc="-4" dirty="0" err="1">
                <a:solidFill>
                  <a:srgbClr val="5E5E5E"/>
                </a:solidFill>
                <a:latin typeface="Comic Sans MS"/>
                <a:cs typeface="Comic Sans MS"/>
              </a:rPr>
              <a:t>Thông</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báo</a:t>
            </a:r>
            <a:r>
              <a:rPr lang="en-US" sz="1588" spc="-4" dirty="0">
                <a:solidFill>
                  <a:srgbClr val="5E5E5E"/>
                </a:solidFill>
                <a:latin typeface="Comic Sans MS"/>
                <a:cs typeface="Comic Sans MS"/>
              </a:rPr>
              <a:t> </a:t>
            </a:r>
            <a:r>
              <a:rPr lang="en-US" sz="1588" spc="-4" dirty="0" err="1">
                <a:solidFill>
                  <a:srgbClr val="5E5E5E"/>
                </a:solidFill>
                <a:latin typeface="Comic Sans MS"/>
                <a:cs typeface="Comic Sans MS"/>
              </a:rPr>
              <a:t>họp</a:t>
            </a:r>
            <a:r>
              <a:rPr sz="1588" spc="-4" dirty="0">
                <a:solidFill>
                  <a:srgbClr val="5E5E5E"/>
                </a:solidFill>
                <a:latin typeface="Comic Sans MS"/>
                <a:cs typeface="Comic Sans MS"/>
              </a:rPr>
              <a:t>?</a:t>
            </a:r>
            <a:endParaRPr sz="1588" dirty="0">
              <a:latin typeface="Comic Sans MS"/>
              <a:cs typeface="Comic Sans MS"/>
            </a:endParaRPr>
          </a:p>
        </p:txBody>
      </p:sp>
      <p:sp>
        <p:nvSpPr>
          <p:cNvPr id="29" name="object 29"/>
          <p:cNvSpPr/>
          <p:nvPr/>
        </p:nvSpPr>
        <p:spPr>
          <a:xfrm>
            <a:off x="4455459" y="3700630"/>
            <a:ext cx="1706656" cy="446554"/>
          </a:xfrm>
          <a:custGeom>
            <a:avLst/>
            <a:gdLst/>
            <a:ahLst/>
            <a:cxnLst/>
            <a:rect l="l" t="t" r="r" b="b"/>
            <a:pathLst>
              <a:path w="1934210" h="506095">
                <a:moveTo>
                  <a:pt x="1016507" y="952"/>
                </a:moveTo>
                <a:lnTo>
                  <a:pt x="917448" y="952"/>
                </a:lnTo>
                <a:lnTo>
                  <a:pt x="966215" y="0"/>
                </a:lnTo>
                <a:lnTo>
                  <a:pt x="1016507" y="952"/>
                </a:lnTo>
                <a:close/>
              </a:path>
              <a:path w="1934210" h="506095">
                <a:moveTo>
                  <a:pt x="966215" y="505777"/>
                </a:moveTo>
                <a:lnTo>
                  <a:pt x="917448" y="505777"/>
                </a:lnTo>
                <a:lnTo>
                  <a:pt x="774191" y="501014"/>
                </a:lnTo>
                <a:lnTo>
                  <a:pt x="682751" y="495300"/>
                </a:lnTo>
                <a:lnTo>
                  <a:pt x="510539" y="476250"/>
                </a:lnTo>
                <a:lnTo>
                  <a:pt x="431291" y="464820"/>
                </a:lnTo>
                <a:lnTo>
                  <a:pt x="358139" y="450532"/>
                </a:lnTo>
                <a:lnTo>
                  <a:pt x="289559" y="435292"/>
                </a:lnTo>
                <a:lnTo>
                  <a:pt x="257555" y="426720"/>
                </a:lnTo>
                <a:lnTo>
                  <a:pt x="227075" y="419100"/>
                </a:lnTo>
                <a:lnTo>
                  <a:pt x="198120" y="409575"/>
                </a:lnTo>
                <a:lnTo>
                  <a:pt x="172211" y="399097"/>
                </a:lnTo>
                <a:lnTo>
                  <a:pt x="146303" y="389572"/>
                </a:lnTo>
                <a:lnTo>
                  <a:pt x="100583" y="368617"/>
                </a:lnTo>
                <a:lnTo>
                  <a:pt x="64007" y="346709"/>
                </a:lnTo>
                <a:lnTo>
                  <a:pt x="33527" y="322897"/>
                </a:lnTo>
                <a:lnTo>
                  <a:pt x="6095" y="282892"/>
                </a:lnTo>
                <a:lnTo>
                  <a:pt x="0" y="260032"/>
                </a:lnTo>
                <a:lnTo>
                  <a:pt x="0" y="244792"/>
                </a:lnTo>
                <a:lnTo>
                  <a:pt x="3047" y="229552"/>
                </a:lnTo>
                <a:lnTo>
                  <a:pt x="6095" y="223837"/>
                </a:lnTo>
                <a:lnTo>
                  <a:pt x="9143" y="216217"/>
                </a:lnTo>
                <a:lnTo>
                  <a:pt x="12191" y="209550"/>
                </a:lnTo>
                <a:lnTo>
                  <a:pt x="16763" y="201929"/>
                </a:lnTo>
                <a:lnTo>
                  <a:pt x="22859" y="196214"/>
                </a:lnTo>
                <a:lnTo>
                  <a:pt x="33527" y="181927"/>
                </a:lnTo>
                <a:lnTo>
                  <a:pt x="47243" y="170497"/>
                </a:lnTo>
                <a:lnTo>
                  <a:pt x="64007" y="160020"/>
                </a:lnTo>
                <a:lnTo>
                  <a:pt x="80771" y="147637"/>
                </a:lnTo>
                <a:lnTo>
                  <a:pt x="100583" y="137159"/>
                </a:lnTo>
                <a:lnTo>
                  <a:pt x="123443" y="125729"/>
                </a:lnTo>
                <a:lnTo>
                  <a:pt x="146303" y="117157"/>
                </a:lnTo>
                <a:lnTo>
                  <a:pt x="172211" y="105727"/>
                </a:lnTo>
                <a:lnTo>
                  <a:pt x="227075" y="87629"/>
                </a:lnTo>
                <a:lnTo>
                  <a:pt x="257555" y="79057"/>
                </a:lnTo>
                <a:lnTo>
                  <a:pt x="289559" y="71437"/>
                </a:lnTo>
                <a:lnTo>
                  <a:pt x="323088" y="61912"/>
                </a:lnTo>
                <a:lnTo>
                  <a:pt x="358139" y="54292"/>
                </a:lnTo>
                <a:lnTo>
                  <a:pt x="394715" y="48577"/>
                </a:lnTo>
                <a:lnTo>
                  <a:pt x="431291" y="40957"/>
                </a:lnTo>
                <a:lnTo>
                  <a:pt x="510539" y="28575"/>
                </a:lnTo>
                <a:lnTo>
                  <a:pt x="551688" y="23812"/>
                </a:lnTo>
                <a:lnTo>
                  <a:pt x="637031" y="15239"/>
                </a:lnTo>
                <a:lnTo>
                  <a:pt x="726948" y="7620"/>
                </a:lnTo>
                <a:lnTo>
                  <a:pt x="774191" y="5714"/>
                </a:lnTo>
                <a:lnTo>
                  <a:pt x="821436" y="2857"/>
                </a:lnTo>
                <a:lnTo>
                  <a:pt x="868679" y="952"/>
                </a:lnTo>
                <a:lnTo>
                  <a:pt x="1065276" y="952"/>
                </a:lnTo>
                <a:lnTo>
                  <a:pt x="1112520" y="2857"/>
                </a:lnTo>
                <a:lnTo>
                  <a:pt x="1251203" y="11429"/>
                </a:lnTo>
                <a:lnTo>
                  <a:pt x="1339595" y="19050"/>
                </a:lnTo>
                <a:lnTo>
                  <a:pt x="1382267" y="23812"/>
                </a:lnTo>
                <a:lnTo>
                  <a:pt x="1416557" y="28575"/>
                </a:lnTo>
                <a:lnTo>
                  <a:pt x="917448" y="28575"/>
                </a:lnTo>
                <a:lnTo>
                  <a:pt x="870203" y="29527"/>
                </a:lnTo>
                <a:lnTo>
                  <a:pt x="775715" y="33337"/>
                </a:lnTo>
                <a:lnTo>
                  <a:pt x="684276" y="39052"/>
                </a:lnTo>
                <a:lnTo>
                  <a:pt x="640079" y="43814"/>
                </a:lnTo>
                <a:lnTo>
                  <a:pt x="597407" y="46672"/>
                </a:lnTo>
                <a:lnTo>
                  <a:pt x="554736" y="53339"/>
                </a:lnTo>
                <a:lnTo>
                  <a:pt x="513588" y="57150"/>
                </a:lnTo>
                <a:lnTo>
                  <a:pt x="515111" y="57150"/>
                </a:lnTo>
                <a:lnTo>
                  <a:pt x="473963" y="63817"/>
                </a:lnTo>
                <a:lnTo>
                  <a:pt x="475488" y="63817"/>
                </a:lnTo>
                <a:lnTo>
                  <a:pt x="435863" y="69532"/>
                </a:lnTo>
                <a:lnTo>
                  <a:pt x="399288" y="76200"/>
                </a:lnTo>
                <a:lnTo>
                  <a:pt x="362711" y="83820"/>
                </a:lnTo>
                <a:lnTo>
                  <a:pt x="364236" y="83820"/>
                </a:lnTo>
                <a:lnTo>
                  <a:pt x="295655" y="99059"/>
                </a:lnTo>
                <a:lnTo>
                  <a:pt x="297179" y="99059"/>
                </a:lnTo>
                <a:lnTo>
                  <a:pt x="265175" y="105727"/>
                </a:lnTo>
                <a:lnTo>
                  <a:pt x="234695" y="115252"/>
                </a:lnTo>
                <a:lnTo>
                  <a:pt x="236220" y="115252"/>
                </a:lnTo>
                <a:lnTo>
                  <a:pt x="181355" y="133350"/>
                </a:lnTo>
                <a:lnTo>
                  <a:pt x="156971" y="142875"/>
                </a:lnTo>
                <a:lnTo>
                  <a:pt x="134111" y="152400"/>
                </a:lnTo>
                <a:lnTo>
                  <a:pt x="135636" y="152400"/>
                </a:lnTo>
                <a:lnTo>
                  <a:pt x="114300" y="162877"/>
                </a:lnTo>
                <a:lnTo>
                  <a:pt x="99337" y="171450"/>
                </a:lnTo>
                <a:lnTo>
                  <a:pt x="96011" y="171450"/>
                </a:lnTo>
                <a:lnTo>
                  <a:pt x="79247" y="181927"/>
                </a:lnTo>
                <a:lnTo>
                  <a:pt x="80771" y="181927"/>
                </a:lnTo>
                <a:lnTo>
                  <a:pt x="65531" y="193357"/>
                </a:lnTo>
                <a:lnTo>
                  <a:pt x="55556" y="201929"/>
                </a:lnTo>
                <a:lnTo>
                  <a:pt x="54863" y="201929"/>
                </a:lnTo>
                <a:lnTo>
                  <a:pt x="45016" y="213359"/>
                </a:lnTo>
                <a:lnTo>
                  <a:pt x="44195" y="213359"/>
                </a:lnTo>
                <a:lnTo>
                  <a:pt x="39623" y="219075"/>
                </a:lnTo>
                <a:lnTo>
                  <a:pt x="41147" y="219075"/>
                </a:lnTo>
                <a:lnTo>
                  <a:pt x="37337" y="223837"/>
                </a:lnTo>
                <a:lnTo>
                  <a:pt x="36575" y="223837"/>
                </a:lnTo>
                <a:lnTo>
                  <a:pt x="33527" y="229552"/>
                </a:lnTo>
                <a:lnTo>
                  <a:pt x="34543" y="229552"/>
                </a:lnTo>
                <a:lnTo>
                  <a:pt x="33020" y="232409"/>
                </a:lnTo>
                <a:lnTo>
                  <a:pt x="32003" y="232409"/>
                </a:lnTo>
                <a:lnTo>
                  <a:pt x="30479" y="239077"/>
                </a:lnTo>
                <a:lnTo>
                  <a:pt x="28955" y="243839"/>
                </a:lnTo>
                <a:lnTo>
                  <a:pt x="27431" y="249554"/>
                </a:lnTo>
                <a:lnTo>
                  <a:pt x="28520" y="249554"/>
                </a:lnTo>
                <a:lnTo>
                  <a:pt x="27867" y="252412"/>
                </a:lnTo>
                <a:lnTo>
                  <a:pt x="27431" y="252412"/>
                </a:lnTo>
                <a:lnTo>
                  <a:pt x="27431" y="254317"/>
                </a:lnTo>
                <a:lnTo>
                  <a:pt x="27939" y="254317"/>
                </a:lnTo>
                <a:lnTo>
                  <a:pt x="28701" y="257175"/>
                </a:lnTo>
                <a:lnTo>
                  <a:pt x="27431" y="257175"/>
                </a:lnTo>
                <a:lnTo>
                  <a:pt x="28955" y="262889"/>
                </a:lnTo>
                <a:lnTo>
                  <a:pt x="29209" y="262889"/>
                </a:lnTo>
                <a:lnTo>
                  <a:pt x="30479" y="267652"/>
                </a:lnTo>
                <a:lnTo>
                  <a:pt x="30734" y="267652"/>
                </a:lnTo>
                <a:lnTo>
                  <a:pt x="32003" y="272414"/>
                </a:lnTo>
                <a:lnTo>
                  <a:pt x="32874" y="272414"/>
                </a:lnTo>
                <a:lnTo>
                  <a:pt x="35051" y="277177"/>
                </a:lnTo>
                <a:lnTo>
                  <a:pt x="33527" y="277177"/>
                </a:lnTo>
                <a:lnTo>
                  <a:pt x="36575" y="281939"/>
                </a:lnTo>
                <a:lnTo>
                  <a:pt x="39623" y="285749"/>
                </a:lnTo>
                <a:lnTo>
                  <a:pt x="44195" y="292417"/>
                </a:lnTo>
                <a:lnTo>
                  <a:pt x="45837" y="292417"/>
                </a:lnTo>
                <a:lnTo>
                  <a:pt x="54863" y="302895"/>
                </a:lnTo>
                <a:lnTo>
                  <a:pt x="55215" y="302895"/>
                </a:lnTo>
                <a:lnTo>
                  <a:pt x="65531" y="313372"/>
                </a:lnTo>
                <a:lnTo>
                  <a:pt x="66917" y="313372"/>
                </a:lnTo>
                <a:lnTo>
                  <a:pt x="80771" y="322897"/>
                </a:lnTo>
                <a:lnTo>
                  <a:pt x="79247" y="322897"/>
                </a:lnTo>
                <a:lnTo>
                  <a:pt x="96011" y="333375"/>
                </a:lnTo>
                <a:lnTo>
                  <a:pt x="114300" y="343852"/>
                </a:lnTo>
                <a:lnTo>
                  <a:pt x="135636" y="353377"/>
                </a:lnTo>
                <a:lnTo>
                  <a:pt x="134111" y="353377"/>
                </a:lnTo>
                <a:lnTo>
                  <a:pt x="156971" y="363854"/>
                </a:lnTo>
                <a:lnTo>
                  <a:pt x="181355" y="372427"/>
                </a:lnTo>
                <a:lnTo>
                  <a:pt x="207263" y="381952"/>
                </a:lnTo>
                <a:lnTo>
                  <a:pt x="236220" y="391477"/>
                </a:lnTo>
                <a:lnTo>
                  <a:pt x="234695" y="391477"/>
                </a:lnTo>
                <a:lnTo>
                  <a:pt x="265175" y="399097"/>
                </a:lnTo>
                <a:lnTo>
                  <a:pt x="297179" y="407670"/>
                </a:lnTo>
                <a:lnTo>
                  <a:pt x="295655" y="407670"/>
                </a:lnTo>
                <a:lnTo>
                  <a:pt x="364236" y="422909"/>
                </a:lnTo>
                <a:lnTo>
                  <a:pt x="362711" y="422909"/>
                </a:lnTo>
                <a:lnTo>
                  <a:pt x="399288" y="429577"/>
                </a:lnTo>
                <a:lnTo>
                  <a:pt x="435863" y="437197"/>
                </a:lnTo>
                <a:lnTo>
                  <a:pt x="475488" y="442912"/>
                </a:lnTo>
                <a:lnTo>
                  <a:pt x="515111" y="447675"/>
                </a:lnTo>
                <a:lnTo>
                  <a:pt x="556259" y="453389"/>
                </a:lnTo>
                <a:lnTo>
                  <a:pt x="554736" y="453389"/>
                </a:lnTo>
                <a:lnTo>
                  <a:pt x="640079" y="462914"/>
                </a:lnTo>
                <a:lnTo>
                  <a:pt x="775715" y="472439"/>
                </a:lnTo>
                <a:lnTo>
                  <a:pt x="870203" y="475297"/>
                </a:lnTo>
                <a:lnTo>
                  <a:pt x="918971" y="476250"/>
                </a:lnTo>
                <a:lnTo>
                  <a:pt x="1423415" y="476250"/>
                </a:lnTo>
                <a:lnTo>
                  <a:pt x="1251203" y="495300"/>
                </a:lnTo>
                <a:lnTo>
                  <a:pt x="1159764" y="501014"/>
                </a:lnTo>
                <a:lnTo>
                  <a:pt x="1065276" y="503872"/>
                </a:lnTo>
                <a:lnTo>
                  <a:pt x="1016507" y="503872"/>
                </a:lnTo>
                <a:lnTo>
                  <a:pt x="966215" y="505777"/>
                </a:lnTo>
                <a:close/>
              </a:path>
              <a:path w="1934210" h="506095">
                <a:moveTo>
                  <a:pt x="1336548" y="48577"/>
                </a:moveTo>
                <a:lnTo>
                  <a:pt x="1249679" y="39052"/>
                </a:lnTo>
                <a:lnTo>
                  <a:pt x="1158239" y="33337"/>
                </a:lnTo>
                <a:lnTo>
                  <a:pt x="1016507" y="28575"/>
                </a:lnTo>
                <a:lnTo>
                  <a:pt x="1416557" y="28575"/>
                </a:lnTo>
                <a:lnTo>
                  <a:pt x="1423415" y="29527"/>
                </a:lnTo>
                <a:lnTo>
                  <a:pt x="1463039" y="34289"/>
                </a:lnTo>
                <a:lnTo>
                  <a:pt x="1502664" y="40957"/>
                </a:lnTo>
                <a:lnTo>
                  <a:pt x="1531238" y="46672"/>
                </a:lnTo>
                <a:lnTo>
                  <a:pt x="1336548" y="46672"/>
                </a:lnTo>
                <a:lnTo>
                  <a:pt x="1336548" y="48577"/>
                </a:lnTo>
                <a:close/>
              </a:path>
              <a:path w="1934210" h="506095">
                <a:moveTo>
                  <a:pt x="1837943" y="173354"/>
                </a:moveTo>
                <a:lnTo>
                  <a:pt x="1819655" y="162877"/>
                </a:lnTo>
                <a:lnTo>
                  <a:pt x="1798320" y="152400"/>
                </a:lnTo>
                <a:lnTo>
                  <a:pt x="1799843" y="152400"/>
                </a:lnTo>
                <a:lnTo>
                  <a:pt x="1776983" y="142875"/>
                </a:lnTo>
                <a:lnTo>
                  <a:pt x="1752599" y="133350"/>
                </a:lnTo>
                <a:lnTo>
                  <a:pt x="1697736" y="115252"/>
                </a:lnTo>
                <a:lnTo>
                  <a:pt x="1699259" y="115252"/>
                </a:lnTo>
                <a:lnTo>
                  <a:pt x="1668779" y="105727"/>
                </a:lnTo>
                <a:lnTo>
                  <a:pt x="1636776" y="99059"/>
                </a:lnTo>
                <a:lnTo>
                  <a:pt x="1638300" y="99059"/>
                </a:lnTo>
                <a:lnTo>
                  <a:pt x="1571243" y="83820"/>
                </a:lnTo>
                <a:lnTo>
                  <a:pt x="1534667" y="76200"/>
                </a:lnTo>
                <a:lnTo>
                  <a:pt x="1498091" y="69532"/>
                </a:lnTo>
                <a:lnTo>
                  <a:pt x="1458467" y="63817"/>
                </a:lnTo>
                <a:lnTo>
                  <a:pt x="1459991" y="63817"/>
                </a:lnTo>
                <a:lnTo>
                  <a:pt x="1418843" y="57150"/>
                </a:lnTo>
                <a:lnTo>
                  <a:pt x="1420367" y="57150"/>
                </a:lnTo>
                <a:lnTo>
                  <a:pt x="1379220" y="53339"/>
                </a:lnTo>
                <a:lnTo>
                  <a:pt x="1336548" y="46672"/>
                </a:lnTo>
                <a:lnTo>
                  <a:pt x="1531238" y="46672"/>
                </a:lnTo>
                <a:lnTo>
                  <a:pt x="1540764" y="48577"/>
                </a:lnTo>
                <a:lnTo>
                  <a:pt x="1575815" y="56197"/>
                </a:lnTo>
                <a:lnTo>
                  <a:pt x="1610867" y="61912"/>
                </a:lnTo>
                <a:lnTo>
                  <a:pt x="1644395" y="71437"/>
                </a:lnTo>
                <a:lnTo>
                  <a:pt x="1676400" y="79057"/>
                </a:lnTo>
                <a:lnTo>
                  <a:pt x="1706879" y="87629"/>
                </a:lnTo>
                <a:lnTo>
                  <a:pt x="1735835" y="97154"/>
                </a:lnTo>
                <a:lnTo>
                  <a:pt x="1763267" y="105727"/>
                </a:lnTo>
                <a:lnTo>
                  <a:pt x="1787652" y="117157"/>
                </a:lnTo>
                <a:lnTo>
                  <a:pt x="1812035" y="125729"/>
                </a:lnTo>
                <a:lnTo>
                  <a:pt x="1853183" y="147637"/>
                </a:lnTo>
                <a:lnTo>
                  <a:pt x="1869948" y="160020"/>
                </a:lnTo>
                <a:lnTo>
                  <a:pt x="1886711" y="170497"/>
                </a:lnTo>
                <a:lnTo>
                  <a:pt x="1887854" y="171450"/>
                </a:lnTo>
                <a:lnTo>
                  <a:pt x="1837943" y="171450"/>
                </a:lnTo>
                <a:lnTo>
                  <a:pt x="1837943" y="173354"/>
                </a:lnTo>
                <a:close/>
              </a:path>
              <a:path w="1934210" h="506095">
                <a:moveTo>
                  <a:pt x="96011" y="173354"/>
                </a:moveTo>
                <a:lnTo>
                  <a:pt x="96011" y="171450"/>
                </a:lnTo>
                <a:lnTo>
                  <a:pt x="99337" y="171450"/>
                </a:lnTo>
                <a:lnTo>
                  <a:pt x="96011" y="173354"/>
                </a:lnTo>
                <a:close/>
              </a:path>
              <a:path w="1934210" h="506095">
                <a:moveTo>
                  <a:pt x="1880615" y="203834"/>
                </a:moveTo>
                <a:lnTo>
                  <a:pt x="1868424" y="193357"/>
                </a:lnTo>
                <a:lnTo>
                  <a:pt x="1854707" y="181927"/>
                </a:lnTo>
                <a:lnTo>
                  <a:pt x="1837943" y="171450"/>
                </a:lnTo>
                <a:lnTo>
                  <a:pt x="1887854" y="171450"/>
                </a:lnTo>
                <a:lnTo>
                  <a:pt x="1900427" y="181927"/>
                </a:lnTo>
                <a:lnTo>
                  <a:pt x="1912620" y="196214"/>
                </a:lnTo>
                <a:lnTo>
                  <a:pt x="1917192" y="201929"/>
                </a:lnTo>
                <a:lnTo>
                  <a:pt x="1880615" y="201929"/>
                </a:lnTo>
                <a:lnTo>
                  <a:pt x="1880615" y="203834"/>
                </a:lnTo>
                <a:close/>
              </a:path>
              <a:path w="1934210" h="506095">
                <a:moveTo>
                  <a:pt x="53339" y="203834"/>
                </a:moveTo>
                <a:lnTo>
                  <a:pt x="54863" y="201929"/>
                </a:lnTo>
                <a:lnTo>
                  <a:pt x="55556" y="201929"/>
                </a:lnTo>
                <a:lnTo>
                  <a:pt x="53339" y="203834"/>
                </a:lnTo>
                <a:close/>
              </a:path>
              <a:path w="1934210" h="506095">
                <a:moveTo>
                  <a:pt x="1923941" y="214312"/>
                </a:moveTo>
                <a:lnTo>
                  <a:pt x="1891283" y="214312"/>
                </a:lnTo>
                <a:lnTo>
                  <a:pt x="1880615" y="201929"/>
                </a:lnTo>
                <a:lnTo>
                  <a:pt x="1917192" y="201929"/>
                </a:lnTo>
                <a:lnTo>
                  <a:pt x="1921763" y="209550"/>
                </a:lnTo>
                <a:lnTo>
                  <a:pt x="1923941" y="214312"/>
                </a:lnTo>
                <a:close/>
              </a:path>
              <a:path w="1934210" h="506095">
                <a:moveTo>
                  <a:pt x="44195" y="214312"/>
                </a:moveTo>
                <a:lnTo>
                  <a:pt x="44195" y="213359"/>
                </a:lnTo>
                <a:lnTo>
                  <a:pt x="45016" y="213359"/>
                </a:lnTo>
                <a:lnTo>
                  <a:pt x="44195" y="214312"/>
                </a:lnTo>
                <a:close/>
              </a:path>
              <a:path w="1934210" h="506095">
                <a:moveTo>
                  <a:pt x="1897379" y="224789"/>
                </a:moveTo>
                <a:lnTo>
                  <a:pt x="1894331" y="219075"/>
                </a:lnTo>
                <a:lnTo>
                  <a:pt x="1889760" y="213359"/>
                </a:lnTo>
                <a:lnTo>
                  <a:pt x="1891283" y="214312"/>
                </a:lnTo>
                <a:lnTo>
                  <a:pt x="1923941" y="214312"/>
                </a:lnTo>
                <a:lnTo>
                  <a:pt x="1924811" y="216217"/>
                </a:lnTo>
                <a:lnTo>
                  <a:pt x="1927860" y="223837"/>
                </a:lnTo>
                <a:lnTo>
                  <a:pt x="1897379" y="223837"/>
                </a:lnTo>
                <a:lnTo>
                  <a:pt x="1897379" y="224789"/>
                </a:lnTo>
                <a:close/>
              </a:path>
              <a:path w="1934210" h="506095">
                <a:moveTo>
                  <a:pt x="36575" y="224789"/>
                </a:moveTo>
                <a:lnTo>
                  <a:pt x="36575" y="223837"/>
                </a:lnTo>
                <a:lnTo>
                  <a:pt x="37337" y="223837"/>
                </a:lnTo>
                <a:lnTo>
                  <a:pt x="36575" y="224789"/>
                </a:lnTo>
                <a:close/>
              </a:path>
              <a:path w="1934210" h="506095">
                <a:moveTo>
                  <a:pt x="1900427" y="229552"/>
                </a:moveTo>
                <a:lnTo>
                  <a:pt x="1897379" y="223837"/>
                </a:lnTo>
                <a:lnTo>
                  <a:pt x="1927860" y="223837"/>
                </a:lnTo>
                <a:lnTo>
                  <a:pt x="1930399" y="228600"/>
                </a:lnTo>
                <a:lnTo>
                  <a:pt x="1900427" y="228600"/>
                </a:lnTo>
                <a:lnTo>
                  <a:pt x="1900427" y="229552"/>
                </a:lnTo>
                <a:close/>
              </a:path>
              <a:path w="1934210" h="506095">
                <a:moveTo>
                  <a:pt x="34543" y="229552"/>
                </a:moveTo>
                <a:lnTo>
                  <a:pt x="33527" y="229552"/>
                </a:lnTo>
                <a:lnTo>
                  <a:pt x="35051" y="228600"/>
                </a:lnTo>
                <a:lnTo>
                  <a:pt x="34543" y="229552"/>
                </a:lnTo>
                <a:close/>
              </a:path>
              <a:path w="1934210" h="506095">
                <a:moveTo>
                  <a:pt x="1901952" y="234314"/>
                </a:moveTo>
                <a:lnTo>
                  <a:pt x="1900427" y="228600"/>
                </a:lnTo>
                <a:lnTo>
                  <a:pt x="1930399" y="228600"/>
                </a:lnTo>
                <a:lnTo>
                  <a:pt x="1930907" y="229552"/>
                </a:lnTo>
                <a:lnTo>
                  <a:pt x="1931479" y="232409"/>
                </a:lnTo>
                <a:lnTo>
                  <a:pt x="1901952" y="232409"/>
                </a:lnTo>
                <a:lnTo>
                  <a:pt x="1901952" y="234314"/>
                </a:lnTo>
                <a:close/>
              </a:path>
              <a:path w="1934210" h="506095">
                <a:moveTo>
                  <a:pt x="32003" y="234314"/>
                </a:moveTo>
                <a:lnTo>
                  <a:pt x="32003" y="232409"/>
                </a:lnTo>
                <a:lnTo>
                  <a:pt x="33020" y="232409"/>
                </a:lnTo>
                <a:lnTo>
                  <a:pt x="32003" y="234314"/>
                </a:lnTo>
                <a:close/>
              </a:path>
              <a:path w="1934210" h="506095">
                <a:moveTo>
                  <a:pt x="1932813" y="239077"/>
                </a:moveTo>
                <a:lnTo>
                  <a:pt x="1904999" y="239077"/>
                </a:lnTo>
                <a:lnTo>
                  <a:pt x="1901952" y="232409"/>
                </a:lnTo>
                <a:lnTo>
                  <a:pt x="1931479" y="232409"/>
                </a:lnTo>
                <a:lnTo>
                  <a:pt x="1932813" y="239077"/>
                </a:lnTo>
                <a:close/>
              </a:path>
              <a:path w="1934210" h="506095">
                <a:moveTo>
                  <a:pt x="1906524" y="249554"/>
                </a:moveTo>
                <a:lnTo>
                  <a:pt x="1903476" y="237172"/>
                </a:lnTo>
                <a:lnTo>
                  <a:pt x="1904999" y="239077"/>
                </a:lnTo>
                <a:lnTo>
                  <a:pt x="1932813" y="239077"/>
                </a:lnTo>
                <a:lnTo>
                  <a:pt x="1933955" y="244792"/>
                </a:lnTo>
                <a:lnTo>
                  <a:pt x="1933955" y="247650"/>
                </a:lnTo>
                <a:lnTo>
                  <a:pt x="1906524" y="247650"/>
                </a:lnTo>
                <a:lnTo>
                  <a:pt x="1906524" y="249554"/>
                </a:lnTo>
                <a:close/>
              </a:path>
              <a:path w="1934210" h="506095">
                <a:moveTo>
                  <a:pt x="28520" y="249554"/>
                </a:moveTo>
                <a:lnTo>
                  <a:pt x="27431" y="249554"/>
                </a:lnTo>
                <a:lnTo>
                  <a:pt x="28955" y="247650"/>
                </a:lnTo>
                <a:lnTo>
                  <a:pt x="28520" y="249554"/>
                </a:lnTo>
                <a:close/>
              </a:path>
              <a:path w="1934210" h="506095">
                <a:moveTo>
                  <a:pt x="1933955" y="258127"/>
                </a:moveTo>
                <a:lnTo>
                  <a:pt x="1906524" y="258127"/>
                </a:lnTo>
                <a:lnTo>
                  <a:pt x="1906524" y="247650"/>
                </a:lnTo>
                <a:lnTo>
                  <a:pt x="1933955" y="247650"/>
                </a:lnTo>
                <a:lnTo>
                  <a:pt x="1933955" y="258127"/>
                </a:lnTo>
                <a:close/>
              </a:path>
              <a:path w="1934210" h="506095">
                <a:moveTo>
                  <a:pt x="27431" y="254317"/>
                </a:moveTo>
                <a:lnTo>
                  <a:pt x="27431" y="252412"/>
                </a:lnTo>
                <a:lnTo>
                  <a:pt x="27666" y="253291"/>
                </a:lnTo>
                <a:lnTo>
                  <a:pt x="27431" y="254317"/>
                </a:lnTo>
                <a:close/>
              </a:path>
              <a:path w="1934210" h="506095">
                <a:moveTo>
                  <a:pt x="27666" y="253291"/>
                </a:moveTo>
                <a:lnTo>
                  <a:pt x="27431" y="252412"/>
                </a:lnTo>
                <a:lnTo>
                  <a:pt x="27867" y="252412"/>
                </a:lnTo>
                <a:lnTo>
                  <a:pt x="27666" y="253291"/>
                </a:lnTo>
                <a:close/>
              </a:path>
              <a:path w="1934210" h="506095">
                <a:moveTo>
                  <a:pt x="27939" y="254317"/>
                </a:moveTo>
                <a:lnTo>
                  <a:pt x="27431" y="254317"/>
                </a:lnTo>
                <a:lnTo>
                  <a:pt x="27666" y="253291"/>
                </a:lnTo>
                <a:lnTo>
                  <a:pt x="27939" y="254317"/>
                </a:lnTo>
                <a:close/>
              </a:path>
              <a:path w="1934210" h="506095">
                <a:moveTo>
                  <a:pt x="28955" y="258127"/>
                </a:moveTo>
                <a:lnTo>
                  <a:pt x="27431" y="257175"/>
                </a:lnTo>
                <a:lnTo>
                  <a:pt x="28701" y="257175"/>
                </a:lnTo>
                <a:lnTo>
                  <a:pt x="28955" y="258127"/>
                </a:lnTo>
                <a:close/>
              </a:path>
              <a:path w="1934210" h="506095">
                <a:moveTo>
                  <a:pt x="1933384" y="262889"/>
                </a:moveTo>
                <a:lnTo>
                  <a:pt x="1904999" y="262889"/>
                </a:lnTo>
                <a:lnTo>
                  <a:pt x="1906524" y="257175"/>
                </a:lnTo>
                <a:lnTo>
                  <a:pt x="1906524" y="258127"/>
                </a:lnTo>
                <a:lnTo>
                  <a:pt x="1933955" y="258127"/>
                </a:lnTo>
                <a:lnTo>
                  <a:pt x="1933955" y="260032"/>
                </a:lnTo>
                <a:lnTo>
                  <a:pt x="1933384" y="262889"/>
                </a:lnTo>
                <a:close/>
              </a:path>
              <a:path w="1934210" h="506095">
                <a:moveTo>
                  <a:pt x="29209" y="262889"/>
                </a:moveTo>
                <a:lnTo>
                  <a:pt x="28955" y="262889"/>
                </a:lnTo>
                <a:lnTo>
                  <a:pt x="28955" y="261937"/>
                </a:lnTo>
                <a:lnTo>
                  <a:pt x="29209" y="262889"/>
                </a:lnTo>
                <a:close/>
              </a:path>
              <a:path w="1934210" h="506095">
                <a:moveTo>
                  <a:pt x="1932432" y="267652"/>
                </a:moveTo>
                <a:lnTo>
                  <a:pt x="1903476" y="267652"/>
                </a:lnTo>
                <a:lnTo>
                  <a:pt x="1904999" y="261937"/>
                </a:lnTo>
                <a:lnTo>
                  <a:pt x="1904999" y="262889"/>
                </a:lnTo>
                <a:lnTo>
                  <a:pt x="1933384" y="262889"/>
                </a:lnTo>
                <a:lnTo>
                  <a:pt x="1932432" y="267652"/>
                </a:lnTo>
                <a:close/>
              </a:path>
              <a:path w="1934210" h="506095">
                <a:moveTo>
                  <a:pt x="30734" y="267652"/>
                </a:moveTo>
                <a:lnTo>
                  <a:pt x="30479" y="267652"/>
                </a:lnTo>
                <a:lnTo>
                  <a:pt x="30479" y="266700"/>
                </a:lnTo>
                <a:lnTo>
                  <a:pt x="30734" y="267652"/>
                </a:lnTo>
                <a:close/>
              </a:path>
              <a:path w="1934210" h="506095">
                <a:moveTo>
                  <a:pt x="1931479" y="272414"/>
                </a:moveTo>
                <a:lnTo>
                  <a:pt x="1901952" y="272414"/>
                </a:lnTo>
                <a:lnTo>
                  <a:pt x="1903476" y="266700"/>
                </a:lnTo>
                <a:lnTo>
                  <a:pt x="1903476" y="267652"/>
                </a:lnTo>
                <a:lnTo>
                  <a:pt x="1932432" y="267652"/>
                </a:lnTo>
                <a:lnTo>
                  <a:pt x="1931479" y="272414"/>
                </a:lnTo>
                <a:close/>
              </a:path>
              <a:path w="1934210" h="506095">
                <a:moveTo>
                  <a:pt x="32874" y="272414"/>
                </a:moveTo>
                <a:lnTo>
                  <a:pt x="32003" y="272414"/>
                </a:lnTo>
                <a:lnTo>
                  <a:pt x="32003" y="270509"/>
                </a:lnTo>
                <a:lnTo>
                  <a:pt x="32874" y="272414"/>
                </a:lnTo>
                <a:close/>
              </a:path>
              <a:path w="1934210" h="506095">
                <a:moveTo>
                  <a:pt x="1925682" y="287654"/>
                </a:moveTo>
                <a:lnTo>
                  <a:pt x="1894331" y="287654"/>
                </a:lnTo>
                <a:lnTo>
                  <a:pt x="1897379" y="281939"/>
                </a:lnTo>
                <a:lnTo>
                  <a:pt x="1900427" y="277177"/>
                </a:lnTo>
                <a:lnTo>
                  <a:pt x="1901952" y="270509"/>
                </a:lnTo>
                <a:lnTo>
                  <a:pt x="1901952" y="272414"/>
                </a:lnTo>
                <a:lnTo>
                  <a:pt x="1931479" y="272414"/>
                </a:lnTo>
                <a:lnTo>
                  <a:pt x="1930907" y="275272"/>
                </a:lnTo>
                <a:lnTo>
                  <a:pt x="1927860" y="282892"/>
                </a:lnTo>
                <a:lnTo>
                  <a:pt x="1925682" y="287654"/>
                </a:lnTo>
                <a:close/>
              </a:path>
              <a:path w="1934210" h="506095">
                <a:moveTo>
                  <a:pt x="1890217" y="291750"/>
                </a:moveTo>
                <a:lnTo>
                  <a:pt x="1894331" y="285750"/>
                </a:lnTo>
                <a:lnTo>
                  <a:pt x="1894331" y="287654"/>
                </a:lnTo>
                <a:lnTo>
                  <a:pt x="1925682" y="287654"/>
                </a:lnTo>
                <a:lnTo>
                  <a:pt x="1924376" y="290512"/>
                </a:lnTo>
                <a:lnTo>
                  <a:pt x="1891283" y="290512"/>
                </a:lnTo>
                <a:lnTo>
                  <a:pt x="1890217" y="291750"/>
                </a:lnTo>
                <a:close/>
              </a:path>
              <a:path w="1934210" h="506095">
                <a:moveTo>
                  <a:pt x="45837" y="292417"/>
                </a:moveTo>
                <a:lnTo>
                  <a:pt x="44195" y="292417"/>
                </a:lnTo>
                <a:lnTo>
                  <a:pt x="44195" y="290512"/>
                </a:lnTo>
                <a:lnTo>
                  <a:pt x="45837" y="292417"/>
                </a:lnTo>
                <a:close/>
              </a:path>
              <a:path w="1934210" h="506095">
                <a:moveTo>
                  <a:pt x="1889760" y="292417"/>
                </a:moveTo>
                <a:lnTo>
                  <a:pt x="1890217" y="291750"/>
                </a:lnTo>
                <a:lnTo>
                  <a:pt x="1891283" y="290512"/>
                </a:lnTo>
                <a:lnTo>
                  <a:pt x="1889760" y="292417"/>
                </a:lnTo>
                <a:close/>
              </a:path>
              <a:path w="1934210" h="506095">
                <a:moveTo>
                  <a:pt x="1923505" y="292417"/>
                </a:moveTo>
                <a:lnTo>
                  <a:pt x="1889760" y="292417"/>
                </a:lnTo>
                <a:lnTo>
                  <a:pt x="1891283" y="290512"/>
                </a:lnTo>
                <a:lnTo>
                  <a:pt x="1924376" y="290512"/>
                </a:lnTo>
                <a:lnTo>
                  <a:pt x="1923505" y="292417"/>
                </a:lnTo>
                <a:close/>
              </a:path>
              <a:path w="1934210" h="506095">
                <a:moveTo>
                  <a:pt x="1917192" y="302895"/>
                </a:moveTo>
                <a:lnTo>
                  <a:pt x="1880615" y="302895"/>
                </a:lnTo>
                <a:lnTo>
                  <a:pt x="1890217" y="291750"/>
                </a:lnTo>
                <a:lnTo>
                  <a:pt x="1889760" y="292417"/>
                </a:lnTo>
                <a:lnTo>
                  <a:pt x="1923505" y="292417"/>
                </a:lnTo>
                <a:lnTo>
                  <a:pt x="1921763" y="296227"/>
                </a:lnTo>
                <a:lnTo>
                  <a:pt x="1917192" y="302895"/>
                </a:lnTo>
                <a:close/>
              </a:path>
              <a:path w="1934210" h="506095">
                <a:moveTo>
                  <a:pt x="55215" y="302895"/>
                </a:moveTo>
                <a:lnTo>
                  <a:pt x="54863" y="302895"/>
                </a:lnTo>
                <a:lnTo>
                  <a:pt x="53339" y="300989"/>
                </a:lnTo>
                <a:lnTo>
                  <a:pt x="55215" y="302895"/>
                </a:lnTo>
                <a:close/>
              </a:path>
              <a:path w="1934210" h="506095">
                <a:moveTo>
                  <a:pt x="1909806" y="313372"/>
                </a:moveTo>
                <a:lnTo>
                  <a:pt x="1868424" y="313372"/>
                </a:lnTo>
                <a:lnTo>
                  <a:pt x="1880615" y="300989"/>
                </a:lnTo>
                <a:lnTo>
                  <a:pt x="1880615" y="302895"/>
                </a:lnTo>
                <a:lnTo>
                  <a:pt x="1917192" y="302895"/>
                </a:lnTo>
                <a:lnTo>
                  <a:pt x="1912620" y="310514"/>
                </a:lnTo>
                <a:lnTo>
                  <a:pt x="1909806" y="313372"/>
                </a:lnTo>
                <a:close/>
              </a:path>
              <a:path w="1934210" h="506095">
                <a:moveTo>
                  <a:pt x="66917" y="313372"/>
                </a:moveTo>
                <a:lnTo>
                  <a:pt x="65531" y="313372"/>
                </a:lnTo>
                <a:lnTo>
                  <a:pt x="65531" y="312420"/>
                </a:lnTo>
                <a:lnTo>
                  <a:pt x="66917" y="313372"/>
                </a:lnTo>
                <a:close/>
              </a:path>
              <a:path w="1934210" h="506095">
                <a:moveTo>
                  <a:pt x="1423415" y="476250"/>
                </a:moveTo>
                <a:lnTo>
                  <a:pt x="1014983" y="476250"/>
                </a:lnTo>
                <a:lnTo>
                  <a:pt x="1063752" y="475297"/>
                </a:lnTo>
                <a:lnTo>
                  <a:pt x="1158239" y="472439"/>
                </a:lnTo>
                <a:lnTo>
                  <a:pt x="1293876" y="462914"/>
                </a:lnTo>
                <a:lnTo>
                  <a:pt x="1379220" y="453389"/>
                </a:lnTo>
                <a:lnTo>
                  <a:pt x="1377695" y="453389"/>
                </a:lnTo>
                <a:lnTo>
                  <a:pt x="1418843" y="447675"/>
                </a:lnTo>
                <a:lnTo>
                  <a:pt x="1459991" y="442912"/>
                </a:lnTo>
                <a:lnTo>
                  <a:pt x="1458467" y="442912"/>
                </a:lnTo>
                <a:lnTo>
                  <a:pt x="1498091" y="437197"/>
                </a:lnTo>
                <a:lnTo>
                  <a:pt x="1534667" y="429577"/>
                </a:lnTo>
                <a:lnTo>
                  <a:pt x="1571243" y="422909"/>
                </a:lnTo>
                <a:lnTo>
                  <a:pt x="1569720" y="422909"/>
                </a:lnTo>
                <a:lnTo>
                  <a:pt x="1638300" y="407670"/>
                </a:lnTo>
                <a:lnTo>
                  <a:pt x="1636776" y="407670"/>
                </a:lnTo>
                <a:lnTo>
                  <a:pt x="1668779" y="399097"/>
                </a:lnTo>
                <a:lnTo>
                  <a:pt x="1699259" y="391477"/>
                </a:lnTo>
                <a:lnTo>
                  <a:pt x="1697736" y="391477"/>
                </a:lnTo>
                <a:lnTo>
                  <a:pt x="1726692" y="381952"/>
                </a:lnTo>
                <a:lnTo>
                  <a:pt x="1752599" y="372427"/>
                </a:lnTo>
                <a:lnTo>
                  <a:pt x="1776983" y="363854"/>
                </a:lnTo>
                <a:lnTo>
                  <a:pt x="1799843" y="353377"/>
                </a:lnTo>
                <a:lnTo>
                  <a:pt x="1798320" y="353377"/>
                </a:lnTo>
                <a:lnTo>
                  <a:pt x="1819655" y="343852"/>
                </a:lnTo>
                <a:lnTo>
                  <a:pt x="1837943" y="333375"/>
                </a:lnTo>
                <a:lnTo>
                  <a:pt x="1854707" y="322897"/>
                </a:lnTo>
                <a:lnTo>
                  <a:pt x="1868424" y="312420"/>
                </a:lnTo>
                <a:lnTo>
                  <a:pt x="1868424" y="313372"/>
                </a:lnTo>
                <a:lnTo>
                  <a:pt x="1909806" y="313372"/>
                </a:lnTo>
                <a:lnTo>
                  <a:pt x="1900427" y="322897"/>
                </a:lnTo>
                <a:lnTo>
                  <a:pt x="1869948" y="346709"/>
                </a:lnTo>
                <a:lnTo>
                  <a:pt x="1833371" y="368617"/>
                </a:lnTo>
                <a:lnTo>
                  <a:pt x="1787652" y="389572"/>
                </a:lnTo>
                <a:lnTo>
                  <a:pt x="1761743" y="399097"/>
                </a:lnTo>
                <a:lnTo>
                  <a:pt x="1735835" y="409575"/>
                </a:lnTo>
                <a:lnTo>
                  <a:pt x="1706879" y="419100"/>
                </a:lnTo>
                <a:lnTo>
                  <a:pt x="1676400" y="426720"/>
                </a:lnTo>
                <a:lnTo>
                  <a:pt x="1644395" y="435292"/>
                </a:lnTo>
                <a:lnTo>
                  <a:pt x="1575815" y="450532"/>
                </a:lnTo>
                <a:lnTo>
                  <a:pt x="1539239" y="458152"/>
                </a:lnTo>
                <a:lnTo>
                  <a:pt x="1502664" y="464820"/>
                </a:lnTo>
                <a:lnTo>
                  <a:pt x="1423415" y="476250"/>
                </a:lnTo>
                <a:close/>
              </a:path>
            </a:pathLst>
          </a:custGeom>
          <a:solidFill>
            <a:srgbClr val="F9152A"/>
          </a:solidFill>
        </p:spPr>
        <p:txBody>
          <a:bodyPr wrap="square" lIns="0" tIns="0" rIns="0" bIns="0" rtlCol="0"/>
          <a:lstStyle/>
          <a:p>
            <a:endParaRPr sz="1588"/>
          </a:p>
        </p:txBody>
      </p:sp>
      <p:sp>
        <p:nvSpPr>
          <p:cNvPr id="30" name="object 30"/>
          <p:cNvSpPr/>
          <p:nvPr/>
        </p:nvSpPr>
        <p:spPr>
          <a:xfrm>
            <a:off x="4869627" y="4879938"/>
            <a:ext cx="2345391" cy="446554"/>
          </a:xfrm>
          <a:custGeom>
            <a:avLst/>
            <a:gdLst/>
            <a:ahLst/>
            <a:cxnLst/>
            <a:rect l="l" t="t" r="r" b="b"/>
            <a:pathLst>
              <a:path w="2658110" h="506095">
                <a:moveTo>
                  <a:pt x="28590" y="252412"/>
                </a:moveTo>
                <a:lnTo>
                  <a:pt x="25196" y="200334"/>
                </a:lnTo>
                <a:lnTo>
                  <a:pt x="47244" y="182879"/>
                </a:lnTo>
                <a:lnTo>
                  <a:pt x="65531" y="170497"/>
                </a:lnTo>
                <a:lnTo>
                  <a:pt x="76200" y="163829"/>
                </a:lnTo>
                <a:lnTo>
                  <a:pt x="88391" y="158114"/>
                </a:lnTo>
                <a:lnTo>
                  <a:pt x="99060" y="152400"/>
                </a:lnTo>
                <a:lnTo>
                  <a:pt x="111251" y="147637"/>
                </a:lnTo>
                <a:lnTo>
                  <a:pt x="124967" y="140969"/>
                </a:lnTo>
                <a:lnTo>
                  <a:pt x="138684" y="136207"/>
                </a:lnTo>
                <a:lnTo>
                  <a:pt x="153924" y="130492"/>
                </a:lnTo>
                <a:lnTo>
                  <a:pt x="167639" y="125729"/>
                </a:lnTo>
                <a:lnTo>
                  <a:pt x="184403" y="121919"/>
                </a:lnTo>
                <a:lnTo>
                  <a:pt x="201167" y="115252"/>
                </a:lnTo>
                <a:lnTo>
                  <a:pt x="271272" y="97154"/>
                </a:lnTo>
                <a:lnTo>
                  <a:pt x="310896" y="87629"/>
                </a:lnTo>
                <a:lnTo>
                  <a:pt x="353567" y="79057"/>
                </a:lnTo>
                <a:lnTo>
                  <a:pt x="396239" y="71437"/>
                </a:lnTo>
                <a:lnTo>
                  <a:pt x="441960" y="61912"/>
                </a:lnTo>
                <a:lnTo>
                  <a:pt x="490728" y="54292"/>
                </a:lnTo>
                <a:lnTo>
                  <a:pt x="541019" y="48577"/>
                </a:lnTo>
                <a:lnTo>
                  <a:pt x="591312" y="40957"/>
                </a:lnTo>
                <a:lnTo>
                  <a:pt x="701039" y="28575"/>
                </a:lnTo>
                <a:lnTo>
                  <a:pt x="815339" y="19050"/>
                </a:lnTo>
                <a:lnTo>
                  <a:pt x="999744" y="7619"/>
                </a:lnTo>
                <a:lnTo>
                  <a:pt x="1062228" y="5714"/>
                </a:lnTo>
                <a:lnTo>
                  <a:pt x="1127760" y="2857"/>
                </a:lnTo>
                <a:lnTo>
                  <a:pt x="1193291" y="952"/>
                </a:lnTo>
                <a:lnTo>
                  <a:pt x="1260347" y="952"/>
                </a:lnTo>
                <a:lnTo>
                  <a:pt x="1328928" y="0"/>
                </a:lnTo>
                <a:lnTo>
                  <a:pt x="1594104" y="5714"/>
                </a:lnTo>
                <a:lnTo>
                  <a:pt x="1720596" y="11429"/>
                </a:lnTo>
                <a:lnTo>
                  <a:pt x="1900428" y="23812"/>
                </a:lnTo>
                <a:lnTo>
                  <a:pt x="1940705" y="28575"/>
                </a:lnTo>
                <a:lnTo>
                  <a:pt x="1260347" y="28575"/>
                </a:lnTo>
                <a:lnTo>
                  <a:pt x="1194815" y="30479"/>
                </a:lnTo>
                <a:lnTo>
                  <a:pt x="1127760" y="31432"/>
                </a:lnTo>
                <a:lnTo>
                  <a:pt x="1129284" y="31432"/>
                </a:lnTo>
                <a:lnTo>
                  <a:pt x="1063752" y="33337"/>
                </a:lnTo>
                <a:lnTo>
                  <a:pt x="938784" y="39052"/>
                </a:lnTo>
                <a:lnTo>
                  <a:pt x="760476" y="53339"/>
                </a:lnTo>
                <a:lnTo>
                  <a:pt x="704088" y="57150"/>
                </a:lnTo>
                <a:lnTo>
                  <a:pt x="649224" y="63817"/>
                </a:lnTo>
                <a:lnTo>
                  <a:pt x="595884" y="69532"/>
                </a:lnTo>
                <a:lnTo>
                  <a:pt x="544067" y="76200"/>
                </a:lnTo>
                <a:lnTo>
                  <a:pt x="493775" y="83819"/>
                </a:lnTo>
                <a:lnTo>
                  <a:pt x="495300" y="83819"/>
                </a:lnTo>
                <a:lnTo>
                  <a:pt x="446531" y="91439"/>
                </a:lnTo>
                <a:lnTo>
                  <a:pt x="336803" y="110489"/>
                </a:lnTo>
                <a:lnTo>
                  <a:pt x="338328" y="110489"/>
                </a:lnTo>
                <a:lnTo>
                  <a:pt x="316991" y="115252"/>
                </a:lnTo>
                <a:lnTo>
                  <a:pt x="242315" y="133350"/>
                </a:lnTo>
                <a:lnTo>
                  <a:pt x="192024" y="147637"/>
                </a:lnTo>
                <a:lnTo>
                  <a:pt x="176784" y="153352"/>
                </a:lnTo>
                <a:lnTo>
                  <a:pt x="178308" y="153352"/>
                </a:lnTo>
                <a:lnTo>
                  <a:pt x="163067" y="158114"/>
                </a:lnTo>
                <a:lnTo>
                  <a:pt x="149351" y="162877"/>
                </a:lnTo>
                <a:lnTo>
                  <a:pt x="135636" y="168592"/>
                </a:lnTo>
                <a:lnTo>
                  <a:pt x="123444" y="173354"/>
                </a:lnTo>
                <a:lnTo>
                  <a:pt x="113283" y="178117"/>
                </a:lnTo>
                <a:lnTo>
                  <a:pt x="111251" y="178117"/>
                </a:lnTo>
                <a:lnTo>
                  <a:pt x="100584" y="183832"/>
                </a:lnTo>
                <a:lnTo>
                  <a:pt x="89915" y="188594"/>
                </a:lnTo>
                <a:lnTo>
                  <a:pt x="80772" y="194309"/>
                </a:lnTo>
                <a:lnTo>
                  <a:pt x="71628" y="199072"/>
                </a:lnTo>
                <a:lnTo>
                  <a:pt x="64008" y="205739"/>
                </a:lnTo>
                <a:lnTo>
                  <a:pt x="56387" y="209550"/>
                </a:lnTo>
                <a:lnTo>
                  <a:pt x="50291" y="216217"/>
                </a:lnTo>
                <a:lnTo>
                  <a:pt x="44196" y="220979"/>
                </a:lnTo>
                <a:lnTo>
                  <a:pt x="45719" y="220979"/>
                </a:lnTo>
                <a:lnTo>
                  <a:pt x="41655" y="224789"/>
                </a:lnTo>
                <a:lnTo>
                  <a:pt x="41147" y="224789"/>
                </a:lnTo>
                <a:lnTo>
                  <a:pt x="39624" y="226694"/>
                </a:lnTo>
                <a:lnTo>
                  <a:pt x="39841" y="226694"/>
                </a:lnTo>
                <a:lnTo>
                  <a:pt x="37882" y="229552"/>
                </a:lnTo>
                <a:lnTo>
                  <a:pt x="36575" y="229552"/>
                </a:lnTo>
                <a:lnTo>
                  <a:pt x="34398" y="234314"/>
                </a:lnTo>
                <a:lnTo>
                  <a:pt x="33528" y="234314"/>
                </a:lnTo>
                <a:lnTo>
                  <a:pt x="30479" y="240029"/>
                </a:lnTo>
                <a:lnTo>
                  <a:pt x="31495" y="240029"/>
                </a:lnTo>
                <a:lnTo>
                  <a:pt x="28956" y="244792"/>
                </a:lnTo>
                <a:lnTo>
                  <a:pt x="30225" y="244792"/>
                </a:lnTo>
                <a:lnTo>
                  <a:pt x="29463" y="247650"/>
                </a:lnTo>
                <a:lnTo>
                  <a:pt x="28956" y="247650"/>
                </a:lnTo>
                <a:lnTo>
                  <a:pt x="28590" y="252412"/>
                </a:lnTo>
                <a:close/>
              </a:path>
              <a:path w="2658110" h="506095">
                <a:moveTo>
                  <a:pt x="2546604" y="179069"/>
                </a:moveTo>
                <a:lnTo>
                  <a:pt x="2534412" y="173354"/>
                </a:lnTo>
                <a:lnTo>
                  <a:pt x="2522219" y="168592"/>
                </a:lnTo>
                <a:lnTo>
                  <a:pt x="2508504" y="162877"/>
                </a:lnTo>
                <a:lnTo>
                  <a:pt x="2494788" y="158114"/>
                </a:lnTo>
                <a:lnTo>
                  <a:pt x="2479547" y="153352"/>
                </a:lnTo>
                <a:lnTo>
                  <a:pt x="2464307" y="147637"/>
                </a:lnTo>
                <a:lnTo>
                  <a:pt x="2449068" y="142875"/>
                </a:lnTo>
                <a:lnTo>
                  <a:pt x="2415540" y="133350"/>
                </a:lnTo>
                <a:lnTo>
                  <a:pt x="2319528" y="110489"/>
                </a:lnTo>
                <a:lnTo>
                  <a:pt x="2298191" y="106679"/>
                </a:lnTo>
                <a:lnTo>
                  <a:pt x="2299716" y="106679"/>
                </a:lnTo>
                <a:lnTo>
                  <a:pt x="2255519" y="98107"/>
                </a:lnTo>
                <a:lnTo>
                  <a:pt x="2209800" y="91439"/>
                </a:lnTo>
                <a:lnTo>
                  <a:pt x="2113788" y="76200"/>
                </a:lnTo>
                <a:lnTo>
                  <a:pt x="2061971" y="69532"/>
                </a:lnTo>
                <a:lnTo>
                  <a:pt x="2008632" y="63817"/>
                </a:lnTo>
                <a:lnTo>
                  <a:pt x="1953768" y="57150"/>
                </a:lnTo>
                <a:lnTo>
                  <a:pt x="1897379" y="53339"/>
                </a:lnTo>
                <a:lnTo>
                  <a:pt x="1719071" y="39052"/>
                </a:lnTo>
                <a:lnTo>
                  <a:pt x="1656588" y="36194"/>
                </a:lnTo>
                <a:lnTo>
                  <a:pt x="1592579" y="34289"/>
                </a:lnTo>
                <a:lnTo>
                  <a:pt x="1528571" y="31432"/>
                </a:lnTo>
                <a:lnTo>
                  <a:pt x="1463039" y="30479"/>
                </a:lnTo>
                <a:lnTo>
                  <a:pt x="1395984" y="30479"/>
                </a:lnTo>
                <a:lnTo>
                  <a:pt x="1328928" y="28575"/>
                </a:lnTo>
                <a:lnTo>
                  <a:pt x="1940705" y="28575"/>
                </a:lnTo>
                <a:lnTo>
                  <a:pt x="1956815" y="30479"/>
                </a:lnTo>
                <a:lnTo>
                  <a:pt x="2011679" y="34289"/>
                </a:lnTo>
                <a:lnTo>
                  <a:pt x="2065019" y="40957"/>
                </a:lnTo>
                <a:lnTo>
                  <a:pt x="2116836" y="48577"/>
                </a:lnTo>
                <a:lnTo>
                  <a:pt x="2167128" y="54292"/>
                </a:lnTo>
                <a:lnTo>
                  <a:pt x="2214371" y="61912"/>
                </a:lnTo>
                <a:lnTo>
                  <a:pt x="2260091" y="71437"/>
                </a:lnTo>
                <a:lnTo>
                  <a:pt x="2304288" y="79057"/>
                </a:lnTo>
                <a:lnTo>
                  <a:pt x="2404871" y="101917"/>
                </a:lnTo>
                <a:lnTo>
                  <a:pt x="2421636" y="106679"/>
                </a:lnTo>
                <a:lnTo>
                  <a:pt x="2439924" y="110489"/>
                </a:lnTo>
                <a:lnTo>
                  <a:pt x="2456688" y="115252"/>
                </a:lnTo>
                <a:lnTo>
                  <a:pt x="2473452" y="121919"/>
                </a:lnTo>
                <a:lnTo>
                  <a:pt x="2503932" y="130492"/>
                </a:lnTo>
                <a:lnTo>
                  <a:pt x="2519171" y="136207"/>
                </a:lnTo>
                <a:lnTo>
                  <a:pt x="2532888" y="140969"/>
                </a:lnTo>
                <a:lnTo>
                  <a:pt x="2545079" y="147637"/>
                </a:lnTo>
                <a:lnTo>
                  <a:pt x="2557271" y="152400"/>
                </a:lnTo>
                <a:lnTo>
                  <a:pt x="2569464" y="158114"/>
                </a:lnTo>
                <a:lnTo>
                  <a:pt x="2601468" y="176212"/>
                </a:lnTo>
                <a:lnTo>
                  <a:pt x="2604080" y="178117"/>
                </a:lnTo>
                <a:lnTo>
                  <a:pt x="2546604" y="178117"/>
                </a:lnTo>
                <a:lnTo>
                  <a:pt x="2546604" y="179069"/>
                </a:lnTo>
                <a:close/>
              </a:path>
              <a:path w="2658110" h="506095">
                <a:moveTo>
                  <a:pt x="0" y="244792"/>
                </a:moveTo>
                <a:lnTo>
                  <a:pt x="0" y="140017"/>
                </a:lnTo>
                <a:lnTo>
                  <a:pt x="21336" y="140017"/>
                </a:lnTo>
                <a:lnTo>
                  <a:pt x="25196" y="200334"/>
                </a:lnTo>
                <a:lnTo>
                  <a:pt x="24384" y="200977"/>
                </a:lnTo>
                <a:lnTo>
                  <a:pt x="18287" y="206692"/>
                </a:lnTo>
                <a:lnTo>
                  <a:pt x="4572" y="229552"/>
                </a:lnTo>
                <a:lnTo>
                  <a:pt x="1524" y="237172"/>
                </a:lnTo>
                <a:lnTo>
                  <a:pt x="0" y="244792"/>
                </a:lnTo>
                <a:close/>
              </a:path>
              <a:path w="2658110" h="506095">
                <a:moveTo>
                  <a:pt x="111251" y="179069"/>
                </a:moveTo>
                <a:lnTo>
                  <a:pt x="111251" y="178117"/>
                </a:lnTo>
                <a:lnTo>
                  <a:pt x="113283" y="178117"/>
                </a:lnTo>
                <a:lnTo>
                  <a:pt x="111251" y="179069"/>
                </a:lnTo>
                <a:close/>
              </a:path>
              <a:path w="2658110" h="506095">
                <a:moveTo>
                  <a:pt x="2616707" y="226694"/>
                </a:moveTo>
                <a:lnTo>
                  <a:pt x="2612136" y="220979"/>
                </a:lnTo>
                <a:lnTo>
                  <a:pt x="2613660" y="220979"/>
                </a:lnTo>
                <a:lnTo>
                  <a:pt x="2606040" y="216217"/>
                </a:lnTo>
                <a:lnTo>
                  <a:pt x="2607564" y="216217"/>
                </a:lnTo>
                <a:lnTo>
                  <a:pt x="2599943" y="209550"/>
                </a:lnTo>
                <a:lnTo>
                  <a:pt x="2601468" y="209550"/>
                </a:lnTo>
                <a:lnTo>
                  <a:pt x="2593847" y="205739"/>
                </a:lnTo>
                <a:lnTo>
                  <a:pt x="2584704" y="199072"/>
                </a:lnTo>
                <a:lnTo>
                  <a:pt x="2586228" y="199072"/>
                </a:lnTo>
                <a:lnTo>
                  <a:pt x="2577084" y="194309"/>
                </a:lnTo>
                <a:lnTo>
                  <a:pt x="2567940" y="188594"/>
                </a:lnTo>
                <a:lnTo>
                  <a:pt x="2557271" y="183832"/>
                </a:lnTo>
                <a:lnTo>
                  <a:pt x="2546604" y="178117"/>
                </a:lnTo>
                <a:lnTo>
                  <a:pt x="2604080" y="178117"/>
                </a:lnTo>
                <a:lnTo>
                  <a:pt x="2610612" y="182879"/>
                </a:lnTo>
                <a:lnTo>
                  <a:pt x="2633471" y="200977"/>
                </a:lnTo>
                <a:lnTo>
                  <a:pt x="2639568" y="206692"/>
                </a:lnTo>
                <a:lnTo>
                  <a:pt x="2648712" y="221932"/>
                </a:lnTo>
                <a:lnTo>
                  <a:pt x="2649854" y="224789"/>
                </a:lnTo>
                <a:lnTo>
                  <a:pt x="2616707" y="224789"/>
                </a:lnTo>
                <a:lnTo>
                  <a:pt x="2616707" y="226694"/>
                </a:lnTo>
                <a:close/>
              </a:path>
              <a:path w="2658110" h="506095">
                <a:moveTo>
                  <a:pt x="0" y="254317"/>
                </a:moveTo>
                <a:lnTo>
                  <a:pt x="0" y="244792"/>
                </a:lnTo>
                <a:lnTo>
                  <a:pt x="1524" y="237172"/>
                </a:lnTo>
                <a:lnTo>
                  <a:pt x="4572" y="229552"/>
                </a:lnTo>
                <a:lnTo>
                  <a:pt x="18287" y="206692"/>
                </a:lnTo>
                <a:lnTo>
                  <a:pt x="24384" y="200977"/>
                </a:lnTo>
                <a:lnTo>
                  <a:pt x="25196" y="200334"/>
                </a:lnTo>
                <a:lnTo>
                  <a:pt x="28531" y="252440"/>
                </a:lnTo>
                <a:lnTo>
                  <a:pt x="0" y="254317"/>
                </a:lnTo>
                <a:close/>
              </a:path>
              <a:path w="2658110" h="506095">
                <a:moveTo>
                  <a:pt x="39624" y="226694"/>
                </a:moveTo>
                <a:lnTo>
                  <a:pt x="41147" y="224789"/>
                </a:lnTo>
                <a:lnTo>
                  <a:pt x="40233" y="226123"/>
                </a:lnTo>
                <a:lnTo>
                  <a:pt x="39624" y="226694"/>
                </a:lnTo>
                <a:close/>
              </a:path>
              <a:path w="2658110" h="506095">
                <a:moveTo>
                  <a:pt x="40233" y="226123"/>
                </a:moveTo>
                <a:lnTo>
                  <a:pt x="41147" y="224789"/>
                </a:lnTo>
                <a:lnTo>
                  <a:pt x="41655" y="224789"/>
                </a:lnTo>
                <a:lnTo>
                  <a:pt x="40233" y="226123"/>
                </a:lnTo>
                <a:close/>
              </a:path>
              <a:path w="2658110" h="506095">
                <a:moveTo>
                  <a:pt x="2621279" y="231457"/>
                </a:moveTo>
                <a:lnTo>
                  <a:pt x="2616707" y="224789"/>
                </a:lnTo>
                <a:lnTo>
                  <a:pt x="2649854" y="224789"/>
                </a:lnTo>
                <a:lnTo>
                  <a:pt x="2651759" y="229552"/>
                </a:lnTo>
                <a:lnTo>
                  <a:pt x="2621279" y="229552"/>
                </a:lnTo>
                <a:lnTo>
                  <a:pt x="2621279" y="231457"/>
                </a:lnTo>
                <a:close/>
              </a:path>
              <a:path w="2658110" h="506095">
                <a:moveTo>
                  <a:pt x="39841" y="226694"/>
                </a:moveTo>
                <a:lnTo>
                  <a:pt x="39624" y="226694"/>
                </a:lnTo>
                <a:lnTo>
                  <a:pt x="40233" y="226123"/>
                </a:lnTo>
                <a:lnTo>
                  <a:pt x="39841" y="226694"/>
                </a:lnTo>
                <a:close/>
              </a:path>
              <a:path w="2658110" h="506095">
                <a:moveTo>
                  <a:pt x="36575" y="231457"/>
                </a:moveTo>
                <a:lnTo>
                  <a:pt x="36575" y="229552"/>
                </a:lnTo>
                <a:lnTo>
                  <a:pt x="37882" y="229552"/>
                </a:lnTo>
                <a:lnTo>
                  <a:pt x="36575" y="231457"/>
                </a:lnTo>
                <a:close/>
              </a:path>
              <a:path w="2658110" h="506095">
                <a:moveTo>
                  <a:pt x="2624328" y="236219"/>
                </a:moveTo>
                <a:lnTo>
                  <a:pt x="2621279" y="229552"/>
                </a:lnTo>
                <a:lnTo>
                  <a:pt x="2651759" y="229552"/>
                </a:lnTo>
                <a:lnTo>
                  <a:pt x="2653665" y="234314"/>
                </a:lnTo>
                <a:lnTo>
                  <a:pt x="2624328" y="234314"/>
                </a:lnTo>
                <a:lnTo>
                  <a:pt x="2624328" y="236219"/>
                </a:lnTo>
                <a:close/>
              </a:path>
              <a:path w="2658110" h="506095">
                <a:moveTo>
                  <a:pt x="33528" y="236219"/>
                </a:moveTo>
                <a:lnTo>
                  <a:pt x="33528" y="234314"/>
                </a:lnTo>
                <a:lnTo>
                  <a:pt x="34398" y="234314"/>
                </a:lnTo>
                <a:lnTo>
                  <a:pt x="33528" y="236219"/>
                </a:lnTo>
                <a:close/>
              </a:path>
              <a:path w="2658110" h="506095">
                <a:moveTo>
                  <a:pt x="2625852" y="240029"/>
                </a:moveTo>
                <a:lnTo>
                  <a:pt x="2624328" y="234314"/>
                </a:lnTo>
                <a:lnTo>
                  <a:pt x="2653665" y="234314"/>
                </a:lnTo>
                <a:lnTo>
                  <a:pt x="2654807" y="237172"/>
                </a:lnTo>
                <a:lnTo>
                  <a:pt x="2655188" y="239077"/>
                </a:lnTo>
                <a:lnTo>
                  <a:pt x="2625852" y="239077"/>
                </a:lnTo>
                <a:lnTo>
                  <a:pt x="2625852" y="240029"/>
                </a:lnTo>
                <a:close/>
              </a:path>
              <a:path w="2658110" h="506095">
                <a:moveTo>
                  <a:pt x="31495" y="240029"/>
                </a:moveTo>
                <a:lnTo>
                  <a:pt x="30479" y="240029"/>
                </a:lnTo>
                <a:lnTo>
                  <a:pt x="32003" y="239077"/>
                </a:lnTo>
                <a:lnTo>
                  <a:pt x="31495" y="240029"/>
                </a:lnTo>
                <a:close/>
              </a:path>
              <a:path w="2658110" h="506095">
                <a:moveTo>
                  <a:pt x="2627375" y="244792"/>
                </a:moveTo>
                <a:lnTo>
                  <a:pt x="2625852" y="239077"/>
                </a:lnTo>
                <a:lnTo>
                  <a:pt x="2655188" y="239077"/>
                </a:lnTo>
                <a:lnTo>
                  <a:pt x="2656141" y="243839"/>
                </a:lnTo>
                <a:lnTo>
                  <a:pt x="2627375" y="243839"/>
                </a:lnTo>
                <a:lnTo>
                  <a:pt x="2627375" y="244792"/>
                </a:lnTo>
                <a:close/>
              </a:path>
              <a:path w="2658110" h="506095">
                <a:moveTo>
                  <a:pt x="30225" y="244792"/>
                </a:moveTo>
                <a:lnTo>
                  <a:pt x="28956" y="244792"/>
                </a:lnTo>
                <a:lnTo>
                  <a:pt x="30479" y="243839"/>
                </a:lnTo>
                <a:lnTo>
                  <a:pt x="30225" y="244792"/>
                </a:lnTo>
                <a:close/>
              </a:path>
              <a:path w="2658110" h="506095">
                <a:moveTo>
                  <a:pt x="2628900" y="249554"/>
                </a:moveTo>
                <a:lnTo>
                  <a:pt x="2627375" y="243839"/>
                </a:lnTo>
                <a:lnTo>
                  <a:pt x="2656141" y="243839"/>
                </a:lnTo>
                <a:lnTo>
                  <a:pt x="2656903" y="247650"/>
                </a:lnTo>
                <a:lnTo>
                  <a:pt x="2628900" y="247650"/>
                </a:lnTo>
                <a:lnTo>
                  <a:pt x="2628900" y="249554"/>
                </a:lnTo>
                <a:close/>
              </a:path>
              <a:path w="2658110" h="506095">
                <a:moveTo>
                  <a:pt x="28956" y="249554"/>
                </a:moveTo>
                <a:lnTo>
                  <a:pt x="28956" y="247650"/>
                </a:lnTo>
                <a:lnTo>
                  <a:pt x="29463" y="247650"/>
                </a:lnTo>
                <a:lnTo>
                  <a:pt x="28956" y="249554"/>
                </a:lnTo>
                <a:close/>
              </a:path>
              <a:path w="2658110" h="506095">
                <a:moveTo>
                  <a:pt x="2656789" y="259079"/>
                </a:moveTo>
                <a:lnTo>
                  <a:pt x="2628900" y="259079"/>
                </a:lnTo>
                <a:lnTo>
                  <a:pt x="2628900" y="247650"/>
                </a:lnTo>
                <a:lnTo>
                  <a:pt x="2656903" y="247650"/>
                </a:lnTo>
                <a:lnTo>
                  <a:pt x="2657856" y="252412"/>
                </a:lnTo>
                <a:lnTo>
                  <a:pt x="2656789" y="259079"/>
                </a:lnTo>
                <a:close/>
              </a:path>
              <a:path w="2658110" h="506095">
                <a:moveTo>
                  <a:pt x="28588" y="252436"/>
                </a:moveTo>
                <a:lnTo>
                  <a:pt x="28956" y="252412"/>
                </a:lnTo>
                <a:lnTo>
                  <a:pt x="28588" y="252436"/>
                </a:lnTo>
                <a:close/>
              </a:path>
              <a:path w="2658110" h="506095">
                <a:moveTo>
                  <a:pt x="24575" y="304682"/>
                </a:moveTo>
                <a:lnTo>
                  <a:pt x="1524" y="269557"/>
                </a:lnTo>
                <a:lnTo>
                  <a:pt x="0" y="261937"/>
                </a:lnTo>
                <a:lnTo>
                  <a:pt x="0" y="254317"/>
                </a:lnTo>
                <a:lnTo>
                  <a:pt x="28531" y="252440"/>
                </a:lnTo>
                <a:lnTo>
                  <a:pt x="28556" y="252845"/>
                </a:lnTo>
                <a:lnTo>
                  <a:pt x="24575" y="304682"/>
                </a:lnTo>
                <a:close/>
              </a:path>
              <a:path w="2658110" h="506095">
                <a:moveTo>
                  <a:pt x="1395984" y="505777"/>
                </a:moveTo>
                <a:lnTo>
                  <a:pt x="1260347" y="505777"/>
                </a:lnTo>
                <a:lnTo>
                  <a:pt x="1193291" y="503872"/>
                </a:lnTo>
                <a:lnTo>
                  <a:pt x="1127760" y="502919"/>
                </a:lnTo>
                <a:lnTo>
                  <a:pt x="1063752" y="501014"/>
                </a:lnTo>
                <a:lnTo>
                  <a:pt x="937260" y="495300"/>
                </a:lnTo>
                <a:lnTo>
                  <a:pt x="876300" y="490537"/>
                </a:lnTo>
                <a:lnTo>
                  <a:pt x="815339" y="487679"/>
                </a:lnTo>
                <a:lnTo>
                  <a:pt x="757428" y="481012"/>
                </a:lnTo>
                <a:lnTo>
                  <a:pt x="701039" y="476250"/>
                </a:lnTo>
                <a:lnTo>
                  <a:pt x="592836" y="464819"/>
                </a:lnTo>
                <a:lnTo>
                  <a:pt x="541019" y="458152"/>
                </a:lnTo>
                <a:lnTo>
                  <a:pt x="441960" y="442912"/>
                </a:lnTo>
                <a:lnTo>
                  <a:pt x="396239" y="435292"/>
                </a:lnTo>
                <a:lnTo>
                  <a:pt x="353567" y="426719"/>
                </a:lnTo>
                <a:lnTo>
                  <a:pt x="310896" y="419100"/>
                </a:lnTo>
                <a:lnTo>
                  <a:pt x="291084" y="414337"/>
                </a:lnTo>
                <a:lnTo>
                  <a:pt x="272796" y="409575"/>
                </a:lnTo>
                <a:lnTo>
                  <a:pt x="252984" y="404812"/>
                </a:lnTo>
                <a:lnTo>
                  <a:pt x="234696" y="400050"/>
                </a:lnTo>
                <a:lnTo>
                  <a:pt x="217931" y="396239"/>
                </a:lnTo>
                <a:lnTo>
                  <a:pt x="201167" y="389572"/>
                </a:lnTo>
                <a:lnTo>
                  <a:pt x="184403" y="384809"/>
                </a:lnTo>
                <a:lnTo>
                  <a:pt x="169163" y="381000"/>
                </a:lnTo>
                <a:lnTo>
                  <a:pt x="153924" y="374332"/>
                </a:lnTo>
                <a:lnTo>
                  <a:pt x="138684" y="369569"/>
                </a:lnTo>
                <a:lnTo>
                  <a:pt x="124967" y="363854"/>
                </a:lnTo>
                <a:lnTo>
                  <a:pt x="111251" y="359092"/>
                </a:lnTo>
                <a:lnTo>
                  <a:pt x="99060" y="353377"/>
                </a:lnTo>
                <a:lnTo>
                  <a:pt x="88391" y="346709"/>
                </a:lnTo>
                <a:lnTo>
                  <a:pt x="76200" y="342900"/>
                </a:lnTo>
                <a:lnTo>
                  <a:pt x="65531" y="336232"/>
                </a:lnTo>
                <a:lnTo>
                  <a:pt x="47244" y="323850"/>
                </a:lnTo>
                <a:lnTo>
                  <a:pt x="32003" y="312419"/>
                </a:lnTo>
                <a:lnTo>
                  <a:pt x="24575" y="304682"/>
                </a:lnTo>
                <a:lnTo>
                  <a:pt x="28556" y="252845"/>
                </a:lnTo>
                <a:lnTo>
                  <a:pt x="28956" y="259079"/>
                </a:lnTo>
                <a:lnTo>
                  <a:pt x="29826" y="259079"/>
                </a:lnTo>
                <a:lnTo>
                  <a:pt x="30044" y="260032"/>
                </a:lnTo>
                <a:lnTo>
                  <a:pt x="28956" y="260032"/>
                </a:lnTo>
                <a:lnTo>
                  <a:pt x="31133" y="264794"/>
                </a:lnTo>
                <a:lnTo>
                  <a:pt x="30479" y="264794"/>
                </a:lnTo>
                <a:lnTo>
                  <a:pt x="33528" y="270509"/>
                </a:lnTo>
                <a:lnTo>
                  <a:pt x="34036" y="270509"/>
                </a:lnTo>
                <a:lnTo>
                  <a:pt x="36575" y="275272"/>
                </a:lnTo>
                <a:lnTo>
                  <a:pt x="37337" y="275272"/>
                </a:lnTo>
                <a:lnTo>
                  <a:pt x="41147" y="280034"/>
                </a:lnTo>
                <a:lnTo>
                  <a:pt x="39624" y="280034"/>
                </a:lnTo>
                <a:lnTo>
                  <a:pt x="44703" y="284797"/>
                </a:lnTo>
                <a:lnTo>
                  <a:pt x="44196" y="284797"/>
                </a:lnTo>
                <a:lnTo>
                  <a:pt x="50291" y="290512"/>
                </a:lnTo>
                <a:lnTo>
                  <a:pt x="56387" y="295275"/>
                </a:lnTo>
                <a:lnTo>
                  <a:pt x="64008" y="300989"/>
                </a:lnTo>
                <a:lnTo>
                  <a:pt x="71628" y="305752"/>
                </a:lnTo>
                <a:lnTo>
                  <a:pt x="80772" y="312419"/>
                </a:lnTo>
                <a:lnTo>
                  <a:pt x="89915" y="316229"/>
                </a:lnTo>
                <a:lnTo>
                  <a:pt x="100584" y="322897"/>
                </a:lnTo>
                <a:lnTo>
                  <a:pt x="111251" y="326707"/>
                </a:lnTo>
                <a:lnTo>
                  <a:pt x="123444" y="333375"/>
                </a:lnTo>
                <a:lnTo>
                  <a:pt x="126927" y="333375"/>
                </a:lnTo>
                <a:lnTo>
                  <a:pt x="135636" y="338137"/>
                </a:lnTo>
                <a:lnTo>
                  <a:pt x="149351" y="342900"/>
                </a:lnTo>
                <a:lnTo>
                  <a:pt x="163067" y="348614"/>
                </a:lnTo>
                <a:lnTo>
                  <a:pt x="178308" y="353377"/>
                </a:lnTo>
                <a:lnTo>
                  <a:pt x="176784" y="353377"/>
                </a:lnTo>
                <a:lnTo>
                  <a:pt x="192024" y="358139"/>
                </a:lnTo>
                <a:lnTo>
                  <a:pt x="208787" y="361950"/>
                </a:lnTo>
                <a:lnTo>
                  <a:pt x="225551" y="368617"/>
                </a:lnTo>
                <a:lnTo>
                  <a:pt x="242315" y="373379"/>
                </a:lnTo>
                <a:lnTo>
                  <a:pt x="316991" y="391477"/>
                </a:lnTo>
                <a:lnTo>
                  <a:pt x="338328" y="394334"/>
                </a:lnTo>
                <a:lnTo>
                  <a:pt x="358139" y="399097"/>
                </a:lnTo>
                <a:lnTo>
                  <a:pt x="402336" y="407669"/>
                </a:lnTo>
                <a:lnTo>
                  <a:pt x="446531" y="415289"/>
                </a:lnTo>
                <a:lnTo>
                  <a:pt x="495300" y="422909"/>
                </a:lnTo>
                <a:lnTo>
                  <a:pt x="544067" y="429577"/>
                </a:lnTo>
                <a:lnTo>
                  <a:pt x="595884" y="437197"/>
                </a:lnTo>
                <a:lnTo>
                  <a:pt x="649224" y="442912"/>
                </a:lnTo>
                <a:lnTo>
                  <a:pt x="704088" y="447675"/>
                </a:lnTo>
                <a:lnTo>
                  <a:pt x="760476" y="453389"/>
                </a:lnTo>
                <a:lnTo>
                  <a:pt x="877824" y="462914"/>
                </a:lnTo>
                <a:lnTo>
                  <a:pt x="1063752" y="472439"/>
                </a:lnTo>
                <a:lnTo>
                  <a:pt x="1261871" y="476250"/>
                </a:lnTo>
                <a:lnTo>
                  <a:pt x="1956815" y="476250"/>
                </a:lnTo>
                <a:lnTo>
                  <a:pt x="1900428" y="481012"/>
                </a:lnTo>
                <a:lnTo>
                  <a:pt x="1840991" y="487679"/>
                </a:lnTo>
                <a:lnTo>
                  <a:pt x="1781556" y="490537"/>
                </a:lnTo>
                <a:lnTo>
                  <a:pt x="1720596" y="495300"/>
                </a:lnTo>
                <a:lnTo>
                  <a:pt x="1594104" y="501014"/>
                </a:lnTo>
                <a:lnTo>
                  <a:pt x="1395984" y="505777"/>
                </a:lnTo>
                <a:close/>
              </a:path>
              <a:path w="2658110" h="506095">
                <a:moveTo>
                  <a:pt x="29826" y="259079"/>
                </a:moveTo>
                <a:lnTo>
                  <a:pt x="28956" y="259079"/>
                </a:lnTo>
                <a:lnTo>
                  <a:pt x="28956" y="255269"/>
                </a:lnTo>
                <a:lnTo>
                  <a:pt x="29826" y="259079"/>
                </a:lnTo>
                <a:close/>
              </a:path>
              <a:path w="2658110" h="506095">
                <a:moveTo>
                  <a:pt x="2656332" y="261937"/>
                </a:moveTo>
                <a:lnTo>
                  <a:pt x="2627375" y="261937"/>
                </a:lnTo>
                <a:lnTo>
                  <a:pt x="2628900" y="255269"/>
                </a:lnTo>
                <a:lnTo>
                  <a:pt x="2628900" y="259079"/>
                </a:lnTo>
                <a:lnTo>
                  <a:pt x="2656789" y="259079"/>
                </a:lnTo>
                <a:lnTo>
                  <a:pt x="2656332" y="261937"/>
                </a:lnTo>
                <a:close/>
              </a:path>
              <a:path w="2658110" h="506095">
                <a:moveTo>
                  <a:pt x="30479" y="261937"/>
                </a:moveTo>
                <a:lnTo>
                  <a:pt x="28956" y="260032"/>
                </a:lnTo>
                <a:lnTo>
                  <a:pt x="30044" y="260032"/>
                </a:lnTo>
                <a:lnTo>
                  <a:pt x="30479" y="261937"/>
                </a:lnTo>
                <a:close/>
              </a:path>
              <a:path w="2658110" h="506095">
                <a:moveTo>
                  <a:pt x="2655379" y="266700"/>
                </a:moveTo>
                <a:lnTo>
                  <a:pt x="2625852" y="266700"/>
                </a:lnTo>
                <a:lnTo>
                  <a:pt x="2627375" y="260032"/>
                </a:lnTo>
                <a:lnTo>
                  <a:pt x="2627375" y="261937"/>
                </a:lnTo>
                <a:lnTo>
                  <a:pt x="2656332" y="261937"/>
                </a:lnTo>
                <a:lnTo>
                  <a:pt x="2655379" y="266700"/>
                </a:lnTo>
                <a:close/>
              </a:path>
              <a:path w="2658110" h="506095">
                <a:moveTo>
                  <a:pt x="19812" y="366712"/>
                </a:moveTo>
                <a:lnTo>
                  <a:pt x="0" y="364807"/>
                </a:lnTo>
                <a:lnTo>
                  <a:pt x="0" y="261937"/>
                </a:lnTo>
                <a:lnTo>
                  <a:pt x="1524" y="269557"/>
                </a:lnTo>
                <a:lnTo>
                  <a:pt x="4572" y="277177"/>
                </a:lnTo>
                <a:lnTo>
                  <a:pt x="13715" y="292417"/>
                </a:lnTo>
                <a:lnTo>
                  <a:pt x="18287" y="298132"/>
                </a:lnTo>
                <a:lnTo>
                  <a:pt x="24575" y="304682"/>
                </a:lnTo>
                <a:lnTo>
                  <a:pt x="19812" y="366712"/>
                </a:lnTo>
                <a:close/>
              </a:path>
              <a:path w="2658110" h="506095">
                <a:moveTo>
                  <a:pt x="32003" y="266700"/>
                </a:moveTo>
                <a:lnTo>
                  <a:pt x="30479" y="264794"/>
                </a:lnTo>
                <a:lnTo>
                  <a:pt x="31133" y="264794"/>
                </a:lnTo>
                <a:lnTo>
                  <a:pt x="32003" y="266700"/>
                </a:lnTo>
                <a:close/>
              </a:path>
              <a:path w="2658110" h="506095">
                <a:moveTo>
                  <a:pt x="2654427" y="270509"/>
                </a:moveTo>
                <a:lnTo>
                  <a:pt x="2624328" y="270509"/>
                </a:lnTo>
                <a:lnTo>
                  <a:pt x="2625852" y="264794"/>
                </a:lnTo>
                <a:lnTo>
                  <a:pt x="2625852" y="266700"/>
                </a:lnTo>
                <a:lnTo>
                  <a:pt x="2655379" y="266700"/>
                </a:lnTo>
                <a:lnTo>
                  <a:pt x="2654807" y="269557"/>
                </a:lnTo>
                <a:lnTo>
                  <a:pt x="2654427" y="270509"/>
                </a:lnTo>
                <a:close/>
              </a:path>
              <a:path w="2658110" h="506095">
                <a:moveTo>
                  <a:pt x="34036" y="270509"/>
                </a:moveTo>
                <a:lnTo>
                  <a:pt x="33528" y="270509"/>
                </a:lnTo>
                <a:lnTo>
                  <a:pt x="33528" y="269557"/>
                </a:lnTo>
                <a:lnTo>
                  <a:pt x="34036" y="270509"/>
                </a:lnTo>
                <a:close/>
              </a:path>
              <a:path w="2658110" h="506095">
                <a:moveTo>
                  <a:pt x="2648140" y="285750"/>
                </a:moveTo>
                <a:lnTo>
                  <a:pt x="2612136" y="285750"/>
                </a:lnTo>
                <a:lnTo>
                  <a:pt x="2618232" y="280034"/>
                </a:lnTo>
                <a:lnTo>
                  <a:pt x="2616707" y="280034"/>
                </a:lnTo>
                <a:lnTo>
                  <a:pt x="2621279" y="275272"/>
                </a:lnTo>
                <a:lnTo>
                  <a:pt x="2624328" y="269557"/>
                </a:lnTo>
                <a:lnTo>
                  <a:pt x="2624328" y="270509"/>
                </a:lnTo>
                <a:lnTo>
                  <a:pt x="2654427" y="270509"/>
                </a:lnTo>
                <a:lnTo>
                  <a:pt x="2648712" y="284797"/>
                </a:lnTo>
                <a:lnTo>
                  <a:pt x="2648140" y="285750"/>
                </a:lnTo>
                <a:close/>
              </a:path>
              <a:path w="2658110" h="506095">
                <a:moveTo>
                  <a:pt x="37337" y="275272"/>
                </a:moveTo>
                <a:lnTo>
                  <a:pt x="36575" y="275272"/>
                </a:lnTo>
                <a:lnTo>
                  <a:pt x="36575" y="274319"/>
                </a:lnTo>
                <a:lnTo>
                  <a:pt x="37337" y="275272"/>
                </a:lnTo>
                <a:close/>
              </a:path>
              <a:path w="2658110" h="506095">
                <a:moveTo>
                  <a:pt x="45719" y="285750"/>
                </a:moveTo>
                <a:lnTo>
                  <a:pt x="44196" y="284797"/>
                </a:lnTo>
                <a:lnTo>
                  <a:pt x="44703" y="284797"/>
                </a:lnTo>
                <a:lnTo>
                  <a:pt x="45719" y="285750"/>
                </a:lnTo>
                <a:close/>
              </a:path>
              <a:path w="2658110" h="506095">
                <a:moveTo>
                  <a:pt x="2596544" y="333375"/>
                </a:moveTo>
                <a:lnTo>
                  <a:pt x="2534412" y="333375"/>
                </a:lnTo>
                <a:lnTo>
                  <a:pt x="2546604" y="326707"/>
                </a:lnTo>
                <a:lnTo>
                  <a:pt x="2557271" y="322897"/>
                </a:lnTo>
                <a:lnTo>
                  <a:pt x="2567940" y="316229"/>
                </a:lnTo>
                <a:lnTo>
                  <a:pt x="2577084" y="312419"/>
                </a:lnTo>
                <a:lnTo>
                  <a:pt x="2586228" y="305752"/>
                </a:lnTo>
                <a:lnTo>
                  <a:pt x="2584704" y="305752"/>
                </a:lnTo>
                <a:lnTo>
                  <a:pt x="2593847" y="300989"/>
                </a:lnTo>
                <a:lnTo>
                  <a:pt x="2601468" y="295275"/>
                </a:lnTo>
                <a:lnTo>
                  <a:pt x="2599943" y="295275"/>
                </a:lnTo>
                <a:lnTo>
                  <a:pt x="2607564" y="290512"/>
                </a:lnTo>
                <a:lnTo>
                  <a:pt x="2606040" y="290512"/>
                </a:lnTo>
                <a:lnTo>
                  <a:pt x="2612136" y="284797"/>
                </a:lnTo>
                <a:lnTo>
                  <a:pt x="2612136" y="285750"/>
                </a:lnTo>
                <a:lnTo>
                  <a:pt x="2648140" y="285750"/>
                </a:lnTo>
                <a:lnTo>
                  <a:pt x="2644140" y="292417"/>
                </a:lnTo>
                <a:lnTo>
                  <a:pt x="2633471" y="305752"/>
                </a:lnTo>
                <a:lnTo>
                  <a:pt x="2610612" y="323850"/>
                </a:lnTo>
                <a:lnTo>
                  <a:pt x="2601468" y="330517"/>
                </a:lnTo>
                <a:lnTo>
                  <a:pt x="2596544" y="333375"/>
                </a:lnTo>
                <a:close/>
              </a:path>
              <a:path w="2658110" h="506095">
                <a:moveTo>
                  <a:pt x="126927" y="333375"/>
                </a:moveTo>
                <a:lnTo>
                  <a:pt x="123444" y="333375"/>
                </a:lnTo>
                <a:lnTo>
                  <a:pt x="123444" y="331469"/>
                </a:lnTo>
                <a:lnTo>
                  <a:pt x="126927" y="333375"/>
                </a:lnTo>
                <a:close/>
              </a:path>
              <a:path w="2658110" h="506095">
                <a:moveTo>
                  <a:pt x="1956815" y="476250"/>
                </a:moveTo>
                <a:lnTo>
                  <a:pt x="1395984" y="476250"/>
                </a:lnTo>
                <a:lnTo>
                  <a:pt x="1463039" y="475297"/>
                </a:lnTo>
                <a:lnTo>
                  <a:pt x="1528571" y="473392"/>
                </a:lnTo>
                <a:lnTo>
                  <a:pt x="1592579" y="472439"/>
                </a:lnTo>
                <a:lnTo>
                  <a:pt x="1656588" y="468629"/>
                </a:lnTo>
                <a:lnTo>
                  <a:pt x="1780032" y="462914"/>
                </a:lnTo>
                <a:lnTo>
                  <a:pt x="1897379" y="453389"/>
                </a:lnTo>
                <a:lnTo>
                  <a:pt x="1953768" y="447675"/>
                </a:lnTo>
                <a:lnTo>
                  <a:pt x="2008632" y="442912"/>
                </a:lnTo>
                <a:lnTo>
                  <a:pt x="2061971" y="437197"/>
                </a:lnTo>
                <a:lnTo>
                  <a:pt x="2113788" y="429577"/>
                </a:lnTo>
                <a:lnTo>
                  <a:pt x="2162556" y="422909"/>
                </a:lnTo>
                <a:lnTo>
                  <a:pt x="2255519" y="407669"/>
                </a:lnTo>
                <a:lnTo>
                  <a:pt x="2299716" y="399097"/>
                </a:lnTo>
                <a:lnTo>
                  <a:pt x="2298191" y="399097"/>
                </a:lnTo>
                <a:lnTo>
                  <a:pt x="2319528" y="394334"/>
                </a:lnTo>
                <a:lnTo>
                  <a:pt x="2339340" y="391477"/>
                </a:lnTo>
                <a:lnTo>
                  <a:pt x="2415540" y="373379"/>
                </a:lnTo>
                <a:lnTo>
                  <a:pt x="2432304" y="368617"/>
                </a:lnTo>
                <a:lnTo>
                  <a:pt x="2449068" y="361950"/>
                </a:lnTo>
                <a:lnTo>
                  <a:pt x="2494788" y="348614"/>
                </a:lnTo>
                <a:lnTo>
                  <a:pt x="2508504" y="342900"/>
                </a:lnTo>
                <a:lnTo>
                  <a:pt x="2522219" y="338137"/>
                </a:lnTo>
                <a:lnTo>
                  <a:pt x="2534412" y="331469"/>
                </a:lnTo>
                <a:lnTo>
                  <a:pt x="2534412" y="333375"/>
                </a:lnTo>
                <a:lnTo>
                  <a:pt x="2596544" y="333375"/>
                </a:lnTo>
                <a:lnTo>
                  <a:pt x="2580132" y="342900"/>
                </a:lnTo>
                <a:lnTo>
                  <a:pt x="2569464" y="346709"/>
                </a:lnTo>
                <a:lnTo>
                  <a:pt x="2545079" y="359092"/>
                </a:lnTo>
                <a:lnTo>
                  <a:pt x="2532888" y="363854"/>
                </a:lnTo>
                <a:lnTo>
                  <a:pt x="2519171" y="369569"/>
                </a:lnTo>
                <a:lnTo>
                  <a:pt x="2503932" y="374332"/>
                </a:lnTo>
                <a:lnTo>
                  <a:pt x="2488691" y="381000"/>
                </a:lnTo>
                <a:lnTo>
                  <a:pt x="2473452" y="384809"/>
                </a:lnTo>
                <a:lnTo>
                  <a:pt x="2456688" y="389572"/>
                </a:lnTo>
                <a:lnTo>
                  <a:pt x="2439924" y="396239"/>
                </a:lnTo>
                <a:lnTo>
                  <a:pt x="2421636" y="400050"/>
                </a:lnTo>
                <a:lnTo>
                  <a:pt x="2404871" y="404812"/>
                </a:lnTo>
                <a:lnTo>
                  <a:pt x="2325624" y="422909"/>
                </a:lnTo>
                <a:lnTo>
                  <a:pt x="2304288" y="426719"/>
                </a:lnTo>
                <a:lnTo>
                  <a:pt x="2260091" y="435292"/>
                </a:lnTo>
                <a:lnTo>
                  <a:pt x="2167128" y="450532"/>
                </a:lnTo>
                <a:lnTo>
                  <a:pt x="2116836" y="458152"/>
                </a:lnTo>
                <a:lnTo>
                  <a:pt x="2065019" y="464819"/>
                </a:lnTo>
                <a:lnTo>
                  <a:pt x="1956815" y="476250"/>
                </a:lnTo>
                <a:close/>
              </a:path>
            </a:pathLst>
          </a:custGeom>
          <a:solidFill>
            <a:srgbClr val="F9152A"/>
          </a:solidFill>
        </p:spPr>
        <p:txBody>
          <a:bodyPr wrap="square" lIns="0" tIns="0" rIns="0" bIns="0" rtlCol="0"/>
          <a:lstStyle/>
          <a:p>
            <a:endParaRPr sz="1588"/>
          </a:p>
        </p:txBody>
      </p:sp>
      <p:sp>
        <p:nvSpPr>
          <p:cNvPr id="31" name="object 31"/>
          <p:cNvSpPr/>
          <p:nvPr/>
        </p:nvSpPr>
        <p:spPr>
          <a:xfrm>
            <a:off x="3662082" y="4081182"/>
            <a:ext cx="1221441" cy="738468"/>
          </a:xfrm>
          <a:custGeom>
            <a:avLst/>
            <a:gdLst/>
            <a:ahLst/>
            <a:cxnLst/>
            <a:rect l="l" t="t" r="r" b="b"/>
            <a:pathLst>
              <a:path w="1384300" h="836929">
                <a:moveTo>
                  <a:pt x="13716" y="836676"/>
                </a:moveTo>
                <a:lnTo>
                  <a:pt x="0" y="812291"/>
                </a:lnTo>
                <a:lnTo>
                  <a:pt x="36576" y="790955"/>
                </a:lnTo>
                <a:lnTo>
                  <a:pt x="50292" y="815339"/>
                </a:lnTo>
                <a:lnTo>
                  <a:pt x="13716" y="836676"/>
                </a:lnTo>
                <a:close/>
              </a:path>
              <a:path w="1384300" h="836929">
                <a:moveTo>
                  <a:pt x="74676" y="800099"/>
                </a:moveTo>
                <a:lnTo>
                  <a:pt x="60960" y="775716"/>
                </a:lnTo>
                <a:lnTo>
                  <a:pt x="85344" y="761999"/>
                </a:lnTo>
                <a:lnTo>
                  <a:pt x="99060" y="786383"/>
                </a:lnTo>
                <a:lnTo>
                  <a:pt x="74676" y="800099"/>
                </a:lnTo>
                <a:close/>
              </a:path>
              <a:path w="1384300" h="836929">
                <a:moveTo>
                  <a:pt x="124968" y="771144"/>
                </a:moveTo>
                <a:lnTo>
                  <a:pt x="109728" y="746760"/>
                </a:lnTo>
                <a:lnTo>
                  <a:pt x="134112" y="733044"/>
                </a:lnTo>
                <a:lnTo>
                  <a:pt x="149352" y="757427"/>
                </a:lnTo>
                <a:lnTo>
                  <a:pt x="124968" y="771144"/>
                </a:lnTo>
                <a:close/>
              </a:path>
              <a:path w="1384300" h="836929">
                <a:moveTo>
                  <a:pt x="173736" y="742188"/>
                </a:moveTo>
                <a:lnTo>
                  <a:pt x="158496" y="717804"/>
                </a:lnTo>
                <a:lnTo>
                  <a:pt x="182880" y="704088"/>
                </a:lnTo>
                <a:lnTo>
                  <a:pt x="198120" y="728472"/>
                </a:lnTo>
                <a:lnTo>
                  <a:pt x="173736" y="742188"/>
                </a:lnTo>
                <a:close/>
              </a:path>
              <a:path w="1384300" h="836929">
                <a:moveTo>
                  <a:pt x="222504" y="713232"/>
                </a:moveTo>
                <a:lnTo>
                  <a:pt x="207264" y="688847"/>
                </a:lnTo>
                <a:lnTo>
                  <a:pt x="231648" y="675132"/>
                </a:lnTo>
                <a:lnTo>
                  <a:pt x="246888" y="699516"/>
                </a:lnTo>
                <a:lnTo>
                  <a:pt x="222504" y="713232"/>
                </a:lnTo>
                <a:close/>
              </a:path>
              <a:path w="1384300" h="836929">
                <a:moveTo>
                  <a:pt x="271272" y="684276"/>
                </a:moveTo>
                <a:lnTo>
                  <a:pt x="256032" y="659891"/>
                </a:lnTo>
                <a:lnTo>
                  <a:pt x="280416" y="644651"/>
                </a:lnTo>
                <a:lnTo>
                  <a:pt x="295656" y="670560"/>
                </a:lnTo>
                <a:lnTo>
                  <a:pt x="271272" y="684276"/>
                </a:lnTo>
                <a:close/>
              </a:path>
              <a:path w="1384300" h="836929">
                <a:moveTo>
                  <a:pt x="320040" y="655319"/>
                </a:moveTo>
                <a:lnTo>
                  <a:pt x="304800" y="630935"/>
                </a:lnTo>
                <a:lnTo>
                  <a:pt x="329184" y="615696"/>
                </a:lnTo>
                <a:lnTo>
                  <a:pt x="344424" y="640079"/>
                </a:lnTo>
                <a:lnTo>
                  <a:pt x="320040" y="655319"/>
                </a:lnTo>
                <a:close/>
              </a:path>
              <a:path w="1384300" h="836929">
                <a:moveTo>
                  <a:pt x="368808" y="626363"/>
                </a:moveTo>
                <a:lnTo>
                  <a:pt x="353568" y="601979"/>
                </a:lnTo>
                <a:lnTo>
                  <a:pt x="377952" y="586740"/>
                </a:lnTo>
                <a:lnTo>
                  <a:pt x="393192" y="611124"/>
                </a:lnTo>
                <a:lnTo>
                  <a:pt x="368808" y="626363"/>
                </a:lnTo>
                <a:close/>
              </a:path>
              <a:path w="1384300" h="836929">
                <a:moveTo>
                  <a:pt x="417576" y="597407"/>
                </a:moveTo>
                <a:lnTo>
                  <a:pt x="403860" y="573024"/>
                </a:lnTo>
                <a:lnTo>
                  <a:pt x="428244" y="557783"/>
                </a:lnTo>
                <a:lnTo>
                  <a:pt x="441960" y="582168"/>
                </a:lnTo>
                <a:lnTo>
                  <a:pt x="417576" y="597407"/>
                </a:lnTo>
                <a:close/>
              </a:path>
              <a:path w="1384300" h="836929">
                <a:moveTo>
                  <a:pt x="466344" y="568451"/>
                </a:moveTo>
                <a:lnTo>
                  <a:pt x="452628" y="544068"/>
                </a:lnTo>
                <a:lnTo>
                  <a:pt x="477012" y="528827"/>
                </a:lnTo>
                <a:lnTo>
                  <a:pt x="490728" y="553211"/>
                </a:lnTo>
                <a:lnTo>
                  <a:pt x="466344" y="568451"/>
                </a:lnTo>
                <a:close/>
              </a:path>
              <a:path w="1384300" h="836929">
                <a:moveTo>
                  <a:pt x="515112" y="539496"/>
                </a:moveTo>
                <a:lnTo>
                  <a:pt x="501396" y="515111"/>
                </a:lnTo>
                <a:lnTo>
                  <a:pt x="525780" y="499872"/>
                </a:lnTo>
                <a:lnTo>
                  <a:pt x="539496" y="524256"/>
                </a:lnTo>
                <a:lnTo>
                  <a:pt x="515112" y="539496"/>
                </a:lnTo>
                <a:close/>
              </a:path>
              <a:path w="1384300" h="836929">
                <a:moveTo>
                  <a:pt x="563880" y="510539"/>
                </a:moveTo>
                <a:lnTo>
                  <a:pt x="550164" y="486156"/>
                </a:lnTo>
                <a:lnTo>
                  <a:pt x="574548" y="470916"/>
                </a:lnTo>
                <a:lnTo>
                  <a:pt x="588264" y="495299"/>
                </a:lnTo>
                <a:lnTo>
                  <a:pt x="563880" y="510539"/>
                </a:lnTo>
                <a:close/>
              </a:path>
              <a:path w="1384300" h="836929">
                <a:moveTo>
                  <a:pt x="612648" y="481583"/>
                </a:moveTo>
                <a:lnTo>
                  <a:pt x="598932" y="457199"/>
                </a:lnTo>
                <a:lnTo>
                  <a:pt x="623316" y="441959"/>
                </a:lnTo>
                <a:lnTo>
                  <a:pt x="637032" y="466343"/>
                </a:lnTo>
                <a:lnTo>
                  <a:pt x="612648" y="481583"/>
                </a:lnTo>
                <a:close/>
              </a:path>
              <a:path w="1384300" h="836929">
                <a:moveTo>
                  <a:pt x="662940" y="452627"/>
                </a:moveTo>
                <a:lnTo>
                  <a:pt x="647700" y="428243"/>
                </a:lnTo>
                <a:lnTo>
                  <a:pt x="672084" y="413003"/>
                </a:lnTo>
                <a:lnTo>
                  <a:pt x="687324" y="437388"/>
                </a:lnTo>
                <a:lnTo>
                  <a:pt x="662940" y="452627"/>
                </a:lnTo>
                <a:close/>
              </a:path>
              <a:path w="1384300" h="836929">
                <a:moveTo>
                  <a:pt x="711708" y="423672"/>
                </a:moveTo>
                <a:lnTo>
                  <a:pt x="696468" y="399288"/>
                </a:lnTo>
                <a:lnTo>
                  <a:pt x="720852" y="384047"/>
                </a:lnTo>
                <a:lnTo>
                  <a:pt x="736092" y="408431"/>
                </a:lnTo>
                <a:lnTo>
                  <a:pt x="711708" y="423672"/>
                </a:lnTo>
                <a:close/>
              </a:path>
              <a:path w="1384300" h="836929">
                <a:moveTo>
                  <a:pt x="760476" y="394716"/>
                </a:moveTo>
                <a:lnTo>
                  <a:pt x="745236" y="368808"/>
                </a:lnTo>
                <a:lnTo>
                  <a:pt x="769620" y="355091"/>
                </a:lnTo>
                <a:lnTo>
                  <a:pt x="784860" y="379475"/>
                </a:lnTo>
                <a:lnTo>
                  <a:pt x="760476" y="394716"/>
                </a:lnTo>
                <a:close/>
              </a:path>
              <a:path w="1384300" h="836929">
                <a:moveTo>
                  <a:pt x="809244" y="364235"/>
                </a:moveTo>
                <a:lnTo>
                  <a:pt x="794004" y="339852"/>
                </a:lnTo>
                <a:lnTo>
                  <a:pt x="818388" y="326135"/>
                </a:lnTo>
                <a:lnTo>
                  <a:pt x="833628" y="350519"/>
                </a:lnTo>
                <a:lnTo>
                  <a:pt x="809244" y="364235"/>
                </a:lnTo>
                <a:close/>
              </a:path>
              <a:path w="1384300" h="836929">
                <a:moveTo>
                  <a:pt x="858012" y="335279"/>
                </a:moveTo>
                <a:lnTo>
                  <a:pt x="842772" y="310895"/>
                </a:lnTo>
                <a:lnTo>
                  <a:pt x="867156" y="297179"/>
                </a:lnTo>
                <a:lnTo>
                  <a:pt x="882396" y="321563"/>
                </a:lnTo>
                <a:lnTo>
                  <a:pt x="858012" y="335279"/>
                </a:lnTo>
                <a:close/>
              </a:path>
              <a:path w="1384300" h="836929">
                <a:moveTo>
                  <a:pt x="906780" y="306323"/>
                </a:moveTo>
                <a:lnTo>
                  <a:pt x="891540" y="281939"/>
                </a:lnTo>
                <a:lnTo>
                  <a:pt x="917448" y="268223"/>
                </a:lnTo>
                <a:lnTo>
                  <a:pt x="931164" y="292608"/>
                </a:lnTo>
                <a:lnTo>
                  <a:pt x="906780" y="306323"/>
                </a:lnTo>
                <a:close/>
              </a:path>
              <a:path w="1384300" h="836929">
                <a:moveTo>
                  <a:pt x="955548" y="277367"/>
                </a:moveTo>
                <a:lnTo>
                  <a:pt x="941832" y="252983"/>
                </a:lnTo>
                <a:lnTo>
                  <a:pt x="966216" y="239267"/>
                </a:lnTo>
                <a:lnTo>
                  <a:pt x="979932" y="263652"/>
                </a:lnTo>
                <a:lnTo>
                  <a:pt x="955548" y="277367"/>
                </a:lnTo>
                <a:close/>
              </a:path>
              <a:path w="1384300" h="836929">
                <a:moveTo>
                  <a:pt x="1004316" y="248411"/>
                </a:moveTo>
                <a:lnTo>
                  <a:pt x="990600" y="224028"/>
                </a:lnTo>
                <a:lnTo>
                  <a:pt x="1014984" y="210311"/>
                </a:lnTo>
                <a:lnTo>
                  <a:pt x="1028700" y="234695"/>
                </a:lnTo>
                <a:lnTo>
                  <a:pt x="1004316" y="248411"/>
                </a:lnTo>
                <a:close/>
              </a:path>
              <a:path w="1384300" h="836929">
                <a:moveTo>
                  <a:pt x="1053084" y="219456"/>
                </a:moveTo>
                <a:lnTo>
                  <a:pt x="1039368" y="195072"/>
                </a:lnTo>
                <a:lnTo>
                  <a:pt x="1063752" y="181356"/>
                </a:lnTo>
                <a:lnTo>
                  <a:pt x="1077468" y="205740"/>
                </a:lnTo>
                <a:lnTo>
                  <a:pt x="1053084" y="219456"/>
                </a:lnTo>
                <a:close/>
              </a:path>
              <a:path w="1384300" h="836929">
                <a:moveTo>
                  <a:pt x="1101852" y="190499"/>
                </a:moveTo>
                <a:lnTo>
                  <a:pt x="1088136" y="166115"/>
                </a:lnTo>
                <a:lnTo>
                  <a:pt x="1112520" y="152399"/>
                </a:lnTo>
                <a:lnTo>
                  <a:pt x="1126236" y="176783"/>
                </a:lnTo>
                <a:lnTo>
                  <a:pt x="1101852" y="190499"/>
                </a:lnTo>
                <a:close/>
              </a:path>
              <a:path w="1384300" h="836929">
                <a:moveTo>
                  <a:pt x="1150620" y="161544"/>
                </a:moveTo>
                <a:lnTo>
                  <a:pt x="1136904" y="137159"/>
                </a:lnTo>
                <a:lnTo>
                  <a:pt x="1161288" y="123443"/>
                </a:lnTo>
                <a:lnTo>
                  <a:pt x="1176528" y="147828"/>
                </a:lnTo>
                <a:lnTo>
                  <a:pt x="1150620" y="161544"/>
                </a:lnTo>
                <a:close/>
              </a:path>
              <a:path w="1384300" h="836929">
                <a:moveTo>
                  <a:pt x="1200912" y="132587"/>
                </a:moveTo>
                <a:lnTo>
                  <a:pt x="1185672" y="108203"/>
                </a:lnTo>
                <a:lnTo>
                  <a:pt x="1210056" y="92963"/>
                </a:lnTo>
                <a:lnTo>
                  <a:pt x="1225296" y="118872"/>
                </a:lnTo>
                <a:lnTo>
                  <a:pt x="1200912" y="132587"/>
                </a:lnTo>
                <a:close/>
              </a:path>
              <a:path w="1384300" h="836929">
                <a:moveTo>
                  <a:pt x="1249680" y="103631"/>
                </a:moveTo>
                <a:lnTo>
                  <a:pt x="1234440" y="79247"/>
                </a:lnTo>
                <a:lnTo>
                  <a:pt x="1258824" y="64007"/>
                </a:lnTo>
                <a:lnTo>
                  <a:pt x="1274064" y="88391"/>
                </a:lnTo>
                <a:lnTo>
                  <a:pt x="1249680" y="103631"/>
                </a:lnTo>
                <a:close/>
              </a:path>
              <a:path w="1384300" h="836929">
                <a:moveTo>
                  <a:pt x="1298448" y="74675"/>
                </a:moveTo>
                <a:lnTo>
                  <a:pt x="1283208" y="50291"/>
                </a:lnTo>
                <a:lnTo>
                  <a:pt x="1307592" y="35051"/>
                </a:lnTo>
                <a:lnTo>
                  <a:pt x="1322832" y="59436"/>
                </a:lnTo>
                <a:lnTo>
                  <a:pt x="1298448" y="74675"/>
                </a:lnTo>
                <a:close/>
              </a:path>
              <a:path w="1384300" h="836929">
                <a:moveTo>
                  <a:pt x="1347216" y="45719"/>
                </a:moveTo>
                <a:lnTo>
                  <a:pt x="1331976" y="21336"/>
                </a:lnTo>
                <a:lnTo>
                  <a:pt x="1368552" y="0"/>
                </a:lnTo>
                <a:lnTo>
                  <a:pt x="1383792" y="24383"/>
                </a:lnTo>
                <a:lnTo>
                  <a:pt x="1347216" y="45719"/>
                </a:lnTo>
                <a:close/>
              </a:path>
            </a:pathLst>
          </a:custGeom>
          <a:solidFill>
            <a:srgbClr val="F9152A"/>
          </a:solidFill>
        </p:spPr>
        <p:txBody>
          <a:bodyPr wrap="square" lIns="0" tIns="0" rIns="0" bIns="0" rtlCol="0"/>
          <a:lstStyle/>
          <a:p>
            <a:endParaRPr sz="1588"/>
          </a:p>
        </p:txBody>
      </p:sp>
      <p:sp>
        <p:nvSpPr>
          <p:cNvPr id="32" name="object 32"/>
          <p:cNvSpPr/>
          <p:nvPr/>
        </p:nvSpPr>
        <p:spPr>
          <a:xfrm>
            <a:off x="6034144" y="5358653"/>
            <a:ext cx="728943" cy="347382"/>
          </a:xfrm>
          <a:custGeom>
            <a:avLst/>
            <a:gdLst/>
            <a:ahLst/>
            <a:cxnLst/>
            <a:rect l="l" t="t" r="r" b="b"/>
            <a:pathLst>
              <a:path w="826135" h="393700">
                <a:moveTo>
                  <a:pt x="813815" y="393192"/>
                </a:moveTo>
                <a:lnTo>
                  <a:pt x="775715" y="376428"/>
                </a:lnTo>
                <a:lnTo>
                  <a:pt x="787907" y="350520"/>
                </a:lnTo>
                <a:lnTo>
                  <a:pt x="826007" y="367284"/>
                </a:lnTo>
                <a:lnTo>
                  <a:pt x="813815" y="393192"/>
                </a:lnTo>
                <a:close/>
              </a:path>
              <a:path w="826135" h="393700">
                <a:moveTo>
                  <a:pt x="749807" y="364236"/>
                </a:moveTo>
                <a:lnTo>
                  <a:pt x="723899" y="352044"/>
                </a:lnTo>
                <a:lnTo>
                  <a:pt x="736091" y="326136"/>
                </a:lnTo>
                <a:lnTo>
                  <a:pt x="761999" y="338328"/>
                </a:lnTo>
                <a:lnTo>
                  <a:pt x="749807" y="364236"/>
                </a:lnTo>
                <a:close/>
              </a:path>
              <a:path w="826135" h="393700">
                <a:moveTo>
                  <a:pt x="697991" y="341376"/>
                </a:moveTo>
                <a:lnTo>
                  <a:pt x="672083" y="329184"/>
                </a:lnTo>
                <a:lnTo>
                  <a:pt x="684275" y="303276"/>
                </a:lnTo>
                <a:lnTo>
                  <a:pt x="710183" y="313944"/>
                </a:lnTo>
                <a:lnTo>
                  <a:pt x="697991" y="341376"/>
                </a:lnTo>
                <a:close/>
              </a:path>
              <a:path w="826135" h="393700">
                <a:moveTo>
                  <a:pt x="646175" y="316992"/>
                </a:moveTo>
                <a:lnTo>
                  <a:pt x="620267" y="306324"/>
                </a:lnTo>
                <a:lnTo>
                  <a:pt x="632459" y="278892"/>
                </a:lnTo>
                <a:lnTo>
                  <a:pt x="658367" y="291084"/>
                </a:lnTo>
                <a:lnTo>
                  <a:pt x="646175" y="316992"/>
                </a:lnTo>
                <a:close/>
              </a:path>
              <a:path w="826135" h="393700">
                <a:moveTo>
                  <a:pt x="594359" y="294132"/>
                </a:moveTo>
                <a:lnTo>
                  <a:pt x="568451" y="281940"/>
                </a:lnTo>
                <a:lnTo>
                  <a:pt x="580643" y="256032"/>
                </a:lnTo>
                <a:lnTo>
                  <a:pt x="606551" y="268224"/>
                </a:lnTo>
                <a:lnTo>
                  <a:pt x="594359" y="294132"/>
                </a:lnTo>
                <a:close/>
              </a:path>
              <a:path w="826135" h="393700">
                <a:moveTo>
                  <a:pt x="542543" y="271272"/>
                </a:moveTo>
                <a:lnTo>
                  <a:pt x="516635" y="259080"/>
                </a:lnTo>
                <a:lnTo>
                  <a:pt x="527303" y="233172"/>
                </a:lnTo>
                <a:lnTo>
                  <a:pt x="554735" y="243840"/>
                </a:lnTo>
                <a:lnTo>
                  <a:pt x="542543" y="271272"/>
                </a:lnTo>
                <a:close/>
              </a:path>
              <a:path w="826135" h="393700">
                <a:moveTo>
                  <a:pt x="490727" y="246888"/>
                </a:moveTo>
                <a:lnTo>
                  <a:pt x="464819" y="236220"/>
                </a:lnTo>
                <a:lnTo>
                  <a:pt x="475487" y="208788"/>
                </a:lnTo>
                <a:lnTo>
                  <a:pt x="501395" y="220980"/>
                </a:lnTo>
                <a:lnTo>
                  <a:pt x="490727" y="246888"/>
                </a:lnTo>
                <a:close/>
              </a:path>
              <a:path w="826135" h="393700">
                <a:moveTo>
                  <a:pt x="438911" y="224028"/>
                </a:moveTo>
                <a:lnTo>
                  <a:pt x="413003" y="211836"/>
                </a:lnTo>
                <a:lnTo>
                  <a:pt x="423671" y="185928"/>
                </a:lnTo>
                <a:lnTo>
                  <a:pt x="449579" y="198120"/>
                </a:lnTo>
                <a:lnTo>
                  <a:pt x="438911" y="224028"/>
                </a:lnTo>
                <a:close/>
              </a:path>
              <a:path w="826135" h="393700">
                <a:moveTo>
                  <a:pt x="387095" y="199644"/>
                </a:moveTo>
                <a:lnTo>
                  <a:pt x="361187" y="188976"/>
                </a:lnTo>
                <a:lnTo>
                  <a:pt x="371855" y="163068"/>
                </a:lnTo>
                <a:lnTo>
                  <a:pt x="397763" y="173736"/>
                </a:lnTo>
                <a:lnTo>
                  <a:pt x="387095" y="199644"/>
                </a:lnTo>
                <a:close/>
              </a:path>
              <a:path w="826135" h="393700">
                <a:moveTo>
                  <a:pt x="335279" y="176784"/>
                </a:moveTo>
                <a:lnTo>
                  <a:pt x="309371" y="164592"/>
                </a:lnTo>
                <a:lnTo>
                  <a:pt x="320039" y="138684"/>
                </a:lnTo>
                <a:lnTo>
                  <a:pt x="345947" y="150876"/>
                </a:lnTo>
                <a:lnTo>
                  <a:pt x="335279" y="176784"/>
                </a:lnTo>
                <a:close/>
              </a:path>
              <a:path w="826135" h="393700">
                <a:moveTo>
                  <a:pt x="283463" y="153924"/>
                </a:moveTo>
                <a:lnTo>
                  <a:pt x="257555" y="141732"/>
                </a:lnTo>
                <a:lnTo>
                  <a:pt x="268223" y="115824"/>
                </a:lnTo>
                <a:lnTo>
                  <a:pt x="294131" y="128016"/>
                </a:lnTo>
                <a:lnTo>
                  <a:pt x="283463" y="153924"/>
                </a:lnTo>
                <a:close/>
              </a:path>
              <a:path w="826135" h="393700">
                <a:moveTo>
                  <a:pt x="231647" y="129540"/>
                </a:moveTo>
                <a:lnTo>
                  <a:pt x="205739" y="118872"/>
                </a:lnTo>
                <a:lnTo>
                  <a:pt x="216407" y="92964"/>
                </a:lnTo>
                <a:lnTo>
                  <a:pt x="242315" y="103632"/>
                </a:lnTo>
                <a:lnTo>
                  <a:pt x="231647" y="129540"/>
                </a:lnTo>
                <a:close/>
              </a:path>
              <a:path w="826135" h="393700">
                <a:moveTo>
                  <a:pt x="179831" y="106680"/>
                </a:moveTo>
                <a:lnTo>
                  <a:pt x="153923" y="94488"/>
                </a:lnTo>
                <a:lnTo>
                  <a:pt x="164591" y="68580"/>
                </a:lnTo>
                <a:lnTo>
                  <a:pt x="190499" y="80772"/>
                </a:lnTo>
                <a:lnTo>
                  <a:pt x="179831" y="106680"/>
                </a:lnTo>
                <a:close/>
              </a:path>
              <a:path w="826135" h="393700">
                <a:moveTo>
                  <a:pt x="128015" y="83820"/>
                </a:moveTo>
                <a:lnTo>
                  <a:pt x="102107" y="71628"/>
                </a:lnTo>
                <a:lnTo>
                  <a:pt x="112775" y="45720"/>
                </a:lnTo>
                <a:lnTo>
                  <a:pt x="138683" y="57912"/>
                </a:lnTo>
                <a:lnTo>
                  <a:pt x="128015" y="83820"/>
                </a:lnTo>
                <a:close/>
              </a:path>
              <a:path w="826135" h="393700">
                <a:moveTo>
                  <a:pt x="76199" y="59436"/>
                </a:moveTo>
                <a:lnTo>
                  <a:pt x="50291" y="48768"/>
                </a:lnTo>
                <a:lnTo>
                  <a:pt x="60959" y="22860"/>
                </a:lnTo>
                <a:lnTo>
                  <a:pt x="86867" y="33528"/>
                </a:lnTo>
                <a:lnTo>
                  <a:pt x="76199" y="59436"/>
                </a:lnTo>
                <a:close/>
              </a:path>
              <a:path w="826135" h="393700">
                <a:moveTo>
                  <a:pt x="24383" y="36576"/>
                </a:moveTo>
                <a:lnTo>
                  <a:pt x="0" y="25908"/>
                </a:lnTo>
                <a:lnTo>
                  <a:pt x="10667" y="0"/>
                </a:lnTo>
                <a:lnTo>
                  <a:pt x="35051" y="10668"/>
                </a:lnTo>
                <a:lnTo>
                  <a:pt x="24383" y="36576"/>
                </a:lnTo>
                <a:close/>
              </a:path>
            </a:pathLst>
          </a:custGeom>
          <a:solidFill>
            <a:srgbClr val="F9152A"/>
          </a:solidFill>
        </p:spPr>
        <p:txBody>
          <a:bodyPr wrap="square" lIns="0" tIns="0" rIns="0" bIns="0" rtlCol="0"/>
          <a:lstStyle/>
          <a:p>
            <a:endParaRPr sz="1588"/>
          </a:p>
        </p:txBody>
      </p:sp>
      <p:sp>
        <p:nvSpPr>
          <p:cNvPr id="33" name="object 33"/>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34" name="object 3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6" y="550685"/>
            <a:ext cx="7863253" cy="916982"/>
          </a:xfrm>
          <a:prstGeom prst="rect">
            <a:avLst/>
          </a:prstGeom>
        </p:spPr>
        <p:txBody>
          <a:bodyPr vert="horz" wrap="square" lIns="0" tIns="0" rIns="0" bIns="0" rtlCol="0" anchor="t">
            <a:spAutoFit/>
          </a:bodyPr>
          <a:lstStyle/>
          <a:p>
            <a:pPr marL="63500" marR="4483" indent="-22225">
              <a:lnSpc>
                <a:spcPct val="110000"/>
              </a:lnSpc>
            </a:pPr>
            <a:r>
              <a:rPr lang="en-US" sz="2824" spc="-119" dirty="0" err="1"/>
              <a:t>Tái</a:t>
            </a:r>
            <a:r>
              <a:rPr lang="en-US" sz="2824" spc="-119" dirty="0"/>
              <a:t> </a:t>
            </a:r>
            <a:r>
              <a:rPr lang="en-US" sz="2824" spc="-119" dirty="0" err="1"/>
              <a:t>sử</a:t>
            </a:r>
            <a:r>
              <a:rPr lang="en-US" sz="2824" spc="-119" dirty="0"/>
              <a:t> </a:t>
            </a:r>
            <a:r>
              <a:rPr lang="en-US" sz="2824" spc="-119" dirty="0" err="1"/>
              <a:t>dụng</a:t>
            </a:r>
            <a:r>
              <a:rPr lang="en-US" sz="2824" spc="-119" dirty="0"/>
              <a:t> </a:t>
            </a:r>
            <a:r>
              <a:rPr lang="en-US" sz="2824" spc="-119" dirty="0" err="1"/>
              <a:t>kiến</a:t>
            </a:r>
            <a:r>
              <a:rPr lang="en-US" sz="2824" spc="-119" dirty="0"/>
              <a:t> </a:t>
            </a:r>
            <a:r>
              <a:rPr lang="en-US" sz="2824" spc="-119" dirty="0" err="1"/>
              <a:t>thức</a:t>
            </a:r>
            <a:r>
              <a:rPr lang="en-US" sz="2824" spc="-119" dirty="0"/>
              <a:t> </a:t>
            </a:r>
            <a:r>
              <a:rPr lang="en-US" sz="2824" spc="-119" dirty="0" err="1"/>
              <a:t>độc</a:t>
            </a:r>
            <a:r>
              <a:rPr lang="en-US" sz="2824" spc="-119" dirty="0"/>
              <a:t> </a:t>
            </a:r>
            <a:r>
              <a:rPr lang="en-US" sz="2824" spc="-119" dirty="0" err="1"/>
              <a:t>lập</a:t>
            </a:r>
            <a:r>
              <a:rPr lang="en-US" sz="2824" spc="-119" dirty="0"/>
              <a:t> </a:t>
            </a:r>
            <a:r>
              <a:rPr lang="en-US" sz="2824" spc="-119" dirty="0" err="1"/>
              <a:t>miền</a:t>
            </a:r>
            <a:r>
              <a:rPr lang="en-US" sz="2824" spc="-119"/>
              <a:t>: </a:t>
            </a:r>
            <a:br>
              <a:rPr lang="en-US" sz="2824" spc="-119"/>
            </a:br>
            <a:r>
              <a:rPr lang="en-US" sz="2824" spc="-119"/>
              <a:t>mô </a:t>
            </a:r>
            <a:r>
              <a:rPr lang="en-US" sz="2824" spc="-119" dirty="0" err="1"/>
              <a:t>hình</a:t>
            </a:r>
            <a:r>
              <a:rPr lang="en-US" sz="2824" spc="-119" dirty="0"/>
              <a:t> meta RD</a:t>
            </a:r>
            <a:endParaRPr sz="2824" dirty="0"/>
          </a:p>
        </p:txBody>
      </p:sp>
      <p:sp>
        <p:nvSpPr>
          <p:cNvPr id="3" name="object 3"/>
          <p:cNvSpPr txBox="1"/>
          <p:nvPr/>
        </p:nvSpPr>
        <p:spPr>
          <a:xfrm>
            <a:off x="2409671" y="1628420"/>
            <a:ext cx="7448550" cy="1539076"/>
          </a:xfrm>
          <a:prstGeom prst="rect">
            <a:avLst/>
          </a:prstGeom>
        </p:spPr>
        <p:txBody>
          <a:bodyPr vert="horz" wrap="square" lIns="0" tIns="0" rIns="0" bIns="0" rtlCol="0">
            <a:spAutoFit/>
          </a:bodyPr>
          <a:lstStyle/>
          <a:p>
            <a:pPr marL="309299" marR="4483" indent="-298092">
              <a:lnSpc>
                <a:spcPct val="120000"/>
              </a:lnSpc>
              <a:buClr>
                <a:srgbClr val="800080"/>
              </a:buClr>
              <a:buSzPct val="68750"/>
              <a:buFont typeface="Courier New"/>
              <a:buChar char=""/>
              <a:tabLst>
                <a:tab pos="309859" algn="l"/>
                <a:tab pos="2385860" algn="l"/>
              </a:tabLst>
            </a:pPr>
            <a:r>
              <a:rPr lang="en-US" sz="2118" spc="-57" dirty="0" err="1">
                <a:solidFill>
                  <a:srgbClr val="342170"/>
                </a:solidFill>
                <a:latin typeface="Palatino Linotype"/>
                <a:cs typeface="Palatino Linotype"/>
              </a:rPr>
              <a:t>Mô</a:t>
            </a:r>
            <a:r>
              <a:rPr lang="en-US" sz="2118" spc="-57" dirty="0">
                <a:solidFill>
                  <a:srgbClr val="342170"/>
                </a:solidFill>
                <a:latin typeface="Palatino Linotype"/>
                <a:cs typeface="Palatino Linotype"/>
              </a:rPr>
              <a:t> </a:t>
            </a:r>
            <a:r>
              <a:rPr lang="en-US" sz="2118" spc="-57" dirty="0" err="1">
                <a:solidFill>
                  <a:srgbClr val="342170"/>
                </a:solidFill>
                <a:latin typeface="Palatino Linotype"/>
                <a:cs typeface="Palatino Linotype"/>
              </a:rPr>
              <a:t>hình</a:t>
            </a:r>
            <a:r>
              <a:rPr lang="en-US" sz="2118" spc="-57" dirty="0">
                <a:solidFill>
                  <a:srgbClr val="342170"/>
                </a:solidFill>
                <a:latin typeface="Palatino Linotype"/>
                <a:cs typeface="Palatino Linotype"/>
              </a:rPr>
              <a:t> </a:t>
            </a:r>
            <a:r>
              <a:rPr lang="vi-VN" sz="2118" spc="-57" dirty="0">
                <a:solidFill>
                  <a:srgbClr val="342170"/>
                </a:solidFill>
                <a:latin typeface="Palatino Linotype"/>
                <a:cs typeface="Palatino Linotype"/>
              </a:rPr>
              <a:t>RD meta = khái niệm &amp; mối quan hệ trong đó các mục RD được nắm bắt</a:t>
            </a:r>
            <a:endParaRPr lang="en-US" sz="2118" spc="-57" dirty="0">
              <a:solidFill>
                <a:srgbClr val="342170"/>
              </a:solidFill>
              <a:latin typeface="Palatino Linotype"/>
              <a:cs typeface="Palatino Linotype"/>
            </a:endParaRPr>
          </a:p>
          <a:p>
            <a:pPr marL="309299" marR="4483" indent="-298092">
              <a:lnSpc>
                <a:spcPct val="120000"/>
              </a:lnSpc>
              <a:buClr>
                <a:srgbClr val="800080"/>
              </a:buClr>
              <a:buSzPct val="68750"/>
              <a:buFont typeface="Courier New"/>
              <a:buChar char=""/>
              <a:tabLst>
                <a:tab pos="309859" algn="l"/>
                <a:tab pos="2385860" algn="l"/>
              </a:tabLst>
            </a:pPr>
            <a:r>
              <a:rPr lang="en-US" sz="2118" spc="-66" dirty="0" err="1">
                <a:solidFill>
                  <a:srgbClr val="342170"/>
                </a:solidFill>
                <a:latin typeface="Palatino Linotype"/>
                <a:cs typeface="Palatino Linotype"/>
              </a:rPr>
              <a:t>Khám</a:t>
            </a:r>
            <a:r>
              <a:rPr lang="en-US" sz="2118" spc="-66" dirty="0">
                <a:solidFill>
                  <a:srgbClr val="342170"/>
                </a:solidFill>
                <a:latin typeface="Palatino Linotype"/>
                <a:cs typeface="Palatino Linotype"/>
              </a:rPr>
              <a:t> </a:t>
            </a:r>
            <a:r>
              <a:rPr lang="en-US" sz="2118" spc="-66" dirty="0" err="1">
                <a:solidFill>
                  <a:srgbClr val="342170"/>
                </a:solidFill>
                <a:latin typeface="Palatino Linotype"/>
                <a:cs typeface="Palatino Linotype"/>
              </a:rPr>
              <a:t>phá</a:t>
            </a:r>
            <a:r>
              <a:rPr lang="en-US" sz="2118" spc="-66" dirty="0">
                <a:solidFill>
                  <a:srgbClr val="342170"/>
                </a:solidFill>
                <a:latin typeface="Palatino Linotype"/>
                <a:cs typeface="Palatino Linotype"/>
              </a:rPr>
              <a:t> </a:t>
            </a:r>
            <a:r>
              <a:rPr lang="en-US" sz="2118" spc="-66" dirty="0" err="1">
                <a:solidFill>
                  <a:srgbClr val="342170"/>
                </a:solidFill>
                <a:latin typeface="Palatino Linotype"/>
                <a:cs typeface="Palatino Linotype"/>
              </a:rPr>
              <a:t>bằng</a:t>
            </a:r>
            <a:r>
              <a:rPr lang="en-US" sz="2118" spc="-66" dirty="0">
                <a:solidFill>
                  <a:srgbClr val="342170"/>
                </a:solidFill>
                <a:latin typeface="Palatino Linotype"/>
                <a:cs typeface="Palatino Linotype"/>
              </a:rPr>
              <a:t> </a:t>
            </a:r>
            <a:r>
              <a:rPr lang="en-US" sz="2118" spc="-66" err="1">
                <a:solidFill>
                  <a:srgbClr val="342170"/>
                </a:solidFill>
                <a:latin typeface="Palatino Linotype"/>
                <a:cs typeface="Palatino Linotype"/>
              </a:rPr>
              <a:t>cách</a:t>
            </a:r>
            <a:r>
              <a:rPr lang="en-US" sz="2118" spc="-66">
                <a:solidFill>
                  <a:srgbClr val="342170"/>
                </a:solidFill>
                <a:latin typeface="Palatino Linotype"/>
                <a:cs typeface="Palatino Linotype"/>
              </a:rPr>
              <a:t> duyệt mô </a:t>
            </a:r>
            <a:r>
              <a:rPr lang="en-US" sz="2118" spc="-66" dirty="0" err="1">
                <a:solidFill>
                  <a:srgbClr val="342170"/>
                </a:solidFill>
                <a:latin typeface="Palatino Linotype"/>
                <a:cs typeface="Palatino Linotype"/>
              </a:rPr>
              <a:t>hình</a:t>
            </a:r>
            <a:r>
              <a:rPr lang="en-US" sz="2118" spc="-66" dirty="0">
                <a:solidFill>
                  <a:srgbClr val="342170"/>
                </a:solidFill>
                <a:latin typeface="Palatino Linotype"/>
                <a:cs typeface="Palatino Linotype"/>
              </a:rPr>
              <a:t> meta</a:t>
            </a:r>
          </a:p>
          <a:p>
            <a:pPr marL="309299" marR="4483" indent="-298092">
              <a:lnSpc>
                <a:spcPct val="120000"/>
              </a:lnSpc>
              <a:buClr>
                <a:srgbClr val="800080"/>
              </a:buClr>
              <a:buSzPct val="68750"/>
              <a:buFont typeface="Courier New"/>
              <a:buChar char=""/>
              <a:tabLst>
                <a:tab pos="309859" algn="l"/>
                <a:tab pos="2385860" algn="l"/>
              </a:tabLst>
            </a:pPr>
            <a:r>
              <a:rPr lang="vi-VN" sz="2118" spc="-57" dirty="0">
                <a:solidFill>
                  <a:srgbClr val="342170"/>
                </a:solidFill>
                <a:latin typeface="Palatino Linotype"/>
                <a:cs typeface="Palatino Linotype"/>
              </a:rPr>
              <a:t>Các mục RD </a:t>
            </a:r>
            <a:r>
              <a:rPr lang="vi-VN" sz="2118" spc="-57">
                <a:solidFill>
                  <a:srgbClr val="342170"/>
                </a:solidFill>
                <a:latin typeface="Palatino Linotype"/>
                <a:cs typeface="Palatino Linotype"/>
              </a:rPr>
              <a:t>được </a:t>
            </a:r>
            <a:r>
              <a:rPr lang="en-US" sz="2118" spc="-57">
                <a:solidFill>
                  <a:srgbClr val="342170"/>
                </a:solidFill>
                <a:latin typeface="Palatino Linotype"/>
                <a:cs typeface="Palatino Linotype"/>
              </a:rPr>
              <a:t>gom </a:t>
            </a:r>
            <a:r>
              <a:rPr lang="vi-VN" sz="2118" spc="-57">
                <a:solidFill>
                  <a:srgbClr val="342170"/>
                </a:solidFill>
                <a:latin typeface="Palatino Linotype"/>
                <a:cs typeface="Palatino Linotype"/>
              </a:rPr>
              <a:t>lại </a:t>
            </a:r>
            <a:r>
              <a:rPr lang="vi-VN" sz="2118" spc="-57" dirty="0">
                <a:solidFill>
                  <a:srgbClr val="342170"/>
                </a:solidFill>
                <a:latin typeface="Palatino Linotype"/>
                <a:cs typeface="Palatino Linotype"/>
              </a:rPr>
              <a:t>như các phiên bản mô hình meta</a:t>
            </a:r>
            <a:endParaRPr sz="2118" dirty="0">
              <a:latin typeface="Palatino Linotype"/>
              <a:cs typeface="Palatino Linotype"/>
            </a:endParaRPr>
          </a:p>
        </p:txBody>
      </p:sp>
      <p:sp>
        <p:nvSpPr>
          <p:cNvPr id="4" name="object 4"/>
          <p:cNvSpPr/>
          <p:nvPr/>
        </p:nvSpPr>
        <p:spPr>
          <a:xfrm>
            <a:off x="4612621" y="4418032"/>
            <a:ext cx="210671" cy="646019"/>
          </a:xfrm>
          <a:custGeom>
            <a:avLst/>
            <a:gdLst/>
            <a:ahLst/>
            <a:cxnLst/>
            <a:rect l="l" t="t" r="r" b="b"/>
            <a:pathLst>
              <a:path w="238760" h="732154">
                <a:moveTo>
                  <a:pt x="214693" y="732091"/>
                </a:moveTo>
                <a:lnTo>
                  <a:pt x="206692" y="703897"/>
                </a:lnTo>
                <a:lnTo>
                  <a:pt x="230600" y="694467"/>
                </a:lnTo>
                <a:lnTo>
                  <a:pt x="238506" y="720280"/>
                </a:lnTo>
                <a:lnTo>
                  <a:pt x="214693" y="732091"/>
                </a:lnTo>
                <a:close/>
              </a:path>
              <a:path w="238760" h="732154">
                <a:moveTo>
                  <a:pt x="198786" y="675703"/>
                </a:moveTo>
                <a:lnTo>
                  <a:pt x="190785" y="647604"/>
                </a:lnTo>
                <a:lnTo>
                  <a:pt x="214693" y="638174"/>
                </a:lnTo>
                <a:lnTo>
                  <a:pt x="222599" y="666368"/>
                </a:lnTo>
                <a:lnTo>
                  <a:pt x="198786" y="675703"/>
                </a:lnTo>
                <a:close/>
              </a:path>
              <a:path w="238760" h="732154">
                <a:moveTo>
                  <a:pt x="182880" y="621791"/>
                </a:moveTo>
                <a:lnTo>
                  <a:pt x="174879" y="593597"/>
                </a:lnTo>
                <a:lnTo>
                  <a:pt x="196786" y="584263"/>
                </a:lnTo>
                <a:lnTo>
                  <a:pt x="206692" y="610076"/>
                </a:lnTo>
                <a:lnTo>
                  <a:pt x="182880" y="621791"/>
                </a:lnTo>
                <a:close/>
              </a:path>
              <a:path w="238760" h="732154">
                <a:moveTo>
                  <a:pt x="164973" y="565499"/>
                </a:moveTo>
                <a:lnTo>
                  <a:pt x="156972" y="537305"/>
                </a:lnTo>
                <a:lnTo>
                  <a:pt x="180879" y="527970"/>
                </a:lnTo>
                <a:lnTo>
                  <a:pt x="188785" y="556069"/>
                </a:lnTo>
                <a:lnTo>
                  <a:pt x="164973" y="565499"/>
                </a:lnTo>
                <a:close/>
              </a:path>
              <a:path w="238760" h="732154">
                <a:moveTo>
                  <a:pt x="149066" y="509111"/>
                </a:moveTo>
                <a:lnTo>
                  <a:pt x="141160" y="483298"/>
                </a:lnTo>
                <a:lnTo>
                  <a:pt x="164973" y="471582"/>
                </a:lnTo>
                <a:lnTo>
                  <a:pt x="172878" y="499776"/>
                </a:lnTo>
                <a:lnTo>
                  <a:pt x="149066" y="509111"/>
                </a:lnTo>
                <a:close/>
              </a:path>
              <a:path w="238760" h="732154">
                <a:moveTo>
                  <a:pt x="133159" y="455199"/>
                </a:moveTo>
                <a:lnTo>
                  <a:pt x="125253" y="427005"/>
                </a:lnTo>
                <a:lnTo>
                  <a:pt x="147066" y="417671"/>
                </a:lnTo>
                <a:lnTo>
                  <a:pt x="155067" y="445769"/>
                </a:lnTo>
                <a:lnTo>
                  <a:pt x="133159" y="455199"/>
                </a:lnTo>
                <a:close/>
              </a:path>
              <a:path w="238760" h="732154">
                <a:moveTo>
                  <a:pt x="115252" y="398906"/>
                </a:moveTo>
                <a:lnTo>
                  <a:pt x="107346" y="370712"/>
                </a:lnTo>
                <a:lnTo>
                  <a:pt x="131159" y="361378"/>
                </a:lnTo>
                <a:lnTo>
                  <a:pt x="139160" y="389477"/>
                </a:lnTo>
                <a:lnTo>
                  <a:pt x="115252" y="398906"/>
                </a:lnTo>
                <a:close/>
              </a:path>
              <a:path w="238760" h="732154">
                <a:moveTo>
                  <a:pt x="99345" y="344900"/>
                </a:moveTo>
                <a:lnTo>
                  <a:pt x="91440" y="316801"/>
                </a:lnTo>
                <a:lnTo>
                  <a:pt x="115252" y="307371"/>
                </a:lnTo>
                <a:lnTo>
                  <a:pt x="123253" y="335565"/>
                </a:lnTo>
                <a:lnTo>
                  <a:pt x="99345" y="344900"/>
                </a:lnTo>
                <a:close/>
              </a:path>
              <a:path w="238760" h="732154">
                <a:moveTo>
                  <a:pt x="83439" y="288607"/>
                </a:moveTo>
                <a:lnTo>
                  <a:pt x="73533" y="260413"/>
                </a:lnTo>
                <a:lnTo>
                  <a:pt x="97345" y="251078"/>
                </a:lnTo>
                <a:lnTo>
                  <a:pt x="105346" y="279177"/>
                </a:lnTo>
                <a:lnTo>
                  <a:pt x="83439" y="288607"/>
                </a:lnTo>
                <a:close/>
              </a:path>
              <a:path w="238760" h="732154">
                <a:moveTo>
                  <a:pt x="65627" y="234600"/>
                </a:moveTo>
                <a:lnTo>
                  <a:pt x="57626" y="206501"/>
                </a:lnTo>
                <a:lnTo>
                  <a:pt x="81534" y="197072"/>
                </a:lnTo>
                <a:lnTo>
                  <a:pt x="89439" y="222884"/>
                </a:lnTo>
                <a:lnTo>
                  <a:pt x="65627" y="234600"/>
                </a:lnTo>
                <a:close/>
              </a:path>
              <a:path w="238760" h="732154">
                <a:moveTo>
                  <a:pt x="49720" y="178307"/>
                </a:moveTo>
                <a:lnTo>
                  <a:pt x="41719" y="150209"/>
                </a:lnTo>
                <a:lnTo>
                  <a:pt x="65627" y="140779"/>
                </a:lnTo>
                <a:lnTo>
                  <a:pt x="73533" y="168973"/>
                </a:lnTo>
                <a:lnTo>
                  <a:pt x="49720" y="178307"/>
                </a:lnTo>
                <a:close/>
              </a:path>
              <a:path w="238760" h="732154">
                <a:moveTo>
                  <a:pt x="33813" y="122015"/>
                </a:moveTo>
                <a:lnTo>
                  <a:pt x="23812" y="96202"/>
                </a:lnTo>
                <a:lnTo>
                  <a:pt x="47720" y="84486"/>
                </a:lnTo>
                <a:lnTo>
                  <a:pt x="55626" y="112585"/>
                </a:lnTo>
                <a:lnTo>
                  <a:pt x="33813" y="122015"/>
                </a:lnTo>
                <a:close/>
              </a:path>
              <a:path w="238760" h="732154">
                <a:moveTo>
                  <a:pt x="15906" y="68008"/>
                </a:moveTo>
                <a:lnTo>
                  <a:pt x="8001" y="39909"/>
                </a:lnTo>
                <a:lnTo>
                  <a:pt x="31813" y="30479"/>
                </a:lnTo>
                <a:lnTo>
                  <a:pt x="39719" y="58673"/>
                </a:lnTo>
                <a:lnTo>
                  <a:pt x="15906" y="68008"/>
                </a:lnTo>
                <a:close/>
              </a:path>
              <a:path w="238760" h="732154">
                <a:moveTo>
                  <a:pt x="0" y="11715"/>
                </a:moveTo>
                <a:lnTo>
                  <a:pt x="21907" y="0"/>
                </a:lnTo>
                <a:lnTo>
                  <a:pt x="23812" y="2381"/>
                </a:lnTo>
                <a:lnTo>
                  <a:pt x="0" y="11715"/>
                </a:lnTo>
                <a:close/>
              </a:path>
            </a:pathLst>
          </a:custGeom>
          <a:solidFill>
            <a:srgbClr val="FF0000"/>
          </a:solidFill>
        </p:spPr>
        <p:txBody>
          <a:bodyPr wrap="square" lIns="0" tIns="0" rIns="0" bIns="0" rtlCol="0"/>
          <a:lstStyle/>
          <a:p>
            <a:endParaRPr sz="1588"/>
          </a:p>
        </p:txBody>
      </p:sp>
      <p:sp>
        <p:nvSpPr>
          <p:cNvPr id="5" name="object 5"/>
          <p:cNvSpPr/>
          <p:nvPr/>
        </p:nvSpPr>
        <p:spPr>
          <a:xfrm>
            <a:off x="4794996" y="5030796"/>
            <a:ext cx="28574" cy="33618"/>
          </a:xfrm>
          <a:custGeom>
            <a:avLst/>
            <a:gdLst/>
            <a:ahLst/>
            <a:cxnLst/>
            <a:rect l="l" t="t" r="r" b="b"/>
            <a:pathLst>
              <a:path w="32385" h="38100">
                <a:moveTo>
                  <a:pt x="8000" y="37623"/>
                </a:moveTo>
                <a:lnTo>
                  <a:pt x="0" y="9429"/>
                </a:lnTo>
                <a:lnTo>
                  <a:pt x="23907" y="0"/>
                </a:lnTo>
                <a:lnTo>
                  <a:pt x="31813" y="25812"/>
                </a:lnTo>
                <a:lnTo>
                  <a:pt x="8000" y="37623"/>
                </a:lnTo>
                <a:close/>
              </a:path>
            </a:pathLst>
          </a:custGeom>
          <a:ln w="3175">
            <a:solidFill>
              <a:srgbClr val="FF0000"/>
            </a:solidFill>
          </a:ln>
        </p:spPr>
        <p:txBody>
          <a:bodyPr wrap="square" lIns="0" tIns="0" rIns="0" bIns="0" rtlCol="0"/>
          <a:lstStyle/>
          <a:p>
            <a:endParaRPr sz="1588"/>
          </a:p>
        </p:txBody>
      </p:sp>
      <p:sp>
        <p:nvSpPr>
          <p:cNvPr id="6" name="object 6"/>
          <p:cNvSpPr/>
          <p:nvPr/>
        </p:nvSpPr>
        <p:spPr>
          <a:xfrm>
            <a:off x="4780962" y="4981127"/>
            <a:ext cx="28574" cy="33618"/>
          </a:xfrm>
          <a:custGeom>
            <a:avLst/>
            <a:gdLst/>
            <a:ahLst/>
            <a:cxnLst/>
            <a:rect l="l" t="t" r="r" b="b"/>
            <a:pathLst>
              <a:path w="32385" h="38100">
                <a:moveTo>
                  <a:pt x="8000" y="37528"/>
                </a:moveTo>
                <a:lnTo>
                  <a:pt x="0" y="9429"/>
                </a:lnTo>
                <a:lnTo>
                  <a:pt x="23907" y="0"/>
                </a:lnTo>
                <a:lnTo>
                  <a:pt x="31813" y="28193"/>
                </a:lnTo>
                <a:lnTo>
                  <a:pt x="8000" y="37528"/>
                </a:lnTo>
                <a:close/>
              </a:path>
            </a:pathLst>
          </a:custGeom>
          <a:ln w="3175">
            <a:solidFill>
              <a:srgbClr val="FF0000"/>
            </a:solidFill>
          </a:ln>
        </p:spPr>
        <p:txBody>
          <a:bodyPr wrap="square" lIns="0" tIns="0" rIns="0" bIns="0" rtlCol="0"/>
          <a:lstStyle/>
          <a:p>
            <a:endParaRPr sz="1588"/>
          </a:p>
        </p:txBody>
      </p:sp>
      <p:sp>
        <p:nvSpPr>
          <p:cNvPr id="7" name="object 7"/>
          <p:cNvSpPr/>
          <p:nvPr/>
        </p:nvSpPr>
        <p:spPr>
          <a:xfrm>
            <a:off x="4766926" y="4933557"/>
            <a:ext cx="28574" cy="33618"/>
          </a:xfrm>
          <a:custGeom>
            <a:avLst/>
            <a:gdLst/>
            <a:ahLst/>
            <a:cxnLst/>
            <a:rect l="l" t="t" r="r" b="b"/>
            <a:pathLst>
              <a:path w="32385" h="38100">
                <a:moveTo>
                  <a:pt x="8000" y="37528"/>
                </a:moveTo>
                <a:lnTo>
                  <a:pt x="0" y="9334"/>
                </a:lnTo>
                <a:lnTo>
                  <a:pt x="21907" y="0"/>
                </a:lnTo>
                <a:lnTo>
                  <a:pt x="31813" y="25812"/>
                </a:lnTo>
                <a:lnTo>
                  <a:pt x="8000" y="37528"/>
                </a:lnTo>
                <a:close/>
              </a:path>
            </a:pathLst>
          </a:custGeom>
          <a:ln w="3175">
            <a:solidFill>
              <a:srgbClr val="FF0000"/>
            </a:solidFill>
          </a:ln>
        </p:spPr>
        <p:txBody>
          <a:bodyPr wrap="square" lIns="0" tIns="0" rIns="0" bIns="0" rtlCol="0"/>
          <a:lstStyle/>
          <a:p>
            <a:endParaRPr sz="1588"/>
          </a:p>
        </p:txBody>
      </p:sp>
      <p:sp>
        <p:nvSpPr>
          <p:cNvPr id="8" name="object 8"/>
          <p:cNvSpPr/>
          <p:nvPr/>
        </p:nvSpPr>
        <p:spPr>
          <a:xfrm>
            <a:off x="4751126" y="4883887"/>
            <a:ext cx="28574" cy="33618"/>
          </a:xfrm>
          <a:custGeom>
            <a:avLst/>
            <a:gdLst/>
            <a:ahLst/>
            <a:cxnLst/>
            <a:rect l="l" t="t" r="r" b="b"/>
            <a:pathLst>
              <a:path w="32385" h="38100">
                <a:moveTo>
                  <a:pt x="8001" y="37528"/>
                </a:moveTo>
                <a:lnTo>
                  <a:pt x="0" y="9334"/>
                </a:lnTo>
                <a:lnTo>
                  <a:pt x="23907" y="0"/>
                </a:lnTo>
                <a:lnTo>
                  <a:pt x="31813" y="28098"/>
                </a:lnTo>
                <a:lnTo>
                  <a:pt x="8001" y="37528"/>
                </a:lnTo>
                <a:close/>
              </a:path>
            </a:pathLst>
          </a:custGeom>
          <a:ln w="3175">
            <a:solidFill>
              <a:srgbClr val="FF0000"/>
            </a:solidFill>
          </a:ln>
        </p:spPr>
        <p:txBody>
          <a:bodyPr wrap="square" lIns="0" tIns="0" rIns="0" bIns="0" rtlCol="0"/>
          <a:lstStyle/>
          <a:p>
            <a:endParaRPr sz="1588"/>
          </a:p>
        </p:txBody>
      </p:sp>
      <p:sp>
        <p:nvSpPr>
          <p:cNvPr id="9" name="object 9"/>
          <p:cNvSpPr/>
          <p:nvPr/>
        </p:nvSpPr>
        <p:spPr>
          <a:xfrm>
            <a:off x="4737174" y="4834133"/>
            <a:ext cx="28015" cy="33618"/>
          </a:xfrm>
          <a:custGeom>
            <a:avLst/>
            <a:gdLst/>
            <a:ahLst/>
            <a:cxnLst/>
            <a:rect l="l" t="t" r="r" b="b"/>
            <a:pathLst>
              <a:path w="31750" h="38100">
                <a:moveTo>
                  <a:pt x="7905" y="37528"/>
                </a:moveTo>
                <a:lnTo>
                  <a:pt x="0" y="11715"/>
                </a:lnTo>
                <a:lnTo>
                  <a:pt x="23812" y="0"/>
                </a:lnTo>
                <a:lnTo>
                  <a:pt x="31718" y="28193"/>
                </a:lnTo>
                <a:lnTo>
                  <a:pt x="7905" y="37528"/>
                </a:lnTo>
                <a:close/>
              </a:path>
            </a:pathLst>
          </a:custGeom>
          <a:ln w="3175">
            <a:solidFill>
              <a:srgbClr val="FF0000"/>
            </a:solidFill>
          </a:ln>
        </p:spPr>
        <p:txBody>
          <a:bodyPr wrap="square" lIns="0" tIns="0" rIns="0" bIns="0" rtlCol="0"/>
          <a:lstStyle/>
          <a:p>
            <a:endParaRPr sz="1588"/>
          </a:p>
        </p:txBody>
      </p:sp>
      <p:sp>
        <p:nvSpPr>
          <p:cNvPr id="10" name="object 10"/>
          <p:cNvSpPr/>
          <p:nvPr/>
        </p:nvSpPr>
        <p:spPr>
          <a:xfrm>
            <a:off x="4723139" y="4786564"/>
            <a:ext cx="26334" cy="33618"/>
          </a:xfrm>
          <a:custGeom>
            <a:avLst/>
            <a:gdLst/>
            <a:ahLst/>
            <a:cxnLst/>
            <a:rect l="l" t="t" r="r" b="b"/>
            <a:pathLst>
              <a:path w="29845" h="38100">
                <a:moveTo>
                  <a:pt x="7905" y="37528"/>
                </a:moveTo>
                <a:lnTo>
                  <a:pt x="0" y="9334"/>
                </a:lnTo>
                <a:lnTo>
                  <a:pt x="21812" y="0"/>
                </a:lnTo>
                <a:lnTo>
                  <a:pt x="29813" y="28098"/>
                </a:lnTo>
                <a:lnTo>
                  <a:pt x="7905" y="37528"/>
                </a:lnTo>
                <a:close/>
              </a:path>
            </a:pathLst>
          </a:custGeom>
          <a:ln w="3175">
            <a:solidFill>
              <a:srgbClr val="FF0000"/>
            </a:solidFill>
          </a:ln>
        </p:spPr>
        <p:txBody>
          <a:bodyPr wrap="square" lIns="0" tIns="0" rIns="0" bIns="0" rtlCol="0"/>
          <a:lstStyle/>
          <a:p>
            <a:endParaRPr sz="1588"/>
          </a:p>
        </p:txBody>
      </p:sp>
      <p:sp>
        <p:nvSpPr>
          <p:cNvPr id="11" name="object 11"/>
          <p:cNvSpPr/>
          <p:nvPr/>
        </p:nvSpPr>
        <p:spPr>
          <a:xfrm>
            <a:off x="4707339" y="4736894"/>
            <a:ext cx="28574" cy="33618"/>
          </a:xfrm>
          <a:custGeom>
            <a:avLst/>
            <a:gdLst/>
            <a:ahLst/>
            <a:cxnLst/>
            <a:rect l="l" t="t" r="r" b="b"/>
            <a:pathLst>
              <a:path w="32385" h="38100">
                <a:moveTo>
                  <a:pt x="7905" y="37528"/>
                </a:moveTo>
                <a:lnTo>
                  <a:pt x="0" y="9334"/>
                </a:lnTo>
                <a:lnTo>
                  <a:pt x="23812" y="0"/>
                </a:lnTo>
                <a:lnTo>
                  <a:pt x="31813" y="28098"/>
                </a:lnTo>
                <a:lnTo>
                  <a:pt x="7905" y="37528"/>
                </a:lnTo>
                <a:close/>
              </a:path>
            </a:pathLst>
          </a:custGeom>
          <a:ln w="3175">
            <a:solidFill>
              <a:srgbClr val="FF0000"/>
            </a:solidFill>
          </a:ln>
        </p:spPr>
        <p:txBody>
          <a:bodyPr wrap="square" lIns="0" tIns="0" rIns="0" bIns="0" rtlCol="0"/>
          <a:lstStyle/>
          <a:p>
            <a:endParaRPr sz="1588"/>
          </a:p>
        </p:txBody>
      </p:sp>
      <p:sp>
        <p:nvSpPr>
          <p:cNvPr id="12" name="object 12"/>
          <p:cNvSpPr/>
          <p:nvPr/>
        </p:nvSpPr>
        <p:spPr>
          <a:xfrm>
            <a:off x="4693303" y="4689241"/>
            <a:ext cx="28574" cy="33618"/>
          </a:xfrm>
          <a:custGeom>
            <a:avLst/>
            <a:gdLst/>
            <a:ahLst/>
            <a:cxnLst/>
            <a:rect l="l" t="t" r="r" b="b"/>
            <a:pathLst>
              <a:path w="32385" h="38100">
                <a:moveTo>
                  <a:pt x="7905" y="37528"/>
                </a:moveTo>
                <a:lnTo>
                  <a:pt x="0" y="9429"/>
                </a:lnTo>
                <a:lnTo>
                  <a:pt x="23812" y="0"/>
                </a:lnTo>
                <a:lnTo>
                  <a:pt x="31813" y="28193"/>
                </a:lnTo>
                <a:lnTo>
                  <a:pt x="7905" y="37528"/>
                </a:lnTo>
                <a:close/>
              </a:path>
            </a:pathLst>
          </a:custGeom>
          <a:ln w="3175">
            <a:solidFill>
              <a:srgbClr val="FF0000"/>
            </a:solidFill>
          </a:ln>
        </p:spPr>
        <p:txBody>
          <a:bodyPr wrap="square" lIns="0" tIns="0" rIns="0" bIns="0" rtlCol="0"/>
          <a:lstStyle/>
          <a:p>
            <a:endParaRPr sz="1588"/>
          </a:p>
        </p:txBody>
      </p:sp>
      <p:sp>
        <p:nvSpPr>
          <p:cNvPr id="13" name="object 13"/>
          <p:cNvSpPr/>
          <p:nvPr/>
        </p:nvSpPr>
        <p:spPr>
          <a:xfrm>
            <a:off x="4677503" y="4639570"/>
            <a:ext cx="28574" cy="33618"/>
          </a:xfrm>
          <a:custGeom>
            <a:avLst/>
            <a:gdLst/>
            <a:ahLst/>
            <a:cxnLst/>
            <a:rect l="l" t="t" r="r" b="b"/>
            <a:pathLst>
              <a:path w="32385" h="38100">
                <a:moveTo>
                  <a:pt x="9906" y="37528"/>
                </a:moveTo>
                <a:lnTo>
                  <a:pt x="0" y="9334"/>
                </a:lnTo>
                <a:lnTo>
                  <a:pt x="23812" y="0"/>
                </a:lnTo>
                <a:lnTo>
                  <a:pt x="31813" y="28098"/>
                </a:lnTo>
                <a:lnTo>
                  <a:pt x="9906" y="37528"/>
                </a:lnTo>
                <a:close/>
              </a:path>
            </a:pathLst>
          </a:custGeom>
          <a:ln w="3175">
            <a:solidFill>
              <a:srgbClr val="FF0000"/>
            </a:solidFill>
          </a:ln>
        </p:spPr>
        <p:txBody>
          <a:bodyPr wrap="square" lIns="0" tIns="0" rIns="0" bIns="0" rtlCol="0"/>
          <a:lstStyle/>
          <a:p>
            <a:endParaRPr sz="1588"/>
          </a:p>
        </p:txBody>
      </p:sp>
      <p:sp>
        <p:nvSpPr>
          <p:cNvPr id="14" name="object 14"/>
          <p:cNvSpPr/>
          <p:nvPr/>
        </p:nvSpPr>
        <p:spPr>
          <a:xfrm>
            <a:off x="4663467" y="4591918"/>
            <a:ext cx="28574" cy="33618"/>
          </a:xfrm>
          <a:custGeom>
            <a:avLst/>
            <a:gdLst/>
            <a:ahLst/>
            <a:cxnLst/>
            <a:rect l="l" t="t" r="r" b="b"/>
            <a:pathLst>
              <a:path w="32385" h="38100">
                <a:moveTo>
                  <a:pt x="8001" y="37528"/>
                </a:moveTo>
                <a:lnTo>
                  <a:pt x="0" y="9429"/>
                </a:lnTo>
                <a:lnTo>
                  <a:pt x="23907" y="0"/>
                </a:lnTo>
                <a:lnTo>
                  <a:pt x="31813" y="25812"/>
                </a:lnTo>
                <a:lnTo>
                  <a:pt x="8001" y="37528"/>
                </a:lnTo>
                <a:close/>
              </a:path>
            </a:pathLst>
          </a:custGeom>
          <a:ln w="3175">
            <a:solidFill>
              <a:srgbClr val="FF0000"/>
            </a:solidFill>
          </a:ln>
        </p:spPr>
        <p:txBody>
          <a:bodyPr wrap="square" lIns="0" tIns="0" rIns="0" bIns="0" rtlCol="0"/>
          <a:lstStyle/>
          <a:p>
            <a:endParaRPr sz="1588"/>
          </a:p>
        </p:txBody>
      </p:sp>
      <p:sp>
        <p:nvSpPr>
          <p:cNvPr id="15" name="object 15"/>
          <p:cNvSpPr/>
          <p:nvPr/>
        </p:nvSpPr>
        <p:spPr>
          <a:xfrm>
            <a:off x="4649433" y="4542248"/>
            <a:ext cx="28574" cy="33618"/>
          </a:xfrm>
          <a:custGeom>
            <a:avLst/>
            <a:gdLst/>
            <a:ahLst/>
            <a:cxnLst/>
            <a:rect l="l" t="t" r="r" b="b"/>
            <a:pathLst>
              <a:path w="32385" h="38100">
                <a:moveTo>
                  <a:pt x="8001" y="37528"/>
                </a:moveTo>
                <a:lnTo>
                  <a:pt x="0" y="9429"/>
                </a:lnTo>
                <a:lnTo>
                  <a:pt x="23907" y="0"/>
                </a:lnTo>
                <a:lnTo>
                  <a:pt x="31813" y="28194"/>
                </a:lnTo>
                <a:lnTo>
                  <a:pt x="8001" y="37528"/>
                </a:lnTo>
                <a:close/>
              </a:path>
            </a:pathLst>
          </a:custGeom>
          <a:ln w="3175">
            <a:solidFill>
              <a:srgbClr val="FF0000"/>
            </a:solidFill>
          </a:ln>
        </p:spPr>
        <p:txBody>
          <a:bodyPr wrap="square" lIns="0" tIns="0" rIns="0" bIns="0" rtlCol="0"/>
          <a:lstStyle/>
          <a:p>
            <a:endParaRPr sz="1588"/>
          </a:p>
        </p:txBody>
      </p:sp>
      <p:sp>
        <p:nvSpPr>
          <p:cNvPr id="16" name="object 16"/>
          <p:cNvSpPr/>
          <p:nvPr/>
        </p:nvSpPr>
        <p:spPr>
          <a:xfrm>
            <a:off x="4633632" y="4492577"/>
            <a:ext cx="28574" cy="33618"/>
          </a:xfrm>
          <a:custGeom>
            <a:avLst/>
            <a:gdLst/>
            <a:ahLst/>
            <a:cxnLst/>
            <a:rect l="l" t="t" r="r" b="b"/>
            <a:pathLst>
              <a:path w="32385" h="38100">
                <a:moveTo>
                  <a:pt x="10001" y="37528"/>
                </a:moveTo>
                <a:lnTo>
                  <a:pt x="0" y="11715"/>
                </a:lnTo>
                <a:lnTo>
                  <a:pt x="23907" y="0"/>
                </a:lnTo>
                <a:lnTo>
                  <a:pt x="31813" y="28098"/>
                </a:lnTo>
                <a:lnTo>
                  <a:pt x="10001" y="37528"/>
                </a:lnTo>
                <a:close/>
              </a:path>
            </a:pathLst>
          </a:custGeom>
          <a:ln w="3175">
            <a:solidFill>
              <a:srgbClr val="FF0000"/>
            </a:solidFill>
          </a:ln>
        </p:spPr>
        <p:txBody>
          <a:bodyPr wrap="square" lIns="0" tIns="0" rIns="0" bIns="0" rtlCol="0"/>
          <a:lstStyle/>
          <a:p>
            <a:endParaRPr sz="1588"/>
          </a:p>
        </p:txBody>
      </p:sp>
      <p:sp>
        <p:nvSpPr>
          <p:cNvPr id="17" name="object 17"/>
          <p:cNvSpPr/>
          <p:nvPr/>
        </p:nvSpPr>
        <p:spPr>
          <a:xfrm>
            <a:off x="4619680" y="4444925"/>
            <a:ext cx="28015" cy="33618"/>
          </a:xfrm>
          <a:custGeom>
            <a:avLst/>
            <a:gdLst/>
            <a:ahLst/>
            <a:cxnLst/>
            <a:rect l="l" t="t" r="r" b="b"/>
            <a:pathLst>
              <a:path w="31750" h="38100">
                <a:moveTo>
                  <a:pt x="7905" y="37528"/>
                </a:moveTo>
                <a:lnTo>
                  <a:pt x="0" y="9429"/>
                </a:lnTo>
                <a:lnTo>
                  <a:pt x="23812" y="0"/>
                </a:lnTo>
                <a:lnTo>
                  <a:pt x="31718" y="28193"/>
                </a:lnTo>
                <a:lnTo>
                  <a:pt x="7905" y="37528"/>
                </a:lnTo>
                <a:close/>
              </a:path>
            </a:pathLst>
          </a:custGeom>
          <a:ln w="3175">
            <a:solidFill>
              <a:srgbClr val="FF0000"/>
            </a:solidFill>
          </a:ln>
        </p:spPr>
        <p:txBody>
          <a:bodyPr wrap="square" lIns="0" tIns="0" rIns="0" bIns="0" rtlCol="0"/>
          <a:lstStyle/>
          <a:p>
            <a:endParaRPr sz="1588"/>
          </a:p>
        </p:txBody>
      </p:sp>
      <p:sp>
        <p:nvSpPr>
          <p:cNvPr id="18" name="object 18"/>
          <p:cNvSpPr/>
          <p:nvPr/>
        </p:nvSpPr>
        <p:spPr>
          <a:xfrm>
            <a:off x="3556943" y="5308226"/>
            <a:ext cx="466725" cy="19050"/>
          </a:xfrm>
          <a:custGeom>
            <a:avLst/>
            <a:gdLst/>
            <a:ahLst/>
            <a:cxnLst/>
            <a:rect l="l" t="t" r="r" b="b"/>
            <a:pathLst>
              <a:path w="528955" h="21589">
                <a:moveTo>
                  <a:pt x="528637" y="21145"/>
                </a:moveTo>
                <a:lnTo>
                  <a:pt x="463010" y="21145"/>
                </a:lnTo>
                <a:lnTo>
                  <a:pt x="463010" y="0"/>
                </a:lnTo>
                <a:lnTo>
                  <a:pt x="528637" y="0"/>
                </a:lnTo>
                <a:lnTo>
                  <a:pt x="528637" y="21145"/>
                </a:lnTo>
                <a:close/>
              </a:path>
              <a:path w="528955" h="21589">
                <a:moveTo>
                  <a:pt x="413384" y="21145"/>
                </a:moveTo>
                <a:lnTo>
                  <a:pt x="347757" y="18764"/>
                </a:lnTo>
                <a:lnTo>
                  <a:pt x="347757" y="0"/>
                </a:lnTo>
                <a:lnTo>
                  <a:pt x="413384" y="0"/>
                </a:lnTo>
                <a:lnTo>
                  <a:pt x="413384" y="21145"/>
                </a:lnTo>
                <a:close/>
              </a:path>
              <a:path w="528955" h="21589">
                <a:moveTo>
                  <a:pt x="298132" y="18764"/>
                </a:moveTo>
                <a:lnTo>
                  <a:pt x="230504" y="18764"/>
                </a:lnTo>
                <a:lnTo>
                  <a:pt x="230504" y="0"/>
                </a:lnTo>
                <a:lnTo>
                  <a:pt x="298132" y="0"/>
                </a:lnTo>
                <a:lnTo>
                  <a:pt x="298132" y="18764"/>
                </a:lnTo>
                <a:close/>
              </a:path>
              <a:path w="528955" h="21589">
                <a:moveTo>
                  <a:pt x="180784" y="18764"/>
                </a:moveTo>
                <a:lnTo>
                  <a:pt x="115252" y="18764"/>
                </a:lnTo>
                <a:lnTo>
                  <a:pt x="115252" y="0"/>
                </a:lnTo>
                <a:lnTo>
                  <a:pt x="180784" y="0"/>
                </a:lnTo>
                <a:lnTo>
                  <a:pt x="180784" y="18764"/>
                </a:lnTo>
                <a:close/>
              </a:path>
              <a:path w="528955" h="21589">
                <a:moveTo>
                  <a:pt x="65532" y="18764"/>
                </a:moveTo>
                <a:lnTo>
                  <a:pt x="0" y="18764"/>
                </a:lnTo>
                <a:lnTo>
                  <a:pt x="0" y="0"/>
                </a:lnTo>
                <a:lnTo>
                  <a:pt x="65532" y="0"/>
                </a:lnTo>
                <a:lnTo>
                  <a:pt x="65532" y="18764"/>
                </a:lnTo>
                <a:close/>
              </a:path>
            </a:pathLst>
          </a:custGeom>
          <a:solidFill>
            <a:srgbClr val="000000"/>
          </a:solidFill>
        </p:spPr>
        <p:txBody>
          <a:bodyPr wrap="square" lIns="0" tIns="0" rIns="0" bIns="0" rtlCol="0"/>
          <a:lstStyle/>
          <a:p>
            <a:endParaRPr sz="1588"/>
          </a:p>
        </p:txBody>
      </p:sp>
      <p:sp>
        <p:nvSpPr>
          <p:cNvPr id="19" name="object 19"/>
          <p:cNvSpPr/>
          <p:nvPr/>
        </p:nvSpPr>
        <p:spPr>
          <a:xfrm>
            <a:off x="3965481" y="5308226"/>
            <a:ext cx="58271" cy="19050"/>
          </a:xfrm>
          <a:custGeom>
            <a:avLst/>
            <a:gdLst/>
            <a:ahLst/>
            <a:cxnLst/>
            <a:rect l="l" t="t" r="r" b="b"/>
            <a:pathLst>
              <a:path w="66039" h="21589">
                <a:moveTo>
                  <a:pt x="65627" y="21145"/>
                </a:moveTo>
                <a:lnTo>
                  <a:pt x="0" y="21145"/>
                </a:lnTo>
                <a:lnTo>
                  <a:pt x="0" y="0"/>
                </a:lnTo>
                <a:lnTo>
                  <a:pt x="65627" y="0"/>
                </a:lnTo>
                <a:lnTo>
                  <a:pt x="65627" y="21145"/>
                </a:lnTo>
                <a:close/>
              </a:path>
            </a:pathLst>
          </a:custGeom>
          <a:ln w="3175">
            <a:solidFill>
              <a:srgbClr val="000000"/>
            </a:solidFill>
          </a:ln>
        </p:spPr>
        <p:txBody>
          <a:bodyPr wrap="square" lIns="0" tIns="0" rIns="0" bIns="0" rtlCol="0"/>
          <a:lstStyle/>
          <a:p>
            <a:endParaRPr sz="1588"/>
          </a:p>
        </p:txBody>
      </p:sp>
      <p:sp>
        <p:nvSpPr>
          <p:cNvPr id="20" name="object 20"/>
          <p:cNvSpPr/>
          <p:nvPr/>
        </p:nvSpPr>
        <p:spPr>
          <a:xfrm>
            <a:off x="3863788" y="5308226"/>
            <a:ext cx="58271" cy="19050"/>
          </a:xfrm>
          <a:custGeom>
            <a:avLst/>
            <a:gdLst/>
            <a:ahLst/>
            <a:cxnLst/>
            <a:rect l="l" t="t" r="r" b="b"/>
            <a:pathLst>
              <a:path w="66039" h="21589">
                <a:moveTo>
                  <a:pt x="65627" y="21145"/>
                </a:moveTo>
                <a:lnTo>
                  <a:pt x="0" y="18764"/>
                </a:lnTo>
                <a:lnTo>
                  <a:pt x="0" y="0"/>
                </a:lnTo>
                <a:lnTo>
                  <a:pt x="65627" y="0"/>
                </a:lnTo>
                <a:lnTo>
                  <a:pt x="65627" y="21145"/>
                </a:lnTo>
                <a:close/>
              </a:path>
            </a:pathLst>
          </a:custGeom>
          <a:ln w="3175">
            <a:solidFill>
              <a:srgbClr val="000000"/>
            </a:solidFill>
          </a:ln>
        </p:spPr>
        <p:txBody>
          <a:bodyPr wrap="square" lIns="0" tIns="0" rIns="0" bIns="0" rtlCol="0"/>
          <a:lstStyle/>
          <a:p>
            <a:endParaRPr sz="1588"/>
          </a:p>
        </p:txBody>
      </p:sp>
      <p:sp>
        <p:nvSpPr>
          <p:cNvPr id="21" name="object 21"/>
          <p:cNvSpPr/>
          <p:nvPr/>
        </p:nvSpPr>
        <p:spPr>
          <a:xfrm>
            <a:off x="3760330" y="5308226"/>
            <a:ext cx="59951" cy="16809"/>
          </a:xfrm>
          <a:custGeom>
            <a:avLst/>
            <a:gdLst/>
            <a:ahLst/>
            <a:cxnLst/>
            <a:rect l="l" t="t" r="r" b="b"/>
            <a:pathLst>
              <a:path w="67944" h="19050">
                <a:moveTo>
                  <a:pt x="67627" y="18764"/>
                </a:moveTo>
                <a:lnTo>
                  <a:pt x="0" y="18764"/>
                </a:lnTo>
                <a:lnTo>
                  <a:pt x="0" y="0"/>
                </a:lnTo>
                <a:lnTo>
                  <a:pt x="67627" y="0"/>
                </a:lnTo>
                <a:lnTo>
                  <a:pt x="67627" y="18764"/>
                </a:lnTo>
                <a:close/>
              </a:path>
            </a:pathLst>
          </a:custGeom>
          <a:ln w="3175">
            <a:solidFill>
              <a:srgbClr val="000000"/>
            </a:solidFill>
          </a:ln>
        </p:spPr>
        <p:txBody>
          <a:bodyPr wrap="square" lIns="0" tIns="0" rIns="0" bIns="0" rtlCol="0"/>
          <a:lstStyle/>
          <a:p>
            <a:endParaRPr sz="1588"/>
          </a:p>
        </p:txBody>
      </p:sp>
      <p:sp>
        <p:nvSpPr>
          <p:cNvPr id="22" name="object 22"/>
          <p:cNvSpPr/>
          <p:nvPr/>
        </p:nvSpPr>
        <p:spPr>
          <a:xfrm>
            <a:off x="3658636" y="5308226"/>
            <a:ext cx="58271" cy="16809"/>
          </a:xfrm>
          <a:custGeom>
            <a:avLst/>
            <a:gdLst/>
            <a:ahLst/>
            <a:cxnLst/>
            <a:rect l="l" t="t" r="r" b="b"/>
            <a:pathLst>
              <a:path w="66039" h="19050">
                <a:moveTo>
                  <a:pt x="65531" y="18764"/>
                </a:moveTo>
                <a:lnTo>
                  <a:pt x="0" y="18764"/>
                </a:lnTo>
                <a:lnTo>
                  <a:pt x="0" y="0"/>
                </a:lnTo>
                <a:lnTo>
                  <a:pt x="65531" y="0"/>
                </a:lnTo>
                <a:lnTo>
                  <a:pt x="65531" y="18764"/>
                </a:lnTo>
                <a:close/>
              </a:path>
            </a:pathLst>
          </a:custGeom>
          <a:ln w="3175">
            <a:solidFill>
              <a:srgbClr val="000000"/>
            </a:solidFill>
          </a:ln>
        </p:spPr>
        <p:txBody>
          <a:bodyPr wrap="square" lIns="0" tIns="0" rIns="0" bIns="0" rtlCol="0"/>
          <a:lstStyle/>
          <a:p>
            <a:endParaRPr sz="1588"/>
          </a:p>
        </p:txBody>
      </p:sp>
      <p:sp>
        <p:nvSpPr>
          <p:cNvPr id="23" name="object 23"/>
          <p:cNvSpPr/>
          <p:nvPr/>
        </p:nvSpPr>
        <p:spPr>
          <a:xfrm>
            <a:off x="3556943" y="5308226"/>
            <a:ext cx="58271" cy="16809"/>
          </a:xfrm>
          <a:custGeom>
            <a:avLst/>
            <a:gdLst/>
            <a:ahLst/>
            <a:cxnLst/>
            <a:rect l="l" t="t" r="r" b="b"/>
            <a:pathLst>
              <a:path w="66039" h="19050">
                <a:moveTo>
                  <a:pt x="65532" y="18764"/>
                </a:moveTo>
                <a:lnTo>
                  <a:pt x="0" y="18764"/>
                </a:lnTo>
                <a:lnTo>
                  <a:pt x="0" y="0"/>
                </a:lnTo>
                <a:lnTo>
                  <a:pt x="65532" y="0"/>
                </a:lnTo>
                <a:lnTo>
                  <a:pt x="65532" y="18764"/>
                </a:lnTo>
                <a:close/>
              </a:path>
            </a:pathLst>
          </a:custGeom>
          <a:ln w="3175">
            <a:solidFill>
              <a:srgbClr val="000000"/>
            </a:solidFill>
          </a:ln>
        </p:spPr>
        <p:txBody>
          <a:bodyPr wrap="square" lIns="0" tIns="0" rIns="0" bIns="0" rtlCol="0"/>
          <a:lstStyle/>
          <a:p>
            <a:endParaRPr sz="1588"/>
          </a:p>
        </p:txBody>
      </p:sp>
      <p:sp>
        <p:nvSpPr>
          <p:cNvPr id="24" name="object 24"/>
          <p:cNvSpPr txBox="1"/>
          <p:nvPr/>
        </p:nvSpPr>
        <p:spPr>
          <a:xfrm>
            <a:off x="3294529" y="4645735"/>
            <a:ext cx="1086971" cy="251159"/>
          </a:xfrm>
          <a:prstGeom prst="rect">
            <a:avLst/>
          </a:prstGeom>
        </p:spPr>
        <p:txBody>
          <a:bodyPr vert="horz" wrap="square" lIns="0" tIns="0" rIns="0" bIns="0" rtlCol="0">
            <a:spAutoFit/>
          </a:bodyPr>
          <a:lstStyle/>
          <a:p>
            <a:pPr marL="11206"/>
            <a:r>
              <a:rPr sz="1632" spc="-340" dirty="0">
                <a:solidFill>
                  <a:srgbClr val="FF0000"/>
                </a:solidFill>
                <a:latin typeface="Courier New"/>
                <a:cs typeface="Courier New"/>
              </a:rPr>
              <a:t>Instantiation</a:t>
            </a:r>
            <a:endParaRPr sz="1632">
              <a:latin typeface="Courier New"/>
              <a:cs typeface="Courier New"/>
            </a:endParaRPr>
          </a:p>
        </p:txBody>
      </p:sp>
      <p:sp>
        <p:nvSpPr>
          <p:cNvPr id="25" name="object 25"/>
          <p:cNvSpPr/>
          <p:nvPr/>
        </p:nvSpPr>
        <p:spPr>
          <a:xfrm>
            <a:off x="6017335" y="4049497"/>
            <a:ext cx="735105" cy="374837"/>
          </a:xfrm>
          <a:custGeom>
            <a:avLst/>
            <a:gdLst/>
            <a:ahLst/>
            <a:cxnLst/>
            <a:rect l="l" t="t" r="r" b="b"/>
            <a:pathLst>
              <a:path w="833120" h="424814">
                <a:moveTo>
                  <a:pt x="0" y="0"/>
                </a:moveTo>
                <a:lnTo>
                  <a:pt x="0" y="424719"/>
                </a:lnTo>
                <a:lnTo>
                  <a:pt x="832770" y="424719"/>
                </a:lnTo>
                <a:lnTo>
                  <a:pt x="832770" y="0"/>
                </a:lnTo>
                <a:lnTo>
                  <a:pt x="0" y="0"/>
                </a:lnTo>
                <a:close/>
              </a:path>
            </a:pathLst>
          </a:custGeom>
          <a:solidFill>
            <a:srgbClr val="FFFFFF"/>
          </a:solidFill>
        </p:spPr>
        <p:txBody>
          <a:bodyPr wrap="square" lIns="0" tIns="0" rIns="0" bIns="0" rtlCol="0"/>
          <a:lstStyle/>
          <a:p>
            <a:endParaRPr sz="1588"/>
          </a:p>
        </p:txBody>
      </p:sp>
      <p:graphicFrame>
        <p:nvGraphicFramePr>
          <p:cNvPr id="26" name="object 26"/>
          <p:cNvGraphicFramePr>
            <a:graphicFrameLocks noGrp="1"/>
          </p:cNvGraphicFramePr>
          <p:nvPr/>
        </p:nvGraphicFramePr>
        <p:xfrm>
          <a:off x="2623918" y="4029781"/>
          <a:ext cx="6129166" cy="464671"/>
        </p:xfrm>
        <a:graphic>
          <a:graphicData uri="http://schemas.openxmlformats.org/drawingml/2006/table">
            <a:tbl>
              <a:tblPr firstRow="1" bandRow="1">
                <a:tableStyleId>{2D5ABB26-0587-4C30-8999-92F81FD0307C}</a:tableStyleId>
              </a:tblPr>
              <a:tblGrid>
                <a:gridCol w="736562">
                  <a:extLst>
                    <a:ext uri="{9D8B030D-6E8A-4147-A177-3AD203B41FA5}">
                      <a16:colId xmlns:a16="http://schemas.microsoft.com/office/drawing/2014/main" val="20000"/>
                    </a:ext>
                  </a:extLst>
                </a:gridCol>
                <a:gridCol w="875067">
                  <a:extLst>
                    <a:ext uri="{9D8B030D-6E8A-4147-A177-3AD203B41FA5}">
                      <a16:colId xmlns:a16="http://schemas.microsoft.com/office/drawing/2014/main" val="20001"/>
                    </a:ext>
                  </a:extLst>
                </a:gridCol>
                <a:gridCol w="669915">
                  <a:extLst>
                    <a:ext uri="{9D8B030D-6E8A-4147-A177-3AD203B41FA5}">
                      <a16:colId xmlns:a16="http://schemas.microsoft.com/office/drawing/2014/main" val="20002"/>
                    </a:ext>
                  </a:extLst>
                </a:gridCol>
                <a:gridCol w="1106608">
                  <a:extLst>
                    <a:ext uri="{9D8B030D-6E8A-4147-A177-3AD203B41FA5}">
                      <a16:colId xmlns:a16="http://schemas.microsoft.com/office/drawing/2014/main" val="20003"/>
                    </a:ext>
                  </a:extLst>
                </a:gridCol>
                <a:gridCol w="734797">
                  <a:extLst>
                    <a:ext uri="{9D8B030D-6E8A-4147-A177-3AD203B41FA5}">
                      <a16:colId xmlns:a16="http://schemas.microsoft.com/office/drawing/2014/main" val="20004"/>
                    </a:ext>
                  </a:extLst>
                </a:gridCol>
                <a:gridCol w="985501">
                  <a:extLst>
                    <a:ext uri="{9D8B030D-6E8A-4147-A177-3AD203B41FA5}">
                      <a16:colId xmlns:a16="http://schemas.microsoft.com/office/drawing/2014/main" val="20005"/>
                    </a:ext>
                  </a:extLst>
                </a:gridCol>
                <a:gridCol w="1020716">
                  <a:extLst>
                    <a:ext uri="{9D8B030D-6E8A-4147-A177-3AD203B41FA5}">
                      <a16:colId xmlns:a16="http://schemas.microsoft.com/office/drawing/2014/main" val="20006"/>
                    </a:ext>
                  </a:extLst>
                </a:gridCol>
              </a:tblGrid>
              <a:tr h="200571">
                <a:tc rowSpan="2">
                  <a:txBody>
                    <a:bodyPr/>
                    <a:lstStyle/>
                    <a:p>
                      <a:pPr marL="125095">
                        <a:lnSpc>
                          <a:spcPct val="100000"/>
                        </a:lnSpc>
                        <a:spcBef>
                          <a:spcPts val="550"/>
                        </a:spcBef>
                      </a:pPr>
                      <a:r>
                        <a:rPr sz="1600" spc="-125" dirty="0">
                          <a:solidFill>
                            <a:srgbClr val="008080"/>
                          </a:solidFill>
                          <a:latin typeface="Arial"/>
                          <a:cs typeface="Arial"/>
                        </a:rPr>
                        <a:t>Object</a:t>
                      </a:r>
                      <a:endParaRPr sz="1600">
                        <a:latin typeface="Arial"/>
                        <a:cs typeface="Arial"/>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pPr marL="56515">
                        <a:lnSpc>
                          <a:spcPts val="1660"/>
                        </a:lnSpc>
                      </a:pPr>
                      <a:r>
                        <a:rPr sz="1500" spc="-120" dirty="0">
                          <a:solidFill>
                            <a:srgbClr val="000080"/>
                          </a:solidFill>
                          <a:latin typeface="Arial"/>
                          <a:cs typeface="Arial"/>
                        </a:rPr>
                        <a:t>Reference</a:t>
                      </a:r>
                      <a:endParaRPr sz="1500">
                        <a:latin typeface="Arial"/>
                        <a:cs typeface="Arial"/>
                      </a:endParaRPr>
                    </a:p>
                  </a:txBody>
                  <a:tcPr marL="0" marR="0" marT="0" marB="0">
                    <a:lnL w="11925">
                      <a:solidFill>
                        <a:srgbClr val="008000"/>
                      </a:solidFill>
                      <a:prstDash val="solid"/>
                    </a:lnL>
                    <a:lnR w="11925">
                      <a:solidFill>
                        <a:srgbClr val="008000"/>
                      </a:solidFill>
                      <a:prstDash val="solid"/>
                    </a:lnR>
                    <a:lnB w="18278">
                      <a:solidFill>
                        <a:srgbClr val="000000"/>
                      </a:solidFill>
                      <a:prstDash val="solid"/>
                    </a:lnB>
                  </a:tcPr>
                </a:tc>
                <a:tc rowSpan="2">
                  <a:txBody>
                    <a:bodyPr/>
                    <a:lstStyle/>
                    <a:p>
                      <a:pPr marL="165100">
                        <a:lnSpc>
                          <a:spcPct val="100000"/>
                        </a:lnSpc>
                        <a:spcBef>
                          <a:spcPts val="660"/>
                        </a:spcBef>
                      </a:pPr>
                      <a:r>
                        <a:rPr sz="1600" spc="-135" dirty="0">
                          <a:solidFill>
                            <a:srgbClr val="008080"/>
                          </a:solidFill>
                          <a:latin typeface="Arial"/>
                          <a:cs typeface="Arial"/>
                        </a:rPr>
                        <a:t>Goal</a:t>
                      </a:r>
                      <a:endParaRPr sz="1600">
                        <a:latin typeface="Arial"/>
                        <a:cs typeface="Arial"/>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pPr marL="70485">
                        <a:lnSpc>
                          <a:spcPts val="1660"/>
                        </a:lnSpc>
                      </a:pPr>
                      <a:r>
                        <a:rPr sz="1500" spc="-114" dirty="0">
                          <a:solidFill>
                            <a:srgbClr val="000080"/>
                          </a:solidFill>
                          <a:latin typeface="Arial"/>
                          <a:cs typeface="Arial"/>
                        </a:rPr>
                        <a:t>Responsibility</a:t>
                      </a:r>
                      <a:endParaRPr sz="1500">
                        <a:latin typeface="Arial"/>
                        <a:cs typeface="Arial"/>
                      </a:endParaRPr>
                    </a:p>
                  </a:txBody>
                  <a:tcPr marL="0" marR="0" marT="0" marB="0">
                    <a:lnL w="11925">
                      <a:solidFill>
                        <a:srgbClr val="008000"/>
                      </a:solidFill>
                      <a:prstDash val="solid"/>
                    </a:lnL>
                    <a:lnR w="11925">
                      <a:solidFill>
                        <a:srgbClr val="008000"/>
                      </a:solidFill>
                      <a:prstDash val="solid"/>
                    </a:lnR>
                    <a:lnB w="18278">
                      <a:solidFill>
                        <a:srgbClr val="000000"/>
                      </a:solidFill>
                      <a:prstDash val="solid"/>
                    </a:lnB>
                  </a:tcPr>
                </a:tc>
                <a:tc rowSpan="2">
                  <a:txBody>
                    <a:bodyPr/>
                    <a:lstStyle/>
                    <a:p>
                      <a:pPr marL="151765">
                        <a:lnSpc>
                          <a:spcPct val="100000"/>
                        </a:lnSpc>
                        <a:spcBef>
                          <a:spcPts val="430"/>
                        </a:spcBef>
                      </a:pPr>
                      <a:r>
                        <a:rPr sz="1600" spc="-135" dirty="0">
                          <a:solidFill>
                            <a:srgbClr val="008080"/>
                          </a:solidFill>
                          <a:latin typeface="Arial"/>
                          <a:cs typeface="Arial"/>
                        </a:rPr>
                        <a:t>Agent</a:t>
                      </a:r>
                      <a:endParaRPr sz="1600">
                        <a:latin typeface="Arial"/>
                        <a:cs typeface="Arial"/>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pPr marL="33655">
                        <a:lnSpc>
                          <a:spcPts val="1735"/>
                        </a:lnSpc>
                      </a:pPr>
                      <a:r>
                        <a:rPr sz="1500" spc="-130" dirty="0">
                          <a:solidFill>
                            <a:srgbClr val="000080"/>
                          </a:solidFill>
                          <a:latin typeface="Arial"/>
                          <a:cs typeface="Arial"/>
                        </a:rPr>
                        <a:t>Performance</a:t>
                      </a:r>
                      <a:endParaRPr sz="1500">
                        <a:latin typeface="Arial"/>
                        <a:cs typeface="Arial"/>
                      </a:endParaRPr>
                    </a:p>
                  </a:txBody>
                  <a:tcPr marL="0" marR="0" marT="0" marB="0">
                    <a:lnL w="11925">
                      <a:solidFill>
                        <a:srgbClr val="008000"/>
                      </a:solidFill>
                      <a:prstDash val="solid"/>
                    </a:lnL>
                    <a:lnR w="11925">
                      <a:solidFill>
                        <a:srgbClr val="339966"/>
                      </a:solidFill>
                      <a:prstDash val="solid"/>
                    </a:lnR>
                    <a:lnB w="15897">
                      <a:solidFill>
                        <a:srgbClr val="000000"/>
                      </a:solidFill>
                      <a:prstDash val="solid"/>
                    </a:lnB>
                  </a:tcPr>
                </a:tc>
                <a:tc rowSpan="2">
                  <a:txBody>
                    <a:bodyPr/>
                    <a:lstStyle/>
                    <a:p>
                      <a:pPr marL="137160">
                        <a:lnSpc>
                          <a:spcPct val="100000"/>
                        </a:lnSpc>
                        <a:spcBef>
                          <a:spcPts val="325"/>
                        </a:spcBef>
                      </a:pPr>
                      <a:r>
                        <a:rPr sz="1600" spc="-125" dirty="0">
                          <a:solidFill>
                            <a:srgbClr val="008080"/>
                          </a:solidFill>
                          <a:latin typeface="Arial"/>
                          <a:cs typeface="Arial"/>
                        </a:rPr>
                        <a:t>Operation</a:t>
                      </a:r>
                      <a:endParaRPr sz="1600">
                        <a:latin typeface="Arial"/>
                        <a:cs typeface="Arial"/>
                      </a:endParaRPr>
                    </a:p>
                  </a:txBody>
                  <a:tcPr marL="0" marR="0" marT="0" marB="0">
                    <a:lnL w="11925">
                      <a:solidFill>
                        <a:srgbClr val="339966"/>
                      </a:solidFill>
                      <a:prstDash val="solid"/>
                    </a:lnL>
                    <a:lnR w="11925">
                      <a:solidFill>
                        <a:srgbClr val="339966"/>
                      </a:solidFill>
                      <a:prstDash val="solid"/>
                    </a:lnR>
                    <a:lnT w="11925">
                      <a:solidFill>
                        <a:srgbClr val="339966"/>
                      </a:solidFill>
                      <a:prstDash val="solid"/>
                    </a:lnT>
                    <a:lnB w="11925">
                      <a:solidFill>
                        <a:srgbClr val="339966"/>
                      </a:solidFill>
                      <a:prstDash val="solid"/>
                    </a:lnB>
                  </a:tcPr>
                </a:tc>
                <a:extLst>
                  <a:ext uri="{0D108BD9-81ED-4DB2-BD59-A6C34878D82A}">
                    <a16:rowId xmlns:a16="http://schemas.microsoft.com/office/drawing/2014/main" val="10000"/>
                  </a:ext>
                </a:extLst>
              </a:tr>
              <a:tr h="248771">
                <a:tc vMerge="1">
                  <a:txBody>
                    <a:bodyPr/>
                    <a:lstStyle/>
                    <a:p>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endParaRPr sz="1600">
                        <a:latin typeface="Arial"/>
                        <a:cs typeface="Arial"/>
                      </a:endParaRPr>
                    </a:p>
                  </a:txBody>
                  <a:tcPr marL="0" marR="0" marT="0" marB="0">
                    <a:lnL w="11925">
                      <a:solidFill>
                        <a:srgbClr val="008000"/>
                      </a:solidFill>
                      <a:prstDash val="solid"/>
                    </a:lnL>
                    <a:lnR w="11925">
                      <a:solidFill>
                        <a:srgbClr val="008000"/>
                      </a:solidFill>
                      <a:prstDash val="solid"/>
                    </a:lnR>
                    <a:lnT w="18278">
                      <a:solidFill>
                        <a:srgbClr val="000000"/>
                      </a:solidFill>
                      <a:prstDash val="solid"/>
                    </a:lnT>
                  </a:tcPr>
                </a:tc>
                <a:tc vMerge="1">
                  <a:txBody>
                    <a:bodyPr/>
                    <a:lstStyle/>
                    <a:p>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endParaRPr sz="1600">
                        <a:latin typeface="Arial"/>
                        <a:cs typeface="Arial"/>
                      </a:endParaRPr>
                    </a:p>
                  </a:txBody>
                  <a:tcPr marL="0" marR="0" marT="0" marB="0">
                    <a:lnL w="11925">
                      <a:solidFill>
                        <a:srgbClr val="008000"/>
                      </a:solidFill>
                      <a:prstDash val="solid"/>
                    </a:lnL>
                    <a:lnR w="11925">
                      <a:solidFill>
                        <a:srgbClr val="008000"/>
                      </a:solidFill>
                      <a:prstDash val="solid"/>
                    </a:lnR>
                    <a:lnT w="18278">
                      <a:solidFill>
                        <a:srgbClr val="000000"/>
                      </a:solidFill>
                      <a:prstDash val="solid"/>
                    </a:lnT>
                  </a:tcPr>
                </a:tc>
                <a:tc vMerge="1">
                  <a:txBody>
                    <a:bodyPr/>
                    <a:lstStyle/>
                    <a:p>
                      <a:endParaRPr/>
                    </a:p>
                  </a:txBody>
                  <a:tcPr marL="0" marR="0" marT="0" marB="0">
                    <a:lnL w="11925">
                      <a:solidFill>
                        <a:srgbClr val="008000"/>
                      </a:solidFill>
                      <a:prstDash val="solid"/>
                    </a:lnL>
                    <a:lnR w="11925">
                      <a:solidFill>
                        <a:srgbClr val="008000"/>
                      </a:solidFill>
                      <a:prstDash val="solid"/>
                    </a:lnR>
                    <a:lnT w="11925">
                      <a:solidFill>
                        <a:srgbClr val="008000"/>
                      </a:solidFill>
                      <a:prstDash val="solid"/>
                    </a:lnT>
                    <a:lnB w="11925">
                      <a:solidFill>
                        <a:srgbClr val="008000"/>
                      </a:solidFill>
                      <a:prstDash val="solid"/>
                    </a:lnB>
                  </a:tcPr>
                </a:tc>
                <a:tc>
                  <a:txBody>
                    <a:bodyPr/>
                    <a:lstStyle/>
                    <a:p>
                      <a:endParaRPr sz="1600">
                        <a:latin typeface="Arial"/>
                        <a:cs typeface="Arial"/>
                      </a:endParaRPr>
                    </a:p>
                  </a:txBody>
                  <a:tcPr marL="0" marR="0" marT="0" marB="0">
                    <a:lnL w="11925">
                      <a:solidFill>
                        <a:srgbClr val="008000"/>
                      </a:solidFill>
                      <a:prstDash val="solid"/>
                    </a:lnL>
                    <a:lnR w="11925">
                      <a:solidFill>
                        <a:srgbClr val="339966"/>
                      </a:solidFill>
                      <a:prstDash val="solid"/>
                    </a:lnR>
                    <a:lnT w="15897">
                      <a:solidFill>
                        <a:srgbClr val="000000"/>
                      </a:solidFill>
                      <a:prstDash val="solid"/>
                    </a:lnT>
                  </a:tcPr>
                </a:tc>
                <a:tc vMerge="1">
                  <a:txBody>
                    <a:bodyPr/>
                    <a:lstStyle/>
                    <a:p>
                      <a:endParaRPr/>
                    </a:p>
                  </a:txBody>
                  <a:tcPr marL="0" marR="0" marT="0" marB="0">
                    <a:lnL w="11925">
                      <a:solidFill>
                        <a:srgbClr val="339966"/>
                      </a:solidFill>
                      <a:prstDash val="solid"/>
                    </a:lnL>
                    <a:lnR w="11925">
                      <a:solidFill>
                        <a:srgbClr val="339966"/>
                      </a:solidFill>
                      <a:prstDash val="solid"/>
                    </a:lnR>
                    <a:lnT w="11925">
                      <a:solidFill>
                        <a:srgbClr val="339966"/>
                      </a:solidFill>
                      <a:prstDash val="solid"/>
                    </a:lnT>
                    <a:lnB w="11925">
                      <a:solidFill>
                        <a:srgbClr val="339966"/>
                      </a:solidFill>
                      <a:prstDash val="solid"/>
                    </a:lnB>
                  </a:tcPr>
                </a:tc>
                <a:extLst>
                  <a:ext uri="{0D108BD9-81ED-4DB2-BD59-A6C34878D82A}">
                    <a16:rowId xmlns:a16="http://schemas.microsoft.com/office/drawing/2014/main" val="10001"/>
                  </a:ext>
                </a:extLst>
              </a:tr>
            </a:tbl>
          </a:graphicData>
        </a:graphic>
      </p:graphicFrame>
      <p:sp>
        <p:nvSpPr>
          <p:cNvPr id="27" name="object 27"/>
          <p:cNvSpPr/>
          <p:nvPr/>
        </p:nvSpPr>
        <p:spPr>
          <a:xfrm>
            <a:off x="2383687" y="5130220"/>
            <a:ext cx="1141879" cy="414618"/>
          </a:xfrm>
          <a:custGeom>
            <a:avLst/>
            <a:gdLst/>
            <a:ahLst/>
            <a:cxnLst/>
            <a:rect l="l" t="t" r="r" b="b"/>
            <a:pathLst>
              <a:path w="1294130" h="469900">
                <a:moveTo>
                  <a:pt x="1279969" y="14097"/>
                </a:moveTo>
                <a:lnTo>
                  <a:pt x="1236249" y="14097"/>
                </a:lnTo>
                <a:lnTo>
                  <a:pt x="1236249" y="0"/>
                </a:lnTo>
                <a:lnTo>
                  <a:pt x="1285970" y="0"/>
                </a:lnTo>
                <a:lnTo>
                  <a:pt x="1285970" y="7048"/>
                </a:lnTo>
                <a:lnTo>
                  <a:pt x="1279969" y="7048"/>
                </a:lnTo>
                <a:lnTo>
                  <a:pt x="1279969" y="14097"/>
                </a:lnTo>
                <a:close/>
              </a:path>
              <a:path w="1294130" h="469900">
                <a:moveTo>
                  <a:pt x="1293876" y="42195"/>
                </a:moveTo>
                <a:lnTo>
                  <a:pt x="1279969" y="42195"/>
                </a:lnTo>
                <a:lnTo>
                  <a:pt x="1279969" y="7048"/>
                </a:lnTo>
                <a:lnTo>
                  <a:pt x="1285970" y="7048"/>
                </a:lnTo>
                <a:lnTo>
                  <a:pt x="1285970" y="14097"/>
                </a:lnTo>
                <a:lnTo>
                  <a:pt x="1293876" y="14097"/>
                </a:lnTo>
                <a:lnTo>
                  <a:pt x="1293876" y="42195"/>
                </a:lnTo>
                <a:close/>
              </a:path>
              <a:path w="1294130" h="469900">
                <a:moveTo>
                  <a:pt x="1293876" y="14097"/>
                </a:moveTo>
                <a:lnTo>
                  <a:pt x="1285970" y="14097"/>
                </a:lnTo>
                <a:lnTo>
                  <a:pt x="1285970" y="7048"/>
                </a:lnTo>
                <a:lnTo>
                  <a:pt x="1293876" y="7048"/>
                </a:lnTo>
                <a:lnTo>
                  <a:pt x="1293876" y="14097"/>
                </a:lnTo>
                <a:close/>
              </a:path>
              <a:path w="1294130" h="469900">
                <a:moveTo>
                  <a:pt x="1200435" y="14097"/>
                </a:moveTo>
                <a:lnTo>
                  <a:pt x="1150810" y="14097"/>
                </a:lnTo>
                <a:lnTo>
                  <a:pt x="1150810" y="0"/>
                </a:lnTo>
                <a:lnTo>
                  <a:pt x="1200435" y="0"/>
                </a:lnTo>
                <a:lnTo>
                  <a:pt x="1200435" y="14097"/>
                </a:lnTo>
                <a:close/>
              </a:path>
              <a:path w="1294130" h="469900">
                <a:moveTo>
                  <a:pt x="1112996" y="14097"/>
                </a:moveTo>
                <a:lnTo>
                  <a:pt x="1063370" y="14097"/>
                </a:lnTo>
                <a:lnTo>
                  <a:pt x="1063370" y="0"/>
                </a:lnTo>
                <a:lnTo>
                  <a:pt x="1112996" y="0"/>
                </a:lnTo>
                <a:lnTo>
                  <a:pt x="1112996" y="14097"/>
                </a:lnTo>
                <a:close/>
              </a:path>
              <a:path w="1294130" h="469900">
                <a:moveTo>
                  <a:pt x="1025556" y="14097"/>
                </a:moveTo>
                <a:lnTo>
                  <a:pt x="975836" y="14097"/>
                </a:lnTo>
                <a:lnTo>
                  <a:pt x="975836" y="0"/>
                </a:lnTo>
                <a:lnTo>
                  <a:pt x="1025556" y="0"/>
                </a:lnTo>
                <a:lnTo>
                  <a:pt x="1025556" y="14097"/>
                </a:lnTo>
                <a:close/>
              </a:path>
              <a:path w="1294130" h="469900">
                <a:moveTo>
                  <a:pt x="938117" y="14097"/>
                </a:moveTo>
                <a:lnTo>
                  <a:pt x="888396" y="14097"/>
                </a:lnTo>
                <a:lnTo>
                  <a:pt x="888396" y="0"/>
                </a:lnTo>
                <a:lnTo>
                  <a:pt x="938117" y="0"/>
                </a:lnTo>
                <a:lnTo>
                  <a:pt x="938117" y="14097"/>
                </a:lnTo>
                <a:close/>
              </a:path>
              <a:path w="1294130" h="469900">
                <a:moveTo>
                  <a:pt x="852677" y="14097"/>
                </a:moveTo>
                <a:lnTo>
                  <a:pt x="802957" y="14097"/>
                </a:lnTo>
                <a:lnTo>
                  <a:pt x="802957" y="0"/>
                </a:lnTo>
                <a:lnTo>
                  <a:pt x="852677" y="0"/>
                </a:lnTo>
                <a:lnTo>
                  <a:pt x="852677" y="14097"/>
                </a:lnTo>
                <a:close/>
              </a:path>
              <a:path w="1294130" h="469900">
                <a:moveTo>
                  <a:pt x="765238" y="14097"/>
                </a:moveTo>
                <a:lnTo>
                  <a:pt x="715517" y="14097"/>
                </a:lnTo>
                <a:lnTo>
                  <a:pt x="715517" y="0"/>
                </a:lnTo>
                <a:lnTo>
                  <a:pt x="765238" y="0"/>
                </a:lnTo>
                <a:lnTo>
                  <a:pt x="765238" y="14097"/>
                </a:lnTo>
                <a:close/>
              </a:path>
              <a:path w="1294130" h="469900">
                <a:moveTo>
                  <a:pt x="677798" y="14097"/>
                </a:moveTo>
                <a:lnTo>
                  <a:pt x="628078" y="14097"/>
                </a:lnTo>
                <a:lnTo>
                  <a:pt x="628078" y="0"/>
                </a:lnTo>
                <a:lnTo>
                  <a:pt x="677798" y="0"/>
                </a:lnTo>
                <a:lnTo>
                  <a:pt x="677798" y="14097"/>
                </a:lnTo>
                <a:close/>
              </a:path>
              <a:path w="1294130" h="469900">
                <a:moveTo>
                  <a:pt x="590264" y="14097"/>
                </a:moveTo>
                <a:lnTo>
                  <a:pt x="540638" y="14097"/>
                </a:lnTo>
                <a:lnTo>
                  <a:pt x="540638" y="0"/>
                </a:lnTo>
                <a:lnTo>
                  <a:pt x="590264" y="0"/>
                </a:lnTo>
                <a:lnTo>
                  <a:pt x="590264" y="14097"/>
                </a:lnTo>
                <a:close/>
              </a:path>
              <a:path w="1294130" h="469900">
                <a:moveTo>
                  <a:pt x="504824" y="14097"/>
                </a:moveTo>
                <a:lnTo>
                  <a:pt x="455199" y="14097"/>
                </a:lnTo>
                <a:lnTo>
                  <a:pt x="455199" y="0"/>
                </a:lnTo>
                <a:lnTo>
                  <a:pt x="504824" y="0"/>
                </a:lnTo>
                <a:lnTo>
                  <a:pt x="504824" y="14097"/>
                </a:lnTo>
                <a:close/>
              </a:path>
              <a:path w="1294130" h="469900">
                <a:moveTo>
                  <a:pt x="417385" y="14097"/>
                </a:moveTo>
                <a:lnTo>
                  <a:pt x="367664" y="14097"/>
                </a:lnTo>
                <a:lnTo>
                  <a:pt x="367664" y="0"/>
                </a:lnTo>
                <a:lnTo>
                  <a:pt x="417385" y="0"/>
                </a:lnTo>
                <a:lnTo>
                  <a:pt x="417385" y="14097"/>
                </a:lnTo>
                <a:close/>
              </a:path>
              <a:path w="1294130" h="469900">
                <a:moveTo>
                  <a:pt x="329945" y="14097"/>
                </a:moveTo>
                <a:lnTo>
                  <a:pt x="280225" y="14097"/>
                </a:lnTo>
                <a:lnTo>
                  <a:pt x="280225" y="0"/>
                </a:lnTo>
                <a:lnTo>
                  <a:pt x="329945" y="0"/>
                </a:lnTo>
                <a:lnTo>
                  <a:pt x="329945" y="14097"/>
                </a:lnTo>
                <a:close/>
              </a:path>
              <a:path w="1294130" h="469900">
                <a:moveTo>
                  <a:pt x="242506" y="14097"/>
                </a:moveTo>
                <a:lnTo>
                  <a:pt x="192785" y="14097"/>
                </a:lnTo>
                <a:lnTo>
                  <a:pt x="192785" y="0"/>
                </a:lnTo>
                <a:lnTo>
                  <a:pt x="242506" y="0"/>
                </a:lnTo>
                <a:lnTo>
                  <a:pt x="242506" y="14097"/>
                </a:lnTo>
                <a:close/>
              </a:path>
              <a:path w="1294130" h="469900">
                <a:moveTo>
                  <a:pt x="157067" y="14097"/>
                </a:moveTo>
                <a:lnTo>
                  <a:pt x="107346" y="14097"/>
                </a:lnTo>
                <a:lnTo>
                  <a:pt x="107346" y="0"/>
                </a:lnTo>
                <a:lnTo>
                  <a:pt x="157067" y="0"/>
                </a:lnTo>
                <a:lnTo>
                  <a:pt x="157067" y="14097"/>
                </a:lnTo>
                <a:close/>
              </a:path>
              <a:path w="1294130" h="469900">
                <a:moveTo>
                  <a:pt x="69627" y="14097"/>
                </a:moveTo>
                <a:lnTo>
                  <a:pt x="19907" y="14097"/>
                </a:lnTo>
                <a:lnTo>
                  <a:pt x="19907" y="0"/>
                </a:lnTo>
                <a:lnTo>
                  <a:pt x="69627" y="0"/>
                </a:lnTo>
                <a:lnTo>
                  <a:pt x="69627" y="14097"/>
                </a:lnTo>
                <a:close/>
              </a:path>
              <a:path w="1294130" h="469900">
                <a:moveTo>
                  <a:pt x="11906" y="91535"/>
                </a:moveTo>
                <a:lnTo>
                  <a:pt x="0" y="91535"/>
                </a:lnTo>
                <a:lnTo>
                  <a:pt x="0" y="32861"/>
                </a:lnTo>
                <a:lnTo>
                  <a:pt x="11906" y="32861"/>
                </a:lnTo>
                <a:lnTo>
                  <a:pt x="11906" y="91535"/>
                </a:lnTo>
                <a:close/>
              </a:path>
              <a:path w="1294130" h="469900">
                <a:moveTo>
                  <a:pt x="11906" y="194691"/>
                </a:moveTo>
                <a:lnTo>
                  <a:pt x="0" y="194691"/>
                </a:lnTo>
                <a:lnTo>
                  <a:pt x="0" y="136112"/>
                </a:lnTo>
                <a:lnTo>
                  <a:pt x="11906" y="136112"/>
                </a:lnTo>
                <a:lnTo>
                  <a:pt x="11906" y="194691"/>
                </a:lnTo>
                <a:close/>
              </a:path>
              <a:path w="1294130" h="469900">
                <a:moveTo>
                  <a:pt x="11906" y="297942"/>
                </a:moveTo>
                <a:lnTo>
                  <a:pt x="0" y="297942"/>
                </a:lnTo>
                <a:lnTo>
                  <a:pt x="0" y="239268"/>
                </a:lnTo>
                <a:lnTo>
                  <a:pt x="11906" y="239268"/>
                </a:lnTo>
                <a:lnTo>
                  <a:pt x="11906" y="297942"/>
                </a:lnTo>
                <a:close/>
              </a:path>
              <a:path w="1294130" h="469900">
                <a:moveTo>
                  <a:pt x="11906" y="401193"/>
                </a:moveTo>
                <a:lnTo>
                  <a:pt x="0" y="401193"/>
                </a:lnTo>
                <a:lnTo>
                  <a:pt x="0" y="342519"/>
                </a:lnTo>
                <a:lnTo>
                  <a:pt x="11906" y="342519"/>
                </a:lnTo>
                <a:lnTo>
                  <a:pt x="11906" y="401193"/>
                </a:lnTo>
                <a:close/>
              </a:path>
              <a:path w="1294130" h="469900">
                <a:moveTo>
                  <a:pt x="39814" y="469296"/>
                </a:moveTo>
                <a:lnTo>
                  <a:pt x="0" y="469296"/>
                </a:lnTo>
                <a:lnTo>
                  <a:pt x="0" y="443484"/>
                </a:lnTo>
                <a:lnTo>
                  <a:pt x="11906" y="443484"/>
                </a:lnTo>
                <a:lnTo>
                  <a:pt x="11906" y="455199"/>
                </a:lnTo>
                <a:lnTo>
                  <a:pt x="6000" y="455199"/>
                </a:lnTo>
                <a:lnTo>
                  <a:pt x="11906" y="462248"/>
                </a:lnTo>
                <a:lnTo>
                  <a:pt x="39814" y="462248"/>
                </a:lnTo>
                <a:lnTo>
                  <a:pt x="39814" y="469296"/>
                </a:lnTo>
                <a:close/>
              </a:path>
              <a:path w="1294130" h="469900">
                <a:moveTo>
                  <a:pt x="11906" y="462248"/>
                </a:moveTo>
                <a:lnTo>
                  <a:pt x="6000" y="455199"/>
                </a:lnTo>
                <a:lnTo>
                  <a:pt x="11906" y="455199"/>
                </a:lnTo>
                <a:lnTo>
                  <a:pt x="11906" y="462248"/>
                </a:lnTo>
                <a:close/>
              </a:path>
              <a:path w="1294130" h="469900">
                <a:moveTo>
                  <a:pt x="39814" y="462248"/>
                </a:moveTo>
                <a:lnTo>
                  <a:pt x="11906" y="462248"/>
                </a:lnTo>
                <a:lnTo>
                  <a:pt x="11906" y="455199"/>
                </a:lnTo>
                <a:lnTo>
                  <a:pt x="39814" y="455199"/>
                </a:lnTo>
                <a:lnTo>
                  <a:pt x="39814" y="462248"/>
                </a:lnTo>
                <a:close/>
              </a:path>
              <a:path w="1294130" h="469900">
                <a:moveTo>
                  <a:pt x="127253" y="469296"/>
                </a:moveTo>
                <a:lnTo>
                  <a:pt x="77533" y="469296"/>
                </a:lnTo>
                <a:lnTo>
                  <a:pt x="77533" y="455199"/>
                </a:lnTo>
                <a:lnTo>
                  <a:pt x="127253" y="455199"/>
                </a:lnTo>
                <a:lnTo>
                  <a:pt x="127253" y="469296"/>
                </a:lnTo>
                <a:close/>
              </a:path>
              <a:path w="1294130" h="469900">
                <a:moveTo>
                  <a:pt x="214693" y="469296"/>
                </a:moveTo>
                <a:lnTo>
                  <a:pt x="164972" y="469296"/>
                </a:lnTo>
                <a:lnTo>
                  <a:pt x="164972" y="455199"/>
                </a:lnTo>
                <a:lnTo>
                  <a:pt x="214693" y="455199"/>
                </a:lnTo>
                <a:lnTo>
                  <a:pt x="214693" y="469296"/>
                </a:lnTo>
                <a:close/>
              </a:path>
              <a:path w="1294130" h="469900">
                <a:moveTo>
                  <a:pt x="302132" y="469296"/>
                </a:moveTo>
                <a:lnTo>
                  <a:pt x="252412" y="469296"/>
                </a:lnTo>
                <a:lnTo>
                  <a:pt x="252412" y="455199"/>
                </a:lnTo>
                <a:lnTo>
                  <a:pt x="302132" y="455199"/>
                </a:lnTo>
                <a:lnTo>
                  <a:pt x="302132" y="469296"/>
                </a:lnTo>
                <a:close/>
              </a:path>
              <a:path w="1294130" h="469900">
                <a:moveTo>
                  <a:pt x="387572" y="469296"/>
                </a:moveTo>
                <a:lnTo>
                  <a:pt x="337851" y="469296"/>
                </a:lnTo>
                <a:lnTo>
                  <a:pt x="337851" y="455199"/>
                </a:lnTo>
                <a:lnTo>
                  <a:pt x="387572" y="455199"/>
                </a:lnTo>
                <a:lnTo>
                  <a:pt x="387572" y="469296"/>
                </a:lnTo>
                <a:close/>
              </a:path>
              <a:path w="1294130" h="469900">
                <a:moveTo>
                  <a:pt x="475011" y="469296"/>
                </a:moveTo>
                <a:lnTo>
                  <a:pt x="425386" y="469296"/>
                </a:lnTo>
                <a:lnTo>
                  <a:pt x="425386" y="455199"/>
                </a:lnTo>
                <a:lnTo>
                  <a:pt x="475011" y="455199"/>
                </a:lnTo>
                <a:lnTo>
                  <a:pt x="475011" y="469296"/>
                </a:lnTo>
                <a:close/>
              </a:path>
              <a:path w="1294130" h="469900">
                <a:moveTo>
                  <a:pt x="562451" y="469296"/>
                </a:moveTo>
                <a:lnTo>
                  <a:pt x="512825" y="469296"/>
                </a:lnTo>
                <a:lnTo>
                  <a:pt x="512825" y="455199"/>
                </a:lnTo>
                <a:lnTo>
                  <a:pt x="562451" y="455199"/>
                </a:lnTo>
                <a:lnTo>
                  <a:pt x="562451" y="469296"/>
                </a:lnTo>
                <a:close/>
              </a:path>
              <a:path w="1294130" h="469900">
                <a:moveTo>
                  <a:pt x="649890" y="469296"/>
                </a:moveTo>
                <a:lnTo>
                  <a:pt x="600265" y="469296"/>
                </a:lnTo>
                <a:lnTo>
                  <a:pt x="600265" y="455199"/>
                </a:lnTo>
                <a:lnTo>
                  <a:pt x="649890" y="455199"/>
                </a:lnTo>
                <a:lnTo>
                  <a:pt x="649890" y="469296"/>
                </a:lnTo>
                <a:close/>
              </a:path>
              <a:path w="1294130" h="469900">
                <a:moveTo>
                  <a:pt x="735425" y="469296"/>
                </a:moveTo>
                <a:lnTo>
                  <a:pt x="685704" y="469296"/>
                </a:lnTo>
                <a:lnTo>
                  <a:pt x="685704" y="455199"/>
                </a:lnTo>
                <a:lnTo>
                  <a:pt x="735425" y="455199"/>
                </a:lnTo>
                <a:lnTo>
                  <a:pt x="735425" y="469296"/>
                </a:lnTo>
                <a:close/>
              </a:path>
              <a:path w="1294130" h="469900">
                <a:moveTo>
                  <a:pt x="822864" y="469296"/>
                </a:moveTo>
                <a:lnTo>
                  <a:pt x="773144" y="469296"/>
                </a:lnTo>
                <a:lnTo>
                  <a:pt x="773144" y="455199"/>
                </a:lnTo>
                <a:lnTo>
                  <a:pt x="822864" y="455199"/>
                </a:lnTo>
                <a:lnTo>
                  <a:pt x="822864" y="469296"/>
                </a:lnTo>
                <a:close/>
              </a:path>
              <a:path w="1294130" h="469900">
                <a:moveTo>
                  <a:pt x="910304" y="469296"/>
                </a:moveTo>
                <a:lnTo>
                  <a:pt x="860583" y="469296"/>
                </a:lnTo>
                <a:lnTo>
                  <a:pt x="860583" y="455199"/>
                </a:lnTo>
                <a:lnTo>
                  <a:pt x="910304" y="455199"/>
                </a:lnTo>
                <a:lnTo>
                  <a:pt x="910304" y="469296"/>
                </a:lnTo>
                <a:close/>
              </a:path>
              <a:path w="1294130" h="469900">
                <a:moveTo>
                  <a:pt x="997743" y="469296"/>
                </a:moveTo>
                <a:lnTo>
                  <a:pt x="948023" y="469296"/>
                </a:lnTo>
                <a:lnTo>
                  <a:pt x="948023" y="455199"/>
                </a:lnTo>
                <a:lnTo>
                  <a:pt x="997743" y="455199"/>
                </a:lnTo>
                <a:lnTo>
                  <a:pt x="997743" y="469296"/>
                </a:lnTo>
                <a:close/>
              </a:path>
              <a:path w="1294130" h="469900">
                <a:moveTo>
                  <a:pt x="1083183" y="469296"/>
                </a:moveTo>
                <a:lnTo>
                  <a:pt x="1033557" y="469296"/>
                </a:lnTo>
                <a:lnTo>
                  <a:pt x="1033557" y="455199"/>
                </a:lnTo>
                <a:lnTo>
                  <a:pt x="1083183" y="455199"/>
                </a:lnTo>
                <a:lnTo>
                  <a:pt x="1083183" y="469296"/>
                </a:lnTo>
                <a:close/>
              </a:path>
              <a:path w="1294130" h="469900">
                <a:moveTo>
                  <a:pt x="1170622" y="469296"/>
                </a:moveTo>
                <a:lnTo>
                  <a:pt x="1120997" y="469296"/>
                </a:lnTo>
                <a:lnTo>
                  <a:pt x="1120997" y="455199"/>
                </a:lnTo>
                <a:lnTo>
                  <a:pt x="1170622" y="455199"/>
                </a:lnTo>
                <a:lnTo>
                  <a:pt x="1170622" y="469296"/>
                </a:lnTo>
                <a:close/>
              </a:path>
              <a:path w="1294130" h="469900">
                <a:moveTo>
                  <a:pt x="1258061" y="469296"/>
                </a:moveTo>
                <a:lnTo>
                  <a:pt x="1208436" y="469296"/>
                </a:lnTo>
                <a:lnTo>
                  <a:pt x="1208436" y="455199"/>
                </a:lnTo>
                <a:lnTo>
                  <a:pt x="1258061" y="455199"/>
                </a:lnTo>
                <a:lnTo>
                  <a:pt x="1258061" y="469296"/>
                </a:lnTo>
                <a:close/>
              </a:path>
              <a:path w="1294130" h="469900">
                <a:moveTo>
                  <a:pt x="1293876" y="452818"/>
                </a:moveTo>
                <a:lnTo>
                  <a:pt x="1279969" y="452818"/>
                </a:lnTo>
                <a:lnTo>
                  <a:pt x="1279969" y="394144"/>
                </a:lnTo>
                <a:lnTo>
                  <a:pt x="1293876" y="394144"/>
                </a:lnTo>
                <a:lnTo>
                  <a:pt x="1293876" y="452818"/>
                </a:lnTo>
                <a:close/>
              </a:path>
              <a:path w="1294130" h="469900">
                <a:moveTo>
                  <a:pt x="1293876" y="349567"/>
                </a:moveTo>
                <a:lnTo>
                  <a:pt x="1279969" y="349567"/>
                </a:lnTo>
                <a:lnTo>
                  <a:pt x="1279969" y="290893"/>
                </a:lnTo>
                <a:lnTo>
                  <a:pt x="1293876" y="290893"/>
                </a:lnTo>
                <a:lnTo>
                  <a:pt x="1293876" y="349567"/>
                </a:lnTo>
                <a:close/>
              </a:path>
              <a:path w="1294130" h="469900">
                <a:moveTo>
                  <a:pt x="1293876" y="246316"/>
                </a:moveTo>
                <a:lnTo>
                  <a:pt x="1279969" y="246316"/>
                </a:lnTo>
                <a:lnTo>
                  <a:pt x="1279969" y="187737"/>
                </a:lnTo>
                <a:lnTo>
                  <a:pt x="1293876" y="187737"/>
                </a:lnTo>
                <a:lnTo>
                  <a:pt x="1293876" y="246316"/>
                </a:lnTo>
                <a:close/>
              </a:path>
              <a:path w="1294130" h="469900">
                <a:moveTo>
                  <a:pt x="1293876" y="143160"/>
                </a:moveTo>
                <a:lnTo>
                  <a:pt x="1279969" y="143160"/>
                </a:lnTo>
                <a:lnTo>
                  <a:pt x="1279969" y="84486"/>
                </a:lnTo>
                <a:lnTo>
                  <a:pt x="1293876" y="84486"/>
                </a:lnTo>
                <a:lnTo>
                  <a:pt x="1293876" y="143160"/>
                </a:lnTo>
                <a:close/>
              </a:path>
            </a:pathLst>
          </a:custGeom>
          <a:solidFill>
            <a:srgbClr val="333333"/>
          </a:solidFill>
        </p:spPr>
        <p:txBody>
          <a:bodyPr wrap="square" lIns="0" tIns="0" rIns="0" bIns="0" rtlCol="0"/>
          <a:lstStyle/>
          <a:p>
            <a:endParaRPr sz="1588"/>
          </a:p>
        </p:txBody>
      </p:sp>
      <p:sp>
        <p:nvSpPr>
          <p:cNvPr id="28" name="object 28"/>
          <p:cNvSpPr/>
          <p:nvPr/>
        </p:nvSpPr>
        <p:spPr>
          <a:xfrm>
            <a:off x="3473618"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29" name="object 29"/>
          <p:cNvSpPr/>
          <p:nvPr/>
        </p:nvSpPr>
        <p:spPr>
          <a:xfrm>
            <a:off x="3398230" y="5136439"/>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30" name="object 30"/>
          <p:cNvSpPr/>
          <p:nvPr/>
        </p:nvSpPr>
        <p:spPr>
          <a:xfrm>
            <a:off x="3321077" y="5136439"/>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31" name="object 31"/>
          <p:cNvSpPr/>
          <p:nvPr/>
        </p:nvSpPr>
        <p:spPr>
          <a:xfrm>
            <a:off x="3243841"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2" name="object 32"/>
          <p:cNvSpPr/>
          <p:nvPr/>
        </p:nvSpPr>
        <p:spPr>
          <a:xfrm>
            <a:off x="3166689"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3" name="object 33"/>
          <p:cNvSpPr/>
          <p:nvPr/>
        </p:nvSpPr>
        <p:spPr>
          <a:xfrm>
            <a:off x="3091301"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4" name="object 34"/>
          <p:cNvSpPr/>
          <p:nvPr/>
        </p:nvSpPr>
        <p:spPr>
          <a:xfrm>
            <a:off x="3014148"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5" name="object 35"/>
          <p:cNvSpPr/>
          <p:nvPr/>
        </p:nvSpPr>
        <p:spPr>
          <a:xfrm>
            <a:off x="2936996"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6" name="object 36"/>
          <p:cNvSpPr/>
          <p:nvPr/>
        </p:nvSpPr>
        <p:spPr>
          <a:xfrm>
            <a:off x="2859843" y="5136439"/>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37" name="object 37"/>
          <p:cNvSpPr/>
          <p:nvPr/>
        </p:nvSpPr>
        <p:spPr>
          <a:xfrm>
            <a:off x="2784456" y="5136439"/>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38" name="object 38"/>
          <p:cNvSpPr/>
          <p:nvPr/>
        </p:nvSpPr>
        <p:spPr>
          <a:xfrm>
            <a:off x="2707219"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39" name="object 39"/>
          <p:cNvSpPr/>
          <p:nvPr/>
        </p:nvSpPr>
        <p:spPr>
          <a:xfrm>
            <a:off x="2630067"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0" name="object 40"/>
          <p:cNvSpPr/>
          <p:nvPr/>
        </p:nvSpPr>
        <p:spPr>
          <a:xfrm>
            <a:off x="2552914"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1" name="object 41"/>
          <p:cNvSpPr/>
          <p:nvPr/>
        </p:nvSpPr>
        <p:spPr>
          <a:xfrm>
            <a:off x="2477527"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2" name="object 42"/>
          <p:cNvSpPr/>
          <p:nvPr/>
        </p:nvSpPr>
        <p:spPr>
          <a:xfrm>
            <a:off x="2400375" y="5136439"/>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3" name="object 43"/>
          <p:cNvSpPr/>
          <p:nvPr/>
        </p:nvSpPr>
        <p:spPr>
          <a:xfrm>
            <a:off x="2388940" y="5158338"/>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44" name="object 44"/>
          <p:cNvSpPr/>
          <p:nvPr/>
        </p:nvSpPr>
        <p:spPr>
          <a:xfrm>
            <a:off x="2388940" y="5249442"/>
            <a:ext cx="0" cy="53788"/>
          </a:xfrm>
          <a:custGeom>
            <a:avLst/>
            <a:gdLst/>
            <a:ahLst/>
            <a:cxnLst/>
            <a:rect l="l" t="t" r="r" b="b"/>
            <a:pathLst>
              <a:path h="60960">
                <a:moveTo>
                  <a:pt x="0" y="0"/>
                </a:moveTo>
                <a:lnTo>
                  <a:pt x="0" y="60569"/>
                </a:lnTo>
              </a:path>
            </a:pathLst>
          </a:custGeom>
          <a:ln w="13896">
            <a:solidFill>
              <a:srgbClr val="333333"/>
            </a:solidFill>
          </a:ln>
        </p:spPr>
        <p:txBody>
          <a:bodyPr wrap="square" lIns="0" tIns="0" rIns="0" bIns="0" rtlCol="0"/>
          <a:lstStyle/>
          <a:p>
            <a:endParaRPr sz="1588"/>
          </a:p>
        </p:txBody>
      </p:sp>
      <p:sp>
        <p:nvSpPr>
          <p:cNvPr id="45" name="object 45"/>
          <p:cNvSpPr/>
          <p:nvPr/>
        </p:nvSpPr>
        <p:spPr>
          <a:xfrm>
            <a:off x="2388940" y="5340462"/>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46" name="object 46"/>
          <p:cNvSpPr/>
          <p:nvPr/>
        </p:nvSpPr>
        <p:spPr>
          <a:xfrm>
            <a:off x="2388940" y="5431565"/>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47" name="object 47"/>
          <p:cNvSpPr/>
          <p:nvPr/>
        </p:nvSpPr>
        <p:spPr>
          <a:xfrm>
            <a:off x="2383687" y="5521530"/>
            <a:ext cx="35299" cy="22971"/>
          </a:xfrm>
          <a:custGeom>
            <a:avLst/>
            <a:gdLst/>
            <a:ahLst/>
            <a:cxnLst/>
            <a:rect l="l" t="t" r="r" b="b"/>
            <a:pathLst>
              <a:path w="40005" h="26035">
                <a:moveTo>
                  <a:pt x="11906" y="0"/>
                </a:moveTo>
                <a:lnTo>
                  <a:pt x="11906" y="18764"/>
                </a:lnTo>
                <a:lnTo>
                  <a:pt x="6000" y="11715"/>
                </a:lnTo>
                <a:lnTo>
                  <a:pt x="39814" y="11715"/>
                </a:lnTo>
                <a:lnTo>
                  <a:pt x="39814" y="25812"/>
                </a:lnTo>
                <a:lnTo>
                  <a:pt x="0" y="25812"/>
                </a:lnTo>
                <a:lnTo>
                  <a:pt x="0" y="0"/>
                </a:lnTo>
                <a:lnTo>
                  <a:pt x="11906" y="0"/>
                </a:lnTo>
                <a:close/>
              </a:path>
            </a:pathLst>
          </a:custGeom>
          <a:ln w="3175">
            <a:solidFill>
              <a:srgbClr val="333333"/>
            </a:solidFill>
          </a:ln>
        </p:spPr>
        <p:txBody>
          <a:bodyPr wrap="square" lIns="0" tIns="0" rIns="0" bIns="0" rtlCol="0"/>
          <a:lstStyle/>
          <a:p>
            <a:endParaRPr sz="1588"/>
          </a:p>
        </p:txBody>
      </p:sp>
      <p:sp>
        <p:nvSpPr>
          <p:cNvPr id="48" name="object 48"/>
          <p:cNvSpPr/>
          <p:nvPr/>
        </p:nvSpPr>
        <p:spPr>
          <a:xfrm>
            <a:off x="2451221"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49" name="object 49"/>
          <p:cNvSpPr/>
          <p:nvPr/>
        </p:nvSpPr>
        <p:spPr>
          <a:xfrm>
            <a:off x="2528373"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0" name="object 50"/>
          <p:cNvSpPr/>
          <p:nvPr/>
        </p:nvSpPr>
        <p:spPr>
          <a:xfrm>
            <a:off x="2605526"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1" name="object 51"/>
          <p:cNvSpPr/>
          <p:nvPr/>
        </p:nvSpPr>
        <p:spPr>
          <a:xfrm>
            <a:off x="2680914"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2" name="object 52"/>
          <p:cNvSpPr/>
          <p:nvPr/>
        </p:nvSpPr>
        <p:spPr>
          <a:xfrm>
            <a:off x="2758150"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53" name="object 53"/>
          <p:cNvSpPr/>
          <p:nvPr/>
        </p:nvSpPr>
        <p:spPr>
          <a:xfrm>
            <a:off x="2835302"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54" name="object 54"/>
          <p:cNvSpPr/>
          <p:nvPr/>
        </p:nvSpPr>
        <p:spPr>
          <a:xfrm>
            <a:off x="2912455"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55" name="object 55"/>
          <p:cNvSpPr/>
          <p:nvPr/>
        </p:nvSpPr>
        <p:spPr>
          <a:xfrm>
            <a:off x="2987843"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6" name="object 56"/>
          <p:cNvSpPr/>
          <p:nvPr/>
        </p:nvSpPr>
        <p:spPr>
          <a:xfrm>
            <a:off x="3064996"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7" name="object 57"/>
          <p:cNvSpPr/>
          <p:nvPr/>
        </p:nvSpPr>
        <p:spPr>
          <a:xfrm>
            <a:off x="3142148"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8" name="object 58"/>
          <p:cNvSpPr/>
          <p:nvPr/>
        </p:nvSpPr>
        <p:spPr>
          <a:xfrm>
            <a:off x="3219301" y="5538086"/>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59" name="object 59"/>
          <p:cNvSpPr/>
          <p:nvPr/>
        </p:nvSpPr>
        <p:spPr>
          <a:xfrm>
            <a:off x="3294772"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60" name="object 60"/>
          <p:cNvSpPr/>
          <p:nvPr/>
        </p:nvSpPr>
        <p:spPr>
          <a:xfrm>
            <a:off x="3371925"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61" name="object 61"/>
          <p:cNvSpPr/>
          <p:nvPr/>
        </p:nvSpPr>
        <p:spPr>
          <a:xfrm>
            <a:off x="3449077" y="5538086"/>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62" name="object 62"/>
          <p:cNvSpPr/>
          <p:nvPr/>
        </p:nvSpPr>
        <p:spPr>
          <a:xfrm>
            <a:off x="3519207" y="5477117"/>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63" name="object 63"/>
          <p:cNvSpPr/>
          <p:nvPr/>
        </p:nvSpPr>
        <p:spPr>
          <a:xfrm>
            <a:off x="3519207" y="5386013"/>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64" name="object 64"/>
          <p:cNvSpPr/>
          <p:nvPr/>
        </p:nvSpPr>
        <p:spPr>
          <a:xfrm>
            <a:off x="3519207" y="5294994"/>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65" name="object 65"/>
          <p:cNvSpPr/>
          <p:nvPr/>
        </p:nvSpPr>
        <p:spPr>
          <a:xfrm>
            <a:off x="3519207" y="5203889"/>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66" name="object 66"/>
          <p:cNvSpPr/>
          <p:nvPr/>
        </p:nvSpPr>
        <p:spPr>
          <a:xfrm>
            <a:off x="3512193" y="5151946"/>
            <a:ext cx="14568" cy="0"/>
          </a:xfrm>
          <a:custGeom>
            <a:avLst/>
            <a:gdLst/>
            <a:ahLst/>
            <a:cxnLst/>
            <a:rect l="l" t="t" r="r" b="b"/>
            <a:pathLst>
              <a:path w="16510">
                <a:moveTo>
                  <a:pt x="0" y="0"/>
                </a:moveTo>
                <a:lnTo>
                  <a:pt x="15897" y="0"/>
                </a:lnTo>
              </a:path>
            </a:pathLst>
          </a:custGeom>
          <a:ln w="37137">
            <a:solidFill>
              <a:srgbClr val="333333"/>
            </a:solidFill>
          </a:ln>
        </p:spPr>
        <p:txBody>
          <a:bodyPr wrap="square" lIns="0" tIns="0" rIns="0" bIns="0" rtlCol="0"/>
          <a:lstStyle/>
          <a:p>
            <a:endParaRPr sz="1588"/>
          </a:p>
        </p:txBody>
      </p:sp>
      <p:sp>
        <p:nvSpPr>
          <p:cNvPr id="67" name="object 67"/>
          <p:cNvSpPr txBox="1"/>
          <p:nvPr/>
        </p:nvSpPr>
        <p:spPr>
          <a:xfrm>
            <a:off x="2538804" y="5187652"/>
            <a:ext cx="850526" cy="251159"/>
          </a:xfrm>
          <a:prstGeom prst="rect">
            <a:avLst/>
          </a:prstGeom>
        </p:spPr>
        <p:txBody>
          <a:bodyPr vert="horz" wrap="square" lIns="0" tIns="0" rIns="0" bIns="0" rtlCol="0">
            <a:spAutoFit/>
          </a:bodyPr>
          <a:lstStyle/>
          <a:p>
            <a:pPr marL="11206"/>
            <a:r>
              <a:rPr sz="1632" spc="-132" dirty="0">
                <a:latin typeface="Arial"/>
                <a:cs typeface="Arial"/>
              </a:rPr>
              <a:t>BookCopy</a:t>
            </a:r>
            <a:endParaRPr sz="1632">
              <a:latin typeface="Arial"/>
              <a:cs typeface="Arial"/>
            </a:endParaRPr>
          </a:p>
        </p:txBody>
      </p:sp>
      <p:sp>
        <p:nvSpPr>
          <p:cNvPr id="68" name="object 68"/>
          <p:cNvSpPr/>
          <p:nvPr/>
        </p:nvSpPr>
        <p:spPr>
          <a:xfrm>
            <a:off x="4016411" y="5063994"/>
            <a:ext cx="1701053" cy="687481"/>
          </a:xfrm>
          <a:custGeom>
            <a:avLst/>
            <a:gdLst/>
            <a:ahLst/>
            <a:cxnLst/>
            <a:rect l="l" t="t" r="r" b="b"/>
            <a:pathLst>
              <a:path w="1927860" h="779145">
                <a:moveTo>
                  <a:pt x="1919859" y="16383"/>
                </a:moveTo>
                <a:lnTo>
                  <a:pt x="1870233" y="16383"/>
                </a:lnTo>
                <a:lnTo>
                  <a:pt x="1870233" y="0"/>
                </a:lnTo>
                <a:lnTo>
                  <a:pt x="1919859" y="0"/>
                </a:lnTo>
                <a:lnTo>
                  <a:pt x="1919859" y="16383"/>
                </a:lnTo>
                <a:close/>
              </a:path>
              <a:path w="1927860" h="779145">
                <a:moveTo>
                  <a:pt x="1834419" y="16383"/>
                </a:moveTo>
                <a:lnTo>
                  <a:pt x="1784699" y="16383"/>
                </a:lnTo>
                <a:lnTo>
                  <a:pt x="1784699" y="0"/>
                </a:lnTo>
                <a:lnTo>
                  <a:pt x="1834419" y="0"/>
                </a:lnTo>
                <a:lnTo>
                  <a:pt x="1834419" y="16383"/>
                </a:lnTo>
                <a:close/>
              </a:path>
              <a:path w="1927860" h="779145">
                <a:moveTo>
                  <a:pt x="1746980" y="16383"/>
                </a:moveTo>
                <a:lnTo>
                  <a:pt x="1697259" y="16383"/>
                </a:lnTo>
                <a:lnTo>
                  <a:pt x="1697259" y="0"/>
                </a:lnTo>
                <a:lnTo>
                  <a:pt x="1746980" y="0"/>
                </a:lnTo>
                <a:lnTo>
                  <a:pt x="1746980" y="16383"/>
                </a:lnTo>
                <a:close/>
              </a:path>
              <a:path w="1927860" h="779145">
                <a:moveTo>
                  <a:pt x="1659540" y="16383"/>
                </a:moveTo>
                <a:lnTo>
                  <a:pt x="1609820" y="16383"/>
                </a:lnTo>
                <a:lnTo>
                  <a:pt x="1609820" y="0"/>
                </a:lnTo>
                <a:lnTo>
                  <a:pt x="1659540" y="0"/>
                </a:lnTo>
                <a:lnTo>
                  <a:pt x="1659540" y="16383"/>
                </a:lnTo>
                <a:close/>
              </a:path>
              <a:path w="1927860" h="779145">
                <a:moveTo>
                  <a:pt x="1572101" y="16383"/>
                </a:moveTo>
                <a:lnTo>
                  <a:pt x="1522380" y="16383"/>
                </a:lnTo>
                <a:lnTo>
                  <a:pt x="1522380" y="0"/>
                </a:lnTo>
                <a:lnTo>
                  <a:pt x="1572101" y="0"/>
                </a:lnTo>
                <a:lnTo>
                  <a:pt x="1572101" y="16383"/>
                </a:lnTo>
                <a:close/>
              </a:path>
              <a:path w="1927860" h="779145">
                <a:moveTo>
                  <a:pt x="1486566" y="16383"/>
                </a:moveTo>
                <a:lnTo>
                  <a:pt x="1436941" y="16383"/>
                </a:lnTo>
                <a:lnTo>
                  <a:pt x="1436941" y="0"/>
                </a:lnTo>
                <a:lnTo>
                  <a:pt x="1486566" y="0"/>
                </a:lnTo>
                <a:lnTo>
                  <a:pt x="1486566" y="16383"/>
                </a:lnTo>
                <a:close/>
              </a:path>
              <a:path w="1927860" h="779145">
                <a:moveTo>
                  <a:pt x="1399127" y="16383"/>
                </a:moveTo>
                <a:lnTo>
                  <a:pt x="1349502" y="16383"/>
                </a:lnTo>
                <a:lnTo>
                  <a:pt x="1349502" y="0"/>
                </a:lnTo>
                <a:lnTo>
                  <a:pt x="1399127" y="0"/>
                </a:lnTo>
                <a:lnTo>
                  <a:pt x="1399127" y="16383"/>
                </a:lnTo>
                <a:close/>
              </a:path>
              <a:path w="1927860" h="779145">
                <a:moveTo>
                  <a:pt x="1311687" y="16383"/>
                </a:moveTo>
                <a:lnTo>
                  <a:pt x="1262062" y="16383"/>
                </a:lnTo>
                <a:lnTo>
                  <a:pt x="1262062" y="0"/>
                </a:lnTo>
                <a:lnTo>
                  <a:pt x="1311687" y="0"/>
                </a:lnTo>
                <a:lnTo>
                  <a:pt x="1311687" y="16383"/>
                </a:lnTo>
                <a:close/>
              </a:path>
              <a:path w="1927860" h="779145">
                <a:moveTo>
                  <a:pt x="1224248" y="16383"/>
                </a:moveTo>
                <a:lnTo>
                  <a:pt x="1174527" y="16383"/>
                </a:lnTo>
                <a:lnTo>
                  <a:pt x="1174527" y="0"/>
                </a:lnTo>
                <a:lnTo>
                  <a:pt x="1224248" y="0"/>
                </a:lnTo>
                <a:lnTo>
                  <a:pt x="1224248" y="16383"/>
                </a:lnTo>
                <a:close/>
              </a:path>
              <a:path w="1927860" h="779145">
                <a:moveTo>
                  <a:pt x="1138809" y="16383"/>
                </a:moveTo>
                <a:lnTo>
                  <a:pt x="1089088" y="16383"/>
                </a:lnTo>
                <a:lnTo>
                  <a:pt x="1089088" y="0"/>
                </a:lnTo>
                <a:lnTo>
                  <a:pt x="1138809" y="0"/>
                </a:lnTo>
                <a:lnTo>
                  <a:pt x="1138809" y="16383"/>
                </a:lnTo>
                <a:close/>
              </a:path>
              <a:path w="1927860" h="779145">
                <a:moveTo>
                  <a:pt x="1051369" y="16383"/>
                </a:moveTo>
                <a:lnTo>
                  <a:pt x="1001649" y="16383"/>
                </a:lnTo>
                <a:lnTo>
                  <a:pt x="1001649" y="0"/>
                </a:lnTo>
                <a:lnTo>
                  <a:pt x="1051369" y="0"/>
                </a:lnTo>
                <a:lnTo>
                  <a:pt x="1051369" y="16383"/>
                </a:lnTo>
                <a:close/>
              </a:path>
              <a:path w="1927860" h="779145">
                <a:moveTo>
                  <a:pt x="963929" y="16383"/>
                </a:moveTo>
                <a:lnTo>
                  <a:pt x="914209" y="16383"/>
                </a:lnTo>
                <a:lnTo>
                  <a:pt x="914209" y="0"/>
                </a:lnTo>
                <a:lnTo>
                  <a:pt x="963929" y="0"/>
                </a:lnTo>
                <a:lnTo>
                  <a:pt x="963929" y="16383"/>
                </a:lnTo>
                <a:close/>
              </a:path>
              <a:path w="1927860" h="779145">
                <a:moveTo>
                  <a:pt x="876490" y="16383"/>
                </a:moveTo>
                <a:lnTo>
                  <a:pt x="826769" y="16383"/>
                </a:lnTo>
                <a:lnTo>
                  <a:pt x="826769" y="0"/>
                </a:lnTo>
                <a:lnTo>
                  <a:pt x="876490" y="0"/>
                </a:lnTo>
                <a:lnTo>
                  <a:pt x="876490" y="16383"/>
                </a:lnTo>
                <a:close/>
              </a:path>
              <a:path w="1927860" h="779145">
                <a:moveTo>
                  <a:pt x="790956" y="16383"/>
                </a:moveTo>
                <a:lnTo>
                  <a:pt x="741330" y="16383"/>
                </a:lnTo>
                <a:lnTo>
                  <a:pt x="741330" y="0"/>
                </a:lnTo>
                <a:lnTo>
                  <a:pt x="790956" y="0"/>
                </a:lnTo>
                <a:lnTo>
                  <a:pt x="790956" y="16383"/>
                </a:lnTo>
                <a:close/>
              </a:path>
              <a:path w="1927860" h="779145">
                <a:moveTo>
                  <a:pt x="703516" y="16383"/>
                </a:moveTo>
                <a:lnTo>
                  <a:pt x="653891" y="16383"/>
                </a:lnTo>
                <a:lnTo>
                  <a:pt x="653891" y="0"/>
                </a:lnTo>
                <a:lnTo>
                  <a:pt x="703516" y="0"/>
                </a:lnTo>
                <a:lnTo>
                  <a:pt x="703516" y="16383"/>
                </a:lnTo>
                <a:close/>
              </a:path>
              <a:path w="1927860" h="779145">
                <a:moveTo>
                  <a:pt x="616076" y="16383"/>
                </a:moveTo>
                <a:lnTo>
                  <a:pt x="566356" y="16383"/>
                </a:lnTo>
                <a:lnTo>
                  <a:pt x="566356" y="0"/>
                </a:lnTo>
                <a:lnTo>
                  <a:pt x="616076" y="0"/>
                </a:lnTo>
                <a:lnTo>
                  <a:pt x="616076" y="16383"/>
                </a:lnTo>
                <a:close/>
              </a:path>
              <a:path w="1927860" h="779145">
                <a:moveTo>
                  <a:pt x="528637" y="16383"/>
                </a:moveTo>
                <a:lnTo>
                  <a:pt x="478916" y="16383"/>
                </a:lnTo>
                <a:lnTo>
                  <a:pt x="478916" y="0"/>
                </a:lnTo>
                <a:lnTo>
                  <a:pt x="528637" y="0"/>
                </a:lnTo>
                <a:lnTo>
                  <a:pt x="528637" y="16383"/>
                </a:lnTo>
                <a:close/>
              </a:path>
              <a:path w="1927860" h="779145">
                <a:moveTo>
                  <a:pt x="443198" y="16383"/>
                </a:moveTo>
                <a:lnTo>
                  <a:pt x="393477" y="16383"/>
                </a:lnTo>
                <a:lnTo>
                  <a:pt x="393477" y="0"/>
                </a:lnTo>
                <a:lnTo>
                  <a:pt x="443198" y="0"/>
                </a:lnTo>
                <a:lnTo>
                  <a:pt x="443198" y="16383"/>
                </a:lnTo>
                <a:close/>
              </a:path>
              <a:path w="1927860" h="779145">
                <a:moveTo>
                  <a:pt x="355758" y="16383"/>
                </a:moveTo>
                <a:lnTo>
                  <a:pt x="306038" y="16383"/>
                </a:lnTo>
                <a:lnTo>
                  <a:pt x="306038" y="0"/>
                </a:lnTo>
                <a:lnTo>
                  <a:pt x="355758" y="0"/>
                </a:lnTo>
                <a:lnTo>
                  <a:pt x="355758" y="16383"/>
                </a:lnTo>
                <a:close/>
              </a:path>
              <a:path w="1927860" h="779145">
                <a:moveTo>
                  <a:pt x="268224" y="16383"/>
                </a:moveTo>
                <a:lnTo>
                  <a:pt x="218598" y="16383"/>
                </a:lnTo>
                <a:lnTo>
                  <a:pt x="218598" y="0"/>
                </a:lnTo>
                <a:lnTo>
                  <a:pt x="268224" y="0"/>
                </a:lnTo>
                <a:lnTo>
                  <a:pt x="268224" y="16383"/>
                </a:lnTo>
                <a:close/>
              </a:path>
              <a:path w="1927860" h="779145">
                <a:moveTo>
                  <a:pt x="180784" y="16383"/>
                </a:moveTo>
                <a:lnTo>
                  <a:pt x="131159" y="16383"/>
                </a:lnTo>
                <a:lnTo>
                  <a:pt x="131159" y="0"/>
                </a:lnTo>
                <a:lnTo>
                  <a:pt x="180784" y="0"/>
                </a:lnTo>
                <a:lnTo>
                  <a:pt x="180784" y="16383"/>
                </a:lnTo>
                <a:close/>
              </a:path>
              <a:path w="1927860" h="779145">
                <a:moveTo>
                  <a:pt x="95345" y="16383"/>
                </a:moveTo>
                <a:lnTo>
                  <a:pt x="45624" y="16383"/>
                </a:lnTo>
                <a:lnTo>
                  <a:pt x="45624" y="0"/>
                </a:lnTo>
                <a:lnTo>
                  <a:pt x="95345" y="0"/>
                </a:lnTo>
                <a:lnTo>
                  <a:pt x="95345" y="16383"/>
                </a:lnTo>
                <a:close/>
              </a:path>
              <a:path w="1927860" h="779145">
                <a:moveTo>
                  <a:pt x="11906" y="65627"/>
                </a:moveTo>
                <a:lnTo>
                  <a:pt x="0" y="65627"/>
                </a:lnTo>
                <a:lnTo>
                  <a:pt x="0" y="0"/>
                </a:lnTo>
                <a:lnTo>
                  <a:pt x="7905" y="0"/>
                </a:lnTo>
                <a:lnTo>
                  <a:pt x="7905" y="13271"/>
                </a:lnTo>
                <a:lnTo>
                  <a:pt x="5905" y="16383"/>
                </a:lnTo>
                <a:lnTo>
                  <a:pt x="11906" y="16383"/>
                </a:lnTo>
                <a:lnTo>
                  <a:pt x="11906" y="65627"/>
                </a:lnTo>
                <a:close/>
              </a:path>
              <a:path w="1927860" h="779145">
                <a:moveTo>
                  <a:pt x="11906" y="16383"/>
                </a:moveTo>
                <a:lnTo>
                  <a:pt x="7905" y="16383"/>
                </a:lnTo>
                <a:lnTo>
                  <a:pt x="7905" y="13271"/>
                </a:lnTo>
                <a:lnTo>
                  <a:pt x="11906" y="7048"/>
                </a:lnTo>
                <a:lnTo>
                  <a:pt x="11906" y="16383"/>
                </a:lnTo>
                <a:close/>
              </a:path>
              <a:path w="1927860" h="779145">
                <a:moveTo>
                  <a:pt x="7905" y="16383"/>
                </a:moveTo>
                <a:lnTo>
                  <a:pt x="5905" y="16383"/>
                </a:lnTo>
                <a:lnTo>
                  <a:pt x="7905" y="13271"/>
                </a:lnTo>
                <a:lnTo>
                  <a:pt x="7905" y="16383"/>
                </a:lnTo>
                <a:close/>
              </a:path>
              <a:path w="1927860" h="779145">
                <a:moveTo>
                  <a:pt x="11906" y="166592"/>
                </a:moveTo>
                <a:lnTo>
                  <a:pt x="0" y="166592"/>
                </a:lnTo>
                <a:lnTo>
                  <a:pt x="0" y="107918"/>
                </a:lnTo>
                <a:lnTo>
                  <a:pt x="11906" y="107918"/>
                </a:lnTo>
                <a:lnTo>
                  <a:pt x="11906" y="166592"/>
                </a:lnTo>
                <a:close/>
              </a:path>
              <a:path w="1927860" h="779145">
                <a:moveTo>
                  <a:pt x="11906" y="269748"/>
                </a:moveTo>
                <a:lnTo>
                  <a:pt x="0" y="269748"/>
                </a:lnTo>
                <a:lnTo>
                  <a:pt x="0" y="211169"/>
                </a:lnTo>
                <a:lnTo>
                  <a:pt x="11906" y="211169"/>
                </a:lnTo>
                <a:lnTo>
                  <a:pt x="11906" y="269748"/>
                </a:lnTo>
                <a:close/>
              </a:path>
              <a:path w="1927860" h="779145">
                <a:moveTo>
                  <a:pt x="11906" y="372999"/>
                </a:moveTo>
                <a:lnTo>
                  <a:pt x="0" y="372999"/>
                </a:lnTo>
                <a:lnTo>
                  <a:pt x="0" y="314325"/>
                </a:lnTo>
                <a:lnTo>
                  <a:pt x="11906" y="314325"/>
                </a:lnTo>
                <a:lnTo>
                  <a:pt x="11906" y="372999"/>
                </a:lnTo>
                <a:close/>
              </a:path>
              <a:path w="1927860" h="779145">
                <a:moveTo>
                  <a:pt x="11906" y="476250"/>
                </a:moveTo>
                <a:lnTo>
                  <a:pt x="0" y="476250"/>
                </a:lnTo>
                <a:lnTo>
                  <a:pt x="0" y="417575"/>
                </a:lnTo>
                <a:lnTo>
                  <a:pt x="11906" y="417575"/>
                </a:lnTo>
                <a:lnTo>
                  <a:pt x="11906" y="476250"/>
                </a:lnTo>
                <a:close/>
              </a:path>
              <a:path w="1927860" h="779145">
                <a:moveTo>
                  <a:pt x="11906" y="577119"/>
                </a:moveTo>
                <a:lnTo>
                  <a:pt x="0" y="577119"/>
                </a:lnTo>
                <a:lnTo>
                  <a:pt x="0" y="518541"/>
                </a:lnTo>
                <a:lnTo>
                  <a:pt x="11906" y="518541"/>
                </a:lnTo>
                <a:lnTo>
                  <a:pt x="11906" y="577119"/>
                </a:lnTo>
                <a:close/>
              </a:path>
              <a:path w="1927860" h="779145">
                <a:moveTo>
                  <a:pt x="11906" y="680370"/>
                </a:moveTo>
                <a:lnTo>
                  <a:pt x="0" y="680370"/>
                </a:lnTo>
                <a:lnTo>
                  <a:pt x="0" y="621696"/>
                </a:lnTo>
                <a:lnTo>
                  <a:pt x="11906" y="621696"/>
                </a:lnTo>
                <a:lnTo>
                  <a:pt x="11906" y="680370"/>
                </a:lnTo>
                <a:close/>
              </a:path>
              <a:path w="1927860" h="779145">
                <a:moveTo>
                  <a:pt x="15811" y="778954"/>
                </a:moveTo>
                <a:lnTo>
                  <a:pt x="0" y="778954"/>
                </a:lnTo>
                <a:lnTo>
                  <a:pt x="0" y="724947"/>
                </a:lnTo>
                <a:lnTo>
                  <a:pt x="11906" y="724947"/>
                </a:lnTo>
                <a:lnTo>
                  <a:pt x="11906" y="764857"/>
                </a:lnTo>
                <a:lnTo>
                  <a:pt x="5905" y="764857"/>
                </a:lnTo>
                <a:lnTo>
                  <a:pt x="11906" y="771906"/>
                </a:lnTo>
                <a:lnTo>
                  <a:pt x="15811" y="771906"/>
                </a:lnTo>
                <a:lnTo>
                  <a:pt x="15811" y="778954"/>
                </a:lnTo>
                <a:close/>
              </a:path>
              <a:path w="1927860" h="779145">
                <a:moveTo>
                  <a:pt x="11906" y="771906"/>
                </a:moveTo>
                <a:lnTo>
                  <a:pt x="5905" y="764857"/>
                </a:lnTo>
                <a:lnTo>
                  <a:pt x="11906" y="764857"/>
                </a:lnTo>
                <a:lnTo>
                  <a:pt x="11906" y="771906"/>
                </a:lnTo>
                <a:close/>
              </a:path>
              <a:path w="1927860" h="779145">
                <a:moveTo>
                  <a:pt x="15811" y="771906"/>
                </a:moveTo>
                <a:lnTo>
                  <a:pt x="11906" y="771906"/>
                </a:lnTo>
                <a:lnTo>
                  <a:pt x="11906" y="764857"/>
                </a:lnTo>
                <a:lnTo>
                  <a:pt x="15811" y="764857"/>
                </a:lnTo>
                <a:lnTo>
                  <a:pt x="15811" y="771906"/>
                </a:lnTo>
                <a:close/>
              </a:path>
              <a:path w="1927860" h="779145">
                <a:moveTo>
                  <a:pt x="103346" y="778954"/>
                </a:moveTo>
                <a:lnTo>
                  <a:pt x="53625" y="778954"/>
                </a:lnTo>
                <a:lnTo>
                  <a:pt x="53625" y="764857"/>
                </a:lnTo>
                <a:lnTo>
                  <a:pt x="103346" y="764857"/>
                </a:lnTo>
                <a:lnTo>
                  <a:pt x="103346" y="778954"/>
                </a:lnTo>
                <a:close/>
              </a:path>
              <a:path w="1927860" h="779145">
                <a:moveTo>
                  <a:pt x="190785" y="778954"/>
                </a:moveTo>
                <a:lnTo>
                  <a:pt x="141065" y="778954"/>
                </a:lnTo>
                <a:lnTo>
                  <a:pt x="141065" y="764857"/>
                </a:lnTo>
                <a:lnTo>
                  <a:pt x="190785" y="764857"/>
                </a:lnTo>
                <a:lnTo>
                  <a:pt x="190785" y="778954"/>
                </a:lnTo>
                <a:close/>
              </a:path>
              <a:path w="1927860" h="779145">
                <a:moveTo>
                  <a:pt x="276225" y="778954"/>
                </a:moveTo>
                <a:lnTo>
                  <a:pt x="226504" y="778954"/>
                </a:lnTo>
                <a:lnTo>
                  <a:pt x="226504" y="764857"/>
                </a:lnTo>
                <a:lnTo>
                  <a:pt x="276225" y="764857"/>
                </a:lnTo>
                <a:lnTo>
                  <a:pt x="276225" y="778954"/>
                </a:lnTo>
                <a:close/>
              </a:path>
              <a:path w="1927860" h="779145">
                <a:moveTo>
                  <a:pt x="363664" y="778954"/>
                </a:moveTo>
                <a:lnTo>
                  <a:pt x="313943" y="778954"/>
                </a:lnTo>
                <a:lnTo>
                  <a:pt x="313943" y="764857"/>
                </a:lnTo>
                <a:lnTo>
                  <a:pt x="363664" y="764857"/>
                </a:lnTo>
                <a:lnTo>
                  <a:pt x="363664" y="778954"/>
                </a:lnTo>
                <a:close/>
              </a:path>
              <a:path w="1927860" h="779145">
                <a:moveTo>
                  <a:pt x="451103" y="778954"/>
                </a:moveTo>
                <a:lnTo>
                  <a:pt x="401478" y="778954"/>
                </a:lnTo>
                <a:lnTo>
                  <a:pt x="401478" y="764857"/>
                </a:lnTo>
                <a:lnTo>
                  <a:pt x="451103" y="764857"/>
                </a:lnTo>
                <a:lnTo>
                  <a:pt x="451103" y="778954"/>
                </a:lnTo>
                <a:close/>
              </a:path>
              <a:path w="1927860" h="779145">
                <a:moveTo>
                  <a:pt x="538543" y="778954"/>
                </a:moveTo>
                <a:lnTo>
                  <a:pt x="488918" y="778954"/>
                </a:lnTo>
                <a:lnTo>
                  <a:pt x="488918" y="764857"/>
                </a:lnTo>
                <a:lnTo>
                  <a:pt x="538543" y="764857"/>
                </a:lnTo>
                <a:lnTo>
                  <a:pt x="538543" y="778954"/>
                </a:lnTo>
                <a:close/>
              </a:path>
              <a:path w="1927860" h="779145">
                <a:moveTo>
                  <a:pt x="624077" y="778954"/>
                </a:moveTo>
                <a:lnTo>
                  <a:pt x="574357" y="778954"/>
                </a:lnTo>
                <a:lnTo>
                  <a:pt x="574357" y="764857"/>
                </a:lnTo>
                <a:lnTo>
                  <a:pt x="624077" y="764857"/>
                </a:lnTo>
                <a:lnTo>
                  <a:pt x="624077" y="778954"/>
                </a:lnTo>
                <a:close/>
              </a:path>
              <a:path w="1927860" h="779145">
                <a:moveTo>
                  <a:pt x="711517" y="778954"/>
                </a:moveTo>
                <a:lnTo>
                  <a:pt x="661797" y="778954"/>
                </a:lnTo>
                <a:lnTo>
                  <a:pt x="661797" y="764857"/>
                </a:lnTo>
                <a:lnTo>
                  <a:pt x="711517" y="764857"/>
                </a:lnTo>
                <a:lnTo>
                  <a:pt x="711517" y="778954"/>
                </a:lnTo>
                <a:close/>
              </a:path>
              <a:path w="1927860" h="779145">
                <a:moveTo>
                  <a:pt x="798956" y="778954"/>
                </a:moveTo>
                <a:lnTo>
                  <a:pt x="749236" y="778954"/>
                </a:lnTo>
                <a:lnTo>
                  <a:pt x="749236" y="764857"/>
                </a:lnTo>
                <a:lnTo>
                  <a:pt x="798956" y="764857"/>
                </a:lnTo>
                <a:lnTo>
                  <a:pt x="798956" y="778954"/>
                </a:lnTo>
                <a:close/>
              </a:path>
              <a:path w="1927860" h="779145">
                <a:moveTo>
                  <a:pt x="886396" y="778954"/>
                </a:moveTo>
                <a:lnTo>
                  <a:pt x="836675" y="778954"/>
                </a:lnTo>
                <a:lnTo>
                  <a:pt x="836675" y="764857"/>
                </a:lnTo>
                <a:lnTo>
                  <a:pt x="886396" y="764857"/>
                </a:lnTo>
                <a:lnTo>
                  <a:pt x="886396" y="778954"/>
                </a:lnTo>
                <a:close/>
              </a:path>
              <a:path w="1927860" h="779145">
                <a:moveTo>
                  <a:pt x="971835" y="778954"/>
                </a:moveTo>
                <a:lnTo>
                  <a:pt x="922115" y="778954"/>
                </a:lnTo>
                <a:lnTo>
                  <a:pt x="922115" y="764857"/>
                </a:lnTo>
                <a:lnTo>
                  <a:pt x="971835" y="764857"/>
                </a:lnTo>
                <a:lnTo>
                  <a:pt x="971835" y="778954"/>
                </a:lnTo>
                <a:close/>
              </a:path>
              <a:path w="1927860" h="779145">
                <a:moveTo>
                  <a:pt x="1059275" y="778954"/>
                </a:moveTo>
                <a:lnTo>
                  <a:pt x="1009650" y="778954"/>
                </a:lnTo>
                <a:lnTo>
                  <a:pt x="1009650" y="764857"/>
                </a:lnTo>
                <a:lnTo>
                  <a:pt x="1059275" y="764857"/>
                </a:lnTo>
                <a:lnTo>
                  <a:pt x="1059275" y="778954"/>
                </a:lnTo>
                <a:close/>
              </a:path>
              <a:path w="1927860" h="779145">
                <a:moveTo>
                  <a:pt x="1146714" y="778954"/>
                </a:moveTo>
                <a:lnTo>
                  <a:pt x="1097089" y="778954"/>
                </a:lnTo>
                <a:lnTo>
                  <a:pt x="1097089" y="764857"/>
                </a:lnTo>
                <a:lnTo>
                  <a:pt x="1146714" y="764857"/>
                </a:lnTo>
                <a:lnTo>
                  <a:pt x="1146714" y="778954"/>
                </a:lnTo>
                <a:close/>
              </a:path>
              <a:path w="1927860" h="779145">
                <a:moveTo>
                  <a:pt x="1234154" y="778954"/>
                </a:moveTo>
                <a:lnTo>
                  <a:pt x="1184528" y="778954"/>
                </a:lnTo>
                <a:lnTo>
                  <a:pt x="1184528" y="764857"/>
                </a:lnTo>
                <a:lnTo>
                  <a:pt x="1234154" y="764857"/>
                </a:lnTo>
                <a:lnTo>
                  <a:pt x="1234154" y="778954"/>
                </a:lnTo>
                <a:close/>
              </a:path>
              <a:path w="1927860" h="779145">
                <a:moveTo>
                  <a:pt x="1319688" y="778954"/>
                </a:moveTo>
                <a:lnTo>
                  <a:pt x="1269968" y="778954"/>
                </a:lnTo>
                <a:lnTo>
                  <a:pt x="1269968" y="764857"/>
                </a:lnTo>
                <a:lnTo>
                  <a:pt x="1319688" y="764857"/>
                </a:lnTo>
                <a:lnTo>
                  <a:pt x="1319688" y="778954"/>
                </a:lnTo>
                <a:close/>
              </a:path>
              <a:path w="1927860" h="779145">
                <a:moveTo>
                  <a:pt x="1407128" y="778954"/>
                </a:moveTo>
                <a:lnTo>
                  <a:pt x="1357407" y="778954"/>
                </a:lnTo>
                <a:lnTo>
                  <a:pt x="1357407" y="764857"/>
                </a:lnTo>
                <a:lnTo>
                  <a:pt x="1407128" y="764857"/>
                </a:lnTo>
                <a:lnTo>
                  <a:pt x="1407128" y="778954"/>
                </a:lnTo>
                <a:close/>
              </a:path>
              <a:path w="1927860" h="779145">
                <a:moveTo>
                  <a:pt x="1494567" y="778954"/>
                </a:moveTo>
                <a:lnTo>
                  <a:pt x="1444847" y="778954"/>
                </a:lnTo>
                <a:lnTo>
                  <a:pt x="1444847" y="764857"/>
                </a:lnTo>
                <a:lnTo>
                  <a:pt x="1494567" y="764857"/>
                </a:lnTo>
                <a:lnTo>
                  <a:pt x="1494567" y="778954"/>
                </a:lnTo>
                <a:close/>
              </a:path>
              <a:path w="1927860" h="779145">
                <a:moveTo>
                  <a:pt x="1582007" y="778954"/>
                </a:moveTo>
                <a:lnTo>
                  <a:pt x="1532286" y="778954"/>
                </a:lnTo>
                <a:lnTo>
                  <a:pt x="1532286" y="764857"/>
                </a:lnTo>
                <a:lnTo>
                  <a:pt x="1582007" y="764857"/>
                </a:lnTo>
                <a:lnTo>
                  <a:pt x="1582007" y="778954"/>
                </a:lnTo>
                <a:close/>
              </a:path>
              <a:path w="1927860" h="779145">
                <a:moveTo>
                  <a:pt x="1667446" y="778954"/>
                </a:moveTo>
                <a:lnTo>
                  <a:pt x="1617821" y="778954"/>
                </a:lnTo>
                <a:lnTo>
                  <a:pt x="1617821" y="764857"/>
                </a:lnTo>
                <a:lnTo>
                  <a:pt x="1667446" y="764857"/>
                </a:lnTo>
                <a:lnTo>
                  <a:pt x="1667446" y="778954"/>
                </a:lnTo>
                <a:close/>
              </a:path>
              <a:path w="1927860" h="779145">
                <a:moveTo>
                  <a:pt x="1754886" y="778954"/>
                </a:moveTo>
                <a:lnTo>
                  <a:pt x="1705260" y="778954"/>
                </a:lnTo>
                <a:lnTo>
                  <a:pt x="1705260" y="764857"/>
                </a:lnTo>
                <a:lnTo>
                  <a:pt x="1754886" y="764857"/>
                </a:lnTo>
                <a:lnTo>
                  <a:pt x="1754886" y="778954"/>
                </a:lnTo>
                <a:close/>
              </a:path>
              <a:path w="1927860" h="779145">
                <a:moveTo>
                  <a:pt x="1842325" y="778954"/>
                </a:moveTo>
                <a:lnTo>
                  <a:pt x="1792700" y="778954"/>
                </a:lnTo>
                <a:lnTo>
                  <a:pt x="1792700" y="764857"/>
                </a:lnTo>
                <a:lnTo>
                  <a:pt x="1842325" y="764857"/>
                </a:lnTo>
                <a:lnTo>
                  <a:pt x="1842325" y="778954"/>
                </a:lnTo>
                <a:close/>
              </a:path>
              <a:path w="1927860" h="779145">
                <a:moveTo>
                  <a:pt x="1913953" y="771906"/>
                </a:moveTo>
                <a:lnTo>
                  <a:pt x="1913953" y="762476"/>
                </a:lnTo>
                <a:lnTo>
                  <a:pt x="1927859" y="762476"/>
                </a:lnTo>
                <a:lnTo>
                  <a:pt x="1927859" y="764857"/>
                </a:lnTo>
                <a:lnTo>
                  <a:pt x="1919859" y="764857"/>
                </a:lnTo>
                <a:lnTo>
                  <a:pt x="1913953" y="771906"/>
                </a:lnTo>
                <a:close/>
              </a:path>
              <a:path w="1927860" h="779145">
                <a:moveTo>
                  <a:pt x="1927859" y="778954"/>
                </a:moveTo>
                <a:lnTo>
                  <a:pt x="1880139" y="778954"/>
                </a:lnTo>
                <a:lnTo>
                  <a:pt x="1880139" y="764857"/>
                </a:lnTo>
                <a:lnTo>
                  <a:pt x="1913953" y="764857"/>
                </a:lnTo>
                <a:lnTo>
                  <a:pt x="1913953" y="771906"/>
                </a:lnTo>
                <a:lnTo>
                  <a:pt x="1927859" y="771906"/>
                </a:lnTo>
                <a:lnTo>
                  <a:pt x="1927859" y="778954"/>
                </a:lnTo>
                <a:close/>
              </a:path>
              <a:path w="1927860" h="779145">
                <a:moveTo>
                  <a:pt x="1927859" y="771906"/>
                </a:moveTo>
                <a:lnTo>
                  <a:pt x="1913953" y="771906"/>
                </a:lnTo>
                <a:lnTo>
                  <a:pt x="1919859" y="764857"/>
                </a:lnTo>
                <a:lnTo>
                  <a:pt x="1927859" y="764857"/>
                </a:lnTo>
                <a:lnTo>
                  <a:pt x="1927859" y="771906"/>
                </a:lnTo>
                <a:close/>
              </a:path>
              <a:path w="1927860" h="779145">
                <a:moveTo>
                  <a:pt x="1927859" y="717899"/>
                </a:moveTo>
                <a:lnTo>
                  <a:pt x="1913953" y="717899"/>
                </a:lnTo>
                <a:lnTo>
                  <a:pt x="1913953" y="659320"/>
                </a:lnTo>
                <a:lnTo>
                  <a:pt x="1927859" y="659320"/>
                </a:lnTo>
                <a:lnTo>
                  <a:pt x="1927859" y="717899"/>
                </a:lnTo>
                <a:close/>
              </a:path>
              <a:path w="1927860" h="779145">
                <a:moveTo>
                  <a:pt x="1927859" y="614743"/>
                </a:moveTo>
                <a:lnTo>
                  <a:pt x="1913953" y="614743"/>
                </a:lnTo>
                <a:lnTo>
                  <a:pt x="1913953" y="556069"/>
                </a:lnTo>
                <a:lnTo>
                  <a:pt x="1927859" y="556069"/>
                </a:lnTo>
                <a:lnTo>
                  <a:pt x="1927859" y="614743"/>
                </a:lnTo>
                <a:close/>
              </a:path>
              <a:path w="1927860" h="779145">
                <a:moveTo>
                  <a:pt x="1927859" y="511492"/>
                </a:moveTo>
                <a:lnTo>
                  <a:pt x="1913953" y="511492"/>
                </a:lnTo>
                <a:lnTo>
                  <a:pt x="1913953" y="452818"/>
                </a:lnTo>
                <a:lnTo>
                  <a:pt x="1927859" y="452818"/>
                </a:lnTo>
                <a:lnTo>
                  <a:pt x="1927859" y="511492"/>
                </a:lnTo>
                <a:close/>
              </a:path>
              <a:path w="1927860" h="779145">
                <a:moveTo>
                  <a:pt x="1927859" y="410527"/>
                </a:moveTo>
                <a:lnTo>
                  <a:pt x="1913953" y="410527"/>
                </a:lnTo>
                <a:lnTo>
                  <a:pt x="1913953" y="351948"/>
                </a:lnTo>
                <a:lnTo>
                  <a:pt x="1927859" y="351948"/>
                </a:lnTo>
                <a:lnTo>
                  <a:pt x="1927859" y="410527"/>
                </a:lnTo>
                <a:close/>
              </a:path>
              <a:path w="1927860" h="779145">
                <a:moveTo>
                  <a:pt x="1927859" y="307371"/>
                </a:moveTo>
                <a:lnTo>
                  <a:pt x="1913953" y="307371"/>
                </a:lnTo>
                <a:lnTo>
                  <a:pt x="1913953" y="248697"/>
                </a:lnTo>
                <a:lnTo>
                  <a:pt x="1927859" y="248697"/>
                </a:lnTo>
                <a:lnTo>
                  <a:pt x="1927859" y="307371"/>
                </a:lnTo>
                <a:close/>
              </a:path>
              <a:path w="1927860" h="779145">
                <a:moveTo>
                  <a:pt x="1927859" y="204120"/>
                </a:moveTo>
                <a:lnTo>
                  <a:pt x="1913953" y="204120"/>
                </a:lnTo>
                <a:lnTo>
                  <a:pt x="1913953" y="145446"/>
                </a:lnTo>
                <a:lnTo>
                  <a:pt x="1927859" y="145446"/>
                </a:lnTo>
                <a:lnTo>
                  <a:pt x="1927859" y="204120"/>
                </a:lnTo>
                <a:close/>
              </a:path>
              <a:path w="1927860" h="779145">
                <a:moveTo>
                  <a:pt x="1927859" y="100869"/>
                </a:moveTo>
                <a:lnTo>
                  <a:pt x="1913953" y="100869"/>
                </a:lnTo>
                <a:lnTo>
                  <a:pt x="1913953" y="42195"/>
                </a:lnTo>
                <a:lnTo>
                  <a:pt x="1927859" y="42195"/>
                </a:lnTo>
                <a:lnTo>
                  <a:pt x="1927859" y="100869"/>
                </a:lnTo>
                <a:close/>
              </a:path>
            </a:pathLst>
          </a:custGeom>
          <a:solidFill>
            <a:srgbClr val="333333"/>
          </a:solidFill>
        </p:spPr>
        <p:txBody>
          <a:bodyPr wrap="square" lIns="0" tIns="0" rIns="0" bIns="0" rtlCol="0"/>
          <a:lstStyle/>
          <a:p>
            <a:endParaRPr sz="1588"/>
          </a:p>
        </p:txBody>
      </p:sp>
      <p:sp>
        <p:nvSpPr>
          <p:cNvPr id="69" name="object 69"/>
          <p:cNvSpPr/>
          <p:nvPr/>
        </p:nvSpPr>
        <p:spPr>
          <a:xfrm>
            <a:off x="5666619"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70" name="object 70"/>
          <p:cNvSpPr/>
          <p:nvPr/>
        </p:nvSpPr>
        <p:spPr>
          <a:xfrm>
            <a:off x="5591147"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1" name="object 71"/>
          <p:cNvSpPr/>
          <p:nvPr/>
        </p:nvSpPr>
        <p:spPr>
          <a:xfrm>
            <a:off x="5513994"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2" name="object 72"/>
          <p:cNvSpPr/>
          <p:nvPr/>
        </p:nvSpPr>
        <p:spPr>
          <a:xfrm>
            <a:off x="5436842"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3" name="object 73"/>
          <p:cNvSpPr/>
          <p:nvPr/>
        </p:nvSpPr>
        <p:spPr>
          <a:xfrm>
            <a:off x="5359689"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4" name="object 74"/>
          <p:cNvSpPr/>
          <p:nvPr/>
        </p:nvSpPr>
        <p:spPr>
          <a:xfrm>
            <a:off x="5284302"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75" name="object 75"/>
          <p:cNvSpPr/>
          <p:nvPr/>
        </p:nvSpPr>
        <p:spPr>
          <a:xfrm>
            <a:off x="5207149"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76" name="object 76"/>
          <p:cNvSpPr/>
          <p:nvPr/>
        </p:nvSpPr>
        <p:spPr>
          <a:xfrm>
            <a:off x="5129997"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77" name="object 77"/>
          <p:cNvSpPr/>
          <p:nvPr/>
        </p:nvSpPr>
        <p:spPr>
          <a:xfrm>
            <a:off x="5052760"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8" name="object 78"/>
          <p:cNvSpPr/>
          <p:nvPr/>
        </p:nvSpPr>
        <p:spPr>
          <a:xfrm>
            <a:off x="4977373"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79" name="object 79"/>
          <p:cNvSpPr/>
          <p:nvPr/>
        </p:nvSpPr>
        <p:spPr>
          <a:xfrm>
            <a:off x="4900221"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0" name="object 80"/>
          <p:cNvSpPr/>
          <p:nvPr/>
        </p:nvSpPr>
        <p:spPr>
          <a:xfrm>
            <a:off x="4823068"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1" name="object 81"/>
          <p:cNvSpPr/>
          <p:nvPr/>
        </p:nvSpPr>
        <p:spPr>
          <a:xfrm>
            <a:off x="4745915"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2" name="object 82"/>
          <p:cNvSpPr/>
          <p:nvPr/>
        </p:nvSpPr>
        <p:spPr>
          <a:xfrm>
            <a:off x="4670528"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83" name="object 83"/>
          <p:cNvSpPr/>
          <p:nvPr/>
        </p:nvSpPr>
        <p:spPr>
          <a:xfrm>
            <a:off x="4593376"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84" name="object 84"/>
          <p:cNvSpPr/>
          <p:nvPr/>
        </p:nvSpPr>
        <p:spPr>
          <a:xfrm>
            <a:off x="4516139"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5" name="object 85"/>
          <p:cNvSpPr/>
          <p:nvPr/>
        </p:nvSpPr>
        <p:spPr>
          <a:xfrm>
            <a:off x="4438987"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6" name="object 86"/>
          <p:cNvSpPr/>
          <p:nvPr/>
        </p:nvSpPr>
        <p:spPr>
          <a:xfrm>
            <a:off x="4363599"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7" name="object 87"/>
          <p:cNvSpPr/>
          <p:nvPr/>
        </p:nvSpPr>
        <p:spPr>
          <a:xfrm>
            <a:off x="4286446"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88" name="object 88"/>
          <p:cNvSpPr/>
          <p:nvPr/>
        </p:nvSpPr>
        <p:spPr>
          <a:xfrm>
            <a:off x="4209294"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89" name="object 89"/>
          <p:cNvSpPr/>
          <p:nvPr/>
        </p:nvSpPr>
        <p:spPr>
          <a:xfrm>
            <a:off x="4132141" y="5063994"/>
            <a:ext cx="44263" cy="14568"/>
          </a:xfrm>
          <a:custGeom>
            <a:avLst/>
            <a:gdLst/>
            <a:ahLst/>
            <a:cxnLst/>
            <a:rect l="l" t="t" r="r" b="b"/>
            <a:pathLst>
              <a:path w="50164" h="16510">
                <a:moveTo>
                  <a:pt x="49625" y="16383"/>
                </a:moveTo>
                <a:lnTo>
                  <a:pt x="0" y="16383"/>
                </a:lnTo>
                <a:lnTo>
                  <a:pt x="0" y="0"/>
                </a:lnTo>
                <a:lnTo>
                  <a:pt x="49625" y="0"/>
                </a:lnTo>
                <a:lnTo>
                  <a:pt x="49625" y="16383"/>
                </a:lnTo>
                <a:close/>
              </a:path>
            </a:pathLst>
          </a:custGeom>
          <a:ln w="3175">
            <a:solidFill>
              <a:srgbClr val="333333"/>
            </a:solidFill>
          </a:ln>
        </p:spPr>
        <p:txBody>
          <a:bodyPr wrap="square" lIns="0" tIns="0" rIns="0" bIns="0" rtlCol="0"/>
          <a:lstStyle/>
          <a:p>
            <a:endParaRPr sz="1588"/>
          </a:p>
        </p:txBody>
      </p:sp>
      <p:sp>
        <p:nvSpPr>
          <p:cNvPr id="90" name="object 90"/>
          <p:cNvSpPr/>
          <p:nvPr/>
        </p:nvSpPr>
        <p:spPr>
          <a:xfrm>
            <a:off x="4056669" y="5063994"/>
            <a:ext cx="44263" cy="14568"/>
          </a:xfrm>
          <a:custGeom>
            <a:avLst/>
            <a:gdLst/>
            <a:ahLst/>
            <a:cxnLst/>
            <a:rect l="l" t="t" r="r" b="b"/>
            <a:pathLst>
              <a:path w="50164" h="16510">
                <a:moveTo>
                  <a:pt x="49720" y="16383"/>
                </a:moveTo>
                <a:lnTo>
                  <a:pt x="0" y="16383"/>
                </a:lnTo>
                <a:lnTo>
                  <a:pt x="0" y="0"/>
                </a:lnTo>
                <a:lnTo>
                  <a:pt x="49720" y="0"/>
                </a:lnTo>
                <a:lnTo>
                  <a:pt x="49720" y="16383"/>
                </a:lnTo>
                <a:close/>
              </a:path>
            </a:pathLst>
          </a:custGeom>
          <a:ln w="3175">
            <a:solidFill>
              <a:srgbClr val="333333"/>
            </a:solidFill>
          </a:ln>
        </p:spPr>
        <p:txBody>
          <a:bodyPr wrap="square" lIns="0" tIns="0" rIns="0" bIns="0" rtlCol="0"/>
          <a:lstStyle/>
          <a:p>
            <a:endParaRPr sz="1588"/>
          </a:p>
        </p:txBody>
      </p:sp>
      <p:sp>
        <p:nvSpPr>
          <p:cNvPr id="91" name="object 91"/>
          <p:cNvSpPr/>
          <p:nvPr/>
        </p:nvSpPr>
        <p:spPr>
          <a:xfrm>
            <a:off x="4016412" y="5063994"/>
            <a:ext cx="10646" cy="58271"/>
          </a:xfrm>
          <a:custGeom>
            <a:avLst/>
            <a:gdLst/>
            <a:ahLst/>
            <a:cxnLst/>
            <a:rect l="l" t="t" r="r" b="b"/>
            <a:pathLst>
              <a:path w="12064" h="66039">
                <a:moveTo>
                  <a:pt x="7905" y="16383"/>
                </a:moveTo>
                <a:lnTo>
                  <a:pt x="5905" y="16383"/>
                </a:lnTo>
                <a:lnTo>
                  <a:pt x="11906" y="7048"/>
                </a:lnTo>
                <a:lnTo>
                  <a:pt x="11906" y="65627"/>
                </a:lnTo>
                <a:lnTo>
                  <a:pt x="0" y="65627"/>
                </a:lnTo>
                <a:lnTo>
                  <a:pt x="0" y="0"/>
                </a:lnTo>
                <a:lnTo>
                  <a:pt x="7905" y="0"/>
                </a:lnTo>
                <a:lnTo>
                  <a:pt x="7905" y="16383"/>
                </a:lnTo>
                <a:close/>
              </a:path>
            </a:pathLst>
          </a:custGeom>
          <a:ln w="3175">
            <a:solidFill>
              <a:srgbClr val="333333"/>
            </a:solidFill>
          </a:ln>
        </p:spPr>
        <p:txBody>
          <a:bodyPr wrap="square" lIns="0" tIns="0" rIns="0" bIns="0" rtlCol="0"/>
          <a:lstStyle/>
          <a:p>
            <a:endParaRPr sz="1588"/>
          </a:p>
        </p:txBody>
      </p:sp>
      <p:sp>
        <p:nvSpPr>
          <p:cNvPr id="92" name="object 92"/>
          <p:cNvSpPr/>
          <p:nvPr/>
        </p:nvSpPr>
        <p:spPr>
          <a:xfrm>
            <a:off x="4021665" y="5158338"/>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93" name="object 93"/>
          <p:cNvSpPr/>
          <p:nvPr/>
        </p:nvSpPr>
        <p:spPr>
          <a:xfrm>
            <a:off x="4021665" y="5249442"/>
            <a:ext cx="0" cy="53788"/>
          </a:xfrm>
          <a:custGeom>
            <a:avLst/>
            <a:gdLst/>
            <a:ahLst/>
            <a:cxnLst/>
            <a:rect l="l" t="t" r="r" b="b"/>
            <a:pathLst>
              <a:path h="60960">
                <a:moveTo>
                  <a:pt x="0" y="0"/>
                </a:moveTo>
                <a:lnTo>
                  <a:pt x="0" y="60569"/>
                </a:lnTo>
              </a:path>
            </a:pathLst>
          </a:custGeom>
          <a:ln w="13896">
            <a:solidFill>
              <a:srgbClr val="333333"/>
            </a:solidFill>
          </a:ln>
        </p:spPr>
        <p:txBody>
          <a:bodyPr wrap="square" lIns="0" tIns="0" rIns="0" bIns="0" rtlCol="0"/>
          <a:lstStyle/>
          <a:p>
            <a:endParaRPr sz="1588"/>
          </a:p>
        </p:txBody>
      </p:sp>
      <p:sp>
        <p:nvSpPr>
          <p:cNvPr id="94" name="object 94"/>
          <p:cNvSpPr/>
          <p:nvPr/>
        </p:nvSpPr>
        <p:spPr>
          <a:xfrm>
            <a:off x="4021665" y="5340462"/>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95" name="object 95"/>
          <p:cNvSpPr/>
          <p:nvPr/>
        </p:nvSpPr>
        <p:spPr>
          <a:xfrm>
            <a:off x="4021665" y="5431565"/>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96" name="object 96"/>
          <p:cNvSpPr/>
          <p:nvPr/>
        </p:nvSpPr>
        <p:spPr>
          <a:xfrm>
            <a:off x="4021665" y="5520652"/>
            <a:ext cx="0" cy="53788"/>
          </a:xfrm>
          <a:custGeom>
            <a:avLst/>
            <a:gdLst/>
            <a:ahLst/>
            <a:cxnLst/>
            <a:rect l="l" t="t" r="r" b="b"/>
            <a:pathLst>
              <a:path h="60960">
                <a:moveTo>
                  <a:pt x="0" y="0"/>
                </a:moveTo>
                <a:lnTo>
                  <a:pt x="0" y="60569"/>
                </a:lnTo>
              </a:path>
            </a:pathLst>
          </a:custGeom>
          <a:ln w="13896">
            <a:solidFill>
              <a:srgbClr val="333333"/>
            </a:solidFill>
          </a:ln>
        </p:spPr>
        <p:txBody>
          <a:bodyPr wrap="square" lIns="0" tIns="0" rIns="0" bIns="0" rtlCol="0"/>
          <a:lstStyle/>
          <a:p>
            <a:endParaRPr sz="1588"/>
          </a:p>
        </p:txBody>
      </p:sp>
      <p:sp>
        <p:nvSpPr>
          <p:cNvPr id="97" name="object 97"/>
          <p:cNvSpPr/>
          <p:nvPr/>
        </p:nvSpPr>
        <p:spPr>
          <a:xfrm>
            <a:off x="4021665" y="5611671"/>
            <a:ext cx="0" cy="53788"/>
          </a:xfrm>
          <a:custGeom>
            <a:avLst/>
            <a:gdLst/>
            <a:ahLst/>
            <a:cxnLst/>
            <a:rect l="l" t="t" r="r" b="b"/>
            <a:pathLst>
              <a:path h="60960">
                <a:moveTo>
                  <a:pt x="0" y="0"/>
                </a:moveTo>
                <a:lnTo>
                  <a:pt x="0" y="60664"/>
                </a:lnTo>
              </a:path>
            </a:pathLst>
          </a:custGeom>
          <a:ln w="13896">
            <a:solidFill>
              <a:srgbClr val="333333"/>
            </a:solidFill>
          </a:ln>
        </p:spPr>
        <p:txBody>
          <a:bodyPr wrap="square" lIns="0" tIns="0" rIns="0" bIns="0" rtlCol="0"/>
          <a:lstStyle/>
          <a:p>
            <a:endParaRPr sz="1588"/>
          </a:p>
        </p:txBody>
      </p:sp>
      <p:sp>
        <p:nvSpPr>
          <p:cNvPr id="98" name="object 98"/>
          <p:cNvSpPr/>
          <p:nvPr/>
        </p:nvSpPr>
        <p:spPr>
          <a:xfrm>
            <a:off x="4016412" y="5703654"/>
            <a:ext cx="14007" cy="48185"/>
          </a:xfrm>
          <a:custGeom>
            <a:avLst/>
            <a:gdLst/>
            <a:ahLst/>
            <a:cxnLst/>
            <a:rect l="l" t="t" r="r" b="b"/>
            <a:pathLst>
              <a:path w="15875" h="54609">
                <a:moveTo>
                  <a:pt x="11906" y="0"/>
                </a:moveTo>
                <a:lnTo>
                  <a:pt x="11906" y="46958"/>
                </a:lnTo>
                <a:lnTo>
                  <a:pt x="5905" y="39909"/>
                </a:lnTo>
                <a:lnTo>
                  <a:pt x="15811" y="39909"/>
                </a:lnTo>
                <a:lnTo>
                  <a:pt x="15811" y="54006"/>
                </a:lnTo>
                <a:lnTo>
                  <a:pt x="0" y="54006"/>
                </a:lnTo>
                <a:lnTo>
                  <a:pt x="0" y="0"/>
                </a:lnTo>
                <a:lnTo>
                  <a:pt x="11906" y="0"/>
                </a:lnTo>
                <a:close/>
              </a:path>
            </a:pathLst>
          </a:custGeom>
          <a:ln w="3175">
            <a:solidFill>
              <a:srgbClr val="333333"/>
            </a:solidFill>
          </a:ln>
        </p:spPr>
        <p:txBody>
          <a:bodyPr wrap="square" lIns="0" tIns="0" rIns="0" bIns="0" rtlCol="0"/>
          <a:lstStyle/>
          <a:p>
            <a:endParaRPr sz="1588"/>
          </a:p>
        </p:txBody>
      </p:sp>
      <p:sp>
        <p:nvSpPr>
          <p:cNvPr id="99" name="object 99"/>
          <p:cNvSpPr/>
          <p:nvPr/>
        </p:nvSpPr>
        <p:spPr>
          <a:xfrm>
            <a:off x="4062851" y="5745087"/>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100" name="object 100"/>
          <p:cNvSpPr/>
          <p:nvPr/>
        </p:nvSpPr>
        <p:spPr>
          <a:xfrm>
            <a:off x="4140003" y="5745087"/>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101" name="object 101"/>
          <p:cNvSpPr/>
          <p:nvPr/>
        </p:nvSpPr>
        <p:spPr>
          <a:xfrm>
            <a:off x="4215391" y="5745087"/>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102" name="object 102"/>
          <p:cNvSpPr/>
          <p:nvPr/>
        </p:nvSpPr>
        <p:spPr>
          <a:xfrm>
            <a:off x="4292544" y="5745087"/>
            <a:ext cx="45943" cy="0"/>
          </a:xfrm>
          <a:custGeom>
            <a:avLst/>
            <a:gdLst/>
            <a:ahLst/>
            <a:cxnLst/>
            <a:rect l="l" t="t" r="r" b="b"/>
            <a:pathLst>
              <a:path w="52069">
                <a:moveTo>
                  <a:pt x="0" y="0"/>
                </a:moveTo>
                <a:lnTo>
                  <a:pt x="51711" y="0"/>
                </a:lnTo>
              </a:path>
            </a:pathLst>
          </a:custGeom>
          <a:ln w="16087">
            <a:solidFill>
              <a:srgbClr val="333333"/>
            </a:solidFill>
          </a:ln>
        </p:spPr>
        <p:txBody>
          <a:bodyPr wrap="square" lIns="0" tIns="0" rIns="0" bIns="0" rtlCol="0"/>
          <a:lstStyle/>
          <a:p>
            <a:endParaRPr sz="1588"/>
          </a:p>
        </p:txBody>
      </p:sp>
      <p:sp>
        <p:nvSpPr>
          <p:cNvPr id="103" name="object 103"/>
          <p:cNvSpPr/>
          <p:nvPr/>
        </p:nvSpPr>
        <p:spPr>
          <a:xfrm>
            <a:off x="4369780" y="5745087"/>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104" name="object 104"/>
          <p:cNvSpPr/>
          <p:nvPr/>
        </p:nvSpPr>
        <p:spPr>
          <a:xfrm>
            <a:off x="4446932" y="5745087"/>
            <a:ext cx="45943" cy="0"/>
          </a:xfrm>
          <a:custGeom>
            <a:avLst/>
            <a:gdLst/>
            <a:ahLst/>
            <a:cxnLst/>
            <a:rect l="l" t="t" r="r" b="b"/>
            <a:pathLst>
              <a:path w="52069">
                <a:moveTo>
                  <a:pt x="0" y="0"/>
                </a:moveTo>
                <a:lnTo>
                  <a:pt x="51615" y="0"/>
                </a:lnTo>
              </a:path>
            </a:pathLst>
          </a:custGeom>
          <a:ln w="16087">
            <a:solidFill>
              <a:srgbClr val="333333"/>
            </a:solidFill>
          </a:ln>
        </p:spPr>
        <p:txBody>
          <a:bodyPr wrap="square" lIns="0" tIns="0" rIns="0" bIns="0" rtlCol="0"/>
          <a:lstStyle/>
          <a:p>
            <a:endParaRPr sz="1588"/>
          </a:p>
        </p:txBody>
      </p:sp>
      <p:sp>
        <p:nvSpPr>
          <p:cNvPr id="105" name="object 105"/>
          <p:cNvSpPr/>
          <p:nvPr/>
        </p:nvSpPr>
        <p:spPr>
          <a:xfrm>
            <a:off x="4522321"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06" name="object 106"/>
          <p:cNvSpPr/>
          <p:nvPr/>
        </p:nvSpPr>
        <p:spPr>
          <a:xfrm>
            <a:off x="4599473"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07" name="object 107"/>
          <p:cNvSpPr/>
          <p:nvPr/>
        </p:nvSpPr>
        <p:spPr>
          <a:xfrm>
            <a:off x="4676626"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08" name="object 108"/>
          <p:cNvSpPr/>
          <p:nvPr/>
        </p:nvSpPr>
        <p:spPr>
          <a:xfrm>
            <a:off x="4753778"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09" name="object 109"/>
          <p:cNvSpPr/>
          <p:nvPr/>
        </p:nvSpPr>
        <p:spPr>
          <a:xfrm>
            <a:off x="4829165"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0" name="object 110"/>
          <p:cNvSpPr/>
          <p:nvPr/>
        </p:nvSpPr>
        <p:spPr>
          <a:xfrm>
            <a:off x="4906402"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1" name="object 111"/>
          <p:cNvSpPr/>
          <p:nvPr/>
        </p:nvSpPr>
        <p:spPr>
          <a:xfrm>
            <a:off x="4983555"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2" name="object 112"/>
          <p:cNvSpPr/>
          <p:nvPr/>
        </p:nvSpPr>
        <p:spPr>
          <a:xfrm>
            <a:off x="5060707"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3" name="object 113"/>
          <p:cNvSpPr/>
          <p:nvPr/>
        </p:nvSpPr>
        <p:spPr>
          <a:xfrm>
            <a:off x="5136094"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4" name="object 114"/>
          <p:cNvSpPr/>
          <p:nvPr/>
        </p:nvSpPr>
        <p:spPr>
          <a:xfrm>
            <a:off x="5213247"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5" name="object 115"/>
          <p:cNvSpPr/>
          <p:nvPr/>
        </p:nvSpPr>
        <p:spPr>
          <a:xfrm>
            <a:off x="5290399"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6" name="object 116"/>
          <p:cNvSpPr/>
          <p:nvPr/>
        </p:nvSpPr>
        <p:spPr>
          <a:xfrm>
            <a:off x="5367552" y="574508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17" name="object 117"/>
          <p:cNvSpPr/>
          <p:nvPr/>
        </p:nvSpPr>
        <p:spPr>
          <a:xfrm>
            <a:off x="5443023"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8" name="object 118"/>
          <p:cNvSpPr/>
          <p:nvPr/>
        </p:nvSpPr>
        <p:spPr>
          <a:xfrm>
            <a:off x="5520176"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19" name="object 119"/>
          <p:cNvSpPr/>
          <p:nvPr/>
        </p:nvSpPr>
        <p:spPr>
          <a:xfrm>
            <a:off x="5597328" y="574508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20" name="object 120"/>
          <p:cNvSpPr/>
          <p:nvPr/>
        </p:nvSpPr>
        <p:spPr>
          <a:xfrm>
            <a:off x="5675359" y="5736767"/>
            <a:ext cx="42582" cy="14568"/>
          </a:xfrm>
          <a:custGeom>
            <a:avLst/>
            <a:gdLst/>
            <a:ahLst/>
            <a:cxnLst/>
            <a:rect l="l" t="t" r="r" b="b"/>
            <a:pathLst>
              <a:path w="48260" h="16509">
                <a:moveTo>
                  <a:pt x="0" y="2381"/>
                </a:moveTo>
                <a:lnTo>
                  <a:pt x="39719" y="2381"/>
                </a:lnTo>
                <a:lnTo>
                  <a:pt x="33813" y="9429"/>
                </a:lnTo>
                <a:lnTo>
                  <a:pt x="33813" y="0"/>
                </a:lnTo>
                <a:lnTo>
                  <a:pt x="47720" y="0"/>
                </a:lnTo>
                <a:lnTo>
                  <a:pt x="47720" y="16478"/>
                </a:lnTo>
                <a:lnTo>
                  <a:pt x="0" y="16478"/>
                </a:lnTo>
                <a:lnTo>
                  <a:pt x="0" y="2381"/>
                </a:lnTo>
                <a:close/>
              </a:path>
            </a:pathLst>
          </a:custGeom>
          <a:ln w="3175">
            <a:solidFill>
              <a:srgbClr val="333333"/>
            </a:solidFill>
          </a:ln>
        </p:spPr>
        <p:txBody>
          <a:bodyPr wrap="square" lIns="0" tIns="0" rIns="0" bIns="0" rtlCol="0"/>
          <a:lstStyle/>
          <a:p>
            <a:endParaRPr sz="1588"/>
          </a:p>
        </p:txBody>
      </p:sp>
      <p:sp>
        <p:nvSpPr>
          <p:cNvPr id="121" name="object 121"/>
          <p:cNvSpPr/>
          <p:nvPr/>
        </p:nvSpPr>
        <p:spPr>
          <a:xfrm>
            <a:off x="5711329" y="5644869"/>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122" name="object 122"/>
          <p:cNvSpPr/>
          <p:nvPr/>
        </p:nvSpPr>
        <p:spPr>
          <a:xfrm>
            <a:off x="5711329" y="5553765"/>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3" name="object 123"/>
          <p:cNvSpPr/>
          <p:nvPr/>
        </p:nvSpPr>
        <p:spPr>
          <a:xfrm>
            <a:off x="5711329" y="5462661"/>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4" name="object 124"/>
          <p:cNvSpPr/>
          <p:nvPr/>
        </p:nvSpPr>
        <p:spPr>
          <a:xfrm>
            <a:off x="5711329" y="5373658"/>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125" name="object 125"/>
          <p:cNvSpPr/>
          <p:nvPr/>
        </p:nvSpPr>
        <p:spPr>
          <a:xfrm>
            <a:off x="5711329" y="5282555"/>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6" name="object 126"/>
          <p:cNvSpPr/>
          <p:nvPr/>
        </p:nvSpPr>
        <p:spPr>
          <a:xfrm>
            <a:off x="5711329" y="5191451"/>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7" name="object 127"/>
          <p:cNvSpPr/>
          <p:nvPr/>
        </p:nvSpPr>
        <p:spPr>
          <a:xfrm>
            <a:off x="5711329" y="5100348"/>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28" name="object 128"/>
          <p:cNvSpPr txBox="1"/>
          <p:nvPr/>
        </p:nvSpPr>
        <p:spPr>
          <a:xfrm>
            <a:off x="4184725" y="5138569"/>
            <a:ext cx="1386728" cy="487313"/>
          </a:xfrm>
          <a:prstGeom prst="rect">
            <a:avLst/>
          </a:prstGeom>
        </p:spPr>
        <p:txBody>
          <a:bodyPr vert="horz" wrap="square" lIns="0" tIns="0" rIns="0" bIns="0" rtlCol="0">
            <a:spAutoFit/>
          </a:bodyPr>
          <a:lstStyle/>
          <a:p>
            <a:pPr marL="11206" marR="4483" indent="24094">
              <a:lnSpc>
                <a:spcPts val="1888"/>
              </a:lnSpc>
            </a:pPr>
            <a:r>
              <a:rPr sz="1632" spc="-128" dirty="0">
                <a:latin typeface="Arial"/>
                <a:cs typeface="Arial"/>
              </a:rPr>
              <a:t>BorrowedCopies  </a:t>
            </a:r>
            <a:r>
              <a:rPr sz="1632" spc="-202" dirty="0">
                <a:latin typeface="Arial"/>
                <a:cs typeface="Arial"/>
              </a:rPr>
              <a:t>R</a:t>
            </a:r>
            <a:r>
              <a:rPr sz="1632" spc="-128" dirty="0">
                <a:latin typeface="Arial"/>
                <a:cs typeface="Arial"/>
              </a:rPr>
              <a:t>e</a:t>
            </a:r>
            <a:r>
              <a:rPr sz="1632" spc="-66" dirty="0">
                <a:latin typeface="Arial"/>
                <a:cs typeface="Arial"/>
              </a:rPr>
              <a:t>t</a:t>
            </a:r>
            <a:r>
              <a:rPr sz="1632" spc="-141" dirty="0">
                <a:latin typeface="Arial"/>
                <a:cs typeface="Arial"/>
              </a:rPr>
              <a:t>u</a:t>
            </a:r>
            <a:r>
              <a:rPr sz="1632" spc="-88" dirty="0">
                <a:latin typeface="Arial"/>
                <a:cs typeface="Arial"/>
              </a:rPr>
              <a:t>r</a:t>
            </a:r>
            <a:r>
              <a:rPr sz="1632" spc="-141" dirty="0">
                <a:latin typeface="Arial"/>
                <a:cs typeface="Arial"/>
              </a:rPr>
              <a:t>ned</a:t>
            </a:r>
            <a:r>
              <a:rPr sz="1632" spc="-199" dirty="0">
                <a:latin typeface="Arial"/>
                <a:cs typeface="Arial"/>
              </a:rPr>
              <a:t>O</a:t>
            </a:r>
            <a:r>
              <a:rPr sz="1632" spc="-159" dirty="0">
                <a:latin typeface="Arial"/>
                <a:cs typeface="Arial"/>
              </a:rPr>
              <a:t>n</a:t>
            </a:r>
            <a:r>
              <a:rPr sz="1632" spc="-137" dirty="0">
                <a:latin typeface="Arial"/>
                <a:cs typeface="Arial"/>
              </a:rPr>
              <a:t>T</a:t>
            </a:r>
            <a:r>
              <a:rPr sz="1632" spc="-71" dirty="0">
                <a:latin typeface="Arial"/>
                <a:cs typeface="Arial"/>
              </a:rPr>
              <a:t>i</a:t>
            </a:r>
            <a:r>
              <a:rPr sz="1632" spc="-202" dirty="0">
                <a:latin typeface="Arial"/>
                <a:cs typeface="Arial"/>
              </a:rPr>
              <a:t>m</a:t>
            </a:r>
            <a:r>
              <a:rPr sz="1632" dirty="0">
                <a:latin typeface="Arial"/>
                <a:cs typeface="Arial"/>
              </a:rPr>
              <a:t>e</a:t>
            </a:r>
            <a:endParaRPr sz="1632">
              <a:latin typeface="Arial"/>
              <a:cs typeface="Arial"/>
            </a:endParaRPr>
          </a:p>
        </p:txBody>
      </p:sp>
      <p:sp>
        <p:nvSpPr>
          <p:cNvPr id="129" name="object 129"/>
          <p:cNvSpPr/>
          <p:nvPr/>
        </p:nvSpPr>
        <p:spPr>
          <a:xfrm>
            <a:off x="6098016" y="5090888"/>
            <a:ext cx="955862" cy="517712"/>
          </a:xfrm>
          <a:custGeom>
            <a:avLst/>
            <a:gdLst/>
            <a:ahLst/>
            <a:cxnLst/>
            <a:rect l="l" t="t" r="r" b="b"/>
            <a:pathLst>
              <a:path w="1083310" h="586739">
                <a:moveTo>
                  <a:pt x="1077182" y="14097"/>
                </a:moveTo>
                <a:lnTo>
                  <a:pt x="1027461" y="14097"/>
                </a:lnTo>
                <a:lnTo>
                  <a:pt x="1027461" y="0"/>
                </a:lnTo>
                <a:lnTo>
                  <a:pt x="1077182" y="0"/>
                </a:lnTo>
                <a:lnTo>
                  <a:pt x="1077182" y="14097"/>
                </a:lnTo>
                <a:close/>
              </a:path>
              <a:path w="1083310" h="586739">
                <a:moveTo>
                  <a:pt x="989742" y="14097"/>
                </a:moveTo>
                <a:lnTo>
                  <a:pt x="940022" y="14097"/>
                </a:lnTo>
                <a:lnTo>
                  <a:pt x="940022" y="0"/>
                </a:lnTo>
                <a:lnTo>
                  <a:pt x="989742" y="0"/>
                </a:lnTo>
                <a:lnTo>
                  <a:pt x="989742" y="14097"/>
                </a:lnTo>
                <a:close/>
              </a:path>
              <a:path w="1083310" h="586739">
                <a:moveTo>
                  <a:pt x="902303" y="14097"/>
                </a:moveTo>
                <a:lnTo>
                  <a:pt x="852582" y="14097"/>
                </a:lnTo>
                <a:lnTo>
                  <a:pt x="852582" y="0"/>
                </a:lnTo>
                <a:lnTo>
                  <a:pt x="902303" y="0"/>
                </a:lnTo>
                <a:lnTo>
                  <a:pt x="902303" y="14097"/>
                </a:lnTo>
                <a:close/>
              </a:path>
              <a:path w="1083310" h="586739">
                <a:moveTo>
                  <a:pt x="816863" y="14097"/>
                </a:moveTo>
                <a:lnTo>
                  <a:pt x="767143" y="14097"/>
                </a:lnTo>
                <a:lnTo>
                  <a:pt x="767143" y="0"/>
                </a:lnTo>
                <a:lnTo>
                  <a:pt x="816863" y="0"/>
                </a:lnTo>
                <a:lnTo>
                  <a:pt x="816863" y="14097"/>
                </a:lnTo>
                <a:close/>
              </a:path>
              <a:path w="1083310" h="586739">
                <a:moveTo>
                  <a:pt x="729329" y="14097"/>
                </a:moveTo>
                <a:lnTo>
                  <a:pt x="679704" y="14097"/>
                </a:lnTo>
                <a:lnTo>
                  <a:pt x="679704" y="0"/>
                </a:lnTo>
                <a:lnTo>
                  <a:pt x="729329" y="0"/>
                </a:lnTo>
                <a:lnTo>
                  <a:pt x="729329" y="14097"/>
                </a:lnTo>
                <a:close/>
              </a:path>
              <a:path w="1083310" h="586739">
                <a:moveTo>
                  <a:pt x="641889" y="14097"/>
                </a:moveTo>
                <a:lnTo>
                  <a:pt x="592264" y="14097"/>
                </a:lnTo>
                <a:lnTo>
                  <a:pt x="592264" y="0"/>
                </a:lnTo>
                <a:lnTo>
                  <a:pt x="641889" y="0"/>
                </a:lnTo>
                <a:lnTo>
                  <a:pt x="641889" y="14097"/>
                </a:lnTo>
                <a:close/>
              </a:path>
              <a:path w="1083310" h="586739">
                <a:moveTo>
                  <a:pt x="554450" y="14097"/>
                </a:moveTo>
                <a:lnTo>
                  <a:pt x="504824" y="14097"/>
                </a:lnTo>
                <a:lnTo>
                  <a:pt x="504824" y="0"/>
                </a:lnTo>
                <a:lnTo>
                  <a:pt x="554450" y="0"/>
                </a:lnTo>
                <a:lnTo>
                  <a:pt x="554450" y="14097"/>
                </a:lnTo>
                <a:close/>
              </a:path>
              <a:path w="1083310" h="586739">
                <a:moveTo>
                  <a:pt x="469010" y="14097"/>
                </a:moveTo>
                <a:lnTo>
                  <a:pt x="419290" y="14097"/>
                </a:lnTo>
                <a:lnTo>
                  <a:pt x="419290" y="0"/>
                </a:lnTo>
                <a:lnTo>
                  <a:pt x="469010" y="0"/>
                </a:lnTo>
                <a:lnTo>
                  <a:pt x="469010" y="14097"/>
                </a:lnTo>
                <a:close/>
              </a:path>
              <a:path w="1083310" h="586739">
                <a:moveTo>
                  <a:pt x="381571" y="14097"/>
                </a:moveTo>
                <a:lnTo>
                  <a:pt x="331850" y="14097"/>
                </a:lnTo>
                <a:lnTo>
                  <a:pt x="331850" y="0"/>
                </a:lnTo>
                <a:lnTo>
                  <a:pt x="381571" y="0"/>
                </a:lnTo>
                <a:lnTo>
                  <a:pt x="381571" y="14097"/>
                </a:lnTo>
                <a:close/>
              </a:path>
              <a:path w="1083310" h="586739">
                <a:moveTo>
                  <a:pt x="294131" y="14097"/>
                </a:moveTo>
                <a:lnTo>
                  <a:pt x="244411" y="14097"/>
                </a:lnTo>
                <a:lnTo>
                  <a:pt x="244411" y="0"/>
                </a:lnTo>
                <a:lnTo>
                  <a:pt x="294131" y="0"/>
                </a:lnTo>
                <a:lnTo>
                  <a:pt x="294131" y="14097"/>
                </a:lnTo>
                <a:close/>
              </a:path>
              <a:path w="1083310" h="586739">
                <a:moveTo>
                  <a:pt x="206692" y="14097"/>
                </a:moveTo>
                <a:lnTo>
                  <a:pt x="156972" y="14097"/>
                </a:lnTo>
                <a:lnTo>
                  <a:pt x="156972" y="0"/>
                </a:lnTo>
                <a:lnTo>
                  <a:pt x="206692" y="0"/>
                </a:lnTo>
                <a:lnTo>
                  <a:pt x="206692" y="14097"/>
                </a:lnTo>
                <a:close/>
              </a:path>
              <a:path w="1083310" h="586739">
                <a:moveTo>
                  <a:pt x="121157" y="14097"/>
                </a:moveTo>
                <a:lnTo>
                  <a:pt x="71532" y="14097"/>
                </a:lnTo>
                <a:lnTo>
                  <a:pt x="71532" y="0"/>
                </a:lnTo>
                <a:lnTo>
                  <a:pt x="121157" y="0"/>
                </a:lnTo>
                <a:lnTo>
                  <a:pt x="121157" y="14097"/>
                </a:lnTo>
                <a:close/>
              </a:path>
              <a:path w="1083310" h="586739">
                <a:moveTo>
                  <a:pt x="13906" y="35147"/>
                </a:moveTo>
                <a:lnTo>
                  <a:pt x="0" y="35147"/>
                </a:lnTo>
                <a:lnTo>
                  <a:pt x="0" y="0"/>
                </a:lnTo>
                <a:lnTo>
                  <a:pt x="33718" y="0"/>
                </a:lnTo>
                <a:lnTo>
                  <a:pt x="33718" y="7048"/>
                </a:lnTo>
                <a:lnTo>
                  <a:pt x="13906" y="7048"/>
                </a:lnTo>
                <a:lnTo>
                  <a:pt x="7905" y="14097"/>
                </a:lnTo>
                <a:lnTo>
                  <a:pt x="13906" y="14097"/>
                </a:lnTo>
                <a:lnTo>
                  <a:pt x="13906" y="35147"/>
                </a:lnTo>
                <a:close/>
              </a:path>
              <a:path w="1083310" h="586739">
                <a:moveTo>
                  <a:pt x="13906" y="14097"/>
                </a:moveTo>
                <a:lnTo>
                  <a:pt x="7905" y="14097"/>
                </a:lnTo>
                <a:lnTo>
                  <a:pt x="13906" y="7048"/>
                </a:lnTo>
                <a:lnTo>
                  <a:pt x="13906" y="14097"/>
                </a:lnTo>
                <a:close/>
              </a:path>
              <a:path w="1083310" h="586739">
                <a:moveTo>
                  <a:pt x="33718" y="14097"/>
                </a:moveTo>
                <a:lnTo>
                  <a:pt x="13906" y="14097"/>
                </a:lnTo>
                <a:lnTo>
                  <a:pt x="13906" y="7048"/>
                </a:lnTo>
                <a:lnTo>
                  <a:pt x="33718" y="7048"/>
                </a:lnTo>
                <a:lnTo>
                  <a:pt x="33718" y="14097"/>
                </a:lnTo>
                <a:close/>
              </a:path>
              <a:path w="1083310" h="586739">
                <a:moveTo>
                  <a:pt x="13906" y="136112"/>
                </a:moveTo>
                <a:lnTo>
                  <a:pt x="0" y="136112"/>
                </a:lnTo>
                <a:lnTo>
                  <a:pt x="0" y="77438"/>
                </a:lnTo>
                <a:lnTo>
                  <a:pt x="13906" y="77438"/>
                </a:lnTo>
                <a:lnTo>
                  <a:pt x="13906" y="136112"/>
                </a:lnTo>
                <a:close/>
              </a:path>
              <a:path w="1083310" h="586739">
                <a:moveTo>
                  <a:pt x="13906" y="239268"/>
                </a:moveTo>
                <a:lnTo>
                  <a:pt x="0" y="239268"/>
                </a:lnTo>
                <a:lnTo>
                  <a:pt x="0" y="180689"/>
                </a:lnTo>
                <a:lnTo>
                  <a:pt x="13906" y="180689"/>
                </a:lnTo>
                <a:lnTo>
                  <a:pt x="13906" y="239268"/>
                </a:lnTo>
                <a:close/>
              </a:path>
              <a:path w="1083310" h="586739">
                <a:moveTo>
                  <a:pt x="13906" y="342519"/>
                </a:moveTo>
                <a:lnTo>
                  <a:pt x="0" y="342519"/>
                </a:lnTo>
                <a:lnTo>
                  <a:pt x="0" y="283845"/>
                </a:lnTo>
                <a:lnTo>
                  <a:pt x="13906" y="283845"/>
                </a:lnTo>
                <a:lnTo>
                  <a:pt x="13906" y="342519"/>
                </a:lnTo>
                <a:close/>
              </a:path>
              <a:path w="1083310" h="586739">
                <a:moveTo>
                  <a:pt x="13906" y="445770"/>
                </a:moveTo>
                <a:lnTo>
                  <a:pt x="0" y="445770"/>
                </a:lnTo>
                <a:lnTo>
                  <a:pt x="0" y="387096"/>
                </a:lnTo>
                <a:lnTo>
                  <a:pt x="13906" y="387096"/>
                </a:lnTo>
                <a:lnTo>
                  <a:pt x="13906" y="445770"/>
                </a:lnTo>
                <a:close/>
              </a:path>
              <a:path w="1083310" h="586739">
                <a:moveTo>
                  <a:pt x="13906" y="546639"/>
                </a:moveTo>
                <a:lnTo>
                  <a:pt x="0" y="546639"/>
                </a:lnTo>
                <a:lnTo>
                  <a:pt x="0" y="488061"/>
                </a:lnTo>
                <a:lnTo>
                  <a:pt x="13906" y="488061"/>
                </a:lnTo>
                <a:lnTo>
                  <a:pt x="13906" y="546639"/>
                </a:lnTo>
                <a:close/>
              </a:path>
              <a:path w="1083310" h="586739">
                <a:moveTo>
                  <a:pt x="67532" y="586549"/>
                </a:moveTo>
                <a:lnTo>
                  <a:pt x="17811" y="586549"/>
                </a:lnTo>
                <a:lnTo>
                  <a:pt x="17811" y="572452"/>
                </a:lnTo>
                <a:lnTo>
                  <a:pt x="67532" y="572452"/>
                </a:lnTo>
                <a:lnTo>
                  <a:pt x="67532" y="586549"/>
                </a:lnTo>
                <a:close/>
              </a:path>
              <a:path w="1083310" h="586739">
                <a:moveTo>
                  <a:pt x="152971" y="586549"/>
                </a:moveTo>
                <a:lnTo>
                  <a:pt x="103346" y="586549"/>
                </a:lnTo>
                <a:lnTo>
                  <a:pt x="103346" y="572452"/>
                </a:lnTo>
                <a:lnTo>
                  <a:pt x="152971" y="572452"/>
                </a:lnTo>
                <a:lnTo>
                  <a:pt x="152971" y="586549"/>
                </a:lnTo>
                <a:close/>
              </a:path>
              <a:path w="1083310" h="586739">
                <a:moveTo>
                  <a:pt x="240411" y="586549"/>
                </a:moveTo>
                <a:lnTo>
                  <a:pt x="190785" y="586549"/>
                </a:lnTo>
                <a:lnTo>
                  <a:pt x="190785" y="572452"/>
                </a:lnTo>
                <a:lnTo>
                  <a:pt x="240411" y="572452"/>
                </a:lnTo>
                <a:lnTo>
                  <a:pt x="240411" y="586549"/>
                </a:lnTo>
                <a:close/>
              </a:path>
              <a:path w="1083310" h="586739">
                <a:moveTo>
                  <a:pt x="327945" y="586549"/>
                </a:moveTo>
                <a:lnTo>
                  <a:pt x="278225" y="586549"/>
                </a:lnTo>
                <a:lnTo>
                  <a:pt x="278225" y="572452"/>
                </a:lnTo>
                <a:lnTo>
                  <a:pt x="327945" y="572452"/>
                </a:lnTo>
                <a:lnTo>
                  <a:pt x="327945" y="586549"/>
                </a:lnTo>
                <a:close/>
              </a:path>
              <a:path w="1083310" h="586739">
                <a:moveTo>
                  <a:pt x="415385" y="586549"/>
                </a:moveTo>
                <a:lnTo>
                  <a:pt x="365664" y="586549"/>
                </a:lnTo>
                <a:lnTo>
                  <a:pt x="365664" y="572452"/>
                </a:lnTo>
                <a:lnTo>
                  <a:pt x="415385" y="572452"/>
                </a:lnTo>
                <a:lnTo>
                  <a:pt x="415385" y="586549"/>
                </a:lnTo>
                <a:close/>
              </a:path>
              <a:path w="1083310" h="586739">
                <a:moveTo>
                  <a:pt x="500824" y="586549"/>
                </a:moveTo>
                <a:lnTo>
                  <a:pt x="451103" y="586549"/>
                </a:lnTo>
                <a:lnTo>
                  <a:pt x="451103" y="572452"/>
                </a:lnTo>
                <a:lnTo>
                  <a:pt x="500824" y="572452"/>
                </a:lnTo>
                <a:lnTo>
                  <a:pt x="500824" y="586549"/>
                </a:lnTo>
                <a:close/>
              </a:path>
              <a:path w="1083310" h="586739">
                <a:moveTo>
                  <a:pt x="588263" y="586549"/>
                </a:moveTo>
                <a:lnTo>
                  <a:pt x="538543" y="586549"/>
                </a:lnTo>
                <a:lnTo>
                  <a:pt x="538543" y="572452"/>
                </a:lnTo>
                <a:lnTo>
                  <a:pt x="588263" y="572452"/>
                </a:lnTo>
                <a:lnTo>
                  <a:pt x="588263" y="586549"/>
                </a:lnTo>
                <a:close/>
              </a:path>
              <a:path w="1083310" h="586739">
                <a:moveTo>
                  <a:pt x="675703" y="586549"/>
                </a:moveTo>
                <a:lnTo>
                  <a:pt x="625983" y="586549"/>
                </a:lnTo>
                <a:lnTo>
                  <a:pt x="625983" y="572452"/>
                </a:lnTo>
                <a:lnTo>
                  <a:pt x="675703" y="572452"/>
                </a:lnTo>
                <a:lnTo>
                  <a:pt x="675703" y="586549"/>
                </a:lnTo>
                <a:close/>
              </a:path>
              <a:path w="1083310" h="586739">
                <a:moveTo>
                  <a:pt x="763143" y="586549"/>
                </a:moveTo>
                <a:lnTo>
                  <a:pt x="713517" y="586549"/>
                </a:lnTo>
                <a:lnTo>
                  <a:pt x="713517" y="572452"/>
                </a:lnTo>
                <a:lnTo>
                  <a:pt x="763143" y="572452"/>
                </a:lnTo>
                <a:lnTo>
                  <a:pt x="763143" y="586549"/>
                </a:lnTo>
                <a:close/>
              </a:path>
              <a:path w="1083310" h="586739">
                <a:moveTo>
                  <a:pt x="848582" y="586549"/>
                </a:moveTo>
                <a:lnTo>
                  <a:pt x="798957" y="586549"/>
                </a:lnTo>
                <a:lnTo>
                  <a:pt x="798957" y="572452"/>
                </a:lnTo>
                <a:lnTo>
                  <a:pt x="848582" y="572452"/>
                </a:lnTo>
                <a:lnTo>
                  <a:pt x="848582" y="586549"/>
                </a:lnTo>
                <a:close/>
              </a:path>
              <a:path w="1083310" h="586739">
                <a:moveTo>
                  <a:pt x="936116" y="586549"/>
                </a:moveTo>
                <a:lnTo>
                  <a:pt x="886396" y="586549"/>
                </a:lnTo>
                <a:lnTo>
                  <a:pt x="886396" y="572452"/>
                </a:lnTo>
                <a:lnTo>
                  <a:pt x="936116" y="572452"/>
                </a:lnTo>
                <a:lnTo>
                  <a:pt x="936116" y="586549"/>
                </a:lnTo>
                <a:close/>
              </a:path>
              <a:path w="1083310" h="586739">
                <a:moveTo>
                  <a:pt x="1023556" y="586549"/>
                </a:moveTo>
                <a:lnTo>
                  <a:pt x="973835" y="586549"/>
                </a:lnTo>
                <a:lnTo>
                  <a:pt x="973835" y="572452"/>
                </a:lnTo>
                <a:lnTo>
                  <a:pt x="1023556" y="572452"/>
                </a:lnTo>
                <a:lnTo>
                  <a:pt x="1023556" y="586549"/>
                </a:lnTo>
                <a:close/>
              </a:path>
              <a:path w="1083310" h="586739">
                <a:moveTo>
                  <a:pt x="1071181" y="579501"/>
                </a:moveTo>
                <a:lnTo>
                  <a:pt x="1071181" y="539686"/>
                </a:lnTo>
                <a:lnTo>
                  <a:pt x="1083183" y="539686"/>
                </a:lnTo>
                <a:lnTo>
                  <a:pt x="1083183" y="572452"/>
                </a:lnTo>
                <a:lnTo>
                  <a:pt x="1077182" y="572452"/>
                </a:lnTo>
                <a:lnTo>
                  <a:pt x="1071181" y="579501"/>
                </a:lnTo>
                <a:close/>
              </a:path>
              <a:path w="1083310" h="586739">
                <a:moveTo>
                  <a:pt x="1083183" y="586549"/>
                </a:moveTo>
                <a:lnTo>
                  <a:pt x="1061275" y="586549"/>
                </a:lnTo>
                <a:lnTo>
                  <a:pt x="1061275" y="572452"/>
                </a:lnTo>
                <a:lnTo>
                  <a:pt x="1071181" y="572452"/>
                </a:lnTo>
                <a:lnTo>
                  <a:pt x="1071181" y="579501"/>
                </a:lnTo>
                <a:lnTo>
                  <a:pt x="1083183" y="579501"/>
                </a:lnTo>
                <a:lnTo>
                  <a:pt x="1083183" y="586549"/>
                </a:lnTo>
                <a:close/>
              </a:path>
              <a:path w="1083310" h="586739">
                <a:moveTo>
                  <a:pt x="1083183" y="579501"/>
                </a:moveTo>
                <a:lnTo>
                  <a:pt x="1071181" y="579501"/>
                </a:lnTo>
                <a:lnTo>
                  <a:pt x="1077182" y="572452"/>
                </a:lnTo>
                <a:lnTo>
                  <a:pt x="1083183" y="572452"/>
                </a:lnTo>
                <a:lnTo>
                  <a:pt x="1083183" y="579501"/>
                </a:lnTo>
                <a:close/>
              </a:path>
              <a:path w="1083310" h="586739">
                <a:moveTo>
                  <a:pt x="1083183" y="497395"/>
                </a:moveTo>
                <a:lnTo>
                  <a:pt x="1071181" y="497395"/>
                </a:lnTo>
                <a:lnTo>
                  <a:pt x="1071181" y="438721"/>
                </a:lnTo>
                <a:lnTo>
                  <a:pt x="1083183" y="438721"/>
                </a:lnTo>
                <a:lnTo>
                  <a:pt x="1083183" y="497395"/>
                </a:lnTo>
                <a:close/>
              </a:path>
              <a:path w="1083310" h="586739">
                <a:moveTo>
                  <a:pt x="1083183" y="394144"/>
                </a:moveTo>
                <a:lnTo>
                  <a:pt x="1071181" y="394144"/>
                </a:lnTo>
                <a:lnTo>
                  <a:pt x="1071181" y="335470"/>
                </a:lnTo>
                <a:lnTo>
                  <a:pt x="1083183" y="335470"/>
                </a:lnTo>
                <a:lnTo>
                  <a:pt x="1083183" y="394144"/>
                </a:lnTo>
                <a:close/>
              </a:path>
              <a:path w="1083310" h="586739">
                <a:moveTo>
                  <a:pt x="1083183" y="290893"/>
                </a:moveTo>
                <a:lnTo>
                  <a:pt x="1071181" y="290893"/>
                </a:lnTo>
                <a:lnTo>
                  <a:pt x="1071181" y="232314"/>
                </a:lnTo>
                <a:lnTo>
                  <a:pt x="1083183" y="232314"/>
                </a:lnTo>
                <a:lnTo>
                  <a:pt x="1083183" y="290893"/>
                </a:lnTo>
                <a:close/>
              </a:path>
              <a:path w="1083310" h="586739">
                <a:moveTo>
                  <a:pt x="1083183" y="187737"/>
                </a:moveTo>
                <a:lnTo>
                  <a:pt x="1071181" y="187737"/>
                </a:lnTo>
                <a:lnTo>
                  <a:pt x="1071181" y="129063"/>
                </a:lnTo>
                <a:lnTo>
                  <a:pt x="1083183" y="129063"/>
                </a:lnTo>
                <a:lnTo>
                  <a:pt x="1083183" y="187737"/>
                </a:lnTo>
                <a:close/>
              </a:path>
              <a:path w="1083310" h="586739">
                <a:moveTo>
                  <a:pt x="1083183" y="86772"/>
                </a:moveTo>
                <a:lnTo>
                  <a:pt x="1071181" y="86772"/>
                </a:lnTo>
                <a:lnTo>
                  <a:pt x="1071181" y="28098"/>
                </a:lnTo>
                <a:lnTo>
                  <a:pt x="1083183" y="28098"/>
                </a:lnTo>
                <a:lnTo>
                  <a:pt x="1083183" y="86772"/>
                </a:lnTo>
                <a:close/>
              </a:path>
            </a:pathLst>
          </a:custGeom>
          <a:solidFill>
            <a:srgbClr val="333333"/>
          </a:solidFill>
        </p:spPr>
        <p:txBody>
          <a:bodyPr wrap="square" lIns="0" tIns="0" rIns="0" bIns="0" rtlCol="0"/>
          <a:lstStyle/>
          <a:p>
            <a:endParaRPr sz="1588"/>
          </a:p>
        </p:txBody>
      </p:sp>
      <p:sp>
        <p:nvSpPr>
          <p:cNvPr id="130" name="object 130"/>
          <p:cNvSpPr/>
          <p:nvPr/>
        </p:nvSpPr>
        <p:spPr>
          <a:xfrm>
            <a:off x="7003723"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1" name="object 131"/>
          <p:cNvSpPr/>
          <p:nvPr/>
        </p:nvSpPr>
        <p:spPr>
          <a:xfrm>
            <a:off x="6926570"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2" name="object 132"/>
          <p:cNvSpPr/>
          <p:nvPr/>
        </p:nvSpPr>
        <p:spPr>
          <a:xfrm>
            <a:off x="6849418"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3" name="object 133"/>
          <p:cNvSpPr/>
          <p:nvPr/>
        </p:nvSpPr>
        <p:spPr>
          <a:xfrm>
            <a:off x="6774031"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4" name="object 134"/>
          <p:cNvSpPr/>
          <p:nvPr/>
        </p:nvSpPr>
        <p:spPr>
          <a:xfrm>
            <a:off x="6696878" y="509710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35" name="object 135"/>
          <p:cNvSpPr/>
          <p:nvPr/>
        </p:nvSpPr>
        <p:spPr>
          <a:xfrm>
            <a:off x="6619726" y="509710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36" name="object 136"/>
          <p:cNvSpPr/>
          <p:nvPr/>
        </p:nvSpPr>
        <p:spPr>
          <a:xfrm>
            <a:off x="6542573" y="509710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37" name="object 137"/>
          <p:cNvSpPr/>
          <p:nvPr/>
        </p:nvSpPr>
        <p:spPr>
          <a:xfrm>
            <a:off x="6467101"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8" name="object 138"/>
          <p:cNvSpPr/>
          <p:nvPr/>
        </p:nvSpPr>
        <p:spPr>
          <a:xfrm>
            <a:off x="6389949"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39" name="object 139"/>
          <p:cNvSpPr/>
          <p:nvPr/>
        </p:nvSpPr>
        <p:spPr>
          <a:xfrm>
            <a:off x="6312796"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40" name="object 140"/>
          <p:cNvSpPr/>
          <p:nvPr/>
        </p:nvSpPr>
        <p:spPr>
          <a:xfrm>
            <a:off x="6235644" y="5097107"/>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41" name="object 141"/>
          <p:cNvSpPr/>
          <p:nvPr/>
        </p:nvSpPr>
        <p:spPr>
          <a:xfrm>
            <a:off x="6160256" y="5097107"/>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42" name="object 142"/>
          <p:cNvSpPr/>
          <p:nvPr/>
        </p:nvSpPr>
        <p:spPr>
          <a:xfrm>
            <a:off x="6098016" y="5090888"/>
            <a:ext cx="30256" cy="31376"/>
          </a:xfrm>
          <a:custGeom>
            <a:avLst/>
            <a:gdLst/>
            <a:ahLst/>
            <a:cxnLst/>
            <a:rect l="l" t="t" r="r" b="b"/>
            <a:pathLst>
              <a:path w="34289" h="35560">
                <a:moveTo>
                  <a:pt x="33718" y="14097"/>
                </a:moveTo>
                <a:lnTo>
                  <a:pt x="7905" y="14097"/>
                </a:lnTo>
                <a:lnTo>
                  <a:pt x="13906" y="7048"/>
                </a:lnTo>
                <a:lnTo>
                  <a:pt x="13906" y="35147"/>
                </a:lnTo>
                <a:lnTo>
                  <a:pt x="0" y="35147"/>
                </a:lnTo>
                <a:lnTo>
                  <a:pt x="0" y="0"/>
                </a:lnTo>
                <a:lnTo>
                  <a:pt x="33718" y="0"/>
                </a:lnTo>
                <a:lnTo>
                  <a:pt x="33718" y="14097"/>
                </a:lnTo>
                <a:close/>
              </a:path>
            </a:pathLst>
          </a:custGeom>
          <a:ln w="3175">
            <a:solidFill>
              <a:srgbClr val="333333"/>
            </a:solidFill>
          </a:ln>
        </p:spPr>
        <p:txBody>
          <a:bodyPr wrap="square" lIns="0" tIns="0" rIns="0" bIns="0" rtlCol="0"/>
          <a:lstStyle/>
          <a:p>
            <a:endParaRPr sz="1588"/>
          </a:p>
        </p:txBody>
      </p:sp>
      <p:sp>
        <p:nvSpPr>
          <p:cNvPr id="143" name="object 143"/>
          <p:cNvSpPr/>
          <p:nvPr/>
        </p:nvSpPr>
        <p:spPr>
          <a:xfrm>
            <a:off x="6104152" y="5158338"/>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44" name="object 144"/>
          <p:cNvSpPr/>
          <p:nvPr/>
        </p:nvSpPr>
        <p:spPr>
          <a:xfrm>
            <a:off x="6104152" y="5249442"/>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145" name="object 145"/>
          <p:cNvSpPr/>
          <p:nvPr/>
        </p:nvSpPr>
        <p:spPr>
          <a:xfrm>
            <a:off x="6104152" y="5340462"/>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46" name="object 146"/>
          <p:cNvSpPr/>
          <p:nvPr/>
        </p:nvSpPr>
        <p:spPr>
          <a:xfrm>
            <a:off x="6104152" y="5431565"/>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47" name="object 147"/>
          <p:cNvSpPr/>
          <p:nvPr/>
        </p:nvSpPr>
        <p:spPr>
          <a:xfrm>
            <a:off x="6104152" y="5520652"/>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148" name="object 148"/>
          <p:cNvSpPr/>
          <p:nvPr/>
        </p:nvSpPr>
        <p:spPr>
          <a:xfrm>
            <a:off x="6112855"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49" name="object 149"/>
          <p:cNvSpPr/>
          <p:nvPr/>
        </p:nvSpPr>
        <p:spPr>
          <a:xfrm>
            <a:off x="6188327" y="5602212"/>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50" name="object 150"/>
          <p:cNvSpPr/>
          <p:nvPr/>
        </p:nvSpPr>
        <p:spPr>
          <a:xfrm>
            <a:off x="6265479" y="5602212"/>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51" name="object 151"/>
          <p:cNvSpPr/>
          <p:nvPr/>
        </p:nvSpPr>
        <p:spPr>
          <a:xfrm>
            <a:off x="6342631"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2" name="object 152"/>
          <p:cNvSpPr/>
          <p:nvPr/>
        </p:nvSpPr>
        <p:spPr>
          <a:xfrm>
            <a:off x="6419784"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3" name="object 153"/>
          <p:cNvSpPr/>
          <p:nvPr/>
        </p:nvSpPr>
        <p:spPr>
          <a:xfrm>
            <a:off x="6495172"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4" name="object 154"/>
          <p:cNvSpPr/>
          <p:nvPr/>
        </p:nvSpPr>
        <p:spPr>
          <a:xfrm>
            <a:off x="6572325"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5" name="object 155"/>
          <p:cNvSpPr/>
          <p:nvPr/>
        </p:nvSpPr>
        <p:spPr>
          <a:xfrm>
            <a:off x="6649477"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6" name="object 156"/>
          <p:cNvSpPr/>
          <p:nvPr/>
        </p:nvSpPr>
        <p:spPr>
          <a:xfrm>
            <a:off x="6726714" y="5602212"/>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57" name="object 157"/>
          <p:cNvSpPr/>
          <p:nvPr/>
        </p:nvSpPr>
        <p:spPr>
          <a:xfrm>
            <a:off x="6802101" y="5602212"/>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58" name="object 158"/>
          <p:cNvSpPr/>
          <p:nvPr/>
        </p:nvSpPr>
        <p:spPr>
          <a:xfrm>
            <a:off x="6879254"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59" name="object 159"/>
          <p:cNvSpPr/>
          <p:nvPr/>
        </p:nvSpPr>
        <p:spPr>
          <a:xfrm>
            <a:off x="6956406" y="5602212"/>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60" name="object 160"/>
          <p:cNvSpPr/>
          <p:nvPr/>
        </p:nvSpPr>
        <p:spPr>
          <a:xfrm>
            <a:off x="7034437" y="5567081"/>
            <a:ext cx="19610" cy="41462"/>
          </a:xfrm>
          <a:custGeom>
            <a:avLst/>
            <a:gdLst/>
            <a:ahLst/>
            <a:cxnLst/>
            <a:rect l="l" t="t" r="r" b="b"/>
            <a:pathLst>
              <a:path w="22225" h="46989">
                <a:moveTo>
                  <a:pt x="0" y="32766"/>
                </a:moveTo>
                <a:lnTo>
                  <a:pt x="15906" y="32766"/>
                </a:lnTo>
                <a:lnTo>
                  <a:pt x="9905" y="39814"/>
                </a:lnTo>
                <a:lnTo>
                  <a:pt x="9905" y="0"/>
                </a:lnTo>
                <a:lnTo>
                  <a:pt x="21907" y="0"/>
                </a:lnTo>
                <a:lnTo>
                  <a:pt x="21907" y="46863"/>
                </a:lnTo>
                <a:lnTo>
                  <a:pt x="0" y="46863"/>
                </a:lnTo>
                <a:lnTo>
                  <a:pt x="0" y="32766"/>
                </a:lnTo>
                <a:close/>
              </a:path>
            </a:pathLst>
          </a:custGeom>
          <a:ln w="3175">
            <a:solidFill>
              <a:srgbClr val="333333"/>
            </a:solidFill>
          </a:ln>
        </p:spPr>
        <p:txBody>
          <a:bodyPr wrap="square" lIns="0" tIns="0" rIns="0" bIns="0" rtlCol="0"/>
          <a:lstStyle/>
          <a:p>
            <a:endParaRPr sz="1588"/>
          </a:p>
        </p:txBody>
      </p:sp>
      <p:sp>
        <p:nvSpPr>
          <p:cNvPr id="161" name="object 161"/>
          <p:cNvSpPr/>
          <p:nvPr/>
        </p:nvSpPr>
        <p:spPr>
          <a:xfrm>
            <a:off x="7048472" y="5477117"/>
            <a:ext cx="0" cy="53788"/>
          </a:xfrm>
          <a:custGeom>
            <a:avLst/>
            <a:gdLst/>
            <a:ahLst/>
            <a:cxnLst/>
            <a:rect l="l" t="t" r="r" b="b"/>
            <a:pathLst>
              <a:path h="60960">
                <a:moveTo>
                  <a:pt x="0" y="0"/>
                </a:moveTo>
                <a:lnTo>
                  <a:pt x="0" y="60664"/>
                </a:lnTo>
              </a:path>
            </a:pathLst>
          </a:custGeom>
          <a:ln w="13992">
            <a:solidFill>
              <a:srgbClr val="333333"/>
            </a:solidFill>
          </a:ln>
        </p:spPr>
        <p:txBody>
          <a:bodyPr wrap="square" lIns="0" tIns="0" rIns="0" bIns="0" rtlCol="0"/>
          <a:lstStyle/>
          <a:p>
            <a:endParaRPr sz="1588"/>
          </a:p>
        </p:txBody>
      </p:sp>
      <p:sp>
        <p:nvSpPr>
          <p:cNvPr id="162" name="object 162"/>
          <p:cNvSpPr/>
          <p:nvPr/>
        </p:nvSpPr>
        <p:spPr>
          <a:xfrm>
            <a:off x="7048472" y="5386013"/>
            <a:ext cx="0" cy="53788"/>
          </a:xfrm>
          <a:custGeom>
            <a:avLst/>
            <a:gdLst/>
            <a:ahLst/>
            <a:cxnLst/>
            <a:rect l="l" t="t" r="r" b="b"/>
            <a:pathLst>
              <a:path h="60960">
                <a:moveTo>
                  <a:pt x="0" y="0"/>
                </a:moveTo>
                <a:lnTo>
                  <a:pt x="0" y="60664"/>
                </a:lnTo>
              </a:path>
            </a:pathLst>
          </a:custGeom>
          <a:ln w="13992">
            <a:solidFill>
              <a:srgbClr val="333333"/>
            </a:solidFill>
          </a:ln>
        </p:spPr>
        <p:txBody>
          <a:bodyPr wrap="square" lIns="0" tIns="0" rIns="0" bIns="0" rtlCol="0"/>
          <a:lstStyle/>
          <a:p>
            <a:endParaRPr sz="1588"/>
          </a:p>
        </p:txBody>
      </p:sp>
      <p:sp>
        <p:nvSpPr>
          <p:cNvPr id="163" name="object 163"/>
          <p:cNvSpPr/>
          <p:nvPr/>
        </p:nvSpPr>
        <p:spPr>
          <a:xfrm>
            <a:off x="7048472" y="5294994"/>
            <a:ext cx="0" cy="53788"/>
          </a:xfrm>
          <a:custGeom>
            <a:avLst/>
            <a:gdLst/>
            <a:ahLst/>
            <a:cxnLst/>
            <a:rect l="l" t="t" r="r" b="b"/>
            <a:pathLst>
              <a:path h="60960">
                <a:moveTo>
                  <a:pt x="0" y="0"/>
                </a:moveTo>
                <a:lnTo>
                  <a:pt x="0" y="60569"/>
                </a:lnTo>
              </a:path>
            </a:pathLst>
          </a:custGeom>
          <a:ln w="13992">
            <a:solidFill>
              <a:srgbClr val="333333"/>
            </a:solidFill>
          </a:ln>
        </p:spPr>
        <p:txBody>
          <a:bodyPr wrap="square" lIns="0" tIns="0" rIns="0" bIns="0" rtlCol="0"/>
          <a:lstStyle/>
          <a:p>
            <a:endParaRPr sz="1588"/>
          </a:p>
        </p:txBody>
      </p:sp>
      <p:sp>
        <p:nvSpPr>
          <p:cNvPr id="164" name="object 164"/>
          <p:cNvSpPr/>
          <p:nvPr/>
        </p:nvSpPr>
        <p:spPr>
          <a:xfrm>
            <a:off x="7048472" y="5203889"/>
            <a:ext cx="0" cy="53788"/>
          </a:xfrm>
          <a:custGeom>
            <a:avLst/>
            <a:gdLst/>
            <a:ahLst/>
            <a:cxnLst/>
            <a:rect l="l" t="t" r="r" b="b"/>
            <a:pathLst>
              <a:path h="60960">
                <a:moveTo>
                  <a:pt x="0" y="0"/>
                </a:moveTo>
                <a:lnTo>
                  <a:pt x="0" y="60664"/>
                </a:lnTo>
              </a:path>
            </a:pathLst>
          </a:custGeom>
          <a:ln w="13992">
            <a:solidFill>
              <a:srgbClr val="333333"/>
            </a:solidFill>
          </a:ln>
        </p:spPr>
        <p:txBody>
          <a:bodyPr wrap="square" lIns="0" tIns="0" rIns="0" bIns="0" rtlCol="0"/>
          <a:lstStyle/>
          <a:p>
            <a:endParaRPr sz="1588"/>
          </a:p>
        </p:txBody>
      </p:sp>
      <p:sp>
        <p:nvSpPr>
          <p:cNvPr id="165" name="object 165"/>
          <p:cNvSpPr/>
          <p:nvPr/>
        </p:nvSpPr>
        <p:spPr>
          <a:xfrm>
            <a:off x="7048472" y="5114802"/>
            <a:ext cx="0" cy="53788"/>
          </a:xfrm>
          <a:custGeom>
            <a:avLst/>
            <a:gdLst/>
            <a:ahLst/>
            <a:cxnLst/>
            <a:rect l="l" t="t" r="r" b="b"/>
            <a:pathLst>
              <a:path h="60960">
                <a:moveTo>
                  <a:pt x="0" y="0"/>
                </a:moveTo>
                <a:lnTo>
                  <a:pt x="0" y="60664"/>
                </a:lnTo>
              </a:path>
            </a:pathLst>
          </a:custGeom>
          <a:ln w="13992">
            <a:solidFill>
              <a:srgbClr val="333333"/>
            </a:solidFill>
          </a:ln>
        </p:spPr>
        <p:txBody>
          <a:bodyPr wrap="square" lIns="0" tIns="0" rIns="0" bIns="0" rtlCol="0"/>
          <a:lstStyle/>
          <a:p>
            <a:endParaRPr sz="1588"/>
          </a:p>
        </p:txBody>
      </p:sp>
      <p:sp>
        <p:nvSpPr>
          <p:cNvPr id="166" name="object 166"/>
          <p:cNvSpPr txBox="1"/>
          <p:nvPr/>
        </p:nvSpPr>
        <p:spPr>
          <a:xfrm>
            <a:off x="6306669" y="5205133"/>
            <a:ext cx="559174" cy="251159"/>
          </a:xfrm>
          <a:prstGeom prst="rect">
            <a:avLst/>
          </a:prstGeom>
        </p:spPr>
        <p:txBody>
          <a:bodyPr vert="horz" wrap="square" lIns="0" tIns="0" rIns="0" bIns="0" rtlCol="0">
            <a:spAutoFit/>
          </a:bodyPr>
          <a:lstStyle/>
          <a:p>
            <a:pPr marL="11206"/>
            <a:r>
              <a:rPr sz="1632" spc="-180" dirty="0">
                <a:latin typeface="Arial"/>
                <a:cs typeface="Arial"/>
              </a:rPr>
              <a:t>P</a:t>
            </a:r>
            <a:r>
              <a:rPr sz="1632" spc="-128" dirty="0">
                <a:latin typeface="Arial"/>
                <a:cs typeface="Arial"/>
              </a:rPr>
              <a:t>a</a:t>
            </a:r>
            <a:r>
              <a:rPr sz="1632" spc="-84" dirty="0">
                <a:latin typeface="Arial"/>
                <a:cs typeface="Arial"/>
              </a:rPr>
              <a:t>t</a:t>
            </a:r>
            <a:r>
              <a:rPr sz="1632" spc="-88" dirty="0">
                <a:latin typeface="Arial"/>
                <a:cs typeface="Arial"/>
              </a:rPr>
              <a:t>r</a:t>
            </a:r>
            <a:r>
              <a:rPr sz="1632" spc="-128" dirty="0">
                <a:latin typeface="Arial"/>
                <a:cs typeface="Arial"/>
              </a:rPr>
              <a:t>o</a:t>
            </a:r>
            <a:r>
              <a:rPr sz="1632" dirty="0">
                <a:latin typeface="Arial"/>
                <a:cs typeface="Arial"/>
              </a:rPr>
              <a:t>n</a:t>
            </a:r>
            <a:endParaRPr sz="1632">
              <a:latin typeface="Arial"/>
              <a:cs typeface="Arial"/>
            </a:endParaRPr>
          </a:p>
        </p:txBody>
      </p:sp>
      <p:sp>
        <p:nvSpPr>
          <p:cNvPr id="167" name="object 167"/>
          <p:cNvSpPr/>
          <p:nvPr/>
        </p:nvSpPr>
        <p:spPr>
          <a:xfrm>
            <a:off x="7720152" y="5078450"/>
            <a:ext cx="1241612" cy="387162"/>
          </a:xfrm>
          <a:custGeom>
            <a:avLst/>
            <a:gdLst/>
            <a:ahLst/>
            <a:cxnLst/>
            <a:rect l="l" t="t" r="r" b="b"/>
            <a:pathLst>
              <a:path w="1407159" h="438785">
                <a:moveTo>
                  <a:pt x="1393221" y="14097"/>
                </a:moveTo>
                <a:lnTo>
                  <a:pt x="1349501" y="14097"/>
                </a:lnTo>
                <a:lnTo>
                  <a:pt x="1349501" y="0"/>
                </a:lnTo>
                <a:lnTo>
                  <a:pt x="1399222" y="0"/>
                </a:lnTo>
                <a:lnTo>
                  <a:pt x="1399222" y="7048"/>
                </a:lnTo>
                <a:lnTo>
                  <a:pt x="1393221" y="7048"/>
                </a:lnTo>
                <a:lnTo>
                  <a:pt x="1393221" y="14097"/>
                </a:lnTo>
                <a:close/>
              </a:path>
              <a:path w="1407159" h="438785">
                <a:moveTo>
                  <a:pt x="1407128" y="42195"/>
                </a:moveTo>
                <a:lnTo>
                  <a:pt x="1393221" y="42195"/>
                </a:lnTo>
                <a:lnTo>
                  <a:pt x="1393221" y="7048"/>
                </a:lnTo>
                <a:lnTo>
                  <a:pt x="1399222" y="7048"/>
                </a:lnTo>
                <a:lnTo>
                  <a:pt x="1399222" y="14097"/>
                </a:lnTo>
                <a:lnTo>
                  <a:pt x="1407128" y="14097"/>
                </a:lnTo>
                <a:lnTo>
                  <a:pt x="1407128" y="42195"/>
                </a:lnTo>
                <a:close/>
              </a:path>
              <a:path w="1407159" h="438785">
                <a:moveTo>
                  <a:pt x="1407128" y="14097"/>
                </a:moveTo>
                <a:lnTo>
                  <a:pt x="1399222" y="14097"/>
                </a:lnTo>
                <a:lnTo>
                  <a:pt x="1399222" y="7048"/>
                </a:lnTo>
                <a:lnTo>
                  <a:pt x="1407128" y="7048"/>
                </a:lnTo>
                <a:lnTo>
                  <a:pt x="1407128" y="14097"/>
                </a:lnTo>
                <a:close/>
              </a:path>
              <a:path w="1407159" h="438785">
                <a:moveTo>
                  <a:pt x="1313687" y="14097"/>
                </a:moveTo>
                <a:lnTo>
                  <a:pt x="1264062" y="14097"/>
                </a:lnTo>
                <a:lnTo>
                  <a:pt x="1264062" y="0"/>
                </a:lnTo>
                <a:lnTo>
                  <a:pt x="1313687" y="0"/>
                </a:lnTo>
                <a:lnTo>
                  <a:pt x="1313687" y="14097"/>
                </a:lnTo>
                <a:close/>
              </a:path>
              <a:path w="1407159" h="438785">
                <a:moveTo>
                  <a:pt x="1226248" y="14097"/>
                </a:moveTo>
                <a:lnTo>
                  <a:pt x="1176623" y="14097"/>
                </a:lnTo>
                <a:lnTo>
                  <a:pt x="1176623" y="0"/>
                </a:lnTo>
                <a:lnTo>
                  <a:pt x="1226248" y="0"/>
                </a:lnTo>
                <a:lnTo>
                  <a:pt x="1226248" y="14097"/>
                </a:lnTo>
                <a:close/>
              </a:path>
              <a:path w="1407159" h="438785">
                <a:moveTo>
                  <a:pt x="1138808" y="14097"/>
                </a:moveTo>
                <a:lnTo>
                  <a:pt x="1089088" y="14097"/>
                </a:lnTo>
                <a:lnTo>
                  <a:pt x="1089088" y="0"/>
                </a:lnTo>
                <a:lnTo>
                  <a:pt x="1138808" y="0"/>
                </a:lnTo>
                <a:lnTo>
                  <a:pt x="1138808" y="14097"/>
                </a:lnTo>
                <a:close/>
              </a:path>
              <a:path w="1407159" h="438785">
                <a:moveTo>
                  <a:pt x="1051369" y="14097"/>
                </a:moveTo>
                <a:lnTo>
                  <a:pt x="1001648" y="14097"/>
                </a:lnTo>
                <a:lnTo>
                  <a:pt x="1001648" y="0"/>
                </a:lnTo>
                <a:lnTo>
                  <a:pt x="1051369" y="0"/>
                </a:lnTo>
                <a:lnTo>
                  <a:pt x="1051369" y="14097"/>
                </a:lnTo>
                <a:close/>
              </a:path>
              <a:path w="1407159" h="438785">
                <a:moveTo>
                  <a:pt x="965930" y="14097"/>
                </a:moveTo>
                <a:lnTo>
                  <a:pt x="916209" y="14097"/>
                </a:lnTo>
                <a:lnTo>
                  <a:pt x="916209" y="0"/>
                </a:lnTo>
                <a:lnTo>
                  <a:pt x="965930" y="0"/>
                </a:lnTo>
                <a:lnTo>
                  <a:pt x="965930" y="14097"/>
                </a:lnTo>
                <a:close/>
              </a:path>
              <a:path w="1407159" h="438785">
                <a:moveTo>
                  <a:pt x="878490" y="14097"/>
                </a:moveTo>
                <a:lnTo>
                  <a:pt x="828770" y="14097"/>
                </a:lnTo>
                <a:lnTo>
                  <a:pt x="828770" y="0"/>
                </a:lnTo>
                <a:lnTo>
                  <a:pt x="878490" y="0"/>
                </a:lnTo>
                <a:lnTo>
                  <a:pt x="878490" y="14097"/>
                </a:lnTo>
                <a:close/>
              </a:path>
              <a:path w="1407159" h="438785">
                <a:moveTo>
                  <a:pt x="790955" y="14097"/>
                </a:moveTo>
                <a:lnTo>
                  <a:pt x="741330" y="14097"/>
                </a:lnTo>
                <a:lnTo>
                  <a:pt x="741330" y="0"/>
                </a:lnTo>
                <a:lnTo>
                  <a:pt x="790955" y="0"/>
                </a:lnTo>
                <a:lnTo>
                  <a:pt x="790955" y="14097"/>
                </a:lnTo>
                <a:close/>
              </a:path>
              <a:path w="1407159" h="438785">
                <a:moveTo>
                  <a:pt x="703516" y="14097"/>
                </a:moveTo>
                <a:lnTo>
                  <a:pt x="653891" y="14097"/>
                </a:lnTo>
                <a:lnTo>
                  <a:pt x="653891" y="0"/>
                </a:lnTo>
                <a:lnTo>
                  <a:pt x="703516" y="0"/>
                </a:lnTo>
                <a:lnTo>
                  <a:pt x="703516" y="14097"/>
                </a:lnTo>
                <a:close/>
              </a:path>
              <a:path w="1407159" h="438785">
                <a:moveTo>
                  <a:pt x="618077" y="14097"/>
                </a:moveTo>
                <a:lnTo>
                  <a:pt x="568356" y="14097"/>
                </a:lnTo>
                <a:lnTo>
                  <a:pt x="568356" y="0"/>
                </a:lnTo>
                <a:lnTo>
                  <a:pt x="618077" y="0"/>
                </a:lnTo>
                <a:lnTo>
                  <a:pt x="618077" y="14097"/>
                </a:lnTo>
                <a:close/>
              </a:path>
              <a:path w="1407159" h="438785">
                <a:moveTo>
                  <a:pt x="530637" y="14097"/>
                </a:moveTo>
                <a:lnTo>
                  <a:pt x="480917" y="14097"/>
                </a:lnTo>
                <a:lnTo>
                  <a:pt x="480917" y="0"/>
                </a:lnTo>
                <a:lnTo>
                  <a:pt x="530637" y="0"/>
                </a:lnTo>
                <a:lnTo>
                  <a:pt x="530637" y="14097"/>
                </a:lnTo>
                <a:close/>
              </a:path>
              <a:path w="1407159" h="438785">
                <a:moveTo>
                  <a:pt x="443198" y="14097"/>
                </a:moveTo>
                <a:lnTo>
                  <a:pt x="393477" y="14097"/>
                </a:lnTo>
                <a:lnTo>
                  <a:pt x="393477" y="0"/>
                </a:lnTo>
                <a:lnTo>
                  <a:pt x="443198" y="0"/>
                </a:lnTo>
                <a:lnTo>
                  <a:pt x="443198" y="14097"/>
                </a:lnTo>
                <a:close/>
              </a:path>
              <a:path w="1407159" h="438785">
                <a:moveTo>
                  <a:pt x="355758" y="14097"/>
                </a:moveTo>
                <a:lnTo>
                  <a:pt x="306038" y="14097"/>
                </a:lnTo>
                <a:lnTo>
                  <a:pt x="306038" y="0"/>
                </a:lnTo>
                <a:lnTo>
                  <a:pt x="355758" y="0"/>
                </a:lnTo>
                <a:lnTo>
                  <a:pt x="355758" y="14097"/>
                </a:lnTo>
                <a:close/>
              </a:path>
              <a:path w="1407159" h="438785">
                <a:moveTo>
                  <a:pt x="270319" y="14097"/>
                </a:moveTo>
                <a:lnTo>
                  <a:pt x="220598" y="14097"/>
                </a:lnTo>
                <a:lnTo>
                  <a:pt x="220598" y="0"/>
                </a:lnTo>
                <a:lnTo>
                  <a:pt x="270319" y="0"/>
                </a:lnTo>
                <a:lnTo>
                  <a:pt x="270319" y="14097"/>
                </a:lnTo>
                <a:close/>
              </a:path>
              <a:path w="1407159" h="438785">
                <a:moveTo>
                  <a:pt x="182784" y="14097"/>
                </a:moveTo>
                <a:lnTo>
                  <a:pt x="133159" y="14097"/>
                </a:lnTo>
                <a:lnTo>
                  <a:pt x="133159" y="0"/>
                </a:lnTo>
                <a:lnTo>
                  <a:pt x="182784" y="0"/>
                </a:lnTo>
                <a:lnTo>
                  <a:pt x="182784" y="14097"/>
                </a:lnTo>
                <a:close/>
              </a:path>
              <a:path w="1407159" h="438785">
                <a:moveTo>
                  <a:pt x="95345" y="14097"/>
                </a:moveTo>
                <a:lnTo>
                  <a:pt x="45719" y="14097"/>
                </a:lnTo>
                <a:lnTo>
                  <a:pt x="45719" y="0"/>
                </a:lnTo>
                <a:lnTo>
                  <a:pt x="95345" y="0"/>
                </a:lnTo>
                <a:lnTo>
                  <a:pt x="95345" y="14097"/>
                </a:lnTo>
                <a:close/>
              </a:path>
              <a:path w="1407159" h="438785">
                <a:moveTo>
                  <a:pt x="13906" y="63341"/>
                </a:moveTo>
                <a:lnTo>
                  <a:pt x="0" y="63341"/>
                </a:lnTo>
                <a:lnTo>
                  <a:pt x="0" y="0"/>
                </a:lnTo>
                <a:lnTo>
                  <a:pt x="7905" y="0"/>
                </a:lnTo>
                <a:lnTo>
                  <a:pt x="7905" y="14097"/>
                </a:lnTo>
                <a:lnTo>
                  <a:pt x="13906" y="14097"/>
                </a:lnTo>
                <a:lnTo>
                  <a:pt x="13906" y="63341"/>
                </a:lnTo>
                <a:close/>
              </a:path>
              <a:path w="1407159" h="438785">
                <a:moveTo>
                  <a:pt x="13906" y="14097"/>
                </a:moveTo>
                <a:lnTo>
                  <a:pt x="7905" y="14097"/>
                </a:lnTo>
                <a:lnTo>
                  <a:pt x="13906" y="7048"/>
                </a:lnTo>
                <a:lnTo>
                  <a:pt x="13906" y="14097"/>
                </a:lnTo>
                <a:close/>
              </a:path>
              <a:path w="1407159" h="438785">
                <a:moveTo>
                  <a:pt x="13906" y="166592"/>
                </a:moveTo>
                <a:lnTo>
                  <a:pt x="0" y="166592"/>
                </a:lnTo>
                <a:lnTo>
                  <a:pt x="0" y="107918"/>
                </a:lnTo>
                <a:lnTo>
                  <a:pt x="13906" y="107918"/>
                </a:lnTo>
                <a:lnTo>
                  <a:pt x="13906" y="166592"/>
                </a:lnTo>
                <a:close/>
              </a:path>
              <a:path w="1407159" h="438785">
                <a:moveTo>
                  <a:pt x="13906" y="267462"/>
                </a:moveTo>
                <a:lnTo>
                  <a:pt x="0" y="267462"/>
                </a:lnTo>
                <a:lnTo>
                  <a:pt x="0" y="208788"/>
                </a:lnTo>
                <a:lnTo>
                  <a:pt x="13906" y="208788"/>
                </a:lnTo>
                <a:lnTo>
                  <a:pt x="13906" y="267462"/>
                </a:lnTo>
                <a:close/>
              </a:path>
              <a:path w="1407159" h="438785">
                <a:moveTo>
                  <a:pt x="13906" y="370713"/>
                </a:moveTo>
                <a:lnTo>
                  <a:pt x="0" y="370713"/>
                </a:lnTo>
                <a:lnTo>
                  <a:pt x="0" y="312039"/>
                </a:lnTo>
                <a:lnTo>
                  <a:pt x="13906" y="312039"/>
                </a:lnTo>
                <a:lnTo>
                  <a:pt x="13906" y="370713"/>
                </a:lnTo>
                <a:close/>
              </a:path>
              <a:path w="1407159" h="438785">
                <a:moveTo>
                  <a:pt x="41719" y="438721"/>
                </a:moveTo>
                <a:lnTo>
                  <a:pt x="0" y="438721"/>
                </a:lnTo>
                <a:lnTo>
                  <a:pt x="0" y="415290"/>
                </a:lnTo>
                <a:lnTo>
                  <a:pt x="13906" y="415290"/>
                </a:lnTo>
                <a:lnTo>
                  <a:pt x="13906" y="424719"/>
                </a:lnTo>
                <a:lnTo>
                  <a:pt x="7905" y="424719"/>
                </a:lnTo>
                <a:lnTo>
                  <a:pt x="13906" y="431768"/>
                </a:lnTo>
                <a:lnTo>
                  <a:pt x="41719" y="431768"/>
                </a:lnTo>
                <a:lnTo>
                  <a:pt x="41719" y="438721"/>
                </a:lnTo>
                <a:close/>
              </a:path>
              <a:path w="1407159" h="438785">
                <a:moveTo>
                  <a:pt x="13906" y="431768"/>
                </a:moveTo>
                <a:lnTo>
                  <a:pt x="7905" y="424719"/>
                </a:lnTo>
                <a:lnTo>
                  <a:pt x="13906" y="424719"/>
                </a:lnTo>
                <a:lnTo>
                  <a:pt x="13906" y="431768"/>
                </a:lnTo>
                <a:close/>
              </a:path>
              <a:path w="1407159" h="438785">
                <a:moveTo>
                  <a:pt x="41719" y="431768"/>
                </a:moveTo>
                <a:lnTo>
                  <a:pt x="13906" y="431768"/>
                </a:lnTo>
                <a:lnTo>
                  <a:pt x="13906" y="424719"/>
                </a:lnTo>
                <a:lnTo>
                  <a:pt x="41719" y="424719"/>
                </a:lnTo>
                <a:lnTo>
                  <a:pt x="41719" y="431768"/>
                </a:lnTo>
                <a:close/>
              </a:path>
              <a:path w="1407159" h="438785">
                <a:moveTo>
                  <a:pt x="129158" y="438721"/>
                </a:moveTo>
                <a:lnTo>
                  <a:pt x="79438" y="438721"/>
                </a:lnTo>
                <a:lnTo>
                  <a:pt x="79438" y="424719"/>
                </a:lnTo>
                <a:lnTo>
                  <a:pt x="129158" y="424719"/>
                </a:lnTo>
                <a:lnTo>
                  <a:pt x="129158" y="438721"/>
                </a:lnTo>
                <a:close/>
              </a:path>
              <a:path w="1407159" h="438785">
                <a:moveTo>
                  <a:pt x="216598" y="438721"/>
                </a:moveTo>
                <a:lnTo>
                  <a:pt x="166973" y="438721"/>
                </a:lnTo>
                <a:lnTo>
                  <a:pt x="166973" y="424719"/>
                </a:lnTo>
                <a:lnTo>
                  <a:pt x="216598" y="424719"/>
                </a:lnTo>
                <a:lnTo>
                  <a:pt x="216598" y="438721"/>
                </a:lnTo>
                <a:close/>
              </a:path>
              <a:path w="1407159" h="438785">
                <a:moveTo>
                  <a:pt x="302037" y="438721"/>
                </a:moveTo>
                <a:lnTo>
                  <a:pt x="252412" y="438721"/>
                </a:lnTo>
                <a:lnTo>
                  <a:pt x="252412" y="424719"/>
                </a:lnTo>
                <a:lnTo>
                  <a:pt x="302037" y="424719"/>
                </a:lnTo>
                <a:lnTo>
                  <a:pt x="302037" y="438721"/>
                </a:lnTo>
                <a:close/>
              </a:path>
              <a:path w="1407159" h="438785">
                <a:moveTo>
                  <a:pt x="389572" y="438721"/>
                </a:moveTo>
                <a:lnTo>
                  <a:pt x="339851" y="438721"/>
                </a:lnTo>
                <a:lnTo>
                  <a:pt x="339851" y="424719"/>
                </a:lnTo>
                <a:lnTo>
                  <a:pt x="389572" y="424719"/>
                </a:lnTo>
                <a:lnTo>
                  <a:pt x="389572" y="438721"/>
                </a:lnTo>
                <a:close/>
              </a:path>
              <a:path w="1407159" h="438785">
                <a:moveTo>
                  <a:pt x="477011" y="438721"/>
                </a:moveTo>
                <a:lnTo>
                  <a:pt x="427291" y="438721"/>
                </a:lnTo>
                <a:lnTo>
                  <a:pt x="427291" y="424719"/>
                </a:lnTo>
                <a:lnTo>
                  <a:pt x="477011" y="424719"/>
                </a:lnTo>
                <a:lnTo>
                  <a:pt x="477011" y="438721"/>
                </a:lnTo>
                <a:close/>
              </a:path>
              <a:path w="1407159" h="438785">
                <a:moveTo>
                  <a:pt x="564451" y="438721"/>
                </a:moveTo>
                <a:lnTo>
                  <a:pt x="514730" y="438721"/>
                </a:lnTo>
                <a:lnTo>
                  <a:pt x="514730" y="424719"/>
                </a:lnTo>
                <a:lnTo>
                  <a:pt x="564451" y="424719"/>
                </a:lnTo>
                <a:lnTo>
                  <a:pt x="564451" y="438721"/>
                </a:lnTo>
                <a:close/>
              </a:path>
              <a:path w="1407159" h="438785">
                <a:moveTo>
                  <a:pt x="649890" y="438721"/>
                </a:moveTo>
                <a:lnTo>
                  <a:pt x="600170" y="438721"/>
                </a:lnTo>
                <a:lnTo>
                  <a:pt x="600170" y="424719"/>
                </a:lnTo>
                <a:lnTo>
                  <a:pt x="649890" y="424719"/>
                </a:lnTo>
                <a:lnTo>
                  <a:pt x="649890" y="438721"/>
                </a:lnTo>
                <a:close/>
              </a:path>
              <a:path w="1407159" h="438785">
                <a:moveTo>
                  <a:pt x="737330" y="438721"/>
                </a:moveTo>
                <a:lnTo>
                  <a:pt x="687609" y="438721"/>
                </a:lnTo>
                <a:lnTo>
                  <a:pt x="687609" y="424719"/>
                </a:lnTo>
                <a:lnTo>
                  <a:pt x="737330" y="424719"/>
                </a:lnTo>
                <a:lnTo>
                  <a:pt x="737330" y="438721"/>
                </a:lnTo>
                <a:close/>
              </a:path>
              <a:path w="1407159" h="438785">
                <a:moveTo>
                  <a:pt x="824769" y="438721"/>
                </a:moveTo>
                <a:lnTo>
                  <a:pt x="775144" y="438721"/>
                </a:lnTo>
                <a:lnTo>
                  <a:pt x="775144" y="424719"/>
                </a:lnTo>
                <a:lnTo>
                  <a:pt x="824769" y="424719"/>
                </a:lnTo>
                <a:lnTo>
                  <a:pt x="824769" y="438721"/>
                </a:lnTo>
                <a:close/>
              </a:path>
              <a:path w="1407159" h="438785">
                <a:moveTo>
                  <a:pt x="912209" y="438721"/>
                </a:moveTo>
                <a:lnTo>
                  <a:pt x="862583" y="438721"/>
                </a:lnTo>
                <a:lnTo>
                  <a:pt x="862583" y="424719"/>
                </a:lnTo>
                <a:lnTo>
                  <a:pt x="912209" y="424719"/>
                </a:lnTo>
                <a:lnTo>
                  <a:pt x="912209" y="438721"/>
                </a:lnTo>
                <a:close/>
              </a:path>
              <a:path w="1407159" h="438785">
                <a:moveTo>
                  <a:pt x="997743" y="438721"/>
                </a:moveTo>
                <a:lnTo>
                  <a:pt x="948023" y="438721"/>
                </a:lnTo>
                <a:lnTo>
                  <a:pt x="948023" y="424719"/>
                </a:lnTo>
                <a:lnTo>
                  <a:pt x="997743" y="424719"/>
                </a:lnTo>
                <a:lnTo>
                  <a:pt x="997743" y="438721"/>
                </a:lnTo>
                <a:close/>
              </a:path>
              <a:path w="1407159" h="438785">
                <a:moveTo>
                  <a:pt x="1085183" y="438721"/>
                </a:moveTo>
                <a:lnTo>
                  <a:pt x="1035462" y="438721"/>
                </a:lnTo>
                <a:lnTo>
                  <a:pt x="1035462" y="424719"/>
                </a:lnTo>
                <a:lnTo>
                  <a:pt x="1085183" y="424719"/>
                </a:lnTo>
                <a:lnTo>
                  <a:pt x="1085183" y="438721"/>
                </a:lnTo>
                <a:close/>
              </a:path>
              <a:path w="1407159" h="438785">
                <a:moveTo>
                  <a:pt x="1172622" y="438721"/>
                </a:moveTo>
                <a:lnTo>
                  <a:pt x="1122902" y="438721"/>
                </a:lnTo>
                <a:lnTo>
                  <a:pt x="1122902" y="424719"/>
                </a:lnTo>
                <a:lnTo>
                  <a:pt x="1172622" y="424719"/>
                </a:lnTo>
                <a:lnTo>
                  <a:pt x="1172622" y="438721"/>
                </a:lnTo>
                <a:close/>
              </a:path>
              <a:path w="1407159" h="438785">
                <a:moveTo>
                  <a:pt x="1260062" y="438721"/>
                </a:moveTo>
                <a:lnTo>
                  <a:pt x="1210341" y="438721"/>
                </a:lnTo>
                <a:lnTo>
                  <a:pt x="1210341" y="424719"/>
                </a:lnTo>
                <a:lnTo>
                  <a:pt x="1260062" y="424719"/>
                </a:lnTo>
                <a:lnTo>
                  <a:pt x="1260062" y="438721"/>
                </a:lnTo>
                <a:close/>
              </a:path>
              <a:path w="1407159" h="438785">
                <a:moveTo>
                  <a:pt x="1345501" y="438721"/>
                </a:moveTo>
                <a:lnTo>
                  <a:pt x="1295780" y="438721"/>
                </a:lnTo>
                <a:lnTo>
                  <a:pt x="1295780" y="424719"/>
                </a:lnTo>
                <a:lnTo>
                  <a:pt x="1345501" y="424719"/>
                </a:lnTo>
                <a:lnTo>
                  <a:pt x="1345501" y="438721"/>
                </a:lnTo>
                <a:close/>
              </a:path>
              <a:path w="1407159" h="438785">
                <a:moveTo>
                  <a:pt x="1393221" y="431768"/>
                </a:moveTo>
                <a:lnTo>
                  <a:pt x="1393221" y="394144"/>
                </a:lnTo>
                <a:lnTo>
                  <a:pt x="1407128" y="394144"/>
                </a:lnTo>
                <a:lnTo>
                  <a:pt x="1407128" y="424719"/>
                </a:lnTo>
                <a:lnTo>
                  <a:pt x="1399222" y="424719"/>
                </a:lnTo>
                <a:lnTo>
                  <a:pt x="1393221" y="431768"/>
                </a:lnTo>
                <a:close/>
              </a:path>
              <a:path w="1407159" h="438785">
                <a:moveTo>
                  <a:pt x="1407128" y="438721"/>
                </a:moveTo>
                <a:lnTo>
                  <a:pt x="1383315" y="438721"/>
                </a:lnTo>
                <a:lnTo>
                  <a:pt x="1383315" y="424719"/>
                </a:lnTo>
                <a:lnTo>
                  <a:pt x="1393221" y="424719"/>
                </a:lnTo>
                <a:lnTo>
                  <a:pt x="1393221" y="431768"/>
                </a:lnTo>
                <a:lnTo>
                  <a:pt x="1407128" y="431768"/>
                </a:lnTo>
                <a:lnTo>
                  <a:pt x="1407128" y="438721"/>
                </a:lnTo>
                <a:close/>
              </a:path>
              <a:path w="1407159" h="438785">
                <a:moveTo>
                  <a:pt x="1407128" y="431768"/>
                </a:moveTo>
                <a:lnTo>
                  <a:pt x="1393221" y="431768"/>
                </a:lnTo>
                <a:lnTo>
                  <a:pt x="1399222" y="424719"/>
                </a:lnTo>
                <a:lnTo>
                  <a:pt x="1407128" y="424719"/>
                </a:lnTo>
                <a:lnTo>
                  <a:pt x="1407128" y="431768"/>
                </a:lnTo>
                <a:close/>
              </a:path>
              <a:path w="1407159" h="438785">
                <a:moveTo>
                  <a:pt x="1407128" y="349567"/>
                </a:moveTo>
                <a:lnTo>
                  <a:pt x="1393221" y="349567"/>
                </a:lnTo>
                <a:lnTo>
                  <a:pt x="1393221" y="290988"/>
                </a:lnTo>
                <a:lnTo>
                  <a:pt x="1407128" y="290988"/>
                </a:lnTo>
                <a:lnTo>
                  <a:pt x="1407128" y="349567"/>
                </a:lnTo>
                <a:close/>
              </a:path>
              <a:path w="1407159" h="438785">
                <a:moveTo>
                  <a:pt x="1407128" y="246411"/>
                </a:moveTo>
                <a:lnTo>
                  <a:pt x="1393221" y="246411"/>
                </a:lnTo>
                <a:lnTo>
                  <a:pt x="1393221" y="187737"/>
                </a:lnTo>
                <a:lnTo>
                  <a:pt x="1407128" y="187737"/>
                </a:lnTo>
                <a:lnTo>
                  <a:pt x="1407128" y="246411"/>
                </a:lnTo>
                <a:close/>
              </a:path>
              <a:path w="1407159" h="438785">
                <a:moveTo>
                  <a:pt x="1407128" y="143160"/>
                </a:moveTo>
                <a:lnTo>
                  <a:pt x="1393221" y="143160"/>
                </a:lnTo>
                <a:lnTo>
                  <a:pt x="1393221" y="84486"/>
                </a:lnTo>
                <a:lnTo>
                  <a:pt x="1407128" y="84486"/>
                </a:lnTo>
                <a:lnTo>
                  <a:pt x="1407128" y="143160"/>
                </a:lnTo>
                <a:close/>
              </a:path>
            </a:pathLst>
          </a:custGeom>
          <a:solidFill>
            <a:srgbClr val="333333"/>
          </a:solidFill>
        </p:spPr>
        <p:txBody>
          <a:bodyPr wrap="square" lIns="0" tIns="0" rIns="0" bIns="0" rtlCol="0"/>
          <a:lstStyle/>
          <a:p>
            <a:endParaRPr sz="1588"/>
          </a:p>
        </p:txBody>
      </p:sp>
      <p:sp>
        <p:nvSpPr>
          <p:cNvPr id="168" name="object 168"/>
          <p:cNvSpPr/>
          <p:nvPr/>
        </p:nvSpPr>
        <p:spPr>
          <a:xfrm>
            <a:off x="8910012"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69" name="object 169"/>
          <p:cNvSpPr/>
          <p:nvPr/>
        </p:nvSpPr>
        <p:spPr>
          <a:xfrm>
            <a:off x="8834624"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70" name="object 170"/>
          <p:cNvSpPr/>
          <p:nvPr/>
        </p:nvSpPr>
        <p:spPr>
          <a:xfrm>
            <a:off x="8757472"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71" name="object 171"/>
          <p:cNvSpPr/>
          <p:nvPr/>
        </p:nvSpPr>
        <p:spPr>
          <a:xfrm>
            <a:off x="8680235"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2" name="object 172"/>
          <p:cNvSpPr/>
          <p:nvPr/>
        </p:nvSpPr>
        <p:spPr>
          <a:xfrm>
            <a:off x="8603082"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3" name="object 173"/>
          <p:cNvSpPr/>
          <p:nvPr/>
        </p:nvSpPr>
        <p:spPr>
          <a:xfrm>
            <a:off x="8527695"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4" name="object 174"/>
          <p:cNvSpPr/>
          <p:nvPr/>
        </p:nvSpPr>
        <p:spPr>
          <a:xfrm>
            <a:off x="8450543"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5" name="object 175"/>
          <p:cNvSpPr/>
          <p:nvPr/>
        </p:nvSpPr>
        <p:spPr>
          <a:xfrm>
            <a:off x="8373390"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76" name="object 176"/>
          <p:cNvSpPr/>
          <p:nvPr/>
        </p:nvSpPr>
        <p:spPr>
          <a:xfrm>
            <a:off x="8296238"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77" name="object 177"/>
          <p:cNvSpPr/>
          <p:nvPr/>
        </p:nvSpPr>
        <p:spPr>
          <a:xfrm>
            <a:off x="8220766"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8" name="object 178"/>
          <p:cNvSpPr/>
          <p:nvPr/>
        </p:nvSpPr>
        <p:spPr>
          <a:xfrm>
            <a:off x="8143614"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79" name="object 179"/>
          <p:cNvSpPr/>
          <p:nvPr/>
        </p:nvSpPr>
        <p:spPr>
          <a:xfrm>
            <a:off x="8066461"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80" name="object 180"/>
          <p:cNvSpPr/>
          <p:nvPr/>
        </p:nvSpPr>
        <p:spPr>
          <a:xfrm>
            <a:off x="7989308"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81" name="object 181"/>
          <p:cNvSpPr/>
          <p:nvPr/>
        </p:nvSpPr>
        <p:spPr>
          <a:xfrm>
            <a:off x="7913920" y="5084669"/>
            <a:ext cx="45943" cy="0"/>
          </a:xfrm>
          <a:custGeom>
            <a:avLst/>
            <a:gdLst/>
            <a:ahLst/>
            <a:cxnLst/>
            <a:rect l="l" t="t" r="r" b="b"/>
            <a:pathLst>
              <a:path w="52070">
                <a:moveTo>
                  <a:pt x="0" y="0"/>
                </a:moveTo>
                <a:lnTo>
                  <a:pt x="51711" y="0"/>
                </a:lnTo>
              </a:path>
            </a:pathLst>
          </a:custGeom>
          <a:ln w="16087">
            <a:solidFill>
              <a:srgbClr val="333333"/>
            </a:solidFill>
          </a:ln>
        </p:spPr>
        <p:txBody>
          <a:bodyPr wrap="square" lIns="0" tIns="0" rIns="0" bIns="0" rtlCol="0"/>
          <a:lstStyle/>
          <a:p>
            <a:endParaRPr sz="1588"/>
          </a:p>
        </p:txBody>
      </p:sp>
      <p:sp>
        <p:nvSpPr>
          <p:cNvPr id="182" name="object 182"/>
          <p:cNvSpPr/>
          <p:nvPr/>
        </p:nvSpPr>
        <p:spPr>
          <a:xfrm>
            <a:off x="7836768"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83" name="object 183"/>
          <p:cNvSpPr/>
          <p:nvPr/>
        </p:nvSpPr>
        <p:spPr>
          <a:xfrm>
            <a:off x="7759615" y="5084669"/>
            <a:ext cx="45943" cy="0"/>
          </a:xfrm>
          <a:custGeom>
            <a:avLst/>
            <a:gdLst/>
            <a:ahLst/>
            <a:cxnLst/>
            <a:rect l="l" t="t" r="r" b="b"/>
            <a:pathLst>
              <a:path w="52070">
                <a:moveTo>
                  <a:pt x="0" y="0"/>
                </a:moveTo>
                <a:lnTo>
                  <a:pt x="51615" y="0"/>
                </a:lnTo>
              </a:path>
            </a:pathLst>
          </a:custGeom>
          <a:ln w="16087">
            <a:solidFill>
              <a:srgbClr val="333333"/>
            </a:solidFill>
          </a:ln>
        </p:spPr>
        <p:txBody>
          <a:bodyPr wrap="square" lIns="0" tIns="0" rIns="0" bIns="0" rtlCol="0"/>
          <a:lstStyle/>
          <a:p>
            <a:endParaRPr sz="1588"/>
          </a:p>
        </p:txBody>
      </p:sp>
      <p:sp>
        <p:nvSpPr>
          <p:cNvPr id="184" name="object 184"/>
          <p:cNvSpPr/>
          <p:nvPr/>
        </p:nvSpPr>
        <p:spPr>
          <a:xfrm>
            <a:off x="7720153" y="5078450"/>
            <a:ext cx="12326" cy="56029"/>
          </a:xfrm>
          <a:custGeom>
            <a:avLst/>
            <a:gdLst/>
            <a:ahLst/>
            <a:cxnLst/>
            <a:rect l="l" t="t" r="r" b="b"/>
            <a:pathLst>
              <a:path w="13970" h="63500">
                <a:moveTo>
                  <a:pt x="7905" y="14097"/>
                </a:moveTo>
                <a:lnTo>
                  <a:pt x="13906" y="7048"/>
                </a:lnTo>
                <a:lnTo>
                  <a:pt x="13906" y="63341"/>
                </a:lnTo>
                <a:lnTo>
                  <a:pt x="0" y="63341"/>
                </a:lnTo>
                <a:lnTo>
                  <a:pt x="0" y="0"/>
                </a:lnTo>
                <a:lnTo>
                  <a:pt x="7905" y="0"/>
                </a:lnTo>
                <a:lnTo>
                  <a:pt x="7905" y="14097"/>
                </a:lnTo>
                <a:close/>
              </a:path>
            </a:pathLst>
          </a:custGeom>
          <a:ln w="3175">
            <a:solidFill>
              <a:srgbClr val="333333"/>
            </a:solidFill>
          </a:ln>
        </p:spPr>
        <p:txBody>
          <a:bodyPr wrap="square" lIns="0" tIns="0" rIns="0" bIns="0" rtlCol="0"/>
          <a:lstStyle/>
          <a:p>
            <a:endParaRPr sz="1588"/>
          </a:p>
        </p:txBody>
      </p:sp>
      <p:sp>
        <p:nvSpPr>
          <p:cNvPr id="185" name="object 185"/>
          <p:cNvSpPr/>
          <p:nvPr/>
        </p:nvSpPr>
        <p:spPr>
          <a:xfrm>
            <a:off x="7726287" y="5172793"/>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86" name="object 186"/>
          <p:cNvSpPr/>
          <p:nvPr/>
        </p:nvSpPr>
        <p:spPr>
          <a:xfrm>
            <a:off x="7726287" y="5261795"/>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87" name="object 187"/>
          <p:cNvSpPr/>
          <p:nvPr/>
        </p:nvSpPr>
        <p:spPr>
          <a:xfrm>
            <a:off x="7726287" y="5352900"/>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188" name="object 188"/>
          <p:cNvSpPr/>
          <p:nvPr/>
        </p:nvSpPr>
        <p:spPr>
          <a:xfrm>
            <a:off x="7720153" y="5444882"/>
            <a:ext cx="36979" cy="20731"/>
          </a:xfrm>
          <a:custGeom>
            <a:avLst/>
            <a:gdLst/>
            <a:ahLst/>
            <a:cxnLst/>
            <a:rect l="l" t="t" r="r" b="b"/>
            <a:pathLst>
              <a:path w="41909" h="23495">
                <a:moveTo>
                  <a:pt x="13906" y="0"/>
                </a:moveTo>
                <a:lnTo>
                  <a:pt x="13906" y="16478"/>
                </a:lnTo>
                <a:lnTo>
                  <a:pt x="7905" y="9429"/>
                </a:lnTo>
                <a:lnTo>
                  <a:pt x="41719" y="9429"/>
                </a:lnTo>
                <a:lnTo>
                  <a:pt x="41719" y="23431"/>
                </a:lnTo>
                <a:lnTo>
                  <a:pt x="0" y="23431"/>
                </a:lnTo>
                <a:lnTo>
                  <a:pt x="0" y="0"/>
                </a:lnTo>
                <a:lnTo>
                  <a:pt x="13906" y="0"/>
                </a:lnTo>
                <a:close/>
              </a:path>
            </a:pathLst>
          </a:custGeom>
          <a:ln w="3175">
            <a:solidFill>
              <a:srgbClr val="333333"/>
            </a:solidFill>
          </a:ln>
        </p:spPr>
        <p:txBody>
          <a:bodyPr wrap="square" lIns="0" tIns="0" rIns="0" bIns="0" rtlCol="0"/>
          <a:lstStyle/>
          <a:p>
            <a:endParaRPr sz="1588"/>
          </a:p>
        </p:txBody>
      </p:sp>
      <p:sp>
        <p:nvSpPr>
          <p:cNvPr id="189" name="object 189"/>
          <p:cNvSpPr/>
          <p:nvPr/>
        </p:nvSpPr>
        <p:spPr>
          <a:xfrm>
            <a:off x="7789367"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0" name="object 190"/>
          <p:cNvSpPr/>
          <p:nvPr/>
        </p:nvSpPr>
        <p:spPr>
          <a:xfrm>
            <a:off x="7866604" y="5459380"/>
            <a:ext cx="45943" cy="0"/>
          </a:xfrm>
          <a:custGeom>
            <a:avLst/>
            <a:gdLst/>
            <a:ahLst/>
            <a:cxnLst/>
            <a:rect l="l" t="t" r="r" b="b"/>
            <a:pathLst>
              <a:path w="52070">
                <a:moveTo>
                  <a:pt x="0" y="0"/>
                </a:moveTo>
                <a:lnTo>
                  <a:pt x="51615" y="0"/>
                </a:lnTo>
              </a:path>
            </a:pathLst>
          </a:custGeom>
          <a:ln w="15992">
            <a:solidFill>
              <a:srgbClr val="333333"/>
            </a:solidFill>
          </a:ln>
        </p:spPr>
        <p:txBody>
          <a:bodyPr wrap="square" lIns="0" tIns="0" rIns="0" bIns="0" rtlCol="0"/>
          <a:lstStyle/>
          <a:p>
            <a:endParaRPr sz="1588"/>
          </a:p>
        </p:txBody>
      </p:sp>
      <p:sp>
        <p:nvSpPr>
          <p:cNvPr id="191" name="object 191"/>
          <p:cNvSpPr/>
          <p:nvPr/>
        </p:nvSpPr>
        <p:spPr>
          <a:xfrm>
            <a:off x="7941991" y="5459380"/>
            <a:ext cx="45943" cy="0"/>
          </a:xfrm>
          <a:custGeom>
            <a:avLst/>
            <a:gdLst/>
            <a:ahLst/>
            <a:cxnLst/>
            <a:rect l="l" t="t" r="r" b="b"/>
            <a:pathLst>
              <a:path w="52070">
                <a:moveTo>
                  <a:pt x="0" y="0"/>
                </a:moveTo>
                <a:lnTo>
                  <a:pt x="51615" y="0"/>
                </a:lnTo>
              </a:path>
            </a:pathLst>
          </a:custGeom>
          <a:ln w="15992">
            <a:solidFill>
              <a:srgbClr val="333333"/>
            </a:solidFill>
          </a:ln>
        </p:spPr>
        <p:txBody>
          <a:bodyPr wrap="square" lIns="0" tIns="0" rIns="0" bIns="0" rtlCol="0"/>
          <a:lstStyle/>
          <a:p>
            <a:endParaRPr sz="1588"/>
          </a:p>
        </p:txBody>
      </p:sp>
      <p:sp>
        <p:nvSpPr>
          <p:cNvPr id="192" name="object 192"/>
          <p:cNvSpPr/>
          <p:nvPr/>
        </p:nvSpPr>
        <p:spPr>
          <a:xfrm>
            <a:off x="8019144"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3" name="object 193"/>
          <p:cNvSpPr/>
          <p:nvPr/>
        </p:nvSpPr>
        <p:spPr>
          <a:xfrm>
            <a:off x="8096296"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4" name="object 194"/>
          <p:cNvSpPr/>
          <p:nvPr/>
        </p:nvSpPr>
        <p:spPr>
          <a:xfrm>
            <a:off x="8173449"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5" name="object 195"/>
          <p:cNvSpPr/>
          <p:nvPr/>
        </p:nvSpPr>
        <p:spPr>
          <a:xfrm>
            <a:off x="8248837"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6" name="object 196"/>
          <p:cNvSpPr/>
          <p:nvPr/>
        </p:nvSpPr>
        <p:spPr>
          <a:xfrm>
            <a:off x="8325989"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197" name="object 197"/>
          <p:cNvSpPr/>
          <p:nvPr/>
        </p:nvSpPr>
        <p:spPr>
          <a:xfrm>
            <a:off x="8403226" y="5459380"/>
            <a:ext cx="45943" cy="0"/>
          </a:xfrm>
          <a:custGeom>
            <a:avLst/>
            <a:gdLst/>
            <a:ahLst/>
            <a:cxnLst/>
            <a:rect l="l" t="t" r="r" b="b"/>
            <a:pathLst>
              <a:path w="52070">
                <a:moveTo>
                  <a:pt x="0" y="0"/>
                </a:moveTo>
                <a:lnTo>
                  <a:pt x="51615" y="0"/>
                </a:lnTo>
              </a:path>
            </a:pathLst>
          </a:custGeom>
          <a:ln w="15992">
            <a:solidFill>
              <a:srgbClr val="333333"/>
            </a:solidFill>
          </a:ln>
        </p:spPr>
        <p:txBody>
          <a:bodyPr wrap="square" lIns="0" tIns="0" rIns="0" bIns="0" rtlCol="0"/>
          <a:lstStyle/>
          <a:p>
            <a:endParaRPr sz="1588"/>
          </a:p>
        </p:txBody>
      </p:sp>
      <p:sp>
        <p:nvSpPr>
          <p:cNvPr id="198" name="object 198"/>
          <p:cNvSpPr/>
          <p:nvPr/>
        </p:nvSpPr>
        <p:spPr>
          <a:xfrm>
            <a:off x="8480378" y="5459380"/>
            <a:ext cx="45943" cy="0"/>
          </a:xfrm>
          <a:custGeom>
            <a:avLst/>
            <a:gdLst/>
            <a:ahLst/>
            <a:cxnLst/>
            <a:rect l="l" t="t" r="r" b="b"/>
            <a:pathLst>
              <a:path w="52070">
                <a:moveTo>
                  <a:pt x="0" y="0"/>
                </a:moveTo>
                <a:lnTo>
                  <a:pt x="51615" y="0"/>
                </a:lnTo>
              </a:path>
            </a:pathLst>
          </a:custGeom>
          <a:ln w="15992">
            <a:solidFill>
              <a:srgbClr val="333333"/>
            </a:solidFill>
          </a:ln>
        </p:spPr>
        <p:txBody>
          <a:bodyPr wrap="square" lIns="0" tIns="0" rIns="0" bIns="0" rtlCol="0"/>
          <a:lstStyle/>
          <a:p>
            <a:endParaRPr sz="1588"/>
          </a:p>
        </p:txBody>
      </p:sp>
      <p:sp>
        <p:nvSpPr>
          <p:cNvPr id="199" name="object 199"/>
          <p:cNvSpPr/>
          <p:nvPr/>
        </p:nvSpPr>
        <p:spPr>
          <a:xfrm>
            <a:off x="8555766"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0" name="object 200"/>
          <p:cNvSpPr/>
          <p:nvPr/>
        </p:nvSpPr>
        <p:spPr>
          <a:xfrm>
            <a:off x="8632918"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1" name="object 201"/>
          <p:cNvSpPr/>
          <p:nvPr/>
        </p:nvSpPr>
        <p:spPr>
          <a:xfrm>
            <a:off x="8710070"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2" name="object 202"/>
          <p:cNvSpPr/>
          <p:nvPr/>
        </p:nvSpPr>
        <p:spPr>
          <a:xfrm>
            <a:off x="8787223"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3" name="object 203"/>
          <p:cNvSpPr/>
          <p:nvPr/>
        </p:nvSpPr>
        <p:spPr>
          <a:xfrm>
            <a:off x="8862610" y="5459380"/>
            <a:ext cx="45943" cy="0"/>
          </a:xfrm>
          <a:custGeom>
            <a:avLst/>
            <a:gdLst/>
            <a:ahLst/>
            <a:cxnLst/>
            <a:rect l="l" t="t" r="r" b="b"/>
            <a:pathLst>
              <a:path w="52070">
                <a:moveTo>
                  <a:pt x="0" y="0"/>
                </a:moveTo>
                <a:lnTo>
                  <a:pt x="51711" y="0"/>
                </a:lnTo>
              </a:path>
            </a:pathLst>
          </a:custGeom>
          <a:ln w="15992">
            <a:solidFill>
              <a:srgbClr val="333333"/>
            </a:solidFill>
          </a:ln>
        </p:spPr>
        <p:txBody>
          <a:bodyPr wrap="square" lIns="0" tIns="0" rIns="0" bIns="0" rtlCol="0"/>
          <a:lstStyle/>
          <a:p>
            <a:endParaRPr sz="1588"/>
          </a:p>
        </p:txBody>
      </p:sp>
      <p:sp>
        <p:nvSpPr>
          <p:cNvPr id="204" name="object 204"/>
          <p:cNvSpPr/>
          <p:nvPr/>
        </p:nvSpPr>
        <p:spPr>
          <a:xfrm>
            <a:off x="8940725" y="5426225"/>
            <a:ext cx="21291" cy="39781"/>
          </a:xfrm>
          <a:custGeom>
            <a:avLst/>
            <a:gdLst/>
            <a:ahLst/>
            <a:cxnLst/>
            <a:rect l="l" t="t" r="r" b="b"/>
            <a:pathLst>
              <a:path w="24129" h="45085">
                <a:moveTo>
                  <a:pt x="0" y="30575"/>
                </a:moveTo>
                <a:lnTo>
                  <a:pt x="15906" y="30575"/>
                </a:lnTo>
                <a:lnTo>
                  <a:pt x="9906" y="37623"/>
                </a:lnTo>
                <a:lnTo>
                  <a:pt x="9906" y="0"/>
                </a:lnTo>
                <a:lnTo>
                  <a:pt x="23812" y="0"/>
                </a:lnTo>
                <a:lnTo>
                  <a:pt x="23812" y="44576"/>
                </a:lnTo>
                <a:lnTo>
                  <a:pt x="0" y="44576"/>
                </a:lnTo>
                <a:lnTo>
                  <a:pt x="0" y="30575"/>
                </a:lnTo>
                <a:close/>
              </a:path>
            </a:pathLst>
          </a:custGeom>
          <a:ln w="3175">
            <a:solidFill>
              <a:srgbClr val="333333"/>
            </a:solidFill>
          </a:ln>
        </p:spPr>
        <p:txBody>
          <a:bodyPr wrap="square" lIns="0" tIns="0" rIns="0" bIns="0" rtlCol="0"/>
          <a:lstStyle/>
          <a:p>
            <a:endParaRPr sz="1588"/>
          </a:p>
        </p:txBody>
      </p:sp>
      <p:sp>
        <p:nvSpPr>
          <p:cNvPr id="205" name="object 205"/>
          <p:cNvSpPr/>
          <p:nvPr/>
        </p:nvSpPr>
        <p:spPr>
          <a:xfrm>
            <a:off x="8955601" y="5334326"/>
            <a:ext cx="0" cy="53788"/>
          </a:xfrm>
          <a:custGeom>
            <a:avLst/>
            <a:gdLst/>
            <a:ahLst/>
            <a:cxnLst/>
            <a:rect l="l" t="t" r="r" b="b"/>
            <a:pathLst>
              <a:path h="60960">
                <a:moveTo>
                  <a:pt x="0" y="0"/>
                </a:moveTo>
                <a:lnTo>
                  <a:pt x="0" y="60569"/>
                </a:lnTo>
              </a:path>
            </a:pathLst>
          </a:custGeom>
          <a:ln w="15897">
            <a:solidFill>
              <a:srgbClr val="333333"/>
            </a:solidFill>
          </a:ln>
        </p:spPr>
        <p:txBody>
          <a:bodyPr wrap="square" lIns="0" tIns="0" rIns="0" bIns="0" rtlCol="0"/>
          <a:lstStyle/>
          <a:p>
            <a:endParaRPr sz="1588"/>
          </a:p>
        </p:txBody>
      </p:sp>
      <p:sp>
        <p:nvSpPr>
          <p:cNvPr id="206" name="object 206"/>
          <p:cNvSpPr/>
          <p:nvPr/>
        </p:nvSpPr>
        <p:spPr>
          <a:xfrm>
            <a:off x="8955601" y="5243223"/>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207" name="object 207"/>
          <p:cNvSpPr/>
          <p:nvPr/>
        </p:nvSpPr>
        <p:spPr>
          <a:xfrm>
            <a:off x="8955601" y="5152119"/>
            <a:ext cx="0" cy="53788"/>
          </a:xfrm>
          <a:custGeom>
            <a:avLst/>
            <a:gdLst/>
            <a:ahLst/>
            <a:cxnLst/>
            <a:rect l="l" t="t" r="r" b="b"/>
            <a:pathLst>
              <a:path h="60960">
                <a:moveTo>
                  <a:pt x="0" y="0"/>
                </a:moveTo>
                <a:lnTo>
                  <a:pt x="0" y="60664"/>
                </a:lnTo>
              </a:path>
            </a:pathLst>
          </a:custGeom>
          <a:ln w="15897">
            <a:solidFill>
              <a:srgbClr val="333333"/>
            </a:solidFill>
          </a:ln>
        </p:spPr>
        <p:txBody>
          <a:bodyPr wrap="square" lIns="0" tIns="0" rIns="0" bIns="0" rtlCol="0"/>
          <a:lstStyle/>
          <a:p>
            <a:endParaRPr sz="1588"/>
          </a:p>
        </p:txBody>
      </p:sp>
      <p:sp>
        <p:nvSpPr>
          <p:cNvPr id="208" name="object 208"/>
          <p:cNvSpPr/>
          <p:nvPr/>
        </p:nvSpPr>
        <p:spPr>
          <a:xfrm>
            <a:off x="8948587" y="5100175"/>
            <a:ext cx="14568" cy="0"/>
          </a:xfrm>
          <a:custGeom>
            <a:avLst/>
            <a:gdLst/>
            <a:ahLst/>
            <a:cxnLst/>
            <a:rect l="l" t="t" r="r" b="b"/>
            <a:pathLst>
              <a:path w="16509">
                <a:moveTo>
                  <a:pt x="0" y="0"/>
                </a:moveTo>
                <a:lnTo>
                  <a:pt x="15897" y="0"/>
                </a:lnTo>
              </a:path>
            </a:pathLst>
          </a:custGeom>
          <a:ln w="37137">
            <a:solidFill>
              <a:srgbClr val="333333"/>
            </a:solidFill>
          </a:ln>
        </p:spPr>
        <p:txBody>
          <a:bodyPr wrap="square" lIns="0" tIns="0" rIns="0" bIns="0" rtlCol="0"/>
          <a:lstStyle/>
          <a:p>
            <a:endParaRPr sz="1588"/>
          </a:p>
        </p:txBody>
      </p:sp>
      <p:sp>
        <p:nvSpPr>
          <p:cNvPr id="209" name="object 209"/>
          <p:cNvSpPr txBox="1"/>
          <p:nvPr/>
        </p:nvSpPr>
        <p:spPr>
          <a:xfrm>
            <a:off x="7940488" y="5137897"/>
            <a:ext cx="812426" cy="251159"/>
          </a:xfrm>
          <a:prstGeom prst="rect">
            <a:avLst/>
          </a:prstGeom>
        </p:spPr>
        <p:txBody>
          <a:bodyPr vert="horz" wrap="square" lIns="0" tIns="0" rIns="0" bIns="0" rtlCol="0">
            <a:spAutoFit/>
          </a:bodyPr>
          <a:lstStyle/>
          <a:p>
            <a:pPr marL="11206"/>
            <a:r>
              <a:rPr sz="1632" spc="-185" dirty="0">
                <a:latin typeface="Arial"/>
                <a:cs typeface="Arial"/>
              </a:rPr>
              <a:t>C</a:t>
            </a:r>
            <a:r>
              <a:rPr sz="1632" spc="-141" dirty="0">
                <a:latin typeface="Arial"/>
                <a:cs typeface="Arial"/>
              </a:rPr>
              <a:t>h</a:t>
            </a:r>
            <a:r>
              <a:rPr sz="1632" spc="-128" dirty="0">
                <a:latin typeface="Arial"/>
                <a:cs typeface="Arial"/>
              </a:rPr>
              <a:t>e</a:t>
            </a:r>
            <a:r>
              <a:rPr sz="1632" spc="-132" dirty="0">
                <a:latin typeface="Arial"/>
                <a:cs typeface="Arial"/>
              </a:rPr>
              <a:t>ck</a:t>
            </a:r>
            <a:r>
              <a:rPr sz="1632" spc="-199" dirty="0">
                <a:latin typeface="Arial"/>
                <a:cs typeface="Arial"/>
              </a:rPr>
              <a:t>O</a:t>
            </a:r>
            <a:r>
              <a:rPr sz="1632" spc="-141" dirty="0">
                <a:latin typeface="Arial"/>
                <a:cs typeface="Arial"/>
              </a:rPr>
              <a:t>u</a:t>
            </a:r>
            <a:r>
              <a:rPr sz="1632" spc="-4" dirty="0">
                <a:latin typeface="Arial"/>
                <a:cs typeface="Arial"/>
              </a:rPr>
              <a:t>t</a:t>
            </a:r>
            <a:endParaRPr sz="1632">
              <a:latin typeface="Arial"/>
              <a:cs typeface="Arial"/>
            </a:endParaRPr>
          </a:p>
        </p:txBody>
      </p:sp>
      <p:sp>
        <p:nvSpPr>
          <p:cNvPr id="210" name="object 210"/>
          <p:cNvSpPr/>
          <p:nvPr/>
        </p:nvSpPr>
        <p:spPr>
          <a:xfrm>
            <a:off x="2906273" y="4432486"/>
            <a:ext cx="252693" cy="708212"/>
          </a:xfrm>
          <a:custGeom>
            <a:avLst/>
            <a:gdLst/>
            <a:ahLst/>
            <a:cxnLst/>
            <a:rect l="l" t="t" r="r" b="b"/>
            <a:pathLst>
              <a:path w="286385" h="802639">
                <a:moveTo>
                  <a:pt x="23907" y="802481"/>
                </a:moveTo>
                <a:lnTo>
                  <a:pt x="0" y="793146"/>
                </a:lnTo>
                <a:lnTo>
                  <a:pt x="10001" y="764952"/>
                </a:lnTo>
                <a:lnTo>
                  <a:pt x="31813" y="776668"/>
                </a:lnTo>
                <a:lnTo>
                  <a:pt x="23907" y="802481"/>
                </a:lnTo>
                <a:close/>
              </a:path>
              <a:path w="286385" h="802639">
                <a:moveTo>
                  <a:pt x="41719" y="748474"/>
                </a:moveTo>
                <a:lnTo>
                  <a:pt x="17907" y="739139"/>
                </a:lnTo>
                <a:lnTo>
                  <a:pt x="27813" y="710945"/>
                </a:lnTo>
                <a:lnTo>
                  <a:pt x="51720" y="720375"/>
                </a:lnTo>
                <a:lnTo>
                  <a:pt x="41719" y="748474"/>
                </a:lnTo>
                <a:close/>
              </a:path>
              <a:path w="286385" h="802639">
                <a:moveTo>
                  <a:pt x="59626" y="694562"/>
                </a:moveTo>
                <a:lnTo>
                  <a:pt x="35814" y="682847"/>
                </a:lnTo>
                <a:lnTo>
                  <a:pt x="45719" y="657034"/>
                </a:lnTo>
                <a:lnTo>
                  <a:pt x="69627" y="666368"/>
                </a:lnTo>
                <a:lnTo>
                  <a:pt x="59626" y="694562"/>
                </a:lnTo>
                <a:close/>
              </a:path>
              <a:path w="286385" h="802639">
                <a:moveTo>
                  <a:pt x="77533" y="640556"/>
                </a:moveTo>
                <a:lnTo>
                  <a:pt x="55721" y="628840"/>
                </a:lnTo>
                <a:lnTo>
                  <a:pt x="63627" y="600741"/>
                </a:lnTo>
                <a:lnTo>
                  <a:pt x="87439" y="612457"/>
                </a:lnTo>
                <a:lnTo>
                  <a:pt x="77533" y="640556"/>
                </a:lnTo>
                <a:close/>
              </a:path>
              <a:path w="286385" h="802639">
                <a:moveTo>
                  <a:pt x="95440" y="584263"/>
                </a:moveTo>
                <a:lnTo>
                  <a:pt x="73533" y="574928"/>
                </a:lnTo>
                <a:lnTo>
                  <a:pt x="81534" y="546734"/>
                </a:lnTo>
                <a:lnTo>
                  <a:pt x="105346" y="558450"/>
                </a:lnTo>
                <a:lnTo>
                  <a:pt x="95440" y="584263"/>
                </a:lnTo>
                <a:close/>
              </a:path>
              <a:path w="286385" h="802639">
                <a:moveTo>
                  <a:pt x="113347" y="530351"/>
                </a:moveTo>
                <a:lnTo>
                  <a:pt x="91439" y="518540"/>
                </a:lnTo>
                <a:lnTo>
                  <a:pt x="99441" y="492728"/>
                </a:lnTo>
                <a:lnTo>
                  <a:pt x="123253" y="502157"/>
                </a:lnTo>
                <a:lnTo>
                  <a:pt x="113347" y="530351"/>
                </a:lnTo>
                <a:close/>
              </a:path>
              <a:path w="286385" h="802639">
                <a:moveTo>
                  <a:pt x="133159" y="476345"/>
                </a:moveTo>
                <a:lnTo>
                  <a:pt x="109347" y="464629"/>
                </a:lnTo>
                <a:lnTo>
                  <a:pt x="119253" y="436435"/>
                </a:lnTo>
                <a:lnTo>
                  <a:pt x="141160" y="448151"/>
                </a:lnTo>
                <a:lnTo>
                  <a:pt x="133159" y="476345"/>
                </a:lnTo>
                <a:close/>
              </a:path>
              <a:path w="286385" h="802639">
                <a:moveTo>
                  <a:pt x="151066" y="420052"/>
                </a:moveTo>
                <a:lnTo>
                  <a:pt x="127254" y="410622"/>
                </a:lnTo>
                <a:lnTo>
                  <a:pt x="137160" y="382523"/>
                </a:lnTo>
                <a:lnTo>
                  <a:pt x="159067" y="394239"/>
                </a:lnTo>
                <a:lnTo>
                  <a:pt x="151066" y="420052"/>
                </a:lnTo>
                <a:close/>
              </a:path>
              <a:path w="286385" h="802639">
                <a:moveTo>
                  <a:pt x="168973" y="366045"/>
                </a:moveTo>
                <a:lnTo>
                  <a:pt x="145161" y="356711"/>
                </a:lnTo>
                <a:lnTo>
                  <a:pt x="155067" y="328517"/>
                </a:lnTo>
                <a:lnTo>
                  <a:pt x="176879" y="337946"/>
                </a:lnTo>
                <a:lnTo>
                  <a:pt x="168973" y="366045"/>
                </a:lnTo>
                <a:close/>
              </a:path>
              <a:path w="286385" h="802639">
                <a:moveTo>
                  <a:pt x="186880" y="312134"/>
                </a:moveTo>
                <a:lnTo>
                  <a:pt x="162972" y="300418"/>
                </a:lnTo>
                <a:lnTo>
                  <a:pt x="172974" y="274605"/>
                </a:lnTo>
                <a:lnTo>
                  <a:pt x="196786" y="283940"/>
                </a:lnTo>
                <a:lnTo>
                  <a:pt x="186880" y="312134"/>
                </a:lnTo>
                <a:close/>
              </a:path>
              <a:path w="286385" h="802639">
                <a:moveTo>
                  <a:pt x="204787" y="258127"/>
                </a:moveTo>
                <a:lnTo>
                  <a:pt x="180879" y="246411"/>
                </a:lnTo>
                <a:lnTo>
                  <a:pt x="190785" y="218217"/>
                </a:lnTo>
                <a:lnTo>
                  <a:pt x="214693" y="230028"/>
                </a:lnTo>
                <a:lnTo>
                  <a:pt x="204787" y="258127"/>
                </a:lnTo>
                <a:close/>
              </a:path>
              <a:path w="286385" h="802639">
                <a:moveTo>
                  <a:pt x="222599" y="201834"/>
                </a:moveTo>
                <a:lnTo>
                  <a:pt x="200786" y="192404"/>
                </a:lnTo>
                <a:lnTo>
                  <a:pt x="208692" y="164306"/>
                </a:lnTo>
                <a:lnTo>
                  <a:pt x="232600" y="176021"/>
                </a:lnTo>
                <a:lnTo>
                  <a:pt x="222599" y="201834"/>
                </a:lnTo>
                <a:close/>
              </a:path>
              <a:path w="286385" h="802639">
                <a:moveTo>
                  <a:pt x="240506" y="147827"/>
                </a:moveTo>
                <a:lnTo>
                  <a:pt x="218694" y="136112"/>
                </a:lnTo>
                <a:lnTo>
                  <a:pt x="226599" y="110299"/>
                </a:lnTo>
                <a:lnTo>
                  <a:pt x="250412" y="119729"/>
                </a:lnTo>
                <a:lnTo>
                  <a:pt x="240506" y="147827"/>
                </a:lnTo>
                <a:close/>
              </a:path>
              <a:path w="286385" h="802639">
                <a:moveTo>
                  <a:pt x="258413" y="93916"/>
                </a:moveTo>
                <a:lnTo>
                  <a:pt x="236505" y="82200"/>
                </a:lnTo>
                <a:lnTo>
                  <a:pt x="244506" y="56387"/>
                </a:lnTo>
                <a:lnTo>
                  <a:pt x="268319" y="65722"/>
                </a:lnTo>
                <a:lnTo>
                  <a:pt x="258413" y="93916"/>
                </a:lnTo>
                <a:close/>
              </a:path>
              <a:path w="286385" h="802639">
                <a:moveTo>
                  <a:pt x="278320" y="37623"/>
                </a:moveTo>
                <a:lnTo>
                  <a:pt x="254412" y="28193"/>
                </a:lnTo>
                <a:lnTo>
                  <a:pt x="262413" y="0"/>
                </a:lnTo>
                <a:lnTo>
                  <a:pt x="286226" y="11810"/>
                </a:lnTo>
                <a:lnTo>
                  <a:pt x="278320" y="37623"/>
                </a:lnTo>
                <a:close/>
              </a:path>
            </a:pathLst>
          </a:custGeom>
          <a:solidFill>
            <a:srgbClr val="FF0000"/>
          </a:solidFill>
        </p:spPr>
        <p:txBody>
          <a:bodyPr wrap="square" lIns="0" tIns="0" rIns="0" bIns="0" rtlCol="0"/>
          <a:lstStyle/>
          <a:p>
            <a:endParaRPr sz="1588"/>
          </a:p>
        </p:txBody>
      </p:sp>
      <p:sp>
        <p:nvSpPr>
          <p:cNvPr id="211" name="object 211"/>
          <p:cNvSpPr/>
          <p:nvPr/>
        </p:nvSpPr>
        <p:spPr>
          <a:xfrm>
            <a:off x="2906273" y="5107444"/>
            <a:ext cx="28574" cy="33618"/>
          </a:xfrm>
          <a:custGeom>
            <a:avLst/>
            <a:gdLst/>
            <a:ahLst/>
            <a:cxnLst/>
            <a:rect l="l" t="t" r="r" b="b"/>
            <a:pathLst>
              <a:path w="32384" h="38100">
                <a:moveTo>
                  <a:pt x="0" y="28194"/>
                </a:moveTo>
                <a:lnTo>
                  <a:pt x="10001" y="0"/>
                </a:lnTo>
                <a:lnTo>
                  <a:pt x="31813" y="11715"/>
                </a:lnTo>
                <a:lnTo>
                  <a:pt x="23907" y="37528"/>
                </a:lnTo>
                <a:lnTo>
                  <a:pt x="0" y="28194"/>
                </a:lnTo>
                <a:close/>
              </a:path>
            </a:pathLst>
          </a:custGeom>
          <a:ln w="3175">
            <a:solidFill>
              <a:srgbClr val="FF0000"/>
            </a:solidFill>
          </a:ln>
        </p:spPr>
        <p:txBody>
          <a:bodyPr wrap="square" lIns="0" tIns="0" rIns="0" bIns="0" rtlCol="0"/>
          <a:lstStyle/>
          <a:p>
            <a:endParaRPr sz="1588"/>
          </a:p>
        </p:txBody>
      </p:sp>
      <p:sp>
        <p:nvSpPr>
          <p:cNvPr id="212" name="object 212"/>
          <p:cNvSpPr/>
          <p:nvPr/>
        </p:nvSpPr>
        <p:spPr>
          <a:xfrm>
            <a:off x="2922073" y="5059791"/>
            <a:ext cx="30256" cy="33618"/>
          </a:xfrm>
          <a:custGeom>
            <a:avLst/>
            <a:gdLst/>
            <a:ahLst/>
            <a:cxnLst/>
            <a:rect l="l" t="t" r="r" b="b"/>
            <a:pathLst>
              <a:path w="34290" h="38100">
                <a:moveTo>
                  <a:pt x="0" y="28193"/>
                </a:moveTo>
                <a:lnTo>
                  <a:pt x="9906" y="0"/>
                </a:lnTo>
                <a:lnTo>
                  <a:pt x="33813" y="9429"/>
                </a:lnTo>
                <a:lnTo>
                  <a:pt x="23812" y="37528"/>
                </a:lnTo>
                <a:lnTo>
                  <a:pt x="0" y="28193"/>
                </a:lnTo>
                <a:close/>
              </a:path>
            </a:pathLst>
          </a:custGeom>
          <a:ln w="3175">
            <a:solidFill>
              <a:srgbClr val="FF0000"/>
            </a:solidFill>
          </a:ln>
        </p:spPr>
        <p:txBody>
          <a:bodyPr wrap="square" lIns="0" tIns="0" rIns="0" bIns="0" rtlCol="0"/>
          <a:lstStyle/>
          <a:p>
            <a:endParaRPr sz="1588"/>
          </a:p>
        </p:txBody>
      </p:sp>
      <p:sp>
        <p:nvSpPr>
          <p:cNvPr id="213" name="object 213"/>
          <p:cNvSpPr/>
          <p:nvPr/>
        </p:nvSpPr>
        <p:spPr>
          <a:xfrm>
            <a:off x="2937873" y="5012222"/>
            <a:ext cx="30256" cy="33618"/>
          </a:xfrm>
          <a:custGeom>
            <a:avLst/>
            <a:gdLst/>
            <a:ahLst/>
            <a:cxnLst/>
            <a:rect l="l" t="t" r="r" b="b"/>
            <a:pathLst>
              <a:path w="34290" h="38100">
                <a:moveTo>
                  <a:pt x="0" y="25812"/>
                </a:moveTo>
                <a:lnTo>
                  <a:pt x="9906" y="0"/>
                </a:lnTo>
                <a:lnTo>
                  <a:pt x="33813" y="9334"/>
                </a:lnTo>
                <a:lnTo>
                  <a:pt x="23812" y="37528"/>
                </a:lnTo>
                <a:lnTo>
                  <a:pt x="0" y="25812"/>
                </a:lnTo>
                <a:close/>
              </a:path>
            </a:pathLst>
          </a:custGeom>
          <a:ln w="3175">
            <a:solidFill>
              <a:srgbClr val="FF0000"/>
            </a:solidFill>
          </a:ln>
        </p:spPr>
        <p:txBody>
          <a:bodyPr wrap="square" lIns="0" tIns="0" rIns="0" bIns="0" rtlCol="0"/>
          <a:lstStyle/>
          <a:p>
            <a:endParaRPr sz="1588"/>
          </a:p>
        </p:txBody>
      </p:sp>
      <p:sp>
        <p:nvSpPr>
          <p:cNvPr id="214" name="object 214"/>
          <p:cNvSpPr/>
          <p:nvPr/>
        </p:nvSpPr>
        <p:spPr>
          <a:xfrm>
            <a:off x="2955438" y="4962553"/>
            <a:ext cx="28015" cy="35299"/>
          </a:xfrm>
          <a:custGeom>
            <a:avLst/>
            <a:gdLst/>
            <a:ahLst/>
            <a:cxnLst/>
            <a:rect l="l" t="t" r="r" b="b"/>
            <a:pathLst>
              <a:path w="31750" h="40004">
                <a:moveTo>
                  <a:pt x="0" y="28098"/>
                </a:moveTo>
                <a:lnTo>
                  <a:pt x="7905" y="0"/>
                </a:lnTo>
                <a:lnTo>
                  <a:pt x="31718" y="11715"/>
                </a:lnTo>
                <a:lnTo>
                  <a:pt x="21812" y="39814"/>
                </a:lnTo>
                <a:lnTo>
                  <a:pt x="0" y="28098"/>
                </a:lnTo>
                <a:close/>
              </a:path>
            </a:pathLst>
          </a:custGeom>
          <a:ln w="3175">
            <a:solidFill>
              <a:srgbClr val="FF0000"/>
            </a:solidFill>
          </a:ln>
        </p:spPr>
        <p:txBody>
          <a:bodyPr wrap="square" lIns="0" tIns="0" rIns="0" bIns="0" rtlCol="0"/>
          <a:lstStyle/>
          <a:p>
            <a:endParaRPr sz="1588"/>
          </a:p>
        </p:txBody>
      </p:sp>
      <p:sp>
        <p:nvSpPr>
          <p:cNvPr id="215" name="object 215"/>
          <p:cNvSpPr/>
          <p:nvPr/>
        </p:nvSpPr>
        <p:spPr>
          <a:xfrm>
            <a:off x="2971155" y="4914900"/>
            <a:ext cx="28574" cy="33618"/>
          </a:xfrm>
          <a:custGeom>
            <a:avLst/>
            <a:gdLst/>
            <a:ahLst/>
            <a:cxnLst/>
            <a:rect l="l" t="t" r="r" b="b"/>
            <a:pathLst>
              <a:path w="32384" h="38100">
                <a:moveTo>
                  <a:pt x="0" y="28194"/>
                </a:moveTo>
                <a:lnTo>
                  <a:pt x="8000" y="0"/>
                </a:lnTo>
                <a:lnTo>
                  <a:pt x="31813" y="11715"/>
                </a:lnTo>
                <a:lnTo>
                  <a:pt x="21907" y="37528"/>
                </a:lnTo>
                <a:lnTo>
                  <a:pt x="0" y="28194"/>
                </a:lnTo>
                <a:close/>
              </a:path>
            </a:pathLst>
          </a:custGeom>
          <a:ln w="3175">
            <a:solidFill>
              <a:srgbClr val="FF0000"/>
            </a:solidFill>
          </a:ln>
        </p:spPr>
        <p:txBody>
          <a:bodyPr wrap="square" lIns="0" tIns="0" rIns="0" bIns="0" rtlCol="0"/>
          <a:lstStyle/>
          <a:p>
            <a:endParaRPr sz="1588"/>
          </a:p>
        </p:txBody>
      </p:sp>
      <p:sp>
        <p:nvSpPr>
          <p:cNvPr id="216" name="object 216"/>
          <p:cNvSpPr/>
          <p:nvPr/>
        </p:nvSpPr>
        <p:spPr>
          <a:xfrm>
            <a:off x="2986955" y="4867247"/>
            <a:ext cx="28574" cy="33618"/>
          </a:xfrm>
          <a:custGeom>
            <a:avLst/>
            <a:gdLst/>
            <a:ahLst/>
            <a:cxnLst/>
            <a:rect l="l" t="t" r="r" b="b"/>
            <a:pathLst>
              <a:path w="32384" h="38100">
                <a:moveTo>
                  <a:pt x="0" y="25812"/>
                </a:moveTo>
                <a:lnTo>
                  <a:pt x="8000" y="0"/>
                </a:lnTo>
                <a:lnTo>
                  <a:pt x="31813" y="9429"/>
                </a:lnTo>
                <a:lnTo>
                  <a:pt x="21907" y="37623"/>
                </a:lnTo>
                <a:lnTo>
                  <a:pt x="0" y="25812"/>
                </a:lnTo>
                <a:close/>
              </a:path>
            </a:pathLst>
          </a:custGeom>
          <a:ln w="3175">
            <a:solidFill>
              <a:srgbClr val="FF0000"/>
            </a:solidFill>
          </a:ln>
        </p:spPr>
        <p:txBody>
          <a:bodyPr wrap="square" lIns="0" tIns="0" rIns="0" bIns="0" rtlCol="0"/>
          <a:lstStyle/>
          <a:p>
            <a:endParaRPr sz="1588"/>
          </a:p>
        </p:txBody>
      </p:sp>
      <p:sp>
        <p:nvSpPr>
          <p:cNvPr id="217" name="object 217"/>
          <p:cNvSpPr/>
          <p:nvPr/>
        </p:nvSpPr>
        <p:spPr>
          <a:xfrm>
            <a:off x="3002756" y="4817577"/>
            <a:ext cx="28574" cy="35299"/>
          </a:xfrm>
          <a:custGeom>
            <a:avLst/>
            <a:gdLst/>
            <a:ahLst/>
            <a:cxnLst/>
            <a:rect l="l" t="t" r="r" b="b"/>
            <a:pathLst>
              <a:path w="32384" h="40004">
                <a:moveTo>
                  <a:pt x="0" y="28193"/>
                </a:moveTo>
                <a:lnTo>
                  <a:pt x="9906" y="0"/>
                </a:lnTo>
                <a:lnTo>
                  <a:pt x="31813" y="11715"/>
                </a:lnTo>
                <a:lnTo>
                  <a:pt x="23812" y="39909"/>
                </a:lnTo>
                <a:lnTo>
                  <a:pt x="0" y="28193"/>
                </a:lnTo>
                <a:close/>
              </a:path>
            </a:pathLst>
          </a:custGeom>
          <a:ln w="3175">
            <a:solidFill>
              <a:srgbClr val="FF0000"/>
            </a:solidFill>
          </a:ln>
        </p:spPr>
        <p:txBody>
          <a:bodyPr wrap="square" lIns="0" tIns="0" rIns="0" bIns="0" rtlCol="0"/>
          <a:lstStyle/>
          <a:p>
            <a:endParaRPr sz="1588"/>
          </a:p>
        </p:txBody>
      </p:sp>
      <p:sp>
        <p:nvSpPr>
          <p:cNvPr id="218" name="object 218"/>
          <p:cNvSpPr/>
          <p:nvPr/>
        </p:nvSpPr>
        <p:spPr>
          <a:xfrm>
            <a:off x="3018556" y="4770008"/>
            <a:ext cx="28574" cy="33618"/>
          </a:xfrm>
          <a:custGeom>
            <a:avLst/>
            <a:gdLst/>
            <a:ahLst/>
            <a:cxnLst/>
            <a:rect l="l" t="t" r="r" b="b"/>
            <a:pathLst>
              <a:path w="32384" h="38100">
                <a:moveTo>
                  <a:pt x="0" y="28098"/>
                </a:moveTo>
                <a:lnTo>
                  <a:pt x="9906" y="0"/>
                </a:lnTo>
                <a:lnTo>
                  <a:pt x="31813" y="11715"/>
                </a:lnTo>
                <a:lnTo>
                  <a:pt x="23812" y="37528"/>
                </a:lnTo>
                <a:lnTo>
                  <a:pt x="0" y="28098"/>
                </a:lnTo>
                <a:close/>
              </a:path>
            </a:pathLst>
          </a:custGeom>
          <a:ln w="3175">
            <a:solidFill>
              <a:srgbClr val="FF0000"/>
            </a:solidFill>
          </a:ln>
        </p:spPr>
        <p:txBody>
          <a:bodyPr wrap="square" lIns="0" tIns="0" rIns="0" bIns="0" rtlCol="0"/>
          <a:lstStyle/>
          <a:p>
            <a:endParaRPr sz="1588"/>
          </a:p>
        </p:txBody>
      </p:sp>
      <p:sp>
        <p:nvSpPr>
          <p:cNvPr id="219" name="object 219"/>
          <p:cNvSpPr/>
          <p:nvPr/>
        </p:nvSpPr>
        <p:spPr>
          <a:xfrm>
            <a:off x="3034356" y="4722355"/>
            <a:ext cx="28015" cy="33618"/>
          </a:xfrm>
          <a:custGeom>
            <a:avLst/>
            <a:gdLst/>
            <a:ahLst/>
            <a:cxnLst/>
            <a:rect l="l" t="t" r="r" b="b"/>
            <a:pathLst>
              <a:path w="31750" h="38100">
                <a:moveTo>
                  <a:pt x="0" y="28194"/>
                </a:moveTo>
                <a:lnTo>
                  <a:pt x="9905" y="0"/>
                </a:lnTo>
                <a:lnTo>
                  <a:pt x="31718" y="9429"/>
                </a:lnTo>
                <a:lnTo>
                  <a:pt x="23812" y="37528"/>
                </a:lnTo>
                <a:lnTo>
                  <a:pt x="0" y="28194"/>
                </a:lnTo>
                <a:close/>
              </a:path>
            </a:pathLst>
          </a:custGeom>
          <a:ln w="3175">
            <a:solidFill>
              <a:srgbClr val="FF0000"/>
            </a:solidFill>
          </a:ln>
        </p:spPr>
        <p:txBody>
          <a:bodyPr wrap="square" lIns="0" tIns="0" rIns="0" bIns="0" rtlCol="0"/>
          <a:lstStyle/>
          <a:p>
            <a:endParaRPr sz="1588"/>
          </a:p>
        </p:txBody>
      </p:sp>
      <p:sp>
        <p:nvSpPr>
          <p:cNvPr id="220" name="object 220"/>
          <p:cNvSpPr/>
          <p:nvPr/>
        </p:nvSpPr>
        <p:spPr>
          <a:xfrm>
            <a:off x="3050073" y="4674785"/>
            <a:ext cx="30256" cy="33618"/>
          </a:xfrm>
          <a:custGeom>
            <a:avLst/>
            <a:gdLst/>
            <a:ahLst/>
            <a:cxnLst/>
            <a:rect l="l" t="t" r="r" b="b"/>
            <a:pathLst>
              <a:path w="34290" h="38100">
                <a:moveTo>
                  <a:pt x="0" y="25812"/>
                </a:moveTo>
                <a:lnTo>
                  <a:pt x="10001" y="0"/>
                </a:lnTo>
                <a:lnTo>
                  <a:pt x="33813" y="9334"/>
                </a:lnTo>
                <a:lnTo>
                  <a:pt x="23907" y="37528"/>
                </a:lnTo>
                <a:lnTo>
                  <a:pt x="0" y="25812"/>
                </a:lnTo>
                <a:close/>
              </a:path>
            </a:pathLst>
          </a:custGeom>
          <a:ln w="3175">
            <a:solidFill>
              <a:srgbClr val="FF0000"/>
            </a:solidFill>
          </a:ln>
        </p:spPr>
        <p:txBody>
          <a:bodyPr wrap="square" lIns="0" tIns="0" rIns="0" bIns="0" rtlCol="0"/>
          <a:lstStyle/>
          <a:p>
            <a:endParaRPr sz="1588"/>
          </a:p>
        </p:txBody>
      </p:sp>
      <p:sp>
        <p:nvSpPr>
          <p:cNvPr id="221" name="object 221"/>
          <p:cNvSpPr/>
          <p:nvPr/>
        </p:nvSpPr>
        <p:spPr>
          <a:xfrm>
            <a:off x="3065873" y="4625031"/>
            <a:ext cx="30256" cy="35299"/>
          </a:xfrm>
          <a:custGeom>
            <a:avLst/>
            <a:gdLst/>
            <a:ahLst/>
            <a:cxnLst/>
            <a:rect l="l" t="t" r="r" b="b"/>
            <a:pathLst>
              <a:path w="34289" h="40004">
                <a:moveTo>
                  <a:pt x="0" y="28193"/>
                </a:moveTo>
                <a:lnTo>
                  <a:pt x="9905" y="0"/>
                </a:lnTo>
                <a:lnTo>
                  <a:pt x="33813" y="11810"/>
                </a:lnTo>
                <a:lnTo>
                  <a:pt x="23907" y="39909"/>
                </a:lnTo>
                <a:lnTo>
                  <a:pt x="0" y="28193"/>
                </a:lnTo>
                <a:close/>
              </a:path>
            </a:pathLst>
          </a:custGeom>
          <a:ln w="3175">
            <a:solidFill>
              <a:srgbClr val="FF0000"/>
            </a:solidFill>
          </a:ln>
        </p:spPr>
        <p:txBody>
          <a:bodyPr wrap="square" lIns="0" tIns="0" rIns="0" bIns="0" rtlCol="0"/>
          <a:lstStyle/>
          <a:p>
            <a:endParaRPr sz="1588"/>
          </a:p>
        </p:txBody>
      </p:sp>
      <p:sp>
        <p:nvSpPr>
          <p:cNvPr id="222" name="object 222"/>
          <p:cNvSpPr/>
          <p:nvPr/>
        </p:nvSpPr>
        <p:spPr>
          <a:xfrm>
            <a:off x="3083438" y="4577462"/>
            <a:ext cx="28574" cy="33618"/>
          </a:xfrm>
          <a:custGeom>
            <a:avLst/>
            <a:gdLst/>
            <a:ahLst/>
            <a:cxnLst/>
            <a:rect l="l" t="t" r="r" b="b"/>
            <a:pathLst>
              <a:path w="32385" h="38100">
                <a:moveTo>
                  <a:pt x="0" y="28098"/>
                </a:moveTo>
                <a:lnTo>
                  <a:pt x="7905" y="0"/>
                </a:lnTo>
                <a:lnTo>
                  <a:pt x="31813" y="11715"/>
                </a:lnTo>
                <a:lnTo>
                  <a:pt x="21812" y="37528"/>
                </a:lnTo>
                <a:lnTo>
                  <a:pt x="0" y="28098"/>
                </a:lnTo>
                <a:close/>
              </a:path>
            </a:pathLst>
          </a:custGeom>
          <a:ln w="3175">
            <a:solidFill>
              <a:srgbClr val="FF0000"/>
            </a:solidFill>
          </a:ln>
        </p:spPr>
        <p:txBody>
          <a:bodyPr wrap="square" lIns="0" tIns="0" rIns="0" bIns="0" rtlCol="0"/>
          <a:lstStyle/>
          <a:p>
            <a:endParaRPr sz="1588"/>
          </a:p>
        </p:txBody>
      </p:sp>
      <p:sp>
        <p:nvSpPr>
          <p:cNvPr id="223" name="object 223"/>
          <p:cNvSpPr/>
          <p:nvPr/>
        </p:nvSpPr>
        <p:spPr>
          <a:xfrm>
            <a:off x="3099238" y="4529809"/>
            <a:ext cx="28015" cy="33618"/>
          </a:xfrm>
          <a:custGeom>
            <a:avLst/>
            <a:gdLst/>
            <a:ahLst/>
            <a:cxnLst/>
            <a:rect l="l" t="t" r="r" b="b"/>
            <a:pathLst>
              <a:path w="31750" h="38100">
                <a:moveTo>
                  <a:pt x="0" y="25812"/>
                </a:moveTo>
                <a:lnTo>
                  <a:pt x="7905" y="0"/>
                </a:lnTo>
                <a:lnTo>
                  <a:pt x="31718" y="9429"/>
                </a:lnTo>
                <a:lnTo>
                  <a:pt x="21812" y="37528"/>
                </a:lnTo>
                <a:lnTo>
                  <a:pt x="0" y="25812"/>
                </a:lnTo>
                <a:close/>
              </a:path>
            </a:pathLst>
          </a:custGeom>
          <a:ln w="3175">
            <a:solidFill>
              <a:srgbClr val="FF0000"/>
            </a:solidFill>
          </a:ln>
        </p:spPr>
        <p:txBody>
          <a:bodyPr wrap="square" lIns="0" tIns="0" rIns="0" bIns="0" rtlCol="0"/>
          <a:lstStyle/>
          <a:p>
            <a:endParaRPr sz="1588"/>
          </a:p>
        </p:txBody>
      </p:sp>
      <p:sp>
        <p:nvSpPr>
          <p:cNvPr id="224" name="object 224"/>
          <p:cNvSpPr/>
          <p:nvPr/>
        </p:nvSpPr>
        <p:spPr>
          <a:xfrm>
            <a:off x="3114955" y="4482240"/>
            <a:ext cx="28574" cy="33618"/>
          </a:xfrm>
          <a:custGeom>
            <a:avLst/>
            <a:gdLst/>
            <a:ahLst/>
            <a:cxnLst/>
            <a:rect l="l" t="t" r="r" b="b"/>
            <a:pathLst>
              <a:path w="32385" h="38100">
                <a:moveTo>
                  <a:pt x="0" y="25812"/>
                </a:moveTo>
                <a:lnTo>
                  <a:pt x="8000" y="0"/>
                </a:lnTo>
                <a:lnTo>
                  <a:pt x="31813" y="9334"/>
                </a:lnTo>
                <a:lnTo>
                  <a:pt x="21907" y="37528"/>
                </a:lnTo>
                <a:lnTo>
                  <a:pt x="0" y="25812"/>
                </a:lnTo>
                <a:close/>
              </a:path>
            </a:pathLst>
          </a:custGeom>
          <a:ln w="3175">
            <a:solidFill>
              <a:srgbClr val="FF0000"/>
            </a:solidFill>
          </a:ln>
        </p:spPr>
        <p:txBody>
          <a:bodyPr wrap="square" lIns="0" tIns="0" rIns="0" bIns="0" rtlCol="0"/>
          <a:lstStyle/>
          <a:p>
            <a:endParaRPr sz="1588"/>
          </a:p>
        </p:txBody>
      </p:sp>
      <p:sp>
        <p:nvSpPr>
          <p:cNvPr id="225" name="object 225"/>
          <p:cNvSpPr/>
          <p:nvPr/>
        </p:nvSpPr>
        <p:spPr>
          <a:xfrm>
            <a:off x="3130755" y="4432486"/>
            <a:ext cx="28574" cy="33618"/>
          </a:xfrm>
          <a:custGeom>
            <a:avLst/>
            <a:gdLst/>
            <a:ahLst/>
            <a:cxnLst/>
            <a:rect l="l" t="t" r="r" b="b"/>
            <a:pathLst>
              <a:path w="32385" h="38100">
                <a:moveTo>
                  <a:pt x="0" y="28193"/>
                </a:moveTo>
                <a:lnTo>
                  <a:pt x="8001" y="0"/>
                </a:lnTo>
                <a:lnTo>
                  <a:pt x="31813" y="11810"/>
                </a:lnTo>
                <a:lnTo>
                  <a:pt x="23907" y="37623"/>
                </a:lnTo>
                <a:lnTo>
                  <a:pt x="0" y="28193"/>
                </a:lnTo>
                <a:close/>
              </a:path>
            </a:pathLst>
          </a:custGeom>
          <a:ln w="3175">
            <a:solidFill>
              <a:srgbClr val="FF0000"/>
            </a:solidFill>
          </a:ln>
        </p:spPr>
        <p:txBody>
          <a:bodyPr wrap="square" lIns="0" tIns="0" rIns="0" bIns="0" rtlCol="0"/>
          <a:lstStyle/>
          <a:p>
            <a:endParaRPr sz="1588"/>
          </a:p>
        </p:txBody>
      </p:sp>
      <p:sp>
        <p:nvSpPr>
          <p:cNvPr id="226" name="object 226"/>
          <p:cNvSpPr/>
          <p:nvPr/>
        </p:nvSpPr>
        <p:spPr>
          <a:xfrm>
            <a:off x="6355780" y="4411812"/>
            <a:ext cx="233643" cy="716616"/>
          </a:xfrm>
          <a:custGeom>
            <a:avLst/>
            <a:gdLst/>
            <a:ahLst/>
            <a:cxnLst/>
            <a:rect l="l" t="t" r="r" b="b"/>
            <a:pathLst>
              <a:path w="264795" h="812164">
                <a:moveTo>
                  <a:pt x="240506" y="811815"/>
                </a:moveTo>
                <a:lnTo>
                  <a:pt x="232505" y="783717"/>
                </a:lnTo>
                <a:lnTo>
                  <a:pt x="254412" y="774287"/>
                </a:lnTo>
                <a:lnTo>
                  <a:pt x="264318" y="802481"/>
                </a:lnTo>
                <a:lnTo>
                  <a:pt x="240506" y="811815"/>
                </a:lnTo>
                <a:close/>
              </a:path>
              <a:path w="264795" h="812164">
                <a:moveTo>
                  <a:pt x="222599" y="755523"/>
                </a:moveTo>
                <a:lnTo>
                  <a:pt x="214598" y="729710"/>
                </a:lnTo>
                <a:lnTo>
                  <a:pt x="238506" y="717994"/>
                </a:lnTo>
                <a:lnTo>
                  <a:pt x="246411" y="746188"/>
                </a:lnTo>
                <a:lnTo>
                  <a:pt x="222599" y="755523"/>
                </a:lnTo>
                <a:close/>
              </a:path>
              <a:path w="264795" h="812164">
                <a:moveTo>
                  <a:pt x="206692" y="701516"/>
                </a:moveTo>
                <a:lnTo>
                  <a:pt x="198786" y="673417"/>
                </a:lnTo>
                <a:lnTo>
                  <a:pt x="222599" y="663987"/>
                </a:lnTo>
                <a:lnTo>
                  <a:pt x="230504" y="692181"/>
                </a:lnTo>
                <a:lnTo>
                  <a:pt x="206692" y="701516"/>
                </a:lnTo>
                <a:close/>
              </a:path>
              <a:path w="264795" h="812164">
                <a:moveTo>
                  <a:pt x="190785" y="645223"/>
                </a:moveTo>
                <a:lnTo>
                  <a:pt x="182880" y="617124"/>
                </a:lnTo>
                <a:lnTo>
                  <a:pt x="204692" y="607695"/>
                </a:lnTo>
                <a:lnTo>
                  <a:pt x="214598" y="635889"/>
                </a:lnTo>
                <a:lnTo>
                  <a:pt x="190785" y="645223"/>
                </a:lnTo>
                <a:close/>
              </a:path>
              <a:path w="264795" h="812164">
                <a:moveTo>
                  <a:pt x="174879" y="591312"/>
                </a:moveTo>
                <a:lnTo>
                  <a:pt x="164973" y="563118"/>
                </a:lnTo>
                <a:lnTo>
                  <a:pt x="188785" y="553783"/>
                </a:lnTo>
                <a:lnTo>
                  <a:pt x="196786" y="579596"/>
                </a:lnTo>
                <a:lnTo>
                  <a:pt x="174879" y="591312"/>
                </a:lnTo>
                <a:close/>
              </a:path>
              <a:path w="264795" h="812164">
                <a:moveTo>
                  <a:pt x="156972" y="535019"/>
                </a:moveTo>
                <a:lnTo>
                  <a:pt x="149066" y="506825"/>
                </a:lnTo>
                <a:lnTo>
                  <a:pt x="172878" y="497395"/>
                </a:lnTo>
                <a:lnTo>
                  <a:pt x="180879" y="525589"/>
                </a:lnTo>
                <a:lnTo>
                  <a:pt x="156972" y="535019"/>
                </a:lnTo>
                <a:close/>
              </a:path>
              <a:path w="264795" h="812164">
                <a:moveTo>
                  <a:pt x="141065" y="478631"/>
                </a:moveTo>
                <a:lnTo>
                  <a:pt x="133159" y="452818"/>
                </a:lnTo>
                <a:lnTo>
                  <a:pt x="156972" y="443484"/>
                </a:lnTo>
                <a:lnTo>
                  <a:pt x="164973" y="469296"/>
                </a:lnTo>
                <a:lnTo>
                  <a:pt x="141065" y="478631"/>
                </a:lnTo>
                <a:close/>
              </a:path>
              <a:path w="264795" h="812164">
                <a:moveTo>
                  <a:pt x="125253" y="424719"/>
                </a:moveTo>
                <a:lnTo>
                  <a:pt x="115252" y="396525"/>
                </a:lnTo>
                <a:lnTo>
                  <a:pt x="139160" y="387191"/>
                </a:lnTo>
                <a:lnTo>
                  <a:pt x="147066" y="415290"/>
                </a:lnTo>
                <a:lnTo>
                  <a:pt x="125253" y="424719"/>
                </a:lnTo>
                <a:close/>
              </a:path>
              <a:path w="264795" h="812164">
                <a:moveTo>
                  <a:pt x="107346" y="368427"/>
                </a:moveTo>
                <a:lnTo>
                  <a:pt x="99345" y="340233"/>
                </a:lnTo>
                <a:lnTo>
                  <a:pt x="123253" y="330803"/>
                </a:lnTo>
                <a:lnTo>
                  <a:pt x="131159" y="358997"/>
                </a:lnTo>
                <a:lnTo>
                  <a:pt x="107346" y="368427"/>
                </a:lnTo>
                <a:close/>
              </a:path>
              <a:path w="264795" h="812164">
                <a:moveTo>
                  <a:pt x="91439" y="314420"/>
                </a:moveTo>
                <a:lnTo>
                  <a:pt x="83439" y="286226"/>
                </a:lnTo>
                <a:lnTo>
                  <a:pt x="107346" y="276891"/>
                </a:lnTo>
                <a:lnTo>
                  <a:pt x="115252" y="304990"/>
                </a:lnTo>
                <a:lnTo>
                  <a:pt x="91439" y="314420"/>
                </a:lnTo>
                <a:close/>
              </a:path>
              <a:path w="264795" h="812164">
                <a:moveTo>
                  <a:pt x="75533" y="258127"/>
                </a:moveTo>
                <a:lnTo>
                  <a:pt x="67532" y="229933"/>
                </a:lnTo>
                <a:lnTo>
                  <a:pt x="89439" y="220599"/>
                </a:lnTo>
                <a:lnTo>
                  <a:pt x="99345" y="248697"/>
                </a:lnTo>
                <a:lnTo>
                  <a:pt x="75533" y="258127"/>
                </a:lnTo>
                <a:close/>
              </a:path>
              <a:path w="264795" h="812164">
                <a:moveTo>
                  <a:pt x="57626" y="204120"/>
                </a:moveTo>
                <a:lnTo>
                  <a:pt x="49720" y="176022"/>
                </a:lnTo>
                <a:lnTo>
                  <a:pt x="73532" y="166592"/>
                </a:lnTo>
                <a:lnTo>
                  <a:pt x="81438" y="192405"/>
                </a:lnTo>
                <a:lnTo>
                  <a:pt x="57626" y="204120"/>
                </a:lnTo>
                <a:close/>
              </a:path>
              <a:path w="264795" h="812164">
                <a:moveTo>
                  <a:pt x="41719" y="147828"/>
                </a:moveTo>
                <a:lnTo>
                  <a:pt x="33813" y="119634"/>
                </a:lnTo>
                <a:lnTo>
                  <a:pt x="57626" y="110299"/>
                </a:lnTo>
                <a:lnTo>
                  <a:pt x="65627" y="138398"/>
                </a:lnTo>
                <a:lnTo>
                  <a:pt x="41719" y="147828"/>
                </a:lnTo>
                <a:close/>
              </a:path>
              <a:path w="264795" h="812164">
                <a:moveTo>
                  <a:pt x="25812" y="91535"/>
                </a:moveTo>
                <a:lnTo>
                  <a:pt x="17907" y="65722"/>
                </a:lnTo>
                <a:lnTo>
                  <a:pt x="39719" y="54006"/>
                </a:lnTo>
                <a:lnTo>
                  <a:pt x="49720" y="82105"/>
                </a:lnTo>
                <a:lnTo>
                  <a:pt x="25812" y="91535"/>
                </a:lnTo>
                <a:close/>
              </a:path>
              <a:path w="264795" h="812164">
                <a:moveTo>
                  <a:pt x="9906" y="37528"/>
                </a:moveTo>
                <a:lnTo>
                  <a:pt x="0" y="9429"/>
                </a:lnTo>
                <a:lnTo>
                  <a:pt x="23812" y="0"/>
                </a:lnTo>
                <a:lnTo>
                  <a:pt x="31813" y="28194"/>
                </a:lnTo>
                <a:lnTo>
                  <a:pt x="9906" y="37528"/>
                </a:lnTo>
                <a:close/>
              </a:path>
            </a:pathLst>
          </a:custGeom>
          <a:solidFill>
            <a:srgbClr val="FF0000"/>
          </a:solidFill>
        </p:spPr>
        <p:txBody>
          <a:bodyPr wrap="square" lIns="0" tIns="0" rIns="0" bIns="0" rtlCol="0"/>
          <a:lstStyle/>
          <a:p>
            <a:endParaRPr sz="1588"/>
          </a:p>
        </p:txBody>
      </p:sp>
      <p:sp>
        <p:nvSpPr>
          <p:cNvPr id="227" name="object 227"/>
          <p:cNvSpPr/>
          <p:nvPr/>
        </p:nvSpPr>
        <p:spPr>
          <a:xfrm>
            <a:off x="6560931" y="5095006"/>
            <a:ext cx="28574" cy="33618"/>
          </a:xfrm>
          <a:custGeom>
            <a:avLst/>
            <a:gdLst/>
            <a:ahLst/>
            <a:cxnLst/>
            <a:rect l="l" t="t" r="r" b="b"/>
            <a:pathLst>
              <a:path w="32385" h="38100">
                <a:moveTo>
                  <a:pt x="8000" y="37528"/>
                </a:moveTo>
                <a:lnTo>
                  <a:pt x="0" y="9429"/>
                </a:lnTo>
                <a:lnTo>
                  <a:pt x="21907" y="0"/>
                </a:lnTo>
                <a:lnTo>
                  <a:pt x="31813" y="28194"/>
                </a:lnTo>
                <a:lnTo>
                  <a:pt x="8000" y="37528"/>
                </a:lnTo>
                <a:close/>
              </a:path>
            </a:pathLst>
          </a:custGeom>
          <a:ln w="3175">
            <a:solidFill>
              <a:srgbClr val="FF0000"/>
            </a:solidFill>
          </a:ln>
        </p:spPr>
        <p:txBody>
          <a:bodyPr wrap="square" lIns="0" tIns="0" rIns="0" bIns="0" rtlCol="0"/>
          <a:lstStyle/>
          <a:p>
            <a:endParaRPr sz="1588"/>
          </a:p>
        </p:txBody>
      </p:sp>
      <p:sp>
        <p:nvSpPr>
          <p:cNvPr id="228" name="object 228"/>
          <p:cNvSpPr/>
          <p:nvPr/>
        </p:nvSpPr>
        <p:spPr>
          <a:xfrm>
            <a:off x="6545131" y="5045335"/>
            <a:ext cx="28574" cy="33618"/>
          </a:xfrm>
          <a:custGeom>
            <a:avLst/>
            <a:gdLst/>
            <a:ahLst/>
            <a:cxnLst/>
            <a:rect l="l" t="t" r="r" b="b"/>
            <a:pathLst>
              <a:path w="32385" h="38100">
                <a:moveTo>
                  <a:pt x="8001" y="37528"/>
                </a:moveTo>
                <a:lnTo>
                  <a:pt x="0" y="11715"/>
                </a:lnTo>
                <a:lnTo>
                  <a:pt x="23907" y="0"/>
                </a:lnTo>
                <a:lnTo>
                  <a:pt x="31813" y="28193"/>
                </a:lnTo>
                <a:lnTo>
                  <a:pt x="8001" y="37528"/>
                </a:lnTo>
                <a:close/>
              </a:path>
            </a:pathLst>
          </a:custGeom>
          <a:ln w="3175">
            <a:solidFill>
              <a:srgbClr val="FF0000"/>
            </a:solidFill>
          </a:ln>
        </p:spPr>
        <p:txBody>
          <a:bodyPr wrap="square" lIns="0" tIns="0" rIns="0" bIns="0" rtlCol="0"/>
          <a:lstStyle/>
          <a:p>
            <a:endParaRPr sz="1588"/>
          </a:p>
        </p:txBody>
      </p:sp>
      <p:sp>
        <p:nvSpPr>
          <p:cNvPr id="229" name="object 229"/>
          <p:cNvSpPr/>
          <p:nvPr/>
        </p:nvSpPr>
        <p:spPr>
          <a:xfrm>
            <a:off x="6531180" y="4997683"/>
            <a:ext cx="28015" cy="33618"/>
          </a:xfrm>
          <a:custGeom>
            <a:avLst/>
            <a:gdLst/>
            <a:ahLst/>
            <a:cxnLst/>
            <a:rect l="l" t="t" r="r" b="b"/>
            <a:pathLst>
              <a:path w="31750" h="38100">
                <a:moveTo>
                  <a:pt x="7905" y="37528"/>
                </a:moveTo>
                <a:lnTo>
                  <a:pt x="0" y="9429"/>
                </a:lnTo>
                <a:lnTo>
                  <a:pt x="23812" y="0"/>
                </a:lnTo>
                <a:lnTo>
                  <a:pt x="31718" y="28193"/>
                </a:lnTo>
                <a:lnTo>
                  <a:pt x="7905" y="37528"/>
                </a:lnTo>
                <a:close/>
              </a:path>
            </a:pathLst>
          </a:custGeom>
          <a:ln w="3175">
            <a:solidFill>
              <a:srgbClr val="FF0000"/>
            </a:solidFill>
          </a:ln>
        </p:spPr>
        <p:txBody>
          <a:bodyPr wrap="square" lIns="0" tIns="0" rIns="0" bIns="0" rtlCol="0"/>
          <a:lstStyle/>
          <a:p>
            <a:endParaRPr sz="1588"/>
          </a:p>
        </p:txBody>
      </p:sp>
      <p:sp>
        <p:nvSpPr>
          <p:cNvPr id="230" name="object 230"/>
          <p:cNvSpPr/>
          <p:nvPr/>
        </p:nvSpPr>
        <p:spPr>
          <a:xfrm>
            <a:off x="6517144" y="4948013"/>
            <a:ext cx="28015" cy="33618"/>
          </a:xfrm>
          <a:custGeom>
            <a:avLst/>
            <a:gdLst/>
            <a:ahLst/>
            <a:cxnLst/>
            <a:rect l="l" t="t" r="r" b="b"/>
            <a:pathLst>
              <a:path w="31750" h="38100">
                <a:moveTo>
                  <a:pt x="7905" y="37528"/>
                </a:moveTo>
                <a:lnTo>
                  <a:pt x="0" y="9429"/>
                </a:lnTo>
                <a:lnTo>
                  <a:pt x="21812" y="0"/>
                </a:lnTo>
                <a:lnTo>
                  <a:pt x="31718" y="28193"/>
                </a:lnTo>
                <a:lnTo>
                  <a:pt x="7905" y="37528"/>
                </a:lnTo>
                <a:close/>
              </a:path>
            </a:pathLst>
          </a:custGeom>
          <a:ln w="3175">
            <a:solidFill>
              <a:srgbClr val="FF0000"/>
            </a:solidFill>
          </a:ln>
        </p:spPr>
        <p:txBody>
          <a:bodyPr wrap="square" lIns="0" tIns="0" rIns="0" bIns="0" rtlCol="0"/>
          <a:lstStyle/>
          <a:p>
            <a:endParaRPr sz="1588"/>
          </a:p>
        </p:txBody>
      </p:sp>
      <p:sp>
        <p:nvSpPr>
          <p:cNvPr id="231" name="object 231"/>
          <p:cNvSpPr/>
          <p:nvPr/>
        </p:nvSpPr>
        <p:spPr>
          <a:xfrm>
            <a:off x="6501344" y="4900443"/>
            <a:ext cx="28574" cy="33618"/>
          </a:xfrm>
          <a:custGeom>
            <a:avLst/>
            <a:gdLst/>
            <a:ahLst/>
            <a:cxnLst/>
            <a:rect l="l" t="t" r="r" b="b"/>
            <a:pathLst>
              <a:path w="32385" h="38100">
                <a:moveTo>
                  <a:pt x="9905" y="37528"/>
                </a:moveTo>
                <a:lnTo>
                  <a:pt x="0" y="9334"/>
                </a:lnTo>
                <a:lnTo>
                  <a:pt x="23812" y="0"/>
                </a:lnTo>
                <a:lnTo>
                  <a:pt x="31813" y="25812"/>
                </a:lnTo>
                <a:lnTo>
                  <a:pt x="9905" y="37528"/>
                </a:lnTo>
                <a:close/>
              </a:path>
            </a:pathLst>
          </a:custGeom>
          <a:ln w="3175">
            <a:solidFill>
              <a:srgbClr val="FF0000"/>
            </a:solidFill>
          </a:ln>
        </p:spPr>
        <p:txBody>
          <a:bodyPr wrap="square" lIns="0" tIns="0" rIns="0" bIns="0" rtlCol="0"/>
          <a:lstStyle/>
          <a:p>
            <a:endParaRPr sz="1588"/>
          </a:p>
        </p:txBody>
      </p:sp>
      <p:sp>
        <p:nvSpPr>
          <p:cNvPr id="232" name="object 232"/>
          <p:cNvSpPr/>
          <p:nvPr/>
        </p:nvSpPr>
        <p:spPr>
          <a:xfrm>
            <a:off x="6487309" y="4850689"/>
            <a:ext cx="28574" cy="33618"/>
          </a:xfrm>
          <a:custGeom>
            <a:avLst/>
            <a:gdLst/>
            <a:ahLst/>
            <a:cxnLst/>
            <a:rect l="l" t="t" r="r" b="b"/>
            <a:pathLst>
              <a:path w="32385" h="38100">
                <a:moveTo>
                  <a:pt x="7905" y="37623"/>
                </a:moveTo>
                <a:lnTo>
                  <a:pt x="0" y="9429"/>
                </a:lnTo>
                <a:lnTo>
                  <a:pt x="23812" y="0"/>
                </a:lnTo>
                <a:lnTo>
                  <a:pt x="31813" y="28193"/>
                </a:lnTo>
                <a:lnTo>
                  <a:pt x="7905" y="37623"/>
                </a:lnTo>
                <a:close/>
              </a:path>
            </a:pathLst>
          </a:custGeom>
          <a:ln w="3175">
            <a:solidFill>
              <a:srgbClr val="FF0000"/>
            </a:solidFill>
          </a:ln>
        </p:spPr>
        <p:txBody>
          <a:bodyPr wrap="square" lIns="0" tIns="0" rIns="0" bIns="0" rtlCol="0"/>
          <a:lstStyle/>
          <a:p>
            <a:endParaRPr sz="1588"/>
          </a:p>
        </p:txBody>
      </p:sp>
      <p:sp>
        <p:nvSpPr>
          <p:cNvPr id="233" name="object 233"/>
          <p:cNvSpPr/>
          <p:nvPr/>
        </p:nvSpPr>
        <p:spPr>
          <a:xfrm>
            <a:off x="6473274" y="4803121"/>
            <a:ext cx="28574" cy="31376"/>
          </a:xfrm>
          <a:custGeom>
            <a:avLst/>
            <a:gdLst/>
            <a:ahLst/>
            <a:cxnLst/>
            <a:rect l="l" t="t" r="r" b="b"/>
            <a:pathLst>
              <a:path w="32385" h="35560">
                <a:moveTo>
                  <a:pt x="7905" y="35147"/>
                </a:moveTo>
                <a:lnTo>
                  <a:pt x="0" y="9334"/>
                </a:lnTo>
                <a:lnTo>
                  <a:pt x="23812" y="0"/>
                </a:lnTo>
                <a:lnTo>
                  <a:pt x="31813" y="25812"/>
                </a:lnTo>
                <a:lnTo>
                  <a:pt x="7905" y="35147"/>
                </a:lnTo>
                <a:close/>
              </a:path>
            </a:pathLst>
          </a:custGeom>
          <a:ln w="3175">
            <a:solidFill>
              <a:srgbClr val="FF0000"/>
            </a:solidFill>
          </a:ln>
        </p:spPr>
        <p:txBody>
          <a:bodyPr wrap="square" lIns="0" tIns="0" rIns="0" bIns="0" rtlCol="0"/>
          <a:lstStyle/>
          <a:p>
            <a:endParaRPr sz="1588"/>
          </a:p>
        </p:txBody>
      </p:sp>
      <p:sp>
        <p:nvSpPr>
          <p:cNvPr id="234" name="object 234"/>
          <p:cNvSpPr/>
          <p:nvPr/>
        </p:nvSpPr>
        <p:spPr>
          <a:xfrm>
            <a:off x="6457474" y="4753450"/>
            <a:ext cx="28574" cy="33618"/>
          </a:xfrm>
          <a:custGeom>
            <a:avLst/>
            <a:gdLst/>
            <a:ahLst/>
            <a:cxnLst/>
            <a:rect l="l" t="t" r="r" b="b"/>
            <a:pathLst>
              <a:path w="32385" h="38100">
                <a:moveTo>
                  <a:pt x="10001" y="37528"/>
                </a:moveTo>
                <a:lnTo>
                  <a:pt x="0" y="9334"/>
                </a:lnTo>
                <a:lnTo>
                  <a:pt x="23907" y="0"/>
                </a:lnTo>
                <a:lnTo>
                  <a:pt x="31813" y="28098"/>
                </a:lnTo>
                <a:lnTo>
                  <a:pt x="10001" y="37528"/>
                </a:lnTo>
                <a:close/>
              </a:path>
            </a:pathLst>
          </a:custGeom>
          <a:ln w="3175">
            <a:solidFill>
              <a:srgbClr val="FF0000"/>
            </a:solidFill>
          </a:ln>
        </p:spPr>
        <p:txBody>
          <a:bodyPr wrap="square" lIns="0" tIns="0" rIns="0" bIns="0" rtlCol="0"/>
          <a:lstStyle/>
          <a:p>
            <a:endParaRPr sz="1588"/>
          </a:p>
        </p:txBody>
      </p:sp>
      <p:sp>
        <p:nvSpPr>
          <p:cNvPr id="235" name="object 235"/>
          <p:cNvSpPr/>
          <p:nvPr/>
        </p:nvSpPr>
        <p:spPr>
          <a:xfrm>
            <a:off x="6443438" y="4703696"/>
            <a:ext cx="28574" cy="33618"/>
          </a:xfrm>
          <a:custGeom>
            <a:avLst/>
            <a:gdLst/>
            <a:ahLst/>
            <a:cxnLst/>
            <a:rect l="l" t="t" r="r" b="b"/>
            <a:pathLst>
              <a:path w="32385" h="38100">
                <a:moveTo>
                  <a:pt x="8001" y="37623"/>
                </a:moveTo>
                <a:lnTo>
                  <a:pt x="0" y="9429"/>
                </a:lnTo>
                <a:lnTo>
                  <a:pt x="23907" y="0"/>
                </a:lnTo>
                <a:lnTo>
                  <a:pt x="31813" y="28193"/>
                </a:lnTo>
                <a:lnTo>
                  <a:pt x="8001" y="37623"/>
                </a:lnTo>
                <a:close/>
              </a:path>
            </a:pathLst>
          </a:custGeom>
          <a:ln w="3175">
            <a:solidFill>
              <a:srgbClr val="FF0000"/>
            </a:solidFill>
          </a:ln>
        </p:spPr>
        <p:txBody>
          <a:bodyPr wrap="square" lIns="0" tIns="0" rIns="0" bIns="0" rtlCol="0"/>
          <a:lstStyle/>
          <a:p>
            <a:endParaRPr sz="1588"/>
          </a:p>
        </p:txBody>
      </p:sp>
      <p:sp>
        <p:nvSpPr>
          <p:cNvPr id="236" name="object 236"/>
          <p:cNvSpPr/>
          <p:nvPr/>
        </p:nvSpPr>
        <p:spPr>
          <a:xfrm>
            <a:off x="6429402" y="4656128"/>
            <a:ext cx="28574" cy="33618"/>
          </a:xfrm>
          <a:custGeom>
            <a:avLst/>
            <a:gdLst/>
            <a:ahLst/>
            <a:cxnLst/>
            <a:rect l="l" t="t" r="r" b="b"/>
            <a:pathLst>
              <a:path w="32385" h="38100">
                <a:moveTo>
                  <a:pt x="8001" y="37528"/>
                </a:moveTo>
                <a:lnTo>
                  <a:pt x="0" y="9334"/>
                </a:lnTo>
                <a:lnTo>
                  <a:pt x="23907" y="0"/>
                </a:lnTo>
                <a:lnTo>
                  <a:pt x="31813" y="28098"/>
                </a:lnTo>
                <a:lnTo>
                  <a:pt x="8001" y="37528"/>
                </a:lnTo>
                <a:close/>
              </a:path>
            </a:pathLst>
          </a:custGeom>
          <a:ln w="3175">
            <a:solidFill>
              <a:srgbClr val="FF0000"/>
            </a:solidFill>
          </a:ln>
        </p:spPr>
        <p:txBody>
          <a:bodyPr wrap="square" lIns="0" tIns="0" rIns="0" bIns="0" rtlCol="0"/>
          <a:lstStyle/>
          <a:p>
            <a:endParaRPr sz="1588"/>
          </a:p>
        </p:txBody>
      </p:sp>
      <p:sp>
        <p:nvSpPr>
          <p:cNvPr id="237" name="object 237"/>
          <p:cNvSpPr/>
          <p:nvPr/>
        </p:nvSpPr>
        <p:spPr>
          <a:xfrm>
            <a:off x="6415368" y="4606457"/>
            <a:ext cx="28574" cy="33618"/>
          </a:xfrm>
          <a:custGeom>
            <a:avLst/>
            <a:gdLst/>
            <a:ahLst/>
            <a:cxnLst/>
            <a:rect l="l" t="t" r="r" b="b"/>
            <a:pathLst>
              <a:path w="32385" h="38100">
                <a:moveTo>
                  <a:pt x="8001" y="37528"/>
                </a:moveTo>
                <a:lnTo>
                  <a:pt x="0" y="9334"/>
                </a:lnTo>
                <a:lnTo>
                  <a:pt x="21907" y="0"/>
                </a:lnTo>
                <a:lnTo>
                  <a:pt x="31813" y="28098"/>
                </a:lnTo>
                <a:lnTo>
                  <a:pt x="8001" y="37528"/>
                </a:lnTo>
                <a:close/>
              </a:path>
            </a:pathLst>
          </a:custGeom>
          <a:ln w="3175">
            <a:solidFill>
              <a:srgbClr val="FF0000"/>
            </a:solidFill>
          </a:ln>
        </p:spPr>
        <p:txBody>
          <a:bodyPr wrap="square" lIns="0" tIns="0" rIns="0" bIns="0" rtlCol="0"/>
          <a:lstStyle/>
          <a:p>
            <a:endParaRPr sz="1588"/>
          </a:p>
        </p:txBody>
      </p:sp>
      <p:sp>
        <p:nvSpPr>
          <p:cNvPr id="238" name="object 238"/>
          <p:cNvSpPr/>
          <p:nvPr/>
        </p:nvSpPr>
        <p:spPr>
          <a:xfrm>
            <a:off x="6399651" y="4558804"/>
            <a:ext cx="28015" cy="33618"/>
          </a:xfrm>
          <a:custGeom>
            <a:avLst/>
            <a:gdLst/>
            <a:ahLst/>
            <a:cxnLst/>
            <a:rect l="l" t="t" r="r" b="b"/>
            <a:pathLst>
              <a:path w="31750" h="38100">
                <a:moveTo>
                  <a:pt x="7905" y="37528"/>
                </a:moveTo>
                <a:lnTo>
                  <a:pt x="0" y="9429"/>
                </a:lnTo>
                <a:lnTo>
                  <a:pt x="23812" y="0"/>
                </a:lnTo>
                <a:lnTo>
                  <a:pt x="31718" y="25812"/>
                </a:lnTo>
                <a:lnTo>
                  <a:pt x="7905" y="37528"/>
                </a:lnTo>
                <a:close/>
              </a:path>
            </a:pathLst>
          </a:custGeom>
          <a:ln w="3175">
            <a:solidFill>
              <a:srgbClr val="FF0000"/>
            </a:solidFill>
          </a:ln>
        </p:spPr>
        <p:txBody>
          <a:bodyPr wrap="square" lIns="0" tIns="0" rIns="0" bIns="0" rtlCol="0"/>
          <a:lstStyle/>
          <a:p>
            <a:endParaRPr sz="1588"/>
          </a:p>
        </p:txBody>
      </p:sp>
      <p:sp>
        <p:nvSpPr>
          <p:cNvPr id="239" name="object 239"/>
          <p:cNvSpPr/>
          <p:nvPr/>
        </p:nvSpPr>
        <p:spPr>
          <a:xfrm>
            <a:off x="6385616" y="4509135"/>
            <a:ext cx="28574" cy="33618"/>
          </a:xfrm>
          <a:custGeom>
            <a:avLst/>
            <a:gdLst/>
            <a:ahLst/>
            <a:cxnLst/>
            <a:rect l="l" t="t" r="r" b="b"/>
            <a:pathLst>
              <a:path w="32385" h="38100">
                <a:moveTo>
                  <a:pt x="7905" y="37528"/>
                </a:moveTo>
                <a:lnTo>
                  <a:pt x="0" y="9334"/>
                </a:lnTo>
                <a:lnTo>
                  <a:pt x="23812" y="0"/>
                </a:lnTo>
                <a:lnTo>
                  <a:pt x="31813" y="28098"/>
                </a:lnTo>
                <a:lnTo>
                  <a:pt x="7905" y="37528"/>
                </a:lnTo>
                <a:close/>
              </a:path>
            </a:pathLst>
          </a:custGeom>
          <a:ln w="3175">
            <a:solidFill>
              <a:srgbClr val="FF0000"/>
            </a:solidFill>
          </a:ln>
        </p:spPr>
        <p:txBody>
          <a:bodyPr wrap="square" lIns="0" tIns="0" rIns="0" bIns="0" rtlCol="0"/>
          <a:lstStyle/>
          <a:p>
            <a:endParaRPr sz="1588"/>
          </a:p>
        </p:txBody>
      </p:sp>
      <p:sp>
        <p:nvSpPr>
          <p:cNvPr id="240" name="object 240"/>
          <p:cNvSpPr/>
          <p:nvPr/>
        </p:nvSpPr>
        <p:spPr>
          <a:xfrm>
            <a:off x="6371580" y="4459465"/>
            <a:ext cx="28574" cy="33618"/>
          </a:xfrm>
          <a:custGeom>
            <a:avLst/>
            <a:gdLst/>
            <a:ahLst/>
            <a:cxnLst/>
            <a:rect l="l" t="t" r="r" b="b"/>
            <a:pathLst>
              <a:path w="32385" h="38100">
                <a:moveTo>
                  <a:pt x="7905" y="37528"/>
                </a:moveTo>
                <a:lnTo>
                  <a:pt x="0" y="11715"/>
                </a:lnTo>
                <a:lnTo>
                  <a:pt x="21812" y="0"/>
                </a:lnTo>
                <a:lnTo>
                  <a:pt x="31813" y="28098"/>
                </a:lnTo>
                <a:lnTo>
                  <a:pt x="7905" y="37528"/>
                </a:lnTo>
                <a:close/>
              </a:path>
            </a:pathLst>
          </a:custGeom>
          <a:ln w="3175">
            <a:solidFill>
              <a:srgbClr val="FF0000"/>
            </a:solidFill>
          </a:ln>
        </p:spPr>
        <p:txBody>
          <a:bodyPr wrap="square" lIns="0" tIns="0" rIns="0" bIns="0" rtlCol="0"/>
          <a:lstStyle/>
          <a:p>
            <a:endParaRPr sz="1588"/>
          </a:p>
        </p:txBody>
      </p:sp>
      <p:sp>
        <p:nvSpPr>
          <p:cNvPr id="241" name="object 241"/>
          <p:cNvSpPr/>
          <p:nvPr/>
        </p:nvSpPr>
        <p:spPr>
          <a:xfrm>
            <a:off x="8151551" y="4407694"/>
            <a:ext cx="124946" cy="642097"/>
          </a:xfrm>
          <a:custGeom>
            <a:avLst/>
            <a:gdLst/>
            <a:ahLst/>
            <a:cxnLst/>
            <a:rect l="l" t="t" r="r" b="b"/>
            <a:pathLst>
              <a:path w="141604" h="727710">
                <a:moveTo>
                  <a:pt x="117252" y="727328"/>
                </a:moveTo>
                <a:lnTo>
                  <a:pt x="113252" y="696848"/>
                </a:lnTo>
                <a:lnTo>
                  <a:pt x="137159" y="692181"/>
                </a:lnTo>
                <a:lnTo>
                  <a:pt x="141065" y="720280"/>
                </a:lnTo>
                <a:lnTo>
                  <a:pt x="117252" y="727328"/>
                </a:lnTo>
                <a:close/>
              </a:path>
              <a:path w="141604" h="727710">
                <a:moveTo>
                  <a:pt x="107346" y="668654"/>
                </a:moveTo>
                <a:lnTo>
                  <a:pt x="103346" y="640556"/>
                </a:lnTo>
                <a:lnTo>
                  <a:pt x="127158" y="633507"/>
                </a:lnTo>
                <a:lnTo>
                  <a:pt x="133159" y="663987"/>
                </a:lnTo>
                <a:lnTo>
                  <a:pt x="107346" y="668654"/>
                </a:lnTo>
                <a:close/>
              </a:path>
              <a:path w="141604" h="727710">
                <a:moveTo>
                  <a:pt x="99345" y="610076"/>
                </a:moveTo>
                <a:lnTo>
                  <a:pt x="93440" y="581882"/>
                </a:lnTo>
                <a:lnTo>
                  <a:pt x="119252" y="577214"/>
                </a:lnTo>
                <a:lnTo>
                  <a:pt x="123253" y="605313"/>
                </a:lnTo>
                <a:lnTo>
                  <a:pt x="99345" y="610076"/>
                </a:lnTo>
                <a:close/>
              </a:path>
              <a:path w="141604" h="727710">
                <a:moveTo>
                  <a:pt x="89439" y="553688"/>
                </a:moveTo>
                <a:lnTo>
                  <a:pt x="85439" y="525589"/>
                </a:lnTo>
                <a:lnTo>
                  <a:pt x="109251" y="518540"/>
                </a:lnTo>
                <a:lnTo>
                  <a:pt x="113252" y="549020"/>
                </a:lnTo>
                <a:lnTo>
                  <a:pt x="89439" y="553688"/>
                </a:lnTo>
                <a:close/>
              </a:path>
              <a:path w="141604" h="727710">
                <a:moveTo>
                  <a:pt x="79438" y="495014"/>
                </a:moveTo>
                <a:lnTo>
                  <a:pt x="75533" y="466915"/>
                </a:lnTo>
                <a:lnTo>
                  <a:pt x="99345" y="462248"/>
                </a:lnTo>
                <a:lnTo>
                  <a:pt x="103346" y="490346"/>
                </a:lnTo>
                <a:lnTo>
                  <a:pt x="79438" y="495014"/>
                </a:lnTo>
                <a:close/>
              </a:path>
              <a:path w="141604" h="727710">
                <a:moveTo>
                  <a:pt x="69532" y="438721"/>
                </a:moveTo>
                <a:lnTo>
                  <a:pt x="65531" y="408241"/>
                </a:lnTo>
                <a:lnTo>
                  <a:pt x="89439" y="403574"/>
                </a:lnTo>
                <a:lnTo>
                  <a:pt x="95345" y="431672"/>
                </a:lnTo>
                <a:lnTo>
                  <a:pt x="69532" y="438721"/>
                </a:lnTo>
                <a:close/>
              </a:path>
              <a:path w="141604" h="727710">
                <a:moveTo>
                  <a:pt x="61626" y="380047"/>
                </a:moveTo>
                <a:lnTo>
                  <a:pt x="55625" y="351948"/>
                </a:lnTo>
                <a:lnTo>
                  <a:pt x="81438" y="347281"/>
                </a:lnTo>
                <a:lnTo>
                  <a:pt x="85439" y="375380"/>
                </a:lnTo>
                <a:lnTo>
                  <a:pt x="61626" y="380047"/>
                </a:lnTo>
                <a:close/>
              </a:path>
              <a:path w="141604" h="727710">
                <a:moveTo>
                  <a:pt x="51625" y="323754"/>
                </a:moveTo>
                <a:lnTo>
                  <a:pt x="47720" y="293274"/>
                </a:lnTo>
                <a:lnTo>
                  <a:pt x="71532" y="288607"/>
                </a:lnTo>
                <a:lnTo>
                  <a:pt x="75533" y="316706"/>
                </a:lnTo>
                <a:lnTo>
                  <a:pt x="51625" y="323754"/>
                </a:lnTo>
                <a:close/>
              </a:path>
              <a:path w="141604" h="727710">
                <a:moveTo>
                  <a:pt x="41719" y="265080"/>
                </a:moveTo>
                <a:lnTo>
                  <a:pt x="37718" y="236981"/>
                </a:lnTo>
                <a:lnTo>
                  <a:pt x="61626" y="229933"/>
                </a:lnTo>
                <a:lnTo>
                  <a:pt x="67532" y="260413"/>
                </a:lnTo>
                <a:lnTo>
                  <a:pt x="41719" y="265080"/>
                </a:lnTo>
                <a:close/>
              </a:path>
              <a:path w="141604" h="727710">
                <a:moveTo>
                  <a:pt x="33813" y="208787"/>
                </a:moveTo>
                <a:lnTo>
                  <a:pt x="27812" y="178307"/>
                </a:lnTo>
                <a:lnTo>
                  <a:pt x="53625" y="173640"/>
                </a:lnTo>
                <a:lnTo>
                  <a:pt x="57626" y="201739"/>
                </a:lnTo>
                <a:lnTo>
                  <a:pt x="33813" y="208787"/>
                </a:lnTo>
                <a:close/>
              </a:path>
              <a:path w="141604" h="727710">
                <a:moveTo>
                  <a:pt x="23812" y="150113"/>
                </a:moveTo>
                <a:lnTo>
                  <a:pt x="19907" y="122015"/>
                </a:lnTo>
                <a:lnTo>
                  <a:pt x="43719" y="114966"/>
                </a:lnTo>
                <a:lnTo>
                  <a:pt x="47720" y="145446"/>
                </a:lnTo>
                <a:lnTo>
                  <a:pt x="23812" y="150113"/>
                </a:lnTo>
                <a:close/>
              </a:path>
              <a:path w="141604" h="727710">
                <a:moveTo>
                  <a:pt x="13906" y="91535"/>
                </a:moveTo>
                <a:lnTo>
                  <a:pt x="9905" y="63341"/>
                </a:lnTo>
                <a:lnTo>
                  <a:pt x="33813" y="58673"/>
                </a:lnTo>
                <a:lnTo>
                  <a:pt x="39719" y="86772"/>
                </a:lnTo>
                <a:lnTo>
                  <a:pt x="13906" y="91535"/>
                </a:lnTo>
                <a:close/>
              </a:path>
              <a:path w="141604" h="727710">
                <a:moveTo>
                  <a:pt x="5905" y="35147"/>
                </a:moveTo>
                <a:lnTo>
                  <a:pt x="0" y="7048"/>
                </a:lnTo>
                <a:lnTo>
                  <a:pt x="25812" y="0"/>
                </a:lnTo>
                <a:lnTo>
                  <a:pt x="29813" y="30479"/>
                </a:lnTo>
                <a:lnTo>
                  <a:pt x="5905" y="35147"/>
                </a:lnTo>
                <a:close/>
              </a:path>
            </a:pathLst>
          </a:custGeom>
          <a:solidFill>
            <a:srgbClr val="FF0000"/>
          </a:solidFill>
        </p:spPr>
        <p:txBody>
          <a:bodyPr wrap="square" lIns="0" tIns="0" rIns="0" bIns="0" rtlCol="0"/>
          <a:lstStyle/>
          <a:p>
            <a:endParaRPr sz="1588"/>
          </a:p>
        </p:txBody>
      </p:sp>
      <p:sp>
        <p:nvSpPr>
          <p:cNvPr id="242" name="object 242"/>
          <p:cNvSpPr/>
          <p:nvPr/>
        </p:nvSpPr>
        <p:spPr>
          <a:xfrm>
            <a:off x="8251479" y="5018442"/>
            <a:ext cx="24653" cy="31376"/>
          </a:xfrm>
          <a:custGeom>
            <a:avLst/>
            <a:gdLst/>
            <a:ahLst/>
            <a:cxnLst/>
            <a:rect l="l" t="t" r="r" b="b"/>
            <a:pathLst>
              <a:path w="27940" h="35560">
                <a:moveTo>
                  <a:pt x="4000" y="35147"/>
                </a:moveTo>
                <a:lnTo>
                  <a:pt x="0" y="4667"/>
                </a:lnTo>
                <a:lnTo>
                  <a:pt x="23907" y="0"/>
                </a:lnTo>
                <a:lnTo>
                  <a:pt x="27813" y="28098"/>
                </a:lnTo>
                <a:lnTo>
                  <a:pt x="4000" y="35147"/>
                </a:lnTo>
                <a:close/>
              </a:path>
            </a:pathLst>
          </a:custGeom>
          <a:ln w="3175">
            <a:solidFill>
              <a:srgbClr val="FF0000"/>
            </a:solidFill>
          </a:ln>
        </p:spPr>
        <p:txBody>
          <a:bodyPr wrap="square" lIns="0" tIns="0" rIns="0" bIns="0" rtlCol="0"/>
          <a:lstStyle/>
          <a:p>
            <a:endParaRPr sz="1588"/>
          </a:p>
        </p:txBody>
      </p:sp>
      <p:sp>
        <p:nvSpPr>
          <p:cNvPr id="243" name="object 243"/>
          <p:cNvSpPr/>
          <p:nvPr/>
        </p:nvSpPr>
        <p:spPr>
          <a:xfrm>
            <a:off x="8242739" y="4966671"/>
            <a:ext cx="26334" cy="31376"/>
          </a:xfrm>
          <a:custGeom>
            <a:avLst/>
            <a:gdLst/>
            <a:ahLst/>
            <a:cxnLst/>
            <a:rect l="l" t="t" r="r" b="b"/>
            <a:pathLst>
              <a:path w="29845" h="35560">
                <a:moveTo>
                  <a:pt x="4000" y="35147"/>
                </a:moveTo>
                <a:lnTo>
                  <a:pt x="0" y="7048"/>
                </a:lnTo>
                <a:lnTo>
                  <a:pt x="23812" y="0"/>
                </a:lnTo>
                <a:lnTo>
                  <a:pt x="29813" y="30479"/>
                </a:lnTo>
                <a:lnTo>
                  <a:pt x="4000" y="35147"/>
                </a:lnTo>
                <a:close/>
              </a:path>
            </a:pathLst>
          </a:custGeom>
          <a:ln w="3175">
            <a:solidFill>
              <a:srgbClr val="FF0000"/>
            </a:solidFill>
          </a:ln>
        </p:spPr>
        <p:txBody>
          <a:bodyPr wrap="square" lIns="0" tIns="0" rIns="0" bIns="0" rtlCol="0"/>
          <a:lstStyle/>
          <a:p>
            <a:endParaRPr sz="1588"/>
          </a:p>
        </p:txBody>
      </p:sp>
      <p:sp>
        <p:nvSpPr>
          <p:cNvPr id="244" name="object 244"/>
          <p:cNvSpPr/>
          <p:nvPr/>
        </p:nvSpPr>
        <p:spPr>
          <a:xfrm>
            <a:off x="8233998" y="4917001"/>
            <a:ext cx="26334" cy="29135"/>
          </a:xfrm>
          <a:custGeom>
            <a:avLst/>
            <a:gdLst/>
            <a:ahLst/>
            <a:cxnLst/>
            <a:rect l="l" t="t" r="r" b="b"/>
            <a:pathLst>
              <a:path w="29845" h="33020">
                <a:moveTo>
                  <a:pt x="5905" y="32861"/>
                </a:moveTo>
                <a:lnTo>
                  <a:pt x="0" y="4667"/>
                </a:lnTo>
                <a:lnTo>
                  <a:pt x="25812" y="0"/>
                </a:lnTo>
                <a:lnTo>
                  <a:pt x="29813" y="28098"/>
                </a:lnTo>
                <a:lnTo>
                  <a:pt x="5905" y="32861"/>
                </a:lnTo>
                <a:close/>
              </a:path>
            </a:pathLst>
          </a:custGeom>
          <a:ln w="3175">
            <a:solidFill>
              <a:srgbClr val="FF0000"/>
            </a:solidFill>
          </a:ln>
        </p:spPr>
        <p:txBody>
          <a:bodyPr wrap="square" lIns="0" tIns="0" rIns="0" bIns="0" rtlCol="0"/>
          <a:lstStyle/>
          <a:p>
            <a:endParaRPr sz="1588"/>
          </a:p>
        </p:txBody>
      </p:sp>
      <p:sp>
        <p:nvSpPr>
          <p:cNvPr id="245" name="object 245"/>
          <p:cNvSpPr/>
          <p:nvPr/>
        </p:nvSpPr>
        <p:spPr>
          <a:xfrm>
            <a:off x="8226938" y="4865230"/>
            <a:ext cx="24653" cy="31376"/>
          </a:xfrm>
          <a:custGeom>
            <a:avLst/>
            <a:gdLst/>
            <a:ahLst/>
            <a:cxnLst/>
            <a:rect l="l" t="t" r="r" b="b"/>
            <a:pathLst>
              <a:path w="27940" h="35560">
                <a:moveTo>
                  <a:pt x="4000" y="35147"/>
                </a:moveTo>
                <a:lnTo>
                  <a:pt x="0" y="7048"/>
                </a:lnTo>
                <a:lnTo>
                  <a:pt x="23812" y="0"/>
                </a:lnTo>
                <a:lnTo>
                  <a:pt x="27812" y="30479"/>
                </a:lnTo>
                <a:lnTo>
                  <a:pt x="4000" y="35147"/>
                </a:lnTo>
                <a:close/>
              </a:path>
            </a:pathLst>
          </a:custGeom>
          <a:ln w="3175">
            <a:solidFill>
              <a:srgbClr val="FF0000"/>
            </a:solidFill>
          </a:ln>
        </p:spPr>
        <p:txBody>
          <a:bodyPr wrap="square" lIns="0" tIns="0" rIns="0" bIns="0" rtlCol="0"/>
          <a:lstStyle/>
          <a:p>
            <a:endParaRPr sz="1588"/>
          </a:p>
        </p:txBody>
      </p:sp>
      <p:sp>
        <p:nvSpPr>
          <p:cNvPr id="246" name="object 246"/>
          <p:cNvSpPr/>
          <p:nvPr/>
        </p:nvSpPr>
        <p:spPr>
          <a:xfrm>
            <a:off x="8218197" y="4815560"/>
            <a:ext cx="24653" cy="29135"/>
          </a:xfrm>
          <a:custGeom>
            <a:avLst/>
            <a:gdLst/>
            <a:ahLst/>
            <a:cxnLst/>
            <a:rect l="l" t="t" r="r" b="b"/>
            <a:pathLst>
              <a:path w="27940" h="33020">
                <a:moveTo>
                  <a:pt x="3905" y="32766"/>
                </a:moveTo>
                <a:lnTo>
                  <a:pt x="0" y="4667"/>
                </a:lnTo>
                <a:lnTo>
                  <a:pt x="23812" y="0"/>
                </a:lnTo>
                <a:lnTo>
                  <a:pt x="27812" y="28098"/>
                </a:lnTo>
                <a:lnTo>
                  <a:pt x="3905" y="32766"/>
                </a:lnTo>
                <a:close/>
              </a:path>
            </a:pathLst>
          </a:custGeom>
          <a:ln w="3175">
            <a:solidFill>
              <a:srgbClr val="FF0000"/>
            </a:solidFill>
          </a:ln>
        </p:spPr>
        <p:txBody>
          <a:bodyPr wrap="square" lIns="0" tIns="0" rIns="0" bIns="0" rtlCol="0"/>
          <a:lstStyle/>
          <a:p>
            <a:endParaRPr sz="1588"/>
          </a:p>
        </p:txBody>
      </p:sp>
      <p:sp>
        <p:nvSpPr>
          <p:cNvPr id="247" name="object 247"/>
          <p:cNvSpPr/>
          <p:nvPr/>
        </p:nvSpPr>
        <p:spPr>
          <a:xfrm>
            <a:off x="8209373" y="4763788"/>
            <a:ext cx="26334" cy="31376"/>
          </a:xfrm>
          <a:custGeom>
            <a:avLst/>
            <a:gdLst/>
            <a:ahLst/>
            <a:cxnLst/>
            <a:rect l="l" t="t" r="r" b="b"/>
            <a:pathLst>
              <a:path w="29845" h="35560">
                <a:moveTo>
                  <a:pt x="4000" y="35147"/>
                </a:moveTo>
                <a:lnTo>
                  <a:pt x="0" y="4667"/>
                </a:lnTo>
                <a:lnTo>
                  <a:pt x="23907" y="0"/>
                </a:lnTo>
                <a:lnTo>
                  <a:pt x="29813" y="28098"/>
                </a:lnTo>
                <a:lnTo>
                  <a:pt x="4000" y="35147"/>
                </a:lnTo>
                <a:close/>
              </a:path>
            </a:pathLst>
          </a:custGeom>
          <a:ln w="3175">
            <a:solidFill>
              <a:srgbClr val="FF0000"/>
            </a:solidFill>
          </a:ln>
        </p:spPr>
        <p:txBody>
          <a:bodyPr wrap="square" lIns="0" tIns="0" rIns="0" bIns="0" rtlCol="0"/>
          <a:lstStyle/>
          <a:p>
            <a:endParaRPr sz="1588"/>
          </a:p>
        </p:txBody>
      </p:sp>
      <p:sp>
        <p:nvSpPr>
          <p:cNvPr id="248" name="object 248"/>
          <p:cNvSpPr/>
          <p:nvPr/>
        </p:nvSpPr>
        <p:spPr>
          <a:xfrm>
            <a:off x="8200633" y="4714118"/>
            <a:ext cx="26334" cy="29135"/>
          </a:xfrm>
          <a:custGeom>
            <a:avLst/>
            <a:gdLst/>
            <a:ahLst/>
            <a:cxnLst/>
            <a:rect l="l" t="t" r="r" b="b"/>
            <a:pathLst>
              <a:path w="29845" h="33020">
                <a:moveTo>
                  <a:pt x="6000" y="32766"/>
                </a:moveTo>
                <a:lnTo>
                  <a:pt x="0" y="4667"/>
                </a:lnTo>
                <a:lnTo>
                  <a:pt x="25812" y="0"/>
                </a:lnTo>
                <a:lnTo>
                  <a:pt x="29813" y="28098"/>
                </a:lnTo>
                <a:lnTo>
                  <a:pt x="6000" y="32766"/>
                </a:lnTo>
                <a:close/>
              </a:path>
            </a:pathLst>
          </a:custGeom>
          <a:ln w="3175">
            <a:solidFill>
              <a:srgbClr val="FF0000"/>
            </a:solidFill>
          </a:ln>
        </p:spPr>
        <p:txBody>
          <a:bodyPr wrap="square" lIns="0" tIns="0" rIns="0" bIns="0" rtlCol="0"/>
          <a:lstStyle/>
          <a:p>
            <a:endParaRPr sz="1588"/>
          </a:p>
        </p:txBody>
      </p:sp>
      <p:sp>
        <p:nvSpPr>
          <p:cNvPr id="249" name="object 249"/>
          <p:cNvSpPr/>
          <p:nvPr/>
        </p:nvSpPr>
        <p:spPr>
          <a:xfrm>
            <a:off x="8193656" y="4662347"/>
            <a:ext cx="24653" cy="31376"/>
          </a:xfrm>
          <a:custGeom>
            <a:avLst/>
            <a:gdLst/>
            <a:ahLst/>
            <a:cxnLst/>
            <a:rect l="l" t="t" r="r" b="b"/>
            <a:pathLst>
              <a:path w="27940" h="35560">
                <a:moveTo>
                  <a:pt x="3905" y="35147"/>
                </a:moveTo>
                <a:lnTo>
                  <a:pt x="0" y="4667"/>
                </a:lnTo>
                <a:lnTo>
                  <a:pt x="23812" y="0"/>
                </a:lnTo>
                <a:lnTo>
                  <a:pt x="27813" y="28098"/>
                </a:lnTo>
                <a:lnTo>
                  <a:pt x="3905" y="35147"/>
                </a:lnTo>
                <a:close/>
              </a:path>
            </a:pathLst>
          </a:custGeom>
          <a:ln w="3175">
            <a:solidFill>
              <a:srgbClr val="FF0000"/>
            </a:solidFill>
          </a:ln>
        </p:spPr>
        <p:txBody>
          <a:bodyPr wrap="square" lIns="0" tIns="0" rIns="0" bIns="0" rtlCol="0"/>
          <a:lstStyle/>
          <a:p>
            <a:endParaRPr sz="1588"/>
          </a:p>
        </p:txBody>
      </p:sp>
      <p:sp>
        <p:nvSpPr>
          <p:cNvPr id="250" name="object 250"/>
          <p:cNvSpPr/>
          <p:nvPr/>
        </p:nvSpPr>
        <p:spPr>
          <a:xfrm>
            <a:off x="8184832" y="4610576"/>
            <a:ext cx="26334" cy="31376"/>
          </a:xfrm>
          <a:custGeom>
            <a:avLst/>
            <a:gdLst/>
            <a:ahLst/>
            <a:cxnLst/>
            <a:rect l="l" t="t" r="r" b="b"/>
            <a:pathLst>
              <a:path w="29845" h="35560">
                <a:moveTo>
                  <a:pt x="4000" y="35147"/>
                </a:moveTo>
                <a:lnTo>
                  <a:pt x="0" y="7048"/>
                </a:lnTo>
                <a:lnTo>
                  <a:pt x="23907" y="0"/>
                </a:lnTo>
                <a:lnTo>
                  <a:pt x="29813" y="30479"/>
                </a:lnTo>
                <a:lnTo>
                  <a:pt x="4000" y="35147"/>
                </a:lnTo>
                <a:close/>
              </a:path>
            </a:pathLst>
          </a:custGeom>
          <a:ln w="3175">
            <a:solidFill>
              <a:srgbClr val="FF0000"/>
            </a:solidFill>
          </a:ln>
        </p:spPr>
        <p:txBody>
          <a:bodyPr wrap="square" lIns="0" tIns="0" rIns="0" bIns="0" rtlCol="0"/>
          <a:lstStyle/>
          <a:p>
            <a:endParaRPr sz="1588"/>
          </a:p>
        </p:txBody>
      </p:sp>
      <p:sp>
        <p:nvSpPr>
          <p:cNvPr id="251" name="object 251"/>
          <p:cNvSpPr/>
          <p:nvPr/>
        </p:nvSpPr>
        <p:spPr>
          <a:xfrm>
            <a:off x="8176092" y="4560906"/>
            <a:ext cx="26334" cy="31376"/>
          </a:xfrm>
          <a:custGeom>
            <a:avLst/>
            <a:gdLst/>
            <a:ahLst/>
            <a:cxnLst/>
            <a:rect l="l" t="t" r="r" b="b"/>
            <a:pathLst>
              <a:path w="29845" h="35560">
                <a:moveTo>
                  <a:pt x="6000" y="35147"/>
                </a:moveTo>
                <a:lnTo>
                  <a:pt x="0" y="4667"/>
                </a:lnTo>
                <a:lnTo>
                  <a:pt x="25812" y="0"/>
                </a:lnTo>
                <a:lnTo>
                  <a:pt x="29813" y="28098"/>
                </a:lnTo>
                <a:lnTo>
                  <a:pt x="6000" y="35147"/>
                </a:lnTo>
                <a:close/>
              </a:path>
            </a:pathLst>
          </a:custGeom>
          <a:ln w="3175">
            <a:solidFill>
              <a:srgbClr val="FF0000"/>
            </a:solidFill>
          </a:ln>
        </p:spPr>
        <p:txBody>
          <a:bodyPr wrap="square" lIns="0" tIns="0" rIns="0" bIns="0" rtlCol="0"/>
          <a:lstStyle/>
          <a:p>
            <a:endParaRPr sz="1588"/>
          </a:p>
        </p:txBody>
      </p:sp>
      <p:sp>
        <p:nvSpPr>
          <p:cNvPr id="252" name="object 252"/>
          <p:cNvSpPr/>
          <p:nvPr/>
        </p:nvSpPr>
        <p:spPr>
          <a:xfrm>
            <a:off x="8169116" y="4509135"/>
            <a:ext cx="24653" cy="31376"/>
          </a:xfrm>
          <a:custGeom>
            <a:avLst/>
            <a:gdLst/>
            <a:ahLst/>
            <a:cxnLst/>
            <a:rect l="l" t="t" r="r" b="b"/>
            <a:pathLst>
              <a:path w="27940" h="35560">
                <a:moveTo>
                  <a:pt x="3905" y="35147"/>
                </a:moveTo>
                <a:lnTo>
                  <a:pt x="0" y="7048"/>
                </a:lnTo>
                <a:lnTo>
                  <a:pt x="23812" y="0"/>
                </a:lnTo>
                <a:lnTo>
                  <a:pt x="27812" y="30479"/>
                </a:lnTo>
                <a:lnTo>
                  <a:pt x="3905" y="35147"/>
                </a:lnTo>
                <a:close/>
              </a:path>
            </a:pathLst>
          </a:custGeom>
          <a:ln w="3175">
            <a:solidFill>
              <a:srgbClr val="FF0000"/>
            </a:solidFill>
          </a:ln>
        </p:spPr>
        <p:txBody>
          <a:bodyPr wrap="square" lIns="0" tIns="0" rIns="0" bIns="0" rtlCol="0"/>
          <a:lstStyle/>
          <a:p>
            <a:endParaRPr sz="1588"/>
          </a:p>
        </p:txBody>
      </p:sp>
      <p:sp>
        <p:nvSpPr>
          <p:cNvPr id="253" name="object 253"/>
          <p:cNvSpPr/>
          <p:nvPr/>
        </p:nvSpPr>
        <p:spPr>
          <a:xfrm>
            <a:off x="8160292" y="4459465"/>
            <a:ext cx="26334" cy="29135"/>
          </a:xfrm>
          <a:custGeom>
            <a:avLst/>
            <a:gdLst/>
            <a:ahLst/>
            <a:cxnLst/>
            <a:rect l="l" t="t" r="r" b="b"/>
            <a:pathLst>
              <a:path w="29845" h="33020">
                <a:moveTo>
                  <a:pt x="4000" y="32861"/>
                </a:moveTo>
                <a:lnTo>
                  <a:pt x="0" y="4667"/>
                </a:lnTo>
                <a:lnTo>
                  <a:pt x="23907" y="0"/>
                </a:lnTo>
                <a:lnTo>
                  <a:pt x="29813" y="28098"/>
                </a:lnTo>
                <a:lnTo>
                  <a:pt x="4000" y="32861"/>
                </a:lnTo>
                <a:close/>
              </a:path>
            </a:pathLst>
          </a:custGeom>
          <a:ln w="3175">
            <a:solidFill>
              <a:srgbClr val="FF0000"/>
            </a:solidFill>
          </a:ln>
        </p:spPr>
        <p:txBody>
          <a:bodyPr wrap="square" lIns="0" tIns="0" rIns="0" bIns="0" rtlCol="0"/>
          <a:lstStyle/>
          <a:p>
            <a:endParaRPr sz="1588"/>
          </a:p>
        </p:txBody>
      </p:sp>
      <p:sp>
        <p:nvSpPr>
          <p:cNvPr id="254" name="object 254"/>
          <p:cNvSpPr/>
          <p:nvPr/>
        </p:nvSpPr>
        <p:spPr>
          <a:xfrm>
            <a:off x="5696370" y="5293771"/>
            <a:ext cx="421341" cy="20731"/>
          </a:xfrm>
          <a:custGeom>
            <a:avLst/>
            <a:gdLst/>
            <a:ahLst/>
            <a:cxnLst/>
            <a:rect l="l" t="t" r="r" b="b"/>
            <a:pathLst>
              <a:path w="477520" h="23495">
                <a:moveTo>
                  <a:pt x="477012" y="23431"/>
                </a:moveTo>
                <a:lnTo>
                  <a:pt x="411480" y="21145"/>
                </a:lnTo>
                <a:lnTo>
                  <a:pt x="411480" y="2381"/>
                </a:lnTo>
                <a:lnTo>
                  <a:pt x="477012" y="2381"/>
                </a:lnTo>
                <a:lnTo>
                  <a:pt x="477012" y="23431"/>
                </a:lnTo>
                <a:close/>
              </a:path>
              <a:path w="477520" h="23495">
                <a:moveTo>
                  <a:pt x="361759" y="21145"/>
                </a:moveTo>
                <a:lnTo>
                  <a:pt x="294132" y="21145"/>
                </a:lnTo>
                <a:lnTo>
                  <a:pt x="294132" y="2381"/>
                </a:lnTo>
                <a:lnTo>
                  <a:pt x="361759" y="2381"/>
                </a:lnTo>
                <a:lnTo>
                  <a:pt x="361759" y="21145"/>
                </a:lnTo>
                <a:close/>
              </a:path>
              <a:path w="477520" h="23495">
                <a:moveTo>
                  <a:pt x="244506" y="21145"/>
                </a:moveTo>
                <a:lnTo>
                  <a:pt x="178879" y="21145"/>
                </a:lnTo>
                <a:lnTo>
                  <a:pt x="178879" y="2381"/>
                </a:lnTo>
                <a:lnTo>
                  <a:pt x="244506" y="2381"/>
                </a:lnTo>
                <a:lnTo>
                  <a:pt x="244506" y="21145"/>
                </a:lnTo>
                <a:close/>
              </a:path>
              <a:path w="477520" h="23495">
                <a:moveTo>
                  <a:pt x="129254" y="21145"/>
                </a:moveTo>
                <a:lnTo>
                  <a:pt x="63627" y="21145"/>
                </a:lnTo>
                <a:lnTo>
                  <a:pt x="63627" y="0"/>
                </a:lnTo>
                <a:lnTo>
                  <a:pt x="129254" y="2381"/>
                </a:lnTo>
                <a:lnTo>
                  <a:pt x="129254" y="21145"/>
                </a:lnTo>
                <a:close/>
              </a:path>
              <a:path w="477520" h="23495">
                <a:moveTo>
                  <a:pt x="13906" y="21145"/>
                </a:moveTo>
                <a:lnTo>
                  <a:pt x="0" y="21145"/>
                </a:lnTo>
                <a:lnTo>
                  <a:pt x="0" y="0"/>
                </a:lnTo>
                <a:lnTo>
                  <a:pt x="13906" y="0"/>
                </a:lnTo>
                <a:lnTo>
                  <a:pt x="13906" y="21145"/>
                </a:lnTo>
                <a:close/>
              </a:path>
            </a:pathLst>
          </a:custGeom>
          <a:solidFill>
            <a:srgbClr val="000000"/>
          </a:solidFill>
        </p:spPr>
        <p:txBody>
          <a:bodyPr wrap="square" lIns="0" tIns="0" rIns="0" bIns="0" rtlCol="0"/>
          <a:lstStyle/>
          <a:p>
            <a:endParaRPr sz="1588"/>
          </a:p>
        </p:txBody>
      </p:sp>
      <p:sp>
        <p:nvSpPr>
          <p:cNvPr id="255" name="object 255"/>
          <p:cNvSpPr/>
          <p:nvPr/>
        </p:nvSpPr>
        <p:spPr>
          <a:xfrm>
            <a:off x="6059440" y="5295872"/>
            <a:ext cx="58271" cy="19050"/>
          </a:xfrm>
          <a:custGeom>
            <a:avLst/>
            <a:gdLst/>
            <a:ahLst/>
            <a:cxnLst/>
            <a:rect l="l" t="t" r="r" b="b"/>
            <a:pathLst>
              <a:path w="66039" h="21589">
                <a:moveTo>
                  <a:pt x="65532" y="21050"/>
                </a:moveTo>
                <a:lnTo>
                  <a:pt x="0" y="18764"/>
                </a:lnTo>
                <a:lnTo>
                  <a:pt x="0" y="0"/>
                </a:lnTo>
                <a:lnTo>
                  <a:pt x="65532" y="0"/>
                </a:lnTo>
                <a:lnTo>
                  <a:pt x="65532" y="21050"/>
                </a:lnTo>
                <a:close/>
              </a:path>
            </a:pathLst>
          </a:custGeom>
          <a:ln w="3175">
            <a:solidFill>
              <a:srgbClr val="000000"/>
            </a:solidFill>
          </a:ln>
        </p:spPr>
        <p:txBody>
          <a:bodyPr wrap="square" lIns="0" tIns="0" rIns="0" bIns="0" rtlCol="0"/>
          <a:lstStyle/>
          <a:p>
            <a:endParaRPr sz="1588"/>
          </a:p>
        </p:txBody>
      </p:sp>
      <p:sp>
        <p:nvSpPr>
          <p:cNvPr id="256" name="object 256"/>
          <p:cNvSpPr/>
          <p:nvPr/>
        </p:nvSpPr>
        <p:spPr>
          <a:xfrm>
            <a:off x="5955899" y="5295872"/>
            <a:ext cx="59951" cy="16809"/>
          </a:xfrm>
          <a:custGeom>
            <a:avLst/>
            <a:gdLst/>
            <a:ahLst/>
            <a:cxnLst/>
            <a:rect l="l" t="t" r="r" b="b"/>
            <a:pathLst>
              <a:path w="67945" h="19050">
                <a:moveTo>
                  <a:pt x="67627" y="18764"/>
                </a:moveTo>
                <a:lnTo>
                  <a:pt x="0" y="18764"/>
                </a:lnTo>
                <a:lnTo>
                  <a:pt x="0" y="0"/>
                </a:lnTo>
                <a:lnTo>
                  <a:pt x="67627" y="0"/>
                </a:lnTo>
                <a:lnTo>
                  <a:pt x="67627" y="18764"/>
                </a:lnTo>
                <a:close/>
              </a:path>
            </a:pathLst>
          </a:custGeom>
          <a:ln w="3175">
            <a:solidFill>
              <a:srgbClr val="000000"/>
            </a:solidFill>
          </a:ln>
        </p:spPr>
        <p:txBody>
          <a:bodyPr wrap="square" lIns="0" tIns="0" rIns="0" bIns="0" rtlCol="0"/>
          <a:lstStyle/>
          <a:p>
            <a:endParaRPr sz="1588"/>
          </a:p>
        </p:txBody>
      </p:sp>
      <p:sp>
        <p:nvSpPr>
          <p:cNvPr id="257" name="object 257"/>
          <p:cNvSpPr/>
          <p:nvPr/>
        </p:nvSpPr>
        <p:spPr>
          <a:xfrm>
            <a:off x="5854204" y="5295872"/>
            <a:ext cx="58271" cy="16809"/>
          </a:xfrm>
          <a:custGeom>
            <a:avLst/>
            <a:gdLst/>
            <a:ahLst/>
            <a:cxnLst/>
            <a:rect l="l" t="t" r="r" b="b"/>
            <a:pathLst>
              <a:path w="66039" h="19050">
                <a:moveTo>
                  <a:pt x="65627" y="18764"/>
                </a:moveTo>
                <a:lnTo>
                  <a:pt x="0" y="18764"/>
                </a:lnTo>
                <a:lnTo>
                  <a:pt x="0" y="0"/>
                </a:lnTo>
                <a:lnTo>
                  <a:pt x="65627" y="0"/>
                </a:lnTo>
                <a:lnTo>
                  <a:pt x="65627" y="18764"/>
                </a:lnTo>
                <a:close/>
              </a:path>
            </a:pathLst>
          </a:custGeom>
          <a:ln w="3175">
            <a:solidFill>
              <a:srgbClr val="000000"/>
            </a:solidFill>
          </a:ln>
        </p:spPr>
        <p:txBody>
          <a:bodyPr wrap="square" lIns="0" tIns="0" rIns="0" bIns="0" rtlCol="0"/>
          <a:lstStyle/>
          <a:p>
            <a:endParaRPr sz="1588"/>
          </a:p>
        </p:txBody>
      </p:sp>
      <p:sp>
        <p:nvSpPr>
          <p:cNvPr id="258" name="object 258"/>
          <p:cNvSpPr/>
          <p:nvPr/>
        </p:nvSpPr>
        <p:spPr>
          <a:xfrm>
            <a:off x="5752511" y="5293771"/>
            <a:ext cx="58271" cy="19050"/>
          </a:xfrm>
          <a:custGeom>
            <a:avLst/>
            <a:gdLst/>
            <a:ahLst/>
            <a:cxnLst/>
            <a:rect l="l" t="t" r="r" b="b"/>
            <a:pathLst>
              <a:path w="66039" h="21589">
                <a:moveTo>
                  <a:pt x="65627" y="21145"/>
                </a:moveTo>
                <a:lnTo>
                  <a:pt x="0" y="21145"/>
                </a:lnTo>
                <a:lnTo>
                  <a:pt x="0" y="0"/>
                </a:lnTo>
                <a:lnTo>
                  <a:pt x="65627" y="2381"/>
                </a:lnTo>
                <a:lnTo>
                  <a:pt x="65627" y="21145"/>
                </a:lnTo>
                <a:close/>
              </a:path>
            </a:pathLst>
          </a:custGeom>
          <a:ln w="3175">
            <a:solidFill>
              <a:srgbClr val="000000"/>
            </a:solidFill>
          </a:ln>
        </p:spPr>
        <p:txBody>
          <a:bodyPr wrap="square" lIns="0" tIns="0" rIns="0" bIns="0" rtlCol="0"/>
          <a:lstStyle/>
          <a:p>
            <a:endParaRPr sz="1588"/>
          </a:p>
        </p:txBody>
      </p:sp>
      <p:sp>
        <p:nvSpPr>
          <p:cNvPr id="259" name="object 259"/>
          <p:cNvSpPr/>
          <p:nvPr/>
        </p:nvSpPr>
        <p:spPr>
          <a:xfrm>
            <a:off x="5695491" y="5303099"/>
            <a:ext cx="14568" cy="0"/>
          </a:xfrm>
          <a:custGeom>
            <a:avLst/>
            <a:gdLst/>
            <a:ahLst/>
            <a:cxnLst/>
            <a:rect l="l" t="t" r="r" b="b"/>
            <a:pathLst>
              <a:path w="16510">
                <a:moveTo>
                  <a:pt x="0" y="0"/>
                </a:moveTo>
                <a:lnTo>
                  <a:pt x="15897" y="0"/>
                </a:lnTo>
              </a:path>
            </a:pathLst>
          </a:custGeom>
          <a:ln w="23136">
            <a:solidFill>
              <a:srgbClr val="000000"/>
            </a:solidFill>
          </a:ln>
        </p:spPr>
        <p:txBody>
          <a:bodyPr wrap="square" lIns="0" tIns="0" rIns="0" bIns="0" rtlCol="0"/>
          <a:lstStyle/>
          <a:p>
            <a:endParaRPr sz="1588"/>
          </a:p>
        </p:txBody>
      </p:sp>
      <p:sp>
        <p:nvSpPr>
          <p:cNvPr id="260" name="object 260"/>
          <p:cNvSpPr/>
          <p:nvPr/>
        </p:nvSpPr>
        <p:spPr>
          <a:xfrm>
            <a:off x="7057213" y="5281331"/>
            <a:ext cx="671793" cy="19050"/>
          </a:xfrm>
          <a:custGeom>
            <a:avLst/>
            <a:gdLst/>
            <a:ahLst/>
            <a:cxnLst/>
            <a:rect l="l" t="t" r="r" b="b"/>
            <a:pathLst>
              <a:path w="761365" h="21589">
                <a:moveTo>
                  <a:pt x="761238" y="21145"/>
                </a:moveTo>
                <a:lnTo>
                  <a:pt x="695706" y="21145"/>
                </a:lnTo>
                <a:lnTo>
                  <a:pt x="695706" y="2381"/>
                </a:lnTo>
                <a:lnTo>
                  <a:pt x="761238" y="2381"/>
                </a:lnTo>
                <a:lnTo>
                  <a:pt x="761238" y="21145"/>
                </a:lnTo>
                <a:close/>
              </a:path>
              <a:path w="761365" h="21589">
                <a:moveTo>
                  <a:pt x="645985" y="21145"/>
                </a:moveTo>
                <a:lnTo>
                  <a:pt x="578358" y="21145"/>
                </a:lnTo>
                <a:lnTo>
                  <a:pt x="578358" y="2381"/>
                </a:lnTo>
                <a:lnTo>
                  <a:pt x="645985" y="2381"/>
                </a:lnTo>
                <a:lnTo>
                  <a:pt x="645985" y="21145"/>
                </a:lnTo>
                <a:close/>
              </a:path>
              <a:path w="761365" h="21589">
                <a:moveTo>
                  <a:pt x="528732" y="21145"/>
                </a:moveTo>
                <a:lnTo>
                  <a:pt x="463105" y="21145"/>
                </a:lnTo>
                <a:lnTo>
                  <a:pt x="463105" y="2381"/>
                </a:lnTo>
                <a:lnTo>
                  <a:pt x="528732" y="2381"/>
                </a:lnTo>
                <a:lnTo>
                  <a:pt x="528732" y="21145"/>
                </a:lnTo>
                <a:close/>
              </a:path>
              <a:path w="761365" h="21589">
                <a:moveTo>
                  <a:pt x="413480" y="21145"/>
                </a:moveTo>
                <a:lnTo>
                  <a:pt x="347853" y="21145"/>
                </a:lnTo>
                <a:lnTo>
                  <a:pt x="347853" y="2381"/>
                </a:lnTo>
                <a:lnTo>
                  <a:pt x="413480" y="2381"/>
                </a:lnTo>
                <a:lnTo>
                  <a:pt x="413480" y="21145"/>
                </a:lnTo>
                <a:close/>
              </a:path>
              <a:path w="761365" h="21589">
                <a:moveTo>
                  <a:pt x="298132" y="21145"/>
                </a:moveTo>
                <a:lnTo>
                  <a:pt x="230600" y="21145"/>
                </a:lnTo>
                <a:lnTo>
                  <a:pt x="230600" y="0"/>
                </a:lnTo>
                <a:lnTo>
                  <a:pt x="298132" y="0"/>
                </a:lnTo>
                <a:lnTo>
                  <a:pt x="298132" y="21145"/>
                </a:lnTo>
                <a:close/>
              </a:path>
              <a:path w="761365" h="21589">
                <a:moveTo>
                  <a:pt x="180879" y="21145"/>
                </a:moveTo>
                <a:lnTo>
                  <a:pt x="115347" y="21145"/>
                </a:lnTo>
                <a:lnTo>
                  <a:pt x="115347" y="0"/>
                </a:lnTo>
                <a:lnTo>
                  <a:pt x="180879" y="0"/>
                </a:lnTo>
                <a:lnTo>
                  <a:pt x="180879" y="21145"/>
                </a:lnTo>
                <a:close/>
              </a:path>
              <a:path w="761365" h="21589">
                <a:moveTo>
                  <a:pt x="65627" y="21145"/>
                </a:moveTo>
                <a:lnTo>
                  <a:pt x="0" y="18764"/>
                </a:lnTo>
                <a:lnTo>
                  <a:pt x="0" y="0"/>
                </a:lnTo>
                <a:lnTo>
                  <a:pt x="65627" y="0"/>
                </a:lnTo>
                <a:lnTo>
                  <a:pt x="65627" y="21145"/>
                </a:lnTo>
                <a:close/>
              </a:path>
            </a:pathLst>
          </a:custGeom>
          <a:solidFill>
            <a:srgbClr val="000000"/>
          </a:solidFill>
        </p:spPr>
        <p:txBody>
          <a:bodyPr wrap="square" lIns="0" tIns="0" rIns="0" bIns="0" rtlCol="0"/>
          <a:lstStyle/>
          <a:p>
            <a:endParaRPr sz="1588"/>
          </a:p>
        </p:txBody>
      </p:sp>
      <p:sp>
        <p:nvSpPr>
          <p:cNvPr id="261" name="object 261"/>
          <p:cNvSpPr/>
          <p:nvPr/>
        </p:nvSpPr>
        <p:spPr>
          <a:xfrm>
            <a:off x="7671070" y="5283433"/>
            <a:ext cx="58271" cy="16809"/>
          </a:xfrm>
          <a:custGeom>
            <a:avLst/>
            <a:gdLst/>
            <a:ahLst/>
            <a:cxnLst/>
            <a:rect l="l" t="t" r="r" b="b"/>
            <a:pathLst>
              <a:path w="66040" h="19050">
                <a:moveTo>
                  <a:pt x="65531" y="18764"/>
                </a:moveTo>
                <a:lnTo>
                  <a:pt x="0" y="18764"/>
                </a:lnTo>
                <a:lnTo>
                  <a:pt x="0" y="0"/>
                </a:lnTo>
                <a:lnTo>
                  <a:pt x="65531" y="0"/>
                </a:lnTo>
                <a:lnTo>
                  <a:pt x="65531" y="18764"/>
                </a:lnTo>
                <a:close/>
              </a:path>
            </a:pathLst>
          </a:custGeom>
          <a:ln w="3175">
            <a:solidFill>
              <a:srgbClr val="000000"/>
            </a:solidFill>
          </a:ln>
        </p:spPr>
        <p:txBody>
          <a:bodyPr wrap="square" lIns="0" tIns="0" rIns="0" bIns="0" rtlCol="0"/>
          <a:lstStyle/>
          <a:p>
            <a:endParaRPr sz="1588"/>
          </a:p>
        </p:txBody>
      </p:sp>
      <p:sp>
        <p:nvSpPr>
          <p:cNvPr id="262" name="object 262"/>
          <p:cNvSpPr/>
          <p:nvPr/>
        </p:nvSpPr>
        <p:spPr>
          <a:xfrm>
            <a:off x="7567529" y="5283433"/>
            <a:ext cx="59951" cy="16809"/>
          </a:xfrm>
          <a:custGeom>
            <a:avLst/>
            <a:gdLst/>
            <a:ahLst/>
            <a:cxnLst/>
            <a:rect l="l" t="t" r="r" b="b"/>
            <a:pathLst>
              <a:path w="67945" h="19050">
                <a:moveTo>
                  <a:pt x="67627" y="18764"/>
                </a:moveTo>
                <a:lnTo>
                  <a:pt x="0" y="18764"/>
                </a:lnTo>
                <a:lnTo>
                  <a:pt x="0" y="0"/>
                </a:lnTo>
                <a:lnTo>
                  <a:pt x="67627" y="0"/>
                </a:lnTo>
                <a:lnTo>
                  <a:pt x="67627" y="18764"/>
                </a:lnTo>
                <a:close/>
              </a:path>
            </a:pathLst>
          </a:custGeom>
          <a:ln w="3175">
            <a:solidFill>
              <a:srgbClr val="000000"/>
            </a:solidFill>
          </a:ln>
        </p:spPr>
        <p:txBody>
          <a:bodyPr wrap="square" lIns="0" tIns="0" rIns="0" bIns="0" rtlCol="0"/>
          <a:lstStyle/>
          <a:p>
            <a:endParaRPr sz="1588"/>
          </a:p>
        </p:txBody>
      </p:sp>
      <p:sp>
        <p:nvSpPr>
          <p:cNvPr id="263" name="object 263"/>
          <p:cNvSpPr/>
          <p:nvPr/>
        </p:nvSpPr>
        <p:spPr>
          <a:xfrm>
            <a:off x="7465834" y="5283433"/>
            <a:ext cx="58271" cy="16809"/>
          </a:xfrm>
          <a:custGeom>
            <a:avLst/>
            <a:gdLst/>
            <a:ahLst/>
            <a:cxnLst/>
            <a:rect l="l" t="t" r="r" b="b"/>
            <a:pathLst>
              <a:path w="66040" h="19050">
                <a:moveTo>
                  <a:pt x="65627" y="18764"/>
                </a:moveTo>
                <a:lnTo>
                  <a:pt x="0" y="18764"/>
                </a:lnTo>
                <a:lnTo>
                  <a:pt x="0" y="0"/>
                </a:lnTo>
                <a:lnTo>
                  <a:pt x="65627" y="0"/>
                </a:lnTo>
                <a:lnTo>
                  <a:pt x="65627" y="18764"/>
                </a:lnTo>
                <a:close/>
              </a:path>
            </a:pathLst>
          </a:custGeom>
          <a:ln w="3175">
            <a:solidFill>
              <a:srgbClr val="000000"/>
            </a:solidFill>
          </a:ln>
        </p:spPr>
        <p:txBody>
          <a:bodyPr wrap="square" lIns="0" tIns="0" rIns="0" bIns="0" rtlCol="0"/>
          <a:lstStyle/>
          <a:p>
            <a:endParaRPr sz="1588"/>
          </a:p>
        </p:txBody>
      </p:sp>
      <p:sp>
        <p:nvSpPr>
          <p:cNvPr id="264" name="object 264"/>
          <p:cNvSpPr/>
          <p:nvPr/>
        </p:nvSpPr>
        <p:spPr>
          <a:xfrm>
            <a:off x="7364141" y="5283433"/>
            <a:ext cx="58271" cy="16809"/>
          </a:xfrm>
          <a:custGeom>
            <a:avLst/>
            <a:gdLst/>
            <a:ahLst/>
            <a:cxnLst/>
            <a:rect l="l" t="t" r="r" b="b"/>
            <a:pathLst>
              <a:path w="66040" h="19050">
                <a:moveTo>
                  <a:pt x="65627" y="18764"/>
                </a:moveTo>
                <a:lnTo>
                  <a:pt x="0" y="18764"/>
                </a:lnTo>
                <a:lnTo>
                  <a:pt x="0" y="0"/>
                </a:lnTo>
                <a:lnTo>
                  <a:pt x="65627" y="0"/>
                </a:lnTo>
                <a:lnTo>
                  <a:pt x="65627" y="18764"/>
                </a:lnTo>
                <a:close/>
              </a:path>
            </a:pathLst>
          </a:custGeom>
          <a:ln w="3175">
            <a:solidFill>
              <a:srgbClr val="000000"/>
            </a:solidFill>
          </a:ln>
        </p:spPr>
        <p:txBody>
          <a:bodyPr wrap="square" lIns="0" tIns="0" rIns="0" bIns="0" rtlCol="0"/>
          <a:lstStyle/>
          <a:p>
            <a:endParaRPr sz="1588"/>
          </a:p>
        </p:txBody>
      </p:sp>
      <p:sp>
        <p:nvSpPr>
          <p:cNvPr id="265" name="object 265"/>
          <p:cNvSpPr/>
          <p:nvPr/>
        </p:nvSpPr>
        <p:spPr>
          <a:xfrm>
            <a:off x="7260684" y="5281331"/>
            <a:ext cx="59951" cy="19050"/>
          </a:xfrm>
          <a:custGeom>
            <a:avLst/>
            <a:gdLst/>
            <a:ahLst/>
            <a:cxnLst/>
            <a:rect l="l" t="t" r="r" b="b"/>
            <a:pathLst>
              <a:path w="67945" h="21589">
                <a:moveTo>
                  <a:pt x="67532" y="21145"/>
                </a:moveTo>
                <a:lnTo>
                  <a:pt x="0" y="21145"/>
                </a:lnTo>
                <a:lnTo>
                  <a:pt x="0" y="0"/>
                </a:lnTo>
                <a:lnTo>
                  <a:pt x="67532" y="0"/>
                </a:lnTo>
                <a:lnTo>
                  <a:pt x="67532" y="21145"/>
                </a:lnTo>
                <a:close/>
              </a:path>
            </a:pathLst>
          </a:custGeom>
          <a:ln w="3175">
            <a:solidFill>
              <a:srgbClr val="000000"/>
            </a:solidFill>
          </a:ln>
        </p:spPr>
        <p:txBody>
          <a:bodyPr wrap="square" lIns="0" tIns="0" rIns="0" bIns="0" rtlCol="0"/>
          <a:lstStyle/>
          <a:p>
            <a:endParaRPr sz="1588"/>
          </a:p>
        </p:txBody>
      </p:sp>
      <p:sp>
        <p:nvSpPr>
          <p:cNvPr id="266" name="object 266"/>
          <p:cNvSpPr/>
          <p:nvPr/>
        </p:nvSpPr>
        <p:spPr>
          <a:xfrm>
            <a:off x="7158989" y="5281331"/>
            <a:ext cx="58271" cy="19050"/>
          </a:xfrm>
          <a:custGeom>
            <a:avLst/>
            <a:gdLst/>
            <a:ahLst/>
            <a:cxnLst/>
            <a:rect l="l" t="t" r="r" b="b"/>
            <a:pathLst>
              <a:path w="66039" h="21589">
                <a:moveTo>
                  <a:pt x="65532" y="21145"/>
                </a:moveTo>
                <a:lnTo>
                  <a:pt x="0" y="21145"/>
                </a:lnTo>
                <a:lnTo>
                  <a:pt x="0" y="0"/>
                </a:lnTo>
                <a:lnTo>
                  <a:pt x="65532" y="0"/>
                </a:lnTo>
                <a:lnTo>
                  <a:pt x="65532" y="21145"/>
                </a:lnTo>
                <a:close/>
              </a:path>
            </a:pathLst>
          </a:custGeom>
          <a:ln w="3175">
            <a:solidFill>
              <a:srgbClr val="000000"/>
            </a:solidFill>
          </a:ln>
        </p:spPr>
        <p:txBody>
          <a:bodyPr wrap="square" lIns="0" tIns="0" rIns="0" bIns="0" rtlCol="0"/>
          <a:lstStyle/>
          <a:p>
            <a:endParaRPr sz="1588"/>
          </a:p>
        </p:txBody>
      </p:sp>
      <p:sp>
        <p:nvSpPr>
          <p:cNvPr id="267" name="object 267"/>
          <p:cNvSpPr/>
          <p:nvPr/>
        </p:nvSpPr>
        <p:spPr>
          <a:xfrm>
            <a:off x="7057212" y="5281331"/>
            <a:ext cx="58271" cy="19050"/>
          </a:xfrm>
          <a:custGeom>
            <a:avLst/>
            <a:gdLst/>
            <a:ahLst/>
            <a:cxnLst/>
            <a:rect l="l" t="t" r="r" b="b"/>
            <a:pathLst>
              <a:path w="66039" h="21589">
                <a:moveTo>
                  <a:pt x="65627" y="21145"/>
                </a:moveTo>
                <a:lnTo>
                  <a:pt x="0" y="18764"/>
                </a:lnTo>
                <a:lnTo>
                  <a:pt x="0" y="0"/>
                </a:lnTo>
                <a:lnTo>
                  <a:pt x="65627" y="0"/>
                </a:lnTo>
                <a:lnTo>
                  <a:pt x="65627" y="21145"/>
                </a:lnTo>
                <a:close/>
              </a:path>
            </a:pathLst>
          </a:custGeom>
          <a:ln w="3175">
            <a:solidFill>
              <a:srgbClr val="000000"/>
            </a:solidFill>
          </a:ln>
        </p:spPr>
        <p:txBody>
          <a:bodyPr wrap="square" lIns="0" tIns="0" rIns="0" bIns="0" rtlCol="0"/>
          <a:lstStyle/>
          <a:p>
            <a:endParaRPr sz="1588"/>
          </a:p>
        </p:txBody>
      </p:sp>
      <p:sp>
        <p:nvSpPr>
          <p:cNvPr id="268" name="object 268"/>
          <p:cNvSpPr/>
          <p:nvPr/>
        </p:nvSpPr>
        <p:spPr>
          <a:xfrm>
            <a:off x="2255688" y="4565024"/>
            <a:ext cx="7409329" cy="0"/>
          </a:xfrm>
          <a:custGeom>
            <a:avLst/>
            <a:gdLst/>
            <a:ahLst/>
            <a:cxnLst/>
            <a:rect l="l" t="t" r="r" b="b"/>
            <a:pathLst>
              <a:path w="8397240">
                <a:moveTo>
                  <a:pt x="0" y="0"/>
                </a:moveTo>
                <a:lnTo>
                  <a:pt x="8397144" y="0"/>
                </a:lnTo>
              </a:path>
            </a:pathLst>
          </a:custGeom>
          <a:ln w="25841">
            <a:solidFill>
              <a:srgbClr val="800080"/>
            </a:solidFill>
          </a:ln>
        </p:spPr>
        <p:txBody>
          <a:bodyPr wrap="square" lIns="0" tIns="0" rIns="0" bIns="0" rtlCol="0"/>
          <a:lstStyle/>
          <a:p>
            <a:endParaRPr sz="1588"/>
          </a:p>
        </p:txBody>
      </p:sp>
      <p:sp>
        <p:nvSpPr>
          <p:cNvPr id="269" name="object 269"/>
          <p:cNvSpPr txBox="1"/>
          <p:nvPr/>
        </p:nvSpPr>
        <p:spPr>
          <a:xfrm>
            <a:off x="8833373" y="4107853"/>
            <a:ext cx="870137" cy="251159"/>
          </a:xfrm>
          <a:prstGeom prst="rect">
            <a:avLst/>
          </a:prstGeom>
        </p:spPr>
        <p:txBody>
          <a:bodyPr vert="horz" wrap="square" lIns="0" tIns="0" rIns="0" bIns="0" rtlCol="0">
            <a:spAutoFit/>
          </a:bodyPr>
          <a:lstStyle/>
          <a:p>
            <a:pPr marL="11206"/>
            <a:r>
              <a:rPr sz="1632" spc="-163" dirty="0">
                <a:solidFill>
                  <a:srgbClr val="800080"/>
                </a:solidFill>
                <a:latin typeface="Courier New"/>
                <a:cs typeface="Courier New"/>
              </a:rPr>
              <a:t>Meta</a:t>
            </a:r>
            <a:r>
              <a:rPr sz="1632" spc="-785" dirty="0">
                <a:solidFill>
                  <a:srgbClr val="800080"/>
                </a:solidFill>
                <a:latin typeface="Courier New"/>
                <a:cs typeface="Courier New"/>
              </a:rPr>
              <a:t> </a:t>
            </a:r>
            <a:r>
              <a:rPr sz="1632" spc="-357" dirty="0">
                <a:solidFill>
                  <a:srgbClr val="800080"/>
                </a:solidFill>
                <a:latin typeface="Courier New"/>
                <a:cs typeface="Courier New"/>
              </a:rPr>
              <a:t>level</a:t>
            </a:r>
            <a:endParaRPr sz="1632">
              <a:latin typeface="Courier New"/>
              <a:cs typeface="Courier New"/>
            </a:endParaRPr>
          </a:p>
        </p:txBody>
      </p:sp>
      <p:sp>
        <p:nvSpPr>
          <p:cNvPr id="270" name="object 270"/>
          <p:cNvSpPr txBox="1"/>
          <p:nvPr/>
        </p:nvSpPr>
        <p:spPr>
          <a:xfrm>
            <a:off x="8649149" y="4630943"/>
            <a:ext cx="1094254" cy="251159"/>
          </a:xfrm>
          <a:prstGeom prst="rect">
            <a:avLst/>
          </a:prstGeom>
        </p:spPr>
        <p:txBody>
          <a:bodyPr vert="horz" wrap="square" lIns="0" tIns="0" rIns="0" bIns="0" rtlCol="0">
            <a:spAutoFit/>
          </a:bodyPr>
          <a:lstStyle/>
          <a:p>
            <a:pPr marL="11206"/>
            <a:r>
              <a:rPr sz="1632" spc="-216" dirty="0">
                <a:solidFill>
                  <a:srgbClr val="800080"/>
                </a:solidFill>
                <a:latin typeface="Courier New"/>
                <a:cs typeface="Courier New"/>
              </a:rPr>
              <a:t>Systemlevel</a:t>
            </a:r>
            <a:endParaRPr sz="1632">
              <a:latin typeface="Courier New"/>
              <a:cs typeface="Courier New"/>
            </a:endParaRPr>
          </a:p>
        </p:txBody>
      </p:sp>
      <p:sp>
        <p:nvSpPr>
          <p:cNvPr id="271" name="object 271"/>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272" name="object 272"/>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81E6226-AF06-4175-809D-FCCDD0B996B2}"/>
              </a:ext>
            </a:extLst>
          </p:cNvPr>
          <p:cNvSpPr>
            <a:spLocks noGrp="1"/>
          </p:cNvSpPr>
          <p:nvPr>
            <p:ph type="title"/>
          </p:nvPr>
        </p:nvSpPr>
        <p:spPr>
          <a:xfrm>
            <a:off x="2592925" y="624110"/>
            <a:ext cx="3986124" cy="821747"/>
          </a:xfrm>
        </p:spPr>
        <p:txBody>
          <a:bodyPr/>
          <a:lstStyle/>
          <a:p>
            <a:r>
              <a:rPr lang="en-GB" sz="3600" spc="-185">
                <a:solidFill>
                  <a:srgbClr val="CC0000"/>
                </a:solidFill>
                <a:latin typeface="Arial" panose="020B0604020202020204" pitchFamily="34" charset="0"/>
                <a:cs typeface="Arial" panose="020B0604020202020204" pitchFamily="34" charset="0"/>
              </a:rPr>
              <a:t>Hiểu các miền</a:t>
            </a:r>
            <a:endParaRPr lang="en-US">
              <a:latin typeface="Arial" panose="020B0604020202020204" pitchFamily="34" charset="0"/>
              <a:cs typeface="Arial" panose="020B0604020202020204" pitchFamily="34" charset="0"/>
            </a:endParaRP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a:t>
            </a:fld>
            <a:endParaRPr dirty="0"/>
          </a:p>
        </p:txBody>
      </p:sp>
      <p:grpSp>
        <p:nvGrpSpPr>
          <p:cNvPr id="21" name="Group 20">
            <a:extLst>
              <a:ext uri="{FF2B5EF4-FFF2-40B4-BE49-F238E27FC236}">
                <a16:creationId xmlns:a16="http://schemas.microsoft.com/office/drawing/2014/main" id="{A3A8336A-4EC5-4D39-BF64-02601B82CAD5}"/>
              </a:ext>
            </a:extLst>
          </p:cNvPr>
          <p:cNvGrpSpPr/>
          <p:nvPr/>
        </p:nvGrpSpPr>
        <p:grpSpPr>
          <a:xfrm>
            <a:off x="2934149" y="2419003"/>
            <a:ext cx="7071376" cy="3814887"/>
            <a:chOff x="2080709" y="1224157"/>
            <a:chExt cx="7071376" cy="3814887"/>
          </a:xfrm>
        </p:grpSpPr>
        <p:grpSp>
          <p:nvGrpSpPr>
            <p:cNvPr id="22" name="Group 21">
              <a:extLst>
                <a:ext uri="{FF2B5EF4-FFF2-40B4-BE49-F238E27FC236}">
                  <a16:creationId xmlns:a16="http://schemas.microsoft.com/office/drawing/2014/main" id="{70B15258-C8CF-4A89-9CB1-4F57445E5C57}"/>
                </a:ext>
              </a:extLst>
            </p:cNvPr>
            <p:cNvGrpSpPr/>
            <p:nvPr/>
          </p:nvGrpSpPr>
          <p:grpSpPr>
            <a:xfrm>
              <a:off x="2725250" y="1569494"/>
              <a:ext cx="6426835" cy="3260090"/>
              <a:chOff x="2725250" y="1569494"/>
              <a:chExt cx="6426835" cy="3260090"/>
            </a:xfrm>
          </p:grpSpPr>
          <p:sp>
            <p:nvSpPr>
              <p:cNvPr id="35" name="bk object 16">
                <a:extLst>
                  <a:ext uri="{FF2B5EF4-FFF2-40B4-BE49-F238E27FC236}">
                    <a16:creationId xmlns:a16="http://schemas.microsoft.com/office/drawing/2014/main" id="{17F7FDE3-DFB2-4107-98BD-E24119788153}"/>
                  </a:ext>
                </a:extLst>
              </p:cNvPr>
              <p:cNvSpPr/>
              <p:nvPr/>
            </p:nvSpPr>
            <p:spPr>
              <a:xfrm>
                <a:off x="5924887" y="1569494"/>
                <a:ext cx="0" cy="3260090"/>
              </a:xfrm>
              <a:custGeom>
                <a:avLst/>
                <a:gdLst/>
                <a:ahLst/>
                <a:cxnLst/>
                <a:rect l="l" t="t" r="r" b="b"/>
                <a:pathLst>
                  <a:path h="3260090">
                    <a:moveTo>
                      <a:pt x="0" y="0"/>
                    </a:moveTo>
                    <a:lnTo>
                      <a:pt x="0" y="3259836"/>
                    </a:lnTo>
                  </a:path>
                </a:pathLst>
              </a:custGeom>
              <a:ln w="19812">
                <a:solidFill>
                  <a:srgbClr val="000000"/>
                </a:solidFill>
                <a:headEnd type="triangle" w="med" len="med"/>
                <a:tailEnd type="triangle" w="med" len="med"/>
              </a:ln>
            </p:spPr>
            <p:txBody>
              <a:bodyPr wrap="square" lIns="0" tIns="0" rIns="0" bIns="0" rtlCol="0"/>
              <a:lstStyle/>
              <a:p>
                <a:endParaRPr/>
              </a:p>
            </p:txBody>
          </p:sp>
          <p:sp>
            <p:nvSpPr>
              <p:cNvPr id="36" name="bk object 21">
                <a:extLst>
                  <a:ext uri="{FF2B5EF4-FFF2-40B4-BE49-F238E27FC236}">
                    <a16:creationId xmlns:a16="http://schemas.microsoft.com/office/drawing/2014/main" id="{836EB446-D548-45A7-9C82-4D943917B137}"/>
                  </a:ext>
                </a:extLst>
              </p:cNvPr>
              <p:cNvSpPr/>
              <p:nvPr/>
            </p:nvSpPr>
            <p:spPr>
              <a:xfrm>
                <a:off x="2725250" y="3031773"/>
                <a:ext cx="6426835" cy="0"/>
              </a:xfrm>
              <a:custGeom>
                <a:avLst/>
                <a:gdLst/>
                <a:ahLst/>
                <a:cxnLst/>
                <a:rect l="l" t="t" r="r" b="b"/>
                <a:pathLst>
                  <a:path w="6426834">
                    <a:moveTo>
                      <a:pt x="0" y="0"/>
                    </a:moveTo>
                    <a:lnTo>
                      <a:pt x="6426708" y="0"/>
                    </a:lnTo>
                  </a:path>
                </a:pathLst>
              </a:custGeom>
              <a:ln w="19812">
                <a:solidFill>
                  <a:srgbClr val="342170"/>
                </a:solidFill>
                <a:headEnd type="triangle" w="med" len="med"/>
                <a:tailEnd type="triangle" w="med" len="med"/>
              </a:ln>
            </p:spPr>
            <p:txBody>
              <a:bodyPr wrap="square" lIns="0" tIns="0" rIns="0" bIns="0" rtlCol="0"/>
              <a:lstStyle/>
              <a:p>
                <a:endParaRPr/>
              </a:p>
            </p:txBody>
          </p:sp>
        </p:grpSp>
        <p:sp>
          <p:nvSpPr>
            <p:cNvPr id="23" name="object 2">
              <a:extLst>
                <a:ext uri="{FF2B5EF4-FFF2-40B4-BE49-F238E27FC236}">
                  <a16:creationId xmlns:a16="http://schemas.microsoft.com/office/drawing/2014/main" id="{E244C5F7-E760-4D5D-9BF4-C57AAC603A23}"/>
                </a:ext>
              </a:extLst>
            </p:cNvPr>
            <p:cNvSpPr txBox="1"/>
            <p:nvPr/>
          </p:nvSpPr>
          <p:spPr>
            <a:xfrm>
              <a:off x="5303478" y="3063668"/>
              <a:ext cx="460001" cy="543226"/>
            </a:xfrm>
            <a:prstGeom prst="rect">
              <a:avLst/>
            </a:prstGeom>
          </p:spPr>
          <p:txBody>
            <a:bodyPr vert="horz" wrap="square" lIns="0" tIns="0" rIns="0" bIns="0" rtlCol="0">
              <a:spAutoFit/>
            </a:bodyPr>
            <a:lstStyle/>
            <a:p>
              <a:pPr marL="11206"/>
              <a:r>
                <a:rPr lang="en-GB" sz="1765" dirty="0">
                  <a:latin typeface="Arial"/>
                  <a:cs typeface="Arial"/>
                </a:rPr>
                <a:t>Bắt đầu</a:t>
              </a:r>
              <a:endParaRPr sz="1765" dirty="0">
                <a:latin typeface="Arial"/>
                <a:cs typeface="Arial"/>
              </a:endParaRPr>
            </a:p>
          </p:txBody>
        </p:sp>
        <p:sp>
          <p:nvSpPr>
            <p:cNvPr id="24" name="object 3">
              <a:extLst>
                <a:ext uri="{FF2B5EF4-FFF2-40B4-BE49-F238E27FC236}">
                  <a16:creationId xmlns:a16="http://schemas.microsoft.com/office/drawing/2014/main" id="{D9571D3D-D46F-4645-9BA1-3C95FD8450C6}"/>
                </a:ext>
              </a:extLst>
            </p:cNvPr>
            <p:cNvSpPr/>
            <p:nvPr/>
          </p:nvSpPr>
          <p:spPr>
            <a:xfrm>
              <a:off x="5400786" y="2658483"/>
              <a:ext cx="537882" cy="449132"/>
            </a:xfrm>
            <a:prstGeom prst="rect">
              <a:avLst/>
            </a:prstGeom>
            <a:blipFill>
              <a:blip r:embed="rId2" cstate="print"/>
              <a:stretch>
                <a:fillRect/>
              </a:stretch>
            </a:blipFill>
          </p:spPr>
          <p:txBody>
            <a:bodyPr wrap="square" lIns="0" tIns="0" rIns="0" bIns="0" rtlCol="0"/>
            <a:lstStyle/>
            <a:p>
              <a:endParaRPr sz="1588"/>
            </a:p>
          </p:txBody>
        </p:sp>
        <p:sp>
          <p:nvSpPr>
            <p:cNvPr id="25" name="object 4">
              <a:extLst>
                <a:ext uri="{FF2B5EF4-FFF2-40B4-BE49-F238E27FC236}">
                  <a16:creationId xmlns:a16="http://schemas.microsoft.com/office/drawing/2014/main" id="{5A2BC4B5-6F02-4614-896A-DC8E67042784}"/>
                </a:ext>
              </a:extLst>
            </p:cNvPr>
            <p:cNvSpPr txBox="1"/>
            <p:nvPr/>
          </p:nvSpPr>
          <p:spPr>
            <a:xfrm>
              <a:off x="3597051" y="2139451"/>
              <a:ext cx="2128557" cy="436017"/>
            </a:xfrm>
            <a:prstGeom prst="rect">
              <a:avLst/>
            </a:prstGeom>
          </p:spPr>
          <p:txBody>
            <a:bodyPr vert="horz" wrap="square" lIns="0" tIns="0" rIns="0" bIns="0" rtlCol="0">
              <a:spAutoFit/>
            </a:bodyPr>
            <a:lstStyle/>
            <a:p>
              <a:pPr marL="11206" marR="4483">
                <a:lnSpc>
                  <a:spcPts val="1747"/>
                </a:lnSpc>
              </a:pPr>
              <a:r>
                <a:rPr lang="en-GB" sz="1588" spc="-4" dirty="0">
                  <a:solidFill>
                    <a:srgbClr val="342170"/>
                  </a:solidFill>
                  <a:latin typeface="Comic Sans MS"/>
                  <a:cs typeface="Comic Sans MS"/>
                </a:rPr>
                <a:t>Hiểu các miền &amp; khám phá</a:t>
              </a:r>
              <a:endParaRPr sz="1588" dirty="0">
                <a:latin typeface="Comic Sans MS"/>
                <a:cs typeface="Comic Sans MS"/>
              </a:endParaRPr>
            </a:p>
          </p:txBody>
        </p:sp>
        <p:sp>
          <p:nvSpPr>
            <p:cNvPr id="26" name="object 5">
              <a:extLst>
                <a:ext uri="{FF2B5EF4-FFF2-40B4-BE49-F238E27FC236}">
                  <a16:creationId xmlns:a16="http://schemas.microsoft.com/office/drawing/2014/main" id="{DBF97D01-04CB-48FA-A044-04C0B414D2C9}"/>
                </a:ext>
              </a:extLst>
            </p:cNvPr>
            <p:cNvSpPr txBox="1"/>
            <p:nvPr/>
          </p:nvSpPr>
          <p:spPr>
            <a:xfrm>
              <a:off x="5047992" y="1224157"/>
              <a:ext cx="1841687" cy="271613"/>
            </a:xfrm>
            <a:prstGeom prst="rect">
              <a:avLst/>
            </a:prstGeom>
          </p:spPr>
          <p:txBody>
            <a:bodyPr vert="horz" wrap="square" lIns="0" tIns="0" rIns="0" bIns="0" rtlCol="0">
              <a:spAutoFit/>
            </a:bodyPr>
            <a:lstStyle/>
            <a:p>
              <a:pPr marL="11206"/>
              <a:r>
                <a:rPr lang="en-GB" sz="1765" dirty="0">
                  <a:latin typeface="Arial"/>
                  <a:cs typeface="Arial"/>
                </a:rPr>
                <a:t>Lựa chọn thay thế</a:t>
              </a:r>
              <a:endParaRPr sz="1765" dirty="0">
                <a:latin typeface="Arial"/>
                <a:cs typeface="Arial"/>
              </a:endParaRPr>
            </a:p>
          </p:txBody>
        </p:sp>
        <p:sp>
          <p:nvSpPr>
            <p:cNvPr id="27" name="object 6">
              <a:extLst>
                <a:ext uri="{FF2B5EF4-FFF2-40B4-BE49-F238E27FC236}">
                  <a16:creationId xmlns:a16="http://schemas.microsoft.com/office/drawing/2014/main" id="{79CB9120-B50F-405D-AD42-C9E1AA892910}"/>
                </a:ext>
              </a:extLst>
            </p:cNvPr>
            <p:cNvSpPr txBox="1"/>
            <p:nvPr/>
          </p:nvSpPr>
          <p:spPr>
            <a:xfrm>
              <a:off x="7613724" y="3060578"/>
              <a:ext cx="1334060" cy="538609"/>
            </a:xfrm>
            <a:prstGeom prst="rect">
              <a:avLst/>
            </a:prstGeom>
          </p:spPr>
          <p:txBody>
            <a:bodyPr vert="horz" wrap="square" lIns="0" tIns="0" rIns="0" bIns="0" rtlCol="0">
              <a:spAutoFit/>
            </a:bodyPr>
            <a:lstStyle/>
            <a:p>
              <a:pPr marL="11206" marR="4483" indent="296972">
                <a:lnSpc>
                  <a:spcPts val="2065"/>
                </a:lnSpc>
              </a:pPr>
              <a:r>
                <a:rPr lang="en-GB" sz="1765" dirty="0">
                  <a:solidFill>
                    <a:srgbClr val="317993"/>
                  </a:solidFill>
                  <a:latin typeface="Arial"/>
                  <a:cs typeface="Arial"/>
                </a:rPr>
                <a:t>Yêu cầu thỏa thuận</a:t>
              </a:r>
              <a:endParaRPr sz="1765" dirty="0">
                <a:latin typeface="Arial"/>
                <a:cs typeface="Arial"/>
              </a:endParaRPr>
            </a:p>
          </p:txBody>
        </p:sp>
        <p:sp>
          <p:nvSpPr>
            <p:cNvPr id="28" name="object 7">
              <a:extLst>
                <a:ext uri="{FF2B5EF4-FFF2-40B4-BE49-F238E27FC236}">
                  <a16:creationId xmlns:a16="http://schemas.microsoft.com/office/drawing/2014/main" id="{8B4774C3-D9E5-40D2-BC2E-E63531CDBA81}"/>
                </a:ext>
              </a:extLst>
            </p:cNvPr>
            <p:cNvSpPr txBox="1"/>
            <p:nvPr/>
          </p:nvSpPr>
          <p:spPr>
            <a:xfrm>
              <a:off x="4698423" y="4767431"/>
              <a:ext cx="2627779" cy="271613"/>
            </a:xfrm>
            <a:prstGeom prst="rect">
              <a:avLst/>
            </a:prstGeom>
          </p:spPr>
          <p:txBody>
            <a:bodyPr vert="horz" wrap="square" lIns="0" tIns="0" rIns="0" bIns="0" rtlCol="0">
              <a:spAutoFit/>
            </a:bodyPr>
            <a:lstStyle/>
            <a:p>
              <a:pPr marL="11206"/>
              <a:r>
                <a:rPr lang="en-GB" sz="1765" dirty="0">
                  <a:solidFill>
                    <a:srgbClr val="317993"/>
                  </a:solidFill>
                  <a:latin typeface="Arial"/>
                  <a:cs typeface="Arial"/>
                </a:rPr>
                <a:t>Yêu cầu tài liệu</a:t>
              </a:r>
              <a:endParaRPr sz="1765" dirty="0">
                <a:latin typeface="Arial"/>
                <a:cs typeface="Arial"/>
              </a:endParaRPr>
            </a:p>
          </p:txBody>
        </p:sp>
        <p:sp>
          <p:nvSpPr>
            <p:cNvPr id="29" name="object 8">
              <a:extLst>
                <a:ext uri="{FF2B5EF4-FFF2-40B4-BE49-F238E27FC236}">
                  <a16:creationId xmlns:a16="http://schemas.microsoft.com/office/drawing/2014/main" id="{F05CC180-5743-4CA1-B179-2C38FA8C6E70}"/>
                </a:ext>
              </a:extLst>
            </p:cNvPr>
            <p:cNvSpPr txBox="1"/>
            <p:nvPr/>
          </p:nvSpPr>
          <p:spPr>
            <a:xfrm>
              <a:off x="3157383" y="3046251"/>
              <a:ext cx="1336862" cy="512961"/>
            </a:xfrm>
            <a:prstGeom prst="rect">
              <a:avLst/>
            </a:prstGeom>
          </p:spPr>
          <p:txBody>
            <a:bodyPr vert="horz" wrap="square" lIns="0" tIns="0" rIns="0" bIns="0" rtlCol="0">
              <a:spAutoFit/>
            </a:bodyPr>
            <a:lstStyle/>
            <a:p>
              <a:pPr marL="13448" marR="4483" indent="-2802">
                <a:lnSpc>
                  <a:spcPts val="2047"/>
                </a:lnSpc>
              </a:pPr>
              <a:r>
                <a:rPr lang="en-GB" sz="1765" dirty="0">
                  <a:solidFill>
                    <a:srgbClr val="317993"/>
                  </a:solidFill>
                  <a:latin typeface="Arial"/>
                  <a:cs typeface="Arial"/>
                </a:rPr>
                <a:t>Yêu cầu củng cố</a:t>
              </a:r>
              <a:endParaRPr sz="1765" dirty="0">
                <a:latin typeface="Arial"/>
                <a:cs typeface="Arial"/>
              </a:endParaRPr>
            </a:p>
          </p:txBody>
        </p:sp>
        <p:sp>
          <p:nvSpPr>
            <p:cNvPr id="30" name="object 9">
              <a:extLst>
                <a:ext uri="{FF2B5EF4-FFF2-40B4-BE49-F238E27FC236}">
                  <a16:creationId xmlns:a16="http://schemas.microsoft.com/office/drawing/2014/main" id="{35242C85-AC67-4A26-86D3-87D36505EB29}"/>
                </a:ext>
              </a:extLst>
            </p:cNvPr>
            <p:cNvSpPr/>
            <p:nvPr/>
          </p:nvSpPr>
          <p:spPr>
            <a:xfrm>
              <a:off x="2868706" y="1823421"/>
              <a:ext cx="629322" cy="779929"/>
            </a:xfrm>
            <a:prstGeom prst="rect">
              <a:avLst/>
            </a:prstGeom>
            <a:blipFill>
              <a:blip r:embed="rId3" cstate="print"/>
              <a:stretch>
                <a:fillRect/>
              </a:stretch>
            </a:blipFill>
          </p:spPr>
          <p:txBody>
            <a:bodyPr wrap="square" lIns="0" tIns="0" rIns="0" bIns="0" rtlCol="0"/>
            <a:lstStyle/>
            <a:p>
              <a:endParaRPr sz="1588"/>
            </a:p>
          </p:txBody>
        </p:sp>
        <p:sp>
          <p:nvSpPr>
            <p:cNvPr id="31" name="object 10">
              <a:extLst>
                <a:ext uri="{FF2B5EF4-FFF2-40B4-BE49-F238E27FC236}">
                  <a16:creationId xmlns:a16="http://schemas.microsoft.com/office/drawing/2014/main" id="{55BA4AB8-CA4A-4456-A97F-FDCFF7D74FC8}"/>
                </a:ext>
              </a:extLst>
            </p:cNvPr>
            <p:cNvSpPr/>
            <p:nvPr/>
          </p:nvSpPr>
          <p:spPr>
            <a:xfrm>
              <a:off x="2080709" y="1910827"/>
              <a:ext cx="719417" cy="777240"/>
            </a:xfrm>
            <a:prstGeom prst="rect">
              <a:avLst/>
            </a:prstGeom>
            <a:blipFill>
              <a:blip r:embed="rId4" cstate="print"/>
              <a:stretch>
                <a:fillRect/>
              </a:stretch>
            </a:blipFill>
          </p:spPr>
          <p:txBody>
            <a:bodyPr wrap="square" lIns="0" tIns="0" rIns="0" bIns="0" rtlCol="0"/>
            <a:lstStyle/>
            <a:p>
              <a:endParaRPr sz="1588"/>
            </a:p>
          </p:txBody>
        </p:sp>
        <p:sp>
          <p:nvSpPr>
            <p:cNvPr id="32" name="object 11">
              <a:extLst>
                <a:ext uri="{FF2B5EF4-FFF2-40B4-BE49-F238E27FC236}">
                  <a16:creationId xmlns:a16="http://schemas.microsoft.com/office/drawing/2014/main" id="{13B860F6-F287-48F2-A529-9FE7E574D124}"/>
                </a:ext>
              </a:extLst>
            </p:cNvPr>
            <p:cNvSpPr txBox="1"/>
            <p:nvPr/>
          </p:nvSpPr>
          <p:spPr>
            <a:xfrm>
              <a:off x="6718165" y="2054675"/>
              <a:ext cx="1257300" cy="488724"/>
            </a:xfrm>
            <a:prstGeom prst="rect">
              <a:avLst/>
            </a:prstGeom>
          </p:spPr>
          <p:txBody>
            <a:bodyPr vert="horz" wrap="square" lIns="0" tIns="0" rIns="0" bIns="0" rtlCol="0">
              <a:spAutoFit/>
            </a:bodyPr>
            <a:lstStyle/>
            <a:p>
              <a:pPr marL="11206"/>
              <a:r>
                <a:rPr lang="en-GB" sz="1588" dirty="0">
                  <a:latin typeface="Comic Sans MS"/>
                  <a:cs typeface="Comic Sans MS"/>
                </a:rPr>
                <a:t>Đánh giá và hợp đồng</a:t>
              </a:r>
              <a:endParaRPr lang="en-US" sz="1588" dirty="0">
                <a:latin typeface="Comic Sans MS"/>
                <a:cs typeface="Comic Sans MS"/>
              </a:endParaRPr>
            </a:p>
          </p:txBody>
        </p:sp>
        <p:sp>
          <p:nvSpPr>
            <p:cNvPr id="33" name="object 12">
              <a:extLst>
                <a:ext uri="{FF2B5EF4-FFF2-40B4-BE49-F238E27FC236}">
                  <a16:creationId xmlns:a16="http://schemas.microsoft.com/office/drawing/2014/main" id="{BC4F98B6-FA6A-4136-BF24-58F5CEA5DBF4}"/>
                </a:ext>
              </a:extLst>
            </p:cNvPr>
            <p:cNvSpPr txBox="1"/>
            <p:nvPr/>
          </p:nvSpPr>
          <p:spPr>
            <a:xfrm>
              <a:off x="6689899" y="3821666"/>
              <a:ext cx="1610846" cy="488724"/>
            </a:xfrm>
            <a:prstGeom prst="rect">
              <a:avLst/>
            </a:prstGeom>
          </p:spPr>
          <p:txBody>
            <a:bodyPr vert="horz" wrap="square" lIns="0" tIns="0" rIns="0" bIns="0" rtlCol="0">
              <a:spAutoFit/>
            </a:bodyPr>
            <a:lstStyle/>
            <a:p>
              <a:pPr marL="11206"/>
              <a:r>
                <a:rPr lang="en-GB" sz="1588" spc="-4" dirty="0">
                  <a:solidFill>
                    <a:srgbClr val="808080"/>
                  </a:solidFill>
                  <a:latin typeface="Comic Sans MS"/>
                  <a:cs typeface="Comic Sans MS"/>
                </a:rPr>
                <a:t>Đặc điểm kỹ thuật và tài liệu</a:t>
              </a:r>
              <a:endParaRPr sz="1588" dirty="0">
                <a:latin typeface="Comic Sans MS"/>
                <a:cs typeface="Comic Sans MS"/>
              </a:endParaRPr>
            </a:p>
          </p:txBody>
        </p:sp>
        <p:sp>
          <p:nvSpPr>
            <p:cNvPr id="34" name="object 13">
              <a:extLst>
                <a:ext uri="{FF2B5EF4-FFF2-40B4-BE49-F238E27FC236}">
                  <a16:creationId xmlns:a16="http://schemas.microsoft.com/office/drawing/2014/main" id="{C836A986-F8AC-41EA-BBDE-576A2FEC1E25}"/>
                </a:ext>
              </a:extLst>
            </p:cNvPr>
            <p:cNvSpPr txBox="1"/>
            <p:nvPr/>
          </p:nvSpPr>
          <p:spPr>
            <a:xfrm>
              <a:off x="3692585" y="3821666"/>
              <a:ext cx="1338543" cy="488724"/>
            </a:xfrm>
            <a:prstGeom prst="rect">
              <a:avLst/>
            </a:prstGeom>
          </p:spPr>
          <p:txBody>
            <a:bodyPr vert="horz" wrap="square" lIns="0" tIns="0" rIns="0" bIns="0" rtlCol="0">
              <a:spAutoFit/>
            </a:bodyPr>
            <a:lstStyle/>
            <a:p>
              <a:pPr marL="11206"/>
              <a:r>
                <a:rPr lang="en-GB" sz="1588" spc="-4" dirty="0">
                  <a:solidFill>
                    <a:srgbClr val="808080"/>
                  </a:solidFill>
                  <a:latin typeface="Comic Sans MS"/>
                  <a:cs typeface="Comic Sans MS"/>
                </a:rPr>
                <a:t>Xác nhận và xác minh</a:t>
              </a:r>
              <a:endParaRPr sz="1588" dirty="0">
                <a:latin typeface="Comic Sans MS"/>
                <a:cs typeface="Comic Sans M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91127" y="5775489"/>
            <a:ext cx="6102062" cy="244362"/>
          </a:xfrm>
          <a:prstGeom prst="rect">
            <a:avLst/>
          </a:prstGeom>
        </p:spPr>
        <p:txBody>
          <a:bodyPr vert="horz" wrap="square" lIns="0" tIns="0" rIns="0" bIns="0" rtlCol="0">
            <a:spAutoFit/>
          </a:bodyPr>
          <a:lstStyle/>
          <a:p>
            <a:pPr marL="11206"/>
            <a:r>
              <a:rPr sz="1588" spc="-9" dirty="0">
                <a:solidFill>
                  <a:srgbClr val="5E5E5E"/>
                </a:solidFill>
                <a:latin typeface="Comic Sans MS"/>
                <a:cs typeface="Comic Sans MS"/>
              </a:rPr>
              <a:t>“</a:t>
            </a:r>
            <a:r>
              <a:rPr lang="vi-VN" sz="1588" spc="-9" dirty="0">
                <a:solidFill>
                  <a:srgbClr val="5E5E5E"/>
                </a:solidFill>
                <a:latin typeface="Comic Sans MS"/>
                <a:cs typeface="Comic Sans MS"/>
              </a:rPr>
              <a:t>Người bảo trợ có thể không mượn nhiều hơn X cuốn sách một lần</a:t>
            </a:r>
            <a:r>
              <a:rPr sz="1588" dirty="0">
                <a:solidFill>
                  <a:srgbClr val="5E5E5E"/>
                </a:solidFill>
                <a:latin typeface="Comic Sans MS"/>
                <a:cs typeface="Comic Sans MS"/>
              </a:rPr>
              <a:t>”</a:t>
            </a:r>
            <a:endParaRPr sz="1588" dirty="0">
              <a:latin typeface="Comic Sans MS"/>
              <a:cs typeface="Comic Sans MS"/>
            </a:endParaRPr>
          </a:p>
        </p:txBody>
      </p:sp>
      <p:sp>
        <p:nvSpPr>
          <p:cNvPr id="3" name="object 3"/>
          <p:cNvSpPr txBox="1">
            <a:spLocks noGrp="1"/>
          </p:cNvSpPr>
          <p:nvPr>
            <p:ph type="title"/>
          </p:nvPr>
        </p:nvSpPr>
        <p:spPr>
          <a:xfrm>
            <a:off x="2502746" y="509764"/>
            <a:ext cx="7342910" cy="666762"/>
          </a:xfrm>
          <a:prstGeom prst="rect">
            <a:avLst/>
          </a:prstGeom>
        </p:spPr>
        <p:txBody>
          <a:bodyPr vert="horz" wrap="square" lIns="0" tIns="229911" rIns="0" bIns="0" rtlCol="0" anchor="t">
            <a:spAutoFit/>
          </a:bodyPr>
          <a:lstStyle/>
          <a:p>
            <a:pPr marL="800100"/>
            <a:r>
              <a:rPr lang="en-US" sz="2824" spc="-119" dirty="0" err="1">
                <a:latin typeface="Arial" panose="020B0604020202020204" pitchFamily="34" charset="0"/>
                <a:cs typeface="Arial" panose="020B0604020202020204" pitchFamily="34" charset="0"/>
              </a:rPr>
              <a:t>Tái</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sử</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dụng</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kiến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thức</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về</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tên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miền</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cụ</a:t>
            </a:r>
            <a:r>
              <a:rPr lang="en-US" sz="2824" spc="-119" dirty="0">
                <a:latin typeface="Arial" panose="020B0604020202020204" pitchFamily="34" charset="0"/>
                <a:cs typeface="Arial" panose="020B0604020202020204" pitchFamily="34" charset="0"/>
              </a:rPr>
              <a:t> </a:t>
            </a:r>
            <a:r>
              <a:rPr lang="en-US" sz="2824" spc="-119" dirty="0" err="1">
                <a:latin typeface="Arial" panose="020B0604020202020204" pitchFamily="34" charset="0"/>
                <a:cs typeface="Arial" panose="020B0604020202020204" pitchFamily="34" charset="0"/>
              </a:rPr>
              <a:t>thể</a:t>
            </a:r>
            <a:endParaRPr sz="2824" dirty="0">
              <a:latin typeface="Arial" panose="020B0604020202020204" pitchFamily="34" charset="0"/>
              <a:cs typeface="Arial" panose="020B0604020202020204" pitchFamily="34" charset="0"/>
            </a:endParaRPr>
          </a:p>
        </p:txBody>
      </p:sp>
      <p:sp>
        <p:nvSpPr>
          <p:cNvPr id="4" name="object 4"/>
          <p:cNvSpPr txBox="1"/>
          <p:nvPr/>
        </p:nvSpPr>
        <p:spPr>
          <a:xfrm>
            <a:off x="2462723" y="1300161"/>
            <a:ext cx="7387257" cy="1654492"/>
          </a:xfrm>
          <a:prstGeom prst="rect">
            <a:avLst/>
          </a:prstGeom>
        </p:spPr>
        <p:txBody>
          <a:bodyPr vert="horz" wrap="square" lIns="0" tIns="0" rIns="0" bIns="0" rtlCol="0">
            <a:spAutoFit/>
          </a:bodyPr>
          <a:lstStyle/>
          <a:p>
            <a:pPr marL="309299" marR="4483" indent="-298092">
              <a:lnSpc>
                <a:spcPct val="120000"/>
              </a:lnSpc>
              <a:buClr>
                <a:srgbClr val="800080"/>
              </a:buClr>
              <a:buSzPct val="68750"/>
              <a:buFont typeface="Courier New"/>
              <a:buChar char=""/>
              <a:tabLst>
                <a:tab pos="309859" algn="l"/>
                <a:tab pos="2444694" algn="l"/>
              </a:tabLst>
            </a:pPr>
            <a:r>
              <a:rPr lang="en-US" sz="2118" spc="-97" dirty="0" err="1">
                <a:solidFill>
                  <a:srgbClr val="342170"/>
                </a:solidFill>
                <a:latin typeface="Palatino Linotype"/>
                <a:cs typeface="Palatino Linotype"/>
              </a:rPr>
              <a:t>Tóm</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tắt</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tên</a:t>
            </a:r>
            <a:r>
              <a:rPr lang="en-US" sz="2118" spc="-97" dirty="0">
                <a:solidFill>
                  <a:srgbClr val="342170"/>
                </a:solidFill>
                <a:latin typeface="Palatino Linotype"/>
                <a:cs typeface="Palatino Linotype"/>
              </a:rPr>
              <a:t> </a:t>
            </a:r>
            <a:r>
              <a:rPr lang="en-US" sz="2118" spc="-97" dirty="0" err="1">
                <a:solidFill>
                  <a:srgbClr val="342170"/>
                </a:solidFill>
                <a:latin typeface="Palatino Linotype"/>
                <a:cs typeface="Palatino Linotype"/>
              </a:rPr>
              <a:t>miền</a:t>
            </a:r>
            <a:r>
              <a:rPr lang="en-US" sz="2118" spc="-97" dirty="0">
                <a:solidFill>
                  <a:srgbClr val="342170"/>
                </a:solidFill>
                <a:latin typeface="Palatino Linotype"/>
                <a:cs typeface="Palatino Linotype"/>
              </a:rPr>
              <a:t> </a:t>
            </a:r>
            <a:r>
              <a:rPr sz="2118" spc="132" dirty="0">
                <a:solidFill>
                  <a:srgbClr val="342170"/>
                </a:solidFill>
                <a:latin typeface="Palatino Linotype"/>
                <a:cs typeface="Palatino Linotype"/>
              </a:rPr>
              <a:t>=	</a:t>
            </a:r>
            <a:r>
              <a:rPr lang="vi-VN" sz="2118" spc="-84" dirty="0">
                <a:solidFill>
                  <a:srgbClr val="342170"/>
                </a:solidFill>
                <a:latin typeface="Palatino Linotype"/>
                <a:cs typeface="Palatino Linotype"/>
              </a:rPr>
              <a:t> Khái niệm, nhiệm vụ, diễn viên, mục tiêu, yêu cầu, đề xuất về chủ đề trừu tượng từ một lớp các lĩnh vực</a:t>
            </a:r>
            <a:endParaRPr sz="2118" dirty="0">
              <a:latin typeface="Palatino Linotype"/>
              <a:cs typeface="Palatino Linotype"/>
            </a:endParaRPr>
          </a:p>
          <a:p>
            <a:pPr marL="309299" marR="200595" indent="-298092">
              <a:lnSpc>
                <a:spcPct val="120000"/>
              </a:lnSpc>
              <a:spcBef>
                <a:spcPts val="877"/>
              </a:spcBef>
              <a:buClr>
                <a:srgbClr val="800080"/>
              </a:buClr>
              <a:buSzPct val="68750"/>
              <a:buFont typeface="Courier New"/>
              <a:buChar char=""/>
              <a:tabLst>
                <a:tab pos="309859" algn="l"/>
              </a:tabLst>
            </a:pPr>
            <a:r>
              <a:rPr lang="vi-VN" sz="2118" spc="-57" dirty="0">
                <a:solidFill>
                  <a:srgbClr val="342170"/>
                </a:solidFill>
                <a:latin typeface="Palatino Linotype"/>
                <a:cs typeface="Palatino Linotype"/>
              </a:rPr>
              <a:t>RD </a:t>
            </a:r>
            <a:r>
              <a:rPr lang="vi-VN" sz="2118" spc="-57">
                <a:solidFill>
                  <a:srgbClr val="342170"/>
                </a:solidFill>
                <a:latin typeface="Palatino Linotype"/>
                <a:cs typeface="Palatino Linotype"/>
              </a:rPr>
              <a:t>các </a:t>
            </a:r>
            <a:r>
              <a:rPr lang="en-US" sz="2118" spc="-57">
                <a:solidFill>
                  <a:srgbClr val="342170"/>
                </a:solidFill>
                <a:latin typeface="Palatino Linotype"/>
                <a:cs typeface="Palatino Linotype"/>
              </a:rPr>
              <a:t>danh </a:t>
            </a:r>
            <a:r>
              <a:rPr lang="vi-VN" sz="2118" spc="-57">
                <a:solidFill>
                  <a:srgbClr val="342170"/>
                </a:solidFill>
                <a:latin typeface="Palatino Linotype"/>
                <a:cs typeface="Palatino Linotype"/>
              </a:rPr>
              <a:t>mục </a:t>
            </a:r>
            <a:r>
              <a:rPr lang="en-US" sz="2118" spc="-57">
                <a:solidFill>
                  <a:srgbClr val="342170"/>
                </a:solidFill>
                <a:latin typeface="Palatino Linotype"/>
                <a:cs typeface="Palatino Linotype"/>
              </a:rPr>
              <a:t>thu được</a:t>
            </a:r>
            <a:r>
              <a:rPr lang="vi-VN" sz="2118" spc="-57">
                <a:solidFill>
                  <a:srgbClr val="342170"/>
                </a:solidFill>
                <a:latin typeface="Palatino Linotype"/>
                <a:cs typeface="Palatino Linotype"/>
              </a:rPr>
              <a:t>  </a:t>
            </a:r>
            <a:r>
              <a:rPr lang="vi-VN" sz="2118" spc="-57" dirty="0">
                <a:solidFill>
                  <a:srgbClr val="342170"/>
                </a:solidFill>
                <a:latin typeface="Palatino Linotype"/>
                <a:cs typeface="Palatino Linotype"/>
              </a:rPr>
              <a:t>để </a:t>
            </a:r>
            <a:r>
              <a:rPr lang="vi-VN" sz="2118" spc="-57">
                <a:solidFill>
                  <a:srgbClr val="342170"/>
                </a:solidFill>
                <a:latin typeface="Palatino Linotype"/>
                <a:cs typeface="Palatino Linotype"/>
              </a:rPr>
              <a:t>nhắm hệ thống mục tiêu (</a:t>
            </a:r>
            <a:r>
              <a:rPr lang="vi-VN" sz="2118" spc="-57" dirty="0">
                <a:solidFill>
                  <a:srgbClr val="342170"/>
                </a:solidFill>
                <a:latin typeface="Palatino Linotype"/>
                <a:cs typeface="Palatino Linotype"/>
              </a:rPr>
              <a:t>tính năng kế thừa + hệ thống cụ thể đổi tên)</a:t>
            </a:r>
            <a:endParaRPr sz="2118" dirty="0">
              <a:latin typeface="Palatino Linotype"/>
              <a:cs typeface="Palatino Linotype"/>
            </a:endParaRPr>
          </a:p>
        </p:txBody>
      </p:sp>
      <p:sp>
        <p:nvSpPr>
          <p:cNvPr id="5" name="object 5"/>
          <p:cNvSpPr/>
          <p:nvPr/>
        </p:nvSpPr>
        <p:spPr>
          <a:xfrm>
            <a:off x="6419065" y="4297428"/>
            <a:ext cx="46504" cy="38100"/>
          </a:xfrm>
          <a:custGeom>
            <a:avLst/>
            <a:gdLst/>
            <a:ahLst/>
            <a:cxnLst/>
            <a:rect l="l" t="t" r="r" b="b"/>
            <a:pathLst>
              <a:path w="52704" h="43179">
                <a:moveTo>
                  <a:pt x="8096" y="43052"/>
                </a:moveTo>
                <a:lnTo>
                  <a:pt x="2000" y="43052"/>
                </a:lnTo>
                <a:lnTo>
                  <a:pt x="0" y="40766"/>
                </a:lnTo>
                <a:lnTo>
                  <a:pt x="0" y="34004"/>
                </a:lnTo>
                <a:lnTo>
                  <a:pt x="2000" y="31718"/>
                </a:lnTo>
                <a:lnTo>
                  <a:pt x="44291" y="2285"/>
                </a:lnTo>
                <a:lnTo>
                  <a:pt x="46291" y="0"/>
                </a:lnTo>
                <a:lnTo>
                  <a:pt x="52292" y="6857"/>
                </a:lnTo>
                <a:lnTo>
                  <a:pt x="50291" y="9048"/>
                </a:lnTo>
                <a:lnTo>
                  <a:pt x="50291" y="13620"/>
                </a:lnTo>
                <a:lnTo>
                  <a:pt x="8096" y="43052"/>
                </a:lnTo>
                <a:close/>
              </a:path>
            </a:pathLst>
          </a:custGeom>
          <a:solidFill>
            <a:srgbClr val="333333"/>
          </a:solidFill>
        </p:spPr>
        <p:txBody>
          <a:bodyPr wrap="square" lIns="0" tIns="0" rIns="0" bIns="0" rtlCol="0"/>
          <a:lstStyle/>
          <a:p>
            <a:endParaRPr sz="1588"/>
          </a:p>
        </p:txBody>
      </p:sp>
      <p:sp>
        <p:nvSpPr>
          <p:cNvPr id="6" name="object 6"/>
          <p:cNvSpPr/>
          <p:nvPr/>
        </p:nvSpPr>
        <p:spPr>
          <a:xfrm>
            <a:off x="6357041" y="4343400"/>
            <a:ext cx="46504" cy="38100"/>
          </a:xfrm>
          <a:custGeom>
            <a:avLst/>
            <a:gdLst/>
            <a:ahLst/>
            <a:cxnLst/>
            <a:rect l="l" t="t" r="r" b="b"/>
            <a:pathLst>
              <a:path w="52704" h="43179">
                <a:moveTo>
                  <a:pt x="8001" y="43052"/>
                </a:moveTo>
                <a:lnTo>
                  <a:pt x="2000" y="43052"/>
                </a:lnTo>
                <a:lnTo>
                  <a:pt x="0" y="40766"/>
                </a:lnTo>
                <a:lnTo>
                  <a:pt x="0" y="34004"/>
                </a:lnTo>
                <a:lnTo>
                  <a:pt x="2000" y="31718"/>
                </a:lnTo>
                <a:lnTo>
                  <a:pt x="42195" y="2285"/>
                </a:lnTo>
                <a:lnTo>
                  <a:pt x="44196" y="0"/>
                </a:lnTo>
                <a:lnTo>
                  <a:pt x="46196" y="0"/>
                </a:lnTo>
                <a:lnTo>
                  <a:pt x="52197" y="6857"/>
                </a:lnTo>
                <a:lnTo>
                  <a:pt x="52197" y="9048"/>
                </a:lnTo>
                <a:lnTo>
                  <a:pt x="48196" y="13620"/>
                </a:lnTo>
                <a:lnTo>
                  <a:pt x="8001" y="43052"/>
                </a:lnTo>
                <a:close/>
              </a:path>
            </a:pathLst>
          </a:custGeom>
          <a:solidFill>
            <a:srgbClr val="333333"/>
          </a:solidFill>
        </p:spPr>
        <p:txBody>
          <a:bodyPr wrap="square" lIns="0" tIns="0" rIns="0" bIns="0" rtlCol="0"/>
          <a:lstStyle/>
          <a:p>
            <a:endParaRPr sz="1588"/>
          </a:p>
        </p:txBody>
      </p:sp>
      <p:sp>
        <p:nvSpPr>
          <p:cNvPr id="7" name="object 7"/>
          <p:cNvSpPr/>
          <p:nvPr/>
        </p:nvSpPr>
        <p:spPr>
          <a:xfrm>
            <a:off x="6294932" y="4389372"/>
            <a:ext cx="46504" cy="40341"/>
          </a:xfrm>
          <a:custGeom>
            <a:avLst/>
            <a:gdLst/>
            <a:ahLst/>
            <a:cxnLst/>
            <a:rect l="l" t="t" r="r" b="b"/>
            <a:pathLst>
              <a:path w="52704" h="45720">
                <a:moveTo>
                  <a:pt x="6000" y="45338"/>
                </a:moveTo>
                <a:lnTo>
                  <a:pt x="4000" y="45338"/>
                </a:lnTo>
                <a:lnTo>
                  <a:pt x="0" y="40766"/>
                </a:lnTo>
                <a:lnTo>
                  <a:pt x="0" y="34004"/>
                </a:lnTo>
                <a:lnTo>
                  <a:pt x="2000" y="31718"/>
                </a:lnTo>
                <a:lnTo>
                  <a:pt x="42195" y="2285"/>
                </a:lnTo>
                <a:lnTo>
                  <a:pt x="44196" y="0"/>
                </a:lnTo>
                <a:lnTo>
                  <a:pt x="46196" y="0"/>
                </a:lnTo>
                <a:lnTo>
                  <a:pt x="50196" y="4571"/>
                </a:lnTo>
                <a:lnTo>
                  <a:pt x="52292" y="6857"/>
                </a:lnTo>
                <a:lnTo>
                  <a:pt x="52292" y="9048"/>
                </a:lnTo>
                <a:lnTo>
                  <a:pt x="50196" y="11334"/>
                </a:lnTo>
                <a:lnTo>
                  <a:pt x="48196" y="13620"/>
                </a:lnTo>
                <a:lnTo>
                  <a:pt x="8001" y="43052"/>
                </a:lnTo>
                <a:lnTo>
                  <a:pt x="6000" y="45338"/>
                </a:lnTo>
                <a:close/>
              </a:path>
            </a:pathLst>
          </a:custGeom>
          <a:solidFill>
            <a:srgbClr val="333333"/>
          </a:solidFill>
        </p:spPr>
        <p:txBody>
          <a:bodyPr wrap="square" lIns="0" tIns="0" rIns="0" bIns="0" rtlCol="0"/>
          <a:lstStyle/>
          <a:p>
            <a:endParaRPr sz="1588"/>
          </a:p>
        </p:txBody>
      </p:sp>
      <p:sp>
        <p:nvSpPr>
          <p:cNvPr id="8" name="object 8"/>
          <p:cNvSpPr/>
          <p:nvPr/>
        </p:nvSpPr>
        <p:spPr>
          <a:xfrm>
            <a:off x="6245263" y="4435344"/>
            <a:ext cx="34178" cy="40341"/>
          </a:xfrm>
          <a:custGeom>
            <a:avLst/>
            <a:gdLst/>
            <a:ahLst/>
            <a:cxnLst/>
            <a:rect l="l" t="t" r="r" b="b"/>
            <a:pathLst>
              <a:path w="38735" h="45720">
                <a:moveTo>
                  <a:pt x="22097" y="45338"/>
                </a:moveTo>
                <a:lnTo>
                  <a:pt x="20097" y="45338"/>
                </a:lnTo>
                <a:lnTo>
                  <a:pt x="18097" y="43052"/>
                </a:lnTo>
                <a:lnTo>
                  <a:pt x="4000" y="34004"/>
                </a:lnTo>
                <a:lnTo>
                  <a:pt x="2000" y="29527"/>
                </a:lnTo>
                <a:lnTo>
                  <a:pt x="0" y="27241"/>
                </a:lnTo>
                <a:lnTo>
                  <a:pt x="4000" y="22669"/>
                </a:lnTo>
                <a:lnTo>
                  <a:pt x="28098" y="2285"/>
                </a:lnTo>
                <a:lnTo>
                  <a:pt x="30098" y="0"/>
                </a:lnTo>
                <a:lnTo>
                  <a:pt x="32194" y="0"/>
                </a:lnTo>
                <a:lnTo>
                  <a:pt x="38195" y="6857"/>
                </a:lnTo>
                <a:lnTo>
                  <a:pt x="38195" y="9048"/>
                </a:lnTo>
                <a:lnTo>
                  <a:pt x="34194" y="13620"/>
                </a:lnTo>
                <a:lnTo>
                  <a:pt x="23454" y="22669"/>
                </a:lnTo>
                <a:lnTo>
                  <a:pt x="10001" y="22669"/>
                </a:lnTo>
                <a:lnTo>
                  <a:pt x="6000" y="27241"/>
                </a:lnTo>
                <a:lnTo>
                  <a:pt x="10001" y="34004"/>
                </a:lnTo>
                <a:lnTo>
                  <a:pt x="26098" y="34004"/>
                </a:lnTo>
                <a:lnTo>
                  <a:pt x="26098" y="40766"/>
                </a:lnTo>
                <a:lnTo>
                  <a:pt x="22097" y="45338"/>
                </a:lnTo>
                <a:close/>
              </a:path>
              <a:path w="38735" h="45720">
                <a:moveTo>
                  <a:pt x="10001" y="34004"/>
                </a:moveTo>
                <a:lnTo>
                  <a:pt x="6000" y="27241"/>
                </a:lnTo>
                <a:lnTo>
                  <a:pt x="10001" y="22669"/>
                </a:lnTo>
                <a:lnTo>
                  <a:pt x="17637" y="27570"/>
                </a:lnTo>
                <a:lnTo>
                  <a:pt x="10001" y="34004"/>
                </a:lnTo>
                <a:close/>
              </a:path>
              <a:path w="38735" h="45720">
                <a:moveTo>
                  <a:pt x="17637" y="27570"/>
                </a:moveTo>
                <a:lnTo>
                  <a:pt x="10001" y="22669"/>
                </a:lnTo>
                <a:lnTo>
                  <a:pt x="23454" y="22669"/>
                </a:lnTo>
                <a:lnTo>
                  <a:pt x="17637" y="27570"/>
                </a:lnTo>
                <a:close/>
              </a:path>
              <a:path w="38735" h="45720">
                <a:moveTo>
                  <a:pt x="26098" y="34004"/>
                </a:moveTo>
                <a:lnTo>
                  <a:pt x="10001" y="34004"/>
                </a:lnTo>
                <a:lnTo>
                  <a:pt x="17637" y="27570"/>
                </a:lnTo>
                <a:lnTo>
                  <a:pt x="24098" y="31718"/>
                </a:lnTo>
                <a:lnTo>
                  <a:pt x="26098" y="34004"/>
                </a:lnTo>
                <a:close/>
              </a:path>
            </a:pathLst>
          </a:custGeom>
          <a:solidFill>
            <a:srgbClr val="333333"/>
          </a:solidFill>
        </p:spPr>
        <p:txBody>
          <a:bodyPr wrap="square" lIns="0" tIns="0" rIns="0" bIns="0" rtlCol="0"/>
          <a:lstStyle/>
          <a:p>
            <a:endParaRPr sz="1588"/>
          </a:p>
        </p:txBody>
      </p:sp>
      <p:sp>
        <p:nvSpPr>
          <p:cNvPr id="9" name="object 9"/>
          <p:cNvSpPr/>
          <p:nvPr/>
        </p:nvSpPr>
        <p:spPr>
          <a:xfrm>
            <a:off x="6284259" y="4483333"/>
            <a:ext cx="46504" cy="38100"/>
          </a:xfrm>
          <a:custGeom>
            <a:avLst/>
            <a:gdLst/>
            <a:ahLst/>
            <a:cxnLst/>
            <a:rect l="l" t="t" r="r" b="b"/>
            <a:pathLst>
              <a:path w="52704" h="43179">
                <a:moveTo>
                  <a:pt x="48291" y="43052"/>
                </a:moveTo>
                <a:lnTo>
                  <a:pt x="46291" y="43052"/>
                </a:lnTo>
                <a:lnTo>
                  <a:pt x="44291" y="40767"/>
                </a:lnTo>
                <a:lnTo>
                  <a:pt x="4000" y="11334"/>
                </a:lnTo>
                <a:lnTo>
                  <a:pt x="0" y="6762"/>
                </a:lnTo>
                <a:lnTo>
                  <a:pt x="0" y="4572"/>
                </a:lnTo>
                <a:lnTo>
                  <a:pt x="4000" y="0"/>
                </a:lnTo>
                <a:lnTo>
                  <a:pt x="10096" y="0"/>
                </a:lnTo>
                <a:lnTo>
                  <a:pt x="50292" y="29432"/>
                </a:lnTo>
                <a:lnTo>
                  <a:pt x="52292" y="31718"/>
                </a:lnTo>
                <a:lnTo>
                  <a:pt x="52292" y="38481"/>
                </a:lnTo>
                <a:lnTo>
                  <a:pt x="48291" y="43052"/>
                </a:lnTo>
                <a:close/>
              </a:path>
            </a:pathLst>
          </a:custGeom>
          <a:solidFill>
            <a:srgbClr val="333333"/>
          </a:solidFill>
        </p:spPr>
        <p:txBody>
          <a:bodyPr wrap="square" lIns="0" tIns="0" rIns="0" bIns="0" rtlCol="0"/>
          <a:lstStyle/>
          <a:p>
            <a:endParaRPr sz="1588"/>
          </a:p>
        </p:txBody>
      </p:sp>
      <p:sp>
        <p:nvSpPr>
          <p:cNvPr id="10" name="object 10"/>
          <p:cNvSpPr/>
          <p:nvPr/>
        </p:nvSpPr>
        <p:spPr>
          <a:xfrm>
            <a:off x="6346367" y="4529306"/>
            <a:ext cx="46504" cy="38100"/>
          </a:xfrm>
          <a:custGeom>
            <a:avLst/>
            <a:gdLst/>
            <a:ahLst/>
            <a:cxnLst/>
            <a:rect l="l" t="t" r="r" b="b"/>
            <a:pathLst>
              <a:path w="52704" h="43179">
                <a:moveTo>
                  <a:pt x="50292" y="43052"/>
                </a:moveTo>
                <a:lnTo>
                  <a:pt x="44196" y="43052"/>
                </a:lnTo>
                <a:lnTo>
                  <a:pt x="4000" y="11334"/>
                </a:lnTo>
                <a:lnTo>
                  <a:pt x="0" y="6762"/>
                </a:lnTo>
                <a:lnTo>
                  <a:pt x="0" y="4572"/>
                </a:lnTo>
                <a:lnTo>
                  <a:pt x="4000" y="0"/>
                </a:lnTo>
                <a:lnTo>
                  <a:pt x="10001" y="0"/>
                </a:lnTo>
                <a:lnTo>
                  <a:pt x="50292" y="31718"/>
                </a:lnTo>
                <a:lnTo>
                  <a:pt x="52292" y="34004"/>
                </a:lnTo>
                <a:lnTo>
                  <a:pt x="52292" y="40767"/>
                </a:lnTo>
                <a:lnTo>
                  <a:pt x="50292" y="43052"/>
                </a:lnTo>
                <a:close/>
              </a:path>
            </a:pathLst>
          </a:custGeom>
          <a:solidFill>
            <a:srgbClr val="333333"/>
          </a:solidFill>
        </p:spPr>
        <p:txBody>
          <a:bodyPr wrap="square" lIns="0" tIns="0" rIns="0" bIns="0" rtlCol="0"/>
          <a:lstStyle/>
          <a:p>
            <a:endParaRPr sz="1588"/>
          </a:p>
        </p:txBody>
      </p:sp>
      <p:sp>
        <p:nvSpPr>
          <p:cNvPr id="11" name="object 11"/>
          <p:cNvSpPr/>
          <p:nvPr/>
        </p:nvSpPr>
        <p:spPr>
          <a:xfrm>
            <a:off x="6408476" y="4575277"/>
            <a:ext cx="46504" cy="38100"/>
          </a:xfrm>
          <a:custGeom>
            <a:avLst/>
            <a:gdLst/>
            <a:ahLst/>
            <a:cxnLst/>
            <a:rect l="l" t="t" r="r" b="b"/>
            <a:pathLst>
              <a:path w="52704" h="43179">
                <a:moveTo>
                  <a:pt x="50292" y="43052"/>
                </a:moveTo>
                <a:lnTo>
                  <a:pt x="44196" y="43052"/>
                </a:lnTo>
                <a:lnTo>
                  <a:pt x="4000" y="11334"/>
                </a:lnTo>
                <a:lnTo>
                  <a:pt x="0" y="6762"/>
                </a:lnTo>
                <a:lnTo>
                  <a:pt x="0" y="4572"/>
                </a:lnTo>
                <a:lnTo>
                  <a:pt x="4000" y="0"/>
                </a:lnTo>
                <a:lnTo>
                  <a:pt x="10001" y="0"/>
                </a:lnTo>
                <a:lnTo>
                  <a:pt x="50292" y="31718"/>
                </a:lnTo>
                <a:lnTo>
                  <a:pt x="52292" y="34004"/>
                </a:lnTo>
                <a:lnTo>
                  <a:pt x="52292" y="40767"/>
                </a:lnTo>
                <a:lnTo>
                  <a:pt x="50292" y="43052"/>
                </a:lnTo>
                <a:close/>
              </a:path>
            </a:pathLst>
          </a:custGeom>
          <a:solidFill>
            <a:srgbClr val="333333"/>
          </a:solidFill>
        </p:spPr>
        <p:txBody>
          <a:bodyPr wrap="square" lIns="0" tIns="0" rIns="0" bIns="0" rtlCol="0"/>
          <a:lstStyle/>
          <a:p>
            <a:endParaRPr sz="1588"/>
          </a:p>
        </p:txBody>
      </p:sp>
      <p:sp>
        <p:nvSpPr>
          <p:cNvPr id="12" name="object 12"/>
          <p:cNvSpPr/>
          <p:nvPr/>
        </p:nvSpPr>
        <p:spPr>
          <a:xfrm>
            <a:off x="6474114"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3" name="object 13"/>
          <p:cNvSpPr/>
          <p:nvPr/>
        </p:nvSpPr>
        <p:spPr>
          <a:xfrm>
            <a:off x="6548662"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4" name="object 14"/>
          <p:cNvSpPr/>
          <p:nvPr/>
        </p:nvSpPr>
        <p:spPr>
          <a:xfrm>
            <a:off x="6623125"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5" name="object 15"/>
          <p:cNvSpPr/>
          <p:nvPr/>
        </p:nvSpPr>
        <p:spPr>
          <a:xfrm>
            <a:off x="6697672"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6" name="object 16"/>
          <p:cNvSpPr/>
          <p:nvPr/>
        </p:nvSpPr>
        <p:spPr>
          <a:xfrm>
            <a:off x="6772135" y="4609231"/>
            <a:ext cx="53228" cy="12326"/>
          </a:xfrm>
          <a:custGeom>
            <a:avLst/>
            <a:gdLst/>
            <a:ahLst/>
            <a:cxnLst/>
            <a:rect l="l" t="t" r="r" b="b"/>
            <a:pathLst>
              <a:path w="60325" h="13970">
                <a:moveTo>
                  <a:pt x="58292" y="13620"/>
                </a:moveTo>
                <a:lnTo>
                  <a:pt x="4000" y="13620"/>
                </a:lnTo>
                <a:lnTo>
                  <a:pt x="2000" y="11334"/>
                </a:lnTo>
                <a:lnTo>
                  <a:pt x="0" y="9144"/>
                </a:lnTo>
                <a:lnTo>
                  <a:pt x="0" y="6858"/>
                </a:lnTo>
                <a:lnTo>
                  <a:pt x="6000" y="0"/>
                </a:lnTo>
                <a:lnTo>
                  <a:pt x="56292" y="0"/>
                </a:lnTo>
                <a:lnTo>
                  <a:pt x="60293" y="4572"/>
                </a:lnTo>
                <a:lnTo>
                  <a:pt x="60293" y="11334"/>
                </a:lnTo>
                <a:lnTo>
                  <a:pt x="58292" y="13620"/>
                </a:lnTo>
                <a:close/>
              </a:path>
            </a:pathLst>
          </a:custGeom>
          <a:solidFill>
            <a:srgbClr val="333333"/>
          </a:solidFill>
        </p:spPr>
        <p:txBody>
          <a:bodyPr wrap="square" lIns="0" tIns="0" rIns="0" bIns="0" rtlCol="0"/>
          <a:lstStyle/>
          <a:p>
            <a:endParaRPr sz="1588"/>
          </a:p>
        </p:txBody>
      </p:sp>
      <p:sp>
        <p:nvSpPr>
          <p:cNvPr id="17" name="object 17"/>
          <p:cNvSpPr/>
          <p:nvPr/>
        </p:nvSpPr>
        <p:spPr>
          <a:xfrm>
            <a:off x="6846598" y="4601246"/>
            <a:ext cx="51546" cy="20171"/>
          </a:xfrm>
          <a:custGeom>
            <a:avLst/>
            <a:gdLst/>
            <a:ahLst/>
            <a:cxnLst/>
            <a:rect l="l" t="t" r="r" b="b"/>
            <a:pathLst>
              <a:path w="58420" h="22860">
                <a:moveTo>
                  <a:pt x="40195" y="15906"/>
                </a:moveTo>
                <a:lnTo>
                  <a:pt x="38195" y="11334"/>
                </a:lnTo>
                <a:lnTo>
                  <a:pt x="48291" y="2285"/>
                </a:lnTo>
                <a:lnTo>
                  <a:pt x="50291" y="0"/>
                </a:lnTo>
                <a:lnTo>
                  <a:pt x="52292" y="0"/>
                </a:lnTo>
                <a:lnTo>
                  <a:pt x="58292" y="6857"/>
                </a:lnTo>
                <a:lnTo>
                  <a:pt x="58292" y="9048"/>
                </a:lnTo>
                <a:lnTo>
                  <a:pt x="42195" y="9048"/>
                </a:lnTo>
                <a:lnTo>
                  <a:pt x="40195" y="15906"/>
                </a:lnTo>
                <a:close/>
              </a:path>
              <a:path w="58420" h="22860">
                <a:moveTo>
                  <a:pt x="44195" y="22669"/>
                </a:moveTo>
                <a:lnTo>
                  <a:pt x="4000" y="22669"/>
                </a:lnTo>
                <a:lnTo>
                  <a:pt x="2000" y="20383"/>
                </a:lnTo>
                <a:lnTo>
                  <a:pt x="0" y="18192"/>
                </a:lnTo>
                <a:lnTo>
                  <a:pt x="0" y="15906"/>
                </a:lnTo>
                <a:lnTo>
                  <a:pt x="6000" y="9048"/>
                </a:lnTo>
                <a:lnTo>
                  <a:pt x="40745" y="9048"/>
                </a:lnTo>
                <a:lnTo>
                  <a:pt x="38195" y="11334"/>
                </a:lnTo>
                <a:lnTo>
                  <a:pt x="40195" y="15906"/>
                </a:lnTo>
                <a:lnTo>
                  <a:pt x="51741" y="15906"/>
                </a:lnTo>
                <a:lnTo>
                  <a:pt x="44195" y="22669"/>
                </a:lnTo>
                <a:close/>
              </a:path>
              <a:path w="58420" h="22860">
                <a:moveTo>
                  <a:pt x="51741" y="15906"/>
                </a:moveTo>
                <a:lnTo>
                  <a:pt x="40195" y="15906"/>
                </a:lnTo>
                <a:lnTo>
                  <a:pt x="42195" y="9048"/>
                </a:lnTo>
                <a:lnTo>
                  <a:pt x="58292" y="9048"/>
                </a:lnTo>
                <a:lnTo>
                  <a:pt x="54292" y="13620"/>
                </a:lnTo>
                <a:lnTo>
                  <a:pt x="51741" y="15906"/>
                </a:lnTo>
                <a:close/>
              </a:path>
            </a:pathLst>
          </a:custGeom>
          <a:solidFill>
            <a:srgbClr val="333333"/>
          </a:solidFill>
        </p:spPr>
        <p:txBody>
          <a:bodyPr wrap="square" lIns="0" tIns="0" rIns="0" bIns="0" rtlCol="0"/>
          <a:lstStyle/>
          <a:p>
            <a:endParaRPr sz="1588"/>
          </a:p>
        </p:txBody>
      </p:sp>
      <p:sp>
        <p:nvSpPr>
          <p:cNvPr id="18" name="object 18"/>
          <p:cNvSpPr/>
          <p:nvPr/>
        </p:nvSpPr>
        <p:spPr>
          <a:xfrm>
            <a:off x="6914002" y="4555275"/>
            <a:ext cx="46504" cy="38100"/>
          </a:xfrm>
          <a:custGeom>
            <a:avLst/>
            <a:gdLst/>
            <a:ahLst/>
            <a:cxnLst/>
            <a:rect l="l" t="t" r="r" b="b"/>
            <a:pathLst>
              <a:path w="52704" h="43179">
                <a:moveTo>
                  <a:pt x="8096" y="43053"/>
                </a:moveTo>
                <a:lnTo>
                  <a:pt x="2000" y="43053"/>
                </a:lnTo>
                <a:lnTo>
                  <a:pt x="0" y="40767"/>
                </a:lnTo>
                <a:lnTo>
                  <a:pt x="0" y="34004"/>
                </a:lnTo>
                <a:lnTo>
                  <a:pt x="2000" y="31718"/>
                </a:lnTo>
                <a:lnTo>
                  <a:pt x="44196" y="2286"/>
                </a:lnTo>
                <a:lnTo>
                  <a:pt x="46291" y="0"/>
                </a:lnTo>
                <a:lnTo>
                  <a:pt x="48291" y="0"/>
                </a:lnTo>
                <a:lnTo>
                  <a:pt x="52292" y="4572"/>
                </a:lnTo>
                <a:lnTo>
                  <a:pt x="52292" y="11334"/>
                </a:lnTo>
                <a:lnTo>
                  <a:pt x="50292" y="13620"/>
                </a:lnTo>
                <a:lnTo>
                  <a:pt x="8096" y="43053"/>
                </a:lnTo>
                <a:close/>
              </a:path>
            </a:pathLst>
          </a:custGeom>
          <a:solidFill>
            <a:srgbClr val="333333"/>
          </a:solidFill>
        </p:spPr>
        <p:txBody>
          <a:bodyPr wrap="square" lIns="0" tIns="0" rIns="0" bIns="0" rtlCol="0"/>
          <a:lstStyle/>
          <a:p>
            <a:endParaRPr sz="1588"/>
          </a:p>
        </p:txBody>
      </p:sp>
      <p:sp>
        <p:nvSpPr>
          <p:cNvPr id="19" name="object 19"/>
          <p:cNvSpPr/>
          <p:nvPr/>
        </p:nvSpPr>
        <p:spPr>
          <a:xfrm>
            <a:off x="6976111" y="4509303"/>
            <a:ext cx="46504" cy="38100"/>
          </a:xfrm>
          <a:custGeom>
            <a:avLst/>
            <a:gdLst/>
            <a:ahLst/>
            <a:cxnLst/>
            <a:rect l="l" t="t" r="r" b="b"/>
            <a:pathLst>
              <a:path w="52704" h="43179">
                <a:moveTo>
                  <a:pt x="10001" y="43053"/>
                </a:moveTo>
                <a:lnTo>
                  <a:pt x="4000" y="43053"/>
                </a:lnTo>
                <a:lnTo>
                  <a:pt x="2000" y="40767"/>
                </a:lnTo>
                <a:lnTo>
                  <a:pt x="0" y="38576"/>
                </a:lnTo>
                <a:lnTo>
                  <a:pt x="0" y="36290"/>
                </a:lnTo>
                <a:lnTo>
                  <a:pt x="4000" y="31718"/>
                </a:lnTo>
                <a:lnTo>
                  <a:pt x="44195" y="2286"/>
                </a:lnTo>
                <a:lnTo>
                  <a:pt x="46196" y="0"/>
                </a:lnTo>
                <a:lnTo>
                  <a:pt x="48196" y="0"/>
                </a:lnTo>
                <a:lnTo>
                  <a:pt x="50291" y="2286"/>
                </a:lnTo>
                <a:lnTo>
                  <a:pt x="52292" y="4572"/>
                </a:lnTo>
                <a:lnTo>
                  <a:pt x="52292" y="11334"/>
                </a:lnTo>
                <a:lnTo>
                  <a:pt x="50291" y="13620"/>
                </a:lnTo>
                <a:lnTo>
                  <a:pt x="10001" y="43053"/>
                </a:lnTo>
                <a:close/>
              </a:path>
            </a:pathLst>
          </a:custGeom>
          <a:solidFill>
            <a:srgbClr val="333333"/>
          </a:solidFill>
        </p:spPr>
        <p:txBody>
          <a:bodyPr wrap="square" lIns="0" tIns="0" rIns="0" bIns="0" rtlCol="0"/>
          <a:lstStyle/>
          <a:p>
            <a:endParaRPr sz="1588"/>
          </a:p>
        </p:txBody>
      </p:sp>
      <p:sp>
        <p:nvSpPr>
          <p:cNvPr id="20" name="object 20"/>
          <p:cNvSpPr/>
          <p:nvPr/>
        </p:nvSpPr>
        <p:spPr>
          <a:xfrm>
            <a:off x="7038219" y="4463330"/>
            <a:ext cx="46504" cy="38100"/>
          </a:xfrm>
          <a:custGeom>
            <a:avLst/>
            <a:gdLst/>
            <a:ahLst/>
            <a:cxnLst/>
            <a:rect l="l" t="t" r="r" b="b"/>
            <a:pathLst>
              <a:path w="52704" h="43179">
                <a:moveTo>
                  <a:pt x="10001" y="43053"/>
                </a:moveTo>
                <a:lnTo>
                  <a:pt x="4000" y="43053"/>
                </a:lnTo>
                <a:lnTo>
                  <a:pt x="2000" y="40767"/>
                </a:lnTo>
                <a:lnTo>
                  <a:pt x="0" y="38576"/>
                </a:lnTo>
                <a:lnTo>
                  <a:pt x="0" y="36290"/>
                </a:lnTo>
                <a:lnTo>
                  <a:pt x="4000" y="31718"/>
                </a:lnTo>
                <a:lnTo>
                  <a:pt x="44195" y="2286"/>
                </a:lnTo>
                <a:lnTo>
                  <a:pt x="46196" y="0"/>
                </a:lnTo>
                <a:lnTo>
                  <a:pt x="48196" y="0"/>
                </a:lnTo>
                <a:lnTo>
                  <a:pt x="50291" y="2286"/>
                </a:lnTo>
                <a:lnTo>
                  <a:pt x="52292" y="4572"/>
                </a:lnTo>
                <a:lnTo>
                  <a:pt x="52292" y="11334"/>
                </a:lnTo>
                <a:lnTo>
                  <a:pt x="50291" y="13620"/>
                </a:lnTo>
                <a:lnTo>
                  <a:pt x="10001" y="43053"/>
                </a:lnTo>
                <a:close/>
              </a:path>
            </a:pathLst>
          </a:custGeom>
          <a:solidFill>
            <a:srgbClr val="333333"/>
          </a:solidFill>
        </p:spPr>
        <p:txBody>
          <a:bodyPr wrap="square" lIns="0" tIns="0" rIns="0" bIns="0" rtlCol="0"/>
          <a:lstStyle/>
          <a:p>
            <a:endParaRPr sz="1588"/>
          </a:p>
        </p:txBody>
      </p:sp>
      <p:sp>
        <p:nvSpPr>
          <p:cNvPr id="21" name="object 21"/>
          <p:cNvSpPr/>
          <p:nvPr/>
        </p:nvSpPr>
        <p:spPr>
          <a:xfrm>
            <a:off x="7039983" y="4417359"/>
            <a:ext cx="46504" cy="38100"/>
          </a:xfrm>
          <a:custGeom>
            <a:avLst/>
            <a:gdLst/>
            <a:ahLst/>
            <a:cxnLst/>
            <a:rect l="l" t="t" r="r" b="b"/>
            <a:pathLst>
              <a:path w="52704" h="43179">
                <a:moveTo>
                  <a:pt x="48196" y="43052"/>
                </a:moveTo>
                <a:lnTo>
                  <a:pt x="42195" y="43052"/>
                </a:lnTo>
                <a:lnTo>
                  <a:pt x="2000" y="13620"/>
                </a:lnTo>
                <a:lnTo>
                  <a:pt x="0" y="11334"/>
                </a:lnTo>
                <a:lnTo>
                  <a:pt x="0" y="4571"/>
                </a:lnTo>
                <a:lnTo>
                  <a:pt x="4000" y="0"/>
                </a:lnTo>
                <a:lnTo>
                  <a:pt x="6000" y="0"/>
                </a:lnTo>
                <a:lnTo>
                  <a:pt x="8000" y="2285"/>
                </a:lnTo>
                <a:lnTo>
                  <a:pt x="48196" y="31718"/>
                </a:lnTo>
                <a:lnTo>
                  <a:pt x="52196" y="36290"/>
                </a:lnTo>
                <a:lnTo>
                  <a:pt x="52196" y="38576"/>
                </a:lnTo>
                <a:lnTo>
                  <a:pt x="50196" y="40766"/>
                </a:lnTo>
                <a:lnTo>
                  <a:pt x="48196" y="43052"/>
                </a:lnTo>
                <a:close/>
              </a:path>
            </a:pathLst>
          </a:custGeom>
          <a:solidFill>
            <a:srgbClr val="333333"/>
          </a:solidFill>
        </p:spPr>
        <p:txBody>
          <a:bodyPr wrap="square" lIns="0" tIns="0" rIns="0" bIns="0" rtlCol="0"/>
          <a:lstStyle/>
          <a:p>
            <a:endParaRPr sz="1588"/>
          </a:p>
        </p:txBody>
      </p:sp>
      <p:sp>
        <p:nvSpPr>
          <p:cNvPr id="22" name="object 22"/>
          <p:cNvSpPr/>
          <p:nvPr/>
        </p:nvSpPr>
        <p:spPr>
          <a:xfrm>
            <a:off x="6976110" y="4371386"/>
            <a:ext cx="48185" cy="38100"/>
          </a:xfrm>
          <a:custGeom>
            <a:avLst/>
            <a:gdLst/>
            <a:ahLst/>
            <a:cxnLst/>
            <a:rect l="l" t="t" r="r" b="b"/>
            <a:pathLst>
              <a:path w="54610" h="43179">
                <a:moveTo>
                  <a:pt x="50292" y="43052"/>
                </a:moveTo>
                <a:lnTo>
                  <a:pt x="44196" y="43052"/>
                </a:lnTo>
                <a:lnTo>
                  <a:pt x="4000" y="11334"/>
                </a:lnTo>
                <a:lnTo>
                  <a:pt x="2000" y="9048"/>
                </a:lnTo>
                <a:lnTo>
                  <a:pt x="0" y="6857"/>
                </a:lnTo>
                <a:lnTo>
                  <a:pt x="0" y="4571"/>
                </a:lnTo>
                <a:lnTo>
                  <a:pt x="4000" y="0"/>
                </a:lnTo>
                <a:lnTo>
                  <a:pt x="10001" y="0"/>
                </a:lnTo>
                <a:lnTo>
                  <a:pt x="50292" y="31718"/>
                </a:lnTo>
                <a:lnTo>
                  <a:pt x="54292" y="36290"/>
                </a:lnTo>
                <a:lnTo>
                  <a:pt x="54292" y="38576"/>
                </a:lnTo>
                <a:lnTo>
                  <a:pt x="52292" y="40766"/>
                </a:lnTo>
                <a:lnTo>
                  <a:pt x="50292" y="43052"/>
                </a:lnTo>
                <a:close/>
              </a:path>
            </a:pathLst>
          </a:custGeom>
          <a:solidFill>
            <a:srgbClr val="333333"/>
          </a:solidFill>
        </p:spPr>
        <p:txBody>
          <a:bodyPr wrap="square" lIns="0" tIns="0" rIns="0" bIns="0" rtlCol="0"/>
          <a:lstStyle/>
          <a:p>
            <a:endParaRPr sz="1588"/>
          </a:p>
        </p:txBody>
      </p:sp>
      <p:sp>
        <p:nvSpPr>
          <p:cNvPr id="23" name="object 23"/>
          <p:cNvSpPr/>
          <p:nvPr/>
        </p:nvSpPr>
        <p:spPr>
          <a:xfrm>
            <a:off x="6914002" y="4325414"/>
            <a:ext cx="46504" cy="38100"/>
          </a:xfrm>
          <a:custGeom>
            <a:avLst/>
            <a:gdLst/>
            <a:ahLst/>
            <a:cxnLst/>
            <a:rect l="l" t="t" r="r" b="b"/>
            <a:pathLst>
              <a:path w="52704" h="43179">
                <a:moveTo>
                  <a:pt x="50292" y="43052"/>
                </a:moveTo>
                <a:lnTo>
                  <a:pt x="44196" y="43052"/>
                </a:lnTo>
                <a:lnTo>
                  <a:pt x="4000" y="11334"/>
                </a:lnTo>
                <a:lnTo>
                  <a:pt x="2000" y="9048"/>
                </a:lnTo>
                <a:lnTo>
                  <a:pt x="0" y="6857"/>
                </a:lnTo>
                <a:lnTo>
                  <a:pt x="0" y="4571"/>
                </a:lnTo>
                <a:lnTo>
                  <a:pt x="4000" y="0"/>
                </a:lnTo>
                <a:lnTo>
                  <a:pt x="10096" y="0"/>
                </a:lnTo>
                <a:lnTo>
                  <a:pt x="50292" y="31718"/>
                </a:lnTo>
                <a:lnTo>
                  <a:pt x="52292" y="34004"/>
                </a:lnTo>
                <a:lnTo>
                  <a:pt x="52292" y="40766"/>
                </a:lnTo>
                <a:lnTo>
                  <a:pt x="50292" y="43052"/>
                </a:lnTo>
                <a:close/>
              </a:path>
            </a:pathLst>
          </a:custGeom>
          <a:solidFill>
            <a:srgbClr val="333333"/>
          </a:solidFill>
        </p:spPr>
        <p:txBody>
          <a:bodyPr wrap="square" lIns="0" tIns="0" rIns="0" bIns="0" rtlCol="0"/>
          <a:lstStyle/>
          <a:p>
            <a:endParaRPr sz="1588"/>
          </a:p>
        </p:txBody>
      </p:sp>
      <p:sp>
        <p:nvSpPr>
          <p:cNvPr id="24" name="object 24"/>
          <p:cNvSpPr/>
          <p:nvPr/>
        </p:nvSpPr>
        <p:spPr>
          <a:xfrm>
            <a:off x="6846598" y="4297427"/>
            <a:ext cx="51546" cy="20171"/>
          </a:xfrm>
          <a:custGeom>
            <a:avLst/>
            <a:gdLst/>
            <a:ahLst/>
            <a:cxnLst/>
            <a:rect l="l" t="t" r="r" b="b"/>
            <a:pathLst>
              <a:path w="58420" h="22860">
                <a:moveTo>
                  <a:pt x="38195" y="13620"/>
                </a:moveTo>
                <a:lnTo>
                  <a:pt x="4000" y="13620"/>
                </a:lnTo>
                <a:lnTo>
                  <a:pt x="0" y="9048"/>
                </a:lnTo>
                <a:lnTo>
                  <a:pt x="0" y="6857"/>
                </a:lnTo>
                <a:lnTo>
                  <a:pt x="6000" y="0"/>
                </a:lnTo>
                <a:lnTo>
                  <a:pt x="40195" y="0"/>
                </a:lnTo>
                <a:lnTo>
                  <a:pt x="44195" y="2285"/>
                </a:lnTo>
                <a:lnTo>
                  <a:pt x="50308" y="6857"/>
                </a:lnTo>
                <a:lnTo>
                  <a:pt x="40195" y="6857"/>
                </a:lnTo>
                <a:lnTo>
                  <a:pt x="38195" y="13620"/>
                </a:lnTo>
                <a:close/>
              </a:path>
              <a:path w="58420" h="22860">
                <a:moveTo>
                  <a:pt x="56292" y="22669"/>
                </a:moveTo>
                <a:lnTo>
                  <a:pt x="50291" y="22669"/>
                </a:lnTo>
                <a:lnTo>
                  <a:pt x="38195" y="13620"/>
                </a:lnTo>
                <a:lnTo>
                  <a:pt x="40195" y="6857"/>
                </a:lnTo>
                <a:lnTo>
                  <a:pt x="42195" y="13620"/>
                </a:lnTo>
                <a:lnTo>
                  <a:pt x="58292" y="13620"/>
                </a:lnTo>
                <a:lnTo>
                  <a:pt x="58292" y="20383"/>
                </a:lnTo>
                <a:lnTo>
                  <a:pt x="56292" y="22669"/>
                </a:lnTo>
                <a:close/>
              </a:path>
              <a:path w="58420" h="22860">
                <a:moveTo>
                  <a:pt x="58292" y="13620"/>
                </a:moveTo>
                <a:lnTo>
                  <a:pt x="42195" y="13620"/>
                </a:lnTo>
                <a:lnTo>
                  <a:pt x="40195" y="6857"/>
                </a:lnTo>
                <a:lnTo>
                  <a:pt x="50308" y="6857"/>
                </a:lnTo>
                <a:lnTo>
                  <a:pt x="56292" y="11334"/>
                </a:lnTo>
                <a:lnTo>
                  <a:pt x="58292" y="13620"/>
                </a:lnTo>
                <a:close/>
              </a:path>
            </a:pathLst>
          </a:custGeom>
          <a:solidFill>
            <a:srgbClr val="333333"/>
          </a:solidFill>
        </p:spPr>
        <p:txBody>
          <a:bodyPr wrap="square" lIns="0" tIns="0" rIns="0" bIns="0" rtlCol="0"/>
          <a:lstStyle/>
          <a:p>
            <a:endParaRPr sz="1588"/>
          </a:p>
        </p:txBody>
      </p:sp>
      <p:sp>
        <p:nvSpPr>
          <p:cNvPr id="25" name="object 25"/>
          <p:cNvSpPr/>
          <p:nvPr/>
        </p:nvSpPr>
        <p:spPr>
          <a:xfrm>
            <a:off x="6772135"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26" name="object 26"/>
          <p:cNvSpPr/>
          <p:nvPr/>
        </p:nvSpPr>
        <p:spPr>
          <a:xfrm>
            <a:off x="6697588"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27" name="object 27"/>
          <p:cNvSpPr/>
          <p:nvPr/>
        </p:nvSpPr>
        <p:spPr>
          <a:xfrm>
            <a:off x="6623125"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28" name="object 28"/>
          <p:cNvSpPr/>
          <p:nvPr/>
        </p:nvSpPr>
        <p:spPr>
          <a:xfrm>
            <a:off x="6548578"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29" name="object 29"/>
          <p:cNvSpPr/>
          <p:nvPr/>
        </p:nvSpPr>
        <p:spPr>
          <a:xfrm>
            <a:off x="6474114" y="4297428"/>
            <a:ext cx="53228" cy="12326"/>
          </a:xfrm>
          <a:custGeom>
            <a:avLst/>
            <a:gdLst/>
            <a:ahLst/>
            <a:cxnLst/>
            <a:rect l="l" t="t" r="r" b="b"/>
            <a:pathLst>
              <a:path w="60325" h="13970">
                <a:moveTo>
                  <a:pt x="58293" y="13620"/>
                </a:moveTo>
                <a:lnTo>
                  <a:pt x="4000" y="13620"/>
                </a:lnTo>
                <a:lnTo>
                  <a:pt x="0" y="9048"/>
                </a:lnTo>
                <a:lnTo>
                  <a:pt x="0" y="6857"/>
                </a:lnTo>
                <a:lnTo>
                  <a:pt x="6000" y="0"/>
                </a:lnTo>
                <a:lnTo>
                  <a:pt x="56292" y="0"/>
                </a:lnTo>
                <a:lnTo>
                  <a:pt x="60293" y="4571"/>
                </a:lnTo>
                <a:lnTo>
                  <a:pt x="60293" y="11334"/>
                </a:lnTo>
                <a:lnTo>
                  <a:pt x="58293" y="13620"/>
                </a:lnTo>
                <a:close/>
              </a:path>
            </a:pathLst>
          </a:custGeom>
          <a:solidFill>
            <a:srgbClr val="333333"/>
          </a:solidFill>
        </p:spPr>
        <p:txBody>
          <a:bodyPr wrap="square" lIns="0" tIns="0" rIns="0" bIns="0" rtlCol="0"/>
          <a:lstStyle/>
          <a:p>
            <a:endParaRPr sz="1588"/>
          </a:p>
        </p:txBody>
      </p:sp>
      <p:sp>
        <p:nvSpPr>
          <p:cNvPr id="30" name="object 30"/>
          <p:cNvSpPr/>
          <p:nvPr/>
        </p:nvSpPr>
        <p:spPr>
          <a:xfrm>
            <a:off x="4618589" y="4229520"/>
            <a:ext cx="25213" cy="38100"/>
          </a:xfrm>
          <a:custGeom>
            <a:avLst/>
            <a:gdLst/>
            <a:ahLst/>
            <a:cxnLst/>
            <a:rect l="l" t="t" r="r" b="b"/>
            <a:pathLst>
              <a:path w="28575" h="43179">
                <a:moveTo>
                  <a:pt x="20097" y="43053"/>
                </a:moveTo>
                <a:lnTo>
                  <a:pt x="0" y="33909"/>
                </a:lnTo>
                <a:lnTo>
                  <a:pt x="8000" y="9048"/>
                </a:lnTo>
                <a:lnTo>
                  <a:pt x="12001" y="0"/>
                </a:lnTo>
                <a:lnTo>
                  <a:pt x="22097" y="0"/>
                </a:lnTo>
                <a:lnTo>
                  <a:pt x="22097" y="13525"/>
                </a:lnTo>
                <a:lnTo>
                  <a:pt x="18097" y="13525"/>
                </a:lnTo>
                <a:lnTo>
                  <a:pt x="18097" y="27146"/>
                </a:lnTo>
                <a:lnTo>
                  <a:pt x="25197" y="27146"/>
                </a:lnTo>
                <a:lnTo>
                  <a:pt x="20097" y="43053"/>
                </a:lnTo>
                <a:close/>
              </a:path>
              <a:path w="28575" h="43179">
                <a:moveTo>
                  <a:pt x="22097" y="27146"/>
                </a:moveTo>
                <a:lnTo>
                  <a:pt x="18097" y="27146"/>
                </a:lnTo>
                <a:lnTo>
                  <a:pt x="18097" y="13525"/>
                </a:lnTo>
                <a:lnTo>
                  <a:pt x="22097" y="15354"/>
                </a:lnTo>
                <a:lnTo>
                  <a:pt x="22097" y="27146"/>
                </a:lnTo>
                <a:close/>
              </a:path>
              <a:path w="28575" h="43179">
                <a:moveTo>
                  <a:pt x="22097" y="15354"/>
                </a:moveTo>
                <a:lnTo>
                  <a:pt x="18097" y="13525"/>
                </a:lnTo>
                <a:lnTo>
                  <a:pt x="22097" y="13525"/>
                </a:lnTo>
                <a:lnTo>
                  <a:pt x="22097" y="15354"/>
                </a:lnTo>
                <a:close/>
              </a:path>
              <a:path w="28575" h="43179">
                <a:moveTo>
                  <a:pt x="25197" y="27146"/>
                </a:moveTo>
                <a:lnTo>
                  <a:pt x="22097" y="27146"/>
                </a:lnTo>
                <a:lnTo>
                  <a:pt x="22097" y="15354"/>
                </a:lnTo>
                <a:lnTo>
                  <a:pt x="28098" y="18097"/>
                </a:lnTo>
                <a:lnTo>
                  <a:pt x="25197" y="27146"/>
                </a:lnTo>
                <a:close/>
              </a:path>
            </a:pathLst>
          </a:custGeom>
          <a:solidFill>
            <a:srgbClr val="333333"/>
          </a:solidFill>
        </p:spPr>
        <p:txBody>
          <a:bodyPr wrap="square" lIns="0" tIns="0" rIns="0" bIns="0" rtlCol="0"/>
          <a:lstStyle/>
          <a:p>
            <a:endParaRPr sz="1588"/>
          </a:p>
        </p:txBody>
      </p:sp>
      <p:sp>
        <p:nvSpPr>
          <p:cNvPr id="31" name="object 31"/>
          <p:cNvSpPr/>
          <p:nvPr/>
        </p:nvSpPr>
        <p:spPr>
          <a:xfrm>
            <a:off x="4602620" y="4281459"/>
            <a:ext cx="25213" cy="30256"/>
          </a:xfrm>
          <a:custGeom>
            <a:avLst/>
            <a:gdLst/>
            <a:ahLst/>
            <a:cxnLst/>
            <a:rect l="l" t="t" r="r" b="b"/>
            <a:pathLst>
              <a:path w="28575" h="34289">
                <a:moveTo>
                  <a:pt x="20097" y="34004"/>
                </a:moveTo>
                <a:lnTo>
                  <a:pt x="0" y="24955"/>
                </a:lnTo>
                <a:lnTo>
                  <a:pt x="8000" y="0"/>
                </a:lnTo>
                <a:lnTo>
                  <a:pt x="28098" y="9048"/>
                </a:lnTo>
                <a:lnTo>
                  <a:pt x="20097" y="34004"/>
                </a:lnTo>
                <a:close/>
              </a:path>
            </a:pathLst>
          </a:custGeom>
          <a:solidFill>
            <a:srgbClr val="333333"/>
          </a:solidFill>
        </p:spPr>
        <p:txBody>
          <a:bodyPr wrap="square" lIns="0" tIns="0" rIns="0" bIns="0" rtlCol="0"/>
          <a:lstStyle/>
          <a:p>
            <a:endParaRPr sz="1588"/>
          </a:p>
        </p:txBody>
      </p:sp>
      <p:sp>
        <p:nvSpPr>
          <p:cNvPr id="32" name="object 32"/>
          <p:cNvSpPr/>
          <p:nvPr/>
        </p:nvSpPr>
        <p:spPr>
          <a:xfrm>
            <a:off x="4586652" y="4327431"/>
            <a:ext cx="25213" cy="30256"/>
          </a:xfrm>
          <a:custGeom>
            <a:avLst/>
            <a:gdLst/>
            <a:ahLst/>
            <a:cxnLst/>
            <a:rect l="l" t="t" r="r" b="b"/>
            <a:pathLst>
              <a:path w="28575" h="34289">
                <a:moveTo>
                  <a:pt x="20097" y="34004"/>
                </a:moveTo>
                <a:lnTo>
                  <a:pt x="0" y="24955"/>
                </a:lnTo>
                <a:lnTo>
                  <a:pt x="8000" y="0"/>
                </a:lnTo>
                <a:lnTo>
                  <a:pt x="28098" y="9048"/>
                </a:lnTo>
                <a:lnTo>
                  <a:pt x="20097" y="34004"/>
                </a:lnTo>
                <a:close/>
              </a:path>
            </a:pathLst>
          </a:custGeom>
          <a:solidFill>
            <a:srgbClr val="333333"/>
          </a:solidFill>
        </p:spPr>
        <p:txBody>
          <a:bodyPr wrap="square" lIns="0" tIns="0" rIns="0" bIns="0" rtlCol="0"/>
          <a:lstStyle/>
          <a:p>
            <a:endParaRPr sz="1588"/>
          </a:p>
        </p:txBody>
      </p:sp>
      <p:sp>
        <p:nvSpPr>
          <p:cNvPr id="33" name="object 33"/>
          <p:cNvSpPr/>
          <p:nvPr/>
        </p:nvSpPr>
        <p:spPr>
          <a:xfrm>
            <a:off x="4570683" y="4371386"/>
            <a:ext cx="25213" cy="30256"/>
          </a:xfrm>
          <a:custGeom>
            <a:avLst/>
            <a:gdLst/>
            <a:ahLst/>
            <a:cxnLst/>
            <a:rect l="l" t="t" r="r" b="b"/>
            <a:pathLst>
              <a:path w="28575" h="34289">
                <a:moveTo>
                  <a:pt x="20097" y="34004"/>
                </a:moveTo>
                <a:lnTo>
                  <a:pt x="0" y="24955"/>
                </a:lnTo>
                <a:lnTo>
                  <a:pt x="8001" y="0"/>
                </a:lnTo>
                <a:lnTo>
                  <a:pt x="28098" y="9048"/>
                </a:lnTo>
                <a:lnTo>
                  <a:pt x="20097" y="34004"/>
                </a:lnTo>
                <a:close/>
              </a:path>
            </a:pathLst>
          </a:custGeom>
          <a:solidFill>
            <a:srgbClr val="333333"/>
          </a:solidFill>
        </p:spPr>
        <p:txBody>
          <a:bodyPr wrap="square" lIns="0" tIns="0" rIns="0" bIns="0" rtlCol="0"/>
          <a:lstStyle/>
          <a:p>
            <a:endParaRPr sz="1588"/>
          </a:p>
        </p:txBody>
      </p:sp>
      <p:sp>
        <p:nvSpPr>
          <p:cNvPr id="34" name="object 34"/>
          <p:cNvSpPr/>
          <p:nvPr/>
        </p:nvSpPr>
        <p:spPr>
          <a:xfrm>
            <a:off x="4554715" y="4415426"/>
            <a:ext cx="25213" cy="30256"/>
          </a:xfrm>
          <a:custGeom>
            <a:avLst/>
            <a:gdLst/>
            <a:ahLst/>
            <a:cxnLst/>
            <a:rect l="l" t="t" r="r" b="b"/>
            <a:pathLst>
              <a:path w="28575" h="34289">
                <a:moveTo>
                  <a:pt x="20097" y="33908"/>
                </a:moveTo>
                <a:lnTo>
                  <a:pt x="0" y="24860"/>
                </a:lnTo>
                <a:lnTo>
                  <a:pt x="8000" y="0"/>
                </a:lnTo>
                <a:lnTo>
                  <a:pt x="28098" y="9048"/>
                </a:lnTo>
                <a:lnTo>
                  <a:pt x="20097" y="33908"/>
                </a:lnTo>
                <a:close/>
              </a:path>
            </a:pathLst>
          </a:custGeom>
          <a:solidFill>
            <a:srgbClr val="333333"/>
          </a:solidFill>
        </p:spPr>
        <p:txBody>
          <a:bodyPr wrap="square" lIns="0" tIns="0" rIns="0" bIns="0" rtlCol="0"/>
          <a:lstStyle/>
          <a:p>
            <a:endParaRPr sz="1588"/>
          </a:p>
        </p:txBody>
      </p:sp>
      <p:sp>
        <p:nvSpPr>
          <p:cNvPr id="35" name="object 35"/>
          <p:cNvSpPr/>
          <p:nvPr/>
        </p:nvSpPr>
        <p:spPr>
          <a:xfrm>
            <a:off x="4538746" y="4459381"/>
            <a:ext cx="26894" cy="31937"/>
          </a:xfrm>
          <a:custGeom>
            <a:avLst/>
            <a:gdLst/>
            <a:ahLst/>
            <a:cxnLst/>
            <a:rect l="l" t="t" r="r" b="b"/>
            <a:pathLst>
              <a:path w="30479" h="36195">
                <a:moveTo>
                  <a:pt x="20097" y="36194"/>
                </a:moveTo>
                <a:lnTo>
                  <a:pt x="0" y="27146"/>
                </a:lnTo>
                <a:lnTo>
                  <a:pt x="10001" y="0"/>
                </a:lnTo>
                <a:lnTo>
                  <a:pt x="30194" y="9048"/>
                </a:lnTo>
                <a:lnTo>
                  <a:pt x="20097" y="36194"/>
                </a:lnTo>
                <a:close/>
              </a:path>
            </a:pathLst>
          </a:custGeom>
          <a:solidFill>
            <a:srgbClr val="333333"/>
          </a:solidFill>
        </p:spPr>
        <p:txBody>
          <a:bodyPr wrap="square" lIns="0" tIns="0" rIns="0" bIns="0" rtlCol="0"/>
          <a:lstStyle/>
          <a:p>
            <a:endParaRPr sz="1588"/>
          </a:p>
        </p:txBody>
      </p:sp>
      <p:sp>
        <p:nvSpPr>
          <p:cNvPr id="36" name="object 36"/>
          <p:cNvSpPr/>
          <p:nvPr/>
        </p:nvSpPr>
        <p:spPr>
          <a:xfrm>
            <a:off x="4522778" y="4505352"/>
            <a:ext cx="26894" cy="30256"/>
          </a:xfrm>
          <a:custGeom>
            <a:avLst/>
            <a:gdLst/>
            <a:ahLst/>
            <a:cxnLst/>
            <a:rect l="l" t="t" r="r" b="b"/>
            <a:pathLst>
              <a:path w="30479" h="34289">
                <a:moveTo>
                  <a:pt x="20097" y="33908"/>
                </a:moveTo>
                <a:lnTo>
                  <a:pt x="0" y="24860"/>
                </a:lnTo>
                <a:lnTo>
                  <a:pt x="10096" y="0"/>
                </a:lnTo>
                <a:lnTo>
                  <a:pt x="30194" y="9048"/>
                </a:lnTo>
                <a:lnTo>
                  <a:pt x="20097" y="33908"/>
                </a:lnTo>
                <a:close/>
              </a:path>
            </a:pathLst>
          </a:custGeom>
          <a:solidFill>
            <a:srgbClr val="333333"/>
          </a:solidFill>
        </p:spPr>
        <p:txBody>
          <a:bodyPr wrap="square" lIns="0" tIns="0" rIns="0" bIns="0" rtlCol="0"/>
          <a:lstStyle/>
          <a:p>
            <a:endParaRPr sz="1588"/>
          </a:p>
        </p:txBody>
      </p:sp>
      <p:sp>
        <p:nvSpPr>
          <p:cNvPr id="37" name="object 37"/>
          <p:cNvSpPr/>
          <p:nvPr/>
        </p:nvSpPr>
        <p:spPr>
          <a:xfrm>
            <a:off x="4506809" y="4549308"/>
            <a:ext cx="26894" cy="30256"/>
          </a:xfrm>
          <a:custGeom>
            <a:avLst/>
            <a:gdLst/>
            <a:ahLst/>
            <a:cxnLst/>
            <a:rect l="l" t="t" r="r" b="b"/>
            <a:pathLst>
              <a:path w="30479" h="34289">
                <a:moveTo>
                  <a:pt x="20097" y="34004"/>
                </a:moveTo>
                <a:lnTo>
                  <a:pt x="0" y="24955"/>
                </a:lnTo>
                <a:lnTo>
                  <a:pt x="10096" y="0"/>
                </a:lnTo>
                <a:lnTo>
                  <a:pt x="30194" y="9048"/>
                </a:lnTo>
                <a:lnTo>
                  <a:pt x="20097" y="34004"/>
                </a:lnTo>
                <a:close/>
              </a:path>
            </a:pathLst>
          </a:custGeom>
          <a:solidFill>
            <a:srgbClr val="333333"/>
          </a:solidFill>
        </p:spPr>
        <p:txBody>
          <a:bodyPr wrap="square" lIns="0" tIns="0" rIns="0" bIns="0" rtlCol="0"/>
          <a:lstStyle/>
          <a:p>
            <a:endParaRPr sz="1588"/>
          </a:p>
        </p:txBody>
      </p:sp>
      <p:sp>
        <p:nvSpPr>
          <p:cNvPr id="38" name="object 38"/>
          <p:cNvSpPr/>
          <p:nvPr/>
        </p:nvSpPr>
        <p:spPr>
          <a:xfrm>
            <a:off x="4490841" y="4593263"/>
            <a:ext cx="26894" cy="32497"/>
          </a:xfrm>
          <a:custGeom>
            <a:avLst/>
            <a:gdLst/>
            <a:ahLst/>
            <a:cxnLst/>
            <a:rect l="l" t="t" r="r" b="b"/>
            <a:pathLst>
              <a:path w="30480" h="36829">
                <a:moveTo>
                  <a:pt x="20097" y="36290"/>
                </a:moveTo>
                <a:lnTo>
                  <a:pt x="0" y="27241"/>
                </a:lnTo>
                <a:lnTo>
                  <a:pt x="10096" y="0"/>
                </a:lnTo>
                <a:lnTo>
                  <a:pt x="30194" y="9048"/>
                </a:lnTo>
                <a:lnTo>
                  <a:pt x="20097" y="36290"/>
                </a:lnTo>
                <a:close/>
              </a:path>
            </a:pathLst>
          </a:custGeom>
          <a:solidFill>
            <a:srgbClr val="333333"/>
          </a:solidFill>
        </p:spPr>
        <p:txBody>
          <a:bodyPr wrap="square" lIns="0" tIns="0" rIns="0" bIns="0" rtlCol="0"/>
          <a:lstStyle/>
          <a:p>
            <a:endParaRPr sz="1588"/>
          </a:p>
        </p:txBody>
      </p:sp>
      <p:sp>
        <p:nvSpPr>
          <p:cNvPr id="39" name="object 39"/>
          <p:cNvSpPr/>
          <p:nvPr/>
        </p:nvSpPr>
        <p:spPr>
          <a:xfrm>
            <a:off x="4476639" y="4639235"/>
            <a:ext cx="25213" cy="30256"/>
          </a:xfrm>
          <a:custGeom>
            <a:avLst/>
            <a:gdLst/>
            <a:ahLst/>
            <a:cxnLst/>
            <a:rect l="l" t="t" r="r" b="b"/>
            <a:pathLst>
              <a:path w="28575" h="34289">
                <a:moveTo>
                  <a:pt x="20097" y="34004"/>
                </a:moveTo>
                <a:lnTo>
                  <a:pt x="0" y="24955"/>
                </a:lnTo>
                <a:lnTo>
                  <a:pt x="8096" y="0"/>
                </a:lnTo>
                <a:lnTo>
                  <a:pt x="28193" y="9048"/>
                </a:lnTo>
                <a:lnTo>
                  <a:pt x="20097" y="34004"/>
                </a:lnTo>
                <a:close/>
              </a:path>
            </a:pathLst>
          </a:custGeom>
          <a:solidFill>
            <a:srgbClr val="333333"/>
          </a:solidFill>
        </p:spPr>
        <p:txBody>
          <a:bodyPr wrap="square" lIns="0" tIns="0" rIns="0" bIns="0" rtlCol="0"/>
          <a:lstStyle/>
          <a:p>
            <a:endParaRPr sz="1588"/>
          </a:p>
        </p:txBody>
      </p:sp>
      <p:sp>
        <p:nvSpPr>
          <p:cNvPr id="40" name="object 40"/>
          <p:cNvSpPr/>
          <p:nvPr/>
        </p:nvSpPr>
        <p:spPr>
          <a:xfrm>
            <a:off x="4460670" y="4683190"/>
            <a:ext cx="25213" cy="30256"/>
          </a:xfrm>
          <a:custGeom>
            <a:avLst/>
            <a:gdLst/>
            <a:ahLst/>
            <a:cxnLst/>
            <a:rect l="l" t="t" r="r" b="b"/>
            <a:pathLst>
              <a:path w="28575" h="34289">
                <a:moveTo>
                  <a:pt x="20097" y="34004"/>
                </a:moveTo>
                <a:lnTo>
                  <a:pt x="0" y="24955"/>
                </a:lnTo>
                <a:lnTo>
                  <a:pt x="8096" y="0"/>
                </a:lnTo>
                <a:lnTo>
                  <a:pt x="28193" y="9144"/>
                </a:lnTo>
                <a:lnTo>
                  <a:pt x="20097" y="34004"/>
                </a:lnTo>
                <a:close/>
              </a:path>
            </a:pathLst>
          </a:custGeom>
          <a:solidFill>
            <a:srgbClr val="333333"/>
          </a:solidFill>
        </p:spPr>
        <p:txBody>
          <a:bodyPr wrap="square" lIns="0" tIns="0" rIns="0" bIns="0" rtlCol="0"/>
          <a:lstStyle/>
          <a:p>
            <a:endParaRPr sz="1588"/>
          </a:p>
        </p:txBody>
      </p:sp>
      <p:sp>
        <p:nvSpPr>
          <p:cNvPr id="41" name="object 41"/>
          <p:cNvSpPr/>
          <p:nvPr/>
        </p:nvSpPr>
        <p:spPr>
          <a:xfrm>
            <a:off x="4439406" y="4727229"/>
            <a:ext cx="30256" cy="38100"/>
          </a:xfrm>
          <a:custGeom>
            <a:avLst/>
            <a:gdLst/>
            <a:ahLst/>
            <a:cxnLst/>
            <a:rect l="l" t="t" r="r" b="b"/>
            <a:pathLst>
              <a:path w="34289" h="43179">
                <a:moveTo>
                  <a:pt x="16097" y="43052"/>
                </a:moveTo>
                <a:lnTo>
                  <a:pt x="0" y="43052"/>
                </a:lnTo>
                <a:lnTo>
                  <a:pt x="6000" y="24860"/>
                </a:lnTo>
                <a:lnTo>
                  <a:pt x="14096" y="0"/>
                </a:lnTo>
                <a:lnTo>
                  <a:pt x="34194" y="9048"/>
                </a:lnTo>
                <a:lnTo>
                  <a:pt x="31992" y="15811"/>
                </a:lnTo>
                <a:lnTo>
                  <a:pt x="16097" y="15811"/>
                </a:lnTo>
                <a:lnTo>
                  <a:pt x="16097" y="43052"/>
                </a:lnTo>
                <a:close/>
              </a:path>
              <a:path w="34289" h="43179">
                <a:moveTo>
                  <a:pt x="26098" y="33908"/>
                </a:moveTo>
                <a:lnTo>
                  <a:pt x="16097" y="29432"/>
                </a:lnTo>
                <a:lnTo>
                  <a:pt x="16097" y="15811"/>
                </a:lnTo>
                <a:lnTo>
                  <a:pt x="31992" y="15811"/>
                </a:lnTo>
                <a:lnTo>
                  <a:pt x="26098" y="33908"/>
                </a:lnTo>
                <a:close/>
              </a:path>
            </a:pathLst>
          </a:custGeom>
          <a:solidFill>
            <a:srgbClr val="333333"/>
          </a:solidFill>
        </p:spPr>
        <p:txBody>
          <a:bodyPr wrap="square" lIns="0" tIns="0" rIns="0" bIns="0" rtlCol="0"/>
          <a:lstStyle/>
          <a:p>
            <a:endParaRPr sz="1588"/>
          </a:p>
        </p:txBody>
      </p:sp>
      <p:sp>
        <p:nvSpPr>
          <p:cNvPr id="42" name="object 42"/>
          <p:cNvSpPr/>
          <p:nvPr/>
        </p:nvSpPr>
        <p:spPr>
          <a:xfrm>
            <a:off x="4474872" y="4753199"/>
            <a:ext cx="21291" cy="0"/>
          </a:xfrm>
          <a:custGeom>
            <a:avLst/>
            <a:gdLst/>
            <a:ahLst/>
            <a:cxnLst/>
            <a:rect l="l" t="t" r="r" b="b"/>
            <a:pathLst>
              <a:path w="24130">
                <a:moveTo>
                  <a:pt x="0" y="0"/>
                </a:moveTo>
                <a:lnTo>
                  <a:pt x="24098" y="0"/>
                </a:lnTo>
              </a:path>
            </a:pathLst>
          </a:custGeom>
          <a:ln w="27241">
            <a:solidFill>
              <a:srgbClr val="333333"/>
            </a:solidFill>
          </a:ln>
        </p:spPr>
        <p:txBody>
          <a:bodyPr wrap="square" lIns="0" tIns="0" rIns="0" bIns="0" rtlCol="0"/>
          <a:lstStyle/>
          <a:p>
            <a:endParaRPr sz="1588"/>
          </a:p>
        </p:txBody>
      </p:sp>
      <p:sp>
        <p:nvSpPr>
          <p:cNvPr id="43" name="object 43"/>
          <p:cNvSpPr/>
          <p:nvPr/>
        </p:nvSpPr>
        <p:spPr>
          <a:xfrm>
            <a:off x="4517483"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44" name="object 44"/>
          <p:cNvSpPr/>
          <p:nvPr/>
        </p:nvSpPr>
        <p:spPr>
          <a:xfrm>
            <a:off x="4560010"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45" name="object 45"/>
          <p:cNvSpPr/>
          <p:nvPr/>
        </p:nvSpPr>
        <p:spPr>
          <a:xfrm>
            <a:off x="460262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46" name="object 46"/>
          <p:cNvSpPr/>
          <p:nvPr/>
        </p:nvSpPr>
        <p:spPr>
          <a:xfrm>
            <a:off x="4645147"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47" name="object 47"/>
          <p:cNvSpPr/>
          <p:nvPr/>
        </p:nvSpPr>
        <p:spPr>
          <a:xfrm>
            <a:off x="4687756"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48" name="object 48"/>
          <p:cNvSpPr/>
          <p:nvPr/>
        </p:nvSpPr>
        <p:spPr>
          <a:xfrm>
            <a:off x="4730283"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49" name="object 49"/>
          <p:cNvSpPr/>
          <p:nvPr/>
        </p:nvSpPr>
        <p:spPr>
          <a:xfrm>
            <a:off x="4772893"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0" name="object 50"/>
          <p:cNvSpPr/>
          <p:nvPr/>
        </p:nvSpPr>
        <p:spPr>
          <a:xfrm>
            <a:off x="4815504"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1" name="object 51"/>
          <p:cNvSpPr/>
          <p:nvPr/>
        </p:nvSpPr>
        <p:spPr>
          <a:xfrm>
            <a:off x="485803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2" name="object 52"/>
          <p:cNvSpPr/>
          <p:nvPr/>
        </p:nvSpPr>
        <p:spPr>
          <a:xfrm>
            <a:off x="490064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3" name="object 53"/>
          <p:cNvSpPr/>
          <p:nvPr/>
        </p:nvSpPr>
        <p:spPr>
          <a:xfrm>
            <a:off x="4943167"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54" name="object 54"/>
          <p:cNvSpPr/>
          <p:nvPr/>
        </p:nvSpPr>
        <p:spPr>
          <a:xfrm>
            <a:off x="4985777"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5" name="object 55"/>
          <p:cNvSpPr/>
          <p:nvPr/>
        </p:nvSpPr>
        <p:spPr>
          <a:xfrm>
            <a:off x="5028304"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56" name="object 56"/>
          <p:cNvSpPr/>
          <p:nvPr/>
        </p:nvSpPr>
        <p:spPr>
          <a:xfrm>
            <a:off x="5070913"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7" name="object 57"/>
          <p:cNvSpPr/>
          <p:nvPr/>
        </p:nvSpPr>
        <p:spPr>
          <a:xfrm>
            <a:off x="5113524"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8" name="object 58"/>
          <p:cNvSpPr/>
          <p:nvPr/>
        </p:nvSpPr>
        <p:spPr>
          <a:xfrm>
            <a:off x="515605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59" name="object 59"/>
          <p:cNvSpPr/>
          <p:nvPr/>
        </p:nvSpPr>
        <p:spPr>
          <a:xfrm>
            <a:off x="5198660"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60" name="object 60"/>
          <p:cNvSpPr/>
          <p:nvPr/>
        </p:nvSpPr>
        <p:spPr>
          <a:xfrm>
            <a:off x="5241188"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61" name="object 61"/>
          <p:cNvSpPr/>
          <p:nvPr/>
        </p:nvSpPr>
        <p:spPr>
          <a:xfrm>
            <a:off x="5283797"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62" name="object 62"/>
          <p:cNvSpPr/>
          <p:nvPr/>
        </p:nvSpPr>
        <p:spPr>
          <a:xfrm>
            <a:off x="5326324" y="4753199"/>
            <a:ext cx="21851" cy="0"/>
          </a:xfrm>
          <a:custGeom>
            <a:avLst/>
            <a:gdLst/>
            <a:ahLst/>
            <a:cxnLst/>
            <a:rect l="l" t="t" r="r" b="b"/>
            <a:pathLst>
              <a:path w="24764">
                <a:moveTo>
                  <a:pt x="0" y="0"/>
                </a:moveTo>
                <a:lnTo>
                  <a:pt x="24193" y="0"/>
                </a:lnTo>
              </a:path>
            </a:pathLst>
          </a:custGeom>
          <a:ln w="27241">
            <a:solidFill>
              <a:srgbClr val="333333"/>
            </a:solidFill>
          </a:ln>
        </p:spPr>
        <p:txBody>
          <a:bodyPr wrap="square" lIns="0" tIns="0" rIns="0" bIns="0" rtlCol="0"/>
          <a:lstStyle/>
          <a:p>
            <a:endParaRPr sz="1588"/>
          </a:p>
        </p:txBody>
      </p:sp>
      <p:sp>
        <p:nvSpPr>
          <p:cNvPr id="63" name="object 63"/>
          <p:cNvSpPr/>
          <p:nvPr/>
        </p:nvSpPr>
        <p:spPr>
          <a:xfrm>
            <a:off x="5368934" y="4753199"/>
            <a:ext cx="21291" cy="0"/>
          </a:xfrm>
          <a:custGeom>
            <a:avLst/>
            <a:gdLst/>
            <a:ahLst/>
            <a:cxnLst/>
            <a:rect l="l" t="t" r="r" b="b"/>
            <a:pathLst>
              <a:path w="24129">
                <a:moveTo>
                  <a:pt x="0" y="0"/>
                </a:moveTo>
                <a:lnTo>
                  <a:pt x="24098" y="0"/>
                </a:lnTo>
              </a:path>
            </a:pathLst>
          </a:custGeom>
          <a:ln w="27241">
            <a:solidFill>
              <a:srgbClr val="333333"/>
            </a:solidFill>
          </a:ln>
        </p:spPr>
        <p:txBody>
          <a:bodyPr wrap="square" lIns="0" tIns="0" rIns="0" bIns="0" rtlCol="0"/>
          <a:lstStyle/>
          <a:p>
            <a:endParaRPr sz="1588"/>
          </a:p>
        </p:txBody>
      </p:sp>
      <p:sp>
        <p:nvSpPr>
          <p:cNvPr id="64" name="object 64"/>
          <p:cNvSpPr/>
          <p:nvPr/>
        </p:nvSpPr>
        <p:spPr>
          <a:xfrm>
            <a:off x="5391962" y="4707227"/>
            <a:ext cx="25213" cy="30256"/>
          </a:xfrm>
          <a:custGeom>
            <a:avLst/>
            <a:gdLst/>
            <a:ahLst/>
            <a:cxnLst/>
            <a:rect l="l" t="t" r="r" b="b"/>
            <a:pathLst>
              <a:path w="28575" h="34289">
                <a:moveTo>
                  <a:pt x="20097" y="34004"/>
                </a:moveTo>
                <a:lnTo>
                  <a:pt x="0" y="24860"/>
                </a:lnTo>
                <a:lnTo>
                  <a:pt x="8096" y="0"/>
                </a:lnTo>
                <a:lnTo>
                  <a:pt x="28193" y="9048"/>
                </a:lnTo>
                <a:lnTo>
                  <a:pt x="20097" y="34004"/>
                </a:lnTo>
                <a:close/>
              </a:path>
            </a:pathLst>
          </a:custGeom>
          <a:solidFill>
            <a:srgbClr val="333333"/>
          </a:solidFill>
        </p:spPr>
        <p:txBody>
          <a:bodyPr wrap="square" lIns="0" tIns="0" rIns="0" bIns="0" rtlCol="0"/>
          <a:lstStyle/>
          <a:p>
            <a:endParaRPr sz="1588"/>
          </a:p>
        </p:txBody>
      </p:sp>
      <p:sp>
        <p:nvSpPr>
          <p:cNvPr id="65" name="object 65"/>
          <p:cNvSpPr/>
          <p:nvPr/>
        </p:nvSpPr>
        <p:spPr>
          <a:xfrm>
            <a:off x="5407931" y="4663271"/>
            <a:ext cx="25213" cy="30256"/>
          </a:xfrm>
          <a:custGeom>
            <a:avLst/>
            <a:gdLst/>
            <a:ahLst/>
            <a:cxnLst/>
            <a:rect l="l" t="t" r="r" b="b"/>
            <a:pathLst>
              <a:path w="28575" h="34289">
                <a:moveTo>
                  <a:pt x="20097" y="33908"/>
                </a:moveTo>
                <a:lnTo>
                  <a:pt x="0" y="24860"/>
                </a:lnTo>
                <a:lnTo>
                  <a:pt x="8096" y="0"/>
                </a:lnTo>
                <a:lnTo>
                  <a:pt x="28194" y="9048"/>
                </a:lnTo>
                <a:lnTo>
                  <a:pt x="20097" y="33908"/>
                </a:lnTo>
                <a:close/>
              </a:path>
            </a:pathLst>
          </a:custGeom>
          <a:solidFill>
            <a:srgbClr val="333333"/>
          </a:solidFill>
        </p:spPr>
        <p:txBody>
          <a:bodyPr wrap="square" lIns="0" tIns="0" rIns="0" bIns="0" rtlCol="0"/>
          <a:lstStyle/>
          <a:p>
            <a:endParaRPr sz="1588"/>
          </a:p>
        </p:txBody>
      </p:sp>
      <p:sp>
        <p:nvSpPr>
          <p:cNvPr id="66" name="object 66"/>
          <p:cNvSpPr/>
          <p:nvPr/>
        </p:nvSpPr>
        <p:spPr>
          <a:xfrm>
            <a:off x="5422134" y="4617299"/>
            <a:ext cx="26894" cy="31937"/>
          </a:xfrm>
          <a:custGeom>
            <a:avLst/>
            <a:gdLst/>
            <a:ahLst/>
            <a:cxnLst/>
            <a:rect l="l" t="t" r="r" b="b"/>
            <a:pathLst>
              <a:path w="30479" h="36195">
                <a:moveTo>
                  <a:pt x="20097" y="36195"/>
                </a:moveTo>
                <a:lnTo>
                  <a:pt x="0" y="27146"/>
                </a:lnTo>
                <a:lnTo>
                  <a:pt x="10096" y="0"/>
                </a:lnTo>
                <a:lnTo>
                  <a:pt x="30194" y="9048"/>
                </a:lnTo>
                <a:lnTo>
                  <a:pt x="20097" y="36195"/>
                </a:lnTo>
                <a:close/>
              </a:path>
            </a:pathLst>
          </a:custGeom>
          <a:solidFill>
            <a:srgbClr val="333333"/>
          </a:solidFill>
        </p:spPr>
        <p:txBody>
          <a:bodyPr wrap="square" lIns="0" tIns="0" rIns="0" bIns="0" rtlCol="0"/>
          <a:lstStyle/>
          <a:p>
            <a:endParaRPr sz="1588"/>
          </a:p>
        </p:txBody>
      </p:sp>
      <p:sp>
        <p:nvSpPr>
          <p:cNvPr id="67" name="object 67"/>
          <p:cNvSpPr/>
          <p:nvPr/>
        </p:nvSpPr>
        <p:spPr>
          <a:xfrm>
            <a:off x="5438103" y="4573260"/>
            <a:ext cx="26894" cy="30256"/>
          </a:xfrm>
          <a:custGeom>
            <a:avLst/>
            <a:gdLst/>
            <a:ahLst/>
            <a:cxnLst/>
            <a:rect l="l" t="t" r="r" b="b"/>
            <a:pathLst>
              <a:path w="30479" h="34289">
                <a:moveTo>
                  <a:pt x="20097" y="34004"/>
                </a:moveTo>
                <a:lnTo>
                  <a:pt x="0" y="24955"/>
                </a:lnTo>
                <a:lnTo>
                  <a:pt x="10096" y="0"/>
                </a:lnTo>
                <a:lnTo>
                  <a:pt x="30194" y="9048"/>
                </a:lnTo>
                <a:lnTo>
                  <a:pt x="20097" y="34004"/>
                </a:lnTo>
                <a:close/>
              </a:path>
            </a:pathLst>
          </a:custGeom>
          <a:solidFill>
            <a:srgbClr val="333333"/>
          </a:solidFill>
        </p:spPr>
        <p:txBody>
          <a:bodyPr wrap="square" lIns="0" tIns="0" rIns="0" bIns="0" rtlCol="0"/>
          <a:lstStyle/>
          <a:p>
            <a:endParaRPr sz="1588"/>
          </a:p>
        </p:txBody>
      </p:sp>
      <p:sp>
        <p:nvSpPr>
          <p:cNvPr id="68" name="object 68"/>
          <p:cNvSpPr/>
          <p:nvPr/>
        </p:nvSpPr>
        <p:spPr>
          <a:xfrm>
            <a:off x="5454071" y="4529306"/>
            <a:ext cx="25213" cy="30256"/>
          </a:xfrm>
          <a:custGeom>
            <a:avLst/>
            <a:gdLst/>
            <a:ahLst/>
            <a:cxnLst/>
            <a:rect l="l" t="t" r="r" b="b"/>
            <a:pathLst>
              <a:path w="28575" h="34289">
                <a:moveTo>
                  <a:pt x="20097" y="34004"/>
                </a:moveTo>
                <a:lnTo>
                  <a:pt x="0" y="24955"/>
                </a:lnTo>
                <a:lnTo>
                  <a:pt x="8096" y="0"/>
                </a:lnTo>
                <a:lnTo>
                  <a:pt x="28193" y="9048"/>
                </a:lnTo>
                <a:lnTo>
                  <a:pt x="20097" y="34004"/>
                </a:lnTo>
                <a:close/>
              </a:path>
            </a:pathLst>
          </a:custGeom>
          <a:solidFill>
            <a:srgbClr val="333333"/>
          </a:solidFill>
        </p:spPr>
        <p:txBody>
          <a:bodyPr wrap="square" lIns="0" tIns="0" rIns="0" bIns="0" rtlCol="0"/>
          <a:lstStyle/>
          <a:p>
            <a:endParaRPr sz="1588"/>
          </a:p>
        </p:txBody>
      </p:sp>
      <p:sp>
        <p:nvSpPr>
          <p:cNvPr id="69" name="object 69"/>
          <p:cNvSpPr/>
          <p:nvPr/>
        </p:nvSpPr>
        <p:spPr>
          <a:xfrm>
            <a:off x="5470040" y="4485350"/>
            <a:ext cx="25213" cy="30256"/>
          </a:xfrm>
          <a:custGeom>
            <a:avLst/>
            <a:gdLst/>
            <a:ahLst/>
            <a:cxnLst/>
            <a:rect l="l" t="t" r="r" b="b"/>
            <a:pathLst>
              <a:path w="28575" h="34289">
                <a:moveTo>
                  <a:pt x="20097" y="34004"/>
                </a:moveTo>
                <a:lnTo>
                  <a:pt x="0" y="24955"/>
                </a:lnTo>
                <a:lnTo>
                  <a:pt x="8096" y="0"/>
                </a:lnTo>
                <a:lnTo>
                  <a:pt x="28194" y="9048"/>
                </a:lnTo>
                <a:lnTo>
                  <a:pt x="20097" y="34004"/>
                </a:lnTo>
                <a:close/>
              </a:path>
            </a:pathLst>
          </a:custGeom>
          <a:solidFill>
            <a:srgbClr val="333333"/>
          </a:solidFill>
        </p:spPr>
        <p:txBody>
          <a:bodyPr wrap="square" lIns="0" tIns="0" rIns="0" bIns="0" rtlCol="0"/>
          <a:lstStyle/>
          <a:p>
            <a:endParaRPr sz="1588"/>
          </a:p>
        </p:txBody>
      </p:sp>
      <p:sp>
        <p:nvSpPr>
          <p:cNvPr id="70" name="object 70"/>
          <p:cNvSpPr/>
          <p:nvPr/>
        </p:nvSpPr>
        <p:spPr>
          <a:xfrm>
            <a:off x="5486008" y="4439378"/>
            <a:ext cx="25213" cy="30256"/>
          </a:xfrm>
          <a:custGeom>
            <a:avLst/>
            <a:gdLst/>
            <a:ahLst/>
            <a:cxnLst/>
            <a:rect l="l" t="t" r="r" b="b"/>
            <a:pathLst>
              <a:path w="28575" h="34289">
                <a:moveTo>
                  <a:pt x="20097" y="34004"/>
                </a:moveTo>
                <a:lnTo>
                  <a:pt x="0" y="24955"/>
                </a:lnTo>
                <a:lnTo>
                  <a:pt x="8000" y="0"/>
                </a:lnTo>
                <a:lnTo>
                  <a:pt x="28193" y="9048"/>
                </a:lnTo>
                <a:lnTo>
                  <a:pt x="20097" y="34004"/>
                </a:lnTo>
                <a:close/>
              </a:path>
            </a:pathLst>
          </a:custGeom>
          <a:solidFill>
            <a:srgbClr val="333333"/>
          </a:solidFill>
        </p:spPr>
        <p:txBody>
          <a:bodyPr wrap="square" lIns="0" tIns="0" rIns="0" bIns="0" rtlCol="0"/>
          <a:lstStyle/>
          <a:p>
            <a:endParaRPr sz="1588"/>
          </a:p>
        </p:txBody>
      </p:sp>
      <p:sp>
        <p:nvSpPr>
          <p:cNvPr id="71" name="object 71"/>
          <p:cNvSpPr/>
          <p:nvPr/>
        </p:nvSpPr>
        <p:spPr>
          <a:xfrm>
            <a:off x="5500211" y="4395423"/>
            <a:ext cx="26894" cy="30256"/>
          </a:xfrm>
          <a:custGeom>
            <a:avLst/>
            <a:gdLst/>
            <a:ahLst/>
            <a:cxnLst/>
            <a:rect l="l" t="t" r="r" b="b"/>
            <a:pathLst>
              <a:path w="30479" h="34289">
                <a:moveTo>
                  <a:pt x="20097" y="33908"/>
                </a:moveTo>
                <a:lnTo>
                  <a:pt x="0" y="24860"/>
                </a:lnTo>
                <a:lnTo>
                  <a:pt x="10001" y="0"/>
                </a:lnTo>
                <a:lnTo>
                  <a:pt x="30194" y="9048"/>
                </a:lnTo>
                <a:lnTo>
                  <a:pt x="20097" y="33908"/>
                </a:lnTo>
                <a:close/>
              </a:path>
            </a:pathLst>
          </a:custGeom>
          <a:solidFill>
            <a:srgbClr val="333333"/>
          </a:solidFill>
        </p:spPr>
        <p:txBody>
          <a:bodyPr wrap="square" lIns="0" tIns="0" rIns="0" bIns="0" rtlCol="0"/>
          <a:lstStyle/>
          <a:p>
            <a:endParaRPr sz="1588"/>
          </a:p>
        </p:txBody>
      </p:sp>
      <p:sp>
        <p:nvSpPr>
          <p:cNvPr id="72" name="object 72"/>
          <p:cNvSpPr/>
          <p:nvPr/>
        </p:nvSpPr>
        <p:spPr>
          <a:xfrm>
            <a:off x="5516179" y="4351383"/>
            <a:ext cx="26894" cy="30256"/>
          </a:xfrm>
          <a:custGeom>
            <a:avLst/>
            <a:gdLst/>
            <a:ahLst/>
            <a:cxnLst/>
            <a:rect l="l" t="t" r="r" b="b"/>
            <a:pathLst>
              <a:path w="30479" h="34289">
                <a:moveTo>
                  <a:pt x="20097" y="34004"/>
                </a:moveTo>
                <a:lnTo>
                  <a:pt x="0" y="24955"/>
                </a:lnTo>
                <a:lnTo>
                  <a:pt x="10001" y="0"/>
                </a:lnTo>
                <a:lnTo>
                  <a:pt x="30099" y="9144"/>
                </a:lnTo>
                <a:lnTo>
                  <a:pt x="20097" y="34004"/>
                </a:lnTo>
                <a:close/>
              </a:path>
            </a:pathLst>
          </a:custGeom>
          <a:solidFill>
            <a:srgbClr val="333333"/>
          </a:solidFill>
        </p:spPr>
        <p:txBody>
          <a:bodyPr wrap="square" lIns="0" tIns="0" rIns="0" bIns="0" rtlCol="0"/>
          <a:lstStyle/>
          <a:p>
            <a:endParaRPr sz="1588"/>
          </a:p>
        </p:txBody>
      </p:sp>
      <p:sp>
        <p:nvSpPr>
          <p:cNvPr id="73" name="object 73"/>
          <p:cNvSpPr/>
          <p:nvPr/>
        </p:nvSpPr>
        <p:spPr>
          <a:xfrm>
            <a:off x="5532147" y="4305411"/>
            <a:ext cx="26894" cy="30256"/>
          </a:xfrm>
          <a:custGeom>
            <a:avLst/>
            <a:gdLst/>
            <a:ahLst/>
            <a:cxnLst/>
            <a:rect l="l" t="t" r="r" b="b"/>
            <a:pathLst>
              <a:path w="30479" h="34289">
                <a:moveTo>
                  <a:pt x="20097" y="34004"/>
                </a:moveTo>
                <a:lnTo>
                  <a:pt x="0" y="24955"/>
                </a:lnTo>
                <a:lnTo>
                  <a:pt x="10001" y="0"/>
                </a:lnTo>
                <a:lnTo>
                  <a:pt x="30099" y="9144"/>
                </a:lnTo>
                <a:lnTo>
                  <a:pt x="20097" y="34004"/>
                </a:lnTo>
                <a:close/>
              </a:path>
            </a:pathLst>
          </a:custGeom>
          <a:solidFill>
            <a:srgbClr val="333333"/>
          </a:solidFill>
        </p:spPr>
        <p:txBody>
          <a:bodyPr wrap="square" lIns="0" tIns="0" rIns="0" bIns="0" rtlCol="0"/>
          <a:lstStyle/>
          <a:p>
            <a:endParaRPr sz="1588"/>
          </a:p>
        </p:txBody>
      </p:sp>
      <p:sp>
        <p:nvSpPr>
          <p:cNvPr id="74" name="object 74"/>
          <p:cNvSpPr/>
          <p:nvPr/>
        </p:nvSpPr>
        <p:spPr>
          <a:xfrm>
            <a:off x="5548117" y="4261457"/>
            <a:ext cx="25213" cy="30256"/>
          </a:xfrm>
          <a:custGeom>
            <a:avLst/>
            <a:gdLst/>
            <a:ahLst/>
            <a:cxnLst/>
            <a:rect l="l" t="t" r="r" b="b"/>
            <a:pathLst>
              <a:path w="28575" h="34289">
                <a:moveTo>
                  <a:pt x="20097" y="34004"/>
                </a:moveTo>
                <a:lnTo>
                  <a:pt x="0" y="24955"/>
                </a:lnTo>
                <a:lnTo>
                  <a:pt x="8000" y="0"/>
                </a:lnTo>
                <a:lnTo>
                  <a:pt x="28098" y="9048"/>
                </a:lnTo>
                <a:lnTo>
                  <a:pt x="20097" y="34004"/>
                </a:lnTo>
                <a:close/>
              </a:path>
            </a:pathLst>
          </a:custGeom>
          <a:solidFill>
            <a:srgbClr val="333333"/>
          </a:solidFill>
        </p:spPr>
        <p:txBody>
          <a:bodyPr wrap="square" lIns="0" tIns="0" rIns="0" bIns="0" rtlCol="0"/>
          <a:lstStyle/>
          <a:p>
            <a:endParaRPr sz="1588"/>
          </a:p>
        </p:txBody>
      </p:sp>
      <p:sp>
        <p:nvSpPr>
          <p:cNvPr id="75" name="object 75"/>
          <p:cNvSpPr/>
          <p:nvPr/>
        </p:nvSpPr>
        <p:spPr>
          <a:xfrm>
            <a:off x="5553411" y="4229520"/>
            <a:ext cx="34178" cy="24093"/>
          </a:xfrm>
          <a:custGeom>
            <a:avLst/>
            <a:gdLst/>
            <a:ahLst/>
            <a:cxnLst/>
            <a:rect l="l" t="t" r="r" b="b"/>
            <a:pathLst>
              <a:path w="38735" h="27304">
                <a:moveTo>
                  <a:pt x="22097" y="27146"/>
                </a:moveTo>
                <a:lnTo>
                  <a:pt x="0" y="27146"/>
                </a:lnTo>
                <a:lnTo>
                  <a:pt x="0" y="0"/>
                </a:lnTo>
                <a:lnTo>
                  <a:pt x="38195" y="0"/>
                </a:lnTo>
                <a:lnTo>
                  <a:pt x="35194" y="9048"/>
                </a:lnTo>
                <a:lnTo>
                  <a:pt x="12096" y="9048"/>
                </a:lnTo>
                <a:lnTo>
                  <a:pt x="12096" y="11334"/>
                </a:lnTo>
                <a:lnTo>
                  <a:pt x="22097" y="15837"/>
                </a:lnTo>
                <a:lnTo>
                  <a:pt x="22097" y="27146"/>
                </a:lnTo>
                <a:close/>
              </a:path>
              <a:path w="38735" h="27304">
                <a:moveTo>
                  <a:pt x="22097" y="15837"/>
                </a:moveTo>
                <a:lnTo>
                  <a:pt x="12096" y="11334"/>
                </a:lnTo>
                <a:lnTo>
                  <a:pt x="12096" y="9048"/>
                </a:lnTo>
                <a:lnTo>
                  <a:pt x="22097" y="13525"/>
                </a:lnTo>
                <a:lnTo>
                  <a:pt x="22097" y="15837"/>
                </a:lnTo>
                <a:close/>
              </a:path>
              <a:path w="38735" h="27304">
                <a:moveTo>
                  <a:pt x="32194" y="20383"/>
                </a:moveTo>
                <a:lnTo>
                  <a:pt x="22097" y="15837"/>
                </a:lnTo>
                <a:lnTo>
                  <a:pt x="22097" y="13525"/>
                </a:lnTo>
                <a:lnTo>
                  <a:pt x="12096" y="9048"/>
                </a:lnTo>
                <a:lnTo>
                  <a:pt x="35194" y="9048"/>
                </a:lnTo>
                <a:lnTo>
                  <a:pt x="32194" y="18097"/>
                </a:lnTo>
                <a:lnTo>
                  <a:pt x="32194" y="20383"/>
                </a:lnTo>
                <a:close/>
              </a:path>
            </a:pathLst>
          </a:custGeom>
          <a:solidFill>
            <a:srgbClr val="333333"/>
          </a:solidFill>
        </p:spPr>
        <p:txBody>
          <a:bodyPr wrap="square" lIns="0" tIns="0" rIns="0" bIns="0" rtlCol="0"/>
          <a:lstStyle/>
          <a:p>
            <a:endParaRPr sz="1588"/>
          </a:p>
        </p:txBody>
      </p:sp>
      <p:sp>
        <p:nvSpPr>
          <p:cNvPr id="76" name="object 76"/>
          <p:cNvSpPr/>
          <p:nvPr/>
        </p:nvSpPr>
        <p:spPr>
          <a:xfrm>
            <a:off x="5510885"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77" name="object 77"/>
          <p:cNvSpPr/>
          <p:nvPr/>
        </p:nvSpPr>
        <p:spPr>
          <a:xfrm>
            <a:off x="5468274"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78" name="object 78"/>
          <p:cNvSpPr/>
          <p:nvPr/>
        </p:nvSpPr>
        <p:spPr>
          <a:xfrm>
            <a:off x="5425664"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79" name="object 79"/>
          <p:cNvSpPr/>
          <p:nvPr/>
        </p:nvSpPr>
        <p:spPr>
          <a:xfrm>
            <a:off x="5383137"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0" name="object 80"/>
          <p:cNvSpPr/>
          <p:nvPr/>
        </p:nvSpPr>
        <p:spPr>
          <a:xfrm>
            <a:off x="5340527"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81" name="object 81"/>
          <p:cNvSpPr/>
          <p:nvPr/>
        </p:nvSpPr>
        <p:spPr>
          <a:xfrm>
            <a:off x="5298001"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2" name="object 82"/>
          <p:cNvSpPr/>
          <p:nvPr/>
        </p:nvSpPr>
        <p:spPr>
          <a:xfrm>
            <a:off x="525539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3" name="object 83"/>
          <p:cNvSpPr/>
          <p:nvPr/>
        </p:nvSpPr>
        <p:spPr>
          <a:xfrm>
            <a:off x="5212865"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4" name="object 84"/>
          <p:cNvSpPr/>
          <p:nvPr/>
        </p:nvSpPr>
        <p:spPr>
          <a:xfrm>
            <a:off x="5170254"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5" name="object 85"/>
          <p:cNvSpPr/>
          <p:nvPr/>
        </p:nvSpPr>
        <p:spPr>
          <a:xfrm>
            <a:off x="5127644"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86" name="object 86"/>
          <p:cNvSpPr/>
          <p:nvPr/>
        </p:nvSpPr>
        <p:spPr>
          <a:xfrm>
            <a:off x="5085117"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7" name="object 87"/>
          <p:cNvSpPr/>
          <p:nvPr/>
        </p:nvSpPr>
        <p:spPr>
          <a:xfrm>
            <a:off x="5042507"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88" name="object 88"/>
          <p:cNvSpPr/>
          <p:nvPr/>
        </p:nvSpPr>
        <p:spPr>
          <a:xfrm>
            <a:off x="499998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89" name="object 89"/>
          <p:cNvSpPr/>
          <p:nvPr/>
        </p:nvSpPr>
        <p:spPr>
          <a:xfrm>
            <a:off x="495737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0" name="object 90"/>
          <p:cNvSpPr/>
          <p:nvPr/>
        </p:nvSpPr>
        <p:spPr>
          <a:xfrm>
            <a:off x="4914844"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1" name="object 91"/>
          <p:cNvSpPr/>
          <p:nvPr/>
        </p:nvSpPr>
        <p:spPr>
          <a:xfrm>
            <a:off x="4872233"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2" name="object 92"/>
          <p:cNvSpPr/>
          <p:nvPr/>
        </p:nvSpPr>
        <p:spPr>
          <a:xfrm>
            <a:off x="4829623"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93" name="object 93"/>
          <p:cNvSpPr/>
          <p:nvPr/>
        </p:nvSpPr>
        <p:spPr>
          <a:xfrm>
            <a:off x="4787097"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4" name="object 94"/>
          <p:cNvSpPr/>
          <p:nvPr/>
        </p:nvSpPr>
        <p:spPr>
          <a:xfrm>
            <a:off x="4744487" y="4241496"/>
            <a:ext cx="21851" cy="0"/>
          </a:xfrm>
          <a:custGeom>
            <a:avLst/>
            <a:gdLst/>
            <a:ahLst/>
            <a:cxnLst/>
            <a:rect l="l" t="t" r="r" b="b"/>
            <a:pathLst>
              <a:path w="24764">
                <a:moveTo>
                  <a:pt x="0" y="0"/>
                </a:moveTo>
                <a:lnTo>
                  <a:pt x="24193" y="0"/>
                </a:lnTo>
              </a:path>
            </a:pathLst>
          </a:custGeom>
          <a:ln w="27146">
            <a:solidFill>
              <a:srgbClr val="333333"/>
            </a:solidFill>
          </a:ln>
        </p:spPr>
        <p:txBody>
          <a:bodyPr wrap="square" lIns="0" tIns="0" rIns="0" bIns="0" rtlCol="0"/>
          <a:lstStyle/>
          <a:p>
            <a:endParaRPr sz="1588"/>
          </a:p>
        </p:txBody>
      </p:sp>
      <p:sp>
        <p:nvSpPr>
          <p:cNvPr id="95" name="object 95"/>
          <p:cNvSpPr/>
          <p:nvPr/>
        </p:nvSpPr>
        <p:spPr>
          <a:xfrm>
            <a:off x="470196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6" name="object 96"/>
          <p:cNvSpPr/>
          <p:nvPr/>
        </p:nvSpPr>
        <p:spPr>
          <a:xfrm>
            <a:off x="4659350" y="4241496"/>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97" name="object 97"/>
          <p:cNvSpPr/>
          <p:nvPr/>
        </p:nvSpPr>
        <p:spPr>
          <a:xfrm>
            <a:off x="4375533" y="3292091"/>
            <a:ext cx="1242172" cy="512109"/>
          </a:xfrm>
          <a:custGeom>
            <a:avLst/>
            <a:gdLst/>
            <a:ahLst/>
            <a:cxnLst/>
            <a:rect l="l" t="t" r="r" b="b"/>
            <a:pathLst>
              <a:path w="1407795" h="580389">
                <a:moveTo>
                  <a:pt x="203072" y="0"/>
                </a:moveTo>
                <a:lnTo>
                  <a:pt x="0" y="579882"/>
                </a:lnTo>
                <a:lnTo>
                  <a:pt x="1206245" y="579882"/>
                </a:lnTo>
                <a:lnTo>
                  <a:pt x="1407318" y="0"/>
                </a:lnTo>
                <a:lnTo>
                  <a:pt x="203072" y="0"/>
                </a:lnTo>
                <a:close/>
              </a:path>
            </a:pathLst>
          </a:custGeom>
          <a:ln w="12058">
            <a:solidFill>
              <a:srgbClr val="008080"/>
            </a:solidFill>
          </a:ln>
        </p:spPr>
        <p:txBody>
          <a:bodyPr wrap="square" lIns="0" tIns="0" rIns="0" bIns="0" rtlCol="0"/>
          <a:lstStyle/>
          <a:p>
            <a:endParaRPr sz="1588"/>
          </a:p>
        </p:txBody>
      </p:sp>
      <p:sp>
        <p:nvSpPr>
          <p:cNvPr id="98" name="object 98"/>
          <p:cNvSpPr/>
          <p:nvPr/>
        </p:nvSpPr>
        <p:spPr>
          <a:xfrm>
            <a:off x="8177016" y="4271457"/>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99" name="object 99"/>
          <p:cNvSpPr/>
          <p:nvPr/>
        </p:nvSpPr>
        <p:spPr>
          <a:xfrm>
            <a:off x="8177016" y="4239479"/>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0" name="object 100"/>
          <p:cNvSpPr/>
          <p:nvPr/>
        </p:nvSpPr>
        <p:spPr>
          <a:xfrm>
            <a:off x="8177016" y="4207500"/>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1" name="object 101"/>
          <p:cNvSpPr/>
          <p:nvPr/>
        </p:nvSpPr>
        <p:spPr>
          <a:xfrm>
            <a:off x="8175250" y="4175522"/>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2" name="object 102"/>
          <p:cNvSpPr/>
          <p:nvPr/>
        </p:nvSpPr>
        <p:spPr>
          <a:xfrm>
            <a:off x="8175250" y="4143543"/>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3" name="object 103"/>
          <p:cNvSpPr/>
          <p:nvPr/>
        </p:nvSpPr>
        <p:spPr>
          <a:xfrm>
            <a:off x="8175250" y="4111564"/>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4" name="object 104"/>
          <p:cNvSpPr/>
          <p:nvPr/>
        </p:nvSpPr>
        <p:spPr>
          <a:xfrm>
            <a:off x="8175250" y="4079585"/>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5" name="object 105"/>
          <p:cNvSpPr/>
          <p:nvPr/>
        </p:nvSpPr>
        <p:spPr>
          <a:xfrm>
            <a:off x="8175250" y="4047606"/>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6" name="object 106"/>
          <p:cNvSpPr/>
          <p:nvPr/>
        </p:nvSpPr>
        <p:spPr>
          <a:xfrm>
            <a:off x="8175250" y="4015628"/>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7" name="object 107"/>
          <p:cNvSpPr/>
          <p:nvPr/>
        </p:nvSpPr>
        <p:spPr>
          <a:xfrm>
            <a:off x="8173486" y="3983649"/>
            <a:ext cx="14568" cy="0"/>
          </a:xfrm>
          <a:custGeom>
            <a:avLst/>
            <a:gdLst/>
            <a:ahLst/>
            <a:cxnLst/>
            <a:rect l="l" t="t" r="r" b="b"/>
            <a:pathLst>
              <a:path w="16509">
                <a:moveTo>
                  <a:pt x="0" y="0"/>
                </a:moveTo>
                <a:lnTo>
                  <a:pt x="16097" y="0"/>
                </a:lnTo>
              </a:path>
            </a:pathLst>
          </a:custGeom>
          <a:ln w="18192">
            <a:solidFill>
              <a:srgbClr val="FF0000"/>
            </a:solidFill>
          </a:ln>
        </p:spPr>
        <p:txBody>
          <a:bodyPr wrap="square" lIns="0" tIns="0" rIns="0" bIns="0" rtlCol="0"/>
          <a:lstStyle/>
          <a:p>
            <a:endParaRPr sz="1588"/>
          </a:p>
        </p:txBody>
      </p:sp>
      <p:sp>
        <p:nvSpPr>
          <p:cNvPr id="108" name="object 108"/>
          <p:cNvSpPr/>
          <p:nvPr/>
        </p:nvSpPr>
        <p:spPr>
          <a:xfrm>
            <a:off x="8173486" y="3951670"/>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09" name="object 109"/>
          <p:cNvSpPr/>
          <p:nvPr/>
        </p:nvSpPr>
        <p:spPr>
          <a:xfrm>
            <a:off x="8173486" y="3919649"/>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10" name="object 110"/>
          <p:cNvSpPr/>
          <p:nvPr/>
        </p:nvSpPr>
        <p:spPr>
          <a:xfrm>
            <a:off x="8173486" y="3887712"/>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11" name="object 111"/>
          <p:cNvSpPr/>
          <p:nvPr/>
        </p:nvSpPr>
        <p:spPr>
          <a:xfrm>
            <a:off x="8173486" y="3855692"/>
            <a:ext cx="14568" cy="0"/>
          </a:xfrm>
          <a:custGeom>
            <a:avLst/>
            <a:gdLst/>
            <a:ahLst/>
            <a:cxnLst/>
            <a:rect l="l" t="t" r="r" b="b"/>
            <a:pathLst>
              <a:path w="16509">
                <a:moveTo>
                  <a:pt x="0" y="0"/>
                </a:moveTo>
                <a:lnTo>
                  <a:pt x="16097" y="0"/>
                </a:lnTo>
              </a:path>
            </a:pathLst>
          </a:custGeom>
          <a:ln w="18097">
            <a:solidFill>
              <a:srgbClr val="FF0000"/>
            </a:solidFill>
          </a:ln>
        </p:spPr>
        <p:txBody>
          <a:bodyPr wrap="square" lIns="0" tIns="0" rIns="0" bIns="0" rtlCol="0"/>
          <a:lstStyle/>
          <a:p>
            <a:endParaRPr sz="1588"/>
          </a:p>
        </p:txBody>
      </p:sp>
      <p:sp>
        <p:nvSpPr>
          <p:cNvPr id="112" name="object 112"/>
          <p:cNvSpPr/>
          <p:nvPr/>
        </p:nvSpPr>
        <p:spPr>
          <a:xfrm>
            <a:off x="8171721" y="3815771"/>
            <a:ext cx="16249" cy="16249"/>
          </a:xfrm>
          <a:custGeom>
            <a:avLst/>
            <a:gdLst/>
            <a:ahLst/>
            <a:cxnLst/>
            <a:rect l="l" t="t" r="r" b="b"/>
            <a:pathLst>
              <a:path w="18415" h="18414">
                <a:moveTo>
                  <a:pt x="18097" y="18097"/>
                </a:moveTo>
                <a:lnTo>
                  <a:pt x="2000" y="18097"/>
                </a:lnTo>
                <a:lnTo>
                  <a:pt x="0" y="0"/>
                </a:lnTo>
                <a:lnTo>
                  <a:pt x="16097" y="0"/>
                </a:lnTo>
                <a:lnTo>
                  <a:pt x="18097" y="18097"/>
                </a:lnTo>
                <a:close/>
              </a:path>
            </a:pathLst>
          </a:custGeom>
          <a:solidFill>
            <a:srgbClr val="FF0000"/>
          </a:solidFill>
        </p:spPr>
        <p:txBody>
          <a:bodyPr wrap="square" lIns="0" tIns="0" rIns="0" bIns="0" rtlCol="0"/>
          <a:lstStyle/>
          <a:p>
            <a:endParaRPr sz="1588"/>
          </a:p>
        </p:txBody>
      </p:sp>
      <p:sp>
        <p:nvSpPr>
          <p:cNvPr id="113" name="object 113"/>
          <p:cNvSpPr/>
          <p:nvPr/>
        </p:nvSpPr>
        <p:spPr>
          <a:xfrm>
            <a:off x="8171721" y="3727777"/>
            <a:ext cx="14568" cy="72278"/>
          </a:xfrm>
          <a:custGeom>
            <a:avLst/>
            <a:gdLst/>
            <a:ahLst/>
            <a:cxnLst/>
            <a:rect l="l" t="t" r="r" b="b"/>
            <a:pathLst>
              <a:path w="16509" h="81914">
                <a:moveTo>
                  <a:pt x="16097" y="81533"/>
                </a:moveTo>
                <a:lnTo>
                  <a:pt x="0" y="81533"/>
                </a:lnTo>
                <a:lnTo>
                  <a:pt x="0" y="63436"/>
                </a:lnTo>
                <a:lnTo>
                  <a:pt x="16097" y="63436"/>
                </a:lnTo>
                <a:lnTo>
                  <a:pt x="16097" y="81533"/>
                </a:lnTo>
                <a:close/>
              </a:path>
              <a:path w="16509" h="81914">
                <a:moveTo>
                  <a:pt x="16097" y="45338"/>
                </a:moveTo>
                <a:lnTo>
                  <a:pt x="0" y="45338"/>
                </a:lnTo>
                <a:lnTo>
                  <a:pt x="0" y="27241"/>
                </a:lnTo>
                <a:lnTo>
                  <a:pt x="16097" y="27241"/>
                </a:lnTo>
                <a:lnTo>
                  <a:pt x="16097" y="45338"/>
                </a:lnTo>
                <a:close/>
              </a:path>
              <a:path w="16509" h="81914">
                <a:moveTo>
                  <a:pt x="16097" y="9048"/>
                </a:moveTo>
                <a:lnTo>
                  <a:pt x="0" y="9048"/>
                </a:lnTo>
                <a:lnTo>
                  <a:pt x="0" y="0"/>
                </a:lnTo>
                <a:lnTo>
                  <a:pt x="16097" y="0"/>
                </a:lnTo>
                <a:lnTo>
                  <a:pt x="16097" y="9048"/>
                </a:lnTo>
                <a:close/>
              </a:path>
            </a:pathLst>
          </a:custGeom>
          <a:solidFill>
            <a:srgbClr val="FF0000"/>
          </a:solidFill>
        </p:spPr>
        <p:txBody>
          <a:bodyPr wrap="square" lIns="0" tIns="0" rIns="0" bIns="0" rtlCol="0"/>
          <a:lstStyle/>
          <a:p>
            <a:endParaRPr sz="1588"/>
          </a:p>
        </p:txBody>
      </p:sp>
      <p:sp>
        <p:nvSpPr>
          <p:cNvPr id="114" name="object 114"/>
          <p:cNvSpPr/>
          <p:nvPr/>
        </p:nvSpPr>
        <p:spPr>
          <a:xfrm>
            <a:off x="7680316" y="4215485"/>
            <a:ext cx="1130113" cy="449916"/>
          </a:xfrm>
          <a:custGeom>
            <a:avLst/>
            <a:gdLst/>
            <a:ahLst/>
            <a:cxnLst/>
            <a:rect l="l" t="t" r="r" b="b"/>
            <a:pathLst>
              <a:path w="1280795" h="509904">
                <a:moveTo>
                  <a:pt x="640365" y="509682"/>
                </a:moveTo>
                <a:lnTo>
                  <a:pt x="574876" y="508366"/>
                </a:lnTo>
                <a:lnTo>
                  <a:pt x="511282" y="504504"/>
                </a:lnTo>
                <a:lnTo>
                  <a:pt x="449905" y="498224"/>
                </a:lnTo>
                <a:lnTo>
                  <a:pt x="391066" y="489653"/>
                </a:lnTo>
                <a:lnTo>
                  <a:pt x="335087" y="478920"/>
                </a:lnTo>
                <a:lnTo>
                  <a:pt x="282289" y="466153"/>
                </a:lnTo>
                <a:lnTo>
                  <a:pt x="232994" y="451481"/>
                </a:lnTo>
                <a:lnTo>
                  <a:pt x="187523" y="435030"/>
                </a:lnTo>
                <a:lnTo>
                  <a:pt x="146197" y="416930"/>
                </a:lnTo>
                <a:lnTo>
                  <a:pt x="109339" y="397308"/>
                </a:lnTo>
                <a:lnTo>
                  <a:pt x="77269" y="376292"/>
                </a:lnTo>
                <a:lnTo>
                  <a:pt x="28781" y="330592"/>
                </a:lnTo>
                <a:lnTo>
                  <a:pt x="3305" y="280856"/>
                </a:lnTo>
                <a:lnTo>
                  <a:pt x="0" y="254793"/>
                </a:lnTo>
                <a:lnTo>
                  <a:pt x="3305" y="228748"/>
                </a:lnTo>
                <a:lnTo>
                  <a:pt x="28780" y="179038"/>
                </a:lnTo>
                <a:lnTo>
                  <a:pt x="77266" y="133359"/>
                </a:lnTo>
                <a:lnTo>
                  <a:pt x="109334" y="112351"/>
                </a:lnTo>
                <a:lnTo>
                  <a:pt x="146189" y="92735"/>
                </a:lnTo>
                <a:lnTo>
                  <a:pt x="187511" y="74640"/>
                </a:lnTo>
                <a:lnTo>
                  <a:pt x="232977" y="58193"/>
                </a:lnTo>
                <a:lnTo>
                  <a:pt x="282266" y="43523"/>
                </a:lnTo>
                <a:lnTo>
                  <a:pt x="335056" y="30759"/>
                </a:lnTo>
                <a:lnTo>
                  <a:pt x="391026" y="20027"/>
                </a:lnTo>
                <a:lnTo>
                  <a:pt x="449854" y="11457"/>
                </a:lnTo>
                <a:lnTo>
                  <a:pt x="511218" y="5177"/>
                </a:lnTo>
                <a:lnTo>
                  <a:pt x="574798" y="1315"/>
                </a:lnTo>
                <a:lnTo>
                  <a:pt x="640270" y="0"/>
                </a:lnTo>
                <a:lnTo>
                  <a:pt x="705759" y="1315"/>
                </a:lnTo>
                <a:lnTo>
                  <a:pt x="769353" y="5178"/>
                </a:lnTo>
                <a:lnTo>
                  <a:pt x="830730" y="11458"/>
                </a:lnTo>
                <a:lnTo>
                  <a:pt x="889569" y="20029"/>
                </a:lnTo>
                <a:lnTo>
                  <a:pt x="945548" y="30762"/>
                </a:lnTo>
                <a:lnTo>
                  <a:pt x="998346" y="43528"/>
                </a:lnTo>
                <a:lnTo>
                  <a:pt x="1047641" y="58201"/>
                </a:lnTo>
                <a:lnTo>
                  <a:pt x="1093112" y="74652"/>
                </a:lnTo>
                <a:lnTo>
                  <a:pt x="1134438" y="92752"/>
                </a:lnTo>
                <a:lnTo>
                  <a:pt x="1171296" y="112374"/>
                </a:lnTo>
                <a:lnTo>
                  <a:pt x="1203366" y="133390"/>
                </a:lnTo>
                <a:lnTo>
                  <a:pt x="1251854" y="179089"/>
                </a:lnTo>
                <a:lnTo>
                  <a:pt x="1277331" y="228826"/>
                </a:lnTo>
                <a:lnTo>
                  <a:pt x="1280636" y="254888"/>
                </a:lnTo>
                <a:lnTo>
                  <a:pt x="1277331" y="280934"/>
                </a:lnTo>
                <a:lnTo>
                  <a:pt x="1251855" y="330644"/>
                </a:lnTo>
                <a:lnTo>
                  <a:pt x="1203369" y="376323"/>
                </a:lnTo>
                <a:lnTo>
                  <a:pt x="1171301" y="397331"/>
                </a:lnTo>
                <a:lnTo>
                  <a:pt x="1134446" y="416947"/>
                </a:lnTo>
                <a:lnTo>
                  <a:pt x="1093124" y="435042"/>
                </a:lnTo>
                <a:lnTo>
                  <a:pt x="1047658" y="451489"/>
                </a:lnTo>
                <a:lnTo>
                  <a:pt x="998369" y="466158"/>
                </a:lnTo>
                <a:lnTo>
                  <a:pt x="945579" y="478923"/>
                </a:lnTo>
                <a:lnTo>
                  <a:pt x="889609" y="489654"/>
                </a:lnTo>
                <a:lnTo>
                  <a:pt x="830781" y="498224"/>
                </a:lnTo>
                <a:lnTo>
                  <a:pt x="769417" y="504504"/>
                </a:lnTo>
                <a:lnTo>
                  <a:pt x="705838" y="508366"/>
                </a:lnTo>
                <a:lnTo>
                  <a:pt x="640365" y="509682"/>
                </a:lnTo>
                <a:close/>
              </a:path>
            </a:pathLst>
          </a:custGeom>
          <a:solidFill>
            <a:srgbClr val="FFFFFF"/>
          </a:solidFill>
        </p:spPr>
        <p:txBody>
          <a:bodyPr wrap="square" lIns="0" tIns="0" rIns="0" bIns="0" rtlCol="0"/>
          <a:lstStyle/>
          <a:p>
            <a:endParaRPr sz="1588"/>
          </a:p>
        </p:txBody>
      </p:sp>
      <p:sp>
        <p:nvSpPr>
          <p:cNvPr id="115" name="object 115"/>
          <p:cNvSpPr/>
          <p:nvPr/>
        </p:nvSpPr>
        <p:spPr>
          <a:xfrm>
            <a:off x="8224921" y="4215527"/>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116" name="object 116"/>
          <p:cNvSpPr/>
          <p:nvPr/>
        </p:nvSpPr>
        <p:spPr>
          <a:xfrm>
            <a:off x="8182395" y="4203550"/>
            <a:ext cx="21291" cy="26334"/>
          </a:xfrm>
          <a:custGeom>
            <a:avLst/>
            <a:gdLst/>
            <a:ahLst/>
            <a:cxnLst/>
            <a:rect l="l" t="t" r="r" b="b"/>
            <a:pathLst>
              <a:path w="24129" h="29845">
                <a:moveTo>
                  <a:pt x="6000" y="29432"/>
                </a:moveTo>
                <a:lnTo>
                  <a:pt x="2000" y="29432"/>
                </a:lnTo>
                <a:lnTo>
                  <a:pt x="0" y="2190"/>
                </a:lnTo>
                <a:lnTo>
                  <a:pt x="6000" y="2190"/>
                </a:lnTo>
                <a:lnTo>
                  <a:pt x="24098" y="0"/>
                </a:lnTo>
                <a:lnTo>
                  <a:pt x="24098" y="27146"/>
                </a:lnTo>
                <a:lnTo>
                  <a:pt x="6000" y="29432"/>
                </a:lnTo>
                <a:close/>
              </a:path>
            </a:pathLst>
          </a:custGeom>
          <a:solidFill>
            <a:srgbClr val="333333"/>
          </a:solidFill>
        </p:spPr>
        <p:txBody>
          <a:bodyPr wrap="square" lIns="0" tIns="0" rIns="0" bIns="0" rtlCol="0"/>
          <a:lstStyle/>
          <a:p>
            <a:endParaRPr sz="1588"/>
          </a:p>
        </p:txBody>
      </p:sp>
      <p:sp>
        <p:nvSpPr>
          <p:cNvPr id="117" name="object 117"/>
          <p:cNvSpPr/>
          <p:nvPr/>
        </p:nvSpPr>
        <p:spPr>
          <a:xfrm>
            <a:off x="8139785" y="4205483"/>
            <a:ext cx="23532" cy="26334"/>
          </a:xfrm>
          <a:custGeom>
            <a:avLst/>
            <a:gdLst/>
            <a:ahLst/>
            <a:cxnLst/>
            <a:rect l="l" t="t" r="r" b="b"/>
            <a:pathLst>
              <a:path w="26670" h="29845">
                <a:moveTo>
                  <a:pt x="2000" y="29432"/>
                </a:moveTo>
                <a:lnTo>
                  <a:pt x="0" y="2285"/>
                </a:lnTo>
                <a:lnTo>
                  <a:pt x="24098" y="0"/>
                </a:lnTo>
                <a:lnTo>
                  <a:pt x="26098" y="27241"/>
                </a:lnTo>
                <a:lnTo>
                  <a:pt x="2000" y="29432"/>
                </a:lnTo>
                <a:close/>
              </a:path>
            </a:pathLst>
          </a:custGeom>
          <a:solidFill>
            <a:srgbClr val="333333"/>
          </a:solidFill>
        </p:spPr>
        <p:txBody>
          <a:bodyPr wrap="square" lIns="0" tIns="0" rIns="0" bIns="0" rtlCol="0"/>
          <a:lstStyle/>
          <a:p>
            <a:endParaRPr sz="1588"/>
          </a:p>
        </p:txBody>
      </p:sp>
      <p:sp>
        <p:nvSpPr>
          <p:cNvPr id="118" name="object 118"/>
          <p:cNvSpPr/>
          <p:nvPr/>
        </p:nvSpPr>
        <p:spPr>
          <a:xfrm>
            <a:off x="8097174" y="4209517"/>
            <a:ext cx="23532" cy="26334"/>
          </a:xfrm>
          <a:custGeom>
            <a:avLst/>
            <a:gdLst/>
            <a:ahLst/>
            <a:cxnLst/>
            <a:rect l="l" t="t" r="r" b="b"/>
            <a:pathLst>
              <a:path w="26670" h="29845">
                <a:moveTo>
                  <a:pt x="2095" y="29432"/>
                </a:moveTo>
                <a:lnTo>
                  <a:pt x="0" y="2285"/>
                </a:lnTo>
                <a:lnTo>
                  <a:pt x="24193" y="0"/>
                </a:lnTo>
                <a:lnTo>
                  <a:pt x="26193" y="27146"/>
                </a:lnTo>
                <a:lnTo>
                  <a:pt x="2095" y="29432"/>
                </a:lnTo>
                <a:close/>
              </a:path>
            </a:pathLst>
          </a:custGeom>
          <a:solidFill>
            <a:srgbClr val="333333"/>
          </a:solidFill>
        </p:spPr>
        <p:txBody>
          <a:bodyPr wrap="square" lIns="0" tIns="0" rIns="0" bIns="0" rtlCol="0"/>
          <a:lstStyle/>
          <a:p>
            <a:endParaRPr sz="1588"/>
          </a:p>
        </p:txBody>
      </p:sp>
      <p:sp>
        <p:nvSpPr>
          <p:cNvPr id="119" name="object 119"/>
          <p:cNvSpPr/>
          <p:nvPr/>
        </p:nvSpPr>
        <p:spPr>
          <a:xfrm>
            <a:off x="8054647" y="4213467"/>
            <a:ext cx="23532" cy="28015"/>
          </a:xfrm>
          <a:custGeom>
            <a:avLst/>
            <a:gdLst/>
            <a:ahLst/>
            <a:cxnLst/>
            <a:rect l="l" t="t" r="r" b="b"/>
            <a:pathLst>
              <a:path w="26670" h="31750">
                <a:moveTo>
                  <a:pt x="2000" y="31718"/>
                </a:moveTo>
                <a:lnTo>
                  <a:pt x="0" y="4572"/>
                </a:lnTo>
                <a:lnTo>
                  <a:pt x="24098" y="0"/>
                </a:lnTo>
                <a:lnTo>
                  <a:pt x="26098" y="27241"/>
                </a:lnTo>
                <a:lnTo>
                  <a:pt x="2000" y="31718"/>
                </a:lnTo>
                <a:close/>
              </a:path>
            </a:pathLst>
          </a:custGeom>
          <a:solidFill>
            <a:srgbClr val="333333"/>
          </a:solidFill>
        </p:spPr>
        <p:txBody>
          <a:bodyPr wrap="square" lIns="0" tIns="0" rIns="0" bIns="0" rtlCol="0"/>
          <a:lstStyle/>
          <a:p>
            <a:endParaRPr sz="1588"/>
          </a:p>
        </p:txBody>
      </p:sp>
      <p:sp>
        <p:nvSpPr>
          <p:cNvPr id="120" name="object 120"/>
          <p:cNvSpPr/>
          <p:nvPr/>
        </p:nvSpPr>
        <p:spPr>
          <a:xfrm>
            <a:off x="8012038" y="4219518"/>
            <a:ext cx="23532" cy="28015"/>
          </a:xfrm>
          <a:custGeom>
            <a:avLst/>
            <a:gdLst/>
            <a:ahLst/>
            <a:cxnLst/>
            <a:rect l="l" t="t" r="r" b="b"/>
            <a:pathLst>
              <a:path w="26670" h="31750">
                <a:moveTo>
                  <a:pt x="4095" y="31718"/>
                </a:moveTo>
                <a:lnTo>
                  <a:pt x="0" y="4476"/>
                </a:lnTo>
                <a:lnTo>
                  <a:pt x="16097" y="2286"/>
                </a:lnTo>
                <a:lnTo>
                  <a:pt x="24193" y="0"/>
                </a:lnTo>
                <a:lnTo>
                  <a:pt x="26193" y="27146"/>
                </a:lnTo>
                <a:lnTo>
                  <a:pt x="16097" y="29432"/>
                </a:lnTo>
                <a:lnTo>
                  <a:pt x="4095" y="31718"/>
                </a:lnTo>
                <a:close/>
              </a:path>
            </a:pathLst>
          </a:custGeom>
          <a:solidFill>
            <a:srgbClr val="333333"/>
          </a:solidFill>
        </p:spPr>
        <p:txBody>
          <a:bodyPr wrap="square" lIns="0" tIns="0" rIns="0" bIns="0" rtlCol="0"/>
          <a:lstStyle/>
          <a:p>
            <a:endParaRPr sz="1588"/>
          </a:p>
        </p:txBody>
      </p:sp>
      <p:sp>
        <p:nvSpPr>
          <p:cNvPr id="121" name="object 121"/>
          <p:cNvSpPr/>
          <p:nvPr/>
        </p:nvSpPr>
        <p:spPr>
          <a:xfrm>
            <a:off x="7969512" y="4227503"/>
            <a:ext cx="25213" cy="28015"/>
          </a:xfrm>
          <a:custGeom>
            <a:avLst/>
            <a:gdLst/>
            <a:ahLst/>
            <a:cxnLst/>
            <a:rect l="l" t="t" r="r" b="b"/>
            <a:pathLst>
              <a:path w="28575" h="31750">
                <a:moveTo>
                  <a:pt x="4000" y="31718"/>
                </a:moveTo>
                <a:lnTo>
                  <a:pt x="0" y="4476"/>
                </a:lnTo>
                <a:lnTo>
                  <a:pt x="8000" y="4476"/>
                </a:lnTo>
                <a:lnTo>
                  <a:pt x="24098" y="0"/>
                </a:lnTo>
                <a:lnTo>
                  <a:pt x="26765" y="18097"/>
                </a:lnTo>
                <a:lnTo>
                  <a:pt x="8000" y="18097"/>
                </a:lnTo>
                <a:lnTo>
                  <a:pt x="8000" y="30812"/>
                </a:lnTo>
                <a:lnTo>
                  <a:pt x="4000" y="31718"/>
                </a:lnTo>
                <a:close/>
              </a:path>
              <a:path w="28575" h="31750">
                <a:moveTo>
                  <a:pt x="8000" y="30812"/>
                </a:moveTo>
                <a:lnTo>
                  <a:pt x="8000" y="18097"/>
                </a:lnTo>
                <a:lnTo>
                  <a:pt x="14096" y="29432"/>
                </a:lnTo>
                <a:lnTo>
                  <a:pt x="8000" y="30812"/>
                </a:lnTo>
                <a:close/>
              </a:path>
              <a:path w="28575" h="31750">
                <a:moveTo>
                  <a:pt x="8000" y="31718"/>
                </a:moveTo>
                <a:lnTo>
                  <a:pt x="8000" y="30812"/>
                </a:lnTo>
                <a:lnTo>
                  <a:pt x="14096" y="29432"/>
                </a:lnTo>
                <a:lnTo>
                  <a:pt x="8000" y="18097"/>
                </a:lnTo>
                <a:lnTo>
                  <a:pt x="26765" y="18097"/>
                </a:lnTo>
                <a:lnTo>
                  <a:pt x="28098" y="27146"/>
                </a:lnTo>
                <a:lnTo>
                  <a:pt x="8000" y="31718"/>
                </a:lnTo>
                <a:close/>
              </a:path>
            </a:pathLst>
          </a:custGeom>
          <a:solidFill>
            <a:srgbClr val="333333"/>
          </a:solidFill>
        </p:spPr>
        <p:txBody>
          <a:bodyPr wrap="square" lIns="0" tIns="0" rIns="0" bIns="0" rtlCol="0"/>
          <a:lstStyle/>
          <a:p>
            <a:endParaRPr sz="1588"/>
          </a:p>
        </p:txBody>
      </p:sp>
      <p:sp>
        <p:nvSpPr>
          <p:cNvPr id="122" name="object 122"/>
          <p:cNvSpPr/>
          <p:nvPr/>
        </p:nvSpPr>
        <p:spPr>
          <a:xfrm>
            <a:off x="7925135" y="4237503"/>
            <a:ext cx="26894" cy="28015"/>
          </a:xfrm>
          <a:custGeom>
            <a:avLst/>
            <a:gdLst/>
            <a:ahLst/>
            <a:cxnLst/>
            <a:rect l="l" t="t" r="r" b="b"/>
            <a:pathLst>
              <a:path w="30479" h="31750">
                <a:moveTo>
                  <a:pt x="10096" y="31718"/>
                </a:moveTo>
                <a:lnTo>
                  <a:pt x="8096" y="31718"/>
                </a:lnTo>
                <a:lnTo>
                  <a:pt x="2000" y="6762"/>
                </a:lnTo>
                <a:lnTo>
                  <a:pt x="0" y="6762"/>
                </a:lnTo>
                <a:lnTo>
                  <a:pt x="26098" y="0"/>
                </a:lnTo>
                <a:lnTo>
                  <a:pt x="30194" y="27146"/>
                </a:lnTo>
                <a:lnTo>
                  <a:pt x="10096" y="31718"/>
                </a:lnTo>
                <a:close/>
              </a:path>
            </a:pathLst>
          </a:custGeom>
          <a:solidFill>
            <a:srgbClr val="333333"/>
          </a:solidFill>
        </p:spPr>
        <p:txBody>
          <a:bodyPr wrap="square" lIns="0" tIns="0" rIns="0" bIns="0" rtlCol="0"/>
          <a:lstStyle/>
          <a:p>
            <a:endParaRPr sz="1588"/>
          </a:p>
        </p:txBody>
      </p:sp>
      <p:sp>
        <p:nvSpPr>
          <p:cNvPr id="123" name="object 123"/>
          <p:cNvSpPr/>
          <p:nvPr/>
        </p:nvSpPr>
        <p:spPr>
          <a:xfrm>
            <a:off x="7886140" y="4249522"/>
            <a:ext cx="25213" cy="28015"/>
          </a:xfrm>
          <a:custGeom>
            <a:avLst/>
            <a:gdLst/>
            <a:ahLst/>
            <a:cxnLst/>
            <a:rect l="l" t="t" r="r" b="b"/>
            <a:pathLst>
              <a:path w="28575" h="31750">
                <a:moveTo>
                  <a:pt x="6000" y="31623"/>
                </a:moveTo>
                <a:lnTo>
                  <a:pt x="0" y="6762"/>
                </a:lnTo>
                <a:lnTo>
                  <a:pt x="22098" y="0"/>
                </a:lnTo>
                <a:lnTo>
                  <a:pt x="28098" y="24860"/>
                </a:lnTo>
                <a:lnTo>
                  <a:pt x="6000" y="31623"/>
                </a:lnTo>
                <a:close/>
              </a:path>
            </a:pathLst>
          </a:custGeom>
          <a:solidFill>
            <a:srgbClr val="333333"/>
          </a:solidFill>
        </p:spPr>
        <p:txBody>
          <a:bodyPr wrap="square" lIns="0" tIns="0" rIns="0" bIns="0" rtlCol="0"/>
          <a:lstStyle/>
          <a:p>
            <a:endParaRPr sz="1588"/>
          </a:p>
        </p:txBody>
      </p:sp>
      <p:sp>
        <p:nvSpPr>
          <p:cNvPr id="124" name="object 124"/>
          <p:cNvSpPr/>
          <p:nvPr/>
        </p:nvSpPr>
        <p:spPr>
          <a:xfrm>
            <a:off x="7843529" y="4263474"/>
            <a:ext cx="28574" cy="28015"/>
          </a:xfrm>
          <a:custGeom>
            <a:avLst/>
            <a:gdLst/>
            <a:ahLst/>
            <a:cxnLst/>
            <a:rect l="l" t="t" r="r" b="b"/>
            <a:pathLst>
              <a:path w="32384" h="31750">
                <a:moveTo>
                  <a:pt x="8096" y="31718"/>
                </a:moveTo>
                <a:lnTo>
                  <a:pt x="0" y="6762"/>
                </a:lnTo>
                <a:lnTo>
                  <a:pt x="24098" y="0"/>
                </a:lnTo>
                <a:lnTo>
                  <a:pt x="32194" y="24955"/>
                </a:lnTo>
                <a:lnTo>
                  <a:pt x="8096" y="31718"/>
                </a:lnTo>
                <a:close/>
              </a:path>
            </a:pathLst>
          </a:custGeom>
          <a:solidFill>
            <a:srgbClr val="333333"/>
          </a:solidFill>
        </p:spPr>
        <p:txBody>
          <a:bodyPr wrap="square" lIns="0" tIns="0" rIns="0" bIns="0" rtlCol="0"/>
          <a:lstStyle/>
          <a:p>
            <a:endParaRPr sz="1588"/>
          </a:p>
        </p:txBody>
      </p:sp>
      <p:sp>
        <p:nvSpPr>
          <p:cNvPr id="125" name="object 125"/>
          <p:cNvSpPr/>
          <p:nvPr/>
        </p:nvSpPr>
        <p:spPr>
          <a:xfrm>
            <a:off x="7804533" y="4279442"/>
            <a:ext cx="26894" cy="30256"/>
          </a:xfrm>
          <a:custGeom>
            <a:avLst/>
            <a:gdLst/>
            <a:ahLst/>
            <a:cxnLst/>
            <a:rect l="l" t="t" r="r" b="b"/>
            <a:pathLst>
              <a:path w="30479" h="34289">
                <a:moveTo>
                  <a:pt x="10001" y="34004"/>
                </a:moveTo>
                <a:lnTo>
                  <a:pt x="0" y="9048"/>
                </a:lnTo>
                <a:lnTo>
                  <a:pt x="22098" y="0"/>
                </a:lnTo>
                <a:lnTo>
                  <a:pt x="30099" y="24955"/>
                </a:lnTo>
                <a:lnTo>
                  <a:pt x="10001" y="34004"/>
                </a:lnTo>
                <a:close/>
              </a:path>
            </a:pathLst>
          </a:custGeom>
          <a:solidFill>
            <a:srgbClr val="333333"/>
          </a:solidFill>
        </p:spPr>
        <p:txBody>
          <a:bodyPr wrap="square" lIns="0" tIns="0" rIns="0" bIns="0" rtlCol="0"/>
          <a:lstStyle/>
          <a:p>
            <a:endParaRPr sz="1588"/>
          </a:p>
        </p:txBody>
      </p:sp>
      <p:sp>
        <p:nvSpPr>
          <p:cNvPr id="126" name="object 126"/>
          <p:cNvSpPr/>
          <p:nvPr/>
        </p:nvSpPr>
        <p:spPr>
          <a:xfrm>
            <a:off x="7765452" y="4297428"/>
            <a:ext cx="28574" cy="32497"/>
          </a:xfrm>
          <a:custGeom>
            <a:avLst/>
            <a:gdLst/>
            <a:ahLst/>
            <a:cxnLst/>
            <a:rect l="l" t="t" r="r" b="b"/>
            <a:pathLst>
              <a:path w="32384" h="36829">
                <a:moveTo>
                  <a:pt x="12096" y="36290"/>
                </a:moveTo>
                <a:lnTo>
                  <a:pt x="0" y="13620"/>
                </a:lnTo>
                <a:lnTo>
                  <a:pt x="8096" y="9048"/>
                </a:lnTo>
                <a:lnTo>
                  <a:pt x="22193" y="0"/>
                </a:lnTo>
                <a:lnTo>
                  <a:pt x="32194" y="24955"/>
                </a:lnTo>
                <a:lnTo>
                  <a:pt x="18097" y="34004"/>
                </a:lnTo>
                <a:lnTo>
                  <a:pt x="12096" y="36290"/>
                </a:lnTo>
                <a:close/>
              </a:path>
            </a:pathLst>
          </a:custGeom>
          <a:solidFill>
            <a:srgbClr val="333333"/>
          </a:solidFill>
        </p:spPr>
        <p:txBody>
          <a:bodyPr wrap="square" lIns="0" tIns="0" rIns="0" bIns="0" rtlCol="0"/>
          <a:lstStyle/>
          <a:p>
            <a:endParaRPr sz="1588"/>
          </a:p>
        </p:txBody>
      </p:sp>
      <p:sp>
        <p:nvSpPr>
          <p:cNvPr id="127" name="object 127"/>
          <p:cNvSpPr/>
          <p:nvPr/>
        </p:nvSpPr>
        <p:spPr>
          <a:xfrm>
            <a:off x="7728220" y="4321464"/>
            <a:ext cx="28574" cy="34178"/>
          </a:xfrm>
          <a:custGeom>
            <a:avLst/>
            <a:gdLst/>
            <a:ahLst/>
            <a:cxnLst/>
            <a:rect l="l" t="t" r="r" b="b"/>
            <a:pathLst>
              <a:path w="32384" h="38735">
                <a:moveTo>
                  <a:pt x="14096" y="38480"/>
                </a:moveTo>
                <a:lnTo>
                  <a:pt x="0" y="15811"/>
                </a:lnTo>
                <a:lnTo>
                  <a:pt x="14096" y="4476"/>
                </a:lnTo>
                <a:lnTo>
                  <a:pt x="18097" y="2285"/>
                </a:lnTo>
                <a:lnTo>
                  <a:pt x="20097" y="0"/>
                </a:lnTo>
                <a:lnTo>
                  <a:pt x="27315" y="13525"/>
                </a:lnTo>
                <a:lnTo>
                  <a:pt x="24098" y="13525"/>
                </a:lnTo>
                <a:lnTo>
                  <a:pt x="28193" y="27146"/>
                </a:lnTo>
                <a:lnTo>
                  <a:pt x="29157" y="27146"/>
                </a:lnTo>
                <a:lnTo>
                  <a:pt x="14096" y="38480"/>
                </a:lnTo>
                <a:close/>
              </a:path>
              <a:path w="32384" h="38735">
                <a:moveTo>
                  <a:pt x="28193" y="27146"/>
                </a:moveTo>
                <a:lnTo>
                  <a:pt x="24098" y="13525"/>
                </a:lnTo>
                <a:lnTo>
                  <a:pt x="31324" y="23642"/>
                </a:lnTo>
                <a:lnTo>
                  <a:pt x="28193" y="27146"/>
                </a:lnTo>
                <a:close/>
              </a:path>
              <a:path w="32384" h="38735">
                <a:moveTo>
                  <a:pt x="31324" y="23642"/>
                </a:moveTo>
                <a:lnTo>
                  <a:pt x="24098" y="13525"/>
                </a:lnTo>
                <a:lnTo>
                  <a:pt x="27315" y="13525"/>
                </a:lnTo>
                <a:lnTo>
                  <a:pt x="32194" y="22669"/>
                </a:lnTo>
                <a:lnTo>
                  <a:pt x="31324" y="23642"/>
                </a:lnTo>
                <a:close/>
              </a:path>
              <a:path w="32384" h="38735">
                <a:moveTo>
                  <a:pt x="29157" y="27146"/>
                </a:moveTo>
                <a:lnTo>
                  <a:pt x="28193" y="27146"/>
                </a:lnTo>
                <a:lnTo>
                  <a:pt x="31324" y="23642"/>
                </a:lnTo>
                <a:lnTo>
                  <a:pt x="32194" y="24860"/>
                </a:lnTo>
                <a:lnTo>
                  <a:pt x="29157" y="27146"/>
                </a:lnTo>
                <a:close/>
              </a:path>
            </a:pathLst>
          </a:custGeom>
          <a:solidFill>
            <a:srgbClr val="333333"/>
          </a:solidFill>
        </p:spPr>
        <p:txBody>
          <a:bodyPr wrap="square" lIns="0" tIns="0" rIns="0" bIns="0" rtlCol="0"/>
          <a:lstStyle/>
          <a:p>
            <a:endParaRPr sz="1588"/>
          </a:p>
        </p:txBody>
      </p:sp>
      <p:sp>
        <p:nvSpPr>
          <p:cNvPr id="128" name="object 128"/>
          <p:cNvSpPr/>
          <p:nvPr/>
        </p:nvSpPr>
        <p:spPr>
          <a:xfrm>
            <a:off x="7696284" y="4351384"/>
            <a:ext cx="28574" cy="36419"/>
          </a:xfrm>
          <a:custGeom>
            <a:avLst/>
            <a:gdLst/>
            <a:ahLst/>
            <a:cxnLst/>
            <a:rect l="l" t="t" r="r" b="b"/>
            <a:pathLst>
              <a:path w="32384" h="41275">
                <a:moveTo>
                  <a:pt x="16097" y="40862"/>
                </a:moveTo>
                <a:lnTo>
                  <a:pt x="0" y="20478"/>
                </a:lnTo>
                <a:lnTo>
                  <a:pt x="2000" y="15906"/>
                </a:lnTo>
                <a:lnTo>
                  <a:pt x="18097" y="0"/>
                </a:lnTo>
                <a:lnTo>
                  <a:pt x="32194" y="20478"/>
                </a:lnTo>
                <a:lnTo>
                  <a:pt x="20097" y="36290"/>
                </a:lnTo>
                <a:lnTo>
                  <a:pt x="16097" y="40862"/>
                </a:lnTo>
                <a:close/>
              </a:path>
            </a:pathLst>
          </a:custGeom>
          <a:solidFill>
            <a:srgbClr val="333333"/>
          </a:solidFill>
        </p:spPr>
        <p:txBody>
          <a:bodyPr wrap="square" lIns="0" tIns="0" rIns="0" bIns="0" rtlCol="0"/>
          <a:lstStyle/>
          <a:p>
            <a:endParaRPr sz="1588"/>
          </a:p>
        </p:txBody>
      </p:sp>
      <p:sp>
        <p:nvSpPr>
          <p:cNvPr id="129" name="object 129"/>
          <p:cNvSpPr/>
          <p:nvPr/>
        </p:nvSpPr>
        <p:spPr>
          <a:xfrm>
            <a:off x="7673255" y="4393406"/>
            <a:ext cx="26894" cy="34178"/>
          </a:xfrm>
          <a:custGeom>
            <a:avLst/>
            <a:gdLst/>
            <a:ahLst/>
            <a:cxnLst/>
            <a:rect l="l" t="t" r="r" b="b"/>
            <a:pathLst>
              <a:path w="30479" h="38735">
                <a:moveTo>
                  <a:pt x="20097" y="38481"/>
                </a:moveTo>
                <a:lnTo>
                  <a:pt x="12096" y="29432"/>
                </a:lnTo>
                <a:lnTo>
                  <a:pt x="0" y="29432"/>
                </a:lnTo>
                <a:lnTo>
                  <a:pt x="2000" y="18097"/>
                </a:lnTo>
                <a:lnTo>
                  <a:pt x="10001" y="0"/>
                </a:lnTo>
                <a:lnTo>
                  <a:pt x="30099" y="11334"/>
                </a:lnTo>
                <a:lnTo>
                  <a:pt x="20097" y="38481"/>
                </a:lnTo>
                <a:close/>
              </a:path>
            </a:pathLst>
          </a:custGeom>
          <a:solidFill>
            <a:srgbClr val="333333"/>
          </a:solidFill>
        </p:spPr>
        <p:txBody>
          <a:bodyPr wrap="square" lIns="0" tIns="0" rIns="0" bIns="0" rtlCol="0"/>
          <a:lstStyle/>
          <a:p>
            <a:endParaRPr sz="1588"/>
          </a:p>
        </p:txBody>
      </p:sp>
      <p:sp>
        <p:nvSpPr>
          <p:cNvPr id="130" name="object 130"/>
          <p:cNvSpPr/>
          <p:nvPr/>
        </p:nvSpPr>
        <p:spPr>
          <a:xfrm>
            <a:off x="7669726" y="4443328"/>
            <a:ext cx="25213" cy="30256"/>
          </a:xfrm>
          <a:custGeom>
            <a:avLst/>
            <a:gdLst/>
            <a:ahLst/>
            <a:cxnLst/>
            <a:rect l="l" t="t" r="r" b="b"/>
            <a:pathLst>
              <a:path w="28575" h="34289">
                <a:moveTo>
                  <a:pt x="6000" y="34004"/>
                </a:moveTo>
                <a:lnTo>
                  <a:pt x="4000" y="24955"/>
                </a:lnTo>
                <a:lnTo>
                  <a:pt x="0" y="0"/>
                </a:lnTo>
                <a:lnTo>
                  <a:pt x="24098" y="0"/>
                </a:lnTo>
                <a:lnTo>
                  <a:pt x="26281" y="13620"/>
                </a:lnTo>
                <a:lnTo>
                  <a:pt x="24098" y="13620"/>
                </a:lnTo>
                <a:lnTo>
                  <a:pt x="16097" y="24955"/>
                </a:lnTo>
                <a:lnTo>
                  <a:pt x="22045" y="24955"/>
                </a:lnTo>
                <a:lnTo>
                  <a:pt x="6000" y="34004"/>
                </a:lnTo>
                <a:close/>
              </a:path>
              <a:path w="28575" h="34289">
                <a:moveTo>
                  <a:pt x="22045" y="24955"/>
                </a:moveTo>
                <a:lnTo>
                  <a:pt x="16097" y="24955"/>
                </a:lnTo>
                <a:lnTo>
                  <a:pt x="24098" y="13620"/>
                </a:lnTo>
                <a:lnTo>
                  <a:pt x="26098" y="22669"/>
                </a:lnTo>
                <a:lnTo>
                  <a:pt x="22045" y="24955"/>
                </a:lnTo>
                <a:close/>
              </a:path>
              <a:path w="28575" h="34289">
                <a:moveTo>
                  <a:pt x="28098" y="24955"/>
                </a:moveTo>
                <a:lnTo>
                  <a:pt x="22045" y="24955"/>
                </a:lnTo>
                <a:lnTo>
                  <a:pt x="26098" y="22669"/>
                </a:lnTo>
                <a:lnTo>
                  <a:pt x="24098" y="13620"/>
                </a:lnTo>
                <a:lnTo>
                  <a:pt x="26281" y="13620"/>
                </a:lnTo>
                <a:lnTo>
                  <a:pt x="28098" y="24955"/>
                </a:lnTo>
                <a:close/>
              </a:path>
            </a:pathLst>
          </a:custGeom>
          <a:solidFill>
            <a:srgbClr val="333333"/>
          </a:solidFill>
        </p:spPr>
        <p:txBody>
          <a:bodyPr wrap="square" lIns="0" tIns="0" rIns="0" bIns="0" rtlCol="0"/>
          <a:lstStyle/>
          <a:p>
            <a:endParaRPr sz="1588"/>
          </a:p>
        </p:txBody>
      </p:sp>
      <p:sp>
        <p:nvSpPr>
          <p:cNvPr id="131" name="object 131"/>
          <p:cNvSpPr/>
          <p:nvPr/>
        </p:nvSpPr>
        <p:spPr>
          <a:xfrm>
            <a:off x="7685694" y="4479383"/>
            <a:ext cx="28574" cy="38100"/>
          </a:xfrm>
          <a:custGeom>
            <a:avLst/>
            <a:gdLst/>
            <a:ahLst/>
            <a:cxnLst/>
            <a:rect l="l" t="t" r="r" b="b"/>
            <a:pathLst>
              <a:path w="32384" h="43179">
                <a:moveTo>
                  <a:pt x="16002" y="42957"/>
                </a:moveTo>
                <a:lnTo>
                  <a:pt x="14001" y="42957"/>
                </a:lnTo>
                <a:lnTo>
                  <a:pt x="0" y="20383"/>
                </a:lnTo>
                <a:lnTo>
                  <a:pt x="16002" y="0"/>
                </a:lnTo>
                <a:lnTo>
                  <a:pt x="32099" y="22574"/>
                </a:lnTo>
                <a:lnTo>
                  <a:pt x="30099" y="22574"/>
                </a:lnTo>
                <a:lnTo>
                  <a:pt x="16002" y="42957"/>
                </a:lnTo>
                <a:close/>
              </a:path>
            </a:pathLst>
          </a:custGeom>
          <a:solidFill>
            <a:srgbClr val="333333"/>
          </a:solidFill>
        </p:spPr>
        <p:txBody>
          <a:bodyPr wrap="square" lIns="0" tIns="0" rIns="0" bIns="0" rtlCol="0"/>
          <a:lstStyle/>
          <a:p>
            <a:endParaRPr sz="1588"/>
          </a:p>
        </p:txBody>
      </p:sp>
      <p:sp>
        <p:nvSpPr>
          <p:cNvPr id="132" name="object 132"/>
          <p:cNvSpPr/>
          <p:nvPr/>
        </p:nvSpPr>
        <p:spPr>
          <a:xfrm>
            <a:off x="7715782" y="4515354"/>
            <a:ext cx="28574" cy="34178"/>
          </a:xfrm>
          <a:custGeom>
            <a:avLst/>
            <a:gdLst/>
            <a:ahLst/>
            <a:cxnLst/>
            <a:rect l="l" t="t" r="r" b="b"/>
            <a:pathLst>
              <a:path w="32384" h="38735">
                <a:moveTo>
                  <a:pt x="18097" y="38480"/>
                </a:moveTo>
                <a:lnTo>
                  <a:pt x="2095" y="24860"/>
                </a:lnTo>
                <a:lnTo>
                  <a:pt x="0" y="20383"/>
                </a:lnTo>
                <a:lnTo>
                  <a:pt x="14097" y="0"/>
                </a:lnTo>
                <a:lnTo>
                  <a:pt x="20193" y="4476"/>
                </a:lnTo>
                <a:lnTo>
                  <a:pt x="32194" y="15811"/>
                </a:lnTo>
                <a:lnTo>
                  <a:pt x="18097" y="38480"/>
                </a:lnTo>
                <a:close/>
              </a:path>
            </a:pathLst>
          </a:custGeom>
          <a:solidFill>
            <a:srgbClr val="333333"/>
          </a:solidFill>
        </p:spPr>
        <p:txBody>
          <a:bodyPr wrap="square" lIns="0" tIns="0" rIns="0" bIns="0" rtlCol="0"/>
          <a:lstStyle/>
          <a:p>
            <a:endParaRPr sz="1588"/>
          </a:p>
        </p:txBody>
      </p:sp>
      <p:sp>
        <p:nvSpPr>
          <p:cNvPr id="133" name="object 133"/>
          <p:cNvSpPr/>
          <p:nvPr/>
        </p:nvSpPr>
        <p:spPr>
          <a:xfrm>
            <a:off x="7751332" y="4543341"/>
            <a:ext cx="28574" cy="31937"/>
          </a:xfrm>
          <a:custGeom>
            <a:avLst/>
            <a:gdLst/>
            <a:ahLst/>
            <a:cxnLst/>
            <a:rect l="l" t="t" r="r" b="b"/>
            <a:pathLst>
              <a:path w="32384" h="36195">
                <a:moveTo>
                  <a:pt x="20097" y="36195"/>
                </a:moveTo>
                <a:lnTo>
                  <a:pt x="0" y="22574"/>
                </a:lnTo>
                <a:lnTo>
                  <a:pt x="12001" y="0"/>
                </a:lnTo>
                <a:lnTo>
                  <a:pt x="32099" y="13525"/>
                </a:lnTo>
                <a:lnTo>
                  <a:pt x="20097" y="36195"/>
                </a:lnTo>
                <a:close/>
              </a:path>
            </a:pathLst>
          </a:custGeom>
          <a:solidFill>
            <a:srgbClr val="333333"/>
          </a:solidFill>
        </p:spPr>
        <p:txBody>
          <a:bodyPr wrap="square" lIns="0" tIns="0" rIns="0" bIns="0" rtlCol="0"/>
          <a:lstStyle/>
          <a:p>
            <a:endParaRPr sz="1588"/>
          </a:p>
        </p:txBody>
      </p:sp>
      <p:sp>
        <p:nvSpPr>
          <p:cNvPr id="134" name="object 134"/>
          <p:cNvSpPr/>
          <p:nvPr/>
        </p:nvSpPr>
        <p:spPr>
          <a:xfrm>
            <a:off x="7788564" y="4565276"/>
            <a:ext cx="28574" cy="32497"/>
          </a:xfrm>
          <a:custGeom>
            <a:avLst/>
            <a:gdLst/>
            <a:ahLst/>
            <a:cxnLst/>
            <a:rect l="l" t="t" r="r" b="b"/>
            <a:pathLst>
              <a:path w="32384" h="36829">
                <a:moveTo>
                  <a:pt x="24098" y="36290"/>
                </a:moveTo>
                <a:lnTo>
                  <a:pt x="18097" y="34004"/>
                </a:lnTo>
                <a:lnTo>
                  <a:pt x="0" y="24955"/>
                </a:lnTo>
                <a:lnTo>
                  <a:pt x="10001" y="0"/>
                </a:lnTo>
                <a:lnTo>
                  <a:pt x="28098" y="9048"/>
                </a:lnTo>
                <a:lnTo>
                  <a:pt x="32194" y="11334"/>
                </a:lnTo>
                <a:lnTo>
                  <a:pt x="24098" y="36290"/>
                </a:lnTo>
                <a:close/>
              </a:path>
            </a:pathLst>
          </a:custGeom>
          <a:solidFill>
            <a:srgbClr val="333333"/>
          </a:solidFill>
        </p:spPr>
        <p:txBody>
          <a:bodyPr wrap="square" lIns="0" tIns="0" rIns="0" bIns="0" rtlCol="0"/>
          <a:lstStyle/>
          <a:p>
            <a:endParaRPr sz="1588"/>
          </a:p>
        </p:txBody>
      </p:sp>
      <p:sp>
        <p:nvSpPr>
          <p:cNvPr id="135" name="object 135"/>
          <p:cNvSpPr/>
          <p:nvPr/>
        </p:nvSpPr>
        <p:spPr>
          <a:xfrm>
            <a:off x="7829325" y="4583261"/>
            <a:ext cx="26894" cy="30256"/>
          </a:xfrm>
          <a:custGeom>
            <a:avLst/>
            <a:gdLst/>
            <a:ahLst/>
            <a:cxnLst/>
            <a:rect l="l" t="t" r="r" b="b"/>
            <a:pathLst>
              <a:path w="30479" h="34289">
                <a:moveTo>
                  <a:pt x="22097" y="34004"/>
                </a:moveTo>
                <a:lnTo>
                  <a:pt x="14096" y="31718"/>
                </a:lnTo>
                <a:lnTo>
                  <a:pt x="0" y="24955"/>
                </a:lnTo>
                <a:lnTo>
                  <a:pt x="8096" y="0"/>
                </a:lnTo>
                <a:lnTo>
                  <a:pt x="24193" y="6857"/>
                </a:lnTo>
                <a:lnTo>
                  <a:pt x="30194" y="9048"/>
                </a:lnTo>
                <a:lnTo>
                  <a:pt x="22097" y="34004"/>
                </a:lnTo>
                <a:close/>
              </a:path>
            </a:pathLst>
          </a:custGeom>
          <a:solidFill>
            <a:srgbClr val="333333"/>
          </a:solidFill>
        </p:spPr>
        <p:txBody>
          <a:bodyPr wrap="square" lIns="0" tIns="0" rIns="0" bIns="0" rtlCol="0"/>
          <a:lstStyle/>
          <a:p>
            <a:endParaRPr sz="1588"/>
          </a:p>
        </p:txBody>
      </p:sp>
      <p:sp>
        <p:nvSpPr>
          <p:cNvPr id="136" name="object 136"/>
          <p:cNvSpPr/>
          <p:nvPr/>
        </p:nvSpPr>
        <p:spPr>
          <a:xfrm>
            <a:off x="7870171" y="4599314"/>
            <a:ext cx="26894" cy="28015"/>
          </a:xfrm>
          <a:custGeom>
            <a:avLst/>
            <a:gdLst/>
            <a:ahLst/>
            <a:cxnLst/>
            <a:rect l="l" t="t" r="r" b="b"/>
            <a:pathLst>
              <a:path w="30479" h="31750">
                <a:moveTo>
                  <a:pt x="24098" y="31718"/>
                </a:moveTo>
                <a:lnTo>
                  <a:pt x="14097" y="29432"/>
                </a:lnTo>
                <a:lnTo>
                  <a:pt x="0" y="24860"/>
                </a:lnTo>
                <a:lnTo>
                  <a:pt x="8000" y="0"/>
                </a:lnTo>
                <a:lnTo>
                  <a:pt x="24098" y="4476"/>
                </a:lnTo>
                <a:lnTo>
                  <a:pt x="30098" y="6762"/>
                </a:lnTo>
                <a:lnTo>
                  <a:pt x="24098" y="31718"/>
                </a:lnTo>
                <a:close/>
              </a:path>
            </a:pathLst>
          </a:custGeom>
          <a:solidFill>
            <a:srgbClr val="333333"/>
          </a:solidFill>
        </p:spPr>
        <p:txBody>
          <a:bodyPr wrap="square" lIns="0" tIns="0" rIns="0" bIns="0" rtlCol="0"/>
          <a:lstStyle/>
          <a:p>
            <a:endParaRPr sz="1588"/>
          </a:p>
        </p:txBody>
      </p:sp>
      <p:sp>
        <p:nvSpPr>
          <p:cNvPr id="137" name="object 137"/>
          <p:cNvSpPr/>
          <p:nvPr/>
        </p:nvSpPr>
        <p:spPr>
          <a:xfrm>
            <a:off x="7910934" y="4611248"/>
            <a:ext cx="25213" cy="30256"/>
          </a:xfrm>
          <a:custGeom>
            <a:avLst/>
            <a:gdLst/>
            <a:ahLst/>
            <a:cxnLst/>
            <a:rect l="l" t="t" r="r" b="b"/>
            <a:pathLst>
              <a:path w="28575" h="34289">
                <a:moveTo>
                  <a:pt x="24193" y="34004"/>
                </a:moveTo>
                <a:lnTo>
                  <a:pt x="16097" y="29432"/>
                </a:lnTo>
                <a:lnTo>
                  <a:pt x="0" y="24955"/>
                </a:lnTo>
                <a:lnTo>
                  <a:pt x="6095" y="0"/>
                </a:lnTo>
                <a:lnTo>
                  <a:pt x="26193" y="4572"/>
                </a:lnTo>
                <a:lnTo>
                  <a:pt x="28193" y="6858"/>
                </a:lnTo>
                <a:lnTo>
                  <a:pt x="24193" y="34004"/>
                </a:lnTo>
                <a:close/>
              </a:path>
            </a:pathLst>
          </a:custGeom>
          <a:solidFill>
            <a:srgbClr val="333333"/>
          </a:solidFill>
        </p:spPr>
        <p:txBody>
          <a:bodyPr wrap="square" lIns="0" tIns="0" rIns="0" bIns="0" rtlCol="0"/>
          <a:lstStyle/>
          <a:p>
            <a:endParaRPr sz="1588"/>
          </a:p>
        </p:txBody>
      </p:sp>
      <p:sp>
        <p:nvSpPr>
          <p:cNvPr id="138" name="object 138"/>
          <p:cNvSpPr/>
          <p:nvPr/>
        </p:nvSpPr>
        <p:spPr>
          <a:xfrm>
            <a:off x="7953543" y="4621249"/>
            <a:ext cx="25213" cy="28015"/>
          </a:xfrm>
          <a:custGeom>
            <a:avLst/>
            <a:gdLst/>
            <a:ahLst/>
            <a:cxnLst/>
            <a:rect l="l" t="t" r="r" b="b"/>
            <a:pathLst>
              <a:path w="28575" h="31750">
                <a:moveTo>
                  <a:pt x="24098" y="31718"/>
                </a:moveTo>
                <a:lnTo>
                  <a:pt x="0" y="27241"/>
                </a:lnTo>
                <a:lnTo>
                  <a:pt x="4000" y="0"/>
                </a:lnTo>
                <a:lnTo>
                  <a:pt x="28098" y="4572"/>
                </a:lnTo>
                <a:lnTo>
                  <a:pt x="24098" y="31718"/>
                </a:lnTo>
                <a:close/>
              </a:path>
            </a:pathLst>
          </a:custGeom>
          <a:solidFill>
            <a:srgbClr val="333333"/>
          </a:solidFill>
        </p:spPr>
        <p:txBody>
          <a:bodyPr wrap="square" lIns="0" tIns="0" rIns="0" bIns="0" rtlCol="0"/>
          <a:lstStyle/>
          <a:p>
            <a:endParaRPr sz="1588"/>
          </a:p>
        </p:txBody>
      </p:sp>
      <p:sp>
        <p:nvSpPr>
          <p:cNvPr id="139" name="object 139"/>
          <p:cNvSpPr/>
          <p:nvPr/>
        </p:nvSpPr>
        <p:spPr>
          <a:xfrm>
            <a:off x="7996069" y="4629234"/>
            <a:ext cx="25213" cy="30256"/>
          </a:xfrm>
          <a:custGeom>
            <a:avLst/>
            <a:gdLst/>
            <a:ahLst/>
            <a:cxnLst/>
            <a:rect l="l" t="t" r="r" b="b"/>
            <a:pathLst>
              <a:path w="28575" h="34289">
                <a:moveTo>
                  <a:pt x="24193" y="34004"/>
                </a:moveTo>
                <a:lnTo>
                  <a:pt x="0" y="27241"/>
                </a:lnTo>
                <a:lnTo>
                  <a:pt x="4095" y="0"/>
                </a:lnTo>
                <a:lnTo>
                  <a:pt x="28193" y="6858"/>
                </a:lnTo>
                <a:lnTo>
                  <a:pt x="24193" y="34004"/>
                </a:lnTo>
                <a:close/>
              </a:path>
            </a:pathLst>
          </a:custGeom>
          <a:solidFill>
            <a:srgbClr val="333333"/>
          </a:solidFill>
        </p:spPr>
        <p:txBody>
          <a:bodyPr wrap="square" lIns="0" tIns="0" rIns="0" bIns="0" rtlCol="0"/>
          <a:lstStyle/>
          <a:p>
            <a:endParaRPr sz="1588"/>
          </a:p>
        </p:txBody>
      </p:sp>
      <p:sp>
        <p:nvSpPr>
          <p:cNvPr id="140" name="object 140"/>
          <p:cNvSpPr/>
          <p:nvPr/>
        </p:nvSpPr>
        <p:spPr>
          <a:xfrm>
            <a:off x="8038679" y="4637218"/>
            <a:ext cx="23532" cy="28015"/>
          </a:xfrm>
          <a:custGeom>
            <a:avLst/>
            <a:gdLst/>
            <a:ahLst/>
            <a:cxnLst/>
            <a:rect l="l" t="t" r="r" b="b"/>
            <a:pathLst>
              <a:path w="26670" h="31750">
                <a:moveTo>
                  <a:pt x="24098" y="31718"/>
                </a:moveTo>
                <a:lnTo>
                  <a:pt x="0" y="27241"/>
                </a:lnTo>
                <a:lnTo>
                  <a:pt x="2000" y="0"/>
                </a:lnTo>
                <a:lnTo>
                  <a:pt x="26098" y="4572"/>
                </a:lnTo>
                <a:lnTo>
                  <a:pt x="24098" y="31718"/>
                </a:lnTo>
                <a:close/>
              </a:path>
            </a:pathLst>
          </a:custGeom>
          <a:solidFill>
            <a:srgbClr val="333333"/>
          </a:solidFill>
        </p:spPr>
        <p:txBody>
          <a:bodyPr wrap="square" lIns="0" tIns="0" rIns="0" bIns="0" rtlCol="0"/>
          <a:lstStyle/>
          <a:p>
            <a:endParaRPr sz="1588"/>
          </a:p>
        </p:txBody>
      </p:sp>
      <p:sp>
        <p:nvSpPr>
          <p:cNvPr id="141" name="object 141"/>
          <p:cNvSpPr/>
          <p:nvPr/>
        </p:nvSpPr>
        <p:spPr>
          <a:xfrm>
            <a:off x="8081205" y="4643269"/>
            <a:ext cx="23532" cy="26334"/>
          </a:xfrm>
          <a:custGeom>
            <a:avLst/>
            <a:gdLst/>
            <a:ahLst/>
            <a:cxnLst/>
            <a:rect l="l" t="t" r="r" b="b"/>
            <a:pathLst>
              <a:path w="26670" h="29845">
                <a:moveTo>
                  <a:pt x="24193" y="29432"/>
                </a:moveTo>
                <a:lnTo>
                  <a:pt x="0" y="27146"/>
                </a:lnTo>
                <a:lnTo>
                  <a:pt x="2095" y="0"/>
                </a:lnTo>
                <a:lnTo>
                  <a:pt x="26193" y="2286"/>
                </a:lnTo>
                <a:lnTo>
                  <a:pt x="24193" y="29432"/>
                </a:lnTo>
                <a:close/>
              </a:path>
            </a:pathLst>
          </a:custGeom>
          <a:solidFill>
            <a:srgbClr val="333333"/>
          </a:solidFill>
        </p:spPr>
        <p:txBody>
          <a:bodyPr wrap="square" lIns="0" tIns="0" rIns="0" bIns="0" rtlCol="0"/>
          <a:lstStyle/>
          <a:p>
            <a:endParaRPr sz="1588"/>
          </a:p>
        </p:txBody>
      </p:sp>
      <p:sp>
        <p:nvSpPr>
          <p:cNvPr id="142" name="object 142"/>
          <p:cNvSpPr/>
          <p:nvPr/>
        </p:nvSpPr>
        <p:spPr>
          <a:xfrm>
            <a:off x="8123817" y="4647219"/>
            <a:ext cx="23532" cy="26334"/>
          </a:xfrm>
          <a:custGeom>
            <a:avLst/>
            <a:gdLst/>
            <a:ahLst/>
            <a:cxnLst/>
            <a:rect l="l" t="t" r="r" b="b"/>
            <a:pathLst>
              <a:path w="26670" h="29845">
                <a:moveTo>
                  <a:pt x="24098" y="29527"/>
                </a:moveTo>
                <a:lnTo>
                  <a:pt x="10096" y="29527"/>
                </a:lnTo>
                <a:lnTo>
                  <a:pt x="0" y="27241"/>
                </a:lnTo>
                <a:lnTo>
                  <a:pt x="2000" y="0"/>
                </a:lnTo>
                <a:lnTo>
                  <a:pt x="10096" y="2286"/>
                </a:lnTo>
                <a:lnTo>
                  <a:pt x="26098" y="2286"/>
                </a:lnTo>
                <a:lnTo>
                  <a:pt x="24098" y="29527"/>
                </a:lnTo>
                <a:close/>
              </a:path>
            </a:pathLst>
          </a:custGeom>
          <a:solidFill>
            <a:srgbClr val="333333"/>
          </a:solidFill>
        </p:spPr>
        <p:txBody>
          <a:bodyPr wrap="square" lIns="0" tIns="0" rIns="0" bIns="0" rtlCol="0"/>
          <a:lstStyle/>
          <a:p>
            <a:endParaRPr sz="1588"/>
          </a:p>
        </p:txBody>
      </p:sp>
      <p:sp>
        <p:nvSpPr>
          <p:cNvPr id="143" name="object 143"/>
          <p:cNvSpPr/>
          <p:nvPr/>
        </p:nvSpPr>
        <p:spPr>
          <a:xfrm>
            <a:off x="8166426" y="4651253"/>
            <a:ext cx="23532" cy="24093"/>
          </a:xfrm>
          <a:custGeom>
            <a:avLst/>
            <a:gdLst/>
            <a:ahLst/>
            <a:cxnLst/>
            <a:rect l="l" t="t" r="r" b="b"/>
            <a:pathLst>
              <a:path w="26670" h="27304">
                <a:moveTo>
                  <a:pt x="24098" y="27146"/>
                </a:moveTo>
                <a:lnTo>
                  <a:pt x="0" y="27146"/>
                </a:lnTo>
                <a:lnTo>
                  <a:pt x="2000" y="0"/>
                </a:lnTo>
                <a:lnTo>
                  <a:pt x="26098" y="0"/>
                </a:lnTo>
                <a:lnTo>
                  <a:pt x="24098" y="27146"/>
                </a:lnTo>
                <a:close/>
              </a:path>
            </a:pathLst>
          </a:custGeom>
          <a:solidFill>
            <a:srgbClr val="333333"/>
          </a:solidFill>
        </p:spPr>
        <p:txBody>
          <a:bodyPr wrap="square" lIns="0" tIns="0" rIns="0" bIns="0" rtlCol="0"/>
          <a:lstStyle/>
          <a:p>
            <a:endParaRPr sz="1588"/>
          </a:p>
        </p:txBody>
      </p:sp>
      <p:sp>
        <p:nvSpPr>
          <p:cNvPr id="144" name="object 144"/>
          <p:cNvSpPr/>
          <p:nvPr/>
        </p:nvSpPr>
        <p:spPr>
          <a:xfrm>
            <a:off x="8208953" y="4653270"/>
            <a:ext cx="63874" cy="24093"/>
          </a:xfrm>
          <a:custGeom>
            <a:avLst/>
            <a:gdLst/>
            <a:ahLst/>
            <a:cxnLst/>
            <a:rect l="l" t="t" r="r" b="b"/>
            <a:pathLst>
              <a:path w="72390" h="27304">
                <a:moveTo>
                  <a:pt x="24098" y="27146"/>
                </a:moveTo>
                <a:lnTo>
                  <a:pt x="0" y="27146"/>
                </a:lnTo>
                <a:lnTo>
                  <a:pt x="0" y="0"/>
                </a:lnTo>
                <a:lnTo>
                  <a:pt x="24098" y="0"/>
                </a:lnTo>
                <a:lnTo>
                  <a:pt x="24098" y="27146"/>
                </a:lnTo>
                <a:close/>
              </a:path>
              <a:path w="72390" h="27304">
                <a:moveTo>
                  <a:pt x="72389" y="27146"/>
                </a:moveTo>
                <a:lnTo>
                  <a:pt x="48291" y="27146"/>
                </a:lnTo>
                <a:lnTo>
                  <a:pt x="48291" y="0"/>
                </a:lnTo>
                <a:lnTo>
                  <a:pt x="72389" y="0"/>
                </a:lnTo>
                <a:lnTo>
                  <a:pt x="72389" y="27146"/>
                </a:lnTo>
                <a:close/>
              </a:path>
            </a:pathLst>
          </a:custGeom>
          <a:solidFill>
            <a:srgbClr val="333333"/>
          </a:solidFill>
        </p:spPr>
        <p:txBody>
          <a:bodyPr wrap="square" lIns="0" tIns="0" rIns="0" bIns="0" rtlCol="0"/>
          <a:lstStyle/>
          <a:p>
            <a:endParaRPr sz="1588"/>
          </a:p>
        </p:txBody>
      </p:sp>
      <p:sp>
        <p:nvSpPr>
          <p:cNvPr id="145" name="object 145"/>
          <p:cNvSpPr/>
          <p:nvPr/>
        </p:nvSpPr>
        <p:spPr>
          <a:xfrm>
            <a:off x="8294090" y="4651253"/>
            <a:ext cx="23532" cy="26334"/>
          </a:xfrm>
          <a:custGeom>
            <a:avLst/>
            <a:gdLst/>
            <a:ahLst/>
            <a:cxnLst/>
            <a:rect l="l" t="t" r="r" b="b"/>
            <a:pathLst>
              <a:path w="26670" h="29845">
                <a:moveTo>
                  <a:pt x="0" y="29432"/>
                </a:moveTo>
                <a:lnTo>
                  <a:pt x="0" y="2285"/>
                </a:lnTo>
                <a:lnTo>
                  <a:pt x="12096" y="0"/>
                </a:lnTo>
                <a:lnTo>
                  <a:pt x="24193" y="0"/>
                </a:lnTo>
                <a:lnTo>
                  <a:pt x="26193" y="27146"/>
                </a:lnTo>
                <a:lnTo>
                  <a:pt x="12096" y="27146"/>
                </a:lnTo>
                <a:lnTo>
                  <a:pt x="0" y="29432"/>
                </a:lnTo>
                <a:close/>
              </a:path>
            </a:pathLst>
          </a:custGeom>
          <a:solidFill>
            <a:srgbClr val="333333"/>
          </a:solidFill>
        </p:spPr>
        <p:txBody>
          <a:bodyPr wrap="square" lIns="0" tIns="0" rIns="0" bIns="0" rtlCol="0"/>
          <a:lstStyle/>
          <a:p>
            <a:endParaRPr sz="1588"/>
          </a:p>
        </p:txBody>
      </p:sp>
      <p:sp>
        <p:nvSpPr>
          <p:cNvPr id="146" name="object 146"/>
          <p:cNvSpPr/>
          <p:nvPr/>
        </p:nvSpPr>
        <p:spPr>
          <a:xfrm>
            <a:off x="8336700" y="4649236"/>
            <a:ext cx="23532" cy="24093"/>
          </a:xfrm>
          <a:custGeom>
            <a:avLst/>
            <a:gdLst/>
            <a:ahLst/>
            <a:cxnLst/>
            <a:rect l="l" t="t" r="r" b="b"/>
            <a:pathLst>
              <a:path w="26670" h="27304">
                <a:moveTo>
                  <a:pt x="26098" y="27241"/>
                </a:moveTo>
                <a:lnTo>
                  <a:pt x="2000" y="27241"/>
                </a:lnTo>
                <a:lnTo>
                  <a:pt x="0" y="0"/>
                </a:lnTo>
                <a:lnTo>
                  <a:pt x="24098" y="0"/>
                </a:lnTo>
                <a:lnTo>
                  <a:pt x="26098" y="27241"/>
                </a:lnTo>
                <a:close/>
              </a:path>
            </a:pathLst>
          </a:custGeom>
          <a:solidFill>
            <a:srgbClr val="333333"/>
          </a:solidFill>
        </p:spPr>
        <p:txBody>
          <a:bodyPr wrap="square" lIns="0" tIns="0" rIns="0" bIns="0" rtlCol="0"/>
          <a:lstStyle/>
          <a:p>
            <a:endParaRPr sz="1588"/>
          </a:p>
        </p:txBody>
      </p:sp>
      <p:sp>
        <p:nvSpPr>
          <p:cNvPr id="147" name="object 147"/>
          <p:cNvSpPr/>
          <p:nvPr/>
        </p:nvSpPr>
        <p:spPr>
          <a:xfrm>
            <a:off x="8379227" y="4645287"/>
            <a:ext cx="21851" cy="26334"/>
          </a:xfrm>
          <a:custGeom>
            <a:avLst/>
            <a:gdLst/>
            <a:ahLst/>
            <a:cxnLst/>
            <a:rect l="l" t="t" r="r" b="b"/>
            <a:pathLst>
              <a:path w="24765" h="29845">
                <a:moveTo>
                  <a:pt x="2095" y="29432"/>
                </a:moveTo>
                <a:lnTo>
                  <a:pt x="0" y="2190"/>
                </a:lnTo>
                <a:lnTo>
                  <a:pt x="22193" y="0"/>
                </a:lnTo>
                <a:lnTo>
                  <a:pt x="24193" y="27146"/>
                </a:lnTo>
                <a:lnTo>
                  <a:pt x="2095" y="29432"/>
                </a:lnTo>
                <a:close/>
              </a:path>
            </a:pathLst>
          </a:custGeom>
          <a:solidFill>
            <a:srgbClr val="333333"/>
          </a:solidFill>
        </p:spPr>
        <p:txBody>
          <a:bodyPr wrap="square" lIns="0" tIns="0" rIns="0" bIns="0" rtlCol="0"/>
          <a:lstStyle/>
          <a:p>
            <a:endParaRPr sz="1588"/>
          </a:p>
        </p:txBody>
      </p:sp>
      <p:sp>
        <p:nvSpPr>
          <p:cNvPr id="148" name="object 148"/>
          <p:cNvSpPr/>
          <p:nvPr/>
        </p:nvSpPr>
        <p:spPr>
          <a:xfrm>
            <a:off x="8420072" y="4639236"/>
            <a:ext cx="23532" cy="26334"/>
          </a:xfrm>
          <a:custGeom>
            <a:avLst/>
            <a:gdLst/>
            <a:ahLst/>
            <a:cxnLst/>
            <a:rect l="l" t="t" r="r" b="b"/>
            <a:pathLst>
              <a:path w="26670" h="29845">
                <a:moveTo>
                  <a:pt x="2000" y="29432"/>
                </a:moveTo>
                <a:lnTo>
                  <a:pt x="0" y="2286"/>
                </a:lnTo>
                <a:lnTo>
                  <a:pt x="24098" y="0"/>
                </a:lnTo>
                <a:lnTo>
                  <a:pt x="26098" y="27241"/>
                </a:lnTo>
                <a:lnTo>
                  <a:pt x="2000" y="29432"/>
                </a:lnTo>
                <a:close/>
              </a:path>
            </a:pathLst>
          </a:custGeom>
          <a:solidFill>
            <a:srgbClr val="333333"/>
          </a:solidFill>
        </p:spPr>
        <p:txBody>
          <a:bodyPr wrap="square" lIns="0" tIns="0" rIns="0" bIns="0" rtlCol="0"/>
          <a:lstStyle/>
          <a:p>
            <a:endParaRPr sz="1588"/>
          </a:p>
        </p:txBody>
      </p:sp>
      <p:sp>
        <p:nvSpPr>
          <p:cNvPr id="149" name="object 149"/>
          <p:cNvSpPr/>
          <p:nvPr/>
        </p:nvSpPr>
        <p:spPr>
          <a:xfrm>
            <a:off x="8462598" y="4631251"/>
            <a:ext cx="25213" cy="28015"/>
          </a:xfrm>
          <a:custGeom>
            <a:avLst/>
            <a:gdLst/>
            <a:ahLst/>
            <a:cxnLst/>
            <a:rect l="l" t="t" r="r" b="b"/>
            <a:pathLst>
              <a:path w="28575" h="31750">
                <a:moveTo>
                  <a:pt x="4095" y="31718"/>
                </a:moveTo>
                <a:lnTo>
                  <a:pt x="2095" y="31718"/>
                </a:lnTo>
                <a:lnTo>
                  <a:pt x="0" y="4572"/>
                </a:lnTo>
                <a:lnTo>
                  <a:pt x="4095" y="4572"/>
                </a:lnTo>
                <a:lnTo>
                  <a:pt x="24193" y="0"/>
                </a:lnTo>
                <a:lnTo>
                  <a:pt x="28193" y="27146"/>
                </a:lnTo>
                <a:lnTo>
                  <a:pt x="4095" y="31718"/>
                </a:lnTo>
                <a:close/>
              </a:path>
            </a:pathLst>
          </a:custGeom>
          <a:solidFill>
            <a:srgbClr val="333333"/>
          </a:solidFill>
        </p:spPr>
        <p:txBody>
          <a:bodyPr wrap="square" lIns="0" tIns="0" rIns="0" bIns="0" rtlCol="0"/>
          <a:lstStyle/>
          <a:p>
            <a:endParaRPr sz="1588"/>
          </a:p>
        </p:txBody>
      </p:sp>
      <p:sp>
        <p:nvSpPr>
          <p:cNvPr id="150" name="object 150"/>
          <p:cNvSpPr/>
          <p:nvPr/>
        </p:nvSpPr>
        <p:spPr>
          <a:xfrm>
            <a:off x="8503444" y="4623266"/>
            <a:ext cx="25213" cy="28015"/>
          </a:xfrm>
          <a:custGeom>
            <a:avLst/>
            <a:gdLst/>
            <a:ahLst/>
            <a:cxnLst/>
            <a:rect l="l" t="t" r="r" b="b"/>
            <a:pathLst>
              <a:path w="28575" h="31750">
                <a:moveTo>
                  <a:pt x="26765" y="18097"/>
                </a:moveTo>
                <a:lnTo>
                  <a:pt x="14096" y="18097"/>
                </a:lnTo>
                <a:lnTo>
                  <a:pt x="14096" y="4572"/>
                </a:lnTo>
                <a:lnTo>
                  <a:pt x="8001" y="4572"/>
                </a:lnTo>
                <a:lnTo>
                  <a:pt x="24098" y="0"/>
                </a:lnTo>
                <a:lnTo>
                  <a:pt x="24772" y="4572"/>
                </a:lnTo>
                <a:lnTo>
                  <a:pt x="14096" y="4572"/>
                </a:lnTo>
                <a:lnTo>
                  <a:pt x="14096" y="18097"/>
                </a:lnTo>
                <a:lnTo>
                  <a:pt x="26765" y="18097"/>
                </a:lnTo>
                <a:close/>
              </a:path>
              <a:path w="28575" h="31750">
                <a:moveTo>
                  <a:pt x="14096" y="31718"/>
                </a:moveTo>
                <a:lnTo>
                  <a:pt x="4000" y="31718"/>
                </a:lnTo>
                <a:lnTo>
                  <a:pt x="0" y="4572"/>
                </a:lnTo>
                <a:lnTo>
                  <a:pt x="8001" y="4572"/>
                </a:lnTo>
                <a:lnTo>
                  <a:pt x="14096" y="18097"/>
                </a:lnTo>
                <a:lnTo>
                  <a:pt x="26765" y="18097"/>
                </a:lnTo>
                <a:lnTo>
                  <a:pt x="28098" y="27146"/>
                </a:lnTo>
                <a:lnTo>
                  <a:pt x="18097" y="29432"/>
                </a:lnTo>
                <a:lnTo>
                  <a:pt x="14096" y="31718"/>
                </a:lnTo>
                <a:close/>
              </a:path>
            </a:pathLst>
          </a:custGeom>
          <a:solidFill>
            <a:srgbClr val="333333"/>
          </a:solidFill>
        </p:spPr>
        <p:txBody>
          <a:bodyPr wrap="square" lIns="0" tIns="0" rIns="0" bIns="0" rtlCol="0"/>
          <a:lstStyle/>
          <a:p>
            <a:endParaRPr sz="1588"/>
          </a:p>
        </p:txBody>
      </p:sp>
      <p:sp>
        <p:nvSpPr>
          <p:cNvPr id="151" name="object 151"/>
          <p:cNvSpPr/>
          <p:nvPr/>
        </p:nvSpPr>
        <p:spPr>
          <a:xfrm>
            <a:off x="8546055" y="4613265"/>
            <a:ext cx="25213" cy="30256"/>
          </a:xfrm>
          <a:custGeom>
            <a:avLst/>
            <a:gdLst/>
            <a:ahLst/>
            <a:cxnLst/>
            <a:rect l="l" t="t" r="r" b="b"/>
            <a:pathLst>
              <a:path w="28575" h="34289">
                <a:moveTo>
                  <a:pt x="4000" y="34004"/>
                </a:moveTo>
                <a:lnTo>
                  <a:pt x="0" y="6762"/>
                </a:lnTo>
                <a:lnTo>
                  <a:pt x="12001" y="2285"/>
                </a:lnTo>
                <a:lnTo>
                  <a:pt x="22098" y="0"/>
                </a:lnTo>
                <a:lnTo>
                  <a:pt x="28098" y="24955"/>
                </a:lnTo>
                <a:lnTo>
                  <a:pt x="22098" y="27146"/>
                </a:lnTo>
                <a:lnTo>
                  <a:pt x="4000" y="34004"/>
                </a:lnTo>
                <a:close/>
              </a:path>
            </a:pathLst>
          </a:custGeom>
          <a:solidFill>
            <a:srgbClr val="333333"/>
          </a:solidFill>
        </p:spPr>
        <p:txBody>
          <a:bodyPr wrap="square" lIns="0" tIns="0" rIns="0" bIns="0" rtlCol="0"/>
          <a:lstStyle/>
          <a:p>
            <a:endParaRPr sz="1588"/>
          </a:p>
        </p:txBody>
      </p:sp>
      <p:sp>
        <p:nvSpPr>
          <p:cNvPr id="152" name="object 152"/>
          <p:cNvSpPr/>
          <p:nvPr/>
        </p:nvSpPr>
        <p:spPr>
          <a:xfrm>
            <a:off x="8586815" y="4601246"/>
            <a:ext cx="26894" cy="28015"/>
          </a:xfrm>
          <a:custGeom>
            <a:avLst/>
            <a:gdLst/>
            <a:ahLst/>
            <a:cxnLst/>
            <a:rect l="l" t="t" r="r" b="b"/>
            <a:pathLst>
              <a:path w="30479" h="31750">
                <a:moveTo>
                  <a:pt x="6000" y="31718"/>
                </a:moveTo>
                <a:lnTo>
                  <a:pt x="0" y="6858"/>
                </a:lnTo>
                <a:lnTo>
                  <a:pt x="16097" y="2286"/>
                </a:lnTo>
                <a:lnTo>
                  <a:pt x="22098" y="0"/>
                </a:lnTo>
                <a:lnTo>
                  <a:pt x="30194" y="24955"/>
                </a:lnTo>
                <a:lnTo>
                  <a:pt x="26098" y="27241"/>
                </a:lnTo>
                <a:lnTo>
                  <a:pt x="6000" y="31718"/>
                </a:lnTo>
                <a:close/>
              </a:path>
            </a:pathLst>
          </a:custGeom>
          <a:solidFill>
            <a:srgbClr val="333333"/>
          </a:solidFill>
        </p:spPr>
        <p:txBody>
          <a:bodyPr wrap="square" lIns="0" tIns="0" rIns="0" bIns="0" rtlCol="0"/>
          <a:lstStyle/>
          <a:p>
            <a:endParaRPr sz="1588"/>
          </a:p>
        </p:txBody>
      </p:sp>
      <p:sp>
        <p:nvSpPr>
          <p:cNvPr id="153" name="object 153"/>
          <p:cNvSpPr/>
          <p:nvPr/>
        </p:nvSpPr>
        <p:spPr>
          <a:xfrm>
            <a:off x="8625812" y="4587296"/>
            <a:ext cx="28574" cy="30256"/>
          </a:xfrm>
          <a:custGeom>
            <a:avLst/>
            <a:gdLst/>
            <a:ahLst/>
            <a:cxnLst/>
            <a:rect l="l" t="t" r="r" b="b"/>
            <a:pathLst>
              <a:path w="32384" h="34289">
                <a:moveTo>
                  <a:pt x="8096" y="34004"/>
                </a:moveTo>
                <a:lnTo>
                  <a:pt x="0" y="9048"/>
                </a:lnTo>
                <a:lnTo>
                  <a:pt x="24193" y="0"/>
                </a:lnTo>
                <a:lnTo>
                  <a:pt x="32194" y="24860"/>
                </a:lnTo>
                <a:lnTo>
                  <a:pt x="28194" y="27146"/>
                </a:lnTo>
                <a:lnTo>
                  <a:pt x="8096" y="34004"/>
                </a:lnTo>
                <a:close/>
              </a:path>
            </a:pathLst>
          </a:custGeom>
          <a:solidFill>
            <a:srgbClr val="333333"/>
          </a:solidFill>
        </p:spPr>
        <p:txBody>
          <a:bodyPr wrap="square" lIns="0" tIns="0" rIns="0" bIns="0" rtlCol="0"/>
          <a:lstStyle/>
          <a:p>
            <a:endParaRPr sz="1588"/>
          </a:p>
        </p:txBody>
      </p:sp>
      <p:sp>
        <p:nvSpPr>
          <p:cNvPr id="154" name="object 154"/>
          <p:cNvSpPr/>
          <p:nvPr/>
        </p:nvSpPr>
        <p:spPr>
          <a:xfrm>
            <a:off x="8666658" y="4569311"/>
            <a:ext cx="26894" cy="30256"/>
          </a:xfrm>
          <a:custGeom>
            <a:avLst/>
            <a:gdLst/>
            <a:ahLst/>
            <a:cxnLst/>
            <a:rect l="l" t="t" r="r" b="b"/>
            <a:pathLst>
              <a:path w="30479" h="34289">
                <a:moveTo>
                  <a:pt x="8000" y="34004"/>
                </a:moveTo>
                <a:lnTo>
                  <a:pt x="0" y="9048"/>
                </a:lnTo>
                <a:lnTo>
                  <a:pt x="12001" y="4476"/>
                </a:lnTo>
                <a:lnTo>
                  <a:pt x="20097" y="0"/>
                </a:lnTo>
                <a:lnTo>
                  <a:pt x="30099" y="24860"/>
                </a:lnTo>
                <a:lnTo>
                  <a:pt x="22098" y="29432"/>
                </a:lnTo>
                <a:lnTo>
                  <a:pt x="8000" y="34004"/>
                </a:lnTo>
                <a:close/>
              </a:path>
            </a:pathLst>
          </a:custGeom>
          <a:solidFill>
            <a:srgbClr val="333333"/>
          </a:solidFill>
        </p:spPr>
        <p:txBody>
          <a:bodyPr wrap="square" lIns="0" tIns="0" rIns="0" bIns="0" rtlCol="0"/>
          <a:lstStyle/>
          <a:p>
            <a:endParaRPr sz="1588"/>
          </a:p>
        </p:txBody>
      </p:sp>
      <p:sp>
        <p:nvSpPr>
          <p:cNvPr id="155" name="object 155"/>
          <p:cNvSpPr/>
          <p:nvPr/>
        </p:nvSpPr>
        <p:spPr>
          <a:xfrm>
            <a:off x="8703889" y="4547291"/>
            <a:ext cx="28574" cy="34178"/>
          </a:xfrm>
          <a:custGeom>
            <a:avLst/>
            <a:gdLst/>
            <a:ahLst/>
            <a:cxnLst/>
            <a:rect l="l" t="t" r="r" b="b"/>
            <a:pathLst>
              <a:path w="32384" h="38735">
                <a:moveTo>
                  <a:pt x="10096" y="38481"/>
                </a:moveTo>
                <a:lnTo>
                  <a:pt x="0" y="13620"/>
                </a:lnTo>
                <a:lnTo>
                  <a:pt x="6000" y="9048"/>
                </a:lnTo>
                <a:lnTo>
                  <a:pt x="20097" y="0"/>
                </a:lnTo>
                <a:lnTo>
                  <a:pt x="32194" y="22669"/>
                </a:lnTo>
                <a:lnTo>
                  <a:pt x="16097" y="34004"/>
                </a:lnTo>
                <a:lnTo>
                  <a:pt x="10096" y="38481"/>
                </a:lnTo>
                <a:close/>
              </a:path>
            </a:pathLst>
          </a:custGeom>
          <a:solidFill>
            <a:srgbClr val="333333"/>
          </a:solidFill>
        </p:spPr>
        <p:txBody>
          <a:bodyPr wrap="square" lIns="0" tIns="0" rIns="0" bIns="0" rtlCol="0"/>
          <a:lstStyle/>
          <a:p>
            <a:endParaRPr sz="1588"/>
          </a:p>
        </p:txBody>
      </p:sp>
      <p:sp>
        <p:nvSpPr>
          <p:cNvPr id="156" name="object 156"/>
          <p:cNvSpPr/>
          <p:nvPr/>
        </p:nvSpPr>
        <p:spPr>
          <a:xfrm>
            <a:off x="8739356" y="4521322"/>
            <a:ext cx="30256" cy="34178"/>
          </a:xfrm>
          <a:custGeom>
            <a:avLst/>
            <a:gdLst/>
            <a:ahLst/>
            <a:cxnLst/>
            <a:rect l="l" t="t" r="r" b="b"/>
            <a:pathLst>
              <a:path w="34290" h="38735">
                <a:moveTo>
                  <a:pt x="14097" y="38480"/>
                </a:moveTo>
                <a:lnTo>
                  <a:pt x="0" y="15811"/>
                </a:lnTo>
                <a:lnTo>
                  <a:pt x="20097" y="0"/>
                </a:lnTo>
                <a:lnTo>
                  <a:pt x="34194" y="22669"/>
                </a:lnTo>
                <a:lnTo>
                  <a:pt x="14097" y="38480"/>
                </a:lnTo>
                <a:close/>
              </a:path>
            </a:pathLst>
          </a:custGeom>
          <a:solidFill>
            <a:srgbClr val="333333"/>
          </a:solidFill>
        </p:spPr>
        <p:txBody>
          <a:bodyPr wrap="square" lIns="0" tIns="0" rIns="0" bIns="0" rtlCol="0"/>
          <a:lstStyle/>
          <a:p>
            <a:endParaRPr sz="1588"/>
          </a:p>
        </p:txBody>
      </p:sp>
      <p:sp>
        <p:nvSpPr>
          <p:cNvPr id="157" name="object 157"/>
          <p:cNvSpPr/>
          <p:nvPr/>
        </p:nvSpPr>
        <p:spPr>
          <a:xfrm>
            <a:off x="8771292" y="4487367"/>
            <a:ext cx="28574" cy="38100"/>
          </a:xfrm>
          <a:custGeom>
            <a:avLst/>
            <a:gdLst/>
            <a:ahLst/>
            <a:cxnLst/>
            <a:rect l="l" t="t" r="r" b="b"/>
            <a:pathLst>
              <a:path w="32384" h="43179">
                <a:moveTo>
                  <a:pt x="14096" y="43053"/>
                </a:moveTo>
                <a:lnTo>
                  <a:pt x="0" y="22669"/>
                </a:lnTo>
                <a:lnTo>
                  <a:pt x="6000" y="13525"/>
                </a:lnTo>
                <a:lnTo>
                  <a:pt x="16097" y="0"/>
                </a:lnTo>
                <a:lnTo>
                  <a:pt x="32194" y="20383"/>
                </a:lnTo>
                <a:lnTo>
                  <a:pt x="24098" y="33909"/>
                </a:lnTo>
                <a:lnTo>
                  <a:pt x="14096" y="43053"/>
                </a:lnTo>
                <a:close/>
              </a:path>
            </a:pathLst>
          </a:custGeom>
          <a:solidFill>
            <a:srgbClr val="333333"/>
          </a:solidFill>
        </p:spPr>
        <p:txBody>
          <a:bodyPr wrap="square" lIns="0" tIns="0" rIns="0" bIns="0" rtlCol="0"/>
          <a:lstStyle/>
          <a:p>
            <a:endParaRPr sz="1588"/>
          </a:p>
        </p:txBody>
      </p:sp>
      <p:sp>
        <p:nvSpPr>
          <p:cNvPr id="158" name="object 158"/>
          <p:cNvSpPr/>
          <p:nvPr/>
        </p:nvSpPr>
        <p:spPr>
          <a:xfrm>
            <a:off x="8794321" y="4453330"/>
            <a:ext cx="25213" cy="28015"/>
          </a:xfrm>
          <a:custGeom>
            <a:avLst/>
            <a:gdLst/>
            <a:ahLst/>
            <a:cxnLst/>
            <a:rect l="l" t="t" r="r" b="b"/>
            <a:pathLst>
              <a:path w="28575" h="31750">
                <a:moveTo>
                  <a:pt x="2277" y="13620"/>
                </a:moveTo>
                <a:lnTo>
                  <a:pt x="2095" y="13620"/>
                </a:lnTo>
                <a:lnTo>
                  <a:pt x="4095" y="0"/>
                </a:lnTo>
                <a:lnTo>
                  <a:pt x="28193" y="0"/>
                </a:lnTo>
                <a:lnTo>
                  <a:pt x="27858" y="2286"/>
                </a:lnTo>
                <a:lnTo>
                  <a:pt x="6096" y="2286"/>
                </a:lnTo>
                <a:lnTo>
                  <a:pt x="2277" y="13620"/>
                </a:lnTo>
                <a:close/>
              </a:path>
              <a:path w="28575" h="31750">
                <a:moveTo>
                  <a:pt x="20193" y="31718"/>
                </a:moveTo>
                <a:lnTo>
                  <a:pt x="0" y="20383"/>
                </a:lnTo>
                <a:lnTo>
                  <a:pt x="6096" y="2286"/>
                </a:lnTo>
                <a:lnTo>
                  <a:pt x="14096" y="13620"/>
                </a:lnTo>
                <a:lnTo>
                  <a:pt x="26193" y="13620"/>
                </a:lnTo>
                <a:lnTo>
                  <a:pt x="24193" y="22669"/>
                </a:lnTo>
                <a:lnTo>
                  <a:pt x="20193" y="31718"/>
                </a:lnTo>
                <a:close/>
              </a:path>
              <a:path w="28575" h="31750">
                <a:moveTo>
                  <a:pt x="26193" y="13620"/>
                </a:moveTo>
                <a:lnTo>
                  <a:pt x="14096" y="13620"/>
                </a:lnTo>
                <a:lnTo>
                  <a:pt x="6096" y="2286"/>
                </a:lnTo>
                <a:lnTo>
                  <a:pt x="27858" y="2286"/>
                </a:lnTo>
                <a:lnTo>
                  <a:pt x="26193" y="13620"/>
                </a:lnTo>
                <a:close/>
              </a:path>
            </a:pathLst>
          </a:custGeom>
          <a:solidFill>
            <a:srgbClr val="333333"/>
          </a:solidFill>
        </p:spPr>
        <p:txBody>
          <a:bodyPr wrap="square" lIns="0" tIns="0" rIns="0" bIns="0" rtlCol="0"/>
          <a:lstStyle/>
          <a:p>
            <a:endParaRPr sz="1588"/>
          </a:p>
        </p:txBody>
      </p:sp>
      <p:sp>
        <p:nvSpPr>
          <p:cNvPr id="159" name="object 159"/>
          <p:cNvSpPr/>
          <p:nvPr/>
        </p:nvSpPr>
        <p:spPr>
          <a:xfrm>
            <a:off x="8794321" y="4401390"/>
            <a:ext cx="25213" cy="28015"/>
          </a:xfrm>
          <a:custGeom>
            <a:avLst/>
            <a:gdLst/>
            <a:ahLst/>
            <a:cxnLst/>
            <a:rect l="l" t="t" r="r" b="b"/>
            <a:pathLst>
              <a:path w="28575" h="31750">
                <a:moveTo>
                  <a:pt x="6095" y="29432"/>
                </a:moveTo>
                <a:lnTo>
                  <a:pt x="0" y="11334"/>
                </a:lnTo>
                <a:lnTo>
                  <a:pt x="20192" y="0"/>
                </a:lnTo>
                <a:lnTo>
                  <a:pt x="24193" y="9048"/>
                </a:lnTo>
                <a:lnTo>
                  <a:pt x="26193" y="20383"/>
                </a:lnTo>
                <a:lnTo>
                  <a:pt x="14096" y="20383"/>
                </a:lnTo>
                <a:lnTo>
                  <a:pt x="6095" y="29432"/>
                </a:lnTo>
                <a:close/>
              </a:path>
              <a:path w="28575" h="31750">
                <a:moveTo>
                  <a:pt x="28193" y="31718"/>
                </a:moveTo>
                <a:lnTo>
                  <a:pt x="4095" y="31718"/>
                </a:lnTo>
                <a:lnTo>
                  <a:pt x="2095" y="20383"/>
                </a:lnTo>
                <a:lnTo>
                  <a:pt x="3047" y="20383"/>
                </a:lnTo>
                <a:lnTo>
                  <a:pt x="6095" y="29432"/>
                </a:lnTo>
                <a:lnTo>
                  <a:pt x="27790" y="29432"/>
                </a:lnTo>
                <a:lnTo>
                  <a:pt x="28193" y="31718"/>
                </a:lnTo>
                <a:close/>
              </a:path>
              <a:path w="28575" h="31750">
                <a:moveTo>
                  <a:pt x="27790" y="29432"/>
                </a:moveTo>
                <a:lnTo>
                  <a:pt x="6095" y="29432"/>
                </a:lnTo>
                <a:lnTo>
                  <a:pt x="14096" y="20383"/>
                </a:lnTo>
                <a:lnTo>
                  <a:pt x="26193" y="20383"/>
                </a:lnTo>
                <a:lnTo>
                  <a:pt x="27790" y="29432"/>
                </a:lnTo>
                <a:close/>
              </a:path>
            </a:pathLst>
          </a:custGeom>
          <a:solidFill>
            <a:srgbClr val="333333"/>
          </a:solidFill>
        </p:spPr>
        <p:txBody>
          <a:bodyPr wrap="square" lIns="0" tIns="0" rIns="0" bIns="0" rtlCol="0"/>
          <a:lstStyle/>
          <a:p>
            <a:endParaRPr sz="1588"/>
          </a:p>
        </p:txBody>
      </p:sp>
      <p:sp>
        <p:nvSpPr>
          <p:cNvPr id="160" name="object 160"/>
          <p:cNvSpPr/>
          <p:nvPr/>
        </p:nvSpPr>
        <p:spPr>
          <a:xfrm>
            <a:off x="8773057" y="4359452"/>
            <a:ext cx="26894" cy="36419"/>
          </a:xfrm>
          <a:custGeom>
            <a:avLst/>
            <a:gdLst/>
            <a:ahLst/>
            <a:cxnLst/>
            <a:rect l="l" t="t" r="r" b="b"/>
            <a:pathLst>
              <a:path w="30479" h="41275">
                <a:moveTo>
                  <a:pt x="14096" y="40766"/>
                </a:moveTo>
                <a:lnTo>
                  <a:pt x="4000" y="27146"/>
                </a:lnTo>
                <a:lnTo>
                  <a:pt x="0" y="20383"/>
                </a:lnTo>
                <a:lnTo>
                  <a:pt x="14096" y="0"/>
                </a:lnTo>
                <a:lnTo>
                  <a:pt x="22098" y="6762"/>
                </a:lnTo>
                <a:lnTo>
                  <a:pt x="30194" y="20383"/>
                </a:lnTo>
                <a:lnTo>
                  <a:pt x="14096" y="40766"/>
                </a:lnTo>
                <a:close/>
              </a:path>
            </a:pathLst>
          </a:custGeom>
          <a:solidFill>
            <a:srgbClr val="333333"/>
          </a:solidFill>
        </p:spPr>
        <p:txBody>
          <a:bodyPr wrap="square" lIns="0" tIns="0" rIns="0" bIns="0" rtlCol="0"/>
          <a:lstStyle/>
          <a:p>
            <a:endParaRPr sz="1588"/>
          </a:p>
        </p:txBody>
      </p:sp>
      <p:sp>
        <p:nvSpPr>
          <p:cNvPr id="161" name="object 161"/>
          <p:cNvSpPr/>
          <p:nvPr/>
        </p:nvSpPr>
        <p:spPr>
          <a:xfrm>
            <a:off x="8741120" y="4327432"/>
            <a:ext cx="28574" cy="34178"/>
          </a:xfrm>
          <a:custGeom>
            <a:avLst/>
            <a:gdLst/>
            <a:ahLst/>
            <a:cxnLst/>
            <a:rect l="l" t="t" r="r" b="b"/>
            <a:pathLst>
              <a:path w="32384" h="38735">
                <a:moveTo>
                  <a:pt x="18097" y="38481"/>
                </a:moveTo>
                <a:lnTo>
                  <a:pt x="0" y="22669"/>
                </a:lnTo>
                <a:lnTo>
                  <a:pt x="14097" y="0"/>
                </a:lnTo>
                <a:lnTo>
                  <a:pt x="32194" y="15906"/>
                </a:lnTo>
                <a:lnTo>
                  <a:pt x="18097" y="38481"/>
                </a:lnTo>
                <a:close/>
              </a:path>
            </a:pathLst>
          </a:custGeom>
          <a:solidFill>
            <a:srgbClr val="333333"/>
          </a:solidFill>
        </p:spPr>
        <p:txBody>
          <a:bodyPr wrap="square" lIns="0" tIns="0" rIns="0" bIns="0" rtlCol="0"/>
          <a:lstStyle/>
          <a:p>
            <a:endParaRPr sz="1588"/>
          </a:p>
        </p:txBody>
      </p:sp>
      <p:sp>
        <p:nvSpPr>
          <p:cNvPr id="162" name="object 162"/>
          <p:cNvSpPr/>
          <p:nvPr/>
        </p:nvSpPr>
        <p:spPr>
          <a:xfrm>
            <a:off x="8705653" y="4301462"/>
            <a:ext cx="28574" cy="34178"/>
          </a:xfrm>
          <a:custGeom>
            <a:avLst/>
            <a:gdLst/>
            <a:ahLst/>
            <a:cxnLst/>
            <a:rect l="l" t="t" r="r" b="b"/>
            <a:pathLst>
              <a:path w="32384" h="38735">
                <a:moveTo>
                  <a:pt x="20097" y="38481"/>
                </a:moveTo>
                <a:lnTo>
                  <a:pt x="4000" y="29432"/>
                </a:lnTo>
                <a:lnTo>
                  <a:pt x="0" y="24955"/>
                </a:lnTo>
                <a:lnTo>
                  <a:pt x="10096" y="0"/>
                </a:lnTo>
                <a:lnTo>
                  <a:pt x="14097" y="4476"/>
                </a:lnTo>
                <a:lnTo>
                  <a:pt x="32194" y="15811"/>
                </a:lnTo>
                <a:lnTo>
                  <a:pt x="20097" y="38481"/>
                </a:lnTo>
                <a:close/>
              </a:path>
            </a:pathLst>
          </a:custGeom>
          <a:solidFill>
            <a:srgbClr val="333333"/>
          </a:solidFill>
        </p:spPr>
        <p:txBody>
          <a:bodyPr wrap="square" lIns="0" tIns="0" rIns="0" bIns="0" rtlCol="0"/>
          <a:lstStyle/>
          <a:p>
            <a:endParaRPr sz="1588"/>
          </a:p>
        </p:txBody>
      </p:sp>
      <p:sp>
        <p:nvSpPr>
          <p:cNvPr id="163" name="object 163"/>
          <p:cNvSpPr/>
          <p:nvPr/>
        </p:nvSpPr>
        <p:spPr>
          <a:xfrm>
            <a:off x="8668422" y="4281459"/>
            <a:ext cx="26894" cy="32497"/>
          </a:xfrm>
          <a:custGeom>
            <a:avLst/>
            <a:gdLst/>
            <a:ahLst/>
            <a:cxnLst/>
            <a:rect l="l" t="t" r="r" b="b"/>
            <a:pathLst>
              <a:path w="30479" h="36829">
                <a:moveTo>
                  <a:pt x="20097" y="36290"/>
                </a:moveTo>
                <a:lnTo>
                  <a:pt x="10001" y="31718"/>
                </a:lnTo>
                <a:lnTo>
                  <a:pt x="0" y="24955"/>
                </a:lnTo>
                <a:lnTo>
                  <a:pt x="8000" y="0"/>
                </a:lnTo>
                <a:lnTo>
                  <a:pt x="20097" y="6762"/>
                </a:lnTo>
                <a:lnTo>
                  <a:pt x="30099" y="11334"/>
                </a:lnTo>
                <a:lnTo>
                  <a:pt x="20097" y="36290"/>
                </a:lnTo>
                <a:close/>
              </a:path>
            </a:pathLst>
          </a:custGeom>
          <a:solidFill>
            <a:srgbClr val="333333"/>
          </a:solidFill>
        </p:spPr>
        <p:txBody>
          <a:bodyPr wrap="square" lIns="0" tIns="0" rIns="0" bIns="0" rtlCol="0"/>
          <a:lstStyle/>
          <a:p>
            <a:endParaRPr sz="1588"/>
          </a:p>
        </p:txBody>
      </p:sp>
      <p:sp>
        <p:nvSpPr>
          <p:cNvPr id="164" name="object 164"/>
          <p:cNvSpPr/>
          <p:nvPr/>
        </p:nvSpPr>
        <p:spPr>
          <a:xfrm>
            <a:off x="8627577" y="4265491"/>
            <a:ext cx="26894" cy="30256"/>
          </a:xfrm>
          <a:custGeom>
            <a:avLst/>
            <a:gdLst/>
            <a:ahLst/>
            <a:cxnLst/>
            <a:rect l="l" t="t" r="r" b="b"/>
            <a:pathLst>
              <a:path w="30479" h="34289">
                <a:moveTo>
                  <a:pt x="22193" y="34004"/>
                </a:moveTo>
                <a:lnTo>
                  <a:pt x="16097" y="31718"/>
                </a:lnTo>
                <a:lnTo>
                  <a:pt x="0" y="24860"/>
                </a:lnTo>
                <a:lnTo>
                  <a:pt x="8096" y="0"/>
                </a:lnTo>
                <a:lnTo>
                  <a:pt x="26193" y="6762"/>
                </a:lnTo>
                <a:lnTo>
                  <a:pt x="30194" y="9048"/>
                </a:lnTo>
                <a:lnTo>
                  <a:pt x="22193" y="34004"/>
                </a:lnTo>
                <a:close/>
              </a:path>
            </a:pathLst>
          </a:custGeom>
          <a:solidFill>
            <a:srgbClr val="333333"/>
          </a:solidFill>
        </p:spPr>
        <p:txBody>
          <a:bodyPr wrap="square" lIns="0" tIns="0" rIns="0" bIns="0" rtlCol="0"/>
          <a:lstStyle/>
          <a:p>
            <a:endParaRPr sz="1588"/>
          </a:p>
        </p:txBody>
      </p:sp>
      <p:sp>
        <p:nvSpPr>
          <p:cNvPr id="165" name="object 165"/>
          <p:cNvSpPr/>
          <p:nvPr/>
        </p:nvSpPr>
        <p:spPr>
          <a:xfrm>
            <a:off x="8588580" y="4251455"/>
            <a:ext cx="26894" cy="28015"/>
          </a:xfrm>
          <a:custGeom>
            <a:avLst/>
            <a:gdLst/>
            <a:ahLst/>
            <a:cxnLst/>
            <a:rect l="l" t="t" r="r" b="b"/>
            <a:pathLst>
              <a:path w="30479" h="31750">
                <a:moveTo>
                  <a:pt x="22097" y="31718"/>
                </a:moveTo>
                <a:lnTo>
                  <a:pt x="14096" y="29432"/>
                </a:lnTo>
                <a:lnTo>
                  <a:pt x="0" y="24955"/>
                </a:lnTo>
                <a:lnTo>
                  <a:pt x="6000" y="0"/>
                </a:lnTo>
                <a:lnTo>
                  <a:pt x="24098" y="4572"/>
                </a:lnTo>
                <a:lnTo>
                  <a:pt x="30194" y="6858"/>
                </a:lnTo>
                <a:lnTo>
                  <a:pt x="22097" y="31718"/>
                </a:lnTo>
                <a:close/>
              </a:path>
            </a:pathLst>
          </a:custGeom>
          <a:solidFill>
            <a:srgbClr val="333333"/>
          </a:solidFill>
        </p:spPr>
        <p:txBody>
          <a:bodyPr wrap="square" lIns="0" tIns="0" rIns="0" bIns="0" rtlCol="0"/>
          <a:lstStyle/>
          <a:p>
            <a:endParaRPr sz="1588"/>
          </a:p>
        </p:txBody>
      </p:sp>
      <p:sp>
        <p:nvSpPr>
          <p:cNvPr id="166" name="object 166"/>
          <p:cNvSpPr/>
          <p:nvPr/>
        </p:nvSpPr>
        <p:spPr>
          <a:xfrm>
            <a:off x="8547819" y="4239520"/>
            <a:ext cx="25213" cy="28015"/>
          </a:xfrm>
          <a:custGeom>
            <a:avLst/>
            <a:gdLst/>
            <a:ahLst/>
            <a:cxnLst/>
            <a:rect l="l" t="t" r="r" b="b"/>
            <a:pathLst>
              <a:path w="28575" h="31750">
                <a:moveTo>
                  <a:pt x="22097" y="31718"/>
                </a:moveTo>
                <a:lnTo>
                  <a:pt x="10001" y="29432"/>
                </a:lnTo>
                <a:lnTo>
                  <a:pt x="0" y="27146"/>
                </a:lnTo>
                <a:lnTo>
                  <a:pt x="4000" y="0"/>
                </a:lnTo>
                <a:lnTo>
                  <a:pt x="28098" y="6762"/>
                </a:lnTo>
                <a:lnTo>
                  <a:pt x="22097" y="31718"/>
                </a:lnTo>
                <a:close/>
              </a:path>
            </a:pathLst>
          </a:custGeom>
          <a:solidFill>
            <a:srgbClr val="333333"/>
          </a:solidFill>
        </p:spPr>
        <p:txBody>
          <a:bodyPr wrap="square" lIns="0" tIns="0" rIns="0" bIns="0" rtlCol="0"/>
          <a:lstStyle/>
          <a:p>
            <a:endParaRPr sz="1588"/>
          </a:p>
        </p:txBody>
      </p:sp>
      <p:sp>
        <p:nvSpPr>
          <p:cNvPr id="167" name="object 167"/>
          <p:cNvSpPr/>
          <p:nvPr/>
        </p:nvSpPr>
        <p:spPr>
          <a:xfrm>
            <a:off x="8505209" y="4229520"/>
            <a:ext cx="25213" cy="28015"/>
          </a:xfrm>
          <a:custGeom>
            <a:avLst/>
            <a:gdLst/>
            <a:ahLst/>
            <a:cxnLst/>
            <a:rect l="l" t="t" r="r" b="b"/>
            <a:pathLst>
              <a:path w="28575" h="31750">
                <a:moveTo>
                  <a:pt x="12096" y="29432"/>
                </a:moveTo>
                <a:lnTo>
                  <a:pt x="0" y="27146"/>
                </a:lnTo>
                <a:lnTo>
                  <a:pt x="4000" y="0"/>
                </a:lnTo>
                <a:lnTo>
                  <a:pt x="12096" y="2190"/>
                </a:lnTo>
                <a:lnTo>
                  <a:pt x="16097" y="2190"/>
                </a:lnTo>
                <a:lnTo>
                  <a:pt x="28194" y="4476"/>
                </a:lnTo>
                <a:lnTo>
                  <a:pt x="26489" y="15811"/>
                </a:lnTo>
                <a:lnTo>
                  <a:pt x="12096" y="15811"/>
                </a:lnTo>
                <a:lnTo>
                  <a:pt x="6000" y="27146"/>
                </a:lnTo>
                <a:lnTo>
                  <a:pt x="12096" y="28686"/>
                </a:lnTo>
                <a:lnTo>
                  <a:pt x="12096" y="29432"/>
                </a:lnTo>
                <a:close/>
              </a:path>
              <a:path w="28575" h="31750">
                <a:moveTo>
                  <a:pt x="12096" y="28686"/>
                </a:moveTo>
                <a:lnTo>
                  <a:pt x="6000" y="27146"/>
                </a:lnTo>
                <a:lnTo>
                  <a:pt x="12096" y="15811"/>
                </a:lnTo>
                <a:lnTo>
                  <a:pt x="12096" y="28686"/>
                </a:lnTo>
                <a:close/>
              </a:path>
              <a:path w="28575" h="31750">
                <a:moveTo>
                  <a:pt x="24098" y="31718"/>
                </a:moveTo>
                <a:lnTo>
                  <a:pt x="12096" y="28686"/>
                </a:lnTo>
                <a:lnTo>
                  <a:pt x="12096" y="15811"/>
                </a:lnTo>
                <a:lnTo>
                  <a:pt x="26489" y="15811"/>
                </a:lnTo>
                <a:lnTo>
                  <a:pt x="24098" y="31718"/>
                </a:lnTo>
                <a:close/>
              </a:path>
            </a:pathLst>
          </a:custGeom>
          <a:solidFill>
            <a:srgbClr val="333333"/>
          </a:solidFill>
        </p:spPr>
        <p:txBody>
          <a:bodyPr wrap="square" lIns="0" tIns="0" rIns="0" bIns="0" rtlCol="0"/>
          <a:lstStyle/>
          <a:p>
            <a:endParaRPr sz="1588"/>
          </a:p>
        </p:txBody>
      </p:sp>
      <p:sp>
        <p:nvSpPr>
          <p:cNvPr id="168" name="object 168"/>
          <p:cNvSpPr/>
          <p:nvPr/>
        </p:nvSpPr>
        <p:spPr>
          <a:xfrm>
            <a:off x="8464447" y="4221535"/>
            <a:ext cx="23532" cy="28015"/>
          </a:xfrm>
          <a:custGeom>
            <a:avLst/>
            <a:gdLst/>
            <a:ahLst/>
            <a:cxnLst/>
            <a:rect l="l" t="t" r="r" b="b"/>
            <a:pathLst>
              <a:path w="26670" h="31750">
                <a:moveTo>
                  <a:pt x="22098" y="31718"/>
                </a:moveTo>
                <a:lnTo>
                  <a:pt x="2000" y="27146"/>
                </a:lnTo>
                <a:lnTo>
                  <a:pt x="0" y="27146"/>
                </a:lnTo>
                <a:lnTo>
                  <a:pt x="2000" y="0"/>
                </a:lnTo>
                <a:lnTo>
                  <a:pt x="26098" y="4476"/>
                </a:lnTo>
                <a:lnTo>
                  <a:pt x="22098" y="31718"/>
                </a:lnTo>
                <a:close/>
              </a:path>
            </a:pathLst>
          </a:custGeom>
          <a:solidFill>
            <a:srgbClr val="333333"/>
          </a:solidFill>
        </p:spPr>
        <p:txBody>
          <a:bodyPr wrap="square" lIns="0" tIns="0" rIns="0" bIns="0" rtlCol="0"/>
          <a:lstStyle/>
          <a:p>
            <a:endParaRPr sz="1588"/>
          </a:p>
        </p:txBody>
      </p:sp>
      <p:sp>
        <p:nvSpPr>
          <p:cNvPr id="169" name="object 169"/>
          <p:cNvSpPr/>
          <p:nvPr/>
        </p:nvSpPr>
        <p:spPr>
          <a:xfrm>
            <a:off x="8421837" y="4215485"/>
            <a:ext cx="23532" cy="26334"/>
          </a:xfrm>
          <a:custGeom>
            <a:avLst/>
            <a:gdLst/>
            <a:ahLst/>
            <a:cxnLst/>
            <a:rect l="l" t="t" r="r" b="b"/>
            <a:pathLst>
              <a:path w="26670" h="29845">
                <a:moveTo>
                  <a:pt x="24098" y="29432"/>
                </a:moveTo>
                <a:lnTo>
                  <a:pt x="0" y="27241"/>
                </a:lnTo>
                <a:lnTo>
                  <a:pt x="2000" y="0"/>
                </a:lnTo>
                <a:lnTo>
                  <a:pt x="26098" y="2286"/>
                </a:lnTo>
                <a:lnTo>
                  <a:pt x="24098" y="29432"/>
                </a:lnTo>
                <a:close/>
              </a:path>
            </a:pathLst>
          </a:custGeom>
          <a:solidFill>
            <a:srgbClr val="333333"/>
          </a:solidFill>
        </p:spPr>
        <p:txBody>
          <a:bodyPr wrap="square" lIns="0" tIns="0" rIns="0" bIns="0" rtlCol="0"/>
          <a:lstStyle/>
          <a:p>
            <a:endParaRPr sz="1588"/>
          </a:p>
        </p:txBody>
      </p:sp>
      <p:sp>
        <p:nvSpPr>
          <p:cNvPr id="170" name="object 170"/>
          <p:cNvSpPr/>
          <p:nvPr/>
        </p:nvSpPr>
        <p:spPr>
          <a:xfrm>
            <a:off x="8379226" y="4209517"/>
            <a:ext cx="23532" cy="26334"/>
          </a:xfrm>
          <a:custGeom>
            <a:avLst/>
            <a:gdLst/>
            <a:ahLst/>
            <a:cxnLst/>
            <a:rect l="l" t="t" r="r" b="b"/>
            <a:pathLst>
              <a:path w="26670" h="29845">
                <a:moveTo>
                  <a:pt x="24193" y="29432"/>
                </a:moveTo>
                <a:lnTo>
                  <a:pt x="0" y="27146"/>
                </a:lnTo>
                <a:lnTo>
                  <a:pt x="2095" y="0"/>
                </a:lnTo>
                <a:lnTo>
                  <a:pt x="26193" y="2285"/>
                </a:lnTo>
                <a:lnTo>
                  <a:pt x="24193" y="29432"/>
                </a:lnTo>
                <a:close/>
              </a:path>
            </a:pathLst>
          </a:custGeom>
          <a:solidFill>
            <a:srgbClr val="333333"/>
          </a:solidFill>
        </p:spPr>
        <p:txBody>
          <a:bodyPr wrap="square" lIns="0" tIns="0" rIns="0" bIns="0" rtlCol="0"/>
          <a:lstStyle/>
          <a:p>
            <a:endParaRPr sz="1588"/>
          </a:p>
        </p:txBody>
      </p:sp>
      <p:sp>
        <p:nvSpPr>
          <p:cNvPr id="171" name="object 171"/>
          <p:cNvSpPr/>
          <p:nvPr/>
        </p:nvSpPr>
        <p:spPr>
          <a:xfrm>
            <a:off x="8338465" y="4207500"/>
            <a:ext cx="21291" cy="24093"/>
          </a:xfrm>
          <a:custGeom>
            <a:avLst/>
            <a:gdLst/>
            <a:ahLst/>
            <a:cxnLst/>
            <a:rect l="l" t="t" r="r" b="b"/>
            <a:pathLst>
              <a:path w="24129" h="27304">
                <a:moveTo>
                  <a:pt x="22098" y="27146"/>
                </a:moveTo>
                <a:lnTo>
                  <a:pt x="0" y="27146"/>
                </a:lnTo>
                <a:lnTo>
                  <a:pt x="2000" y="0"/>
                </a:lnTo>
                <a:lnTo>
                  <a:pt x="24098" y="0"/>
                </a:lnTo>
                <a:lnTo>
                  <a:pt x="22098" y="27146"/>
                </a:lnTo>
                <a:close/>
              </a:path>
            </a:pathLst>
          </a:custGeom>
          <a:solidFill>
            <a:srgbClr val="333333"/>
          </a:solidFill>
        </p:spPr>
        <p:txBody>
          <a:bodyPr wrap="square" lIns="0" tIns="0" rIns="0" bIns="0" rtlCol="0"/>
          <a:lstStyle/>
          <a:p>
            <a:endParaRPr sz="1588"/>
          </a:p>
        </p:txBody>
      </p:sp>
      <p:sp>
        <p:nvSpPr>
          <p:cNvPr id="172" name="object 172"/>
          <p:cNvSpPr/>
          <p:nvPr/>
        </p:nvSpPr>
        <p:spPr>
          <a:xfrm>
            <a:off x="8295854" y="4203550"/>
            <a:ext cx="23532" cy="26334"/>
          </a:xfrm>
          <a:custGeom>
            <a:avLst/>
            <a:gdLst/>
            <a:ahLst/>
            <a:cxnLst/>
            <a:rect l="l" t="t" r="r" b="b"/>
            <a:pathLst>
              <a:path w="26670" h="29845">
                <a:moveTo>
                  <a:pt x="24193" y="29432"/>
                </a:moveTo>
                <a:lnTo>
                  <a:pt x="10096" y="29432"/>
                </a:lnTo>
                <a:lnTo>
                  <a:pt x="0" y="27146"/>
                </a:lnTo>
                <a:lnTo>
                  <a:pt x="0" y="0"/>
                </a:lnTo>
                <a:lnTo>
                  <a:pt x="10096" y="2190"/>
                </a:lnTo>
                <a:lnTo>
                  <a:pt x="26193" y="2190"/>
                </a:lnTo>
                <a:lnTo>
                  <a:pt x="24193" y="29432"/>
                </a:lnTo>
                <a:close/>
              </a:path>
            </a:pathLst>
          </a:custGeom>
          <a:solidFill>
            <a:srgbClr val="333333"/>
          </a:solidFill>
        </p:spPr>
        <p:txBody>
          <a:bodyPr wrap="square" lIns="0" tIns="0" rIns="0" bIns="0" rtlCol="0"/>
          <a:lstStyle/>
          <a:p>
            <a:endParaRPr sz="1588"/>
          </a:p>
        </p:txBody>
      </p:sp>
      <p:sp>
        <p:nvSpPr>
          <p:cNvPr id="173" name="object 173"/>
          <p:cNvSpPr/>
          <p:nvPr/>
        </p:nvSpPr>
        <p:spPr>
          <a:xfrm>
            <a:off x="8253328" y="4215527"/>
            <a:ext cx="21291" cy="0"/>
          </a:xfrm>
          <a:custGeom>
            <a:avLst/>
            <a:gdLst/>
            <a:ahLst/>
            <a:cxnLst/>
            <a:rect l="l" t="t" r="r" b="b"/>
            <a:pathLst>
              <a:path w="24129">
                <a:moveTo>
                  <a:pt x="0" y="0"/>
                </a:moveTo>
                <a:lnTo>
                  <a:pt x="24098" y="0"/>
                </a:lnTo>
              </a:path>
            </a:pathLst>
          </a:custGeom>
          <a:ln w="27146">
            <a:solidFill>
              <a:srgbClr val="333333"/>
            </a:solidFill>
          </a:ln>
        </p:spPr>
        <p:txBody>
          <a:bodyPr wrap="square" lIns="0" tIns="0" rIns="0" bIns="0" rtlCol="0"/>
          <a:lstStyle/>
          <a:p>
            <a:endParaRPr sz="1588"/>
          </a:p>
        </p:txBody>
      </p:sp>
      <p:sp>
        <p:nvSpPr>
          <p:cNvPr id="174" name="object 174"/>
          <p:cNvSpPr/>
          <p:nvPr/>
        </p:nvSpPr>
        <p:spPr>
          <a:xfrm>
            <a:off x="7690989" y="3342014"/>
            <a:ext cx="965387" cy="435909"/>
          </a:xfrm>
          <a:custGeom>
            <a:avLst/>
            <a:gdLst/>
            <a:ahLst/>
            <a:cxnLst/>
            <a:rect l="l" t="t" r="r" b="b"/>
            <a:pathLst>
              <a:path w="1094104" h="494029">
                <a:moveTo>
                  <a:pt x="546830" y="493871"/>
                </a:moveTo>
                <a:lnTo>
                  <a:pt x="483052" y="492209"/>
                </a:lnTo>
                <a:lnTo>
                  <a:pt x="421437" y="487347"/>
                </a:lnTo>
                <a:lnTo>
                  <a:pt x="362394" y="479471"/>
                </a:lnTo>
                <a:lnTo>
                  <a:pt x="306334" y="468766"/>
                </a:lnTo>
                <a:lnTo>
                  <a:pt x="253666" y="455417"/>
                </a:lnTo>
                <a:lnTo>
                  <a:pt x="204802" y="439609"/>
                </a:lnTo>
                <a:lnTo>
                  <a:pt x="160150" y="421528"/>
                </a:lnTo>
                <a:lnTo>
                  <a:pt x="120122" y="401360"/>
                </a:lnTo>
                <a:lnTo>
                  <a:pt x="85127" y="379289"/>
                </a:lnTo>
                <a:lnTo>
                  <a:pt x="31876" y="330182"/>
                </a:lnTo>
                <a:lnTo>
                  <a:pt x="3678" y="275690"/>
                </a:lnTo>
                <a:lnTo>
                  <a:pt x="0" y="246887"/>
                </a:lnTo>
                <a:lnTo>
                  <a:pt x="3678" y="218104"/>
                </a:lnTo>
                <a:lnTo>
                  <a:pt x="31876" y="163642"/>
                </a:lnTo>
                <a:lnTo>
                  <a:pt x="85127" y="114556"/>
                </a:lnTo>
                <a:lnTo>
                  <a:pt x="120122" y="92493"/>
                </a:lnTo>
                <a:lnTo>
                  <a:pt x="160150" y="72330"/>
                </a:lnTo>
                <a:lnTo>
                  <a:pt x="204802" y="54254"/>
                </a:lnTo>
                <a:lnTo>
                  <a:pt x="253666" y="38449"/>
                </a:lnTo>
                <a:lnTo>
                  <a:pt x="306334" y="25102"/>
                </a:lnTo>
                <a:lnTo>
                  <a:pt x="362394" y="14398"/>
                </a:lnTo>
                <a:lnTo>
                  <a:pt x="421437" y="6523"/>
                </a:lnTo>
                <a:lnTo>
                  <a:pt x="483052" y="1661"/>
                </a:lnTo>
                <a:lnTo>
                  <a:pt x="546830" y="0"/>
                </a:lnTo>
                <a:lnTo>
                  <a:pt x="610608" y="1661"/>
                </a:lnTo>
                <a:lnTo>
                  <a:pt x="672223" y="6523"/>
                </a:lnTo>
                <a:lnTo>
                  <a:pt x="731266" y="14399"/>
                </a:lnTo>
                <a:lnTo>
                  <a:pt x="787326" y="25104"/>
                </a:lnTo>
                <a:lnTo>
                  <a:pt x="839993" y="38454"/>
                </a:lnTo>
                <a:lnTo>
                  <a:pt x="888858" y="54261"/>
                </a:lnTo>
                <a:lnTo>
                  <a:pt x="933509" y="72342"/>
                </a:lnTo>
                <a:lnTo>
                  <a:pt x="973538" y="92510"/>
                </a:lnTo>
                <a:lnTo>
                  <a:pt x="1008533" y="114581"/>
                </a:lnTo>
                <a:lnTo>
                  <a:pt x="1061784" y="163688"/>
                </a:lnTo>
                <a:lnTo>
                  <a:pt x="1089982" y="218181"/>
                </a:lnTo>
                <a:lnTo>
                  <a:pt x="1093660" y="246983"/>
                </a:lnTo>
                <a:lnTo>
                  <a:pt x="1089982" y="275766"/>
                </a:lnTo>
                <a:lnTo>
                  <a:pt x="1061784" y="330228"/>
                </a:lnTo>
                <a:lnTo>
                  <a:pt x="1008533" y="379314"/>
                </a:lnTo>
                <a:lnTo>
                  <a:pt x="973538" y="401378"/>
                </a:lnTo>
                <a:lnTo>
                  <a:pt x="933509" y="421540"/>
                </a:lnTo>
                <a:lnTo>
                  <a:pt x="888858" y="439617"/>
                </a:lnTo>
                <a:lnTo>
                  <a:pt x="839993" y="455421"/>
                </a:lnTo>
                <a:lnTo>
                  <a:pt x="787326" y="468768"/>
                </a:lnTo>
                <a:lnTo>
                  <a:pt x="731266" y="479472"/>
                </a:lnTo>
                <a:lnTo>
                  <a:pt x="672223" y="487348"/>
                </a:lnTo>
                <a:lnTo>
                  <a:pt x="610608" y="492209"/>
                </a:lnTo>
                <a:lnTo>
                  <a:pt x="546830" y="493871"/>
                </a:lnTo>
                <a:close/>
              </a:path>
            </a:pathLst>
          </a:custGeom>
          <a:solidFill>
            <a:srgbClr val="FFFFFF"/>
          </a:solidFill>
        </p:spPr>
        <p:txBody>
          <a:bodyPr wrap="square" lIns="0" tIns="0" rIns="0" bIns="0" rtlCol="0"/>
          <a:lstStyle/>
          <a:p>
            <a:endParaRPr sz="1588"/>
          </a:p>
        </p:txBody>
      </p:sp>
      <p:sp>
        <p:nvSpPr>
          <p:cNvPr id="175" name="object 175"/>
          <p:cNvSpPr/>
          <p:nvPr/>
        </p:nvSpPr>
        <p:spPr>
          <a:xfrm>
            <a:off x="7690989" y="3342014"/>
            <a:ext cx="965387" cy="435909"/>
          </a:xfrm>
          <a:custGeom>
            <a:avLst/>
            <a:gdLst/>
            <a:ahLst/>
            <a:cxnLst/>
            <a:rect l="l" t="t" r="r" b="b"/>
            <a:pathLst>
              <a:path w="1094104" h="494029">
                <a:moveTo>
                  <a:pt x="1093660" y="246983"/>
                </a:moveTo>
                <a:lnTo>
                  <a:pt x="1079219" y="190354"/>
                </a:lnTo>
                <a:lnTo>
                  <a:pt x="1038085" y="138369"/>
                </a:lnTo>
                <a:lnTo>
                  <a:pt x="973538" y="92510"/>
                </a:lnTo>
                <a:lnTo>
                  <a:pt x="933509" y="72342"/>
                </a:lnTo>
                <a:lnTo>
                  <a:pt x="888858" y="54261"/>
                </a:lnTo>
                <a:lnTo>
                  <a:pt x="839993" y="38454"/>
                </a:lnTo>
                <a:lnTo>
                  <a:pt x="787326" y="25104"/>
                </a:lnTo>
                <a:lnTo>
                  <a:pt x="731266" y="14399"/>
                </a:lnTo>
                <a:lnTo>
                  <a:pt x="672223" y="6523"/>
                </a:lnTo>
                <a:lnTo>
                  <a:pt x="610608" y="1661"/>
                </a:lnTo>
                <a:lnTo>
                  <a:pt x="546830" y="0"/>
                </a:lnTo>
                <a:lnTo>
                  <a:pt x="483052" y="1661"/>
                </a:lnTo>
                <a:lnTo>
                  <a:pt x="421437" y="6523"/>
                </a:lnTo>
                <a:lnTo>
                  <a:pt x="362394" y="14398"/>
                </a:lnTo>
                <a:lnTo>
                  <a:pt x="306334" y="25102"/>
                </a:lnTo>
                <a:lnTo>
                  <a:pt x="253666" y="38449"/>
                </a:lnTo>
                <a:lnTo>
                  <a:pt x="204802" y="54254"/>
                </a:lnTo>
                <a:lnTo>
                  <a:pt x="160150" y="72330"/>
                </a:lnTo>
                <a:lnTo>
                  <a:pt x="120122" y="92493"/>
                </a:lnTo>
                <a:lnTo>
                  <a:pt x="85127" y="114556"/>
                </a:lnTo>
                <a:lnTo>
                  <a:pt x="31876" y="163642"/>
                </a:lnTo>
                <a:lnTo>
                  <a:pt x="3678" y="218104"/>
                </a:lnTo>
                <a:lnTo>
                  <a:pt x="0" y="246887"/>
                </a:lnTo>
                <a:lnTo>
                  <a:pt x="3678" y="275690"/>
                </a:lnTo>
                <a:lnTo>
                  <a:pt x="31876" y="330182"/>
                </a:lnTo>
                <a:lnTo>
                  <a:pt x="85127" y="379289"/>
                </a:lnTo>
                <a:lnTo>
                  <a:pt x="120122" y="401360"/>
                </a:lnTo>
                <a:lnTo>
                  <a:pt x="160150" y="421528"/>
                </a:lnTo>
                <a:lnTo>
                  <a:pt x="204802" y="439609"/>
                </a:lnTo>
                <a:lnTo>
                  <a:pt x="253666" y="455417"/>
                </a:lnTo>
                <a:lnTo>
                  <a:pt x="306334" y="468766"/>
                </a:lnTo>
                <a:lnTo>
                  <a:pt x="362394" y="479471"/>
                </a:lnTo>
                <a:lnTo>
                  <a:pt x="421437" y="487347"/>
                </a:lnTo>
                <a:lnTo>
                  <a:pt x="483052" y="492209"/>
                </a:lnTo>
                <a:lnTo>
                  <a:pt x="546830" y="493871"/>
                </a:lnTo>
                <a:lnTo>
                  <a:pt x="610608" y="492209"/>
                </a:lnTo>
                <a:lnTo>
                  <a:pt x="672223" y="487348"/>
                </a:lnTo>
                <a:lnTo>
                  <a:pt x="731266" y="479472"/>
                </a:lnTo>
                <a:lnTo>
                  <a:pt x="787326" y="468768"/>
                </a:lnTo>
                <a:lnTo>
                  <a:pt x="839993" y="455421"/>
                </a:lnTo>
                <a:lnTo>
                  <a:pt x="888858" y="439617"/>
                </a:lnTo>
                <a:lnTo>
                  <a:pt x="933509" y="421540"/>
                </a:lnTo>
                <a:lnTo>
                  <a:pt x="973538" y="401378"/>
                </a:lnTo>
                <a:lnTo>
                  <a:pt x="1008533" y="379314"/>
                </a:lnTo>
                <a:lnTo>
                  <a:pt x="1061784" y="330228"/>
                </a:lnTo>
                <a:lnTo>
                  <a:pt x="1089982" y="275766"/>
                </a:lnTo>
                <a:lnTo>
                  <a:pt x="1093660" y="246983"/>
                </a:lnTo>
                <a:close/>
              </a:path>
            </a:pathLst>
          </a:custGeom>
          <a:ln w="12058">
            <a:solidFill>
              <a:srgbClr val="008080"/>
            </a:solidFill>
          </a:ln>
        </p:spPr>
        <p:txBody>
          <a:bodyPr wrap="square" lIns="0" tIns="0" rIns="0" bIns="0" rtlCol="0"/>
          <a:lstStyle/>
          <a:p>
            <a:endParaRPr sz="1588"/>
          </a:p>
        </p:txBody>
      </p:sp>
      <p:sp>
        <p:nvSpPr>
          <p:cNvPr id="176" name="object 176"/>
          <p:cNvSpPr/>
          <p:nvPr/>
        </p:nvSpPr>
        <p:spPr>
          <a:xfrm>
            <a:off x="3893036" y="3577842"/>
            <a:ext cx="560854" cy="2241"/>
          </a:xfrm>
          <a:custGeom>
            <a:avLst/>
            <a:gdLst/>
            <a:ahLst/>
            <a:cxnLst/>
            <a:rect l="l" t="t" r="r" b="b"/>
            <a:pathLst>
              <a:path w="635635" h="2539">
                <a:moveTo>
                  <a:pt x="0" y="2286"/>
                </a:moveTo>
                <a:lnTo>
                  <a:pt x="635317" y="0"/>
                </a:lnTo>
              </a:path>
            </a:pathLst>
          </a:custGeom>
          <a:ln w="16087">
            <a:solidFill>
              <a:srgbClr val="000000"/>
            </a:solidFill>
          </a:ln>
        </p:spPr>
        <p:txBody>
          <a:bodyPr wrap="square" lIns="0" tIns="0" rIns="0" bIns="0" rtlCol="0"/>
          <a:lstStyle/>
          <a:p>
            <a:endParaRPr sz="1588"/>
          </a:p>
        </p:txBody>
      </p:sp>
      <p:sp>
        <p:nvSpPr>
          <p:cNvPr id="177" name="object 177"/>
          <p:cNvSpPr txBox="1"/>
          <p:nvPr/>
        </p:nvSpPr>
        <p:spPr>
          <a:xfrm>
            <a:off x="4664784" y="3316493"/>
            <a:ext cx="606799" cy="461665"/>
          </a:xfrm>
          <a:prstGeom prst="rect">
            <a:avLst/>
          </a:prstGeom>
        </p:spPr>
        <p:txBody>
          <a:bodyPr vert="horz" wrap="square" lIns="0" tIns="0" rIns="0" bIns="0" rtlCol="0">
            <a:spAutoFit/>
          </a:bodyPr>
          <a:lstStyle/>
          <a:p>
            <a:pPr marL="138400" marR="4483" indent="-127754">
              <a:lnSpc>
                <a:spcPts val="1809"/>
              </a:lnSpc>
            </a:pPr>
            <a:r>
              <a:rPr sz="1544" spc="-88" dirty="0">
                <a:solidFill>
                  <a:srgbClr val="008080"/>
                </a:solidFill>
                <a:latin typeface="Arial"/>
                <a:cs typeface="Arial"/>
              </a:rPr>
              <a:t>L</a:t>
            </a:r>
            <a:r>
              <a:rPr sz="1544" spc="-49" dirty="0">
                <a:solidFill>
                  <a:srgbClr val="008080"/>
                </a:solidFill>
                <a:latin typeface="Arial"/>
                <a:cs typeface="Arial"/>
              </a:rPr>
              <a:t>i</a:t>
            </a:r>
            <a:r>
              <a:rPr sz="1544" spc="-106" dirty="0">
                <a:solidFill>
                  <a:srgbClr val="008080"/>
                </a:solidFill>
                <a:latin typeface="Arial"/>
                <a:cs typeface="Arial"/>
              </a:rPr>
              <a:t>m</a:t>
            </a:r>
            <a:r>
              <a:rPr sz="1544" spc="-49" dirty="0">
                <a:solidFill>
                  <a:srgbClr val="008080"/>
                </a:solidFill>
                <a:latin typeface="Arial"/>
                <a:cs typeface="Arial"/>
              </a:rPr>
              <a:t>i</a:t>
            </a:r>
            <a:r>
              <a:rPr sz="1544" spc="-40" dirty="0">
                <a:solidFill>
                  <a:srgbClr val="008080"/>
                </a:solidFill>
                <a:latin typeface="Arial"/>
                <a:cs typeface="Arial"/>
              </a:rPr>
              <a:t>t</a:t>
            </a:r>
            <a:r>
              <a:rPr sz="1544" spc="-88" dirty="0">
                <a:solidFill>
                  <a:srgbClr val="008080"/>
                </a:solidFill>
                <a:latin typeface="Arial"/>
                <a:cs typeface="Arial"/>
              </a:rPr>
              <a:t>e</a:t>
            </a:r>
            <a:r>
              <a:rPr sz="1544" spc="9" dirty="0">
                <a:solidFill>
                  <a:srgbClr val="008080"/>
                </a:solidFill>
                <a:latin typeface="Arial"/>
                <a:cs typeface="Arial"/>
              </a:rPr>
              <a:t>d  </a:t>
            </a:r>
            <a:r>
              <a:rPr sz="1544" spc="-62" dirty="0">
                <a:solidFill>
                  <a:srgbClr val="008080"/>
                </a:solidFill>
                <a:latin typeface="Arial"/>
                <a:cs typeface="Arial"/>
              </a:rPr>
              <a:t>Use</a:t>
            </a:r>
            <a:endParaRPr sz="1544">
              <a:latin typeface="Arial"/>
              <a:cs typeface="Arial"/>
            </a:endParaRPr>
          </a:p>
        </p:txBody>
      </p:sp>
      <p:sp>
        <p:nvSpPr>
          <p:cNvPr id="178" name="object 178"/>
          <p:cNvSpPr/>
          <p:nvPr/>
        </p:nvSpPr>
        <p:spPr>
          <a:xfrm>
            <a:off x="7015106" y="3591877"/>
            <a:ext cx="668991" cy="0"/>
          </a:xfrm>
          <a:custGeom>
            <a:avLst/>
            <a:gdLst/>
            <a:ahLst/>
            <a:cxnLst/>
            <a:rect l="l" t="t" r="r" b="b"/>
            <a:pathLst>
              <a:path w="758190">
                <a:moveTo>
                  <a:pt x="757999" y="0"/>
                </a:moveTo>
                <a:lnTo>
                  <a:pt x="0" y="0"/>
                </a:lnTo>
              </a:path>
            </a:pathLst>
          </a:custGeom>
          <a:ln w="16087">
            <a:solidFill>
              <a:srgbClr val="000000"/>
            </a:solidFill>
          </a:ln>
        </p:spPr>
        <p:txBody>
          <a:bodyPr wrap="square" lIns="0" tIns="0" rIns="0" bIns="0" rtlCol="0"/>
          <a:lstStyle/>
          <a:p>
            <a:endParaRPr sz="1588"/>
          </a:p>
        </p:txBody>
      </p:sp>
      <p:sp>
        <p:nvSpPr>
          <p:cNvPr id="179" name="object 179"/>
          <p:cNvSpPr/>
          <p:nvPr/>
        </p:nvSpPr>
        <p:spPr>
          <a:xfrm>
            <a:off x="5028303" y="4181531"/>
            <a:ext cx="14568" cy="48185"/>
          </a:xfrm>
          <a:custGeom>
            <a:avLst/>
            <a:gdLst/>
            <a:ahLst/>
            <a:cxnLst/>
            <a:rect l="l" t="t" r="r" b="b"/>
            <a:pathLst>
              <a:path w="16510" h="54610">
                <a:moveTo>
                  <a:pt x="16097" y="54387"/>
                </a:moveTo>
                <a:lnTo>
                  <a:pt x="0" y="54387"/>
                </a:lnTo>
                <a:lnTo>
                  <a:pt x="0" y="36194"/>
                </a:lnTo>
                <a:lnTo>
                  <a:pt x="16097" y="36194"/>
                </a:lnTo>
                <a:lnTo>
                  <a:pt x="16097" y="54387"/>
                </a:lnTo>
                <a:close/>
              </a:path>
              <a:path w="16510" h="54610">
                <a:moveTo>
                  <a:pt x="16097" y="18097"/>
                </a:moveTo>
                <a:lnTo>
                  <a:pt x="0" y="18097"/>
                </a:lnTo>
                <a:lnTo>
                  <a:pt x="0" y="0"/>
                </a:lnTo>
                <a:lnTo>
                  <a:pt x="16097" y="0"/>
                </a:lnTo>
                <a:lnTo>
                  <a:pt x="16097" y="18097"/>
                </a:lnTo>
                <a:close/>
              </a:path>
            </a:pathLst>
          </a:custGeom>
          <a:solidFill>
            <a:srgbClr val="FF0000"/>
          </a:solidFill>
        </p:spPr>
        <p:txBody>
          <a:bodyPr wrap="square" lIns="0" tIns="0" rIns="0" bIns="0" rtlCol="0"/>
          <a:lstStyle/>
          <a:p>
            <a:endParaRPr sz="1588"/>
          </a:p>
        </p:txBody>
      </p:sp>
      <p:sp>
        <p:nvSpPr>
          <p:cNvPr id="180" name="object 180"/>
          <p:cNvSpPr/>
          <p:nvPr/>
        </p:nvSpPr>
        <p:spPr>
          <a:xfrm>
            <a:off x="5026538" y="4149510"/>
            <a:ext cx="16249" cy="16249"/>
          </a:xfrm>
          <a:custGeom>
            <a:avLst/>
            <a:gdLst/>
            <a:ahLst/>
            <a:cxnLst/>
            <a:rect l="l" t="t" r="r" b="b"/>
            <a:pathLst>
              <a:path w="18414" h="18414">
                <a:moveTo>
                  <a:pt x="18097" y="18192"/>
                </a:moveTo>
                <a:lnTo>
                  <a:pt x="2000" y="18192"/>
                </a:lnTo>
                <a:lnTo>
                  <a:pt x="0" y="0"/>
                </a:lnTo>
                <a:lnTo>
                  <a:pt x="16097" y="0"/>
                </a:lnTo>
                <a:lnTo>
                  <a:pt x="18097" y="18192"/>
                </a:lnTo>
                <a:close/>
              </a:path>
            </a:pathLst>
          </a:custGeom>
          <a:solidFill>
            <a:srgbClr val="FF0000"/>
          </a:solidFill>
        </p:spPr>
        <p:txBody>
          <a:bodyPr wrap="square" lIns="0" tIns="0" rIns="0" bIns="0" rtlCol="0"/>
          <a:lstStyle/>
          <a:p>
            <a:endParaRPr sz="1588"/>
          </a:p>
        </p:txBody>
      </p:sp>
      <p:sp>
        <p:nvSpPr>
          <p:cNvPr id="181" name="object 181"/>
          <p:cNvSpPr/>
          <p:nvPr/>
        </p:nvSpPr>
        <p:spPr>
          <a:xfrm>
            <a:off x="5026538" y="4125558"/>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182" name="object 182"/>
          <p:cNvSpPr/>
          <p:nvPr/>
        </p:nvSpPr>
        <p:spPr>
          <a:xfrm>
            <a:off x="5026538" y="4093579"/>
            <a:ext cx="14568" cy="0"/>
          </a:xfrm>
          <a:custGeom>
            <a:avLst/>
            <a:gdLst/>
            <a:ahLst/>
            <a:cxnLst/>
            <a:rect l="l" t="t" r="r" b="b"/>
            <a:pathLst>
              <a:path w="16510">
                <a:moveTo>
                  <a:pt x="0" y="0"/>
                </a:moveTo>
                <a:lnTo>
                  <a:pt x="16097" y="0"/>
                </a:lnTo>
              </a:path>
            </a:pathLst>
          </a:custGeom>
          <a:ln w="18192">
            <a:solidFill>
              <a:srgbClr val="FF0000"/>
            </a:solidFill>
          </a:ln>
        </p:spPr>
        <p:txBody>
          <a:bodyPr wrap="square" lIns="0" tIns="0" rIns="0" bIns="0" rtlCol="0"/>
          <a:lstStyle/>
          <a:p>
            <a:endParaRPr sz="1588"/>
          </a:p>
        </p:txBody>
      </p:sp>
      <p:sp>
        <p:nvSpPr>
          <p:cNvPr id="183" name="object 183"/>
          <p:cNvSpPr/>
          <p:nvPr/>
        </p:nvSpPr>
        <p:spPr>
          <a:xfrm>
            <a:off x="5026538" y="4061599"/>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184" name="object 184"/>
          <p:cNvSpPr/>
          <p:nvPr/>
        </p:nvSpPr>
        <p:spPr>
          <a:xfrm>
            <a:off x="5024773" y="4021595"/>
            <a:ext cx="16249" cy="16249"/>
          </a:xfrm>
          <a:custGeom>
            <a:avLst/>
            <a:gdLst/>
            <a:ahLst/>
            <a:cxnLst/>
            <a:rect l="l" t="t" r="r" b="b"/>
            <a:pathLst>
              <a:path w="18414" h="18414">
                <a:moveTo>
                  <a:pt x="18097" y="18192"/>
                </a:moveTo>
                <a:lnTo>
                  <a:pt x="2000" y="18192"/>
                </a:lnTo>
                <a:lnTo>
                  <a:pt x="0" y="0"/>
                </a:lnTo>
                <a:lnTo>
                  <a:pt x="16097" y="0"/>
                </a:lnTo>
                <a:lnTo>
                  <a:pt x="18097" y="18192"/>
                </a:lnTo>
                <a:close/>
              </a:path>
            </a:pathLst>
          </a:custGeom>
          <a:solidFill>
            <a:srgbClr val="FF0000"/>
          </a:solidFill>
        </p:spPr>
        <p:txBody>
          <a:bodyPr wrap="square" lIns="0" tIns="0" rIns="0" bIns="0" rtlCol="0"/>
          <a:lstStyle/>
          <a:p>
            <a:endParaRPr sz="1588"/>
          </a:p>
        </p:txBody>
      </p:sp>
      <p:sp>
        <p:nvSpPr>
          <p:cNvPr id="185" name="object 185"/>
          <p:cNvSpPr/>
          <p:nvPr/>
        </p:nvSpPr>
        <p:spPr>
          <a:xfrm>
            <a:off x="5024773" y="3997642"/>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186" name="object 186"/>
          <p:cNvSpPr/>
          <p:nvPr/>
        </p:nvSpPr>
        <p:spPr>
          <a:xfrm>
            <a:off x="5024773" y="3965663"/>
            <a:ext cx="14568" cy="0"/>
          </a:xfrm>
          <a:custGeom>
            <a:avLst/>
            <a:gdLst/>
            <a:ahLst/>
            <a:cxnLst/>
            <a:rect l="l" t="t" r="r" b="b"/>
            <a:pathLst>
              <a:path w="16510">
                <a:moveTo>
                  <a:pt x="0" y="0"/>
                </a:moveTo>
                <a:lnTo>
                  <a:pt x="16097" y="0"/>
                </a:lnTo>
              </a:path>
            </a:pathLst>
          </a:custGeom>
          <a:ln w="18192">
            <a:solidFill>
              <a:srgbClr val="FF0000"/>
            </a:solidFill>
          </a:ln>
        </p:spPr>
        <p:txBody>
          <a:bodyPr wrap="square" lIns="0" tIns="0" rIns="0" bIns="0" rtlCol="0"/>
          <a:lstStyle/>
          <a:p>
            <a:endParaRPr sz="1588"/>
          </a:p>
        </p:txBody>
      </p:sp>
      <p:sp>
        <p:nvSpPr>
          <p:cNvPr id="187" name="object 187"/>
          <p:cNvSpPr/>
          <p:nvPr/>
        </p:nvSpPr>
        <p:spPr>
          <a:xfrm>
            <a:off x="5024773" y="3933685"/>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188" name="object 188"/>
          <p:cNvSpPr/>
          <p:nvPr/>
        </p:nvSpPr>
        <p:spPr>
          <a:xfrm>
            <a:off x="5023009" y="3893680"/>
            <a:ext cx="16249" cy="16249"/>
          </a:xfrm>
          <a:custGeom>
            <a:avLst/>
            <a:gdLst/>
            <a:ahLst/>
            <a:cxnLst/>
            <a:rect l="l" t="t" r="r" b="b"/>
            <a:pathLst>
              <a:path w="18414" h="18414">
                <a:moveTo>
                  <a:pt x="18097" y="18097"/>
                </a:moveTo>
                <a:lnTo>
                  <a:pt x="2000" y="18097"/>
                </a:lnTo>
                <a:lnTo>
                  <a:pt x="0" y="0"/>
                </a:lnTo>
                <a:lnTo>
                  <a:pt x="16097" y="0"/>
                </a:lnTo>
                <a:lnTo>
                  <a:pt x="18097" y="18097"/>
                </a:lnTo>
                <a:close/>
              </a:path>
            </a:pathLst>
          </a:custGeom>
          <a:solidFill>
            <a:srgbClr val="FF0000"/>
          </a:solidFill>
        </p:spPr>
        <p:txBody>
          <a:bodyPr wrap="square" lIns="0" tIns="0" rIns="0" bIns="0" rtlCol="0"/>
          <a:lstStyle/>
          <a:p>
            <a:endParaRPr sz="1588"/>
          </a:p>
        </p:txBody>
      </p:sp>
      <p:sp>
        <p:nvSpPr>
          <p:cNvPr id="189" name="object 189"/>
          <p:cNvSpPr/>
          <p:nvPr/>
        </p:nvSpPr>
        <p:spPr>
          <a:xfrm>
            <a:off x="5023008" y="3829723"/>
            <a:ext cx="14568" cy="48185"/>
          </a:xfrm>
          <a:custGeom>
            <a:avLst/>
            <a:gdLst/>
            <a:ahLst/>
            <a:cxnLst/>
            <a:rect l="l" t="t" r="r" b="b"/>
            <a:pathLst>
              <a:path w="16510" h="54610">
                <a:moveTo>
                  <a:pt x="16097" y="54387"/>
                </a:moveTo>
                <a:lnTo>
                  <a:pt x="0" y="54387"/>
                </a:lnTo>
                <a:lnTo>
                  <a:pt x="0" y="36290"/>
                </a:lnTo>
                <a:lnTo>
                  <a:pt x="16097" y="36290"/>
                </a:lnTo>
                <a:lnTo>
                  <a:pt x="16097" y="54387"/>
                </a:lnTo>
                <a:close/>
              </a:path>
              <a:path w="16510" h="54610">
                <a:moveTo>
                  <a:pt x="16097" y="18097"/>
                </a:moveTo>
                <a:lnTo>
                  <a:pt x="0" y="18097"/>
                </a:lnTo>
                <a:lnTo>
                  <a:pt x="0" y="0"/>
                </a:lnTo>
                <a:lnTo>
                  <a:pt x="16097" y="0"/>
                </a:lnTo>
                <a:lnTo>
                  <a:pt x="16097" y="18097"/>
                </a:lnTo>
                <a:close/>
              </a:path>
            </a:pathLst>
          </a:custGeom>
          <a:solidFill>
            <a:srgbClr val="FF0000"/>
          </a:solidFill>
        </p:spPr>
        <p:txBody>
          <a:bodyPr wrap="square" lIns="0" tIns="0" rIns="0" bIns="0" rtlCol="0"/>
          <a:lstStyle/>
          <a:p>
            <a:endParaRPr sz="1588"/>
          </a:p>
        </p:txBody>
      </p:sp>
      <p:sp>
        <p:nvSpPr>
          <p:cNvPr id="190" name="object 190"/>
          <p:cNvSpPr/>
          <p:nvPr/>
        </p:nvSpPr>
        <p:spPr>
          <a:xfrm>
            <a:off x="5523239" y="3591877"/>
            <a:ext cx="738468" cy="0"/>
          </a:xfrm>
          <a:custGeom>
            <a:avLst/>
            <a:gdLst/>
            <a:ahLst/>
            <a:cxnLst/>
            <a:rect l="l" t="t" r="r" b="b"/>
            <a:pathLst>
              <a:path w="836929">
                <a:moveTo>
                  <a:pt x="0" y="0"/>
                </a:moveTo>
                <a:lnTo>
                  <a:pt x="836390" y="0"/>
                </a:lnTo>
              </a:path>
            </a:pathLst>
          </a:custGeom>
          <a:ln w="16087">
            <a:solidFill>
              <a:srgbClr val="000000"/>
            </a:solidFill>
          </a:ln>
        </p:spPr>
        <p:txBody>
          <a:bodyPr wrap="square" lIns="0" tIns="0" rIns="0" bIns="0" rtlCol="0"/>
          <a:lstStyle/>
          <a:p>
            <a:endParaRPr sz="1588"/>
          </a:p>
        </p:txBody>
      </p:sp>
      <p:sp>
        <p:nvSpPr>
          <p:cNvPr id="191" name="object 191"/>
          <p:cNvSpPr/>
          <p:nvPr/>
        </p:nvSpPr>
        <p:spPr>
          <a:xfrm>
            <a:off x="4159119" y="4467364"/>
            <a:ext cx="57149" cy="0"/>
          </a:xfrm>
          <a:custGeom>
            <a:avLst/>
            <a:gdLst/>
            <a:ahLst/>
            <a:cxnLst/>
            <a:rect l="l" t="t" r="r" b="b"/>
            <a:pathLst>
              <a:path w="64769">
                <a:moveTo>
                  <a:pt x="0" y="0"/>
                </a:moveTo>
                <a:lnTo>
                  <a:pt x="64293" y="0"/>
                </a:lnTo>
              </a:path>
            </a:pathLst>
          </a:custGeom>
          <a:ln w="18097">
            <a:solidFill>
              <a:srgbClr val="000000"/>
            </a:solidFill>
          </a:ln>
        </p:spPr>
        <p:txBody>
          <a:bodyPr wrap="square" lIns="0" tIns="0" rIns="0" bIns="0" rtlCol="0"/>
          <a:lstStyle/>
          <a:p>
            <a:endParaRPr sz="1588"/>
          </a:p>
        </p:txBody>
      </p:sp>
      <p:sp>
        <p:nvSpPr>
          <p:cNvPr id="192" name="object 192"/>
          <p:cNvSpPr/>
          <p:nvPr/>
        </p:nvSpPr>
        <p:spPr>
          <a:xfrm>
            <a:off x="4059779" y="4465347"/>
            <a:ext cx="57149" cy="0"/>
          </a:xfrm>
          <a:custGeom>
            <a:avLst/>
            <a:gdLst/>
            <a:ahLst/>
            <a:cxnLst/>
            <a:rect l="l" t="t" r="r" b="b"/>
            <a:pathLst>
              <a:path w="64769">
                <a:moveTo>
                  <a:pt x="0" y="0"/>
                </a:moveTo>
                <a:lnTo>
                  <a:pt x="64293" y="0"/>
                </a:lnTo>
              </a:path>
            </a:pathLst>
          </a:custGeom>
          <a:ln w="18097">
            <a:solidFill>
              <a:srgbClr val="000000"/>
            </a:solidFill>
          </a:ln>
        </p:spPr>
        <p:txBody>
          <a:bodyPr wrap="square" lIns="0" tIns="0" rIns="0" bIns="0" rtlCol="0"/>
          <a:lstStyle/>
          <a:p>
            <a:endParaRPr sz="1588"/>
          </a:p>
        </p:txBody>
      </p:sp>
      <p:sp>
        <p:nvSpPr>
          <p:cNvPr id="193" name="object 193"/>
          <p:cNvSpPr/>
          <p:nvPr/>
        </p:nvSpPr>
        <p:spPr>
          <a:xfrm>
            <a:off x="3960439" y="4465347"/>
            <a:ext cx="57149" cy="0"/>
          </a:xfrm>
          <a:custGeom>
            <a:avLst/>
            <a:gdLst/>
            <a:ahLst/>
            <a:cxnLst/>
            <a:rect l="l" t="t" r="r" b="b"/>
            <a:pathLst>
              <a:path w="64769">
                <a:moveTo>
                  <a:pt x="0" y="0"/>
                </a:moveTo>
                <a:lnTo>
                  <a:pt x="64389" y="0"/>
                </a:lnTo>
              </a:path>
            </a:pathLst>
          </a:custGeom>
          <a:ln w="18097">
            <a:solidFill>
              <a:srgbClr val="000000"/>
            </a:solidFill>
          </a:ln>
        </p:spPr>
        <p:txBody>
          <a:bodyPr wrap="square" lIns="0" tIns="0" rIns="0" bIns="0" rtlCol="0"/>
          <a:lstStyle/>
          <a:p>
            <a:endParaRPr sz="1588"/>
          </a:p>
        </p:txBody>
      </p:sp>
      <p:sp>
        <p:nvSpPr>
          <p:cNvPr id="194" name="object 194"/>
          <p:cNvSpPr/>
          <p:nvPr/>
        </p:nvSpPr>
        <p:spPr>
          <a:xfrm>
            <a:off x="3861098" y="4465347"/>
            <a:ext cx="57149" cy="0"/>
          </a:xfrm>
          <a:custGeom>
            <a:avLst/>
            <a:gdLst/>
            <a:ahLst/>
            <a:cxnLst/>
            <a:rect l="l" t="t" r="r" b="b"/>
            <a:pathLst>
              <a:path w="64769">
                <a:moveTo>
                  <a:pt x="0" y="0"/>
                </a:moveTo>
                <a:lnTo>
                  <a:pt x="64388" y="0"/>
                </a:lnTo>
              </a:path>
            </a:pathLst>
          </a:custGeom>
          <a:ln w="18097">
            <a:solidFill>
              <a:srgbClr val="000000"/>
            </a:solidFill>
          </a:ln>
        </p:spPr>
        <p:txBody>
          <a:bodyPr wrap="square" lIns="0" tIns="0" rIns="0" bIns="0" rtlCol="0"/>
          <a:lstStyle/>
          <a:p>
            <a:endParaRPr sz="1588"/>
          </a:p>
        </p:txBody>
      </p:sp>
      <p:sp>
        <p:nvSpPr>
          <p:cNvPr id="195" name="object 195"/>
          <p:cNvSpPr/>
          <p:nvPr/>
        </p:nvSpPr>
        <p:spPr>
          <a:xfrm>
            <a:off x="3761759" y="4465347"/>
            <a:ext cx="57149" cy="0"/>
          </a:xfrm>
          <a:custGeom>
            <a:avLst/>
            <a:gdLst/>
            <a:ahLst/>
            <a:cxnLst/>
            <a:rect l="l" t="t" r="r" b="b"/>
            <a:pathLst>
              <a:path w="64769">
                <a:moveTo>
                  <a:pt x="0" y="0"/>
                </a:moveTo>
                <a:lnTo>
                  <a:pt x="64388" y="0"/>
                </a:lnTo>
              </a:path>
            </a:pathLst>
          </a:custGeom>
          <a:ln w="18097">
            <a:solidFill>
              <a:srgbClr val="000000"/>
            </a:solidFill>
          </a:ln>
        </p:spPr>
        <p:txBody>
          <a:bodyPr wrap="square" lIns="0" tIns="0" rIns="0" bIns="0" rtlCol="0"/>
          <a:lstStyle/>
          <a:p>
            <a:endParaRPr sz="1588"/>
          </a:p>
        </p:txBody>
      </p:sp>
      <p:sp>
        <p:nvSpPr>
          <p:cNvPr id="196" name="object 196"/>
          <p:cNvSpPr txBox="1"/>
          <p:nvPr/>
        </p:nvSpPr>
        <p:spPr>
          <a:xfrm>
            <a:off x="3516406" y="3981002"/>
            <a:ext cx="1120588" cy="224036"/>
          </a:xfrm>
          <a:prstGeom prst="rect">
            <a:avLst/>
          </a:prstGeom>
        </p:spPr>
        <p:txBody>
          <a:bodyPr vert="horz" wrap="square" lIns="0" tIns="0" rIns="0" bIns="0" rtlCol="0">
            <a:spAutoFit/>
          </a:bodyPr>
          <a:lstStyle/>
          <a:p>
            <a:pPr marL="11206"/>
            <a:r>
              <a:rPr sz="1456" spc="-260" dirty="0">
                <a:solidFill>
                  <a:srgbClr val="FF0000"/>
                </a:solidFill>
                <a:latin typeface="Courier New"/>
                <a:cs typeface="Courier New"/>
              </a:rPr>
              <a:t>Specialization</a:t>
            </a:r>
            <a:endParaRPr sz="1456">
              <a:latin typeface="Courier New"/>
              <a:cs typeface="Courier New"/>
            </a:endParaRPr>
          </a:p>
        </p:txBody>
      </p:sp>
      <p:sp>
        <p:nvSpPr>
          <p:cNvPr id="197" name="object 197"/>
          <p:cNvSpPr/>
          <p:nvPr/>
        </p:nvSpPr>
        <p:spPr>
          <a:xfrm>
            <a:off x="6261230" y="3427992"/>
            <a:ext cx="842682" cy="314325"/>
          </a:xfrm>
          <a:custGeom>
            <a:avLst/>
            <a:gdLst/>
            <a:ahLst/>
            <a:cxnLst/>
            <a:rect l="l" t="t" r="r" b="b"/>
            <a:pathLst>
              <a:path w="955039" h="356235">
                <a:moveTo>
                  <a:pt x="715708" y="355663"/>
                </a:moveTo>
                <a:lnTo>
                  <a:pt x="239172" y="355663"/>
                </a:lnTo>
                <a:lnTo>
                  <a:pt x="0" y="178974"/>
                </a:lnTo>
                <a:lnTo>
                  <a:pt x="239172" y="0"/>
                </a:lnTo>
                <a:lnTo>
                  <a:pt x="715708" y="0"/>
                </a:lnTo>
                <a:lnTo>
                  <a:pt x="954976" y="178974"/>
                </a:lnTo>
                <a:lnTo>
                  <a:pt x="715708" y="355663"/>
                </a:lnTo>
                <a:close/>
              </a:path>
            </a:pathLst>
          </a:custGeom>
          <a:solidFill>
            <a:srgbClr val="FFFFFF"/>
          </a:solidFill>
        </p:spPr>
        <p:txBody>
          <a:bodyPr wrap="square" lIns="0" tIns="0" rIns="0" bIns="0" rtlCol="0"/>
          <a:lstStyle/>
          <a:p>
            <a:endParaRPr sz="1588"/>
          </a:p>
        </p:txBody>
      </p:sp>
      <p:sp>
        <p:nvSpPr>
          <p:cNvPr id="198" name="object 198"/>
          <p:cNvSpPr/>
          <p:nvPr/>
        </p:nvSpPr>
        <p:spPr>
          <a:xfrm>
            <a:off x="6261230" y="3427992"/>
            <a:ext cx="842682" cy="314325"/>
          </a:xfrm>
          <a:custGeom>
            <a:avLst/>
            <a:gdLst/>
            <a:ahLst/>
            <a:cxnLst/>
            <a:rect l="l" t="t" r="r" b="b"/>
            <a:pathLst>
              <a:path w="955039" h="356235">
                <a:moveTo>
                  <a:pt x="239172" y="0"/>
                </a:moveTo>
                <a:lnTo>
                  <a:pt x="0" y="178974"/>
                </a:lnTo>
                <a:lnTo>
                  <a:pt x="239172" y="355663"/>
                </a:lnTo>
                <a:lnTo>
                  <a:pt x="715708" y="355663"/>
                </a:lnTo>
                <a:lnTo>
                  <a:pt x="954976" y="178974"/>
                </a:lnTo>
                <a:lnTo>
                  <a:pt x="715708" y="0"/>
                </a:lnTo>
                <a:lnTo>
                  <a:pt x="239172" y="0"/>
                </a:lnTo>
                <a:close/>
              </a:path>
            </a:pathLst>
          </a:custGeom>
          <a:ln w="12058">
            <a:solidFill>
              <a:srgbClr val="008080"/>
            </a:solidFill>
          </a:ln>
        </p:spPr>
        <p:txBody>
          <a:bodyPr wrap="square" lIns="0" tIns="0" rIns="0" bIns="0" rtlCol="0"/>
          <a:lstStyle/>
          <a:p>
            <a:endParaRPr sz="1588"/>
          </a:p>
        </p:txBody>
      </p:sp>
      <p:sp>
        <p:nvSpPr>
          <p:cNvPr id="199" name="object 199"/>
          <p:cNvSpPr txBox="1"/>
          <p:nvPr/>
        </p:nvSpPr>
        <p:spPr>
          <a:xfrm>
            <a:off x="6469380" y="3454773"/>
            <a:ext cx="405653" cy="237629"/>
          </a:xfrm>
          <a:prstGeom prst="rect">
            <a:avLst/>
          </a:prstGeom>
        </p:spPr>
        <p:txBody>
          <a:bodyPr vert="horz" wrap="square" lIns="0" tIns="0" rIns="0" bIns="0" rtlCol="0">
            <a:spAutoFit/>
          </a:bodyPr>
          <a:lstStyle/>
          <a:p>
            <a:pPr marL="11206"/>
            <a:r>
              <a:rPr sz="1544" spc="-110" dirty="0">
                <a:solidFill>
                  <a:srgbClr val="008080"/>
                </a:solidFill>
                <a:latin typeface="Arial"/>
                <a:cs typeface="Arial"/>
              </a:rPr>
              <a:t>U</a:t>
            </a:r>
            <a:r>
              <a:rPr sz="1544" spc="-84" dirty="0">
                <a:solidFill>
                  <a:srgbClr val="008080"/>
                </a:solidFill>
                <a:latin typeface="Arial"/>
                <a:cs typeface="Arial"/>
              </a:rPr>
              <a:t>s</a:t>
            </a:r>
            <a:r>
              <a:rPr sz="1544" spc="-71" dirty="0">
                <a:solidFill>
                  <a:srgbClr val="008080"/>
                </a:solidFill>
                <a:latin typeface="Arial"/>
                <a:cs typeface="Arial"/>
              </a:rPr>
              <a:t>e</a:t>
            </a:r>
            <a:r>
              <a:rPr sz="1544" spc="9" dirty="0">
                <a:solidFill>
                  <a:srgbClr val="008080"/>
                </a:solidFill>
                <a:latin typeface="Arial"/>
                <a:cs typeface="Arial"/>
              </a:rPr>
              <a:t>r</a:t>
            </a:r>
            <a:endParaRPr sz="1544">
              <a:latin typeface="Arial"/>
              <a:cs typeface="Arial"/>
            </a:endParaRPr>
          </a:p>
        </p:txBody>
      </p:sp>
      <p:sp>
        <p:nvSpPr>
          <p:cNvPr id="200" name="object 200"/>
          <p:cNvSpPr txBox="1"/>
          <p:nvPr/>
        </p:nvSpPr>
        <p:spPr>
          <a:xfrm>
            <a:off x="7874597" y="3430569"/>
            <a:ext cx="633132" cy="237629"/>
          </a:xfrm>
          <a:prstGeom prst="rect">
            <a:avLst/>
          </a:prstGeom>
        </p:spPr>
        <p:txBody>
          <a:bodyPr vert="horz" wrap="square" lIns="0" tIns="0" rIns="0" bIns="0" rtlCol="0">
            <a:spAutoFit/>
          </a:bodyPr>
          <a:lstStyle/>
          <a:p>
            <a:pPr marL="11206"/>
            <a:r>
              <a:rPr sz="1544" spc="-66" dirty="0">
                <a:solidFill>
                  <a:srgbClr val="008080"/>
                </a:solidFill>
                <a:latin typeface="Arial"/>
                <a:cs typeface="Arial"/>
              </a:rPr>
              <a:t>GetUnit</a:t>
            </a:r>
            <a:endParaRPr sz="1544">
              <a:latin typeface="Arial"/>
              <a:cs typeface="Arial"/>
            </a:endParaRPr>
          </a:p>
        </p:txBody>
      </p:sp>
      <p:sp>
        <p:nvSpPr>
          <p:cNvPr id="201" name="object 201"/>
          <p:cNvSpPr/>
          <p:nvPr/>
        </p:nvSpPr>
        <p:spPr>
          <a:xfrm>
            <a:off x="2748859" y="3367984"/>
            <a:ext cx="1144681" cy="388284"/>
          </a:xfrm>
          <a:custGeom>
            <a:avLst/>
            <a:gdLst/>
            <a:ahLst/>
            <a:cxnLst/>
            <a:rect l="l" t="t" r="r" b="b"/>
            <a:pathLst>
              <a:path w="1297305" h="440054">
                <a:moveTo>
                  <a:pt x="1296733" y="0"/>
                </a:moveTo>
                <a:lnTo>
                  <a:pt x="0" y="0"/>
                </a:lnTo>
                <a:lnTo>
                  <a:pt x="0" y="439483"/>
                </a:lnTo>
                <a:lnTo>
                  <a:pt x="1296733" y="439483"/>
                </a:lnTo>
                <a:lnTo>
                  <a:pt x="1296733" y="0"/>
                </a:lnTo>
                <a:close/>
              </a:path>
            </a:pathLst>
          </a:custGeom>
          <a:ln w="12058">
            <a:solidFill>
              <a:srgbClr val="008080"/>
            </a:solidFill>
          </a:ln>
        </p:spPr>
        <p:txBody>
          <a:bodyPr wrap="square" lIns="0" tIns="0" rIns="0" bIns="0" rtlCol="0"/>
          <a:lstStyle/>
          <a:p>
            <a:endParaRPr sz="1588"/>
          </a:p>
        </p:txBody>
      </p:sp>
      <p:sp>
        <p:nvSpPr>
          <p:cNvPr id="202" name="object 202"/>
          <p:cNvSpPr txBox="1"/>
          <p:nvPr/>
        </p:nvSpPr>
        <p:spPr>
          <a:xfrm>
            <a:off x="2927424" y="3421155"/>
            <a:ext cx="795057" cy="237629"/>
          </a:xfrm>
          <a:prstGeom prst="rect">
            <a:avLst/>
          </a:prstGeom>
        </p:spPr>
        <p:txBody>
          <a:bodyPr vert="horz" wrap="square" lIns="0" tIns="0" rIns="0" bIns="0" rtlCol="0">
            <a:spAutoFit/>
          </a:bodyPr>
          <a:lstStyle/>
          <a:p>
            <a:pPr marL="11206"/>
            <a:r>
              <a:rPr sz="1544" spc="-71" dirty="0">
                <a:solidFill>
                  <a:srgbClr val="008080"/>
                </a:solidFill>
                <a:latin typeface="Arial"/>
                <a:cs typeface="Arial"/>
              </a:rPr>
              <a:t>Resource</a:t>
            </a:r>
            <a:endParaRPr sz="1544" dirty="0">
              <a:latin typeface="Arial"/>
              <a:cs typeface="Arial"/>
            </a:endParaRPr>
          </a:p>
        </p:txBody>
      </p:sp>
      <p:sp>
        <p:nvSpPr>
          <p:cNvPr id="203" name="object 203"/>
          <p:cNvSpPr/>
          <p:nvPr/>
        </p:nvSpPr>
        <p:spPr>
          <a:xfrm>
            <a:off x="2981240" y="4317430"/>
            <a:ext cx="0" cy="48185"/>
          </a:xfrm>
          <a:custGeom>
            <a:avLst/>
            <a:gdLst/>
            <a:ahLst/>
            <a:cxnLst/>
            <a:rect l="l" t="t" r="r" b="b"/>
            <a:pathLst>
              <a:path h="54610">
                <a:moveTo>
                  <a:pt x="0" y="0"/>
                </a:moveTo>
                <a:lnTo>
                  <a:pt x="0" y="54387"/>
                </a:lnTo>
              </a:path>
            </a:pathLst>
          </a:custGeom>
          <a:ln w="12001">
            <a:solidFill>
              <a:srgbClr val="333333"/>
            </a:solidFill>
          </a:ln>
        </p:spPr>
        <p:txBody>
          <a:bodyPr wrap="square" lIns="0" tIns="0" rIns="0" bIns="0" rtlCol="0"/>
          <a:lstStyle/>
          <a:p>
            <a:endParaRPr sz="1588"/>
          </a:p>
        </p:txBody>
      </p:sp>
      <p:sp>
        <p:nvSpPr>
          <p:cNvPr id="204" name="object 204"/>
          <p:cNvSpPr/>
          <p:nvPr/>
        </p:nvSpPr>
        <p:spPr>
          <a:xfrm>
            <a:off x="2981240" y="4401390"/>
            <a:ext cx="0" cy="48185"/>
          </a:xfrm>
          <a:custGeom>
            <a:avLst/>
            <a:gdLst/>
            <a:ahLst/>
            <a:cxnLst/>
            <a:rect l="l" t="t" r="r" b="b"/>
            <a:pathLst>
              <a:path h="54610">
                <a:moveTo>
                  <a:pt x="0" y="0"/>
                </a:moveTo>
                <a:lnTo>
                  <a:pt x="0" y="54387"/>
                </a:lnTo>
              </a:path>
            </a:pathLst>
          </a:custGeom>
          <a:ln w="12001">
            <a:solidFill>
              <a:srgbClr val="333333"/>
            </a:solidFill>
          </a:ln>
        </p:spPr>
        <p:txBody>
          <a:bodyPr wrap="square" lIns="0" tIns="0" rIns="0" bIns="0" rtlCol="0"/>
          <a:lstStyle/>
          <a:p>
            <a:endParaRPr sz="1588"/>
          </a:p>
        </p:txBody>
      </p:sp>
      <p:sp>
        <p:nvSpPr>
          <p:cNvPr id="205" name="object 205"/>
          <p:cNvSpPr/>
          <p:nvPr/>
        </p:nvSpPr>
        <p:spPr>
          <a:xfrm>
            <a:off x="2981240" y="4485350"/>
            <a:ext cx="0" cy="48185"/>
          </a:xfrm>
          <a:custGeom>
            <a:avLst/>
            <a:gdLst/>
            <a:ahLst/>
            <a:cxnLst/>
            <a:rect l="l" t="t" r="r" b="b"/>
            <a:pathLst>
              <a:path h="54610">
                <a:moveTo>
                  <a:pt x="0" y="0"/>
                </a:moveTo>
                <a:lnTo>
                  <a:pt x="0" y="54387"/>
                </a:lnTo>
              </a:path>
            </a:pathLst>
          </a:custGeom>
          <a:ln w="12001">
            <a:solidFill>
              <a:srgbClr val="333333"/>
            </a:solidFill>
          </a:ln>
        </p:spPr>
        <p:txBody>
          <a:bodyPr wrap="square" lIns="0" tIns="0" rIns="0" bIns="0" rtlCol="0"/>
          <a:lstStyle/>
          <a:p>
            <a:endParaRPr sz="1588"/>
          </a:p>
        </p:txBody>
      </p:sp>
      <p:sp>
        <p:nvSpPr>
          <p:cNvPr id="206" name="object 206"/>
          <p:cNvSpPr/>
          <p:nvPr/>
        </p:nvSpPr>
        <p:spPr>
          <a:xfrm>
            <a:off x="2981240" y="4569311"/>
            <a:ext cx="0" cy="48185"/>
          </a:xfrm>
          <a:custGeom>
            <a:avLst/>
            <a:gdLst/>
            <a:ahLst/>
            <a:cxnLst/>
            <a:rect l="l" t="t" r="r" b="b"/>
            <a:pathLst>
              <a:path h="54610">
                <a:moveTo>
                  <a:pt x="0" y="0"/>
                </a:moveTo>
                <a:lnTo>
                  <a:pt x="0" y="54387"/>
                </a:lnTo>
              </a:path>
            </a:pathLst>
          </a:custGeom>
          <a:ln w="12001">
            <a:solidFill>
              <a:srgbClr val="333333"/>
            </a:solidFill>
          </a:ln>
        </p:spPr>
        <p:txBody>
          <a:bodyPr wrap="square" lIns="0" tIns="0" rIns="0" bIns="0" rtlCol="0"/>
          <a:lstStyle/>
          <a:p>
            <a:endParaRPr sz="1588"/>
          </a:p>
        </p:txBody>
      </p:sp>
      <p:sp>
        <p:nvSpPr>
          <p:cNvPr id="207" name="object 207"/>
          <p:cNvSpPr/>
          <p:nvPr/>
        </p:nvSpPr>
        <p:spPr>
          <a:xfrm>
            <a:off x="2981240" y="4653270"/>
            <a:ext cx="0" cy="48185"/>
          </a:xfrm>
          <a:custGeom>
            <a:avLst/>
            <a:gdLst/>
            <a:ahLst/>
            <a:cxnLst/>
            <a:rect l="l" t="t" r="r" b="b"/>
            <a:pathLst>
              <a:path h="54610">
                <a:moveTo>
                  <a:pt x="0" y="0"/>
                </a:moveTo>
                <a:lnTo>
                  <a:pt x="0" y="54292"/>
                </a:lnTo>
              </a:path>
            </a:pathLst>
          </a:custGeom>
          <a:ln w="12001">
            <a:solidFill>
              <a:srgbClr val="333333"/>
            </a:solidFill>
          </a:ln>
        </p:spPr>
        <p:txBody>
          <a:bodyPr wrap="square" lIns="0" tIns="0" rIns="0" bIns="0" rtlCol="0"/>
          <a:lstStyle/>
          <a:p>
            <a:endParaRPr sz="1588"/>
          </a:p>
        </p:txBody>
      </p:sp>
      <p:sp>
        <p:nvSpPr>
          <p:cNvPr id="208" name="object 208"/>
          <p:cNvSpPr/>
          <p:nvPr/>
        </p:nvSpPr>
        <p:spPr>
          <a:xfrm>
            <a:off x="2998974"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09" name="object 209"/>
          <p:cNvSpPr/>
          <p:nvPr/>
        </p:nvSpPr>
        <p:spPr>
          <a:xfrm>
            <a:off x="3073521"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0" name="object 210"/>
          <p:cNvSpPr/>
          <p:nvPr/>
        </p:nvSpPr>
        <p:spPr>
          <a:xfrm>
            <a:off x="3147984"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11" name="object 211"/>
          <p:cNvSpPr/>
          <p:nvPr/>
        </p:nvSpPr>
        <p:spPr>
          <a:xfrm>
            <a:off x="3222531"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2" name="object 212"/>
          <p:cNvSpPr/>
          <p:nvPr/>
        </p:nvSpPr>
        <p:spPr>
          <a:xfrm>
            <a:off x="3296995"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13" name="object 213"/>
          <p:cNvSpPr/>
          <p:nvPr/>
        </p:nvSpPr>
        <p:spPr>
          <a:xfrm>
            <a:off x="3371541"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4" name="object 214"/>
          <p:cNvSpPr/>
          <p:nvPr/>
        </p:nvSpPr>
        <p:spPr>
          <a:xfrm>
            <a:off x="3446005"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15" name="object 215"/>
          <p:cNvSpPr/>
          <p:nvPr/>
        </p:nvSpPr>
        <p:spPr>
          <a:xfrm>
            <a:off x="3520551"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6" name="object 216"/>
          <p:cNvSpPr/>
          <p:nvPr/>
        </p:nvSpPr>
        <p:spPr>
          <a:xfrm>
            <a:off x="3595015" y="4717186"/>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17" name="object 217"/>
          <p:cNvSpPr/>
          <p:nvPr/>
        </p:nvSpPr>
        <p:spPr>
          <a:xfrm>
            <a:off x="3669562" y="4717186"/>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18" name="object 218"/>
          <p:cNvSpPr/>
          <p:nvPr/>
        </p:nvSpPr>
        <p:spPr>
          <a:xfrm>
            <a:off x="3736924" y="4661255"/>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19" name="object 219"/>
          <p:cNvSpPr/>
          <p:nvPr/>
        </p:nvSpPr>
        <p:spPr>
          <a:xfrm>
            <a:off x="3736924" y="4577294"/>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20" name="object 220"/>
          <p:cNvSpPr/>
          <p:nvPr/>
        </p:nvSpPr>
        <p:spPr>
          <a:xfrm>
            <a:off x="3736924" y="4493335"/>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21" name="object 221"/>
          <p:cNvSpPr/>
          <p:nvPr/>
        </p:nvSpPr>
        <p:spPr>
          <a:xfrm>
            <a:off x="3736924" y="4409375"/>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22" name="object 222"/>
          <p:cNvSpPr/>
          <p:nvPr/>
        </p:nvSpPr>
        <p:spPr>
          <a:xfrm>
            <a:off x="3736924" y="4325414"/>
            <a:ext cx="0" cy="48185"/>
          </a:xfrm>
          <a:custGeom>
            <a:avLst/>
            <a:gdLst/>
            <a:ahLst/>
            <a:cxnLst/>
            <a:rect l="l" t="t" r="r" b="b"/>
            <a:pathLst>
              <a:path h="54610">
                <a:moveTo>
                  <a:pt x="0" y="0"/>
                </a:moveTo>
                <a:lnTo>
                  <a:pt x="0" y="54387"/>
                </a:lnTo>
              </a:path>
            </a:pathLst>
          </a:custGeom>
          <a:ln w="12096">
            <a:solidFill>
              <a:srgbClr val="333333"/>
            </a:solidFill>
          </a:ln>
        </p:spPr>
        <p:txBody>
          <a:bodyPr wrap="square" lIns="0" tIns="0" rIns="0" bIns="0" rtlCol="0"/>
          <a:lstStyle/>
          <a:p>
            <a:endParaRPr sz="1588"/>
          </a:p>
        </p:txBody>
      </p:sp>
      <p:sp>
        <p:nvSpPr>
          <p:cNvPr id="223" name="object 223"/>
          <p:cNvSpPr/>
          <p:nvPr/>
        </p:nvSpPr>
        <p:spPr>
          <a:xfrm>
            <a:off x="3669562"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24" name="object 224"/>
          <p:cNvSpPr/>
          <p:nvPr/>
        </p:nvSpPr>
        <p:spPr>
          <a:xfrm>
            <a:off x="3595015"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25" name="object 225"/>
          <p:cNvSpPr/>
          <p:nvPr/>
        </p:nvSpPr>
        <p:spPr>
          <a:xfrm>
            <a:off x="3520551"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26" name="object 226"/>
          <p:cNvSpPr/>
          <p:nvPr/>
        </p:nvSpPr>
        <p:spPr>
          <a:xfrm>
            <a:off x="3446005"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27" name="object 227"/>
          <p:cNvSpPr/>
          <p:nvPr/>
        </p:nvSpPr>
        <p:spPr>
          <a:xfrm>
            <a:off x="3371541"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28" name="object 228"/>
          <p:cNvSpPr/>
          <p:nvPr/>
        </p:nvSpPr>
        <p:spPr>
          <a:xfrm>
            <a:off x="3296995"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29" name="object 229"/>
          <p:cNvSpPr/>
          <p:nvPr/>
        </p:nvSpPr>
        <p:spPr>
          <a:xfrm>
            <a:off x="3222531"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30" name="object 230"/>
          <p:cNvSpPr/>
          <p:nvPr/>
        </p:nvSpPr>
        <p:spPr>
          <a:xfrm>
            <a:off x="3147984"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31" name="object 231"/>
          <p:cNvSpPr/>
          <p:nvPr/>
        </p:nvSpPr>
        <p:spPr>
          <a:xfrm>
            <a:off x="3073521" y="4317472"/>
            <a:ext cx="42582" cy="0"/>
          </a:xfrm>
          <a:custGeom>
            <a:avLst/>
            <a:gdLst/>
            <a:ahLst/>
            <a:cxnLst/>
            <a:rect l="l" t="t" r="r" b="b"/>
            <a:pathLst>
              <a:path w="48260">
                <a:moveTo>
                  <a:pt x="0" y="0"/>
                </a:moveTo>
                <a:lnTo>
                  <a:pt x="48196" y="0"/>
                </a:lnTo>
              </a:path>
            </a:pathLst>
          </a:custGeom>
          <a:ln w="13620">
            <a:solidFill>
              <a:srgbClr val="333333"/>
            </a:solidFill>
          </a:ln>
        </p:spPr>
        <p:txBody>
          <a:bodyPr wrap="square" lIns="0" tIns="0" rIns="0" bIns="0" rtlCol="0"/>
          <a:lstStyle/>
          <a:p>
            <a:endParaRPr sz="1588"/>
          </a:p>
        </p:txBody>
      </p:sp>
      <p:sp>
        <p:nvSpPr>
          <p:cNvPr id="232" name="object 232"/>
          <p:cNvSpPr/>
          <p:nvPr/>
        </p:nvSpPr>
        <p:spPr>
          <a:xfrm>
            <a:off x="2998974" y="4317472"/>
            <a:ext cx="43143" cy="0"/>
          </a:xfrm>
          <a:custGeom>
            <a:avLst/>
            <a:gdLst/>
            <a:ahLst/>
            <a:cxnLst/>
            <a:rect l="l" t="t" r="r" b="b"/>
            <a:pathLst>
              <a:path w="48894">
                <a:moveTo>
                  <a:pt x="0" y="0"/>
                </a:moveTo>
                <a:lnTo>
                  <a:pt x="48291" y="0"/>
                </a:lnTo>
              </a:path>
            </a:pathLst>
          </a:custGeom>
          <a:ln w="13620">
            <a:solidFill>
              <a:srgbClr val="333333"/>
            </a:solidFill>
          </a:ln>
        </p:spPr>
        <p:txBody>
          <a:bodyPr wrap="square" lIns="0" tIns="0" rIns="0" bIns="0" rtlCol="0"/>
          <a:lstStyle/>
          <a:p>
            <a:endParaRPr sz="1588"/>
          </a:p>
        </p:txBody>
      </p:sp>
      <p:sp>
        <p:nvSpPr>
          <p:cNvPr id="233" name="object 233"/>
          <p:cNvSpPr txBox="1"/>
          <p:nvPr/>
        </p:nvSpPr>
        <p:spPr>
          <a:xfrm>
            <a:off x="3145266" y="4370519"/>
            <a:ext cx="439271" cy="237629"/>
          </a:xfrm>
          <a:prstGeom prst="rect">
            <a:avLst/>
          </a:prstGeom>
        </p:spPr>
        <p:txBody>
          <a:bodyPr vert="horz" wrap="square" lIns="0" tIns="0" rIns="0" bIns="0" rtlCol="0">
            <a:spAutoFit/>
          </a:bodyPr>
          <a:lstStyle/>
          <a:p>
            <a:pPr marL="11206"/>
            <a:r>
              <a:rPr sz="1544" spc="-88" dirty="0">
                <a:latin typeface="Arial"/>
                <a:cs typeface="Arial"/>
              </a:rPr>
              <a:t>Boo</a:t>
            </a:r>
            <a:r>
              <a:rPr sz="1544" spc="13" dirty="0">
                <a:latin typeface="Arial"/>
                <a:cs typeface="Arial"/>
              </a:rPr>
              <a:t>k</a:t>
            </a:r>
            <a:endParaRPr sz="1544">
              <a:latin typeface="Arial"/>
              <a:cs typeface="Arial"/>
            </a:endParaRPr>
          </a:p>
        </p:txBody>
      </p:sp>
      <p:sp>
        <p:nvSpPr>
          <p:cNvPr id="234" name="object 234"/>
          <p:cNvSpPr txBox="1"/>
          <p:nvPr/>
        </p:nvSpPr>
        <p:spPr>
          <a:xfrm>
            <a:off x="4247254" y="4252185"/>
            <a:ext cx="1071282" cy="461665"/>
          </a:xfrm>
          <a:prstGeom prst="rect">
            <a:avLst/>
          </a:prstGeom>
        </p:spPr>
        <p:txBody>
          <a:bodyPr vert="horz" wrap="square" lIns="0" tIns="0" rIns="0" bIns="0" rtlCol="0">
            <a:spAutoFit/>
          </a:bodyPr>
          <a:lstStyle/>
          <a:p>
            <a:pPr marL="11206">
              <a:lnSpc>
                <a:spcPts val="1831"/>
              </a:lnSpc>
              <a:tabLst>
                <a:tab pos="475715" algn="l"/>
              </a:tabLst>
            </a:pP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dirty="0">
                <a:latin typeface="Times New Roman"/>
                <a:cs typeface="Times New Roman"/>
              </a:rPr>
              <a:t>	</a:t>
            </a:r>
            <a:r>
              <a:rPr sz="1544" spc="-71" dirty="0">
                <a:latin typeface="Arial"/>
                <a:cs typeface="Arial"/>
              </a:rPr>
              <a:t>L</a:t>
            </a:r>
            <a:r>
              <a:rPr sz="1544" spc="-49" dirty="0">
                <a:latin typeface="Arial"/>
                <a:cs typeface="Arial"/>
              </a:rPr>
              <a:t>i</a:t>
            </a:r>
            <a:r>
              <a:rPr sz="1544" spc="-106" dirty="0">
                <a:latin typeface="Arial"/>
                <a:cs typeface="Arial"/>
              </a:rPr>
              <a:t>m</a:t>
            </a:r>
            <a:r>
              <a:rPr sz="1544" spc="-49" dirty="0">
                <a:latin typeface="Arial"/>
                <a:cs typeface="Arial"/>
              </a:rPr>
              <a:t>i</a:t>
            </a:r>
            <a:r>
              <a:rPr sz="1544" spc="-40" dirty="0">
                <a:latin typeface="Arial"/>
                <a:cs typeface="Arial"/>
              </a:rPr>
              <a:t>t</a:t>
            </a:r>
            <a:r>
              <a:rPr sz="1544" spc="-106" dirty="0">
                <a:latin typeface="Arial"/>
                <a:cs typeface="Arial"/>
              </a:rPr>
              <a:t>e</a:t>
            </a:r>
            <a:r>
              <a:rPr sz="1544" spc="18" dirty="0">
                <a:latin typeface="Arial"/>
                <a:cs typeface="Arial"/>
              </a:rPr>
              <a:t>d</a:t>
            </a:r>
            <a:endParaRPr sz="1544">
              <a:latin typeface="Arial"/>
              <a:cs typeface="Arial"/>
            </a:endParaRPr>
          </a:p>
          <a:p>
            <a:pPr marL="519981">
              <a:lnSpc>
                <a:spcPts val="1831"/>
              </a:lnSpc>
            </a:pPr>
            <a:r>
              <a:rPr sz="1544" spc="-66" dirty="0">
                <a:latin typeface="Arial"/>
                <a:cs typeface="Arial"/>
              </a:rPr>
              <a:t>Loans</a:t>
            </a:r>
            <a:endParaRPr sz="1544">
              <a:latin typeface="Arial"/>
              <a:cs typeface="Arial"/>
            </a:endParaRPr>
          </a:p>
        </p:txBody>
      </p:sp>
      <p:sp>
        <p:nvSpPr>
          <p:cNvPr id="235" name="object 235"/>
          <p:cNvSpPr txBox="1"/>
          <p:nvPr/>
        </p:nvSpPr>
        <p:spPr>
          <a:xfrm>
            <a:off x="6427695" y="4330176"/>
            <a:ext cx="558613" cy="237629"/>
          </a:xfrm>
          <a:prstGeom prst="rect">
            <a:avLst/>
          </a:prstGeom>
        </p:spPr>
        <p:txBody>
          <a:bodyPr vert="horz" wrap="square" lIns="0" tIns="0" rIns="0" bIns="0" rtlCol="0">
            <a:spAutoFit/>
          </a:bodyPr>
          <a:lstStyle/>
          <a:p>
            <a:pPr marL="11206"/>
            <a:r>
              <a:rPr sz="1544" spc="-106" dirty="0">
                <a:latin typeface="Arial"/>
                <a:cs typeface="Arial"/>
              </a:rPr>
              <a:t>P</a:t>
            </a:r>
            <a:r>
              <a:rPr sz="1544" spc="-71" dirty="0">
                <a:latin typeface="Arial"/>
                <a:cs typeface="Arial"/>
              </a:rPr>
              <a:t>a</a:t>
            </a:r>
            <a:r>
              <a:rPr sz="1544" spc="-40" dirty="0">
                <a:latin typeface="Arial"/>
                <a:cs typeface="Arial"/>
              </a:rPr>
              <a:t>t</a:t>
            </a:r>
            <a:r>
              <a:rPr sz="1544" spc="-62" dirty="0">
                <a:latin typeface="Arial"/>
                <a:cs typeface="Arial"/>
              </a:rPr>
              <a:t>r</a:t>
            </a:r>
            <a:r>
              <a:rPr sz="1544" spc="-88" dirty="0">
                <a:latin typeface="Arial"/>
                <a:cs typeface="Arial"/>
              </a:rPr>
              <a:t>o</a:t>
            </a:r>
            <a:r>
              <a:rPr sz="1544" spc="18" dirty="0">
                <a:latin typeface="Arial"/>
                <a:cs typeface="Arial"/>
              </a:rPr>
              <a:t>n</a:t>
            </a:r>
            <a:endParaRPr sz="1544">
              <a:latin typeface="Arial"/>
              <a:cs typeface="Arial"/>
            </a:endParaRPr>
          </a:p>
        </p:txBody>
      </p:sp>
      <p:sp>
        <p:nvSpPr>
          <p:cNvPr id="236" name="object 236"/>
          <p:cNvSpPr/>
          <p:nvPr/>
        </p:nvSpPr>
        <p:spPr>
          <a:xfrm>
            <a:off x="3332461" y="4311463"/>
            <a:ext cx="16249" cy="22412"/>
          </a:xfrm>
          <a:custGeom>
            <a:avLst/>
            <a:gdLst/>
            <a:ahLst/>
            <a:cxnLst/>
            <a:rect l="l" t="t" r="r" b="b"/>
            <a:pathLst>
              <a:path w="18414" h="25400">
                <a:moveTo>
                  <a:pt x="14097" y="24860"/>
                </a:moveTo>
                <a:lnTo>
                  <a:pt x="0" y="18097"/>
                </a:lnTo>
                <a:lnTo>
                  <a:pt x="4000" y="0"/>
                </a:lnTo>
                <a:lnTo>
                  <a:pt x="18097" y="6762"/>
                </a:lnTo>
                <a:lnTo>
                  <a:pt x="14097" y="24860"/>
                </a:lnTo>
                <a:close/>
              </a:path>
            </a:pathLst>
          </a:custGeom>
          <a:solidFill>
            <a:srgbClr val="FF0000"/>
          </a:solidFill>
        </p:spPr>
        <p:txBody>
          <a:bodyPr wrap="square" lIns="0" tIns="0" rIns="0" bIns="0" rtlCol="0"/>
          <a:lstStyle/>
          <a:p>
            <a:endParaRPr sz="1588"/>
          </a:p>
        </p:txBody>
      </p:sp>
      <p:sp>
        <p:nvSpPr>
          <p:cNvPr id="237" name="object 237"/>
          <p:cNvSpPr/>
          <p:nvPr/>
        </p:nvSpPr>
        <p:spPr>
          <a:xfrm>
            <a:off x="3341369" y="4281459"/>
            <a:ext cx="17929" cy="22412"/>
          </a:xfrm>
          <a:custGeom>
            <a:avLst/>
            <a:gdLst/>
            <a:ahLst/>
            <a:cxnLst/>
            <a:rect l="l" t="t" r="r" b="b"/>
            <a:pathLst>
              <a:path w="20319" h="25400">
                <a:moveTo>
                  <a:pt x="14096" y="24955"/>
                </a:moveTo>
                <a:lnTo>
                  <a:pt x="0" y="18097"/>
                </a:lnTo>
                <a:lnTo>
                  <a:pt x="6000" y="0"/>
                </a:lnTo>
                <a:lnTo>
                  <a:pt x="20097" y="6762"/>
                </a:lnTo>
                <a:lnTo>
                  <a:pt x="14096" y="24955"/>
                </a:lnTo>
                <a:close/>
              </a:path>
            </a:pathLst>
          </a:custGeom>
          <a:solidFill>
            <a:srgbClr val="FF0000"/>
          </a:solidFill>
        </p:spPr>
        <p:txBody>
          <a:bodyPr wrap="square" lIns="0" tIns="0" rIns="0" bIns="0" rtlCol="0"/>
          <a:lstStyle/>
          <a:p>
            <a:endParaRPr sz="1588"/>
          </a:p>
        </p:txBody>
      </p:sp>
      <p:sp>
        <p:nvSpPr>
          <p:cNvPr id="238" name="object 238"/>
          <p:cNvSpPr/>
          <p:nvPr/>
        </p:nvSpPr>
        <p:spPr>
          <a:xfrm>
            <a:off x="3351959" y="4251455"/>
            <a:ext cx="17929" cy="22412"/>
          </a:xfrm>
          <a:custGeom>
            <a:avLst/>
            <a:gdLst/>
            <a:ahLst/>
            <a:cxnLst/>
            <a:rect l="l" t="t" r="r" b="b"/>
            <a:pathLst>
              <a:path w="20319" h="25400">
                <a:moveTo>
                  <a:pt x="14096" y="24955"/>
                </a:moveTo>
                <a:lnTo>
                  <a:pt x="0" y="18192"/>
                </a:lnTo>
                <a:lnTo>
                  <a:pt x="6095" y="0"/>
                </a:lnTo>
                <a:lnTo>
                  <a:pt x="20097" y="6858"/>
                </a:lnTo>
                <a:lnTo>
                  <a:pt x="14096" y="24955"/>
                </a:lnTo>
                <a:close/>
              </a:path>
            </a:pathLst>
          </a:custGeom>
          <a:solidFill>
            <a:srgbClr val="FF0000"/>
          </a:solidFill>
        </p:spPr>
        <p:txBody>
          <a:bodyPr wrap="square" lIns="0" tIns="0" rIns="0" bIns="0" rtlCol="0"/>
          <a:lstStyle/>
          <a:p>
            <a:endParaRPr sz="1588"/>
          </a:p>
        </p:txBody>
      </p:sp>
      <p:sp>
        <p:nvSpPr>
          <p:cNvPr id="239" name="object 239"/>
          <p:cNvSpPr/>
          <p:nvPr/>
        </p:nvSpPr>
        <p:spPr>
          <a:xfrm>
            <a:off x="3362633" y="4221535"/>
            <a:ext cx="16249" cy="22412"/>
          </a:xfrm>
          <a:custGeom>
            <a:avLst/>
            <a:gdLst/>
            <a:ahLst/>
            <a:cxnLst/>
            <a:rect l="l" t="t" r="r" b="b"/>
            <a:pathLst>
              <a:path w="18414" h="25400">
                <a:moveTo>
                  <a:pt x="14096" y="24860"/>
                </a:moveTo>
                <a:lnTo>
                  <a:pt x="0" y="18097"/>
                </a:lnTo>
                <a:lnTo>
                  <a:pt x="4000" y="0"/>
                </a:lnTo>
                <a:lnTo>
                  <a:pt x="18097" y="6762"/>
                </a:lnTo>
                <a:lnTo>
                  <a:pt x="14096" y="24860"/>
                </a:lnTo>
                <a:close/>
              </a:path>
            </a:pathLst>
          </a:custGeom>
          <a:solidFill>
            <a:srgbClr val="FF0000"/>
          </a:solidFill>
        </p:spPr>
        <p:txBody>
          <a:bodyPr wrap="square" lIns="0" tIns="0" rIns="0" bIns="0" rtlCol="0"/>
          <a:lstStyle/>
          <a:p>
            <a:endParaRPr sz="1588"/>
          </a:p>
        </p:txBody>
      </p:sp>
      <p:sp>
        <p:nvSpPr>
          <p:cNvPr id="240" name="object 240"/>
          <p:cNvSpPr/>
          <p:nvPr/>
        </p:nvSpPr>
        <p:spPr>
          <a:xfrm>
            <a:off x="3371541" y="4191532"/>
            <a:ext cx="17929" cy="22412"/>
          </a:xfrm>
          <a:custGeom>
            <a:avLst/>
            <a:gdLst/>
            <a:ahLst/>
            <a:cxnLst/>
            <a:rect l="l" t="t" r="r" b="b"/>
            <a:pathLst>
              <a:path w="20319" h="25400">
                <a:moveTo>
                  <a:pt x="14001" y="24860"/>
                </a:moveTo>
                <a:lnTo>
                  <a:pt x="0" y="18097"/>
                </a:lnTo>
                <a:lnTo>
                  <a:pt x="6000" y="0"/>
                </a:lnTo>
                <a:lnTo>
                  <a:pt x="20097" y="6762"/>
                </a:lnTo>
                <a:lnTo>
                  <a:pt x="14001" y="24860"/>
                </a:lnTo>
                <a:close/>
              </a:path>
            </a:pathLst>
          </a:custGeom>
          <a:solidFill>
            <a:srgbClr val="FF0000"/>
          </a:solidFill>
        </p:spPr>
        <p:txBody>
          <a:bodyPr wrap="square" lIns="0" tIns="0" rIns="0" bIns="0" rtlCol="0"/>
          <a:lstStyle/>
          <a:p>
            <a:endParaRPr sz="1588"/>
          </a:p>
        </p:txBody>
      </p:sp>
      <p:sp>
        <p:nvSpPr>
          <p:cNvPr id="241" name="object 241"/>
          <p:cNvSpPr/>
          <p:nvPr/>
        </p:nvSpPr>
        <p:spPr>
          <a:xfrm>
            <a:off x="3382131" y="4161528"/>
            <a:ext cx="17929" cy="22412"/>
          </a:xfrm>
          <a:custGeom>
            <a:avLst/>
            <a:gdLst/>
            <a:ahLst/>
            <a:cxnLst/>
            <a:rect l="l" t="t" r="r" b="b"/>
            <a:pathLst>
              <a:path w="20319" h="25400">
                <a:moveTo>
                  <a:pt x="14097" y="24955"/>
                </a:moveTo>
                <a:lnTo>
                  <a:pt x="0" y="18097"/>
                </a:lnTo>
                <a:lnTo>
                  <a:pt x="6095" y="0"/>
                </a:lnTo>
                <a:lnTo>
                  <a:pt x="20097" y="6762"/>
                </a:lnTo>
                <a:lnTo>
                  <a:pt x="14097" y="24955"/>
                </a:lnTo>
                <a:close/>
              </a:path>
            </a:pathLst>
          </a:custGeom>
          <a:solidFill>
            <a:srgbClr val="FF0000"/>
          </a:solidFill>
        </p:spPr>
        <p:txBody>
          <a:bodyPr wrap="square" lIns="0" tIns="0" rIns="0" bIns="0" rtlCol="0"/>
          <a:lstStyle/>
          <a:p>
            <a:endParaRPr sz="1588"/>
          </a:p>
        </p:txBody>
      </p:sp>
      <p:sp>
        <p:nvSpPr>
          <p:cNvPr id="242" name="object 242"/>
          <p:cNvSpPr/>
          <p:nvPr/>
        </p:nvSpPr>
        <p:spPr>
          <a:xfrm>
            <a:off x="3392805" y="4131524"/>
            <a:ext cx="17929" cy="22412"/>
          </a:xfrm>
          <a:custGeom>
            <a:avLst/>
            <a:gdLst/>
            <a:ahLst/>
            <a:cxnLst/>
            <a:rect l="l" t="t" r="r" b="b"/>
            <a:pathLst>
              <a:path w="20319" h="25400">
                <a:moveTo>
                  <a:pt x="14096" y="24955"/>
                </a:moveTo>
                <a:lnTo>
                  <a:pt x="0" y="18192"/>
                </a:lnTo>
                <a:lnTo>
                  <a:pt x="6000" y="0"/>
                </a:lnTo>
                <a:lnTo>
                  <a:pt x="20097" y="6858"/>
                </a:lnTo>
                <a:lnTo>
                  <a:pt x="14096" y="24955"/>
                </a:lnTo>
                <a:close/>
              </a:path>
            </a:pathLst>
          </a:custGeom>
          <a:solidFill>
            <a:srgbClr val="FF0000"/>
          </a:solidFill>
        </p:spPr>
        <p:txBody>
          <a:bodyPr wrap="square" lIns="0" tIns="0" rIns="0" bIns="0" rtlCol="0"/>
          <a:lstStyle/>
          <a:p>
            <a:endParaRPr sz="1588"/>
          </a:p>
        </p:txBody>
      </p:sp>
      <p:sp>
        <p:nvSpPr>
          <p:cNvPr id="243" name="object 243"/>
          <p:cNvSpPr/>
          <p:nvPr/>
        </p:nvSpPr>
        <p:spPr>
          <a:xfrm>
            <a:off x="3401630" y="4101604"/>
            <a:ext cx="17929" cy="22412"/>
          </a:xfrm>
          <a:custGeom>
            <a:avLst/>
            <a:gdLst/>
            <a:ahLst/>
            <a:cxnLst/>
            <a:rect l="l" t="t" r="r" b="b"/>
            <a:pathLst>
              <a:path w="20319" h="25400">
                <a:moveTo>
                  <a:pt x="14096" y="24860"/>
                </a:moveTo>
                <a:lnTo>
                  <a:pt x="0" y="18097"/>
                </a:lnTo>
                <a:lnTo>
                  <a:pt x="6096" y="0"/>
                </a:lnTo>
                <a:lnTo>
                  <a:pt x="20097" y="6762"/>
                </a:lnTo>
                <a:lnTo>
                  <a:pt x="14096" y="24860"/>
                </a:lnTo>
                <a:close/>
              </a:path>
            </a:pathLst>
          </a:custGeom>
          <a:solidFill>
            <a:srgbClr val="FF0000"/>
          </a:solidFill>
        </p:spPr>
        <p:txBody>
          <a:bodyPr wrap="square" lIns="0" tIns="0" rIns="0" bIns="0" rtlCol="0"/>
          <a:lstStyle/>
          <a:p>
            <a:endParaRPr sz="1588"/>
          </a:p>
        </p:txBody>
      </p:sp>
      <p:sp>
        <p:nvSpPr>
          <p:cNvPr id="244" name="object 244"/>
          <p:cNvSpPr/>
          <p:nvPr/>
        </p:nvSpPr>
        <p:spPr>
          <a:xfrm>
            <a:off x="3412303" y="4071601"/>
            <a:ext cx="17929" cy="22412"/>
          </a:xfrm>
          <a:custGeom>
            <a:avLst/>
            <a:gdLst/>
            <a:ahLst/>
            <a:cxnLst/>
            <a:rect l="l" t="t" r="r" b="b"/>
            <a:pathLst>
              <a:path w="20319" h="25400">
                <a:moveTo>
                  <a:pt x="14097" y="24860"/>
                </a:moveTo>
                <a:lnTo>
                  <a:pt x="0" y="18097"/>
                </a:lnTo>
                <a:lnTo>
                  <a:pt x="6000" y="0"/>
                </a:lnTo>
                <a:lnTo>
                  <a:pt x="20097" y="6762"/>
                </a:lnTo>
                <a:lnTo>
                  <a:pt x="14097" y="24860"/>
                </a:lnTo>
                <a:close/>
              </a:path>
            </a:pathLst>
          </a:custGeom>
          <a:solidFill>
            <a:srgbClr val="FF0000"/>
          </a:solidFill>
        </p:spPr>
        <p:txBody>
          <a:bodyPr wrap="square" lIns="0" tIns="0" rIns="0" bIns="0" rtlCol="0"/>
          <a:lstStyle/>
          <a:p>
            <a:endParaRPr sz="1588"/>
          </a:p>
        </p:txBody>
      </p:sp>
      <p:sp>
        <p:nvSpPr>
          <p:cNvPr id="245" name="object 245"/>
          <p:cNvSpPr/>
          <p:nvPr/>
        </p:nvSpPr>
        <p:spPr>
          <a:xfrm>
            <a:off x="3422976" y="4043614"/>
            <a:ext cx="17929" cy="20171"/>
          </a:xfrm>
          <a:custGeom>
            <a:avLst/>
            <a:gdLst/>
            <a:ahLst/>
            <a:cxnLst/>
            <a:rect l="l" t="t" r="r" b="b"/>
            <a:pathLst>
              <a:path w="20319" h="22860">
                <a:moveTo>
                  <a:pt x="14001" y="22669"/>
                </a:moveTo>
                <a:lnTo>
                  <a:pt x="0" y="15811"/>
                </a:lnTo>
                <a:lnTo>
                  <a:pt x="6000" y="0"/>
                </a:lnTo>
                <a:lnTo>
                  <a:pt x="20097" y="6762"/>
                </a:lnTo>
                <a:lnTo>
                  <a:pt x="14001" y="22669"/>
                </a:lnTo>
                <a:close/>
              </a:path>
            </a:pathLst>
          </a:custGeom>
          <a:solidFill>
            <a:srgbClr val="FF0000"/>
          </a:solidFill>
        </p:spPr>
        <p:txBody>
          <a:bodyPr wrap="square" lIns="0" tIns="0" rIns="0" bIns="0" rtlCol="0"/>
          <a:lstStyle/>
          <a:p>
            <a:endParaRPr sz="1588"/>
          </a:p>
        </p:txBody>
      </p:sp>
      <p:sp>
        <p:nvSpPr>
          <p:cNvPr id="246" name="object 246"/>
          <p:cNvSpPr/>
          <p:nvPr/>
        </p:nvSpPr>
        <p:spPr>
          <a:xfrm>
            <a:off x="3433566" y="4013611"/>
            <a:ext cx="16249" cy="20171"/>
          </a:xfrm>
          <a:custGeom>
            <a:avLst/>
            <a:gdLst/>
            <a:ahLst/>
            <a:cxnLst/>
            <a:rect l="l" t="t" r="r" b="b"/>
            <a:pathLst>
              <a:path w="18414" h="22860">
                <a:moveTo>
                  <a:pt x="14096" y="22669"/>
                </a:moveTo>
                <a:lnTo>
                  <a:pt x="0" y="15906"/>
                </a:lnTo>
                <a:lnTo>
                  <a:pt x="4095" y="0"/>
                </a:lnTo>
                <a:lnTo>
                  <a:pt x="18097" y="6857"/>
                </a:lnTo>
                <a:lnTo>
                  <a:pt x="14096" y="22669"/>
                </a:lnTo>
                <a:close/>
              </a:path>
            </a:pathLst>
          </a:custGeom>
          <a:solidFill>
            <a:srgbClr val="FF0000"/>
          </a:solidFill>
        </p:spPr>
        <p:txBody>
          <a:bodyPr wrap="square" lIns="0" tIns="0" rIns="0" bIns="0" rtlCol="0"/>
          <a:lstStyle/>
          <a:p>
            <a:endParaRPr sz="1588"/>
          </a:p>
        </p:txBody>
      </p:sp>
      <p:sp>
        <p:nvSpPr>
          <p:cNvPr id="247" name="object 247"/>
          <p:cNvSpPr/>
          <p:nvPr/>
        </p:nvSpPr>
        <p:spPr>
          <a:xfrm>
            <a:off x="3442475" y="3983606"/>
            <a:ext cx="17929" cy="20171"/>
          </a:xfrm>
          <a:custGeom>
            <a:avLst/>
            <a:gdLst/>
            <a:ahLst/>
            <a:cxnLst/>
            <a:rect l="l" t="t" r="r" b="b"/>
            <a:pathLst>
              <a:path w="20319" h="22860">
                <a:moveTo>
                  <a:pt x="14096" y="22669"/>
                </a:moveTo>
                <a:lnTo>
                  <a:pt x="0" y="15906"/>
                </a:lnTo>
                <a:lnTo>
                  <a:pt x="6000" y="0"/>
                </a:lnTo>
                <a:lnTo>
                  <a:pt x="20097" y="6857"/>
                </a:lnTo>
                <a:lnTo>
                  <a:pt x="14096" y="22669"/>
                </a:lnTo>
                <a:close/>
              </a:path>
            </a:pathLst>
          </a:custGeom>
          <a:solidFill>
            <a:srgbClr val="FF0000"/>
          </a:solidFill>
        </p:spPr>
        <p:txBody>
          <a:bodyPr wrap="square" lIns="0" tIns="0" rIns="0" bIns="0" rtlCol="0"/>
          <a:lstStyle/>
          <a:p>
            <a:endParaRPr sz="1588"/>
          </a:p>
        </p:txBody>
      </p:sp>
      <p:sp>
        <p:nvSpPr>
          <p:cNvPr id="248" name="object 248"/>
          <p:cNvSpPr/>
          <p:nvPr/>
        </p:nvSpPr>
        <p:spPr>
          <a:xfrm>
            <a:off x="3453065" y="3953687"/>
            <a:ext cx="17929" cy="20171"/>
          </a:xfrm>
          <a:custGeom>
            <a:avLst/>
            <a:gdLst/>
            <a:ahLst/>
            <a:cxnLst/>
            <a:rect l="l" t="t" r="r" b="b"/>
            <a:pathLst>
              <a:path w="20319" h="22860">
                <a:moveTo>
                  <a:pt x="14096" y="22669"/>
                </a:moveTo>
                <a:lnTo>
                  <a:pt x="0" y="15811"/>
                </a:lnTo>
                <a:lnTo>
                  <a:pt x="6095" y="0"/>
                </a:lnTo>
                <a:lnTo>
                  <a:pt x="20193" y="6762"/>
                </a:lnTo>
                <a:lnTo>
                  <a:pt x="14096" y="22669"/>
                </a:lnTo>
                <a:close/>
              </a:path>
            </a:pathLst>
          </a:custGeom>
          <a:solidFill>
            <a:srgbClr val="FF0000"/>
          </a:solidFill>
        </p:spPr>
        <p:txBody>
          <a:bodyPr wrap="square" lIns="0" tIns="0" rIns="0" bIns="0" rtlCol="0"/>
          <a:lstStyle/>
          <a:p>
            <a:endParaRPr sz="1588"/>
          </a:p>
        </p:txBody>
      </p:sp>
      <p:sp>
        <p:nvSpPr>
          <p:cNvPr id="249" name="object 249"/>
          <p:cNvSpPr/>
          <p:nvPr/>
        </p:nvSpPr>
        <p:spPr>
          <a:xfrm>
            <a:off x="3463738" y="3923683"/>
            <a:ext cx="17929" cy="20171"/>
          </a:xfrm>
          <a:custGeom>
            <a:avLst/>
            <a:gdLst/>
            <a:ahLst/>
            <a:cxnLst/>
            <a:rect l="l" t="t" r="r" b="b"/>
            <a:pathLst>
              <a:path w="20319" h="22860">
                <a:moveTo>
                  <a:pt x="14096" y="22669"/>
                </a:moveTo>
                <a:lnTo>
                  <a:pt x="0" y="15811"/>
                </a:lnTo>
                <a:lnTo>
                  <a:pt x="6000" y="0"/>
                </a:lnTo>
                <a:lnTo>
                  <a:pt x="20097" y="6762"/>
                </a:lnTo>
                <a:lnTo>
                  <a:pt x="14096" y="22669"/>
                </a:lnTo>
                <a:close/>
              </a:path>
            </a:pathLst>
          </a:custGeom>
          <a:solidFill>
            <a:srgbClr val="FF0000"/>
          </a:solidFill>
        </p:spPr>
        <p:txBody>
          <a:bodyPr wrap="square" lIns="0" tIns="0" rIns="0" bIns="0" rtlCol="0"/>
          <a:lstStyle/>
          <a:p>
            <a:endParaRPr sz="1588"/>
          </a:p>
        </p:txBody>
      </p:sp>
      <p:sp>
        <p:nvSpPr>
          <p:cNvPr id="250" name="object 250"/>
          <p:cNvSpPr/>
          <p:nvPr/>
        </p:nvSpPr>
        <p:spPr>
          <a:xfrm>
            <a:off x="3472647" y="3893680"/>
            <a:ext cx="17929" cy="20171"/>
          </a:xfrm>
          <a:custGeom>
            <a:avLst/>
            <a:gdLst/>
            <a:ahLst/>
            <a:cxnLst/>
            <a:rect l="l" t="t" r="r" b="b"/>
            <a:pathLst>
              <a:path w="20319" h="22860">
                <a:moveTo>
                  <a:pt x="14001" y="22669"/>
                </a:moveTo>
                <a:lnTo>
                  <a:pt x="0" y="15906"/>
                </a:lnTo>
                <a:lnTo>
                  <a:pt x="6000" y="0"/>
                </a:lnTo>
                <a:lnTo>
                  <a:pt x="20097" y="6857"/>
                </a:lnTo>
                <a:lnTo>
                  <a:pt x="14001" y="22669"/>
                </a:lnTo>
                <a:close/>
              </a:path>
            </a:pathLst>
          </a:custGeom>
          <a:solidFill>
            <a:srgbClr val="FF0000"/>
          </a:solidFill>
        </p:spPr>
        <p:txBody>
          <a:bodyPr wrap="square" lIns="0" tIns="0" rIns="0" bIns="0" rtlCol="0"/>
          <a:lstStyle/>
          <a:p>
            <a:endParaRPr sz="1588"/>
          </a:p>
        </p:txBody>
      </p:sp>
      <p:sp>
        <p:nvSpPr>
          <p:cNvPr id="251" name="object 251"/>
          <p:cNvSpPr/>
          <p:nvPr/>
        </p:nvSpPr>
        <p:spPr>
          <a:xfrm>
            <a:off x="3483236" y="3863676"/>
            <a:ext cx="17929" cy="20171"/>
          </a:xfrm>
          <a:custGeom>
            <a:avLst/>
            <a:gdLst/>
            <a:ahLst/>
            <a:cxnLst/>
            <a:rect l="l" t="t" r="r" b="b"/>
            <a:pathLst>
              <a:path w="20319" h="22860">
                <a:moveTo>
                  <a:pt x="14096" y="22669"/>
                </a:moveTo>
                <a:lnTo>
                  <a:pt x="0" y="15906"/>
                </a:lnTo>
                <a:lnTo>
                  <a:pt x="6095" y="0"/>
                </a:lnTo>
                <a:lnTo>
                  <a:pt x="20097" y="6857"/>
                </a:lnTo>
                <a:lnTo>
                  <a:pt x="14096" y="22669"/>
                </a:lnTo>
                <a:close/>
              </a:path>
            </a:pathLst>
          </a:custGeom>
          <a:solidFill>
            <a:srgbClr val="FF0000"/>
          </a:solidFill>
        </p:spPr>
        <p:txBody>
          <a:bodyPr wrap="square" lIns="0" tIns="0" rIns="0" bIns="0" rtlCol="0"/>
          <a:lstStyle/>
          <a:p>
            <a:endParaRPr sz="1588"/>
          </a:p>
        </p:txBody>
      </p:sp>
      <p:sp>
        <p:nvSpPr>
          <p:cNvPr id="252" name="object 252"/>
          <p:cNvSpPr/>
          <p:nvPr/>
        </p:nvSpPr>
        <p:spPr>
          <a:xfrm>
            <a:off x="3493910" y="3833755"/>
            <a:ext cx="17929" cy="20171"/>
          </a:xfrm>
          <a:custGeom>
            <a:avLst/>
            <a:gdLst/>
            <a:ahLst/>
            <a:cxnLst/>
            <a:rect l="l" t="t" r="r" b="b"/>
            <a:pathLst>
              <a:path w="20319" h="22860">
                <a:moveTo>
                  <a:pt x="14097" y="22669"/>
                </a:moveTo>
                <a:lnTo>
                  <a:pt x="0" y="15811"/>
                </a:lnTo>
                <a:lnTo>
                  <a:pt x="6000" y="0"/>
                </a:lnTo>
                <a:lnTo>
                  <a:pt x="20097" y="6762"/>
                </a:lnTo>
                <a:lnTo>
                  <a:pt x="14097" y="22669"/>
                </a:lnTo>
                <a:close/>
              </a:path>
            </a:pathLst>
          </a:custGeom>
          <a:solidFill>
            <a:srgbClr val="FF0000"/>
          </a:solidFill>
        </p:spPr>
        <p:txBody>
          <a:bodyPr wrap="square" lIns="0" tIns="0" rIns="0" bIns="0" rtlCol="0"/>
          <a:lstStyle/>
          <a:p>
            <a:endParaRPr sz="1588"/>
          </a:p>
        </p:txBody>
      </p:sp>
      <p:sp>
        <p:nvSpPr>
          <p:cNvPr id="253" name="object 253"/>
          <p:cNvSpPr/>
          <p:nvPr/>
        </p:nvSpPr>
        <p:spPr>
          <a:xfrm>
            <a:off x="3504583" y="3803752"/>
            <a:ext cx="16249" cy="20171"/>
          </a:xfrm>
          <a:custGeom>
            <a:avLst/>
            <a:gdLst/>
            <a:ahLst/>
            <a:cxnLst/>
            <a:rect l="l" t="t" r="r" b="b"/>
            <a:pathLst>
              <a:path w="18414" h="22860">
                <a:moveTo>
                  <a:pt x="14001" y="22669"/>
                </a:moveTo>
                <a:lnTo>
                  <a:pt x="0" y="15811"/>
                </a:lnTo>
                <a:lnTo>
                  <a:pt x="4000" y="0"/>
                </a:lnTo>
                <a:lnTo>
                  <a:pt x="18097" y="6762"/>
                </a:lnTo>
                <a:lnTo>
                  <a:pt x="14001" y="22669"/>
                </a:lnTo>
                <a:close/>
              </a:path>
            </a:pathLst>
          </a:custGeom>
          <a:solidFill>
            <a:srgbClr val="FF0000"/>
          </a:solidFill>
        </p:spPr>
        <p:txBody>
          <a:bodyPr wrap="square" lIns="0" tIns="0" rIns="0" bIns="0" rtlCol="0"/>
          <a:lstStyle/>
          <a:p>
            <a:endParaRPr sz="1588"/>
          </a:p>
        </p:txBody>
      </p:sp>
      <p:sp>
        <p:nvSpPr>
          <p:cNvPr id="254" name="object 254"/>
          <p:cNvSpPr/>
          <p:nvPr/>
        </p:nvSpPr>
        <p:spPr>
          <a:xfrm>
            <a:off x="3513408" y="3773748"/>
            <a:ext cx="17929" cy="20171"/>
          </a:xfrm>
          <a:custGeom>
            <a:avLst/>
            <a:gdLst/>
            <a:ahLst/>
            <a:cxnLst/>
            <a:rect l="l" t="t" r="r" b="b"/>
            <a:pathLst>
              <a:path w="20319" h="22860">
                <a:moveTo>
                  <a:pt x="14096" y="22669"/>
                </a:moveTo>
                <a:lnTo>
                  <a:pt x="0" y="15906"/>
                </a:lnTo>
                <a:lnTo>
                  <a:pt x="6000" y="0"/>
                </a:lnTo>
                <a:lnTo>
                  <a:pt x="20097" y="6858"/>
                </a:lnTo>
                <a:lnTo>
                  <a:pt x="14096" y="22669"/>
                </a:lnTo>
                <a:close/>
              </a:path>
            </a:pathLst>
          </a:custGeom>
          <a:solidFill>
            <a:srgbClr val="FF0000"/>
          </a:solidFill>
        </p:spPr>
        <p:txBody>
          <a:bodyPr wrap="square" lIns="0" tIns="0" rIns="0" bIns="0" rtlCol="0"/>
          <a:lstStyle/>
          <a:p>
            <a:endParaRPr sz="1588"/>
          </a:p>
        </p:txBody>
      </p:sp>
      <p:sp>
        <p:nvSpPr>
          <p:cNvPr id="255" name="object 255"/>
          <p:cNvSpPr/>
          <p:nvPr/>
        </p:nvSpPr>
        <p:spPr>
          <a:xfrm>
            <a:off x="3524082" y="3751814"/>
            <a:ext cx="16249" cy="14007"/>
          </a:xfrm>
          <a:custGeom>
            <a:avLst/>
            <a:gdLst/>
            <a:ahLst/>
            <a:cxnLst/>
            <a:rect l="l" t="t" r="r" b="b"/>
            <a:pathLst>
              <a:path w="18414" h="15875">
                <a:moveTo>
                  <a:pt x="14097" y="15811"/>
                </a:moveTo>
                <a:lnTo>
                  <a:pt x="0" y="9048"/>
                </a:lnTo>
                <a:lnTo>
                  <a:pt x="4000" y="0"/>
                </a:lnTo>
                <a:lnTo>
                  <a:pt x="18097" y="6762"/>
                </a:lnTo>
                <a:lnTo>
                  <a:pt x="14097" y="15811"/>
                </a:lnTo>
                <a:close/>
              </a:path>
            </a:pathLst>
          </a:custGeom>
          <a:solidFill>
            <a:srgbClr val="FF0000"/>
          </a:solidFill>
        </p:spPr>
        <p:txBody>
          <a:bodyPr wrap="square" lIns="0" tIns="0" rIns="0" bIns="0" rtlCol="0"/>
          <a:lstStyle/>
          <a:p>
            <a:endParaRPr sz="1588"/>
          </a:p>
        </p:txBody>
      </p:sp>
      <p:sp>
        <p:nvSpPr>
          <p:cNvPr id="256" name="object 256"/>
          <p:cNvSpPr/>
          <p:nvPr/>
        </p:nvSpPr>
        <p:spPr>
          <a:xfrm>
            <a:off x="6690527" y="4271457"/>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57" name="object 257"/>
          <p:cNvSpPr/>
          <p:nvPr/>
        </p:nvSpPr>
        <p:spPr>
          <a:xfrm>
            <a:off x="6690527" y="4239479"/>
            <a:ext cx="14568" cy="0"/>
          </a:xfrm>
          <a:custGeom>
            <a:avLst/>
            <a:gdLst/>
            <a:ahLst/>
            <a:cxnLst/>
            <a:rect l="l" t="t" r="r" b="b"/>
            <a:pathLst>
              <a:path w="16510">
                <a:moveTo>
                  <a:pt x="0" y="0"/>
                </a:moveTo>
                <a:lnTo>
                  <a:pt x="16097" y="0"/>
                </a:lnTo>
              </a:path>
            </a:pathLst>
          </a:custGeom>
          <a:ln w="18192">
            <a:solidFill>
              <a:srgbClr val="FF0000"/>
            </a:solidFill>
          </a:ln>
        </p:spPr>
        <p:txBody>
          <a:bodyPr wrap="square" lIns="0" tIns="0" rIns="0" bIns="0" rtlCol="0"/>
          <a:lstStyle/>
          <a:p>
            <a:endParaRPr sz="1588"/>
          </a:p>
        </p:txBody>
      </p:sp>
      <p:sp>
        <p:nvSpPr>
          <p:cNvPr id="258" name="object 258"/>
          <p:cNvSpPr/>
          <p:nvPr/>
        </p:nvSpPr>
        <p:spPr>
          <a:xfrm>
            <a:off x="6690527" y="4207500"/>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59" name="object 259"/>
          <p:cNvSpPr/>
          <p:nvPr/>
        </p:nvSpPr>
        <p:spPr>
          <a:xfrm>
            <a:off x="6690527" y="4175522"/>
            <a:ext cx="14568" cy="0"/>
          </a:xfrm>
          <a:custGeom>
            <a:avLst/>
            <a:gdLst/>
            <a:ahLst/>
            <a:cxnLst/>
            <a:rect l="l" t="t" r="r" b="b"/>
            <a:pathLst>
              <a:path w="16510">
                <a:moveTo>
                  <a:pt x="0" y="0"/>
                </a:moveTo>
                <a:lnTo>
                  <a:pt x="16097" y="0"/>
                </a:lnTo>
              </a:path>
            </a:pathLst>
          </a:custGeom>
          <a:ln w="18192">
            <a:solidFill>
              <a:srgbClr val="FF0000"/>
            </a:solidFill>
          </a:ln>
        </p:spPr>
        <p:txBody>
          <a:bodyPr wrap="square" lIns="0" tIns="0" rIns="0" bIns="0" rtlCol="0"/>
          <a:lstStyle/>
          <a:p>
            <a:endParaRPr sz="1588"/>
          </a:p>
        </p:txBody>
      </p:sp>
      <p:sp>
        <p:nvSpPr>
          <p:cNvPr id="260" name="object 260"/>
          <p:cNvSpPr/>
          <p:nvPr/>
        </p:nvSpPr>
        <p:spPr>
          <a:xfrm>
            <a:off x="6688763" y="4135558"/>
            <a:ext cx="16249" cy="16249"/>
          </a:xfrm>
          <a:custGeom>
            <a:avLst/>
            <a:gdLst/>
            <a:ahLst/>
            <a:cxnLst/>
            <a:rect l="l" t="t" r="r" b="b"/>
            <a:pathLst>
              <a:path w="18414" h="18414">
                <a:moveTo>
                  <a:pt x="18097" y="18097"/>
                </a:moveTo>
                <a:lnTo>
                  <a:pt x="2000" y="18097"/>
                </a:lnTo>
                <a:lnTo>
                  <a:pt x="0" y="0"/>
                </a:lnTo>
                <a:lnTo>
                  <a:pt x="16002" y="0"/>
                </a:lnTo>
                <a:lnTo>
                  <a:pt x="18097" y="18097"/>
                </a:lnTo>
                <a:close/>
              </a:path>
            </a:pathLst>
          </a:custGeom>
          <a:solidFill>
            <a:srgbClr val="FF0000"/>
          </a:solidFill>
        </p:spPr>
        <p:txBody>
          <a:bodyPr wrap="square" lIns="0" tIns="0" rIns="0" bIns="0" rtlCol="0"/>
          <a:lstStyle/>
          <a:p>
            <a:endParaRPr sz="1588"/>
          </a:p>
        </p:txBody>
      </p:sp>
      <p:sp>
        <p:nvSpPr>
          <p:cNvPr id="261" name="object 261"/>
          <p:cNvSpPr/>
          <p:nvPr/>
        </p:nvSpPr>
        <p:spPr>
          <a:xfrm>
            <a:off x="6688763" y="4111564"/>
            <a:ext cx="14568" cy="0"/>
          </a:xfrm>
          <a:custGeom>
            <a:avLst/>
            <a:gdLst/>
            <a:ahLst/>
            <a:cxnLst/>
            <a:rect l="l" t="t" r="r" b="b"/>
            <a:pathLst>
              <a:path w="16510">
                <a:moveTo>
                  <a:pt x="0" y="0"/>
                </a:moveTo>
                <a:lnTo>
                  <a:pt x="16002" y="0"/>
                </a:lnTo>
              </a:path>
            </a:pathLst>
          </a:custGeom>
          <a:ln w="18192">
            <a:solidFill>
              <a:srgbClr val="FF0000"/>
            </a:solidFill>
          </a:ln>
        </p:spPr>
        <p:txBody>
          <a:bodyPr wrap="square" lIns="0" tIns="0" rIns="0" bIns="0" rtlCol="0"/>
          <a:lstStyle/>
          <a:p>
            <a:endParaRPr sz="1588"/>
          </a:p>
        </p:txBody>
      </p:sp>
      <p:sp>
        <p:nvSpPr>
          <p:cNvPr id="262" name="object 262"/>
          <p:cNvSpPr/>
          <p:nvPr/>
        </p:nvSpPr>
        <p:spPr>
          <a:xfrm>
            <a:off x="6688763" y="4079585"/>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3" name="object 263"/>
          <p:cNvSpPr/>
          <p:nvPr/>
        </p:nvSpPr>
        <p:spPr>
          <a:xfrm>
            <a:off x="6688763" y="4047606"/>
            <a:ext cx="14568" cy="0"/>
          </a:xfrm>
          <a:custGeom>
            <a:avLst/>
            <a:gdLst/>
            <a:ahLst/>
            <a:cxnLst/>
            <a:rect l="l" t="t" r="r" b="b"/>
            <a:pathLst>
              <a:path w="16510">
                <a:moveTo>
                  <a:pt x="0" y="0"/>
                </a:moveTo>
                <a:lnTo>
                  <a:pt x="16002" y="0"/>
                </a:lnTo>
              </a:path>
            </a:pathLst>
          </a:custGeom>
          <a:ln w="18192">
            <a:solidFill>
              <a:srgbClr val="FF0000"/>
            </a:solidFill>
          </a:ln>
        </p:spPr>
        <p:txBody>
          <a:bodyPr wrap="square" lIns="0" tIns="0" rIns="0" bIns="0" rtlCol="0"/>
          <a:lstStyle/>
          <a:p>
            <a:endParaRPr sz="1588"/>
          </a:p>
        </p:txBody>
      </p:sp>
      <p:sp>
        <p:nvSpPr>
          <p:cNvPr id="264" name="object 264"/>
          <p:cNvSpPr/>
          <p:nvPr/>
        </p:nvSpPr>
        <p:spPr>
          <a:xfrm>
            <a:off x="6688763" y="4015628"/>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5" name="object 265"/>
          <p:cNvSpPr/>
          <p:nvPr/>
        </p:nvSpPr>
        <p:spPr>
          <a:xfrm>
            <a:off x="6688763" y="3983649"/>
            <a:ext cx="14568" cy="0"/>
          </a:xfrm>
          <a:custGeom>
            <a:avLst/>
            <a:gdLst/>
            <a:ahLst/>
            <a:cxnLst/>
            <a:rect l="l" t="t" r="r" b="b"/>
            <a:pathLst>
              <a:path w="16510">
                <a:moveTo>
                  <a:pt x="0" y="0"/>
                </a:moveTo>
                <a:lnTo>
                  <a:pt x="16002" y="0"/>
                </a:lnTo>
              </a:path>
            </a:pathLst>
          </a:custGeom>
          <a:ln w="18192">
            <a:solidFill>
              <a:srgbClr val="FF0000"/>
            </a:solidFill>
          </a:ln>
        </p:spPr>
        <p:txBody>
          <a:bodyPr wrap="square" lIns="0" tIns="0" rIns="0" bIns="0" rtlCol="0"/>
          <a:lstStyle/>
          <a:p>
            <a:endParaRPr sz="1588"/>
          </a:p>
        </p:txBody>
      </p:sp>
      <p:sp>
        <p:nvSpPr>
          <p:cNvPr id="266" name="object 266"/>
          <p:cNvSpPr/>
          <p:nvPr/>
        </p:nvSpPr>
        <p:spPr>
          <a:xfrm>
            <a:off x="6688763" y="3951670"/>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7" name="object 267"/>
          <p:cNvSpPr/>
          <p:nvPr/>
        </p:nvSpPr>
        <p:spPr>
          <a:xfrm>
            <a:off x="6688763" y="3919649"/>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8" name="object 268"/>
          <p:cNvSpPr/>
          <p:nvPr/>
        </p:nvSpPr>
        <p:spPr>
          <a:xfrm>
            <a:off x="6688763" y="3887712"/>
            <a:ext cx="14568" cy="0"/>
          </a:xfrm>
          <a:custGeom>
            <a:avLst/>
            <a:gdLst/>
            <a:ahLst/>
            <a:cxnLst/>
            <a:rect l="l" t="t" r="r" b="b"/>
            <a:pathLst>
              <a:path w="16510">
                <a:moveTo>
                  <a:pt x="0" y="0"/>
                </a:moveTo>
                <a:lnTo>
                  <a:pt x="16002" y="0"/>
                </a:lnTo>
              </a:path>
            </a:pathLst>
          </a:custGeom>
          <a:ln w="18097">
            <a:solidFill>
              <a:srgbClr val="FF0000"/>
            </a:solidFill>
          </a:ln>
        </p:spPr>
        <p:txBody>
          <a:bodyPr wrap="square" lIns="0" tIns="0" rIns="0" bIns="0" rtlCol="0"/>
          <a:lstStyle/>
          <a:p>
            <a:endParaRPr sz="1588"/>
          </a:p>
        </p:txBody>
      </p:sp>
      <p:sp>
        <p:nvSpPr>
          <p:cNvPr id="269" name="object 269"/>
          <p:cNvSpPr/>
          <p:nvPr/>
        </p:nvSpPr>
        <p:spPr>
          <a:xfrm>
            <a:off x="6686913" y="3855692"/>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70" name="object 270"/>
          <p:cNvSpPr/>
          <p:nvPr/>
        </p:nvSpPr>
        <p:spPr>
          <a:xfrm>
            <a:off x="6686913" y="3823755"/>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71" name="object 271"/>
          <p:cNvSpPr/>
          <p:nvPr/>
        </p:nvSpPr>
        <p:spPr>
          <a:xfrm>
            <a:off x="6686913" y="3791734"/>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72" name="object 272"/>
          <p:cNvSpPr/>
          <p:nvPr/>
        </p:nvSpPr>
        <p:spPr>
          <a:xfrm>
            <a:off x="6686913" y="3759797"/>
            <a:ext cx="14568" cy="0"/>
          </a:xfrm>
          <a:custGeom>
            <a:avLst/>
            <a:gdLst/>
            <a:ahLst/>
            <a:cxnLst/>
            <a:rect l="l" t="t" r="r" b="b"/>
            <a:pathLst>
              <a:path w="16510">
                <a:moveTo>
                  <a:pt x="0" y="0"/>
                </a:moveTo>
                <a:lnTo>
                  <a:pt x="16097" y="0"/>
                </a:lnTo>
              </a:path>
            </a:pathLst>
          </a:custGeom>
          <a:ln w="18097">
            <a:solidFill>
              <a:srgbClr val="FF0000"/>
            </a:solidFill>
          </a:ln>
        </p:spPr>
        <p:txBody>
          <a:bodyPr wrap="square" lIns="0" tIns="0" rIns="0" bIns="0" rtlCol="0"/>
          <a:lstStyle/>
          <a:p>
            <a:endParaRPr sz="1588"/>
          </a:p>
        </p:txBody>
      </p:sp>
      <p:sp>
        <p:nvSpPr>
          <p:cNvPr id="273" name="object 273"/>
          <p:cNvSpPr/>
          <p:nvPr/>
        </p:nvSpPr>
        <p:spPr>
          <a:xfrm>
            <a:off x="6686913" y="3731768"/>
            <a:ext cx="14568" cy="0"/>
          </a:xfrm>
          <a:custGeom>
            <a:avLst/>
            <a:gdLst/>
            <a:ahLst/>
            <a:cxnLst/>
            <a:rect l="l" t="t" r="r" b="b"/>
            <a:pathLst>
              <a:path w="16510">
                <a:moveTo>
                  <a:pt x="0" y="0"/>
                </a:moveTo>
                <a:lnTo>
                  <a:pt x="16097" y="0"/>
                </a:lnTo>
              </a:path>
            </a:pathLst>
          </a:custGeom>
          <a:ln w="9048">
            <a:solidFill>
              <a:srgbClr val="FF0000"/>
            </a:solidFill>
          </a:ln>
        </p:spPr>
        <p:txBody>
          <a:bodyPr wrap="square" lIns="0" tIns="0" rIns="0" bIns="0" rtlCol="0"/>
          <a:lstStyle/>
          <a:p>
            <a:endParaRPr sz="1588"/>
          </a:p>
        </p:txBody>
      </p:sp>
      <p:sp>
        <p:nvSpPr>
          <p:cNvPr id="274" name="object 274"/>
          <p:cNvSpPr/>
          <p:nvPr/>
        </p:nvSpPr>
        <p:spPr>
          <a:xfrm>
            <a:off x="7627116" y="4455346"/>
            <a:ext cx="57149" cy="0"/>
          </a:xfrm>
          <a:custGeom>
            <a:avLst/>
            <a:gdLst/>
            <a:ahLst/>
            <a:cxnLst/>
            <a:rect l="l" t="t" r="r" b="b"/>
            <a:pathLst>
              <a:path w="64770">
                <a:moveTo>
                  <a:pt x="0" y="0"/>
                </a:moveTo>
                <a:lnTo>
                  <a:pt x="64389" y="0"/>
                </a:lnTo>
              </a:path>
            </a:pathLst>
          </a:custGeom>
          <a:ln w="18097">
            <a:solidFill>
              <a:srgbClr val="000000"/>
            </a:solidFill>
          </a:ln>
        </p:spPr>
        <p:txBody>
          <a:bodyPr wrap="square" lIns="0" tIns="0" rIns="0" bIns="0" rtlCol="0"/>
          <a:lstStyle/>
          <a:p>
            <a:endParaRPr sz="1588"/>
          </a:p>
        </p:txBody>
      </p:sp>
      <p:sp>
        <p:nvSpPr>
          <p:cNvPr id="275" name="object 275"/>
          <p:cNvSpPr/>
          <p:nvPr/>
        </p:nvSpPr>
        <p:spPr>
          <a:xfrm>
            <a:off x="7527776" y="4455346"/>
            <a:ext cx="57149" cy="0"/>
          </a:xfrm>
          <a:custGeom>
            <a:avLst/>
            <a:gdLst/>
            <a:ahLst/>
            <a:cxnLst/>
            <a:rect l="l" t="t" r="r" b="b"/>
            <a:pathLst>
              <a:path w="64770">
                <a:moveTo>
                  <a:pt x="0" y="0"/>
                </a:moveTo>
                <a:lnTo>
                  <a:pt x="64389" y="0"/>
                </a:lnTo>
              </a:path>
            </a:pathLst>
          </a:custGeom>
          <a:ln w="18097">
            <a:solidFill>
              <a:srgbClr val="000000"/>
            </a:solidFill>
          </a:ln>
        </p:spPr>
        <p:txBody>
          <a:bodyPr wrap="square" lIns="0" tIns="0" rIns="0" bIns="0" rtlCol="0"/>
          <a:lstStyle/>
          <a:p>
            <a:endParaRPr sz="1588"/>
          </a:p>
        </p:txBody>
      </p:sp>
      <p:sp>
        <p:nvSpPr>
          <p:cNvPr id="276" name="object 276"/>
          <p:cNvSpPr/>
          <p:nvPr/>
        </p:nvSpPr>
        <p:spPr>
          <a:xfrm>
            <a:off x="7428436" y="4455346"/>
            <a:ext cx="57149" cy="0"/>
          </a:xfrm>
          <a:custGeom>
            <a:avLst/>
            <a:gdLst/>
            <a:ahLst/>
            <a:cxnLst/>
            <a:rect l="l" t="t" r="r" b="b"/>
            <a:pathLst>
              <a:path w="64770">
                <a:moveTo>
                  <a:pt x="0" y="0"/>
                </a:moveTo>
                <a:lnTo>
                  <a:pt x="64388" y="0"/>
                </a:lnTo>
              </a:path>
            </a:pathLst>
          </a:custGeom>
          <a:ln w="18097">
            <a:solidFill>
              <a:srgbClr val="000000"/>
            </a:solidFill>
          </a:ln>
        </p:spPr>
        <p:txBody>
          <a:bodyPr wrap="square" lIns="0" tIns="0" rIns="0" bIns="0" rtlCol="0"/>
          <a:lstStyle/>
          <a:p>
            <a:endParaRPr sz="1588"/>
          </a:p>
        </p:txBody>
      </p:sp>
      <p:sp>
        <p:nvSpPr>
          <p:cNvPr id="277" name="object 277"/>
          <p:cNvSpPr/>
          <p:nvPr/>
        </p:nvSpPr>
        <p:spPr>
          <a:xfrm>
            <a:off x="7329096" y="4445346"/>
            <a:ext cx="57149" cy="18490"/>
          </a:xfrm>
          <a:custGeom>
            <a:avLst/>
            <a:gdLst/>
            <a:ahLst/>
            <a:cxnLst/>
            <a:rect l="l" t="t" r="r" b="b"/>
            <a:pathLst>
              <a:path w="64770" h="20954">
                <a:moveTo>
                  <a:pt x="64388" y="20383"/>
                </a:moveTo>
                <a:lnTo>
                  <a:pt x="0" y="18192"/>
                </a:lnTo>
                <a:lnTo>
                  <a:pt x="0" y="0"/>
                </a:lnTo>
                <a:lnTo>
                  <a:pt x="64388" y="2285"/>
                </a:lnTo>
                <a:lnTo>
                  <a:pt x="64388" y="20383"/>
                </a:lnTo>
                <a:close/>
              </a:path>
            </a:pathLst>
          </a:custGeom>
          <a:solidFill>
            <a:srgbClr val="000000"/>
          </a:solidFill>
        </p:spPr>
        <p:txBody>
          <a:bodyPr wrap="square" lIns="0" tIns="0" rIns="0" bIns="0" rtlCol="0"/>
          <a:lstStyle/>
          <a:p>
            <a:endParaRPr sz="1588"/>
          </a:p>
        </p:txBody>
      </p:sp>
      <p:sp>
        <p:nvSpPr>
          <p:cNvPr id="278" name="object 278"/>
          <p:cNvSpPr/>
          <p:nvPr/>
        </p:nvSpPr>
        <p:spPr>
          <a:xfrm>
            <a:off x="7229755" y="4453371"/>
            <a:ext cx="57149" cy="0"/>
          </a:xfrm>
          <a:custGeom>
            <a:avLst/>
            <a:gdLst/>
            <a:ahLst/>
            <a:cxnLst/>
            <a:rect l="l" t="t" r="r" b="b"/>
            <a:pathLst>
              <a:path w="64770">
                <a:moveTo>
                  <a:pt x="0" y="0"/>
                </a:moveTo>
                <a:lnTo>
                  <a:pt x="64389" y="0"/>
                </a:lnTo>
              </a:path>
            </a:pathLst>
          </a:custGeom>
          <a:ln w="18192">
            <a:solidFill>
              <a:srgbClr val="000000"/>
            </a:solidFill>
          </a:ln>
        </p:spPr>
        <p:txBody>
          <a:bodyPr wrap="square" lIns="0" tIns="0" rIns="0" bIns="0" rtlCol="0"/>
          <a:lstStyle/>
          <a:p>
            <a:endParaRPr sz="1588"/>
          </a:p>
        </p:txBody>
      </p:sp>
      <p:sp>
        <p:nvSpPr>
          <p:cNvPr id="279" name="object 279"/>
          <p:cNvSpPr/>
          <p:nvPr/>
        </p:nvSpPr>
        <p:spPr>
          <a:xfrm>
            <a:off x="7130415" y="4453371"/>
            <a:ext cx="57149" cy="0"/>
          </a:xfrm>
          <a:custGeom>
            <a:avLst/>
            <a:gdLst/>
            <a:ahLst/>
            <a:cxnLst/>
            <a:rect l="l" t="t" r="r" b="b"/>
            <a:pathLst>
              <a:path w="64770">
                <a:moveTo>
                  <a:pt x="0" y="0"/>
                </a:moveTo>
                <a:lnTo>
                  <a:pt x="64388" y="0"/>
                </a:lnTo>
              </a:path>
            </a:pathLst>
          </a:custGeom>
          <a:ln w="18192">
            <a:solidFill>
              <a:srgbClr val="000000"/>
            </a:solidFill>
          </a:ln>
        </p:spPr>
        <p:txBody>
          <a:bodyPr wrap="square" lIns="0" tIns="0" rIns="0" bIns="0" rtlCol="0"/>
          <a:lstStyle/>
          <a:p>
            <a:endParaRPr sz="1588"/>
          </a:p>
        </p:txBody>
      </p:sp>
      <p:sp>
        <p:nvSpPr>
          <p:cNvPr id="280" name="object 280"/>
          <p:cNvSpPr/>
          <p:nvPr/>
        </p:nvSpPr>
        <p:spPr>
          <a:xfrm>
            <a:off x="7070155" y="4453371"/>
            <a:ext cx="17929" cy="0"/>
          </a:xfrm>
          <a:custGeom>
            <a:avLst/>
            <a:gdLst/>
            <a:ahLst/>
            <a:cxnLst/>
            <a:rect l="l" t="t" r="r" b="b"/>
            <a:pathLst>
              <a:path w="20320">
                <a:moveTo>
                  <a:pt x="0" y="0"/>
                </a:moveTo>
                <a:lnTo>
                  <a:pt x="20097" y="0"/>
                </a:lnTo>
              </a:path>
            </a:pathLst>
          </a:custGeom>
          <a:ln w="18192">
            <a:solidFill>
              <a:srgbClr val="000000"/>
            </a:solidFill>
          </a:ln>
        </p:spPr>
        <p:txBody>
          <a:bodyPr wrap="square" lIns="0" tIns="0" rIns="0" bIns="0" rtlCol="0"/>
          <a:lstStyle/>
          <a:p>
            <a:endParaRPr sz="1588"/>
          </a:p>
        </p:txBody>
      </p:sp>
      <p:sp>
        <p:nvSpPr>
          <p:cNvPr id="281" name="object 281"/>
          <p:cNvSpPr/>
          <p:nvPr/>
        </p:nvSpPr>
        <p:spPr>
          <a:xfrm>
            <a:off x="2535975" y="3909648"/>
            <a:ext cx="7461437" cy="0"/>
          </a:xfrm>
          <a:custGeom>
            <a:avLst/>
            <a:gdLst/>
            <a:ahLst/>
            <a:cxnLst/>
            <a:rect l="l" t="t" r="r" b="b"/>
            <a:pathLst>
              <a:path w="8456295">
                <a:moveTo>
                  <a:pt x="0" y="0"/>
                </a:moveTo>
                <a:lnTo>
                  <a:pt x="8455914" y="0"/>
                </a:lnTo>
              </a:path>
            </a:pathLst>
          </a:custGeom>
          <a:ln w="40766">
            <a:solidFill>
              <a:srgbClr val="800080"/>
            </a:solidFill>
          </a:ln>
        </p:spPr>
        <p:txBody>
          <a:bodyPr wrap="square" lIns="0" tIns="0" rIns="0" bIns="0" rtlCol="0"/>
          <a:lstStyle/>
          <a:p>
            <a:endParaRPr sz="1588"/>
          </a:p>
        </p:txBody>
      </p:sp>
      <p:sp>
        <p:nvSpPr>
          <p:cNvPr id="282" name="object 282"/>
          <p:cNvSpPr txBox="1"/>
          <p:nvPr/>
        </p:nvSpPr>
        <p:spPr>
          <a:xfrm>
            <a:off x="8663939" y="3651548"/>
            <a:ext cx="1319493" cy="224036"/>
          </a:xfrm>
          <a:prstGeom prst="rect">
            <a:avLst/>
          </a:prstGeom>
        </p:spPr>
        <p:txBody>
          <a:bodyPr vert="horz" wrap="square" lIns="0" tIns="0" rIns="0" bIns="0" rtlCol="0">
            <a:spAutoFit/>
          </a:bodyPr>
          <a:lstStyle/>
          <a:p>
            <a:pPr marL="11206"/>
            <a:r>
              <a:rPr sz="1456" spc="-221" dirty="0">
                <a:solidFill>
                  <a:srgbClr val="800080"/>
                </a:solidFill>
                <a:latin typeface="Courier New"/>
                <a:cs typeface="Courier New"/>
              </a:rPr>
              <a:t>Abstract</a:t>
            </a:r>
            <a:r>
              <a:rPr sz="1456" spc="-618" dirty="0">
                <a:solidFill>
                  <a:srgbClr val="800080"/>
                </a:solidFill>
                <a:latin typeface="Courier New"/>
                <a:cs typeface="Courier New"/>
              </a:rPr>
              <a:t> </a:t>
            </a:r>
            <a:r>
              <a:rPr sz="1456" spc="-101" dirty="0">
                <a:solidFill>
                  <a:srgbClr val="800080"/>
                </a:solidFill>
                <a:latin typeface="Courier New"/>
                <a:cs typeface="Courier New"/>
              </a:rPr>
              <a:t>domain</a:t>
            </a:r>
            <a:endParaRPr sz="1456">
              <a:latin typeface="Courier New"/>
              <a:cs typeface="Courier New"/>
            </a:endParaRPr>
          </a:p>
        </p:txBody>
      </p:sp>
      <p:sp>
        <p:nvSpPr>
          <p:cNvPr id="283" name="object 283"/>
          <p:cNvSpPr txBox="1"/>
          <p:nvPr/>
        </p:nvSpPr>
        <p:spPr>
          <a:xfrm>
            <a:off x="7745506" y="3963521"/>
            <a:ext cx="2218765" cy="577081"/>
          </a:xfrm>
          <a:prstGeom prst="rect">
            <a:avLst/>
          </a:prstGeom>
        </p:spPr>
        <p:txBody>
          <a:bodyPr vert="horz" wrap="square" lIns="0" tIns="0" rIns="0" bIns="0" rtlCol="0">
            <a:spAutoFit/>
          </a:bodyPr>
          <a:lstStyle/>
          <a:p>
            <a:pPr marL="862339"/>
            <a:r>
              <a:rPr sz="1456" spc="-172" dirty="0">
                <a:solidFill>
                  <a:srgbClr val="800080"/>
                </a:solidFill>
                <a:latin typeface="Courier New"/>
                <a:cs typeface="Courier New"/>
              </a:rPr>
              <a:t>Concrete</a:t>
            </a:r>
            <a:r>
              <a:rPr sz="1456" spc="-662" dirty="0">
                <a:solidFill>
                  <a:srgbClr val="800080"/>
                </a:solidFill>
                <a:latin typeface="Courier New"/>
                <a:cs typeface="Courier New"/>
              </a:rPr>
              <a:t> </a:t>
            </a:r>
            <a:r>
              <a:rPr sz="1456" spc="-97" dirty="0">
                <a:solidFill>
                  <a:srgbClr val="800080"/>
                </a:solidFill>
                <a:latin typeface="Courier New"/>
                <a:cs typeface="Courier New"/>
              </a:rPr>
              <a:t>domain</a:t>
            </a:r>
            <a:endParaRPr sz="1456" dirty="0">
              <a:latin typeface="Courier New"/>
              <a:cs typeface="Courier New"/>
            </a:endParaRPr>
          </a:p>
          <a:p>
            <a:pPr marL="11206">
              <a:spcBef>
                <a:spcPts val="940"/>
              </a:spcBef>
            </a:pPr>
            <a:r>
              <a:rPr sz="1544" spc="-75" dirty="0">
                <a:latin typeface="Arial"/>
                <a:cs typeface="Arial"/>
              </a:rPr>
              <a:t>BorrowCopy</a:t>
            </a:r>
            <a:endParaRPr sz="1544" dirty="0">
              <a:latin typeface="Arial"/>
              <a:cs typeface="Arial"/>
            </a:endParaRPr>
          </a:p>
        </p:txBody>
      </p:sp>
      <p:sp>
        <p:nvSpPr>
          <p:cNvPr id="284" name="object 284"/>
          <p:cNvSpPr/>
          <p:nvPr/>
        </p:nvSpPr>
        <p:spPr>
          <a:xfrm>
            <a:off x="2513703" y="5126019"/>
            <a:ext cx="6432176" cy="401170"/>
          </a:xfrm>
          <a:custGeom>
            <a:avLst/>
            <a:gdLst/>
            <a:ahLst/>
            <a:cxnLst/>
            <a:rect l="l" t="t" r="r" b="b"/>
            <a:pathLst>
              <a:path w="7289800" h="454660">
                <a:moveTo>
                  <a:pt x="7098792" y="454151"/>
                </a:moveTo>
                <a:lnTo>
                  <a:pt x="0" y="454151"/>
                </a:lnTo>
                <a:lnTo>
                  <a:pt x="190500" y="0"/>
                </a:lnTo>
                <a:lnTo>
                  <a:pt x="7289292" y="0"/>
                </a:lnTo>
                <a:lnTo>
                  <a:pt x="7288013" y="3047"/>
                </a:lnTo>
                <a:lnTo>
                  <a:pt x="7274052" y="3047"/>
                </a:lnTo>
                <a:lnTo>
                  <a:pt x="7271487" y="9143"/>
                </a:lnTo>
                <a:lnTo>
                  <a:pt x="201168" y="9143"/>
                </a:lnTo>
                <a:lnTo>
                  <a:pt x="195072" y="12191"/>
                </a:lnTo>
                <a:lnTo>
                  <a:pt x="199881" y="12191"/>
                </a:lnTo>
                <a:lnTo>
                  <a:pt x="18456" y="441959"/>
                </a:lnTo>
                <a:lnTo>
                  <a:pt x="9144" y="441959"/>
                </a:lnTo>
                <a:lnTo>
                  <a:pt x="15240" y="449579"/>
                </a:lnTo>
                <a:lnTo>
                  <a:pt x="7100709" y="449579"/>
                </a:lnTo>
                <a:lnTo>
                  <a:pt x="7098792" y="454151"/>
                </a:lnTo>
                <a:close/>
              </a:path>
              <a:path w="7289800" h="454660">
                <a:moveTo>
                  <a:pt x="7088124" y="445007"/>
                </a:moveTo>
                <a:lnTo>
                  <a:pt x="7274052" y="3047"/>
                </a:lnTo>
                <a:lnTo>
                  <a:pt x="7280148" y="12191"/>
                </a:lnTo>
                <a:lnTo>
                  <a:pt x="7284177" y="12191"/>
                </a:lnTo>
                <a:lnTo>
                  <a:pt x="7103906" y="441959"/>
                </a:lnTo>
                <a:lnTo>
                  <a:pt x="7094219" y="441959"/>
                </a:lnTo>
                <a:lnTo>
                  <a:pt x="7088124" y="445007"/>
                </a:lnTo>
                <a:close/>
              </a:path>
              <a:path w="7289800" h="454660">
                <a:moveTo>
                  <a:pt x="7284177" y="12191"/>
                </a:moveTo>
                <a:lnTo>
                  <a:pt x="7280148" y="12191"/>
                </a:lnTo>
                <a:lnTo>
                  <a:pt x="7274052" y="3047"/>
                </a:lnTo>
                <a:lnTo>
                  <a:pt x="7288013" y="3047"/>
                </a:lnTo>
                <a:lnTo>
                  <a:pt x="7284177" y="12191"/>
                </a:lnTo>
                <a:close/>
              </a:path>
              <a:path w="7289800" h="454660">
                <a:moveTo>
                  <a:pt x="199881" y="12191"/>
                </a:moveTo>
                <a:lnTo>
                  <a:pt x="195072" y="12191"/>
                </a:lnTo>
                <a:lnTo>
                  <a:pt x="201168" y="9143"/>
                </a:lnTo>
                <a:lnTo>
                  <a:pt x="199881" y="12191"/>
                </a:lnTo>
                <a:close/>
              </a:path>
              <a:path w="7289800" h="454660">
                <a:moveTo>
                  <a:pt x="7270205" y="12191"/>
                </a:moveTo>
                <a:lnTo>
                  <a:pt x="199881" y="12191"/>
                </a:lnTo>
                <a:lnTo>
                  <a:pt x="201168" y="9143"/>
                </a:lnTo>
                <a:lnTo>
                  <a:pt x="7271487" y="9143"/>
                </a:lnTo>
                <a:lnTo>
                  <a:pt x="7270205" y="12191"/>
                </a:lnTo>
                <a:close/>
              </a:path>
              <a:path w="7289800" h="454660">
                <a:moveTo>
                  <a:pt x="15240" y="449579"/>
                </a:moveTo>
                <a:lnTo>
                  <a:pt x="9144" y="441959"/>
                </a:lnTo>
                <a:lnTo>
                  <a:pt x="18456" y="441959"/>
                </a:lnTo>
                <a:lnTo>
                  <a:pt x="15240" y="449579"/>
                </a:lnTo>
                <a:close/>
              </a:path>
              <a:path w="7289800" h="454660">
                <a:moveTo>
                  <a:pt x="7100709" y="449579"/>
                </a:moveTo>
                <a:lnTo>
                  <a:pt x="15240" y="449579"/>
                </a:lnTo>
                <a:lnTo>
                  <a:pt x="18456" y="441959"/>
                </a:lnTo>
                <a:lnTo>
                  <a:pt x="7089406" y="441959"/>
                </a:lnTo>
                <a:lnTo>
                  <a:pt x="7088124" y="445007"/>
                </a:lnTo>
                <a:lnTo>
                  <a:pt x="7102627" y="445007"/>
                </a:lnTo>
                <a:lnTo>
                  <a:pt x="7100709" y="449579"/>
                </a:lnTo>
                <a:close/>
              </a:path>
              <a:path w="7289800" h="454660">
                <a:moveTo>
                  <a:pt x="7102627" y="445007"/>
                </a:moveTo>
                <a:lnTo>
                  <a:pt x="7088124" y="445007"/>
                </a:lnTo>
                <a:lnTo>
                  <a:pt x="7094219" y="441959"/>
                </a:lnTo>
                <a:lnTo>
                  <a:pt x="7103906" y="441959"/>
                </a:lnTo>
                <a:lnTo>
                  <a:pt x="7102627" y="445007"/>
                </a:lnTo>
                <a:close/>
              </a:path>
            </a:pathLst>
          </a:custGeom>
          <a:solidFill>
            <a:srgbClr val="009999"/>
          </a:solidFill>
        </p:spPr>
        <p:txBody>
          <a:bodyPr wrap="square" lIns="0" tIns="0" rIns="0" bIns="0" rtlCol="0"/>
          <a:lstStyle/>
          <a:p>
            <a:endParaRPr sz="1588"/>
          </a:p>
        </p:txBody>
      </p:sp>
      <p:sp>
        <p:nvSpPr>
          <p:cNvPr id="285" name="object 285"/>
          <p:cNvSpPr/>
          <p:nvPr/>
        </p:nvSpPr>
        <p:spPr>
          <a:xfrm>
            <a:off x="2914426" y="5694830"/>
            <a:ext cx="6920192" cy="405093"/>
          </a:xfrm>
          <a:custGeom>
            <a:avLst/>
            <a:gdLst/>
            <a:ahLst/>
            <a:cxnLst/>
            <a:rect l="l" t="t" r="r" b="b"/>
            <a:pathLst>
              <a:path w="7842884" h="459104">
                <a:moveTo>
                  <a:pt x="7636763" y="458724"/>
                </a:moveTo>
                <a:lnTo>
                  <a:pt x="0" y="458724"/>
                </a:lnTo>
                <a:lnTo>
                  <a:pt x="204216" y="0"/>
                </a:lnTo>
                <a:lnTo>
                  <a:pt x="7842504" y="0"/>
                </a:lnTo>
                <a:lnTo>
                  <a:pt x="7841136" y="3048"/>
                </a:lnTo>
                <a:lnTo>
                  <a:pt x="7827263" y="3048"/>
                </a:lnTo>
                <a:lnTo>
                  <a:pt x="7824538" y="9143"/>
                </a:lnTo>
                <a:lnTo>
                  <a:pt x="214883" y="9143"/>
                </a:lnTo>
                <a:lnTo>
                  <a:pt x="208788" y="12192"/>
                </a:lnTo>
                <a:lnTo>
                  <a:pt x="213516" y="12192"/>
                </a:lnTo>
                <a:lnTo>
                  <a:pt x="18658" y="446532"/>
                </a:lnTo>
                <a:lnTo>
                  <a:pt x="9144" y="446532"/>
                </a:lnTo>
                <a:lnTo>
                  <a:pt x="15240" y="454152"/>
                </a:lnTo>
                <a:lnTo>
                  <a:pt x="7638814" y="454152"/>
                </a:lnTo>
                <a:lnTo>
                  <a:pt x="7636763" y="458724"/>
                </a:lnTo>
                <a:close/>
              </a:path>
              <a:path w="7842884" h="459104">
                <a:moveTo>
                  <a:pt x="7627619" y="449580"/>
                </a:moveTo>
                <a:lnTo>
                  <a:pt x="7827263" y="3048"/>
                </a:lnTo>
                <a:lnTo>
                  <a:pt x="7831836" y="12192"/>
                </a:lnTo>
                <a:lnTo>
                  <a:pt x="7837035" y="12192"/>
                </a:lnTo>
                <a:lnTo>
                  <a:pt x="7642232" y="446532"/>
                </a:lnTo>
                <a:lnTo>
                  <a:pt x="7632192" y="446532"/>
                </a:lnTo>
                <a:lnTo>
                  <a:pt x="7627619" y="449580"/>
                </a:lnTo>
                <a:close/>
              </a:path>
              <a:path w="7842884" h="459104">
                <a:moveTo>
                  <a:pt x="7837035" y="12192"/>
                </a:moveTo>
                <a:lnTo>
                  <a:pt x="7831836" y="12192"/>
                </a:lnTo>
                <a:lnTo>
                  <a:pt x="7827263" y="3048"/>
                </a:lnTo>
                <a:lnTo>
                  <a:pt x="7841136" y="3048"/>
                </a:lnTo>
                <a:lnTo>
                  <a:pt x="7837035" y="12192"/>
                </a:lnTo>
                <a:close/>
              </a:path>
              <a:path w="7842884" h="459104">
                <a:moveTo>
                  <a:pt x="213516" y="12192"/>
                </a:moveTo>
                <a:lnTo>
                  <a:pt x="208788" y="12192"/>
                </a:lnTo>
                <a:lnTo>
                  <a:pt x="214883" y="9143"/>
                </a:lnTo>
                <a:lnTo>
                  <a:pt x="213516" y="12192"/>
                </a:lnTo>
                <a:close/>
              </a:path>
              <a:path w="7842884" h="459104">
                <a:moveTo>
                  <a:pt x="7823175" y="12192"/>
                </a:moveTo>
                <a:lnTo>
                  <a:pt x="213516" y="12192"/>
                </a:lnTo>
                <a:lnTo>
                  <a:pt x="214883" y="9143"/>
                </a:lnTo>
                <a:lnTo>
                  <a:pt x="7824538" y="9143"/>
                </a:lnTo>
                <a:lnTo>
                  <a:pt x="7823175" y="12192"/>
                </a:lnTo>
                <a:close/>
              </a:path>
              <a:path w="7842884" h="459104">
                <a:moveTo>
                  <a:pt x="15240" y="454152"/>
                </a:moveTo>
                <a:lnTo>
                  <a:pt x="9144" y="446532"/>
                </a:lnTo>
                <a:lnTo>
                  <a:pt x="18658" y="446532"/>
                </a:lnTo>
                <a:lnTo>
                  <a:pt x="15240" y="454152"/>
                </a:lnTo>
                <a:close/>
              </a:path>
              <a:path w="7842884" h="459104">
                <a:moveTo>
                  <a:pt x="7638814" y="454152"/>
                </a:moveTo>
                <a:lnTo>
                  <a:pt x="15240" y="454152"/>
                </a:lnTo>
                <a:lnTo>
                  <a:pt x="18658" y="446532"/>
                </a:lnTo>
                <a:lnTo>
                  <a:pt x="7628982" y="446532"/>
                </a:lnTo>
                <a:lnTo>
                  <a:pt x="7627619" y="449580"/>
                </a:lnTo>
                <a:lnTo>
                  <a:pt x="7640865" y="449580"/>
                </a:lnTo>
                <a:lnTo>
                  <a:pt x="7638814" y="454152"/>
                </a:lnTo>
                <a:close/>
              </a:path>
              <a:path w="7842884" h="459104">
                <a:moveTo>
                  <a:pt x="7640865" y="449580"/>
                </a:moveTo>
                <a:lnTo>
                  <a:pt x="7627619" y="449580"/>
                </a:lnTo>
                <a:lnTo>
                  <a:pt x="7632192" y="446532"/>
                </a:lnTo>
                <a:lnTo>
                  <a:pt x="7642232" y="446532"/>
                </a:lnTo>
                <a:lnTo>
                  <a:pt x="7640865" y="449580"/>
                </a:lnTo>
                <a:close/>
              </a:path>
            </a:pathLst>
          </a:custGeom>
          <a:solidFill>
            <a:srgbClr val="5E5E5E"/>
          </a:solidFill>
        </p:spPr>
        <p:txBody>
          <a:bodyPr wrap="square" lIns="0" tIns="0" rIns="0" bIns="0" rtlCol="0"/>
          <a:lstStyle/>
          <a:p>
            <a:endParaRPr sz="1588"/>
          </a:p>
        </p:txBody>
      </p:sp>
      <p:sp>
        <p:nvSpPr>
          <p:cNvPr id="286" name="object 286"/>
          <p:cNvSpPr/>
          <p:nvPr/>
        </p:nvSpPr>
        <p:spPr>
          <a:xfrm>
            <a:off x="4961068" y="5506570"/>
            <a:ext cx="226359" cy="212912"/>
          </a:xfrm>
          <a:custGeom>
            <a:avLst/>
            <a:gdLst/>
            <a:ahLst/>
            <a:cxnLst/>
            <a:rect l="l" t="t" r="r" b="b"/>
            <a:pathLst>
              <a:path w="256539" h="241300">
                <a:moveTo>
                  <a:pt x="30480" y="48768"/>
                </a:moveTo>
                <a:lnTo>
                  <a:pt x="0" y="19812"/>
                </a:lnTo>
                <a:lnTo>
                  <a:pt x="19812" y="0"/>
                </a:lnTo>
                <a:lnTo>
                  <a:pt x="50292" y="28956"/>
                </a:lnTo>
                <a:lnTo>
                  <a:pt x="30480" y="48768"/>
                </a:lnTo>
                <a:close/>
              </a:path>
              <a:path w="256539" h="241300">
                <a:moveTo>
                  <a:pt x="73152" y="88391"/>
                </a:moveTo>
                <a:lnTo>
                  <a:pt x="51816" y="68580"/>
                </a:lnTo>
                <a:lnTo>
                  <a:pt x="71628" y="47244"/>
                </a:lnTo>
                <a:lnTo>
                  <a:pt x="92964" y="67056"/>
                </a:lnTo>
                <a:lnTo>
                  <a:pt x="73152" y="88391"/>
                </a:lnTo>
                <a:close/>
              </a:path>
              <a:path w="256539" h="241300">
                <a:moveTo>
                  <a:pt x="114300" y="126491"/>
                </a:moveTo>
                <a:lnTo>
                  <a:pt x="92964" y="108204"/>
                </a:lnTo>
                <a:lnTo>
                  <a:pt x="112776" y="86868"/>
                </a:lnTo>
                <a:lnTo>
                  <a:pt x="134112" y="106679"/>
                </a:lnTo>
                <a:lnTo>
                  <a:pt x="114300" y="126491"/>
                </a:lnTo>
                <a:close/>
              </a:path>
              <a:path w="256539" h="241300">
                <a:moveTo>
                  <a:pt x="155448" y="166116"/>
                </a:moveTo>
                <a:lnTo>
                  <a:pt x="135636" y="146304"/>
                </a:lnTo>
                <a:lnTo>
                  <a:pt x="153924" y="124968"/>
                </a:lnTo>
                <a:lnTo>
                  <a:pt x="175260" y="144779"/>
                </a:lnTo>
                <a:lnTo>
                  <a:pt x="155448" y="166116"/>
                </a:lnTo>
                <a:close/>
              </a:path>
              <a:path w="256539" h="241300">
                <a:moveTo>
                  <a:pt x="198120" y="204216"/>
                </a:moveTo>
                <a:lnTo>
                  <a:pt x="176784" y="184404"/>
                </a:lnTo>
                <a:lnTo>
                  <a:pt x="196596" y="164592"/>
                </a:lnTo>
                <a:lnTo>
                  <a:pt x="216408" y="184404"/>
                </a:lnTo>
                <a:lnTo>
                  <a:pt x="198120" y="204216"/>
                </a:lnTo>
                <a:close/>
              </a:path>
              <a:path w="256539" h="241300">
                <a:moveTo>
                  <a:pt x="236220" y="240792"/>
                </a:moveTo>
                <a:lnTo>
                  <a:pt x="217932" y="224028"/>
                </a:lnTo>
                <a:lnTo>
                  <a:pt x="237744" y="202692"/>
                </a:lnTo>
                <a:lnTo>
                  <a:pt x="256032" y="220979"/>
                </a:lnTo>
                <a:lnTo>
                  <a:pt x="236220" y="240792"/>
                </a:lnTo>
                <a:close/>
              </a:path>
            </a:pathLst>
          </a:custGeom>
          <a:solidFill>
            <a:srgbClr val="F9152A"/>
          </a:solidFill>
        </p:spPr>
        <p:txBody>
          <a:bodyPr wrap="square" lIns="0" tIns="0" rIns="0" bIns="0" rtlCol="0"/>
          <a:lstStyle/>
          <a:p>
            <a:endParaRPr sz="1588"/>
          </a:p>
        </p:txBody>
      </p:sp>
      <p:sp>
        <p:nvSpPr>
          <p:cNvPr id="287" name="object 287"/>
          <p:cNvSpPr txBox="1"/>
          <p:nvPr/>
        </p:nvSpPr>
        <p:spPr>
          <a:xfrm>
            <a:off x="2028257" y="4208044"/>
            <a:ext cx="7728431" cy="1236300"/>
          </a:xfrm>
          <a:prstGeom prst="rect">
            <a:avLst/>
          </a:prstGeom>
        </p:spPr>
        <p:txBody>
          <a:bodyPr vert="horz" wrap="square" lIns="0" tIns="0" rIns="0" bIns="0" rtlCol="0">
            <a:spAutoFit/>
          </a:bodyPr>
          <a:lstStyle/>
          <a:p>
            <a:pPr marL="3046482"/>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r>
              <a:rPr sz="1544" u="heavy" spc="4" dirty="0">
                <a:latin typeface="Times New Roman"/>
                <a:cs typeface="Times New Roman"/>
              </a:rPr>
              <a:t> </a:t>
            </a:r>
            <a:r>
              <a:rPr sz="1544" u="heavy" spc="44" dirty="0">
                <a:latin typeface="Times New Roman"/>
                <a:cs typeface="Times New Roman"/>
              </a:rPr>
              <a:t> </a:t>
            </a:r>
            <a:endParaRPr sz="1544" dirty="0">
              <a:latin typeface="Times New Roman"/>
              <a:cs typeface="Times New Roman"/>
            </a:endParaRPr>
          </a:p>
          <a:p>
            <a:pPr>
              <a:lnSpc>
                <a:spcPct val="100000"/>
              </a:lnSpc>
            </a:pPr>
            <a:endParaRPr sz="1588" dirty="0">
              <a:latin typeface="Times New Roman"/>
              <a:cs typeface="Times New Roman"/>
            </a:endParaRPr>
          </a:p>
          <a:p>
            <a:pPr>
              <a:spcBef>
                <a:spcPts val="9"/>
              </a:spcBef>
            </a:pPr>
            <a:endParaRPr sz="1235" dirty="0">
              <a:latin typeface="Times New Roman"/>
              <a:cs typeface="Times New Roman"/>
            </a:endParaRPr>
          </a:p>
          <a:p>
            <a:pPr marL="11206"/>
            <a:r>
              <a:rPr sz="1412" spc="-9" dirty="0">
                <a:solidFill>
                  <a:srgbClr val="F9152A"/>
                </a:solidFill>
                <a:latin typeface="Courier New"/>
                <a:cs typeface="Courier New"/>
              </a:rPr>
              <a:t>Spec</a:t>
            </a:r>
            <a:r>
              <a:rPr sz="1412" spc="-521" dirty="0">
                <a:solidFill>
                  <a:srgbClr val="F9152A"/>
                </a:solidFill>
                <a:latin typeface="Courier New"/>
                <a:cs typeface="Courier New"/>
              </a:rPr>
              <a:t> </a:t>
            </a:r>
            <a:r>
              <a:rPr sz="1412" spc="-168" dirty="0">
                <a:solidFill>
                  <a:srgbClr val="F9152A"/>
                </a:solidFill>
                <a:latin typeface="Courier New"/>
                <a:cs typeface="Courier New"/>
              </a:rPr>
              <a:t>inheritance</a:t>
            </a:r>
            <a:endParaRPr sz="1412" dirty="0">
              <a:latin typeface="Courier New"/>
              <a:cs typeface="Courier New"/>
            </a:endParaRPr>
          </a:p>
          <a:p>
            <a:pPr marL="562565">
              <a:spcBef>
                <a:spcPts val="847"/>
              </a:spcBef>
            </a:pPr>
            <a:r>
              <a:rPr sz="1588" spc="-9" dirty="0">
                <a:solidFill>
                  <a:srgbClr val="009999"/>
                </a:solidFill>
                <a:latin typeface="Comic Sans MS"/>
                <a:cs typeface="Comic Sans MS"/>
              </a:rPr>
              <a:t>“</a:t>
            </a:r>
            <a:r>
              <a:rPr lang="vi-VN" sz="1588" spc="-9" dirty="0">
                <a:solidFill>
                  <a:srgbClr val="009999"/>
                </a:solidFill>
                <a:latin typeface="Comic Sans MS"/>
                <a:cs typeface="Comic Sans MS"/>
              </a:rPr>
              <a:t>Một người dùng không thể sử dụng nhiều hơn các đơn vị tài nguyên X mỗi lần</a:t>
            </a:r>
            <a:r>
              <a:rPr sz="1588" dirty="0">
                <a:solidFill>
                  <a:srgbClr val="009999"/>
                </a:solidFill>
                <a:latin typeface="Comic Sans MS"/>
                <a:cs typeface="Comic Sans MS"/>
              </a:rPr>
              <a:t>”</a:t>
            </a:r>
            <a:endParaRPr sz="1588" dirty="0">
              <a:latin typeface="Comic Sans MS"/>
              <a:cs typeface="Comic Sans MS"/>
            </a:endParaRPr>
          </a:p>
        </p:txBody>
      </p:sp>
      <p:sp>
        <p:nvSpPr>
          <p:cNvPr id="288" name="object 288"/>
          <p:cNvSpPr/>
          <p:nvPr/>
        </p:nvSpPr>
        <p:spPr>
          <a:xfrm>
            <a:off x="3933713" y="4713194"/>
            <a:ext cx="533960" cy="227479"/>
          </a:xfrm>
          <a:custGeom>
            <a:avLst/>
            <a:gdLst/>
            <a:ahLst/>
            <a:cxnLst/>
            <a:rect l="l" t="t" r="r" b="b"/>
            <a:pathLst>
              <a:path w="605155" h="257810">
                <a:moveTo>
                  <a:pt x="588264" y="19812"/>
                </a:moveTo>
                <a:lnTo>
                  <a:pt x="583692" y="7620"/>
                </a:lnTo>
                <a:lnTo>
                  <a:pt x="600456" y="0"/>
                </a:lnTo>
                <a:lnTo>
                  <a:pt x="605028" y="12192"/>
                </a:lnTo>
                <a:lnTo>
                  <a:pt x="588264" y="19812"/>
                </a:lnTo>
                <a:close/>
              </a:path>
              <a:path w="605155" h="257810">
                <a:moveTo>
                  <a:pt x="563880" y="28956"/>
                </a:moveTo>
                <a:lnTo>
                  <a:pt x="559308" y="16764"/>
                </a:lnTo>
                <a:lnTo>
                  <a:pt x="571500" y="12192"/>
                </a:lnTo>
                <a:lnTo>
                  <a:pt x="576072" y="24384"/>
                </a:lnTo>
                <a:lnTo>
                  <a:pt x="563880" y="28956"/>
                </a:lnTo>
                <a:close/>
              </a:path>
              <a:path w="605155" h="257810">
                <a:moveTo>
                  <a:pt x="541020" y="38100"/>
                </a:moveTo>
                <a:lnTo>
                  <a:pt x="536448" y="27432"/>
                </a:lnTo>
                <a:lnTo>
                  <a:pt x="548640" y="22859"/>
                </a:lnTo>
                <a:lnTo>
                  <a:pt x="553212" y="33528"/>
                </a:lnTo>
                <a:lnTo>
                  <a:pt x="541020" y="38100"/>
                </a:lnTo>
                <a:close/>
              </a:path>
              <a:path w="605155" h="257810">
                <a:moveTo>
                  <a:pt x="518159" y="48768"/>
                </a:moveTo>
                <a:lnTo>
                  <a:pt x="513588" y="36576"/>
                </a:lnTo>
                <a:lnTo>
                  <a:pt x="524256" y="32004"/>
                </a:lnTo>
                <a:lnTo>
                  <a:pt x="528828" y="42672"/>
                </a:lnTo>
                <a:lnTo>
                  <a:pt x="518159" y="48768"/>
                </a:lnTo>
                <a:close/>
              </a:path>
              <a:path w="605155" h="257810">
                <a:moveTo>
                  <a:pt x="493776" y="57912"/>
                </a:moveTo>
                <a:lnTo>
                  <a:pt x="489204" y="45719"/>
                </a:lnTo>
                <a:lnTo>
                  <a:pt x="501396" y="41148"/>
                </a:lnTo>
                <a:lnTo>
                  <a:pt x="505968" y="53339"/>
                </a:lnTo>
                <a:lnTo>
                  <a:pt x="493776" y="57912"/>
                </a:lnTo>
                <a:close/>
              </a:path>
              <a:path w="605155" h="257810">
                <a:moveTo>
                  <a:pt x="470916" y="67056"/>
                </a:moveTo>
                <a:lnTo>
                  <a:pt x="466344" y="54864"/>
                </a:lnTo>
                <a:lnTo>
                  <a:pt x="478536" y="50292"/>
                </a:lnTo>
                <a:lnTo>
                  <a:pt x="483108" y="62484"/>
                </a:lnTo>
                <a:lnTo>
                  <a:pt x="470916" y="67056"/>
                </a:lnTo>
                <a:close/>
              </a:path>
              <a:path w="605155" h="257810">
                <a:moveTo>
                  <a:pt x="448056" y="76200"/>
                </a:moveTo>
                <a:lnTo>
                  <a:pt x="443484" y="65532"/>
                </a:lnTo>
                <a:lnTo>
                  <a:pt x="454152" y="60960"/>
                </a:lnTo>
                <a:lnTo>
                  <a:pt x="460248" y="71628"/>
                </a:lnTo>
                <a:lnTo>
                  <a:pt x="448056" y="76200"/>
                </a:lnTo>
                <a:close/>
              </a:path>
              <a:path w="605155" h="257810">
                <a:moveTo>
                  <a:pt x="425196" y="86868"/>
                </a:moveTo>
                <a:lnTo>
                  <a:pt x="419100" y="74676"/>
                </a:lnTo>
                <a:lnTo>
                  <a:pt x="431292" y="70104"/>
                </a:lnTo>
                <a:lnTo>
                  <a:pt x="435864" y="82296"/>
                </a:lnTo>
                <a:lnTo>
                  <a:pt x="425196" y="86868"/>
                </a:lnTo>
                <a:close/>
              </a:path>
              <a:path w="605155" h="257810">
                <a:moveTo>
                  <a:pt x="400812" y="96012"/>
                </a:moveTo>
                <a:lnTo>
                  <a:pt x="396240" y="83820"/>
                </a:lnTo>
                <a:lnTo>
                  <a:pt x="408431" y="79248"/>
                </a:lnTo>
                <a:lnTo>
                  <a:pt x="413004" y="91439"/>
                </a:lnTo>
                <a:lnTo>
                  <a:pt x="400812" y="96012"/>
                </a:lnTo>
                <a:close/>
              </a:path>
              <a:path w="605155" h="257810">
                <a:moveTo>
                  <a:pt x="377952" y="105155"/>
                </a:moveTo>
                <a:lnTo>
                  <a:pt x="373380" y="94488"/>
                </a:lnTo>
                <a:lnTo>
                  <a:pt x="384048" y="88391"/>
                </a:lnTo>
                <a:lnTo>
                  <a:pt x="390144" y="100584"/>
                </a:lnTo>
                <a:lnTo>
                  <a:pt x="377952" y="105155"/>
                </a:lnTo>
                <a:close/>
              </a:path>
              <a:path w="605155" h="257810">
                <a:moveTo>
                  <a:pt x="355092" y="114300"/>
                </a:moveTo>
                <a:lnTo>
                  <a:pt x="350520" y="103632"/>
                </a:lnTo>
                <a:lnTo>
                  <a:pt x="361188" y="99060"/>
                </a:lnTo>
                <a:lnTo>
                  <a:pt x="365760" y="109728"/>
                </a:lnTo>
                <a:lnTo>
                  <a:pt x="355092" y="114300"/>
                </a:lnTo>
                <a:close/>
              </a:path>
              <a:path w="605155" h="257810">
                <a:moveTo>
                  <a:pt x="330708" y="124968"/>
                </a:moveTo>
                <a:lnTo>
                  <a:pt x="326136" y="112775"/>
                </a:lnTo>
                <a:lnTo>
                  <a:pt x="338328" y="108204"/>
                </a:lnTo>
                <a:lnTo>
                  <a:pt x="342900" y="120396"/>
                </a:lnTo>
                <a:lnTo>
                  <a:pt x="330708" y="124968"/>
                </a:lnTo>
                <a:close/>
              </a:path>
              <a:path w="605155" h="257810">
                <a:moveTo>
                  <a:pt x="307848" y="134112"/>
                </a:moveTo>
                <a:lnTo>
                  <a:pt x="303276" y="121920"/>
                </a:lnTo>
                <a:lnTo>
                  <a:pt x="315468" y="117348"/>
                </a:lnTo>
                <a:lnTo>
                  <a:pt x="320040" y="129539"/>
                </a:lnTo>
                <a:lnTo>
                  <a:pt x="307848" y="134112"/>
                </a:lnTo>
                <a:close/>
              </a:path>
              <a:path w="605155" h="257810">
                <a:moveTo>
                  <a:pt x="284988" y="143256"/>
                </a:moveTo>
                <a:lnTo>
                  <a:pt x="280416" y="132588"/>
                </a:lnTo>
                <a:lnTo>
                  <a:pt x="291084" y="126491"/>
                </a:lnTo>
                <a:lnTo>
                  <a:pt x="295656" y="138684"/>
                </a:lnTo>
                <a:lnTo>
                  <a:pt x="284988" y="143256"/>
                </a:lnTo>
                <a:close/>
              </a:path>
              <a:path w="605155" h="257810">
                <a:moveTo>
                  <a:pt x="260604" y="152400"/>
                </a:moveTo>
                <a:lnTo>
                  <a:pt x="256032" y="141732"/>
                </a:lnTo>
                <a:lnTo>
                  <a:pt x="268223" y="137160"/>
                </a:lnTo>
                <a:lnTo>
                  <a:pt x="272796" y="147828"/>
                </a:lnTo>
                <a:lnTo>
                  <a:pt x="260604" y="152400"/>
                </a:lnTo>
                <a:close/>
              </a:path>
              <a:path w="605155" h="257810">
                <a:moveTo>
                  <a:pt x="237744" y="163068"/>
                </a:moveTo>
                <a:lnTo>
                  <a:pt x="233172" y="150876"/>
                </a:lnTo>
                <a:lnTo>
                  <a:pt x="245364" y="146304"/>
                </a:lnTo>
                <a:lnTo>
                  <a:pt x="249936" y="158496"/>
                </a:lnTo>
                <a:lnTo>
                  <a:pt x="237744" y="163068"/>
                </a:lnTo>
                <a:close/>
              </a:path>
              <a:path w="605155" h="257810">
                <a:moveTo>
                  <a:pt x="214884" y="172211"/>
                </a:moveTo>
                <a:lnTo>
                  <a:pt x="210312" y="160020"/>
                </a:lnTo>
                <a:lnTo>
                  <a:pt x="220979" y="155448"/>
                </a:lnTo>
                <a:lnTo>
                  <a:pt x="225552" y="167640"/>
                </a:lnTo>
                <a:lnTo>
                  <a:pt x="214884" y="172211"/>
                </a:lnTo>
                <a:close/>
              </a:path>
              <a:path w="605155" h="257810">
                <a:moveTo>
                  <a:pt x="192023" y="181356"/>
                </a:moveTo>
                <a:lnTo>
                  <a:pt x="185928" y="170688"/>
                </a:lnTo>
                <a:lnTo>
                  <a:pt x="198120" y="164592"/>
                </a:lnTo>
                <a:lnTo>
                  <a:pt x="202692" y="176783"/>
                </a:lnTo>
                <a:lnTo>
                  <a:pt x="192023" y="181356"/>
                </a:lnTo>
                <a:close/>
              </a:path>
              <a:path w="605155" h="257810">
                <a:moveTo>
                  <a:pt x="167640" y="192024"/>
                </a:moveTo>
                <a:lnTo>
                  <a:pt x="163068" y="179832"/>
                </a:lnTo>
                <a:lnTo>
                  <a:pt x="175259" y="175260"/>
                </a:lnTo>
                <a:lnTo>
                  <a:pt x="179832" y="185928"/>
                </a:lnTo>
                <a:lnTo>
                  <a:pt x="167640" y="192024"/>
                </a:lnTo>
                <a:close/>
              </a:path>
              <a:path w="605155" h="257810">
                <a:moveTo>
                  <a:pt x="144779" y="201168"/>
                </a:moveTo>
                <a:lnTo>
                  <a:pt x="140208" y="188976"/>
                </a:lnTo>
                <a:lnTo>
                  <a:pt x="150875" y="184404"/>
                </a:lnTo>
                <a:lnTo>
                  <a:pt x="156972" y="196596"/>
                </a:lnTo>
                <a:lnTo>
                  <a:pt x="144779" y="201168"/>
                </a:lnTo>
                <a:close/>
              </a:path>
              <a:path w="605155" h="257810">
                <a:moveTo>
                  <a:pt x="121920" y="210311"/>
                </a:moveTo>
                <a:lnTo>
                  <a:pt x="115823" y="198120"/>
                </a:lnTo>
                <a:lnTo>
                  <a:pt x="128015" y="193548"/>
                </a:lnTo>
                <a:lnTo>
                  <a:pt x="132588" y="205740"/>
                </a:lnTo>
                <a:lnTo>
                  <a:pt x="121920" y="210311"/>
                </a:lnTo>
                <a:close/>
              </a:path>
              <a:path w="605155" h="257810">
                <a:moveTo>
                  <a:pt x="97536" y="219456"/>
                </a:moveTo>
                <a:lnTo>
                  <a:pt x="92964" y="208788"/>
                </a:lnTo>
                <a:lnTo>
                  <a:pt x="105156" y="204216"/>
                </a:lnTo>
                <a:lnTo>
                  <a:pt x="109728" y="214883"/>
                </a:lnTo>
                <a:lnTo>
                  <a:pt x="97536" y="219456"/>
                </a:lnTo>
                <a:close/>
              </a:path>
              <a:path w="605155" h="257810">
                <a:moveTo>
                  <a:pt x="74675" y="230124"/>
                </a:moveTo>
                <a:lnTo>
                  <a:pt x="70104" y="217932"/>
                </a:lnTo>
                <a:lnTo>
                  <a:pt x="82296" y="213359"/>
                </a:lnTo>
                <a:lnTo>
                  <a:pt x="86868" y="224028"/>
                </a:lnTo>
                <a:lnTo>
                  <a:pt x="74675" y="230124"/>
                </a:lnTo>
                <a:close/>
              </a:path>
              <a:path w="605155" h="257810">
                <a:moveTo>
                  <a:pt x="51815" y="239268"/>
                </a:moveTo>
                <a:lnTo>
                  <a:pt x="47243" y="227076"/>
                </a:lnTo>
                <a:lnTo>
                  <a:pt x="57912" y="222504"/>
                </a:lnTo>
                <a:lnTo>
                  <a:pt x="62484" y="234696"/>
                </a:lnTo>
                <a:lnTo>
                  <a:pt x="51815" y="239268"/>
                </a:lnTo>
                <a:close/>
              </a:path>
              <a:path w="605155" h="257810">
                <a:moveTo>
                  <a:pt x="27432" y="248411"/>
                </a:moveTo>
                <a:lnTo>
                  <a:pt x="22859" y="236220"/>
                </a:lnTo>
                <a:lnTo>
                  <a:pt x="35052" y="231648"/>
                </a:lnTo>
                <a:lnTo>
                  <a:pt x="39623" y="243840"/>
                </a:lnTo>
                <a:lnTo>
                  <a:pt x="27432" y="248411"/>
                </a:lnTo>
                <a:close/>
              </a:path>
              <a:path w="605155" h="257810">
                <a:moveTo>
                  <a:pt x="4571" y="257556"/>
                </a:moveTo>
                <a:lnTo>
                  <a:pt x="0" y="246888"/>
                </a:lnTo>
                <a:lnTo>
                  <a:pt x="12192" y="242316"/>
                </a:lnTo>
                <a:lnTo>
                  <a:pt x="16764" y="252983"/>
                </a:lnTo>
                <a:lnTo>
                  <a:pt x="4571" y="257556"/>
                </a:lnTo>
                <a:close/>
              </a:path>
            </a:pathLst>
          </a:custGeom>
          <a:solidFill>
            <a:srgbClr val="5E5E5E"/>
          </a:solidFill>
        </p:spPr>
        <p:txBody>
          <a:bodyPr wrap="square" lIns="0" tIns="0" rIns="0" bIns="0" rtlCol="0"/>
          <a:lstStyle/>
          <a:p>
            <a:endParaRPr sz="1588"/>
          </a:p>
        </p:txBody>
      </p:sp>
      <p:sp>
        <p:nvSpPr>
          <p:cNvPr id="289" name="object 289"/>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290" name="object 290"/>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3716" y="6232717"/>
            <a:ext cx="156882" cy="162993"/>
          </a:xfrm>
          <a:prstGeom prst="rect">
            <a:avLst/>
          </a:prstGeom>
        </p:spPr>
        <p:txBody>
          <a:bodyPr vert="horz" wrap="square" lIns="0" tIns="0" rIns="0" bIns="0" rtlCol="0">
            <a:spAutoFit/>
          </a:bodyPr>
          <a:lstStyle/>
          <a:p>
            <a:pPr marL="11206"/>
            <a:r>
              <a:rPr sz="1059" dirty="0">
                <a:solidFill>
                  <a:srgbClr val="800080"/>
                </a:solidFill>
                <a:latin typeface="Palatino Linotype"/>
                <a:cs typeface="Palatino Linotype"/>
              </a:rPr>
              <a:t>31</a:t>
            </a:r>
            <a:endParaRPr sz="1059">
              <a:latin typeface="Palatino Linotype"/>
              <a:cs typeface="Palatino Linotype"/>
            </a:endParaRPr>
          </a:p>
        </p:txBody>
      </p:sp>
      <p:sp>
        <p:nvSpPr>
          <p:cNvPr id="3" name="object 3"/>
          <p:cNvSpPr txBox="1">
            <a:spLocks noGrp="1"/>
          </p:cNvSpPr>
          <p:nvPr>
            <p:ph type="title"/>
          </p:nvPr>
        </p:nvSpPr>
        <p:spPr>
          <a:xfrm>
            <a:off x="3171264" y="467958"/>
            <a:ext cx="7900148" cy="760529"/>
          </a:xfrm>
          <a:prstGeom prst="rect">
            <a:avLst/>
          </a:prstGeom>
        </p:spPr>
        <p:txBody>
          <a:bodyPr vert="horz" wrap="square" lIns="0" tIns="0" rIns="0" bIns="0" rtlCol="0" anchor="t">
            <a:spAutoFit/>
          </a:bodyPr>
          <a:lstStyle/>
          <a:p>
            <a:pPr marL="11206">
              <a:tabLst>
                <a:tab pos="5521993" algn="l"/>
              </a:tabLst>
            </a:pPr>
            <a:r>
              <a:rPr lang="en-US" sz="2824" dirty="0" err="1"/>
              <a:t>Tái</a:t>
            </a:r>
            <a:r>
              <a:rPr lang="en-US" sz="2824" dirty="0"/>
              <a:t> </a:t>
            </a:r>
            <a:r>
              <a:rPr lang="en-US" sz="2824" dirty="0" err="1"/>
              <a:t>sử</a:t>
            </a:r>
            <a:r>
              <a:rPr lang="en-US" sz="2824" dirty="0"/>
              <a:t> </a:t>
            </a:r>
            <a:r>
              <a:rPr lang="en-US" sz="2824" dirty="0" err="1"/>
              <a:t>dụng</a:t>
            </a:r>
            <a:r>
              <a:rPr lang="en-US" sz="2824" dirty="0"/>
              <a:t> </a:t>
            </a:r>
            <a:r>
              <a:rPr lang="en-US" sz="2824" dirty="0" err="1"/>
              <a:t>tên</a:t>
            </a:r>
            <a:r>
              <a:rPr lang="en-US" sz="2824" dirty="0"/>
              <a:t> </a:t>
            </a:r>
            <a:r>
              <a:rPr lang="en-US" sz="2824" dirty="0" err="1"/>
              <a:t>miền</a:t>
            </a:r>
            <a:r>
              <a:rPr lang="en-US" sz="2824" dirty="0"/>
              <a:t> – </a:t>
            </a:r>
            <a:r>
              <a:rPr lang="en-US" sz="2824" dirty="0" err="1"/>
              <a:t>Kiến</a:t>
            </a:r>
            <a:r>
              <a:rPr lang="en-US" sz="2824" dirty="0"/>
              <a:t> </a:t>
            </a:r>
            <a:r>
              <a:rPr lang="en-US" sz="2824" dirty="0" err="1"/>
              <a:t>thức</a:t>
            </a:r>
            <a:r>
              <a:rPr lang="en-US" sz="2824" dirty="0"/>
              <a:t> </a:t>
            </a:r>
            <a:r>
              <a:rPr lang="en-US" sz="2824" dirty="0" err="1"/>
              <a:t>cụ</a:t>
            </a:r>
            <a:r>
              <a:rPr lang="en-US" sz="2824" dirty="0"/>
              <a:t> </a:t>
            </a:r>
            <a:r>
              <a:rPr lang="en-US" sz="2824" dirty="0" err="1"/>
              <a:t>thể</a:t>
            </a:r>
            <a:r>
              <a:rPr lang="en-US" sz="2824" dirty="0"/>
              <a:t> (2)</a:t>
            </a:r>
            <a:br>
              <a:rPr lang="en-US" sz="2824" dirty="0"/>
            </a:br>
            <a:endParaRPr sz="2118" dirty="0"/>
          </a:p>
        </p:txBody>
      </p:sp>
      <p:sp>
        <p:nvSpPr>
          <p:cNvPr id="4" name="object 4"/>
          <p:cNvSpPr txBox="1"/>
          <p:nvPr/>
        </p:nvSpPr>
        <p:spPr>
          <a:xfrm>
            <a:off x="2337052" y="1214232"/>
            <a:ext cx="9525764" cy="4749955"/>
          </a:xfrm>
          <a:prstGeom prst="rect">
            <a:avLst/>
          </a:prstGeom>
        </p:spPr>
        <p:txBody>
          <a:bodyPr vert="horz" wrap="square" lIns="0" tIns="0" rIns="0" bIns="0" rtlCol="0">
            <a:spAutoFit/>
          </a:bodyPr>
          <a:lstStyle/>
          <a:p>
            <a:pPr marL="11206"/>
            <a:r>
              <a:rPr sz="1456" spc="979" dirty="0">
                <a:solidFill>
                  <a:srgbClr val="800080"/>
                </a:solidFill>
                <a:latin typeface="Arial" panose="020B0604020202020204" pitchFamily="34" charset="0"/>
                <a:cs typeface="Arial" panose="020B0604020202020204" pitchFamily="34" charset="0"/>
              </a:rPr>
              <a:t></a:t>
            </a:r>
            <a:r>
              <a:rPr sz="1456" spc="525" dirty="0">
                <a:solidFill>
                  <a:srgbClr val="800080"/>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Cùng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nhiều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chức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năng</a:t>
            </a:r>
            <a:r>
              <a:rPr lang="en-US" sz="2118" dirty="0">
                <a:latin typeface="Arial" panose="020B0604020202020204" pitchFamily="34" charset="0"/>
                <a:cs typeface="Arial" panose="020B0604020202020204" pitchFamily="34" charset="0"/>
              </a:rPr>
              <a:t> </a:t>
            </a:r>
            <a:endParaRPr sz="2118" dirty="0">
              <a:latin typeface="Arial" panose="020B0604020202020204" pitchFamily="34" charset="0"/>
              <a:cs typeface="Arial" panose="020B0604020202020204" pitchFamily="34" charset="0"/>
            </a:endParaRPr>
          </a:p>
          <a:p>
            <a:pPr marL="485801">
              <a:spcBef>
                <a:spcPts val="604"/>
              </a:spcBef>
            </a:pPr>
            <a:r>
              <a:rPr lang="en-US" sz="2118" spc="-53" dirty="0">
                <a:solidFill>
                  <a:srgbClr val="009999"/>
                </a:solidFill>
                <a:latin typeface="Arial" panose="020B0604020202020204" pitchFamily="34" charset="0"/>
                <a:cs typeface="Arial" panose="020B0604020202020204" pitchFamily="34" charset="0"/>
              </a:rPr>
              <a:t>VD:</a:t>
            </a:r>
            <a:r>
              <a:rPr sz="2118" spc="-53" dirty="0">
                <a:solidFill>
                  <a:srgbClr val="009999"/>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nguồn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a:latin typeface="Arial" panose="020B0604020202020204" pitchFamily="34" charset="0"/>
                <a:cs typeface="Arial" panose="020B0604020202020204" pitchFamily="34" charset="0"/>
                <a:sym typeface="Wingdings" pitchFamily="2" charset="2"/>
              </a:rPr>
              <a: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thư</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viện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kho</a:t>
            </a:r>
            <a:r>
              <a:rPr lang="en-US" sz="2118" dirty="0">
                <a:latin typeface="Arial" panose="020B0604020202020204" pitchFamily="34" charset="0"/>
                <a:cs typeface="Arial" panose="020B0604020202020204" pitchFamily="34" charset="0"/>
              </a:rPr>
              <a:t> video, </a:t>
            </a:r>
            <a:r>
              <a:rPr lang="en-US" sz="2118" dirty="0" err="1">
                <a:latin typeface="Arial" panose="020B0604020202020204" pitchFamily="34" charset="0"/>
                <a:cs typeface="Arial" panose="020B0604020202020204" pitchFamily="34" charset="0"/>
              </a:rPr>
              <a:t>phân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bố</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chỗ</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ngồi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chuyến</a:t>
            </a:r>
            <a:r>
              <a:rPr lang="en-US" sz="2118" dirty="0">
                <a:latin typeface="Arial" panose="020B0604020202020204" pitchFamily="34" charset="0"/>
                <a:cs typeface="Arial" panose="020B0604020202020204" pitchFamily="34" charset="0"/>
              </a:rPr>
              <a:t> bay </a:t>
            </a:r>
            <a:r>
              <a:rPr lang="en-US" sz="2118" dirty="0" err="1">
                <a:latin typeface="Arial" panose="020B0604020202020204" pitchFamily="34" charset="0"/>
                <a:cs typeface="Arial" panose="020B0604020202020204" pitchFamily="34" charset="0"/>
              </a:rPr>
              <a:t>hoặc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buồi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hòa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nhạc</a:t>
            </a:r>
            <a:r>
              <a:rPr sz="2118" dirty="0">
                <a:solidFill>
                  <a:srgbClr val="009999"/>
                </a:solidFill>
                <a:latin typeface="Arial" panose="020B0604020202020204" pitchFamily="34" charset="0"/>
                <a:cs typeface="Arial" panose="020B0604020202020204" pitchFamily="34" charset="0"/>
              </a:rPr>
              <a:t>...</a:t>
            </a:r>
            <a:endParaRPr sz="2118" dirty="0">
              <a:latin typeface="Arial" panose="020B0604020202020204" pitchFamily="34" charset="0"/>
              <a:cs typeface="Arial" panose="020B0604020202020204" pitchFamily="34" charset="0"/>
            </a:endParaRPr>
          </a:p>
          <a:p>
            <a:pPr marL="11206">
              <a:spcBef>
                <a:spcPts val="582"/>
              </a:spcBef>
            </a:pPr>
            <a:r>
              <a:rPr sz="1456" spc="979" dirty="0">
                <a:solidFill>
                  <a:srgbClr val="800080"/>
                </a:solidFill>
                <a:latin typeface="Arial" panose="020B0604020202020204" pitchFamily="34" charset="0"/>
                <a:cs typeface="Arial" panose="020B0604020202020204" pitchFamily="34" charset="0"/>
              </a:rPr>
              <a:t></a:t>
            </a:r>
            <a:r>
              <a:rPr sz="1456" spc="128" dirty="0">
                <a:solidFill>
                  <a:srgbClr val="800080"/>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Cùng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biệt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hóa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nhiều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trừu</a:t>
            </a:r>
            <a:r>
              <a:rPr lang="en-US" sz="2118">
                <a:latin typeface="Arial" panose="020B0604020202020204" pitchFamily="34" charset="0"/>
                <a:cs typeface="Arial" panose="020B0604020202020204" pitchFamily="34" charset="0"/>
              </a:rPr>
              <a:t> tượng </a:t>
            </a:r>
            <a:endParaRPr sz="2118" dirty="0">
              <a:latin typeface="Arial" panose="020B0604020202020204" pitchFamily="34" charset="0"/>
              <a:cs typeface="Arial" panose="020B0604020202020204" pitchFamily="34" charset="0"/>
            </a:endParaRPr>
          </a:p>
          <a:p>
            <a:pPr marL="418562">
              <a:spcBef>
                <a:spcPts val="728"/>
              </a:spcBef>
            </a:pPr>
            <a:r>
              <a:rPr sz="2118" spc="-53" dirty="0">
                <a:solidFill>
                  <a:srgbClr val="009999"/>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a:t>
            </a:r>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thư</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viện</a:t>
            </a:r>
            <a:r>
              <a:rPr lang="en-US" sz="2118" dirty="0">
                <a:latin typeface="Arial" panose="020B0604020202020204" pitchFamily="34" charset="0"/>
                <a:cs typeface="Arial" panose="020B0604020202020204" pitchFamily="34" charset="0"/>
              </a:rPr>
              <a:t> :</a:t>
            </a:r>
          </a:p>
          <a:p>
            <a:pPr marL="418562">
              <a:spcBef>
                <a:spcPts val="728"/>
              </a:spcBef>
            </a:pP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khoản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mượn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sách</a:t>
            </a:r>
            <a:r>
              <a:rPr lang="en-US" sz="2118" dirty="0">
                <a:latin typeface="Arial" panose="020B0604020202020204" pitchFamily="34" charset="0"/>
                <a:cs typeface="Arial" panose="020B0604020202020204" pitchFamily="34" charset="0"/>
              </a:rPr>
              <a:t> -&gt; </a:t>
            </a:r>
            <a:r>
              <a:rPr lang="en-US" sz="2118" dirty="0" err="1">
                <a:latin typeface="Arial" panose="020B0604020202020204" pitchFamily="34" charset="0"/>
                <a:cs typeface="Arial" panose="020B0604020202020204" pitchFamily="34" charset="0"/>
              </a:rPr>
              <a:t>Phương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pháp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việc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mua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sách</a:t>
            </a:r>
            <a:r>
              <a:rPr lang="en-US" sz="2118" dirty="0">
                <a:latin typeface="Arial" panose="020B0604020202020204" pitchFamily="34" charset="0"/>
                <a:cs typeface="Arial" panose="020B0604020202020204" pitchFamily="34" charset="0"/>
              </a:rPr>
              <a:t>-&gt;</a:t>
            </a:r>
            <a:r>
              <a:rPr lang="en-US" sz="2118" dirty="0" err="1">
                <a:latin typeface="Arial" panose="020B0604020202020204" pitchFamily="34" charset="0"/>
                <a:cs typeface="Arial" panose="020B0604020202020204" pitchFamily="34" charset="0"/>
              </a:rPr>
              <a:t>Đăng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mua</a:t>
            </a:r>
            <a:r>
              <a:rPr lang="en-US" sz="2118" dirty="0">
                <a:latin typeface="Arial" panose="020B0604020202020204" pitchFamily="34" charset="0"/>
                <a:cs typeface="Arial" panose="020B0604020202020204" pitchFamily="34" charset="0"/>
              </a:rPr>
              <a:t> hang </a:t>
            </a:r>
            <a:r>
              <a:rPr lang="en-US" sz="2118" dirty="0" err="1">
                <a:latin typeface="Arial" panose="020B0604020202020204" pitchFamily="34" charset="0"/>
                <a:cs typeface="Arial" panose="020B0604020202020204" pitchFamily="34" charset="0"/>
              </a:rPr>
              <a:t>điện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tử</a:t>
            </a:r>
            <a:r>
              <a:rPr lang="en-US" sz="2118" dirty="0">
                <a:latin typeface="Arial" panose="020B0604020202020204" pitchFamily="34" charset="0"/>
                <a:cs typeface="Arial" panose="020B0604020202020204" pitchFamily="34" charset="0"/>
              </a:rPr>
              <a:t>-&gt;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thành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nhóm</a:t>
            </a:r>
            <a:r>
              <a:rPr sz="1456" spc="979" dirty="0">
                <a:solidFill>
                  <a:srgbClr val="800080"/>
                </a:solidFill>
                <a:latin typeface="Arial" panose="020B0604020202020204" pitchFamily="34" charset="0"/>
                <a:cs typeface="Arial" panose="020B0604020202020204" pitchFamily="34" charset="0"/>
              </a:rPr>
              <a:t> </a:t>
            </a:r>
            <a:endParaRPr lang="en-US" sz="1456" spc="979" dirty="0">
              <a:solidFill>
                <a:srgbClr val="800080"/>
              </a:solidFill>
              <a:latin typeface="Arial" panose="020B0604020202020204" pitchFamily="34" charset="0"/>
              <a:cs typeface="Arial" panose="020B0604020202020204" pitchFamily="34" charset="0"/>
            </a:endParaRPr>
          </a:p>
          <a:p>
            <a:pPr marL="418562">
              <a:spcBef>
                <a:spcPts val="728"/>
              </a:spcBef>
            </a:pP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mục</a:t>
            </a:r>
            <a:r>
              <a:rPr lang="en-US" sz="2118" dirty="0">
                <a:latin typeface="Arial" panose="020B0604020202020204" pitchFamily="34" charset="0"/>
                <a:cs typeface="Arial" panose="020B0604020202020204" pitchFamily="34" charset="0"/>
              </a:rPr>
              <a:t> RD </a:t>
            </a:r>
            <a:r>
              <a:rPr lang="en-US" sz="2118" dirty="0" err="1">
                <a:latin typeface="Arial" panose="020B0604020202020204" pitchFamily="34" charset="0"/>
                <a:cs typeface="Arial" panose="020B0604020202020204" pitchFamily="34" charset="0"/>
              </a:rPr>
              <a:t>bổ</a:t>
            </a:r>
            <a:r>
              <a:rPr lang="en-US" sz="2118" dirty="0">
                <a:latin typeface="Arial" panose="020B0604020202020204" pitchFamily="34" charset="0"/>
                <a:cs typeface="Arial" panose="020B0604020202020204" pitchFamily="34" charset="0"/>
              </a:rPr>
              <a:t> sung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ra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bằng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nhiều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cấu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chính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a:t>
            </a:r>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hoàn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chia </a:t>
            </a:r>
            <a:r>
              <a:rPr lang="en-US" sz="2118" dirty="0" err="1">
                <a:latin typeface="Arial" panose="020B0604020202020204" pitchFamily="34" charset="0"/>
                <a:cs typeface="Arial" panose="020B0604020202020204" pitchFamily="34" charset="0"/>
              </a:rPr>
              <a:t>sẻ</a:t>
            </a:r>
            <a:r>
              <a:rPr lang="en-US" sz="2118" dirty="0">
                <a:latin typeface="Arial" panose="020B0604020202020204" pitchFamily="34" charset="0"/>
                <a:cs typeface="Arial" panose="020B0604020202020204" pitchFamily="34" charset="0"/>
              </a:rPr>
              <a:t> so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chia </a:t>
            </a:r>
            <a:r>
              <a:rPr lang="en-US" sz="2118" dirty="0" err="1">
                <a:latin typeface="Arial" panose="020B0604020202020204" pitchFamily="34" charset="0"/>
                <a:cs typeface="Arial" panose="020B0604020202020204" pitchFamily="34" charset="0"/>
              </a:rPr>
              <a:t>sẻ</a:t>
            </a:r>
            <a:r>
              <a:rPr lang="en-US" sz="2118" dirty="0">
                <a:latin typeface="Arial" panose="020B0604020202020204" pitchFamily="34" charset="0"/>
                <a:cs typeface="Arial" panose="020B0604020202020204" pitchFamily="34" charset="0"/>
              </a:rPr>
              <a:t> </a:t>
            </a:r>
            <a:r>
              <a:rPr sz="2118" spc="128" dirty="0">
                <a:solidFill>
                  <a:srgbClr val="800080"/>
                </a:solidFill>
                <a:latin typeface="Arial" panose="020B0604020202020204" pitchFamily="34" charset="0"/>
                <a:cs typeface="Arial" panose="020B0604020202020204" pitchFamily="34" charset="0"/>
              </a:rPr>
              <a:t>=&gt;	</a:t>
            </a:r>
            <a:endParaRPr lang="en-US" sz="2118" spc="128" dirty="0">
              <a:solidFill>
                <a:srgbClr val="800080"/>
              </a:solidFill>
              <a:latin typeface="Arial" panose="020B0604020202020204" pitchFamily="34" charset="0"/>
              <a:cs typeface="Arial" panose="020B0604020202020204" pitchFamily="34" charset="0"/>
            </a:endParaRPr>
          </a:p>
          <a:p>
            <a:pPr marL="418562">
              <a:spcBef>
                <a:spcPts val="728"/>
              </a:spcBef>
            </a:pP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cuốn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mượn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bởi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bảo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r>
              <a:rPr lang="en-US" sz="2118" dirty="0">
                <a:latin typeface="Arial" panose="020B0604020202020204" pitchFamily="34" charset="0"/>
                <a:cs typeface="Arial" panose="020B0604020202020204" pitchFamily="34" charset="0"/>
              </a:rPr>
              <a:t>”.(</a:t>
            </a:r>
            <a:r>
              <a:rPr lang="en-US" sz="2118" dirty="0" err="1">
                <a:latin typeface="Arial" panose="020B0604020202020204" pitchFamily="34" charset="0"/>
                <a:cs typeface="Arial" panose="020B0604020202020204" pitchFamily="34" charset="0"/>
              </a:rPr>
              <a:t>tháo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gỡ</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tài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chia </a:t>
            </a:r>
            <a:r>
              <a:rPr lang="en-US" sz="2118" dirty="0" err="1">
                <a:latin typeface="Arial" panose="020B0604020202020204" pitchFamily="34" charset="0"/>
                <a:cs typeface="Arial" panose="020B0604020202020204" pitchFamily="34" charset="0"/>
              </a:rPr>
              <a:t>sẻ</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a:t>
            </a:r>
            <a:endParaRPr sz="2118" dirty="0">
              <a:latin typeface="Arial" panose="020B0604020202020204" pitchFamily="34" charset="0"/>
              <a:cs typeface="Arial" panose="020B0604020202020204" pitchFamily="34" charset="0"/>
            </a:endParaRPr>
          </a:p>
        </p:txBody>
      </p:sp>
      <p:sp>
        <p:nvSpPr>
          <p:cNvPr id="6" name="object 6"/>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22402" y="741311"/>
            <a:ext cx="5909150" cy="434606"/>
          </a:xfrm>
          <a:prstGeom prst="rect">
            <a:avLst/>
          </a:prstGeom>
        </p:spPr>
        <p:txBody>
          <a:bodyPr vert="horz" wrap="square" lIns="0" tIns="0" rIns="0" bIns="0" rtlCol="0" anchor="t">
            <a:spAutoFit/>
          </a:bodyPr>
          <a:lstStyle/>
          <a:p>
            <a:pPr marL="11206">
              <a:tabLst>
                <a:tab pos="2793775" algn="l"/>
              </a:tabLst>
            </a:pPr>
            <a:r>
              <a:rPr sz="2824" spc="-154" dirty="0"/>
              <a:t>Knowledge</a:t>
            </a:r>
            <a:r>
              <a:rPr sz="2824" spc="-9" dirty="0"/>
              <a:t> </a:t>
            </a:r>
            <a:r>
              <a:rPr sz="2824" spc="-115" dirty="0"/>
              <a:t>reuse:	</a:t>
            </a:r>
            <a:r>
              <a:rPr sz="2824" spc="-176" dirty="0"/>
              <a:t>pros </a:t>
            </a:r>
            <a:r>
              <a:rPr sz="2824" dirty="0"/>
              <a:t>&amp;</a:t>
            </a:r>
            <a:r>
              <a:rPr sz="2824" spc="84" dirty="0"/>
              <a:t> </a:t>
            </a:r>
            <a:r>
              <a:rPr sz="2824" spc="-110" dirty="0"/>
              <a:t>cons</a:t>
            </a:r>
            <a:endParaRPr sz="2824"/>
          </a:p>
        </p:txBody>
      </p:sp>
      <p:sp>
        <p:nvSpPr>
          <p:cNvPr id="3" name="object 3"/>
          <p:cNvSpPr txBox="1"/>
          <p:nvPr/>
        </p:nvSpPr>
        <p:spPr>
          <a:xfrm>
            <a:off x="2072640" y="1484141"/>
            <a:ext cx="9436608" cy="4393703"/>
          </a:xfrm>
          <a:prstGeom prst="rect">
            <a:avLst/>
          </a:prstGeom>
        </p:spPr>
        <p:txBody>
          <a:bodyPr vert="horz" wrap="square" lIns="0" tIns="0" rIns="0" bIns="0" rtlCol="0">
            <a:spAutoFit/>
          </a:bodyPr>
          <a:lstStyle/>
          <a:p>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Kiến </a:t>
            </a:r>
            <a:r>
              <a:rPr lang="en-US" sz="2118" dirty="0" err="1">
                <a:latin typeface="Arial" panose="020B0604020202020204" pitchFamily="34" charset="0"/>
                <a:cs typeface="Arial" panose="020B0604020202020204" pitchFamily="34" charset="0"/>
              </a:rPr>
              <a:t>thức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lại</a:t>
            </a:r>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Ưu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Khuyết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endParaRPr lang="en-US" sz="2118" dirty="0">
              <a:latin typeface="Arial" panose="020B0604020202020204" pitchFamily="34" charset="0"/>
              <a:cs typeface="Arial" panose="020B0604020202020204" pitchFamily="34" charset="0"/>
            </a:endParaRPr>
          </a:p>
          <a:p>
            <a:pPr marL="11206">
              <a:spcBef>
                <a:spcPts val="1490"/>
              </a:spcBef>
            </a:pPr>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Chuyên </a:t>
            </a:r>
            <a:r>
              <a:rPr lang="en-US" sz="2118" dirty="0" err="1">
                <a:latin typeface="Arial" panose="020B0604020202020204" pitchFamily="34" charset="0"/>
                <a:cs typeface="Arial" panose="020B0604020202020204" pitchFamily="34" charset="0"/>
              </a:rPr>
              <a:t>gia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phân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tích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tự</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từ</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kinh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nghiệm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quá</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khứ</a:t>
            </a:r>
            <a:endParaRPr sz="2118" dirty="0">
              <a:latin typeface="Arial" panose="020B0604020202020204" pitchFamily="34" charset="0"/>
              <a:cs typeface="Arial" panose="020B0604020202020204" pitchFamily="34" charset="0"/>
            </a:endParaRPr>
          </a:p>
          <a:p>
            <a:pPr marL="11206">
              <a:spcBef>
                <a:spcPts val="1553"/>
              </a:spcBef>
            </a:pPr>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Hướng </a:t>
            </a:r>
            <a:r>
              <a:rPr lang="en-US" sz="2118" dirty="0" err="1">
                <a:latin typeface="Arial" panose="020B0604020202020204" pitchFamily="34" charset="0"/>
                <a:cs typeface="Arial" panose="020B0604020202020204" pitchFamily="34" charset="0"/>
              </a:rPr>
              <a:t>dẫn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đáng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giảm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bớt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nỗ</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lực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tìm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kiếm</a:t>
            </a:r>
            <a:endParaRPr lang="en-US" sz="2118" dirty="0">
              <a:latin typeface="Arial" panose="020B0604020202020204" pitchFamily="34" charset="0"/>
              <a:cs typeface="Arial" panose="020B0604020202020204" pitchFamily="34" charset="0"/>
            </a:endParaRPr>
          </a:p>
          <a:p>
            <a:pPr marL="11206">
              <a:spcBef>
                <a:spcPts val="1553"/>
              </a:spcBef>
            </a:pPr>
            <a:r>
              <a:rPr lang="en-US" sz="2118"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Thừa </a:t>
            </a:r>
            <a:r>
              <a:rPr lang="en-US" sz="2118" dirty="0" err="1">
                <a:latin typeface="Arial" panose="020B0604020202020204" pitchFamily="34" charset="0"/>
                <a:cs typeface="Arial" panose="020B0604020202020204" pitchFamily="34" charset="0"/>
              </a:rPr>
              <a:t>kế</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cấu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chất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của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miền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suy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nghĩ</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endParaRPr sz="2118" dirty="0">
              <a:latin typeface="Arial" panose="020B0604020202020204" pitchFamily="34" charset="0"/>
              <a:cs typeface="Arial" panose="020B0604020202020204" pitchFamily="34" charset="0"/>
            </a:endParaRPr>
          </a:p>
          <a:p>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Hiệu </a:t>
            </a:r>
            <a:r>
              <a:rPr lang="en-US" sz="2118" dirty="0" err="1">
                <a:latin typeface="Arial" panose="020B0604020202020204" pitchFamily="34" charset="0"/>
                <a:cs typeface="Arial" panose="020B0604020202020204" pitchFamily="34" charset="0"/>
              </a:rPr>
              <a:t>quả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hoàn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thành</a:t>
            </a:r>
            <a:r>
              <a:rPr lang="en-US" sz="2118" dirty="0">
                <a:latin typeface="Arial" panose="020B0604020202020204" pitchFamily="34" charset="0"/>
                <a:cs typeface="Arial" panose="020B0604020202020204" pitchFamily="34" charset="0"/>
              </a:rPr>
              <a:t> RD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khía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cạnh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bị</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bỏ</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sót</a:t>
            </a:r>
            <a:endParaRPr sz="2515" dirty="0">
              <a:latin typeface="Arial" panose="020B0604020202020204" pitchFamily="34" charset="0"/>
              <a:cs typeface="Arial" panose="020B0604020202020204" pitchFamily="34" charset="0"/>
            </a:endParaRPr>
          </a:p>
          <a:p>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Hiệu </a:t>
            </a:r>
            <a:r>
              <a:rPr lang="en-US" sz="2118" dirty="0" err="1">
                <a:latin typeface="Arial" panose="020B0604020202020204" pitchFamily="34" charset="0"/>
                <a:cs typeface="Arial" panose="020B0604020202020204" pitchFamily="34" charset="0"/>
              </a:rPr>
              <a:t>quả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chỉ</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lĩnh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vực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đủ</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gần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chính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endParaRPr lang="en-US" sz="2118" dirty="0">
              <a:latin typeface="Arial" panose="020B0604020202020204" pitchFamily="34" charset="0"/>
              <a:cs typeface="Arial" panose="020B0604020202020204" pitchFamily="34" charset="0"/>
            </a:endParaRPr>
          </a:p>
          <a:p>
            <a:pPr marL="11206">
              <a:spcBef>
                <a:spcPts val="1777"/>
              </a:spcBef>
            </a:pPr>
            <a:r>
              <a:rPr sz="2471" b="1" spc="993">
                <a:solidFill>
                  <a:srgbClr val="800080"/>
                </a:solidFill>
                <a:latin typeface="Arial" panose="020B0604020202020204" pitchFamily="34" charset="0"/>
                <a:cs typeface="Arial" panose="020B0604020202020204" pitchFamily="34" charset="0"/>
              </a:rPr>
              <a:t></a:t>
            </a:r>
            <a:r>
              <a:rPr lang="en-US" sz="2118">
                <a:latin typeface="Arial" panose="020B0604020202020204" pitchFamily="34" charset="0"/>
                <a:cs typeface="Arial" panose="020B0604020202020204" pitchFamily="34" charset="0"/>
              </a:rPr>
              <a:t>Xác </a:t>
            </a:r>
            <a:r>
              <a:rPr lang="en-US" sz="2118" dirty="0" err="1">
                <a:latin typeface="Arial" panose="020B0604020202020204" pitchFamily="34" charset="0"/>
                <a:cs typeface="Arial" panose="020B0604020202020204" pitchFamily="34" charset="0"/>
              </a:rPr>
              <a:t>định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lĩnh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vực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trừu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năng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đáng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khó</a:t>
            </a:r>
            <a:endParaRPr sz="2118" dirty="0">
              <a:latin typeface="Arial" panose="020B0604020202020204" pitchFamily="34" charset="0"/>
              <a:cs typeface="Arial" panose="020B0604020202020204" pitchFamily="34" charset="0"/>
            </a:endParaRPr>
          </a:p>
          <a:p>
            <a:pPr marL="11206">
              <a:spcBef>
                <a:spcPts val="1490"/>
              </a:spcBef>
            </a:pPr>
            <a:r>
              <a:rPr sz="2471" b="1" spc="993" dirty="0">
                <a:solidFill>
                  <a:srgbClr val="800080"/>
                </a:solidFill>
                <a:latin typeface="Arial" panose="020B0604020202020204" pitchFamily="34" charset="0"/>
                <a:cs typeface="Arial" panose="020B0604020202020204" pitchFamily="34" charset="0"/>
              </a:rPr>
              <a:t></a:t>
            </a:r>
            <a:r>
              <a:rPr sz="2471" b="1" spc="-710" dirty="0">
                <a:solidFill>
                  <a:srgbClr val="800080"/>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nhận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nỗ</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lực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hội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nhập</a:t>
            </a:r>
            <a:endParaRPr sz="2118" dirty="0">
              <a:latin typeface="Arial" panose="020B0604020202020204" pitchFamily="34" charset="0"/>
              <a:cs typeface="Arial" panose="020B0604020202020204" pitchFamily="34" charset="0"/>
            </a:endParaRPr>
          </a:p>
          <a:p>
            <a:r>
              <a:rPr sz="2471" b="1" spc="993" dirty="0">
                <a:solidFill>
                  <a:srgbClr val="800080"/>
                </a:solidFill>
                <a:latin typeface="Arial" panose="020B0604020202020204" pitchFamily="34" charset="0"/>
                <a:cs typeface="Arial" panose="020B0604020202020204" pitchFamily="34" charset="0"/>
              </a:rPr>
              <a:t></a:t>
            </a:r>
            <a:r>
              <a:rPr sz="2471" b="1" spc="-472" dirty="0">
                <a:solidFill>
                  <a:srgbClr val="800080"/>
                </a:solidFill>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Gần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nối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cần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thiết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một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khéo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léo</a:t>
            </a:r>
            <a:endParaRPr lang="en-US" sz="2118" dirty="0">
              <a:latin typeface="Arial" panose="020B0604020202020204" pitchFamily="34" charset="0"/>
              <a:cs typeface="Arial" panose="020B0604020202020204" pitchFamily="34" charset="0"/>
            </a:endParaRPr>
          </a:p>
        </p:txBody>
      </p:sp>
      <p:sp>
        <p:nvSpPr>
          <p:cNvPr id="4" name="object 4"/>
          <p:cNvSpPr/>
          <p:nvPr/>
        </p:nvSpPr>
        <p:spPr>
          <a:xfrm>
            <a:off x="2164079" y="467957"/>
            <a:ext cx="1007185" cy="69655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6111" y="534459"/>
            <a:ext cx="7208584" cy="751685"/>
          </a:xfrm>
          <a:prstGeom prst="rect">
            <a:avLst/>
          </a:prstGeom>
        </p:spPr>
        <p:txBody>
          <a:bodyPr vert="horz" wrap="square" lIns="0" tIns="256735" rIns="0" bIns="0" rtlCol="0" anchor="t">
            <a:spAutoFit/>
          </a:bodyPr>
          <a:lstStyle/>
          <a:p>
            <a:r>
              <a:rPr lang="en-US" sz="3200">
                <a:latin typeface="Arial" panose="020B0604020202020204" pitchFamily="34" charset="0"/>
                <a:cs typeface="Arial" panose="020B0604020202020204" pitchFamily="34" charset="0"/>
              </a:rPr>
              <a:t>Kỹ thuật lấy yêu cầu các bên liên quan</a:t>
            </a:r>
            <a:endParaRPr lang="en-US" sz="3200" dirty="0">
              <a:latin typeface="Arial" panose="020B0604020202020204" pitchFamily="34" charset="0"/>
              <a:cs typeface="Arial" panose="020B0604020202020204" pitchFamily="34" charset="0"/>
            </a:endParaRPr>
          </a:p>
        </p:txBody>
      </p:sp>
      <p:sp>
        <p:nvSpPr>
          <p:cNvPr id="3" name="object 3"/>
          <p:cNvSpPr txBox="1"/>
          <p:nvPr/>
        </p:nvSpPr>
        <p:spPr>
          <a:xfrm>
            <a:off x="2716864" y="2782669"/>
            <a:ext cx="7208584" cy="1292662"/>
          </a:xfrm>
          <a:prstGeom prst="rect">
            <a:avLst/>
          </a:prstGeom>
        </p:spPr>
        <p:txBody>
          <a:bodyPr vert="horz" wrap="square" lIns="0" tIns="0" rIns="0" bIns="0" rtlCol="0">
            <a:spAutoFit/>
          </a:bodyPr>
          <a:lstStyle/>
          <a:p>
            <a:pPr marL="354107" indent="-342900">
              <a:buClr>
                <a:srgbClr val="800080"/>
              </a:buClr>
              <a:buSzPct val="69642"/>
              <a:buFont typeface="Arial" panose="020B0604020202020204" pitchFamily="34" charset="0"/>
              <a:buChar char="•"/>
              <a:tabLst>
                <a:tab pos="309859" algn="l"/>
              </a:tabLst>
            </a:pPr>
            <a:r>
              <a:rPr lang="en-US" sz="2800" err="1">
                <a:latin typeface="Arial" panose="020B0604020202020204" pitchFamily="34" charset="0"/>
                <a:cs typeface="Arial" panose="020B0604020202020204" pitchFamily="34" charset="0"/>
              </a:rPr>
              <a:t>Phỏng</a:t>
            </a:r>
            <a:r>
              <a:rPr lang="en-US" sz="2800">
                <a:latin typeface="Arial" panose="020B0604020202020204" pitchFamily="34" charset="0"/>
                <a:cs typeface="Arial" panose="020B0604020202020204" pitchFamily="34" charset="0"/>
              </a:rPr>
              <a:t> vấn</a:t>
            </a:r>
            <a:endParaRPr lang="en-US" sz="2800" dirty="0">
              <a:latin typeface="Arial" panose="020B0604020202020204" pitchFamily="34" charset="0"/>
              <a:cs typeface="Arial" panose="020B0604020202020204" pitchFamily="34" charset="0"/>
            </a:endParaRPr>
          </a:p>
          <a:p>
            <a:pPr marL="354107" indent="-342900">
              <a:buClr>
                <a:srgbClr val="800080"/>
              </a:buClr>
              <a:buSzPct val="69642"/>
              <a:buFont typeface="Arial" panose="020B0604020202020204" pitchFamily="34" charset="0"/>
              <a:buChar char="•"/>
              <a:tabLst>
                <a:tab pos="309859" algn="l"/>
              </a:tabLst>
            </a:pPr>
            <a:r>
              <a:rPr lang="en-US" sz="2800">
                <a:latin typeface="Arial" panose="020B0604020202020204" pitchFamily="34" charset="0"/>
                <a:cs typeface="Arial" panose="020B0604020202020204" pitchFamily="34" charset="0"/>
              </a:rPr>
              <a:t>Quan </a:t>
            </a:r>
            <a:r>
              <a:rPr lang="en-US" sz="2800" dirty="0" err="1">
                <a:latin typeface="Arial" panose="020B0604020202020204" pitchFamily="34" charset="0"/>
                <a:cs typeface="Arial" panose="020B0604020202020204" pitchFamily="34" charset="0"/>
              </a:rPr>
              <a:t>sát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err="1">
                <a:latin typeface="Arial" panose="020B0604020202020204" pitchFamily="34" charset="0"/>
                <a:cs typeface="Arial" panose="020B0604020202020204" pitchFamily="34" charset="0"/>
              </a:rPr>
              <a:t>nghiên</a:t>
            </a:r>
            <a:r>
              <a:rPr lang="en-US" sz="2800">
                <a:latin typeface="Arial" panose="020B0604020202020204" pitchFamily="34" charset="0"/>
                <a:cs typeface="Arial" panose="020B0604020202020204" pitchFamily="34" charset="0"/>
              </a:rPr>
              <a:t> cứu nhân khẩu học</a:t>
            </a:r>
            <a:endParaRPr lang="en-US" sz="2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800">
                <a:latin typeface="Arial" panose="020B0604020202020204" pitchFamily="34" charset="0"/>
                <a:cs typeface="Arial" panose="020B0604020202020204" pitchFamily="34" charset="0"/>
              </a:rPr>
              <a:t>Nhóm </a:t>
            </a:r>
            <a:r>
              <a:rPr lang="en-US" sz="2800" dirty="0" err="1">
                <a:latin typeface="Arial" panose="020B0604020202020204" pitchFamily="34" charset="0"/>
                <a:cs typeface="Arial" panose="020B0604020202020204" pitchFamily="34" charset="0"/>
              </a:rPr>
              <a:t>họp</a:t>
            </a:r>
            <a:endParaRPr lang="en-US" sz="2800" dirty="0">
              <a:latin typeface="Arial" panose="020B0604020202020204" pitchFamily="34" charset="0"/>
              <a:cs typeface="Arial" panose="020B0604020202020204" pitchFamily="34" charset="0"/>
            </a:endParaRPr>
          </a:p>
        </p:txBody>
      </p:sp>
      <p:sp>
        <p:nvSpPr>
          <p:cNvPr id="4" name="object 4"/>
          <p:cNvSpPr/>
          <p:nvPr/>
        </p:nvSpPr>
        <p:spPr>
          <a:xfrm>
            <a:off x="2236694" y="632012"/>
            <a:ext cx="719417" cy="777240"/>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02857"/>
          </a:xfrm>
          <a:prstGeom prst="rect">
            <a:avLst/>
          </a:prstGeom>
        </p:spPr>
        <p:txBody>
          <a:bodyPr vert="horz" wrap="square" lIns="0" tIns="166624" rIns="0" bIns="0" rtlCol="0" anchor="t">
            <a:spAutoFit/>
          </a:bodyPr>
          <a:lstStyle/>
          <a:p>
            <a:pPr marL="2896875"/>
            <a:r>
              <a:rPr lang="en-US" sz="2824" dirty="0" err="1"/>
              <a:t>Phỏng</a:t>
            </a:r>
            <a:r>
              <a:rPr lang="en-US" sz="2824" dirty="0"/>
              <a:t> </a:t>
            </a:r>
            <a:r>
              <a:rPr lang="en-US" sz="2824" dirty="0" err="1"/>
              <a:t>vấn</a:t>
            </a:r>
            <a:endParaRPr sz="2824" dirty="0"/>
          </a:p>
        </p:txBody>
      </p:sp>
      <p:sp>
        <p:nvSpPr>
          <p:cNvPr id="3" name="object 3"/>
          <p:cNvSpPr txBox="1"/>
          <p:nvPr/>
        </p:nvSpPr>
        <p:spPr>
          <a:xfrm>
            <a:off x="2499360" y="1480072"/>
            <a:ext cx="9351263" cy="4472315"/>
          </a:xfrm>
          <a:prstGeom prst="rect">
            <a:avLst/>
          </a:prstGeom>
        </p:spPr>
        <p:txBody>
          <a:bodyPr vert="horz" wrap="square" lIns="0" tIns="0" rIns="0" bIns="0" rtlCol="0">
            <a:spAutoFit/>
          </a:bodyPr>
          <a:lstStyle/>
          <a:p>
            <a:r>
              <a:rPr lang="en-US" sz="2118" dirty="0" err="1">
                <a:latin typeface="Arial" panose="020B0604020202020204" pitchFamily="34" charset="0"/>
                <a:cs typeface="Arial" panose="020B0604020202020204" pitchFamily="34" charset="0"/>
              </a:rPr>
              <a:t>Kỹ</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thuật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chính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ra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kiến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thức</a:t>
            </a:r>
            <a:endParaRPr lang="en-US" sz="2118" dirty="0">
              <a:latin typeface="Arial" panose="020B0604020202020204" pitchFamily="34" charset="0"/>
              <a:cs typeface="Arial" panose="020B0604020202020204" pitchFamily="34" charset="0"/>
            </a:endParaRPr>
          </a:p>
          <a:p>
            <a:endParaRPr lang="en-US" sz="1765">
              <a:latin typeface="Arial" panose="020B0604020202020204" pitchFamily="34" charset="0"/>
              <a:cs typeface="Arial" panose="020B0604020202020204" pitchFamily="34" charset="0"/>
            </a:endParaRPr>
          </a:p>
          <a:p>
            <a:pPr marL="761462" lvl="1" indent="-342900">
              <a:spcBef>
                <a:spcPts val="1204"/>
              </a:spcBef>
              <a:buFont typeface="+mj-lt"/>
              <a:buAutoNum type="arabicPeriod"/>
              <a:tabLst>
                <a:tab pos="665105" algn="l"/>
              </a:tabLst>
            </a:pPr>
            <a:r>
              <a:rPr lang="en-US" sz="2118">
                <a:latin typeface="Arial" panose="020B0604020202020204" pitchFamily="34" charset="0"/>
                <a:cs typeface="Arial" panose="020B0604020202020204" pitchFamily="34" charset="0"/>
              </a:rPr>
              <a:t>Chọn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quan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cụ</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thể</a:t>
            </a:r>
            <a:r>
              <a:rPr lang="en-US" sz="2118">
                <a:latin typeface="Arial" panose="020B0604020202020204" pitchFamily="34" charset="0"/>
                <a:cs typeface="Arial" panose="020B0604020202020204" pitchFamily="34" charset="0"/>
              </a:rPr>
              <a:t> để đạt được thông tin cần thiết và quan trọng (</a:t>
            </a:r>
            <a:r>
              <a:rPr lang="en-US" sz="2118" dirty="0" err="1">
                <a:latin typeface="Arial" panose="020B0604020202020204" pitchFamily="34" charset="0"/>
                <a:cs typeface="Arial" panose="020B0604020202020204" pitchFamily="34" charset="0"/>
              </a:rPr>
              <a:t>chuyên</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gia</a:t>
            </a:r>
            <a:r>
              <a:rPr lang="en-US" sz="2118">
                <a:latin typeface="Arial" panose="020B0604020202020204" pitchFamily="34" charset="0"/>
                <a:cs typeface="Arial" panose="020B0604020202020204" pitchFamily="34" charset="0"/>
              </a:rPr>
              <a:t> miền,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bán</a:t>
            </a:r>
            <a:r>
              <a:rPr lang="en-US" sz="2118">
                <a:latin typeface="Arial" panose="020B0604020202020204" pitchFamily="34" charset="0"/>
                <a:cs typeface="Arial" panose="020B0604020202020204" pitchFamily="34" charset="0"/>
              </a:rPr>
              <a:t> hàng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dùng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cuối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chuyên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p>
          <a:p>
            <a:pPr marL="664544" lvl="1" indent="-245982">
              <a:spcBef>
                <a:spcPts val="1204"/>
              </a:spcBef>
              <a:buAutoNum type="arabicPeriod"/>
              <a:tabLst>
                <a:tab pos="665105" algn="l"/>
              </a:tabLst>
            </a:pPr>
            <a:r>
              <a:rPr lang="en-US" sz="2118" dirty="0" err="1">
                <a:latin typeface="Arial" panose="020B0604020202020204" pitchFamily="34" charset="0"/>
                <a:cs typeface="Arial" panose="020B0604020202020204" pitchFamily="34" charset="0"/>
              </a:rPr>
              <a:t>Tổ</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chức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họp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đặt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ghi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lời</a:t>
            </a:r>
            <a:endParaRPr lang="en-US" sz="2118" dirty="0">
              <a:latin typeface="Arial" panose="020B0604020202020204" pitchFamily="34" charset="0"/>
              <a:cs typeface="Arial" panose="020B0604020202020204" pitchFamily="34" charset="0"/>
            </a:endParaRPr>
          </a:p>
          <a:p>
            <a:pPr marL="664544" lvl="1" indent="-245982">
              <a:spcBef>
                <a:spcPts val="1204"/>
              </a:spcBef>
              <a:buAutoNum type="arabicPeriod"/>
              <a:tabLst>
                <a:tab pos="665105" algn="l"/>
              </a:tabLst>
            </a:pPr>
            <a:r>
              <a:rPr lang="en-US" sz="2118" dirty="0" err="1">
                <a:latin typeface="Arial" panose="020B0604020202020204" pitchFamily="34" charset="0"/>
                <a:cs typeface="Arial" panose="020B0604020202020204" pitchFamily="34" charset="0"/>
              </a:rPr>
              <a:t>Viết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từ</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endParaRPr lang="en-US" sz="2118" dirty="0">
              <a:latin typeface="Arial" panose="020B0604020202020204" pitchFamily="34" charset="0"/>
              <a:cs typeface="Arial" panose="020B0604020202020204" pitchFamily="34" charset="0"/>
            </a:endParaRPr>
          </a:p>
          <a:p>
            <a:pPr marL="664544" lvl="1" indent="-245982">
              <a:spcBef>
                <a:spcPts val="1204"/>
              </a:spcBef>
              <a:buAutoNum type="arabicPeriod"/>
              <a:tabLst>
                <a:tab pos="665105" algn="l"/>
              </a:tabLst>
            </a:pPr>
            <a:r>
              <a:rPr lang="en-US" sz="2118" dirty="0" err="1">
                <a:latin typeface="Arial" panose="020B0604020202020204" pitchFamily="34" charset="0"/>
                <a:cs typeface="Arial" panose="020B0604020202020204" pitchFamily="34" charset="0"/>
              </a:rPr>
              <a:t>Gửi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nhận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sàng</a:t>
            </a:r>
            <a:r>
              <a:rPr lang="en-US" sz="2118">
                <a:latin typeface="Arial" panose="020B0604020202020204" pitchFamily="34" charset="0"/>
                <a:cs typeface="Arial" panose="020B0604020202020204" pitchFamily="34" charset="0"/>
              </a:rPr>
              <a:t> lọc. Một </a:t>
            </a:r>
            <a:r>
              <a:rPr lang="en-US" sz="2118" dirty="0" err="1">
                <a:latin typeface="Arial" panose="020B0604020202020204" pitchFamily="34" charset="0"/>
                <a:cs typeface="Arial" panose="020B0604020202020204" pitchFamily="34" charset="0"/>
              </a:rPr>
              <a:t>cuộc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quan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đến</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nhiều</a:t>
            </a:r>
            <a:r>
              <a:rPr lang="en-US" sz="2118">
                <a:latin typeface="Arial" panose="020B0604020202020204" pitchFamily="34" charset="0"/>
                <a:cs typeface="Arial" panose="020B0604020202020204" pitchFamily="34" charset="0"/>
              </a:rPr>
              <a:t> bên</a:t>
            </a:r>
            <a:endParaRPr lang="en-US" sz="2118"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118">
                <a:latin typeface="Arial" panose="020B0604020202020204" pitchFamily="34" charset="0"/>
                <a:cs typeface="Arial" panose="020B0604020202020204" pitchFamily="34" charset="0"/>
              </a:rPr>
              <a:t>Tiết </a:t>
            </a:r>
            <a:r>
              <a:rPr lang="en-US" sz="2118" dirty="0" err="1">
                <a:latin typeface="Arial" panose="020B0604020202020204" pitchFamily="34" charset="0"/>
                <a:cs typeface="Arial" panose="020B0604020202020204" pitchFamily="34" charset="0"/>
              </a:rPr>
              <a:t>kiệm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gian</a:t>
            </a:r>
            <a:endParaRPr lang="en-US" sz="2118"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118">
                <a:latin typeface="Arial" panose="020B0604020202020204" pitchFamily="34" charset="0"/>
                <a:cs typeface="Arial" panose="020B0604020202020204" pitchFamily="34" charset="0"/>
              </a:rPr>
              <a:t>Tiếp </a:t>
            </a:r>
            <a:r>
              <a:rPr lang="en-US" sz="2118" dirty="0" err="1">
                <a:latin typeface="Arial" panose="020B0604020202020204" pitchFamily="34" charset="0"/>
                <a:cs typeface="Arial" panose="020B0604020202020204" pitchFamily="34" charset="0"/>
              </a:rPr>
              <a:t>xúc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yếu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nhân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ít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tham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nói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ít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tự</a:t>
            </a:r>
            <a:r>
              <a:rPr lang="en-US" sz="2118" dirty="0">
                <a:latin typeface="Arial" panose="020B0604020202020204" pitchFamily="34" charset="0"/>
                <a:cs typeface="Arial" panose="020B0604020202020204" pitchFamily="34" charset="0"/>
              </a:rPr>
              <a:t> do </a:t>
            </a:r>
            <a:r>
              <a:rPr lang="en-US" sz="2118" dirty="0" err="1">
                <a:latin typeface="Arial" panose="020B0604020202020204" pitchFamily="34" charset="0"/>
                <a:cs typeface="Arial" panose="020B0604020202020204" pitchFamily="34" charset="0"/>
              </a:rPr>
              <a:t>hơn</a:t>
            </a:r>
            <a:endParaRPr lang="en-US" sz="2118"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sz="2118" dirty="0" err="1">
                <a:latin typeface="Arial" panose="020B0604020202020204" pitchFamily="34" charset="0"/>
                <a:cs typeface="Arial" panose="020B0604020202020204" pitchFamily="34" charset="0"/>
              </a:rPr>
              <a:t>Hiệu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vấn</a:t>
            </a:r>
            <a:r>
              <a:rPr lang="en-US" sz="2118">
                <a:latin typeface="Arial" panose="020B0604020202020204" pitchFamily="34" charset="0"/>
                <a:cs typeface="Arial" panose="020B0604020202020204" pitchFamily="34" charset="0"/>
              </a:rPr>
              <a:t>:</a:t>
            </a: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628703"/>
          </a:xfrm>
          <a:prstGeom prst="rect">
            <a:avLst/>
          </a:prstGeom>
        </p:spPr>
        <p:txBody>
          <a:bodyPr vert="horz" wrap="square" lIns="0" tIns="192220" rIns="0" bIns="0" rtlCol="0" anchor="t">
            <a:spAutoFit/>
          </a:bodyPr>
          <a:lstStyle/>
          <a:p>
            <a:r>
              <a:rPr lang="en-US" sz="2824" dirty="0"/>
              <a:t>		     </a:t>
            </a:r>
            <a:r>
              <a:rPr lang="en-US" sz="2824" dirty="0" err="1"/>
              <a:t>Các</a:t>
            </a:r>
            <a:r>
              <a:rPr lang="en-US" sz="2824" dirty="0"/>
              <a:t> </a:t>
            </a:r>
            <a:r>
              <a:rPr lang="en-US" sz="2824" dirty="0" err="1"/>
              <a:t>loại</a:t>
            </a:r>
            <a:r>
              <a:rPr lang="en-US" sz="2824" dirty="0"/>
              <a:t> </a:t>
            </a:r>
            <a:r>
              <a:rPr lang="en-US" sz="2824" dirty="0" err="1"/>
              <a:t>phỏng</a:t>
            </a:r>
            <a:r>
              <a:rPr lang="en-US" sz="2824" dirty="0"/>
              <a:t> </a:t>
            </a:r>
            <a:r>
              <a:rPr lang="en-US" sz="2824" dirty="0" err="1"/>
              <a:t>vấn</a:t>
            </a:r>
            <a:endParaRPr lang="en-US" sz="2824" dirty="0"/>
          </a:p>
        </p:txBody>
      </p:sp>
      <p:sp>
        <p:nvSpPr>
          <p:cNvPr id="3" name="object 3"/>
          <p:cNvSpPr txBox="1"/>
          <p:nvPr/>
        </p:nvSpPr>
        <p:spPr>
          <a:xfrm>
            <a:off x="2491708" y="1501589"/>
            <a:ext cx="8932196" cy="3877985"/>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endParaRPr lang="en-US" sz="2000" dirty="0">
              <a:latin typeface="Arial" panose="020B0604020202020204" pitchFamily="34" charset="0"/>
              <a:cs typeface="Arial" panose="020B0604020202020204" pitchFamily="34" charset="0"/>
            </a:endParaRPr>
          </a:p>
          <a:p>
            <a:pPr marL="309299" indent="-298092">
              <a:buClr>
                <a:srgbClr val="800080"/>
              </a:buClr>
              <a:buSzPct val="68181"/>
              <a:buFont typeface="Courier New"/>
              <a:buChar char=""/>
              <a:tabLst>
                <a:tab pos="309859" algn="l"/>
              </a:tabLst>
            </a:pP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cụ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mở</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r>
              <a:rPr lang="en-US" sz="2000" dirty="0">
                <a:latin typeface="Arial" panose="020B0604020202020204" pitchFamily="34" charset="0"/>
                <a:cs typeface="Arial" panose="020B0604020202020204" pitchFamily="34" charset="0"/>
              </a:rPr>
              <a:t> </a:t>
            </a:r>
          </a:p>
          <a:p>
            <a:r>
              <a:rPr lang="en-US" sz="2000" dirty="0">
                <a:solidFill>
                  <a:srgbClr val="007A00"/>
                </a:solidFill>
                <a:latin typeface="Arial" panose="020B0604020202020204" pitchFamily="34" charset="0"/>
                <a:cs typeface="Arial" panose="020B0604020202020204" pitchFamily="34" charset="0"/>
              </a:rPr>
              <a:t>=&gt; </a:t>
            </a:r>
            <a:r>
              <a:rPr lang="en-US" sz="2000" dirty="0" err="1">
                <a:solidFill>
                  <a:srgbClr val="007A00"/>
                </a:solidFill>
                <a:latin typeface="Arial" panose="020B0604020202020204" pitchFamily="34" charset="0"/>
                <a:cs typeface="Arial" panose="020B0604020202020204" pitchFamily="34" charset="0"/>
              </a:rPr>
              <a:t>Thảo</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luận</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tập</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trung</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hơn</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không</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đi</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lang</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thang</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giữa</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các</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chủ</a:t>
            </a:r>
            <a:r>
              <a:rPr lang="en-US" sz="2000" dirty="0">
                <a:solidFill>
                  <a:srgbClr val="007A00"/>
                </a:solidFill>
                <a:latin typeface="Arial" panose="020B0604020202020204" pitchFamily="34" charset="0"/>
                <a:cs typeface="Arial" panose="020B0604020202020204" pitchFamily="34" charset="0"/>
              </a:rPr>
              <a:t> </a:t>
            </a:r>
            <a:r>
              <a:rPr lang="en-US" sz="2000" dirty="0" err="1">
                <a:solidFill>
                  <a:srgbClr val="007A00"/>
                </a:solidFill>
                <a:latin typeface="Arial" panose="020B0604020202020204" pitchFamily="34" charset="0"/>
                <a:cs typeface="Arial" panose="020B0604020202020204" pitchFamily="34" charset="0"/>
              </a:rPr>
              <a:t>đề</a:t>
            </a:r>
            <a:endParaRPr lang="en-US" sz="2000" dirty="0">
              <a:solidFill>
                <a:srgbClr val="007A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phi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thảo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miễn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hệ</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thống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pháp</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=&gt; </a:t>
            </a:r>
            <a:r>
              <a:rPr lang="en-US" sz="2000" dirty="0" err="1">
                <a:latin typeface="Arial" panose="020B0604020202020204" pitchFamily="34" charset="0"/>
                <a:cs typeface="Arial" panose="020B0604020202020204" pitchFamily="34" charset="0"/>
              </a:rPr>
              <a:t>Thăm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bỏ</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sót</a:t>
            </a:r>
            <a:endParaRPr lang="en-US" sz="20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bên</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1. </a:t>
            </a:r>
            <a:r>
              <a:rPr lang="en-US" sz="2000" dirty="0" err="1">
                <a:latin typeface="Arial" panose="020B0604020202020204" pitchFamily="34" charset="0"/>
                <a:cs typeface="Arial" panose="020B0604020202020204" pitchFamily="34" charset="0"/>
              </a:rPr>
              <a:t>bắt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2. </a:t>
            </a:r>
            <a:r>
              <a:rPr lang="en-US" sz="2000" dirty="0" err="1">
                <a:latin typeface="Arial" panose="020B0604020202020204" pitchFamily="34" charset="0"/>
                <a:cs typeface="Arial" panose="020B0604020202020204" pitchFamily="34" charset="0"/>
              </a:rPr>
              <a:t>Chuyển</a:t>
            </a:r>
            <a:r>
              <a:rPr lang="en-US" sz="2000" dirty="0">
                <a:latin typeface="Arial" panose="020B0604020202020204" pitchFamily="34" charset="0"/>
                <a:cs typeface="Arial" panose="020B0604020202020204" pitchFamily="34" charset="0"/>
              </a:rPr>
              <a:t> sang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cấu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cần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thiết</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822" y="714488"/>
            <a:ext cx="6362296" cy="434606"/>
          </a:xfrm>
          <a:prstGeom prst="rect">
            <a:avLst/>
          </a:prstGeom>
        </p:spPr>
        <p:txBody>
          <a:bodyPr vert="horz" wrap="square" lIns="0" tIns="0" rIns="0" bIns="0" rtlCol="0" anchor="t">
            <a:spAutoFit/>
          </a:bodyPr>
          <a:lstStyle/>
          <a:p>
            <a:r>
              <a:rPr lang="en-US" sz="2824" dirty="0" err="1"/>
              <a:t>Phỏng</a:t>
            </a:r>
            <a:r>
              <a:rPr lang="en-US" sz="2824" dirty="0"/>
              <a:t> </a:t>
            </a:r>
            <a:r>
              <a:rPr lang="en-US" sz="2824" dirty="0" err="1"/>
              <a:t>vấn</a:t>
            </a:r>
            <a:r>
              <a:rPr lang="en-US" sz="2824" dirty="0"/>
              <a:t>: </a:t>
            </a:r>
            <a:r>
              <a:rPr lang="en-US" sz="2824" dirty="0" err="1"/>
              <a:t>thế</a:t>
            </a:r>
            <a:r>
              <a:rPr lang="en-US" sz="2824" dirty="0"/>
              <a:t> </a:t>
            </a:r>
            <a:r>
              <a:rPr lang="en-US" sz="2824" dirty="0" err="1"/>
              <a:t>mạnh</a:t>
            </a:r>
            <a:r>
              <a:rPr lang="en-US" sz="2824" dirty="0"/>
              <a:t> </a:t>
            </a:r>
            <a:r>
              <a:rPr lang="en-US" sz="2824" dirty="0" err="1"/>
              <a:t>và</a:t>
            </a:r>
            <a:r>
              <a:rPr lang="en-US" sz="2824" dirty="0"/>
              <a:t> </a:t>
            </a:r>
            <a:r>
              <a:rPr lang="en-US" sz="2824" dirty="0" err="1"/>
              <a:t>khó</a:t>
            </a:r>
            <a:r>
              <a:rPr lang="en-US" sz="2824" dirty="0"/>
              <a:t> </a:t>
            </a:r>
            <a:r>
              <a:rPr lang="en-US" sz="2824" dirty="0" err="1"/>
              <a:t>khăn</a:t>
            </a:r>
            <a:endParaRPr lang="en-US" sz="2824" dirty="0"/>
          </a:p>
        </p:txBody>
      </p:sp>
      <p:sp>
        <p:nvSpPr>
          <p:cNvPr id="3" name="object 3"/>
          <p:cNvSpPr txBox="1"/>
          <p:nvPr/>
        </p:nvSpPr>
        <p:spPr>
          <a:xfrm>
            <a:off x="2288624" y="1416826"/>
            <a:ext cx="8867055" cy="4037003"/>
          </a:xfrm>
          <a:prstGeom prst="rect">
            <a:avLst/>
          </a:prstGeom>
        </p:spPr>
        <p:txBody>
          <a:bodyPr vert="horz" wrap="square" lIns="0" tIns="0" rIns="0" bIns="0" rtlCol="0">
            <a:spAutoFit/>
          </a:bodyPr>
          <a:lstStyle/>
          <a:p>
            <a:pPr marL="11206"/>
            <a:r>
              <a:rPr sz="2400" b="1" spc="993" dirty="0">
                <a:solidFill>
                  <a:srgbClr val="800080"/>
                </a:solidFill>
                <a:latin typeface="Arial" panose="020B0604020202020204" pitchFamily="34" charset="0"/>
                <a:cs typeface="Arial" panose="020B0604020202020204" pitchFamily="34" charset="0"/>
              </a:rPr>
              <a:t></a:t>
            </a:r>
            <a:r>
              <a:rPr sz="2400" b="1" spc="344" dirty="0">
                <a:solidFill>
                  <a:srgbClr val="800080"/>
                </a:solidFill>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qua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thuật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p>
          <a:p>
            <a:pPr marL="11206"/>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cách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mọi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đang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nhân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gợi</a:t>
            </a:r>
            <a:r>
              <a:rPr lang="en-US" sz="2000" dirty="0">
                <a:latin typeface="Arial" panose="020B0604020202020204" pitchFamily="34" charset="0"/>
                <a:cs typeface="Arial" panose="020B0604020202020204" pitchFamily="34" charset="0"/>
              </a:rPr>
              <a:t> ý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thiện</a:t>
            </a:r>
            <a:endParaRPr lang="en-US" sz="2000" dirty="0">
              <a:latin typeface="Arial" panose="020B0604020202020204" pitchFamily="34" charset="0"/>
              <a:cs typeface="Arial" panose="020B0604020202020204" pitchFamily="34" charset="0"/>
            </a:endParaRPr>
          </a:p>
          <a:p>
            <a:pPr marL="11206">
              <a:spcBef>
                <a:spcPts val="1222"/>
              </a:spcBef>
            </a:pPr>
            <a:r>
              <a:rPr sz="2400" b="1" spc="993" dirty="0">
                <a:solidFill>
                  <a:srgbClr val="800080"/>
                </a:solidFill>
                <a:latin typeface="Arial" panose="020B0604020202020204" pitchFamily="34" charset="0"/>
                <a:cs typeface="Arial" panose="020B0604020202020204" pitchFamily="34" charset="0"/>
              </a:rPr>
              <a:t></a:t>
            </a:r>
            <a:r>
              <a:rPr sz="2400" b="1" spc="-66" dirty="0">
                <a:solidFill>
                  <a:srgbClr val="80008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Thu </a:t>
            </a:r>
            <a:r>
              <a:rPr lang="en-US" sz="2000" dirty="0" err="1">
                <a:latin typeface="Arial" panose="020B0604020202020204" pitchFamily="34" charset="0"/>
                <a:cs typeface="Arial" panose="020B0604020202020204" pitchFamily="34" charset="0"/>
              </a:rPr>
              <a:t>thập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endParaRPr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kích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endParaRPr lang="en-US" sz="2000" dirty="0">
              <a:latin typeface="Arial" panose="020B0604020202020204" pitchFamily="34" charset="0"/>
              <a:cs typeface="Arial" panose="020B0604020202020204" pitchFamily="34" charset="0"/>
            </a:endParaRPr>
          </a:p>
          <a:p>
            <a:pPr marL="11206">
              <a:spcBef>
                <a:spcPts val="1689"/>
              </a:spcBef>
            </a:pPr>
            <a:r>
              <a:rPr sz="2400" b="1" spc="993" dirty="0">
                <a:solidFill>
                  <a:srgbClr val="800080"/>
                </a:solidFill>
                <a:latin typeface="Arial" panose="020B0604020202020204" pitchFamily="34" charset="0"/>
                <a:cs typeface="Arial" panose="020B0604020202020204" pitchFamily="34" charset="0"/>
              </a:rPr>
              <a:t></a:t>
            </a:r>
            <a:r>
              <a:rPr sz="2400" b="1" spc="185" dirty="0">
                <a:solidFill>
                  <a:srgbClr val="800080"/>
                </a:solidFill>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chủ</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p>
          <a:p>
            <a:pPr marL="11206">
              <a:spcBef>
                <a:spcPts val="1689"/>
              </a:spcBef>
            </a:pPr>
            <a:r>
              <a:rPr sz="2400" b="1" spc="993" dirty="0">
                <a:solidFill>
                  <a:srgbClr val="800080"/>
                </a:solidFill>
                <a:latin typeface="Arial" panose="020B0604020202020204" pitchFamily="34" charset="0"/>
                <a:cs typeface="Arial" panose="020B0604020202020204" pitchFamily="34" charset="0"/>
              </a:rPr>
              <a:t></a:t>
            </a:r>
            <a:r>
              <a:rPr sz="2400" b="1" spc="-132" dirty="0">
                <a:solidFill>
                  <a:srgbClr val="800080"/>
                </a:solidFill>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tiềm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ẩn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những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sz="2000" dirty="0">
              <a:latin typeface="Arial" panose="020B0604020202020204" pitchFamily="34" charset="0"/>
              <a:cs typeface="Arial" panose="020B0604020202020204" pitchFamily="34" charset="0"/>
            </a:endParaRPr>
          </a:p>
          <a:p>
            <a:r>
              <a:rPr sz="2400" b="1" spc="993" dirty="0">
                <a:solidFill>
                  <a:srgbClr val="800080"/>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chủ</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thái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phù</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hợp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endParaRPr lang="en-US" sz="2000" dirty="0">
              <a:latin typeface="Arial" panose="020B0604020202020204" pitchFamily="34" charset="0"/>
              <a:cs typeface="Arial" panose="020B0604020202020204" pitchFamily="34" charset="0"/>
            </a:endParaRPr>
          </a:p>
          <a:p>
            <a:pPr>
              <a:spcBef>
                <a:spcPts val="35"/>
              </a:spcBef>
            </a:pPr>
            <a:endParaRPr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=&gt; </a:t>
            </a:r>
            <a:r>
              <a:rPr lang="en-US" sz="2000" dirty="0" err="1">
                <a:latin typeface="Arial" panose="020B0604020202020204" pitchFamily="34" charset="0"/>
                <a:cs typeface="Arial" panose="020B0604020202020204" pitchFamily="34" charset="0"/>
              </a:rPr>
              <a:t>Hướng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dẫn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lang="en-US" sz="2000" dirty="0">
              <a:latin typeface="Arial" panose="020B0604020202020204" pitchFamily="34" charset="0"/>
              <a:cs typeface="Arial" panose="020B0604020202020204" pitchFamily="34" charset="0"/>
            </a:endParaRP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590643"/>
          </a:xfrm>
          <a:prstGeom prst="rect">
            <a:avLst/>
          </a:prstGeom>
        </p:spPr>
        <p:txBody>
          <a:bodyPr vert="horz" wrap="square" lIns="0" tIns="154528" rIns="0" bIns="0" rtlCol="0" anchor="t">
            <a:spAutoFit/>
          </a:bodyPr>
          <a:lstStyle/>
          <a:p>
            <a:r>
              <a:rPr lang="en-US" sz="2824" dirty="0"/>
              <a:t>             </a:t>
            </a:r>
            <a:r>
              <a:rPr lang="en-US" sz="2824" dirty="0" err="1"/>
              <a:t>Hướng</a:t>
            </a:r>
            <a:r>
              <a:rPr lang="en-US" sz="2824" dirty="0"/>
              <a:t> </a:t>
            </a:r>
            <a:r>
              <a:rPr lang="en-US" sz="2824" dirty="0" err="1"/>
              <a:t>dẫn</a:t>
            </a:r>
            <a:r>
              <a:rPr lang="en-US" sz="2824" dirty="0"/>
              <a:t> </a:t>
            </a:r>
            <a:r>
              <a:rPr lang="en-US" sz="2824" dirty="0" err="1"/>
              <a:t>phỏng</a:t>
            </a:r>
            <a:r>
              <a:rPr lang="en-US" sz="2824" dirty="0"/>
              <a:t> </a:t>
            </a:r>
            <a:r>
              <a:rPr lang="en-US" sz="2824" dirty="0" err="1"/>
              <a:t>vấn</a:t>
            </a:r>
            <a:r>
              <a:rPr lang="en-US" sz="2824" dirty="0"/>
              <a:t> </a:t>
            </a:r>
            <a:r>
              <a:rPr lang="en-US" sz="2824" dirty="0" err="1"/>
              <a:t>hiệu</a:t>
            </a:r>
            <a:r>
              <a:rPr lang="en-US" sz="2824" dirty="0"/>
              <a:t> </a:t>
            </a:r>
            <a:r>
              <a:rPr lang="en-US" sz="2824" dirty="0" err="1"/>
              <a:t>quả</a:t>
            </a:r>
            <a:endParaRPr lang="en-US" sz="2824" dirty="0"/>
          </a:p>
        </p:txBody>
      </p:sp>
      <p:sp>
        <p:nvSpPr>
          <p:cNvPr id="3" name="object 3"/>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4" name="object 4"/>
          <p:cNvSpPr txBox="1"/>
          <p:nvPr/>
        </p:nvSpPr>
        <p:spPr>
          <a:xfrm>
            <a:off x="2358654" y="1348715"/>
            <a:ext cx="9723617" cy="5206554"/>
          </a:xfrm>
          <a:prstGeom prst="rect">
            <a:avLst/>
          </a:prstGeom>
        </p:spPr>
        <p:txBody>
          <a:bodyPr vert="horz" wrap="square" lIns="0" tIns="0" rIns="0" bIns="0" rtlCol="0">
            <a:spAutoFit/>
          </a:bodyPr>
          <a:lstStyle/>
          <a:p>
            <a:pPr marL="309299" indent="-298092">
              <a:buClr>
                <a:srgbClr val="800080"/>
              </a:buClr>
              <a:buSzPct val="68750"/>
              <a:buFont typeface="Courier New"/>
              <a:buChar char=""/>
              <a:tabLst>
                <a:tab pos="309859" algn="l"/>
              </a:tabLst>
            </a:pPr>
            <a:r>
              <a:rPr lang="en-US" sz="2000" dirty="0" err="1">
                <a:latin typeface="Arial" panose="020B0604020202020204" pitchFamily="34" charset="0"/>
                <a:cs typeface="Arial" panose="020B0604020202020204" pitchFamily="34" charset="0"/>
              </a:rPr>
              <a:t>Xác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định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mẫu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bày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đủ</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trách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chuyên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nhiệm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vụ</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nhau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tiếp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xúc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endParaRPr lang="en-US" sz="2000" dirty="0">
              <a:latin typeface="Arial" panose="020B0604020202020204" pitchFamily="34" charset="0"/>
              <a:cs typeface="Arial" panose="020B0604020202020204" pitchFamily="34" charset="0"/>
            </a:endParaRPr>
          </a:p>
          <a:p>
            <a:pPr marL="309299" indent="-298092">
              <a:spcBef>
                <a:spcPts val="1090"/>
              </a:spcBef>
              <a:buClr>
                <a:srgbClr val="800080"/>
              </a:buClr>
              <a:buSzPct val="68750"/>
              <a:buFont typeface="Courier New"/>
              <a:buChar char=""/>
              <a:tabLst>
                <a:tab pos="309859" algn="l"/>
              </a:tabLst>
            </a:pPr>
            <a:r>
              <a:rPr lang="en-US" sz="2000" dirty="0" err="1">
                <a:latin typeface="Arial" panose="020B0604020202020204" pitchFamily="34" charset="0"/>
                <a:cs typeface="Arial" panose="020B0604020202020204" pitchFamily="34" charset="0"/>
              </a:rPr>
              <a:t>Hãy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chuẩn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bị</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đúng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đúng</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thời</a:t>
            </a:r>
            <a:r>
              <a:rPr lang="en-US" sz="2000">
                <a:latin typeface="Arial" panose="020B0604020202020204" pitchFamily="34" charset="0"/>
                <a:cs typeface="Arial" panose="020B0604020202020204" pitchFamily="34" charset="0"/>
              </a:rPr>
              <a:t> điểm</a:t>
            </a:r>
          </a:p>
          <a:p>
            <a:pPr marL="309299" indent="-298092">
              <a:spcBef>
                <a:spcPts val="1090"/>
              </a:spcBef>
              <a:buClr>
                <a:srgbClr val="800080"/>
              </a:buClr>
              <a:buSzPct val="68750"/>
              <a:buFont typeface="Courier New"/>
              <a:buChar char=""/>
              <a:tabLst>
                <a:tab pos="309859" algn="l"/>
              </a:tabLst>
            </a:pPr>
            <a:r>
              <a:rPr lang="en-US" sz="2000">
                <a:latin typeface="Arial" panose="020B0604020202020204" pitchFamily="34" charset="0"/>
                <a:cs typeface="Arial" panose="020B0604020202020204" pitchFamily="34" charset="0"/>
              </a:rPr>
              <a:t>- nghiên </a:t>
            </a:r>
            <a:r>
              <a:rPr lang="en-US" sz="2000" dirty="0" err="1">
                <a:latin typeface="Arial" panose="020B0604020202020204" pitchFamily="34" charset="0"/>
                <a:cs typeface="Arial" panose="020B0604020202020204" pitchFamily="34" charset="0"/>
              </a:rPr>
              <a:t>cứu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bản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tiên</a:t>
            </a:r>
            <a:r>
              <a:rPr lang="en-US" sz="2000" dirty="0">
                <a:latin typeface="Arial" panose="020B0604020202020204" pitchFamily="34" charset="0"/>
                <a:cs typeface="Arial" panose="020B0604020202020204" pitchFamily="34" charset="0"/>
              </a:rPr>
              <a:t> </a:t>
            </a:r>
          </a:p>
          <a:p>
            <a:pPr marL="11206">
              <a:spcBef>
                <a:spcPts val="1090"/>
              </a:spcBef>
              <a:buClr>
                <a:srgbClr val="800080"/>
              </a:buClr>
              <a:buSzPct val="68750"/>
              <a:tabLst>
                <a:tab pos="309859" algn="l"/>
              </a:tabLst>
            </a:pPr>
            <a:r>
              <a:rPr lang="en-US" sz="2000">
                <a:latin typeface="Arial" panose="020B0604020202020204" pitchFamily="34" charset="0"/>
                <a:cs typeface="Arial" panose="020B0604020202020204" pitchFamily="34" charset="0"/>
              </a:rPr>
              <a:t>    - thiết </a:t>
            </a:r>
            <a:r>
              <a:rPr lang="en-US" sz="2000" dirty="0" err="1">
                <a:latin typeface="Arial" panose="020B0604020202020204" pitchFamily="34" charset="0"/>
                <a:cs typeface="Arial" panose="020B0604020202020204" pitchFamily="34" charset="0"/>
              </a:rPr>
              <a:t>kế</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vấn</a:t>
            </a:r>
            <a:r>
              <a:rPr lang="en-US" sz="2000">
                <a:latin typeface="Arial" panose="020B0604020202020204" pitchFamily="34" charset="0"/>
                <a:cs typeface="Arial" panose="020B0604020202020204" pitchFamily="34" charset="0"/>
              </a:rPr>
              <a:t> này</a:t>
            </a:r>
          </a:p>
          <a:p>
            <a:pPr marL="11206">
              <a:spcBef>
                <a:spcPts val="1090"/>
              </a:spcBef>
              <a:buClr>
                <a:srgbClr val="800080"/>
              </a:buClr>
              <a:buSzPct val="68750"/>
              <a:tabLst>
                <a:tab pos="309859" algn="l"/>
              </a:tabLst>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Trung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tâm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về</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việc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sự</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tâm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Kiểm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soát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endParaRPr lang="en-US" sz="2000" dirty="0">
              <a:latin typeface="Arial" panose="020B0604020202020204" pitchFamily="34" charset="0"/>
              <a:cs typeface="Arial" panose="020B0604020202020204" pitchFamily="34" charset="0"/>
            </a:endParaRPr>
          </a:p>
          <a:p>
            <a:pPr marL="309299" indent="-298092">
              <a:spcBef>
                <a:spcPts val="1028"/>
              </a:spcBef>
              <a:buClr>
                <a:srgbClr val="800080"/>
              </a:buClr>
              <a:buSzPct val="68750"/>
              <a:buFont typeface="Courier New"/>
              <a:buChar char=""/>
              <a:tabLst>
                <a:tab pos="309859" algn="l"/>
              </a:tabLst>
            </a:pP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phỏng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vấn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cảm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thấy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thoải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mái</a:t>
            </a:r>
            <a:r>
              <a:rPr lang="en-US" sz="2000" dirty="0">
                <a:latin typeface="Arial" panose="020B0604020202020204" pitchFamily="34" charset="0"/>
                <a:cs typeface="Arial" panose="020B0604020202020204" pitchFamily="34" charset="0"/>
              </a:rPr>
              <a:t> </a:t>
            </a:r>
          </a:p>
          <a:p>
            <a:pPr marL="309299" indent="-298092">
              <a:spcBef>
                <a:spcPts val="1028"/>
              </a:spcBef>
              <a:buClr>
                <a:srgbClr val="800080"/>
              </a:buClr>
              <a:buSzPct val="68750"/>
              <a:buFont typeface="Courier New"/>
              <a:buChar char=""/>
              <a:tabLst>
                <a:tab pos="309859" algn="l"/>
              </a:tabLst>
            </a:pPr>
            <a:r>
              <a:rPr lang="en-US" sz="2000" dirty="0" err="1">
                <a:latin typeface="Arial" panose="020B0604020202020204" pitchFamily="34" charset="0"/>
                <a:cs typeface="Arial" panose="020B0604020202020204" pitchFamily="34" charset="0"/>
              </a:rPr>
              <a:t>Bắt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băng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tạo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hỏi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dễ</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dàng</a:t>
            </a:r>
            <a:r>
              <a:rPr lang="en-US" sz="2000" dirty="0">
                <a:latin typeface="Arial" panose="020B0604020202020204" pitchFamily="34" charset="0"/>
                <a:cs typeface="Arial" panose="020B0604020202020204" pitchFamily="34" charset="0"/>
              </a:rPr>
              <a:t> </a:t>
            </a:r>
          </a:p>
          <a:p>
            <a:pPr marL="11206">
              <a:spcBef>
                <a:spcPts val="1028"/>
              </a:spcBef>
              <a:buClr>
                <a:srgbClr val="800080"/>
              </a:buClr>
              <a:buSzPct val="68750"/>
              <a:tabLst>
                <a:tab pos="309859" algn="l"/>
              </a:tabLst>
            </a:pPr>
            <a:r>
              <a:rPr lang="en-US" sz="2000">
                <a:latin typeface="Arial" panose="020B0604020202020204" pitchFamily="34" charset="0"/>
                <a:cs typeface="Arial" panose="020B0604020202020204" pitchFamily="34" charset="0"/>
              </a:rPr>
              <a:t>- Xem </a:t>
            </a:r>
            <a:r>
              <a:rPr lang="en-US" sz="2000" dirty="0" err="1">
                <a:latin typeface="Arial" panose="020B0604020202020204" pitchFamily="34" charset="0"/>
                <a:cs typeface="Arial" panose="020B0604020202020204" pitchFamily="34" charset="0"/>
              </a:rPr>
              <a:t>xét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người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trò</a:t>
            </a:r>
            <a:endParaRPr lang="en-US" sz="2000" dirty="0">
              <a:latin typeface="Arial" panose="020B0604020202020204" pitchFamily="34" charset="0"/>
              <a:cs typeface="Arial" panose="020B0604020202020204" pitchFamily="34" charset="0"/>
            </a:endParaRPr>
          </a:p>
          <a:p>
            <a:pPr marL="11206">
              <a:spcBef>
                <a:spcPts val="1028"/>
              </a:spcBef>
              <a:buClr>
                <a:srgbClr val="800080"/>
              </a:buClr>
              <a:buSzPct val="68750"/>
              <a:tabLst>
                <a:tab pos="309859" algn="l"/>
              </a:tabLst>
            </a:pPr>
            <a:r>
              <a:rPr lang="en-US" sz="200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Hãy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luôn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như</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đáng</a:t>
            </a:r>
            <a:r>
              <a:rPr lang="en-US" sz="2000" dirty="0">
                <a:latin typeface="Arial" panose="020B0604020202020204" pitchFamily="34" charset="0"/>
                <a:cs typeface="Arial" panose="020B0604020202020204" pitchFamily="34" charset="0"/>
              </a:rPr>
              <a:t> tin </a:t>
            </a:r>
            <a:r>
              <a:rPr lang="en-US" sz="2000" dirty="0" err="1">
                <a:latin typeface="Arial" panose="020B0604020202020204" pitchFamily="34" charset="0"/>
                <a:cs typeface="Arial" panose="020B0604020202020204" pitchFamily="34" charset="0"/>
              </a:rPr>
              <a:t>cậy</a:t>
            </a:r>
            <a:endParaRPr lang="en-US" sz="2000" dirty="0">
              <a:latin typeface="Arial" panose="020B0604020202020204" pitchFamily="34" charset="0"/>
              <a:cs typeface="Arial" panose="020B0604020202020204" pitchFamily="34" charset="0"/>
            </a:endParaRPr>
          </a:p>
          <a:p>
            <a:pPr marL="11206">
              <a:spcBef>
                <a:spcPts val="1028"/>
              </a:spcBef>
              <a:buClr>
                <a:srgbClr val="800080"/>
              </a:buClr>
              <a:buSzPct val="68750"/>
              <a:tabLst>
                <a:tab pos="309859" algn="l"/>
              </a:tabLst>
            </a:pPr>
            <a:endParaRPr sz="2000" dirty="0">
              <a:latin typeface="Arial" panose="020B0604020202020204" pitchFamily="34" charset="0"/>
              <a:cs typeface="Arial" panose="020B0604020202020204" pitchFamily="34" charset="0"/>
            </a:endParaRPr>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9115" y="639104"/>
            <a:ext cx="6114827" cy="869212"/>
          </a:xfrm>
          <a:prstGeom prst="rect">
            <a:avLst/>
          </a:prstGeom>
        </p:spPr>
        <p:txBody>
          <a:bodyPr vert="horz" wrap="square" lIns="0" tIns="0" rIns="0" bIns="0" rtlCol="0" anchor="t">
            <a:spAutoFit/>
          </a:bodyPr>
          <a:lstStyle/>
          <a:p>
            <a:pPr marL="11206">
              <a:tabLst>
                <a:tab pos="5174592" algn="l"/>
              </a:tabLst>
            </a:pPr>
            <a:r>
              <a:rPr lang="en-US" sz="2824" dirty="0" err="1">
                <a:latin typeface="Arial" panose="020B0604020202020204" pitchFamily="34" charset="0"/>
                <a:cs typeface="Arial" panose="020B0604020202020204" pitchFamily="34" charset="0"/>
              </a:rPr>
              <a:t>Hướng</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dẫn</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phỏng</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vấn</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hiệu</a:t>
            </a:r>
            <a:r>
              <a:rPr lang="en-US" sz="2824" dirty="0">
                <a:latin typeface="Arial" panose="020B0604020202020204" pitchFamily="34" charset="0"/>
                <a:cs typeface="Arial" panose="020B0604020202020204" pitchFamily="34" charset="0"/>
              </a:rPr>
              <a:t> </a:t>
            </a:r>
            <a:r>
              <a:rPr lang="en-US" sz="2824" dirty="0" err="1">
                <a:latin typeface="Arial" panose="020B0604020202020204" pitchFamily="34" charset="0"/>
                <a:cs typeface="Arial" panose="020B0604020202020204" pitchFamily="34" charset="0"/>
              </a:rPr>
              <a:t>quả</a:t>
            </a:r>
            <a:r>
              <a:rPr lang="en-US" sz="2824" dirty="0">
                <a:latin typeface="Arial" panose="020B0604020202020204" pitchFamily="34" charset="0"/>
                <a:cs typeface="Arial" panose="020B0604020202020204" pitchFamily="34" charset="0"/>
              </a:rPr>
              <a:t> (2)</a:t>
            </a:r>
            <a:br>
              <a:rPr lang="en-US" sz="2824" dirty="0">
                <a:latin typeface="Arial" panose="020B0604020202020204" pitchFamily="34" charset="0"/>
                <a:cs typeface="Arial" panose="020B0604020202020204" pitchFamily="34" charset="0"/>
              </a:rPr>
            </a:br>
            <a:r>
              <a:rPr sz="2824" dirty="0">
                <a:latin typeface="Arial" panose="020B0604020202020204" pitchFamily="34" charset="0"/>
                <a:cs typeface="Arial" panose="020B0604020202020204" pitchFamily="34" charset="0"/>
              </a:rPr>
              <a:t>	</a:t>
            </a:r>
            <a:endParaRPr sz="2118" dirty="0">
              <a:latin typeface="Arial" panose="020B0604020202020204" pitchFamily="34" charset="0"/>
              <a:cs typeface="Arial" panose="020B0604020202020204" pitchFamily="34" charset="0"/>
            </a:endParaRPr>
          </a:p>
        </p:txBody>
      </p:sp>
      <p:sp>
        <p:nvSpPr>
          <p:cNvPr id="3" name="object 3"/>
          <p:cNvSpPr txBox="1"/>
          <p:nvPr/>
        </p:nvSpPr>
        <p:spPr>
          <a:xfrm>
            <a:off x="2647752" y="1273430"/>
            <a:ext cx="9019992" cy="5511894"/>
          </a:xfrm>
          <a:prstGeom prst="rect">
            <a:avLst/>
          </a:prstGeom>
        </p:spPr>
        <p:txBody>
          <a:bodyPr vert="horz" wrap="square" lIns="0" tIns="0" rIns="0" bIns="0" rtlCol="0">
            <a:spAutoFit/>
          </a:bodyPr>
          <a:lstStyle/>
          <a:p>
            <a:pPr marL="309299" indent="-298092">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Tập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trung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giữ</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mở</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kết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thúc</a:t>
            </a:r>
            <a:r>
              <a:rPr lang="en-US" sz="2118" dirty="0">
                <a:latin typeface="Arial" panose="020B0604020202020204" pitchFamily="34" charset="0"/>
                <a:cs typeface="Arial" panose="020B0604020202020204" pitchFamily="34" charset="0"/>
              </a:rPr>
              <a:t> </a:t>
            </a:r>
          </a:p>
          <a:p>
            <a:pPr marL="309299" indent="-298092">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Cởi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mở</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linh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hoạt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trường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hợp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muốn</a:t>
            </a:r>
            <a:endParaRPr lang="en-US" sz="2118" dirty="0">
              <a:latin typeface="Arial" panose="020B0604020202020204" pitchFamily="34" charset="0"/>
              <a:cs typeface="Arial" panose="020B0604020202020204" pitchFamily="34" charset="0"/>
            </a:endParaRPr>
          </a:p>
          <a:p>
            <a:pPr marL="309299" indent="-298092">
              <a:spcBef>
                <a:spcPts val="1090"/>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sao-câu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vi </a:t>
            </a:r>
            <a:r>
              <a:rPr lang="en-US" sz="2118" dirty="0" err="1">
                <a:latin typeface="Arial" panose="020B0604020202020204" pitchFamily="34" charset="0"/>
                <a:cs typeface="Arial" panose="020B0604020202020204" pitchFamily="34" charset="0"/>
              </a:rPr>
              <a:t>phạm</a:t>
            </a:r>
            <a:r>
              <a:rPr lang="en-US" sz="2118" dirty="0">
                <a:latin typeface="Arial" panose="020B0604020202020204" pitchFamily="34" charset="0"/>
                <a:cs typeface="Arial" panose="020B0604020202020204" pitchFamily="34" charset="0"/>
              </a:rPr>
              <a:t> </a:t>
            </a:r>
          </a:p>
          <a:p>
            <a:pPr marL="309299" indent="-298092">
              <a:spcBef>
                <a:spcPts val="1090"/>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Tránh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loại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câu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hỏi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nhất</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định</a:t>
            </a:r>
            <a:r>
              <a:rPr sz="2118" dirty="0">
                <a:solidFill>
                  <a:srgbClr val="342170"/>
                </a:solidFill>
                <a:latin typeface="Arial" panose="020B0604020202020204" pitchFamily="34" charset="0"/>
                <a:cs typeface="Arial" panose="020B0604020202020204" pitchFamily="34" charset="0"/>
              </a:rPr>
              <a:t>...</a:t>
            </a:r>
            <a:endParaRPr sz="2118" dirty="0">
              <a:latin typeface="Arial" panose="020B0604020202020204" pitchFamily="34" charset="0"/>
              <a:cs typeface="Arial" panose="020B0604020202020204" pitchFamily="34" charset="0"/>
            </a:endParaRPr>
          </a:p>
          <a:p>
            <a:pPr marL="662863" lvl="1" indent="-248224">
              <a:spcBef>
                <a:spcPts val="657"/>
              </a:spcBef>
              <a:buClr>
                <a:srgbClr val="800080"/>
              </a:buClr>
              <a:buChar char="–"/>
              <a:tabLst>
                <a:tab pos="662863" algn="l"/>
                <a:tab pos="663424" algn="l"/>
              </a:tabLst>
            </a:pP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ý </a:t>
            </a:r>
            <a:r>
              <a:rPr lang="en-US" sz="2118" dirty="0" err="1">
                <a:latin typeface="Arial" panose="020B0604020202020204" pitchFamily="34" charset="0"/>
                <a:cs typeface="Arial" panose="020B0604020202020204" pitchFamily="34" charset="0"/>
              </a:rPr>
              <a:t>kiến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hoặc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thiên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vị</a:t>
            </a:r>
            <a:endParaRPr sz="2118" dirty="0">
              <a:latin typeface="Arial" panose="020B0604020202020204" pitchFamily="34" charset="0"/>
              <a:cs typeface="Arial" panose="020B0604020202020204" pitchFamily="34" charset="0"/>
            </a:endParaRPr>
          </a:p>
          <a:p>
            <a:pPr marL="662863" lvl="1" indent="-248224">
              <a:spcBef>
                <a:spcPts val="317"/>
              </a:spcBef>
              <a:buClr>
                <a:srgbClr val="800080"/>
              </a:buClr>
              <a:buChar char="–"/>
              <a:tabLst>
                <a:tab pos="662863" algn="l"/>
                <a:tab pos="663424" algn="l"/>
              </a:tabLst>
            </a:pPr>
            <a:r>
              <a:rPr lang="en-US" sz="2118" dirty="0" err="1">
                <a:latin typeface="Arial" panose="020B0604020202020204" pitchFamily="34" charset="0"/>
                <a:cs typeface="Arial" panose="020B0604020202020204" pitchFamily="34" charset="0"/>
              </a:rPr>
              <a:t>khẳng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định</a:t>
            </a:r>
            <a:r>
              <a:rPr lang="en-US" sz="2118" dirty="0">
                <a:latin typeface="Arial" panose="020B0604020202020204" pitchFamily="34" charset="0"/>
                <a:cs typeface="Arial" panose="020B0604020202020204" pitchFamily="34" charset="0"/>
              </a:rPr>
              <a:t> </a:t>
            </a:r>
          </a:p>
          <a:p>
            <a:r>
              <a:rPr lang="en-US" sz="1588">
                <a:latin typeface="Arial" panose="020B0604020202020204" pitchFamily="34" charset="0"/>
                <a:cs typeface="Arial" panose="020B0604020202020204" pitchFamily="34" charset="0"/>
              </a:rPr>
              <a:t>        </a:t>
            </a:r>
            <a:r>
              <a:rPr lang="en-US" sz="2118">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rõ</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ràng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hoặc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được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này</a:t>
            </a:r>
            <a:endParaRPr lang="en-US" sz="2118" dirty="0">
              <a:latin typeface="Arial" panose="020B0604020202020204" pitchFamily="34" charset="0"/>
              <a:cs typeface="Arial" panose="020B0604020202020204" pitchFamily="34" charset="0"/>
            </a:endParaRPr>
          </a:p>
          <a:p>
            <a:pPr marL="309299" indent="-298092">
              <a:spcBef>
                <a:spcPts val="1090"/>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Chỉnh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bố</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cuộc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vẫn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còn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tâm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trí</a:t>
            </a:r>
            <a:r>
              <a:rPr lang="en-US" sz="2118" dirty="0">
                <a:latin typeface="Arial" panose="020B0604020202020204" pitchFamily="34" charset="0"/>
                <a:cs typeface="Arial" panose="020B0604020202020204" pitchFamily="34" charset="0"/>
              </a:rPr>
              <a:t> </a:t>
            </a:r>
          </a:p>
          <a:p>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bao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gồm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phản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ứng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cá</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nhân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thái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độ</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v.v</a:t>
            </a:r>
            <a:r>
              <a:rPr lang="en-US" sz="2118" dirty="0">
                <a:latin typeface="Arial" panose="020B0604020202020204" pitchFamily="34" charset="0"/>
                <a:cs typeface="Arial" panose="020B0604020202020204" pitchFamily="34" charset="0"/>
              </a:rPr>
              <a:t> ...</a:t>
            </a:r>
          </a:p>
          <a:p>
            <a:pPr marL="309299" indent="-298092">
              <a:spcBef>
                <a:spcPts val="887"/>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Tiếp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tục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vòng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lặp</a:t>
            </a:r>
            <a:r>
              <a:rPr lang="en-US" sz="2118" dirty="0">
                <a:latin typeface="Arial" panose="020B0604020202020204" pitchFamily="34" charset="0"/>
                <a:cs typeface="Arial" panose="020B0604020202020204" pitchFamily="34" charset="0"/>
              </a:rPr>
              <a:t> </a:t>
            </a:r>
          </a:p>
          <a:p>
            <a:r>
              <a:rPr lang="en-US" sz="211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bảng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điểm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đồng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kiểm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nhận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sàng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lọc</a:t>
            </a:r>
            <a:endParaRPr lang="en-US" sz="2118" dirty="0">
              <a:latin typeface="Arial" panose="020B0604020202020204" pitchFamily="34" charset="0"/>
              <a:cs typeface="Arial" panose="020B0604020202020204" pitchFamily="34" charset="0"/>
            </a:endParaRPr>
          </a:p>
          <a:p>
            <a:pPr marL="1143061">
              <a:spcBef>
                <a:spcPts val="1077"/>
              </a:spcBef>
            </a:pPr>
            <a:r>
              <a:rPr lang="en-US" sz="2118" dirty="0" err="1">
                <a:latin typeface="Arial" panose="020B0604020202020204" pitchFamily="34" charset="0"/>
                <a:cs typeface="Arial" panose="020B0604020202020204" pitchFamily="34" charset="0"/>
              </a:rPr>
              <a:t>Các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cuộc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phỏng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vấn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theo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mô</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hình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giúp</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cấu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họ</a:t>
            </a:r>
            <a:endParaRPr lang="en-US" sz="2118" dirty="0">
              <a:latin typeface="Arial" panose="020B0604020202020204" pitchFamily="34" charset="0"/>
              <a:cs typeface="Arial" panose="020B0604020202020204" pitchFamily="34" charset="0"/>
            </a:endParaRPr>
          </a:p>
          <a:p>
            <a:pPr marL="1143061">
              <a:spcBef>
                <a:spcPts val="1077"/>
              </a:spcBef>
            </a:pPr>
            <a:endParaRPr sz="2118" dirty="0">
              <a:latin typeface="Arial" panose="020B0604020202020204" pitchFamily="34" charset="0"/>
              <a:cs typeface="Arial" panose="020B0604020202020204" pitchFamily="34" charset="0"/>
            </a:endParaRP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434606"/>
          </a:xfrm>
          <a:prstGeom prst="rect">
            <a:avLst/>
          </a:prstGeom>
        </p:spPr>
        <p:txBody>
          <a:bodyPr vert="horz" wrap="square" lIns="0" tIns="0" rIns="0" bIns="0" rtlCol="0" anchor="t">
            <a:spAutoFit/>
          </a:bodyPr>
          <a:lstStyle/>
          <a:p>
            <a:r>
              <a:rPr lang="en-US" sz="2824" dirty="0"/>
              <a:t>		</a:t>
            </a:r>
            <a:r>
              <a:rPr lang="en-US" sz="2824" dirty="0" err="1"/>
              <a:t>Hệ</a:t>
            </a:r>
            <a:r>
              <a:rPr lang="en-US" sz="2824" dirty="0"/>
              <a:t> </a:t>
            </a:r>
            <a:r>
              <a:rPr lang="en-US" sz="2824" dirty="0" err="1"/>
              <a:t>thống</a:t>
            </a:r>
            <a:r>
              <a:rPr lang="en-US" sz="2824" dirty="0"/>
              <a:t> </a:t>
            </a:r>
            <a:r>
              <a:rPr lang="en-US" sz="2824" dirty="0" err="1"/>
              <a:t>thang</a:t>
            </a:r>
            <a:r>
              <a:rPr lang="en-US" sz="2824" dirty="0"/>
              <a:t> </a:t>
            </a:r>
            <a:r>
              <a:rPr lang="en-US" sz="2824" dirty="0" err="1"/>
              <a:t>máy</a:t>
            </a:r>
            <a:endParaRPr lang="en-US" sz="2824" dirty="0"/>
          </a:p>
        </p:txBody>
      </p:sp>
      <p:sp>
        <p:nvSpPr>
          <p:cNvPr id="3" name="object 3"/>
          <p:cNvSpPr txBox="1"/>
          <p:nvPr/>
        </p:nvSpPr>
        <p:spPr>
          <a:xfrm>
            <a:off x="2333050" y="1096426"/>
            <a:ext cx="9042085" cy="4754891"/>
          </a:xfrm>
          <a:prstGeom prst="rect">
            <a:avLst/>
          </a:prstGeom>
        </p:spPr>
        <p:txBody>
          <a:bodyPr vert="horz" wrap="square" lIns="0" tIns="0" rIns="0" bIns="0" rtlCol="0">
            <a:spAutoFit/>
          </a:bodyPr>
          <a:lstStyle/>
          <a:p>
            <a:r>
              <a:rPr lang="en-US" sz="2118" dirty="0" err="1">
                <a:solidFill>
                  <a:srgbClr val="FF0000"/>
                </a:solidFill>
                <a:latin typeface="Arial" panose="020B0604020202020204" pitchFamily="34" charset="0"/>
                <a:cs typeface="Arial" panose="020B0604020202020204" pitchFamily="34" charset="0"/>
              </a:rPr>
              <a:t>Ví</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dụ</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Mục</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đích</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phỏng</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vấn</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và</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loại</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thông</a:t>
            </a:r>
            <a:r>
              <a:rPr lang="en-US" sz="2118" dirty="0">
                <a:solidFill>
                  <a:srgbClr val="FF0000"/>
                </a:solidFill>
                <a:latin typeface="Arial" panose="020B0604020202020204" pitchFamily="34" charset="0"/>
                <a:cs typeface="Arial" panose="020B0604020202020204" pitchFamily="34" charset="0"/>
              </a:rPr>
              <a:t> tin </a:t>
            </a:r>
            <a:r>
              <a:rPr lang="en-US" sz="2118" dirty="0" err="1">
                <a:solidFill>
                  <a:srgbClr val="FF0000"/>
                </a:solidFill>
                <a:latin typeface="Arial" panose="020B0604020202020204" pitchFamily="34" charset="0"/>
                <a:cs typeface="Arial" panose="020B0604020202020204" pitchFamily="34" charset="0"/>
              </a:rPr>
              <a:t>được</a:t>
            </a:r>
            <a:r>
              <a:rPr lang="en-US" sz="2118" dirty="0">
                <a:solidFill>
                  <a:srgbClr val="FF0000"/>
                </a:solidFill>
                <a:latin typeface="Arial" panose="020B0604020202020204" pitchFamily="34" charset="0"/>
                <a:cs typeface="Arial" panose="020B0604020202020204" pitchFamily="34" charset="0"/>
              </a:rPr>
              <a:t> </a:t>
            </a:r>
            <a:r>
              <a:rPr lang="en-US" sz="2118" dirty="0" err="1">
                <a:solidFill>
                  <a:srgbClr val="FF0000"/>
                </a:solidFill>
                <a:latin typeface="Arial" panose="020B0604020202020204" pitchFamily="34" charset="0"/>
                <a:cs typeface="Arial" panose="020B0604020202020204" pitchFamily="34" charset="0"/>
              </a:rPr>
              <a:t>mua</a:t>
            </a:r>
            <a:r>
              <a:rPr lang="en-US" sz="2118" dirty="0">
                <a:solidFill>
                  <a:srgbClr val="FF0000"/>
                </a:solidFill>
                <a:latin typeface="Arial" panose="020B0604020202020204" pitchFamily="34" charset="0"/>
                <a:cs typeface="Arial" panose="020B0604020202020204" pitchFamily="34" charset="0"/>
              </a:rPr>
              <a:t>)</a:t>
            </a:r>
          </a:p>
          <a:p>
            <a:r>
              <a:rPr lang="en-US" sz="2118" dirty="0">
                <a:solidFill>
                  <a:srgbClr val="FF0000"/>
                </a:solidFill>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Chủ</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sở</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hữu</a:t>
            </a:r>
            <a:r>
              <a:rPr lang="en-US" sz="1765" dirty="0">
                <a:latin typeface="Arial" panose="020B0604020202020204" pitchFamily="34" charset="0"/>
                <a:cs typeface="Arial" panose="020B0604020202020204" pitchFamily="34" charset="0"/>
              </a:rPr>
              <a:t> / </a:t>
            </a:r>
            <a:r>
              <a:rPr lang="en-US" sz="1765" dirty="0" err="1">
                <a:latin typeface="Arial" panose="020B0604020202020204" pitchFamily="34" charset="0"/>
                <a:cs typeface="Arial" panose="020B0604020202020204" pitchFamily="34" charset="0"/>
              </a:rPr>
              <a:t>Quản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lý</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Khách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sạn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Phỏng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vấn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thảo</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luận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những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hạn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chế</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của</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dự</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án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như</a:t>
            </a:r>
            <a:endParaRPr lang="en-US" sz="1765" dirty="0">
              <a:latin typeface="Arial" panose="020B0604020202020204" pitchFamily="34" charset="0"/>
              <a:cs typeface="Arial" panose="020B0604020202020204" pitchFamily="34" charset="0"/>
            </a:endParaRPr>
          </a:p>
          <a:p>
            <a:r>
              <a:rPr lang="en-US" sz="1765" dirty="0">
                <a:latin typeface="Arial" panose="020B0604020202020204" pitchFamily="34" charset="0"/>
                <a:cs typeface="Arial" panose="020B0604020202020204" pitchFamily="34" charset="0"/>
              </a:rPr>
              <a:t>Chi </a:t>
            </a:r>
            <a:r>
              <a:rPr lang="en-US" sz="1765" dirty="0" err="1">
                <a:latin typeface="Arial" panose="020B0604020202020204" pitchFamily="34" charset="0"/>
                <a:cs typeface="Arial" panose="020B0604020202020204" pitchFamily="34" charset="0"/>
              </a:rPr>
              <a:t>phí</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tối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đa</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thời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gian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hoàn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thành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thời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gian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tối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đa</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thang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máy</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đến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nơi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Ngoài</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ra</a:t>
            </a:r>
            <a:r>
              <a:rPr lang="en-US" sz="1765" dirty="0">
                <a:latin typeface="Arial" panose="020B0604020202020204" pitchFamily="34" charset="0"/>
                <a:cs typeface="Arial" panose="020B0604020202020204" pitchFamily="34" charset="0"/>
              </a:rPr>
              <a:t>,</a:t>
            </a:r>
          </a:p>
          <a:p>
            <a:r>
              <a:rPr lang="en-US" sz="1765" dirty="0" err="1">
                <a:latin typeface="Arial" panose="020B0604020202020204" pitchFamily="34" charset="0"/>
                <a:cs typeface="Arial" panose="020B0604020202020204" pitchFamily="34" charset="0"/>
              </a:rPr>
              <a:t>Cuộc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phỏng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vấn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có</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được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sử</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dụng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tìm</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ra</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bất</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kỳ</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tính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năng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bổ</a:t>
            </a:r>
            <a:r>
              <a:rPr lang="en-US" sz="1765" dirty="0">
                <a:latin typeface="Arial" panose="020B0604020202020204" pitchFamily="34" charset="0"/>
                <a:cs typeface="Arial" panose="020B0604020202020204" pitchFamily="34" charset="0"/>
              </a:rPr>
              <a:t> sung, </a:t>
            </a:r>
            <a:r>
              <a:rPr lang="en-US" sz="1765" dirty="0" err="1">
                <a:latin typeface="Arial" panose="020B0604020202020204" pitchFamily="34" charset="0"/>
                <a:cs typeface="Arial" panose="020B0604020202020204" pitchFamily="34" charset="0"/>
              </a:rPr>
              <a:t>chẳng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hạn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như</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nếu</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một</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dịch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vụ</a:t>
            </a:r>
            <a:r>
              <a:rPr lang="en-US" sz="1765" dirty="0">
                <a:latin typeface="Arial" panose="020B0604020202020204" pitchFamily="34" charset="0"/>
                <a:cs typeface="Arial" panose="020B0604020202020204" pitchFamily="34" charset="0"/>
              </a:rPr>
              <a:t> </a:t>
            </a:r>
          </a:p>
          <a:p>
            <a:r>
              <a:rPr lang="en-US" sz="1765" dirty="0" err="1">
                <a:latin typeface="Arial" panose="020B0604020202020204" pitchFamily="34" charset="0"/>
                <a:cs typeface="Arial" panose="020B0604020202020204" pitchFamily="34" charset="0"/>
              </a:rPr>
              <a:t>Thang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máy</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hoặc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thang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máy</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thể</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hiện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sẽ</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là</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cần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thiết</a:t>
            </a:r>
            <a:r>
              <a:rPr lang="en-US" sz="1765" dirty="0">
                <a:latin typeface="Arial" panose="020B0604020202020204" pitchFamily="34" charset="0"/>
                <a:cs typeface="Arial" panose="020B0604020202020204" pitchFamily="34" charset="0"/>
              </a:rPr>
              <a:t>.</a:t>
            </a:r>
            <a:endParaRPr sz="1765" dirty="0">
              <a:latin typeface="Arial" panose="020B0604020202020204" pitchFamily="34" charset="0"/>
              <a:cs typeface="Arial" panose="020B0604020202020204" pitchFamily="34" charset="0"/>
            </a:endParaRPr>
          </a:p>
          <a:p>
            <a:endParaRPr lang="en-US" sz="1765" dirty="0">
              <a:latin typeface="Arial" panose="020B0604020202020204" pitchFamily="34" charset="0"/>
              <a:cs typeface="Arial" panose="020B0604020202020204" pitchFamily="34" charset="0"/>
            </a:endParaRPr>
          </a:p>
          <a:p>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Kiến</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trúc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sư</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xây</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dựng</a:t>
            </a:r>
            <a:r>
              <a:rPr lang="en-US" sz="1765" dirty="0">
                <a:latin typeface="Arial" panose="020B0604020202020204" pitchFamily="34" charset="0"/>
                <a:cs typeface="Arial" panose="020B0604020202020204" pitchFamily="34" charset="0"/>
              </a:rPr>
              <a:t>: - </a:t>
            </a:r>
            <a:r>
              <a:rPr lang="en-US" sz="1765" dirty="0" err="1">
                <a:latin typeface="Arial" panose="020B0604020202020204" pitchFamily="34" charset="0"/>
                <a:cs typeface="Arial" panose="020B0604020202020204" pitchFamily="34" charset="0"/>
              </a:rPr>
              <a:t>Mục</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đích</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phỏng</a:t>
            </a:r>
            <a:r>
              <a:rPr lang="en-US" sz="1765" dirty="0">
                <a:latin typeface="Arial" panose="020B0604020202020204" pitchFamily="34" charset="0"/>
                <a:cs typeface="Arial" panose="020B0604020202020204" pitchFamily="34" charset="0"/>
              </a:rPr>
              <a:t> </a:t>
            </a:r>
            <a:r>
              <a:rPr lang="en-US" sz="1765" dirty="0" err="1">
                <a:latin typeface="Arial" panose="020B0604020202020204" pitchFamily="34" charset="0"/>
                <a:cs typeface="Arial" panose="020B0604020202020204" pitchFamily="34" charset="0"/>
              </a:rPr>
              <a:t>vấn</a:t>
            </a:r>
            <a:r>
              <a:rPr lang="en-US" sz="1765" dirty="0">
                <a:latin typeface="Arial" panose="020B0604020202020204" pitchFamily="34" charset="0"/>
                <a:cs typeface="Arial" panose="020B0604020202020204" pitchFamily="34" charset="0"/>
              </a:rPr>
              <a:t>:</a:t>
            </a:r>
          </a:p>
          <a:p>
            <a:pPr marL="663424" lvl="1" indent="-249344">
              <a:spcBef>
                <a:spcPts val="476"/>
              </a:spcBef>
              <a:buClr>
                <a:srgbClr val="800080"/>
              </a:buClr>
              <a:buFont typeface="Palatino Linotype"/>
              <a:buChar char="–"/>
              <a:tabLst>
                <a:tab pos="662863" algn="l"/>
                <a:tab pos="663424" algn="l"/>
              </a:tabLst>
            </a:pPr>
            <a:r>
              <a:rPr lang="en-US" sz="1765" dirty="0" err="1">
                <a:solidFill>
                  <a:srgbClr val="007A00"/>
                </a:solidFill>
                <a:latin typeface="Arial" panose="020B0604020202020204" pitchFamily="34" charset="0"/>
                <a:cs typeface="Arial" panose="020B0604020202020204" pitchFamily="34" charset="0"/>
              </a:rPr>
              <a:t>Mục</a:t>
            </a:r>
            <a:r>
              <a:rPr lang="en-US" sz="1765" dirty="0">
                <a:solidFill>
                  <a:srgbClr val="007A00"/>
                </a:solidFill>
                <a:latin typeface="Arial" panose="020B0604020202020204" pitchFamily="34" charset="0"/>
                <a:cs typeface="Arial" panose="020B0604020202020204" pitchFamily="34" charset="0"/>
              </a:rPr>
              <a:t> </a:t>
            </a:r>
            <a:r>
              <a:rPr lang="en-US" sz="1765" dirty="0" err="1">
                <a:solidFill>
                  <a:srgbClr val="007A00"/>
                </a:solidFill>
                <a:latin typeface="Arial" panose="020B0604020202020204" pitchFamily="34" charset="0"/>
                <a:cs typeface="Arial" panose="020B0604020202020204" pitchFamily="34" charset="0"/>
              </a:rPr>
              <a:t>đích</a:t>
            </a:r>
            <a:r>
              <a:rPr lang="en-US" sz="1765" dirty="0">
                <a:solidFill>
                  <a:srgbClr val="007A00"/>
                </a:solidFill>
                <a:latin typeface="Arial" panose="020B0604020202020204" pitchFamily="34" charset="0"/>
                <a:cs typeface="Arial" panose="020B0604020202020204" pitchFamily="34" charset="0"/>
              </a:rPr>
              <a:t> </a:t>
            </a:r>
            <a:r>
              <a:rPr lang="en-US" sz="1765" dirty="0" err="1">
                <a:solidFill>
                  <a:srgbClr val="007A00"/>
                </a:solidFill>
                <a:latin typeface="Arial" panose="020B0604020202020204" pitchFamily="34" charset="0"/>
                <a:cs typeface="Arial" panose="020B0604020202020204" pitchFamily="34" charset="0"/>
              </a:rPr>
              <a:t>phỏng</a:t>
            </a:r>
            <a:r>
              <a:rPr lang="en-US" sz="1765" dirty="0">
                <a:solidFill>
                  <a:srgbClr val="007A00"/>
                </a:solidFill>
                <a:latin typeface="Arial" panose="020B0604020202020204" pitchFamily="34" charset="0"/>
                <a:cs typeface="Arial" panose="020B0604020202020204" pitchFamily="34" charset="0"/>
              </a:rPr>
              <a:t> </a:t>
            </a:r>
            <a:r>
              <a:rPr lang="en-US" sz="1765" dirty="0" err="1">
                <a:solidFill>
                  <a:srgbClr val="007A00"/>
                </a:solidFill>
                <a:latin typeface="Arial" panose="020B0604020202020204" pitchFamily="34" charset="0"/>
                <a:cs typeface="Arial" panose="020B0604020202020204" pitchFamily="34" charset="0"/>
              </a:rPr>
              <a:t>vấn</a:t>
            </a:r>
            <a:r>
              <a:rPr lang="en-US" sz="1765" dirty="0">
                <a:solidFill>
                  <a:srgbClr val="007A00"/>
                </a:solidFill>
                <a:latin typeface="Arial" panose="020B0604020202020204" pitchFamily="34" charset="0"/>
                <a:cs typeface="Arial" panose="020B0604020202020204" pitchFamily="34" charset="0"/>
              </a:rPr>
              <a:t>: </a:t>
            </a:r>
          </a:p>
          <a:p>
            <a:pPr marL="414079" lvl="1">
              <a:spcBef>
                <a:spcPts val="476"/>
              </a:spcBef>
              <a:buClr>
                <a:srgbClr val="800080"/>
              </a:buClr>
              <a:tabLst>
                <a:tab pos="662863" algn="l"/>
                <a:tab pos="663424" algn="l"/>
              </a:tabLst>
            </a:pPr>
            <a:r>
              <a:rPr lang="en-US" sz="1765" dirty="0">
                <a:latin typeface="Arial" panose="020B0604020202020204" pitchFamily="34" charset="0"/>
                <a:cs typeface="Arial" panose="020B0604020202020204" pitchFamily="34" charset="0"/>
              </a:rPr>
              <a:t>	   </a:t>
            </a:r>
            <a:r>
              <a:rPr lang="en-US" sz="1588" dirty="0">
                <a:latin typeface="Arial" panose="020B0604020202020204" pitchFamily="34" charset="0"/>
                <a:cs typeface="Arial" panose="020B0604020202020204" pitchFamily="34" charset="0"/>
              </a:rPr>
              <a:t>1. </a:t>
            </a:r>
            <a:r>
              <a:rPr lang="en-US" sz="1588" dirty="0" err="1">
                <a:latin typeface="Arial" panose="020B0604020202020204" pitchFamily="34" charset="0"/>
                <a:cs typeface="Arial" panose="020B0604020202020204" pitchFamily="34" charset="0"/>
              </a:rPr>
              <a:t>Để</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hiểu</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những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dịch</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vụ</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họ</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cần</a:t>
            </a:r>
            <a:r>
              <a:rPr lang="en-US" sz="1588" dirty="0">
                <a:latin typeface="Arial" panose="020B0604020202020204" pitchFamily="34" charset="0"/>
                <a:cs typeface="Arial" panose="020B0604020202020204" pitchFamily="34" charset="0"/>
              </a:rPr>
              <a:t>.</a:t>
            </a:r>
          </a:p>
          <a:p>
            <a:pPr lvl="2"/>
            <a:r>
              <a:rPr lang="en-US" sz="1588" dirty="0">
                <a:latin typeface="Arial" panose="020B0604020202020204" pitchFamily="34" charset="0"/>
                <a:cs typeface="Arial" panose="020B0604020202020204" pitchFamily="34" charset="0"/>
              </a:rPr>
              <a:t>2. </a:t>
            </a:r>
            <a:r>
              <a:rPr lang="en-US" sz="1588" dirty="0" err="1">
                <a:latin typeface="Arial" panose="020B0604020202020204" pitchFamily="34" charset="0"/>
                <a:cs typeface="Arial" panose="020B0604020202020204" pitchFamily="34" charset="0"/>
              </a:rPr>
              <a:t>Để</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biết</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sử</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dụng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hệ</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thống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như</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thế</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nào</a:t>
            </a:r>
            <a:r>
              <a:rPr lang="en-US" sz="1588" dirty="0">
                <a:latin typeface="Arial" panose="020B0604020202020204" pitchFamily="34" charset="0"/>
                <a:cs typeface="Arial" panose="020B0604020202020204" pitchFamily="34" charset="0"/>
              </a:rPr>
              <a:t>.</a:t>
            </a:r>
          </a:p>
          <a:p>
            <a:pPr lvl="2"/>
            <a:r>
              <a:rPr lang="en-US" sz="1588" dirty="0">
                <a:latin typeface="Arial" panose="020B0604020202020204" pitchFamily="34" charset="0"/>
                <a:cs typeface="Arial" panose="020B0604020202020204" pitchFamily="34" charset="0"/>
              </a:rPr>
              <a:t>3. </a:t>
            </a:r>
            <a:r>
              <a:rPr lang="en-US" sz="1588" dirty="0" err="1">
                <a:latin typeface="Arial" panose="020B0604020202020204" pitchFamily="34" charset="0"/>
                <a:cs typeface="Arial" panose="020B0604020202020204" pitchFamily="34" charset="0"/>
              </a:rPr>
              <a:t>Để</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biết</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tất</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cả</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các</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vấn</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đề</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mà</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họ</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có</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hệ</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thống</a:t>
            </a:r>
            <a:r>
              <a:rPr lang="en-US" sz="1588" dirty="0">
                <a:latin typeface="Arial" panose="020B0604020202020204" pitchFamily="34" charset="0"/>
                <a:cs typeface="Arial" panose="020B0604020202020204" pitchFamily="34" charset="0"/>
              </a:rPr>
              <a:t>.</a:t>
            </a:r>
          </a:p>
          <a:p>
            <a:pPr lvl="2"/>
            <a:r>
              <a:rPr lang="en-US" sz="1588" dirty="0">
                <a:latin typeface="Arial" panose="020B0604020202020204" pitchFamily="34" charset="0"/>
                <a:cs typeface="Arial" panose="020B0604020202020204" pitchFamily="34" charset="0"/>
              </a:rPr>
              <a:t>4. </a:t>
            </a:r>
            <a:r>
              <a:rPr lang="en-US" sz="1588" dirty="0" err="1">
                <a:latin typeface="Arial" panose="020B0604020202020204" pitchFamily="34" charset="0"/>
                <a:cs typeface="Arial" panose="020B0604020202020204" pitchFamily="34" charset="0"/>
              </a:rPr>
              <a:t>Để</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hiểu</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được</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hệ</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thống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được</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xây</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dựng</a:t>
            </a:r>
            <a:r>
              <a:rPr lang="en-US" sz="1588" dirty="0">
                <a:latin typeface="Arial" panose="020B0604020202020204" pitchFamily="34" charset="0"/>
                <a:cs typeface="Arial" panose="020B0604020202020204" pitchFamily="34" charset="0"/>
              </a:rPr>
              <a:t>. - </a:t>
            </a:r>
            <a:r>
              <a:rPr lang="en-US" sz="1588" dirty="0" err="1">
                <a:latin typeface="Arial" panose="020B0604020202020204" pitchFamily="34" charset="0"/>
                <a:cs typeface="Arial" panose="020B0604020202020204" pitchFamily="34" charset="0"/>
              </a:rPr>
              <a:t>Loại</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thông</a:t>
            </a:r>
            <a:r>
              <a:rPr lang="en-US" sz="1588" dirty="0">
                <a:latin typeface="Arial" panose="020B0604020202020204" pitchFamily="34" charset="0"/>
                <a:cs typeface="Arial" panose="020B0604020202020204" pitchFamily="34" charset="0"/>
              </a:rPr>
              <a:t> tin:</a:t>
            </a:r>
          </a:p>
          <a:p>
            <a:pPr marL="663424" lvl="1" indent="-249344">
              <a:spcBef>
                <a:spcPts val="476"/>
              </a:spcBef>
              <a:buClr>
                <a:srgbClr val="800080"/>
              </a:buClr>
              <a:buFont typeface="Palatino Linotype"/>
              <a:buChar char="–"/>
              <a:tabLst>
                <a:tab pos="662863" algn="l"/>
                <a:tab pos="663424" algn="l"/>
              </a:tabLst>
            </a:pPr>
            <a:r>
              <a:rPr lang="en-US" dirty="0" err="1">
                <a:solidFill>
                  <a:srgbClr val="007A00"/>
                </a:solidFill>
                <a:latin typeface="Arial" panose="020B0604020202020204" pitchFamily="34" charset="0"/>
                <a:cs typeface="Arial" panose="020B0604020202020204" pitchFamily="34" charset="0"/>
              </a:rPr>
              <a:t>Loại</a:t>
            </a:r>
            <a:r>
              <a:rPr lang="en-US" dirty="0">
                <a:solidFill>
                  <a:srgbClr val="007A00"/>
                </a:solidFill>
                <a:latin typeface="Arial" panose="020B0604020202020204" pitchFamily="34" charset="0"/>
                <a:cs typeface="Arial" panose="020B0604020202020204" pitchFamily="34" charset="0"/>
              </a:rPr>
              <a:t> </a:t>
            </a:r>
            <a:r>
              <a:rPr lang="en-US" dirty="0" err="1">
                <a:solidFill>
                  <a:srgbClr val="007A00"/>
                </a:solidFill>
                <a:latin typeface="Arial" panose="020B0604020202020204" pitchFamily="34" charset="0"/>
                <a:cs typeface="Arial" panose="020B0604020202020204" pitchFamily="34" charset="0"/>
              </a:rPr>
              <a:t>thông</a:t>
            </a:r>
            <a:r>
              <a:rPr lang="en-US" dirty="0">
                <a:solidFill>
                  <a:srgbClr val="007A00"/>
                </a:solidFill>
                <a:latin typeface="Arial" panose="020B0604020202020204" pitchFamily="34" charset="0"/>
                <a:cs typeface="Arial" panose="020B0604020202020204" pitchFamily="34" charset="0"/>
              </a:rPr>
              <a:t> tin</a:t>
            </a:r>
            <a:endParaRPr dirty="0">
              <a:solidFill>
                <a:srgbClr val="007A00"/>
              </a:solidFill>
              <a:latin typeface="Arial" panose="020B0604020202020204" pitchFamily="34" charset="0"/>
              <a:cs typeface="Arial" panose="020B0604020202020204" pitchFamily="34" charset="0"/>
            </a:endParaRPr>
          </a:p>
          <a:p>
            <a:pPr lvl="2"/>
            <a:r>
              <a:rPr lang="en-US" sz="1588" dirty="0">
                <a:latin typeface="Arial" panose="020B0604020202020204" pitchFamily="34" charset="0"/>
                <a:cs typeface="Arial" panose="020B0604020202020204" pitchFamily="34" charset="0"/>
              </a:rPr>
              <a:t>1. </a:t>
            </a:r>
            <a:r>
              <a:rPr lang="en-US" sz="1588" dirty="0" err="1">
                <a:latin typeface="Arial" panose="020B0604020202020204" pitchFamily="34" charset="0"/>
                <a:cs typeface="Arial" panose="020B0604020202020204" pitchFamily="34" charset="0"/>
              </a:rPr>
              <a:t>Xây</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dựng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tải</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trọng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và</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thang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máy</a:t>
            </a:r>
            <a:endParaRPr lang="en-US" sz="1588" dirty="0">
              <a:latin typeface="Arial" panose="020B0604020202020204" pitchFamily="34" charset="0"/>
              <a:cs typeface="Arial" panose="020B0604020202020204" pitchFamily="34" charset="0"/>
            </a:endParaRPr>
          </a:p>
          <a:p>
            <a:pPr lvl="2"/>
            <a:r>
              <a:rPr lang="en-US" sz="1588" dirty="0">
                <a:latin typeface="Arial" panose="020B0604020202020204" pitchFamily="34" charset="0"/>
                <a:cs typeface="Arial" panose="020B0604020202020204" pitchFamily="34" charset="0"/>
              </a:rPr>
              <a:t>2. </a:t>
            </a:r>
            <a:r>
              <a:rPr lang="en-US" sz="1588" dirty="0" err="1">
                <a:latin typeface="Arial" panose="020B0604020202020204" pitchFamily="34" charset="0"/>
                <a:cs typeface="Arial" panose="020B0604020202020204" pitchFamily="34" charset="0"/>
              </a:rPr>
              <a:t>thông</a:t>
            </a:r>
            <a:r>
              <a:rPr lang="en-US" sz="1588" dirty="0">
                <a:latin typeface="Arial" panose="020B0604020202020204" pitchFamily="34" charset="0"/>
                <a:cs typeface="Arial" panose="020B0604020202020204" pitchFamily="34" charset="0"/>
              </a:rPr>
              <a:t> tin </a:t>
            </a:r>
            <a:r>
              <a:rPr lang="en-US" sz="1588" dirty="0" err="1">
                <a:latin typeface="Arial" panose="020B0604020202020204" pitchFamily="34" charset="0"/>
                <a:cs typeface="Arial" panose="020B0604020202020204" pitchFamily="34" charset="0"/>
              </a:rPr>
              <a:t>sử</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dụng</a:t>
            </a:r>
            <a:endParaRPr lang="en-US" sz="1588" dirty="0">
              <a:latin typeface="Arial" panose="020B0604020202020204" pitchFamily="34" charset="0"/>
              <a:cs typeface="Arial" panose="020B0604020202020204" pitchFamily="34" charset="0"/>
            </a:endParaRPr>
          </a:p>
          <a:p>
            <a:pPr lvl="2"/>
            <a:r>
              <a:rPr lang="en-US" sz="1588" dirty="0">
                <a:latin typeface="Arial" panose="020B0604020202020204" pitchFamily="34" charset="0"/>
                <a:cs typeface="Arial" panose="020B0604020202020204" pitchFamily="34" charset="0"/>
              </a:rPr>
              <a:t>3. </a:t>
            </a:r>
            <a:r>
              <a:rPr lang="en-US" sz="1588" dirty="0" err="1">
                <a:latin typeface="Arial" panose="020B0604020202020204" pitchFamily="34" charset="0"/>
                <a:cs typeface="Arial" panose="020B0604020202020204" pitchFamily="34" charset="0"/>
              </a:rPr>
              <a:t>hệ</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thống</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như</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là</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một</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vấn</a:t>
            </a:r>
            <a:r>
              <a:rPr lang="en-US" sz="1588" dirty="0">
                <a:latin typeface="Arial" panose="020B0604020202020204" pitchFamily="34" charset="0"/>
                <a:cs typeface="Arial" panose="020B0604020202020204" pitchFamily="34" charset="0"/>
              </a:rPr>
              <a:t> </a:t>
            </a:r>
            <a:r>
              <a:rPr lang="en-US" sz="1588" dirty="0" err="1">
                <a:latin typeface="Arial" panose="020B0604020202020204" pitchFamily="34" charset="0"/>
                <a:cs typeface="Arial" panose="020B0604020202020204" pitchFamily="34" charset="0"/>
              </a:rPr>
              <a:t>đề</a:t>
            </a:r>
            <a:endParaRPr lang="en-US" sz="1588" dirty="0">
              <a:latin typeface="Arial" panose="020B0604020202020204" pitchFamily="34" charset="0"/>
              <a:cs typeface="Arial" panose="020B0604020202020204" pitchFamily="34" charset="0"/>
            </a:endParaRP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8"/>
            <a:ext cx="7208584" cy="479296"/>
          </a:xfrm>
          <a:prstGeom prst="rect">
            <a:avLst/>
          </a:prstGeom>
        </p:spPr>
        <p:txBody>
          <a:bodyPr vert="horz" wrap="square" lIns="0" tIns="44258" rIns="0" bIns="0" rtlCol="0" anchor="t">
            <a:spAutoFit/>
          </a:bodyPr>
          <a:lstStyle/>
          <a:p>
            <a:pPr marL="1167715"/>
            <a:r>
              <a:rPr lang="en-GB" sz="2824" spc="-84" dirty="0"/>
              <a:t>Mục tiêu </a:t>
            </a:r>
            <a:r>
              <a:rPr sz="2824" dirty="0"/>
              <a:t>&amp; </a:t>
            </a:r>
            <a:r>
              <a:rPr lang="en-GB" sz="2824" spc="-154" dirty="0"/>
              <a:t>Thu thập kiến thức</a:t>
            </a:r>
            <a:endParaRPr sz="2824" dirty="0"/>
          </a:p>
        </p:txBody>
      </p:sp>
      <p:sp>
        <p:nvSpPr>
          <p:cNvPr id="3" name="object 3"/>
          <p:cNvSpPr txBox="1"/>
          <p:nvPr/>
        </p:nvSpPr>
        <p:spPr>
          <a:xfrm>
            <a:off x="2433917" y="1153310"/>
            <a:ext cx="8758339" cy="4897944"/>
          </a:xfrm>
          <a:prstGeom prst="rect">
            <a:avLst/>
          </a:prstGeom>
        </p:spPr>
        <p:txBody>
          <a:bodyPr vert="horz" wrap="square" lIns="0" tIns="0" rIns="0" bIns="0" rtlCol="0">
            <a:spAutoFit/>
          </a:bodyPr>
          <a:lstStyle/>
          <a:p>
            <a:pPr marL="309299" indent="-298092">
              <a:buClr>
                <a:srgbClr val="800080"/>
              </a:buClr>
              <a:buSzPct val="68181"/>
              <a:buFont typeface="Courier New"/>
              <a:buChar char=""/>
              <a:tabLst>
                <a:tab pos="309859" algn="l"/>
              </a:tabLst>
            </a:pPr>
            <a:r>
              <a:rPr lang="en-GB" sz="1941" spc="-62" dirty="0">
                <a:solidFill>
                  <a:schemeClr val="tx1">
                    <a:lumMod val="95000"/>
                    <a:lumOff val="5000"/>
                  </a:schemeClr>
                </a:solidFill>
                <a:latin typeface="Palatino Linotype"/>
                <a:cs typeface="Palatino Linotype"/>
              </a:rPr>
              <a:t>Mục tiêu</a:t>
            </a:r>
            <a:endParaRPr sz="1941" dirty="0">
              <a:solidFill>
                <a:schemeClr val="tx1">
                  <a:lumMod val="95000"/>
                  <a:lumOff val="5000"/>
                </a:schemeClr>
              </a:solidFill>
              <a:latin typeface="Palatino Linotype"/>
              <a:cs typeface="Palatino Linotype"/>
            </a:endParaRPr>
          </a:p>
          <a:p>
            <a:pPr marL="663424" lvl="1" indent="-249344">
              <a:spcBef>
                <a:spcPts val="635"/>
              </a:spcBef>
              <a:buClr>
                <a:srgbClr val="800080"/>
              </a:buClr>
              <a:buChar char="–"/>
              <a:tabLst>
                <a:tab pos="662863" algn="l"/>
                <a:tab pos="663984" algn="l"/>
              </a:tabLst>
            </a:pPr>
            <a:r>
              <a:rPr lang="en-GB" sz="2000" spc="-137" dirty="0">
                <a:solidFill>
                  <a:srgbClr val="007A00"/>
                </a:solidFill>
                <a:latin typeface="Arial" panose="020B0604020202020204" pitchFamily="34" charset="0"/>
                <a:cs typeface="Arial" panose="020B0604020202020204" pitchFamily="34" charset="0"/>
              </a:rPr>
              <a:t>Hiểu được system as is và ngữ cảnh của nó</a:t>
            </a:r>
            <a:endParaRPr sz="2000" dirty="0">
              <a:solidFill>
                <a:srgbClr val="007A00"/>
              </a:solidFill>
              <a:latin typeface="Arial" panose="020B0604020202020204" pitchFamily="34" charset="0"/>
              <a:cs typeface="Arial" panose="020B0604020202020204" pitchFamily="34" charset="0"/>
            </a:endParaRPr>
          </a:p>
          <a:p>
            <a:pPr marL="663424" lvl="1" indent="-249344">
              <a:spcBef>
                <a:spcPts val="410"/>
              </a:spcBef>
              <a:buClr>
                <a:srgbClr val="800080"/>
              </a:buClr>
              <a:buChar char="–"/>
              <a:tabLst>
                <a:tab pos="662863" algn="l"/>
                <a:tab pos="663984" algn="l"/>
              </a:tabLst>
            </a:pPr>
            <a:r>
              <a:rPr lang="en-GB" sz="2000" spc="-88" dirty="0">
                <a:solidFill>
                  <a:srgbClr val="007A00"/>
                </a:solidFill>
                <a:latin typeface="Arial" panose="020B0604020202020204" pitchFamily="34" charset="0"/>
                <a:cs typeface="Arial" panose="020B0604020202020204" pitchFamily="34" charset="0"/>
              </a:rPr>
              <a:t>Xác định các vấn đề để xây dựng hệ thống mới</a:t>
            </a:r>
            <a:endParaRPr sz="2000" dirty="0">
              <a:solidFill>
                <a:srgbClr val="007A00"/>
              </a:solidFill>
              <a:latin typeface="Arial" panose="020B0604020202020204" pitchFamily="34" charset="0"/>
              <a:cs typeface="Arial" panose="020B0604020202020204" pitchFamily="34" charset="0"/>
            </a:endParaRPr>
          </a:p>
          <a:p>
            <a:pPr marL="663424" lvl="1" indent="-249344">
              <a:spcBef>
                <a:spcPts val="410"/>
              </a:spcBef>
              <a:buClr>
                <a:srgbClr val="800080"/>
              </a:buClr>
              <a:buChar char="–"/>
              <a:tabLst>
                <a:tab pos="662863" algn="l"/>
                <a:tab pos="663984" algn="l"/>
              </a:tabLst>
            </a:pPr>
            <a:r>
              <a:rPr lang="en-GB" sz="2000" spc="-79" dirty="0">
                <a:solidFill>
                  <a:srgbClr val="007A00"/>
                </a:solidFill>
                <a:latin typeface="Arial" panose="020B0604020202020204" pitchFamily="34" charset="0"/>
                <a:cs typeface="Arial" panose="020B0604020202020204" pitchFamily="34" charset="0"/>
              </a:rPr>
              <a:t>Khám phá các nhu cầu thực sự của các bên liên quan </a:t>
            </a:r>
            <a:endParaRPr sz="2000" dirty="0">
              <a:solidFill>
                <a:srgbClr val="007A00"/>
              </a:solidFill>
              <a:latin typeface="Arial" panose="020B0604020202020204" pitchFamily="34" charset="0"/>
              <a:cs typeface="Arial" panose="020B0604020202020204" pitchFamily="34" charset="0"/>
            </a:endParaRPr>
          </a:p>
          <a:p>
            <a:pPr marL="663424" marR="338996" lvl="1" indent="-249344">
              <a:lnSpc>
                <a:spcPct val="110000"/>
              </a:lnSpc>
              <a:spcBef>
                <a:spcPts val="168"/>
              </a:spcBef>
              <a:buClr>
                <a:srgbClr val="800080"/>
              </a:buClr>
              <a:buChar char="–"/>
              <a:tabLst>
                <a:tab pos="662863" algn="l"/>
                <a:tab pos="663984" algn="l"/>
              </a:tabLst>
            </a:pPr>
            <a:r>
              <a:rPr lang="en-GB" sz="2000" spc="-79" dirty="0">
                <a:solidFill>
                  <a:srgbClr val="007A00"/>
                </a:solidFill>
                <a:latin typeface="Arial" panose="020B0604020202020204" pitchFamily="34" charset="0"/>
                <a:cs typeface="Arial" panose="020B0604020202020204" pitchFamily="34" charset="0"/>
              </a:rPr>
              <a:t>Bằng những cách khác nhau để hệ thống mới có thể giải quyết nhu cầu</a:t>
            </a:r>
            <a:endParaRPr sz="2000" dirty="0">
              <a:solidFill>
                <a:srgbClr val="007A00"/>
              </a:solidFill>
              <a:latin typeface="Arial" panose="020B0604020202020204" pitchFamily="34" charset="0"/>
              <a:cs typeface="Arial" panose="020B0604020202020204" pitchFamily="34" charset="0"/>
            </a:endParaRPr>
          </a:p>
          <a:p>
            <a:pPr marL="309299" indent="-298092">
              <a:spcBef>
                <a:spcPts val="1028"/>
              </a:spcBef>
              <a:buClr>
                <a:srgbClr val="800080"/>
              </a:buClr>
              <a:buSzPct val="68181"/>
              <a:buFont typeface="Courier New"/>
              <a:buChar char=""/>
              <a:tabLst>
                <a:tab pos="309859" algn="l"/>
              </a:tabLst>
            </a:pPr>
            <a:r>
              <a:rPr lang="en-GB" sz="1941" spc="-110" dirty="0">
                <a:solidFill>
                  <a:schemeClr val="tx1">
                    <a:lumMod val="95000"/>
                    <a:lumOff val="5000"/>
                  </a:schemeClr>
                </a:solidFill>
                <a:latin typeface="Palatino Linotype"/>
                <a:cs typeface="Palatino Linotype"/>
              </a:rPr>
              <a:t>Thu thập kiến thức</a:t>
            </a:r>
            <a:endParaRPr sz="1941" dirty="0">
              <a:solidFill>
                <a:schemeClr val="tx1">
                  <a:lumMod val="95000"/>
                  <a:lumOff val="5000"/>
                </a:schemeClr>
              </a:solidFill>
              <a:latin typeface="Palatino Linotype"/>
              <a:cs typeface="Palatino Linotype"/>
            </a:endParaRPr>
          </a:p>
          <a:p>
            <a:pPr marL="663424" marR="977765" lvl="1" indent="-249344">
              <a:lnSpc>
                <a:spcPct val="110000"/>
              </a:lnSpc>
              <a:spcBef>
                <a:spcPts val="349"/>
              </a:spcBef>
              <a:buClr>
                <a:srgbClr val="800080"/>
              </a:buClr>
              <a:buChar char="–"/>
              <a:tabLst>
                <a:tab pos="662863" algn="l"/>
                <a:tab pos="663984" algn="l"/>
              </a:tabLst>
            </a:pPr>
            <a:r>
              <a:rPr lang="en-GB" sz="2000" spc="-110" dirty="0">
                <a:solidFill>
                  <a:srgbClr val="007A00"/>
                </a:solidFill>
                <a:latin typeface="Arial" panose="020B0604020202020204" pitchFamily="34" charset="0"/>
                <a:cs typeface="Arial" panose="020B0604020202020204" pitchFamily="34" charset="0"/>
              </a:rPr>
              <a:t>Kiến thức về tổ chức , cấu trúc , mục tiêu kinh doanh , chính sách </a:t>
            </a:r>
            <a:r>
              <a:rPr lang="en-GB" sz="2000" spc="-110">
                <a:solidFill>
                  <a:srgbClr val="007A00"/>
                </a:solidFill>
                <a:latin typeface="Arial" panose="020B0604020202020204" pitchFamily="34" charset="0"/>
                <a:cs typeface="Arial" panose="020B0604020202020204" pitchFamily="34" charset="0"/>
              </a:rPr>
              <a:t>, vai trò </a:t>
            </a:r>
            <a:r>
              <a:rPr lang="en-GB" sz="2000" spc="-110" dirty="0">
                <a:solidFill>
                  <a:srgbClr val="007A00"/>
                </a:solidFill>
                <a:latin typeface="Arial" panose="020B0604020202020204" pitchFamily="34" charset="0"/>
                <a:cs typeface="Arial" panose="020B0604020202020204" pitchFamily="34" charset="0"/>
              </a:rPr>
              <a:t>và trách nhiệm</a:t>
            </a:r>
            <a:endParaRPr sz="2000" dirty="0">
              <a:solidFill>
                <a:srgbClr val="007A00"/>
              </a:solidFill>
              <a:latin typeface="Arial" panose="020B0604020202020204" pitchFamily="34" charset="0"/>
              <a:cs typeface="Arial" panose="020B0604020202020204" pitchFamily="34" charset="0"/>
            </a:endParaRPr>
          </a:p>
          <a:p>
            <a:pPr marL="663424" lvl="1" indent="-249344">
              <a:spcBef>
                <a:spcPts val="410"/>
              </a:spcBef>
              <a:buClr>
                <a:srgbClr val="800080"/>
              </a:buClr>
              <a:buChar char="–"/>
              <a:tabLst>
                <a:tab pos="662863" algn="l"/>
                <a:tab pos="663984" algn="l"/>
              </a:tabLst>
            </a:pPr>
            <a:r>
              <a:rPr lang="en-GB" sz="2000" spc="-110" dirty="0">
                <a:solidFill>
                  <a:srgbClr val="007A00"/>
                </a:solidFill>
                <a:latin typeface="Arial" panose="020B0604020202020204" pitchFamily="34" charset="0"/>
                <a:cs typeface="Arial" panose="020B0604020202020204" pitchFamily="34" charset="0"/>
              </a:rPr>
              <a:t>Kiến thức về miền trong đó vấn đề thế giới bắt nguồn từ các khái niệm liên quan đến lĩnh vực này , các mục tiêu cụ thể đối với nó , các quy định có thể được áp đặt vào nó</a:t>
            </a:r>
            <a:endParaRPr sz="2000" dirty="0">
              <a:solidFill>
                <a:srgbClr val="007A00"/>
              </a:solidFill>
              <a:latin typeface="Arial" panose="020B0604020202020204" pitchFamily="34" charset="0"/>
              <a:cs typeface="Arial" panose="020B0604020202020204" pitchFamily="34" charset="0"/>
            </a:endParaRPr>
          </a:p>
          <a:p>
            <a:pPr marL="663424" marR="4483" lvl="1" indent="-249344">
              <a:lnSpc>
                <a:spcPct val="110000"/>
              </a:lnSpc>
              <a:spcBef>
                <a:spcPts val="168"/>
              </a:spcBef>
              <a:buClr>
                <a:srgbClr val="800080"/>
              </a:buClr>
              <a:buChar char="–"/>
              <a:tabLst>
                <a:tab pos="662863" algn="l"/>
                <a:tab pos="663984" algn="l"/>
              </a:tabLst>
            </a:pPr>
            <a:r>
              <a:rPr lang="en-GB" sz="2000" spc="-110" dirty="0">
                <a:solidFill>
                  <a:srgbClr val="007A00"/>
                </a:solidFill>
                <a:latin typeface="Arial" panose="020B0604020202020204" pitchFamily="34" charset="0"/>
                <a:cs typeface="Arial" panose="020B0604020202020204" pitchFamily="34" charset="0"/>
              </a:rPr>
              <a:t>Kiến thức  về system-as-is các chủ thể (tức là các thực thể hoạt động )  và các nguồn lực liên quan đến các  nhiệm vụ và luồng công việc và các vấn đề được nêu ra trong bối cảnh này</a:t>
            </a:r>
            <a:endParaRPr sz="2000" dirty="0">
              <a:solidFill>
                <a:srgbClr val="007A00"/>
              </a:solidFill>
              <a:latin typeface="Arial" panose="020B0604020202020204" pitchFamily="34" charset="0"/>
              <a:cs typeface="Arial" panose="020B0604020202020204" pitchFamily="34" charset="0"/>
            </a:endParaRPr>
          </a:p>
        </p:txBody>
      </p:sp>
      <p:sp>
        <p:nvSpPr>
          <p:cNvPr id="4" name="object 4"/>
          <p:cNvSpPr/>
          <p:nvPr/>
        </p:nvSpPr>
        <p:spPr>
          <a:xfrm>
            <a:off x="2215179" y="406101"/>
            <a:ext cx="719417" cy="77858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4</a:t>
            </a:fld>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434606"/>
          </a:xfrm>
          <a:prstGeom prst="rect">
            <a:avLst/>
          </a:prstGeom>
        </p:spPr>
        <p:txBody>
          <a:bodyPr vert="horz" wrap="square" lIns="0" tIns="0" rIns="0" bIns="0" rtlCol="0" anchor="t">
            <a:spAutoFit/>
          </a:bodyPr>
          <a:lstStyle/>
          <a:p>
            <a:pPr marL="2576930"/>
            <a:r>
              <a:rPr lang="en-US" sz="2824" dirty="0" err="1"/>
              <a:t>Hệ</a:t>
            </a:r>
            <a:r>
              <a:rPr lang="en-US" sz="2824" dirty="0"/>
              <a:t> </a:t>
            </a:r>
            <a:r>
              <a:rPr lang="en-US" sz="2824" dirty="0" err="1"/>
              <a:t>thống</a:t>
            </a:r>
            <a:r>
              <a:rPr lang="en-US" sz="2824" dirty="0"/>
              <a:t> </a:t>
            </a:r>
            <a:r>
              <a:rPr lang="en-US" sz="2824" dirty="0" err="1"/>
              <a:t>thang</a:t>
            </a:r>
            <a:r>
              <a:rPr lang="en-US" sz="2824" dirty="0"/>
              <a:t> </a:t>
            </a:r>
            <a:r>
              <a:rPr lang="en-US" sz="2824" dirty="0" err="1"/>
              <a:t>máy</a:t>
            </a:r>
            <a:endParaRPr sz="2824" dirty="0"/>
          </a:p>
        </p:txBody>
      </p:sp>
      <p:sp>
        <p:nvSpPr>
          <p:cNvPr id="3" name="object 3"/>
          <p:cNvSpPr txBox="1"/>
          <p:nvPr/>
        </p:nvSpPr>
        <p:spPr>
          <a:xfrm>
            <a:off x="2333010" y="1264072"/>
            <a:ext cx="9322542" cy="4803303"/>
          </a:xfrm>
          <a:prstGeom prst="rect">
            <a:avLst/>
          </a:prstGeom>
        </p:spPr>
        <p:txBody>
          <a:bodyPr vert="horz" wrap="square" lIns="0" tIns="0" rIns="0" bIns="0" rtlCol="0">
            <a:spAutoFit/>
          </a:bodyPr>
          <a:lstStyle/>
          <a:p>
            <a:pPr marL="11206"/>
            <a:r>
              <a:rPr sz="2118" spc="-106" dirty="0">
                <a:solidFill>
                  <a:srgbClr val="BF0000"/>
                </a:solidFill>
                <a:latin typeface="Arial" panose="020B0604020202020204" pitchFamily="34" charset="0"/>
                <a:cs typeface="Arial" panose="020B0604020202020204" pitchFamily="34" charset="0"/>
              </a:rPr>
              <a:t>Example </a:t>
            </a:r>
            <a:r>
              <a:rPr sz="2118" spc="-93" dirty="0">
                <a:solidFill>
                  <a:srgbClr val="BF0000"/>
                </a:solidFill>
                <a:latin typeface="Arial" panose="020B0604020202020204" pitchFamily="34" charset="0"/>
                <a:cs typeface="Arial" panose="020B0604020202020204" pitchFamily="34" charset="0"/>
              </a:rPr>
              <a:t>(Sample</a:t>
            </a:r>
            <a:r>
              <a:rPr sz="2118" spc="110" dirty="0">
                <a:solidFill>
                  <a:srgbClr val="BF0000"/>
                </a:solidFill>
                <a:latin typeface="Arial" panose="020B0604020202020204" pitchFamily="34" charset="0"/>
                <a:cs typeface="Arial" panose="020B0604020202020204" pitchFamily="34" charset="0"/>
              </a:rPr>
              <a:t> </a:t>
            </a:r>
            <a:r>
              <a:rPr sz="2118" spc="-101" dirty="0">
                <a:solidFill>
                  <a:srgbClr val="BF0000"/>
                </a:solidFill>
                <a:latin typeface="Arial" panose="020B0604020202020204" pitchFamily="34" charset="0"/>
                <a:cs typeface="Arial" panose="020B0604020202020204" pitchFamily="34" charset="0"/>
              </a:rPr>
              <a:t>Questions)</a:t>
            </a:r>
            <a:endParaRPr sz="2118" dirty="0">
              <a:latin typeface="Arial" panose="020B0604020202020204" pitchFamily="34" charset="0"/>
              <a:cs typeface="Arial" panose="020B0604020202020204" pitchFamily="34" charset="0"/>
            </a:endParaRPr>
          </a:p>
          <a:p>
            <a:pPr marL="309299" indent="-298092">
              <a:spcBef>
                <a:spcPts val="516"/>
              </a:spcBef>
              <a:buClr>
                <a:srgbClr val="800080"/>
              </a:buClr>
              <a:buSzPct val="68750"/>
              <a:buFont typeface="Courier New"/>
              <a:buChar char=""/>
              <a:tabLst>
                <a:tab pos="309859" algn="l"/>
              </a:tabLst>
            </a:pPr>
            <a:r>
              <a:rPr lang="en-US" sz="2118" dirty="0" err="1">
                <a:latin typeface="Arial" panose="020B0604020202020204" pitchFamily="34" charset="0"/>
                <a:cs typeface="Arial" panose="020B0604020202020204" pitchFamily="34" charset="0"/>
              </a:rPr>
              <a:t>Khách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sạn</a:t>
            </a:r>
            <a:r>
              <a:rPr lang="en-US" sz="2118" dirty="0">
                <a:latin typeface="Arial" panose="020B0604020202020204" pitchFamily="34" charset="0"/>
                <a:cs typeface="Arial" panose="020B0604020202020204" pitchFamily="34" charset="0"/>
              </a:rPr>
              <a:t>/</a:t>
            </a:r>
            <a:r>
              <a:rPr lang="en-US" sz="2118" dirty="0" err="1">
                <a:latin typeface="Arial" panose="020B0604020202020204" pitchFamily="34" charset="0"/>
                <a:cs typeface="Arial" panose="020B0604020202020204" pitchFamily="34" charset="0"/>
              </a:rPr>
              <a:t>Chủ</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đầu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tư</a:t>
            </a:r>
            <a:r>
              <a:rPr lang="en-US" sz="2118" dirty="0">
                <a:latin typeface="Arial" panose="020B0604020202020204" pitchFamily="34" charset="0"/>
                <a:cs typeface="Arial" panose="020B0604020202020204" pitchFamily="34" charset="0"/>
              </a:rPr>
              <a:t>:</a:t>
            </a:r>
          </a:p>
          <a:p>
            <a:pPr marL="11206">
              <a:spcBef>
                <a:spcPts val="516"/>
              </a:spcBef>
              <a:buClr>
                <a:srgbClr val="800080"/>
              </a:buClr>
              <a:buSzPct val="68750"/>
              <a:tabLst>
                <a:tab pos="309859" algn="l"/>
              </a:tabLst>
            </a:pPr>
            <a:r>
              <a:rPr lang="en-US" sz="2118" dirty="0">
                <a:latin typeface="Arial" panose="020B0604020202020204" pitchFamily="34" charset="0"/>
                <a:cs typeface="Arial" panose="020B0604020202020204" pitchFamily="34" charset="0"/>
              </a:rPr>
              <a:t>     - Chi </a:t>
            </a:r>
            <a:r>
              <a:rPr lang="en-US" sz="2118" dirty="0" err="1">
                <a:latin typeface="Arial" panose="020B0604020202020204" pitchFamily="34" charset="0"/>
                <a:cs typeface="Arial" panose="020B0604020202020204" pitchFamily="34" charset="0"/>
              </a:rPr>
              <a:t>phí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tối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dự</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hệ</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thống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thang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máy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gì</a:t>
            </a:r>
            <a:r>
              <a:rPr lang="en-US" sz="2118" dirty="0">
                <a:latin typeface="Arial" panose="020B0604020202020204" pitchFamily="34" charset="0"/>
                <a:cs typeface="Arial" panose="020B0604020202020204" pitchFamily="34" charset="0"/>
              </a:rPr>
              <a:t> </a:t>
            </a:r>
          </a:p>
          <a:p>
            <a:pPr marL="11206">
              <a:spcBef>
                <a:spcPts val="516"/>
              </a:spcBef>
              <a:buClr>
                <a:srgbClr val="800080"/>
              </a:buClr>
              <a:buSzPct val="68750"/>
              <a:tabLst>
                <a:tab pos="309859" algn="l"/>
              </a:tabLst>
            </a:pP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gian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tối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hoàn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thành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dự</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gì</a:t>
            </a:r>
            <a:r>
              <a:rPr lang="en-US" sz="2118" dirty="0">
                <a:latin typeface="Arial" panose="020B0604020202020204" pitchFamily="34" charset="0"/>
                <a:cs typeface="Arial" panose="020B0604020202020204" pitchFamily="34" charset="0"/>
              </a:rPr>
              <a:t>? </a:t>
            </a:r>
          </a:p>
          <a:p>
            <a:pPr marL="313781" indent="-302575">
              <a:spcBef>
                <a:spcPts val="516"/>
              </a:spcBef>
              <a:buClr>
                <a:srgbClr val="800080"/>
              </a:buClr>
              <a:buSzPct val="68750"/>
              <a:buFontTx/>
              <a:buChar char="-"/>
              <a:tabLst>
                <a:tab pos="309859" algn="l"/>
              </a:tabLst>
            </a:pPr>
            <a:r>
              <a:rPr lang="en-US" sz="2118" dirty="0">
                <a:latin typeface="Arial" panose="020B0604020202020204" pitchFamily="34" charset="0"/>
                <a:cs typeface="Arial" panose="020B0604020202020204" pitchFamily="34" charset="0"/>
              </a:rPr>
              <a:t>-</a:t>
            </a:r>
            <a:r>
              <a:rPr lang="en-US" sz="2118" dirty="0" err="1">
                <a:latin typeface="Arial" panose="020B0604020202020204" pitchFamily="34" charset="0"/>
                <a:cs typeface="Arial" panose="020B0604020202020204" pitchFamily="34" charset="0"/>
              </a:rPr>
              <a:t>Bạn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ủy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quyền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chúng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tôi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lấy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mã</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nguồn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từ</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hệ</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thống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thang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máy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trước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đó</a:t>
            </a:r>
            <a:r>
              <a:rPr lang="en-US" sz="2118" dirty="0">
                <a:latin typeface="Arial" panose="020B0604020202020204" pitchFamily="34" charset="0"/>
                <a:cs typeface="Arial" panose="020B0604020202020204" pitchFamily="34" charset="0"/>
              </a:rPr>
              <a:t> ?</a:t>
            </a:r>
          </a:p>
          <a:p>
            <a:pPr marL="313781" indent="-302575">
              <a:spcBef>
                <a:spcPts val="516"/>
              </a:spcBef>
              <a:buClr>
                <a:srgbClr val="800080"/>
              </a:buClr>
              <a:buSzPct val="68750"/>
              <a:buFontTx/>
              <a:buChar char="-"/>
              <a:tabLst>
                <a:tab pos="309859" algn="l"/>
              </a:tabLst>
            </a:pPr>
            <a:r>
              <a:rPr lang="en-US" sz="2118" dirty="0" err="1">
                <a:latin typeface="Arial" panose="020B0604020202020204" pitchFamily="34" charset="0"/>
                <a:cs typeface="Arial" panose="020B0604020202020204" pitchFamily="34" charset="0"/>
              </a:rPr>
              <a:t>Kiến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trúc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sư</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của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tòa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nhà</a:t>
            </a:r>
            <a:r>
              <a:rPr lang="en-US" sz="2118" dirty="0">
                <a:latin typeface="Arial" panose="020B0604020202020204" pitchFamily="34" charset="0"/>
                <a:cs typeface="Arial" panose="020B0604020202020204" pitchFamily="34" charset="0"/>
              </a:rPr>
              <a:t> </a:t>
            </a:r>
            <a:r>
              <a:rPr sz="2118" spc="-49" dirty="0">
                <a:solidFill>
                  <a:srgbClr val="342170"/>
                </a:solidFill>
                <a:latin typeface="Arial" panose="020B0604020202020204" pitchFamily="34" charset="0"/>
                <a:cs typeface="Arial" panose="020B0604020202020204" pitchFamily="34" charset="0"/>
              </a:rPr>
              <a:t>:</a:t>
            </a:r>
            <a:endParaRPr sz="2118" dirty="0">
              <a:latin typeface="Arial" panose="020B0604020202020204" pitchFamily="34" charset="0"/>
              <a:cs typeface="Arial" panose="020B0604020202020204" pitchFamily="34" charset="0"/>
            </a:endParaRPr>
          </a:p>
          <a:p>
            <a:pPr marL="663424" marR="4483" lvl="1" indent="-248784">
              <a:lnSpc>
                <a:spcPct val="110000"/>
              </a:lnSpc>
              <a:spcBef>
                <a:spcPts val="265"/>
              </a:spcBef>
              <a:buClr>
                <a:srgbClr val="800080"/>
              </a:buClr>
              <a:buChar char="–"/>
              <a:tabLst>
                <a:tab pos="663424" algn="l"/>
                <a:tab pos="663984" algn="l"/>
                <a:tab pos="4635560" algn="l"/>
              </a:tabLst>
            </a:pP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nhiêu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muốn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cần</a:t>
            </a:r>
            <a:r>
              <a:rPr lang="en-US" sz="2118" dirty="0">
                <a:latin typeface="Arial" panose="020B0604020202020204" pitchFamily="34" charset="0"/>
                <a:cs typeface="Arial" panose="020B0604020202020204" pitchFamily="34" charset="0"/>
              </a:rPr>
              <a:t> ở </a:t>
            </a:r>
            <a:r>
              <a:rPr lang="en-US" sz="2118" dirty="0" err="1">
                <a:latin typeface="Arial" panose="020B0604020202020204" pitchFamily="34" charset="0"/>
                <a:cs typeface="Arial" panose="020B0604020202020204" pitchFamily="34" charset="0"/>
              </a:rPr>
              <a:t>khách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sạn</a:t>
            </a:r>
            <a:r>
              <a:rPr lang="en-US" sz="2118" dirty="0">
                <a:latin typeface="Arial" panose="020B0604020202020204" pitchFamily="34" charset="0"/>
                <a:cs typeface="Arial" panose="020B0604020202020204" pitchFamily="34" charset="0"/>
              </a:rPr>
              <a:t> </a:t>
            </a:r>
            <a:r>
              <a:rPr lang="en-US" sz="2118" err="1">
                <a:latin typeface="Arial" panose="020B0604020202020204" pitchFamily="34" charset="0"/>
                <a:cs typeface="Arial" panose="020B0604020202020204" pitchFamily="34" charset="0"/>
              </a:rPr>
              <a:t>mới</a:t>
            </a:r>
            <a:r>
              <a:rPr lang="en-US" sz="2118">
                <a:latin typeface="Arial" panose="020B0604020202020204" pitchFamily="34" charset="0"/>
                <a:cs typeface="Arial" panose="020B0604020202020204" pitchFamily="34" charset="0"/>
              </a:rPr>
              <a:t>?</a:t>
            </a:r>
          </a:p>
          <a:p>
            <a:pPr marL="663424" marR="4483" lvl="1" indent="-248784">
              <a:lnSpc>
                <a:spcPct val="110000"/>
              </a:lnSpc>
              <a:spcBef>
                <a:spcPts val="265"/>
              </a:spcBef>
              <a:buClr>
                <a:srgbClr val="800080"/>
              </a:buClr>
              <a:buChar char="–"/>
              <a:tabLst>
                <a:tab pos="663424" algn="l"/>
                <a:tab pos="663984" algn="l"/>
                <a:tab pos="4635560" algn="l"/>
              </a:tabLst>
            </a:pPr>
            <a:r>
              <a:rPr lang="en-US" sz="2118">
                <a:latin typeface="Arial" panose="020B0604020202020204" pitchFamily="34" charset="0"/>
                <a:cs typeface="Arial" panose="020B0604020202020204" pitchFamily="34" charset="0"/>
              </a:rPr>
              <a:t>(Không hỏi câu hỏi như thế này. Hỏi để confirm. Tuy nhiên chỉ thể hiệ vừa đủ rằng mình am hiểu, đừng tự tin thái quá lại hỏng việc.)</a:t>
            </a:r>
            <a:endParaRPr lang="en-US" sz="2118" dirty="0">
              <a:latin typeface="Arial" panose="020B0604020202020204" pitchFamily="34" charset="0"/>
              <a:cs typeface="Arial" panose="020B0604020202020204" pitchFamily="34" charset="0"/>
            </a:endParaRPr>
          </a:p>
          <a:p>
            <a:pPr marL="663424" marR="4483" lvl="1" indent="-248784">
              <a:lnSpc>
                <a:spcPct val="110000"/>
              </a:lnSpc>
              <a:spcBef>
                <a:spcPts val="265"/>
              </a:spcBef>
              <a:buClr>
                <a:srgbClr val="800080"/>
              </a:buClr>
              <a:buChar char="–"/>
              <a:tabLst>
                <a:tab pos="663424" algn="l"/>
                <a:tab pos="663984" algn="l"/>
                <a:tab pos="4635560" algn="l"/>
              </a:tabLst>
            </a:pPr>
            <a:r>
              <a:rPr lang="en-US" sz="2118" dirty="0" err="1">
                <a:latin typeface="Arial" panose="020B0604020202020204" pitchFamily="34" charset="0"/>
                <a:cs typeface="Arial" panose="020B0604020202020204" pitchFamily="34" charset="0"/>
              </a:rPr>
              <a:t>Bạn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đang</a:t>
            </a:r>
            <a:r>
              <a:rPr lang="en-US" sz="2118" dirty="0">
                <a:latin typeface="Arial" panose="020B0604020202020204" pitchFamily="34" charset="0"/>
                <a:cs typeface="Arial" panose="020B0604020202020204" pitchFamily="34" charset="0"/>
              </a:rPr>
              <a:t> ở </a:t>
            </a:r>
            <a:r>
              <a:rPr lang="en-US" sz="2118" dirty="0" err="1">
                <a:latin typeface="Arial" panose="020B0604020202020204" pitchFamily="34" charset="0"/>
                <a:cs typeface="Arial" panose="020B0604020202020204" pitchFamily="34" charset="0"/>
              </a:rPr>
              <a:t>mức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tải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trung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bình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là</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nhiêu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giờ</a:t>
            </a:r>
            <a:r>
              <a:rPr lang="en-US" sz="2118" dirty="0">
                <a:latin typeface="Arial" panose="020B0604020202020204" pitchFamily="34" charset="0"/>
                <a:cs typeface="Arial" panose="020B0604020202020204" pitchFamily="34" charset="0"/>
              </a:rPr>
              <a:t>? </a:t>
            </a:r>
          </a:p>
          <a:p>
            <a:r>
              <a:rPr lang="en-US" sz="1588" dirty="0">
                <a:latin typeface="Arial" panose="020B0604020202020204" pitchFamily="34" charset="0"/>
                <a:cs typeface="Arial" panose="020B0604020202020204" pitchFamily="34" charset="0"/>
              </a:rPr>
              <a:t>         -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bao</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nhiêu</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khác</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thể</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đủ</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vừa</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bên</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trong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thang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máy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khi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người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bấm</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chuông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đang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sử</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dụng</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nó</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với</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xe</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đẩy</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hành</a:t>
            </a:r>
            <a:r>
              <a:rPr lang="en-US" sz="2118" dirty="0">
                <a:latin typeface="Arial" panose="020B0604020202020204" pitchFamily="34" charset="0"/>
                <a:cs typeface="Arial" panose="020B0604020202020204" pitchFamily="34" charset="0"/>
              </a:rPr>
              <a:t> </a:t>
            </a:r>
            <a:r>
              <a:rPr lang="en-US" sz="2118" dirty="0" err="1">
                <a:latin typeface="Arial" panose="020B0604020202020204" pitchFamily="34" charset="0"/>
                <a:cs typeface="Arial" panose="020B0604020202020204" pitchFamily="34" charset="0"/>
              </a:rPr>
              <a:t>lý</a:t>
            </a:r>
            <a:r>
              <a:rPr lang="en-US" sz="2118" dirty="0">
                <a:latin typeface="Arial" panose="020B0604020202020204" pitchFamily="34" charset="0"/>
                <a:cs typeface="Arial" panose="020B0604020202020204" pitchFamily="34" charset="0"/>
              </a:rPr>
              <a:t>?</a:t>
            </a:r>
          </a:p>
        </p:txBody>
      </p:sp>
      <p:sp>
        <p:nvSpPr>
          <p:cNvPr id="4" name="object 4"/>
          <p:cNvSpPr/>
          <p:nvPr/>
        </p:nvSpPr>
        <p:spPr>
          <a:xfrm>
            <a:off x="2187365" y="510404"/>
            <a:ext cx="936326" cy="618808"/>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984" y="1969241"/>
            <a:ext cx="10631424" cy="553998"/>
          </a:xfrm>
          <a:prstGeom prst="rect">
            <a:avLst/>
          </a:prstGeom>
        </p:spPr>
        <p:txBody>
          <a:bodyPr vert="horz" wrap="square" lIns="0" tIns="0" rIns="0" bIns="0" rtlCol="0" anchor="t">
            <a:spAutoFit/>
          </a:bodyPr>
          <a:lstStyle/>
          <a:p>
            <a:pPr marL="11206" algn="ctr"/>
            <a:r>
              <a:rPr lang="en-US" sz="3600" b="1">
                <a:latin typeface="Segoe UI" panose="020B0502040204020203" pitchFamily="34" charset="0"/>
                <a:cs typeface="Segoe UI" panose="020B0502040204020203" pitchFamily="34" charset="0"/>
              </a:rPr>
              <a:t>2. KỸ THUẬT KHAI THÁC YÊU CẦU</a:t>
            </a:r>
            <a:endParaRPr sz="3530" dirty="0">
              <a:solidFill>
                <a:srgbClr val="00B050"/>
              </a:solidFill>
            </a:endParaRPr>
          </a:p>
        </p:txBody>
      </p:sp>
      <p:sp>
        <p:nvSpPr>
          <p:cNvPr id="3" name="object 3"/>
          <p:cNvSpPr txBox="1"/>
          <p:nvPr/>
        </p:nvSpPr>
        <p:spPr>
          <a:xfrm>
            <a:off x="3310128" y="3226766"/>
            <a:ext cx="7662672" cy="1138773"/>
          </a:xfrm>
          <a:prstGeom prst="rect">
            <a:avLst/>
          </a:prstGeom>
        </p:spPr>
        <p:txBody>
          <a:bodyPr vert="horz" wrap="square" lIns="0" tIns="0" rIns="0" bIns="0" rtlCol="0">
            <a:spAutoFit/>
          </a:bodyPr>
          <a:lstStyle/>
          <a:p>
            <a:r>
              <a:rPr lang="en-US" sz="2800" b="1" i="0">
                <a:solidFill>
                  <a:srgbClr val="00B050"/>
                </a:solidFill>
                <a:effectLst/>
                <a:latin typeface="MyriadPro-Bold"/>
              </a:rPr>
              <a:t>THU THẬP CÁC YÊU CẦU</a:t>
            </a:r>
          </a:p>
          <a:p>
            <a:r>
              <a:rPr lang="en-US" sz="2800" b="1" i="0">
                <a:solidFill>
                  <a:srgbClr val="00B050"/>
                </a:solidFill>
                <a:effectLst/>
                <a:latin typeface="MyriadPro-Bold"/>
              </a:rPr>
              <a:t>Eliciting Requirements</a:t>
            </a:r>
          </a:p>
          <a:p>
            <a:r>
              <a:rPr lang="en-US" b="1">
                <a:solidFill>
                  <a:srgbClr val="000000"/>
                </a:solidFill>
                <a:latin typeface="MyriadPro-Bold"/>
              </a:rPr>
              <a:t>(Requirements Engineering Fundamentals, </a:t>
            </a:r>
            <a:r>
              <a:rPr lang="en-US" sz="1800" b="0" i="0">
                <a:solidFill>
                  <a:srgbClr val="000000"/>
                </a:solidFill>
                <a:effectLst/>
                <a:latin typeface="MyriadPro-Regular"/>
              </a:rPr>
              <a:t>Klaus Pohl · Chris Rupp</a:t>
            </a:r>
            <a:r>
              <a:rPr lang="en-US"/>
              <a:t> </a:t>
            </a:r>
            <a:r>
              <a:rPr lang="en-US" b="1">
                <a:solidFill>
                  <a:srgbClr val="000000"/>
                </a:solidFill>
                <a:latin typeface="MyriadPro-Bold"/>
              </a:rPr>
              <a:t>: Chapter 3)</a:t>
            </a: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41</a:t>
            </a:fld>
            <a:endParaRPr dirty="0"/>
          </a:p>
        </p:txBody>
      </p:sp>
    </p:spTree>
    <p:extLst>
      <p:ext uri="{BB962C8B-B14F-4D97-AF65-F5344CB8AC3E}">
        <p14:creationId xmlns:p14="http://schemas.microsoft.com/office/powerpoint/2010/main" val="33858639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1217-B39C-4634-9F81-66C998639A38}"/>
              </a:ext>
            </a:extLst>
          </p:cNvPr>
          <p:cNvSpPr>
            <a:spLocks noGrp="1"/>
          </p:cNvSpPr>
          <p:nvPr>
            <p:ph type="title"/>
          </p:nvPr>
        </p:nvSpPr>
        <p:spPr/>
        <p:txBody>
          <a:bodyPr/>
          <a:lstStyle/>
          <a:p>
            <a:r>
              <a:rPr lang="en-US"/>
              <a:t>C</a:t>
            </a:r>
            <a:r>
              <a:rPr lang="vi-VN"/>
              <a:t>ác nguồn yêu cầu </a:t>
            </a:r>
            <a:endParaRPr lang="en-US"/>
          </a:p>
        </p:txBody>
      </p:sp>
      <p:sp>
        <p:nvSpPr>
          <p:cNvPr id="3" name="Content Placeholder 2">
            <a:extLst>
              <a:ext uri="{FF2B5EF4-FFF2-40B4-BE49-F238E27FC236}">
                <a16:creationId xmlns:a16="http://schemas.microsoft.com/office/drawing/2014/main" id="{D610DBCD-A86A-43CA-8208-9129709B53B9}"/>
              </a:ext>
            </a:extLst>
          </p:cNvPr>
          <p:cNvSpPr>
            <a:spLocks noGrp="1"/>
          </p:cNvSpPr>
          <p:nvPr>
            <p:ph idx="1"/>
          </p:nvPr>
        </p:nvSpPr>
        <p:spPr/>
        <p:txBody>
          <a:bodyPr/>
          <a:lstStyle/>
          <a:p>
            <a:r>
              <a:rPr lang="en-US" sz="1800" b="1" i="1">
                <a:solidFill>
                  <a:srgbClr val="0070C0"/>
                </a:solidFill>
                <a:effectLst/>
                <a:latin typeface="MinionPro-It"/>
              </a:rPr>
              <a:t>Stakeholders</a:t>
            </a:r>
            <a:r>
              <a:rPr lang="en-US" sz="1800" b="0" i="1">
                <a:solidFill>
                  <a:srgbClr val="000000"/>
                </a:solidFill>
                <a:effectLst/>
                <a:latin typeface="MinionPro-It"/>
              </a:rPr>
              <a:t> </a:t>
            </a:r>
          </a:p>
          <a:p>
            <a:pPr marL="1023938" indent="0" defTabSz="439738">
              <a:buNone/>
            </a:pPr>
            <a:r>
              <a:rPr lang="en-US" sz="2000">
                <a:solidFill>
                  <a:srgbClr val="00B050"/>
                </a:solidFill>
                <a:latin typeface="MinionPro-Regular"/>
              </a:rPr>
              <a:t>P</a:t>
            </a:r>
            <a:r>
              <a:rPr lang="en-US" sz="2000" b="0" i="0">
                <a:solidFill>
                  <a:srgbClr val="00B050"/>
                </a:solidFill>
                <a:effectLst/>
                <a:latin typeface="MinionPro-Regular"/>
              </a:rPr>
              <a:t>eople or organizations that (directly or indirectly) influence the requirements of a system</a:t>
            </a:r>
            <a:r>
              <a:rPr lang="en-US" sz="2000">
                <a:solidFill>
                  <a:srgbClr val="00B050"/>
                </a:solidFill>
              </a:rPr>
              <a:t> </a:t>
            </a:r>
            <a:endParaRPr lang="en-US" sz="2000" b="0" i="1">
              <a:solidFill>
                <a:srgbClr val="00B050"/>
              </a:solidFill>
              <a:effectLst/>
              <a:latin typeface="MinionPro-It"/>
            </a:endParaRPr>
          </a:p>
          <a:p>
            <a:r>
              <a:rPr lang="en-US" sz="1800" b="1" i="1">
                <a:solidFill>
                  <a:srgbClr val="0070C0"/>
                </a:solidFill>
                <a:effectLst/>
                <a:latin typeface="MinionPro-It"/>
              </a:rPr>
              <a:t>Documents</a:t>
            </a:r>
            <a:r>
              <a:rPr lang="en-US" sz="1800" b="0" i="1">
                <a:solidFill>
                  <a:srgbClr val="000000"/>
                </a:solidFill>
                <a:effectLst/>
                <a:latin typeface="MinionPro-It"/>
              </a:rPr>
              <a:t> </a:t>
            </a:r>
          </a:p>
          <a:p>
            <a:pPr marL="1023938" indent="0">
              <a:buNone/>
            </a:pPr>
            <a:r>
              <a:rPr lang="en-US" sz="2000">
                <a:solidFill>
                  <a:srgbClr val="00B050"/>
                </a:solidFill>
                <a:latin typeface="MinionPro-Regular"/>
              </a:rPr>
              <a:t>C</a:t>
            </a:r>
            <a:r>
              <a:rPr lang="en-US" sz="2000" b="0" i="0">
                <a:solidFill>
                  <a:srgbClr val="00B050"/>
                </a:solidFill>
                <a:effectLst/>
                <a:latin typeface="MinionPro-Regular"/>
              </a:rPr>
              <a:t>ontain important information that can provide requirements</a:t>
            </a:r>
            <a:r>
              <a:rPr lang="en-US" sz="2000">
                <a:solidFill>
                  <a:srgbClr val="00B050"/>
                </a:solidFill>
              </a:rPr>
              <a:t> </a:t>
            </a:r>
            <a:br>
              <a:rPr lang="en-US" sz="2000">
                <a:solidFill>
                  <a:srgbClr val="00B050"/>
                </a:solidFill>
              </a:rPr>
            </a:br>
            <a:endParaRPr lang="en-US" sz="2000" b="0" i="1">
              <a:solidFill>
                <a:srgbClr val="00B050"/>
              </a:solidFill>
              <a:effectLst/>
              <a:latin typeface="MinionPro-It"/>
            </a:endParaRPr>
          </a:p>
          <a:p>
            <a:r>
              <a:rPr lang="en-US" b="1" i="1">
                <a:solidFill>
                  <a:srgbClr val="0070C0"/>
                </a:solidFill>
                <a:latin typeface="MinionPro-It"/>
              </a:rPr>
              <a:t>Systems in operation</a:t>
            </a:r>
          </a:p>
          <a:p>
            <a:pPr marL="1023938" indent="0">
              <a:buNone/>
            </a:pPr>
            <a:r>
              <a:rPr lang="en-US" sz="2000" b="0" i="0">
                <a:solidFill>
                  <a:srgbClr val="00B050"/>
                </a:solidFill>
                <a:effectLst/>
                <a:latin typeface="MinionPro-Regular"/>
              </a:rPr>
              <a:t>Can be legacy or predecessor systems as well as competing systems.</a:t>
            </a:r>
            <a:r>
              <a:rPr lang="en-US" sz="2000">
                <a:solidFill>
                  <a:srgbClr val="00B050"/>
                </a:solidFill>
              </a:rPr>
              <a:t> </a:t>
            </a:r>
            <a:br>
              <a:rPr lang="en-US" sz="2000">
                <a:solidFill>
                  <a:srgbClr val="00B050"/>
                </a:solidFill>
              </a:rPr>
            </a:br>
            <a:r>
              <a:rPr lang="en-US" sz="2000" b="0" i="1">
                <a:solidFill>
                  <a:srgbClr val="00B050"/>
                </a:solidFill>
                <a:effectLst/>
                <a:latin typeface="MinionPro-It"/>
              </a:rPr>
              <a:t> </a:t>
            </a:r>
            <a:br>
              <a:rPr lang="en-US" sz="2000">
                <a:solidFill>
                  <a:srgbClr val="00B050"/>
                </a:solidFill>
              </a:rPr>
            </a:br>
            <a:endParaRPr lang="en-US" sz="2000">
              <a:solidFill>
                <a:srgbClr val="00B050"/>
              </a:solidFill>
            </a:endParaRPr>
          </a:p>
        </p:txBody>
      </p:sp>
    </p:spTree>
    <p:extLst>
      <p:ext uri="{BB962C8B-B14F-4D97-AF65-F5344CB8AC3E}">
        <p14:creationId xmlns:p14="http://schemas.microsoft.com/office/powerpoint/2010/main" val="2389127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1A1C-0964-46B6-B581-84E4A3A8DF4C}"/>
              </a:ext>
            </a:extLst>
          </p:cNvPr>
          <p:cNvSpPr>
            <a:spLocks noGrp="1"/>
          </p:cNvSpPr>
          <p:nvPr>
            <p:ph type="title"/>
          </p:nvPr>
        </p:nvSpPr>
        <p:spPr/>
        <p:txBody>
          <a:bodyPr/>
          <a:lstStyle/>
          <a:p>
            <a:r>
              <a:rPr lang="en-US"/>
              <a:t>C</a:t>
            </a:r>
            <a:r>
              <a:rPr lang="vi-VN"/>
              <a:t>ác nguồn yêu cầu </a:t>
            </a:r>
            <a:endParaRPr lang="en-US"/>
          </a:p>
        </p:txBody>
      </p:sp>
      <p:sp>
        <p:nvSpPr>
          <p:cNvPr id="3" name="Content Placeholder 2">
            <a:extLst>
              <a:ext uri="{FF2B5EF4-FFF2-40B4-BE49-F238E27FC236}">
                <a16:creationId xmlns:a16="http://schemas.microsoft.com/office/drawing/2014/main" id="{F731EDE8-DE21-4245-B19B-46729D4766D9}"/>
              </a:ext>
            </a:extLst>
          </p:cNvPr>
          <p:cNvSpPr>
            <a:spLocks noGrp="1"/>
          </p:cNvSpPr>
          <p:nvPr>
            <p:ph idx="1"/>
          </p:nvPr>
        </p:nvSpPr>
        <p:spPr/>
        <p:txBody>
          <a:bodyPr>
            <a:normAutofit/>
          </a:bodyPr>
          <a:lstStyle/>
          <a:p>
            <a:r>
              <a:rPr lang="en-US" b="1">
                <a:solidFill>
                  <a:srgbClr val="000000"/>
                </a:solidFill>
                <a:latin typeface="MyriadPro-Bold"/>
              </a:rPr>
              <a:t>Stakeholders</a:t>
            </a:r>
            <a:r>
              <a:rPr lang="en-US" sz="1800" b="1" i="0">
                <a:solidFill>
                  <a:srgbClr val="000000"/>
                </a:solidFill>
                <a:effectLst/>
                <a:latin typeface="MyriadPro-Bold"/>
              </a:rPr>
              <a:t> and Their Significance</a:t>
            </a:r>
            <a:r>
              <a:rPr lang="en-US"/>
              <a:t> </a:t>
            </a:r>
            <a:br>
              <a:rPr lang="en-US"/>
            </a:br>
            <a:r>
              <a:rPr lang="en-US" sz="1800" b="0" i="0">
                <a:solidFill>
                  <a:srgbClr val="000000"/>
                </a:solidFill>
                <a:effectLst/>
                <a:latin typeface="MinionPro-Regular"/>
              </a:rPr>
              <a:t>Identifying the relevant stakeholders is a central task of requirements </a:t>
            </a:r>
            <a:r>
              <a:rPr lang="en-US" sz="1800" b="0" i="1">
                <a:solidFill>
                  <a:srgbClr val="000000"/>
                </a:solidFill>
                <a:effectLst/>
                <a:latin typeface="MyriadPro-It"/>
              </a:rPr>
              <a:t>Significance of stakeholders </a:t>
            </a:r>
            <a:r>
              <a:rPr lang="en-US" sz="1800" b="0" i="0">
                <a:solidFill>
                  <a:srgbClr val="000000"/>
                </a:solidFill>
                <a:effectLst/>
                <a:latin typeface="MinionPro-Regular"/>
              </a:rPr>
              <a:t>engineering [Glinz and Wieringa 2007].</a:t>
            </a:r>
            <a:r>
              <a:rPr lang="en-US"/>
              <a:t> </a:t>
            </a:r>
            <a:r>
              <a:rPr lang="en-US" sz="1800" b="0" i="0">
                <a:solidFill>
                  <a:srgbClr val="000000"/>
                </a:solidFill>
                <a:effectLst/>
                <a:latin typeface="MinionPro-Regular"/>
              </a:rPr>
              <a:t>If stakeholders are not identified or not considered, it may result in significant negative repercussions for the project progress because requirements may remain undetected.</a:t>
            </a:r>
            <a:r>
              <a:rPr lang="en-US"/>
              <a:t> </a:t>
            </a:r>
          </a:p>
          <a:p>
            <a:pPr marL="0" indent="0">
              <a:buNone/>
            </a:pPr>
            <a:r>
              <a:rPr lang="en-US">
                <a:sym typeface="Wingdings" panose="05000000000000000000" pitchFamily="2" charset="2"/>
              </a:rPr>
              <a:t> Sử dụng: </a:t>
            </a:r>
            <a:r>
              <a:rPr lang="en-US">
                <a:solidFill>
                  <a:srgbClr val="000000"/>
                </a:solidFill>
                <a:latin typeface="MinionPro-Regular"/>
                <a:sym typeface="Wingdings" panose="05000000000000000000" pitchFamily="2" charset="2"/>
              </a:rPr>
              <a:t>C</a:t>
            </a:r>
            <a:r>
              <a:rPr lang="en-US" sz="1800" b="0" i="0">
                <a:solidFill>
                  <a:srgbClr val="000000"/>
                </a:solidFill>
                <a:effectLst/>
                <a:latin typeface="MinionPro-Regular"/>
              </a:rPr>
              <a:t>hecklists, update regularly. The starting point for stakeholder elicitation is often suggestions of relevant stakeholders that are made by management or by domain</a:t>
            </a:r>
            <a:br>
              <a:rPr lang="en-US" sz="1800" b="0" i="0">
                <a:solidFill>
                  <a:srgbClr val="000000"/>
                </a:solidFill>
                <a:effectLst/>
                <a:latin typeface="MinionPro-Regular"/>
              </a:rPr>
            </a:br>
            <a:r>
              <a:rPr lang="en-US" sz="1800" b="0" i="0">
                <a:solidFill>
                  <a:srgbClr val="000000"/>
                </a:solidFill>
                <a:effectLst/>
                <a:latin typeface="MinionPro-Regular"/>
              </a:rPr>
              <a:t>experts</a:t>
            </a:r>
            <a:r>
              <a:rPr lang="en-US"/>
              <a:t> </a:t>
            </a:r>
          </a:p>
          <a:p>
            <a:pPr>
              <a:buFont typeface="Wingdings" panose="05000000000000000000" pitchFamily="2" charset="2"/>
              <a:buChar char="Ø"/>
            </a:pPr>
            <a:r>
              <a:rPr lang="en-US" sz="1800" b="1" i="0">
                <a:solidFill>
                  <a:srgbClr val="000000"/>
                </a:solidFill>
                <a:effectLst/>
                <a:latin typeface="MyriadPro-Bold"/>
              </a:rPr>
              <a:t>Handling Stakeholders in the Project</a:t>
            </a:r>
            <a:r>
              <a:rPr lang="en-US"/>
              <a:t> </a:t>
            </a:r>
            <a:br>
              <a:rPr lang="en-US"/>
            </a:br>
            <a:r>
              <a:rPr lang="en-US" sz="1800" b="0" i="0">
                <a:solidFill>
                  <a:srgbClr val="000000"/>
                </a:solidFill>
                <a:effectLst/>
                <a:latin typeface="MinionPro-Regular"/>
              </a:rPr>
              <a:t>Due to limited resources, the stakeholders that are the most suitable for requirements elicitation must be carefully selected</a:t>
            </a:r>
            <a:r>
              <a:rPr lang="en-US"/>
              <a:t> </a:t>
            </a:r>
            <a:br>
              <a:rPr lang="en-US"/>
            </a:br>
            <a:endParaRPr lang="en-US"/>
          </a:p>
        </p:txBody>
      </p:sp>
    </p:spTree>
    <p:extLst>
      <p:ext uri="{BB962C8B-B14F-4D97-AF65-F5344CB8AC3E}">
        <p14:creationId xmlns:p14="http://schemas.microsoft.com/office/powerpoint/2010/main" val="4025010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1A1C-0964-46B6-B581-84E4A3A8DF4C}"/>
              </a:ext>
            </a:extLst>
          </p:cNvPr>
          <p:cNvSpPr>
            <a:spLocks noGrp="1"/>
          </p:cNvSpPr>
          <p:nvPr>
            <p:ph type="title"/>
          </p:nvPr>
        </p:nvSpPr>
        <p:spPr/>
        <p:txBody>
          <a:bodyPr/>
          <a:lstStyle/>
          <a:p>
            <a:r>
              <a:rPr lang="en-US"/>
              <a:t>C</a:t>
            </a:r>
            <a:r>
              <a:rPr lang="vi-VN"/>
              <a:t>ác nguồn yêu cầu </a:t>
            </a:r>
            <a:endParaRPr lang="en-US"/>
          </a:p>
        </p:txBody>
      </p:sp>
      <p:sp>
        <p:nvSpPr>
          <p:cNvPr id="3" name="Content Placeholder 2">
            <a:extLst>
              <a:ext uri="{FF2B5EF4-FFF2-40B4-BE49-F238E27FC236}">
                <a16:creationId xmlns:a16="http://schemas.microsoft.com/office/drawing/2014/main" id="{F731EDE8-DE21-4245-B19B-46729D4766D9}"/>
              </a:ext>
            </a:extLst>
          </p:cNvPr>
          <p:cNvSpPr>
            <a:spLocks noGrp="1"/>
          </p:cNvSpPr>
          <p:nvPr>
            <p:ph idx="1"/>
          </p:nvPr>
        </p:nvSpPr>
        <p:spPr/>
        <p:txBody>
          <a:bodyPr/>
          <a:lstStyle/>
          <a:p>
            <a:r>
              <a:rPr lang="en-US" sz="1800" b="0" i="0">
                <a:solidFill>
                  <a:srgbClr val="000000"/>
                </a:solidFill>
                <a:effectLst/>
                <a:latin typeface="MinionPro-Regular"/>
              </a:rPr>
              <a:t>The requirements engineer</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speaks the language of the stakeholders,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becomes thoroughly familiar with the application domain,</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creates a requirements document,</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is able to get work results across (e.g., by means of diagrams and</a:t>
            </a:r>
            <a:br>
              <a:rPr lang="en-US" sz="1800" b="0" i="0">
                <a:solidFill>
                  <a:srgbClr val="000000"/>
                </a:solidFill>
                <a:effectLst/>
                <a:latin typeface="MinionPro-Regular"/>
              </a:rPr>
            </a:br>
            <a:r>
              <a:rPr lang="en-US" sz="1800" b="0" i="0">
                <a:solidFill>
                  <a:srgbClr val="000000"/>
                </a:solidFill>
                <a:effectLst/>
                <a:latin typeface="MinionPro-Regular"/>
              </a:rPr>
              <a:t>graphs),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maintains a respectful relationship with any stakeholder,</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presents her ideas and alternatives as well as their realizations,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allows stakeholders to demand properties that make the system userfriendly and simple,</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ensures that the system satisfies the functional and qualitative demands</a:t>
            </a:r>
            <a:br>
              <a:rPr lang="en-US" sz="1800" b="0" i="0">
                <a:solidFill>
                  <a:srgbClr val="000000"/>
                </a:solidFill>
                <a:effectLst/>
                <a:latin typeface="MinionPro-Regular"/>
              </a:rPr>
            </a:br>
            <a:r>
              <a:rPr lang="en-US" sz="1800" b="0" i="0">
                <a:solidFill>
                  <a:srgbClr val="000000"/>
                </a:solidFill>
                <a:effectLst/>
                <a:latin typeface="MinionPro-Regular"/>
              </a:rPr>
              <a:t>of the stakeholders.</a:t>
            </a:r>
            <a:r>
              <a:rPr lang="en-US"/>
              <a:t> </a:t>
            </a:r>
            <a:br>
              <a:rPr lang="en-US"/>
            </a:br>
            <a:endParaRPr lang="en-US"/>
          </a:p>
        </p:txBody>
      </p:sp>
    </p:spTree>
    <p:extLst>
      <p:ext uri="{BB962C8B-B14F-4D97-AF65-F5344CB8AC3E}">
        <p14:creationId xmlns:p14="http://schemas.microsoft.com/office/powerpoint/2010/main" val="15082400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21A1C-0964-46B6-B581-84E4A3A8DF4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a:t>
            </a:r>
            <a:r>
              <a:rPr lang="vi-VN">
                <a:latin typeface="Arial" panose="020B0604020202020204" pitchFamily="34" charset="0"/>
                <a:cs typeface="Arial" panose="020B0604020202020204" pitchFamily="34" charset="0"/>
              </a:rPr>
              <a:t>ác nguồn yêu cầu </a:t>
            </a:r>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731EDE8-DE21-4245-B19B-46729D4766D9}"/>
              </a:ext>
            </a:extLst>
          </p:cNvPr>
          <p:cNvSpPr>
            <a:spLocks noGrp="1"/>
          </p:cNvSpPr>
          <p:nvPr>
            <p:ph idx="1"/>
          </p:nvPr>
        </p:nvSpPr>
        <p:spPr/>
        <p:txBody>
          <a:bodyPr/>
          <a:lstStyle/>
          <a:p>
            <a:r>
              <a:rPr lang="en-US" sz="1800" b="0" i="0">
                <a:solidFill>
                  <a:srgbClr val="000000"/>
                </a:solidFill>
                <a:effectLst/>
                <a:latin typeface="MinionPro-Regular"/>
              </a:rPr>
              <a:t>The stakeholders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introduce the requirements engineer to the application domain,</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supply the requirements engineer with requirements,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document requirements assiduously,</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make timely decisions,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respect the requirements engineer’s estimates of costs and feasibility, </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prioritize requirements,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inspect the requirements that the requirements engineer documents, such as prototypes, etc.,</a:t>
            </a:r>
            <a:r>
              <a:rPr lang="en-US"/>
              <a:t> </a:t>
            </a:r>
            <a:br>
              <a:rPr lang="en-US"/>
            </a:br>
            <a:r>
              <a:rPr lang="en-US" sz="1800" b="0" i="0">
                <a:solidFill>
                  <a:srgbClr val="C0C0C0"/>
                </a:solidFill>
                <a:effectLst/>
                <a:latin typeface="Wingdings-Regular"/>
              </a:rPr>
              <a:t> </a:t>
            </a:r>
            <a:r>
              <a:rPr lang="en-US" sz="1800" b="0" i="0">
                <a:solidFill>
                  <a:srgbClr val="000000"/>
                </a:solidFill>
                <a:effectLst/>
                <a:latin typeface="MinionPro-Regular"/>
              </a:rPr>
              <a:t>communicate changes in requirements immediately,</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adhere to the predetermined change process,</a:t>
            </a:r>
            <a:br>
              <a:rPr lang="en-US" sz="1800" b="0" i="0">
                <a:solidFill>
                  <a:srgbClr val="000000"/>
                </a:solidFill>
                <a:effectLst/>
                <a:latin typeface="MinionPro-Regular"/>
              </a:rPr>
            </a:br>
            <a:r>
              <a:rPr lang="en-US" sz="1800" b="0" i="0">
                <a:solidFill>
                  <a:srgbClr val="C0C0C0"/>
                </a:solidFill>
                <a:effectLst/>
                <a:latin typeface="Wingdings-Regular"/>
              </a:rPr>
              <a:t> </a:t>
            </a:r>
            <a:r>
              <a:rPr lang="en-US" sz="1800" b="0" i="0">
                <a:solidFill>
                  <a:srgbClr val="000000"/>
                </a:solidFill>
                <a:effectLst/>
                <a:latin typeface="MinionPro-Regular"/>
              </a:rPr>
              <a:t>respect the requirements engineering process that has been instated.</a:t>
            </a:r>
            <a:r>
              <a:rPr lang="en-US"/>
              <a:t> </a:t>
            </a:r>
            <a:br>
              <a:rPr lang="en-US"/>
            </a:br>
            <a:endParaRPr lang="en-US"/>
          </a:p>
        </p:txBody>
      </p:sp>
    </p:spTree>
    <p:extLst>
      <p:ext uri="{BB962C8B-B14F-4D97-AF65-F5344CB8AC3E}">
        <p14:creationId xmlns:p14="http://schemas.microsoft.com/office/powerpoint/2010/main" val="1222672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07EF-900E-4F5E-8D79-00EC19DF6A19}"/>
              </a:ext>
            </a:extLst>
          </p:cNvPr>
          <p:cNvSpPr>
            <a:spLocks noGrp="1"/>
          </p:cNvSpPr>
          <p:nvPr>
            <p:ph type="title"/>
          </p:nvPr>
        </p:nvSpPr>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Phân loại các yêu cầu theo mô hình Kano</a:t>
            </a:r>
          </a:p>
        </p:txBody>
      </p:sp>
      <p:sp>
        <p:nvSpPr>
          <p:cNvPr id="3" name="Content Placeholder 2">
            <a:extLst>
              <a:ext uri="{FF2B5EF4-FFF2-40B4-BE49-F238E27FC236}">
                <a16:creationId xmlns:a16="http://schemas.microsoft.com/office/drawing/2014/main" id="{30E4DDA7-F5ED-4CB4-A1BB-E8EE02CF88B7}"/>
              </a:ext>
            </a:extLst>
          </p:cNvPr>
          <p:cNvSpPr>
            <a:spLocks noGrp="1"/>
          </p:cNvSpPr>
          <p:nvPr>
            <p:ph idx="1"/>
          </p:nvPr>
        </p:nvSpPr>
        <p:spPr/>
        <p:txBody>
          <a:bodyPr/>
          <a:lstStyle/>
          <a:p>
            <a:r>
              <a:rPr lang="vi-VN"/>
              <a:t>Biết được tầm quan trọng của một yêu cầu đối với sự thỏa mãn của các bên liên quan là rất hữu ích cho việc kích thích các yêu cầu</a:t>
            </a:r>
            <a:r>
              <a:rPr lang="en-US"/>
              <a:t>. Kano phân loại sự thỏa mãn các yêu cầu thành 3 loại:</a:t>
            </a:r>
          </a:p>
          <a:p>
            <a:pPr>
              <a:buFont typeface="Wingdings" panose="05000000000000000000" pitchFamily="2" charset="2"/>
              <a:buChar char="§"/>
            </a:pPr>
            <a:r>
              <a:rPr lang="vi-VN" b="1">
                <a:solidFill>
                  <a:srgbClr val="0070C0"/>
                </a:solidFill>
              </a:rPr>
              <a:t>Những yếu tố không hài lòng </a:t>
            </a:r>
            <a:r>
              <a:rPr lang="vi-VN"/>
              <a:t>là những thuộc tính của hệ thống tự hiển nhiên và được coi là đương nhiên (kiến thức tiềm thức).</a:t>
            </a:r>
            <a:endParaRPr lang="en-US" sz="1800" b="0" i="0">
              <a:solidFill>
                <a:srgbClr val="000000"/>
              </a:solidFill>
              <a:effectLst/>
              <a:latin typeface="MinionPro-Regular"/>
            </a:endParaRPr>
          </a:p>
          <a:p>
            <a:pPr>
              <a:buFont typeface="Wingdings" panose="05000000000000000000" pitchFamily="2" charset="2"/>
              <a:buChar char="§"/>
            </a:pPr>
            <a:r>
              <a:rPr lang="en-US" b="1">
                <a:solidFill>
                  <a:srgbClr val="0070C0"/>
                </a:solidFill>
              </a:rPr>
              <a:t>Những yếu tố hài lòng </a:t>
            </a:r>
            <a:r>
              <a:rPr lang="vi-VN"/>
              <a:t>là các thuộc tính hệ thống được yêu cầu rõ ràng (kiến thức có ý thức). </a:t>
            </a:r>
            <a:endParaRPr lang="en-US"/>
          </a:p>
          <a:p>
            <a:pPr>
              <a:buFont typeface="Wingdings" panose="05000000000000000000" pitchFamily="2" charset="2"/>
              <a:buChar char="§"/>
            </a:pPr>
            <a:r>
              <a:rPr lang="vi-VN" b="1">
                <a:solidFill>
                  <a:srgbClr val="0070C0"/>
                </a:solidFill>
              </a:rPr>
              <a:t>Những </a:t>
            </a:r>
            <a:r>
              <a:rPr lang="en-US" b="1">
                <a:solidFill>
                  <a:srgbClr val="0070C0"/>
                </a:solidFill>
              </a:rPr>
              <a:t>yếu tố gây thích thú  </a:t>
            </a:r>
            <a:r>
              <a:rPr lang="vi-VN"/>
              <a:t>là những thuộc tính của hệ thống mà bên liên quan </a:t>
            </a:r>
            <a:r>
              <a:rPr lang="en-US"/>
              <a:t>chưa</a:t>
            </a:r>
            <a:r>
              <a:rPr lang="vi-VN"/>
              <a:t> biết hoặc không mong đợi và chỉ khám phá ra trong khi sử dụng hệ thống — một sự ngạc nhiên thú vị và hữu ích (kiến thức vô thức). </a:t>
            </a:r>
            <a:endParaRPr lang="en-US" sz="1800" b="0" i="1">
              <a:solidFill>
                <a:srgbClr val="000000"/>
              </a:solidFill>
              <a:effectLst/>
              <a:latin typeface="MinionPro-It"/>
            </a:endParaRPr>
          </a:p>
        </p:txBody>
      </p:sp>
    </p:spTree>
    <p:extLst>
      <p:ext uri="{BB962C8B-B14F-4D97-AF65-F5344CB8AC3E}">
        <p14:creationId xmlns:p14="http://schemas.microsoft.com/office/powerpoint/2010/main" val="38182756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07EF-900E-4F5E-8D79-00EC19DF6A19}"/>
              </a:ext>
            </a:extLst>
          </p:cNvPr>
          <p:cNvSpPr>
            <a:spLocks noGrp="1"/>
          </p:cNvSpPr>
          <p:nvPr>
            <p:ph type="title"/>
          </p:nvPr>
        </p:nvSpPr>
        <p:spPr/>
        <p:txBody>
          <a:bodyPr vert="horz" lIns="91440" tIns="45720" rIns="91440" bIns="45720" rtlCol="0" anchor="t">
            <a:normAutofit/>
          </a:bodyPr>
          <a:lstStyle/>
          <a:p>
            <a:r>
              <a:rPr lang="en-US">
                <a:latin typeface="Arial" panose="020B0604020202020204" pitchFamily="34" charset="0"/>
                <a:cs typeface="Arial" panose="020B0604020202020204" pitchFamily="34" charset="0"/>
              </a:rPr>
              <a:t>Phân loại các yêu cầu theo mô hình Kano</a:t>
            </a:r>
          </a:p>
        </p:txBody>
      </p:sp>
      <p:pic>
        <p:nvPicPr>
          <p:cNvPr id="5" name="Content Placeholder 4">
            <a:extLst>
              <a:ext uri="{FF2B5EF4-FFF2-40B4-BE49-F238E27FC236}">
                <a16:creationId xmlns:a16="http://schemas.microsoft.com/office/drawing/2014/main" id="{5BA6283E-5583-4D97-811E-BDF92EEC785F}"/>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30496" y="1504769"/>
            <a:ext cx="5375398" cy="4504617"/>
          </a:xfrm>
        </p:spPr>
      </p:pic>
    </p:spTree>
    <p:extLst>
      <p:ext uri="{BB962C8B-B14F-4D97-AF65-F5344CB8AC3E}">
        <p14:creationId xmlns:p14="http://schemas.microsoft.com/office/powerpoint/2010/main" val="7202796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lstStyle/>
          <a:p>
            <a:r>
              <a:rPr lang="en-US"/>
              <a:t>Các kỹ thuật sưu liệu</a:t>
            </a:r>
            <a:br>
              <a:rPr lang="en-US"/>
            </a:br>
            <a:r>
              <a:rPr lang="en-US" sz="2400">
                <a:solidFill>
                  <a:srgbClr val="0070C0"/>
                </a:solidFill>
              </a:rPr>
              <a:t>Phân loại</a:t>
            </a:r>
            <a:endParaRPr lang="en-US">
              <a:solidFill>
                <a:srgbClr val="0070C0"/>
              </a:solidFill>
            </a:endParaRP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lnSpcReduction="10000"/>
          </a:bodyPr>
          <a:lstStyle/>
          <a:p>
            <a:r>
              <a:rPr lang="vi-VN"/>
              <a:t>Mục tiêu chính của tất cả các kỹ thuật </a:t>
            </a:r>
            <a:r>
              <a:rPr lang="en-US"/>
              <a:t>thu thập </a:t>
            </a:r>
            <a:r>
              <a:rPr lang="vi-VN"/>
              <a:t>là hỗ trợ kỹ sư</a:t>
            </a:r>
            <a:r>
              <a:rPr lang="en-US"/>
              <a:t> lấy</a:t>
            </a:r>
            <a:r>
              <a:rPr lang="vi-VN"/>
              <a:t> yêu cầu trong việc xác định kiến thức và yêu cầu của các bên liên quan</a:t>
            </a:r>
            <a:r>
              <a:rPr lang="en-US"/>
              <a:t>. </a:t>
            </a:r>
            <a:r>
              <a:rPr lang="en-US">
                <a:sym typeface="Wingdings" panose="05000000000000000000" pitchFamily="2" charset="2"/>
              </a:rPr>
              <a:t> Cần quan tâm đến yêu tố: Khi nào và làm cách nào để áp dụng các kỹ thuật đó trong việc lấy yêu cầu</a:t>
            </a:r>
          </a:p>
          <a:p>
            <a:r>
              <a:rPr lang="vi-VN"/>
              <a:t>Mỗi dự án đều có những ràng buộc và đặc điểm riêng biệt và nói chung là duy nhất, nhưng luôn có những kỹ thuật </a:t>
            </a:r>
            <a:r>
              <a:rPr lang="en-US"/>
              <a:t>thu thập </a:t>
            </a:r>
            <a:r>
              <a:rPr lang="vi-VN"/>
              <a:t>tương thích với </a:t>
            </a:r>
            <a:r>
              <a:rPr lang="en-US"/>
              <a:t>từng </a:t>
            </a:r>
            <a:r>
              <a:rPr lang="vi-VN"/>
              <a:t>dự án. Các yếu tố ảnh hưởng quan trọng nhất khi lựa chọn các kỹ thuật </a:t>
            </a:r>
            <a:r>
              <a:rPr lang="en-US"/>
              <a:t> thu thập </a:t>
            </a:r>
            <a:r>
              <a:rPr lang="vi-VN"/>
              <a:t>thích hợp như sau: </a:t>
            </a:r>
            <a:endParaRPr lang="en-US"/>
          </a:p>
          <a:p>
            <a:r>
              <a:rPr lang="en-US"/>
              <a:t>Phân biệt các loại yêu cầu: C</a:t>
            </a:r>
            <a:r>
              <a:rPr lang="en-US" sz="1800" b="0" i="0">
                <a:solidFill>
                  <a:srgbClr val="000000"/>
                </a:solidFill>
                <a:effectLst/>
                <a:latin typeface="MinionPro-Regular"/>
              </a:rPr>
              <a:t>onscious, unconscious và Subconscious</a:t>
            </a:r>
            <a:r>
              <a:rPr lang="en-US"/>
              <a:t> </a:t>
            </a:r>
          </a:p>
          <a:p>
            <a:r>
              <a:rPr lang="en-US"/>
              <a:t>Ràng buộc thời gian và ngân sách cũng như sự sẵn sàng của các bên liên quan.</a:t>
            </a:r>
          </a:p>
          <a:p>
            <a:r>
              <a:rPr lang="en-US"/>
              <a:t>Sự trải nghiệm của người kỹ sư lấy yêu cầu với các kỹ thuật thu thập đặc biệt</a:t>
            </a:r>
          </a:p>
          <a:p>
            <a:r>
              <a:rPr lang="en-US"/>
              <a:t>Cơ hội và rủi ro của dự án</a:t>
            </a:r>
            <a:br>
              <a:rPr lang="en-US"/>
            </a:br>
            <a:endParaRPr lang="en-US"/>
          </a:p>
        </p:txBody>
      </p:sp>
    </p:spTree>
    <p:extLst>
      <p:ext uri="{BB962C8B-B14F-4D97-AF65-F5344CB8AC3E}">
        <p14:creationId xmlns:p14="http://schemas.microsoft.com/office/powerpoint/2010/main" val="1050271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en-US" sz="2400">
                <a:solidFill>
                  <a:srgbClr val="0070C0"/>
                </a:solidFill>
              </a:rPr>
              <a:t>Kỹ thuật khảo sát - </a:t>
            </a:r>
            <a:r>
              <a:rPr lang="en-US" sz="2400" b="1" i="0">
                <a:solidFill>
                  <a:srgbClr val="0070C0"/>
                </a:solidFill>
                <a:effectLst/>
                <a:latin typeface="MyriadPro-Bold"/>
              </a:rPr>
              <a:t>Survey Techniques</a:t>
            </a:r>
            <a:endParaRPr lang="en-US">
              <a:solidFill>
                <a:srgbClr val="0070C0"/>
              </a:solidFill>
            </a:endParaRP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a:bodyPr>
          <a:lstStyle/>
          <a:p>
            <a:r>
              <a:rPr lang="en-US"/>
              <a:t>Kỹ thuật khảo sát nhằm mục đích lấy các yêu cầu một cách chính xác, không thiên vị. Tuy nhiên, nhược điểm là một số thông tin bị bỏ qua.</a:t>
            </a:r>
          </a:p>
          <a:p>
            <a:r>
              <a:rPr lang="en-US" sz="1800" b="0" i="0">
                <a:solidFill>
                  <a:srgbClr val="000000"/>
                </a:solidFill>
                <a:effectLst/>
                <a:latin typeface="MinionPro-Regular"/>
              </a:rPr>
              <a:t>During an </a:t>
            </a:r>
            <a:r>
              <a:rPr lang="en-US" sz="1800" b="0" i="1">
                <a:solidFill>
                  <a:srgbClr val="000000"/>
                </a:solidFill>
                <a:effectLst/>
                <a:latin typeface="MinionPro-It"/>
              </a:rPr>
              <a:t>interview:</a:t>
            </a:r>
          </a:p>
          <a:p>
            <a:r>
              <a:rPr lang="en-US" sz="1800" b="0" i="1">
                <a:solidFill>
                  <a:srgbClr val="000000"/>
                </a:solidFill>
                <a:effectLst/>
                <a:latin typeface="MinionPro-It"/>
              </a:rPr>
              <a:t>Questionnaire: </a:t>
            </a:r>
            <a:br>
              <a:rPr lang="en-US"/>
            </a:br>
            <a:r>
              <a:rPr lang="en-US" sz="1800" b="0" i="0">
                <a:solidFill>
                  <a:srgbClr val="000000"/>
                </a:solidFill>
                <a:effectLst/>
                <a:latin typeface="MinionPro-Regular"/>
              </a:rPr>
              <a:t>Making use of open and/or closed questions</a:t>
            </a:r>
            <a:r>
              <a:rPr lang="en-US"/>
              <a:t> </a:t>
            </a:r>
            <a:br>
              <a:rPr lang="en-US"/>
            </a:br>
            <a:r>
              <a:rPr lang="en-US" sz="1800" b="0" i="0">
                <a:solidFill>
                  <a:srgbClr val="000000"/>
                </a:solidFill>
                <a:effectLst/>
                <a:latin typeface="MinionPro-Regular"/>
              </a:rPr>
              <a:t>If there are a large number of participants that must be surveyed, an online questionnaire is a viable option.</a:t>
            </a:r>
          </a:p>
          <a:p>
            <a:pPr marL="0" indent="0">
              <a:buNone/>
            </a:pPr>
            <a:r>
              <a:rPr lang="en-US">
                <a:solidFill>
                  <a:srgbClr val="000000"/>
                </a:solidFill>
                <a:latin typeface="MinionPro-Regular"/>
              </a:rPr>
              <a:t>Hạn chế: Phạm vi kiến thức bị bó hẹp, nếu đầy đủ sẽ mất rất nhiều thời gian và công sức</a:t>
            </a:r>
            <a:r>
              <a:rPr lang="en-US"/>
              <a:t> </a:t>
            </a:r>
            <a:br>
              <a:rPr lang="en-US"/>
            </a:br>
            <a:r>
              <a:rPr lang="en-US"/>
              <a:t> </a:t>
            </a:r>
            <a:br>
              <a:rPr lang="en-US"/>
            </a:br>
            <a:endParaRPr lang="en-US"/>
          </a:p>
        </p:txBody>
      </p:sp>
    </p:spTree>
    <p:extLst>
      <p:ext uri="{BB962C8B-B14F-4D97-AF65-F5344CB8AC3E}">
        <p14:creationId xmlns:p14="http://schemas.microsoft.com/office/powerpoint/2010/main" val="345535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1707" y="522267"/>
            <a:ext cx="7208584" cy="1359533"/>
          </a:xfrm>
          <a:prstGeom prst="rect">
            <a:avLst/>
          </a:prstGeom>
        </p:spPr>
        <p:txBody>
          <a:bodyPr vert="horz" wrap="square" lIns="0" tIns="249105" rIns="0" bIns="0" rtlCol="0" anchor="t">
            <a:spAutoFit/>
          </a:bodyPr>
          <a:lstStyle/>
          <a:p>
            <a:pPr marL="727861"/>
            <a:r>
              <a:rPr lang="en-GB" spc="-115" dirty="0"/>
              <a:t>Xác định các bên liên quan và tương tác </a:t>
            </a:r>
            <a:r>
              <a:rPr lang="en-GB" spc="-115"/>
              <a:t>với họ (1)</a:t>
            </a:r>
            <a:endParaRPr spc="-168" dirty="0"/>
          </a:p>
        </p:txBody>
      </p:sp>
      <p:sp>
        <p:nvSpPr>
          <p:cNvPr id="3" name="object 3"/>
          <p:cNvSpPr txBox="1"/>
          <p:nvPr/>
        </p:nvSpPr>
        <p:spPr>
          <a:xfrm>
            <a:off x="2777377" y="2235764"/>
            <a:ext cx="7390751" cy="3719736"/>
          </a:xfrm>
          <a:prstGeom prst="rect">
            <a:avLst/>
          </a:prstGeom>
        </p:spPr>
        <p:txBody>
          <a:bodyPr vert="horz" wrap="square" lIns="0" tIns="0" rIns="0" bIns="0" rtlCol="0">
            <a:spAutoFit/>
          </a:bodyPr>
          <a:lstStyle/>
          <a:p>
            <a:pPr marL="309299" indent="-298092">
              <a:buClr>
                <a:srgbClr val="800080"/>
              </a:buClr>
              <a:buSzPct val="68750"/>
              <a:buFont typeface="Courier New"/>
              <a:buChar char=""/>
              <a:tabLst>
                <a:tab pos="309859" algn="l"/>
              </a:tabLst>
            </a:pPr>
            <a:r>
              <a:rPr lang="en-GB" sz="2400" spc="-141" dirty="0">
                <a:solidFill>
                  <a:srgbClr val="342170"/>
                </a:solidFill>
                <a:latin typeface="Arial" panose="020B0604020202020204" pitchFamily="34" charset="0"/>
                <a:cs typeface="Arial" panose="020B0604020202020204" pitchFamily="34" charset="0"/>
              </a:rPr>
              <a:t>Phân tích các bên liên quan</a:t>
            </a:r>
            <a:endParaRPr sz="2400" spc="-141" dirty="0">
              <a:solidFill>
                <a:srgbClr val="342170"/>
              </a:solidFill>
              <a:latin typeface="Arial" panose="020B0604020202020204" pitchFamily="34" charset="0"/>
              <a:cs typeface="Arial" panose="020B0604020202020204" pitchFamily="34" charset="0"/>
            </a:endParaRPr>
          </a:p>
          <a:p>
            <a:pPr marL="663424" lvl="1" indent="-248784">
              <a:spcBef>
                <a:spcPts val="697"/>
              </a:spcBef>
              <a:buClr>
                <a:srgbClr val="800080"/>
              </a:buClr>
              <a:buChar char="–"/>
              <a:tabLst>
                <a:tab pos="663424" algn="l"/>
              </a:tabLst>
            </a:pPr>
            <a:r>
              <a:rPr lang="en-GB" sz="2471" spc="-128" dirty="0">
                <a:solidFill>
                  <a:srgbClr val="007A00"/>
                </a:solidFill>
                <a:latin typeface="Palatino Linotype"/>
                <a:cs typeface="Palatino Linotype"/>
              </a:rPr>
              <a:t>Vị trí liên quan trong tổ chức</a:t>
            </a:r>
            <a:endParaRPr sz="2471" dirty="0">
              <a:solidFill>
                <a:srgbClr val="007A00"/>
              </a:solidFill>
              <a:latin typeface="Palatino Linotype"/>
              <a:cs typeface="Palatino Linotype"/>
            </a:endParaRPr>
          </a:p>
          <a:p>
            <a:pPr marL="663424" lvl="1" indent="-248784">
              <a:spcBef>
                <a:spcPts val="763"/>
              </a:spcBef>
              <a:buClr>
                <a:srgbClr val="800080"/>
              </a:buClr>
              <a:buChar char="–"/>
              <a:tabLst>
                <a:tab pos="663424" algn="l"/>
              </a:tabLst>
            </a:pPr>
            <a:r>
              <a:rPr lang="en-GB" sz="2471" spc="-97" dirty="0">
                <a:solidFill>
                  <a:srgbClr val="007A00"/>
                </a:solidFill>
                <a:latin typeface="Palatino Linotype"/>
                <a:cs typeface="Palatino Linotype"/>
              </a:rPr>
              <a:t>Vai trò trong việc đưa ra quyết định và thỏa thuận</a:t>
            </a:r>
            <a:endParaRPr sz="2471" dirty="0">
              <a:solidFill>
                <a:srgbClr val="007A00"/>
              </a:solidFill>
              <a:latin typeface="Palatino Linotype"/>
              <a:cs typeface="Palatino Linotype"/>
            </a:endParaRPr>
          </a:p>
          <a:p>
            <a:pPr marL="663424" marR="4483" lvl="1" indent="-248784">
              <a:lnSpc>
                <a:spcPct val="120000"/>
              </a:lnSpc>
              <a:spcBef>
                <a:spcPts val="180"/>
              </a:spcBef>
              <a:buClr>
                <a:srgbClr val="800080"/>
              </a:buClr>
              <a:buChar char="–"/>
              <a:tabLst>
                <a:tab pos="663424" algn="l"/>
              </a:tabLst>
            </a:pPr>
            <a:r>
              <a:rPr lang="en-GB" sz="2471" spc="-154" dirty="0">
                <a:solidFill>
                  <a:srgbClr val="007A00"/>
                </a:solidFill>
                <a:latin typeface="Palatino Linotype"/>
                <a:cs typeface="Palatino Linotype"/>
              </a:rPr>
              <a:t>Thể loại của kiến thức đóng góp , trình độ chuyên môn về lĩnh vực</a:t>
            </a:r>
            <a:endParaRPr sz="2471" dirty="0">
              <a:solidFill>
                <a:srgbClr val="007A00"/>
              </a:solidFill>
              <a:latin typeface="Palatino Linotype"/>
              <a:cs typeface="Palatino Linotype"/>
            </a:endParaRPr>
          </a:p>
          <a:p>
            <a:pPr marL="663424" lvl="1" indent="-248784">
              <a:spcBef>
                <a:spcPts val="772"/>
              </a:spcBef>
              <a:buClr>
                <a:srgbClr val="800080"/>
              </a:buClr>
              <a:buChar char="–"/>
              <a:tabLst>
                <a:tab pos="663424" algn="l"/>
              </a:tabLst>
            </a:pPr>
            <a:r>
              <a:rPr lang="en-GB" sz="2471" spc="-137" dirty="0">
                <a:solidFill>
                  <a:srgbClr val="007A00"/>
                </a:solidFill>
                <a:latin typeface="Palatino Linotype"/>
                <a:cs typeface="Palatino Linotype"/>
              </a:rPr>
              <a:t>Tiếp xúc với các vấn đề nhận thức</a:t>
            </a:r>
            <a:endParaRPr sz="2471" dirty="0">
              <a:solidFill>
                <a:srgbClr val="007A00"/>
              </a:solidFill>
              <a:latin typeface="Palatino Linotype"/>
              <a:cs typeface="Palatino Linotype"/>
            </a:endParaRPr>
          </a:p>
          <a:p>
            <a:pPr marL="663424" lvl="1" indent="-248784">
              <a:spcBef>
                <a:spcPts val="763"/>
              </a:spcBef>
              <a:buClr>
                <a:srgbClr val="800080"/>
              </a:buClr>
              <a:buChar char="–"/>
              <a:tabLst>
                <a:tab pos="663424" algn="l"/>
              </a:tabLst>
            </a:pPr>
            <a:r>
              <a:rPr lang="en-GB" sz="2471" spc="-137" dirty="0">
                <a:solidFill>
                  <a:srgbClr val="007A00"/>
                </a:solidFill>
                <a:latin typeface="Palatino Linotype"/>
                <a:cs typeface="Palatino Linotype"/>
              </a:rPr>
              <a:t>Lợi ích cá nhân và xung đột tiềm ẩn</a:t>
            </a:r>
            <a:endParaRPr sz="2471" dirty="0">
              <a:solidFill>
                <a:srgbClr val="007A00"/>
              </a:solidFill>
              <a:latin typeface="Palatino Linotype"/>
              <a:cs typeface="Palatino Linotype"/>
            </a:endParaRPr>
          </a:p>
          <a:p>
            <a:pPr marL="663424" lvl="1" indent="-248784">
              <a:spcBef>
                <a:spcPts val="772"/>
              </a:spcBef>
              <a:buClr>
                <a:srgbClr val="800080"/>
              </a:buClr>
              <a:buChar char="–"/>
              <a:tabLst>
                <a:tab pos="663424" algn="l"/>
              </a:tabLst>
            </a:pPr>
            <a:r>
              <a:rPr lang="en-GB" sz="2471" spc="-106" dirty="0">
                <a:solidFill>
                  <a:srgbClr val="007A00"/>
                </a:solidFill>
                <a:latin typeface="Palatino Linotype"/>
                <a:cs typeface="Palatino Linotype"/>
              </a:rPr>
              <a:t>Ảnh hưởng trong việc chấp thuận hệ thống</a:t>
            </a:r>
            <a:endParaRPr sz="2471" dirty="0">
              <a:solidFill>
                <a:srgbClr val="007A00"/>
              </a:solidFill>
              <a:latin typeface="Palatino Linotype"/>
              <a:cs typeface="Palatino Linotype"/>
            </a:endParaRPr>
          </a:p>
        </p:txBody>
      </p:sp>
      <p:sp>
        <p:nvSpPr>
          <p:cNvPr id="4" name="object 4"/>
          <p:cNvSpPr/>
          <p:nvPr/>
        </p:nvSpPr>
        <p:spPr>
          <a:xfrm>
            <a:off x="2133152" y="473337"/>
            <a:ext cx="950706" cy="805143"/>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5</a:t>
            </a:fld>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en-US" sz="2000" b="1" i="0">
                <a:solidFill>
                  <a:srgbClr val="0070C0"/>
                </a:solidFill>
                <a:effectLst/>
                <a:latin typeface="MyriadPro-Bold"/>
              </a:rPr>
              <a:t>Creativity Techniques</a:t>
            </a:r>
            <a:endParaRPr lang="en-US">
              <a:solidFill>
                <a:srgbClr val="0070C0"/>
              </a:solidFill>
            </a:endParaRP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fontScale="92500" lnSpcReduction="20000"/>
          </a:bodyPr>
          <a:lstStyle/>
          <a:p>
            <a:r>
              <a:rPr lang="en-US" sz="1800" b="0" i="0">
                <a:solidFill>
                  <a:srgbClr val="000000"/>
                </a:solidFill>
                <a:effectLst/>
                <a:latin typeface="MinionPro-Regular"/>
              </a:rPr>
              <a:t>Creativity techniques serve the purpose of developing innovative requirements, excitement factors</a:t>
            </a:r>
            <a:r>
              <a:rPr lang="en-US"/>
              <a:t> </a:t>
            </a:r>
          </a:p>
          <a:p>
            <a:r>
              <a:rPr lang="en-US" sz="1800" b="0" i="0">
                <a:solidFill>
                  <a:srgbClr val="000000"/>
                </a:solidFill>
                <a:effectLst/>
                <a:latin typeface="MinionPro-Regular"/>
              </a:rPr>
              <a:t>During </a:t>
            </a:r>
            <a:r>
              <a:rPr lang="en-US" sz="1800" b="0" i="1">
                <a:solidFill>
                  <a:srgbClr val="000000"/>
                </a:solidFill>
                <a:effectLst/>
                <a:latin typeface="MinionPro-It"/>
              </a:rPr>
              <a:t>brainstorming</a:t>
            </a:r>
            <a:r>
              <a:rPr lang="en-US"/>
              <a:t> </a:t>
            </a:r>
            <a:br>
              <a:rPr lang="en-US"/>
            </a:br>
            <a:r>
              <a:rPr lang="en-US" sz="1800" b="0" i="0">
                <a:solidFill>
                  <a:srgbClr val="000000"/>
                </a:solidFill>
                <a:effectLst/>
                <a:latin typeface="MinionPro-Regular"/>
              </a:rPr>
              <a:t>ideas are collected within a certain time frame, usually in groups of 5 to 10 people. The ideas are documented by a moderator without discussing, judging, or commenting on them at first. </a:t>
            </a:r>
          </a:p>
          <a:p>
            <a:r>
              <a:rPr lang="en-US" sz="1800" b="0" i="1">
                <a:solidFill>
                  <a:srgbClr val="000000"/>
                </a:solidFill>
                <a:effectLst/>
                <a:latin typeface="MinionPro-It"/>
              </a:rPr>
              <a:t>Brainstorming paradox </a:t>
            </a:r>
            <a:r>
              <a:rPr lang="en-US" sz="1800" b="0" i="0">
                <a:solidFill>
                  <a:srgbClr val="000000"/>
                </a:solidFill>
                <a:effectLst/>
                <a:latin typeface="MinionPro-Regular"/>
              </a:rPr>
              <a:t>is a modification of regular brainstorming in </a:t>
            </a:r>
            <a:r>
              <a:rPr lang="en-US" sz="1800" b="0" i="1">
                <a:solidFill>
                  <a:srgbClr val="000000"/>
                </a:solidFill>
                <a:effectLst/>
                <a:latin typeface="MyriadPro-It"/>
              </a:rPr>
              <a:t>Brainstorming paradox </a:t>
            </a:r>
            <a:r>
              <a:rPr lang="en-US" sz="1800" b="0" i="0">
                <a:solidFill>
                  <a:srgbClr val="000000"/>
                </a:solidFill>
                <a:effectLst/>
                <a:latin typeface="MinionPro-Regular"/>
              </a:rPr>
              <a:t>that events that must not occur are collected </a:t>
            </a:r>
          </a:p>
          <a:p>
            <a:r>
              <a:rPr lang="en-US" sz="1800" b="0" i="1">
                <a:solidFill>
                  <a:srgbClr val="000000"/>
                </a:solidFill>
                <a:effectLst/>
                <a:latin typeface="MinionPro-It"/>
              </a:rPr>
              <a:t>Change of perspective: </a:t>
            </a:r>
            <a:r>
              <a:rPr lang="en-US" sz="1800" b="0" i="0">
                <a:solidFill>
                  <a:srgbClr val="000000"/>
                </a:solidFill>
                <a:effectLst/>
                <a:latin typeface="MinionPro-Regular"/>
              </a:rPr>
              <a:t>Among the techniques that employ a change of perspective (adopting different extreme standpoints), the most common technique is the so-called Six Thinking Hats [DeBono 2006].</a:t>
            </a:r>
            <a:r>
              <a:rPr lang="en-US"/>
              <a:t> </a:t>
            </a:r>
          </a:p>
          <a:p>
            <a:r>
              <a:rPr lang="en-US" sz="1800" b="0" i="1">
                <a:solidFill>
                  <a:srgbClr val="000000"/>
                </a:solidFill>
                <a:effectLst/>
                <a:latin typeface="MinionPro-It"/>
              </a:rPr>
              <a:t>Analogy techniques (bionics/bisociations): </a:t>
            </a:r>
            <a:r>
              <a:rPr lang="en-US" sz="1800" b="0" i="0">
                <a:solidFill>
                  <a:srgbClr val="000000"/>
                </a:solidFill>
                <a:effectLst/>
                <a:latin typeface="MinionPro-Regular"/>
              </a:rPr>
              <a:t>In bionics, problems that the project faces are mapped to an analogous situation occurring in nature, and the solutions nature provides are sought and then mapped back to the project. In bisociation, the analogies need not originate in nature.</a:t>
            </a:r>
            <a:r>
              <a:rPr lang="en-US"/>
              <a:t> </a:t>
            </a:r>
          </a:p>
        </p:txBody>
      </p:sp>
    </p:spTree>
    <p:extLst>
      <p:ext uri="{BB962C8B-B14F-4D97-AF65-F5344CB8AC3E}">
        <p14:creationId xmlns:p14="http://schemas.microsoft.com/office/powerpoint/2010/main" val="4372561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8EC2968-AA9A-4DC8-8B05-10A470CEBE5E}"/>
              </a:ext>
            </a:extLst>
          </p:cNvPr>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828229" y="168275"/>
            <a:ext cx="10034587" cy="6689725"/>
          </a:xfrm>
        </p:spPr>
      </p:pic>
    </p:spTree>
    <p:extLst>
      <p:ext uri="{BB962C8B-B14F-4D97-AF65-F5344CB8AC3E}">
        <p14:creationId xmlns:p14="http://schemas.microsoft.com/office/powerpoint/2010/main" val="42328643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vi-VN" sz="2000">
                <a:solidFill>
                  <a:srgbClr val="0070C0"/>
                </a:solidFill>
              </a:rPr>
              <a:t>Kỹ thuật lấy tài liệu làm trung tâm </a:t>
            </a:r>
            <a:r>
              <a:rPr lang="en-US" sz="2000">
                <a:solidFill>
                  <a:srgbClr val="0070C0"/>
                </a:solidFill>
              </a:rPr>
              <a:t>- </a:t>
            </a:r>
            <a:r>
              <a:rPr lang="en-US" sz="2000" b="1" i="0">
                <a:solidFill>
                  <a:srgbClr val="0070C0"/>
                </a:solidFill>
                <a:effectLst/>
                <a:latin typeface="MyriadPro-Bold"/>
              </a:rPr>
              <a:t>Document-centric Techniques</a:t>
            </a:r>
            <a:r>
              <a:rPr lang="en-US" sz="4000">
                <a:solidFill>
                  <a:srgbClr val="0070C0"/>
                </a:solidFill>
              </a:rPr>
              <a:t> </a:t>
            </a:r>
            <a:endParaRPr lang="en-US">
              <a:solidFill>
                <a:srgbClr val="0070C0"/>
              </a:solidFill>
            </a:endParaRP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a:bodyPr>
          <a:lstStyle/>
          <a:p>
            <a:r>
              <a:rPr lang="en-US" sz="1800" b="0" i="0">
                <a:solidFill>
                  <a:srgbClr val="000000"/>
                </a:solidFill>
                <a:effectLst/>
                <a:latin typeface="MinionPro-Regular"/>
              </a:rPr>
              <a:t>Document-centric techniques reuse solutions and experiences made with existing systems</a:t>
            </a:r>
          </a:p>
          <a:p>
            <a:r>
              <a:rPr lang="en-US" sz="1800" b="0" i="1">
                <a:solidFill>
                  <a:srgbClr val="000000"/>
                </a:solidFill>
                <a:effectLst/>
                <a:latin typeface="MinionPro-It"/>
              </a:rPr>
              <a:t>System archaeology </a:t>
            </a:r>
            <a:r>
              <a:rPr lang="en-US" sz="1800" b="0" i="0">
                <a:solidFill>
                  <a:srgbClr val="000000"/>
                </a:solidFill>
                <a:effectLst/>
                <a:latin typeface="MinionPro-Regular"/>
              </a:rPr>
              <a:t>is a technique that extracts information required to build a new system from the documentation or implementation (code) of a legacy system or a competitor’s system.</a:t>
            </a:r>
            <a:r>
              <a:rPr lang="en-US"/>
              <a:t> </a:t>
            </a:r>
          </a:p>
          <a:p>
            <a:r>
              <a:rPr lang="en-US" sz="1800" b="0" i="1">
                <a:solidFill>
                  <a:srgbClr val="000000"/>
                </a:solidFill>
                <a:effectLst/>
                <a:latin typeface="MinionPro-It"/>
              </a:rPr>
              <a:t>Perspective-based reading</a:t>
            </a:r>
            <a:r>
              <a:rPr lang="en-US"/>
              <a:t> </a:t>
            </a:r>
            <a:br>
              <a:rPr lang="en-US"/>
            </a:br>
            <a:r>
              <a:rPr lang="en-US" sz="1800" b="0" i="0">
                <a:solidFill>
                  <a:srgbClr val="000000"/>
                </a:solidFill>
                <a:effectLst/>
                <a:latin typeface="MinionPro-Regular"/>
              </a:rPr>
              <a:t>is applied when documents need to be read with a particular perspective in mind, e.g., the perspective of the implementer or the tester. Aspects that are contained in the document but do not pertain to the current perspective are ignored. </a:t>
            </a:r>
          </a:p>
          <a:p>
            <a:r>
              <a:rPr lang="en-US" sz="1800" b="0" i="1">
                <a:solidFill>
                  <a:srgbClr val="000000"/>
                </a:solidFill>
                <a:effectLst/>
                <a:latin typeface="MinionPro-It"/>
              </a:rPr>
              <a:t>Reuse: </a:t>
            </a:r>
            <a:r>
              <a:rPr lang="en-US" sz="1800" b="0" i="0">
                <a:solidFill>
                  <a:srgbClr val="000000"/>
                </a:solidFill>
                <a:effectLst/>
                <a:latin typeface="MinionPro-Regular"/>
              </a:rPr>
              <a:t>Requirements that have been previously compiled and brought up to a certain quality standard can be reused. In order to do that, the requirements are stored in a database, for instance, and kept available at the required level of detail for reuse. </a:t>
            </a:r>
            <a:endParaRPr lang="en-US"/>
          </a:p>
        </p:txBody>
      </p:sp>
    </p:spTree>
    <p:extLst>
      <p:ext uri="{BB962C8B-B14F-4D97-AF65-F5344CB8AC3E}">
        <p14:creationId xmlns:p14="http://schemas.microsoft.com/office/powerpoint/2010/main" val="3282514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en-US" sz="2000" b="1" i="0">
                <a:solidFill>
                  <a:srgbClr val="0070C0"/>
                </a:solidFill>
                <a:effectLst/>
                <a:latin typeface="+mn-lt"/>
              </a:rPr>
              <a:t>Observation Techniques</a:t>
            </a:r>
            <a:r>
              <a:rPr lang="en-US" sz="2000">
                <a:solidFill>
                  <a:srgbClr val="0070C0"/>
                </a:solidFill>
                <a:latin typeface="+mn-lt"/>
              </a:rPr>
              <a:t> </a:t>
            </a: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a:bodyPr>
          <a:lstStyle/>
          <a:p>
            <a:r>
              <a:rPr lang="en-US" sz="1800" b="0" i="0">
                <a:solidFill>
                  <a:srgbClr val="000000"/>
                </a:solidFill>
                <a:effectLst/>
                <a:latin typeface="MinionPro-Regular"/>
              </a:rPr>
              <a:t>When domain specialists are unable to spend the time needed to share their expertise with the requirements engineer, or are unable to express and denote their knowledge, observation techniques are helpful.</a:t>
            </a:r>
            <a:r>
              <a:rPr lang="en-US"/>
              <a:t> </a:t>
            </a:r>
          </a:p>
          <a:p>
            <a:r>
              <a:rPr lang="en-US" sz="1800" b="0" i="1">
                <a:solidFill>
                  <a:srgbClr val="000000"/>
                </a:solidFill>
                <a:effectLst/>
                <a:latin typeface="MinionPro-It"/>
              </a:rPr>
              <a:t>Field observation: </a:t>
            </a:r>
            <a:r>
              <a:rPr lang="en-US" sz="1800" b="0" i="0">
                <a:solidFill>
                  <a:srgbClr val="000000"/>
                </a:solidFill>
                <a:effectLst/>
                <a:latin typeface="MinionPro-Regular"/>
              </a:rPr>
              <a:t>The requirements engineer is on location with the specialist or the users of the system and observes and documents the processes and operational procedures that they carry out. </a:t>
            </a:r>
          </a:p>
          <a:p>
            <a:r>
              <a:rPr lang="en-US" sz="1800" b="0" i="0">
                <a:solidFill>
                  <a:srgbClr val="000000"/>
                </a:solidFill>
                <a:effectLst/>
                <a:latin typeface="MinionPro-Regular"/>
              </a:rPr>
              <a:t>Học nghề: (</a:t>
            </a:r>
            <a:r>
              <a:rPr lang="en-US" sz="1800" b="0" i="1">
                <a:solidFill>
                  <a:srgbClr val="000000"/>
                </a:solidFill>
                <a:effectLst/>
                <a:latin typeface="MinionPro-It"/>
              </a:rPr>
              <a:t>apprenticing)</a:t>
            </a:r>
            <a:r>
              <a:rPr lang="en-US" sz="1800" b="0" i="0">
                <a:solidFill>
                  <a:srgbClr val="000000"/>
                </a:solidFill>
                <a:effectLst/>
                <a:latin typeface="MinionPro-Regular"/>
              </a:rPr>
              <a:t> the requirements engineer must actively learn and perform the procedures of the stakeholders.</a:t>
            </a:r>
            <a:r>
              <a:rPr lang="en-US"/>
              <a:t> </a:t>
            </a:r>
            <a:br>
              <a:rPr lang="en-US"/>
            </a:br>
            <a:br>
              <a:rPr lang="en-US"/>
            </a:br>
            <a:br>
              <a:rPr lang="en-US"/>
            </a:br>
            <a:br>
              <a:rPr lang="en-US"/>
            </a:br>
            <a:endParaRPr lang="en-US"/>
          </a:p>
        </p:txBody>
      </p:sp>
    </p:spTree>
    <p:extLst>
      <p:ext uri="{BB962C8B-B14F-4D97-AF65-F5344CB8AC3E}">
        <p14:creationId xmlns:p14="http://schemas.microsoft.com/office/powerpoint/2010/main" val="2360303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FF73-514D-4D4B-B6B6-8F8A69CDF035}"/>
              </a:ext>
            </a:extLst>
          </p:cNvPr>
          <p:cNvSpPr>
            <a:spLocks noGrp="1"/>
          </p:cNvSpPr>
          <p:nvPr>
            <p:ph type="title"/>
          </p:nvPr>
        </p:nvSpPr>
        <p:spPr/>
        <p:txBody>
          <a:bodyPr>
            <a:normAutofit/>
          </a:bodyPr>
          <a:lstStyle/>
          <a:p>
            <a:r>
              <a:rPr lang="en-US"/>
              <a:t>Các kỹ thuật sưu liệu</a:t>
            </a:r>
            <a:br>
              <a:rPr lang="en-US"/>
            </a:br>
            <a:r>
              <a:rPr lang="en-US" sz="2000" b="1" i="0">
                <a:solidFill>
                  <a:srgbClr val="0070C0"/>
                </a:solidFill>
                <a:effectLst/>
                <a:latin typeface="Arial" panose="020B0604020202020204" pitchFamily="34" charset="0"/>
                <a:cs typeface="Arial" panose="020B0604020202020204" pitchFamily="34" charset="0"/>
              </a:rPr>
              <a:t>Support Techniques</a:t>
            </a:r>
            <a:r>
              <a:rPr lang="en-US" sz="2000">
                <a:solidFill>
                  <a:srgbClr val="0070C0"/>
                </a:solidFill>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4FFCB025-48EB-489B-BA31-EBDA90CD2195}"/>
              </a:ext>
            </a:extLst>
          </p:cNvPr>
          <p:cNvSpPr>
            <a:spLocks noGrp="1"/>
          </p:cNvSpPr>
          <p:nvPr>
            <p:ph idx="1"/>
          </p:nvPr>
        </p:nvSpPr>
        <p:spPr/>
        <p:txBody>
          <a:bodyPr>
            <a:normAutofit/>
          </a:bodyPr>
          <a:lstStyle/>
          <a:p>
            <a:r>
              <a:rPr lang="en-US" sz="1800" b="0" i="1">
                <a:solidFill>
                  <a:srgbClr val="000000"/>
                </a:solidFill>
                <a:effectLst/>
                <a:latin typeface="MinionPro-It"/>
              </a:rPr>
              <a:t>Mind mapping</a:t>
            </a:r>
          </a:p>
          <a:p>
            <a:r>
              <a:rPr lang="en-US" sz="1800" b="0" i="1">
                <a:solidFill>
                  <a:srgbClr val="000000"/>
                </a:solidFill>
                <a:effectLst/>
                <a:latin typeface="MinionPro-It"/>
              </a:rPr>
              <a:t>Audio and video recordings </a:t>
            </a:r>
          </a:p>
          <a:p>
            <a:r>
              <a:rPr lang="en-US" sz="1800" b="0" i="1">
                <a:solidFill>
                  <a:srgbClr val="000000"/>
                </a:solidFill>
                <a:effectLst/>
                <a:latin typeface="MinionPro-It"/>
              </a:rPr>
              <a:t>Use case modeling</a:t>
            </a:r>
          </a:p>
          <a:p>
            <a:r>
              <a:rPr lang="en-US" sz="1800" b="0" i="1">
                <a:solidFill>
                  <a:srgbClr val="000000"/>
                </a:solidFill>
                <a:effectLst/>
                <a:latin typeface="MinionPro-It"/>
              </a:rPr>
              <a:t>Prototypes </a:t>
            </a:r>
            <a:br>
              <a:rPr lang="en-US"/>
            </a:br>
            <a:r>
              <a:rPr lang="en-US" sz="1800" b="0" i="1">
                <a:solidFill>
                  <a:srgbClr val="000000"/>
                </a:solidFill>
                <a:effectLst/>
                <a:latin typeface="MinionPro-It"/>
              </a:rPr>
              <a:t> </a:t>
            </a:r>
            <a:br>
              <a:rPr lang="en-US"/>
            </a:br>
            <a:br>
              <a:rPr lang="en-US"/>
            </a:br>
            <a:r>
              <a:rPr lang="en-US"/>
              <a:t> </a:t>
            </a:r>
            <a:br>
              <a:rPr lang="en-US"/>
            </a:br>
            <a:br>
              <a:rPr lang="en-US"/>
            </a:br>
            <a:br>
              <a:rPr lang="en-US"/>
            </a:br>
            <a:br>
              <a:rPr lang="en-US"/>
            </a:br>
            <a:br>
              <a:rPr lang="en-US"/>
            </a:br>
            <a:endParaRPr lang="en-US"/>
          </a:p>
        </p:txBody>
      </p:sp>
    </p:spTree>
    <p:extLst>
      <p:ext uri="{BB962C8B-B14F-4D97-AF65-F5344CB8AC3E}">
        <p14:creationId xmlns:p14="http://schemas.microsoft.com/office/powerpoint/2010/main" val="1934816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EA3BB2-E261-4EA1-B227-B21E124A1F3B}"/>
              </a:ext>
            </a:extLst>
          </p:cNvPr>
          <p:cNvSpPr>
            <a:spLocks noGrp="1"/>
          </p:cNvSpPr>
          <p:nvPr>
            <p:ph type="sldNum" sz="quarter" idx="12"/>
          </p:nvPr>
        </p:nvSpPr>
        <p:spPr/>
        <p:txBody>
          <a:bodyPr/>
          <a:lstStyle/>
          <a:p>
            <a:fld id="{93EA5974-C27A-495C-BA50-1CD3987349CB}" type="slidenum">
              <a:rPr lang="en-US" smtClean="0"/>
              <a:pPr/>
              <a:t>55</a:t>
            </a:fld>
            <a:endParaRPr lang="en-US"/>
          </a:p>
        </p:txBody>
      </p:sp>
      <p:pic>
        <p:nvPicPr>
          <p:cNvPr id="6" name="Picture 2" descr="C:\Documents and Settings\Duc\Local Settings\Temporary Internet Files\Content.IE5\SY3ZUB94\MC900441902[1].wmf">
            <a:extLst>
              <a:ext uri="{FF2B5EF4-FFF2-40B4-BE49-F238E27FC236}">
                <a16:creationId xmlns:a16="http://schemas.microsoft.com/office/drawing/2014/main" id="{64DE92E5-50E9-41F1-8865-B614B6B62592}"/>
              </a:ext>
            </a:extLst>
          </p:cNvPr>
          <p:cNvPicPr>
            <a:picLocks noChangeAspect="1" noChangeArrowheads="1"/>
          </p:cNvPicPr>
          <p:nvPr/>
        </p:nvPicPr>
        <p:blipFill>
          <a:blip r:embed="rId2" cstate="print"/>
          <a:srcRect/>
          <a:stretch>
            <a:fillRect/>
          </a:stretch>
        </p:blipFill>
        <p:spPr bwMode="auto">
          <a:xfrm>
            <a:off x="3892550" y="1945934"/>
            <a:ext cx="1693863" cy="2367304"/>
          </a:xfrm>
          <a:prstGeom prst="rect">
            <a:avLst/>
          </a:prstGeom>
          <a:noFill/>
        </p:spPr>
      </p:pic>
    </p:spTree>
    <p:extLst>
      <p:ext uri="{BB962C8B-B14F-4D97-AF65-F5344CB8AC3E}">
        <p14:creationId xmlns:p14="http://schemas.microsoft.com/office/powerpoint/2010/main" val="553387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3984" y="1969241"/>
            <a:ext cx="10631424" cy="553998"/>
          </a:xfrm>
          <a:prstGeom prst="rect">
            <a:avLst/>
          </a:prstGeom>
        </p:spPr>
        <p:txBody>
          <a:bodyPr vert="horz" wrap="square" lIns="0" tIns="0" rIns="0" bIns="0" rtlCol="0" anchor="t">
            <a:spAutoFit/>
          </a:bodyPr>
          <a:lstStyle/>
          <a:p>
            <a:pPr marL="11206" algn="ctr"/>
            <a:r>
              <a:rPr lang="en-US" sz="3600" b="1">
                <a:latin typeface="Segoe UI" panose="020B0502040204020203" pitchFamily="34" charset="0"/>
                <a:cs typeface="Segoe UI" panose="020B0502040204020203" pitchFamily="34" charset="0"/>
              </a:rPr>
              <a:t>2. KỸ THUẬT KHAI THÁC YÊU CẦU</a:t>
            </a:r>
            <a:endParaRPr sz="3530" dirty="0">
              <a:solidFill>
                <a:srgbClr val="00B050"/>
              </a:solidFill>
            </a:endParaRPr>
          </a:p>
        </p:txBody>
      </p:sp>
      <p:sp>
        <p:nvSpPr>
          <p:cNvPr id="3" name="object 3"/>
          <p:cNvSpPr txBox="1"/>
          <p:nvPr/>
        </p:nvSpPr>
        <p:spPr>
          <a:xfrm>
            <a:off x="1615440" y="3191402"/>
            <a:ext cx="8961120" cy="475195"/>
          </a:xfrm>
          <a:prstGeom prst="rect">
            <a:avLst/>
          </a:prstGeom>
        </p:spPr>
        <p:txBody>
          <a:bodyPr vert="horz" wrap="square" lIns="0" tIns="0" rIns="0" bIns="0" rtlCol="0">
            <a:spAutoFit/>
          </a:bodyPr>
          <a:lstStyle/>
          <a:p>
            <a:pPr algn="ctr"/>
            <a:r>
              <a:rPr lang="en-GB" sz="3088" spc="-185">
                <a:solidFill>
                  <a:srgbClr val="CC0000"/>
                </a:solidFill>
                <a:latin typeface="Segoe UI" panose="020B0502040204020203" pitchFamily="34" charset="0"/>
                <a:cs typeface="Segoe UI" panose="020B0502040204020203" pitchFamily="34" charset="0"/>
              </a:rPr>
              <a:t>ĐÁNH GIÁ</a:t>
            </a:r>
            <a:r>
              <a:rPr lang="en-GB" sz="3088" spc="-159">
                <a:solidFill>
                  <a:srgbClr val="CC0000"/>
                </a:solidFill>
                <a:latin typeface="Segoe UI" panose="020B0502040204020203" pitchFamily="34" charset="0"/>
                <a:cs typeface="Segoe UI" panose="020B0502040204020203" pitchFamily="34" charset="0"/>
              </a:rPr>
              <a:t> YÊU CẦU</a:t>
            </a:r>
            <a:endParaRPr sz="3088" dirty="0">
              <a:latin typeface="Segoe UI" panose="020B0502040204020203" pitchFamily="34" charset="0"/>
              <a:cs typeface="Segoe UI" panose="020B0502040204020203" pitchFamily="34" charset="0"/>
            </a:endParaRPr>
          </a:p>
        </p:txBody>
      </p:sp>
      <p:sp>
        <p:nvSpPr>
          <p:cNvPr id="4" name="object 4"/>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56</a:t>
            </a:fld>
            <a:endParaRPr dirty="0"/>
          </a:p>
        </p:txBody>
      </p:sp>
    </p:spTree>
    <p:extLst>
      <p:ext uri="{BB962C8B-B14F-4D97-AF65-F5344CB8AC3E}">
        <p14:creationId xmlns:p14="http://schemas.microsoft.com/office/powerpoint/2010/main" val="2364746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4919CEA-C118-4CC8-9F01-C71CA4C4A594}"/>
              </a:ext>
            </a:extLst>
          </p:cNvPr>
          <p:cNvSpPr>
            <a:spLocks noGrp="1"/>
          </p:cNvSpPr>
          <p:nvPr>
            <p:ph type="title"/>
          </p:nvPr>
        </p:nvSpPr>
        <p:spPr/>
        <p:txBody>
          <a:bodyPr/>
          <a:lstStyle/>
          <a:p>
            <a:endParaRPr lang="en-US"/>
          </a:p>
        </p:txBody>
      </p:sp>
      <p:grpSp>
        <p:nvGrpSpPr>
          <p:cNvPr id="28" name="Group 27">
            <a:extLst>
              <a:ext uri="{FF2B5EF4-FFF2-40B4-BE49-F238E27FC236}">
                <a16:creationId xmlns:a16="http://schemas.microsoft.com/office/drawing/2014/main" id="{0F8215F2-EBFD-4408-906E-04D82F57A87A}"/>
              </a:ext>
            </a:extLst>
          </p:cNvPr>
          <p:cNvGrpSpPr/>
          <p:nvPr/>
        </p:nvGrpSpPr>
        <p:grpSpPr>
          <a:xfrm>
            <a:off x="2108200" y="1905001"/>
            <a:ext cx="7988300" cy="4474058"/>
            <a:chOff x="2560312" y="2419003"/>
            <a:chExt cx="7071376" cy="3960055"/>
          </a:xfrm>
        </p:grpSpPr>
        <p:pic>
          <p:nvPicPr>
            <p:cNvPr id="27" name="Picture 26">
              <a:extLst>
                <a:ext uri="{FF2B5EF4-FFF2-40B4-BE49-F238E27FC236}">
                  <a16:creationId xmlns:a16="http://schemas.microsoft.com/office/drawing/2014/main" id="{0B3AAECF-445E-469E-A062-1E92936BC0A7}"/>
                </a:ext>
              </a:extLst>
            </p:cNvPr>
            <p:cNvPicPr>
              <a:picLocks noChangeAspect="1"/>
            </p:cNvPicPr>
            <p:nvPr/>
          </p:nvPicPr>
          <p:blipFill>
            <a:blip r:embed="rId2"/>
            <a:stretch>
              <a:fillRect/>
            </a:stretch>
          </p:blipFill>
          <p:spPr>
            <a:xfrm>
              <a:off x="6418270" y="3597163"/>
              <a:ext cx="571500" cy="629456"/>
            </a:xfrm>
            <a:prstGeom prst="rect">
              <a:avLst/>
            </a:prstGeom>
          </p:spPr>
        </p:pic>
        <p:pic>
          <p:nvPicPr>
            <p:cNvPr id="25" name="Picture 24">
              <a:extLst>
                <a:ext uri="{FF2B5EF4-FFF2-40B4-BE49-F238E27FC236}">
                  <a16:creationId xmlns:a16="http://schemas.microsoft.com/office/drawing/2014/main" id="{C17FD879-35D0-4E2E-8111-B895B62971B8}"/>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775839" y="3588444"/>
              <a:ext cx="628650" cy="638175"/>
            </a:xfrm>
            <a:prstGeom prst="rect">
              <a:avLst/>
            </a:prstGeom>
          </p:spPr>
        </p:pic>
        <p:grpSp>
          <p:nvGrpSpPr>
            <p:cNvPr id="4" name="Group 3">
              <a:extLst>
                <a:ext uri="{FF2B5EF4-FFF2-40B4-BE49-F238E27FC236}">
                  <a16:creationId xmlns:a16="http://schemas.microsoft.com/office/drawing/2014/main" id="{255E56A3-43A6-4D74-A301-35E4E2AA5D4F}"/>
                </a:ext>
              </a:extLst>
            </p:cNvPr>
            <p:cNvGrpSpPr/>
            <p:nvPr/>
          </p:nvGrpSpPr>
          <p:grpSpPr>
            <a:xfrm>
              <a:off x="2560312" y="2419003"/>
              <a:ext cx="7071376" cy="3960055"/>
              <a:chOff x="2080709" y="1224157"/>
              <a:chExt cx="7071376" cy="3960055"/>
            </a:xfrm>
          </p:grpSpPr>
          <p:grpSp>
            <p:nvGrpSpPr>
              <p:cNvPr id="5" name="Group 4">
                <a:extLst>
                  <a:ext uri="{FF2B5EF4-FFF2-40B4-BE49-F238E27FC236}">
                    <a16:creationId xmlns:a16="http://schemas.microsoft.com/office/drawing/2014/main" id="{35CB9F1F-2608-41E0-982F-9E98CF9DE458}"/>
                  </a:ext>
                </a:extLst>
              </p:cNvPr>
              <p:cNvGrpSpPr/>
              <p:nvPr/>
            </p:nvGrpSpPr>
            <p:grpSpPr>
              <a:xfrm>
                <a:off x="2725250" y="1569494"/>
                <a:ext cx="6426835" cy="3260090"/>
                <a:chOff x="2725250" y="1569494"/>
                <a:chExt cx="6426835" cy="3260090"/>
              </a:xfrm>
            </p:grpSpPr>
            <p:sp>
              <p:nvSpPr>
                <p:cNvPr id="18" name="bk object 16">
                  <a:extLst>
                    <a:ext uri="{FF2B5EF4-FFF2-40B4-BE49-F238E27FC236}">
                      <a16:creationId xmlns:a16="http://schemas.microsoft.com/office/drawing/2014/main" id="{CE2BC572-D7D8-4EB7-A36B-C40EE68E6D46}"/>
                    </a:ext>
                  </a:extLst>
                </p:cNvPr>
                <p:cNvSpPr/>
                <p:nvPr/>
              </p:nvSpPr>
              <p:spPr>
                <a:xfrm>
                  <a:off x="5924887" y="1569494"/>
                  <a:ext cx="0" cy="3260090"/>
                </a:xfrm>
                <a:custGeom>
                  <a:avLst/>
                  <a:gdLst/>
                  <a:ahLst/>
                  <a:cxnLst/>
                  <a:rect l="l" t="t" r="r" b="b"/>
                  <a:pathLst>
                    <a:path h="3260090">
                      <a:moveTo>
                        <a:pt x="0" y="0"/>
                      </a:moveTo>
                      <a:lnTo>
                        <a:pt x="0" y="3259836"/>
                      </a:lnTo>
                    </a:path>
                  </a:pathLst>
                </a:custGeom>
                <a:ln w="19812">
                  <a:solidFill>
                    <a:srgbClr val="000000"/>
                  </a:solidFill>
                  <a:headEnd type="triangle" w="med" len="med"/>
                  <a:tailEnd type="triangle" w="med" len="med"/>
                </a:ln>
              </p:spPr>
              <p:txBody>
                <a:bodyPr wrap="square" lIns="0" tIns="0" rIns="0" bIns="0" rtlCol="0"/>
                <a:lstStyle/>
                <a:p>
                  <a:endParaRPr/>
                </a:p>
              </p:txBody>
            </p:sp>
            <p:sp>
              <p:nvSpPr>
                <p:cNvPr id="19" name="bk object 21">
                  <a:extLst>
                    <a:ext uri="{FF2B5EF4-FFF2-40B4-BE49-F238E27FC236}">
                      <a16:creationId xmlns:a16="http://schemas.microsoft.com/office/drawing/2014/main" id="{11566570-B99C-47CF-A8BA-43A82CE7AFC8}"/>
                    </a:ext>
                  </a:extLst>
                </p:cNvPr>
                <p:cNvSpPr/>
                <p:nvPr/>
              </p:nvSpPr>
              <p:spPr>
                <a:xfrm>
                  <a:off x="2725250" y="3031773"/>
                  <a:ext cx="6426835" cy="0"/>
                </a:xfrm>
                <a:custGeom>
                  <a:avLst/>
                  <a:gdLst/>
                  <a:ahLst/>
                  <a:cxnLst/>
                  <a:rect l="l" t="t" r="r" b="b"/>
                  <a:pathLst>
                    <a:path w="6426834">
                      <a:moveTo>
                        <a:pt x="0" y="0"/>
                      </a:moveTo>
                      <a:lnTo>
                        <a:pt x="6426708" y="0"/>
                      </a:lnTo>
                    </a:path>
                  </a:pathLst>
                </a:custGeom>
                <a:ln w="19812">
                  <a:solidFill>
                    <a:srgbClr val="342170"/>
                  </a:solidFill>
                  <a:headEnd type="triangle" w="med" len="med"/>
                  <a:tailEnd type="triangle" w="med" len="med"/>
                </a:ln>
              </p:spPr>
              <p:txBody>
                <a:bodyPr wrap="square" lIns="0" tIns="0" rIns="0" bIns="0" rtlCol="0"/>
                <a:lstStyle/>
                <a:p>
                  <a:endParaRPr/>
                </a:p>
              </p:txBody>
            </p:sp>
          </p:grpSp>
          <p:sp>
            <p:nvSpPr>
              <p:cNvPr id="6" name="object 2">
                <a:extLst>
                  <a:ext uri="{FF2B5EF4-FFF2-40B4-BE49-F238E27FC236}">
                    <a16:creationId xmlns:a16="http://schemas.microsoft.com/office/drawing/2014/main" id="{5D5B4522-D6C7-4472-92EC-5471C2FADCCD}"/>
                  </a:ext>
                </a:extLst>
              </p:cNvPr>
              <p:cNvSpPr txBox="1"/>
              <p:nvPr/>
            </p:nvSpPr>
            <p:spPr>
              <a:xfrm>
                <a:off x="5303478" y="3063668"/>
                <a:ext cx="460001" cy="543226"/>
              </a:xfrm>
              <a:prstGeom prst="rect">
                <a:avLst/>
              </a:prstGeom>
            </p:spPr>
            <p:txBody>
              <a:bodyPr vert="horz" wrap="square" lIns="0" tIns="0" rIns="0" bIns="0" rtlCol="0">
                <a:spAutoFit/>
              </a:bodyPr>
              <a:lstStyle/>
              <a:p>
                <a:pPr marL="11206"/>
                <a:r>
                  <a:rPr lang="en-GB" sz="1765" dirty="0">
                    <a:latin typeface="Arial"/>
                    <a:cs typeface="Arial"/>
                  </a:rPr>
                  <a:t>Bắt đầu</a:t>
                </a:r>
                <a:endParaRPr sz="1765" dirty="0">
                  <a:latin typeface="Arial"/>
                  <a:cs typeface="Arial"/>
                </a:endParaRPr>
              </a:p>
            </p:txBody>
          </p:sp>
          <p:sp>
            <p:nvSpPr>
              <p:cNvPr id="8" name="object 4">
                <a:extLst>
                  <a:ext uri="{FF2B5EF4-FFF2-40B4-BE49-F238E27FC236}">
                    <a16:creationId xmlns:a16="http://schemas.microsoft.com/office/drawing/2014/main" id="{D54514B3-12E3-4D51-B38C-509B85D91FBB}"/>
                  </a:ext>
                </a:extLst>
              </p:cNvPr>
              <p:cNvSpPr txBox="1"/>
              <p:nvPr/>
            </p:nvSpPr>
            <p:spPr>
              <a:xfrm>
                <a:off x="3597052" y="2139451"/>
                <a:ext cx="1450940" cy="436017"/>
              </a:xfrm>
              <a:prstGeom prst="rect">
                <a:avLst/>
              </a:prstGeom>
            </p:spPr>
            <p:txBody>
              <a:bodyPr vert="horz" wrap="square" lIns="0" tIns="0" rIns="0" bIns="0" rtlCol="0">
                <a:spAutoFit/>
              </a:bodyPr>
              <a:lstStyle/>
              <a:p>
                <a:pPr marL="11206" marR="4483">
                  <a:lnSpc>
                    <a:spcPts val="1747"/>
                  </a:lnSpc>
                </a:pPr>
                <a:r>
                  <a:rPr lang="en-GB" sz="1588" spc="-4" dirty="0">
                    <a:solidFill>
                      <a:srgbClr val="342170"/>
                    </a:solidFill>
                    <a:latin typeface="Comic Sans MS"/>
                    <a:cs typeface="Comic Sans MS"/>
                  </a:rPr>
                  <a:t>Hiểu các miền &amp; khám phá</a:t>
                </a:r>
                <a:endParaRPr sz="1588" dirty="0">
                  <a:latin typeface="Comic Sans MS"/>
                  <a:cs typeface="Comic Sans MS"/>
                </a:endParaRPr>
              </a:p>
            </p:txBody>
          </p:sp>
          <p:sp>
            <p:nvSpPr>
              <p:cNvPr id="9" name="object 5">
                <a:extLst>
                  <a:ext uri="{FF2B5EF4-FFF2-40B4-BE49-F238E27FC236}">
                    <a16:creationId xmlns:a16="http://schemas.microsoft.com/office/drawing/2014/main" id="{386FAA4D-AAA7-4C5F-A31E-2D2CC6E42210}"/>
                  </a:ext>
                </a:extLst>
              </p:cNvPr>
              <p:cNvSpPr txBox="1"/>
              <p:nvPr/>
            </p:nvSpPr>
            <p:spPr>
              <a:xfrm>
                <a:off x="5047992" y="1224157"/>
                <a:ext cx="1841687" cy="271613"/>
              </a:xfrm>
              <a:prstGeom prst="rect">
                <a:avLst/>
              </a:prstGeom>
            </p:spPr>
            <p:txBody>
              <a:bodyPr vert="horz" wrap="square" lIns="0" tIns="0" rIns="0" bIns="0" rtlCol="0">
                <a:spAutoFit/>
              </a:bodyPr>
              <a:lstStyle/>
              <a:p>
                <a:pPr marL="11206"/>
                <a:r>
                  <a:rPr lang="en-GB" sz="1765" dirty="0">
                    <a:latin typeface="Arial"/>
                    <a:cs typeface="Arial"/>
                  </a:rPr>
                  <a:t>Lựa chọn thay thế</a:t>
                </a:r>
                <a:endParaRPr sz="1765" dirty="0">
                  <a:latin typeface="Arial"/>
                  <a:cs typeface="Arial"/>
                </a:endParaRPr>
              </a:p>
            </p:txBody>
          </p:sp>
          <p:sp>
            <p:nvSpPr>
              <p:cNvPr id="10" name="object 6">
                <a:extLst>
                  <a:ext uri="{FF2B5EF4-FFF2-40B4-BE49-F238E27FC236}">
                    <a16:creationId xmlns:a16="http://schemas.microsoft.com/office/drawing/2014/main" id="{5AB1D5CB-76CC-4018-9A53-0FF70FB120E3}"/>
                  </a:ext>
                </a:extLst>
              </p:cNvPr>
              <p:cNvSpPr txBox="1"/>
              <p:nvPr/>
            </p:nvSpPr>
            <p:spPr>
              <a:xfrm>
                <a:off x="7877056" y="3059662"/>
                <a:ext cx="1172593" cy="538609"/>
              </a:xfrm>
              <a:prstGeom prst="rect">
                <a:avLst/>
              </a:prstGeom>
            </p:spPr>
            <p:txBody>
              <a:bodyPr vert="horz" wrap="square" lIns="0" tIns="0" rIns="0" bIns="0" rtlCol="0">
                <a:spAutoFit/>
              </a:bodyPr>
              <a:lstStyle/>
              <a:p>
                <a:pPr marL="11113" marR="4483" indent="-11113">
                  <a:lnSpc>
                    <a:spcPts val="2065"/>
                  </a:lnSpc>
                </a:pPr>
                <a:r>
                  <a:rPr lang="en-GB" sz="1765" dirty="0">
                    <a:solidFill>
                      <a:srgbClr val="317993"/>
                    </a:solidFill>
                    <a:latin typeface="Arial"/>
                    <a:cs typeface="Arial"/>
                  </a:rPr>
                  <a:t>Yêu cầu thỏa thuận</a:t>
                </a:r>
                <a:endParaRPr sz="1765" dirty="0">
                  <a:latin typeface="Arial"/>
                  <a:cs typeface="Arial"/>
                </a:endParaRPr>
              </a:p>
            </p:txBody>
          </p:sp>
          <p:sp>
            <p:nvSpPr>
              <p:cNvPr id="11" name="object 7">
                <a:extLst>
                  <a:ext uri="{FF2B5EF4-FFF2-40B4-BE49-F238E27FC236}">
                    <a16:creationId xmlns:a16="http://schemas.microsoft.com/office/drawing/2014/main" id="{19D69AE2-6710-4EC1-BB65-6C8ABA2AD3EF}"/>
                  </a:ext>
                </a:extLst>
              </p:cNvPr>
              <p:cNvSpPr txBox="1"/>
              <p:nvPr/>
            </p:nvSpPr>
            <p:spPr>
              <a:xfrm>
                <a:off x="5031128" y="4912599"/>
                <a:ext cx="2627779" cy="271613"/>
              </a:xfrm>
              <a:prstGeom prst="rect">
                <a:avLst/>
              </a:prstGeom>
            </p:spPr>
            <p:txBody>
              <a:bodyPr vert="horz" wrap="square" lIns="0" tIns="0" rIns="0" bIns="0" rtlCol="0">
                <a:spAutoFit/>
              </a:bodyPr>
              <a:lstStyle/>
              <a:p>
                <a:pPr marL="11206"/>
                <a:r>
                  <a:rPr lang="en-GB" sz="1765">
                    <a:solidFill>
                      <a:srgbClr val="317993"/>
                    </a:solidFill>
                    <a:latin typeface="Arial"/>
                    <a:cs typeface="Arial"/>
                  </a:rPr>
                  <a:t>Tài liệu Yêu cầu</a:t>
                </a:r>
                <a:endParaRPr sz="1765" dirty="0">
                  <a:latin typeface="Arial"/>
                  <a:cs typeface="Arial"/>
                </a:endParaRPr>
              </a:p>
            </p:txBody>
          </p:sp>
          <p:sp>
            <p:nvSpPr>
              <p:cNvPr id="12" name="object 8">
                <a:extLst>
                  <a:ext uri="{FF2B5EF4-FFF2-40B4-BE49-F238E27FC236}">
                    <a16:creationId xmlns:a16="http://schemas.microsoft.com/office/drawing/2014/main" id="{8C140E72-8753-4BF2-95B3-B8E950C74FE7}"/>
                  </a:ext>
                </a:extLst>
              </p:cNvPr>
              <p:cNvSpPr txBox="1"/>
              <p:nvPr/>
            </p:nvSpPr>
            <p:spPr>
              <a:xfrm>
                <a:off x="2868707" y="3046251"/>
                <a:ext cx="1033458" cy="512961"/>
              </a:xfrm>
              <a:prstGeom prst="rect">
                <a:avLst/>
              </a:prstGeom>
            </p:spPr>
            <p:txBody>
              <a:bodyPr vert="horz" wrap="square" lIns="0" tIns="0" rIns="0" bIns="0" rtlCol="0">
                <a:spAutoFit/>
              </a:bodyPr>
              <a:lstStyle/>
              <a:p>
                <a:pPr marL="13448" marR="4483" indent="-2802">
                  <a:lnSpc>
                    <a:spcPts val="2047"/>
                  </a:lnSpc>
                </a:pPr>
                <a:r>
                  <a:rPr lang="en-GB" sz="1765" dirty="0">
                    <a:solidFill>
                      <a:srgbClr val="317993"/>
                    </a:solidFill>
                    <a:latin typeface="Arial"/>
                    <a:cs typeface="Arial"/>
                  </a:rPr>
                  <a:t>Yêu cầu củng cố</a:t>
                </a:r>
                <a:endParaRPr sz="1765" dirty="0">
                  <a:latin typeface="Arial"/>
                  <a:cs typeface="Arial"/>
                </a:endParaRPr>
              </a:p>
            </p:txBody>
          </p:sp>
          <p:sp>
            <p:nvSpPr>
              <p:cNvPr id="13" name="object 9">
                <a:extLst>
                  <a:ext uri="{FF2B5EF4-FFF2-40B4-BE49-F238E27FC236}">
                    <a16:creationId xmlns:a16="http://schemas.microsoft.com/office/drawing/2014/main" id="{EBDA7AC1-8294-4BA2-8E62-87412254CB5C}"/>
                  </a:ext>
                </a:extLst>
              </p:cNvPr>
              <p:cNvSpPr/>
              <p:nvPr/>
            </p:nvSpPr>
            <p:spPr>
              <a:xfrm>
                <a:off x="2868706" y="1823421"/>
                <a:ext cx="629322" cy="779929"/>
              </a:xfrm>
              <a:prstGeom prst="rect">
                <a:avLst/>
              </a:prstGeom>
              <a:blipFill>
                <a:blip r:embed="rId5" cstate="print"/>
                <a:stretch>
                  <a:fillRect/>
                </a:stretch>
              </a:blipFill>
            </p:spPr>
            <p:txBody>
              <a:bodyPr wrap="square" lIns="0" tIns="0" rIns="0" bIns="0" rtlCol="0"/>
              <a:lstStyle/>
              <a:p>
                <a:endParaRPr sz="1588"/>
              </a:p>
            </p:txBody>
          </p:sp>
          <p:sp>
            <p:nvSpPr>
              <p:cNvPr id="14" name="object 10">
                <a:extLst>
                  <a:ext uri="{FF2B5EF4-FFF2-40B4-BE49-F238E27FC236}">
                    <a16:creationId xmlns:a16="http://schemas.microsoft.com/office/drawing/2014/main" id="{1CBBA082-8D0C-43E7-8C7B-3A3DA17323BE}"/>
                  </a:ext>
                </a:extLst>
              </p:cNvPr>
              <p:cNvSpPr/>
              <p:nvPr/>
            </p:nvSpPr>
            <p:spPr>
              <a:xfrm>
                <a:off x="2080709" y="1910827"/>
                <a:ext cx="719417" cy="777240"/>
              </a:xfrm>
              <a:prstGeom prst="rect">
                <a:avLst/>
              </a:prstGeom>
              <a:blipFill>
                <a:blip r:embed="rId6" cstate="print"/>
                <a:stretch>
                  <a:fillRect/>
                </a:stretch>
              </a:blipFill>
            </p:spPr>
            <p:txBody>
              <a:bodyPr wrap="square" lIns="0" tIns="0" rIns="0" bIns="0" rtlCol="0"/>
              <a:lstStyle/>
              <a:p>
                <a:endParaRPr sz="1588"/>
              </a:p>
            </p:txBody>
          </p:sp>
          <p:sp>
            <p:nvSpPr>
              <p:cNvPr id="15" name="object 11">
                <a:extLst>
                  <a:ext uri="{FF2B5EF4-FFF2-40B4-BE49-F238E27FC236}">
                    <a16:creationId xmlns:a16="http://schemas.microsoft.com/office/drawing/2014/main" id="{E097969B-3ABA-47D7-ACE1-93CD7BF81609}"/>
                  </a:ext>
                </a:extLst>
              </p:cNvPr>
              <p:cNvSpPr txBox="1"/>
              <p:nvPr/>
            </p:nvSpPr>
            <p:spPr>
              <a:xfrm>
                <a:off x="6718165" y="2054675"/>
                <a:ext cx="1257300" cy="488724"/>
              </a:xfrm>
              <a:prstGeom prst="rect">
                <a:avLst/>
              </a:prstGeom>
            </p:spPr>
            <p:txBody>
              <a:bodyPr vert="horz" wrap="square" lIns="0" tIns="0" rIns="0" bIns="0" rtlCol="0">
                <a:spAutoFit/>
              </a:bodyPr>
              <a:lstStyle/>
              <a:p>
                <a:pPr marL="11206"/>
                <a:r>
                  <a:rPr lang="en-GB" sz="1588" dirty="0">
                    <a:latin typeface="Comic Sans MS"/>
                    <a:cs typeface="Comic Sans MS"/>
                  </a:rPr>
                  <a:t>Đánh giá và hợp đồng</a:t>
                </a:r>
                <a:endParaRPr lang="en-US" sz="1588" dirty="0">
                  <a:latin typeface="Comic Sans MS"/>
                  <a:cs typeface="Comic Sans MS"/>
                </a:endParaRPr>
              </a:p>
            </p:txBody>
          </p:sp>
          <p:sp>
            <p:nvSpPr>
              <p:cNvPr id="16" name="object 12">
                <a:extLst>
                  <a:ext uri="{FF2B5EF4-FFF2-40B4-BE49-F238E27FC236}">
                    <a16:creationId xmlns:a16="http://schemas.microsoft.com/office/drawing/2014/main" id="{6AECF8A1-1876-430E-8819-1047B6967F12}"/>
                  </a:ext>
                </a:extLst>
              </p:cNvPr>
              <p:cNvSpPr txBox="1"/>
              <p:nvPr/>
            </p:nvSpPr>
            <p:spPr>
              <a:xfrm>
                <a:off x="6689899" y="3821665"/>
                <a:ext cx="1661845" cy="488724"/>
              </a:xfrm>
              <a:prstGeom prst="rect">
                <a:avLst/>
              </a:prstGeom>
            </p:spPr>
            <p:txBody>
              <a:bodyPr vert="horz" wrap="square" lIns="0" tIns="0" rIns="0" bIns="0" rtlCol="0">
                <a:spAutoFit/>
              </a:bodyPr>
              <a:lstStyle/>
              <a:p>
                <a:pPr marL="11206"/>
                <a:r>
                  <a:rPr lang="en-GB" sz="1588" spc="-4" dirty="0">
                    <a:solidFill>
                      <a:srgbClr val="808080"/>
                    </a:solidFill>
                    <a:latin typeface="Comic Sans MS"/>
                    <a:cs typeface="Comic Sans MS"/>
                  </a:rPr>
                  <a:t>Đặc điểm kỹ thuật và tài liệu</a:t>
                </a:r>
                <a:endParaRPr sz="1588" dirty="0">
                  <a:latin typeface="Comic Sans MS"/>
                  <a:cs typeface="Comic Sans MS"/>
                </a:endParaRPr>
              </a:p>
            </p:txBody>
          </p:sp>
          <p:sp>
            <p:nvSpPr>
              <p:cNvPr id="17" name="object 13">
                <a:extLst>
                  <a:ext uri="{FF2B5EF4-FFF2-40B4-BE49-F238E27FC236}">
                    <a16:creationId xmlns:a16="http://schemas.microsoft.com/office/drawing/2014/main" id="{D7E8DF74-C02C-4E07-8C39-4BAD5687E51B}"/>
                  </a:ext>
                </a:extLst>
              </p:cNvPr>
              <p:cNvSpPr txBox="1"/>
              <p:nvPr/>
            </p:nvSpPr>
            <p:spPr>
              <a:xfrm>
                <a:off x="3692585" y="3821666"/>
                <a:ext cx="1338543" cy="488724"/>
              </a:xfrm>
              <a:prstGeom prst="rect">
                <a:avLst/>
              </a:prstGeom>
            </p:spPr>
            <p:txBody>
              <a:bodyPr vert="horz" wrap="square" lIns="0" tIns="0" rIns="0" bIns="0" rtlCol="0">
                <a:spAutoFit/>
              </a:bodyPr>
              <a:lstStyle/>
              <a:p>
                <a:pPr marL="11206"/>
                <a:r>
                  <a:rPr lang="en-GB" sz="1588" spc="-4" dirty="0">
                    <a:solidFill>
                      <a:srgbClr val="808080"/>
                    </a:solidFill>
                    <a:latin typeface="Comic Sans MS"/>
                    <a:cs typeface="Comic Sans MS"/>
                  </a:rPr>
                  <a:t>Xác nhận và xác minh</a:t>
                </a:r>
                <a:endParaRPr sz="1588" dirty="0">
                  <a:latin typeface="Comic Sans MS"/>
                  <a:cs typeface="Comic Sans MS"/>
                </a:endParaRPr>
              </a:p>
            </p:txBody>
          </p:sp>
        </p:grpSp>
      </p:grpSp>
    </p:spTree>
    <p:extLst>
      <p:ext uri="{BB962C8B-B14F-4D97-AF65-F5344CB8AC3E}">
        <p14:creationId xmlns:p14="http://schemas.microsoft.com/office/powerpoint/2010/main" val="17086751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BE37-1565-4A25-A863-07080FAAF419}"/>
              </a:ext>
            </a:extLst>
          </p:cNvPr>
          <p:cNvSpPr>
            <a:spLocks noGrp="1"/>
          </p:cNvSpPr>
          <p:nvPr>
            <p:ph type="title"/>
          </p:nvPr>
        </p:nvSpPr>
        <p:spPr>
          <a:xfrm>
            <a:off x="2592925" y="624110"/>
            <a:ext cx="8911687" cy="729202"/>
          </a:xfrm>
        </p:spPr>
        <p:txBody>
          <a:bodyPr>
            <a:normAutofit/>
          </a:bodyPr>
          <a:lstStyle/>
          <a:p>
            <a:r>
              <a:rPr lang="vi-VN" sz="2800" b="0" i="0">
                <a:solidFill>
                  <a:srgbClr val="CC0000"/>
                </a:solidFill>
                <a:effectLst/>
                <a:latin typeface="Arial" panose="020B0604020202020204" pitchFamily="34" charset="0"/>
                <a:cs typeface="Arial" panose="020B0604020202020204" pitchFamily="34" charset="0"/>
              </a:rPr>
              <a:t>Ra quyết định đàm phán cơ bản ban đầu</a:t>
            </a:r>
            <a:endParaRPr lang="en-US" sz="480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BA949CC-BC18-49AA-8EFE-CA47686F5640}"/>
              </a:ext>
            </a:extLst>
          </p:cNvPr>
          <p:cNvSpPr>
            <a:spLocks noGrp="1"/>
          </p:cNvSpPr>
          <p:nvPr>
            <p:ph idx="1"/>
          </p:nvPr>
        </p:nvSpPr>
        <p:spPr>
          <a:xfrm>
            <a:off x="2589212" y="1450848"/>
            <a:ext cx="8915400" cy="4460374"/>
          </a:xfrm>
        </p:spPr>
        <p:txBody>
          <a:bodyPr>
            <a:normAutofit/>
          </a:bodyPr>
          <a:lstStyle/>
          <a:p>
            <a:pPr>
              <a:lnSpc>
                <a:spcPct val="110000"/>
              </a:lnSpc>
            </a:pPr>
            <a:r>
              <a:rPr lang="vi-VN" sz="1800" b="0" i="0">
                <a:solidFill>
                  <a:srgbClr val="35216F"/>
                </a:solidFill>
                <a:effectLst/>
                <a:latin typeface="Arial" panose="020B0604020202020204" pitchFamily="34" charset="0"/>
                <a:cs typeface="Arial" panose="020B0604020202020204" pitchFamily="34" charset="0"/>
              </a:rPr>
              <a:t>Sự nhất quán và giải quyết </a:t>
            </a:r>
            <a:r>
              <a:rPr lang="vi-VN" sz="1800" b="1" i="0">
                <a:solidFill>
                  <a:srgbClr val="35216F"/>
                </a:solidFill>
                <a:effectLst/>
                <a:latin typeface="Arial" panose="020B0604020202020204" pitchFamily="34" charset="0"/>
                <a:cs typeface="Arial" panose="020B0604020202020204" pitchFamily="34" charset="0"/>
              </a:rPr>
              <a:t>mâu thu</a:t>
            </a:r>
            <a:r>
              <a:rPr lang="en-US" sz="1800" b="1" i="0">
                <a:solidFill>
                  <a:srgbClr val="35216F"/>
                </a:solidFill>
                <a:effectLst/>
                <a:latin typeface="Arial" panose="020B0604020202020204" pitchFamily="34" charset="0"/>
                <a:cs typeface="Arial" panose="020B0604020202020204" pitchFamily="34" charset="0"/>
              </a:rPr>
              <a:t>ẫ</a:t>
            </a:r>
            <a:r>
              <a:rPr lang="vi-VN" sz="1800" b="1" i="0">
                <a:solidFill>
                  <a:srgbClr val="35216F"/>
                </a:solidFill>
                <a:effectLst/>
                <a:latin typeface="Arial" panose="020B0604020202020204" pitchFamily="34" charset="0"/>
                <a:cs typeface="Arial" panose="020B0604020202020204" pitchFamily="34" charset="0"/>
              </a:rPr>
              <a:t>n</a:t>
            </a:r>
            <a:br>
              <a:rPr lang="vi-VN" sz="1800" b="1"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Mẫu thuẫn giữa quan điểm của stakeholder và các yêu cầu phi chức</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năng</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Tiến tới </a:t>
            </a:r>
            <a:r>
              <a:rPr lang="en-US" sz="1800" b="0" i="0">
                <a:solidFill>
                  <a:srgbClr val="009999"/>
                </a:solidFill>
                <a:effectLst/>
                <a:latin typeface="Arial" panose="020B0604020202020204" pitchFamily="34" charset="0"/>
                <a:cs typeface="Arial" panose="020B0604020202020204" pitchFamily="34" charset="0"/>
              </a:rPr>
              <a:t>thỏa </a:t>
            </a:r>
            <a:r>
              <a:rPr lang="vi-VN" sz="1800" b="0" i="0">
                <a:solidFill>
                  <a:srgbClr val="009999"/>
                </a:solidFill>
                <a:effectLst/>
                <a:latin typeface="Arial" panose="020B0604020202020204" pitchFamily="34" charset="0"/>
                <a:cs typeface="Arial" panose="020B0604020202020204" pitchFamily="34" charset="0"/>
              </a:rPr>
              <a:t>hiệp (thỏa thuận)</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Wingdings" panose="05000000000000000000" pitchFamily="2" charset="2"/>
              </a:rPr>
              <a:t></a:t>
            </a: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Sự nhất quán, đánh giá và giải quyết những </a:t>
            </a:r>
            <a:r>
              <a:rPr lang="vi-VN" sz="1800" b="1" i="0">
                <a:solidFill>
                  <a:srgbClr val="35216F"/>
                </a:solidFill>
                <a:effectLst/>
                <a:latin typeface="Arial" panose="020B0604020202020204" pitchFamily="34" charset="0"/>
                <a:cs typeface="Arial" panose="020B0604020202020204" pitchFamily="34" charset="0"/>
              </a:rPr>
              <a:t>rủi ro </a:t>
            </a:r>
            <a:r>
              <a:rPr lang="vi-VN" sz="1800" b="0" i="0">
                <a:solidFill>
                  <a:srgbClr val="35216F"/>
                </a:solidFill>
                <a:effectLst/>
                <a:latin typeface="Arial" panose="020B0604020202020204" pitchFamily="34" charset="0"/>
                <a:cs typeface="Arial" panose="020B0604020202020204" pitchFamily="34" charset="0"/>
              </a:rPr>
              <a:t>của hệ thống</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Mục đích của việc thẩm định chưa đạt được, VD: an toàn may rủi,</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đe dọa tới bảo mật, rủi ro khi phát triển, ...</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en-US">
                <a:solidFill>
                  <a:srgbClr val="009999"/>
                </a:solidFill>
                <a:latin typeface="Arial" panose="020B0604020202020204" pitchFamily="34" charset="0"/>
                <a:cs typeface="Arial" panose="020B0604020202020204" pitchFamily="34" charset="0"/>
              </a:rPr>
              <a:t>Nhận các yêu cầu mới nhằm thúc đẩy hệ thống tương lai</a:t>
            </a:r>
            <a:br>
              <a:rPr lang="vi-VN">
                <a:solidFill>
                  <a:srgbClr val="009999"/>
                </a:solidFill>
                <a:latin typeface="Arial" panose="020B0604020202020204" pitchFamily="34" charset="0"/>
                <a:cs typeface="Arial" panose="020B0604020202020204" pitchFamily="34" charset="0"/>
              </a:rPr>
            </a:br>
            <a:r>
              <a:rPr lang="vi-VN" sz="1800" b="0" i="0">
                <a:solidFill>
                  <a:srgbClr val="800080"/>
                </a:solidFill>
                <a:effectLst/>
                <a:latin typeface="Wingdings" panose="05000000000000000000" pitchFamily="2" charset="2"/>
              </a:rPr>
              <a:t></a:t>
            </a: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So sánh giữa các tùy chọn thay thế và lựa chọn tùy chọn tốt hơn</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Có các cách như: đáp ứng một mục tiêu, phân công trách nhiệm,</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giải quyết xung đột và rủi ro</a:t>
            </a:r>
            <a:br>
              <a:rPr lang="vi-VN" sz="1800" b="0" i="0">
                <a:solidFill>
                  <a:srgbClr val="009999"/>
                </a:solidFill>
                <a:effectLst/>
                <a:latin typeface="Arial" panose="020B0604020202020204" pitchFamily="34" charset="0"/>
                <a:cs typeface="Arial" panose="020B0604020202020204" pitchFamily="34" charset="0"/>
              </a:rPr>
            </a:br>
            <a:r>
              <a:rPr lang="vi-VN" sz="1800" b="0" i="0">
                <a:solidFill>
                  <a:srgbClr val="800080"/>
                </a:solidFill>
                <a:effectLst/>
                <a:latin typeface="Wingdings" panose="05000000000000000000" pitchFamily="2" charset="2"/>
              </a:rPr>
              <a:t></a:t>
            </a: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Yêu cầu </a:t>
            </a:r>
            <a:r>
              <a:rPr lang="vi-VN" sz="1800" b="1" i="0">
                <a:solidFill>
                  <a:srgbClr val="35216F"/>
                </a:solidFill>
                <a:effectLst/>
                <a:latin typeface="Arial" panose="020B0604020202020204" pitchFamily="34" charset="0"/>
                <a:cs typeface="Arial" panose="020B0604020202020204" pitchFamily="34" charset="0"/>
              </a:rPr>
              <a:t>ưu tiên</a:t>
            </a:r>
            <a:br>
              <a:rPr lang="vi-VN" sz="1800" b="1" i="0">
                <a:solidFill>
                  <a:srgbClr val="35216F"/>
                </a:solidFill>
                <a:effectLst/>
                <a:latin typeface="Arial" panose="020B0604020202020204" pitchFamily="34" charset="0"/>
                <a:cs typeface="Arial" panose="020B0604020202020204" pitchFamily="34" charset="0"/>
              </a:rPr>
            </a:br>
            <a:r>
              <a:rPr lang="vi-VN" sz="1800" b="0" i="0">
                <a:solidFill>
                  <a:srgbClr val="800080"/>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Để giải quyết xung đột,</a:t>
            </a:r>
            <a:r>
              <a:rPr lang="en-US" sz="1800" b="0" i="0">
                <a:solidFill>
                  <a:srgbClr val="009999"/>
                </a:solidFill>
                <a:effectLst/>
                <a:latin typeface="Arial" panose="020B0604020202020204" pitchFamily="34" charset="0"/>
                <a:cs typeface="Arial" panose="020B0604020202020204" pitchFamily="34" charset="0"/>
              </a:rPr>
              <a:t> tính toán</a:t>
            </a:r>
            <a:r>
              <a:rPr lang="vi-VN" sz="1800" b="0" i="0">
                <a:solidFill>
                  <a:srgbClr val="009999"/>
                </a:solidFill>
                <a:effectLst/>
                <a:latin typeface="Arial" panose="020B0604020202020204" pitchFamily="34" charset="0"/>
                <a:cs typeface="Arial" panose="020B0604020202020204" pitchFamily="34" charset="0"/>
              </a:rPr>
              <a:t> chi phí/ ràng buộc lịch trình, hỗ</a:t>
            </a:r>
            <a:r>
              <a:rPr lang="en-US" sz="1800" b="0" i="0">
                <a:solidFill>
                  <a:srgbClr val="009999"/>
                </a:solidFill>
                <a:effectLst/>
                <a:latin typeface="Arial" panose="020B0604020202020204" pitchFamily="34" charset="0"/>
                <a:cs typeface="Arial" panose="020B0604020202020204" pitchFamily="34" charset="0"/>
              </a:rPr>
              <a:t> </a:t>
            </a:r>
            <a:r>
              <a:rPr lang="vi-VN" sz="1800" b="0" i="0">
                <a:solidFill>
                  <a:srgbClr val="009999"/>
                </a:solidFill>
                <a:effectLst/>
                <a:latin typeface="Arial" panose="020B0604020202020204" pitchFamily="34" charset="0"/>
                <a:cs typeface="Arial" panose="020B0604020202020204" pitchFamily="34" charset="0"/>
              </a:rPr>
              <a:t>trợ</a:t>
            </a:r>
            <a:r>
              <a:rPr lang="en-US" sz="1800" b="0" i="0">
                <a:solidFill>
                  <a:srgbClr val="009999"/>
                </a:solidFill>
                <a:effectLst/>
                <a:latin typeface="Arial" panose="020B0604020202020204" pitchFamily="34" charset="0"/>
                <a:cs typeface="Arial" panose="020B0604020202020204" pitchFamily="34" charset="0"/>
              </a:rPr>
              <a:t> sựu tăng trưởng</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3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4712-1F16-4A8C-A100-27BA73E7B86C}"/>
              </a:ext>
            </a:extLst>
          </p:cNvPr>
          <p:cNvSpPr>
            <a:spLocks noGrp="1"/>
          </p:cNvSpPr>
          <p:nvPr>
            <p:ph type="title"/>
          </p:nvPr>
        </p:nvSpPr>
        <p:spPr>
          <a:xfrm>
            <a:off x="2592925" y="624110"/>
            <a:ext cx="8911687" cy="729202"/>
          </a:xfrm>
        </p:spPr>
        <p:txBody>
          <a:bodyPr>
            <a:normAutofit/>
          </a:bodyPr>
          <a:lstStyle/>
          <a:p>
            <a:r>
              <a:rPr lang="en-US" sz="2800" b="0" i="0">
                <a:solidFill>
                  <a:srgbClr val="CC0000"/>
                </a:solidFill>
                <a:effectLst/>
                <a:latin typeface="Arial" panose="020B0604020202020204" pitchFamily="34" charset="0"/>
                <a:cs typeface="Arial" panose="020B0604020202020204" pitchFamily="34" charset="0"/>
              </a:rPr>
              <a:t>Phác thảo về đánh giá yêu cầu</a:t>
            </a:r>
            <a:endParaRPr lang="en-US" sz="480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4A0F8E8-F905-4634-B84A-60614C330010}"/>
              </a:ext>
            </a:extLst>
          </p:cNvPr>
          <p:cNvSpPr>
            <a:spLocks noGrp="1"/>
          </p:cNvSpPr>
          <p:nvPr>
            <p:ph idx="1"/>
          </p:nvPr>
        </p:nvSpPr>
        <p:spPr>
          <a:xfrm>
            <a:off x="2589212" y="1743456"/>
            <a:ext cx="8915400" cy="4584192"/>
          </a:xfrm>
        </p:spPr>
        <p:txBody>
          <a:bodyPr>
            <a:normAutofit/>
          </a:bodyPr>
          <a:lstStyle/>
          <a:p>
            <a:pPr>
              <a:lnSpc>
                <a:spcPct val="120000"/>
              </a:lnSpc>
            </a:pP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Qu</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lý mâu thu</a:t>
            </a:r>
            <a:r>
              <a:rPr lang="vi-VN" sz="1800" b="0" i="0">
                <a:solidFill>
                  <a:srgbClr val="35216F"/>
                </a:solidFill>
                <a:effectLst/>
                <a:latin typeface="Times New Roman" panose="02020603050405020304" pitchFamily="18" charset="0"/>
              </a:rPr>
              <a:t>ẫ</a:t>
            </a:r>
            <a:r>
              <a:rPr lang="vi-VN" sz="1800" b="0" i="0">
                <a:solidFill>
                  <a:srgbClr val="35216F"/>
                </a:solidFill>
                <a:effectLst/>
                <a:latin typeface="Comic Sans MS" panose="030F0702030302020204" pitchFamily="66" charset="0"/>
              </a:rPr>
              <a:t>n</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Các lo</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mâu thu</a:t>
            </a:r>
            <a:r>
              <a:rPr lang="vi-VN" sz="1800" b="0" i="0">
                <a:solidFill>
                  <a:srgbClr val="009999"/>
                </a:solidFill>
                <a:effectLst/>
                <a:latin typeface="Times New Roman" panose="02020603050405020304" pitchFamily="18" charset="0"/>
              </a:rPr>
              <a:t>ẫ</a:t>
            </a:r>
            <a:r>
              <a:rPr lang="vi-VN" sz="1800" b="0" i="0">
                <a:solidFill>
                  <a:srgbClr val="009999"/>
                </a:solidFill>
                <a:effectLst/>
                <a:latin typeface="Comic Sans MS" panose="030F0702030302020204" pitchFamily="66" charset="0"/>
              </a:rPr>
              <a:t>n</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X</a:t>
            </a:r>
            <a:r>
              <a:rPr lang="vi-VN" sz="1800" b="0" i="0">
                <a:solidFill>
                  <a:srgbClr val="009999"/>
                </a:solidFill>
                <a:effectLst/>
                <a:latin typeface="Times New Roman" panose="02020603050405020304" pitchFamily="18" charset="0"/>
              </a:rPr>
              <a:t>ử </a:t>
            </a:r>
            <a:r>
              <a:rPr lang="vi-VN" sz="1800" b="0" i="0">
                <a:solidFill>
                  <a:srgbClr val="009999"/>
                </a:solidFill>
                <a:effectLst/>
                <a:latin typeface="Comic Sans MS" panose="030F0702030302020204" pitchFamily="66" charset="0"/>
              </a:rPr>
              <a:t>lý mâu thu</a:t>
            </a:r>
            <a:r>
              <a:rPr lang="vi-VN" sz="1800" b="0" i="0">
                <a:solidFill>
                  <a:srgbClr val="009999"/>
                </a:solidFill>
                <a:effectLst/>
                <a:latin typeface="Times New Roman" panose="02020603050405020304" pitchFamily="18" charset="0"/>
              </a:rPr>
              <a:t>ẫ</a:t>
            </a:r>
            <a:r>
              <a:rPr lang="vi-VN" sz="1800" b="0" i="0">
                <a:solidFill>
                  <a:srgbClr val="009999"/>
                </a:solidFill>
                <a:effectLst/>
                <a:latin typeface="Comic Sans MS" panose="030F0702030302020204" pitchFamily="66" charset="0"/>
              </a:rPr>
              <a:t>n</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Qu</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n lý xung đ</a:t>
            </a:r>
            <a:r>
              <a:rPr lang="vi-VN" sz="1800" b="0" i="0">
                <a:solidFill>
                  <a:srgbClr val="009999"/>
                </a:solidFill>
                <a:effectLst/>
                <a:latin typeface="Times New Roman" panose="02020603050405020304" pitchFamily="18" charset="0"/>
              </a:rPr>
              <a:t>ộ</a:t>
            </a:r>
            <a:r>
              <a:rPr lang="vi-VN" sz="1800" b="0" i="0">
                <a:solidFill>
                  <a:srgbClr val="009999"/>
                </a:solidFill>
                <a:effectLst/>
                <a:latin typeface="Comic Sans MS" panose="030F0702030302020204" pitchFamily="66" charset="0"/>
              </a:rPr>
              <a:t>t: </a:t>
            </a:r>
            <a:r>
              <a:rPr lang="en-US" sz="1800" b="0" i="0">
                <a:solidFill>
                  <a:srgbClr val="009999"/>
                </a:solidFill>
                <a:effectLst/>
                <a:latin typeface="Comic Sans MS" panose="030F0702030302020204" pitchFamily="66" charset="0"/>
              </a:rPr>
              <a:t>chuyển </a:t>
            </a:r>
            <a:r>
              <a:rPr lang="vi-VN" sz="1800" b="0" i="0">
                <a:solidFill>
                  <a:srgbClr val="009999"/>
                </a:solidFill>
                <a:effectLst/>
                <a:latin typeface="Comic Sans MS" panose="030F0702030302020204" pitchFamily="66" charset="0"/>
              </a:rPr>
              <a:t>ti</a:t>
            </a:r>
            <a:r>
              <a:rPr lang="vi-VN" sz="1800" b="0" i="0">
                <a:solidFill>
                  <a:srgbClr val="009999"/>
                </a:solidFill>
                <a:effectLst/>
                <a:latin typeface="Times New Roman" panose="02020603050405020304" pitchFamily="18" charset="0"/>
              </a:rPr>
              <a:t>ế</a:t>
            </a:r>
            <a:r>
              <a:rPr lang="vi-VN" sz="1800" b="0" i="0">
                <a:solidFill>
                  <a:srgbClr val="009999"/>
                </a:solidFill>
                <a:effectLst/>
                <a:latin typeface="Comic Sans MS" panose="030F0702030302020204" pitchFamily="66" charset="0"/>
              </a:rPr>
              <a:t>n trình có </a:t>
            </a:r>
            <a:r>
              <a:rPr lang="en-US" sz="1800" b="0" i="0">
                <a:solidFill>
                  <a:srgbClr val="009999"/>
                </a:solidFill>
                <a:effectLst/>
                <a:latin typeface="Comic Sans MS" panose="030F0702030302020204" pitchFamily="66" charset="0"/>
              </a:rPr>
              <a:t>tính </a:t>
            </a:r>
            <a:r>
              <a:rPr lang="vi-VN" sz="1800" b="0" i="0">
                <a:solidFill>
                  <a:srgbClr val="009999"/>
                </a:solidFill>
                <a:effectLst/>
                <a:latin typeface="Comic Sans MS" panose="030F0702030302020204" pitchFamily="66" charset="0"/>
              </a:rPr>
              <a:t>h</a:t>
            </a:r>
            <a:r>
              <a:rPr lang="vi-VN" sz="1800" b="0" i="0">
                <a:solidFill>
                  <a:srgbClr val="009999"/>
                </a:solidFill>
                <a:effectLst/>
                <a:latin typeface="Times New Roman" panose="02020603050405020304" pitchFamily="18" charset="0"/>
              </a:rPr>
              <a:t>ệ </a:t>
            </a:r>
            <a:r>
              <a:rPr lang="vi-VN" sz="1800" b="0" i="0">
                <a:solidFill>
                  <a:srgbClr val="009999"/>
                </a:solidFill>
                <a:effectLst/>
                <a:latin typeface="Comic Sans MS" panose="030F0702030302020204" pitchFamily="66" charset="0"/>
              </a:rPr>
              <a:t>th</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ng</a:t>
            </a:r>
            <a:r>
              <a:rPr lang="en-US" sz="1800" b="0" i="0">
                <a:solidFill>
                  <a:srgbClr val="009999"/>
                </a:solidFill>
                <a:effectLst/>
                <a:latin typeface="Comic Sans MS" panose="030F0702030302020204" pitchFamily="66" charset="0"/>
              </a:rPr>
              <a:t> </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Phân tích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Các lo</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Qu</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n lý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en-US" sz="1800" b="0" i="0">
                <a:solidFill>
                  <a:srgbClr val="009999"/>
                </a:solidFill>
                <a:effectLst/>
                <a:latin typeface="Comic Sans MS" panose="030F0702030302020204" pitchFamily="66" charset="0"/>
              </a:rPr>
              <a:t>Công bố </a:t>
            </a:r>
            <a:r>
              <a:rPr lang="vi-VN" sz="1800" b="0" i="0">
                <a:solidFill>
                  <a:srgbClr val="009999"/>
                </a:solidFill>
                <a:effectLst/>
                <a:latin typeface="Comic Sans MS" panose="030F0702030302020204" pitchFamily="66" charset="0"/>
              </a:rPr>
              <a:t>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DDP: qu</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n lý đ</a:t>
            </a:r>
            <a:r>
              <a:rPr lang="vi-VN" sz="1800" b="0" i="0">
                <a:solidFill>
                  <a:srgbClr val="009999"/>
                </a:solidFill>
                <a:effectLst/>
                <a:latin typeface="Times New Roman" panose="02020603050405020304" pitchFamily="18" charset="0"/>
              </a:rPr>
              <a:t>ị</a:t>
            </a:r>
            <a:r>
              <a:rPr lang="vi-VN" sz="1800" b="0" i="0">
                <a:solidFill>
                  <a:srgbClr val="009999"/>
                </a:solidFill>
                <a:effectLst/>
                <a:latin typeface="Comic Sans MS" panose="030F0702030302020204" pitchFamily="66" charset="0"/>
              </a:rPr>
              <a:t>nh l</a:t>
            </a:r>
            <a:r>
              <a:rPr lang="vi-VN" sz="1800" b="0" i="0">
                <a:solidFill>
                  <a:srgbClr val="009999"/>
                </a:solidFill>
                <a:effectLst/>
                <a:latin typeface="Times New Roman" panose="02020603050405020304" pitchFamily="18" charset="0"/>
              </a:rPr>
              <a:t>ượ</a:t>
            </a:r>
            <a:r>
              <a:rPr lang="vi-VN" sz="1800" b="0" i="0">
                <a:solidFill>
                  <a:srgbClr val="009999"/>
                </a:solidFill>
                <a:effectLst/>
                <a:latin typeface="Comic Sans MS" panose="030F0702030302020204" pitchFamily="66" charset="0"/>
              </a:rPr>
              <a:t>ng </a:t>
            </a:r>
            <a:r>
              <a:rPr lang="en-US" sz="1800" b="0" i="0">
                <a:solidFill>
                  <a:srgbClr val="009999"/>
                </a:solidFill>
                <a:effectLst/>
                <a:latin typeface="Comic Sans MS" panose="030F0702030302020204" pitchFamily="66" charset="0"/>
              </a:rPr>
              <a:t>rủi ro </a:t>
            </a:r>
            <a:r>
              <a:rPr lang="vi-VN" sz="1800" b="0" i="0">
                <a:solidFill>
                  <a:srgbClr val="009999"/>
                </a:solidFill>
                <a:effectLst/>
                <a:latin typeface="Comic Sans MS" panose="030F0702030302020204" pitchFamily="66" charset="0"/>
              </a:rPr>
              <a:t>cho RE</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Đánh giá các l</a:t>
            </a:r>
            <a:r>
              <a:rPr lang="vi-VN" sz="1800" b="0" i="0">
                <a:solidFill>
                  <a:srgbClr val="35216F"/>
                </a:solidFill>
                <a:effectLst/>
                <a:latin typeface="Times New Roman" panose="02020603050405020304" pitchFamily="18" charset="0"/>
              </a:rPr>
              <a:t>ự</a:t>
            </a:r>
            <a:r>
              <a:rPr lang="vi-VN" sz="1800" b="0" i="0">
                <a:solidFill>
                  <a:srgbClr val="35216F"/>
                </a:solidFill>
                <a:effectLst/>
                <a:latin typeface="Comic Sans MS" panose="030F0702030302020204" pitchFamily="66" charset="0"/>
              </a:rPr>
              <a:t>a ch</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 thay th</a:t>
            </a:r>
            <a:r>
              <a:rPr lang="vi-VN" sz="1800" b="0" i="0">
                <a:solidFill>
                  <a:srgbClr val="35216F"/>
                </a:solidFill>
                <a:effectLst/>
                <a:latin typeface="Times New Roman" panose="02020603050405020304" pitchFamily="18" charset="0"/>
              </a:rPr>
              <a:t>ế </a:t>
            </a:r>
            <a:r>
              <a:rPr lang="vi-VN" sz="1800" b="0" i="0">
                <a:solidFill>
                  <a:srgbClr val="35216F"/>
                </a:solidFill>
                <a:effectLst/>
                <a:latin typeface="Comic Sans MS" panose="030F0702030302020204" pitchFamily="66" charset="0"/>
              </a:rPr>
              <a:t>cho vi</a:t>
            </a:r>
            <a:r>
              <a:rPr lang="vi-VN" sz="1800" b="0" i="0">
                <a:solidFill>
                  <a:srgbClr val="35216F"/>
                </a:solidFill>
                <a:effectLst/>
                <a:latin typeface="Times New Roman" panose="02020603050405020304" pitchFamily="18" charset="0"/>
              </a:rPr>
              <a:t>ệ</a:t>
            </a:r>
            <a:r>
              <a:rPr lang="vi-VN" sz="1800" b="0" i="0">
                <a:solidFill>
                  <a:srgbClr val="35216F"/>
                </a:solidFill>
                <a:effectLst/>
                <a:latin typeface="Comic Sans MS" panose="030F0702030302020204" pitchFamily="66" charset="0"/>
              </a:rPr>
              <a:t>c ra quy</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t</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Times New Roman" panose="02020603050405020304" pitchFamily="18" charset="0"/>
              </a:rPr>
              <a:t>ị</a:t>
            </a:r>
            <a:r>
              <a:rPr lang="vi-VN" sz="1800" b="0" i="0">
                <a:solidFill>
                  <a:srgbClr val="35216F"/>
                </a:solidFill>
                <a:effectLst/>
                <a:latin typeface="Comic Sans MS" panose="030F0702030302020204" pitchFamily="66" charset="0"/>
              </a:rPr>
              <a:t>nh</a:t>
            </a:r>
            <a:br>
              <a:rPr lang="vi-VN" sz="1800" b="0" i="0">
                <a:solidFill>
                  <a:srgbClr val="35216F"/>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en-US">
                <a:solidFill>
                  <a:srgbClr val="35216F"/>
                </a:solidFill>
                <a:latin typeface="Comic Sans MS" panose="030F0702030302020204" pitchFamily="66" charset="0"/>
              </a:rPr>
              <a:t>Ưu </a:t>
            </a:r>
            <a:r>
              <a:rPr lang="vi-VN" sz="1800" b="0" i="0">
                <a:solidFill>
                  <a:srgbClr val="35216F"/>
                </a:solidFill>
                <a:effectLst/>
                <a:latin typeface="Comic Sans MS" panose="030F0702030302020204" pitchFamily="66" charset="0"/>
              </a:rPr>
              <a:t>tiê</a:t>
            </a:r>
            <a:r>
              <a:rPr lang="en-US" sz="1800" b="0" i="0">
                <a:solidFill>
                  <a:srgbClr val="35216F"/>
                </a:solidFill>
                <a:effectLst/>
                <a:latin typeface="Comic Sans MS" panose="030F0702030302020204" pitchFamily="66" charset="0"/>
              </a:rPr>
              <a:t>n các yêu cầu</a:t>
            </a:r>
            <a:br>
              <a:rPr lang="vi-VN"/>
            </a:br>
            <a:endParaRPr lang="en-US"/>
          </a:p>
        </p:txBody>
      </p:sp>
    </p:spTree>
    <p:extLst>
      <p:ext uri="{BB962C8B-B14F-4D97-AF65-F5344CB8AC3E}">
        <p14:creationId xmlns:p14="http://schemas.microsoft.com/office/powerpoint/2010/main" val="336062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0864" y="743222"/>
            <a:ext cx="8118928" cy="1107996"/>
          </a:xfrm>
          <a:prstGeom prst="rect">
            <a:avLst/>
          </a:prstGeom>
        </p:spPr>
        <p:txBody>
          <a:bodyPr vert="horz" wrap="square" lIns="0" tIns="0" rIns="0" bIns="0" rtlCol="0" anchor="t">
            <a:spAutoFit/>
          </a:bodyPr>
          <a:lstStyle/>
          <a:p>
            <a:pPr marL="11206"/>
            <a:r>
              <a:rPr lang="en-GB" spc="-115"/>
              <a:t>Xác định các bên liên quan và tương tác với họ</a:t>
            </a:r>
            <a:r>
              <a:t>(</a:t>
            </a:r>
            <a:r>
              <a:rPr dirty="0"/>
              <a:t>2)</a:t>
            </a:r>
          </a:p>
        </p:txBody>
      </p:sp>
      <p:sp>
        <p:nvSpPr>
          <p:cNvPr id="3" name="object 3"/>
          <p:cNvSpPr txBox="1"/>
          <p:nvPr/>
        </p:nvSpPr>
        <p:spPr>
          <a:xfrm>
            <a:off x="2718030" y="2278355"/>
            <a:ext cx="7986546" cy="4035720"/>
          </a:xfrm>
          <a:prstGeom prst="rect">
            <a:avLst/>
          </a:prstGeom>
        </p:spPr>
        <p:txBody>
          <a:bodyPr vert="horz" wrap="square" lIns="0" tIns="0" rIns="0" bIns="0" rtlCol="0">
            <a:spAutoFit/>
          </a:bodyPr>
          <a:lstStyle/>
          <a:p>
            <a:pPr marL="309299" indent="-298092">
              <a:buClr>
                <a:srgbClr val="800080"/>
              </a:buClr>
              <a:buSzPct val="68750"/>
              <a:buFont typeface="Courier New"/>
              <a:buChar char=""/>
              <a:tabLst>
                <a:tab pos="309859" algn="l"/>
              </a:tabLst>
            </a:pPr>
            <a:r>
              <a:rPr lang="en-GB" sz="2400" spc="-141" dirty="0">
                <a:solidFill>
                  <a:srgbClr val="342170"/>
                </a:solidFill>
                <a:latin typeface="Arial" panose="020B0604020202020204" pitchFamily="34" charset="0"/>
                <a:cs typeface="Arial" panose="020B0604020202020204" pitchFamily="34" charset="0"/>
              </a:rPr>
              <a:t>Xử lý các trở ngại đối với việc tiếp thu kiến thức</a:t>
            </a:r>
            <a:endParaRPr sz="2400" dirty="0">
              <a:latin typeface="Arial" panose="020B0604020202020204" pitchFamily="34" charset="0"/>
              <a:cs typeface="Arial" panose="020B0604020202020204" pitchFamily="34" charset="0"/>
            </a:endParaRPr>
          </a:p>
          <a:p>
            <a:pPr marL="662863" lvl="1" indent="-248784">
              <a:spcBef>
                <a:spcPts val="596"/>
              </a:spcBef>
              <a:buClr>
                <a:srgbClr val="800080"/>
              </a:buClr>
              <a:buChar char="–"/>
              <a:tabLst>
                <a:tab pos="662863" algn="l"/>
                <a:tab pos="663424" algn="l"/>
              </a:tabLst>
            </a:pPr>
            <a:r>
              <a:rPr lang="en-GB" spc="-93" dirty="0">
                <a:solidFill>
                  <a:srgbClr val="007A00"/>
                </a:solidFill>
                <a:latin typeface="Arial" panose="020B0604020202020204" pitchFamily="34" charset="0"/>
                <a:cs typeface="Arial" panose="020B0604020202020204" pitchFamily="34" charset="0"/>
              </a:rPr>
              <a:t>Các nguồn tri thức  phân tán và kết hợp</a:t>
            </a:r>
            <a:endParaRPr dirty="0">
              <a:solidFill>
                <a:srgbClr val="007A00"/>
              </a:solidFill>
              <a:latin typeface="Arial" panose="020B0604020202020204" pitchFamily="34" charset="0"/>
              <a:cs typeface="Arial" panose="020B0604020202020204" pitchFamily="34" charset="0"/>
            </a:endParaRPr>
          </a:p>
          <a:p>
            <a:pPr marL="662863" lvl="1" indent="-248784">
              <a:spcBef>
                <a:spcPts val="591"/>
              </a:spcBef>
              <a:buClr>
                <a:srgbClr val="800080"/>
              </a:buClr>
              <a:buChar char="–"/>
              <a:tabLst>
                <a:tab pos="662863" algn="l"/>
                <a:tab pos="663424" algn="l"/>
              </a:tabLst>
            </a:pPr>
            <a:r>
              <a:rPr lang="en-GB" spc="-79" dirty="0">
                <a:solidFill>
                  <a:srgbClr val="007A00"/>
                </a:solidFill>
                <a:latin typeface="Arial" panose="020B0604020202020204" pitchFamily="34" charset="0"/>
                <a:cs typeface="Arial" panose="020B0604020202020204" pitchFamily="34" charset="0"/>
              </a:rPr>
              <a:t>Độ khó tiếp cận nguồn</a:t>
            </a:r>
            <a:endParaRPr dirty="0">
              <a:solidFill>
                <a:srgbClr val="007A00"/>
              </a:solidFill>
              <a:latin typeface="Arial" panose="020B0604020202020204" pitchFamily="34" charset="0"/>
              <a:cs typeface="Arial" panose="020B0604020202020204" pitchFamily="34" charset="0"/>
            </a:endParaRPr>
          </a:p>
          <a:p>
            <a:pPr marL="662863" lvl="1" indent="-248784">
              <a:spcBef>
                <a:spcPts val="600"/>
              </a:spcBef>
              <a:buClr>
                <a:srgbClr val="800080"/>
              </a:buClr>
              <a:buChar char="–"/>
              <a:tabLst>
                <a:tab pos="662863" algn="l"/>
                <a:tab pos="663424" algn="l"/>
              </a:tabLst>
            </a:pPr>
            <a:r>
              <a:rPr lang="en-GB" spc="-18" dirty="0">
                <a:solidFill>
                  <a:srgbClr val="007A00"/>
                </a:solidFill>
                <a:latin typeface="Arial" panose="020B0604020202020204" pitchFamily="34" charset="0"/>
                <a:cs typeface="Arial" panose="020B0604020202020204" pitchFamily="34" charset="0"/>
              </a:rPr>
              <a:t>Trở ngại trong giao tiếp thường bị đánh giá thấp </a:t>
            </a:r>
            <a:r>
              <a:rPr spc="-101" dirty="0">
                <a:solidFill>
                  <a:srgbClr val="007A00"/>
                </a:solidFill>
                <a:latin typeface="Arial" panose="020B0604020202020204" pitchFamily="34" charset="0"/>
                <a:cs typeface="Arial" panose="020B0604020202020204" pitchFamily="34" charset="0"/>
              </a:rPr>
              <a:t>!</a:t>
            </a:r>
            <a:endParaRPr dirty="0">
              <a:solidFill>
                <a:srgbClr val="007A00"/>
              </a:solidFill>
              <a:latin typeface="Arial" panose="020B0604020202020204" pitchFamily="34" charset="0"/>
              <a:cs typeface="Arial" panose="020B0604020202020204" pitchFamily="34" charset="0"/>
            </a:endParaRPr>
          </a:p>
          <a:p>
            <a:pPr marL="662863" lvl="1" indent="-248784">
              <a:spcBef>
                <a:spcPts val="604"/>
              </a:spcBef>
              <a:buClr>
                <a:srgbClr val="800080"/>
              </a:buClr>
              <a:buFont typeface="Palatino Linotype"/>
              <a:buChar char="–"/>
              <a:tabLst>
                <a:tab pos="662863" algn="l"/>
                <a:tab pos="663424" algn="l"/>
              </a:tabLst>
            </a:pPr>
            <a:r>
              <a:rPr lang="en-GB" dirty="0">
                <a:solidFill>
                  <a:srgbClr val="007A00"/>
                </a:solidFill>
                <a:latin typeface="Arial" panose="020B0604020202020204" pitchFamily="34" charset="0"/>
                <a:cs typeface="Arial" panose="020B0604020202020204" pitchFamily="34" charset="0"/>
              </a:rPr>
              <a:t>Kiến thức và nhu cầu ẩn , sự quan trọng , độ khó để tiếp thu</a:t>
            </a:r>
            <a:endParaRPr dirty="0">
              <a:solidFill>
                <a:srgbClr val="007A00"/>
              </a:solidFill>
              <a:latin typeface="Arial" panose="020B0604020202020204" pitchFamily="34" charset="0"/>
              <a:cs typeface="Arial" panose="020B0604020202020204" pitchFamily="34" charset="0"/>
            </a:endParaRPr>
          </a:p>
          <a:p>
            <a:pPr marL="662863" lvl="1" indent="-248784">
              <a:spcBef>
                <a:spcPts val="591"/>
              </a:spcBef>
              <a:buClr>
                <a:srgbClr val="800080"/>
              </a:buClr>
              <a:buChar char="–"/>
              <a:tabLst>
                <a:tab pos="662863" algn="l"/>
                <a:tab pos="663424" algn="l"/>
              </a:tabLst>
            </a:pPr>
            <a:r>
              <a:rPr lang="en-GB" spc="-49" dirty="0">
                <a:solidFill>
                  <a:srgbClr val="007A00"/>
                </a:solidFill>
                <a:latin typeface="Arial" panose="020B0604020202020204" pitchFamily="34" charset="0"/>
                <a:cs typeface="Arial" panose="020B0604020202020204" pitchFamily="34" charset="0"/>
              </a:rPr>
              <a:t>Các yếu tố chính trị xã hội , điều kiện không ổn định</a:t>
            </a:r>
            <a:endParaRPr dirty="0">
              <a:solidFill>
                <a:srgbClr val="007A00"/>
              </a:solidFill>
              <a:latin typeface="Arial" panose="020B0604020202020204" pitchFamily="34" charset="0"/>
              <a:cs typeface="Arial" panose="020B0604020202020204" pitchFamily="34" charset="0"/>
            </a:endParaRPr>
          </a:p>
          <a:p>
            <a:pPr marL="309299" marR="378778" indent="-298092">
              <a:lnSpc>
                <a:spcPct val="110000"/>
              </a:lnSpc>
              <a:spcBef>
                <a:spcPts val="269"/>
              </a:spcBef>
              <a:buClr>
                <a:srgbClr val="800080"/>
              </a:buClr>
              <a:buSzPct val="68750"/>
              <a:buFont typeface="Courier New"/>
              <a:buChar char=""/>
              <a:tabLst>
                <a:tab pos="309859" algn="l"/>
              </a:tabLst>
            </a:pPr>
            <a:r>
              <a:rPr lang="en-GB" sz="2400" spc="-97" dirty="0">
                <a:solidFill>
                  <a:srgbClr val="342170"/>
                </a:solidFill>
                <a:latin typeface="Arial" panose="020B0604020202020204" pitchFamily="34" charset="0"/>
                <a:cs typeface="Arial" panose="020B0604020202020204" pitchFamily="34" charset="0"/>
              </a:rPr>
              <a:t>Tương tác các bên liên quan – độ khó , tầm quan trọng thường được đánh giá thấp</a:t>
            </a:r>
            <a:endParaRPr sz="2400" dirty="0">
              <a:latin typeface="Arial" panose="020B0604020202020204" pitchFamily="34" charset="0"/>
              <a:cs typeface="Arial" panose="020B0604020202020204" pitchFamily="34" charset="0"/>
            </a:endParaRPr>
          </a:p>
          <a:p>
            <a:pPr marL="662863" lvl="1" indent="-248784">
              <a:spcBef>
                <a:spcPts val="596"/>
              </a:spcBef>
              <a:buClr>
                <a:srgbClr val="800080"/>
              </a:buClr>
              <a:buChar char="–"/>
              <a:tabLst>
                <a:tab pos="662863" algn="l"/>
                <a:tab pos="663424" algn="l"/>
              </a:tabLst>
            </a:pPr>
            <a:r>
              <a:rPr lang="en-GB" spc="-106" dirty="0">
                <a:solidFill>
                  <a:srgbClr val="007A00"/>
                </a:solidFill>
                <a:latin typeface="Arial" panose="020B0604020202020204" pitchFamily="34" charset="0"/>
                <a:cs typeface="Arial" panose="020B0604020202020204" pitchFamily="34" charset="0"/>
              </a:rPr>
              <a:t>Kỹ năng giao tiếp</a:t>
            </a:r>
            <a:r>
              <a:rPr spc="-35" dirty="0">
                <a:solidFill>
                  <a:srgbClr val="007A00"/>
                </a:solidFill>
                <a:latin typeface="Arial" panose="020B0604020202020204" pitchFamily="34" charset="0"/>
                <a:cs typeface="Arial" panose="020B0604020202020204" pitchFamily="34" charset="0"/>
              </a:rPr>
              <a:t>: </a:t>
            </a:r>
            <a:r>
              <a:rPr lang="en-GB" spc="-62" dirty="0">
                <a:solidFill>
                  <a:srgbClr val="007A00"/>
                </a:solidFill>
                <a:latin typeface="Arial" panose="020B0604020202020204" pitchFamily="34" charset="0"/>
                <a:cs typeface="Arial" panose="020B0604020202020204" pitchFamily="34" charset="0"/>
              </a:rPr>
              <a:t>dành cho nói </a:t>
            </a:r>
            <a:r>
              <a:rPr spc="-57" dirty="0">
                <a:solidFill>
                  <a:srgbClr val="007A00"/>
                </a:solidFill>
                <a:latin typeface="Arial" panose="020B0604020202020204" pitchFamily="34" charset="0"/>
                <a:cs typeface="Arial" panose="020B0604020202020204" pitchFamily="34" charset="0"/>
              </a:rPr>
              <a:t>, </a:t>
            </a:r>
            <a:r>
              <a:rPr lang="en-GB" spc="-57" dirty="0">
                <a:solidFill>
                  <a:srgbClr val="007A00"/>
                </a:solidFill>
                <a:latin typeface="Arial" panose="020B0604020202020204" pitchFamily="34" charset="0"/>
                <a:cs typeface="Arial" panose="020B0604020202020204" pitchFamily="34" charset="0"/>
              </a:rPr>
              <a:t>nghe đa dạng</a:t>
            </a:r>
            <a:endParaRPr dirty="0">
              <a:solidFill>
                <a:srgbClr val="007A00"/>
              </a:solidFill>
              <a:latin typeface="Arial" panose="020B0604020202020204" pitchFamily="34" charset="0"/>
              <a:cs typeface="Arial" panose="020B0604020202020204" pitchFamily="34" charset="0"/>
            </a:endParaRPr>
          </a:p>
          <a:p>
            <a:pPr marL="662863" lvl="1" indent="-248784">
              <a:spcBef>
                <a:spcPts val="604"/>
              </a:spcBef>
              <a:buClr>
                <a:srgbClr val="800080"/>
              </a:buClr>
              <a:buChar char="–"/>
              <a:tabLst>
                <a:tab pos="662863" algn="l"/>
                <a:tab pos="663424" algn="l"/>
              </a:tabLst>
            </a:pPr>
            <a:r>
              <a:rPr lang="en-GB" spc="-101" dirty="0">
                <a:solidFill>
                  <a:srgbClr val="007A00"/>
                </a:solidFill>
                <a:latin typeface="Arial" panose="020B0604020202020204" pitchFamily="34" charset="0"/>
                <a:cs typeface="Arial" panose="020B0604020202020204" pitchFamily="34" charset="0"/>
              </a:rPr>
              <a:t>Tin tưởng mối quan hệ</a:t>
            </a:r>
            <a:endParaRPr dirty="0">
              <a:solidFill>
                <a:srgbClr val="007A00"/>
              </a:solidFill>
              <a:latin typeface="Arial" panose="020B0604020202020204" pitchFamily="34" charset="0"/>
              <a:cs typeface="Arial" panose="020B0604020202020204" pitchFamily="34" charset="0"/>
            </a:endParaRPr>
          </a:p>
          <a:p>
            <a:pPr marL="662863" lvl="1" indent="-248784">
              <a:spcBef>
                <a:spcPts val="591"/>
              </a:spcBef>
              <a:buClr>
                <a:srgbClr val="800080"/>
              </a:buClr>
              <a:buChar char="–"/>
              <a:tabLst>
                <a:tab pos="662863" algn="l"/>
                <a:tab pos="663424" algn="l"/>
              </a:tabLst>
            </a:pPr>
            <a:r>
              <a:rPr lang="en-GB" spc="-97" dirty="0">
                <a:solidFill>
                  <a:srgbClr val="007A00"/>
                </a:solidFill>
                <a:latin typeface="Arial" panose="020B0604020202020204" pitchFamily="34" charset="0"/>
                <a:cs typeface="Arial" panose="020B0604020202020204" pitchFamily="34" charset="0"/>
              </a:rPr>
              <a:t>Cả cách kiến thức và tái cấu trúc (gặp mặt đánh giá)</a:t>
            </a:r>
            <a:endParaRPr dirty="0">
              <a:solidFill>
                <a:srgbClr val="007A00"/>
              </a:solidFill>
              <a:latin typeface="Arial" panose="020B0604020202020204" pitchFamily="34" charset="0"/>
              <a:cs typeface="Arial" panose="020B0604020202020204" pitchFamily="34" charset="0"/>
            </a:endParaRPr>
          </a:p>
        </p:txBody>
      </p:sp>
      <p:sp>
        <p:nvSpPr>
          <p:cNvPr id="4" name="object 4"/>
          <p:cNvSpPr/>
          <p:nvPr/>
        </p:nvSpPr>
        <p:spPr>
          <a:xfrm>
            <a:off x="2193663" y="500230"/>
            <a:ext cx="863301" cy="79606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6</a:t>
            </a:fld>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9E7E-28C9-4370-BF7A-1DBA4B1B0920}"/>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Quản lý mâu thuẫn</a:t>
            </a:r>
          </a:p>
        </p:txBody>
      </p:sp>
      <p:sp>
        <p:nvSpPr>
          <p:cNvPr id="3" name="Content Placeholder 2">
            <a:extLst>
              <a:ext uri="{FF2B5EF4-FFF2-40B4-BE49-F238E27FC236}">
                <a16:creationId xmlns:a16="http://schemas.microsoft.com/office/drawing/2014/main" id="{714DAA35-F96B-4161-B8D0-36128A27457D}"/>
              </a:ext>
            </a:extLst>
          </p:cNvPr>
          <p:cNvSpPr>
            <a:spLocks noGrp="1"/>
          </p:cNvSpPr>
          <p:nvPr>
            <p:ph idx="1"/>
          </p:nvPr>
        </p:nvSpPr>
        <p:spPr>
          <a:xfrm>
            <a:off x="2589212" y="1816608"/>
            <a:ext cx="8915400" cy="4645152"/>
          </a:xfrm>
        </p:spPr>
        <p:txBody>
          <a:bodyPr>
            <a:normAutofit/>
          </a:bodyPr>
          <a:lstStyle/>
          <a:p>
            <a:pPr marL="0" indent="0">
              <a:buNone/>
            </a:pPr>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Không nh</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t quán = vi ph</a:t>
            </a:r>
            <a:r>
              <a:rPr lang="vi-VN" sz="2400" b="0" i="0">
                <a:solidFill>
                  <a:srgbClr val="35216F"/>
                </a:solidFill>
                <a:effectLst/>
                <a:latin typeface="Times New Roman" panose="02020603050405020304" pitchFamily="18" charset="0"/>
              </a:rPr>
              <a:t>ạ</a:t>
            </a:r>
            <a:r>
              <a:rPr lang="vi-VN" sz="2400" b="0" i="0">
                <a:solidFill>
                  <a:srgbClr val="35216F"/>
                </a:solidFill>
                <a:effectLst/>
                <a:latin typeface="Comic Sans MS" panose="030F0702030302020204" pitchFamily="66" charset="0"/>
              </a:rPr>
              <a:t>m qui t</a:t>
            </a:r>
            <a:r>
              <a:rPr lang="vi-VN" sz="2400" b="0" i="0">
                <a:solidFill>
                  <a:srgbClr val="35216F"/>
                </a:solidFill>
                <a:effectLst/>
                <a:latin typeface="Times New Roman" panose="02020603050405020304" pitchFamily="18" charset="0"/>
              </a:rPr>
              <a:t>ắ</a:t>
            </a:r>
            <a:r>
              <a:rPr lang="vi-VN" sz="2400" b="0" i="0">
                <a:solidFill>
                  <a:srgbClr val="35216F"/>
                </a:solidFill>
                <a:effectLst/>
                <a:latin typeface="Comic Sans MS" panose="030F0702030302020204" pitchFamily="66" charset="0"/>
              </a:rPr>
              <a:t>c th</a:t>
            </a:r>
            <a:r>
              <a:rPr lang="vi-VN" sz="2400" b="0" i="0">
                <a:solidFill>
                  <a:srgbClr val="35216F"/>
                </a:solidFill>
                <a:effectLst/>
                <a:latin typeface="Times New Roman" panose="02020603050405020304" pitchFamily="18" charset="0"/>
              </a:rPr>
              <a:t>ố</a:t>
            </a:r>
            <a:r>
              <a:rPr lang="vi-VN" sz="2400" b="0" i="0">
                <a:solidFill>
                  <a:srgbClr val="35216F"/>
                </a:solidFill>
                <a:effectLst/>
                <a:latin typeface="Comic Sans MS" panose="030F0702030302020204" pitchFamily="66" charset="0"/>
              </a:rPr>
              <a:t>ng nh</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t gi</a:t>
            </a:r>
            <a:r>
              <a:rPr lang="vi-VN" sz="2400" b="0" i="0">
                <a:solidFill>
                  <a:srgbClr val="35216F"/>
                </a:solidFill>
                <a:effectLst/>
                <a:latin typeface="Times New Roman" panose="02020603050405020304" pitchFamily="18" charset="0"/>
              </a:rPr>
              <a:t>ữ</a:t>
            </a:r>
            <a:r>
              <a:rPr lang="vi-VN" sz="2400" b="0" i="0">
                <a:solidFill>
                  <a:srgbClr val="35216F"/>
                </a:solidFill>
                <a:effectLst/>
                <a:latin typeface="Comic Sans MS" panose="030F0702030302020204" pitchFamily="66" charset="0"/>
              </a:rPr>
              <a:t>a các m</a:t>
            </a:r>
            <a:r>
              <a:rPr lang="vi-VN" sz="2400" b="0" i="0">
                <a:solidFill>
                  <a:srgbClr val="35216F"/>
                </a:solidFill>
                <a:effectLst/>
                <a:latin typeface="Times New Roman" panose="02020603050405020304" pitchFamily="18" charset="0"/>
              </a:rPr>
              <a:t>ụ</a:t>
            </a:r>
            <a:r>
              <a:rPr lang="vi-VN" sz="2400" b="0" i="0">
                <a:solidFill>
                  <a:srgbClr val="35216F"/>
                </a:solidFill>
                <a:effectLst/>
                <a:latin typeface="Comic Sans MS" panose="030F0702030302020204" pitchFamily="66" charset="0"/>
              </a:rPr>
              <a:t>c</a:t>
            </a:r>
            <a:br>
              <a:rPr lang="vi-VN" sz="2400" b="0" i="0">
                <a:solidFill>
                  <a:srgbClr val="35216F"/>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Mâu thu</a:t>
            </a:r>
            <a:r>
              <a:rPr lang="vi-VN" sz="2400" b="0" i="0">
                <a:solidFill>
                  <a:srgbClr val="35216F"/>
                </a:solidFill>
                <a:effectLst/>
                <a:latin typeface="Times New Roman" panose="02020603050405020304" pitchFamily="18" charset="0"/>
              </a:rPr>
              <a:t>ẫ</a:t>
            </a:r>
            <a:r>
              <a:rPr lang="vi-VN" sz="2400" b="0" i="0">
                <a:solidFill>
                  <a:srgbClr val="35216F"/>
                </a:solidFill>
                <a:effectLst/>
                <a:latin typeface="Comic Sans MS" panose="030F0702030302020204" pitchFamily="66" charset="0"/>
              </a:rPr>
              <a:t>n là r</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t th</a:t>
            </a:r>
            <a:r>
              <a:rPr lang="vi-VN" sz="2400" b="0" i="0">
                <a:solidFill>
                  <a:srgbClr val="35216F"/>
                </a:solidFill>
                <a:effectLst/>
                <a:latin typeface="Times New Roman" panose="02020603050405020304" pitchFamily="18" charset="0"/>
              </a:rPr>
              <a:t>ườ</a:t>
            </a:r>
            <a:r>
              <a:rPr lang="vi-VN" sz="2400" b="0" i="0">
                <a:solidFill>
                  <a:srgbClr val="35216F"/>
                </a:solidFill>
                <a:effectLst/>
                <a:latin typeface="Comic Sans MS" panose="030F0702030302020204" pitchFamily="66" charset="0"/>
              </a:rPr>
              <a:t>ng xuyên trong RE</a:t>
            </a:r>
            <a:br>
              <a:rPr lang="vi-VN" sz="2400" b="0" i="0">
                <a:solidFill>
                  <a:srgbClr val="35216F"/>
                </a:solidFill>
                <a:effectLst/>
                <a:latin typeface="Comic Sans MS" panose="030F0702030302020204" pitchFamily="66" charset="0"/>
              </a:rPr>
            </a:br>
            <a:r>
              <a:rPr lang="vi-VN" sz="2400" b="0" i="0">
                <a:solidFill>
                  <a:srgbClr val="800080"/>
                </a:solidFill>
                <a:effectLst/>
                <a:latin typeface="Comic Sans MS" panose="030F0702030302020204" pitchFamily="66" charset="0"/>
              </a:rPr>
              <a:t>–</a:t>
            </a:r>
            <a:r>
              <a:rPr lang="en-US" sz="2400" b="1" i="0">
                <a:solidFill>
                  <a:srgbClr val="009999"/>
                </a:solidFill>
                <a:effectLst/>
                <a:latin typeface="Comic Sans MS" panose="030F0702030302020204" pitchFamily="66" charset="0"/>
              </a:rPr>
              <a:t>Qu</a:t>
            </a:r>
            <a:r>
              <a:rPr lang="vi-VN" sz="2400" b="1" i="0">
                <a:solidFill>
                  <a:srgbClr val="009999"/>
                </a:solidFill>
                <a:effectLst/>
                <a:latin typeface="Comic Sans MS" panose="030F0702030302020204" pitchFamily="66" charset="0"/>
              </a:rPr>
              <a:t>an đi</a:t>
            </a:r>
            <a:r>
              <a:rPr lang="vi-VN" sz="2400" b="1" i="0">
                <a:solidFill>
                  <a:srgbClr val="009999"/>
                </a:solidFill>
                <a:effectLst/>
                <a:latin typeface="Times New Roman" panose="02020603050405020304" pitchFamily="18" charset="0"/>
              </a:rPr>
              <a:t>ể</a:t>
            </a:r>
            <a:r>
              <a:rPr lang="vi-VN" sz="2400" b="1" i="0">
                <a:solidFill>
                  <a:srgbClr val="009999"/>
                </a:solidFill>
                <a:effectLst/>
                <a:latin typeface="Comic Sans MS" panose="030F0702030302020204" pitchFamily="66" charset="0"/>
              </a:rPr>
              <a:t>m</a:t>
            </a:r>
            <a:r>
              <a:rPr lang="en-US" sz="2400" b="1" i="0">
                <a:solidFill>
                  <a:srgbClr val="009999"/>
                </a:solidFill>
                <a:effectLst/>
                <a:latin typeface="Comic Sans MS" panose="030F0702030302020204" pitchFamily="66" charset="0"/>
              </a:rPr>
              <a:t> đa chiều</a:t>
            </a:r>
            <a:r>
              <a:rPr lang="vi-VN" sz="2400" b="0" i="0">
                <a:solidFill>
                  <a:srgbClr val="009999"/>
                </a:solidFill>
                <a:effectLst/>
                <a:latin typeface="Comic Sans MS" panose="030F0702030302020204" pitchFamily="66" charset="0"/>
              </a:rPr>
              <a:t>: m</a:t>
            </a:r>
            <a:r>
              <a:rPr lang="vi-VN" sz="2400" b="0" i="0">
                <a:solidFill>
                  <a:srgbClr val="009999"/>
                </a:solidFill>
                <a:effectLst/>
                <a:latin typeface="Times New Roman" panose="02020603050405020304" pitchFamily="18" charset="0"/>
              </a:rPr>
              <a:t>ỗ</a:t>
            </a:r>
            <a:r>
              <a:rPr lang="vi-VN" sz="2400" b="0" i="0">
                <a:solidFill>
                  <a:srgbClr val="009999"/>
                </a:solidFill>
                <a:effectLst/>
                <a:latin typeface="Comic Sans MS" panose="030F0702030302020204" pitchFamily="66" charset="0"/>
              </a:rPr>
              <a:t>i stakeholder có m</a:t>
            </a:r>
            <a:r>
              <a:rPr lang="vi-VN" sz="2400" b="0" i="0">
                <a:solidFill>
                  <a:srgbClr val="009999"/>
                </a:solidFill>
                <a:effectLst/>
                <a:latin typeface="Times New Roman" panose="02020603050405020304" pitchFamily="18" charset="0"/>
              </a:rPr>
              <a:t>ụ</a:t>
            </a:r>
            <a:r>
              <a:rPr lang="vi-VN" sz="2400" b="0" i="0">
                <a:solidFill>
                  <a:srgbClr val="009999"/>
                </a:solidFill>
                <a:effectLst/>
                <a:latin typeface="Comic Sans MS" panose="030F0702030302020204" pitchFamily="66" charset="0"/>
              </a:rPr>
              <a:t>c tiêu và m</a:t>
            </a:r>
            <a:r>
              <a:rPr lang="vi-VN" sz="2400" b="0" i="0">
                <a:solidFill>
                  <a:srgbClr val="009999"/>
                </a:solidFill>
                <a:effectLst/>
                <a:latin typeface="Times New Roman" panose="02020603050405020304" pitchFamily="18" charset="0"/>
              </a:rPr>
              <a:t>ố</a:t>
            </a:r>
            <a:r>
              <a:rPr lang="vi-VN" sz="2400" b="0" i="0">
                <a:solidFill>
                  <a:srgbClr val="009999"/>
                </a:solidFill>
                <a:effectLst/>
                <a:latin typeface="Comic Sans MS" panose="030F0702030302020204" pitchFamily="66" charset="0"/>
              </a:rPr>
              <a:t>i</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quan tâm c</a:t>
            </a:r>
            <a:r>
              <a:rPr lang="vi-VN" sz="2400" b="0" i="0">
                <a:solidFill>
                  <a:srgbClr val="009999"/>
                </a:solidFill>
                <a:effectLst/>
                <a:latin typeface="Times New Roman" panose="02020603050405020304" pitchFamily="18" charset="0"/>
              </a:rPr>
              <a:t>ủ</a:t>
            </a:r>
            <a:r>
              <a:rPr lang="vi-VN" sz="2400" b="0" i="0">
                <a:solidFill>
                  <a:srgbClr val="009999"/>
                </a:solidFill>
                <a:effectLst/>
                <a:latin typeface="Comic Sans MS" panose="030F0702030302020204" pitchFamily="66" charset="0"/>
              </a:rPr>
              <a:t>a riêng h</a:t>
            </a:r>
            <a:r>
              <a:rPr lang="vi-VN" sz="2400" b="0" i="0">
                <a:solidFill>
                  <a:srgbClr val="009999"/>
                </a:solidFill>
                <a:effectLst/>
                <a:latin typeface="Times New Roman" panose="02020603050405020304" pitchFamily="18" charset="0"/>
              </a:rPr>
              <a:t>ọ</a:t>
            </a:r>
            <a:r>
              <a:rPr lang="en-US" sz="2400" b="0" i="0">
                <a:solidFill>
                  <a:srgbClr val="009999"/>
                </a:solidFill>
                <a:effectLst/>
                <a:latin typeface="Times New Roman" panose="02020603050405020304" pitchFamily="18" charset="0"/>
              </a:rPr>
              <a:t> </a:t>
            </a:r>
            <a:r>
              <a:rPr lang="vi-VN" sz="2400" b="0" i="0">
                <a:solidFill>
                  <a:srgbClr val="009999"/>
                </a:solidFill>
                <a:effectLst/>
                <a:latin typeface="Comic Sans MS" panose="030F0702030302020204" pitchFamily="66" charset="0"/>
              </a:rPr>
              <a:t>(VD: chuyên gia trong lĩnh v</a:t>
            </a:r>
            <a:r>
              <a:rPr lang="vi-VN" sz="2400" b="0" i="0">
                <a:solidFill>
                  <a:srgbClr val="009999"/>
                </a:solidFill>
                <a:effectLst/>
                <a:latin typeface="Times New Roman" panose="02020603050405020304" pitchFamily="18" charset="0"/>
              </a:rPr>
              <a:t>ự</a:t>
            </a:r>
            <a:r>
              <a:rPr lang="vi-VN" sz="2400" b="0" i="0">
                <a:solidFill>
                  <a:srgbClr val="009999"/>
                </a:solidFill>
                <a:effectLst/>
                <a:latin typeface="Comic Sans MS" panose="030F0702030302020204" pitchFamily="66" charset="0"/>
              </a:rPr>
              <a:t>c so</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v</a:t>
            </a:r>
            <a:r>
              <a:rPr lang="vi-VN" sz="2400" b="0" i="0">
                <a:solidFill>
                  <a:srgbClr val="009999"/>
                </a:solidFill>
                <a:effectLst/>
                <a:latin typeface="Times New Roman" panose="02020603050405020304" pitchFamily="18" charset="0"/>
              </a:rPr>
              <a:t>ớ</a:t>
            </a:r>
            <a:r>
              <a:rPr lang="vi-VN" sz="2400" b="0" i="0">
                <a:solidFill>
                  <a:srgbClr val="009999"/>
                </a:solidFill>
                <a:effectLst/>
                <a:latin typeface="Comic Sans MS" panose="030F0702030302020204" pitchFamily="66" charset="0"/>
              </a:rPr>
              <a:t>i b</a:t>
            </a:r>
            <a:r>
              <a:rPr lang="vi-VN" sz="2400" b="0" i="0">
                <a:solidFill>
                  <a:srgbClr val="009999"/>
                </a:solidFill>
                <a:effectLst/>
                <a:latin typeface="Times New Roman" panose="02020603050405020304" pitchFamily="18" charset="0"/>
              </a:rPr>
              <a:t>ộ </a:t>
            </a:r>
            <a:r>
              <a:rPr lang="vi-VN" sz="2400" b="0" i="0">
                <a:solidFill>
                  <a:srgbClr val="009999"/>
                </a:solidFill>
                <a:effectLst/>
                <a:latin typeface="Comic Sans MS" panose="030F0702030302020204" pitchFamily="66" charset="0"/>
              </a:rPr>
              <a:t>phân ti</a:t>
            </a:r>
            <a:r>
              <a:rPr lang="vi-VN" sz="2400" b="0" i="0">
                <a:solidFill>
                  <a:srgbClr val="009999"/>
                </a:solidFill>
                <a:effectLst/>
                <a:latin typeface="Times New Roman" panose="02020603050405020304" pitchFamily="18" charset="0"/>
              </a:rPr>
              <a:t>ế</a:t>
            </a:r>
            <a:r>
              <a:rPr lang="vi-VN" sz="2400" b="0" i="0">
                <a:solidFill>
                  <a:srgbClr val="009999"/>
                </a:solidFill>
                <a:effectLst/>
                <a:latin typeface="Comic Sans MS" panose="030F0702030302020204" pitchFamily="66" charset="0"/>
              </a:rPr>
              <a:t>p th</a:t>
            </a:r>
            <a:r>
              <a:rPr lang="vi-VN" sz="2400" b="0" i="0">
                <a:solidFill>
                  <a:srgbClr val="009999"/>
                </a:solidFill>
                <a:effectLst/>
                <a:latin typeface="Times New Roman" panose="02020603050405020304" pitchFamily="18" charset="0"/>
              </a:rPr>
              <a:t>ị</a:t>
            </a:r>
            <a:r>
              <a:rPr lang="vi-VN" sz="2400" b="0" i="0">
                <a:solidFill>
                  <a:srgbClr val="009999"/>
                </a:solidFill>
                <a:effectLst/>
                <a:latin typeface="Comic Sans MS" panose="030F0702030302020204" pitchFamily="66" charset="0"/>
              </a:rPr>
              <a:t>).</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en-US" sz="2400" b="1" i="0">
                <a:solidFill>
                  <a:srgbClr val="009999"/>
                </a:solidFill>
                <a:effectLst/>
                <a:latin typeface="Comic Sans MS" panose="030F0702030302020204" pitchFamily="66" charset="0"/>
              </a:rPr>
              <a:t>Qu</a:t>
            </a:r>
            <a:r>
              <a:rPr lang="vi-VN" sz="2400" b="1" i="0">
                <a:solidFill>
                  <a:srgbClr val="009999"/>
                </a:solidFill>
                <a:effectLst/>
                <a:latin typeface="Comic Sans MS" panose="030F0702030302020204" pitchFamily="66" charset="0"/>
              </a:rPr>
              <a:t>an đi</a:t>
            </a:r>
            <a:r>
              <a:rPr lang="vi-VN" sz="2400" b="1" i="0">
                <a:solidFill>
                  <a:srgbClr val="009999"/>
                </a:solidFill>
                <a:effectLst/>
                <a:latin typeface="Times New Roman" panose="02020603050405020304" pitchFamily="18" charset="0"/>
              </a:rPr>
              <a:t>ể</a:t>
            </a:r>
            <a:r>
              <a:rPr lang="vi-VN" sz="2400" b="1" i="0">
                <a:solidFill>
                  <a:srgbClr val="009999"/>
                </a:solidFill>
                <a:effectLst/>
                <a:latin typeface="Comic Sans MS" panose="030F0702030302020204" pitchFamily="66" charset="0"/>
              </a:rPr>
              <a:t>m</a:t>
            </a:r>
            <a:r>
              <a:rPr lang="en-US" sz="2400" b="1" i="0">
                <a:solidFill>
                  <a:srgbClr val="009999"/>
                </a:solidFill>
                <a:effectLst/>
                <a:latin typeface="Comic Sans MS" panose="030F0702030302020204" pitchFamily="66" charset="0"/>
              </a:rPr>
              <a:t> nội tại</a:t>
            </a:r>
            <a:r>
              <a:rPr lang="vi-VN" sz="2400" b="0" i="0">
                <a:solidFill>
                  <a:srgbClr val="009999"/>
                </a:solidFill>
                <a:effectLst/>
                <a:latin typeface="Comic Sans MS" panose="030F0702030302020204" pitchFamily="66" charset="0"/>
              </a:rPr>
              <a:t>: mâu thu</a:t>
            </a:r>
            <a:r>
              <a:rPr lang="vi-VN" sz="2400" b="0" i="0">
                <a:solidFill>
                  <a:srgbClr val="009999"/>
                </a:solidFill>
                <a:effectLst/>
                <a:latin typeface="Times New Roman" panose="02020603050405020304" pitchFamily="18" charset="0"/>
              </a:rPr>
              <a:t>ẫ</a:t>
            </a:r>
            <a:r>
              <a:rPr lang="vi-VN" sz="2400" b="0" i="0">
                <a:solidFill>
                  <a:srgbClr val="009999"/>
                </a:solidFill>
                <a:effectLst/>
                <a:latin typeface="Comic Sans MS" panose="030F0702030302020204" pitchFamily="66" charset="0"/>
              </a:rPr>
              <a:t>n ch</a:t>
            </a:r>
            <a:r>
              <a:rPr lang="vi-VN" sz="2400" b="0" i="0">
                <a:solidFill>
                  <a:srgbClr val="009999"/>
                </a:solidFill>
                <a:effectLst/>
                <a:latin typeface="Times New Roman" panose="02020603050405020304" pitchFamily="18" charset="0"/>
              </a:rPr>
              <a:t>ấ</a:t>
            </a:r>
            <a:r>
              <a:rPr lang="vi-VN" sz="2400" b="0" i="0">
                <a:solidFill>
                  <a:srgbClr val="009999"/>
                </a:solidFill>
                <a:effectLst/>
                <a:latin typeface="Comic Sans MS" panose="030F0702030302020204" pitchFamily="66" charset="0"/>
              </a:rPr>
              <a:t>t l</a:t>
            </a:r>
            <a:r>
              <a:rPr lang="vi-VN" sz="2400" b="0" i="0">
                <a:solidFill>
                  <a:srgbClr val="009999"/>
                </a:solidFill>
                <a:effectLst/>
                <a:latin typeface="Times New Roman" panose="02020603050405020304" pitchFamily="18" charset="0"/>
              </a:rPr>
              <a:t>ượ</a:t>
            </a:r>
            <a:r>
              <a:rPr lang="vi-VN" sz="2400" b="0" i="0">
                <a:solidFill>
                  <a:srgbClr val="009999"/>
                </a:solidFill>
                <a:effectLst/>
                <a:latin typeface="Comic Sans MS" panose="030F0702030302020204" pitchFamily="66" charset="0"/>
              </a:rPr>
              <a:t>ng</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yêu c</a:t>
            </a:r>
            <a:r>
              <a:rPr lang="vi-VN" sz="2400" b="0" i="0">
                <a:solidFill>
                  <a:srgbClr val="009999"/>
                </a:solidFill>
                <a:effectLst/>
                <a:latin typeface="Times New Roman" panose="02020603050405020304" pitchFamily="18" charset="0"/>
              </a:rPr>
              <a:t>ầ</a:t>
            </a:r>
            <a:r>
              <a:rPr lang="vi-VN" sz="2400" b="0" i="0">
                <a:solidFill>
                  <a:srgbClr val="009999"/>
                </a:solidFill>
                <a:effectLst/>
                <a:latin typeface="Comic Sans MS" panose="030F0702030302020204" pitchFamily="66" charset="0"/>
              </a:rPr>
              <a:t>u. (VD: an ninh v</a:t>
            </a:r>
            <a:r>
              <a:rPr lang="vi-VN" sz="2400" b="0" i="0">
                <a:solidFill>
                  <a:srgbClr val="009999"/>
                </a:solidFill>
                <a:effectLst/>
                <a:latin typeface="Times New Roman" panose="02020603050405020304" pitchFamily="18" charset="0"/>
              </a:rPr>
              <a:t>ớ</a:t>
            </a:r>
            <a:r>
              <a:rPr lang="vi-VN" sz="2400" b="0" i="0">
                <a:solidFill>
                  <a:srgbClr val="009999"/>
                </a:solidFill>
                <a:effectLst/>
                <a:latin typeface="Comic Sans MS" panose="030F0702030302020204" pitchFamily="66" charset="0"/>
              </a:rPr>
              <a:t>i kh</a:t>
            </a:r>
            <a:r>
              <a:rPr lang="vi-VN" sz="2400" b="0" i="0">
                <a:solidFill>
                  <a:srgbClr val="009999"/>
                </a:solidFill>
                <a:effectLst/>
                <a:latin typeface="Times New Roman" panose="02020603050405020304" pitchFamily="18" charset="0"/>
              </a:rPr>
              <a:t>ả </a:t>
            </a:r>
            <a:r>
              <a:rPr lang="vi-VN" sz="2400" b="0" i="0">
                <a:solidFill>
                  <a:srgbClr val="009999"/>
                </a:solidFill>
                <a:effectLst/>
                <a:latin typeface="Comic Sans MS" panose="030F0702030302020204" pitchFamily="66" charset="0"/>
              </a:rPr>
              <a:t>năng s</a:t>
            </a:r>
            <a:r>
              <a:rPr lang="vi-VN" sz="2400" b="0" i="0">
                <a:solidFill>
                  <a:srgbClr val="009999"/>
                </a:solidFill>
                <a:effectLst/>
                <a:latin typeface="Times New Roman" panose="02020603050405020304" pitchFamily="18" charset="0"/>
              </a:rPr>
              <a:t>ử</a:t>
            </a:r>
            <a:r>
              <a:rPr lang="en-US" sz="2400" b="0" i="0">
                <a:solidFill>
                  <a:srgbClr val="009999"/>
                </a:solidFill>
                <a:effectLst/>
                <a:latin typeface="Times New Roman" panose="02020603050405020304" pitchFamily="18" charset="0"/>
              </a:rPr>
              <a:t> </a:t>
            </a:r>
            <a:r>
              <a:rPr lang="vi-VN" sz="2400" b="0" i="0">
                <a:solidFill>
                  <a:srgbClr val="009999"/>
                </a:solidFill>
                <a:effectLst/>
                <a:latin typeface="Comic Sans MS" panose="030F0702030302020204" pitchFamily="66" charset="0"/>
              </a:rPr>
              <a:t>d</a:t>
            </a:r>
            <a:r>
              <a:rPr lang="vi-VN" sz="2400" b="0" i="0">
                <a:solidFill>
                  <a:srgbClr val="009999"/>
                </a:solidFill>
                <a:effectLst/>
                <a:latin typeface="Times New Roman" panose="02020603050405020304" pitchFamily="18" charset="0"/>
              </a:rPr>
              <a:t>ụ</a:t>
            </a:r>
            <a:r>
              <a:rPr lang="vi-VN" sz="2400" b="0" i="0">
                <a:solidFill>
                  <a:srgbClr val="009999"/>
                </a:solidFill>
                <a:effectLst/>
                <a:latin typeface="Comic Sans MS" panose="030F0702030302020204" pitchFamily="66" charset="0"/>
              </a:rPr>
              <a:t>ng,…)</a:t>
            </a:r>
            <a:br>
              <a:rPr lang="vi-VN" sz="2400" b="0" i="0">
                <a:solidFill>
                  <a:srgbClr val="009999"/>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Mâu thu</a:t>
            </a:r>
            <a:r>
              <a:rPr lang="vi-VN" sz="2400" b="0" i="0">
                <a:solidFill>
                  <a:srgbClr val="35216F"/>
                </a:solidFill>
                <a:effectLst/>
                <a:latin typeface="Times New Roman" panose="02020603050405020304" pitchFamily="18" charset="0"/>
              </a:rPr>
              <a:t>ẫ</a:t>
            </a:r>
            <a:r>
              <a:rPr lang="vi-VN" sz="2400" b="0" i="0">
                <a:solidFill>
                  <a:srgbClr val="35216F"/>
                </a:solidFill>
                <a:effectLst/>
                <a:latin typeface="Comic Sans MS" panose="030F0702030302020204" pitchFamily="66" charset="0"/>
              </a:rPr>
              <a:t>n ph</a:t>
            </a:r>
            <a:r>
              <a:rPr lang="vi-VN" sz="2400" b="0" i="0">
                <a:solidFill>
                  <a:srgbClr val="35216F"/>
                </a:solidFill>
                <a:effectLst/>
                <a:latin typeface="Times New Roman" panose="02020603050405020304" pitchFamily="18" charset="0"/>
              </a:rPr>
              <a:t>ả</a:t>
            </a:r>
            <a:r>
              <a:rPr lang="vi-VN" sz="2400" b="0" i="0">
                <a:solidFill>
                  <a:srgbClr val="35216F"/>
                </a:solidFill>
                <a:effectLst/>
                <a:latin typeface="Comic Sans MS" panose="030F0702030302020204" pitchFamily="66" charset="0"/>
              </a:rPr>
              <a:t>i đ</a:t>
            </a:r>
            <a:r>
              <a:rPr lang="vi-VN" sz="2400" b="0" i="0">
                <a:solidFill>
                  <a:srgbClr val="35216F"/>
                </a:solidFill>
                <a:effectLst/>
                <a:latin typeface="Times New Roman" panose="02020603050405020304" pitchFamily="18" charset="0"/>
              </a:rPr>
              <a:t>ượ</a:t>
            </a:r>
            <a:r>
              <a:rPr lang="vi-VN" sz="2400" b="0" i="0">
                <a:solidFill>
                  <a:srgbClr val="35216F"/>
                </a:solidFill>
                <a:effectLst/>
                <a:latin typeface="Comic Sans MS" panose="030F0702030302020204" pitchFamily="66" charset="0"/>
              </a:rPr>
              <a:t>c phát hi</a:t>
            </a:r>
            <a:r>
              <a:rPr lang="vi-VN" sz="2400" b="0" i="0">
                <a:solidFill>
                  <a:srgbClr val="35216F"/>
                </a:solidFill>
                <a:effectLst/>
                <a:latin typeface="Times New Roman" panose="02020603050405020304" pitchFamily="18" charset="0"/>
              </a:rPr>
              <a:t>ệ</a:t>
            </a:r>
            <a:r>
              <a:rPr lang="vi-VN" sz="2400" b="0" i="0">
                <a:solidFill>
                  <a:srgbClr val="35216F"/>
                </a:solidFill>
                <a:effectLst/>
                <a:latin typeface="Comic Sans MS" panose="030F0702030302020204" pitchFamily="66" charset="0"/>
              </a:rPr>
              <a:t>n và gi</a:t>
            </a:r>
            <a:r>
              <a:rPr lang="vi-VN" sz="2400" b="0" i="0">
                <a:solidFill>
                  <a:srgbClr val="35216F"/>
                </a:solidFill>
                <a:effectLst/>
                <a:latin typeface="Times New Roman" panose="02020603050405020304" pitchFamily="18" charset="0"/>
              </a:rPr>
              <a:t>ả</a:t>
            </a:r>
            <a:r>
              <a:rPr lang="vi-VN" sz="2400" b="0" i="0">
                <a:solidFill>
                  <a:srgbClr val="35216F"/>
                </a:solidFill>
                <a:effectLst/>
                <a:latin typeface="Comic Sans MS" panose="030F0702030302020204" pitchFamily="66" charset="0"/>
              </a:rPr>
              <a:t>i quy</a:t>
            </a:r>
            <a:r>
              <a:rPr lang="vi-VN" sz="2400" b="0" i="0">
                <a:solidFill>
                  <a:srgbClr val="35216F"/>
                </a:solidFill>
                <a:effectLst/>
                <a:latin typeface="Times New Roman" panose="02020603050405020304" pitchFamily="18" charset="0"/>
              </a:rPr>
              <a:t>ế</a:t>
            </a:r>
            <a:r>
              <a:rPr lang="vi-VN" sz="2400" b="0" i="0">
                <a:solidFill>
                  <a:srgbClr val="35216F"/>
                </a:solidFill>
                <a:effectLst/>
                <a:latin typeface="Comic Sans MS" panose="030F0702030302020204" pitchFamily="66" charset="0"/>
              </a:rPr>
              <a:t>t</a:t>
            </a:r>
            <a:br>
              <a:rPr lang="vi-VN" sz="2400" b="0" i="0">
                <a:solidFill>
                  <a:srgbClr val="35216F"/>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Không quá s</a:t>
            </a:r>
            <a:r>
              <a:rPr lang="vi-VN" sz="2400" b="0" i="0">
                <a:solidFill>
                  <a:srgbClr val="009999"/>
                </a:solidFill>
                <a:effectLst/>
                <a:latin typeface="Times New Roman" panose="02020603050405020304" pitchFamily="18" charset="0"/>
              </a:rPr>
              <a:t>ớ</a:t>
            </a:r>
            <a:r>
              <a:rPr lang="vi-VN" sz="2400" b="0" i="0">
                <a:solidFill>
                  <a:srgbClr val="009999"/>
                </a:solidFill>
                <a:effectLst/>
                <a:latin typeface="Comic Sans MS" panose="030F0702030302020204" pitchFamily="66" charset="0"/>
              </a:rPr>
              <a:t>m: cho phép g</a:t>
            </a:r>
            <a:r>
              <a:rPr lang="vi-VN" sz="2400" b="0" i="0">
                <a:solidFill>
                  <a:srgbClr val="009999"/>
                </a:solidFill>
                <a:effectLst/>
                <a:latin typeface="Times New Roman" panose="02020603050405020304" pitchFamily="18" charset="0"/>
              </a:rPr>
              <a:t>ợ</a:t>
            </a:r>
            <a:r>
              <a:rPr lang="vi-VN" sz="2400" b="0" i="0">
                <a:solidFill>
                  <a:srgbClr val="009999"/>
                </a:solidFill>
                <a:effectLst/>
                <a:latin typeface="Comic Sans MS" panose="030F0702030302020204" pitchFamily="66" charset="0"/>
              </a:rPr>
              <a:t>i m</a:t>
            </a:r>
            <a:r>
              <a:rPr lang="vi-VN" sz="2400" b="0" i="0">
                <a:solidFill>
                  <a:srgbClr val="009999"/>
                </a:solidFill>
                <a:effectLst/>
                <a:latin typeface="Times New Roman" panose="02020603050405020304" pitchFamily="18" charset="0"/>
              </a:rPr>
              <a:t>ở </a:t>
            </a:r>
            <a:r>
              <a:rPr lang="vi-VN" sz="2400" b="0" i="0">
                <a:solidFill>
                  <a:srgbClr val="009999"/>
                </a:solidFill>
                <a:effectLst/>
                <a:latin typeface="Comic Sans MS" panose="030F0702030302020204" pitchFamily="66" charset="0"/>
              </a:rPr>
              <a:t>h</a:t>
            </a:r>
            <a:r>
              <a:rPr lang="vi-VN" sz="2400" b="0" i="0">
                <a:solidFill>
                  <a:srgbClr val="009999"/>
                </a:solidFill>
                <a:effectLst/>
                <a:latin typeface="Times New Roman" panose="02020603050405020304" pitchFamily="18" charset="0"/>
              </a:rPr>
              <a:t>ơ</a:t>
            </a:r>
            <a:r>
              <a:rPr lang="vi-VN" sz="2400" b="0" i="0">
                <a:solidFill>
                  <a:srgbClr val="009999"/>
                </a:solidFill>
                <a:effectLst/>
                <a:latin typeface="Comic Sans MS" panose="030F0702030302020204" pitchFamily="66" charset="0"/>
              </a:rPr>
              <a:t>n n</a:t>
            </a:r>
            <a:r>
              <a:rPr lang="vi-VN" sz="2400" b="0" i="0">
                <a:solidFill>
                  <a:srgbClr val="009999"/>
                </a:solidFill>
                <a:effectLst/>
                <a:latin typeface="Times New Roman" panose="02020603050405020304" pitchFamily="18" charset="0"/>
              </a:rPr>
              <a:t>ữ</a:t>
            </a:r>
            <a:r>
              <a:rPr lang="vi-VN" sz="2400" b="0" i="0">
                <a:solidFill>
                  <a:srgbClr val="009999"/>
                </a:solidFill>
                <a:effectLst/>
                <a:latin typeface="Comic Sans MS" panose="030F0702030302020204" pitchFamily="66" charset="0"/>
              </a:rPr>
              <a:t>a trong quan đi</a:t>
            </a:r>
            <a:r>
              <a:rPr lang="vi-VN" sz="2400" b="0" i="0">
                <a:solidFill>
                  <a:srgbClr val="009999"/>
                </a:solidFill>
                <a:effectLst/>
                <a:latin typeface="Times New Roman" panose="02020603050405020304" pitchFamily="18" charset="0"/>
              </a:rPr>
              <a:t>ể</a:t>
            </a:r>
            <a:r>
              <a:rPr lang="vi-VN" sz="2400" b="0" i="0">
                <a:solidFill>
                  <a:srgbClr val="009999"/>
                </a:solidFill>
                <a:effectLst/>
                <a:latin typeface="Comic Sans MS" panose="030F0702030302020204" pitchFamily="66" charset="0"/>
              </a:rPr>
              <a:t>m</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Không quá mu</a:t>
            </a:r>
            <a:r>
              <a:rPr lang="vi-VN" sz="2400" b="0" i="0">
                <a:solidFill>
                  <a:srgbClr val="009999"/>
                </a:solidFill>
                <a:effectLst/>
                <a:latin typeface="Times New Roman" panose="02020603050405020304" pitchFamily="18" charset="0"/>
              </a:rPr>
              <a:t>ộ</a:t>
            </a:r>
            <a:r>
              <a:rPr lang="vi-VN" sz="2400" b="0" i="0">
                <a:solidFill>
                  <a:srgbClr val="009999"/>
                </a:solidFill>
                <a:effectLst/>
                <a:latin typeface="Comic Sans MS" panose="030F0702030302020204" pitchFamily="66" charset="0"/>
              </a:rPr>
              <a:t>n: cho phép phát tri</a:t>
            </a:r>
            <a:r>
              <a:rPr lang="vi-VN" sz="2400" b="0" i="0">
                <a:solidFill>
                  <a:srgbClr val="009999"/>
                </a:solidFill>
                <a:effectLst/>
                <a:latin typeface="Times New Roman" panose="02020603050405020304" pitchFamily="18" charset="0"/>
              </a:rPr>
              <a:t>ể</a:t>
            </a:r>
            <a:r>
              <a:rPr lang="vi-VN" sz="2400" b="0" i="0">
                <a:solidFill>
                  <a:srgbClr val="009999"/>
                </a:solidFill>
                <a:effectLst/>
                <a:latin typeface="Comic Sans MS" panose="030F0702030302020204" pitchFamily="66" charset="0"/>
              </a:rPr>
              <a:t>n ph</a:t>
            </a:r>
            <a:r>
              <a:rPr lang="vi-VN" sz="2400" b="0" i="0">
                <a:solidFill>
                  <a:srgbClr val="009999"/>
                </a:solidFill>
                <a:effectLst/>
                <a:latin typeface="Times New Roman" panose="02020603050405020304" pitchFamily="18" charset="0"/>
              </a:rPr>
              <a:t>ầ</a:t>
            </a:r>
            <a:r>
              <a:rPr lang="vi-VN" sz="2400" b="0" i="0">
                <a:solidFill>
                  <a:srgbClr val="009999"/>
                </a:solidFill>
                <a:effectLst/>
                <a:latin typeface="Comic Sans MS" panose="030F0702030302020204" pitchFamily="66" charset="0"/>
              </a:rPr>
              <a:t>n m</a:t>
            </a:r>
            <a:r>
              <a:rPr lang="vi-VN" sz="2400" b="0" i="0">
                <a:solidFill>
                  <a:srgbClr val="009999"/>
                </a:solidFill>
                <a:effectLst/>
                <a:latin typeface="Times New Roman" panose="02020603050405020304" pitchFamily="18" charset="0"/>
              </a:rPr>
              <a:t>ề</a:t>
            </a:r>
            <a:r>
              <a:rPr lang="vi-VN" sz="2400" b="0" i="0">
                <a:solidFill>
                  <a:srgbClr val="009999"/>
                </a:solidFill>
                <a:effectLst/>
                <a:latin typeface="Comic Sans MS" panose="030F0702030302020204" pitchFamily="66" charset="0"/>
              </a:rPr>
              <a:t>m.</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(m</a:t>
            </a:r>
            <a:r>
              <a:rPr lang="vi-VN" sz="2400" b="0" i="0">
                <a:solidFill>
                  <a:srgbClr val="009999"/>
                </a:solidFill>
                <a:effectLst/>
                <a:latin typeface="Times New Roman" panose="02020603050405020304" pitchFamily="18" charset="0"/>
              </a:rPr>
              <a:t>ọ</a:t>
            </a:r>
            <a:r>
              <a:rPr lang="vi-VN" sz="2400" b="0" i="0">
                <a:solidFill>
                  <a:srgbClr val="009999"/>
                </a:solidFill>
                <a:effectLst/>
                <a:latin typeface="Comic Sans MS" panose="030F0702030302020204" pitchFamily="66" charset="0"/>
              </a:rPr>
              <a:t>i th</a:t>
            </a:r>
            <a:r>
              <a:rPr lang="vi-VN" sz="2400" b="0" i="0">
                <a:solidFill>
                  <a:srgbClr val="009999"/>
                </a:solidFill>
                <a:effectLst/>
                <a:latin typeface="Times New Roman" panose="02020603050405020304" pitchFamily="18" charset="0"/>
              </a:rPr>
              <a:t>ứ </a:t>
            </a:r>
            <a:r>
              <a:rPr lang="vi-VN" sz="2400" b="0" i="0">
                <a:solidFill>
                  <a:srgbClr val="009999"/>
                </a:solidFill>
                <a:effectLst/>
                <a:latin typeface="Comic Sans MS" panose="030F0702030302020204" pitchFamily="66" charset="0"/>
              </a:rPr>
              <a:t>có th</a:t>
            </a:r>
            <a:r>
              <a:rPr lang="vi-VN" sz="2400" b="0" i="0">
                <a:solidFill>
                  <a:srgbClr val="009999"/>
                </a:solidFill>
                <a:effectLst/>
                <a:latin typeface="Times New Roman" panose="02020603050405020304" pitchFamily="18" charset="0"/>
              </a:rPr>
              <a:t>ể </a:t>
            </a:r>
            <a:r>
              <a:rPr lang="vi-VN" sz="2400" b="0" i="0">
                <a:solidFill>
                  <a:srgbClr val="009999"/>
                </a:solidFill>
                <a:effectLst/>
                <a:latin typeface="Comic Sans MS" panose="030F0702030302020204" pitchFamily="66" charset="0"/>
              </a:rPr>
              <a:t>đ</a:t>
            </a:r>
            <a:r>
              <a:rPr lang="vi-VN" sz="2400" b="0" i="0">
                <a:solidFill>
                  <a:srgbClr val="009999"/>
                </a:solidFill>
                <a:effectLst/>
                <a:latin typeface="Times New Roman" panose="02020603050405020304" pitchFamily="18" charset="0"/>
              </a:rPr>
              <a:t>ượ</a:t>
            </a:r>
            <a:r>
              <a:rPr lang="vi-VN" sz="2400" b="0" i="0">
                <a:solidFill>
                  <a:srgbClr val="009999"/>
                </a:solidFill>
                <a:effectLst/>
                <a:latin typeface="Comic Sans MS" panose="030F0702030302020204" pitchFamily="66" charset="0"/>
              </a:rPr>
              <a:t>c phát tri</a:t>
            </a:r>
            <a:r>
              <a:rPr lang="vi-VN" sz="2400" b="0" i="0">
                <a:solidFill>
                  <a:srgbClr val="009999"/>
                </a:solidFill>
                <a:effectLst/>
                <a:latin typeface="Times New Roman" panose="02020603050405020304" pitchFamily="18" charset="0"/>
              </a:rPr>
              <a:t>ể</a:t>
            </a:r>
            <a:r>
              <a:rPr lang="vi-VN" sz="2400" b="0" i="0">
                <a:solidFill>
                  <a:srgbClr val="009999"/>
                </a:solidFill>
                <a:effectLst/>
                <a:latin typeface="Comic Sans MS" panose="030F0702030302020204" pitchFamily="66" charset="0"/>
              </a:rPr>
              <a:t>n t</a:t>
            </a:r>
            <a:r>
              <a:rPr lang="vi-VN" sz="2400" b="0" i="0">
                <a:solidFill>
                  <a:srgbClr val="009999"/>
                </a:solidFill>
                <a:effectLst/>
                <a:latin typeface="Times New Roman" panose="02020603050405020304" pitchFamily="18" charset="0"/>
              </a:rPr>
              <a:t>ừ </a:t>
            </a:r>
            <a:r>
              <a:rPr lang="vi-VN" sz="2400" b="0" i="0">
                <a:solidFill>
                  <a:srgbClr val="009999"/>
                </a:solidFill>
                <a:effectLst/>
                <a:latin typeface="Comic Sans MS" panose="030F0702030302020204" pitchFamily="66" charset="0"/>
              </a:rPr>
              <a:t>các đ</a:t>
            </a:r>
            <a:r>
              <a:rPr lang="vi-VN" sz="2400" b="0" i="0">
                <a:solidFill>
                  <a:srgbClr val="009999"/>
                </a:solidFill>
                <a:effectLst/>
                <a:latin typeface="Times New Roman" panose="02020603050405020304" pitchFamily="18" charset="0"/>
              </a:rPr>
              <a:t>ặ</a:t>
            </a:r>
            <a:r>
              <a:rPr lang="vi-VN" sz="2400" b="0" i="0">
                <a:solidFill>
                  <a:srgbClr val="009999"/>
                </a:solidFill>
                <a:effectLst/>
                <a:latin typeface="Comic Sans MS" panose="030F0702030302020204" pitchFamily="66" charset="0"/>
              </a:rPr>
              <a:t>c t</a:t>
            </a:r>
            <a:r>
              <a:rPr lang="vi-VN" sz="2400" b="0" i="0">
                <a:solidFill>
                  <a:srgbClr val="009999"/>
                </a:solidFill>
                <a:effectLst/>
                <a:latin typeface="Times New Roman" panose="02020603050405020304" pitchFamily="18" charset="0"/>
              </a:rPr>
              <a:t>ả </a:t>
            </a:r>
            <a:r>
              <a:rPr lang="vi-VN" sz="2400" b="0" i="0">
                <a:solidFill>
                  <a:srgbClr val="009999"/>
                </a:solidFill>
                <a:effectLst/>
                <a:latin typeface="Comic Sans MS" panose="030F0702030302020204" pitchFamily="66" charset="0"/>
              </a:rPr>
              <a:t>không th</a:t>
            </a:r>
            <a:r>
              <a:rPr lang="vi-VN" sz="2400" b="0" i="0">
                <a:solidFill>
                  <a:srgbClr val="009999"/>
                </a:solidFill>
                <a:effectLst/>
                <a:latin typeface="Times New Roman" panose="02020603050405020304" pitchFamily="18" charset="0"/>
              </a:rPr>
              <a:t>ố</a:t>
            </a:r>
            <a:r>
              <a:rPr lang="vi-VN" sz="2400" b="0" i="0">
                <a:solidFill>
                  <a:srgbClr val="009999"/>
                </a:solidFill>
                <a:effectLst/>
                <a:latin typeface="Comic Sans MS" panose="030F0702030302020204" pitchFamily="66" charset="0"/>
              </a:rPr>
              <a:t>ng nh</a:t>
            </a:r>
            <a:r>
              <a:rPr lang="vi-VN" sz="2400" b="0" i="0">
                <a:solidFill>
                  <a:srgbClr val="009999"/>
                </a:solidFill>
                <a:effectLst/>
                <a:latin typeface="Times New Roman" panose="02020603050405020304" pitchFamily="18" charset="0"/>
              </a:rPr>
              <a:t>ấ</a:t>
            </a:r>
            <a:r>
              <a:rPr lang="vi-VN" sz="2400" b="0" i="0">
                <a:solidFill>
                  <a:srgbClr val="009999"/>
                </a:solidFill>
                <a:effectLst/>
                <a:latin typeface="Comic Sans MS" panose="030F0702030302020204" pitchFamily="66" charset="0"/>
              </a:rPr>
              <a:t>t) </a:t>
            </a:r>
            <a:br>
              <a:rPr lang="vi-VN" sz="2400"/>
            </a:br>
            <a:endParaRPr lang="en-US" sz="2400"/>
          </a:p>
        </p:txBody>
      </p:sp>
    </p:spTree>
    <p:extLst>
      <p:ext uri="{BB962C8B-B14F-4D97-AF65-F5344CB8AC3E}">
        <p14:creationId xmlns:p14="http://schemas.microsoft.com/office/powerpoint/2010/main" val="33845955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EB72-F45B-4A5F-A5D0-A7E8467C36FF}"/>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Các loại mâu thuẫn trong RE </a:t>
            </a:r>
          </a:p>
        </p:txBody>
      </p:sp>
      <p:sp>
        <p:nvSpPr>
          <p:cNvPr id="3" name="Content Placeholder 2">
            <a:extLst>
              <a:ext uri="{FF2B5EF4-FFF2-40B4-BE49-F238E27FC236}">
                <a16:creationId xmlns:a16="http://schemas.microsoft.com/office/drawing/2014/main" id="{72D16C98-CC0A-4FB1-B71E-F88C5AE89437}"/>
              </a:ext>
            </a:extLst>
          </p:cNvPr>
          <p:cNvSpPr>
            <a:spLocks noGrp="1"/>
          </p:cNvSpPr>
          <p:nvPr>
            <p:ph idx="1"/>
          </p:nvPr>
        </p:nvSpPr>
        <p:spPr>
          <a:xfrm>
            <a:off x="2592925" y="1712690"/>
            <a:ext cx="8915400" cy="4521200"/>
          </a:xfrm>
        </p:spPr>
        <p:txBody>
          <a:bodyPr>
            <a:normAutofit lnSpcReduction="10000"/>
          </a:bodyPr>
          <a:lstStyle/>
          <a:p>
            <a:pPr marL="0" indent="0">
              <a:lnSpc>
                <a:spcPct val="120000"/>
              </a:lnSpc>
              <a:buNone/>
            </a:pPr>
            <a:r>
              <a:rPr lang="vi-VN" sz="2400" b="1" i="0">
                <a:solidFill>
                  <a:srgbClr val="35216F"/>
                </a:solidFill>
                <a:effectLst/>
                <a:latin typeface="Comic Sans MS" panose="030F0702030302020204" pitchFamily="66" charset="0"/>
              </a:rPr>
              <a:t>Mâu thu</a:t>
            </a:r>
            <a:r>
              <a:rPr lang="vi-VN" sz="2400" b="1" i="0">
                <a:solidFill>
                  <a:srgbClr val="35216F"/>
                </a:solidFill>
                <a:effectLst/>
                <a:latin typeface="Times New Roman" panose="02020603050405020304" pitchFamily="18" charset="0"/>
              </a:rPr>
              <a:t>ẫ</a:t>
            </a:r>
            <a:r>
              <a:rPr lang="vi-VN" sz="2400" b="1" i="0">
                <a:solidFill>
                  <a:srgbClr val="35216F"/>
                </a:solidFill>
                <a:effectLst/>
                <a:latin typeface="Comic Sans MS" panose="030F0702030302020204" pitchFamily="66" charset="0"/>
              </a:rPr>
              <a:t>n thu</a:t>
            </a:r>
            <a:r>
              <a:rPr lang="vi-VN" sz="2400" b="1" i="0">
                <a:solidFill>
                  <a:srgbClr val="35216F"/>
                </a:solidFill>
                <a:effectLst/>
                <a:latin typeface="Times New Roman" panose="02020603050405020304" pitchFamily="18" charset="0"/>
              </a:rPr>
              <a:t>ậ</a:t>
            </a:r>
            <a:r>
              <a:rPr lang="vi-VN" sz="2400" b="1" i="0">
                <a:solidFill>
                  <a:srgbClr val="35216F"/>
                </a:solidFill>
                <a:effectLst/>
                <a:latin typeface="Comic Sans MS" panose="030F0702030302020204" pitchFamily="66" charset="0"/>
              </a:rPr>
              <a:t>t ng</a:t>
            </a:r>
            <a:r>
              <a:rPr lang="vi-VN" sz="2400" b="1" i="0">
                <a:solidFill>
                  <a:srgbClr val="35216F"/>
                </a:solidFill>
                <a:effectLst/>
                <a:latin typeface="Times New Roman" panose="02020603050405020304" pitchFamily="18" charset="0"/>
              </a:rPr>
              <a:t>ữ</a:t>
            </a:r>
            <a:r>
              <a:rPr lang="vi-VN" sz="2400" b="0" i="0">
                <a:solidFill>
                  <a:srgbClr val="35216F"/>
                </a:solidFill>
                <a:effectLst/>
                <a:latin typeface="Comic Sans MS" panose="030F0702030302020204" pitchFamily="66" charset="0"/>
              </a:rPr>
              <a:t>: cùng m</a:t>
            </a:r>
            <a:r>
              <a:rPr lang="vi-VN" sz="2400" b="0" i="0">
                <a:solidFill>
                  <a:srgbClr val="35216F"/>
                </a:solidFill>
                <a:effectLst/>
                <a:latin typeface="Times New Roman" panose="02020603050405020304" pitchFamily="18" charset="0"/>
              </a:rPr>
              <a:t>ộ</a:t>
            </a:r>
            <a:r>
              <a:rPr lang="vi-VN" sz="2400" b="0" i="0">
                <a:solidFill>
                  <a:srgbClr val="35216F"/>
                </a:solidFill>
                <a:effectLst/>
                <a:latin typeface="Comic Sans MS" panose="030F0702030302020204" pitchFamily="66" charset="0"/>
              </a:rPr>
              <a:t>t khái ni</a:t>
            </a:r>
            <a:r>
              <a:rPr lang="vi-VN" sz="2400" b="0" i="0">
                <a:solidFill>
                  <a:srgbClr val="35216F"/>
                </a:solidFill>
                <a:effectLst/>
                <a:latin typeface="Times New Roman" panose="02020603050405020304" pitchFamily="18" charset="0"/>
              </a:rPr>
              <a:t>ệ</a:t>
            </a:r>
            <a:r>
              <a:rPr lang="vi-VN" sz="2400" b="0" i="0">
                <a:solidFill>
                  <a:srgbClr val="35216F"/>
                </a:solidFill>
                <a:effectLst/>
                <a:latin typeface="Comic Sans MS" panose="030F0702030302020204" pitchFamily="66" charset="0"/>
              </a:rPr>
              <a:t>m đ</a:t>
            </a:r>
            <a:r>
              <a:rPr lang="vi-VN" sz="2400" b="0" i="0">
                <a:solidFill>
                  <a:srgbClr val="35216F"/>
                </a:solidFill>
                <a:effectLst/>
                <a:latin typeface="Times New Roman" panose="02020603050405020304" pitchFamily="18" charset="0"/>
              </a:rPr>
              <a:t>ượ</a:t>
            </a:r>
            <a:r>
              <a:rPr lang="vi-VN" sz="2400" b="0" i="0">
                <a:solidFill>
                  <a:srgbClr val="35216F"/>
                </a:solidFill>
                <a:effectLst/>
                <a:latin typeface="Comic Sans MS" panose="030F0702030302020204" pitchFamily="66" charset="0"/>
              </a:rPr>
              <a:t>c đ</a:t>
            </a:r>
            <a:r>
              <a:rPr lang="vi-VN" sz="2400" b="0" i="0">
                <a:solidFill>
                  <a:srgbClr val="35216F"/>
                </a:solidFill>
                <a:effectLst/>
                <a:latin typeface="Times New Roman" panose="02020603050405020304" pitchFamily="18" charset="0"/>
              </a:rPr>
              <a:t>ặ</a:t>
            </a:r>
            <a:r>
              <a:rPr lang="vi-VN" sz="2400" b="0" i="0">
                <a:solidFill>
                  <a:srgbClr val="35216F"/>
                </a:solidFill>
                <a:effectLst/>
                <a:latin typeface="Comic Sans MS" panose="030F0702030302020204" pitchFamily="66" charset="0"/>
              </a:rPr>
              <a:t>t tên</a:t>
            </a:r>
            <a:r>
              <a:rPr lang="en-US" sz="2400" b="0" i="0">
                <a:solidFill>
                  <a:srgbClr val="35216F"/>
                </a:solidFill>
                <a:effectLst/>
                <a:latin typeface="Comic Sans MS" panose="030F0702030302020204" pitchFamily="66" charset="0"/>
              </a:rPr>
              <a:t> </a:t>
            </a:r>
            <a:r>
              <a:rPr lang="vi-VN" sz="2400" b="0" i="0">
                <a:solidFill>
                  <a:srgbClr val="35216F"/>
                </a:solidFill>
                <a:effectLst/>
                <a:latin typeface="Comic Sans MS" panose="030F0702030302020204" pitchFamily="66" charset="0"/>
              </a:rPr>
              <a:t>khác trong các phát tri</a:t>
            </a:r>
            <a:r>
              <a:rPr lang="vi-VN" sz="2400" b="0" i="0">
                <a:solidFill>
                  <a:srgbClr val="35216F"/>
                </a:solidFill>
                <a:effectLst/>
                <a:latin typeface="Times New Roman" panose="02020603050405020304" pitchFamily="18" charset="0"/>
              </a:rPr>
              <a:t>ể</a:t>
            </a:r>
            <a:r>
              <a:rPr lang="vi-VN" sz="2400" b="0" i="0">
                <a:solidFill>
                  <a:srgbClr val="35216F"/>
                </a:solidFill>
                <a:effectLst/>
                <a:latin typeface="Comic Sans MS" panose="030F0702030302020204" pitchFamily="66" charset="0"/>
              </a:rPr>
              <a:t>n khác nhau.</a:t>
            </a:r>
            <a:br>
              <a:rPr lang="vi-VN" sz="2400" b="0" i="0">
                <a:solidFill>
                  <a:srgbClr val="35216F"/>
                </a:solidFill>
                <a:effectLst/>
                <a:latin typeface="Comic Sans MS" panose="030F0702030302020204" pitchFamily="66" charset="0"/>
              </a:rPr>
            </a:br>
            <a:r>
              <a:rPr lang="vi-VN" sz="2400" b="0" i="0">
                <a:solidFill>
                  <a:srgbClr val="009999"/>
                </a:solidFill>
                <a:effectLst/>
                <a:latin typeface="Comic Sans MS" panose="030F0702030302020204" pitchFamily="66" charset="0"/>
              </a:rPr>
              <a:t>VD: qu</a:t>
            </a:r>
            <a:r>
              <a:rPr lang="vi-VN" sz="2400" b="0" i="0">
                <a:solidFill>
                  <a:srgbClr val="009999"/>
                </a:solidFill>
                <a:effectLst/>
                <a:latin typeface="Times New Roman" panose="02020603050405020304" pitchFamily="18" charset="0"/>
              </a:rPr>
              <a:t>ả</a:t>
            </a:r>
            <a:r>
              <a:rPr lang="vi-VN" sz="2400" b="0" i="0">
                <a:solidFill>
                  <a:srgbClr val="009999"/>
                </a:solidFill>
                <a:effectLst/>
                <a:latin typeface="Comic Sans MS" panose="030F0702030302020204" pitchFamily="66" charset="0"/>
              </a:rPr>
              <a:t>n lí th</a:t>
            </a:r>
            <a:r>
              <a:rPr lang="vi-VN" sz="2400" b="0" i="0">
                <a:solidFill>
                  <a:srgbClr val="009999"/>
                </a:solidFill>
                <a:effectLst/>
                <a:latin typeface="Times New Roman" panose="02020603050405020304" pitchFamily="18" charset="0"/>
              </a:rPr>
              <a:t>ư </a:t>
            </a:r>
            <a:r>
              <a:rPr lang="vi-VN" sz="2400" b="0" i="0">
                <a:solidFill>
                  <a:srgbClr val="009999"/>
                </a:solidFill>
                <a:effectLst/>
                <a:latin typeface="Comic Sans MS" panose="030F0702030302020204" pitchFamily="66" charset="0"/>
              </a:rPr>
              <a:t>vi</a:t>
            </a:r>
            <a:r>
              <a:rPr lang="vi-VN" sz="2400" b="0" i="0">
                <a:solidFill>
                  <a:srgbClr val="009999"/>
                </a:solidFill>
                <a:effectLst/>
                <a:latin typeface="Times New Roman" panose="02020603050405020304" pitchFamily="18" charset="0"/>
              </a:rPr>
              <a:t>ệ</a:t>
            </a:r>
            <a:r>
              <a:rPr lang="vi-VN" sz="2400" b="0" i="0">
                <a:solidFill>
                  <a:srgbClr val="009999"/>
                </a:solidFill>
                <a:effectLst/>
                <a:latin typeface="Comic Sans MS" panose="030F0702030302020204" pitchFamily="66" charset="0"/>
              </a:rPr>
              <a:t>n:</a:t>
            </a:r>
            <a:r>
              <a:rPr lang="vi-VN" sz="2400" b="0" i="0">
                <a:solidFill>
                  <a:srgbClr val="5F5F5F"/>
                </a:solidFill>
                <a:effectLst/>
                <a:latin typeface="Comic Sans MS" panose="030F0702030302020204" pitchFamily="66" charset="0"/>
              </a:rPr>
              <a:t>“ng</a:t>
            </a:r>
            <a:r>
              <a:rPr lang="vi-VN" sz="2400" b="0" i="0">
                <a:solidFill>
                  <a:srgbClr val="5F5F5F"/>
                </a:solidFill>
                <a:effectLst/>
                <a:latin typeface="Times New Roman" panose="02020603050405020304" pitchFamily="18" charset="0"/>
              </a:rPr>
              <a:t>ườ</a:t>
            </a:r>
            <a:r>
              <a:rPr lang="vi-VN" sz="2400" b="0" i="0">
                <a:solidFill>
                  <a:srgbClr val="5F5F5F"/>
                </a:solidFill>
                <a:effectLst/>
                <a:latin typeface="Comic Sans MS" panose="030F0702030302020204" pitchFamily="66" charset="0"/>
              </a:rPr>
              <a:t>i m</a:t>
            </a:r>
            <a:r>
              <a:rPr lang="vi-VN" sz="2400" b="0" i="0">
                <a:solidFill>
                  <a:srgbClr val="5F5F5F"/>
                </a:solidFill>
                <a:effectLst/>
                <a:latin typeface="Times New Roman" panose="02020603050405020304" pitchFamily="18" charset="0"/>
              </a:rPr>
              <a:t>ượ</a:t>
            </a:r>
            <a:r>
              <a:rPr lang="vi-VN" sz="2400" b="0" i="0">
                <a:solidFill>
                  <a:srgbClr val="5F5F5F"/>
                </a:solidFill>
                <a:effectLst/>
                <a:latin typeface="Comic Sans MS" panose="030F0702030302020204" pitchFamily="66" charset="0"/>
              </a:rPr>
              <a:t>n” </a:t>
            </a:r>
            <a:r>
              <a:rPr lang="vi-VN" sz="2400" b="0" i="1">
                <a:solidFill>
                  <a:srgbClr val="009999"/>
                </a:solidFill>
                <a:effectLst/>
                <a:latin typeface="Comic Sans MS" panose="030F0702030302020204" pitchFamily="66" charset="0"/>
              </a:rPr>
              <a:t>v</a:t>
            </a:r>
            <a:r>
              <a:rPr lang="vi-VN" sz="2400" b="0" i="1">
                <a:solidFill>
                  <a:srgbClr val="009999"/>
                </a:solidFill>
                <a:effectLst/>
                <a:latin typeface="Times New Roman" panose="02020603050405020304" pitchFamily="18" charset="0"/>
              </a:rPr>
              <a:t>ớ</a:t>
            </a:r>
            <a:r>
              <a:rPr lang="vi-VN" sz="2400" b="0" i="1">
                <a:solidFill>
                  <a:srgbClr val="009999"/>
                </a:solidFill>
                <a:effectLst/>
                <a:latin typeface="Comic Sans MS" panose="030F0702030302020204" pitchFamily="66" charset="0"/>
              </a:rPr>
              <a:t>i </a:t>
            </a:r>
            <a:r>
              <a:rPr lang="vi-VN" sz="2400" b="0" i="0">
                <a:solidFill>
                  <a:srgbClr val="5F5F5F"/>
                </a:solidFill>
                <a:effectLst/>
                <a:latin typeface="Comic Sans MS" panose="030F0702030302020204" pitchFamily="66" charset="0"/>
              </a:rPr>
              <a:t>“khách hàng”</a:t>
            </a:r>
            <a:br>
              <a:rPr lang="vi-VN" sz="2400" b="0" i="0">
                <a:solidFill>
                  <a:srgbClr val="5F5F5F"/>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vi-VN" sz="2400" b="1" i="0">
                <a:solidFill>
                  <a:srgbClr val="35216F"/>
                </a:solidFill>
                <a:effectLst/>
                <a:latin typeface="Comic Sans MS" panose="030F0702030302020204" pitchFamily="66" charset="0"/>
              </a:rPr>
              <a:t>Mâu thu</a:t>
            </a:r>
            <a:r>
              <a:rPr lang="vi-VN" sz="2400" b="1" i="0">
                <a:solidFill>
                  <a:srgbClr val="35216F"/>
                </a:solidFill>
                <a:effectLst/>
                <a:latin typeface="Times New Roman" panose="02020603050405020304" pitchFamily="18" charset="0"/>
              </a:rPr>
              <a:t>ẫ</a:t>
            </a:r>
            <a:r>
              <a:rPr lang="vi-VN" sz="2400" b="1" i="0">
                <a:solidFill>
                  <a:srgbClr val="35216F"/>
                </a:solidFill>
                <a:effectLst/>
                <a:latin typeface="Comic Sans MS" panose="030F0702030302020204" pitchFamily="66" charset="0"/>
              </a:rPr>
              <a:t>n trong đ</a:t>
            </a:r>
            <a:r>
              <a:rPr lang="vi-VN" sz="2400" b="1" i="0">
                <a:solidFill>
                  <a:srgbClr val="35216F"/>
                </a:solidFill>
                <a:effectLst/>
                <a:latin typeface="Times New Roman" panose="02020603050405020304" pitchFamily="18" charset="0"/>
              </a:rPr>
              <a:t>ị</a:t>
            </a:r>
            <a:r>
              <a:rPr lang="vi-VN" sz="2400" b="1" i="0">
                <a:solidFill>
                  <a:srgbClr val="35216F"/>
                </a:solidFill>
                <a:effectLst/>
                <a:latin typeface="Comic Sans MS" panose="030F0702030302020204" pitchFamily="66" charset="0"/>
              </a:rPr>
              <a:t>nh danh</a:t>
            </a:r>
            <a:r>
              <a:rPr lang="vi-VN" sz="2400" b="0" i="0">
                <a:solidFill>
                  <a:srgbClr val="35216F"/>
                </a:solidFill>
                <a:effectLst/>
                <a:latin typeface="Comic Sans MS" panose="030F0702030302020204" pitchFamily="66" charset="0"/>
              </a:rPr>
              <a:t>:cùng tên cho các khái ni</a:t>
            </a:r>
            <a:r>
              <a:rPr lang="vi-VN" sz="2400" b="0" i="0">
                <a:solidFill>
                  <a:srgbClr val="35216F"/>
                </a:solidFill>
                <a:effectLst/>
                <a:latin typeface="Times New Roman" panose="02020603050405020304" pitchFamily="18" charset="0"/>
              </a:rPr>
              <a:t>ệ</a:t>
            </a:r>
            <a:r>
              <a:rPr lang="vi-VN" sz="2400" b="0" i="0">
                <a:solidFill>
                  <a:srgbClr val="35216F"/>
                </a:solidFill>
                <a:effectLst/>
                <a:latin typeface="Comic Sans MS" panose="030F0702030302020204" pitchFamily="66" charset="0"/>
              </a:rPr>
              <a:t>m</a:t>
            </a:r>
            <a:br>
              <a:rPr lang="vi-VN" sz="2400" b="0" i="0">
                <a:solidFill>
                  <a:srgbClr val="35216F"/>
                </a:solidFill>
                <a:effectLst/>
                <a:latin typeface="Comic Sans MS" panose="030F0702030302020204" pitchFamily="66" charset="0"/>
              </a:rPr>
            </a:br>
            <a:r>
              <a:rPr lang="vi-VN" sz="2400" b="0" i="0">
                <a:solidFill>
                  <a:srgbClr val="35216F"/>
                </a:solidFill>
                <a:effectLst/>
                <a:latin typeface="Comic Sans MS" panose="030F0702030302020204" pitchFamily="66" charset="0"/>
              </a:rPr>
              <a:t>khác nhau.</a:t>
            </a:r>
            <a:br>
              <a:rPr lang="vi-VN" sz="2400" b="0" i="0">
                <a:solidFill>
                  <a:srgbClr val="35216F"/>
                </a:solidFill>
                <a:effectLst/>
                <a:latin typeface="Comic Sans MS" panose="030F0702030302020204" pitchFamily="66" charset="0"/>
              </a:rPr>
            </a:br>
            <a:r>
              <a:rPr lang="vi-VN" sz="2400" b="0" i="0">
                <a:solidFill>
                  <a:srgbClr val="009999"/>
                </a:solidFill>
                <a:effectLst/>
                <a:latin typeface="Comic Sans MS" panose="030F0702030302020204" pitchFamily="66" charset="0"/>
              </a:rPr>
              <a:t>VD: </a:t>
            </a:r>
            <a:r>
              <a:rPr lang="vi-VN" sz="2400" b="0" i="0">
                <a:solidFill>
                  <a:srgbClr val="5F5F5F"/>
                </a:solidFill>
                <a:effectLst/>
                <a:latin typeface="Comic Sans MS" panose="030F0702030302020204" pitchFamily="66" charset="0"/>
              </a:rPr>
              <a:t>“ng</a:t>
            </a:r>
            <a:r>
              <a:rPr lang="vi-VN" sz="2400" b="0" i="0">
                <a:solidFill>
                  <a:srgbClr val="5F5F5F"/>
                </a:solidFill>
                <a:effectLst/>
                <a:latin typeface="Times New Roman" panose="02020603050405020304" pitchFamily="18" charset="0"/>
              </a:rPr>
              <a:t>ườ</a:t>
            </a:r>
            <a:r>
              <a:rPr lang="vi-VN" sz="2400" b="0" i="0">
                <a:solidFill>
                  <a:srgbClr val="5F5F5F"/>
                </a:solidFill>
                <a:effectLst/>
                <a:latin typeface="Comic Sans MS" panose="030F0702030302020204" pitchFamily="66" charset="0"/>
              </a:rPr>
              <a:t>i dùng” </a:t>
            </a:r>
            <a:r>
              <a:rPr lang="vi-VN" sz="2400" b="0" i="0">
                <a:solidFill>
                  <a:srgbClr val="009999"/>
                </a:solidFill>
                <a:effectLst/>
                <a:latin typeface="Comic Sans MS" panose="030F0702030302020204" pitchFamily="66" charset="0"/>
              </a:rPr>
              <a:t>cho c</a:t>
            </a:r>
            <a:r>
              <a:rPr lang="vi-VN" sz="2400" b="0" i="0">
                <a:solidFill>
                  <a:srgbClr val="009999"/>
                </a:solidFill>
                <a:effectLst/>
                <a:latin typeface="Times New Roman" panose="02020603050405020304" pitchFamily="18" charset="0"/>
              </a:rPr>
              <a:t>ả </a:t>
            </a:r>
            <a:r>
              <a:rPr lang="vi-VN" sz="2400" b="0" i="0">
                <a:solidFill>
                  <a:srgbClr val="5F5F5F"/>
                </a:solidFill>
                <a:effectLst/>
                <a:latin typeface="Comic Sans MS" panose="030F0702030302020204" pitchFamily="66" charset="0"/>
              </a:rPr>
              <a:t>“ng</a:t>
            </a:r>
            <a:r>
              <a:rPr lang="vi-VN" sz="2400" b="0" i="0">
                <a:solidFill>
                  <a:srgbClr val="5F5F5F"/>
                </a:solidFill>
                <a:effectLst/>
                <a:latin typeface="Times New Roman" panose="02020603050405020304" pitchFamily="18" charset="0"/>
              </a:rPr>
              <a:t>ườ</a:t>
            </a:r>
            <a:r>
              <a:rPr lang="vi-VN" sz="2400" b="0" i="0">
                <a:solidFill>
                  <a:srgbClr val="5F5F5F"/>
                </a:solidFill>
                <a:effectLst/>
                <a:latin typeface="Comic Sans MS" panose="030F0702030302020204" pitchFamily="66" charset="0"/>
              </a:rPr>
              <a:t>i dùng th</a:t>
            </a:r>
            <a:r>
              <a:rPr lang="vi-VN" sz="2400" b="0" i="0">
                <a:solidFill>
                  <a:srgbClr val="5F5F5F"/>
                </a:solidFill>
                <a:effectLst/>
                <a:latin typeface="Times New Roman" panose="02020603050405020304" pitchFamily="18" charset="0"/>
              </a:rPr>
              <a:t>ư </a:t>
            </a:r>
            <a:r>
              <a:rPr lang="vi-VN" sz="2400" b="0" i="0">
                <a:solidFill>
                  <a:srgbClr val="5F5F5F"/>
                </a:solidFill>
                <a:effectLst/>
                <a:latin typeface="Comic Sans MS" panose="030F0702030302020204" pitchFamily="66" charset="0"/>
              </a:rPr>
              <a:t>vi</a:t>
            </a:r>
            <a:r>
              <a:rPr lang="vi-VN" sz="2400" b="0" i="0">
                <a:solidFill>
                  <a:srgbClr val="5F5F5F"/>
                </a:solidFill>
                <a:effectLst/>
                <a:latin typeface="Times New Roman" panose="02020603050405020304" pitchFamily="18" charset="0"/>
              </a:rPr>
              <a:t>ệ</a:t>
            </a:r>
            <a:r>
              <a:rPr lang="vi-VN" sz="2400" b="0" i="0">
                <a:solidFill>
                  <a:srgbClr val="5F5F5F"/>
                </a:solidFill>
                <a:effectLst/>
                <a:latin typeface="Comic Sans MS" panose="030F0702030302020204" pitchFamily="66" charset="0"/>
              </a:rPr>
              <a:t>n” </a:t>
            </a:r>
            <a:r>
              <a:rPr lang="vi-VN" sz="2400" b="0" i="1">
                <a:solidFill>
                  <a:srgbClr val="009999"/>
                </a:solidFill>
                <a:effectLst/>
                <a:latin typeface="Comic Sans MS" panose="030F0702030302020204" pitchFamily="66" charset="0"/>
              </a:rPr>
              <a:t>và </a:t>
            </a:r>
            <a:r>
              <a:rPr lang="vi-VN" sz="2400" b="0" i="0">
                <a:solidFill>
                  <a:srgbClr val="5F5F5F"/>
                </a:solidFill>
                <a:effectLst/>
                <a:latin typeface="Comic Sans MS" panose="030F0702030302020204" pitchFamily="66" charset="0"/>
              </a:rPr>
              <a:t>“ng</a:t>
            </a:r>
            <a:r>
              <a:rPr lang="vi-VN" sz="2400" b="0" i="0">
                <a:solidFill>
                  <a:srgbClr val="5F5F5F"/>
                </a:solidFill>
                <a:effectLst/>
                <a:latin typeface="Times New Roman" panose="02020603050405020304" pitchFamily="18" charset="0"/>
              </a:rPr>
              <a:t>ườ</a:t>
            </a:r>
            <a:r>
              <a:rPr lang="vi-VN" sz="2400" b="0" i="0">
                <a:solidFill>
                  <a:srgbClr val="5F5F5F"/>
                </a:solidFill>
                <a:effectLst/>
                <a:latin typeface="Comic Sans MS" panose="030F0702030302020204" pitchFamily="66" charset="0"/>
              </a:rPr>
              <a:t>i</a:t>
            </a:r>
            <a:br>
              <a:rPr lang="vi-VN" sz="2400" b="0" i="0">
                <a:solidFill>
                  <a:srgbClr val="5F5F5F"/>
                </a:solidFill>
                <a:effectLst/>
                <a:latin typeface="Comic Sans MS" panose="030F0702030302020204" pitchFamily="66" charset="0"/>
              </a:rPr>
            </a:br>
            <a:r>
              <a:rPr lang="vi-VN" sz="2400" b="0" i="0">
                <a:solidFill>
                  <a:srgbClr val="5F5F5F"/>
                </a:solidFill>
                <a:effectLst/>
                <a:latin typeface="Comic Sans MS" panose="030F0702030302020204" pitchFamily="66" charset="0"/>
              </a:rPr>
              <a:t>s</a:t>
            </a:r>
            <a:r>
              <a:rPr lang="vi-VN" sz="2400" b="0" i="0">
                <a:solidFill>
                  <a:srgbClr val="5F5F5F"/>
                </a:solidFill>
                <a:effectLst/>
                <a:latin typeface="Times New Roman" panose="02020603050405020304" pitchFamily="18" charset="0"/>
              </a:rPr>
              <a:t>ử </a:t>
            </a:r>
            <a:r>
              <a:rPr lang="vi-VN" sz="2400" b="0" i="0">
                <a:solidFill>
                  <a:srgbClr val="5F5F5F"/>
                </a:solidFill>
                <a:effectLst/>
                <a:latin typeface="Comic Sans MS" panose="030F0702030302020204" pitchFamily="66" charset="0"/>
              </a:rPr>
              <a:t>d</a:t>
            </a:r>
            <a:r>
              <a:rPr lang="vi-VN" sz="2400" b="0" i="0">
                <a:solidFill>
                  <a:srgbClr val="5F5F5F"/>
                </a:solidFill>
                <a:effectLst/>
                <a:latin typeface="Times New Roman" panose="02020603050405020304" pitchFamily="18" charset="0"/>
              </a:rPr>
              <a:t>ụ</a:t>
            </a:r>
            <a:r>
              <a:rPr lang="vi-VN" sz="2400" b="0" i="0">
                <a:solidFill>
                  <a:srgbClr val="5F5F5F"/>
                </a:solidFill>
                <a:effectLst/>
                <a:latin typeface="Comic Sans MS" panose="030F0702030302020204" pitchFamily="66" charset="0"/>
              </a:rPr>
              <a:t>ng ph</a:t>
            </a:r>
            <a:r>
              <a:rPr lang="vi-VN" sz="2400" b="0" i="0">
                <a:solidFill>
                  <a:srgbClr val="5F5F5F"/>
                </a:solidFill>
                <a:effectLst/>
                <a:latin typeface="Times New Roman" panose="02020603050405020304" pitchFamily="18" charset="0"/>
              </a:rPr>
              <a:t>ầ</a:t>
            </a:r>
            <a:r>
              <a:rPr lang="vi-VN" sz="2400" b="0" i="0">
                <a:solidFill>
                  <a:srgbClr val="5F5F5F"/>
                </a:solidFill>
                <a:effectLst/>
                <a:latin typeface="Comic Sans MS" panose="030F0702030302020204" pitchFamily="66" charset="0"/>
              </a:rPr>
              <a:t>n m</a:t>
            </a:r>
            <a:r>
              <a:rPr lang="vi-VN" sz="2400" b="0" i="0">
                <a:solidFill>
                  <a:srgbClr val="5F5F5F"/>
                </a:solidFill>
                <a:effectLst/>
                <a:latin typeface="Times New Roman" panose="02020603050405020304" pitchFamily="18" charset="0"/>
              </a:rPr>
              <a:t>ề</a:t>
            </a:r>
            <a:r>
              <a:rPr lang="vi-VN" sz="2400" b="0" i="0">
                <a:solidFill>
                  <a:srgbClr val="5F5F5F"/>
                </a:solidFill>
                <a:effectLst/>
                <a:latin typeface="Comic Sans MS" panose="030F0702030302020204" pitchFamily="66" charset="0"/>
              </a:rPr>
              <a:t>m th</a:t>
            </a:r>
            <a:r>
              <a:rPr lang="vi-VN" sz="2400" b="0" i="0">
                <a:solidFill>
                  <a:srgbClr val="5F5F5F"/>
                </a:solidFill>
                <a:effectLst/>
                <a:latin typeface="Times New Roman" panose="02020603050405020304" pitchFamily="18" charset="0"/>
              </a:rPr>
              <a:t>ư </a:t>
            </a:r>
            <a:r>
              <a:rPr lang="vi-VN" sz="2400" b="0" i="0">
                <a:solidFill>
                  <a:srgbClr val="5F5F5F"/>
                </a:solidFill>
                <a:effectLst/>
                <a:latin typeface="Comic Sans MS" panose="030F0702030302020204" pitchFamily="66" charset="0"/>
              </a:rPr>
              <a:t>vi</a:t>
            </a:r>
            <a:r>
              <a:rPr lang="vi-VN" sz="2400" b="0" i="0">
                <a:solidFill>
                  <a:srgbClr val="5F5F5F"/>
                </a:solidFill>
                <a:effectLst/>
                <a:latin typeface="Times New Roman" panose="02020603050405020304" pitchFamily="18" charset="0"/>
              </a:rPr>
              <a:t>ệ</a:t>
            </a:r>
            <a:r>
              <a:rPr lang="vi-VN" sz="2400" b="0" i="0">
                <a:solidFill>
                  <a:srgbClr val="5F5F5F"/>
                </a:solidFill>
                <a:effectLst/>
                <a:latin typeface="Comic Sans MS" panose="030F0702030302020204" pitchFamily="66" charset="0"/>
              </a:rPr>
              <a:t>n”</a:t>
            </a:r>
            <a:br>
              <a:rPr lang="vi-VN" sz="2400" b="0" i="0">
                <a:solidFill>
                  <a:srgbClr val="5F5F5F"/>
                </a:solidFill>
                <a:effectLst/>
                <a:latin typeface="Comic Sans MS" panose="030F0702030302020204" pitchFamily="66" charset="0"/>
              </a:rPr>
            </a:br>
            <a:r>
              <a:rPr lang="vi-VN" sz="2400" b="0" i="0">
                <a:solidFill>
                  <a:srgbClr val="800080"/>
                </a:solidFill>
                <a:effectLst/>
                <a:latin typeface="Wingdings" panose="05000000000000000000" pitchFamily="2" charset="2"/>
              </a:rPr>
              <a:t> </a:t>
            </a:r>
            <a:r>
              <a:rPr lang="vi-VN" sz="2400" b="1" i="0">
                <a:solidFill>
                  <a:srgbClr val="35216F"/>
                </a:solidFill>
                <a:effectLst/>
                <a:latin typeface="Comic Sans MS" panose="030F0702030302020204" pitchFamily="66" charset="0"/>
              </a:rPr>
              <a:t>Mâu thu</a:t>
            </a:r>
            <a:r>
              <a:rPr lang="vi-VN" sz="2400" b="1" i="0">
                <a:solidFill>
                  <a:srgbClr val="35216F"/>
                </a:solidFill>
                <a:effectLst/>
                <a:latin typeface="Times New Roman" panose="02020603050405020304" pitchFamily="18" charset="0"/>
              </a:rPr>
              <a:t>ẫ</a:t>
            </a:r>
            <a:r>
              <a:rPr lang="vi-VN" sz="2400" b="1" i="0">
                <a:solidFill>
                  <a:srgbClr val="35216F"/>
                </a:solidFill>
                <a:effectLst/>
                <a:latin typeface="Comic Sans MS" panose="030F0702030302020204" pitchFamily="66" charset="0"/>
              </a:rPr>
              <a:t>n trong c</a:t>
            </a:r>
            <a:r>
              <a:rPr lang="vi-VN" sz="2400" b="1" i="0">
                <a:solidFill>
                  <a:srgbClr val="35216F"/>
                </a:solidFill>
                <a:effectLst/>
                <a:latin typeface="Times New Roman" panose="02020603050405020304" pitchFamily="18" charset="0"/>
              </a:rPr>
              <a:t>ấ</a:t>
            </a:r>
            <a:r>
              <a:rPr lang="vi-VN" sz="2400" b="1" i="0">
                <a:solidFill>
                  <a:srgbClr val="35216F"/>
                </a:solidFill>
                <a:effectLst/>
                <a:latin typeface="Comic Sans MS" panose="030F0702030302020204" pitchFamily="66" charset="0"/>
              </a:rPr>
              <a:t>u trúc: </a:t>
            </a:r>
            <a:r>
              <a:rPr lang="vi-VN" sz="2400" b="0" i="0">
                <a:solidFill>
                  <a:srgbClr val="35216F"/>
                </a:solidFill>
                <a:effectLst/>
                <a:latin typeface="Comic Sans MS" panose="030F0702030302020204" pitchFamily="66" charset="0"/>
              </a:rPr>
              <a:t>cùng m</a:t>
            </a:r>
            <a:r>
              <a:rPr lang="vi-VN" sz="2400" b="0" i="0">
                <a:solidFill>
                  <a:srgbClr val="35216F"/>
                </a:solidFill>
                <a:effectLst/>
                <a:latin typeface="Times New Roman" panose="02020603050405020304" pitchFamily="18" charset="0"/>
              </a:rPr>
              <a:t>ộ</a:t>
            </a:r>
            <a:r>
              <a:rPr lang="vi-VN" sz="2400" b="0" i="0">
                <a:solidFill>
                  <a:srgbClr val="35216F"/>
                </a:solidFill>
                <a:effectLst/>
                <a:latin typeface="Comic Sans MS" panose="030F0702030302020204" pitchFamily="66" charset="0"/>
              </a:rPr>
              <a:t>t ý t</a:t>
            </a:r>
            <a:r>
              <a:rPr lang="vi-VN" sz="2400" b="0" i="0">
                <a:solidFill>
                  <a:srgbClr val="35216F"/>
                </a:solidFill>
                <a:effectLst/>
                <a:latin typeface="Times New Roman" panose="02020603050405020304" pitchFamily="18" charset="0"/>
              </a:rPr>
              <a:t>ưở</a:t>
            </a:r>
            <a:r>
              <a:rPr lang="vi-VN" sz="2400" b="0" i="0">
                <a:solidFill>
                  <a:srgbClr val="35216F"/>
                </a:solidFill>
                <a:effectLst/>
                <a:latin typeface="Comic Sans MS" panose="030F0702030302020204" pitchFamily="66" charset="0"/>
              </a:rPr>
              <a:t>ng đ</a:t>
            </a:r>
            <a:r>
              <a:rPr lang="vi-VN" sz="2400" b="0" i="0">
                <a:solidFill>
                  <a:srgbClr val="35216F"/>
                </a:solidFill>
                <a:effectLst/>
                <a:latin typeface="Times New Roman" panose="02020603050405020304" pitchFamily="18" charset="0"/>
              </a:rPr>
              <a:t>ượ</a:t>
            </a:r>
            <a:r>
              <a:rPr lang="vi-VN" sz="2400" b="0" i="0">
                <a:solidFill>
                  <a:srgbClr val="35216F"/>
                </a:solidFill>
                <a:effectLst/>
                <a:latin typeface="Comic Sans MS" panose="030F0702030302020204" pitchFamily="66" charset="0"/>
              </a:rPr>
              <a:t>c c</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u</a:t>
            </a:r>
            <a:br>
              <a:rPr lang="vi-VN" sz="2400" b="0" i="0">
                <a:solidFill>
                  <a:srgbClr val="35216F"/>
                </a:solidFill>
                <a:effectLst/>
                <a:latin typeface="Comic Sans MS" panose="030F0702030302020204" pitchFamily="66" charset="0"/>
              </a:rPr>
            </a:br>
            <a:r>
              <a:rPr lang="vi-VN" sz="2400" b="0" i="0">
                <a:solidFill>
                  <a:srgbClr val="35216F"/>
                </a:solidFill>
                <a:effectLst/>
                <a:latin typeface="Comic Sans MS" panose="030F0702030302020204" pitchFamily="66" charset="0"/>
              </a:rPr>
              <a:t>trúc khác nhau trong các phát tri</a:t>
            </a:r>
            <a:r>
              <a:rPr lang="vi-VN" sz="2400" b="0" i="0">
                <a:solidFill>
                  <a:srgbClr val="35216F"/>
                </a:solidFill>
                <a:effectLst/>
                <a:latin typeface="Times New Roman" panose="02020603050405020304" pitchFamily="18" charset="0"/>
              </a:rPr>
              <a:t>ể</a:t>
            </a:r>
            <a:r>
              <a:rPr lang="vi-VN" sz="2400" b="0" i="0">
                <a:solidFill>
                  <a:srgbClr val="35216F"/>
                </a:solidFill>
                <a:effectLst/>
                <a:latin typeface="Comic Sans MS" panose="030F0702030302020204" pitchFamily="66" charset="0"/>
              </a:rPr>
              <a:t>n khác nhau.</a:t>
            </a:r>
            <a:br>
              <a:rPr lang="vi-VN" sz="2400" b="0" i="0">
                <a:solidFill>
                  <a:srgbClr val="35216F"/>
                </a:solidFill>
                <a:effectLst/>
                <a:latin typeface="Comic Sans MS" panose="030F0702030302020204" pitchFamily="66" charset="0"/>
              </a:rPr>
            </a:br>
            <a:r>
              <a:rPr lang="vi-VN" sz="2400" b="0" i="0">
                <a:solidFill>
                  <a:srgbClr val="009999"/>
                </a:solidFill>
                <a:effectLst/>
                <a:latin typeface="Comic Sans MS" panose="030F0702030302020204" pitchFamily="66" charset="0"/>
              </a:rPr>
              <a:t>VD </a:t>
            </a:r>
            <a:r>
              <a:rPr lang="vi-VN" sz="2400" b="0" i="0">
                <a:solidFill>
                  <a:srgbClr val="5F5F5F"/>
                </a:solidFill>
                <a:effectLst/>
                <a:latin typeface="Comic Sans MS" panose="030F0702030302020204" pitchFamily="66" charset="0"/>
              </a:rPr>
              <a:t>“ngày tr</a:t>
            </a:r>
            <a:r>
              <a:rPr lang="vi-VN" sz="2400" b="0" i="0">
                <a:solidFill>
                  <a:srgbClr val="5F5F5F"/>
                </a:solidFill>
                <a:effectLst/>
                <a:latin typeface="Times New Roman" panose="02020603050405020304" pitchFamily="18" charset="0"/>
              </a:rPr>
              <a:t>ả </a:t>
            </a:r>
            <a:r>
              <a:rPr lang="vi-VN" sz="2400" b="0" i="0">
                <a:solidFill>
                  <a:srgbClr val="5F5F5F"/>
                </a:solidFill>
                <a:effectLst/>
                <a:latin typeface="Comic Sans MS" panose="030F0702030302020204" pitchFamily="66" charset="0"/>
              </a:rPr>
              <a:t>g</a:t>
            </a:r>
            <a:r>
              <a:rPr lang="vi-VN" sz="2400" b="0" i="0">
                <a:solidFill>
                  <a:srgbClr val="5F5F5F"/>
                </a:solidFill>
                <a:effectLst/>
                <a:latin typeface="Times New Roman" panose="02020603050405020304" pitchFamily="18" charset="0"/>
              </a:rPr>
              <a:t>ầ</a:t>
            </a:r>
            <a:r>
              <a:rPr lang="vi-VN" sz="2400" b="0" i="0">
                <a:solidFill>
                  <a:srgbClr val="5F5F5F"/>
                </a:solidFill>
                <a:effectLst/>
                <a:latin typeface="Comic Sans MS" panose="030F0702030302020204" pitchFamily="66" charset="0"/>
              </a:rPr>
              <a:t>n nh</a:t>
            </a:r>
            <a:r>
              <a:rPr lang="vi-VN" sz="2400" b="0" i="0">
                <a:solidFill>
                  <a:srgbClr val="5F5F5F"/>
                </a:solidFill>
                <a:effectLst/>
                <a:latin typeface="Times New Roman" panose="02020603050405020304" pitchFamily="18" charset="0"/>
              </a:rPr>
              <a:t>ấ</a:t>
            </a:r>
            <a:r>
              <a:rPr lang="vi-VN" sz="2400" b="0" i="0">
                <a:solidFill>
                  <a:srgbClr val="5F5F5F"/>
                </a:solidFill>
                <a:effectLst/>
                <a:latin typeface="Comic Sans MS" panose="030F0702030302020204" pitchFamily="66" charset="0"/>
              </a:rPr>
              <a:t>t” </a:t>
            </a:r>
            <a:r>
              <a:rPr lang="vi-VN" sz="2400" b="0" i="0">
                <a:solidFill>
                  <a:srgbClr val="009999"/>
                </a:solidFill>
                <a:effectLst/>
                <a:latin typeface="Comic Sans MS" panose="030F0702030302020204" pitchFamily="66" charset="0"/>
              </a:rPr>
              <a:t>nh</a:t>
            </a:r>
            <a:r>
              <a:rPr lang="vi-VN" sz="2400" b="0" i="0">
                <a:solidFill>
                  <a:srgbClr val="009999"/>
                </a:solidFill>
                <a:effectLst/>
                <a:latin typeface="Times New Roman" panose="02020603050405020304" pitchFamily="18" charset="0"/>
              </a:rPr>
              <a:t>ư </a:t>
            </a:r>
            <a:r>
              <a:rPr lang="vi-VN" sz="2400" b="0" i="0">
                <a:solidFill>
                  <a:srgbClr val="009999"/>
                </a:solidFill>
                <a:effectLst/>
                <a:latin typeface="Comic Sans MS" panose="030F0702030302020204" pitchFamily="66" charset="0"/>
              </a:rPr>
              <a:t>th</a:t>
            </a:r>
            <a:r>
              <a:rPr lang="vi-VN" sz="2400" b="0" i="0">
                <a:solidFill>
                  <a:srgbClr val="009999"/>
                </a:solidFill>
                <a:effectLst/>
                <a:latin typeface="Times New Roman" panose="02020603050405020304" pitchFamily="18" charset="0"/>
              </a:rPr>
              <a:t>ờ</a:t>
            </a:r>
            <a:r>
              <a:rPr lang="vi-VN" sz="2400" b="0" i="0">
                <a:solidFill>
                  <a:srgbClr val="009999"/>
                </a:solidFill>
                <a:effectLst/>
                <a:latin typeface="Comic Sans MS" panose="030F0702030302020204" pitchFamily="66" charset="0"/>
              </a:rPr>
              <a:t>i gian c</a:t>
            </a:r>
            <a:r>
              <a:rPr lang="vi-VN" sz="2400" b="0" i="0">
                <a:solidFill>
                  <a:srgbClr val="009999"/>
                </a:solidFill>
                <a:effectLst/>
                <a:latin typeface="Times New Roman" panose="02020603050405020304" pitchFamily="18" charset="0"/>
              </a:rPr>
              <a:t>ụ </a:t>
            </a:r>
            <a:r>
              <a:rPr lang="vi-VN" sz="2400" b="0" i="0">
                <a:solidFill>
                  <a:srgbClr val="009999"/>
                </a:solidFill>
                <a:effectLst/>
                <a:latin typeface="Comic Sans MS" panose="030F0702030302020204" pitchFamily="66" charset="0"/>
              </a:rPr>
              <a:t>th</a:t>
            </a:r>
            <a:r>
              <a:rPr lang="vi-VN" sz="2400" b="0" i="0">
                <a:solidFill>
                  <a:srgbClr val="009999"/>
                </a:solidFill>
                <a:effectLst/>
                <a:latin typeface="Times New Roman" panose="02020603050405020304" pitchFamily="18" charset="0"/>
              </a:rPr>
              <a:t>ể</a:t>
            </a:r>
            <a:r>
              <a:rPr lang="vi-VN" sz="2400" b="0" i="0">
                <a:solidFill>
                  <a:srgbClr val="009999"/>
                </a:solidFill>
                <a:effectLst/>
                <a:latin typeface="Comic Sans MS" panose="030F0702030302020204" pitchFamily="66" charset="0"/>
              </a:rPr>
              <a:t>(VD: 5:00</a:t>
            </a:r>
            <a:r>
              <a:rPr lang="en-US" sz="2400" b="0" i="0">
                <a:solidFill>
                  <a:srgbClr val="009999"/>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chi</a:t>
            </a:r>
            <a:r>
              <a:rPr lang="vi-VN" sz="2400" b="0" i="0">
                <a:solidFill>
                  <a:srgbClr val="009999"/>
                </a:solidFill>
                <a:effectLst/>
                <a:latin typeface="Times New Roman" panose="02020603050405020304" pitchFamily="18" charset="0"/>
              </a:rPr>
              <a:t>ề</a:t>
            </a:r>
            <a:r>
              <a:rPr lang="vi-VN" sz="2400" b="0" i="0">
                <a:solidFill>
                  <a:srgbClr val="009999"/>
                </a:solidFill>
                <a:effectLst/>
                <a:latin typeface="Comic Sans MS" panose="030F0702030302020204" pitchFamily="66" charset="0"/>
              </a:rPr>
              <a:t>u ngày th</a:t>
            </a:r>
            <a:r>
              <a:rPr lang="vi-VN" sz="2400" b="0" i="0">
                <a:solidFill>
                  <a:srgbClr val="009999"/>
                </a:solidFill>
                <a:effectLst/>
                <a:latin typeface="Times New Roman" panose="02020603050405020304" pitchFamily="18" charset="0"/>
              </a:rPr>
              <a:t>ứ </a:t>
            </a:r>
            <a:r>
              <a:rPr lang="vi-VN" sz="2400" b="0" i="0">
                <a:solidFill>
                  <a:srgbClr val="009999"/>
                </a:solidFill>
                <a:effectLst/>
                <a:latin typeface="Comic Sans MS" panose="030F0702030302020204" pitchFamily="66" charset="0"/>
              </a:rPr>
              <a:t>6) v</a:t>
            </a:r>
            <a:r>
              <a:rPr lang="vi-VN" sz="2400" b="0" i="0">
                <a:solidFill>
                  <a:srgbClr val="009999"/>
                </a:solidFill>
                <a:effectLst/>
                <a:latin typeface="Times New Roman" panose="02020603050405020304" pitchFamily="18" charset="0"/>
              </a:rPr>
              <a:t>ớ</a:t>
            </a:r>
            <a:r>
              <a:rPr lang="vi-VN" sz="2400" b="0" i="0">
                <a:solidFill>
                  <a:srgbClr val="009999"/>
                </a:solidFill>
                <a:effectLst/>
                <a:latin typeface="Comic Sans MS" panose="030F0702030302020204" pitchFamily="66" charset="0"/>
              </a:rPr>
              <a:t>i kho</a:t>
            </a:r>
            <a:r>
              <a:rPr lang="vi-VN" sz="2400" b="0" i="0">
                <a:solidFill>
                  <a:srgbClr val="009999"/>
                </a:solidFill>
                <a:effectLst/>
                <a:latin typeface="Times New Roman" panose="02020603050405020304" pitchFamily="18" charset="0"/>
              </a:rPr>
              <a:t>ả</a:t>
            </a:r>
            <a:r>
              <a:rPr lang="vi-VN" sz="2400" b="0" i="0">
                <a:solidFill>
                  <a:srgbClr val="009999"/>
                </a:solidFill>
                <a:effectLst/>
                <a:latin typeface="Comic Sans MS" panose="030F0702030302020204" pitchFamily="66" charset="0"/>
              </a:rPr>
              <a:t>ng th</a:t>
            </a:r>
            <a:r>
              <a:rPr lang="vi-VN" sz="2400" b="0" i="0">
                <a:solidFill>
                  <a:srgbClr val="009999"/>
                </a:solidFill>
                <a:effectLst/>
                <a:latin typeface="Times New Roman" panose="02020603050405020304" pitchFamily="18" charset="0"/>
              </a:rPr>
              <a:t>ờ</a:t>
            </a:r>
            <a:r>
              <a:rPr lang="vi-VN" sz="2400" b="0" i="0">
                <a:solidFill>
                  <a:srgbClr val="009999"/>
                </a:solidFill>
                <a:effectLst/>
                <a:latin typeface="Comic Sans MS" panose="030F0702030302020204" pitchFamily="66" charset="0"/>
              </a:rPr>
              <a:t>i gian (VD: th</a:t>
            </a:r>
            <a:r>
              <a:rPr lang="vi-VN" sz="2400" b="0" i="0">
                <a:solidFill>
                  <a:srgbClr val="009999"/>
                </a:solidFill>
                <a:effectLst/>
                <a:latin typeface="Times New Roman" panose="02020603050405020304" pitchFamily="18" charset="0"/>
              </a:rPr>
              <a:t>ứ </a:t>
            </a:r>
            <a:r>
              <a:rPr lang="vi-VN" sz="2400" b="0" i="0">
                <a:solidFill>
                  <a:srgbClr val="009999"/>
                </a:solidFill>
                <a:effectLst/>
                <a:latin typeface="Comic Sans MS" panose="030F0702030302020204" pitchFamily="66" charset="0"/>
              </a:rPr>
              <a:t>6)</a:t>
            </a:r>
            <a:r>
              <a:rPr lang="vi-VN" sz="2400"/>
              <a:t> </a:t>
            </a:r>
            <a:endParaRPr lang="en-US" sz="2400"/>
          </a:p>
        </p:txBody>
      </p:sp>
    </p:spTree>
    <p:extLst>
      <p:ext uri="{BB962C8B-B14F-4D97-AF65-F5344CB8AC3E}">
        <p14:creationId xmlns:p14="http://schemas.microsoft.com/office/powerpoint/2010/main" val="4421719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23D8-ACF8-4114-B543-95E797D8AFD4}"/>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Các loại mâu thuẫn trong RE (2)</a:t>
            </a:r>
          </a:p>
        </p:txBody>
      </p:sp>
      <p:sp>
        <p:nvSpPr>
          <p:cNvPr id="9" name="Content Placeholder 8">
            <a:extLst>
              <a:ext uri="{FF2B5EF4-FFF2-40B4-BE49-F238E27FC236}">
                <a16:creationId xmlns:a16="http://schemas.microsoft.com/office/drawing/2014/main" id="{689742E1-21FF-43E9-B39B-8BAE028CA86C}"/>
              </a:ext>
            </a:extLst>
          </p:cNvPr>
          <p:cNvSpPr>
            <a:spLocks noGrp="1"/>
          </p:cNvSpPr>
          <p:nvPr>
            <p:ph idx="1"/>
          </p:nvPr>
        </p:nvSpPr>
        <p:spPr>
          <a:xfrm>
            <a:off x="2589212" y="1499616"/>
            <a:ext cx="8915400" cy="4411606"/>
          </a:xfrm>
        </p:spPr>
        <p:txBody>
          <a:bodyPr>
            <a:normAutofit fontScale="92500" lnSpcReduction="20000"/>
          </a:bodyPr>
          <a:lstStyle/>
          <a:p>
            <a:pPr>
              <a:buFont typeface="Wingdings" panose="05000000000000000000" pitchFamily="2" charset="2"/>
              <a:buChar char="u"/>
            </a:pPr>
            <a:r>
              <a:rPr lang="vi-VN" sz="2000" b="1" i="0">
                <a:solidFill>
                  <a:srgbClr val="35216F"/>
                </a:solidFill>
                <a:effectLst/>
                <a:latin typeface="Arial" panose="020B0604020202020204" pitchFamily="34" charset="0"/>
                <a:cs typeface="Arial" panose="020B0604020202020204" pitchFamily="34" charset="0"/>
              </a:rPr>
              <a:t>Mâu thuẫn lớn</a:t>
            </a:r>
            <a:r>
              <a:rPr lang="vi-VN" sz="2000" b="0" i="0">
                <a:solidFill>
                  <a:srgbClr val="35216F"/>
                </a:solidFill>
                <a:effectLst/>
                <a:latin typeface="Arial" panose="020B0604020202020204" pitchFamily="34" charset="0"/>
                <a:cs typeface="Arial" panose="020B0604020202020204" pitchFamily="34" charset="0"/>
              </a:rPr>
              <a:t>: các tuyên bố không thỏa mãn với nhau</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nghĩa là không thống nhất về mặt logic: </a:t>
            </a:r>
            <a:r>
              <a:rPr lang="vi-VN" sz="2000" b="0" i="1">
                <a:solidFill>
                  <a:srgbClr val="009999"/>
                </a:solidFill>
                <a:effectLst/>
                <a:latin typeface="Arial" panose="020B0604020202020204" pitchFamily="34" charset="0"/>
                <a:cs typeface="Arial" panose="020B0604020202020204" pitchFamily="34" charset="0"/>
              </a:rPr>
              <a:t>S</a:t>
            </a:r>
            <a:r>
              <a:rPr lang="vi-VN" sz="2000" b="0" i="0">
                <a:solidFill>
                  <a:srgbClr val="009999"/>
                </a:solidFill>
                <a:effectLst/>
                <a:latin typeface="Arial" panose="020B0604020202020204" pitchFamily="34" charset="0"/>
                <a:cs typeface="Arial" panose="020B0604020202020204" pitchFamily="34" charset="0"/>
              </a:rPr>
              <a:t>,</a:t>
            </a:r>
            <a:r>
              <a:rPr lang="en-US" sz="2000" b="0" i="0">
                <a:solidFill>
                  <a:srgbClr val="009999"/>
                </a:solidFill>
                <a:effectLst/>
                <a:latin typeface="Arial" panose="020B0604020202020204" pitchFamily="34" charset="0"/>
                <a:cs typeface="Arial" panose="020B0604020202020204" pitchFamily="34" charset="0"/>
              </a:rPr>
              <a:t> </a:t>
            </a:r>
            <a:r>
              <a:rPr lang="vi-VN" sz="2000" b="1" i="1">
                <a:solidFill>
                  <a:srgbClr val="009999"/>
                </a:solidFill>
                <a:effectLst/>
                <a:latin typeface="Arial" panose="020B0604020202020204" pitchFamily="34" charset="0"/>
                <a:cs typeface="Arial" panose="020B0604020202020204" pitchFamily="34" charset="0"/>
              </a:rPr>
              <a:t>not</a:t>
            </a:r>
            <a:r>
              <a:rPr lang="en-US" sz="2000" b="1" i="1">
                <a:solidFill>
                  <a:srgbClr val="009999"/>
                </a:solidFill>
                <a:effectLst/>
                <a:latin typeface="Arial" panose="020B0604020202020204" pitchFamily="34" charset="0"/>
                <a:cs typeface="Arial" panose="020B0604020202020204" pitchFamily="34" charset="0"/>
              </a:rPr>
              <a:t> </a:t>
            </a:r>
            <a:r>
              <a:rPr lang="vi-VN" sz="2000" b="0" i="1">
                <a:solidFill>
                  <a:srgbClr val="009999"/>
                </a:solidFill>
                <a:effectLst/>
                <a:latin typeface="Arial" panose="020B0604020202020204" pitchFamily="34" charset="0"/>
                <a:cs typeface="Arial" panose="020B0604020202020204" pitchFamily="34" charset="0"/>
              </a:rPr>
              <a:t>S</a:t>
            </a:r>
            <a:br>
              <a:rPr lang="vi-VN" sz="2000" b="0" i="1">
                <a:solidFill>
                  <a:srgbClr val="009999"/>
                </a:solidFill>
                <a:effectLst/>
                <a:latin typeface="Arial" panose="020B0604020202020204" pitchFamily="34" charset="0"/>
                <a:cs typeface="Arial" panose="020B0604020202020204" pitchFamily="34" charset="0"/>
              </a:rPr>
            </a:br>
            <a:r>
              <a:rPr lang="vi-VN" sz="2000" b="0" i="0">
                <a:solidFill>
                  <a:srgbClr val="009999"/>
                </a:solidFill>
                <a:effectLst/>
                <a:latin typeface="Arial" panose="020B0604020202020204" pitchFamily="34" charset="0"/>
                <a:cs typeface="Arial" panose="020B0604020202020204" pitchFamily="34" charset="0"/>
              </a:rPr>
              <a:t>VD: </a:t>
            </a:r>
            <a:r>
              <a:rPr lang="vi-VN" sz="2000" b="0" i="0">
                <a:solidFill>
                  <a:srgbClr val="5F5F5F"/>
                </a:solidFill>
                <a:effectLst/>
                <a:latin typeface="Arial" panose="020B0604020202020204" pitchFamily="34" charset="0"/>
                <a:cs typeface="Arial" panose="020B0604020202020204" pitchFamily="34" charset="0"/>
              </a:rPr>
              <a:t>“thông tin người tham gia có thể không được tiết lộ cho bất cứ ai</a:t>
            </a:r>
            <a:r>
              <a:rPr lang="en-US" sz="2000" b="0" i="0">
                <a:solidFill>
                  <a:srgbClr val="5F5F5F"/>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khác”</a:t>
            </a:r>
            <a:r>
              <a:rPr lang="vi-VN" sz="2000" b="0" i="1">
                <a:solidFill>
                  <a:srgbClr val="009999"/>
                </a:solidFill>
                <a:effectLst/>
                <a:latin typeface="Arial" panose="020B0604020202020204" pitchFamily="34" charset="0"/>
                <a:cs typeface="Arial" panose="020B0604020202020204" pitchFamily="34" charset="0"/>
              </a:rPr>
              <a:t>vs. </a:t>
            </a:r>
            <a:r>
              <a:rPr lang="vi-VN" sz="2000" b="0" i="0">
                <a:solidFill>
                  <a:srgbClr val="5F5F5F"/>
                </a:solidFill>
                <a:effectLst/>
                <a:latin typeface="Arial" panose="020B0604020202020204" pitchFamily="34" charset="0"/>
                <a:cs typeface="Arial" panose="020B0604020202020204" pitchFamily="34" charset="0"/>
              </a:rPr>
              <a:t>“người khởi xướng cuộc họp nên biết những thông tin cơ bản</a:t>
            </a:r>
            <a:r>
              <a:rPr lang="en-US" sz="2000" b="0" i="0">
                <a:solidFill>
                  <a:srgbClr val="5F5F5F"/>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của người tham gia”</a:t>
            </a:r>
            <a:endParaRPr lang="en-US" sz="2000" b="0" i="0">
              <a:solidFill>
                <a:srgbClr val="5F5F5F"/>
              </a:solidFill>
              <a:effectLst/>
              <a:latin typeface="Arial" panose="020B0604020202020204" pitchFamily="34" charset="0"/>
              <a:cs typeface="Arial" panose="020B0604020202020204" pitchFamily="34" charset="0"/>
            </a:endParaRPr>
          </a:p>
          <a:p>
            <a:pPr>
              <a:buFont typeface="Wingdings" panose="05000000000000000000" pitchFamily="2" charset="2"/>
              <a:buChar char="u"/>
            </a:pPr>
            <a:r>
              <a:rPr lang="en-US" sz="2000" b="1" i="0">
                <a:solidFill>
                  <a:srgbClr val="35216F"/>
                </a:solidFill>
                <a:effectLst/>
                <a:latin typeface="Arial" panose="020B0604020202020204" pitchFamily="34" charset="0"/>
                <a:cs typeface="Arial" panose="020B0604020202020204" pitchFamily="34" charset="0"/>
              </a:rPr>
              <a:t>Mâu thuẫn yếu </a:t>
            </a:r>
            <a:r>
              <a:rPr lang="en-US" sz="2000" b="0" i="0">
                <a:solidFill>
                  <a:srgbClr val="35216F"/>
                </a:solidFill>
                <a:effectLst/>
                <a:latin typeface="Arial" panose="020B0604020202020204" pitchFamily="34" charset="0"/>
                <a:cs typeface="Arial" panose="020B0604020202020204" pitchFamily="34" charset="0"/>
              </a:rPr>
              <a:t>(phân kỳ): các tuyên bố không thỏa đáng với nhau trong một số </a:t>
            </a:r>
            <a:r>
              <a:rPr lang="en-US" sz="2000" b="1" i="0">
                <a:solidFill>
                  <a:srgbClr val="35216F"/>
                </a:solidFill>
                <a:effectLst/>
                <a:latin typeface="Arial" panose="020B0604020202020204" pitchFamily="34" charset="0"/>
                <a:cs typeface="Arial" panose="020B0604020202020204" pitchFamily="34" charset="0"/>
              </a:rPr>
              <a:t>điều kiện biên</a:t>
            </a:r>
          </a:p>
          <a:p>
            <a:pPr>
              <a:buFont typeface="Wingdings" panose="05000000000000000000" pitchFamily="2" charset="2"/>
              <a:buChar char="u"/>
            </a:pPr>
            <a:r>
              <a:rPr lang="en-US" sz="2000" b="0" i="0">
                <a:solidFill>
                  <a:srgbClr val="009999"/>
                </a:solidFill>
                <a:effectLst/>
                <a:latin typeface="Arial" panose="020B0604020202020204" pitchFamily="34" charset="0"/>
                <a:cs typeface="Arial" panose="020B0604020202020204" pitchFamily="34" charset="0"/>
              </a:rPr>
              <a:t>Nghĩa là mâu thuẫn mạnh nếu B giữ: xung đột tiềm ẩn </a:t>
            </a:r>
          </a:p>
          <a:p>
            <a:pPr>
              <a:buFont typeface="Wingdings" panose="05000000000000000000" pitchFamily="2" charset="2"/>
              <a:buChar char="u"/>
            </a:pPr>
            <a:r>
              <a:rPr lang="vi-VN" sz="2000" b="0" i="0">
                <a:solidFill>
                  <a:srgbClr val="009999"/>
                </a:solidFill>
                <a:effectLst/>
                <a:latin typeface="Arial" panose="020B0604020202020204" pitchFamily="34" charset="0"/>
                <a:cs typeface="Arial" panose="020B0604020202020204" pitchFamily="34" charset="0"/>
              </a:rPr>
              <a:t>N</a:t>
            </a:r>
            <a:r>
              <a:rPr lang="en-US" sz="2000" b="0" i="0">
                <a:solidFill>
                  <a:srgbClr val="009999"/>
                </a:solidFill>
                <a:effectLst/>
                <a:latin typeface="Arial" panose="020B0604020202020204" pitchFamily="34" charset="0"/>
                <a:cs typeface="Arial" panose="020B0604020202020204" pitchFamily="34" charset="0"/>
              </a:rPr>
              <a:t>HIỀU </a:t>
            </a:r>
            <a:r>
              <a:rPr lang="vi-VN" sz="2000" b="0" i="0">
                <a:solidFill>
                  <a:srgbClr val="009999"/>
                </a:solidFill>
                <a:effectLst/>
                <a:latin typeface="Arial" panose="020B0604020202020204" pitchFamily="34" charset="0"/>
                <a:cs typeface="Arial" panose="020B0604020202020204" pitchFamily="34" charset="0"/>
              </a:rPr>
              <a:t>hơn </a:t>
            </a:r>
            <a:r>
              <a:rPr lang="en-US" sz="2000" b="0" i="0">
                <a:solidFill>
                  <a:srgbClr val="009999"/>
                </a:solidFill>
                <a:effectLst/>
                <a:latin typeface="Arial" panose="020B0604020202020204" pitchFamily="34" charset="0"/>
                <a:cs typeface="Arial" panose="020B0604020202020204" pitchFamily="34" charset="0"/>
              </a:rPr>
              <a:t>thường xuyên</a:t>
            </a:r>
            <a:r>
              <a:rPr lang="vi-VN" sz="2000" b="0" i="0">
                <a:solidFill>
                  <a:srgbClr val="009999"/>
                </a:solidFill>
                <a:effectLst/>
                <a:latin typeface="Arial" panose="020B0604020202020204" pitchFamily="34" charset="0"/>
                <a:cs typeface="Arial" panose="020B0604020202020204" pitchFamily="34" charset="0"/>
              </a:rPr>
              <a:t> trong RE</a:t>
            </a:r>
            <a:r>
              <a:rPr lang="vi-VN" sz="200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a:p>
            <a:pPr>
              <a:buFont typeface="Wingdings" panose="05000000000000000000" pitchFamily="2" charset="2"/>
              <a:buChar char="u"/>
            </a:pPr>
            <a:r>
              <a:rPr lang="en-US" sz="2000">
                <a:latin typeface="Arial" panose="020B0604020202020204" pitchFamily="34" charset="0"/>
                <a:cs typeface="Arial" panose="020B0604020202020204" pitchFamily="34" charset="0"/>
              </a:rPr>
              <a:t>VD: </a:t>
            </a:r>
            <a:r>
              <a:rPr lang="vi-VN" sz="2000">
                <a:latin typeface="Arial" panose="020B0604020202020204" pitchFamily="34" charset="0"/>
                <a:cs typeface="Arial" panose="020B0604020202020204" pitchFamily="34" charset="0"/>
              </a:rPr>
              <a:t>(quan điểm của nhân viên)</a:t>
            </a:r>
            <a:endParaRPr lang="en-US" sz="2000">
              <a:latin typeface="Arial" panose="020B0604020202020204" pitchFamily="34" charset="0"/>
              <a:cs typeface="Arial" panose="020B0604020202020204" pitchFamily="34" charset="0"/>
            </a:endParaRPr>
          </a:p>
          <a:p>
            <a:pPr marL="0" indent="0" algn="ctr">
              <a:buNone/>
            </a:pPr>
            <a:r>
              <a:rPr lang="vi-VN" sz="2000">
                <a:latin typeface="Arial" panose="020B0604020202020204" pitchFamily="34" charset="0"/>
                <a:cs typeface="Arial" panose="020B0604020202020204" pitchFamily="34" charset="0"/>
              </a:rPr>
              <a:t>“khách hàng sẽ trả tài liệu trong vòng X tuần”</a:t>
            </a:r>
            <a:endParaRPr lang="en-US" sz="2000">
              <a:latin typeface="Arial" panose="020B0604020202020204" pitchFamily="34" charset="0"/>
              <a:cs typeface="Arial" panose="020B0604020202020204" pitchFamily="34" charset="0"/>
            </a:endParaRPr>
          </a:p>
          <a:p>
            <a:pPr>
              <a:buFont typeface="Wingdings" panose="05000000000000000000" pitchFamily="2" charset="2"/>
              <a:buChar char="u"/>
            </a:pPr>
            <a:r>
              <a:rPr lang="vi-VN" sz="2000">
                <a:latin typeface="Arial" panose="020B0604020202020204" pitchFamily="34" charset="0"/>
                <a:cs typeface="Arial" panose="020B0604020202020204" pitchFamily="34" charset="0"/>
              </a:rPr>
              <a:t>vs. (quan điểm của khách hàng)</a:t>
            </a:r>
          </a:p>
          <a:p>
            <a:pPr marL="0" indent="0" algn="ctr">
              <a:buNone/>
            </a:pPr>
            <a:r>
              <a:rPr lang="vi-VN" sz="2000">
                <a:latin typeface="Arial" panose="020B0604020202020204" pitchFamily="34" charset="0"/>
                <a:cs typeface="Arial" panose="020B0604020202020204" pitchFamily="34" charset="0"/>
              </a:rPr>
              <a:t>“khách hàng phải giữ tài liệu càng lâu càng tốt”</a:t>
            </a:r>
          </a:p>
          <a:p>
            <a:pPr marL="0" indent="0" algn="ctr">
              <a:buNone/>
            </a:pPr>
            <a:r>
              <a:rPr lang="vi-VN" sz="2000">
                <a:latin typeface="Arial" panose="020B0604020202020204" pitchFamily="34" charset="0"/>
                <a:cs typeface="Arial" panose="020B0604020202020204" pitchFamily="34" charset="0"/>
              </a:rPr>
              <a:t>B: “một khách hàng cần mượn tài liệu hơn X tuần”</a:t>
            </a:r>
            <a:endParaRPr lang="en-US" sz="2000">
              <a:solidFill>
                <a:srgbClr val="5F5F5F"/>
              </a:solidFill>
              <a:latin typeface="Arial" panose="020B0604020202020204" pitchFamily="34" charset="0"/>
              <a:cs typeface="Arial" panose="020B0604020202020204" pitchFamily="34" charset="0"/>
            </a:endParaRPr>
          </a:p>
          <a:p>
            <a:pPr>
              <a:buFont typeface="Wingdings" panose="05000000000000000000" pitchFamily="2" charset="2"/>
              <a:buChar char="u"/>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74574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062F-CAFA-45A5-BF3D-95BBB1FA75BD}"/>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Xử lý mâu thuẫn</a:t>
            </a:r>
          </a:p>
        </p:txBody>
      </p:sp>
      <p:sp>
        <p:nvSpPr>
          <p:cNvPr id="3" name="Content Placeholder 2">
            <a:extLst>
              <a:ext uri="{FF2B5EF4-FFF2-40B4-BE49-F238E27FC236}">
                <a16:creationId xmlns:a16="http://schemas.microsoft.com/office/drawing/2014/main" id="{4E85C0E0-55B4-4241-8960-AB8E309E7C25}"/>
              </a:ext>
            </a:extLst>
          </p:cNvPr>
          <p:cNvSpPr>
            <a:spLocks noGrp="1"/>
          </p:cNvSpPr>
          <p:nvPr>
            <p:ph idx="1"/>
          </p:nvPr>
        </p:nvSpPr>
        <p:spPr>
          <a:xfrm>
            <a:off x="2589212" y="1548384"/>
            <a:ext cx="8915400" cy="4362838"/>
          </a:xfrm>
        </p:spPr>
        <p:txBody>
          <a:bodyPr>
            <a:normAutofit/>
          </a:bodyPr>
          <a:lstStyle/>
          <a:p>
            <a:r>
              <a:rPr lang="en-US" sz="2000" b="0" i="0">
                <a:solidFill>
                  <a:srgbClr val="35216F"/>
                </a:solidFill>
                <a:effectLst/>
                <a:latin typeface="Arial" panose="020B0604020202020204" pitchFamily="34" charset="0"/>
                <a:cs typeface="Arial" panose="020B0604020202020204" pitchFamily="34" charset="0"/>
              </a:rPr>
              <a:t>X</a:t>
            </a:r>
            <a:r>
              <a:rPr lang="vi-VN" sz="2000" b="0" i="0">
                <a:solidFill>
                  <a:srgbClr val="35216F"/>
                </a:solidFill>
                <a:effectLst/>
                <a:latin typeface="Arial" panose="020B0604020202020204" pitchFamily="34" charset="0"/>
                <a:cs typeface="Arial" panose="020B0604020202020204" pitchFamily="34" charset="0"/>
              </a:rPr>
              <a:t>ử lý xung đột trong thuật ngữ, định danh, cấu trúc:</a:t>
            </a:r>
            <a:r>
              <a:rPr lang="en-US" sz="2000" b="0" i="0">
                <a:solidFill>
                  <a:srgbClr val="35216F"/>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thông qua bảng thuật ngữ đã được thống nhất</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Đối với một số thuật ngữ nếu cần: (các) từ đồng nghĩa được</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chấp nhận.</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Được xây dựng trong giai đoạn khởi phát</a:t>
            </a:r>
            <a:r>
              <a:rPr lang="vi-VN" sz="2000">
                <a:latin typeface="Arial" panose="020B0604020202020204" pitchFamily="34" charset="0"/>
                <a:cs typeface="Arial" panose="020B0604020202020204" pitchFamily="34" charset="0"/>
              </a:rPr>
              <a:t> </a:t>
            </a:r>
            <a:br>
              <a:rPr lang="vi-VN" sz="2000">
                <a:latin typeface="Arial" panose="020B0604020202020204" pitchFamily="34" charset="0"/>
                <a:cs typeface="Arial" panose="020B0604020202020204" pitchFamily="34" charset="0"/>
              </a:rPr>
            </a:br>
            <a:r>
              <a:rPr lang="vi-VN" sz="2000" b="0" i="0">
                <a:solidFill>
                  <a:srgbClr val="35216F"/>
                </a:solidFill>
                <a:effectLst/>
                <a:latin typeface="Arial" panose="020B0604020202020204" pitchFamily="34" charset="0"/>
                <a:cs typeface="Arial" panose="020B0604020202020204" pitchFamily="34" charset="0"/>
              </a:rPr>
              <a:t>Mâu thuẫn mạnh, yếu: nguyên nhân sâu xa,….</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Thường bắt nguồn từ các mục tiêu cá nhân bên dưới</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của stakeholders </a:t>
            </a:r>
            <a:r>
              <a:rPr lang="vi-VN" sz="2000" b="0" i="0">
                <a:solidFill>
                  <a:srgbClr val="800080"/>
                </a:solidFill>
                <a:effectLst/>
                <a:latin typeface="Arial" panose="020B0604020202020204" pitchFamily="34" charset="0"/>
                <a:cs typeface="Arial" panose="020B0604020202020204" pitchFamily="34" charset="0"/>
              </a:rPr>
              <a:t>=&gt; </a:t>
            </a:r>
            <a:r>
              <a:rPr lang="vi-VN" sz="2000" b="0" i="0">
                <a:solidFill>
                  <a:srgbClr val="009999"/>
                </a:solidFill>
                <a:effectLst/>
                <a:latin typeface="Arial" panose="020B0604020202020204" pitchFamily="34" charset="0"/>
                <a:cs typeface="Arial" panose="020B0604020202020204" pitchFamily="34" charset="0"/>
              </a:rPr>
              <a:t>để được xử lý ở cấp cơ sở và</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được nhân rộng ở mức yêu cầu.</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Liên quan đến một số mối quan tâm phi chức năng(hiệu suất</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so với sự an toàn, bảo mật, nhận thức,....)</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=&gt; </a:t>
            </a:r>
            <a:r>
              <a:rPr lang="vi-VN" sz="2000" b="0" i="0">
                <a:solidFill>
                  <a:srgbClr val="009999"/>
                </a:solidFill>
                <a:effectLst/>
                <a:latin typeface="Arial" panose="020B0604020202020204" pitchFamily="34" charset="0"/>
                <a:cs typeface="Arial" panose="020B0604020202020204" pitchFamily="34" charset="0"/>
              </a:rPr>
              <a:t>Thăm dò những thỏa hiệp nhất định.</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Ví dụ: xoắn ốc, dựa trên đàm phán điều hòa các điều kiện</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thắng [Boehm et al, 1995]</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90172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2743-23E6-4696-B71F-C5E929569D00}"/>
              </a:ext>
            </a:extLst>
          </p:cNvPr>
          <p:cNvSpPr>
            <a:spLocks noGrp="1"/>
          </p:cNvSpPr>
          <p:nvPr>
            <p:ph type="title"/>
          </p:nvPr>
        </p:nvSpPr>
        <p:spPr>
          <a:xfrm>
            <a:off x="2592925" y="624110"/>
            <a:ext cx="8282339" cy="818293"/>
          </a:xfrm>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Quản lí xung đột: một quá trình có hệ thống</a:t>
            </a:r>
          </a:p>
        </p:txBody>
      </p:sp>
      <p:sp>
        <p:nvSpPr>
          <p:cNvPr id="3" name="Content Placeholder 2">
            <a:extLst>
              <a:ext uri="{FF2B5EF4-FFF2-40B4-BE49-F238E27FC236}">
                <a16:creationId xmlns:a16="http://schemas.microsoft.com/office/drawing/2014/main" id="{80019E82-0E8A-46ED-9E4B-20BB589DED8B}"/>
              </a:ext>
            </a:extLst>
          </p:cNvPr>
          <p:cNvSpPr>
            <a:spLocks noGrp="1"/>
          </p:cNvSpPr>
          <p:nvPr>
            <p:ph idx="1"/>
          </p:nvPr>
        </p:nvSpPr>
        <p:spPr>
          <a:xfrm>
            <a:off x="2589212" y="3162300"/>
            <a:ext cx="8915400" cy="3409188"/>
          </a:xfrm>
        </p:spPr>
        <p:txBody>
          <a:bodyPr>
            <a:normAutofit/>
          </a:bodyPr>
          <a:lstStyle/>
          <a:p>
            <a:r>
              <a:rPr lang="vi-VN" b="0" i="0">
                <a:solidFill>
                  <a:srgbClr val="800080"/>
                </a:solidFill>
                <a:effectLst/>
                <a:latin typeface="Wingdings" panose="05000000000000000000" pitchFamily="2" charset="2"/>
              </a:rPr>
              <a:t> </a:t>
            </a:r>
            <a:r>
              <a:rPr lang="vi-VN" b="0" i="0">
                <a:solidFill>
                  <a:srgbClr val="35216F"/>
                </a:solidFill>
                <a:effectLst/>
                <a:latin typeface="Comic Sans MS" panose="030F0702030302020204" pitchFamily="66" charset="0"/>
              </a:rPr>
              <a:t>Khi trùng l</a:t>
            </a:r>
            <a:r>
              <a:rPr lang="vi-VN" b="0" i="0">
                <a:solidFill>
                  <a:srgbClr val="35216F"/>
                </a:solidFill>
                <a:effectLst/>
                <a:latin typeface="Times New Roman" panose="02020603050405020304" pitchFamily="18" charset="0"/>
              </a:rPr>
              <a:t>ặ</a:t>
            </a:r>
            <a:r>
              <a:rPr lang="vi-VN" b="0" i="0">
                <a:solidFill>
                  <a:srgbClr val="35216F"/>
                </a:solidFill>
                <a:effectLst/>
                <a:latin typeface="Comic Sans MS" panose="030F0702030302020204" pitchFamily="66" charset="0"/>
              </a:rPr>
              <a:t>p= tham kh</a:t>
            </a:r>
            <a:r>
              <a:rPr lang="vi-VN" b="0" i="0">
                <a:solidFill>
                  <a:srgbClr val="35216F"/>
                </a:solidFill>
                <a:effectLst/>
                <a:latin typeface="Times New Roman" panose="02020603050405020304" pitchFamily="18" charset="0"/>
              </a:rPr>
              <a:t>ả</a:t>
            </a:r>
            <a:r>
              <a:rPr lang="vi-VN" b="0" i="0">
                <a:solidFill>
                  <a:srgbClr val="35216F"/>
                </a:solidFill>
                <a:effectLst/>
                <a:latin typeface="Comic Sans MS" panose="030F0702030302020204" pitchFamily="66" charset="0"/>
              </a:rPr>
              <a:t>o các thu</a:t>
            </a:r>
            <a:r>
              <a:rPr lang="vi-VN" b="0" i="0">
                <a:solidFill>
                  <a:srgbClr val="35216F"/>
                </a:solidFill>
                <a:effectLst/>
                <a:latin typeface="Times New Roman" panose="02020603050405020304" pitchFamily="18" charset="0"/>
              </a:rPr>
              <a:t>ậ</a:t>
            </a:r>
            <a:r>
              <a:rPr lang="vi-VN" b="0" i="0">
                <a:solidFill>
                  <a:srgbClr val="35216F"/>
                </a:solidFill>
                <a:effectLst/>
                <a:latin typeface="Comic Sans MS" panose="030F0702030302020204" pitchFamily="66" charset="0"/>
              </a:rPr>
              <a:t>t ng</a:t>
            </a:r>
            <a:r>
              <a:rPr lang="vi-VN" b="0" i="0">
                <a:solidFill>
                  <a:srgbClr val="35216F"/>
                </a:solidFill>
                <a:effectLst/>
                <a:latin typeface="Times New Roman" panose="02020603050405020304" pitchFamily="18" charset="0"/>
              </a:rPr>
              <a:t>ữ </a:t>
            </a:r>
            <a:r>
              <a:rPr lang="vi-VN" b="0" i="0">
                <a:solidFill>
                  <a:srgbClr val="35216F"/>
                </a:solidFill>
                <a:effectLst/>
                <a:latin typeface="Comic Sans MS" panose="030F0702030302020204" pitchFamily="66" charset="0"/>
              </a:rPr>
              <a:t>ho</a:t>
            </a:r>
            <a:r>
              <a:rPr lang="vi-VN" b="0" i="0">
                <a:solidFill>
                  <a:srgbClr val="35216F"/>
                </a:solidFill>
                <a:effectLst/>
                <a:latin typeface="Times New Roman" panose="02020603050405020304" pitchFamily="18" charset="0"/>
              </a:rPr>
              <a:t>ặ</a:t>
            </a:r>
            <a:r>
              <a:rPr lang="vi-VN" b="0" i="0">
                <a:solidFill>
                  <a:srgbClr val="35216F"/>
                </a:solidFill>
                <a:effectLst/>
                <a:latin typeface="Comic Sans MS" panose="030F0702030302020204" pitchFamily="66" charset="0"/>
              </a:rPr>
              <a:t>c hi</a:t>
            </a:r>
            <a:r>
              <a:rPr lang="vi-VN" b="0" i="0">
                <a:solidFill>
                  <a:srgbClr val="35216F"/>
                </a:solidFill>
                <a:effectLst/>
                <a:latin typeface="Times New Roman" panose="02020603050405020304" pitchFamily="18" charset="0"/>
              </a:rPr>
              <a:t>ệ</a:t>
            </a:r>
            <a:r>
              <a:rPr lang="vi-VN" b="0" i="0">
                <a:solidFill>
                  <a:srgbClr val="35216F"/>
                </a:solidFill>
                <a:effectLst/>
                <a:latin typeface="Comic Sans MS" panose="030F0702030302020204" pitchFamily="66" charset="0"/>
              </a:rPr>
              <a:t>n t</a:t>
            </a:r>
            <a:r>
              <a:rPr lang="vi-VN" b="0" i="0">
                <a:solidFill>
                  <a:srgbClr val="35216F"/>
                </a:solidFill>
                <a:effectLst/>
                <a:latin typeface="Times New Roman" panose="02020603050405020304" pitchFamily="18" charset="0"/>
              </a:rPr>
              <a:t>ượ</a:t>
            </a:r>
            <a:r>
              <a:rPr lang="vi-VN" b="0" i="0">
                <a:solidFill>
                  <a:srgbClr val="35216F"/>
                </a:solidFill>
                <a:effectLst/>
                <a:latin typeface="Comic Sans MS" panose="030F0702030302020204" pitchFamily="66" charset="0"/>
              </a:rPr>
              <a:t>ng ph</a:t>
            </a:r>
            <a:r>
              <a:rPr lang="vi-VN" b="0" i="0">
                <a:solidFill>
                  <a:srgbClr val="35216F"/>
                </a:solidFill>
                <a:effectLst/>
                <a:latin typeface="Times New Roman" panose="02020603050405020304" pitchFamily="18" charset="0"/>
              </a:rPr>
              <a:t>ổ </a:t>
            </a:r>
            <a:r>
              <a:rPr lang="vi-VN" b="0" i="0">
                <a:solidFill>
                  <a:srgbClr val="35216F"/>
                </a:solidFill>
                <a:effectLst/>
                <a:latin typeface="Comic Sans MS" panose="030F0702030302020204" pitchFamily="66" charset="0"/>
              </a:rPr>
              <a:t>bi</a:t>
            </a:r>
            <a:r>
              <a:rPr lang="vi-VN" b="0" i="0">
                <a:solidFill>
                  <a:srgbClr val="35216F"/>
                </a:solidFill>
                <a:effectLst/>
                <a:latin typeface="Times New Roman" panose="02020603050405020304" pitchFamily="18" charset="0"/>
              </a:rPr>
              <a:t>ế</a:t>
            </a:r>
            <a:r>
              <a:rPr lang="vi-VN" b="0" i="0">
                <a:solidFill>
                  <a:srgbClr val="35216F"/>
                </a:solidFill>
                <a:effectLst/>
                <a:latin typeface="Comic Sans MS" panose="030F0702030302020204" pitchFamily="66" charset="0"/>
              </a:rPr>
              <a:t>n</a:t>
            </a:r>
            <a:br>
              <a:rPr lang="vi-VN" b="0" i="0">
                <a:solidFill>
                  <a:srgbClr val="35216F"/>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Đi</a:t>
            </a:r>
            <a:r>
              <a:rPr lang="vi-VN" b="0" i="0">
                <a:solidFill>
                  <a:srgbClr val="009999"/>
                </a:solidFill>
                <a:effectLst/>
                <a:latin typeface="Times New Roman" panose="02020603050405020304" pitchFamily="18" charset="0"/>
              </a:rPr>
              <a:t>ề</a:t>
            </a:r>
            <a:r>
              <a:rPr lang="vi-VN" b="0" i="0">
                <a:solidFill>
                  <a:srgbClr val="009999"/>
                </a:solidFill>
                <a:effectLst/>
                <a:latin typeface="Comic Sans MS" panose="030F0702030302020204" pitchFamily="66" charset="0"/>
              </a:rPr>
              <a:t>u ki</a:t>
            </a:r>
            <a:r>
              <a:rPr lang="vi-VN" b="0" i="0">
                <a:solidFill>
                  <a:srgbClr val="009999"/>
                </a:solidFill>
                <a:effectLst/>
                <a:latin typeface="Times New Roman" panose="02020603050405020304" pitchFamily="18" charset="0"/>
              </a:rPr>
              <a:t>ệ</a:t>
            </a:r>
            <a:r>
              <a:rPr lang="vi-VN" b="0" i="0">
                <a:solidFill>
                  <a:srgbClr val="009999"/>
                </a:solidFill>
                <a:effectLst/>
                <a:latin typeface="Comic Sans MS" panose="030F0702030302020204" pitchFamily="66" charset="0"/>
              </a:rPr>
              <a:t>n tiên quy</a:t>
            </a:r>
            <a:r>
              <a:rPr lang="vi-VN" b="0" i="0">
                <a:solidFill>
                  <a:srgbClr val="009999"/>
                </a:solidFill>
                <a:effectLst/>
                <a:latin typeface="Times New Roman" panose="02020603050405020304" pitchFamily="18" charset="0"/>
              </a:rPr>
              <a:t>ế</a:t>
            </a:r>
            <a:r>
              <a:rPr lang="vi-VN" b="0" i="0">
                <a:solidFill>
                  <a:srgbClr val="009999"/>
                </a:solidFill>
                <a:effectLst/>
                <a:latin typeface="Comic Sans MS" panose="030F0702030302020204" pitchFamily="66" charset="0"/>
              </a:rPr>
              <a:t>t cho các tuyên b</a:t>
            </a:r>
            <a:r>
              <a:rPr lang="vi-VN" b="0" i="0">
                <a:solidFill>
                  <a:srgbClr val="009999"/>
                </a:solidFill>
                <a:effectLst/>
                <a:latin typeface="Times New Roman" panose="02020603050405020304" pitchFamily="18" charset="0"/>
              </a:rPr>
              <a:t>ố </a:t>
            </a:r>
            <a:r>
              <a:rPr lang="vi-VN" b="0" i="0">
                <a:solidFill>
                  <a:srgbClr val="009999"/>
                </a:solidFill>
                <a:effectLst/>
                <a:latin typeface="Comic Sans MS" panose="030F0702030302020204" pitchFamily="66" charset="0"/>
              </a:rPr>
              <a:t>xung đ</a:t>
            </a:r>
            <a:r>
              <a:rPr lang="vi-VN" b="0" i="0">
                <a:solidFill>
                  <a:srgbClr val="009999"/>
                </a:solidFill>
                <a:effectLst/>
                <a:latin typeface="Times New Roman" panose="02020603050405020304" pitchFamily="18" charset="0"/>
              </a:rPr>
              <a:t>ộ</a:t>
            </a:r>
            <a:r>
              <a:rPr lang="vi-VN" b="0" i="0">
                <a:solidFill>
                  <a:srgbClr val="009999"/>
                </a:solidFill>
                <a:effectLst/>
                <a:latin typeface="Comic Sans MS" panose="030F0702030302020204" pitchFamily="66" charset="0"/>
              </a:rPr>
              <a:t>t</a:t>
            </a:r>
            <a:br>
              <a:rPr lang="vi-VN" b="0" i="0">
                <a:solidFill>
                  <a:srgbClr val="009999"/>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vd. </a:t>
            </a:r>
            <a:r>
              <a:rPr lang="vi-VN" b="0" i="0">
                <a:solidFill>
                  <a:srgbClr val="5F5F5F"/>
                </a:solidFill>
                <a:effectLst/>
                <a:latin typeface="Comic Sans MS" panose="030F0702030302020204" pitchFamily="66" charset="0"/>
              </a:rPr>
              <a:t>Thu th</a:t>
            </a:r>
            <a:r>
              <a:rPr lang="vi-VN" b="0" i="0">
                <a:solidFill>
                  <a:srgbClr val="5F5F5F"/>
                </a:solidFill>
                <a:effectLst/>
                <a:latin typeface="Times New Roman" panose="02020603050405020304" pitchFamily="18" charset="0"/>
              </a:rPr>
              <a:t>ậ</a:t>
            </a:r>
            <a:r>
              <a:rPr lang="vi-VN" b="0" i="0">
                <a:solidFill>
                  <a:srgbClr val="5F5F5F"/>
                </a:solidFill>
                <a:effectLst/>
                <a:latin typeface="Comic Sans MS" panose="030F0702030302020204" pitchFamily="66" charset="0"/>
              </a:rPr>
              <a:t>p nh</a:t>
            </a:r>
            <a:r>
              <a:rPr lang="vi-VN" b="0" i="0">
                <a:solidFill>
                  <a:srgbClr val="5F5F5F"/>
                </a:solidFill>
                <a:effectLst/>
                <a:latin typeface="Times New Roman" panose="02020603050405020304" pitchFamily="18" charset="0"/>
              </a:rPr>
              <a:t>ữ</a:t>
            </a:r>
            <a:r>
              <a:rPr lang="vi-VN" b="0" i="0">
                <a:solidFill>
                  <a:srgbClr val="5F5F5F"/>
                </a:solidFill>
                <a:effectLst/>
                <a:latin typeface="Comic Sans MS" panose="030F0702030302020204" pitchFamily="66" charset="0"/>
              </a:rPr>
              <a:t>ng khó khăn trong cu</a:t>
            </a:r>
            <a:r>
              <a:rPr lang="vi-VN" b="0" i="0">
                <a:solidFill>
                  <a:srgbClr val="5F5F5F"/>
                </a:solidFill>
                <a:effectLst/>
                <a:latin typeface="Times New Roman" panose="02020603050405020304" pitchFamily="18" charset="0"/>
              </a:rPr>
              <a:t>ộ</a:t>
            </a:r>
            <a:r>
              <a:rPr lang="vi-VN" b="0" i="0">
                <a:solidFill>
                  <a:srgbClr val="5F5F5F"/>
                </a:solidFill>
                <a:effectLst/>
                <a:latin typeface="Comic Sans MS" panose="030F0702030302020204" pitchFamily="66" charset="0"/>
              </a:rPr>
              <a:t>c h</a:t>
            </a:r>
            <a:r>
              <a:rPr lang="vi-VN" b="0" i="0">
                <a:solidFill>
                  <a:srgbClr val="5F5F5F"/>
                </a:solidFill>
                <a:effectLst/>
                <a:latin typeface="Times New Roman" panose="02020603050405020304" pitchFamily="18" charset="0"/>
              </a:rPr>
              <a:t>ọ</a:t>
            </a:r>
            <a:r>
              <a:rPr lang="vi-VN" b="0" i="0">
                <a:solidFill>
                  <a:srgbClr val="5F5F5F"/>
                </a:solidFill>
                <a:effectLst/>
                <a:latin typeface="Comic Sans MS" panose="030F0702030302020204" pitchFamily="66" charset="0"/>
              </a:rPr>
              <a:t>p, xác đ</a:t>
            </a:r>
            <a:r>
              <a:rPr lang="vi-VN" b="0" i="0">
                <a:solidFill>
                  <a:srgbClr val="5F5F5F"/>
                </a:solidFill>
                <a:effectLst/>
                <a:latin typeface="Times New Roman" panose="02020603050405020304" pitchFamily="18" charset="0"/>
              </a:rPr>
              <a:t>ị</a:t>
            </a:r>
            <a:r>
              <a:rPr lang="vi-VN" b="0" i="0">
                <a:solidFill>
                  <a:srgbClr val="5F5F5F"/>
                </a:solidFill>
                <a:effectLst/>
                <a:latin typeface="Comic Sans MS" panose="030F0702030302020204" pitchFamily="66" charset="0"/>
              </a:rPr>
              <a:t>nh l</a:t>
            </a:r>
            <a:r>
              <a:rPr lang="vi-VN" b="0" i="0">
                <a:solidFill>
                  <a:srgbClr val="5F5F5F"/>
                </a:solidFill>
                <a:effectLst/>
                <a:latin typeface="Times New Roman" panose="02020603050405020304" pitchFamily="18" charset="0"/>
              </a:rPr>
              <a:t>ị</a:t>
            </a:r>
            <a:r>
              <a:rPr lang="vi-VN" b="0" i="0">
                <a:solidFill>
                  <a:srgbClr val="5F5F5F"/>
                </a:solidFill>
                <a:effectLst/>
                <a:latin typeface="Comic Sans MS" panose="030F0702030302020204" pitchFamily="66" charset="0"/>
              </a:rPr>
              <a:t>ch trình</a:t>
            </a:r>
            <a:br>
              <a:rPr lang="vi-VN" b="0" i="0">
                <a:solidFill>
                  <a:srgbClr val="5F5F5F"/>
                </a:solidFill>
                <a:effectLst/>
                <a:latin typeface="Comic Sans MS" panose="030F0702030302020204" pitchFamily="66" charset="0"/>
              </a:rPr>
            </a:br>
            <a:r>
              <a:rPr lang="vi-VN" b="0" i="0">
                <a:solidFill>
                  <a:srgbClr val="800080"/>
                </a:solidFill>
                <a:effectLst/>
                <a:latin typeface="Wingdings" panose="05000000000000000000" pitchFamily="2" charset="2"/>
              </a:rPr>
              <a:t> </a:t>
            </a:r>
            <a:r>
              <a:rPr lang="vi-VN" b="0" i="0">
                <a:solidFill>
                  <a:srgbClr val="35216F"/>
                </a:solidFill>
                <a:effectLst/>
                <a:latin typeface="Comic Sans MS" panose="030F0702030302020204" pitchFamily="66" charset="0"/>
              </a:rPr>
              <a:t>Phát hi</a:t>
            </a:r>
            <a:r>
              <a:rPr lang="vi-VN" b="0" i="0">
                <a:solidFill>
                  <a:srgbClr val="35216F"/>
                </a:solidFill>
                <a:effectLst/>
                <a:latin typeface="Times New Roman" panose="02020603050405020304" pitchFamily="18" charset="0"/>
              </a:rPr>
              <a:t>ệ</a:t>
            </a:r>
            <a:r>
              <a:rPr lang="vi-VN" b="0" i="0">
                <a:solidFill>
                  <a:srgbClr val="35216F"/>
                </a:solidFill>
                <a:effectLst/>
                <a:latin typeface="Comic Sans MS" panose="030F0702030302020204" pitchFamily="66" charset="0"/>
              </a:rPr>
              <a:t>n xung đ</a:t>
            </a:r>
            <a:r>
              <a:rPr lang="vi-VN" b="0" i="0">
                <a:solidFill>
                  <a:srgbClr val="35216F"/>
                </a:solidFill>
                <a:effectLst/>
                <a:latin typeface="Times New Roman" panose="02020603050405020304" pitchFamily="18" charset="0"/>
              </a:rPr>
              <a:t>ộ</a:t>
            </a:r>
            <a:r>
              <a:rPr lang="vi-VN" b="0" i="0">
                <a:solidFill>
                  <a:srgbClr val="35216F"/>
                </a:solidFill>
                <a:effectLst/>
                <a:latin typeface="Comic Sans MS" panose="030F0702030302020204" pitchFamily="66" charset="0"/>
              </a:rPr>
              <a:t>t</a:t>
            </a:r>
            <a:br>
              <a:rPr lang="vi-VN" b="0" i="0">
                <a:solidFill>
                  <a:srgbClr val="35216F"/>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Không chính th</a:t>
            </a:r>
            <a:r>
              <a:rPr lang="vi-VN" b="0" i="0">
                <a:solidFill>
                  <a:srgbClr val="009999"/>
                </a:solidFill>
                <a:effectLst/>
                <a:latin typeface="Times New Roman" panose="02020603050405020304" pitchFamily="18" charset="0"/>
              </a:rPr>
              <a:t>ứ</a:t>
            </a:r>
            <a:r>
              <a:rPr lang="vi-VN" b="0" i="0">
                <a:solidFill>
                  <a:srgbClr val="009999"/>
                </a:solidFill>
                <a:effectLst/>
                <a:latin typeface="Comic Sans MS" panose="030F0702030302020204" pitchFamily="66" charset="0"/>
              </a:rPr>
              <a:t>c</a:t>
            </a:r>
            <a:br>
              <a:rPr lang="vi-VN" b="0" i="0">
                <a:solidFill>
                  <a:srgbClr val="009999"/>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S</a:t>
            </a:r>
            <a:r>
              <a:rPr lang="vi-VN" b="0" i="0">
                <a:solidFill>
                  <a:srgbClr val="009999"/>
                </a:solidFill>
                <a:effectLst/>
                <a:latin typeface="Times New Roman" panose="02020603050405020304" pitchFamily="18" charset="0"/>
              </a:rPr>
              <a:t>ử </a:t>
            </a:r>
            <a:r>
              <a:rPr lang="vi-VN" b="0" i="0">
                <a:solidFill>
                  <a:srgbClr val="009999"/>
                </a:solidFill>
                <a:effectLst/>
                <a:latin typeface="Comic Sans MS" panose="030F0702030302020204" pitchFamily="66" charset="0"/>
              </a:rPr>
              <a:t>d</a:t>
            </a:r>
            <a:r>
              <a:rPr lang="vi-VN" b="0" i="0">
                <a:solidFill>
                  <a:srgbClr val="009999"/>
                </a:solidFill>
                <a:effectLst/>
                <a:latin typeface="Times New Roman" panose="02020603050405020304" pitchFamily="18" charset="0"/>
              </a:rPr>
              <a:t>ụ</a:t>
            </a:r>
            <a:r>
              <a:rPr lang="vi-VN" b="0" i="0">
                <a:solidFill>
                  <a:srgbClr val="009999"/>
                </a:solidFill>
                <a:effectLst/>
                <a:latin typeface="Comic Sans MS" panose="030F0702030302020204" pitchFamily="66" charset="0"/>
              </a:rPr>
              <a:t>ng </a:t>
            </a:r>
            <a:r>
              <a:rPr lang="en-US" b="0" i="0">
                <a:solidFill>
                  <a:srgbClr val="009999"/>
                </a:solidFill>
                <a:effectLst/>
                <a:latin typeface="Comic Sans MS" panose="030F0702030302020204" pitchFamily="66" charset="0"/>
              </a:rPr>
              <a:t>kinh nghiệm</a:t>
            </a:r>
            <a:r>
              <a:rPr lang="vi-VN" b="0" i="0">
                <a:solidFill>
                  <a:srgbClr val="009999"/>
                </a:solidFill>
                <a:effectLst/>
                <a:latin typeface="Comic Sans MS" panose="030F0702030302020204" pitchFamily="66" charset="0"/>
              </a:rPr>
              <a:t> trên các lo</a:t>
            </a:r>
            <a:r>
              <a:rPr lang="vi-VN" b="0" i="0">
                <a:solidFill>
                  <a:srgbClr val="009999"/>
                </a:solidFill>
                <a:effectLst/>
                <a:latin typeface="Times New Roman" panose="02020603050405020304" pitchFamily="18" charset="0"/>
              </a:rPr>
              <a:t>ạ</a:t>
            </a:r>
            <a:r>
              <a:rPr lang="vi-VN" b="0" i="0">
                <a:solidFill>
                  <a:srgbClr val="009999"/>
                </a:solidFill>
                <a:effectLst/>
                <a:latin typeface="Comic Sans MS" panose="030F0702030302020204" pitchFamily="66" charset="0"/>
              </a:rPr>
              <a:t>i yêu c</a:t>
            </a:r>
            <a:r>
              <a:rPr lang="vi-VN" b="0" i="0">
                <a:solidFill>
                  <a:srgbClr val="009999"/>
                </a:solidFill>
                <a:effectLst/>
                <a:latin typeface="Times New Roman" panose="02020603050405020304" pitchFamily="18" charset="0"/>
              </a:rPr>
              <a:t>ầ</a:t>
            </a:r>
            <a:r>
              <a:rPr lang="vi-VN" b="0" i="0">
                <a:solidFill>
                  <a:srgbClr val="009999"/>
                </a:solidFill>
                <a:effectLst/>
                <a:latin typeface="Comic Sans MS" panose="030F0702030302020204" pitchFamily="66" charset="0"/>
              </a:rPr>
              <a:t>u mâu thu</a:t>
            </a:r>
            <a:r>
              <a:rPr lang="vi-VN" b="0" i="0">
                <a:solidFill>
                  <a:srgbClr val="009999"/>
                </a:solidFill>
                <a:effectLst/>
                <a:latin typeface="Times New Roman" panose="02020603050405020304" pitchFamily="18" charset="0"/>
              </a:rPr>
              <a:t>ẫ</a:t>
            </a:r>
            <a:r>
              <a:rPr lang="vi-VN" b="0" i="0">
                <a:solidFill>
                  <a:srgbClr val="009999"/>
                </a:solidFill>
                <a:effectLst/>
                <a:latin typeface="Comic Sans MS" panose="030F0702030302020204" pitchFamily="66" charset="0"/>
              </a:rPr>
              <a:t>n nhau</a:t>
            </a:r>
            <a:br>
              <a:rPr lang="vi-VN" b="0" i="0">
                <a:solidFill>
                  <a:srgbClr val="009999"/>
                </a:solidFill>
                <a:effectLst/>
                <a:latin typeface="Comic Sans MS" panose="030F0702030302020204" pitchFamily="66" charset="0"/>
              </a:rPr>
            </a:br>
            <a:r>
              <a:rPr lang="vi-VN" b="0" i="0">
                <a:solidFill>
                  <a:srgbClr val="5F5F5F"/>
                </a:solidFill>
                <a:effectLst/>
                <a:latin typeface="Comic Sans MS" panose="030F0702030302020204" pitchFamily="66" charset="0"/>
              </a:rPr>
              <a:t>“ki</a:t>
            </a:r>
            <a:r>
              <a:rPr lang="vi-VN" b="0" i="0">
                <a:solidFill>
                  <a:srgbClr val="5F5F5F"/>
                </a:solidFill>
                <a:effectLst/>
                <a:latin typeface="Times New Roman" panose="02020603050405020304" pitchFamily="18" charset="0"/>
              </a:rPr>
              <a:t>ể</a:t>
            </a:r>
            <a:r>
              <a:rPr lang="vi-VN" b="0" i="0">
                <a:solidFill>
                  <a:srgbClr val="5F5F5F"/>
                </a:solidFill>
                <a:effectLst/>
                <a:latin typeface="Comic Sans MS" panose="030F0702030302020204" pitchFamily="66" charset="0"/>
              </a:rPr>
              <a:t>m tra </a:t>
            </a:r>
            <a:r>
              <a:rPr lang="en-US" b="0" i="0">
                <a:solidFill>
                  <a:srgbClr val="5F5F5F"/>
                </a:solidFill>
                <a:effectLst/>
                <a:latin typeface="Comic Sans MS" panose="030F0702030302020204" pitchFamily="66" charset="0"/>
              </a:rPr>
              <a:t>thông</a:t>
            </a:r>
            <a:r>
              <a:rPr lang="vi-VN" b="0" i="0">
                <a:solidFill>
                  <a:srgbClr val="5F5F5F"/>
                </a:solidFill>
                <a:effectLst/>
                <a:latin typeface="Comic Sans MS" panose="030F0702030302020204" pitchFamily="66" charset="0"/>
              </a:rPr>
              <a:t> tin yêu c</a:t>
            </a:r>
            <a:r>
              <a:rPr lang="vi-VN" b="0" i="0">
                <a:solidFill>
                  <a:srgbClr val="5F5F5F"/>
                </a:solidFill>
                <a:effectLst/>
                <a:latin typeface="Times New Roman" panose="02020603050405020304" pitchFamily="18" charset="0"/>
              </a:rPr>
              <a:t>ầ</a:t>
            </a:r>
            <a:r>
              <a:rPr lang="vi-VN" b="0" i="0">
                <a:solidFill>
                  <a:srgbClr val="5F5F5F"/>
                </a:solidFill>
                <a:effectLst/>
                <a:latin typeface="Comic Sans MS" panose="030F0702030302020204" pitchFamily="66" charset="0"/>
              </a:rPr>
              <a:t>u và b</a:t>
            </a:r>
            <a:r>
              <a:rPr lang="vi-VN" b="0" i="0">
                <a:solidFill>
                  <a:srgbClr val="5F5F5F"/>
                </a:solidFill>
                <a:effectLst/>
                <a:latin typeface="Times New Roman" panose="02020603050405020304" pitchFamily="18" charset="0"/>
              </a:rPr>
              <a:t>ả</a:t>
            </a:r>
            <a:r>
              <a:rPr lang="vi-VN" b="0" i="0">
                <a:solidFill>
                  <a:srgbClr val="5F5F5F"/>
                </a:solidFill>
                <a:effectLst/>
                <a:latin typeface="Comic Sans MS" panose="030F0702030302020204" pitchFamily="66" charset="0"/>
              </a:rPr>
              <a:t>o m</a:t>
            </a:r>
            <a:r>
              <a:rPr lang="vi-VN" b="0" i="0">
                <a:solidFill>
                  <a:srgbClr val="5F5F5F"/>
                </a:solidFill>
                <a:effectLst/>
                <a:latin typeface="Times New Roman" panose="02020603050405020304" pitchFamily="18" charset="0"/>
              </a:rPr>
              <a:t>ậ</a:t>
            </a:r>
            <a:r>
              <a:rPr lang="vi-VN" b="0" i="0">
                <a:solidFill>
                  <a:srgbClr val="5F5F5F"/>
                </a:solidFill>
                <a:effectLst/>
                <a:latin typeface="Comic Sans MS" panose="030F0702030302020204" pitchFamily="66" charset="0"/>
              </a:rPr>
              <a:t>t yêu c</a:t>
            </a:r>
            <a:r>
              <a:rPr lang="vi-VN" b="0" i="0">
                <a:solidFill>
                  <a:srgbClr val="5F5F5F"/>
                </a:solidFill>
                <a:effectLst/>
                <a:latin typeface="Times New Roman" panose="02020603050405020304" pitchFamily="18" charset="0"/>
              </a:rPr>
              <a:t>ầ</a:t>
            </a:r>
            <a:r>
              <a:rPr lang="vi-VN" b="0" i="0">
                <a:solidFill>
                  <a:srgbClr val="5F5F5F"/>
                </a:solidFill>
                <a:effectLst/>
                <a:latin typeface="Comic Sans MS" panose="030F0702030302020204" pitchFamily="66" charset="0"/>
              </a:rPr>
              <a:t>u trên các đ</a:t>
            </a:r>
            <a:r>
              <a:rPr lang="vi-VN" b="0" i="0">
                <a:solidFill>
                  <a:srgbClr val="5F5F5F"/>
                </a:solidFill>
                <a:effectLst/>
                <a:latin typeface="Times New Roman" panose="02020603050405020304" pitchFamily="18" charset="0"/>
              </a:rPr>
              <a:t>ố</a:t>
            </a:r>
            <a:r>
              <a:rPr lang="vi-VN" b="0" i="0">
                <a:solidFill>
                  <a:srgbClr val="5F5F5F"/>
                </a:solidFill>
                <a:effectLst/>
                <a:latin typeface="Comic Sans MS" panose="030F0702030302020204" pitchFamily="66" charset="0"/>
              </a:rPr>
              <a:t>i t</a:t>
            </a:r>
            <a:r>
              <a:rPr lang="vi-VN" b="0" i="0">
                <a:solidFill>
                  <a:srgbClr val="5F5F5F"/>
                </a:solidFill>
                <a:effectLst/>
                <a:latin typeface="Times New Roman" panose="02020603050405020304" pitchFamily="18" charset="0"/>
              </a:rPr>
              <a:t>ượ</a:t>
            </a:r>
            <a:r>
              <a:rPr lang="vi-VN" b="0" i="0">
                <a:solidFill>
                  <a:srgbClr val="5F5F5F"/>
                </a:solidFill>
                <a:effectLst/>
                <a:latin typeface="Comic Sans MS" panose="030F0702030302020204" pitchFamily="66" charset="0"/>
              </a:rPr>
              <a:t>ng</a:t>
            </a:r>
            <a:r>
              <a:rPr lang="en-US" b="0" i="0">
                <a:solidFill>
                  <a:srgbClr val="5F5F5F"/>
                </a:solidFill>
                <a:effectLst/>
                <a:latin typeface="Comic Sans MS" panose="030F0702030302020204" pitchFamily="66" charset="0"/>
              </a:rPr>
              <a:t> </a:t>
            </a:r>
            <a:r>
              <a:rPr lang="vi-VN" b="0" i="0">
                <a:solidFill>
                  <a:srgbClr val="5F5F5F"/>
                </a:solidFill>
                <a:effectLst/>
                <a:latin typeface="Comic Sans MS" panose="030F0702030302020204" pitchFamily="66" charset="0"/>
              </a:rPr>
              <a:t>liên quan”</a:t>
            </a:r>
            <a:br>
              <a:rPr lang="vi-VN" b="0" i="0">
                <a:solidFill>
                  <a:srgbClr val="5F5F5F"/>
                </a:solidFill>
                <a:effectLst/>
                <a:latin typeface="Comic Sans MS" panose="030F0702030302020204" pitchFamily="66" charset="0"/>
              </a:rPr>
            </a:br>
            <a:r>
              <a:rPr lang="vi-VN" b="0" i="0">
                <a:solidFill>
                  <a:srgbClr val="5F5F5F"/>
                </a:solidFill>
                <a:effectLst/>
                <a:latin typeface="Comic Sans MS" panose="030F0702030302020204" pitchFamily="66" charset="0"/>
              </a:rPr>
              <a:t>“ki</a:t>
            </a:r>
            <a:r>
              <a:rPr lang="vi-VN" b="0" i="0">
                <a:solidFill>
                  <a:srgbClr val="5F5F5F"/>
                </a:solidFill>
                <a:effectLst/>
                <a:latin typeface="Times New Roman" panose="02020603050405020304" pitchFamily="18" charset="0"/>
              </a:rPr>
              <a:t>ể</a:t>
            </a:r>
            <a:r>
              <a:rPr lang="vi-VN" b="0" i="0">
                <a:solidFill>
                  <a:srgbClr val="5F5F5F"/>
                </a:solidFill>
                <a:effectLst/>
                <a:latin typeface="Comic Sans MS" panose="030F0702030302020204" pitchFamily="66" charset="0"/>
              </a:rPr>
              <a:t>m tra yêu c</a:t>
            </a:r>
            <a:r>
              <a:rPr lang="vi-VN" b="0" i="0">
                <a:solidFill>
                  <a:srgbClr val="5F5F5F"/>
                </a:solidFill>
                <a:effectLst/>
                <a:latin typeface="Times New Roman" panose="02020603050405020304" pitchFamily="18" charset="0"/>
              </a:rPr>
              <a:t>ầ</a:t>
            </a:r>
            <a:r>
              <a:rPr lang="vi-VN" b="0" i="0">
                <a:solidFill>
                  <a:srgbClr val="5F5F5F"/>
                </a:solidFill>
                <a:effectLst/>
                <a:latin typeface="Comic Sans MS" panose="030F0702030302020204" pitchFamily="66" charset="0"/>
              </a:rPr>
              <a:t>u v</a:t>
            </a:r>
            <a:r>
              <a:rPr lang="vi-VN" b="0" i="0">
                <a:solidFill>
                  <a:srgbClr val="5F5F5F"/>
                </a:solidFill>
                <a:effectLst/>
                <a:latin typeface="Times New Roman" panose="02020603050405020304" pitchFamily="18" charset="0"/>
              </a:rPr>
              <a:t>ề </a:t>
            </a:r>
            <a:r>
              <a:rPr lang="vi-VN" b="0" i="0">
                <a:solidFill>
                  <a:srgbClr val="5F5F5F"/>
                </a:solidFill>
                <a:effectLst/>
                <a:latin typeface="Comic Sans MS" panose="030F0702030302020204" pitchFamily="66" charset="0"/>
              </a:rPr>
              <a:t>tăng và gi</a:t>
            </a:r>
            <a:r>
              <a:rPr lang="vi-VN" b="0" i="0">
                <a:solidFill>
                  <a:srgbClr val="5F5F5F"/>
                </a:solidFill>
                <a:effectLst/>
                <a:latin typeface="Times New Roman" panose="02020603050405020304" pitchFamily="18" charset="0"/>
              </a:rPr>
              <a:t>ả</a:t>
            </a:r>
            <a:r>
              <a:rPr lang="vi-VN" b="0" i="0">
                <a:solidFill>
                  <a:srgbClr val="5F5F5F"/>
                </a:solidFill>
                <a:effectLst/>
                <a:latin typeface="Comic Sans MS" panose="030F0702030302020204" pitchFamily="66" charset="0"/>
              </a:rPr>
              <a:t>m s</a:t>
            </a:r>
            <a:r>
              <a:rPr lang="vi-VN" b="0" i="0">
                <a:solidFill>
                  <a:srgbClr val="5F5F5F"/>
                </a:solidFill>
                <a:effectLst/>
                <a:latin typeface="Times New Roman" panose="02020603050405020304" pitchFamily="18" charset="0"/>
              </a:rPr>
              <a:t>ố </a:t>
            </a:r>
            <a:r>
              <a:rPr lang="vi-VN" b="0" i="0">
                <a:solidFill>
                  <a:srgbClr val="5F5F5F"/>
                </a:solidFill>
                <a:effectLst/>
                <a:latin typeface="Comic Sans MS" panose="030F0702030302020204" pitchFamily="66" charset="0"/>
              </a:rPr>
              <a:t>l</a:t>
            </a:r>
            <a:r>
              <a:rPr lang="vi-VN" b="0" i="0">
                <a:solidFill>
                  <a:srgbClr val="5F5F5F"/>
                </a:solidFill>
                <a:effectLst/>
                <a:latin typeface="Times New Roman" panose="02020603050405020304" pitchFamily="18" charset="0"/>
              </a:rPr>
              <a:t>ượ</a:t>
            </a:r>
            <a:r>
              <a:rPr lang="vi-VN" b="0" i="0">
                <a:solidFill>
                  <a:srgbClr val="5F5F5F"/>
                </a:solidFill>
                <a:effectLst/>
                <a:latin typeface="Comic Sans MS" panose="030F0702030302020204" pitchFamily="66" charset="0"/>
              </a:rPr>
              <a:t>ng liên quan”</a:t>
            </a:r>
            <a:br>
              <a:rPr lang="vi-VN" b="0" i="0">
                <a:solidFill>
                  <a:srgbClr val="5F5F5F"/>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vi-VN" b="0" i="0">
                <a:solidFill>
                  <a:srgbClr val="009999"/>
                </a:solidFill>
                <a:effectLst/>
                <a:latin typeface="Comic Sans MS" panose="030F0702030302020204" pitchFamily="66" charset="0"/>
              </a:rPr>
              <a:t>S</a:t>
            </a:r>
            <a:r>
              <a:rPr lang="vi-VN" b="0" i="0">
                <a:solidFill>
                  <a:srgbClr val="009999"/>
                </a:solidFill>
                <a:effectLst/>
                <a:latin typeface="Times New Roman" panose="02020603050405020304" pitchFamily="18" charset="0"/>
              </a:rPr>
              <a:t>ử </a:t>
            </a:r>
            <a:r>
              <a:rPr lang="vi-VN" b="0" i="0">
                <a:solidFill>
                  <a:srgbClr val="009999"/>
                </a:solidFill>
                <a:effectLst/>
                <a:latin typeface="Comic Sans MS" panose="030F0702030302020204" pitchFamily="66" charset="0"/>
              </a:rPr>
              <a:t>d</a:t>
            </a:r>
            <a:r>
              <a:rPr lang="vi-VN" b="0" i="0">
                <a:solidFill>
                  <a:srgbClr val="009999"/>
                </a:solidFill>
                <a:effectLst/>
                <a:latin typeface="Times New Roman" panose="02020603050405020304" pitchFamily="18" charset="0"/>
              </a:rPr>
              <a:t>ụ</a:t>
            </a:r>
            <a:r>
              <a:rPr lang="vi-VN" b="0" i="0">
                <a:solidFill>
                  <a:srgbClr val="009999"/>
                </a:solidFill>
                <a:effectLst/>
                <a:latin typeface="Comic Sans MS" panose="030F0702030302020204" pitchFamily="66" charset="0"/>
              </a:rPr>
              <a:t>ng các m</a:t>
            </a:r>
            <a:r>
              <a:rPr lang="vi-VN" b="0" i="0">
                <a:solidFill>
                  <a:srgbClr val="009999"/>
                </a:solidFill>
                <a:effectLst/>
                <a:latin typeface="Times New Roman" panose="02020603050405020304" pitchFamily="18" charset="0"/>
              </a:rPr>
              <a:t>ẫ</a:t>
            </a:r>
            <a:r>
              <a:rPr lang="vi-VN" b="0" i="0">
                <a:solidFill>
                  <a:srgbClr val="009999"/>
                </a:solidFill>
                <a:effectLst/>
                <a:latin typeface="Comic Sans MS" panose="030F0702030302020204" pitchFamily="66" charset="0"/>
              </a:rPr>
              <a:t>u xung đ</a:t>
            </a:r>
            <a:r>
              <a:rPr lang="vi-VN" b="0" i="0">
                <a:solidFill>
                  <a:srgbClr val="009999"/>
                </a:solidFill>
                <a:effectLst/>
                <a:latin typeface="Times New Roman" panose="02020603050405020304" pitchFamily="18" charset="0"/>
              </a:rPr>
              <a:t>ộ</a:t>
            </a:r>
            <a:r>
              <a:rPr lang="vi-VN" b="0" i="0">
                <a:solidFill>
                  <a:srgbClr val="009999"/>
                </a:solidFill>
                <a:effectLst/>
                <a:latin typeface="Comic Sans MS" panose="030F0702030302020204" pitchFamily="66" charset="0"/>
              </a:rPr>
              <a:t>t</a:t>
            </a:r>
            <a:br>
              <a:rPr lang="vi-VN" b="0" i="0">
                <a:solidFill>
                  <a:srgbClr val="009999"/>
                </a:solidFill>
                <a:effectLst/>
                <a:latin typeface="Comic Sans MS" panose="030F0702030302020204" pitchFamily="66" charset="0"/>
              </a:rPr>
            </a:br>
            <a:r>
              <a:rPr lang="vi-VN" b="0" i="0">
                <a:solidFill>
                  <a:srgbClr val="800080"/>
                </a:solidFill>
                <a:effectLst/>
                <a:latin typeface="Comic Sans MS" panose="030F0702030302020204" pitchFamily="66" charset="0"/>
              </a:rPr>
              <a:t>– </a:t>
            </a:r>
            <a:r>
              <a:rPr lang="en-US" b="0" i="0">
                <a:solidFill>
                  <a:srgbClr val="800080"/>
                </a:solidFill>
                <a:effectLst/>
                <a:latin typeface="Comic Sans MS" panose="030F0702030302020204" pitchFamily="66" charset="0"/>
              </a:rPr>
              <a:t>Hình </a:t>
            </a:r>
            <a:r>
              <a:rPr lang="vi-VN" b="0" i="0">
                <a:solidFill>
                  <a:srgbClr val="009999"/>
                </a:solidFill>
                <a:effectLst/>
                <a:latin typeface="Comic Sans MS" panose="030F0702030302020204" pitchFamily="66" charset="0"/>
              </a:rPr>
              <a:t>th</a:t>
            </a:r>
            <a:r>
              <a:rPr lang="vi-VN" b="0" i="0">
                <a:solidFill>
                  <a:srgbClr val="009999"/>
                </a:solidFill>
                <a:effectLst/>
                <a:latin typeface="Times New Roman" panose="02020603050405020304" pitchFamily="18" charset="0"/>
              </a:rPr>
              <a:t>ứ</a:t>
            </a:r>
            <a:r>
              <a:rPr lang="vi-VN" b="0" i="0">
                <a:solidFill>
                  <a:srgbClr val="009999"/>
                </a:solidFill>
                <a:effectLst/>
                <a:latin typeface="Comic Sans MS" panose="030F0702030302020204" pitchFamily="66" charset="0"/>
              </a:rPr>
              <a:t>c (k</a:t>
            </a:r>
            <a:r>
              <a:rPr lang="vi-VN" b="0" i="0">
                <a:solidFill>
                  <a:srgbClr val="009999"/>
                </a:solidFill>
                <a:effectLst/>
                <a:latin typeface="Times New Roman" panose="02020603050405020304" pitchFamily="18" charset="0"/>
              </a:rPr>
              <a:t>ỹ </a:t>
            </a:r>
            <a:r>
              <a:rPr lang="vi-VN" b="0" i="0">
                <a:solidFill>
                  <a:srgbClr val="009999"/>
                </a:solidFill>
                <a:effectLst/>
                <a:latin typeface="Comic Sans MS" panose="030F0702030302020204" pitchFamily="66" charset="0"/>
              </a:rPr>
              <a:t>thu</a:t>
            </a:r>
            <a:r>
              <a:rPr lang="vi-VN" b="0" i="0">
                <a:solidFill>
                  <a:srgbClr val="009999"/>
                </a:solidFill>
                <a:effectLst/>
                <a:latin typeface="Times New Roman" panose="02020603050405020304" pitchFamily="18" charset="0"/>
              </a:rPr>
              <a:t>ậ</a:t>
            </a:r>
            <a:r>
              <a:rPr lang="vi-VN" b="0" i="0">
                <a:solidFill>
                  <a:srgbClr val="009999"/>
                </a:solidFill>
                <a:effectLst/>
                <a:latin typeface="Comic Sans MS" panose="030F0702030302020204" pitchFamily="66" charset="0"/>
              </a:rPr>
              <a:t>t ch</a:t>
            </a:r>
            <a:r>
              <a:rPr lang="vi-VN" b="0" i="0">
                <a:solidFill>
                  <a:srgbClr val="009999"/>
                </a:solidFill>
                <a:effectLst/>
                <a:latin typeface="Times New Roman" panose="02020603050405020304" pitchFamily="18" charset="0"/>
              </a:rPr>
              <a:t>ứ</a:t>
            </a:r>
            <a:r>
              <a:rPr lang="vi-VN" b="0" i="0">
                <a:solidFill>
                  <a:srgbClr val="009999"/>
                </a:solidFill>
                <a:effectLst/>
                <a:latin typeface="Comic Sans MS" panose="030F0702030302020204" pitchFamily="66" charset="0"/>
              </a:rPr>
              <a:t>ng minh đ</a:t>
            </a:r>
            <a:r>
              <a:rPr lang="vi-VN" b="0" i="0">
                <a:solidFill>
                  <a:srgbClr val="009999"/>
                </a:solidFill>
                <a:effectLst/>
                <a:latin typeface="Times New Roman" panose="02020603050405020304" pitchFamily="18" charset="0"/>
              </a:rPr>
              <a:t>ị</a:t>
            </a:r>
            <a:r>
              <a:rPr lang="vi-VN" b="0" i="0">
                <a:solidFill>
                  <a:srgbClr val="009999"/>
                </a:solidFill>
                <a:effectLst/>
                <a:latin typeface="Comic Sans MS" panose="030F0702030302020204" pitchFamily="66" charset="0"/>
              </a:rPr>
              <a:t>nh lý)</a:t>
            </a:r>
            <a:r>
              <a:rPr lang="vi-VN"/>
              <a:t> </a:t>
            </a:r>
            <a:br>
              <a:rPr lang="vi-VN"/>
            </a:br>
            <a:endParaRPr lang="en-US"/>
          </a:p>
        </p:txBody>
      </p:sp>
      <p:pic>
        <p:nvPicPr>
          <p:cNvPr id="5" name="Picture 4">
            <a:extLst>
              <a:ext uri="{FF2B5EF4-FFF2-40B4-BE49-F238E27FC236}">
                <a16:creationId xmlns:a16="http://schemas.microsoft.com/office/drawing/2014/main" id="{5ECAE548-FCE1-4721-95CF-2EC1F3D80D45}"/>
              </a:ext>
            </a:extLst>
          </p:cNvPr>
          <p:cNvPicPr>
            <a:picLocks noChangeAspect="1"/>
          </p:cNvPicPr>
          <p:nvPr/>
        </p:nvPicPr>
        <p:blipFill>
          <a:blip r:embed="rId2"/>
          <a:stretch>
            <a:fillRect/>
          </a:stretch>
        </p:blipFill>
        <p:spPr>
          <a:xfrm>
            <a:off x="2804160" y="1640445"/>
            <a:ext cx="7620000" cy="1323813"/>
          </a:xfrm>
          <a:prstGeom prst="rect">
            <a:avLst/>
          </a:prstGeom>
        </p:spPr>
      </p:pic>
    </p:spTree>
    <p:extLst>
      <p:ext uri="{BB962C8B-B14F-4D97-AF65-F5344CB8AC3E}">
        <p14:creationId xmlns:p14="http://schemas.microsoft.com/office/powerpoint/2010/main" val="2467992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D0325-F355-4457-8751-53B627AF84F8}"/>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Phát hiện xung đột nên được ghi chép</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EE7A26-0C68-4BB5-A89F-4FA43FCDCFD3}"/>
              </a:ext>
            </a:extLst>
          </p:cNvPr>
          <p:cNvSpPr>
            <a:spLocks noGrp="1"/>
          </p:cNvSpPr>
          <p:nvPr>
            <p:ph idx="1"/>
          </p:nvPr>
        </p:nvSpPr>
        <p:spPr>
          <a:xfrm>
            <a:off x="1638300" y="2013578"/>
            <a:ext cx="8915400" cy="3777622"/>
          </a:xfrm>
        </p:spPr>
        <p:txBody>
          <a:bodyPr>
            <a:normAutofit/>
          </a:bodyPr>
          <a:lstStyle/>
          <a:p>
            <a:r>
              <a:rPr lang="en-US" sz="2000" b="0" i="0">
                <a:solidFill>
                  <a:srgbClr val="7F007F"/>
                </a:solidFill>
                <a:effectLst/>
                <a:latin typeface="Arial" panose="020B0604020202020204" pitchFamily="34" charset="0"/>
                <a:cs typeface="Arial" panose="020B0604020202020204" pitchFamily="34" charset="0"/>
              </a:rPr>
              <a:t> </a:t>
            </a:r>
            <a:r>
              <a:rPr lang="en-US" sz="2000" b="0" i="0">
                <a:solidFill>
                  <a:srgbClr val="35216F"/>
                </a:solidFill>
                <a:effectLst/>
                <a:latin typeface="Arial" panose="020B0604020202020204" pitchFamily="34" charset="0"/>
                <a:cs typeface="Arial" panose="020B0604020202020204" pitchFamily="34" charset="0"/>
              </a:rPr>
              <a:t>Đối với giải thích sau đó, và để phân tích tác động</a:t>
            </a:r>
          </a:p>
          <a:p>
            <a:r>
              <a:rPr lang="en-US" sz="2000" b="0" i="0">
                <a:solidFill>
                  <a:srgbClr val="7F007F"/>
                </a:solidFill>
                <a:effectLst/>
                <a:latin typeface="Arial" panose="020B0604020202020204" pitchFamily="34" charset="0"/>
                <a:cs typeface="Arial" panose="020B0604020202020204" pitchFamily="34" charset="0"/>
              </a:rPr>
              <a:t>? </a:t>
            </a:r>
            <a:r>
              <a:rPr lang="en-US" sz="2000" b="0" i="0">
                <a:solidFill>
                  <a:srgbClr val="009898"/>
                </a:solidFill>
                <a:effectLst/>
                <a:latin typeface="Arial" panose="020B0604020202020204" pitchFamily="34" charset="0"/>
                <a:cs typeface="Arial" panose="020B0604020202020204" pitchFamily="34" charset="0"/>
              </a:rPr>
              <a:t>Tuyên bố trong các xung đột, những báo cáo mâu thuẫn nhất... </a:t>
            </a:r>
            <a:r>
              <a:rPr lang="en-US" sz="2000" b="0" i="0">
                <a:solidFill>
                  <a:srgbClr val="7F007F"/>
                </a:solidFill>
                <a:effectLst/>
                <a:latin typeface="Arial" panose="020B0604020202020204" pitchFamily="34" charset="0"/>
                <a:cs typeface="Arial" panose="020B0604020202020204" pitchFamily="34" charset="0"/>
              </a:rPr>
              <a:t>?</a:t>
            </a:r>
            <a:r>
              <a:rPr lang="en-US" sz="2000">
                <a:latin typeface="Arial" panose="020B0604020202020204" pitchFamily="34" charset="0"/>
                <a:cs typeface="Arial" panose="020B0604020202020204" pitchFamily="34" charset="0"/>
              </a:rPr>
              <a:t> </a:t>
            </a:r>
            <a:br>
              <a:rPr lang="en-US" sz="2000">
                <a:latin typeface="Arial" panose="020B0604020202020204" pitchFamily="34" charset="0"/>
                <a:cs typeface="Arial" panose="020B0604020202020204" pitchFamily="34" charset="0"/>
              </a:rPr>
            </a:br>
            <a:r>
              <a:rPr lang="vi-VN" sz="2000" b="0" i="0">
                <a:solidFill>
                  <a:srgbClr val="35216F"/>
                </a:solidFill>
                <a:effectLst/>
                <a:latin typeface="Arial" panose="020B0604020202020204" pitchFamily="34" charset="0"/>
                <a:cs typeface="Arial" panose="020B0604020202020204" pitchFamily="34" charset="0"/>
              </a:rPr>
              <a:t>Sử dụng các công cụ tài liệu, công cụ truy vấn cùng </a:t>
            </a:r>
            <a:r>
              <a:rPr lang="en-US" sz="2000" b="0" i="0">
                <a:solidFill>
                  <a:srgbClr val="35216F"/>
                </a:solidFill>
                <a:effectLst/>
                <a:latin typeface="Arial" panose="020B0604020202020204" pitchFamily="34" charset="0"/>
                <a:cs typeface="Arial" panose="020B0604020202020204" pitchFamily="34" charset="0"/>
              </a:rPr>
              <a:t>các </a:t>
            </a:r>
            <a:r>
              <a:rPr lang="vi-VN" sz="2000" b="0" i="0">
                <a:solidFill>
                  <a:srgbClr val="35216F"/>
                </a:solidFill>
                <a:effectLst/>
                <a:latin typeface="Arial" panose="020B0604020202020204" pitchFamily="34" charset="0"/>
                <a:cs typeface="Arial" panose="020B0604020202020204" pitchFamily="34" charset="0"/>
              </a:rPr>
              <a:t>liên kết xung đột </a:t>
            </a:r>
            <a:r>
              <a:rPr lang="en-US" sz="2000">
                <a:solidFill>
                  <a:srgbClr val="35216F"/>
                </a:solidFill>
                <a:latin typeface="Arial" panose="020B0604020202020204" pitchFamily="34" charset="0"/>
                <a:cs typeface="Arial" panose="020B0604020202020204" pitchFamily="34" charset="0"/>
              </a:rPr>
              <a:t>được </a:t>
            </a:r>
            <a:r>
              <a:rPr lang="vi-VN" sz="2000" b="0" i="0">
                <a:solidFill>
                  <a:srgbClr val="35216F"/>
                </a:solidFill>
                <a:effectLst/>
                <a:latin typeface="Arial" panose="020B0604020202020204" pitchFamily="34" charset="0"/>
                <a:cs typeface="Arial" panose="020B0604020202020204" pitchFamily="34" charset="0"/>
              </a:rPr>
              <a:t>ghi nhận</a:t>
            </a:r>
            <a:r>
              <a:rPr lang="en-US" sz="2000" b="0" i="0">
                <a:solidFill>
                  <a:srgbClr val="35216F"/>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trong cơ sở dữ liệu</a:t>
            </a:r>
            <a:r>
              <a:rPr lang="vi-VN" sz="2000">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yêu cầu </a:t>
            </a:r>
            <a:br>
              <a:rPr lang="vi-VN" sz="2000">
                <a:latin typeface="Arial" panose="020B0604020202020204" pitchFamily="34" charset="0"/>
                <a:cs typeface="Arial" panose="020B0604020202020204" pitchFamily="34" charset="0"/>
              </a:rPr>
            </a:br>
            <a:endParaRPr lang="en-US" sz="2000">
              <a:solidFill>
                <a:srgbClr val="35216F"/>
              </a:solidFill>
              <a:latin typeface="Arial" panose="020B0604020202020204" pitchFamily="34" charset="0"/>
              <a:cs typeface="Arial" panose="020B0604020202020204" pitchFamily="34" charset="0"/>
            </a:endParaRPr>
          </a:p>
          <a:p>
            <a:r>
              <a:rPr lang="vi-VN" sz="2000" b="0" i="0">
                <a:solidFill>
                  <a:srgbClr val="35216F"/>
                </a:solidFill>
                <a:effectLst/>
                <a:latin typeface="Arial" panose="020B0604020202020204" pitchFamily="34" charset="0"/>
                <a:cs typeface="Arial" panose="020B0604020202020204" pitchFamily="34" charset="0"/>
              </a:rPr>
              <a:t>Hoặc (trong ma trận tương tác)</a:t>
            </a:r>
            <a:r>
              <a:rPr lang="vi-VN" sz="2000">
                <a:latin typeface="Arial" panose="020B0604020202020204" pitchFamily="34" charset="0"/>
                <a:cs typeface="Arial" panose="020B0604020202020204" pitchFamily="34" charset="0"/>
              </a:rPr>
              <a:t> </a:t>
            </a:r>
            <a:br>
              <a:rPr lang="vi-VN" sz="2000">
                <a:latin typeface="Arial" panose="020B0604020202020204" pitchFamily="34" charset="0"/>
                <a:cs typeface="Arial" panose="020B0604020202020204" pitchFamily="34" charset="0"/>
              </a:rPr>
            </a:br>
            <a:br>
              <a:rPr lang="en-US"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6D86957-1057-4E4F-861E-083C59FF997E}"/>
              </a:ext>
            </a:extLst>
          </p:cNvPr>
          <p:cNvPicPr>
            <a:picLocks noChangeAspect="1"/>
          </p:cNvPicPr>
          <p:nvPr/>
        </p:nvPicPr>
        <p:blipFill>
          <a:blip r:embed="rId2"/>
          <a:stretch>
            <a:fillRect/>
          </a:stretch>
        </p:blipFill>
        <p:spPr>
          <a:xfrm>
            <a:off x="1995932" y="4282440"/>
            <a:ext cx="5972175" cy="2362200"/>
          </a:xfrm>
          <a:prstGeom prst="rect">
            <a:avLst/>
          </a:prstGeom>
        </p:spPr>
      </p:pic>
      <p:pic>
        <p:nvPicPr>
          <p:cNvPr id="6" name="Picture 5">
            <a:extLst>
              <a:ext uri="{FF2B5EF4-FFF2-40B4-BE49-F238E27FC236}">
                <a16:creationId xmlns:a16="http://schemas.microsoft.com/office/drawing/2014/main" id="{7D479E3E-3521-4A9D-8669-9706EA63CCE2}"/>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contrast="40000"/>
                    </a14:imgEffect>
                  </a14:imgLayer>
                </a14:imgProps>
              </a:ext>
            </a:extLst>
          </a:blip>
          <a:stretch>
            <a:fillRect/>
          </a:stretch>
        </p:blipFill>
        <p:spPr>
          <a:xfrm>
            <a:off x="8325739" y="4205065"/>
            <a:ext cx="2619375" cy="2028825"/>
          </a:xfrm>
          <a:prstGeom prst="rect">
            <a:avLst/>
          </a:prstGeom>
        </p:spPr>
      </p:pic>
    </p:spTree>
    <p:extLst>
      <p:ext uri="{BB962C8B-B14F-4D97-AF65-F5344CB8AC3E}">
        <p14:creationId xmlns:p14="http://schemas.microsoft.com/office/powerpoint/2010/main" val="3537204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9BB0-2117-4FCF-AF69-A3E1FDB91054}"/>
              </a:ext>
            </a:extLst>
          </p:cNvPr>
          <p:cNvSpPr>
            <a:spLocks noGrp="1"/>
          </p:cNvSpPr>
          <p:nvPr>
            <p:ph type="title"/>
          </p:nvPr>
        </p:nvSpPr>
        <p:spPr/>
        <p:txBody>
          <a:bodyPr/>
          <a:lstStyle/>
          <a:p>
            <a:r>
              <a:rPr lang="en-US" sz="1800" b="0" i="0">
                <a:solidFill>
                  <a:srgbClr val="CC0000"/>
                </a:solidFill>
                <a:effectLst/>
                <a:latin typeface="Comic Sans MS" panose="030F0702030302020204" pitchFamily="66" charset="0"/>
              </a:rPr>
              <a:t>Qu</a:t>
            </a:r>
            <a:r>
              <a:rPr lang="en-US" sz="1800" b="0" i="0">
                <a:solidFill>
                  <a:srgbClr val="CC0000"/>
                </a:solidFill>
                <a:effectLst/>
                <a:latin typeface="Times New Roman" panose="02020603050405020304" pitchFamily="18" charset="0"/>
              </a:rPr>
              <a:t>ả</a:t>
            </a:r>
            <a:r>
              <a:rPr lang="en-US" sz="1800" b="0" i="0">
                <a:solidFill>
                  <a:srgbClr val="CC0000"/>
                </a:solidFill>
                <a:effectLst/>
                <a:latin typeface="Comic Sans MS" panose="030F0702030302020204" pitchFamily="66" charset="0"/>
              </a:rPr>
              <a:t>n lí xung đ</a:t>
            </a:r>
            <a:r>
              <a:rPr lang="en-US" sz="1800" b="0" i="0">
                <a:solidFill>
                  <a:srgbClr val="CC0000"/>
                </a:solidFill>
                <a:effectLst/>
                <a:latin typeface="Times New Roman" panose="02020603050405020304" pitchFamily="18" charset="0"/>
              </a:rPr>
              <a:t>ộ</a:t>
            </a:r>
            <a:r>
              <a:rPr lang="en-US" sz="1800" b="0" i="0">
                <a:solidFill>
                  <a:srgbClr val="CC0000"/>
                </a:solidFill>
                <a:effectLst/>
                <a:latin typeface="Comic Sans MS" panose="030F0702030302020204" pitchFamily="66" charset="0"/>
              </a:rPr>
              <a:t>t: M</a:t>
            </a:r>
            <a:r>
              <a:rPr lang="en-US" sz="1800" b="0" i="0">
                <a:solidFill>
                  <a:srgbClr val="CC0000"/>
                </a:solidFill>
                <a:effectLst/>
                <a:latin typeface="Times New Roman" panose="02020603050405020304" pitchFamily="18" charset="0"/>
              </a:rPr>
              <a:t>ộ</a:t>
            </a:r>
            <a:r>
              <a:rPr lang="en-US" sz="1800" b="0" i="0">
                <a:solidFill>
                  <a:srgbClr val="CC0000"/>
                </a:solidFill>
                <a:effectLst/>
                <a:latin typeface="Comic Sans MS" panose="030F0702030302020204" pitchFamily="66" charset="0"/>
              </a:rPr>
              <a:t>t quy trình h</a:t>
            </a:r>
            <a:r>
              <a:rPr lang="en-US" sz="1800" b="0" i="0">
                <a:solidFill>
                  <a:srgbClr val="CC0000"/>
                </a:solidFill>
                <a:effectLst/>
                <a:latin typeface="Times New Roman" panose="02020603050405020304" pitchFamily="18" charset="0"/>
              </a:rPr>
              <a:t>ệ </a:t>
            </a:r>
            <a:r>
              <a:rPr lang="en-US" sz="1800" b="0" i="0">
                <a:solidFill>
                  <a:srgbClr val="CC0000"/>
                </a:solidFill>
                <a:effectLst/>
                <a:latin typeface="Comic Sans MS" panose="030F0702030302020204" pitchFamily="66" charset="0"/>
              </a:rPr>
              <a:t>th</a:t>
            </a:r>
            <a:r>
              <a:rPr lang="en-US" sz="1800" b="0" i="0">
                <a:solidFill>
                  <a:srgbClr val="CC0000"/>
                </a:solidFill>
                <a:effectLst/>
                <a:latin typeface="Times New Roman" panose="02020603050405020304" pitchFamily="18" charset="0"/>
              </a:rPr>
              <a:t>ố</a:t>
            </a:r>
            <a:r>
              <a:rPr lang="en-US" sz="1800" b="0" i="0">
                <a:solidFill>
                  <a:srgbClr val="CC0000"/>
                </a:solidFill>
                <a:effectLst/>
                <a:latin typeface="Comic Sans MS" panose="030F0702030302020204" pitchFamily="66" charset="0"/>
              </a:rPr>
              <a:t>ng (2)</a:t>
            </a:r>
            <a:r>
              <a:rPr lang="en-US"/>
              <a:t> </a:t>
            </a:r>
            <a:br>
              <a:rPr lang="en-US"/>
            </a:br>
            <a:endParaRPr lang="en-US"/>
          </a:p>
        </p:txBody>
      </p:sp>
      <p:sp>
        <p:nvSpPr>
          <p:cNvPr id="3" name="Content Placeholder 2">
            <a:extLst>
              <a:ext uri="{FF2B5EF4-FFF2-40B4-BE49-F238E27FC236}">
                <a16:creationId xmlns:a16="http://schemas.microsoft.com/office/drawing/2014/main" id="{C82D9436-0236-4166-A5F2-17EF1EEFAEC8}"/>
              </a:ext>
            </a:extLst>
          </p:cNvPr>
          <p:cNvSpPr>
            <a:spLocks noGrp="1"/>
          </p:cNvSpPr>
          <p:nvPr>
            <p:ph idx="1"/>
          </p:nvPr>
        </p:nvSpPr>
        <p:spPr>
          <a:xfrm>
            <a:off x="2589212" y="3429000"/>
            <a:ext cx="8915400" cy="2482222"/>
          </a:xfrm>
        </p:spPr>
        <p:txBody>
          <a:bodyPr>
            <a:normAutofit/>
          </a:bodyPr>
          <a:lstStyle/>
          <a:p>
            <a:r>
              <a:rPr lang="vi-VN" sz="2400" b="0" i="0">
                <a:solidFill>
                  <a:srgbClr val="35216F"/>
                </a:solidFill>
                <a:effectLst/>
                <a:latin typeface="Arial" panose="020B0604020202020204" pitchFamily="34" charset="0"/>
                <a:cs typeface="Arial" panose="020B0604020202020204" pitchFamily="34" charset="0"/>
              </a:rPr>
              <a:t>Đối với giải thích tối ưu, để tốt hơn ...</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7F007F"/>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Thăm dò nhiều lời giải ưu tiên đầu tiên,</a:t>
            </a:r>
            <a:br>
              <a:rPr lang="vi-VN" sz="2400" b="0" i="0">
                <a:solidFill>
                  <a:srgbClr val="009898"/>
                </a:solidFill>
                <a:effectLst/>
                <a:latin typeface="Arial" panose="020B0604020202020204" pitchFamily="34" charset="0"/>
                <a:cs typeface="Arial" panose="020B0604020202020204" pitchFamily="34" charset="0"/>
              </a:rPr>
            </a:br>
            <a:r>
              <a:rPr lang="vi-VN" sz="2400" b="0" i="0">
                <a:solidFill>
                  <a:srgbClr val="7F007F"/>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So sánh,</a:t>
            </a:r>
            <a:r>
              <a:rPr lang="en-US" sz="2400" b="0" i="0">
                <a:solidFill>
                  <a:srgbClr val="009898"/>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chọn/đồng ý về ưu tiên nhất tiếp theo</a:t>
            </a:r>
            <a:endParaRPr lang="en-US" sz="2400" b="0" i="0">
              <a:solidFill>
                <a:srgbClr val="009898"/>
              </a:solidFill>
              <a:effectLst/>
              <a:latin typeface="Arial" panose="020B0604020202020204" pitchFamily="34" charset="0"/>
              <a:cs typeface="Arial" panose="020B0604020202020204" pitchFamily="34" charset="0"/>
            </a:endParaRPr>
          </a:p>
          <a:p>
            <a:r>
              <a:rPr lang="vi-VN" sz="2400" b="0" i="0">
                <a:solidFill>
                  <a:srgbClr val="35216F"/>
                </a:solidFill>
                <a:effectLst/>
                <a:latin typeface="Arial" panose="020B0604020202020204" pitchFamily="34" charset="0"/>
                <a:cs typeface="Arial" panose="020B0604020202020204" pitchFamily="34" charset="0"/>
              </a:rPr>
              <a:t>Để tạo ra lời giải ưu tiên, sử dụng ...</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7F007F"/>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Kĩ thuật khơi gợi</a:t>
            </a:r>
            <a:r>
              <a:rPr lang="en-US" sz="2400" b="0" i="0">
                <a:solidFill>
                  <a:srgbClr val="009898"/>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(phỏng vấn, thảo luận nhóm)</a:t>
            </a:r>
            <a:br>
              <a:rPr lang="vi-VN" sz="2400" b="0" i="0">
                <a:solidFill>
                  <a:srgbClr val="009898"/>
                </a:solidFill>
                <a:effectLst/>
                <a:latin typeface="Arial" panose="020B0604020202020204" pitchFamily="34" charset="0"/>
                <a:cs typeface="Arial" panose="020B0604020202020204" pitchFamily="34" charset="0"/>
              </a:rPr>
            </a:br>
            <a:r>
              <a:rPr lang="vi-VN" sz="2400" b="0" i="0">
                <a:solidFill>
                  <a:srgbClr val="7F007F"/>
                </a:solidFill>
                <a:effectLst/>
                <a:latin typeface="Arial" panose="020B0604020202020204" pitchFamily="34" charset="0"/>
                <a:cs typeface="Arial" panose="020B0604020202020204" pitchFamily="34" charset="0"/>
              </a:rPr>
              <a:t>– </a:t>
            </a:r>
            <a:r>
              <a:rPr lang="vi-VN" sz="2400" b="0" i="0">
                <a:solidFill>
                  <a:srgbClr val="009898"/>
                </a:solidFill>
                <a:effectLst/>
                <a:latin typeface="Arial" panose="020B0604020202020204" pitchFamily="34" charset="0"/>
                <a:cs typeface="Arial" panose="020B0604020202020204" pitchFamily="34" charset="0"/>
              </a:rPr>
              <a:t>Chiến thuật giải quyết</a:t>
            </a:r>
            <a:r>
              <a:rPr lang="vi-VN"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1306DA-474B-41AF-919E-97DECA600494}"/>
              </a:ext>
            </a:extLst>
          </p:cNvPr>
          <p:cNvPicPr>
            <a:picLocks noChangeAspect="1"/>
          </p:cNvPicPr>
          <p:nvPr/>
        </p:nvPicPr>
        <p:blipFill>
          <a:blip r:embed="rId2"/>
          <a:stretch>
            <a:fillRect/>
          </a:stretch>
        </p:blipFill>
        <p:spPr>
          <a:xfrm>
            <a:off x="2589212" y="1615186"/>
            <a:ext cx="7213156" cy="1358669"/>
          </a:xfrm>
          <a:prstGeom prst="rect">
            <a:avLst/>
          </a:prstGeom>
        </p:spPr>
      </p:pic>
    </p:spTree>
    <p:extLst>
      <p:ext uri="{BB962C8B-B14F-4D97-AF65-F5344CB8AC3E}">
        <p14:creationId xmlns:p14="http://schemas.microsoft.com/office/powerpoint/2010/main" val="1622986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D3F9-1C16-4F8C-AAAC-C1225897763A}"/>
              </a:ext>
            </a:extLst>
          </p:cNvPr>
          <p:cNvSpPr>
            <a:spLocks noGrp="1"/>
          </p:cNvSpPr>
          <p:nvPr>
            <p:ph type="title"/>
          </p:nvPr>
        </p:nvSpPr>
        <p:spPr>
          <a:xfrm>
            <a:off x="2355659" y="624110"/>
            <a:ext cx="8911687" cy="840838"/>
          </a:xfrm>
        </p:spPr>
        <p:txBody>
          <a:bodyPr>
            <a:normAutofit/>
          </a:bodyPr>
          <a:lstStyle/>
          <a:p>
            <a:r>
              <a:rPr lang="en-US" sz="2800" b="1" i="0">
                <a:solidFill>
                  <a:srgbClr val="CC0000"/>
                </a:solidFill>
                <a:effectLst/>
                <a:latin typeface="Arial" panose="020B0604020202020204" pitchFamily="34" charset="0"/>
                <a:cs typeface="Arial" panose="020B0604020202020204" pitchFamily="34" charset="0"/>
              </a:rPr>
              <a:t>CHIẾN THUẬT GIẢI QUYẾT XUNG ĐỘT</a:t>
            </a:r>
            <a:r>
              <a:rPr lang="en-US" sz="4800" b="1">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DAA8E802-920F-4161-B3B1-E716EB6EC27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E9B551-F886-420E-AD8B-B64EAF805EF0}"/>
              </a:ext>
            </a:extLst>
          </p:cNvPr>
          <p:cNvPicPr>
            <a:picLocks noChangeAspect="1"/>
          </p:cNvPicPr>
          <p:nvPr/>
        </p:nvPicPr>
        <p:blipFill>
          <a:blip r:embed="rId2"/>
          <a:stretch>
            <a:fillRect/>
          </a:stretch>
        </p:blipFill>
        <p:spPr>
          <a:xfrm>
            <a:off x="2355659" y="1770640"/>
            <a:ext cx="7958773" cy="4503542"/>
          </a:xfrm>
          <a:prstGeom prst="rect">
            <a:avLst/>
          </a:prstGeom>
        </p:spPr>
      </p:pic>
    </p:spTree>
    <p:extLst>
      <p:ext uri="{BB962C8B-B14F-4D97-AF65-F5344CB8AC3E}">
        <p14:creationId xmlns:p14="http://schemas.microsoft.com/office/powerpoint/2010/main" val="2337833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C8C6-90DF-41B5-B313-8FC6DE201BD7}"/>
              </a:ext>
            </a:extLst>
          </p:cNvPr>
          <p:cNvSpPr>
            <a:spLocks noGrp="1"/>
          </p:cNvSpPr>
          <p:nvPr>
            <p:ph type="title"/>
          </p:nvPr>
        </p:nvSpPr>
        <p:spPr>
          <a:xfrm>
            <a:off x="2592925" y="624110"/>
            <a:ext cx="8911687" cy="838930"/>
          </a:xfrm>
        </p:spPr>
        <p:txBody>
          <a:bodyPr vert="horz" lIns="91440" tIns="45720" rIns="91440" bIns="45720" rtlCol="0" anchor="t">
            <a:normAutofit fontScale="90000"/>
          </a:bodyPr>
          <a:lstStyle/>
          <a:p>
            <a:r>
              <a:rPr lang="en-US" sz="2800">
                <a:solidFill>
                  <a:srgbClr val="CC0000"/>
                </a:solidFill>
                <a:latin typeface="Arial" panose="020B0604020202020204" pitchFamily="34" charset="0"/>
                <a:cs typeface="Arial" panose="020B0604020202020204" pitchFamily="34" charset="0"/>
              </a:rPr>
              <a:t>Quản lí mâu thuẫn: Một quá trình của hệ thống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D2FEB83-E991-4716-9EB2-3602F2EEF67E}"/>
              </a:ext>
            </a:extLst>
          </p:cNvPr>
          <p:cNvSpPr>
            <a:spLocks noGrp="1"/>
          </p:cNvSpPr>
          <p:nvPr>
            <p:ph idx="1"/>
          </p:nvPr>
        </p:nvSpPr>
        <p:spPr>
          <a:xfrm>
            <a:off x="2500346" y="3523614"/>
            <a:ext cx="8915400" cy="2338966"/>
          </a:xfrm>
        </p:spPr>
        <p:txBody>
          <a:bodyPr/>
          <a:lstStyle/>
          <a:p>
            <a:pPr>
              <a:lnSpc>
                <a:spcPct val="150000"/>
              </a:lnSpc>
            </a:pPr>
            <a:r>
              <a:rPr lang="en-US" sz="1800" b="0" i="0">
                <a:solidFill>
                  <a:srgbClr val="7F007F"/>
                </a:solidFill>
                <a:effectLst/>
                <a:latin typeface="Wingdings" panose="05000000000000000000" pitchFamily="2" charset="2"/>
              </a:rPr>
              <a:t> </a:t>
            </a:r>
            <a:r>
              <a:rPr lang="en-US" sz="1800" b="0" i="0">
                <a:solidFill>
                  <a:srgbClr val="35216F"/>
                </a:solidFill>
                <a:effectLst/>
                <a:latin typeface="Comic Sans MS" panose="030F0702030302020204" pitchFamily="66" charset="0"/>
              </a:rPr>
              <a:t>Tiêu chu</a:t>
            </a:r>
            <a:r>
              <a:rPr lang="en-US" sz="1800" b="0" i="0">
                <a:solidFill>
                  <a:srgbClr val="35216F"/>
                </a:solidFill>
                <a:effectLst/>
                <a:latin typeface="Times New Roman" panose="02020603050405020304" pitchFamily="18" charset="0"/>
              </a:rPr>
              <a:t>ẩ</a:t>
            </a:r>
            <a:r>
              <a:rPr lang="en-US" sz="1800" b="0" i="0">
                <a:solidFill>
                  <a:srgbClr val="35216F"/>
                </a:solidFill>
                <a:effectLst/>
                <a:latin typeface="Comic Sans MS" panose="030F0702030302020204" pitchFamily="66" charset="0"/>
              </a:rPr>
              <a:t>n đánh giá cho l</a:t>
            </a:r>
            <a:r>
              <a:rPr lang="en-US" sz="1800" b="0" i="0">
                <a:solidFill>
                  <a:srgbClr val="35216F"/>
                </a:solidFill>
                <a:effectLst/>
                <a:latin typeface="Times New Roman" panose="02020603050405020304" pitchFamily="18" charset="0"/>
              </a:rPr>
              <a:t>ờ</a:t>
            </a:r>
            <a:r>
              <a:rPr lang="en-US" sz="1800" b="0" i="0">
                <a:solidFill>
                  <a:srgbClr val="35216F"/>
                </a:solidFill>
                <a:effectLst/>
                <a:latin typeface="Comic Sans MS" panose="030F0702030302020204" pitchFamily="66" charset="0"/>
              </a:rPr>
              <a:t>i gi</a:t>
            </a:r>
            <a:r>
              <a:rPr lang="en-US" sz="1800" b="0" i="0">
                <a:solidFill>
                  <a:srgbClr val="35216F"/>
                </a:solidFill>
                <a:effectLst/>
                <a:latin typeface="Times New Roman" panose="02020603050405020304" pitchFamily="18" charset="0"/>
              </a:rPr>
              <a:t>ả</a:t>
            </a:r>
            <a:r>
              <a:rPr lang="en-US" sz="1800" b="0" i="0">
                <a:solidFill>
                  <a:srgbClr val="35216F"/>
                </a:solidFill>
                <a:effectLst/>
                <a:latin typeface="Comic Sans MS" panose="030F0702030302020204" pitchFamily="66" charset="0"/>
              </a:rPr>
              <a:t>i :</a:t>
            </a:r>
            <a:br>
              <a:rPr lang="en-US" sz="1800" b="0" i="0">
                <a:solidFill>
                  <a:srgbClr val="35216F"/>
                </a:solidFill>
                <a:effectLst/>
                <a:latin typeface="Comic Sans MS" panose="030F0702030302020204" pitchFamily="66" charset="0"/>
              </a:rPr>
            </a:br>
            <a:r>
              <a:rPr lang="en-US" sz="1800" b="0" i="0">
                <a:solidFill>
                  <a:srgbClr val="7F007F"/>
                </a:solidFill>
                <a:effectLst/>
                <a:latin typeface="Comic Sans MS" panose="030F0702030302020204" pitchFamily="66" charset="0"/>
              </a:rPr>
              <a:t>– </a:t>
            </a:r>
            <a:r>
              <a:rPr lang="en-US" sz="1800" b="0" i="0">
                <a:solidFill>
                  <a:srgbClr val="009898"/>
                </a:solidFill>
                <a:effectLst/>
                <a:latin typeface="Comic Sans MS" panose="030F0702030302020204" pitchFamily="66" charset="0"/>
              </a:rPr>
              <a:t>Đóng góp quan tr</a:t>
            </a:r>
            <a:r>
              <a:rPr lang="en-US" sz="1800" b="0" i="0">
                <a:solidFill>
                  <a:srgbClr val="009898"/>
                </a:solidFill>
                <a:effectLst/>
                <a:latin typeface="Times New Roman" panose="02020603050405020304" pitchFamily="18" charset="0"/>
              </a:rPr>
              <a:t>ọ</a:t>
            </a:r>
            <a:r>
              <a:rPr lang="en-US" sz="1800" b="0" i="0">
                <a:solidFill>
                  <a:srgbClr val="009898"/>
                </a:solidFill>
                <a:effectLst/>
                <a:latin typeface="Comic Sans MS" panose="030F0702030302020204" pitchFamily="66" charset="0"/>
              </a:rPr>
              <a:t>ng đ</a:t>
            </a:r>
            <a:r>
              <a:rPr lang="en-US" sz="1800" b="0" i="0">
                <a:solidFill>
                  <a:srgbClr val="009898"/>
                </a:solidFill>
                <a:effectLst/>
                <a:latin typeface="Times New Roman" panose="02020603050405020304" pitchFamily="18" charset="0"/>
              </a:rPr>
              <a:t>ế</a:t>
            </a:r>
            <a:r>
              <a:rPr lang="en-US" sz="1800" b="0" i="0">
                <a:solidFill>
                  <a:srgbClr val="009898"/>
                </a:solidFill>
                <a:effectLst/>
                <a:latin typeface="Comic Sans MS" panose="030F0702030302020204" pitchFamily="66" charset="0"/>
              </a:rPr>
              <a:t>n yêu c</a:t>
            </a:r>
            <a:r>
              <a:rPr lang="en-US" sz="1800" b="0" i="0">
                <a:solidFill>
                  <a:srgbClr val="009898"/>
                </a:solidFill>
                <a:effectLst/>
                <a:latin typeface="Times New Roman" panose="02020603050405020304" pitchFamily="18" charset="0"/>
              </a:rPr>
              <a:t>ầ</a:t>
            </a:r>
            <a:r>
              <a:rPr lang="en-US" sz="1800" b="0" i="0">
                <a:solidFill>
                  <a:srgbClr val="009898"/>
                </a:solidFill>
                <a:effectLst/>
                <a:latin typeface="Comic Sans MS" panose="030F0702030302020204" pitchFamily="66" charset="0"/>
              </a:rPr>
              <a:t>u phi ch</a:t>
            </a:r>
            <a:r>
              <a:rPr lang="en-US" sz="1800" b="0" i="0">
                <a:solidFill>
                  <a:srgbClr val="009898"/>
                </a:solidFill>
                <a:effectLst/>
                <a:latin typeface="Times New Roman" panose="02020603050405020304" pitchFamily="18" charset="0"/>
              </a:rPr>
              <a:t>ứ</a:t>
            </a:r>
            <a:r>
              <a:rPr lang="en-US" sz="1800" b="0" i="0">
                <a:solidFill>
                  <a:srgbClr val="009898"/>
                </a:solidFill>
                <a:effectLst/>
                <a:latin typeface="Comic Sans MS" panose="030F0702030302020204" pitchFamily="66" charset="0"/>
              </a:rPr>
              <a:t>c năng</a:t>
            </a:r>
            <a:br>
              <a:rPr lang="en-US" sz="1800" b="0" i="0">
                <a:solidFill>
                  <a:srgbClr val="009898"/>
                </a:solidFill>
                <a:effectLst/>
                <a:latin typeface="Comic Sans MS" panose="030F0702030302020204" pitchFamily="66" charset="0"/>
              </a:rPr>
            </a:br>
            <a:r>
              <a:rPr lang="en-US" sz="1800" b="0" i="0">
                <a:solidFill>
                  <a:srgbClr val="7F007F"/>
                </a:solidFill>
                <a:effectLst/>
                <a:latin typeface="Comic Sans MS" panose="030F0702030302020204" pitchFamily="66" charset="0"/>
              </a:rPr>
              <a:t>– </a:t>
            </a:r>
            <a:r>
              <a:rPr lang="en-US" sz="1800" b="0" i="0">
                <a:solidFill>
                  <a:srgbClr val="009898"/>
                </a:solidFill>
                <a:effectLst/>
                <a:latin typeface="Comic Sans MS" panose="030F0702030302020204" pitchFamily="66" charset="0"/>
              </a:rPr>
              <a:t>Đóng góp đ</a:t>
            </a:r>
            <a:r>
              <a:rPr lang="en-US" sz="1800" b="0" i="0">
                <a:solidFill>
                  <a:srgbClr val="009898"/>
                </a:solidFill>
                <a:effectLst/>
                <a:latin typeface="Times New Roman" panose="02020603050405020304" pitchFamily="18" charset="0"/>
              </a:rPr>
              <a:t>ể </a:t>
            </a:r>
            <a:r>
              <a:rPr lang="en-US" sz="1800" b="0" i="0">
                <a:solidFill>
                  <a:srgbClr val="009898"/>
                </a:solidFill>
                <a:effectLst/>
                <a:latin typeface="Comic Sans MS" panose="030F0702030302020204" pitchFamily="66" charset="0"/>
              </a:rPr>
              <a:t>gi</a:t>
            </a:r>
            <a:r>
              <a:rPr lang="en-US" sz="1800" b="0" i="0">
                <a:solidFill>
                  <a:srgbClr val="009898"/>
                </a:solidFill>
                <a:effectLst/>
                <a:latin typeface="Times New Roman" panose="02020603050405020304" pitchFamily="18" charset="0"/>
              </a:rPr>
              <a:t>ả</a:t>
            </a:r>
            <a:r>
              <a:rPr lang="en-US" sz="1800" b="0" i="0">
                <a:solidFill>
                  <a:srgbClr val="009898"/>
                </a:solidFill>
                <a:effectLst/>
                <a:latin typeface="Comic Sans MS" panose="030F0702030302020204" pitchFamily="66" charset="0"/>
              </a:rPr>
              <a:t>i quy</a:t>
            </a:r>
            <a:r>
              <a:rPr lang="en-US" sz="1800" b="0" i="0">
                <a:solidFill>
                  <a:srgbClr val="009898"/>
                </a:solidFill>
                <a:effectLst/>
                <a:latin typeface="Times New Roman" panose="02020603050405020304" pitchFamily="18" charset="0"/>
              </a:rPr>
              <a:t>ế</a:t>
            </a:r>
            <a:r>
              <a:rPr lang="en-US" sz="1800" b="0" i="0">
                <a:solidFill>
                  <a:srgbClr val="009898"/>
                </a:solidFill>
                <a:effectLst/>
                <a:latin typeface="Comic Sans MS" panose="030F0702030302020204" pitchFamily="66" charset="0"/>
              </a:rPr>
              <a:t>t xung đ</a:t>
            </a:r>
            <a:r>
              <a:rPr lang="en-US" sz="1800" b="0" i="0">
                <a:solidFill>
                  <a:srgbClr val="009898"/>
                </a:solidFill>
                <a:effectLst/>
                <a:latin typeface="Times New Roman" panose="02020603050405020304" pitchFamily="18" charset="0"/>
              </a:rPr>
              <a:t>ộ</a:t>
            </a:r>
            <a:r>
              <a:rPr lang="en-US" sz="1800" b="0" i="0">
                <a:solidFill>
                  <a:srgbClr val="009898"/>
                </a:solidFill>
                <a:effectLst/>
                <a:latin typeface="Comic Sans MS" panose="030F0702030302020204" pitchFamily="66" charset="0"/>
              </a:rPr>
              <a:t>t và các r</a:t>
            </a:r>
            <a:r>
              <a:rPr lang="en-US" sz="1800" b="0" i="0">
                <a:solidFill>
                  <a:srgbClr val="009898"/>
                </a:solidFill>
                <a:effectLst/>
                <a:latin typeface="Times New Roman" panose="02020603050405020304" pitchFamily="18" charset="0"/>
              </a:rPr>
              <a:t>ủ</a:t>
            </a:r>
            <a:r>
              <a:rPr lang="en-US" sz="1800" b="0" i="0">
                <a:solidFill>
                  <a:srgbClr val="009898"/>
                </a:solidFill>
                <a:effectLst/>
                <a:latin typeface="Comic Sans MS" panose="030F0702030302020204" pitchFamily="66" charset="0"/>
              </a:rPr>
              <a:t>i ro khác</a:t>
            </a:r>
            <a:r>
              <a:rPr lang="en-US"/>
              <a:t> </a:t>
            </a:r>
          </a:p>
        </p:txBody>
      </p:sp>
      <p:pic>
        <p:nvPicPr>
          <p:cNvPr id="5" name="Picture 4">
            <a:extLst>
              <a:ext uri="{FF2B5EF4-FFF2-40B4-BE49-F238E27FC236}">
                <a16:creationId xmlns:a16="http://schemas.microsoft.com/office/drawing/2014/main" id="{16D42BBD-D988-4038-896D-DDB3A5CEB8F8}"/>
              </a:ext>
            </a:extLst>
          </p:cNvPr>
          <p:cNvPicPr>
            <a:picLocks noChangeAspect="1"/>
          </p:cNvPicPr>
          <p:nvPr/>
        </p:nvPicPr>
        <p:blipFill>
          <a:blip r:embed="rId2"/>
          <a:stretch>
            <a:fillRect/>
          </a:stretch>
        </p:blipFill>
        <p:spPr>
          <a:xfrm>
            <a:off x="2475962" y="1880584"/>
            <a:ext cx="7436134" cy="1218125"/>
          </a:xfrm>
          <a:prstGeom prst="rect">
            <a:avLst/>
          </a:prstGeom>
        </p:spPr>
      </p:pic>
    </p:spTree>
    <p:extLst>
      <p:ext uri="{BB962C8B-B14F-4D97-AF65-F5344CB8AC3E}">
        <p14:creationId xmlns:p14="http://schemas.microsoft.com/office/powerpoint/2010/main" val="10996544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DA30-1E38-4395-AF90-DD4466E046C4}"/>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Hệ thống thang máy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BB7C3D4-3E48-4BBD-A8EA-DD3D8DCA6630}"/>
              </a:ext>
            </a:extLst>
          </p:cNvPr>
          <p:cNvSpPr>
            <a:spLocks noGrp="1"/>
          </p:cNvSpPr>
          <p:nvPr>
            <p:ph idx="1"/>
          </p:nvPr>
        </p:nvSpPr>
        <p:spPr>
          <a:xfrm>
            <a:off x="2097024" y="1499616"/>
            <a:ext cx="9407588" cy="4962144"/>
          </a:xfrm>
        </p:spPr>
        <p:txBody>
          <a:bodyPr>
            <a:normAutofit fontScale="92500" lnSpcReduction="20000"/>
          </a:bodyPr>
          <a:lstStyle/>
          <a:p>
            <a:pPr>
              <a:lnSpc>
                <a:spcPct val="120000"/>
              </a:lnSpc>
            </a:pPr>
            <a:r>
              <a:rPr lang="vi-VN" sz="1800" b="0" i="0">
                <a:solidFill>
                  <a:srgbClr val="C00000"/>
                </a:solidFill>
                <a:effectLst/>
                <a:latin typeface="Arial" panose="020B0604020202020204" pitchFamily="34" charset="0"/>
                <a:cs typeface="Arial" panose="020B0604020202020204" pitchFamily="34" charset="0"/>
              </a:rPr>
              <a:t>Ví dụ ( các yêu cầu đang xung đột</a:t>
            </a:r>
            <a:r>
              <a:rPr lang="en-US" sz="1800" b="0" i="0">
                <a:solidFill>
                  <a:srgbClr val="C00000"/>
                </a:solidFill>
                <a:effectLst/>
                <a:latin typeface="Arial" panose="020B0604020202020204" pitchFamily="34" charset="0"/>
                <a:cs typeface="Arial" panose="020B0604020202020204" pitchFamily="34" charset="0"/>
              </a:rPr>
              <a:t> </a:t>
            </a:r>
            <a:r>
              <a:rPr lang="vi-VN" sz="1800" b="0" i="0">
                <a:solidFill>
                  <a:srgbClr val="C00000"/>
                </a:solidFill>
                <a:effectLst/>
                <a:latin typeface="Arial" panose="020B0604020202020204" pitchFamily="34" charset="0"/>
                <a:cs typeface="Arial" panose="020B0604020202020204" pitchFamily="34" charset="0"/>
              </a:rPr>
              <a:t>yếu và điều kiện biên mà làm cho</a:t>
            </a:r>
            <a:r>
              <a:rPr lang="en-US" sz="1800" b="0" i="0">
                <a:solidFill>
                  <a:srgbClr val="C00000"/>
                </a:solidFill>
                <a:effectLst/>
                <a:latin typeface="Arial" panose="020B0604020202020204" pitchFamily="34" charset="0"/>
                <a:cs typeface="Arial" panose="020B0604020202020204" pitchFamily="34" charset="0"/>
              </a:rPr>
              <a:t> </a:t>
            </a:r>
            <a:r>
              <a:rPr lang="vi-VN" sz="1800" b="0" i="0">
                <a:solidFill>
                  <a:srgbClr val="C00000"/>
                </a:solidFill>
                <a:effectLst/>
                <a:latin typeface="Arial" panose="020B0604020202020204" pitchFamily="34" charset="0"/>
                <a:cs typeface="Arial" panose="020B0604020202020204" pitchFamily="34" charset="0"/>
              </a:rPr>
              <a:t>các yêu cầu đang xung đột</a:t>
            </a:r>
            <a:r>
              <a:rPr lang="en-US" sz="1800" b="0" i="0">
                <a:solidFill>
                  <a:srgbClr val="C00000"/>
                </a:solidFill>
                <a:effectLst/>
                <a:latin typeface="Arial" panose="020B0604020202020204" pitchFamily="34" charset="0"/>
                <a:cs typeface="Arial" panose="020B0604020202020204" pitchFamily="34" charset="0"/>
              </a:rPr>
              <a:t> </a:t>
            </a:r>
            <a:r>
              <a:rPr lang="vi-VN" sz="1800" b="0" i="0">
                <a:solidFill>
                  <a:srgbClr val="C00000"/>
                </a:solidFill>
                <a:effectLst/>
                <a:latin typeface="Arial" panose="020B0604020202020204" pitchFamily="34" charset="0"/>
                <a:cs typeface="Arial" panose="020B0604020202020204" pitchFamily="34" charset="0"/>
              </a:rPr>
              <a:t>mạnh)</a:t>
            </a:r>
            <a:br>
              <a:rPr lang="vi-VN" sz="1800" b="0" i="0">
                <a:solidFill>
                  <a:srgbClr val="C00000"/>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Yêu cầu:</a:t>
            </a:r>
            <a:endParaRPr lang="en-US" sz="1800" b="0" i="0">
              <a:solidFill>
                <a:srgbClr val="35216F"/>
              </a:solidFill>
              <a:effectLst/>
              <a:latin typeface="Arial" panose="020B0604020202020204" pitchFamily="34" charset="0"/>
              <a:cs typeface="Arial" panose="020B0604020202020204" pitchFamily="34" charset="0"/>
            </a:endParaRPr>
          </a:p>
          <a:p>
            <a:pPr>
              <a:lnSpc>
                <a:spcPct val="120000"/>
              </a:lnSpc>
            </a:pPr>
            <a:r>
              <a:rPr lang="en-US" sz="1800" b="0" i="0">
                <a:solidFill>
                  <a:srgbClr val="35216F"/>
                </a:solidFill>
                <a:effectLst/>
                <a:latin typeface="Arial" panose="020B0604020202020204" pitchFamily="34" charset="0"/>
                <a:cs typeface="Arial" panose="020B0604020202020204" pitchFamily="34" charset="0"/>
              </a:rPr>
              <a:t>N</a:t>
            </a:r>
            <a:r>
              <a:rPr lang="vi-VN" sz="1800" b="0" i="0">
                <a:solidFill>
                  <a:srgbClr val="35216F"/>
                </a:solidFill>
                <a:effectLst/>
                <a:latin typeface="Arial" panose="020B0604020202020204" pitchFamily="34" charset="0"/>
                <a:cs typeface="Arial" panose="020B0604020202020204" pitchFamily="34" charset="0"/>
              </a:rPr>
              <a:t>hấn nút số tầng trong thang máy sẽ thiết lập thang máy dể di chuyển theo</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hướng đó với chỉ định tầng sau khi cửa đóng.</a:t>
            </a:r>
            <a:endParaRPr lang="en-US" sz="1800" b="0" i="0">
              <a:solidFill>
                <a:srgbClr val="35216F"/>
              </a:solidFill>
              <a:effectLst/>
              <a:latin typeface="Arial" panose="020B0604020202020204" pitchFamily="34" charset="0"/>
              <a:cs typeface="Arial" panose="020B0604020202020204" pitchFamily="34" charset="0"/>
            </a:endParaRPr>
          </a:p>
          <a:p>
            <a:pPr>
              <a:lnSpc>
                <a:spcPct val="120000"/>
              </a:lnSpc>
            </a:pPr>
            <a:r>
              <a:rPr lang="en-US" sz="1800" b="0" i="0">
                <a:solidFill>
                  <a:srgbClr val="35216F"/>
                </a:solidFill>
                <a:effectLst/>
                <a:latin typeface="Arial" panose="020B0604020202020204" pitchFamily="34" charset="0"/>
                <a:cs typeface="Arial" panose="020B0604020202020204" pitchFamily="34" charset="0"/>
              </a:rPr>
              <a:t>T</a:t>
            </a:r>
            <a:r>
              <a:rPr lang="vi-VN" sz="1800" b="0" i="0">
                <a:solidFill>
                  <a:srgbClr val="35216F"/>
                </a:solidFill>
                <a:effectLst/>
                <a:latin typeface="Arial" panose="020B0604020202020204" pitchFamily="34" charset="0"/>
                <a:cs typeface="Arial" panose="020B0604020202020204" pitchFamily="34" charset="0"/>
              </a:rPr>
              <a:t>rong trường hợp của bất kì khách sạn kích hoạt hệ thống khẩn cấp (vd.</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Đèn báo cháy)</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Tất cả các thang máy thoát khỏi trạng thái phục vụ.</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Hai yêu cầu xung đột yếu từ khi nó có thể vừa làm thỏa mãn trong các điều</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kiện bình thường, nhưng nó xung đột mạnh trong một điều kiện biên.</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Trong điều kiện biên, khi tình huống thứ hai xảy ra trong khi tình huống thứ</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nhất đang xảy ra,cách vận hành không được định nghĩa.</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Điều này có thể được giải quyết bằng cách thay đổi các yêu cầu để cung cấp</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cho một trong số chúng là một ưu tiên khác. Khi cả hai tình huống xảy ra cùng</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lúc, thang máy có thể không thực hiện một số hành động.</a:t>
            </a:r>
            <a:br>
              <a:rPr lang="vi-VN" sz="1800" b="0" i="0">
                <a:solidFill>
                  <a:srgbClr val="35216F"/>
                </a:solidFill>
                <a:effectLst/>
                <a:latin typeface="Arial" panose="020B0604020202020204" pitchFamily="34" charset="0"/>
                <a:cs typeface="Arial" panose="020B0604020202020204" pitchFamily="34" charset="0"/>
              </a:rPr>
            </a:br>
            <a:r>
              <a:rPr lang="vi-VN" sz="1800" b="0" i="0">
                <a:solidFill>
                  <a:srgbClr val="35216F"/>
                </a:solidFill>
                <a:effectLst/>
                <a:latin typeface="Arial" panose="020B0604020202020204" pitchFamily="34" charset="0"/>
                <a:cs typeface="Arial" panose="020B0604020202020204" pitchFamily="34" charset="0"/>
              </a:rPr>
              <a:t>Ví dụ, yêu cầu của khách có thể được hoàn thành đầu tiên trước khi đi đến</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chế độ “ngừng phục vụ”, hoặc yêu cầu của khách có thể được hủy bỏ trong</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lời gọi “ngừng phục vụ”.</a:t>
            </a:r>
            <a:r>
              <a:rPr lang="en-US" sz="1800" b="0" i="0">
                <a:solidFill>
                  <a:srgbClr val="35216F"/>
                </a:solidFill>
                <a:effectLst/>
                <a:latin typeface="Arial" panose="020B0604020202020204" pitchFamily="34" charset="0"/>
                <a:cs typeface="Arial" panose="020B0604020202020204" pitchFamily="34" charset="0"/>
              </a:rPr>
              <a:t> </a:t>
            </a:r>
            <a:r>
              <a:rPr lang="vi-VN" sz="1800" b="0" i="0">
                <a:solidFill>
                  <a:srgbClr val="35216F"/>
                </a:solidFill>
                <a:effectLst/>
                <a:latin typeface="Arial" panose="020B0604020202020204" pitchFamily="34" charset="0"/>
                <a:cs typeface="Arial" panose="020B0604020202020204" pitchFamily="34" charset="0"/>
              </a:rPr>
              <a:t>Vì lí do an toàn, lời gọi ngừng phục vụ có thể trump tầng mà khách yêu cầu.</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826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7" y="550685"/>
            <a:ext cx="3551734" cy="627288"/>
          </a:xfrm>
          <a:prstGeom prst="rect">
            <a:avLst/>
          </a:prstGeom>
        </p:spPr>
        <p:txBody>
          <a:bodyPr vert="horz" wrap="square" lIns="0" tIns="190818" rIns="0" bIns="0" rtlCol="0" anchor="t">
            <a:spAutoFit/>
          </a:bodyPr>
          <a:lstStyle/>
          <a:p>
            <a:pPr marL="60325"/>
            <a:r>
              <a:rPr sz="2824" b="1" spc="-115" dirty="0">
                <a:solidFill>
                  <a:srgbClr val="00B050"/>
                </a:solidFill>
              </a:rPr>
              <a:t>Elevator</a:t>
            </a:r>
            <a:r>
              <a:rPr sz="2824" b="1" spc="-93" dirty="0">
                <a:solidFill>
                  <a:srgbClr val="00B050"/>
                </a:solidFill>
              </a:rPr>
              <a:t> </a:t>
            </a:r>
            <a:r>
              <a:rPr sz="2824" b="1" spc="-119" dirty="0">
                <a:solidFill>
                  <a:srgbClr val="00B050"/>
                </a:solidFill>
              </a:rPr>
              <a:t>System</a:t>
            </a:r>
            <a:endParaRPr sz="2824" b="1">
              <a:solidFill>
                <a:srgbClr val="00B050"/>
              </a:solidFill>
            </a:endParaRPr>
          </a:p>
        </p:txBody>
      </p:sp>
      <p:sp>
        <p:nvSpPr>
          <p:cNvPr id="3" name="object 3"/>
          <p:cNvSpPr txBox="1"/>
          <p:nvPr/>
        </p:nvSpPr>
        <p:spPr>
          <a:xfrm>
            <a:off x="2625312" y="1926453"/>
            <a:ext cx="8420639" cy="1781129"/>
          </a:xfrm>
          <a:prstGeom prst="rect">
            <a:avLst/>
          </a:prstGeom>
        </p:spPr>
        <p:txBody>
          <a:bodyPr vert="horz" wrap="square" lIns="0" tIns="0" rIns="0" bIns="0" rtlCol="0">
            <a:spAutoFit/>
          </a:bodyPr>
          <a:lstStyle/>
          <a:p>
            <a:pPr marL="11206"/>
            <a:r>
              <a:rPr lang="en-GB" sz="2118" spc="-106" dirty="0">
                <a:solidFill>
                  <a:srgbClr val="BF0000"/>
                </a:solidFill>
                <a:latin typeface="Palatino Linotype"/>
                <a:cs typeface="Palatino Linotype"/>
              </a:rPr>
              <a:t>Ví dụ </a:t>
            </a:r>
            <a:r>
              <a:rPr sz="2118" spc="-88" dirty="0">
                <a:solidFill>
                  <a:srgbClr val="BF0000"/>
                </a:solidFill>
                <a:latin typeface="Palatino Linotype"/>
                <a:cs typeface="Palatino Linotype"/>
              </a:rPr>
              <a:t>(</a:t>
            </a:r>
            <a:r>
              <a:rPr lang="en-GB" sz="2118" spc="-88" dirty="0">
                <a:solidFill>
                  <a:srgbClr val="BF0000"/>
                </a:solidFill>
                <a:latin typeface="Palatino Linotype"/>
                <a:cs typeface="Palatino Linotype"/>
              </a:rPr>
              <a:t>Trường hợp cụ thể hơn</a:t>
            </a:r>
            <a:r>
              <a:rPr sz="2118" spc="-75" dirty="0">
                <a:solidFill>
                  <a:srgbClr val="BF0000"/>
                </a:solidFill>
                <a:latin typeface="Palatino Linotype"/>
                <a:cs typeface="Palatino Linotype"/>
              </a:rPr>
              <a:t>)</a:t>
            </a:r>
            <a:endParaRPr sz="2118" dirty="0">
              <a:latin typeface="Palatino Linotype"/>
              <a:cs typeface="Palatino Linotype"/>
            </a:endParaRPr>
          </a:p>
          <a:p>
            <a:pPr marL="309299" marR="4483" indent="-298092">
              <a:lnSpc>
                <a:spcPct val="110000"/>
              </a:lnSpc>
              <a:spcBef>
                <a:spcPts val="265"/>
              </a:spcBef>
              <a:buClr>
                <a:srgbClr val="800080"/>
              </a:buClr>
              <a:buSzPct val="68750"/>
              <a:buFont typeface="Courier New"/>
              <a:buChar char=""/>
              <a:tabLst>
                <a:tab pos="309859" algn="l"/>
              </a:tabLst>
            </a:pPr>
            <a:r>
              <a:rPr lang="en-GB" sz="2118" spc="-137" dirty="0">
                <a:solidFill>
                  <a:srgbClr val="007A00"/>
                </a:solidFill>
                <a:latin typeface="Palatino Linotype"/>
                <a:cs typeface="Palatino Linotype"/>
              </a:rPr>
              <a:t>Giả sử hệ thống là một hệ thống thang máy trong khách sạn 5 </a:t>
            </a:r>
            <a:r>
              <a:rPr lang="en-GB" sz="2118" spc="-137">
                <a:solidFill>
                  <a:srgbClr val="007A00"/>
                </a:solidFill>
                <a:latin typeface="Palatino Linotype"/>
                <a:cs typeface="Palatino Linotype"/>
              </a:rPr>
              <a:t>sao  với  </a:t>
            </a:r>
            <a:r>
              <a:rPr lang="en-GB" sz="2118" spc="-137" dirty="0">
                <a:solidFill>
                  <a:srgbClr val="007A00"/>
                </a:solidFill>
                <a:latin typeface="Palatino Linotype"/>
                <a:cs typeface="Palatino Linotype"/>
              </a:rPr>
              <a:t>1 bể bơi ngoài trời </a:t>
            </a:r>
            <a:r>
              <a:rPr lang="en-GB" sz="2118" spc="-137">
                <a:solidFill>
                  <a:srgbClr val="007A00"/>
                </a:solidFill>
                <a:latin typeface="Palatino Linotype"/>
                <a:cs typeface="Palatino Linotype"/>
              </a:rPr>
              <a:t>ở trên cùng, </a:t>
            </a:r>
            <a:r>
              <a:rPr lang="en-GB" sz="2118" spc="-137" dirty="0">
                <a:solidFill>
                  <a:srgbClr val="007A00"/>
                </a:solidFill>
                <a:latin typeface="Palatino Linotype"/>
                <a:cs typeface="Palatino Linotype"/>
              </a:rPr>
              <a:t>hai nhà hàng trên </a:t>
            </a:r>
            <a:r>
              <a:rPr lang="en-GB" sz="2118" spc="-137">
                <a:solidFill>
                  <a:srgbClr val="007A00"/>
                </a:solidFill>
                <a:latin typeface="Palatino Linotype"/>
                <a:cs typeface="Palatino Linotype"/>
              </a:rPr>
              <a:t>14 tầng, </a:t>
            </a:r>
            <a:r>
              <a:rPr lang="en-GB" sz="2118" spc="-137" dirty="0">
                <a:solidFill>
                  <a:srgbClr val="007A00"/>
                </a:solidFill>
                <a:latin typeface="Palatino Linotype"/>
                <a:cs typeface="Palatino Linotype"/>
              </a:rPr>
              <a:t>spa phòng thể dục và </a:t>
            </a:r>
            <a:r>
              <a:rPr lang="en-GB" sz="2118" spc="-137">
                <a:solidFill>
                  <a:srgbClr val="007A00"/>
                </a:solidFill>
                <a:latin typeface="Palatino Linotype"/>
                <a:cs typeface="Palatino Linotype"/>
              </a:rPr>
              <a:t>hồ bơi trong nhà ở tầng 1, </a:t>
            </a:r>
            <a:r>
              <a:rPr lang="en-GB" sz="2118" spc="-137" dirty="0">
                <a:solidFill>
                  <a:srgbClr val="007A00"/>
                </a:solidFill>
                <a:latin typeface="Palatino Linotype"/>
                <a:cs typeface="Palatino Linotype"/>
              </a:rPr>
              <a:t>các cửa hàng và quầy lễ tân ở </a:t>
            </a:r>
            <a:r>
              <a:rPr lang="en-GB" sz="2118" spc="-137">
                <a:solidFill>
                  <a:srgbClr val="007A00"/>
                </a:solidFill>
                <a:latin typeface="Palatino Linotype"/>
                <a:cs typeface="Palatino Linotype"/>
              </a:rPr>
              <a:t>tầng trệt, </a:t>
            </a:r>
            <a:r>
              <a:rPr lang="en-GB" sz="2118" spc="-137" dirty="0">
                <a:solidFill>
                  <a:srgbClr val="007A00"/>
                </a:solidFill>
                <a:latin typeface="Palatino Linotype"/>
                <a:cs typeface="Palatino Linotype"/>
              </a:rPr>
              <a:t>phòng hội nghị trên tầng 2 và khu đỗ xe trên tầng mái 2 và </a:t>
            </a:r>
            <a:r>
              <a:rPr lang="en-GB" sz="2118" spc="-137">
                <a:solidFill>
                  <a:srgbClr val="007A00"/>
                </a:solidFill>
                <a:latin typeface="Palatino Linotype"/>
                <a:cs typeface="Palatino Linotype"/>
              </a:rPr>
              <a:t>3 </a:t>
            </a:r>
            <a:endParaRPr sz="2118" dirty="0">
              <a:solidFill>
                <a:srgbClr val="007A00"/>
              </a:solidFill>
              <a:latin typeface="Palatino Linotype"/>
              <a:cs typeface="Palatino Linotype"/>
            </a:endParaRPr>
          </a:p>
        </p:txBody>
      </p:sp>
      <p:sp>
        <p:nvSpPr>
          <p:cNvPr id="4" name="object 4"/>
          <p:cNvSpPr/>
          <p:nvPr/>
        </p:nvSpPr>
        <p:spPr>
          <a:xfrm>
            <a:off x="2193663" y="500230"/>
            <a:ext cx="863301" cy="79606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7</a:t>
            </a:fld>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2A8D-E940-4C2C-9060-050A24CDCDEB}"/>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yêu cầu: Phác thảo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59F0FD8-1A23-4A35-8D37-B0A290968CF6}"/>
              </a:ext>
            </a:extLst>
          </p:cNvPr>
          <p:cNvSpPr>
            <a:spLocks noGrp="1"/>
          </p:cNvSpPr>
          <p:nvPr>
            <p:ph idx="1"/>
          </p:nvPr>
        </p:nvSpPr>
        <p:spPr>
          <a:xfrm>
            <a:off x="2592924" y="1670304"/>
            <a:ext cx="6270659" cy="4840224"/>
          </a:xfrm>
        </p:spPr>
        <p:txBody>
          <a:bodyPr>
            <a:normAutofit/>
          </a:bodyPr>
          <a:lstStyle/>
          <a:p>
            <a:r>
              <a:rPr lang="vi-VN"/>
              <a:t>Quản lí mâu thuẫn</a:t>
            </a:r>
          </a:p>
          <a:p>
            <a:pPr marL="400050" lvl="1" indent="0">
              <a:buNone/>
            </a:pPr>
            <a:r>
              <a:rPr lang="vi-VN"/>
              <a:t>– Các loại không thống nhất</a:t>
            </a:r>
          </a:p>
          <a:p>
            <a:pPr marL="400050" lvl="1" indent="0">
              <a:buNone/>
            </a:pPr>
            <a:r>
              <a:rPr lang="vi-VN"/>
              <a:t>– Xử lí mâu thuẫn</a:t>
            </a:r>
          </a:p>
          <a:p>
            <a:pPr marL="400050" lvl="1" indent="0">
              <a:buNone/>
            </a:pPr>
            <a:r>
              <a:rPr lang="vi-VN"/>
              <a:t>– Quản lý xung đột: Một quá trình của hệ thống</a:t>
            </a:r>
          </a:p>
          <a:p>
            <a:r>
              <a:rPr lang="vi-VN"/>
              <a:t>Phân tích rủi ro</a:t>
            </a:r>
          </a:p>
          <a:p>
            <a:pPr marL="400050" lvl="1" indent="0">
              <a:buNone/>
            </a:pPr>
            <a:r>
              <a:rPr lang="en-US"/>
              <a:t>- </a:t>
            </a:r>
            <a:r>
              <a:rPr lang="vi-VN"/>
              <a:t>Các loại rủi ro</a:t>
            </a:r>
          </a:p>
          <a:p>
            <a:pPr marL="400050" lvl="1" indent="0">
              <a:buNone/>
            </a:pPr>
            <a:r>
              <a:rPr lang="en-US"/>
              <a:t>- </a:t>
            </a:r>
            <a:r>
              <a:rPr lang="vi-VN"/>
              <a:t>Quản lý rủi ro</a:t>
            </a:r>
          </a:p>
          <a:p>
            <a:pPr marL="400050" lvl="1" indent="0">
              <a:buNone/>
            </a:pPr>
            <a:r>
              <a:rPr lang="en-US"/>
              <a:t>- </a:t>
            </a:r>
            <a:r>
              <a:rPr lang="vi-VN"/>
              <a:t>Tài liệu về rủi ro</a:t>
            </a:r>
          </a:p>
          <a:p>
            <a:pPr marL="400050" lvl="1" indent="0">
              <a:buNone/>
            </a:pPr>
            <a:r>
              <a:rPr lang="vi-VN"/>
              <a:t>– DDP: Đ</a:t>
            </a:r>
            <a:r>
              <a:rPr lang="en-US"/>
              <a:t>i</a:t>
            </a:r>
            <a:r>
              <a:rPr lang="vi-VN"/>
              <a:t>nh lượng quản lý rủi ro cho RE</a:t>
            </a:r>
          </a:p>
          <a:p>
            <a:r>
              <a:rPr lang="vi-VN"/>
              <a:t>Đánh giá các lựa chọn thay thế cho việc ra quyết</a:t>
            </a:r>
            <a:r>
              <a:rPr lang="en-US"/>
              <a:t> </a:t>
            </a:r>
            <a:r>
              <a:rPr lang="vi-VN"/>
              <a:t>định</a:t>
            </a:r>
          </a:p>
          <a:p>
            <a:r>
              <a:rPr lang="vi-VN"/>
              <a:t>Yêu cầu ưu tiên</a:t>
            </a:r>
            <a:endParaRPr lang="en-US"/>
          </a:p>
        </p:txBody>
      </p:sp>
    </p:spTree>
    <p:extLst>
      <p:ext uri="{BB962C8B-B14F-4D97-AF65-F5344CB8AC3E}">
        <p14:creationId xmlns:p14="http://schemas.microsoft.com/office/powerpoint/2010/main" val="24915581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3F42-305D-4B8C-BF9A-4B2FD28CDBBD}"/>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Rủi ro là gì?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B446DC-D113-4C44-B5C1-1D03F8C8B4BE}"/>
              </a:ext>
            </a:extLst>
          </p:cNvPr>
          <p:cNvSpPr>
            <a:spLocks noGrp="1"/>
          </p:cNvSpPr>
          <p:nvPr>
            <p:ph idx="1"/>
          </p:nvPr>
        </p:nvSpPr>
        <p:spPr>
          <a:xfrm>
            <a:off x="2589212" y="1475232"/>
            <a:ext cx="8915400" cy="4435990"/>
          </a:xfrm>
        </p:spPr>
        <p:txBody>
          <a:bodyPr>
            <a:normAutofit/>
          </a:bodyPr>
          <a:lstStyle/>
          <a:p>
            <a:r>
              <a:rPr lang="vi-VN" sz="1800" b="0" i="0">
                <a:solidFill>
                  <a:srgbClr val="000080"/>
                </a:solidFill>
                <a:effectLst/>
                <a:latin typeface="Comic Sans MS" panose="030F0702030302020204" pitchFamily="66" charset="0"/>
              </a:rPr>
              <a:t>Y</a:t>
            </a:r>
            <a:r>
              <a:rPr lang="vi-VN" sz="1800" b="0" i="0">
                <a:solidFill>
                  <a:srgbClr val="000080"/>
                </a:solidFill>
                <a:effectLst/>
                <a:latin typeface="Times New Roman" panose="02020603050405020304" pitchFamily="18" charset="0"/>
              </a:rPr>
              <a:t>ế</a:t>
            </a:r>
            <a:r>
              <a:rPr lang="vi-VN" sz="1800" b="0" i="0">
                <a:solidFill>
                  <a:srgbClr val="000080"/>
                </a:solidFill>
                <a:effectLst/>
                <a:latin typeface="Comic Sans MS" panose="030F0702030302020204" pitchFamily="66" charset="0"/>
              </a:rPr>
              <a:t>u t</a:t>
            </a:r>
            <a:r>
              <a:rPr lang="vi-VN" sz="1800" b="0" i="0">
                <a:solidFill>
                  <a:srgbClr val="000080"/>
                </a:solidFill>
                <a:effectLst/>
                <a:latin typeface="Times New Roman" panose="02020603050405020304" pitchFamily="18" charset="0"/>
              </a:rPr>
              <a:t>ố </a:t>
            </a:r>
            <a:r>
              <a:rPr lang="vi-VN" sz="1800" b="0" i="0">
                <a:solidFill>
                  <a:srgbClr val="000080"/>
                </a:solidFill>
                <a:effectLst/>
                <a:latin typeface="Comic Sans MS" panose="030F0702030302020204" pitchFamily="66" charset="0"/>
              </a:rPr>
              <a:t>không ch</a:t>
            </a:r>
            <a:r>
              <a:rPr lang="vi-VN" sz="1800" b="0" i="0">
                <a:solidFill>
                  <a:srgbClr val="000080"/>
                </a:solidFill>
                <a:effectLst/>
                <a:latin typeface="Times New Roman" panose="02020603050405020304" pitchFamily="18" charset="0"/>
              </a:rPr>
              <a:t>ắ</a:t>
            </a:r>
            <a:r>
              <a:rPr lang="vi-VN" sz="1800" b="0" i="0">
                <a:solidFill>
                  <a:srgbClr val="000080"/>
                </a:solidFill>
                <a:effectLst/>
                <a:latin typeface="Comic Sans MS" panose="030F0702030302020204" pitchFamily="66" charset="0"/>
              </a:rPr>
              <a:t>c ch</a:t>
            </a:r>
            <a:r>
              <a:rPr lang="vi-VN" sz="1800" b="0" i="0">
                <a:solidFill>
                  <a:srgbClr val="000080"/>
                </a:solidFill>
                <a:effectLst/>
                <a:latin typeface="Times New Roman" panose="02020603050405020304" pitchFamily="18" charset="0"/>
              </a:rPr>
              <a:t>ắ</a:t>
            </a:r>
            <a:r>
              <a:rPr lang="vi-VN" sz="1800" b="0" i="0">
                <a:solidFill>
                  <a:srgbClr val="000080"/>
                </a:solidFill>
                <a:effectLst/>
                <a:latin typeface="Comic Sans MS" panose="030F0702030302020204" pitchFamily="66" charset="0"/>
              </a:rPr>
              <a:t>n mà s</a:t>
            </a:r>
            <a:r>
              <a:rPr lang="vi-VN" sz="1800" b="0" i="0">
                <a:solidFill>
                  <a:srgbClr val="000080"/>
                </a:solidFill>
                <a:effectLst/>
                <a:latin typeface="Times New Roman" panose="02020603050405020304" pitchFamily="18" charset="0"/>
              </a:rPr>
              <a:t>ự </a:t>
            </a:r>
            <a:r>
              <a:rPr lang="vi-VN" sz="1800" b="0" i="0">
                <a:solidFill>
                  <a:srgbClr val="000080"/>
                </a:solidFill>
                <a:effectLst/>
                <a:latin typeface="Comic Sans MS" panose="030F0702030302020204" pitchFamily="66" charset="0"/>
              </a:rPr>
              <a:t>xu</a:t>
            </a:r>
            <a:r>
              <a:rPr lang="vi-VN" sz="1800" b="0" i="0">
                <a:solidFill>
                  <a:srgbClr val="000080"/>
                </a:solidFill>
                <a:effectLst/>
                <a:latin typeface="Times New Roman" panose="02020603050405020304" pitchFamily="18" charset="0"/>
              </a:rPr>
              <a:t>ấ</a:t>
            </a:r>
            <a:r>
              <a:rPr lang="vi-VN" sz="1800" b="0" i="0">
                <a:solidFill>
                  <a:srgbClr val="000080"/>
                </a:solidFill>
                <a:effectLst/>
                <a:latin typeface="Comic Sans MS" panose="030F0702030302020204" pitchFamily="66" charset="0"/>
              </a:rPr>
              <a:t>t hi</a:t>
            </a:r>
            <a:r>
              <a:rPr lang="vi-VN" sz="1800" b="0" i="0">
                <a:solidFill>
                  <a:srgbClr val="000080"/>
                </a:solidFill>
                <a:effectLst/>
                <a:latin typeface="Times New Roman" panose="02020603050405020304" pitchFamily="18" charset="0"/>
              </a:rPr>
              <a:t>ệ</a:t>
            </a:r>
            <a:r>
              <a:rPr lang="vi-VN" sz="1800" b="0" i="0">
                <a:solidFill>
                  <a:srgbClr val="000080"/>
                </a:solidFill>
                <a:effectLst/>
                <a:latin typeface="Comic Sans MS" panose="030F0702030302020204" pitchFamily="66" charset="0"/>
              </a:rPr>
              <a:t>n có th</a:t>
            </a:r>
            <a:r>
              <a:rPr lang="vi-VN" sz="1800" b="0" i="0">
                <a:solidFill>
                  <a:srgbClr val="000080"/>
                </a:solidFill>
                <a:effectLst/>
                <a:latin typeface="Times New Roman" panose="02020603050405020304" pitchFamily="18" charset="0"/>
              </a:rPr>
              <a:t>ể </a:t>
            </a:r>
            <a:r>
              <a:rPr lang="vi-VN" sz="1800" b="0" i="0">
                <a:solidFill>
                  <a:srgbClr val="000080"/>
                </a:solidFill>
                <a:effectLst/>
                <a:latin typeface="Comic Sans MS" panose="030F0702030302020204" pitchFamily="66" charset="0"/>
              </a:rPr>
              <a:t>d</a:t>
            </a:r>
            <a:r>
              <a:rPr lang="vi-VN" sz="1800" b="0" i="0">
                <a:solidFill>
                  <a:srgbClr val="000080"/>
                </a:solidFill>
                <a:effectLst/>
                <a:latin typeface="Times New Roman" panose="02020603050405020304" pitchFamily="18" charset="0"/>
              </a:rPr>
              <a:t>ẫ</a:t>
            </a:r>
            <a:r>
              <a:rPr lang="vi-VN" sz="1800" b="0" i="0">
                <a:solidFill>
                  <a:srgbClr val="000080"/>
                </a:solidFill>
                <a:effectLst/>
                <a:latin typeface="Comic Sans MS" panose="030F0702030302020204" pitchFamily="66" charset="0"/>
              </a:rPr>
              <a:t>n đ</a:t>
            </a:r>
            <a:r>
              <a:rPr lang="vi-VN" sz="1800" b="0" i="0">
                <a:solidFill>
                  <a:srgbClr val="000080"/>
                </a:solidFill>
                <a:effectLst/>
                <a:latin typeface="Times New Roman" panose="02020603050405020304" pitchFamily="18" charset="0"/>
              </a:rPr>
              <a:t>ế</a:t>
            </a:r>
            <a:r>
              <a:rPr lang="vi-VN" sz="1800" b="0" i="0">
                <a:solidFill>
                  <a:srgbClr val="000080"/>
                </a:solidFill>
                <a:effectLst/>
                <a:latin typeface="Comic Sans MS" panose="030F0702030302020204" pitchFamily="66" charset="0"/>
              </a:rPr>
              <a:t>n vi</a:t>
            </a:r>
            <a:r>
              <a:rPr lang="vi-VN" sz="1800" b="0" i="0">
                <a:solidFill>
                  <a:srgbClr val="000080"/>
                </a:solidFill>
                <a:effectLst/>
                <a:latin typeface="Times New Roman" panose="02020603050405020304" pitchFamily="18" charset="0"/>
              </a:rPr>
              <a:t>ệ</a:t>
            </a:r>
            <a:r>
              <a:rPr lang="vi-VN" sz="1800" b="0" i="0">
                <a:solidFill>
                  <a:srgbClr val="000080"/>
                </a:solidFill>
                <a:effectLst/>
                <a:latin typeface="Comic Sans MS" panose="030F0702030302020204" pitchFamily="66" charset="0"/>
              </a:rPr>
              <a:t>c m</a:t>
            </a:r>
            <a:r>
              <a:rPr lang="vi-VN" sz="1800" b="0" i="0">
                <a:solidFill>
                  <a:srgbClr val="000080"/>
                </a:solidFill>
                <a:effectLst/>
                <a:latin typeface="Times New Roman" panose="02020603050405020304" pitchFamily="18" charset="0"/>
              </a:rPr>
              <a:t>ấ</a:t>
            </a:r>
            <a:r>
              <a:rPr lang="vi-VN" sz="1800" b="0" i="0">
                <a:solidFill>
                  <a:srgbClr val="000080"/>
                </a:solidFill>
                <a:effectLst/>
                <a:latin typeface="Comic Sans MS" panose="030F0702030302020204" pitchFamily="66" charset="0"/>
              </a:rPr>
              <a:t>t đi</a:t>
            </a:r>
            <a:r>
              <a:rPr lang="en-US" sz="1800" b="0" i="0">
                <a:solidFill>
                  <a:srgbClr val="000080"/>
                </a:solidFill>
                <a:effectLst/>
                <a:latin typeface="Comic Sans MS" panose="030F0702030302020204" pitchFamily="66" charset="0"/>
              </a:rPr>
              <a:t> </a:t>
            </a:r>
            <a:r>
              <a:rPr lang="vi-VN" sz="1800" b="0" i="0">
                <a:solidFill>
                  <a:srgbClr val="000080"/>
                </a:solidFill>
                <a:effectLst/>
                <a:latin typeface="Comic Sans MS" panose="030F0702030302020204" pitchFamily="66" charset="0"/>
              </a:rPr>
              <a:t>s</a:t>
            </a:r>
            <a:r>
              <a:rPr lang="vi-VN" sz="1800" b="0" i="0">
                <a:solidFill>
                  <a:srgbClr val="000080"/>
                </a:solidFill>
                <a:effectLst/>
                <a:latin typeface="Times New Roman" panose="02020603050405020304" pitchFamily="18" charset="0"/>
              </a:rPr>
              <a:t>ự </a:t>
            </a:r>
            <a:r>
              <a:rPr lang="en-US" sz="1800" b="0" i="0">
                <a:solidFill>
                  <a:srgbClr val="000080"/>
                </a:solidFill>
                <a:effectLst/>
                <a:latin typeface="Times New Roman" panose="02020603050405020304" pitchFamily="18" charset="0"/>
              </a:rPr>
              <a:t>thỏa mãn </a:t>
            </a:r>
            <a:r>
              <a:rPr lang="vi-VN" sz="1800" b="0" i="0">
                <a:solidFill>
                  <a:srgbClr val="000080"/>
                </a:solidFill>
                <a:effectLst/>
                <a:latin typeface="Comic Sans MS" panose="030F0702030302020204" pitchFamily="66" charset="0"/>
              </a:rPr>
              <a:t>c</a:t>
            </a:r>
            <a:r>
              <a:rPr lang="vi-VN" sz="1800" b="0" i="0">
                <a:solidFill>
                  <a:srgbClr val="000080"/>
                </a:solidFill>
                <a:effectLst/>
                <a:latin typeface="Times New Roman" panose="02020603050405020304" pitchFamily="18" charset="0"/>
              </a:rPr>
              <a:t>ủ</a:t>
            </a:r>
            <a:r>
              <a:rPr lang="vi-VN" sz="1800" b="0" i="0">
                <a:solidFill>
                  <a:srgbClr val="000080"/>
                </a:solidFill>
                <a:effectLst/>
                <a:latin typeface="Comic Sans MS" panose="030F0702030302020204" pitchFamily="66" charset="0"/>
              </a:rPr>
              <a:t>a m</a:t>
            </a:r>
            <a:r>
              <a:rPr lang="vi-VN" sz="1800" b="0" i="0">
                <a:solidFill>
                  <a:srgbClr val="000080"/>
                </a:solidFill>
                <a:effectLst/>
                <a:latin typeface="Times New Roman" panose="02020603050405020304" pitchFamily="18" charset="0"/>
              </a:rPr>
              <a:t>ộ</a:t>
            </a:r>
            <a:r>
              <a:rPr lang="vi-VN" sz="1800" b="0" i="0">
                <a:solidFill>
                  <a:srgbClr val="000080"/>
                </a:solidFill>
                <a:effectLst/>
                <a:latin typeface="Comic Sans MS" panose="030F0702030302020204" pitchFamily="66" charset="0"/>
              </a:rPr>
              <a:t>t m</a:t>
            </a:r>
            <a:r>
              <a:rPr lang="vi-VN" sz="1800" b="0" i="0">
                <a:solidFill>
                  <a:srgbClr val="000080"/>
                </a:solidFill>
                <a:effectLst/>
                <a:latin typeface="Times New Roman" panose="02020603050405020304" pitchFamily="18" charset="0"/>
              </a:rPr>
              <a:t>ụ</a:t>
            </a:r>
            <a:r>
              <a:rPr lang="vi-VN" sz="1800" b="0" i="0">
                <a:solidFill>
                  <a:srgbClr val="000080"/>
                </a:solidFill>
                <a:effectLst/>
                <a:latin typeface="Comic Sans MS" panose="030F0702030302020204" pitchFamily="66" charset="0"/>
              </a:rPr>
              <a:t>c tiêu t</a:t>
            </a:r>
            <a:r>
              <a:rPr lang="vi-VN" sz="1800" b="0" i="0">
                <a:solidFill>
                  <a:srgbClr val="000080"/>
                </a:solidFill>
                <a:effectLst/>
                <a:latin typeface="Times New Roman" panose="02020603050405020304" pitchFamily="18" charset="0"/>
              </a:rPr>
              <a:t>ươ</a:t>
            </a:r>
            <a:r>
              <a:rPr lang="vi-VN" sz="1800" b="0" i="0">
                <a:solidFill>
                  <a:srgbClr val="000080"/>
                </a:solidFill>
                <a:effectLst/>
                <a:latin typeface="Comic Sans MS" panose="030F0702030302020204" pitchFamily="66" charset="0"/>
              </a:rPr>
              <a:t>ng </a:t>
            </a:r>
            <a:r>
              <a:rPr lang="vi-VN" sz="1800" b="0" i="0">
                <a:solidFill>
                  <a:srgbClr val="000080"/>
                </a:solidFill>
                <a:effectLst/>
                <a:latin typeface="Times New Roman" panose="02020603050405020304" pitchFamily="18" charset="0"/>
              </a:rPr>
              <a:t>ứ</a:t>
            </a:r>
            <a:r>
              <a:rPr lang="vi-VN" sz="1800" b="0" i="0">
                <a:solidFill>
                  <a:srgbClr val="000080"/>
                </a:solidFill>
                <a:effectLst/>
                <a:latin typeface="Comic Sans MS" panose="030F0702030302020204" pitchFamily="66" charset="0"/>
              </a:rPr>
              <a:t>ng</a:t>
            </a:r>
            <a:br>
              <a:rPr lang="vi-VN" sz="1800" b="0" i="0">
                <a:solidFill>
                  <a:srgbClr val="000080"/>
                </a:solidFill>
                <a:effectLst/>
                <a:latin typeface="Comic Sans MS" panose="030F0702030302020204" pitchFamily="66" charset="0"/>
              </a:rPr>
            </a:br>
            <a:r>
              <a:rPr lang="vi-VN" sz="1800" b="0" i="0">
                <a:solidFill>
                  <a:srgbClr val="4A452A"/>
                </a:solidFill>
                <a:effectLst/>
                <a:latin typeface="Comic Sans MS" panose="030F0702030302020204" pitchFamily="66" charset="0"/>
              </a:rPr>
              <a:t>Ví d</a:t>
            </a:r>
            <a:r>
              <a:rPr lang="vi-VN" sz="1800" b="0" i="0">
                <a:solidFill>
                  <a:srgbClr val="4A452A"/>
                </a:solidFill>
                <a:effectLst/>
                <a:latin typeface="Times New Roman" panose="02020603050405020304" pitchFamily="18" charset="0"/>
              </a:rPr>
              <a:t>ụ</a:t>
            </a:r>
            <a:r>
              <a:rPr lang="vi-VN" sz="1800" b="0" i="0">
                <a:solidFill>
                  <a:srgbClr val="4A452A"/>
                </a:solidFill>
                <a:effectLst/>
                <a:latin typeface="Comic Sans MS" panose="030F0702030302020204" pitchFamily="66" charset="0"/>
              </a:rPr>
              <a:t>: M</a:t>
            </a:r>
            <a:r>
              <a:rPr lang="vi-VN" sz="1800" b="0" i="0">
                <a:solidFill>
                  <a:srgbClr val="4A452A"/>
                </a:solidFill>
                <a:effectLst/>
                <a:latin typeface="Times New Roman" panose="02020603050405020304" pitchFamily="18" charset="0"/>
              </a:rPr>
              <a:t>ộ</a:t>
            </a:r>
            <a:r>
              <a:rPr lang="vi-VN" sz="1800" b="0" i="0">
                <a:solidFill>
                  <a:srgbClr val="4A452A"/>
                </a:solidFill>
                <a:effectLst/>
                <a:latin typeface="Comic Sans MS" panose="030F0702030302020204" pitchFamily="66" charset="0"/>
              </a:rPr>
              <a:t>t hành khách bu</a:t>
            </a:r>
            <a:r>
              <a:rPr lang="vi-VN" sz="1800" b="0" i="0">
                <a:solidFill>
                  <a:srgbClr val="4A452A"/>
                </a:solidFill>
                <a:effectLst/>
                <a:latin typeface="Times New Roman" panose="02020603050405020304" pitchFamily="18" charset="0"/>
              </a:rPr>
              <a:t>ộ</a:t>
            </a:r>
            <a:r>
              <a:rPr lang="vi-VN" sz="1800" b="0" i="0">
                <a:solidFill>
                  <a:srgbClr val="4A452A"/>
                </a:solidFill>
                <a:effectLst/>
                <a:latin typeface="Comic Sans MS" panose="030F0702030302020204" pitchFamily="66" charset="0"/>
              </a:rPr>
              <a:t>c c</a:t>
            </a:r>
            <a:r>
              <a:rPr lang="vi-VN" sz="1800" b="0" i="0">
                <a:solidFill>
                  <a:srgbClr val="4A452A"/>
                </a:solidFill>
                <a:effectLst/>
                <a:latin typeface="Times New Roman" panose="02020603050405020304" pitchFamily="18" charset="0"/>
              </a:rPr>
              <a:t>ử</a:t>
            </a:r>
            <a:r>
              <a:rPr lang="vi-VN" sz="1800" b="0" i="0">
                <a:solidFill>
                  <a:srgbClr val="4A452A"/>
                </a:solidFill>
                <a:effectLst/>
                <a:latin typeface="Comic Sans MS" panose="030F0702030302020204" pitchFamily="66" charset="0"/>
              </a:rPr>
              <a:t>a m</a:t>
            </a:r>
            <a:r>
              <a:rPr lang="vi-VN" sz="1800" b="0" i="0">
                <a:solidFill>
                  <a:srgbClr val="4A452A"/>
                </a:solidFill>
                <a:effectLst/>
                <a:latin typeface="Times New Roman" panose="02020603050405020304" pitchFamily="18" charset="0"/>
              </a:rPr>
              <a:t>ở </a:t>
            </a:r>
            <a:r>
              <a:rPr lang="vi-VN" sz="1800" b="0" i="0">
                <a:solidFill>
                  <a:srgbClr val="4A452A"/>
                </a:solidFill>
                <a:effectLst/>
                <a:latin typeface="Comic Sans MS" panose="030F0702030302020204" pitchFamily="66" charset="0"/>
              </a:rPr>
              <a:t>trong khi tàu đang ch</a:t>
            </a:r>
            <a:r>
              <a:rPr lang="vi-VN" sz="1800" b="0" i="0">
                <a:solidFill>
                  <a:srgbClr val="4A452A"/>
                </a:solidFill>
                <a:effectLst/>
                <a:latin typeface="Times New Roman" panose="02020603050405020304" pitchFamily="18" charset="0"/>
              </a:rPr>
              <a:t>ạ</a:t>
            </a:r>
            <a:r>
              <a:rPr lang="vi-VN" sz="1800" b="0" i="0">
                <a:solidFill>
                  <a:srgbClr val="4A452A"/>
                </a:solidFill>
                <a:effectLst/>
                <a:latin typeface="Comic Sans MS" panose="030F0702030302020204" pitchFamily="66" charset="0"/>
              </a:rPr>
              <a:t>y</a:t>
            </a:r>
            <a:br>
              <a:rPr lang="vi-VN" sz="1800" b="0" i="0">
                <a:solidFill>
                  <a:srgbClr val="4A452A"/>
                </a:solidFill>
                <a:effectLst/>
                <a:latin typeface="Comic Sans MS" panose="030F0702030302020204" pitchFamily="66" charset="0"/>
              </a:rPr>
            </a:br>
            <a:r>
              <a:rPr lang="vi-VN" sz="1800" b="0" i="0">
                <a:solidFill>
                  <a:srgbClr val="4A452A"/>
                </a:solidFill>
                <a:effectLst/>
                <a:latin typeface="Comic Sans MS" panose="030F0702030302020204" pitchFamily="66" charset="0"/>
              </a:rPr>
              <a:t>M</a:t>
            </a:r>
            <a:r>
              <a:rPr lang="vi-VN" sz="1800" b="0" i="0">
                <a:solidFill>
                  <a:srgbClr val="4A452A"/>
                </a:solidFill>
                <a:effectLst/>
                <a:latin typeface="Times New Roman" panose="02020603050405020304" pitchFamily="18" charset="0"/>
              </a:rPr>
              <a:t>ộ</a:t>
            </a:r>
            <a:r>
              <a:rPr lang="vi-VN" sz="1800" b="0" i="0">
                <a:solidFill>
                  <a:srgbClr val="4A452A"/>
                </a:solidFill>
                <a:effectLst/>
                <a:latin typeface="Comic Sans MS" panose="030F0702030302020204" pitchFamily="66" charset="0"/>
              </a:rPr>
              <a:t>t ng</a:t>
            </a:r>
            <a:r>
              <a:rPr lang="vi-VN" sz="1800" b="0" i="0">
                <a:solidFill>
                  <a:srgbClr val="4A452A"/>
                </a:solidFill>
                <a:effectLst/>
                <a:latin typeface="Times New Roman" panose="02020603050405020304" pitchFamily="18" charset="0"/>
              </a:rPr>
              <a:t>ườ</a:t>
            </a:r>
            <a:r>
              <a:rPr lang="vi-VN" sz="1800" b="0" i="0">
                <a:solidFill>
                  <a:srgbClr val="4A452A"/>
                </a:solidFill>
                <a:effectLst/>
                <a:latin typeface="Comic Sans MS" panose="030F0702030302020204" pitchFamily="66" charset="0"/>
              </a:rPr>
              <a:t>i tham gia cu</a:t>
            </a:r>
            <a:r>
              <a:rPr lang="vi-VN" sz="1800" b="0" i="0">
                <a:solidFill>
                  <a:srgbClr val="4A452A"/>
                </a:solidFill>
                <a:effectLst/>
                <a:latin typeface="Times New Roman" panose="02020603050405020304" pitchFamily="18" charset="0"/>
              </a:rPr>
              <a:t>ộ</a:t>
            </a:r>
            <a:r>
              <a:rPr lang="vi-VN" sz="1800" b="0" i="0">
                <a:solidFill>
                  <a:srgbClr val="4A452A"/>
                </a:solidFill>
                <a:effectLst/>
                <a:latin typeface="Comic Sans MS" panose="030F0702030302020204" pitchFamily="66" charset="0"/>
              </a:rPr>
              <a:t>c h</a:t>
            </a:r>
            <a:r>
              <a:rPr lang="vi-VN" sz="1800" b="0" i="0">
                <a:solidFill>
                  <a:srgbClr val="4A452A"/>
                </a:solidFill>
                <a:effectLst/>
                <a:latin typeface="Times New Roman" panose="02020603050405020304" pitchFamily="18" charset="0"/>
              </a:rPr>
              <a:t>ọ</a:t>
            </a:r>
            <a:r>
              <a:rPr lang="vi-VN" sz="1800" b="0" i="0">
                <a:solidFill>
                  <a:srgbClr val="4A452A"/>
                </a:solidFill>
                <a:effectLst/>
                <a:latin typeface="Comic Sans MS" panose="030F0702030302020204" pitchFamily="66" charset="0"/>
              </a:rPr>
              <a:t>p không ki</a:t>
            </a:r>
            <a:r>
              <a:rPr lang="vi-VN" sz="1800" b="0" i="0">
                <a:solidFill>
                  <a:srgbClr val="4A452A"/>
                </a:solidFill>
                <a:effectLst/>
                <a:latin typeface="Times New Roman" panose="02020603050405020304" pitchFamily="18" charset="0"/>
              </a:rPr>
              <a:t>ể</a:t>
            </a:r>
            <a:r>
              <a:rPr lang="vi-VN" sz="1800" b="0" i="0">
                <a:solidFill>
                  <a:srgbClr val="4A452A"/>
                </a:solidFill>
                <a:effectLst/>
                <a:latin typeface="Comic Sans MS" panose="030F0702030302020204" pitchFamily="66" charset="0"/>
              </a:rPr>
              <a:t>m tra email th</a:t>
            </a:r>
            <a:r>
              <a:rPr lang="vi-VN" sz="1800" b="0" i="0">
                <a:solidFill>
                  <a:srgbClr val="4A452A"/>
                </a:solidFill>
                <a:effectLst/>
                <a:latin typeface="Times New Roman" panose="02020603050405020304" pitchFamily="18" charset="0"/>
              </a:rPr>
              <a:t>ườ</a:t>
            </a:r>
            <a:r>
              <a:rPr lang="vi-VN" sz="1800" b="0" i="0">
                <a:solidFill>
                  <a:srgbClr val="4A452A"/>
                </a:solidFill>
                <a:effectLst/>
                <a:latin typeface="Comic Sans MS" panose="030F0702030302020204" pitchFamily="66" charset="0"/>
              </a:rPr>
              <a:t>ng</a:t>
            </a:r>
            <a:r>
              <a:rPr lang="en-US" sz="1800" b="0" i="0">
                <a:solidFill>
                  <a:srgbClr val="4A452A"/>
                </a:solidFill>
                <a:effectLst/>
                <a:latin typeface="Comic Sans MS" panose="030F0702030302020204" pitchFamily="66" charset="0"/>
              </a:rPr>
              <a:t> </a:t>
            </a:r>
            <a:r>
              <a:rPr lang="vi-VN" sz="1800" b="0" i="0">
                <a:solidFill>
                  <a:srgbClr val="4A452A"/>
                </a:solidFill>
                <a:effectLst/>
                <a:latin typeface="Comic Sans MS" panose="030F0702030302020204" pitchFamily="66" charset="0"/>
              </a:rPr>
              <a:t>xuyên</a:t>
            </a:r>
            <a:endParaRPr lang="en-US" sz="1800" b="0" i="0">
              <a:solidFill>
                <a:srgbClr val="4A452A"/>
              </a:solidFill>
              <a:effectLst/>
              <a:latin typeface="Comic Sans MS" panose="030F0702030302020204" pitchFamily="66" charset="0"/>
            </a:endParaRPr>
          </a:p>
          <a:p>
            <a:r>
              <a:rPr lang="vi-VN" sz="1800" b="0" i="0">
                <a:solidFill>
                  <a:srgbClr val="000080"/>
                </a:solidFill>
                <a:effectLst/>
                <a:latin typeface="Comic Sans MS" panose="030F0702030302020204" pitchFamily="66" charset="0"/>
              </a:rPr>
              <a:t>M</a:t>
            </a:r>
            <a:r>
              <a:rPr lang="vi-VN" sz="1800" b="0" i="0">
                <a:solidFill>
                  <a:srgbClr val="000080"/>
                </a:solidFill>
                <a:effectLst/>
                <a:latin typeface="Times New Roman" panose="02020603050405020304" pitchFamily="18" charset="0"/>
              </a:rPr>
              <a:t>ộ</a:t>
            </a:r>
            <a:r>
              <a:rPr lang="vi-VN" sz="1800" b="0" i="0">
                <a:solidFill>
                  <a:srgbClr val="000080"/>
                </a:solidFill>
                <a:effectLst/>
                <a:latin typeface="Comic Sans MS" panose="030F0702030302020204" pitchFamily="66" charset="0"/>
              </a:rPr>
              <a:t>t r</a:t>
            </a:r>
            <a:r>
              <a:rPr lang="vi-VN" sz="1800" b="0" i="0">
                <a:solidFill>
                  <a:srgbClr val="000080"/>
                </a:solidFill>
                <a:effectLst/>
                <a:latin typeface="Times New Roman" panose="02020603050405020304" pitchFamily="18" charset="0"/>
              </a:rPr>
              <a:t>ủ</a:t>
            </a:r>
            <a:r>
              <a:rPr lang="vi-VN" sz="1800" b="0" i="0">
                <a:solidFill>
                  <a:srgbClr val="000080"/>
                </a:solidFill>
                <a:effectLst/>
                <a:latin typeface="Comic Sans MS" panose="030F0702030302020204" pitchFamily="66" charset="0"/>
              </a:rPr>
              <a:t>i ro có….</a:t>
            </a:r>
            <a:br>
              <a:rPr lang="vi-VN" sz="1800" b="0" i="0">
                <a:solidFill>
                  <a:srgbClr val="000080"/>
                </a:solidFill>
                <a:effectLst/>
                <a:latin typeface="Comic Sans MS" panose="030F0702030302020204" pitchFamily="66" charset="0"/>
              </a:rPr>
            </a:br>
            <a:r>
              <a:rPr lang="vi-VN" sz="1800" b="0" i="0">
                <a:solidFill>
                  <a:srgbClr val="4BACC6"/>
                </a:solidFill>
                <a:effectLst/>
                <a:latin typeface="Comic Sans MS" panose="030F0702030302020204" pitchFamily="66" charset="0"/>
              </a:rPr>
              <a:t>- M</a:t>
            </a:r>
            <a:r>
              <a:rPr lang="vi-VN" sz="1800" b="0" i="0">
                <a:solidFill>
                  <a:srgbClr val="4BACC6"/>
                </a:solidFill>
                <a:effectLst/>
                <a:latin typeface="Times New Roman" panose="02020603050405020304" pitchFamily="18" charset="0"/>
              </a:rPr>
              <a:t>ộ</a:t>
            </a:r>
            <a:r>
              <a:rPr lang="vi-VN" sz="1800" b="0" i="0">
                <a:solidFill>
                  <a:srgbClr val="4BACC6"/>
                </a:solidFill>
                <a:effectLst/>
                <a:latin typeface="Comic Sans MS" panose="030F0702030302020204" pitchFamily="66" charset="0"/>
              </a:rPr>
              <a:t>t kh</a:t>
            </a:r>
            <a:r>
              <a:rPr lang="vi-VN" sz="1800" b="0" i="0">
                <a:solidFill>
                  <a:srgbClr val="4BACC6"/>
                </a:solidFill>
                <a:effectLst/>
                <a:latin typeface="Times New Roman" panose="02020603050405020304" pitchFamily="18" charset="0"/>
              </a:rPr>
              <a:t>ả </a:t>
            </a:r>
            <a:r>
              <a:rPr lang="vi-VN" sz="1800" b="0" i="0">
                <a:solidFill>
                  <a:srgbClr val="4BACC6"/>
                </a:solidFill>
                <a:effectLst/>
                <a:latin typeface="Comic Sans MS" panose="030F0702030302020204" pitchFamily="66" charset="0"/>
              </a:rPr>
              <a:t>năng x</a:t>
            </a:r>
            <a:r>
              <a:rPr lang="vi-VN" sz="1800" b="0" i="0">
                <a:solidFill>
                  <a:srgbClr val="4BACC6"/>
                </a:solidFill>
                <a:effectLst/>
                <a:latin typeface="Times New Roman" panose="02020603050405020304" pitchFamily="18" charset="0"/>
              </a:rPr>
              <a:t>ả</a:t>
            </a:r>
            <a:r>
              <a:rPr lang="vi-VN" sz="1800" b="0" i="0">
                <a:solidFill>
                  <a:srgbClr val="4BACC6"/>
                </a:solidFill>
                <a:effectLst/>
                <a:latin typeface="Comic Sans MS" panose="030F0702030302020204" pitchFamily="66" charset="0"/>
              </a:rPr>
              <a:t>y ra</a:t>
            </a:r>
            <a:br>
              <a:rPr lang="vi-VN" sz="1800" b="0" i="0">
                <a:solidFill>
                  <a:srgbClr val="4BACC6"/>
                </a:solidFill>
                <a:effectLst/>
                <a:latin typeface="Comic Sans MS" panose="030F0702030302020204" pitchFamily="66" charset="0"/>
              </a:rPr>
            </a:br>
            <a:r>
              <a:rPr lang="vi-VN" sz="1800" b="0" i="0">
                <a:solidFill>
                  <a:srgbClr val="4BACC6"/>
                </a:solidFill>
                <a:effectLst/>
                <a:latin typeface="Comic Sans MS" panose="030F0702030302020204" pitchFamily="66" charset="0"/>
              </a:rPr>
              <a:t>- M</a:t>
            </a:r>
            <a:r>
              <a:rPr lang="vi-VN" sz="1800" b="0" i="0">
                <a:solidFill>
                  <a:srgbClr val="4BACC6"/>
                </a:solidFill>
                <a:effectLst/>
                <a:latin typeface="Times New Roman" panose="02020603050405020304" pitchFamily="18" charset="0"/>
              </a:rPr>
              <a:t>ộ</a:t>
            </a:r>
            <a:r>
              <a:rPr lang="vi-VN" sz="1800" b="0" i="0">
                <a:solidFill>
                  <a:srgbClr val="4BACC6"/>
                </a:solidFill>
                <a:effectLst/>
                <a:latin typeface="Comic Sans MS" panose="030F0702030302020204" pitchFamily="66" charset="0"/>
              </a:rPr>
              <a:t>t ho</a:t>
            </a:r>
            <a:r>
              <a:rPr lang="vi-VN" sz="1800" b="0" i="0">
                <a:solidFill>
                  <a:srgbClr val="4BACC6"/>
                </a:solidFill>
                <a:effectLst/>
                <a:latin typeface="Times New Roman" panose="02020603050405020304" pitchFamily="18" charset="0"/>
              </a:rPr>
              <a:t>ặ</a:t>
            </a:r>
            <a:r>
              <a:rPr lang="vi-VN" sz="1800" b="0" i="0">
                <a:solidFill>
                  <a:srgbClr val="4BACC6"/>
                </a:solidFill>
                <a:effectLst/>
                <a:latin typeface="Comic Sans MS" panose="030F0702030302020204" pitchFamily="66" charset="0"/>
              </a:rPr>
              <a:t>c nhi</a:t>
            </a:r>
            <a:r>
              <a:rPr lang="vi-VN" sz="1800" b="0" i="0">
                <a:solidFill>
                  <a:srgbClr val="4BACC6"/>
                </a:solidFill>
                <a:effectLst/>
                <a:latin typeface="Times New Roman" panose="02020603050405020304" pitchFamily="18" charset="0"/>
              </a:rPr>
              <a:t>ề</a:t>
            </a:r>
            <a:r>
              <a:rPr lang="vi-VN" sz="1800" b="0" i="0">
                <a:solidFill>
                  <a:srgbClr val="4BACC6"/>
                </a:solidFill>
                <a:effectLst/>
                <a:latin typeface="Comic Sans MS" panose="030F0702030302020204" pitchFamily="66" charset="0"/>
              </a:rPr>
              <a:t>u h</a:t>
            </a:r>
            <a:r>
              <a:rPr lang="vi-VN" sz="1800" b="0" i="0">
                <a:solidFill>
                  <a:srgbClr val="4BACC6"/>
                </a:solidFill>
                <a:effectLst/>
                <a:latin typeface="Times New Roman" panose="02020603050405020304" pitchFamily="18" charset="0"/>
              </a:rPr>
              <a:t>ậ</a:t>
            </a:r>
            <a:r>
              <a:rPr lang="vi-VN" sz="1800" b="0" i="0">
                <a:solidFill>
                  <a:srgbClr val="4BACC6"/>
                </a:solidFill>
                <a:effectLst/>
                <a:latin typeface="Comic Sans MS" panose="030F0702030302020204" pitchFamily="66" charset="0"/>
              </a:rPr>
              <a:t>u qu</a:t>
            </a:r>
            <a:r>
              <a:rPr lang="vi-VN" sz="1800" b="0" i="0">
                <a:solidFill>
                  <a:srgbClr val="4BACC6"/>
                </a:solidFill>
                <a:effectLst/>
                <a:latin typeface="Times New Roman" panose="02020603050405020304" pitchFamily="18" charset="0"/>
              </a:rPr>
              <a:t>ả </a:t>
            </a:r>
            <a:r>
              <a:rPr lang="vi-VN" sz="1800" b="0" i="0">
                <a:solidFill>
                  <a:srgbClr val="4BACC6"/>
                </a:solidFill>
                <a:effectLst/>
                <a:latin typeface="Comic Sans MS" panose="030F0702030302020204" pitchFamily="66" charset="0"/>
              </a:rPr>
              <a:t>không mong mu</a:t>
            </a:r>
            <a:r>
              <a:rPr lang="vi-VN" sz="1800" b="0" i="0">
                <a:solidFill>
                  <a:srgbClr val="4BACC6"/>
                </a:solidFill>
                <a:effectLst/>
                <a:latin typeface="Times New Roman" panose="02020603050405020304" pitchFamily="18" charset="0"/>
              </a:rPr>
              <a:t>ố</a:t>
            </a:r>
            <a:r>
              <a:rPr lang="vi-VN" sz="1800" b="0" i="0">
                <a:solidFill>
                  <a:srgbClr val="4BACC6"/>
                </a:solidFill>
                <a:effectLst/>
                <a:latin typeface="Comic Sans MS" panose="030F0702030302020204" pitchFamily="66" charset="0"/>
              </a:rPr>
              <a:t>n</a:t>
            </a:r>
            <a:br>
              <a:rPr lang="vi-VN" sz="1800" b="0" i="0">
                <a:solidFill>
                  <a:srgbClr val="4BACC6"/>
                </a:solidFill>
                <a:effectLst/>
                <a:latin typeface="Comic Sans MS" panose="030F0702030302020204" pitchFamily="66" charset="0"/>
              </a:rPr>
            </a:br>
            <a:r>
              <a:rPr lang="vi-VN" sz="1800" b="0" i="0">
                <a:solidFill>
                  <a:srgbClr val="4A452A"/>
                </a:solidFill>
                <a:effectLst/>
                <a:latin typeface="Comic Sans MS" panose="030F0702030302020204" pitchFamily="66" charset="0"/>
              </a:rPr>
              <a:t>Ví d</a:t>
            </a:r>
            <a:r>
              <a:rPr lang="vi-VN" sz="1800" b="0" i="0">
                <a:solidFill>
                  <a:srgbClr val="4A452A"/>
                </a:solidFill>
                <a:effectLst/>
                <a:latin typeface="Times New Roman" panose="02020603050405020304" pitchFamily="18" charset="0"/>
              </a:rPr>
              <a:t>ụ</a:t>
            </a:r>
            <a:r>
              <a:rPr lang="vi-VN" sz="1800" b="0" i="0">
                <a:solidFill>
                  <a:srgbClr val="4A452A"/>
                </a:solidFill>
                <a:effectLst/>
                <a:latin typeface="Comic Sans MS" panose="030F0702030302020204" pitchFamily="66" charset="0"/>
              </a:rPr>
              <a:t>: Hành khách r</a:t>
            </a:r>
            <a:r>
              <a:rPr lang="vi-VN" sz="1800" b="0" i="0">
                <a:solidFill>
                  <a:srgbClr val="4A452A"/>
                </a:solidFill>
                <a:effectLst/>
                <a:latin typeface="Times New Roman" panose="02020603050405020304" pitchFamily="18" charset="0"/>
              </a:rPr>
              <a:t>ơ</a:t>
            </a:r>
            <a:r>
              <a:rPr lang="vi-VN" sz="1800" b="0" i="0">
                <a:solidFill>
                  <a:srgbClr val="4A452A"/>
                </a:solidFill>
                <a:effectLst/>
                <a:latin typeface="Comic Sans MS" panose="030F0702030302020204" pitchFamily="66" charset="0"/>
              </a:rPr>
              <a:t>i ra kh</a:t>
            </a:r>
            <a:r>
              <a:rPr lang="vi-VN" sz="1800" b="0" i="0">
                <a:solidFill>
                  <a:srgbClr val="4A452A"/>
                </a:solidFill>
                <a:effectLst/>
                <a:latin typeface="Times New Roman" panose="02020603050405020304" pitchFamily="18" charset="0"/>
              </a:rPr>
              <a:t>ỏ</a:t>
            </a:r>
            <a:r>
              <a:rPr lang="vi-VN" sz="1800" b="0" i="0">
                <a:solidFill>
                  <a:srgbClr val="4A452A"/>
                </a:solidFill>
                <a:effectLst/>
                <a:latin typeface="Comic Sans MS" panose="030F0702030302020204" pitchFamily="66" charset="0"/>
              </a:rPr>
              <a:t>i tàu khi đang di chuy</a:t>
            </a:r>
            <a:r>
              <a:rPr lang="vi-VN" sz="1800" b="0" i="0">
                <a:solidFill>
                  <a:srgbClr val="4A452A"/>
                </a:solidFill>
                <a:effectLst/>
                <a:latin typeface="Times New Roman" panose="02020603050405020304" pitchFamily="18" charset="0"/>
              </a:rPr>
              <a:t>ể</a:t>
            </a:r>
            <a:r>
              <a:rPr lang="vi-VN" sz="1800" b="0" i="0">
                <a:solidFill>
                  <a:srgbClr val="4A452A"/>
                </a:solidFill>
                <a:effectLst/>
                <a:latin typeface="Comic Sans MS" panose="030F0702030302020204" pitchFamily="66" charset="0"/>
              </a:rPr>
              <a:t>n v</a:t>
            </a:r>
            <a:r>
              <a:rPr lang="vi-VN" sz="1800" b="0" i="0">
                <a:solidFill>
                  <a:srgbClr val="4A452A"/>
                </a:solidFill>
                <a:effectLst/>
                <a:latin typeface="Times New Roman" panose="02020603050405020304" pitchFamily="18" charset="0"/>
              </a:rPr>
              <a:t>ớ</a:t>
            </a:r>
            <a:r>
              <a:rPr lang="vi-VN" sz="1800" b="0" i="0">
                <a:solidFill>
                  <a:srgbClr val="4A452A"/>
                </a:solidFill>
                <a:effectLst/>
                <a:latin typeface="Comic Sans MS" panose="030F0702030302020204" pitchFamily="66" charset="0"/>
              </a:rPr>
              <a:t>i c</a:t>
            </a:r>
            <a:r>
              <a:rPr lang="vi-VN" sz="1800" b="0" i="0">
                <a:solidFill>
                  <a:srgbClr val="4A452A"/>
                </a:solidFill>
                <a:effectLst/>
                <a:latin typeface="Times New Roman" panose="02020603050405020304" pitchFamily="18" charset="0"/>
              </a:rPr>
              <a:t>ử</a:t>
            </a:r>
            <a:r>
              <a:rPr lang="vi-VN" sz="1800" b="0" i="0">
                <a:solidFill>
                  <a:srgbClr val="4A452A"/>
                </a:solidFill>
                <a:effectLst/>
                <a:latin typeface="Comic Sans MS" panose="030F0702030302020204" pitchFamily="66" charset="0"/>
              </a:rPr>
              <a:t>a m</a:t>
            </a:r>
            <a:r>
              <a:rPr lang="vi-VN" sz="1800" b="0" i="0">
                <a:solidFill>
                  <a:srgbClr val="4A452A"/>
                </a:solidFill>
                <a:effectLst/>
                <a:latin typeface="Times New Roman" panose="02020603050405020304" pitchFamily="18" charset="0"/>
              </a:rPr>
              <a:t>ở</a:t>
            </a:r>
            <a:endParaRPr lang="en-US" sz="1800" b="0" i="0">
              <a:solidFill>
                <a:srgbClr val="4A452A"/>
              </a:solidFill>
              <a:effectLst/>
              <a:latin typeface="Times New Roman" panose="02020603050405020304" pitchFamily="18" charset="0"/>
            </a:endParaRPr>
          </a:p>
          <a:p>
            <a:r>
              <a:rPr lang="vi-VN" sz="1800" b="0" i="0">
                <a:solidFill>
                  <a:srgbClr val="002060"/>
                </a:solidFill>
                <a:effectLst/>
                <a:latin typeface="Comic Sans MS" panose="030F0702030302020204" pitchFamily="66" charset="0"/>
              </a:rPr>
              <a:t>M</a:t>
            </a:r>
            <a:r>
              <a:rPr lang="vi-VN" sz="1800" b="0" i="0">
                <a:solidFill>
                  <a:srgbClr val="002060"/>
                </a:solidFill>
                <a:effectLst/>
                <a:latin typeface="Times New Roman" panose="02020603050405020304" pitchFamily="18" charset="0"/>
              </a:rPr>
              <a:t>ỗ</a:t>
            </a:r>
            <a:r>
              <a:rPr lang="vi-VN" sz="1800" b="0" i="0">
                <a:solidFill>
                  <a:srgbClr val="002060"/>
                </a:solidFill>
                <a:effectLst/>
                <a:latin typeface="Comic Sans MS" panose="030F0702030302020204" pitchFamily="66" charset="0"/>
              </a:rPr>
              <a:t>i h</a:t>
            </a:r>
            <a:r>
              <a:rPr lang="vi-VN" sz="1800" b="0" i="0">
                <a:solidFill>
                  <a:srgbClr val="002060"/>
                </a:solidFill>
                <a:effectLst/>
                <a:latin typeface="Times New Roman" panose="02020603050405020304" pitchFamily="18" charset="0"/>
              </a:rPr>
              <a:t>ậ</a:t>
            </a:r>
            <a:r>
              <a:rPr lang="vi-VN" sz="1800" b="0" i="0">
                <a:solidFill>
                  <a:srgbClr val="002060"/>
                </a:solidFill>
                <a:effectLst/>
                <a:latin typeface="Comic Sans MS" panose="030F0702030302020204" pitchFamily="66" charset="0"/>
              </a:rPr>
              <a:t>u qu</a:t>
            </a:r>
            <a:r>
              <a:rPr lang="vi-VN" sz="1800" b="0" i="0">
                <a:solidFill>
                  <a:srgbClr val="002060"/>
                </a:solidFill>
                <a:effectLst/>
                <a:latin typeface="Times New Roman" panose="02020603050405020304" pitchFamily="18" charset="0"/>
              </a:rPr>
              <a:t>ả </a:t>
            </a:r>
            <a:r>
              <a:rPr lang="vi-VN" sz="1800" b="0" i="0">
                <a:solidFill>
                  <a:srgbClr val="002060"/>
                </a:solidFill>
                <a:effectLst/>
                <a:latin typeface="Comic Sans MS" panose="030F0702030302020204" pitchFamily="66" charset="0"/>
              </a:rPr>
              <a:t>c</a:t>
            </a:r>
            <a:r>
              <a:rPr lang="vi-VN" sz="1800" b="0" i="0">
                <a:solidFill>
                  <a:srgbClr val="002060"/>
                </a:solidFill>
                <a:effectLst/>
                <a:latin typeface="Times New Roman" panose="02020603050405020304" pitchFamily="18" charset="0"/>
              </a:rPr>
              <a:t>ủ</a:t>
            </a:r>
            <a:r>
              <a:rPr lang="vi-VN" sz="1800" b="0" i="0">
                <a:solidFill>
                  <a:srgbClr val="002060"/>
                </a:solidFill>
                <a:effectLst/>
                <a:latin typeface="Comic Sans MS" panose="030F0702030302020204" pitchFamily="66" charset="0"/>
              </a:rPr>
              <a:t>a r</a:t>
            </a:r>
            <a:r>
              <a:rPr lang="vi-VN" sz="1800" b="0" i="0">
                <a:solidFill>
                  <a:srgbClr val="002060"/>
                </a:solidFill>
                <a:effectLst/>
                <a:latin typeface="Times New Roman" panose="02020603050405020304" pitchFamily="18" charset="0"/>
              </a:rPr>
              <a:t>ủ</a:t>
            </a:r>
            <a:r>
              <a:rPr lang="vi-VN" sz="1800" b="0" i="0">
                <a:solidFill>
                  <a:srgbClr val="002060"/>
                </a:solidFill>
                <a:effectLst/>
                <a:latin typeface="Comic Sans MS" panose="030F0702030302020204" pitchFamily="66" charset="0"/>
              </a:rPr>
              <a:t>i ro…</a:t>
            </a:r>
            <a:br>
              <a:rPr lang="vi-VN" sz="1800" b="0" i="0">
                <a:solidFill>
                  <a:srgbClr val="002060"/>
                </a:solidFill>
                <a:effectLst/>
                <a:latin typeface="Comic Sans MS" panose="030F0702030302020204" pitchFamily="66" charset="0"/>
              </a:rPr>
            </a:br>
            <a:r>
              <a:rPr lang="vi-VN" sz="1800" b="0" i="0">
                <a:solidFill>
                  <a:srgbClr val="31859C"/>
                </a:solidFill>
                <a:effectLst/>
                <a:latin typeface="Comic Sans MS" panose="030F0702030302020204" pitchFamily="66" charset="0"/>
              </a:rPr>
              <a:t>- Có kh</a:t>
            </a:r>
            <a:r>
              <a:rPr lang="vi-VN" sz="1800" b="0" i="0">
                <a:solidFill>
                  <a:srgbClr val="31859C"/>
                </a:solidFill>
                <a:effectLst/>
                <a:latin typeface="Times New Roman" panose="02020603050405020304" pitchFamily="18" charset="0"/>
              </a:rPr>
              <a:t>ả </a:t>
            </a:r>
            <a:r>
              <a:rPr lang="vi-VN" sz="1800" b="0" i="0">
                <a:solidFill>
                  <a:srgbClr val="31859C"/>
                </a:solidFill>
                <a:effectLst/>
                <a:latin typeface="Comic Sans MS" panose="030F0702030302020204" pitchFamily="66" charset="0"/>
              </a:rPr>
              <a:t>năng x</a:t>
            </a:r>
            <a:r>
              <a:rPr lang="vi-VN" sz="1800" b="0" i="0">
                <a:solidFill>
                  <a:srgbClr val="31859C"/>
                </a:solidFill>
                <a:effectLst/>
                <a:latin typeface="Times New Roman" panose="02020603050405020304" pitchFamily="18" charset="0"/>
              </a:rPr>
              <a:t>ả</a:t>
            </a:r>
            <a:r>
              <a:rPr lang="vi-VN" sz="1800" b="0" i="0">
                <a:solidFill>
                  <a:srgbClr val="31859C"/>
                </a:solidFill>
                <a:effectLst/>
                <a:latin typeface="Comic Sans MS" panose="030F0702030302020204" pitchFamily="66" charset="0"/>
              </a:rPr>
              <a:t>y ra n</a:t>
            </a:r>
            <a:r>
              <a:rPr lang="vi-VN" sz="1800" b="0" i="0">
                <a:solidFill>
                  <a:srgbClr val="31859C"/>
                </a:solidFill>
                <a:effectLst/>
                <a:latin typeface="Times New Roman" panose="02020603050405020304" pitchFamily="18" charset="0"/>
              </a:rPr>
              <a:t>ế</a:t>
            </a:r>
            <a:r>
              <a:rPr lang="vi-VN" sz="1800" b="0" i="0">
                <a:solidFill>
                  <a:srgbClr val="31859C"/>
                </a:solidFill>
                <a:effectLst/>
                <a:latin typeface="Comic Sans MS" panose="030F0702030302020204" pitchFamily="66" charset="0"/>
              </a:rPr>
              <a:t>u r</a:t>
            </a:r>
            <a:r>
              <a:rPr lang="vi-VN" sz="1800" b="0" i="0">
                <a:solidFill>
                  <a:srgbClr val="31859C"/>
                </a:solidFill>
                <a:effectLst/>
                <a:latin typeface="Times New Roman" panose="02020603050405020304" pitchFamily="18" charset="0"/>
              </a:rPr>
              <a:t>ủ</a:t>
            </a:r>
            <a:r>
              <a:rPr lang="vi-VN" sz="1800" b="0" i="0">
                <a:solidFill>
                  <a:srgbClr val="31859C"/>
                </a:solidFill>
                <a:effectLst/>
                <a:latin typeface="Comic Sans MS" panose="030F0702030302020204" pitchFamily="66" charset="0"/>
              </a:rPr>
              <a:t>i ro x</a:t>
            </a:r>
            <a:r>
              <a:rPr lang="vi-VN" sz="1800" b="0" i="0">
                <a:solidFill>
                  <a:srgbClr val="31859C"/>
                </a:solidFill>
                <a:effectLst/>
                <a:latin typeface="Times New Roman" panose="02020603050405020304" pitchFamily="18" charset="0"/>
              </a:rPr>
              <a:t>ả</a:t>
            </a:r>
            <a:r>
              <a:rPr lang="vi-VN" sz="1800" b="0" i="0">
                <a:solidFill>
                  <a:srgbClr val="31859C"/>
                </a:solidFill>
                <a:effectLst/>
                <a:latin typeface="Comic Sans MS" panose="030F0702030302020204" pitchFamily="66" charset="0"/>
              </a:rPr>
              <a:t>y ra</a:t>
            </a:r>
            <a:r>
              <a:rPr lang="en-US" sz="1800" b="0" i="0">
                <a:solidFill>
                  <a:srgbClr val="31859C"/>
                </a:solidFill>
                <a:effectLst/>
                <a:latin typeface="Comic Sans MS" panose="030F0702030302020204" pitchFamily="66" charset="0"/>
              </a:rPr>
              <a:t> </a:t>
            </a:r>
            <a:r>
              <a:rPr lang="vi-VN" sz="1800" b="0" i="0">
                <a:solidFill>
                  <a:srgbClr val="31859C"/>
                </a:solidFill>
                <a:effectLst/>
                <a:latin typeface="Comic Sans MS" panose="030F0702030302020204" pitchFamily="66" charset="0"/>
              </a:rPr>
              <a:t>(khác v</a:t>
            </a:r>
            <a:r>
              <a:rPr lang="vi-VN" sz="1800" b="0" i="0">
                <a:solidFill>
                  <a:srgbClr val="31859C"/>
                </a:solidFill>
                <a:effectLst/>
                <a:latin typeface="Times New Roman" panose="02020603050405020304" pitchFamily="18" charset="0"/>
              </a:rPr>
              <a:t>ớ</a:t>
            </a:r>
            <a:r>
              <a:rPr lang="vi-VN" sz="1800" b="0" i="0">
                <a:solidFill>
                  <a:srgbClr val="31859C"/>
                </a:solidFill>
                <a:effectLst/>
                <a:latin typeface="Comic Sans MS" panose="030F0702030302020204" pitchFamily="66" charset="0"/>
              </a:rPr>
              <a:t>i nguy c</a:t>
            </a:r>
            <a:r>
              <a:rPr lang="vi-VN" sz="1800" b="0" i="0">
                <a:solidFill>
                  <a:srgbClr val="31859C"/>
                </a:solidFill>
                <a:effectLst/>
                <a:latin typeface="Times New Roman" panose="02020603050405020304" pitchFamily="18" charset="0"/>
              </a:rPr>
              <a:t>ơ </a:t>
            </a:r>
            <a:r>
              <a:rPr lang="vi-VN" sz="1800" b="0" i="0">
                <a:solidFill>
                  <a:srgbClr val="31859C"/>
                </a:solidFill>
                <a:effectLst/>
                <a:latin typeface="Comic Sans MS" panose="030F0702030302020204" pitchFamily="66" charset="0"/>
              </a:rPr>
              <a:t>có kh</a:t>
            </a:r>
            <a:r>
              <a:rPr lang="vi-VN" sz="1800" b="0" i="0">
                <a:solidFill>
                  <a:srgbClr val="31859C"/>
                </a:solidFill>
                <a:effectLst/>
                <a:latin typeface="Times New Roman" panose="02020603050405020304" pitchFamily="18" charset="0"/>
              </a:rPr>
              <a:t>ả</a:t>
            </a:r>
            <a:r>
              <a:rPr lang="en-US" sz="1800" b="0" i="0">
                <a:solidFill>
                  <a:srgbClr val="31859C"/>
                </a:solidFill>
                <a:effectLst/>
                <a:latin typeface="Times New Roman" panose="02020603050405020304" pitchFamily="18" charset="0"/>
              </a:rPr>
              <a:t> </a:t>
            </a:r>
            <a:r>
              <a:rPr lang="vi-VN" sz="1800" b="0" i="0">
                <a:solidFill>
                  <a:srgbClr val="31859C"/>
                </a:solidFill>
                <a:effectLst/>
                <a:latin typeface="Comic Sans MS" panose="030F0702030302020204" pitchFamily="66" charset="0"/>
              </a:rPr>
              <a:t>năng)</a:t>
            </a:r>
            <a:br>
              <a:rPr lang="vi-VN" sz="1800" b="0" i="0">
                <a:solidFill>
                  <a:srgbClr val="31859C"/>
                </a:solidFill>
                <a:effectLst/>
                <a:latin typeface="Comic Sans MS" panose="030F0702030302020204" pitchFamily="66" charset="0"/>
              </a:rPr>
            </a:br>
            <a:r>
              <a:rPr lang="vi-VN" sz="1800" b="0" i="0">
                <a:solidFill>
                  <a:srgbClr val="31859C"/>
                </a:solidFill>
                <a:effectLst/>
                <a:latin typeface="Comic Sans MS" panose="030F0702030302020204" pitchFamily="66" charset="0"/>
              </a:rPr>
              <a:t>- M</a:t>
            </a:r>
            <a:r>
              <a:rPr lang="vi-VN" sz="1800" b="0" i="0">
                <a:solidFill>
                  <a:srgbClr val="31859C"/>
                </a:solidFill>
                <a:effectLst/>
                <a:latin typeface="Times New Roman" panose="02020603050405020304" pitchFamily="18" charset="0"/>
              </a:rPr>
              <a:t>ứ</a:t>
            </a:r>
            <a:r>
              <a:rPr lang="vi-VN" sz="1800" b="0" i="0">
                <a:solidFill>
                  <a:srgbClr val="31859C"/>
                </a:solidFill>
                <a:effectLst/>
                <a:latin typeface="Comic Sans MS" panose="030F0702030302020204" pitchFamily="66" charset="0"/>
              </a:rPr>
              <a:t>c đ</a:t>
            </a:r>
            <a:r>
              <a:rPr lang="vi-VN" sz="1800" b="0" i="0">
                <a:solidFill>
                  <a:srgbClr val="31859C"/>
                </a:solidFill>
                <a:effectLst/>
                <a:latin typeface="Times New Roman" panose="02020603050405020304" pitchFamily="18" charset="0"/>
              </a:rPr>
              <a:t>ộ </a:t>
            </a:r>
            <a:r>
              <a:rPr lang="vi-VN" sz="1800" b="0" i="0">
                <a:solidFill>
                  <a:srgbClr val="31859C"/>
                </a:solidFill>
                <a:effectLst/>
                <a:latin typeface="Comic Sans MS" panose="030F0702030302020204" pitchFamily="66" charset="0"/>
              </a:rPr>
              <a:t>nghiêm tr</a:t>
            </a:r>
            <a:r>
              <a:rPr lang="vi-VN" sz="1800" b="0" i="0">
                <a:solidFill>
                  <a:srgbClr val="31859C"/>
                </a:solidFill>
                <a:effectLst/>
                <a:latin typeface="Times New Roman" panose="02020603050405020304" pitchFamily="18" charset="0"/>
              </a:rPr>
              <a:t>ọ</a:t>
            </a:r>
            <a:r>
              <a:rPr lang="vi-VN" sz="1800" b="0" i="0">
                <a:solidFill>
                  <a:srgbClr val="31859C"/>
                </a:solidFill>
                <a:effectLst/>
                <a:latin typeface="Comic Sans MS" panose="030F0702030302020204" pitchFamily="66" charset="0"/>
              </a:rPr>
              <a:t>ng: M</a:t>
            </a:r>
            <a:r>
              <a:rPr lang="vi-VN" sz="1800" b="0" i="0">
                <a:solidFill>
                  <a:srgbClr val="31859C"/>
                </a:solidFill>
                <a:effectLst/>
                <a:latin typeface="Times New Roman" panose="02020603050405020304" pitchFamily="18" charset="0"/>
              </a:rPr>
              <a:t>ứ</a:t>
            </a:r>
            <a:r>
              <a:rPr lang="vi-VN" sz="1800" b="0" i="0">
                <a:solidFill>
                  <a:srgbClr val="31859C"/>
                </a:solidFill>
                <a:effectLst/>
                <a:latin typeface="Comic Sans MS" panose="030F0702030302020204" pitchFamily="66" charset="0"/>
              </a:rPr>
              <a:t>c đ</a:t>
            </a:r>
            <a:r>
              <a:rPr lang="vi-VN" sz="1800" b="0" i="0">
                <a:solidFill>
                  <a:srgbClr val="31859C"/>
                </a:solidFill>
                <a:effectLst/>
                <a:latin typeface="Times New Roman" panose="02020603050405020304" pitchFamily="18" charset="0"/>
              </a:rPr>
              <a:t>ộ </a:t>
            </a:r>
            <a:r>
              <a:rPr lang="vi-VN" sz="1800" b="0" i="0">
                <a:solidFill>
                  <a:srgbClr val="31859C"/>
                </a:solidFill>
                <a:effectLst/>
                <a:latin typeface="Comic Sans MS" panose="030F0702030302020204" pitchFamily="66" charset="0"/>
              </a:rPr>
              <a:t>m</a:t>
            </a:r>
            <a:r>
              <a:rPr lang="vi-VN" sz="1800" b="0" i="0">
                <a:solidFill>
                  <a:srgbClr val="31859C"/>
                </a:solidFill>
                <a:effectLst/>
                <a:latin typeface="Times New Roman" panose="02020603050405020304" pitchFamily="18" charset="0"/>
              </a:rPr>
              <a:t>ấ</a:t>
            </a:r>
            <a:r>
              <a:rPr lang="vi-VN" sz="1800" b="0" i="0">
                <a:solidFill>
                  <a:srgbClr val="31859C"/>
                </a:solidFill>
                <a:effectLst/>
                <a:latin typeface="Comic Sans MS" panose="030F0702030302020204" pitchFamily="66" charset="0"/>
              </a:rPr>
              <a:t>t đi s</a:t>
            </a:r>
            <a:r>
              <a:rPr lang="vi-VN" sz="1800" b="0" i="0">
                <a:solidFill>
                  <a:srgbClr val="31859C"/>
                </a:solidFill>
                <a:effectLst/>
                <a:latin typeface="Times New Roman" panose="02020603050405020304" pitchFamily="18" charset="0"/>
              </a:rPr>
              <a:t>ự </a:t>
            </a:r>
            <a:r>
              <a:rPr lang="vi-VN" sz="1800" b="0" i="0">
                <a:solidFill>
                  <a:srgbClr val="31859C"/>
                </a:solidFill>
                <a:effectLst/>
                <a:latin typeface="Comic Sans MS" panose="030F0702030302020204" pitchFamily="66" charset="0"/>
              </a:rPr>
              <a:t>hài lòng c</a:t>
            </a:r>
            <a:r>
              <a:rPr lang="vi-VN" sz="1800" b="0" i="0">
                <a:solidFill>
                  <a:srgbClr val="31859C"/>
                </a:solidFill>
                <a:effectLst/>
                <a:latin typeface="Times New Roman" panose="02020603050405020304" pitchFamily="18" charset="0"/>
              </a:rPr>
              <a:t>ủ</a:t>
            </a:r>
            <a:r>
              <a:rPr lang="vi-VN" sz="1800" b="0" i="0">
                <a:solidFill>
                  <a:srgbClr val="31859C"/>
                </a:solidFill>
                <a:effectLst/>
                <a:latin typeface="Comic Sans MS" panose="030F0702030302020204" pitchFamily="66" charset="0"/>
              </a:rPr>
              <a:t>a khách</a:t>
            </a:r>
            <a:r>
              <a:rPr lang="en-US" sz="1800" b="0" i="0">
                <a:solidFill>
                  <a:srgbClr val="31859C"/>
                </a:solidFill>
                <a:effectLst/>
                <a:latin typeface="Comic Sans MS" panose="030F0702030302020204" pitchFamily="66" charset="0"/>
              </a:rPr>
              <a:t> </a:t>
            </a:r>
            <a:r>
              <a:rPr lang="vi-VN" sz="1800" b="0" i="0">
                <a:solidFill>
                  <a:srgbClr val="31859C"/>
                </a:solidFill>
                <a:effectLst/>
                <a:latin typeface="Comic Sans MS" panose="030F0702030302020204" pitchFamily="66" charset="0"/>
              </a:rPr>
              <a:t>hàng</a:t>
            </a:r>
            <a:r>
              <a:rPr lang="vi-VN"/>
              <a:t> </a:t>
            </a:r>
            <a:br>
              <a:rPr lang="vi-VN"/>
            </a:br>
            <a:endParaRPr lang="en-US"/>
          </a:p>
        </p:txBody>
      </p:sp>
    </p:spTree>
    <p:extLst>
      <p:ext uri="{BB962C8B-B14F-4D97-AF65-F5344CB8AC3E}">
        <p14:creationId xmlns:p14="http://schemas.microsoft.com/office/powerpoint/2010/main" val="328901344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BA6E7-CB96-4D51-B2BF-4552C42CA93C}"/>
              </a:ext>
            </a:extLst>
          </p:cNvPr>
          <p:cNvSpPr>
            <a:spLocks noGrp="1"/>
          </p:cNvSpPr>
          <p:nvPr>
            <p:ph type="title"/>
          </p:nvPr>
        </p:nvSpPr>
        <p:spPr/>
        <p:txBody>
          <a:bodyPr vert="horz" lIns="91440" tIns="45720" rIns="91440" bIns="45720" rtlCol="0" anchor="t">
            <a:normAutofit/>
          </a:bodyPr>
          <a:lstStyle/>
          <a:p>
            <a:r>
              <a:rPr lang="vi-VN" sz="3200">
                <a:solidFill>
                  <a:srgbClr val="CC0000"/>
                </a:solidFill>
                <a:latin typeface="Arial" panose="020B0604020202020204" pitchFamily="34" charset="0"/>
                <a:cs typeface="Arial" panose="020B0604020202020204" pitchFamily="34" charset="0"/>
              </a:rPr>
              <a:t>Các loại nguy cơ trong RE </a:t>
            </a:r>
            <a:br>
              <a:rPr lang="vi-VN" sz="3200">
                <a:solidFill>
                  <a:srgbClr val="CC0000"/>
                </a:solidFill>
                <a:latin typeface="Arial" panose="020B0604020202020204" pitchFamily="34" charset="0"/>
                <a:cs typeface="Arial" panose="020B0604020202020204" pitchFamily="34" charset="0"/>
              </a:rPr>
            </a:br>
            <a:endParaRPr lang="en-US" sz="32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DCC556D-A043-4A43-BC07-DE65DEEDB16D}"/>
              </a:ext>
            </a:extLst>
          </p:cNvPr>
          <p:cNvSpPr>
            <a:spLocks noGrp="1"/>
          </p:cNvSpPr>
          <p:nvPr>
            <p:ph idx="1"/>
          </p:nvPr>
        </p:nvSpPr>
        <p:spPr>
          <a:xfrm>
            <a:off x="2589212" y="2133600"/>
            <a:ext cx="7981252" cy="3777622"/>
          </a:xfrm>
        </p:spPr>
        <p:txBody>
          <a:bodyPr>
            <a:normAutofit/>
          </a:bodyPr>
          <a:lstStyle/>
          <a:p>
            <a:r>
              <a:rPr lang="en-US" sz="2000" b="0" i="0">
                <a:solidFill>
                  <a:srgbClr val="35216F"/>
                </a:solidFill>
                <a:effectLst/>
                <a:latin typeface="Comic Sans MS" panose="030F0702030302020204" pitchFamily="66" charset="0"/>
              </a:rPr>
              <a:t>Product-related: </a:t>
            </a:r>
            <a:r>
              <a:rPr lang="vi-VN" sz="2000" b="0" i="0">
                <a:solidFill>
                  <a:srgbClr val="35216F"/>
                </a:solidFill>
                <a:effectLst/>
                <a:latin typeface="Comic Sans MS" panose="030F0702030302020204" pitchFamily="66" charset="0"/>
              </a:rPr>
              <a:t>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liên quan đ</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n s</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 ph</a:t>
            </a:r>
            <a:r>
              <a:rPr lang="vi-VN" sz="2000" b="0" i="0">
                <a:solidFill>
                  <a:srgbClr val="35216F"/>
                </a:solidFill>
                <a:effectLst/>
                <a:latin typeface="Times New Roman" panose="02020603050405020304" pitchFamily="18" charset="0"/>
              </a:rPr>
              <a:t>ẩ</a:t>
            </a:r>
            <a:r>
              <a:rPr lang="vi-VN" sz="2000" b="0" i="0">
                <a:solidFill>
                  <a:srgbClr val="35216F"/>
                </a:solidFill>
                <a:effectLst/>
                <a:latin typeface="Comic Sans MS" panose="030F0702030302020204" pitchFamily="66" charset="0"/>
              </a:rPr>
              <a:t>m: Tác đ</a:t>
            </a:r>
            <a:r>
              <a:rPr lang="vi-VN" sz="2000" b="0" i="0">
                <a:solidFill>
                  <a:srgbClr val="35216F"/>
                </a:solidFill>
                <a:effectLst/>
                <a:latin typeface="Times New Roman" panose="02020603050405020304" pitchFamily="18" charset="0"/>
              </a:rPr>
              <a:t>ộ</a:t>
            </a:r>
            <a:r>
              <a:rPr lang="vi-VN" sz="2000" b="0" i="0">
                <a:solidFill>
                  <a:srgbClr val="35216F"/>
                </a:solidFill>
                <a:effectLst/>
                <a:latin typeface="Comic Sans MS" panose="030F0702030302020204" pitchFamily="66" charset="0"/>
              </a:rPr>
              <a:t>ng tiêu</a:t>
            </a:r>
            <a:br>
              <a:rPr lang="vi-VN" sz="2000" b="0" i="0">
                <a:solidFill>
                  <a:srgbClr val="35216F"/>
                </a:solidFill>
                <a:effectLst/>
                <a:latin typeface="Comic Sans MS" panose="030F0702030302020204" pitchFamily="66" charset="0"/>
              </a:rPr>
            </a:br>
            <a:r>
              <a:rPr lang="vi-VN" sz="2000" b="0" i="0">
                <a:solidFill>
                  <a:srgbClr val="35216F"/>
                </a:solidFill>
                <a:effectLst/>
                <a:latin typeface="Comic Sans MS" panose="030F0702030302020204" pitchFamily="66" charset="0"/>
              </a:rPr>
              <a:t>c</a:t>
            </a:r>
            <a:r>
              <a:rPr lang="vi-VN" sz="2000" b="0" i="0">
                <a:solidFill>
                  <a:srgbClr val="35216F"/>
                </a:solidFill>
                <a:effectLst/>
                <a:latin typeface="Times New Roman" panose="02020603050405020304" pitchFamily="18" charset="0"/>
              </a:rPr>
              <a:t>ự</a:t>
            </a:r>
            <a:r>
              <a:rPr lang="vi-VN" sz="2000" b="0" i="0">
                <a:solidFill>
                  <a:srgbClr val="35216F"/>
                </a:solidFill>
                <a:effectLst/>
                <a:latin typeface="Comic Sans MS" panose="030F0702030302020204" pitchFamily="66" charset="0"/>
              </a:rPr>
              <a:t>c đ</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n ch</a:t>
            </a:r>
            <a:r>
              <a:rPr lang="vi-VN" sz="2000" b="0" i="0">
                <a:solidFill>
                  <a:srgbClr val="35216F"/>
                </a:solidFill>
                <a:effectLst/>
                <a:latin typeface="Times New Roman" panose="02020603050405020304" pitchFamily="18" charset="0"/>
              </a:rPr>
              <a:t>ứ</a:t>
            </a:r>
            <a:r>
              <a:rPr lang="vi-VN" sz="2000" b="0" i="0">
                <a:solidFill>
                  <a:srgbClr val="35216F"/>
                </a:solidFill>
                <a:effectLst/>
                <a:latin typeface="Comic Sans MS" panose="030F0702030302020204" pitchFamily="66" charset="0"/>
              </a:rPr>
              <a:t>c năng ho</a:t>
            </a:r>
            <a:r>
              <a:rPr lang="vi-VN" sz="2000" b="0" i="0">
                <a:solidFill>
                  <a:srgbClr val="35216F"/>
                </a:solidFill>
                <a:effectLst/>
                <a:latin typeface="Times New Roman" panose="02020603050405020304" pitchFamily="18" charset="0"/>
              </a:rPr>
              <a:t>ặ</a:t>
            </a:r>
            <a:r>
              <a:rPr lang="vi-VN" sz="2000" b="0" i="0">
                <a:solidFill>
                  <a:srgbClr val="35216F"/>
                </a:solidFill>
                <a:effectLst/>
                <a:latin typeface="Comic Sans MS" panose="030F0702030302020204" pitchFamily="66" charset="0"/>
              </a:rPr>
              <a:t>c không</a:t>
            </a:r>
            <a:br>
              <a:rPr lang="vi-VN" sz="2000" b="0" i="0">
                <a:solidFill>
                  <a:srgbClr val="35216F"/>
                </a:solidFill>
                <a:effectLst/>
                <a:latin typeface="Comic Sans MS" panose="030F0702030302020204" pitchFamily="66" charset="0"/>
              </a:rPr>
            </a:br>
            <a:r>
              <a:rPr lang="vi-VN" sz="2000" b="0" i="0">
                <a:solidFill>
                  <a:srgbClr val="7F007F"/>
                </a:solidFill>
                <a:effectLst/>
                <a:latin typeface="Comic Sans MS" panose="030F0702030302020204" pitchFamily="66" charset="0"/>
              </a:rPr>
              <a:t>Các m</a:t>
            </a:r>
            <a:r>
              <a:rPr lang="vi-VN" sz="2000" b="0" i="0">
                <a:solidFill>
                  <a:srgbClr val="7F007F"/>
                </a:solidFill>
                <a:effectLst/>
                <a:latin typeface="Times New Roman" panose="02020603050405020304" pitchFamily="18" charset="0"/>
              </a:rPr>
              <a:t>ụ</a:t>
            </a:r>
            <a:r>
              <a:rPr lang="vi-VN" sz="2000" b="0" i="0">
                <a:solidFill>
                  <a:srgbClr val="7F007F"/>
                </a:solidFill>
                <a:effectLst/>
                <a:latin typeface="Comic Sans MS" panose="030F0702030302020204" pitchFamily="66" charset="0"/>
              </a:rPr>
              <a:t>c tiêu ch</a:t>
            </a:r>
            <a:r>
              <a:rPr lang="vi-VN" sz="2000" b="0" i="0">
                <a:solidFill>
                  <a:srgbClr val="7F007F"/>
                </a:solidFill>
                <a:effectLst/>
                <a:latin typeface="Times New Roman" panose="02020603050405020304" pitchFamily="18" charset="0"/>
              </a:rPr>
              <a:t>ứ</a:t>
            </a:r>
            <a:r>
              <a:rPr lang="vi-VN" sz="2000" b="0" i="0">
                <a:solidFill>
                  <a:srgbClr val="7F007F"/>
                </a:solidFill>
                <a:effectLst/>
                <a:latin typeface="Comic Sans MS" panose="030F0702030302020204" pitchFamily="66" charset="0"/>
              </a:rPr>
              <a:t>c năng c</a:t>
            </a:r>
            <a:r>
              <a:rPr lang="vi-VN" sz="2000" b="0" i="0">
                <a:solidFill>
                  <a:srgbClr val="7F007F"/>
                </a:solidFill>
                <a:effectLst/>
                <a:latin typeface="Times New Roman" panose="02020603050405020304" pitchFamily="18" charset="0"/>
              </a:rPr>
              <a:t>ủ</a:t>
            </a:r>
            <a:r>
              <a:rPr lang="vi-VN" sz="2000" b="0" i="0">
                <a:solidFill>
                  <a:srgbClr val="7F007F"/>
                </a:solidFill>
                <a:effectLst/>
                <a:latin typeface="Comic Sans MS" panose="030F0702030302020204" pitchFamily="66" charset="0"/>
              </a:rPr>
              <a:t>a h</a:t>
            </a:r>
            <a:r>
              <a:rPr lang="vi-VN" sz="2000" b="0" i="0">
                <a:solidFill>
                  <a:srgbClr val="7F007F"/>
                </a:solidFill>
                <a:effectLst/>
                <a:latin typeface="Times New Roman" panose="02020603050405020304" pitchFamily="18" charset="0"/>
              </a:rPr>
              <a:t>ệ </a:t>
            </a:r>
            <a:r>
              <a:rPr lang="vi-VN" sz="2000" b="0" i="0">
                <a:solidFill>
                  <a:srgbClr val="7F007F"/>
                </a:solidFill>
                <a:effectLst/>
                <a:latin typeface="Comic Sans MS" panose="030F0702030302020204" pitchFamily="66" charset="0"/>
              </a:rPr>
              <a:t>th</a:t>
            </a:r>
            <a:r>
              <a:rPr lang="vi-VN" sz="2000" b="0" i="0">
                <a:solidFill>
                  <a:srgbClr val="7F007F"/>
                </a:solidFill>
                <a:effectLst/>
                <a:latin typeface="Times New Roman" panose="02020603050405020304" pitchFamily="18" charset="0"/>
              </a:rPr>
              <a:t>ố</a:t>
            </a:r>
            <a:r>
              <a:rPr lang="vi-VN" sz="2000" b="0" i="0">
                <a:solidFill>
                  <a:srgbClr val="7F007F"/>
                </a:solidFill>
                <a:effectLst/>
                <a:latin typeface="Comic Sans MS" panose="030F0702030302020204" pitchFamily="66" charset="0"/>
              </a:rPr>
              <a:t>ng</a:t>
            </a:r>
            <a:br>
              <a:rPr lang="vi-VN" sz="2000" b="0" i="0">
                <a:solidFill>
                  <a:srgbClr val="7F007F"/>
                </a:solidFill>
                <a:effectLst/>
                <a:latin typeface="Comic Sans MS" panose="030F0702030302020204" pitchFamily="66" charset="0"/>
              </a:rPr>
            </a:br>
            <a:r>
              <a:rPr lang="vi-VN" sz="2000" b="0" i="0">
                <a:solidFill>
                  <a:srgbClr val="7F007F"/>
                </a:solidFill>
                <a:effectLst/>
                <a:latin typeface="Comic Sans MS" panose="030F0702030302020204" pitchFamily="66" charset="0"/>
              </a:rPr>
              <a:t>=&gt; </a:t>
            </a:r>
            <a:r>
              <a:rPr lang="vi-VN" sz="2000" b="0" i="0">
                <a:solidFill>
                  <a:srgbClr val="7F007F"/>
                </a:solidFill>
                <a:effectLst/>
                <a:latin typeface="Times New Roman" panose="02020603050405020304" pitchFamily="18" charset="0"/>
              </a:rPr>
              <a:t>Không cung cấp dịch vụ hoặc chất lượng dịch vụ</a:t>
            </a:r>
            <a:br>
              <a:rPr lang="vi-VN" sz="2000" b="0" i="0">
                <a:solidFill>
                  <a:srgbClr val="7F007F"/>
                </a:solidFill>
                <a:effectLst/>
                <a:latin typeface="Times New Roman" panose="02020603050405020304" pitchFamily="18" charset="0"/>
              </a:rPr>
            </a:br>
            <a:r>
              <a:rPr lang="vi-VN" sz="2000" b="0" i="0">
                <a:solidFill>
                  <a:srgbClr val="009898"/>
                </a:solidFill>
                <a:effectLst/>
                <a:latin typeface="Comic Sans MS" panose="030F0702030302020204" pitchFamily="66" charset="0"/>
              </a:rPr>
              <a:t>VD: M</a:t>
            </a:r>
            <a:r>
              <a:rPr lang="vi-VN" sz="2000" b="0" i="0">
                <a:solidFill>
                  <a:srgbClr val="009898"/>
                </a:solidFill>
                <a:effectLst/>
                <a:latin typeface="Times New Roman" panose="02020603050405020304" pitchFamily="18" charset="0"/>
              </a:rPr>
              <a:t>ố</a:t>
            </a:r>
            <a:r>
              <a:rPr lang="vi-VN" sz="2000" b="0" i="0">
                <a:solidFill>
                  <a:srgbClr val="009898"/>
                </a:solidFill>
                <a:effectLst/>
                <a:latin typeface="Comic Sans MS" panose="030F0702030302020204" pitchFamily="66" charset="0"/>
              </a:rPr>
              <a:t>i đe d</a:t>
            </a:r>
            <a:r>
              <a:rPr lang="vi-VN" sz="2000" b="0" i="0">
                <a:solidFill>
                  <a:srgbClr val="009898"/>
                </a:solidFill>
                <a:effectLst/>
                <a:latin typeface="Times New Roman" panose="02020603050405020304" pitchFamily="18" charset="0"/>
              </a:rPr>
              <a:t>ọ</a:t>
            </a:r>
            <a:r>
              <a:rPr lang="vi-VN" sz="2000" b="0" i="0">
                <a:solidFill>
                  <a:srgbClr val="009898"/>
                </a:solidFill>
                <a:effectLst/>
                <a:latin typeface="Comic Sans MS" panose="030F0702030302020204" pitchFamily="66" charset="0"/>
              </a:rPr>
              <a:t>a an ninh, m</a:t>
            </a:r>
            <a:r>
              <a:rPr lang="vi-VN" sz="2000" b="0" i="0">
                <a:solidFill>
                  <a:srgbClr val="009898"/>
                </a:solidFill>
                <a:effectLst/>
                <a:latin typeface="Times New Roman" panose="02020603050405020304" pitchFamily="18" charset="0"/>
              </a:rPr>
              <a:t>ố</a:t>
            </a:r>
            <a:r>
              <a:rPr lang="vi-VN" sz="2000" b="0" i="0">
                <a:solidFill>
                  <a:srgbClr val="009898"/>
                </a:solidFill>
                <a:effectLst/>
                <a:latin typeface="Comic Sans MS" panose="030F0702030302020204" pitchFamily="66" charset="0"/>
              </a:rPr>
              <a:t>i nguy an toàn</a:t>
            </a:r>
            <a:br>
              <a:rPr lang="vi-VN" sz="2000" b="0" i="0">
                <a:solidFill>
                  <a:srgbClr val="009898"/>
                </a:solidFill>
                <a:effectLst/>
                <a:latin typeface="Comic Sans MS" panose="030F0702030302020204" pitchFamily="66" charset="0"/>
              </a:rPr>
            </a:br>
            <a:endParaRPr lang="en-US" sz="2000" b="0" i="0">
              <a:solidFill>
                <a:srgbClr val="009898"/>
              </a:solidFill>
              <a:effectLst/>
              <a:latin typeface="Comic Sans MS" panose="030F0702030302020204" pitchFamily="66" charset="0"/>
            </a:endParaRPr>
          </a:p>
          <a:p>
            <a:r>
              <a:rPr lang="en-US" sz="2000" b="0" i="0">
                <a:solidFill>
                  <a:srgbClr val="009898"/>
                </a:solidFill>
                <a:effectLst/>
                <a:latin typeface="Comic Sans MS" panose="030F0702030302020204" pitchFamily="66" charset="0"/>
              </a:rPr>
              <a:t>Process-related</a:t>
            </a:r>
            <a:r>
              <a:rPr lang="vi-VN" sz="2000" b="0" i="0">
                <a:solidFill>
                  <a:srgbClr val="000000"/>
                </a:solidFill>
                <a:effectLst/>
                <a:latin typeface="Times New Roman" panose="02020603050405020304" pitchFamily="18" charset="0"/>
              </a:rPr>
              <a:t>: </a:t>
            </a:r>
            <a:r>
              <a:rPr lang="vi-VN" sz="2000" b="0" i="0">
                <a:solidFill>
                  <a:srgbClr val="17375E"/>
                </a:solidFill>
                <a:effectLst/>
                <a:latin typeface="Comic Sans MS" panose="030F0702030302020204" pitchFamily="66" charset="0"/>
              </a:rPr>
              <a:t>r</a:t>
            </a:r>
            <a:r>
              <a:rPr lang="vi-VN" sz="2000" b="0" i="0">
                <a:solidFill>
                  <a:srgbClr val="17375E"/>
                </a:solidFill>
                <a:effectLst/>
                <a:latin typeface="Times New Roman" panose="02020603050405020304" pitchFamily="18" charset="0"/>
              </a:rPr>
              <a:t>ủ</a:t>
            </a:r>
            <a:r>
              <a:rPr lang="vi-VN" sz="2000" b="0" i="0">
                <a:solidFill>
                  <a:srgbClr val="17375E"/>
                </a:solidFill>
                <a:effectLst/>
                <a:latin typeface="Comic Sans MS" panose="030F0702030302020204" pitchFamily="66" charset="0"/>
              </a:rPr>
              <a:t>i ro liên quan đ</a:t>
            </a:r>
            <a:r>
              <a:rPr lang="vi-VN" sz="2000" b="0" i="0">
                <a:solidFill>
                  <a:srgbClr val="17375E"/>
                </a:solidFill>
                <a:effectLst/>
                <a:latin typeface="Times New Roman" panose="02020603050405020304" pitchFamily="18" charset="0"/>
              </a:rPr>
              <a:t>ế</a:t>
            </a:r>
            <a:r>
              <a:rPr lang="vi-VN" sz="2000" b="0" i="0">
                <a:solidFill>
                  <a:srgbClr val="17375E"/>
                </a:solidFill>
                <a:effectLst/>
                <a:latin typeface="Comic Sans MS" panose="030F0702030302020204" pitchFamily="66" charset="0"/>
              </a:rPr>
              <a:t>n ti</a:t>
            </a:r>
            <a:r>
              <a:rPr lang="vi-VN" sz="2000" b="0" i="0">
                <a:solidFill>
                  <a:srgbClr val="17375E"/>
                </a:solidFill>
                <a:effectLst/>
                <a:latin typeface="Times New Roman" panose="02020603050405020304" pitchFamily="18" charset="0"/>
              </a:rPr>
              <a:t>ế</a:t>
            </a:r>
            <a:r>
              <a:rPr lang="vi-VN" sz="2000" b="0" i="0">
                <a:solidFill>
                  <a:srgbClr val="17375E"/>
                </a:solidFill>
                <a:effectLst/>
                <a:latin typeface="Comic Sans MS" panose="030F0702030302020204" pitchFamily="66" charset="0"/>
              </a:rPr>
              <a:t>n tr</a:t>
            </a:r>
            <a:r>
              <a:rPr lang="en-US" sz="2000">
                <a:solidFill>
                  <a:srgbClr val="17375E"/>
                </a:solidFill>
                <a:latin typeface="Comic Sans MS" panose="030F0702030302020204" pitchFamily="66" charset="0"/>
              </a:rPr>
              <a:t>ì</a:t>
            </a:r>
            <a:r>
              <a:rPr lang="vi-VN" sz="2000" b="0" i="0">
                <a:solidFill>
                  <a:srgbClr val="17375E"/>
                </a:solidFill>
                <a:effectLst/>
                <a:latin typeface="Comic Sans MS" panose="030F0702030302020204" pitchFamily="66" charset="0"/>
              </a:rPr>
              <a:t>nh</a:t>
            </a:r>
            <a:br>
              <a:rPr lang="vi-VN" sz="2000" b="0" i="0">
                <a:solidFill>
                  <a:srgbClr val="17375E"/>
                </a:solidFill>
                <a:effectLst/>
                <a:latin typeface="Comic Sans MS" panose="030F0702030302020204" pitchFamily="66" charset="0"/>
              </a:rPr>
            </a:br>
            <a:r>
              <a:rPr lang="vi-VN" sz="2000" b="0" i="0">
                <a:solidFill>
                  <a:srgbClr val="7F007F"/>
                </a:solidFill>
                <a:effectLst/>
                <a:latin typeface="Wingdings" panose="05000000000000000000" pitchFamily="2" charset="2"/>
              </a:rPr>
              <a:t> </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nh h</a:t>
            </a:r>
            <a:r>
              <a:rPr lang="vi-VN" sz="2000" b="0" i="0">
                <a:solidFill>
                  <a:srgbClr val="35216F"/>
                </a:solidFill>
                <a:effectLst/>
                <a:latin typeface="Times New Roman" panose="02020603050405020304" pitchFamily="18" charset="0"/>
              </a:rPr>
              <a:t>ưở</a:t>
            </a:r>
            <a:r>
              <a:rPr lang="vi-VN" sz="2000" b="0" i="0">
                <a:solidFill>
                  <a:srgbClr val="35216F"/>
                </a:solidFill>
                <a:effectLst/>
                <a:latin typeface="Comic Sans MS" panose="030F0702030302020204" pitchFamily="66" charset="0"/>
              </a:rPr>
              <a:t>ng tiêu c</a:t>
            </a:r>
            <a:r>
              <a:rPr lang="vi-VN" sz="2000" b="0" i="0">
                <a:solidFill>
                  <a:srgbClr val="35216F"/>
                </a:solidFill>
                <a:effectLst/>
                <a:latin typeface="Times New Roman" panose="02020603050405020304" pitchFamily="18" charset="0"/>
              </a:rPr>
              <a:t>ự</a:t>
            </a:r>
            <a:r>
              <a:rPr lang="vi-VN" sz="2000" b="0" i="0">
                <a:solidFill>
                  <a:srgbClr val="35216F"/>
                </a:solidFill>
                <a:effectLst/>
                <a:latin typeface="Comic Sans MS" panose="030F0702030302020204" pitchFamily="66" charset="0"/>
              </a:rPr>
              <a:t>c đ</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n các m</a:t>
            </a:r>
            <a:r>
              <a:rPr lang="vi-VN" sz="2000" b="0" i="0">
                <a:solidFill>
                  <a:srgbClr val="35216F"/>
                </a:solidFill>
                <a:effectLst/>
                <a:latin typeface="Times New Roman" panose="02020603050405020304" pitchFamily="18" charset="0"/>
              </a:rPr>
              <a:t>ụ</a:t>
            </a:r>
            <a:r>
              <a:rPr lang="vi-VN" sz="2000" b="0" i="0">
                <a:solidFill>
                  <a:srgbClr val="35216F"/>
                </a:solidFill>
                <a:effectLst/>
                <a:latin typeface="Comic Sans MS" panose="030F0702030302020204" pitchFamily="66" charset="0"/>
              </a:rPr>
              <a:t>c tiêu phát tri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n</a:t>
            </a:r>
            <a:br>
              <a:rPr lang="vi-VN" sz="2000" b="0" i="0">
                <a:solidFill>
                  <a:srgbClr val="35216F"/>
                </a:solidFill>
                <a:effectLst/>
                <a:latin typeface="Comic Sans MS" panose="030F0702030302020204" pitchFamily="66" charset="0"/>
              </a:rPr>
            </a:br>
            <a:r>
              <a:rPr lang="vi-VN" sz="2000" b="0" i="0">
                <a:solidFill>
                  <a:srgbClr val="7F007F"/>
                </a:solidFill>
                <a:effectLst/>
                <a:latin typeface="Comic Sans MS" panose="030F0702030302020204" pitchFamily="66" charset="0"/>
              </a:rPr>
              <a:t>=&gt; </a:t>
            </a:r>
            <a:r>
              <a:rPr lang="vi-VN" sz="2000" b="0" i="0">
                <a:solidFill>
                  <a:srgbClr val="7F007F"/>
                </a:solidFill>
                <a:effectLst/>
                <a:latin typeface="Times New Roman" panose="02020603050405020304" pitchFamily="18" charset="0"/>
              </a:rPr>
              <a:t>Chậm trễ giao hàng, chi phí vượt quá</a:t>
            </a:r>
            <a:br>
              <a:rPr lang="vi-VN" sz="2000" b="0" i="0">
                <a:solidFill>
                  <a:srgbClr val="7F007F"/>
                </a:solidFill>
                <a:effectLst/>
                <a:latin typeface="Times New Roman" panose="02020603050405020304" pitchFamily="18" charset="0"/>
              </a:rPr>
            </a:br>
            <a:r>
              <a:rPr lang="vi-VN" sz="2000" b="0" i="0">
                <a:solidFill>
                  <a:srgbClr val="009898"/>
                </a:solidFill>
                <a:effectLst/>
                <a:latin typeface="Comic Sans MS" panose="030F0702030302020204" pitchFamily="66" charset="0"/>
              </a:rPr>
              <a:t>VD: Doanh thu </a:t>
            </a:r>
            <a:r>
              <a:rPr lang="en-US" sz="2000" b="0" i="0">
                <a:solidFill>
                  <a:srgbClr val="009898"/>
                </a:solidFill>
                <a:effectLst/>
                <a:latin typeface="Comic Sans MS" panose="030F0702030302020204" pitchFamily="66" charset="0"/>
              </a:rPr>
              <a:t>cá </a:t>
            </a:r>
            <a:r>
              <a:rPr lang="vi-VN" sz="2000" b="0" i="0">
                <a:solidFill>
                  <a:srgbClr val="009898"/>
                </a:solidFill>
                <a:effectLst/>
                <a:latin typeface="Comic Sans MS" panose="030F0702030302020204" pitchFamily="66" charset="0"/>
              </a:rPr>
              <a:t>nhân </a:t>
            </a:r>
            <a:endParaRPr lang="en-US" sz="2000"/>
          </a:p>
        </p:txBody>
      </p:sp>
    </p:spTree>
    <p:extLst>
      <p:ext uri="{BB962C8B-B14F-4D97-AF65-F5344CB8AC3E}">
        <p14:creationId xmlns:p14="http://schemas.microsoft.com/office/powerpoint/2010/main" val="24534132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1688-D0E1-41B2-807A-D5562E61BC72}"/>
              </a:ext>
            </a:extLst>
          </p:cNvPr>
          <p:cNvSpPr>
            <a:spLocks noGrp="1"/>
          </p:cNvSpPr>
          <p:nvPr>
            <p:ph type="title"/>
          </p:nvPr>
        </p:nvSpPr>
        <p:spPr>
          <a:xfrm>
            <a:off x="2592925" y="306333"/>
            <a:ext cx="8911687" cy="640445"/>
          </a:xfrm>
        </p:spPr>
        <p:txBody>
          <a:bodyPr vert="horz" lIns="91440" tIns="45720" rIns="91440" bIns="45720" rtlCol="0" anchor="t">
            <a:normAutofit fontScale="90000"/>
          </a:bodyPr>
          <a:lstStyle/>
          <a:p>
            <a:r>
              <a:rPr lang="en-US" sz="2800">
                <a:solidFill>
                  <a:srgbClr val="CC0000"/>
                </a:solidFill>
                <a:latin typeface="Arial" panose="020B0604020202020204" pitchFamily="34" charset="0"/>
                <a:cs typeface="Arial" panose="020B0604020202020204" pitchFamily="34" charset="0"/>
              </a:rPr>
              <a:t>Quản lý rủi ro RE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BB74CF4-811D-4E3D-932D-CA40BFC01E37}"/>
              </a:ext>
            </a:extLst>
          </p:cNvPr>
          <p:cNvSpPr>
            <a:spLocks noGrp="1"/>
          </p:cNvSpPr>
          <p:nvPr>
            <p:ph idx="1"/>
          </p:nvPr>
        </p:nvSpPr>
        <p:spPr>
          <a:xfrm>
            <a:off x="2589212" y="3429000"/>
            <a:ext cx="8915400" cy="2482222"/>
          </a:xfrm>
        </p:spPr>
        <p:txBody>
          <a:bodyPr>
            <a:normAutofit/>
          </a:bodyPr>
          <a:lstStyle/>
          <a:p>
            <a:r>
              <a:rPr lang="vi-VN" sz="1800" b="0" i="0">
                <a:solidFill>
                  <a:srgbClr val="35216F"/>
                </a:solidFill>
                <a:effectLst/>
                <a:latin typeface="Comic Sans MS" panose="030F0702030302020204" pitchFamily="66" charset="0"/>
              </a:rPr>
              <a:t>L</a:t>
            </a:r>
            <a:r>
              <a:rPr lang="vi-VN" sz="1800" b="0" i="0">
                <a:solidFill>
                  <a:srgbClr val="35216F"/>
                </a:solidFill>
                <a:effectLst/>
                <a:latin typeface="Times New Roman" panose="02020603050405020304" pitchFamily="18" charset="0"/>
              </a:rPr>
              <a:t>ặ</a:t>
            </a:r>
            <a:r>
              <a:rPr lang="vi-VN" sz="1800" b="0" i="0">
                <a:solidFill>
                  <a:srgbClr val="35216F"/>
                </a:solidFill>
                <a:effectLst/>
                <a:latin typeface="Comic Sans MS" panose="030F0702030302020204" pitchFamily="66" charset="0"/>
              </a:rPr>
              <a:t>p l</a:t>
            </a:r>
            <a:r>
              <a:rPr lang="vi-VN" sz="1800" b="0" i="0">
                <a:solidFill>
                  <a:srgbClr val="35216F"/>
                </a:solidFill>
                <a:effectLst/>
                <a:latin typeface="Times New Roman" panose="02020603050405020304" pitchFamily="18" charset="0"/>
              </a:rPr>
              <a:t>ạ</a:t>
            </a:r>
            <a:r>
              <a:rPr lang="vi-VN" sz="1800" b="0" i="0">
                <a:solidFill>
                  <a:srgbClr val="35216F"/>
                </a:solidFill>
                <a:effectLst/>
                <a:latin typeface="Comic Sans MS" panose="030F0702030302020204" pitchFamily="66" charset="0"/>
              </a:rPr>
              <a:t>i qu</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lí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Bi</a:t>
            </a:r>
            <a:r>
              <a:rPr lang="vi-VN" sz="1800" b="0" i="0">
                <a:solidFill>
                  <a:srgbClr val="009898"/>
                </a:solidFill>
                <a:effectLst/>
                <a:latin typeface="Times New Roman" panose="02020603050405020304" pitchFamily="18" charset="0"/>
              </a:rPr>
              <a:t>ệ</a:t>
            </a:r>
            <a:r>
              <a:rPr lang="vi-VN" sz="1800" b="0" i="0">
                <a:solidFill>
                  <a:srgbClr val="009898"/>
                </a:solidFill>
                <a:effectLst/>
                <a:latin typeface="Comic Sans MS" panose="030F0702030302020204" pitchFamily="66" charset="0"/>
              </a:rPr>
              <a:t>n pháp đ</a:t>
            </a:r>
            <a:r>
              <a:rPr lang="vi-VN" sz="1800" b="0" i="0">
                <a:solidFill>
                  <a:srgbClr val="009898"/>
                </a:solidFill>
                <a:effectLst/>
                <a:latin typeface="Times New Roman" panose="02020603050405020304" pitchFamily="18" charset="0"/>
              </a:rPr>
              <a:t>ố</a:t>
            </a:r>
            <a:r>
              <a:rPr lang="vi-VN" sz="1800" b="0" i="0">
                <a:solidFill>
                  <a:srgbClr val="009898"/>
                </a:solidFill>
                <a:effectLst/>
                <a:latin typeface="Comic Sans MS" panose="030F0702030302020204" pitchFamily="66" charset="0"/>
              </a:rPr>
              <a:t>i phó có th</a:t>
            </a:r>
            <a:r>
              <a:rPr lang="vi-VN" sz="1800" b="0" i="0">
                <a:solidFill>
                  <a:srgbClr val="009898"/>
                </a:solidFill>
                <a:effectLst/>
                <a:latin typeface="Times New Roman" panose="02020603050405020304" pitchFamily="18" charset="0"/>
              </a:rPr>
              <a:t>ể </a:t>
            </a:r>
            <a:r>
              <a:rPr lang="vi-VN" sz="1800" b="0" i="0">
                <a:solidFill>
                  <a:srgbClr val="009898"/>
                </a:solidFill>
                <a:effectLst/>
                <a:latin typeface="Comic Sans MS" panose="030F0702030302020204" pitchFamily="66" charset="0"/>
              </a:rPr>
              <a:t>d</a:t>
            </a:r>
            <a:r>
              <a:rPr lang="vi-VN" sz="1800" b="0" i="0">
                <a:solidFill>
                  <a:srgbClr val="009898"/>
                </a:solidFill>
                <a:effectLst/>
                <a:latin typeface="Times New Roman" panose="02020603050405020304" pitchFamily="18" charset="0"/>
              </a:rPr>
              <a:t>ẫ</a:t>
            </a:r>
            <a:r>
              <a:rPr lang="vi-VN" sz="1800" b="0" i="0">
                <a:solidFill>
                  <a:srgbClr val="009898"/>
                </a:solidFill>
                <a:effectLst/>
                <a:latin typeface="Comic Sans MS" panose="030F0702030302020204" pitchFamily="66" charset="0"/>
              </a:rPr>
              <a:t>n đ</a:t>
            </a:r>
            <a:r>
              <a:rPr lang="vi-VN" sz="1800" b="0" i="0">
                <a:solidFill>
                  <a:srgbClr val="009898"/>
                </a:solidFill>
                <a:effectLst/>
                <a:latin typeface="Times New Roman" panose="02020603050405020304" pitchFamily="18" charset="0"/>
              </a:rPr>
              <a:t>ế</a:t>
            </a:r>
            <a:r>
              <a:rPr lang="vi-VN" sz="1800" b="0" i="0">
                <a:solidFill>
                  <a:srgbClr val="009898"/>
                </a:solidFill>
                <a:effectLst/>
                <a:latin typeface="Comic Sans MS" panose="030F0702030302020204" pitchFamily="66" charset="0"/>
              </a:rPr>
              <a:t>n nh</a:t>
            </a:r>
            <a:r>
              <a:rPr lang="vi-VN" sz="1800" b="0" i="0">
                <a:solidFill>
                  <a:srgbClr val="009898"/>
                </a:solidFill>
                <a:effectLst/>
                <a:latin typeface="Times New Roman" panose="02020603050405020304" pitchFamily="18" charset="0"/>
              </a:rPr>
              <a:t>ữ</a:t>
            </a:r>
            <a:r>
              <a:rPr lang="vi-VN" sz="1800" b="0" i="0">
                <a:solidFill>
                  <a:srgbClr val="009898"/>
                </a:solidFill>
                <a:effectLst/>
                <a:latin typeface="Comic Sans MS" panose="030F0702030302020204" pitchFamily="66" charset="0"/>
              </a:rPr>
              <a:t>ng r</a:t>
            </a:r>
            <a:r>
              <a:rPr lang="vi-VN" sz="1800" b="0" i="0">
                <a:solidFill>
                  <a:srgbClr val="009898"/>
                </a:solidFill>
                <a:effectLst/>
                <a:latin typeface="Times New Roman" panose="02020603050405020304" pitchFamily="18" charset="0"/>
              </a:rPr>
              <a:t>ủ</a:t>
            </a:r>
            <a:r>
              <a:rPr lang="vi-VN" sz="1800" b="0" i="0">
                <a:solidFill>
                  <a:srgbClr val="009898"/>
                </a:solidFill>
                <a:effectLst/>
                <a:latin typeface="Comic Sans MS" panose="030F0702030302020204" pitchFamily="66" charset="0"/>
              </a:rPr>
              <a:t>i ro m</a:t>
            </a:r>
            <a:r>
              <a:rPr lang="vi-VN" sz="1800" b="0" i="0">
                <a:solidFill>
                  <a:srgbClr val="009898"/>
                </a:solidFill>
                <a:effectLst/>
                <a:latin typeface="Times New Roman" panose="02020603050405020304" pitchFamily="18" charset="0"/>
              </a:rPr>
              <a:t>ớ</a:t>
            </a:r>
            <a:r>
              <a:rPr lang="vi-VN" sz="1800" b="0" i="0">
                <a:solidFill>
                  <a:srgbClr val="009898"/>
                </a:solidFill>
                <a:effectLst/>
                <a:latin typeface="Comic Sans MS" panose="030F0702030302020204" pitchFamily="66" charset="0"/>
              </a:rPr>
              <a:t>i</a:t>
            </a:r>
            <a:br>
              <a:rPr lang="vi-VN" sz="1800" b="0" i="0">
                <a:solidFill>
                  <a:srgbClr val="009898"/>
                </a:solidFill>
                <a:effectLst/>
                <a:latin typeface="Comic Sans MS" panose="030F0702030302020204" pitchFamily="66" charset="0"/>
              </a:rPr>
            </a:br>
            <a:r>
              <a:rPr lang="vi-VN" sz="1800" b="0" i="0">
                <a:solidFill>
                  <a:srgbClr val="7F007F"/>
                </a:solidFill>
                <a:effectLst/>
                <a:latin typeface="Wingdings" panose="05000000000000000000" pitchFamily="2" charset="2"/>
              </a:rPr>
              <a:t> </a:t>
            </a:r>
            <a:r>
              <a:rPr lang="vi-VN" sz="1800" b="0" i="0">
                <a:solidFill>
                  <a:srgbClr val="35216F"/>
                </a:solidFill>
                <a:effectLst/>
                <a:latin typeface="Comic Sans MS" panose="030F0702030302020204" pitchFamily="66" charset="0"/>
              </a:rPr>
              <a:t>Qu</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lí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kém là nguyên nhân chính gây ra s</a:t>
            </a:r>
            <a:r>
              <a:rPr lang="vi-VN" sz="1800" b="0" i="0">
                <a:solidFill>
                  <a:srgbClr val="35216F"/>
                </a:solidFill>
                <a:effectLst/>
                <a:latin typeface="Times New Roman" panose="02020603050405020304" pitchFamily="18" charset="0"/>
              </a:rPr>
              <a:t>ự </a:t>
            </a:r>
            <a:r>
              <a:rPr lang="vi-VN" sz="1800" b="0" i="0">
                <a:solidFill>
                  <a:srgbClr val="35216F"/>
                </a:solidFill>
                <a:effectLst/>
                <a:latin typeface="Comic Sans MS" panose="030F0702030302020204" pitchFamily="66" charset="0"/>
              </a:rPr>
              <a:t>th</a:t>
            </a:r>
            <a:r>
              <a:rPr lang="vi-VN" sz="1800" b="0" i="0">
                <a:solidFill>
                  <a:srgbClr val="35216F"/>
                </a:solidFill>
                <a:effectLst/>
                <a:latin typeface="Times New Roman" panose="02020603050405020304" pitchFamily="18" charset="0"/>
              </a:rPr>
              <a:t>ấ</a:t>
            </a:r>
            <a:r>
              <a:rPr lang="vi-VN" sz="1800" b="0" i="0">
                <a:solidFill>
                  <a:srgbClr val="35216F"/>
                </a:solidFill>
                <a:effectLst/>
                <a:latin typeface="Comic Sans MS" panose="030F0702030302020204" pitchFamily="66" charset="0"/>
              </a:rPr>
              <a:t>t b</a:t>
            </a:r>
            <a:r>
              <a:rPr lang="vi-VN" sz="1800" b="0" i="0">
                <a:solidFill>
                  <a:srgbClr val="35216F"/>
                </a:solidFill>
                <a:effectLst/>
                <a:latin typeface="Times New Roman" panose="02020603050405020304" pitchFamily="18" charset="0"/>
              </a:rPr>
              <a:t>ạ</a:t>
            </a:r>
            <a:r>
              <a:rPr lang="vi-VN" sz="1800" b="0" i="0">
                <a:solidFill>
                  <a:srgbClr val="35216F"/>
                </a:solidFill>
                <a:effectLst/>
                <a:latin typeface="Comic Sans MS" panose="030F0702030302020204" pitchFamily="66" charset="0"/>
              </a:rPr>
              <a:t>i c</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a</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m</a:t>
            </a:r>
            <a:r>
              <a:rPr lang="vi-VN" sz="1800" b="0" i="0">
                <a:solidFill>
                  <a:srgbClr val="35216F"/>
                </a:solidFill>
                <a:effectLst/>
                <a:latin typeface="Times New Roman" panose="02020603050405020304" pitchFamily="18" charset="0"/>
              </a:rPr>
              <a:t>ề</a:t>
            </a:r>
            <a:r>
              <a:rPr lang="vi-VN" sz="1800" b="0" i="0">
                <a:solidFill>
                  <a:srgbClr val="35216F"/>
                </a:solidFill>
                <a:effectLst/>
                <a:latin typeface="Comic Sans MS" panose="030F0702030302020204" pitchFamily="66" charset="0"/>
              </a:rPr>
              <a:t>m</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Khuynh h</a:t>
            </a:r>
            <a:r>
              <a:rPr lang="vi-VN" sz="1800" b="0" i="0">
                <a:solidFill>
                  <a:srgbClr val="009898"/>
                </a:solidFill>
                <a:effectLst/>
                <a:latin typeface="Times New Roman" panose="02020603050405020304" pitchFamily="18" charset="0"/>
              </a:rPr>
              <a:t>ướ</a:t>
            </a:r>
            <a:r>
              <a:rPr lang="vi-VN" sz="1800" b="0" i="0">
                <a:solidFill>
                  <a:srgbClr val="009898"/>
                </a:solidFill>
                <a:effectLst/>
                <a:latin typeface="Comic Sans MS" panose="030F0702030302020204" pitchFamily="66" charset="0"/>
              </a:rPr>
              <a:t>ng t</a:t>
            </a:r>
            <a:r>
              <a:rPr lang="vi-VN" sz="1800" b="0" i="0">
                <a:solidFill>
                  <a:srgbClr val="009898"/>
                </a:solidFill>
                <a:effectLst/>
                <a:latin typeface="Times New Roman" panose="02020603050405020304" pitchFamily="18" charset="0"/>
              </a:rPr>
              <a:t>ự </a:t>
            </a:r>
            <a:r>
              <a:rPr lang="vi-VN" sz="1800" b="0" i="0">
                <a:solidFill>
                  <a:srgbClr val="009898"/>
                </a:solidFill>
                <a:effectLst/>
                <a:latin typeface="Comic Sans MS" panose="030F0702030302020204" pitchFamily="66" charset="0"/>
              </a:rPr>
              <a:t>nhiên đ</a:t>
            </a:r>
            <a:r>
              <a:rPr lang="vi-VN" sz="1800" b="0" i="0">
                <a:solidFill>
                  <a:srgbClr val="009898"/>
                </a:solidFill>
                <a:effectLst/>
                <a:latin typeface="Times New Roman" panose="02020603050405020304" pitchFamily="18" charset="0"/>
              </a:rPr>
              <a:t>ể </a:t>
            </a:r>
            <a:r>
              <a:rPr lang="vi-VN" sz="1800" b="0" i="0">
                <a:solidFill>
                  <a:srgbClr val="009898"/>
                </a:solidFill>
                <a:effectLst/>
                <a:latin typeface="Comic Sans MS" panose="030F0702030302020204" pitchFamily="66" charset="0"/>
              </a:rPr>
              <a:t>hình thành các h</a:t>
            </a:r>
            <a:r>
              <a:rPr lang="vi-VN" sz="1800" b="0" i="0">
                <a:solidFill>
                  <a:srgbClr val="009898"/>
                </a:solidFill>
                <a:effectLst/>
                <a:latin typeface="Times New Roman" panose="02020603050405020304" pitchFamily="18" charset="0"/>
              </a:rPr>
              <a:t>ệ </a:t>
            </a:r>
            <a:r>
              <a:rPr lang="vi-VN" sz="1800" b="0" i="0">
                <a:solidFill>
                  <a:srgbClr val="009898"/>
                </a:solidFill>
                <a:effectLst/>
                <a:latin typeface="Comic Sans MS" panose="030F0702030302020204" pitchFamily="66" charset="0"/>
              </a:rPr>
              <a:t>th</a:t>
            </a:r>
            <a:r>
              <a:rPr lang="vi-VN" sz="1800" b="0" i="0">
                <a:solidFill>
                  <a:srgbClr val="009898"/>
                </a:solidFill>
                <a:effectLst/>
                <a:latin typeface="Times New Roman" panose="02020603050405020304" pitchFamily="18" charset="0"/>
              </a:rPr>
              <a:t>ố</a:t>
            </a:r>
            <a:r>
              <a:rPr lang="vi-VN" sz="1800" b="0" i="0">
                <a:solidFill>
                  <a:srgbClr val="009898"/>
                </a:solidFill>
                <a:effectLst/>
                <a:latin typeface="Comic Sans MS" panose="030F0702030302020204" pitchFamily="66" charset="0"/>
              </a:rPr>
              <a:t>ng lí t</a:t>
            </a:r>
            <a:r>
              <a:rPr lang="vi-VN" sz="1800" b="0" i="0">
                <a:solidFill>
                  <a:srgbClr val="009898"/>
                </a:solidFill>
                <a:effectLst/>
                <a:latin typeface="Times New Roman" panose="02020603050405020304" pitchFamily="18" charset="0"/>
              </a:rPr>
              <a:t>ưở</a:t>
            </a:r>
            <a:r>
              <a:rPr lang="vi-VN" sz="1800" b="0" i="0">
                <a:solidFill>
                  <a:srgbClr val="009898"/>
                </a:solidFill>
                <a:effectLst/>
                <a:latin typeface="Comic Sans MS" panose="030F0702030302020204" pitchFamily="66" charset="0"/>
              </a:rPr>
              <a:t>ng</a:t>
            </a:r>
            <a:r>
              <a:rPr lang="en-US" sz="1800" b="0" i="0">
                <a:solidFill>
                  <a:srgbClr val="009898"/>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trên</a:t>
            </a:r>
            <a:br>
              <a:rPr lang="vi-VN" sz="1800" b="0" i="0">
                <a:solidFill>
                  <a:srgbClr val="009898"/>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R</a:t>
            </a:r>
            <a:r>
              <a:rPr lang="vi-VN" sz="1800" b="0" i="0">
                <a:solidFill>
                  <a:srgbClr val="009898"/>
                </a:solidFill>
                <a:effectLst/>
                <a:latin typeface="Times New Roman" panose="02020603050405020304" pitchFamily="18" charset="0"/>
              </a:rPr>
              <a:t>ủ</a:t>
            </a:r>
            <a:r>
              <a:rPr lang="vi-VN" sz="1800" b="0" i="0">
                <a:solidFill>
                  <a:srgbClr val="009898"/>
                </a:solidFill>
                <a:effectLst/>
                <a:latin typeface="Comic Sans MS" panose="030F0702030302020204" pitchFamily="66" charset="0"/>
              </a:rPr>
              <a:t>i ro ch</a:t>
            </a:r>
            <a:r>
              <a:rPr lang="vi-VN" sz="1800" b="0" i="0">
                <a:solidFill>
                  <a:srgbClr val="009898"/>
                </a:solidFill>
                <a:effectLst/>
                <a:latin typeface="Times New Roman" panose="02020603050405020304" pitchFamily="18" charset="0"/>
              </a:rPr>
              <a:t>ư</a:t>
            </a:r>
            <a:r>
              <a:rPr lang="vi-VN" sz="1800" b="0" i="0">
                <a:solidFill>
                  <a:srgbClr val="009898"/>
                </a:solidFill>
                <a:effectLst/>
                <a:latin typeface="Comic Sans MS" panose="030F0702030302020204" pitchFamily="66" charset="0"/>
              </a:rPr>
              <a:t>a đ</a:t>
            </a:r>
            <a:r>
              <a:rPr lang="vi-VN" sz="1800" b="0" i="0">
                <a:solidFill>
                  <a:srgbClr val="009898"/>
                </a:solidFill>
                <a:effectLst/>
                <a:latin typeface="Times New Roman" panose="02020603050405020304" pitchFamily="18" charset="0"/>
              </a:rPr>
              <a:t>ượ</a:t>
            </a:r>
            <a:r>
              <a:rPr lang="vi-VN" sz="1800" b="0" i="0">
                <a:solidFill>
                  <a:srgbClr val="009898"/>
                </a:solidFill>
                <a:effectLst/>
                <a:latin typeface="Comic Sans MS" panose="030F0702030302020204" pitchFamily="66" charset="0"/>
              </a:rPr>
              <a:t>c công nh</a:t>
            </a:r>
            <a:r>
              <a:rPr lang="vi-VN" sz="1800" b="0" i="0">
                <a:solidFill>
                  <a:srgbClr val="009898"/>
                </a:solidFill>
                <a:effectLst/>
                <a:latin typeface="Times New Roman" panose="02020603050405020304" pitchFamily="18" charset="0"/>
              </a:rPr>
              <a:t>ậ</a:t>
            </a:r>
            <a:r>
              <a:rPr lang="vi-VN" sz="1800" b="0" i="0">
                <a:solidFill>
                  <a:srgbClr val="009898"/>
                </a:solidFill>
                <a:effectLst/>
                <a:latin typeface="Comic Sans MS" panose="030F0702030302020204" pitchFamily="66" charset="0"/>
              </a:rPr>
              <a:t>n, ch</a:t>
            </a:r>
            <a:r>
              <a:rPr lang="vi-VN" sz="1800" b="0" i="0">
                <a:solidFill>
                  <a:srgbClr val="009898"/>
                </a:solidFill>
                <a:effectLst/>
                <a:latin typeface="Times New Roman" panose="02020603050405020304" pitchFamily="18" charset="0"/>
              </a:rPr>
              <a:t>ư</a:t>
            </a:r>
            <a:r>
              <a:rPr lang="vi-VN" sz="1800" b="0" i="0">
                <a:solidFill>
                  <a:srgbClr val="009898"/>
                </a:solidFill>
                <a:effectLst/>
                <a:latin typeface="Comic Sans MS" panose="030F0702030302020204" pitchFamily="66" charset="0"/>
              </a:rPr>
              <a:t>a đánh giá đ</a:t>
            </a:r>
            <a:r>
              <a:rPr lang="vi-VN" sz="1800" b="0" i="0">
                <a:solidFill>
                  <a:srgbClr val="009898"/>
                </a:solidFill>
                <a:effectLst/>
                <a:latin typeface="Times New Roman" panose="02020603050405020304" pitchFamily="18" charset="0"/>
              </a:rPr>
              <a:t>ượ</a:t>
            </a:r>
            <a:r>
              <a:rPr lang="vi-VN" sz="1800" b="0" i="0">
                <a:solidFill>
                  <a:srgbClr val="009898"/>
                </a:solidFill>
                <a:effectLst/>
                <a:latin typeface="Comic Sans MS" panose="030F0702030302020204" pitchFamily="66" charset="0"/>
              </a:rPr>
              <a:t>c </a:t>
            </a:r>
            <a:r>
              <a:rPr lang="vi-VN" sz="1800" b="0" i="0">
                <a:solidFill>
                  <a:srgbClr val="7F007F"/>
                </a:solidFill>
                <a:effectLst/>
                <a:latin typeface="Comic Sans MS" panose="030F0702030302020204" pitchFamily="66" charset="0"/>
              </a:rPr>
              <a:t>=&gt; </a:t>
            </a:r>
            <a:r>
              <a:rPr lang="vi-VN" sz="1800" b="0" i="0">
                <a:solidFill>
                  <a:srgbClr val="4BACC6"/>
                </a:solidFill>
                <a:effectLst/>
                <a:latin typeface="Comic Sans MS" panose="030F0702030302020204" pitchFamily="66" charset="0"/>
              </a:rPr>
              <a:t>các yêu c</a:t>
            </a:r>
            <a:r>
              <a:rPr lang="vi-VN" sz="1800" b="0" i="0">
                <a:solidFill>
                  <a:srgbClr val="4BACC6"/>
                </a:solidFill>
                <a:effectLst/>
                <a:latin typeface="Times New Roman" panose="02020603050405020304" pitchFamily="18" charset="0"/>
              </a:rPr>
              <a:t>ầ</a:t>
            </a:r>
            <a:r>
              <a:rPr lang="vi-VN" sz="1800" b="0" i="0">
                <a:solidFill>
                  <a:srgbClr val="4BACC6"/>
                </a:solidFill>
                <a:effectLst/>
                <a:latin typeface="Comic Sans MS" panose="030F0702030302020204" pitchFamily="66" charset="0"/>
              </a:rPr>
              <a:t>u</a:t>
            </a:r>
            <a:r>
              <a:rPr lang="en-US" sz="1800" b="0" i="0">
                <a:solidFill>
                  <a:srgbClr val="4BACC6"/>
                </a:solidFill>
                <a:effectLst/>
                <a:latin typeface="Comic Sans MS" panose="030F0702030302020204" pitchFamily="66" charset="0"/>
              </a:rPr>
              <a:t> </a:t>
            </a:r>
            <a:r>
              <a:rPr lang="vi-VN" sz="1800" b="0" i="0">
                <a:solidFill>
                  <a:srgbClr val="4BACC6"/>
                </a:solidFill>
                <a:effectLst/>
                <a:latin typeface="Comic Sans MS" panose="030F0702030302020204" pitchFamily="66" charset="0"/>
              </a:rPr>
              <a:t>không đ</a:t>
            </a:r>
            <a:r>
              <a:rPr lang="vi-VN" sz="1800" b="0" i="0">
                <a:solidFill>
                  <a:srgbClr val="4BACC6"/>
                </a:solidFill>
                <a:effectLst/>
                <a:latin typeface="Times New Roman" panose="02020603050405020304" pitchFamily="18" charset="0"/>
              </a:rPr>
              <a:t>ầ</a:t>
            </a:r>
            <a:r>
              <a:rPr lang="vi-VN" sz="1800" b="0" i="0">
                <a:solidFill>
                  <a:srgbClr val="4BACC6"/>
                </a:solidFill>
                <a:effectLst/>
                <a:latin typeface="Comic Sans MS" panose="030F0702030302020204" pitchFamily="66" charset="0"/>
              </a:rPr>
              <a:t>y đ</a:t>
            </a:r>
            <a:r>
              <a:rPr lang="vi-VN" sz="1800" b="0" i="0">
                <a:solidFill>
                  <a:srgbClr val="4BACC6"/>
                </a:solidFill>
                <a:effectLst/>
                <a:latin typeface="Times New Roman" panose="02020603050405020304" pitchFamily="18" charset="0"/>
              </a:rPr>
              <a:t>ủ</a:t>
            </a:r>
            <a:endParaRPr lang="en-US"/>
          </a:p>
        </p:txBody>
      </p:sp>
      <p:pic>
        <p:nvPicPr>
          <p:cNvPr id="5" name="Picture 4">
            <a:extLst>
              <a:ext uri="{FF2B5EF4-FFF2-40B4-BE49-F238E27FC236}">
                <a16:creationId xmlns:a16="http://schemas.microsoft.com/office/drawing/2014/main" id="{73FD806A-62AA-4306-A472-58236CD532A3}"/>
              </a:ext>
            </a:extLst>
          </p:cNvPr>
          <p:cNvPicPr>
            <a:picLocks noChangeAspect="1"/>
          </p:cNvPicPr>
          <p:nvPr/>
        </p:nvPicPr>
        <p:blipFill>
          <a:blip r:embed="rId2"/>
          <a:stretch>
            <a:fillRect/>
          </a:stretch>
        </p:blipFill>
        <p:spPr>
          <a:xfrm>
            <a:off x="2822575" y="1168996"/>
            <a:ext cx="7028561" cy="1942227"/>
          </a:xfrm>
          <a:prstGeom prst="rect">
            <a:avLst/>
          </a:prstGeom>
        </p:spPr>
      </p:pic>
    </p:spTree>
    <p:extLst>
      <p:ext uri="{BB962C8B-B14F-4D97-AF65-F5344CB8AC3E}">
        <p14:creationId xmlns:p14="http://schemas.microsoft.com/office/powerpoint/2010/main" val="20892740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EE52-0A9E-43BE-B53D-18F5A15244AB}"/>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Xác định rủi ro: Danh mục kiểm tra rủi ro </a:t>
            </a:r>
          </a:p>
        </p:txBody>
      </p:sp>
      <p:sp>
        <p:nvSpPr>
          <p:cNvPr id="3" name="Content Placeholder 2">
            <a:extLst>
              <a:ext uri="{FF2B5EF4-FFF2-40B4-BE49-F238E27FC236}">
                <a16:creationId xmlns:a16="http://schemas.microsoft.com/office/drawing/2014/main" id="{0F8A320D-C0C5-4443-A84A-1368062C166F}"/>
              </a:ext>
            </a:extLst>
          </p:cNvPr>
          <p:cNvSpPr>
            <a:spLocks noGrp="1"/>
          </p:cNvSpPr>
          <p:nvPr>
            <p:ph idx="1"/>
          </p:nvPr>
        </p:nvSpPr>
        <p:spPr/>
        <p:txBody>
          <a:bodyPr>
            <a:normAutofit/>
          </a:bodyPr>
          <a:lstStyle/>
          <a:p>
            <a:r>
              <a:rPr lang="vi-VN" sz="1800" b="0" i="0">
                <a:solidFill>
                  <a:srgbClr val="35216F"/>
                </a:solidFill>
                <a:effectLst/>
                <a:latin typeface="Comic Sans MS" panose="030F0702030302020204" pitchFamily="66" charset="0"/>
              </a:rPr>
              <a:t>Li</a:t>
            </a:r>
            <a:r>
              <a:rPr lang="vi-VN" sz="1800" b="0" i="0">
                <a:solidFill>
                  <a:srgbClr val="35216F"/>
                </a:solidFill>
                <a:effectLst/>
                <a:latin typeface="Times New Roman" panose="02020603050405020304" pitchFamily="18" charset="0"/>
              </a:rPr>
              <a:t>ệ</a:t>
            </a:r>
            <a:r>
              <a:rPr lang="vi-VN" sz="1800" b="0" i="0">
                <a:solidFill>
                  <a:srgbClr val="35216F"/>
                </a:solidFill>
                <a:effectLst/>
                <a:latin typeface="Comic Sans MS" panose="030F0702030302020204" pitchFamily="66" charset="0"/>
              </a:rPr>
              <a:t>t kê các lo</a:t>
            </a:r>
            <a:r>
              <a:rPr lang="vi-VN" sz="1800" b="0" i="0">
                <a:solidFill>
                  <a:srgbClr val="35216F"/>
                </a:solidFill>
                <a:effectLst/>
                <a:latin typeface="Times New Roman" panose="02020603050405020304" pitchFamily="18" charset="0"/>
              </a:rPr>
              <a:t>ạ</a:t>
            </a:r>
            <a:r>
              <a:rPr lang="vi-VN" sz="1800" b="0" i="0">
                <a:solidFill>
                  <a:srgbClr val="35216F"/>
                </a:solidFill>
                <a:effectLst/>
                <a:latin typeface="Comic Sans MS" panose="030F0702030302020204" pitchFamily="66" charset="0"/>
              </a:rPr>
              <a:t>i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vào d</a:t>
            </a:r>
            <a:r>
              <a:rPr lang="vi-VN" sz="1800" b="0" i="0">
                <a:solidFill>
                  <a:srgbClr val="35216F"/>
                </a:solidFill>
                <a:effectLst/>
                <a:latin typeface="Times New Roman" panose="02020603050405020304" pitchFamily="18" charset="0"/>
              </a:rPr>
              <a:t>ự </a:t>
            </a:r>
            <a:r>
              <a:rPr lang="vi-VN" sz="1800" b="0" i="0">
                <a:solidFill>
                  <a:srgbClr val="35216F"/>
                </a:solidFill>
                <a:effectLst/>
                <a:latin typeface="Comic Sans MS" panose="030F0702030302020204" pitchFamily="66" charset="0"/>
              </a:rPr>
              <a:t>án chi ti</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t</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Liên k</a:t>
            </a:r>
            <a:r>
              <a:rPr lang="vi-VN" sz="1800" b="0" i="0">
                <a:solidFill>
                  <a:srgbClr val="009898"/>
                </a:solidFill>
                <a:effectLst/>
                <a:latin typeface="Times New Roman" panose="02020603050405020304" pitchFamily="18" charset="0"/>
              </a:rPr>
              <a:t>ế</a:t>
            </a:r>
            <a:r>
              <a:rPr lang="vi-VN" sz="1800" b="0" i="0">
                <a:solidFill>
                  <a:srgbClr val="009898"/>
                </a:solidFill>
                <a:effectLst/>
                <a:latin typeface="Comic Sans MS" panose="030F0702030302020204" pitchFamily="66" charset="0"/>
              </a:rPr>
              <a:t>t v</a:t>
            </a:r>
            <a:r>
              <a:rPr lang="vi-VN" sz="1800" b="0" i="0">
                <a:solidFill>
                  <a:srgbClr val="009898"/>
                </a:solidFill>
                <a:effectLst/>
                <a:latin typeface="Times New Roman" panose="02020603050405020304" pitchFamily="18" charset="0"/>
              </a:rPr>
              <a:t>ớ</a:t>
            </a:r>
            <a:r>
              <a:rPr lang="vi-VN" sz="1800" b="0" i="0">
                <a:solidFill>
                  <a:srgbClr val="009898"/>
                </a:solidFill>
                <a:effectLst/>
                <a:latin typeface="Comic Sans MS" panose="030F0702030302020204" pitchFamily="66" charset="0"/>
              </a:rPr>
              <a:t>i các yêu c</a:t>
            </a:r>
            <a:r>
              <a:rPr lang="vi-VN" sz="1800" b="0" i="0">
                <a:solidFill>
                  <a:srgbClr val="009898"/>
                </a:solidFill>
                <a:effectLst/>
                <a:latin typeface="Times New Roman" panose="02020603050405020304" pitchFamily="18" charset="0"/>
              </a:rPr>
              <a:t>ầ</a:t>
            </a:r>
            <a:r>
              <a:rPr lang="vi-VN" sz="1800" b="0" i="0">
                <a:solidFill>
                  <a:srgbClr val="009898"/>
                </a:solidFill>
                <a:effectLst/>
                <a:latin typeface="Comic Sans MS" panose="030F0702030302020204" pitchFamily="66" charset="0"/>
              </a:rPr>
              <a:t>u t</a:t>
            </a:r>
            <a:r>
              <a:rPr lang="vi-VN" sz="1800" b="0" i="0">
                <a:solidFill>
                  <a:srgbClr val="009898"/>
                </a:solidFill>
                <a:effectLst/>
                <a:latin typeface="Times New Roman" panose="02020603050405020304" pitchFamily="18" charset="0"/>
              </a:rPr>
              <a:t>ươ</a:t>
            </a:r>
            <a:r>
              <a:rPr lang="vi-VN" sz="1800" b="0" i="0">
                <a:solidFill>
                  <a:srgbClr val="009898"/>
                </a:solidFill>
                <a:effectLst/>
                <a:latin typeface="Comic Sans MS" panose="030F0702030302020204" pitchFamily="66" charset="0"/>
              </a:rPr>
              <a:t>ng </a:t>
            </a:r>
            <a:r>
              <a:rPr lang="vi-VN" sz="1800" b="0" i="0">
                <a:solidFill>
                  <a:srgbClr val="009898"/>
                </a:solidFill>
                <a:effectLst/>
                <a:latin typeface="Times New Roman" panose="02020603050405020304" pitchFamily="18" charset="0"/>
              </a:rPr>
              <a:t>ứ</a:t>
            </a:r>
            <a:r>
              <a:rPr lang="vi-VN" sz="1800" b="0" i="0">
                <a:solidFill>
                  <a:srgbClr val="009898"/>
                </a:solidFill>
                <a:effectLst/>
                <a:latin typeface="Comic Sans MS" panose="030F0702030302020204" pitchFamily="66" charset="0"/>
              </a:rPr>
              <a:t>ng</a:t>
            </a:r>
            <a:endParaRPr lang="en-US" sz="1800" b="0" i="0">
              <a:solidFill>
                <a:srgbClr val="009898"/>
              </a:solidFill>
              <a:effectLst/>
              <a:latin typeface="Comic Sans MS" panose="030F0702030302020204" pitchFamily="66" charset="0"/>
            </a:endParaRPr>
          </a:p>
          <a:p>
            <a:r>
              <a:rPr lang="vi-VN" sz="1800" b="0" i="0">
                <a:solidFill>
                  <a:srgbClr val="35216F"/>
                </a:solidFill>
                <a:effectLst/>
                <a:latin typeface="Comic Sans MS" panose="030F0702030302020204" pitchFamily="66" charset="0"/>
              </a:rPr>
              <a:t>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liên quan đ</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n s</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ph</a:t>
            </a:r>
            <a:r>
              <a:rPr lang="vi-VN" sz="1800" b="0" i="0">
                <a:solidFill>
                  <a:srgbClr val="35216F"/>
                </a:solidFill>
                <a:effectLst/>
                <a:latin typeface="Times New Roman" panose="02020603050405020304" pitchFamily="18" charset="0"/>
              </a:rPr>
              <a:t>ẩ</a:t>
            </a:r>
            <a:r>
              <a:rPr lang="vi-VN" sz="1800" b="0" i="0">
                <a:solidFill>
                  <a:srgbClr val="35216F"/>
                </a:solidFill>
                <a:effectLst/>
                <a:latin typeface="Comic Sans MS" panose="030F0702030302020204" pitchFamily="66" charset="0"/>
              </a:rPr>
              <a:t>m: Không hài lòng v</a:t>
            </a:r>
            <a:r>
              <a:rPr lang="vi-VN" sz="1800" b="0" i="0">
                <a:solidFill>
                  <a:srgbClr val="35216F"/>
                </a:solidFill>
                <a:effectLst/>
                <a:latin typeface="Times New Roman" panose="02020603050405020304" pitchFamily="18" charset="0"/>
              </a:rPr>
              <a:t>ề </a:t>
            </a:r>
            <a:r>
              <a:rPr lang="vi-VN" sz="1800" b="0" i="0">
                <a:solidFill>
                  <a:srgbClr val="35216F"/>
                </a:solidFill>
                <a:effectLst/>
                <a:latin typeface="Comic Sans MS" panose="030F0702030302020204" pitchFamily="66" charset="0"/>
              </a:rPr>
              <a:t>các yêu c</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u</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0000"/>
                </a:solidFill>
                <a:effectLst/>
                <a:latin typeface="Comic Sans MS" panose="030F0702030302020204" pitchFamily="66" charset="0"/>
              </a:rPr>
              <a:t>Thông tin không chính xác, không có s</a:t>
            </a:r>
            <a:r>
              <a:rPr lang="vi-VN" sz="1800" b="0" i="0">
                <a:solidFill>
                  <a:srgbClr val="000000"/>
                </a:solidFill>
                <a:effectLst/>
                <a:latin typeface="Times New Roman" panose="02020603050405020304" pitchFamily="18" charset="0"/>
              </a:rPr>
              <a:t>ẵ</a:t>
            </a:r>
            <a:r>
              <a:rPr lang="vi-VN" sz="1800" b="0" i="0">
                <a:solidFill>
                  <a:srgbClr val="000000"/>
                </a:solidFill>
                <a:effectLst/>
                <a:latin typeface="Comic Sans MS" panose="030F0702030302020204" pitchFamily="66" charset="0"/>
              </a:rPr>
              <a:t>n, th</a:t>
            </a:r>
            <a:r>
              <a:rPr lang="vi-VN" sz="1800" b="0" i="0">
                <a:solidFill>
                  <a:srgbClr val="000000"/>
                </a:solidFill>
                <a:effectLst/>
                <a:latin typeface="Times New Roman" panose="02020603050405020304" pitchFamily="18" charset="0"/>
              </a:rPr>
              <a:t>ờ</a:t>
            </a:r>
            <a:r>
              <a:rPr lang="vi-VN" sz="1800" b="0" i="0">
                <a:solidFill>
                  <a:srgbClr val="000000"/>
                </a:solidFill>
                <a:effectLst/>
                <a:latin typeface="Comic Sans MS" panose="030F0702030302020204" pitchFamily="66" charset="0"/>
              </a:rPr>
              <a:t>i gian ph</a:t>
            </a:r>
            <a:r>
              <a:rPr lang="vi-VN" sz="1800" b="0" i="0">
                <a:solidFill>
                  <a:srgbClr val="000000"/>
                </a:solidFill>
                <a:effectLst/>
                <a:latin typeface="Times New Roman" panose="02020603050405020304" pitchFamily="18" charset="0"/>
              </a:rPr>
              <a:t>ả</a:t>
            </a:r>
            <a:r>
              <a:rPr lang="vi-VN" sz="1800" b="0" i="0">
                <a:solidFill>
                  <a:srgbClr val="000000"/>
                </a:solidFill>
                <a:effectLst/>
                <a:latin typeface="Comic Sans MS" panose="030F0702030302020204" pitchFamily="66" charset="0"/>
              </a:rPr>
              <a:t>n</a:t>
            </a:r>
            <a:r>
              <a:rPr lang="en-US" sz="1800" b="0" i="0">
                <a:solidFill>
                  <a:srgbClr val="000000"/>
                </a:solidFill>
                <a:effectLst/>
                <a:latin typeface="Comic Sans MS" panose="030F0702030302020204" pitchFamily="66" charset="0"/>
              </a:rPr>
              <a:t> </a:t>
            </a:r>
            <a:r>
              <a:rPr lang="vi-VN" sz="1800" b="0" i="0">
                <a:solidFill>
                  <a:srgbClr val="000000"/>
                </a:solidFill>
                <a:effectLst/>
                <a:latin typeface="Times New Roman" panose="02020603050405020304" pitchFamily="18" charset="0"/>
              </a:rPr>
              <a:t>ứ</a:t>
            </a:r>
            <a:r>
              <a:rPr lang="vi-VN" sz="1800" b="0" i="0">
                <a:solidFill>
                  <a:srgbClr val="000000"/>
                </a:solidFill>
                <a:effectLst/>
                <a:latin typeface="Comic Sans MS" panose="030F0702030302020204" pitchFamily="66" charset="0"/>
              </a:rPr>
              <a:t>ng kém,</a:t>
            </a:r>
            <a:br>
              <a:rPr lang="vi-VN" sz="1800" b="0" i="0">
                <a:solidFill>
                  <a:srgbClr val="000000"/>
                </a:solidFill>
                <a:effectLst/>
                <a:latin typeface="Comic Sans MS" panose="030F0702030302020204" pitchFamily="66" charset="0"/>
              </a:rPr>
            </a:br>
            <a:r>
              <a:rPr lang="vi-VN" sz="1800" b="0" i="0">
                <a:solidFill>
                  <a:srgbClr val="009898"/>
                </a:solidFill>
                <a:effectLst/>
                <a:latin typeface="Comic Sans MS" panose="030F0702030302020204" pitchFamily="66" charset="0"/>
              </a:rPr>
              <a:t>VD. ? </a:t>
            </a:r>
            <a:r>
              <a:rPr lang="vi-VN" sz="1800" b="0" i="0">
                <a:solidFill>
                  <a:srgbClr val="5F5F5F"/>
                </a:solidFill>
                <a:effectLst/>
                <a:latin typeface="Times New Roman" panose="02020603050405020304" pitchFamily="18" charset="0"/>
              </a:rPr>
              <a:t>Ướ</a:t>
            </a:r>
            <a:r>
              <a:rPr lang="vi-VN" sz="1800" b="0" i="0">
                <a:solidFill>
                  <a:srgbClr val="5F5F5F"/>
                </a:solidFill>
                <a:effectLst/>
                <a:latin typeface="Comic Sans MS" panose="030F0702030302020204" pitchFamily="66" charset="0"/>
              </a:rPr>
              <a:t>c tính không chính xác v</a:t>
            </a:r>
            <a:r>
              <a:rPr lang="vi-VN" sz="1800" b="0" i="0">
                <a:solidFill>
                  <a:srgbClr val="5F5F5F"/>
                </a:solidFill>
                <a:effectLst/>
                <a:latin typeface="Times New Roman" panose="02020603050405020304" pitchFamily="18" charset="0"/>
              </a:rPr>
              <a:t>ề </a:t>
            </a:r>
            <a:r>
              <a:rPr lang="vi-VN" sz="1800" b="0" i="0">
                <a:solidFill>
                  <a:srgbClr val="5F5F5F"/>
                </a:solidFill>
                <a:effectLst/>
                <a:latin typeface="Comic Sans MS" panose="030F0702030302020204" pitchFamily="66" charset="0"/>
              </a:rPr>
              <a:t>t</a:t>
            </a:r>
            <a:r>
              <a:rPr lang="vi-VN" sz="1800" b="0" i="0">
                <a:solidFill>
                  <a:srgbClr val="5F5F5F"/>
                </a:solidFill>
                <a:effectLst/>
                <a:latin typeface="Times New Roman" panose="02020603050405020304" pitchFamily="18" charset="0"/>
              </a:rPr>
              <a:t>ố</a:t>
            </a:r>
            <a:r>
              <a:rPr lang="vi-VN" sz="1800" b="0" i="0">
                <a:solidFill>
                  <a:srgbClr val="5F5F5F"/>
                </a:solidFill>
                <a:effectLst/>
                <a:latin typeface="Comic Sans MS" panose="030F0702030302020204" pitchFamily="66" charset="0"/>
              </a:rPr>
              <a:t>c đ</a:t>
            </a:r>
            <a:r>
              <a:rPr lang="vi-VN" sz="1800" b="0" i="0">
                <a:solidFill>
                  <a:srgbClr val="5F5F5F"/>
                </a:solidFill>
                <a:effectLst/>
                <a:latin typeface="Times New Roman" panose="02020603050405020304" pitchFamily="18" charset="0"/>
              </a:rPr>
              <a:t>ộ </a:t>
            </a:r>
            <a:r>
              <a:rPr lang="vi-VN" sz="1800" b="0" i="0">
                <a:solidFill>
                  <a:srgbClr val="5F5F5F"/>
                </a:solidFill>
                <a:effectLst/>
                <a:latin typeface="Comic Sans MS" panose="030F0702030302020204" pitchFamily="66" charset="0"/>
              </a:rPr>
              <a:t>tàu, v</a:t>
            </a:r>
            <a:r>
              <a:rPr lang="vi-VN" sz="1800" b="0" i="0">
                <a:solidFill>
                  <a:srgbClr val="5F5F5F"/>
                </a:solidFill>
                <a:effectLst/>
                <a:latin typeface="Times New Roman" panose="02020603050405020304" pitchFamily="18" charset="0"/>
              </a:rPr>
              <a:t>ị </a:t>
            </a:r>
            <a:r>
              <a:rPr lang="vi-VN" sz="1800" b="0" i="0">
                <a:solidFill>
                  <a:srgbClr val="5F5F5F"/>
                </a:solidFill>
                <a:effectLst/>
                <a:latin typeface="Comic Sans MS" panose="030F0702030302020204" pitchFamily="66" charset="0"/>
              </a:rPr>
              <a:t>trí </a:t>
            </a:r>
            <a:r>
              <a:rPr lang="vi-VN" sz="1800" b="0" i="0">
                <a:solidFill>
                  <a:srgbClr val="009898"/>
                </a:solidFill>
                <a:effectLst/>
                <a:latin typeface="Comic Sans MS" panose="030F0702030302020204" pitchFamily="66" charset="0"/>
              </a:rPr>
              <a:t>?</a:t>
            </a:r>
            <a:endParaRPr lang="en-US" sz="1800" b="0" i="0">
              <a:solidFill>
                <a:srgbClr val="009898"/>
              </a:solidFill>
              <a:effectLst/>
              <a:latin typeface="Comic Sans MS" panose="030F0702030302020204" pitchFamily="66" charset="0"/>
            </a:endParaRPr>
          </a:p>
          <a:p>
            <a:r>
              <a:rPr lang="vi-VN" sz="1800" b="0" i="0">
                <a:solidFill>
                  <a:srgbClr val="35216F"/>
                </a:solidFill>
                <a:effectLst/>
                <a:latin typeface="Comic Sans MS" panose="030F0702030302020204" pitchFamily="66" charset="0"/>
              </a:rPr>
              <a:t>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v</a:t>
            </a:r>
            <a:r>
              <a:rPr lang="vi-VN" sz="1800" b="0" i="0">
                <a:solidFill>
                  <a:srgbClr val="35216F"/>
                </a:solidFill>
                <a:effectLst/>
                <a:latin typeface="Times New Roman" panose="02020603050405020304" pitchFamily="18" charset="0"/>
              </a:rPr>
              <a:t>ề </a:t>
            </a:r>
            <a:r>
              <a:rPr lang="vi-VN" sz="1800" b="0" i="0">
                <a:solidFill>
                  <a:srgbClr val="35216F"/>
                </a:solidFill>
                <a:effectLst/>
                <a:latin typeface="Comic Sans MS" panose="030F0702030302020204" pitchFamily="66" charset="0"/>
              </a:rPr>
              <a:t>quy trình: 10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hàng đ</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u [Boehm, 1989]</a:t>
            </a:r>
            <a:br>
              <a:rPr lang="vi-VN" sz="1800" b="0" i="0">
                <a:solidFill>
                  <a:srgbClr val="35216F"/>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S</a:t>
            </a:r>
            <a:r>
              <a:rPr lang="vi-VN" sz="1800" b="0" i="0">
                <a:solidFill>
                  <a:srgbClr val="009898"/>
                </a:solidFill>
                <a:effectLst/>
                <a:latin typeface="Times New Roman" panose="02020603050405020304" pitchFamily="18" charset="0"/>
              </a:rPr>
              <a:t>ự </a:t>
            </a:r>
            <a:r>
              <a:rPr lang="vi-VN" sz="1800" b="0" i="0">
                <a:solidFill>
                  <a:srgbClr val="009898"/>
                </a:solidFill>
                <a:effectLst/>
                <a:latin typeface="Comic Sans MS" panose="030F0702030302020204" pitchFamily="66" charset="0"/>
              </a:rPr>
              <a:t>bi</a:t>
            </a:r>
            <a:r>
              <a:rPr lang="vi-VN" sz="1800" b="0" i="0">
                <a:solidFill>
                  <a:srgbClr val="009898"/>
                </a:solidFill>
                <a:effectLst/>
                <a:latin typeface="Times New Roman" panose="02020603050405020304" pitchFamily="18" charset="0"/>
              </a:rPr>
              <a:t>ế</a:t>
            </a:r>
            <a:r>
              <a:rPr lang="vi-VN" sz="1800" b="0" i="0">
                <a:solidFill>
                  <a:srgbClr val="009898"/>
                </a:solidFill>
                <a:effectLst/>
                <a:latin typeface="Comic Sans MS" panose="030F0702030302020204" pitchFamily="66" charset="0"/>
              </a:rPr>
              <a:t>n đ</a:t>
            </a:r>
            <a:r>
              <a:rPr lang="vi-VN" sz="1800" b="0" i="0">
                <a:solidFill>
                  <a:srgbClr val="009898"/>
                </a:solidFill>
                <a:effectLst/>
                <a:latin typeface="Times New Roman" panose="02020603050405020304" pitchFamily="18" charset="0"/>
              </a:rPr>
              <a:t>ộ</a:t>
            </a:r>
            <a:r>
              <a:rPr lang="vi-VN" sz="1800" b="0" i="0">
                <a:solidFill>
                  <a:srgbClr val="009898"/>
                </a:solidFill>
                <a:effectLst/>
                <a:latin typeface="Comic Sans MS" panose="030F0702030302020204" pitchFamily="66" charset="0"/>
              </a:rPr>
              <a:t>ng c</a:t>
            </a:r>
            <a:r>
              <a:rPr lang="vi-VN" sz="1800" b="0" i="0">
                <a:solidFill>
                  <a:srgbClr val="009898"/>
                </a:solidFill>
                <a:effectLst/>
                <a:latin typeface="Times New Roman" panose="02020603050405020304" pitchFamily="18" charset="0"/>
              </a:rPr>
              <a:t>ủ</a:t>
            </a:r>
            <a:r>
              <a:rPr lang="vi-VN" sz="1800" b="0" i="0">
                <a:solidFill>
                  <a:srgbClr val="009898"/>
                </a:solidFill>
                <a:effectLst/>
                <a:latin typeface="Comic Sans MS" panose="030F0702030302020204" pitchFamily="66" charset="0"/>
              </a:rPr>
              <a:t>a yêu c</a:t>
            </a:r>
            <a:r>
              <a:rPr lang="vi-VN" sz="1800" b="0" i="0">
                <a:solidFill>
                  <a:srgbClr val="009898"/>
                </a:solidFill>
                <a:effectLst/>
                <a:latin typeface="Times New Roman" panose="02020603050405020304" pitchFamily="18" charset="0"/>
              </a:rPr>
              <a:t>ầ</a:t>
            </a:r>
            <a:r>
              <a:rPr lang="vi-VN" sz="1800" b="0" i="0">
                <a:solidFill>
                  <a:srgbClr val="009898"/>
                </a:solidFill>
                <a:effectLst/>
                <a:latin typeface="Comic Sans MS" panose="030F0702030302020204" pitchFamily="66" charset="0"/>
              </a:rPr>
              <a:t>u, thi</a:t>
            </a:r>
            <a:r>
              <a:rPr lang="vi-VN" sz="1800" b="0" i="0">
                <a:solidFill>
                  <a:srgbClr val="009898"/>
                </a:solidFill>
                <a:effectLst/>
                <a:latin typeface="Times New Roman" panose="02020603050405020304" pitchFamily="18" charset="0"/>
              </a:rPr>
              <a:t>ế</a:t>
            </a:r>
            <a:r>
              <a:rPr lang="vi-VN" sz="1800" b="0" i="0">
                <a:solidFill>
                  <a:srgbClr val="009898"/>
                </a:solidFill>
                <a:effectLst/>
                <a:latin typeface="Comic Sans MS" panose="030F0702030302020204" pitchFamily="66" charset="0"/>
              </a:rPr>
              <a:t>u h</a:t>
            </a:r>
            <a:r>
              <a:rPr lang="vi-VN" sz="1800" b="0" i="0">
                <a:solidFill>
                  <a:srgbClr val="009898"/>
                </a:solidFill>
                <a:effectLst/>
                <a:latin typeface="Times New Roman" panose="02020603050405020304" pitchFamily="18" charset="0"/>
              </a:rPr>
              <a:t>ụ</a:t>
            </a:r>
            <a:r>
              <a:rPr lang="vi-VN" sz="1800" b="0" i="0">
                <a:solidFill>
                  <a:srgbClr val="009898"/>
                </a:solidFill>
                <a:effectLst/>
                <a:latin typeface="Comic Sans MS" panose="030F0702030302020204" pitchFamily="66" charset="0"/>
              </a:rPr>
              <a:t>t nhân l</a:t>
            </a:r>
            <a:r>
              <a:rPr lang="vi-VN" sz="1800" b="0" i="0">
                <a:solidFill>
                  <a:srgbClr val="009898"/>
                </a:solidFill>
                <a:effectLst/>
                <a:latin typeface="Times New Roman" panose="02020603050405020304" pitchFamily="18" charset="0"/>
              </a:rPr>
              <a:t>ự</a:t>
            </a:r>
            <a:r>
              <a:rPr lang="vi-VN" sz="1800" b="0" i="0">
                <a:solidFill>
                  <a:srgbClr val="009898"/>
                </a:solidFill>
                <a:effectLst/>
                <a:latin typeface="Comic Sans MS" panose="030F0702030302020204" pitchFamily="66" charset="0"/>
              </a:rPr>
              <a:t>c, s</a:t>
            </a:r>
            <a:r>
              <a:rPr lang="vi-VN" sz="1800" b="0" i="0">
                <a:solidFill>
                  <a:srgbClr val="009898"/>
                </a:solidFill>
                <a:effectLst/>
                <a:latin typeface="Times New Roman" panose="02020603050405020304" pitchFamily="18" charset="0"/>
              </a:rPr>
              <a:t>ự </a:t>
            </a:r>
            <a:r>
              <a:rPr lang="vi-VN" sz="1800" b="0" i="0">
                <a:solidFill>
                  <a:srgbClr val="009898"/>
                </a:solidFill>
                <a:effectLst/>
                <a:latin typeface="Comic Sans MS" panose="030F0702030302020204" pitchFamily="66" charset="0"/>
              </a:rPr>
              <a:t>ph</a:t>
            </a:r>
            <a:r>
              <a:rPr lang="vi-VN" sz="1800" b="0" i="0">
                <a:solidFill>
                  <a:srgbClr val="009898"/>
                </a:solidFill>
                <a:effectLst/>
                <a:latin typeface="Times New Roman" panose="02020603050405020304" pitchFamily="18" charset="0"/>
              </a:rPr>
              <a:t>ụ</a:t>
            </a:r>
            <a:r>
              <a:rPr lang="en-US" sz="1800" b="0" i="0">
                <a:solidFill>
                  <a:srgbClr val="009898"/>
                </a:solidFill>
                <a:effectLst/>
                <a:latin typeface="Times New Roman" panose="02020603050405020304" pitchFamily="18" charset="0"/>
              </a:rPr>
              <a:t> </a:t>
            </a:r>
            <a:r>
              <a:rPr lang="vi-VN" sz="1800" b="0" i="0">
                <a:solidFill>
                  <a:srgbClr val="009898"/>
                </a:solidFill>
                <a:effectLst/>
                <a:latin typeface="Comic Sans MS" panose="030F0702030302020204" pitchFamily="66" charset="0"/>
              </a:rPr>
              <a:t>thu</a:t>
            </a:r>
            <a:r>
              <a:rPr lang="vi-VN" sz="1800" b="0" i="0">
                <a:solidFill>
                  <a:srgbClr val="009898"/>
                </a:solidFill>
                <a:effectLst/>
                <a:latin typeface="Times New Roman" panose="02020603050405020304" pitchFamily="18" charset="0"/>
              </a:rPr>
              <a:t>ộ</a:t>
            </a:r>
            <a:r>
              <a:rPr lang="vi-VN" sz="1800" b="0" i="0">
                <a:solidFill>
                  <a:srgbClr val="009898"/>
                </a:solidFill>
                <a:effectLst/>
                <a:latin typeface="Comic Sans MS" panose="030F0702030302020204" pitchFamily="66" charset="0"/>
              </a:rPr>
              <a:t>c vào các ngu</a:t>
            </a:r>
            <a:r>
              <a:rPr lang="vi-VN" sz="1800" b="0" i="0">
                <a:solidFill>
                  <a:srgbClr val="009898"/>
                </a:solidFill>
                <a:effectLst/>
                <a:latin typeface="Times New Roman" panose="02020603050405020304" pitchFamily="18" charset="0"/>
              </a:rPr>
              <a:t>ồ</a:t>
            </a:r>
            <a:r>
              <a:rPr lang="vi-VN" sz="1800" b="0" i="0">
                <a:solidFill>
                  <a:srgbClr val="009898"/>
                </a:solidFill>
                <a:effectLst/>
                <a:latin typeface="Comic Sans MS" panose="030F0702030302020204" pitchFamily="66" charset="0"/>
              </a:rPr>
              <a:t>n bên ngoài, l</a:t>
            </a:r>
            <a:r>
              <a:rPr lang="vi-VN" sz="1800" b="0" i="0">
                <a:solidFill>
                  <a:srgbClr val="009898"/>
                </a:solidFill>
                <a:effectLst/>
                <a:latin typeface="Times New Roman" panose="02020603050405020304" pitchFamily="18" charset="0"/>
              </a:rPr>
              <a:t>ị</a:t>
            </a:r>
            <a:r>
              <a:rPr lang="vi-VN" sz="1800" b="0" i="0">
                <a:solidFill>
                  <a:srgbClr val="009898"/>
                </a:solidFill>
                <a:effectLst/>
                <a:latin typeface="Comic Sans MS" panose="030F0702030302020204" pitchFamily="66" charset="0"/>
              </a:rPr>
              <a:t>ch trình/ngân sách</a:t>
            </a:r>
            <a:r>
              <a:rPr lang="en-US" sz="1800" b="0" i="0">
                <a:solidFill>
                  <a:srgbClr val="009898"/>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không th</a:t>
            </a:r>
            <a:r>
              <a:rPr lang="vi-VN" sz="1800" b="0" i="0">
                <a:solidFill>
                  <a:srgbClr val="009898"/>
                </a:solidFill>
                <a:effectLst/>
                <a:latin typeface="Times New Roman" panose="02020603050405020304" pitchFamily="18" charset="0"/>
              </a:rPr>
              <a:t>ự</a:t>
            </a:r>
            <a:r>
              <a:rPr lang="vi-VN" sz="1800" b="0" i="0">
                <a:solidFill>
                  <a:srgbClr val="009898"/>
                </a:solidFill>
                <a:effectLst/>
                <a:latin typeface="Comic Sans MS" panose="030F0702030302020204" pitchFamily="66" charset="0"/>
              </a:rPr>
              <a:t>c t</a:t>
            </a:r>
            <a:r>
              <a:rPr lang="vi-VN" sz="1800" b="0" i="0">
                <a:solidFill>
                  <a:srgbClr val="009898"/>
                </a:solidFill>
                <a:effectLst/>
                <a:latin typeface="Times New Roman" panose="02020603050405020304" pitchFamily="18" charset="0"/>
              </a:rPr>
              <a:t>ế </a:t>
            </a:r>
            <a:r>
              <a:rPr lang="vi-VN" sz="1800" b="0" i="0">
                <a:solidFill>
                  <a:srgbClr val="009898"/>
                </a:solidFill>
                <a:effectLst/>
                <a:latin typeface="Comic Sans MS" panose="030F0702030302020204" pitchFamily="66" charset="0"/>
              </a:rPr>
              <a:t>, ...</a:t>
            </a:r>
            <a:br>
              <a:rPr lang="vi-VN" sz="1800" b="0" i="0">
                <a:solidFill>
                  <a:srgbClr val="009898"/>
                </a:solidFill>
                <a:effectLst/>
                <a:latin typeface="Comic Sans MS" panose="030F0702030302020204" pitchFamily="66" charset="0"/>
              </a:rPr>
            </a:br>
            <a:r>
              <a:rPr lang="vi-VN" sz="1800" b="0" i="0">
                <a:solidFill>
                  <a:srgbClr val="7F007F"/>
                </a:solidFill>
                <a:effectLst/>
                <a:latin typeface="Comic Sans MS" panose="030F0702030302020204" pitchFamily="66" charset="0"/>
              </a:rPr>
              <a:t>– </a:t>
            </a:r>
            <a:r>
              <a:rPr lang="vi-VN" sz="1800" b="0" i="0">
                <a:solidFill>
                  <a:srgbClr val="009898"/>
                </a:solidFill>
                <a:effectLst/>
                <a:latin typeface="Comic Sans MS" panose="030F0702030302020204" pitchFamily="66" charset="0"/>
              </a:rPr>
              <a:t>Qu</a:t>
            </a:r>
            <a:r>
              <a:rPr lang="vi-VN" sz="1800" b="0" i="0">
                <a:solidFill>
                  <a:srgbClr val="009898"/>
                </a:solidFill>
                <a:effectLst/>
                <a:latin typeface="Times New Roman" panose="02020603050405020304" pitchFamily="18" charset="0"/>
              </a:rPr>
              <a:t>ả</a:t>
            </a:r>
            <a:r>
              <a:rPr lang="vi-VN" sz="1800" b="0" i="0">
                <a:solidFill>
                  <a:srgbClr val="009898"/>
                </a:solidFill>
                <a:effectLst/>
                <a:latin typeface="Comic Sans MS" panose="030F0702030302020204" pitchFamily="66" charset="0"/>
              </a:rPr>
              <a:t>n lí r</a:t>
            </a:r>
            <a:r>
              <a:rPr lang="vi-VN" sz="1800" b="0" i="0">
                <a:solidFill>
                  <a:srgbClr val="009898"/>
                </a:solidFill>
                <a:effectLst/>
                <a:latin typeface="Times New Roman" panose="02020603050405020304" pitchFamily="18" charset="0"/>
              </a:rPr>
              <a:t>ủ</a:t>
            </a:r>
            <a:r>
              <a:rPr lang="vi-VN" sz="1800" b="0" i="0">
                <a:solidFill>
                  <a:srgbClr val="009898"/>
                </a:solidFill>
                <a:effectLst/>
                <a:latin typeface="Comic Sans MS" panose="030F0702030302020204" pitchFamily="66" charset="0"/>
              </a:rPr>
              <a:t>i ro kém</a:t>
            </a:r>
            <a:endParaRPr lang="en-US" sz="1800" b="0" i="0">
              <a:solidFill>
                <a:srgbClr val="009898"/>
              </a:solidFill>
              <a:effectLst/>
              <a:latin typeface="Comic Sans MS" panose="030F0702030302020204" pitchFamily="66" charset="0"/>
            </a:endParaRPr>
          </a:p>
          <a:p>
            <a:r>
              <a:rPr lang="vi-VN" sz="1800" b="0" i="0">
                <a:solidFill>
                  <a:srgbClr val="009898"/>
                </a:solidFill>
                <a:effectLst/>
                <a:latin typeface="Times New Roman" panose="02020603050405020304" pitchFamily="18" charset="0"/>
              </a:rPr>
              <a:t>VD: </a:t>
            </a:r>
            <a:r>
              <a:rPr lang="vi-VN" sz="1800" b="0" i="0">
                <a:solidFill>
                  <a:srgbClr val="009898"/>
                </a:solidFill>
                <a:effectLst/>
                <a:latin typeface="Comic Sans MS" panose="030F0702030302020204" pitchFamily="66" charset="0"/>
              </a:rPr>
              <a:t>? </a:t>
            </a:r>
            <a:r>
              <a:rPr lang="vi-VN" sz="1800" b="0" i="0">
                <a:solidFill>
                  <a:srgbClr val="4A452A"/>
                </a:solidFill>
                <a:effectLst/>
                <a:latin typeface="Times New Roman" panose="02020603050405020304" pitchFamily="18" charset="0"/>
              </a:rPr>
              <a:t>Đội ngũ phát triển chưa được đào tạo cho hệ thống tàu </a:t>
            </a:r>
            <a:r>
              <a:rPr lang="vi-VN" sz="1800" b="0" i="0">
                <a:solidFill>
                  <a:srgbClr val="009898"/>
                </a:solidFill>
                <a:effectLst/>
                <a:latin typeface="Comic Sans MS" panose="030F0702030302020204" pitchFamily="66" charset="0"/>
              </a:rPr>
              <a:t>?</a:t>
            </a:r>
            <a:br>
              <a:rPr lang="vi-VN"/>
            </a:br>
            <a:endParaRPr lang="en-US"/>
          </a:p>
        </p:txBody>
      </p:sp>
    </p:spTree>
    <p:extLst>
      <p:ext uri="{BB962C8B-B14F-4D97-AF65-F5344CB8AC3E}">
        <p14:creationId xmlns:p14="http://schemas.microsoft.com/office/powerpoint/2010/main" val="2502608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9915-DB2F-45BE-87FD-D8EAFBD23C0E}"/>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Xác định rủi ro: Kiểm tra thành phần </a:t>
            </a:r>
          </a:p>
        </p:txBody>
      </p:sp>
      <p:sp>
        <p:nvSpPr>
          <p:cNvPr id="3" name="Content Placeholder 2">
            <a:extLst>
              <a:ext uri="{FF2B5EF4-FFF2-40B4-BE49-F238E27FC236}">
                <a16:creationId xmlns:a16="http://schemas.microsoft.com/office/drawing/2014/main" id="{36884890-562F-4FF5-B921-2547FC2A893B}"/>
              </a:ext>
            </a:extLst>
          </p:cNvPr>
          <p:cNvSpPr>
            <a:spLocks noGrp="1"/>
          </p:cNvSpPr>
          <p:nvPr>
            <p:ph idx="1"/>
          </p:nvPr>
        </p:nvSpPr>
        <p:spPr/>
        <p:txBody>
          <a:bodyPr>
            <a:normAutofit lnSpcReduction="10000"/>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Các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liên quan đ</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n s</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ph</a:t>
            </a:r>
            <a:r>
              <a:rPr lang="vi-VN" sz="1800" b="0" i="0">
                <a:solidFill>
                  <a:srgbClr val="35216F"/>
                </a:solidFill>
                <a:effectLst/>
                <a:latin typeface="Times New Roman" panose="02020603050405020304" pitchFamily="18" charset="0"/>
              </a:rPr>
              <a:t>ẩ</a:t>
            </a:r>
            <a:r>
              <a:rPr lang="vi-VN" sz="1800" b="0" i="0">
                <a:solidFill>
                  <a:srgbClr val="35216F"/>
                </a:solidFill>
                <a:effectLst/>
                <a:latin typeface="Comic Sans MS" panose="030F0702030302020204" pitchFamily="66" charset="0"/>
              </a:rPr>
              <a:t>m</a:t>
            </a:r>
            <a:br>
              <a:rPr lang="vi-VN" sz="1800" b="0" i="0">
                <a:solidFill>
                  <a:srgbClr val="35216F"/>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Xem xét t</a:t>
            </a:r>
            <a:r>
              <a:rPr lang="vi-VN" sz="1800" b="0" i="0">
                <a:solidFill>
                  <a:srgbClr val="35216F"/>
                </a:solidFill>
                <a:effectLst/>
                <a:latin typeface="Times New Roman" panose="02020603050405020304" pitchFamily="18" charset="0"/>
              </a:rPr>
              <a:t>ừ</a:t>
            </a:r>
            <a:r>
              <a:rPr lang="vi-VN" sz="1800" b="0" i="0">
                <a:solidFill>
                  <a:srgbClr val="35216F"/>
                </a:solidFill>
                <a:effectLst/>
                <a:latin typeface="Comic Sans MS" panose="030F0702030302020204" pitchFamily="66" charset="0"/>
              </a:rPr>
              <a:t>ng thành 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c</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a h</a:t>
            </a:r>
            <a:r>
              <a:rPr lang="vi-VN" sz="1800" b="0" i="0">
                <a:solidFill>
                  <a:srgbClr val="35216F"/>
                </a:solidFill>
                <a:effectLst/>
                <a:latin typeface="Times New Roman" panose="02020603050405020304" pitchFamily="18" charset="0"/>
              </a:rPr>
              <a:t>ệ </a:t>
            </a:r>
            <a:r>
              <a:rPr lang="vi-VN" sz="1800" b="0" i="0">
                <a:solidFill>
                  <a:srgbClr val="35216F"/>
                </a:solidFill>
                <a:effectLst/>
                <a:latin typeface="Comic Sans MS" panose="030F0702030302020204" pitchFamily="66" charset="0"/>
              </a:rPr>
              <a:t>th</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ngsystem-to-be: con ng</a:t>
            </a:r>
            <a:r>
              <a:rPr lang="vi-VN" sz="1800" b="0" i="0">
                <a:solidFill>
                  <a:srgbClr val="35216F"/>
                </a:solidFill>
                <a:effectLst/>
                <a:latin typeface="Times New Roman" panose="02020603050405020304" pitchFamily="18" charset="0"/>
              </a:rPr>
              <a:t>ườ</a:t>
            </a:r>
            <a:r>
              <a:rPr lang="vi-VN" sz="1800" b="0" i="0">
                <a:solidFill>
                  <a:srgbClr val="35216F"/>
                </a:solidFill>
                <a:effectLst/>
                <a:latin typeface="Comic Sans MS" panose="030F0702030302020204" pitchFamily="66" charset="0"/>
              </a:rPr>
              <a:t>i,</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thi</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t b</a:t>
            </a:r>
            <a:r>
              <a:rPr lang="vi-VN" sz="1800" b="0" i="0">
                <a:solidFill>
                  <a:srgbClr val="35216F"/>
                </a:solidFill>
                <a:effectLst/>
                <a:latin typeface="Times New Roman" panose="02020603050405020304" pitchFamily="18" charset="0"/>
              </a:rPr>
              <a:t>ị</a:t>
            </a:r>
            <a:r>
              <a:rPr lang="vi-VN" sz="1800" b="0" i="0">
                <a:solidFill>
                  <a:srgbClr val="35216F"/>
                </a:solidFill>
                <a:effectLst/>
                <a:latin typeface="Comic Sans MS" panose="030F0702030302020204" pitchFamily="66" charset="0"/>
              </a:rPr>
              <a:t>, các thành 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m</a:t>
            </a:r>
            <a:r>
              <a:rPr lang="vi-VN" sz="1800" b="0" i="0">
                <a:solidFill>
                  <a:srgbClr val="35216F"/>
                </a:solidFill>
                <a:effectLst/>
                <a:latin typeface="Times New Roman" panose="02020603050405020304" pitchFamily="18" charset="0"/>
              </a:rPr>
              <a:t>ề</a:t>
            </a:r>
            <a:r>
              <a:rPr lang="vi-VN" sz="1800" b="0" i="0">
                <a:solidFill>
                  <a:srgbClr val="35216F"/>
                </a:solidFill>
                <a:effectLst/>
                <a:latin typeface="Comic Sans MS" panose="030F0702030302020204" pitchFamily="66" charset="0"/>
              </a:rPr>
              <a:t>m,…</a:t>
            </a:r>
            <a:r>
              <a:rPr lang="en-US" sz="1800" b="0" i="0">
                <a:solidFill>
                  <a:srgbClr val="35216F"/>
                </a:solidFill>
                <a:effectLst/>
                <a:latin typeface="Comic Sans MS" panose="030F0702030302020204" pitchFamily="66" charset="0"/>
              </a:rPr>
              <a:t> </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Nó có th</a:t>
            </a:r>
            <a:r>
              <a:rPr lang="vi-VN" sz="1800" b="0" i="0">
                <a:solidFill>
                  <a:srgbClr val="009999"/>
                </a:solidFill>
                <a:effectLst/>
                <a:latin typeface="Times New Roman" panose="02020603050405020304" pitchFamily="18" charset="0"/>
              </a:rPr>
              <a:t>ể </a:t>
            </a:r>
            <a:r>
              <a:rPr lang="vi-VN" sz="1800" b="0" i="0">
                <a:solidFill>
                  <a:srgbClr val="009999"/>
                </a:solidFill>
                <a:effectLst/>
                <a:latin typeface="Comic Sans MS" panose="030F0702030302020204" pitchFamily="66" charset="0"/>
              </a:rPr>
              <a:t>th</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b</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không?</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Nh</a:t>
            </a:r>
            <a:r>
              <a:rPr lang="vi-VN" sz="1800" b="0" i="0">
                <a:solidFill>
                  <a:srgbClr val="009999"/>
                </a:solidFill>
                <a:effectLst/>
                <a:latin typeface="Times New Roman" panose="02020603050405020304" pitchFamily="18" charset="0"/>
              </a:rPr>
              <a:t>ư </a:t>
            </a:r>
            <a:r>
              <a:rPr lang="vi-VN" sz="1800" b="0" i="0">
                <a:solidFill>
                  <a:srgbClr val="009999"/>
                </a:solidFill>
                <a:effectLst/>
                <a:latin typeface="Comic Sans MS" panose="030F0702030302020204" pitchFamily="66" charset="0"/>
              </a:rPr>
              <a:t>th</a:t>
            </a:r>
            <a:r>
              <a:rPr lang="vi-VN" sz="1800" b="0" i="0">
                <a:solidFill>
                  <a:srgbClr val="009999"/>
                </a:solidFill>
                <a:effectLst/>
                <a:latin typeface="Times New Roman" panose="02020603050405020304" pitchFamily="18" charset="0"/>
              </a:rPr>
              <a:t>ế </a:t>
            </a:r>
            <a:r>
              <a:rPr lang="vi-VN" sz="1800" b="0" i="0">
                <a:solidFill>
                  <a:srgbClr val="009999"/>
                </a:solidFill>
                <a:effectLst/>
                <a:latin typeface="Comic Sans MS" panose="030F0702030302020204" pitchFamily="66" charset="0"/>
              </a:rPr>
              <a:t>nào?</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T</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sao?</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Nh</a:t>
            </a:r>
            <a:r>
              <a:rPr lang="vi-VN" sz="1800" b="0" i="0">
                <a:solidFill>
                  <a:srgbClr val="009999"/>
                </a:solidFill>
                <a:effectLst/>
                <a:latin typeface="Times New Roman" panose="02020603050405020304" pitchFamily="18" charset="0"/>
              </a:rPr>
              <a:t>ữ</a:t>
            </a:r>
            <a:r>
              <a:rPr lang="vi-VN" sz="1800" b="0" i="0">
                <a:solidFill>
                  <a:srgbClr val="009999"/>
                </a:solidFill>
                <a:effectLst/>
                <a:latin typeface="Comic Sans MS" panose="030F0702030302020204" pitchFamily="66" charset="0"/>
              </a:rPr>
              <a:t>ng h</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có th</a:t>
            </a:r>
            <a:r>
              <a:rPr lang="vi-VN" sz="1800" b="0" i="0">
                <a:solidFill>
                  <a:srgbClr val="009999"/>
                </a:solidFill>
                <a:effectLst/>
                <a:latin typeface="Times New Roman" panose="02020603050405020304" pitchFamily="18" charset="0"/>
              </a:rPr>
              <a:t>ể </a:t>
            </a:r>
            <a:r>
              <a:rPr lang="vi-VN" sz="1800" b="0" i="0">
                <a:solidFill>
                  <a:srgbClr val="009999"/>
                </a:solidFill>
                <a:effectLst/>
                <a:latin typeface="Comic Sans MS" panose="030F0702030302020204" pitchFamily="66" charset="0"/>
              </a:rPr>
              <a:t>x</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y ra là gì?</a:t>
            </a:r>
            <a:endParaRPr lang="en-US" sz="1800" b="0" i="0">
              <a:solidFill>
                <a:srgbClr val="009999"/>
              </a:solidFill>
              <a:effectLst/>
              <a:latin typeface="Comic Sans MS" panose="030F0702030302020204" pitchFamily="66" charset="0"/>
            </a:endParaRPr>
          </a:p>
          <a:p>
            <a:r>
              <a:rPr lang="vi-VN" sz="1800" b="0" i="0">
                <a:solidFill>
                  <a:srgbClr val="009999"/>
                </a:solidFill>
                <a:effectLst/>
                <a:latin typeface="Comic Sans MS" panose="030F0702030302020204" pitchFamily="66" charset="0"/>
              </a:rPr>
              <a:t>vd. B</a:t>
            </a:r>
            <a:r>
              <a:rPr lang="vi-VN" sz="1800" b="0" i="0">
                <a:solidFill>
                  <a:srgbClr val="009999"/>
                </a:solidFill>
                <a:effectLst/>
                <a:latin typeface="Times New Roman" panose="02020603050405020304" pitchFamily="18" charset="0"/>
              </a:rPr>
              <a:t>ộ </a:t>
            </a:r>
            <a:r>
              <a:rPr lang="vi-VN" sz="1800" b="0" i="0">
                <a:solidFill>
                  <a:srgbClr val="009999"/>
                </a:solidFill>
                <a:effectLst/>
                <a:latin typeface="Comic Sans MS" panose="030F0702030302020204" pitchFamily="66" charset="0"/>
              </a:rPr>
              <a:t>đi</a:t>
            </a:r>
            <a:r>
              <a:rPr lang="vi-VN" sz="1800" b="0" i="0">
                <a:solidFill>
                  <a:srgbClr val="009999"/>
                </a:solidFill>
                <a:effectLst/>
                <a:latin typeface="Times New Roman" panose="02020603050405020304" pitchFamily="18" charset="0"/>
              </a:rPr>
              <a:t>ề</a:t>
            </a:r>
            <a:r>
              <a:rPr lang="vi-VN" sz="1800" b="0" i="0">
                <a:solidFill>
                  <a:srgbClr val="009999"/>
                </a:solidFill>
                <a:effectLst/>
                <a:latin typeface="Comic Sans MS" panose="030F0702030302020204" pitchFamily="66" charset="0"/>
              </a:rPr>
              <a:t>u khi</a:t>
            </a:r>
            <a:r>
              <a:rPr lang="vi-VN" sz="1800" b="0" i="0">
                <a:solidFill>
                  <a:srgbClr val="009999"/>
                </a:solidFill>
                <a:effectLst/>
                <a:latin typeface="Times New Roman" panose="02020603050405020304" pitchFamily="18" charset="0"/>
              </a:rPr>
              <a:t>ể</a:t>
            </a:r>
            <a:r>
              <a:rPr lang="vi-VN" sz="1800" b="0" i="0">
                <a:solidFill>
                  <a:srgbClr val="009999"/>
                </a:solidFill>
                <a:effectLst/>
                <a:latin typeface="Comic Sans MS" panose="030F0702030302020204" pitchFamily="66" charset="0"/>
              </a:rPr>
              <a:t>n trên tàu, máy tính tr</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m, h</a:t>
            </a:r>
            <a:r>
              <a:rPr lang="vi-VN" sz="1800" b="0" i="0">
                <a:solidFill>
                  <a:srgbClr val="009999"/>
                </a:solidFill>
                <a:effectLst/>
                <a:latin typeface="Times New Roman" panose="02020603050405020304" pitchFamily="18" charset="0"/>
              </a:rPr>
              <a:t>ệ </a:t>
            </a:r>
            <a:r>
              <a:rPr lang="vi-VN" sz="1800" b="0" i="0">
                <a:solidFill>
                  <a:srgbClr val="009999"/>
                </a:solidFill>
                <a:effectLst/>
                <a:latin typeface="Comic Sans MS" panose="030F0702030302020204" pitchFamily="66" charset="0"/>
              </a:rPr>
              <a:t>th</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ng theo dõi, c</a:t>
            </a:r>
            <a:r>
              <a:rPr lang="vi-VN" sz="1800" b="0" i="0">
                <a:solidFill>
                  <a:srgbClr val="009999"/>
                </a:solidFill>
                <a:effectLst/>
                <a:latin typeface="Times New Roman" panose="02020603050405020304" pitchFamily="18" charset="0"/>
              </a:rPr>
              <a:t>ơ</a:t>
            </a:r>
            <a:br>
              <a:rPr lang="vi-VN" sz="1800" b="0" i="0">
                <a:solidFill>
                  <a:srgbClr val="009999"/>
                </a:solidFill>
                <a:effectLst/>
                <a:latin typeface="Times New Roman" panose="02020603050405020304" pitchFamily="18" charset="0"/>
              </a:rPr>
            </a:br>
            <a:r>
              <a:rPr lang="vi-VN" sz="1800" b="0" i="0">
                <a:solidFill>
                  <a:srgbClr val="009999"/>
                </a:solidFill>
                <a:effectLst/>
                <a:latin typeface="Comic Sans MS" panose="030F0702030302020204" pitchFamily="66" charset="0"/>
              </a:rPr>
              <a:t>s</a:t>
            </a:r>
            <a:r>
              <a:rPr lang="vi-VN" sz="1800" b="0" i="0">
                <a:solidFill>
                  <a:srgbClr val="009999"/>
                </a:solidFill>
                <a:effectLst/>
                <a:latin typeface="Times New Roman" panose="02020603050405020304" pitchFamily="18" charset="0"/>
              </a:rPr>
              <a:t>ở </a:t>
            </a:r>
            <a:r>
              <a:rPr lang="vi-VN" sz="1800" b="0" i="0">
                <a:solidFill>
                  <a:srgbClr val="009999"/>
                </a:solidFill>
                <a:effectLst/>
                <a:latin typeface="Comic Sans MS" panose="030F0702030302020204" pitchFamily="66" charset="0"/>
              </a:rPr>
              <a:t>h</a:t>
            </a:r>
            <a:r>
              <a:rPr lang="vi-VN" sz="1800" b="0" i="0">
                <a:solidFill>
                  <a:srgbClr val="009999"/>
                </a:solidFill>
                <a:effectLst/>
                <a:latin typeface="Times New Roman" panose="02020603050405020304" pitchFamily="18" charset="0"/>
              </a:rPr>
              <a:t>ạ </a:t>
            </a:r>
            <a:r>
              <a:rPr lang="vi-VN" sz="1800" b="0" i="0">
                <a:solidFill>
                  <a:srgbClr val="009999"/>
                </a:solidFill>
                <a:effectLst/>
                <a:latin typeface="Comic Sans MS" panose="030F0702030302020204" pitchFamily="66" charset="0"/>
              </a:rPr>
              <a:t>t</a:t>
            </a:r>
            <a:r>
              <a:rPr lang="vi-VN" sz="1800" b="0" i="0">
                <a:solidFill>
                  <a:srgbClr val="009999"/>
                </a:solidFill>
                <a:effectLst/>
                <a:latin typeface="Times New Roman" panose="02020603050405020304" pitchFamily="18" charset="0"/>
              </a:rPr>
              <a:t>ầ</a:t>
            </a:r>
            <a:r>
              <a:rPr lang="vi-VN" sz="1800" b="0" i="0">
                <a:solidFill>
                  <a:srgbClr val="009999"/>
                </a:solidFill>
                <a:effectLst/>
                <a:latin typeface="Comic Sans MS" panose="030F0702030302020204" pitchFamily="66" charset="0"/>
              </a:rPr>
              <a:t>ng truy</a:t>
            </a:r>
            <a:r>
              <a:rPr lang="vi-VN" sz="1800" b="0" i="0">
                <a:solidFill>
                  <a:srgbClr val="009999"/>
                </a:solidFill>
                <a:effectLst/>
                <a:latin typeface="Times New Roman" panose="02020603050405020304" pitchFamily="18" charset="0"/>
              </a:rPr>
              <a:t>ề</a:t>
            </a:r>
            <a:r>
              <a:rPr lang="vi-VN" sz="1800" b="0" i="0">
                <a:solidFill>
                  <a:srgbClr val="009999"/>
                </a:solidFill>
                <a:effectLst/>
                <a:latin typeface="Comic Sans MS" panose="030F0702030302020204" pitchFamily="66" charset="0"/>
              </a:rPr>
              <a:t>n thông, ...</a:t>
            </a:r>
            <a:endParaRPr lang="en-US" sz="1800" b="0" i="0">
              <a:solidFill>
                <a:srgbClr val="009999"/>
              </a:solidFill>
              <a:effectLst/>
              <a:latin typeface="Comic Sans MS" panose="030F0702030302020204" pitchFamily="66" charset="0"/>
            </a:endParaRPr>
          </a:p>
          <a:p>
            <a:r>
              <a:rPr lang="vi-VN" sz="1800" b="0" i="0">
                <a:solidFill>
                  <a:srgbClr val="35216F"/>
                </a:solidFill>
                <a:effectLst/>
                <a:latin typeface="Comic Sans MS" panose="030F0702030302020204" pitchFamily="66" charset="0"/>
              </a:rPr>
              <a:t>Các thành ph</a:t>
            </a:r>
            <a:r>
              <a:rPr lang="vi-VN" sz="1800" b="0" i="0">
                <a:solidFill>
                  <a:srgbClr val="35216F"/>
                </a:solidFill>
                <a:effectLst/>
                <a:latin typeface="Times New Roman" panose="02020603050405020304" pitchFamily="18" charset="0"/>
              </a:rPr>
              <a:t>ầ</a:t>
            </a:r>
            <a:r>
              <a:rPr lang="vi-VN" sz="1800" b="0" i="0">
                <a:solidFill>
                  <a:srgbClr val="35216F"/>
                </a:solidFill>
                <a:effectLst/>
                <a:latin typeface="Comic Sans MS" panose="030F0702030302020204" pitchFamily="66" charset="0"/>
              </a:rPr>
              <a:t>n m</a:t>
            </a:r>
            <a:r>
              <a:rPr lang="vi-VN" sz="1800" b="0" i="0">
                <a:solidFill>
                  <a:srgbClr val="35216F"/>
                </a:solidFill>
                <a:effectLst/>
                <a:latin typeface="Times New Roman" panose="02020603050405020304" pitchFamily="18" charset="0"/>
              </a:rPr>
              <a:t>ị</a:t>
            </a:r>
            <a:r>
              <a:rPr lang="vi-VN" sz="1800" b="0" i="0">
                <a:solidFill>
                  <a:srgbClr val="35216F"/>
                </a:solidFill>
                <a:effectLst/>
                <a:latin typeface="Comic Sans MS" panose="030F0702030302020204" pitchFamily="66" charset="0"/>
              </a:rPr>
              <a:t>n h</a:t>
            </a:r>
            <a:r>
              <a:rPr lang="vi-VN" sz="1800" b="0" i="0">
                <a:solidFill>
                  <a:srgbClr val="35216F"/>
                </a:solidFill>
                <a:effectLst/>
                <a:latin typeface="Times New Roman" panose="02020603050405020304" pitchFamily="18" charset="0"/>
              </a:rPr>
              <a:t>ơ</a:t>
            </a:r>
            <a:r>
              <a:rPr lang="vi-VN" sz="1800" b="0" i="0">
                <a:solidFill>
                  <a:srgbClr val="35216F"/>
                </a:solidFill>
                <a:effectLst/>
                <a:latin typeface="Comic Sans MS" panose="030F0702030302020204" pitchFamily="66" charset="0"/>
              </a:rPr>
              <a:t>n</a:t>
            </a:r>
            <a:r>
              <a:rPr lang="vi-VN" sz="1800" b="0" i="0">
                <a:solidFill>
                  <a:srgbClr val="800080"/>
                </a:solidFill>
                <a:effectLst/>
                <a:latin typeface="Comic Sans MS" panose="030F0702030302020204" pitchFamily="66" charset="0"/>
              </a:rPr>
              <a:t>=&gt; </a:t>
            </a:r>
            <a:r>
              <a:rPr lang="vi-VN" sz="1800" b="0" i="0">
                <a:solidFill>
                  <a:srgbClr val="35216F"/>
                </a:solidFill>
                <a:effectLst/>
                <a:latin typeface="Comic Sans MS" panose="030F0702030302020204" pitchFamily="66" charset="0"/>
              </a:rPr>
              <a:t>phân tích chính xác h</a:t>
            </a:r>
            <a:r>
              <a:rPr lang="vi-VN" sz="1800" b="0" i="0">
                <a:solidFill>
                  <a:srgbClr val="35216F"/>
                </a:solidFill>
                <a:effectLst/>
                <a:latin typeface="Times New Roman" panose="02020603050405020304" pitchFamily="18" charset="0"/>
              </a:rPr>
              <a:t>ơ</a:t>
            </a:r>
            <a:r>
              <a:rPr lang="vi-VN" sz="1800" b="0" i="0">
                <a:solidFill>
                  <a:srgbClr val="35216F"/>
                </a:solidFill>
                <a:effectLst/>
                <a:latin typeface="Comic Sans MS" panose="030F0702030302020204" pitchFamily="66" charset="0"/>
              </a:rPr>
              <a:t>n</a:t>
            </a:r>
            <a:br>
              <a:rPr lang="vi-VN" sz="1800" b="0" i="0">
                <a:solidFill>
                  <a:srgbClr val="35216F"/>
                </a:solidFill>
                <a:effectLst/>
                <a:latin typeface="Comic Sans MS" panose="030F0702030302020204" pitchFamily="66" charset="0"/>
              </a:rPr>
            </a:br>
            <a:r>
              <a:rPr lang="vi-VN" sz="1800" b="0" i="0">
                <a:solidFill>
                  <a:srgbClr val="009999"/>
                </a:solidFill>
                <a:effectLst/>
                <a:latin typeface="Comic Sans MS" panose="030F0702030302020204" pitchFamily="66" charset="0"/>
              </a:rPr>
              <a:t>vd. </a:t>
            </a:r>
            <a:r>
              <a:rPr lang="vi-VN" sz="1800" b="0" i="0">
                <a:solidFill>
                  <a:srgbClr val="5F5F5F"/>
                </a:solidFill>
                <a:effectLst/>
                <a:latin typeface="Comic Sans MS" panose="030F0702030302020204" pitchFamily="66" charset="0"/>
              </a:rPr>
              <a:t>B</a:t>
            </a:r>
            <a:r>
              <a:rPr lang="vi-VN" sz="1800" b="0" i="0">
                <a:solidFill>
                  <a:srgbClr val="5F5F5F"/>
                </a:solidFill>
                <a:effectLst/>
                <a:latin typeface="Times New Roman" panose="02020603050405020304" pitchFamily="18" charset="0"/>
              </a:rPr>
              <a:t>ộ </a:t>
            </a:r>
            <a:r>
              <a:rPr lang="vi-VN" sz="1800" b="0" i="0">
                <a:solidFill>
                  <a:srgbClr val="5F5F5F"/>
                </a:solidFill>
                <a:effectLst/>
                <a:latin typeface="Comic Sans MS" panose="030F0702030302020204" pitchFamily="66" charset="0"/>
              </a:rPr>
              <a:t>đi</a:t>
            </a:r>
            <a:r>
              <a:rPr lang="vi-VN" sz="1800" b="0" i="0">
                <a:solidFill>
                  <a:srgbClr val="5F5F5F"/>
                </a:solidFill>
                <a:effectLst/>
                <a:latin typeface="Times New Roman" panose="02020603050405020304" pitchFamily="18" charset="0"/>
              </a:rPr>
              <a:t>ề</a:t>
            </a:r>
            <a:r>
              <a:rPr lang="vi-VN" sz="1800" b="0" i="0">
                <a:solidFill>
                  <a:srgbClr val="5F5F5F"/>
                </a:solidFill>
                <a:effectLst/>
                <a:latin typeface="Comic Sans MS" panose="030F0702030302020204" pitchFamily="66" charset="0"/>
              </a:rPr>
              <a:t>u khi</a:t>
            </a:r>
            <a:r>
              <a:rPr lang="vi-VN" sz="1800" b="0" i="0">
                <a:solidFill>
                  <a:srgbClr val="5F5F5F"/>
                </a:solidFill>
                <a:effectLst/>
                <a:latin typeface="Times New Roman" panose="02020603050405020304" pitchFamily="18" charset="0"/>
              </a:rPr>
              <a:t>ể</a:t>
            </a:r>
            <a:r>
              <a:rPr lang="vi-VN" sz="1800" b="0" i="0">
                <a:solidFill>
                  <a:srgbClr val="5F5F5F"/>
                </a:solidFill>
                <a:effectLst/>
                <a:latin typeface="Comic Sans MS" panose="030F0702030302020204" pitchFamily="66" charset="0"/>
              </a:rPr>
              <a:t>n gia t</a:t>
            </a:r>
            <a:r>
              <a:rPr lang="vi-VN" sz="1800" b="0" i="0">
                <a:solidFill>
                  <a:srgbClr val="5F5F5F"/>
                </a:solidFill>
                <a:effectLst/>
                <a:latin typeface="Times New Roman" panose="02020603050405020304" pitchFamily="18" charset="0"/>
              </a:rPr>
              <a:t>ố</a:t>
            </a:r>
            <a:r>
              <a:rPr lang="vi-VN" sz="1800" b="0" i="0">
                <a:solidFill>
                  <a:srgbClr val="5F5F5F"/>
                </a:solidFill>
                <a:effectLst/>
                <a:latin typeface="Comic Sans MS" panose="030F0702030302020204" pitchFamily="66" charset="0"/>
              </a:rPr>
              <a:t>c, b</a:t>
            </a:r>
            <a:r>
              <a:rPr lang="vi-VN" sz="1800" b="0" i="0">
                <a:solidFill>
                  <a:srgbClr val="5F5F5F"/>
                </a:solidFill>
                <a:effectLst/>
                <a:latin typeface="Times New Roman" panose="02020603050405020304" pitchFamily="18" charset="0"/>
              </a:rPr>
              <a:t>ộ </a:t>
            </a:r>
            <a:r>
              <a:rPr lang="vi-VN" sz="1800" b="0" i="0">
                <a:solidFill>
                  <a:srgbClr val="5F5F5F"/>
                </a:solidFill>
                <a:effectLst/>
                <a:latin typeface="Comic Sans MS" panose="030F0702030302020204" pitchFamily="66" charset="0"/>
              </a:rPr>
              <a:t>đi</a:t>
            </a:r>
            <a:r>
              <a:rPr lang="vi-VN" sz="1800" b="0" i="0">
                <a:solidFill>
                  <a:srgbClr val="5F5F5F"/>
                </a:solidFill>
                <a:effectLst/>
                <a:latin typeface="Times New Roman" panose="02020603050405020304" pitchFamily="18" charset="0"/>
              </a:rPr>
              <a:t>ề</a:t>
            </a:r>
            <a:r>
              <a:rPr lang="vi-VN" sz="1800" b="0" i="0">
                <a:solidFill>
                  <a:srgbClr val="5F5F5F"/>
                </a:solidFill>
                <a:effectLst/>
                <a:latin typeface="Comic Sans MS" panose="030F0702030302020204" pitchFamily="66" charset="0"/>
              </a:rPr>
              <a:t>u khi</a:t>
            </a:r>
            <a:r>
              <a:rPr lang="vi-VN" sz="1800" b="0" i="0">
                <a:solidFill>
                  <a:srgbClr val="5F5F5F"/>
                </a:solidFill>
                <a:effectLst/>
                <a:latin typeface="Times New Roman" panose="02020603050405020304" pitchFamily="18" charset="0"/>
              </a:rPr>
              <a:t>ể</a:t>
            </a:r>
            <a:r>
              <a:rPr lang="vi-VN" sz="1800" b="0" i="0">
                <a:solidFill>
                  <a:srgbClr val="5F5F5F"/>
                </a:solidFill>
                <a:effectLst/>
                <a:latin typeface="Comic Sans MS" panose="030F0702030302020204" pitchFamily="66" charset="0"/>
              </a:rPr>
              <a:t>n trong nh</a:t>
            </a:r>
            <a:r>
              <a:rPr lang="vi-VN" sz="1800" b="0" i="0">
                <a:solidFill>
                  <a:srgbClr val="5F5F5F"/>
                </a:solidFill>
                <a:effectLst/>
                <a:latin typeface="Times New Roman" panose="02020603050405020304" pitchFamily="18" charset="0"/>
              </a:rPr>
              <a:t>ữ</a:t>
            </a:r>
            <a:r>
              <a:rPr lang="vi-VN" sz="1800" b="0" i="0">
                <a:solidFill>
                  <a:srgbClr val="5F5F5F"/>
                </a:solidFill>
                <a:effectLst/>
                <a:latin typeface="Comic Sans MS" panose="030F0702030302020204" pitchFamily="66" charset="0"/>
              </a:rPr>
              <a:t>ng cánh c</a:t>
            </a:r>
            <a:r>
              <a:rPr lang="vi-VN" sz="1800" b="0" i="0">
                <a:solidFill>
                  <a:srgbClr val="5F5F5F"/>
                </a:solidFill>
                <a:effectLst/>
                <a:latin typeface="Times New Roman" panose="02020603050405020304" pitchFamily="18" charset="0"/>
              </a:rPr>
              <a:t>ử</a:t>
            </a:r>
            <a:r>
              <a:rPr lang="vi-VN" sz="1800" b="0" i="0">
                <a:solidFill>
                  <a:srgbClr val="5F5F5F"/>
                </a:solidFill>
                <a:effectLst/>
                <a:latin typeface="Comic Sans MS" panose="030F0702030302020204" pitchFamily="66" charset="0"/>
              </a:rPr>
              <a:t>a,</a:t>
            </a:r>
            <a:r>
              <a:rPr lang="en-US" sz="1800" b="0" i="0">
                <a:solidFill>
                  <a:srgbClr val="5F5F5F"/>
                </a:solidFill>
                <a:effectLst/>
                <a:latin typeface="Comic Sans MS" panose="030F0702030302020204" pitchFamily="66" charset="0"/>
              </a:rPr>
              <a:t> </a:t>
            </a:r>
            <a:r>
              <a:rPr lang="vi-VN" sz="1800" b="0" i="0">
                <a:solidFill>
                  <a:srgbClr val="5F5F5F"/>
                </a:solidFill>
                <a:effectLst/>
                <a:latin typeface="Comic Sans MS" panose="030F0702030302020204" pitchFamily="66" charset="0"/>
              </a:rPr>
              <a:t>nh</a:t>
            </a:r>
            <a:r>
              <a:rPr lang="vi-VN" sz="1800" b="0" i="0">
                <a:solidFill>
                  <a:srgbClr val="5F5F5F"/>
                </a:solidFill>
                <a:effectLst/>
                <a:latin typeface="Times New Roman" panose="02020603050405020304" pitchFamily="18" charset="0"/>
              </a:rPr>
              <a:t>ữ</a:t>
            </a:r>
            <a:r>
              <a:rPr lang="vi-VN" sz="1800" b="0" i="0">
                <a:solidFill>
                  <a:srgbClr val="5F5F5F"/>
                </a:solidFill>
                <a:effectLst/>
                <a:latin typeface="Comic Sans MS" panose="030F0702030302020204" pitchFamily="66" charset="0"/>
              </a:rPr>
              <a:t>ng cây đe d</a:t>
            </a:r>
            <a:r>
              <a:rPr lang="vi-VN" sz="1800" b="0" i="0">
                <a:solidFill>
                  <a:srgbClr val="5F5F5F"/>
                </a:solidFill>
                <a:effectLst/>
                <a:latin typeface="Times New Roman" panose="02020603050405020304" pitchFamily="18" charset="0"/>
              </a:rPr>
              <a:t>ọ</a:t>
            </a:r>
            <a:r>
              <a:rPr lang="vi-VN" sz="1800" b="0" i="0">
                <a:solidFill>
                  <a:srgbClr val="5F5F5F"/>
                </a:solidFill>
                <a:effectLst/>
                <a:latin typeface="Comic Sans MS" panose="030F0702030302020204" pitchFamily="66" charset="0"/>
              </a:rPr>
              <a:t>a an ninh trong tô ch</a:t>
            </a:r>
            <a:r>
              <a:rPr lang="vi-VN" sz="1800" b="0" i="0">
                <a:solidFill>
                  <a:srgbClr val="5F5F5F"/>
                </a:solidFill>
                <a:effectLst/>
                <a:latin typeface="Times New Roman" panose="02020603050405020304" pitchFamily="18" charset="0"/>
              </a:rPr>
              <a:t>ứ</a:t>
            </a:r>
            <a:r>
              <a:rPr lang="vi-VN" sz="1800" b="0" i="0">
                <a:solidFill>
                  <a:srgbClr val="5F5F5F"/>
                </a:solidFill>
                <a:effectLst/>
                <a:latin typeface="Comic Sans MS" panose="030F0702030302020204" pitchFamily="66" charset="0"/>
              </a:rPr>
              <a:t>c cây</a:t>
            </a:r>
            <a:r>
              <a:rPr lang="vi-VN" sz="1800" b="0" i="0">
                <a:solidFill>
                  <a:srgbClr val="009999"/>
                </a:solidFill>
                <a:effectLst/>
                <a:latin typeface="Comic Sans MS" panose="030F0702030302020204" pitchFamily="66" charset="0"/>
              </a:rPr>
              <a:t>, ...</a:t>
            </a:r>
            <a:r>
              <a:rPr lang="vi-VN"/>
              <a:t> </a:t>
            </a:r>
            <a:br>
              <a:rPr lang="vi-VN"/>
            </a:br>
            <a:endParaRPr lang="en-US"/>
          </a:p>
        </p:txBody>
      </p:sp>
    </p:spTree>
    <p:extLst>
      <p:ext uri="{BB962C8B-B14F-4D97-AF65-F5344CB8AC3E}">
        <p14:creationId xmlns:p14="http://schemas.microsoft.com/office/powerpoint/2010/main" val="32755228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7D17-AB16-4DD2-9C7A-70A1BB068833}"/>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Xác định rủi ro: Cây rủi ro  </a:t>
            </a:r>
          </a:p>
        </p:txBody>
      </p:sp>
      <p:sp>
        <p:nvSpPr>
          <p:cNvPr id="3" name="Content Placeholder 2">
            <a:extLst>
              <a:ext uri="{FF2B5EF4-FFF2-40B4-BE49-F238E27FC236}">
                <a16:creationId xmlns:a16="http://schemas.microsoft.com/office/drawing/2014/main" id="{216C6CFB-6251-42E1-B0F3-1E3763D0F73A}"/>
              </a:ext>
            </a:extLst>
          </p:cNvPr>
          <p:cNvSpPr>
            <a:spLocks noGrp="1"/>
          </p:cNvSpPr>
          <p:nvPr>
            <p:ph idx="1"/>
          </p:nvPr>
        </p:nvSpPr>
        <p:spPr>
          <a:xfrm>
            <a:off x="1950720" y="2133600"/>
            <a:ext cx="9553892" cy="3777622"/>
          </a:xfrm>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T</a:t>
            </a:r>
            <a:r>
              <a:rPr lang="vi-VN" sz="2000" b="0" i="0">
                <a:solidFill>
                  <a:srgbClr val="35216F"/>
                </a:solidFill>
                <a:effectLst/>
                <a:latin typeface="Times New Roman" panose="02020603050405020304" pitchFamily="18" charset="0"/>
              </a:rPr>
              <a:t>ổ </a:t>
            </a:r>
            <a:r>
              <a:rPr lang="vi-VN" sz="2000" b="0" i="0">
                <a:solidFill>
                  <a:srgbClr val="35216F"/>
                </a:solidFill>
                <a:effectLst/>
                <a:latin typeface="Comic Sans MS" panose="030F0702030302020204" pitchFamily="66" charset="0"/>
              </a:rPr>
              <a:t>ch</a:t>
            </a:r>
            <a:r>
              <a:rPr lang="vi-VN" sz="2000" b="0" i="0">
                <a:solidFill>
                  <a:srgbClr val="35216F"/>
                </a:solidFill>
                <a:effectLst/>
                <a:latin typeface="Times New Roman" panose="02020603050405020304" pitchFamily="18" charset="0"/>
              </a:rPr>
              <a:t>ứ</a:t>
            </a:r>
            <a:r>
              <a:rPr lang="vi-VN" sz="2000" b="0" i="0">
                <a:solidFill>
                  <a:srgbClr val="35216F"/>
                </a:solidFill>
                <a:effectLst/>
                <a:latin typeface="Comic Sans MS" panose="030F0702030302020204" pitchFamily="66" charset="0"/>
              </a:rPr>
              <a:t>c cây cho m</a:t>
            </a:r>
            <a:r>
              <a:rPr lang="vi-VN" sz="2000" b="0" i="0">
                <a:solidFill>
                  <a:srgbClr val="35216F"/>
                </a:solidFill>
                <a:effectLst/>
                <a:latin typeface="Times New Roman" panose="02020603050405020304" pitchFamily="18" charset="0"/>
              </a:rPr>
              <a:t>ố</a:t>
            </a:r>
            <a:r>
              <a:rPr lang="vi-VN" sz="2000" b="0" i="0">
                <a:solidFill>
                  <a:srgbClr val="35216F"/>
                </a:solidFill>
                <a:effectLst/>
                <a:latin typeface="Comic Sans MS" panose="030F0702030302020204" pitchFamily="66" charset="0"/>
              </a:rPr>
              <a:t>i liên h</a:t>
            </a:r>
            <a:r>
              <a:rPr lang="vi-VN" sz="2000" b="0" i="0">
                <a:solidFill>
                  <a:srgbClr val="35216F"/>
                </a:solidFill>
                <a:effectLst/>
                <a:latin typeface="Times New Roman" panose="02020603050405020304" pitchFamily="18" charset="0"/>
              </a:rPr>
              <a:t>ệ </a:t>
            </a:r>
            <a:r>
              <a:rPr lang="vi-VN" sz="2000" b="0" i="0">
                <a:solidFill>
                  <a:srgbClr val="35216F"/>
                </a:solidFill>
                <a:effectLst/>
                <a:latin typeface="Comic Sans MS" panose="030F0702030302020204" pitchFamily="66" charset="0"/>
              </a:rPr>
              <a:t>nhân qu</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 nguyên nhân, h</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u</a:t>
            </a:r>
            <a:r>
              <a:rPr lang="en-US" sz="2000" b="0" i="0">
                <a:solidFill>
                  <a:srgbClr val="35216F"/>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qu</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a:t>
            </a:r>
            <a:r>
              <a:rPr lang="en-US" sz="2000" b="0" i="0">
                <a:solidFill>
                  <a:srgbClr val="35216F"/>
                </a:solidFill>
                <a:effectLst/>
                <a:latin typeface="Comic Sans MS" panose="030F0702030302020204" pitchFamily="66" charset="0"/>
              </a:rPr>
              <a:t> v.v.</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T</a:t>
            </a:r>
            <a:r>
              <a:rPr lang="vi-VN" sz="2000" b="0" i="0">
                <a:solidFill>
                  <a:srgbClr val="009999"/>
                </a:solidFill>
                <a:effectLst/>
                <a:latin typeface="Times New Roman" panose="02020603050405020304" pitchFamily="18" charset="0"/>
              </a:rPr>
              <a:t>ươ</a:t>
            </a:r>
            <a:r>
              <a:rPr lang="vi-VN" sz="2000" b="0" i="0">
                <a:solidFill>
                  <a:srgbClr val="009999"/>
                </a:solidFill>
                <a:effectLst/>
                <a:latin typeface="Comic Sans MS" panose="030F0702030302020204" pitchFamily="66" charset="0"/>
              </a:rPr>
              <a:t>ng t</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nh</a:t>
            </a:r>
            <a:r>
              <a:rPr lang="vi-VN" sz="2000" b="0" i="0">
                <a:solidFill>
                  <a:srgbClr val="009999"/>
                </a:solidFill>
                <a:effectLst/>
                <a:latin typeface="Times New Roman" panose="02020603050405020304" pitchFamily="18" charset="0"/>
              </a:rPr>
              <a:t>ư </a:t>
            </a:r>
            <a:r>
              <a:rPr lang="vi-VN" sz="2000" b="0" i="0">
                <a:solidFill>
                  <a:srgbClr val="009999"/>
                </a:solidFill>
                <a:effectLst/>
                <a:latin typeface="Comic Sans MS" panose="030F0702030302020204" pitchFamily="66" charset="0"/>
              </a:rPr>
              <a:t>các cây l</a:t>
            </a:r>
            <a:r>
              <a:rPr lang="vi-VN" sz="2000" b="0" i="0">
                <a:solidFill>
                  <a:srgbClr val="009999"/>
                </a:solidFill>
                <a:effectLst/>
                <a:latin typeface="Times New Roman" panose="02020603050405020304" pitchFamily="18" charset="0"/>
              </a:rPr>
              <a:t>ỗ</a:t>
            </a:r>
            <a:r>
              <a:rPr lang="vi-VN" sz="2000" b="0" i="0">
                <a:solidFill>
                  <a:srgbClr val="009999"/>
                </a:solidFill>
                <a:effectLst/>
                <a:latin typeface="Comic Sans MS" panose="030F0702030302020204" pitchFamily="66" charset="0"/>
              </a:rPr>
              <a:t>i trong s</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an toàn, nh</a:t>
            </a:r>
            <a:r>
              <a:rPr lang="vi-VN" sz="2000" b="0" i="0">
                <a:solidFill>
                  <a:srgbClr val="009999"/>
                </a:solidFill>
                <a:effectLst/>
                <a:latin typeface="Times New Roman" panose="02020603050405020304" pitchFamily="18" charset="0"/>
              </a:rPr>
              <a:t>ữ</a:t>
            </a:r>
            <a:r>
              <a:rPr lang="vi-VN" sz="2000" b="0" i="0">
                <a:solidFill>
                  <a:srgbClr val="009999"/>
                </a:solidFill>
                <a:effectLst/>
                <a:latin typeface="Comic Sans MS" panose="030F0702030302020204" pitchFamily="66" charset="0"/>
              </a:rPr>
              <a:t>ng cây đe</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d</a:t>
            </a:r>
            <a:r>
              <a:rPr lang="vi-VN" sz="2000" b="0" i="0">
                <a:solidFill>
                  <a:srgbClr val="009999"/>
                </a:solidFill>
                <a:effectLst/>
                <a:latin typeface="Times New Roman" panose="02020603050405020304" pitchFamily="18" charset="0"/>
              </a:rPr>
              <a:t>ọ</a:t>
            </a:r>
            <a:r>
              <a:rPr lang="vi-VN" sz="2000" b="0" i="0">
                <a:solidFill>
                  <a:srgbClr val="009999"/>
                </a:solidFill>
                <a:effectLst/>
                <a:latin typeface="Comic Sans MS" panose="030F0702030302020204" pitchFamily="66" charset="0"/>
              </a:rPr>
              <a:t>a an ninh trong t</a:t>
            </a:r>
            <a:r>
              <a:rPr lang="vi-VN" sz="2000" b="0" i="0">
                <a:solidFill>
                  <a:srgbClr val="009999"/>
                </a:solidFill>
                <a:effectLst/>
                <a:latin typeface="Times New Roman" panose="02020603050405020304" pitchFamily="18" charset="0"/>
              </a:rPr>
              <a:t>ổ </a:t>
            </a:r>
            <a:r>
              <a:rPr lang="vi-VN" sz="2000" b="0" i="0">
                <a:solidFill>
                  <a:srgbClr val="009999"/>
                </a:solidFill>
                <a:effectLst/>
                <a:latin typeface="Comic Sans MS" panose="030F0702030302020204" pitchFamily="66" charset="0"/>
              </a:rPr>
              <a:t>ch</a:t>
            </a:r>
            <a:r>
              <a:rPr lang="vi-VN" sz="2000" b="0" i="0">
                <a:solidFill>
                  <a:srgbClr val="009999"/>
                </a:solidFill>
                <a:effectLst/>
                <a:latin typeface="Times New Roman" panose="02020603050405020304" pitchFamily="18" charset="0"/>
              </a:rPr>
              <a:t>ứ</a:t>
            </a:r>
            <a:r>
              <a:rPr lang="vi-VN" sz="2000" b="0" i="0">
                <a:solidFill>
                  <a:srgbClr val="009999"/>
                </a:solidFill>
                <a:effectLst/>
                <a:latin typeface="Comic Sans MS" panose="030F0702030302020204" pitchFamily="66" charset="0"/>
              </a:rPr>
              <a:t>c cây.</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1" i="0">
                <a:solidFill>
                  <a:srgbClr val="35216F"/>
                </a:solidFill>
                <a:effectLst/>
                <a:latin typeface="Comic Sans MS" panose="030F0702030302020204" pitchFamily="66" charset="0"/>
              </a:rPr>
              <a:t>Nút th</a:t>
            </a:r>
            <a:r>
              <a:rPr lang="vi-VN" sz="2000" b="1" i="0">
                <a:solidFill>
                  <a:srgbClr val="35216F"/>
                </a:solidFill>
                <a:effectLst/>
                <a:latin typeface="Times New Roman" panose="02020603050405020304" pitchFamily="18" charset="0"/>
              </a:rPr>
              <a:t>ấ</a:t>
            </a:r>
            <a:r>
              <a:rPr lang="vi-VN" sz="2000" b="1" i="0">
                <a:solidFill>
                  <a:srgbClr val="35216F"/>
                </a:solidFill>
                <a:effectLst/>
                <a:latin typeface="Comic Sans MS" panose="030F0702030302020204" pitchFamily="66" charset="0"/>
              </a:rPr>
              <a:t>t b</a:t>
            </a:r>
            <a:r>
              <a:rPr lang="vi-VN" sz="2000" b="1" i="0">
                <a:solidFill>
                  <a:srgbClr val="35216F"/>
                </a:solidFill>
                <a:effectLst/>
                <a:latin typeface="Times New Roman" panose="02020603050405020304" pitchFamily="18" charset="0"/>
              </a:rPr>
              <a:t>ạ</a:t>
            </a:r>
            <a:r>
              <a:rPr lang="vi-VN" sz="2000" b="1" i="0">
                <a:solidFill>
                  <a:srgbClr val="35216F"/>
                </a:solidFill>
                <a:effectLst/>
                <a:latin typeface="Comic Sans MS" panose="030F0702030302020204" pitchFamily="66" charset="0"/>
              </a:rPr>
              <a:t>i </a:t>
            </a:r>
            <a:r>
              <a:rPr lang="vi-VN" sz="2000" b="0" i="0">
                <a:solidFill>
                  <a:srgbClr val="35216F"/>
                </a:solidFill>
                <a:effectLst/>
                <a:latin typeface="Comic Sans MS" panose="030F0702030302020204" pitchFamily="66" charset="0"/>
              </a:rPr>
              <a:t>=s</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ki</a:t>
            </a:r>
            <a:r>
              <a:rPr lang="vi-VN" sz="2000" b="0" i="0">
                <a:solidFill>
                  <a:srgbClr val="35216F"/>
                </a:solidFill>
                <a:effectLst/>
                <a:latin typeface="Times New Roman" panose="02020603050405020304" pitchFamily="18" charset="0"/>
              </a:rPr>
              <a:t>ệ</a:t>
            </a:r>
            <a:r>
              <a:rPr lang="vi-VN" sz="2000" b="0" i="0">
                <a:solidFill>
                  <a:srgbClr val="35216F"/>
                </a:solidFill>
                <a:effectLst/>
                <a:latin typeface="Comic Sans MS" panose="030F0702030302020204" pitchFamily="66" charset="0"/>
              </a:rPr>
              <a:t>n hay đi</a:t>
            </a:r>
            <a:r>
              <a:rPr lang="vi-VN" sz="2000" b="0" i="0">
                <a:solidFill>
                  <a:srgbClr val="35216F"/>
                </a:solidFill>
                <a:effectLst/>
                <a:latin typeface="Times New Roman" panose="02020603050405020304" pitchFamily="18" charset="0"/>
              </a:rPr>
              <a:t>ề</a:t>
            </a:r>
            <a:r>
              <a:rPr lang="vi-VN" sz="2000" b="0" i="0">
                <a:solidFill>
                  <a:srgbClr val="35216F"/>
                </a:solidFill>
                <a:effectLst/>
                <a:latin typeface="Comic Sans MS" panose="030F0702030302020204" pitchFamily="66" charset="0"/>
              </a:rPr>
              <a:t>u ki</a:t>
            </a:r>
            <a:r>
              <a:rPr lang="vi-VN" sz="2000" b="0" i="0">
                <a:solidFill>
                  <a:srgbClr val="35216F"/>
                </a:solidFill>
                <a:effectLst/>
                <a:latin typeface="Times New Roman" panose="02020603050405020304" pitchFamily="18" charset="0"/>
              </a:rPr>
              <a:t>ệ</a:t>
            </a:r>
            <a:r>
              <a:rPr lang="vi-VN" sz="2000" b="0" i="0">
                <a:solidFill>
                  <a:srgbClr val="35216F"/>
                </a:solidFill>
                <a:effectLst/>
                <a:latin typeface="Comic Sans MS" panose="030F0702030302020204" pitchFamily="66" charset="0"/>
              </a:rPr>
              <a:t>n th</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t b</a:t>
            </a:r>
            <a:r>
              <a:rPr lang="vi-VN" sz="2000" b="0" i="0">
                <a:solidFill>
                  <a:srgbClr val="35216F"/>
                </a:solidFill>
                <a:effectLst/>
                <a:latin typeface="Times New Roman" panose="02020603050405020304" pitchFamily="18" charset="0"/>
              </a:rPr>
              <a:t>ạ</a:t>
            </a:r>
            <a:r>
              <a:rPr lang="vi-VN" sz="2000" b="0" i="0">
                <a:solidFill>
                  <a:srgbClr val="35216F"/>
                </a:solidFill>
                <a:effectLst/>
                <a:latin typeface="Comic Sans MS" panose="030F0702030302020204" pitchFamily="66" charset="0"/>
              </a:rPr>
              <a:t>i đ</a:t>
            </a:r>
            <a:r>
              <a:rPr lang="vi-VN" sz="2000" b="0" i="0">
                <a:solidFill>
                  <a:srgbClr val="35216F"/>
                </a:solidFill>
                <a:effectLst/>
                <a:latin typeface="Times New Roman" panose="02020603050405020304" pitchFamily="18" charset="0"/>
              </a:rPr>
              <a:t>ộ</a:t>
            </a:r>
            <a:r>
              <a:rPr lang="vi-VN" sz="2000" b="0" i="0">
                <a:solidFill>
                  <a:srgbClr val="35216F"/>
                </a:solidFill>
                <a:effectLst/>
                <a:latin typeface="Comic Sans MS" panose="030F0702030302020204" pitchFamily="66" charset="0"/>
              </a:rPr>
              <a:t>c l</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p</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Phân rã thành các nút m</a:t>
            </a:r>
            <a:r>
              <a:rPr lang="vi-VN" sz="2000" b="0" i="0">
                <a:solidFill>
                  <a:srgbClr val="009999"/>
                </a:solidFill>
                <a:effectLst/>
                <a:latin typeface="Times New Roman" panose="02020603050405020304" pitchFamily="18" charset="0"/>
              </a:rPr>
              <a:t>ị</a:t>
            </a:r>
            <a:r>
              <a:rPr lang="vi-VN" sz="2000" b="0" i="0">
                <a:solidFill>
                  <a:srgbClr val="009999"/>
                </a:solidFill>
                <a:effectLst/>
                <a:latin typeface="Comic Sans MS" panose="030F0702030302020204" pitchFamily="66" charset="0"/>
              </a:rPr>
              <a:t>n 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liên k</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t AND/OR: 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liên k</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t nhân qu</a:t>
            </a:r>
            <a:r>
              <a:rPr lang="vi-VN" sz="2000" b="0" i="0">
                <a:solidFill>
                  <a:srgbClr val="35216F"/>
                </a:solidFill>
                <a:effectLst/>
                <a:latin typeface="Times New Roman" panose="02020603050405020304" pitchFamily="18" charset="0"/>
              </a:rPr>
              <a:t>ả </a:t>
            </a:r>
            <a:r>
              <a:rPr lang="vi-VN" sz="2000" b="0" i="0">
                <a:solidFill>
                  <a:srgbClr val="35216F"/>
                </a:solidFill>
                <a:effectLst/>
                <a:latin typeface="Comic Sans MS" panose="030F0702030302020204" pitchFamily="66" charset="0"/>
              </a:rPr>
              <a:t>thông qua</a:t>
            </a:r>
            <a:r>
              <a:rPr lang="en-US" sz="2000" b="0" i="0">
                <a:solidFill>
                  <a:srgbClr val="35216F"/>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các nú</a:t>
            </a:r>
            <a:r>
              <a:rPr lang="en-US" sz="2000" b="0" i="0">
                <a:solidFill>
                  <a:srgbClr val="35216F"/>
                </a:solidFill>
                <a:effectLst/>
                <a:latin typeface="Comic Sans MS" panose="030F0702030302020204" pitchFamily="66" charset="0"/>
              </a:rPr>
              <a:t>t</a:t>
            </a:r>
            <a:r>
              <a:rPr lang="vi-VN" sz="2000" b="0" i="0">
                <a:solidFill>
                  <a:srgbClr val="35216F"/>
                </a:solidFill>
                <a:effectLst/>
                <a:latin typeface="Comic Sans MS" panose="030F0702030302020204" pitchFamily="66" charset="0"/>
              </a:rPr>
              <a:t> logic...</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Nút AND: các nút con ph</a:t>
            </a:r>
            <a:r>
              <a:rPr lang="vi-VN" sz="2000" b="0" i="0">
                <a:solidFill>
                  <a:srgbClr val="009999"/>
                </a:solidFill>
                <a:effectLst/>
                <a:latin typeface="Times New Roman" panose="02020603050405020304" pitchFamily="18" charset="0"/>
              </a:rPr>
              <a:t>ả</a:t>
            </a:r>
            <a:r>
              <a:rPr lang="vi-VN" sz="2000" b="0" i="0">
                <a:solidFill>
                  <a:srgbClr val="009999"/>
                </a:solidFill>
                <a:effectLst/>
                <a:latin typeface="Comic Sans MS" panose="030F0702030302020204" pitchFamily="66" charset="0"/>
              </a:rPr>
              <a:t>i đi đ</a:t>
            </a:r>
            <a:r>
              <a:rPr lang="vi-VN" sz="2000" b="0" i="0">
                <a:solidFill>
                  <a:srgbClr val="009999"/>
                </a:solidFill>
                <a:effectLst/>
                <a:latin typeface="Times New Roman" panose="02020603050405020304" pitchFamily="18" charset="0"/>
              </a:rPr>
              <a:t>ượ</a:t>
            </a:r>
            <a:r>
              <a:rPr lang="vi-VN" sz="2000" b="0" i="0">
                <a:solidFill>
                  <a:srgbClr val="009999"/>
                </a:solidFill>
                <a:effectLst/>
                <a:latin typeface="Comic Sans MS" panose="030F0702030302020204" pitchFamily="66" charset="0"/>
              </a:rPr>
              <a:t>c đ</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 t</a:t>
            </a:r>
            <a:r>
              <a:rPr lang="vi-VN" sz="2000" b="0" i="0">
                <a:solidFill>
                  <a:srgbClr val="009999"/>
                </a:solidFill>
                <a:effectLst/>
                <a:latin typeface="Times New Roman" panose="02020603050405020304" pitchFamily="18" charset="0"/>
              </a:rPr>
              <a:t>ấ</a:t>
            </a:r>
            <a:r>
              <a:rPr lang="vi-VN" sz="2000" b="0" i="0">
                <a:solidFill>
                  <a:srgbClr val="009999"/>
                </a:solidFill>
                <a:effectLst/>
                <a:latin typeface="Comic Sans MS" panose="030F0702030302020204" pitchFamily="66" charset="0"/>
              </a:rPr>
              <a:t>t c</a:t>
            </a:r>
            <a:r>
              <a:rPr lang="vi-VN" sz="2000" b="0" i="0">
                <a:solidFill>
                  <a:srgbClr val="009999"/>
                </a:solidFill>
                <a:effectLst/>
                <a:latin typeface="Times New Roman" panose="02020603050405020304" pitchFamily="18" charset="0"/>
              </a:rPr>
              <a:t>ả </a:t>
            </a:r>
            <a:r>
              <a:rPr lang="vi-VN" sz="2000" b="0" i="0">
                <a:solidFill>
                  <a:srgbClr val="009999"/>
                </a:solidFill>
                <a:effectLst/>
                <a:latin typeface="Comic Sans MS" panose="030F0702030302020204" pitchFamily="66" charset="0"/>
              </a:rPr>
              <a:t>các nút cha</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đ</a:t>
            </a:r>
            <a:r>
              <a:rPr lang="vi-VN" sz="2000" b="0" i="0">
                <a:solidFill>
                  <a:srgbClr val="009999"/>
                </a:solidFill>
                <a:effectLst/>
                <a:latin typeface="Times New Roman" panose="02020603050405020304" pitchFamily="18" charset="0"/>
              </a:rPr>
              <a:t>ể </a:t>
            </a:r>
            <a:r>
              <a:rPr lang="vi-VN" sz="2000" b="0" i="0">
                <a:solidFill>
                  <a:srgbClr val="009999"/>
                </a:solidFill>
                <a:effectLst/>
                <a:latin typeface="Comic Sans MS" panose="030F0702030302020204" pitchFamily="66" charset="0"/>
              </a:rPr>
              <a:t>đ</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 k</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t qu</a:t>
            </a:r>
            <a:r>
              <a:rPr lang="vi-VN" sz="2000" b="0" i="0">
                <a:solidFill>
                  <a:srgbClr val="009999"/>
                </a:solidFill>
                <a:effectLst/>
                <a:latin typeface="Times New Roman" panose="02020603050405020304" pitchFamily="18" charset="0"/>
              </a:rPr>
              <a:t>ả</a:t>
            </a:r>
            <a:br>
              <a:rPr lang="vi-VN" sz="2000" b="0" i="0">
                <a:solidFill>
                  <a:srgbClr val="009999"/>
                </a:solidFill>
                <a:effectLst/>
                <a:latin typeface="Times New Roman" panose="02020603050405020304" pitchFamily="18"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Nút OR: ch</a:t>
            </a:r>
            <a:r>
              <a:rPr lang="vi-VN" sz="2000" b="0" i="0">
                <a:solidFill>
                  <a:srgbClr val="009999"/>
                </a:solidFill>
                <a:effectLst/>
                <a:latin typeface="Times New Roman" panose="02020603050405020304" pitchFamily="18" charset="0"/>
              </a:rPr>
              <a:t>ỉ </a:t>
            </a:r>
            <a:r>
              <a:rPr lang="vi-VN" sz="2000" b="0" i="0">
                <a:solidFill>
                  <a:srgbClr val="009999"/>
                </a:solidFill>
                <a:effectLst/>
                <a:latin typeface="Comic Sans MS" panose="030F0702030302020204" pitchFamily="66" charset="0"/>
              </a:rPr>
              <a:t>c</a:t>
            </a:r>
            <a:r>
              <a:rPr lang="vi-VN" sz="2000" b="0" i="0">
                <a:solidFill>
                  <a:srgbClr val="009999"/>
                </a:solidFill>
                <a:effectLst/>
                <a:latin typeface="Times New Roman" panose="02020603050405020304" pitchFamily="18" charset="0"/>
              </a:rPr>
              <a:t>ầ</a:t>
            </a:r>
            <a:r>
              <a:rPr lang="vi-VN" sz="2000" b="0" i="0">
                <a:solidFill>
                  <a:srgbClr val="009999"/>
                </a:solidFill>
                <a:effectLst/>
                <a:latin typeface="Comic Sans MS" panose="030F0702030302020204" pitchFamily="66" charset="0"/>
              </a:rPr>
              <a:t>n m</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t nút con.</a:t>
            </a:r>
            <a:r>
              <a:rPr lang="vi-VN" sz="2000"/>
              <a:t> </a:t>
            </a:r>
            <a:br>
              <a:rPr lang="vi-VN" sz="2000"/>
            </a:br>
            <a:endParaRPr lang="en-US" sz="2000"/>
          </a:p>
        </p:txBody>
      </p:sp>
    </p:spTree>
    <p:extLst>
      <p:ext uri="{BB962C8B-B14F-4D97-AF65-F5344CB8AC3E}">
        <p14:creationId xmlns:p14="http://schemas.microsoft.com/office/powerpoint/2010/main" val="11542509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0D08-8701-4335-9AA0-1CB33B75F682}"/>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Cây rủi ro: Ví dụ </a:t>
            </a:r>
          </a:p>
        </p:txBody>
      </p:sp>
      <p:sp>
        <p:nvSpPr>
          <p:cNvPr id="3" name="Content Placeholder 2">
            <a:extLst>
              <a:ext uri="{FF2B5EF4-FFF2-40B4-BE49-F238E27FC236}">
                <a16:creationId xmlns:a16="http://schemas.microsoft.com/office/drawing/2014/main" id="{B8F328C3-621F-4A7F-987D-726E3952D75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B29833F-C264-4092-87E8-304387C0D3FF}"/>
              </a:ext>
            </a:extLst>
          </p:cNvPr>
          <p:cNvPicPr>
            <a:picLocks noChangeAspect="1"/>
          </p:cNvPicPr>
          <p:nvPr/>
        </p:nvPicPr>
        <p:blipFill>
          <a:blip r:embed="rId2"/>
          <a:stretch>
            <a:fillRect/>
          </a:stretch>
        </p:blipFill>
        <p:spPr>
          <a:xfrm>
            <a:off x="2551112" y="1712983"/>
            <a:ext cx="8953500" cy="4295775"/>
          </a:xfrm>
          <a:prstGeom prst="rect">
            <a:avLst/>
          </a:prstGeom>
        </p:spPr>
      </p:pic>
    </p:spTree>
    <p:extLst>
      <p:ext uri="{BB962C8B-B14F-4D97-AF65-F5344CB8AC3E}">
        <p14:creationId xmlns:p14="http://schemas.microsoft.com/office/powerpoint/2010/main" val="4220668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3F36-74B0-4A91-B236-B2FEAD1296AC}"/>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Xây dựng cây rủi ro: Xác định các nút bị lỗi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BD2CCC1-D4B6-4E3C-A174-4083125551A6}"/>
              </a:ext>
            </a:extLst>
          </p:cNvPr>
          <p:cNvSpPr>
            <a:spLocks noGrp="1"/>
          </p:cNvSpPr>
          <p:nvPr>
            <p:ph idx="1"/>
          </p:nvPr>
        </p:nvSpPr>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ng ki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m tra, 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thành ph</a:t>
            </a:r>
            <a:r>
              <a:rPr lang="vi-VN" sz="2000" b="0" i="0">
                <a:solidFill>
                  <a:srgbClr val="35216F"/>
                </a:solidFill>
                <a:effectLst/>
                <a:latin typeface="Times New Roman" panose="02020603050405020304" pitchFamily="18" charset="0"/>
              </a:rPr>
              <a:t>ầ</a:t>
            </a:r>
            <a:r>
              <a:rPr lang="vi-VN" sz="2000" b="0" i="0">
                <a:solidFill>
                  <a:srgbClr val="35216F"/>
                </a:solidFill>
                <a:effectLst/>
                <a:latin typeface="Comic Sans MS" panose="030F0702030302020204" pitchFamily="66" charset="0"/>
              </a:rPr>
              <a:t>n b</a:t>
            </a:r>
            <a:r>
              <a:rPr lang="vi-VN" sz="2000" b="0" i="0">
                <a:solidFill>
                  <a:srgbClr val="35216F"/>
                </a:solidFill>
                <a:effectLst/>
                <a:latin typeface="Times New Roman" panose="02020603050405020304" pitchFamily="18" charset="0"/>
              </a:rPr>
              <a:t>ị </a:t>
            </a:r>
            <a:r>
              <a:rPr lang="vi-VN" sz="2000" b="0" i="0">
                <a:solidFill>
                  <a:srgbClr val="35216F"/>
                </a:solidFill>
                <a:effectLst/>
                <a:latin typeface="Comic Sans MS" panose="030F0702030302020204" pitchFamily="66" charset="0"/>
              </a:rPr>
              <a:t>l</a:t>
            </a:r>
            <a:r>
              <a:rPr lang="vi-VN" sz="2000" b="0" i="0">
                <a:solidFill>
                  <a:srgbClr val="35216F"/>
                </a:solidFill>
                <a:effectLst/>
                <a:latin typeface="Times New Roman" panose="02020603050405020304" pitchFamily="18" charset="0"/>
              </a:rPr>
              <a:t>ỗ</a:t>
            </a:r>
            <a:r>
              <a:rPr lang="vi-VN" sz="2000" b="0" i="0">
                <a:solidFill>
                  <a:srgbClr val="35216F"/>
                </a:solidFill>
                <a:effectLst/>
                <a:latin typeface="Comic Sans MS" panose="030F0702030302020204" pitchFamily="66" charset="0"/>
              </a:rPr>
              <a:t>i</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t</a:t>
            </a:r>
            <a:r>
              <a:rPr lang="vi-VN" sz="2000" b="0" i="0">
                <a:solidFill>
                  <a:srgbClr val="35216F"/>
                </a:solidFill>
                <a:effectLst/>
                <a:latin typeface="Times New Roman" panose="02020603050405020304" pitchFamily="18" charset="0"/>
              </a:rPr>
              <a:t>ừ </a:t>
            </a:r>
            <a:r>
              <a:rPr lang="vi-VN" sz="2000" b="0" i="0">
                <a:solidFill>
                  <a:srgbClr val="35216F"/>
                </a:solidFill>
                <a:effectLst/>
                <a:latin typeface="Comic Sans MS" panose="030F0702030302020204" pitchFamily="66" charset="0"/>
              </a:rPr>
              <a:t>ch</a:t>
            </a:r>
            <a:r>
              <a:rPr lang="vi-VN" sz="2000" b="0" i="0">
                <a:solidFill>
                  <a:srgbClr val="35216F"/>
                </a:solidFill>
                <a:effectLst/>
                <a:latin typeface="Times New Roman" panose="02020603050405020304" pitchFamily="18" charset="0"/>
              </a:rPr>
              <a:t>ỉ </a:t>
            </a:r>
            <a:r>
              <a:rPr lang="vi-VN" sz="2000" b="0" i="0">
                <a:solidFill>
                  <a:srgbClr val="35216F"/>
                </a:solidFill>
                <a:effectLst/>
                <a:latin typeface="Comic Sans MS" panose="030F0702030302020204" pitchFamily="66" charset="0"/>
              </a:rPr>
              <a:t>d</a:t>
            </a:r>
            <a:r>
              <a:rPr lang="vi-VN" sz="2000" b="0" i="0">
                <a:solidFill>
                  <a:srgbClr val="35216F"/>
                </a:solidFill>
                <a:effectLst/>
                <a:latin typeface="Times New Roman" panose="02020603050405020304" pitchFamily="18" charset="0"/>
              </a:rPr>
              <a:t>ẫ</a:t>
            </a:r>
            <a:r>
              <a:rPr lang="vi-VN" sz="2000" b="0" i="0">
                <a:solidFill>
                  <a:srgbClr val="35216F"/>
                </a:solidFill>
                <a:effectLst/>
                <a:latin typeface="Comic Sans MS" panose="030F0702030302020204" pitchFamily="66" charset="0"/>
              </a:rPr>
              <a:t>n = Các t</a:t>
            </a:r>
            <a:r>
              <a:rPr lang="vi-VN" sz="2000" b="0" i="0">
                <a:solidFill>
                  <a:srgbClr val="35216F"/>
                </a:solidFill>
                <a:effectLst/>
                <a:latin typeface="Times New Roman" panose="02020603050405020304" pitchFamily="18" charset="0"/>
              </a:rPr>
              <a:t>ừ </a:t>
            </a:r>
            <a:r>
              <a:rPr lang="vi-VN" sz="2000" b="0" i="0">
                <a:solidFill>
                  <a:srgbClr val="35216F"/>
                </a:solidFill>
                <a:effectLst/>
                <a:latin typeface="Comic Sans MS" panose="030F0702030302020204" pitchFamily="66" charset="0"/>
              </a:rPr>
              <a:t>khóa g</a:t>
            </a:r>
            <a:r>
              <a:rPr lang="vi-VN" sz="2000" b="0" i="0">
                <a:solidFill>
                  <a:srgbClr val="35216F"/>
                </a:solidFill>
                <a:effectLst/>
                <a:latin typeface="Times New Roman" panose="02020603050405020304" pitchFamily="18" charset="0"/>
              </a:rPr>
              <a:t>ố</a:t>
            </a:r>
            <a:r>
              <a:rPr lang="vi-VN" sz="2000" b="0" i="0">
                <a:solidFill>
                  <a:srgbClr val="35216F"/>
                </a:solidFill>
                <a:effectLst/>
                <a:latin typeface="Comic Sans MS" panose="030F0702030302020204" pitchFamily="66" charset="0"/>
              </a:rPr>
              <a:t>c là khuân m</a:t>
            </a:r>
            <a:r>
              <a:rPr lang="vi-VN" sz="2000" b="0" i="0">
                <a:solidFill>
                  <a:srgbClr val="35216F"/>
                </a:solidFill>
                <a:effectLst/>
                <a:latin typeface="Times New Roman" panose="02020603050405020304" pitchFamily="18" charset="0"/>
              </a:rPr>
              <a:t>ẫ</a:t>
            </a:r>
            <a:r>
              <a:rPr lang="vi-VN" sz="2000" b="0" i="0">
                <a:solidFill>
                  <a:srgbClr val="35216F"/>
                </a:solidFill>
                <a:effectLst/>
                <a:latin typeface="Comic Sans MS" panose="030F0702030302020204" pitchFamily="66" charset="0"/>
              </a:rPr>
              <a:t>u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l</a:t>
            </a:r>
            <a:r>
              <a:rPr lang="vi-VN" sz="2000" b="0" i="0">
                <a:solidFill>
                  <a:srgbClr val="35216F"/>
                </a:solidFill>
                <a:effectLst/>
                <a:latin typeface="Times New Roman" panose="02020603050405020304" pitchFamily="18" charset="0"/>
              </a:rPr>
              <a:t>ỗ</a:t>
            </a:r>
            <a:r>
              <a:rPr lang="vi-VN" sz="2000" b="0" i="0">
                <a:solidFill>
                  <a:srgbClr val="35216F"/>
                </a:solidFill>
                <a:effectLst/>
                <a:latin typeface="Comic Sans MS" panose="030F0702030302020204" pitchFamily="66" charset="0"/>
              </a:rPr>
              <a:t>i</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NO: “các gì đó còn thi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u”</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MORE: “có nhi</a:t>
            </a:r>
            <a:r>
              <a:rPr lang="vi-VN" sz="2000" b="0" i="0">
                <a:solidFill>
                  <a:srgbClr val="009999"/>
                </a:solidFill>
                <a:effectLst/>
                <a:latin typeface="Times New Roman" panose="02020603050405020304" pitchFamily="18" charset="0"/>
              </a:rPr>
              <a:t>ề</a:t>
            </a:r>
            <a:r>
              <a:rPr lang="vi-VN" sz="2000" b="0" i="0">
                <a:solidFill>
                  <a:srgbClr val="009999"/>
                </a:solidFill>
                <a:effectLst/>
                <a:latin typeface="Comic Sans MS" panose="030F0702030302020204" pitchFamily="66" charset="0"/>
              </a:rPr>
              <a:t>u th</a:t>
            </a:r>
            <a:r>
              <a:rPr lang="vi-VN" sz="2000" b="0" i="0">
                <a:solidFill>
                  <a:srgbClr val="009999"/>
                </a:solidFill>
                <a:effectLst/>
                <a:latin typeface="Times New Roman" panose="02020603050405020304" pitchFamily="18" charset="0"/>
              </a:rPr>
              <a:t>ứ </a:t>
            </a:r>
            <a:r>
              <a:rPr lang="vi-VN" sz="2000" b="0" i="0">
                <a:solidFill>
                  <a:srgbClr val="009999"/>
                </a:solidFill>
                <a:effectLst/>
                <a:latin typeface="Comic Sans MS" panose="030F0702030302020204" pitchFamily="66" charset="0"/>
              </a:rPr>
              <a:t>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d</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ki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LESS: “có gì đó ít 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d</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ki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BEFORE: “cái gì đó x</a:t>
            </a:r>
            <a:r>
              <a:rPr lang="vi-VN" sz="2000" b="0" i="0">
                <a:solidFill>
                  <a:srgbClr val="009999"/>
                </a:solidFill>
                <a:effectLst/>
                <a:latin typeface="Times New Roman" panose="02020603050405020304" pitchFamily="18" charset="0"/>
              </a:rPr>
              <a:t>ả</a:t>
            </a:r>
            <a:r>
              <a:rPr lang="vi-VN" sz="2000" b="0" i="0">
                <a:solidFill>
                  <a:srgbClr val="009999"/>
                </a:solidFill>
                <a:effectLst/>
                <a:latin typeface="Comic Sans MS" panose="030F0702030302020204" pitchFamily="66" charset="0"/>
              </a:rPr>
              <a:t>y ra s</a:t>
            </a:r>
            <a:r>
              <a:rPr lang="vi-VN" sz="2000" b="0" i="0">
                <a:solidFill>
                  <a:srgbClr val="009999"/>
                </a:solidFill>
                <a:effectLst/>
                <a:latin typeface="Times New Roman" panose="02020603050405020304" pitchFamily="18" charset="0"/>
              </a:rPr>
              <a:t>ớ</a:t>
            </a:r>
            <a:r>
              <a:rPr lang="vi-VN" sz="2000" b="0" i="0">
                <a:solidFill>
                  <a:srgbClr val="009999"/>
                </a:solidFill>
                <a:effectLst/>
                <a:latin typeface="Comic Sans MS" panose="030F0702030302020204" pitchFamily="66" charset="0"/>
              </a:rPr>
              <a:t>m 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d</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ki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AFTER: “cái gì đó x</a:t>
            </a:r>
            <a:r>
              <a:rPr lang="vi-VN" sz="2000" b="0" i="0">
                <a:solidFill>
                  <a:srgbClr val="009999"/>
                </a:solidFill>
                <a:effectLst/>
                <a:latin typeface="Times New Roman" panose="02020603050405020304" pitchFamily="18" charset="0"/>
              </a:rPr>
              <a:t>ả</a:t>
            </a:r>
            <a:r>
              <a:rPr lang="vi-VN" sz="2000" b="0" i="0">
                <a:solidFill>
                  <a:srgbClr val="009999"/>
                </a:solidFill>
                <a:effectLst/>
                <a:latin typeface="Comic Sans MS" panose="030F0702030302020204" pitchFamily="66" charset="0"/>
              </a:rPr>
              <a:t>y ra mu</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n h</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d</a:t>
            </a:r>
            <a:r>
              <a:rPr lang="vi-VN" sz="2000" b="0" i="0">
                <a:solidFill>
                  <a:srgbClr val="009999"/>
                </a:solidFill>
                <a:effectLst/>
                <a:latin typeface="Times New Roman" panose="02020603050405020304" pitchFamily="18" charset="0"/>
              </a:rPr>
              <a:t>ự </a:t>
            </a:r>
            <a:r>
              <a:rPr lang="vi-VN" sz="2000" b="0" i="0">
                <a:solidFill>
                  <a:srgbClr val="009999"/>
                </a:solidFill>
                <a:effectLst/>
                <a:latin typeface="Comic Sans MS" panose="030F0702030302020204" pitchFamily="66" charset="0"/>
              </a:rPr>
              <a:t>ki</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Nh</a:t>
            </a:r>
            <a:r>
              <a:rPr lang="vi-VN" sz="2000" b="0" i="0">
                <a:solidFill>
                  <a:srgbClr val="35216F"/>
                </a:solidFill>
                <a:effectLst/>
                <a:latin typeface="Times New Roman" panose="02020603050405020304" pitchFamily="18" charset="0"/>
              </a:rPr>
              <a:t>ư</a:t>
            </a:r>
            <a:r>
              <a:rPr lang="vi-VN" sz="2000" b="0" i="0">
                <a:solidFill>
                  <a:srgbClr val="35216F"/>
                </a:solidFill>
                <a:effectLst/>
                <a:latin typeface="Comic Sans MS" panose="030F0702030302020204" pitchFamily="66" charset="0"/>
              </a:rPr>
              <a:t>ng 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v</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n đ</a:t>
            </a:r>
            <a:r>
              <a:rPr lang="vi-VN" sz="2000" b="0" i="0">
                <a:solidFill>
                  <a:srgbClr val="35216F"/>
                </a:solidFill>
                <a:effectLst/>
                <a:latin typeface="Times New Roman" panose="02020603050405020304" pitchFamily="18" charset="0"/>
              </a:rPr>
              <a:t>ề </a:t>
            </a:r>
            <a:r>
              <a:rPr lang="vi-VN" sz="2000" b="0" i="0">
                <a:solidFill>
                  <a:srgbClr val="35216F"/>
                </a:solidFill>
                <a:effectLst/>
                <a:latin typeface="Comic Sans MS" panose="030F0702030302020204" pitchFamily="66" charset="0"/>
              </a:rPr>
              <a:t>th</a:t>
            </a:r>
            <a:r>
              <a:rPr lang="vi-VN" sz="2000" b="0" i="0">
                <a:solidFill>
                  <a:srgbClr val="35216F"/>
                </a:solidFill>
                <a:effectLst/>
                <a:latin typeface="Times New Roman" panose="02020603050405020304" pitchFamily="18" charset="0"/>
              </a:rPr>
              <a:t>ườ</a:t>
            </a:r>
            <a:r>
              <a:rPr lang="vi-VN" sz="2000" b="0" i="0">
                <a:solidFill>
                  <a:srgbClr val="35216F"/>
                </a:solidFill>
                <a:effectLst/>
                <a:latin typeface="Comic Sans MS" panose="030F0702030302020204" pitchFamily="66" charset="0"/>
              </a:rPr>
              <a:t>ng là do s</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k</a:t>
            </a:r>
            <a:r>
              <a:rPr lang="vi-VN" sz="2000" b="0" i="0">
                <a:solidFill>
                  <a:srgbClr val="35216F"/>
                </a:solidFill>
                <a:effectLst/>
                <a:latin typeface="Times New Roman" panose="02020603050405020304" pitchFamily="18" charset="0"/>
              </a:rPr>
              <a:t>ế</a:t>
            </a:r>
            <a:r>
              <a:rPr lang="vi-VN" sz="2000" b="0" i="0">
                <a:solidFill>
                  <a:srgbClr val="35216F"/>
                </a:solidFill>
                <a:effectLst/>
                <a:latin typeface="Comic Sans MS" panose="030F0702030302020204" pitchFamily="66" charset="0"/>
              </a:rPr>
              <a:t>t h</a:t>
            </a:r>
            <a:r>
              <a:rPr lang="vi-VN" sz="2000" b="0" i="0">
                <a:solidFill>
                  <a:srgbClr val="35216F"/>
                </a:solidFill>
                <a:effectLst/>
                <a:latin typeface="Times New Roman" panose="02020603050405020304" pitchFamily="18" charset="0"/>
              </a:rPr>
              <a:t>ợ</a:t>
            </a:r>
            <a:r>
              <a:rPr lang="vi-VN" sz="2000" b="0" i="0">
                <a:solidFill>
                  <a:srgbClr val="35216F"/>
                </a:solidFill>
                <a:effectLst/>
                <a:latin typeface="Comic Sans MS" panose="030F0702030302020204" pitchFamily="66" charset="0"/>
              </a:rPr>
              <a:t>p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l</a:t>
            </a:r>
            <a:r>
              <a:rPr lang="vi-VN" sz="2000" b="0" i="0">
                <a:solidFill>
                  <a:srgbClr val="35216F"/>
                </a:solidFill>
                <a:effectLst/>
                <a:latin typeface="Times New Roman" panose="02020603050405020304" pitchFamily="18" charset="0"/>
              </a:rPr>
              <a:t>ỗ</a:t>
            </a:r>
            <a:r>
              <a:rPr lang="vi-VN" sz="2000" b="0" i="0">
                <a:solidFill>
                  <a:srgbClr val="35216F"/>
                </a:solidFill>
                <a:effectLst/>
                <a:latin typeface="Comic Sans MS" panose="030F0702030302020204" pitchFamily="66" charset="0"/>
              </a:rPr>
              <a:t>i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a:t>
            </a:r>
            <a:r>
              <a:rPr lang="en-US" sz="2000" b="0" i="0">
                <a:solidFill>
                  <a:srgbClr val="35216F"/>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s</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ki</a:t>
            </a:r>
            <a:r>
              <a:rPr lang="vi-VN" sz="2000" b="0" i="0">
                <a:solidFill>
                  <a:srgbClr val="35216F"/>
                </a:solidFill>
                <a:effectLst/>
                <a:latin typeface="Times New Roman" panose="02020603050405020304" pitchFamily="18" charset="0"/>
              </a:rPr>
              <a:t>ệ</a:t>
            </a:r>
            <a:r>
              <a:rPr lang="vi-VN" sz="2000" b="0" i="0">
                <a:solidFill>
                  <a:srgbClr val="35216F"/>
                </a:solidFill>
                <a:effectLst/>
                <a:latin typeface="Comic Sans MS" panose="030F0702030302020204" pitchFamily="66" charset="0"/>
              </a:rPr>
              <a:t>n c</a:t>
            </a:r>
            <a:r>
              <a:rPr lang="vi-VN" sz="2000" b="0" i="0">
                <a:solidFill>
                  <a:srgbClr val="35216F"/>
                </a:solidFill>
                <a:effectLst/>
                <a:latin typeface="Times New Roman" panose="02020603050405020304" pitchFamily="18" charset="0"/>
              </a:rPr>
              <a:t>ơ </a:t>
            </a:r>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 ho</a:t>
            </a:r>
            <a:r>
              <a:rPr lang="vi-VN" sz="2000" b="0" i="0">
                <a:solidFill>
                  <a:srgbClr val="35216F"/>
                </a:solidFill>
                <a:effectLst/>
                <a:latin typeface="Times New Roman" panose="02020603050405020304" pitchFamily="18" charset="0"/>
              </a:rPr>
              <a:t>ặ</a:t>
            </a:r>
            <a:r>
              <a:rPr lang="vi-VN" sz="2000" b="0" i="0">
                <a:solidFill>
                  <a:srgbClr val="35216F"/>
                </a:solidFill>
                <a:effectLst/>
                <a:latin typeface="Comic Sans MS" panose="030F0702030302020204" pitchFamily="66" charset="0"/>
              </a:rPr>
              <a:t>c đi</a:t>
            </a:r>
            <a:r>
              <a:rPr lang="vi-VN" sz="2000" b="0" i="0">
                <a:solidFill>
                  <a:srgbClr val="35216F"/>
                </a:solidFill>
                <a:effectLst/>
                <a:latin typeface="Times New Roman" panose="02020603050405020304" pitchFamily="18" charset="0"/>
              </a:rPr>
              <a:t>ề</a:t>
            </a:r>
            <a:r>
              <a:rPr lang="vi-VN" sz="2000" b="0" i="0">
                <a:solidFill>
                  <a:srgbClr val="35216F"/>
                </a:solidFill>
                <a:effectLst/>
                <a:latin typeface="Comic Sans MS" panose="030F0702030302020204" pitchFamily="66" charset="0"/>
              </a:rPr>
              <a:t>u ki</a:t>
            </a:r>
            <a:r>
              <a:rPr lang="vi-VN" sz="2000" b="0" i="0">
                <a:solidFill>
                  <a:srgbClr val="35216F"/>
                </a:solidFill>
                <a:effectLst/>
                <a:latin typeface="Times New Roman" panose="02020603050405020304" pitchFamily="18" charset="0"/>
              </a:rPr>
              <a:t>ệ</a:t>
            </a:r>
            <a:r>
              <a:rPr lang="vi-VN" sz="2000" b="0" i="0">
                <a:solidFill>
                  <a:srgbClr val="35216F"/>
                </a:solidFill>
                <a:effectLst/>
                <a:latin typeface="Comic Sans MS" panose="030F0702030302020204" pitchFamily="66" charset="0"/>
              </a:rPr>
              <a:t>n c</a:t>
            </a:r>
            <a:r>
              <a:rPr lang="vi-VN" sz="2000" b="0" i="0">
                <a:solidFill>
                  <a:srgbClr val="35216F"/>
                </a:solidFill>
                <a:effectLst/>
                <a:latin typeface="Times New Roman" panose="02020603050405020304" pitchFamily="18" charset="0"/>
              </a:rPr>
              <a:t>ơ </a:t>
            </a:r>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 ...</a:t>
            </a:r>
            <a:r>
              <a:rPr lang="vi-VN" sz="2000"/>
              <a:t> </a:t>
            </a:r>
            <a:br>
              <a:rPr lang="vi-VN" sz="2000"/>
            </a:br>
            <a:endParaRPr lang="en-US" sz="2000"/>
          </a:p>
        </p:txBody>
      </p:sp>
    </p:spTree>
    <p:extLst>
      <p:ext uri="{BB962C8B-B14F-4D97-AF65-F5344CB8AC3E}">
        <p14:creationId xmlns:p14="http://schemas.microsoft.com/office/powerpoint/2010/main" val="30763257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6135-5DA6-49E9-ABD5-DC660D9D0860}"/>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Phân tích những tổ hợp lỗi: Xác định các nút bị lỗi </a:t>
            </a:r>
            <a:br>
              <a:rPr lang="en-US" sz="2800">
                <a:solidFill>
                  <a:srgbClr val="CC0000"/>
                </a:solidFill>
                <a:latin typeface="Arial" panose="020B0604020202020204" pitchFamily="34" charset="0"/>
                <a:cs typeface="Arial" panose="020B0604020202020204" pitchFamily="34" charset="0"/>
              </a:rPr>
            </a:b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705C67D-3607-41A8-9C4D-D5B93C3F978E}"/>
              </a:ext>
            </a:extLst>
          </p:cNvPr>
          <p:cNvSpPr>
            <a:spLocks noGrp="1"/>
          </p:cNvSpPr>
          <p:nvPr>
            <p:ph idx="1"/>
          </p:nvPr>
        </p:nvSpPr>
        <p:spPr>
          <a:xfrm>
            <a:off x="2097024" y="2133600"/>
            <a:ext cx="9407588" cy="3777622"/>
          </a:xfrm>
        </p:spPr>
        <p:txBody>
          <a:bodyPr>
            <a:normAutofit lnSpcReduction="10000"/>
          </a:bodyPr>
          <a:lstStyle/>
          <a:p>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ộ </a:t>
            </a:r>
            <a:r>
              <a:rPr lang="vi-VN" sz="2000" b="0" i="0">
                <a:solidFill>
                  <a:srgbClr val="35216F"/>
                </a:solidFill>
                <a:effectLst/>
                <a:latin typeface="Comic Sans MS" panose="030F0702030302020204" pitchFamily="66" charset="0"/>
              </a:rPr>
              <a:t>ph</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n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cây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B</a:t>
            </a:r>
            <a:r>
              <a:rPr lang="vi-VN" sz="2000" b="0" i="0">
                <a:solidFill>
                  <a:srgbClr val="35216F"/>
                </a:solidFill>
                <a:effectLst/>
                <a:latin typeface="Times New Roman" panose="02020603050405020304" pitchFamily="18" charset="0"/>
              </a:rPr>
              <a:t>ộ </a:t>
            </a:r>
            <a:r>
              <a:rPr lang="vi-VN" sz="2000" b="0" i="0">
                <a:solidFill>
                  <a:srgbClr val="35216F"/>
                </a:solidFill>
                <a:effectLst/>
                <a:latin typeface="Comic Sans MS" panose="030F0702030302020204" pitchFamily="66" charset="0"/>
              </a:rPr>
              <a:t>ph</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n t</a:t>
            </a:r>
            <a:r>
              <a:rPr lang="vi-VN" sz="2000" b="0" i="0">
                <a:solidFill>
                  <a:srgbClr val="35216F"/>
                </a:solidFill>
                <a:effectLst/>
                <a:latin typeface="Times New Roman" panose="02020603050405020304" pitchFamily="18" charset="0"/>
              </a:rPr>
              <a:t>ố</a:t>
            </a:r>
            <a:r>
              <a:rPr lang="vi-VN" sz="2000" b="0" i="0">
                <a:solidFill>
                  <a:srgbClr val="35216F"/>
                </a:solidFill>
                <a:effectLst/>
                <a:latin typeface="Comic Sans MS" panose="030F0702030302020204" pitchFamily="66" charset="0"/>
              </a:rPr>
              <a:t>i thi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u ph</a:t>
            </a:r>
            <a:r>
              <a:rPr lang="vi-VN" sz="2000" b="0" i="0">
                <a:solidFill>
                  <a:srgbClr val="35216F"/>
                </a:solidFill>
                <a:effectLst/>
                <a:latin typeface="Times New Roman" panose="02020603050405020304" pitchFamily="18" charset="0"/>
              </a:rPr>
              <a:t>ố</a:t>
            </a:r>
            <a:r>
              <a:rPr lang="vi-VN" sz="2000" b="0" i="0">
                <a:solidFill>
                  <a:srgbClr val="35216F"/>
                </a:solidFill>
                <a:effectLst/>
                <a:latin typeface="Comic Sans MS" panose="030F0702030302020204" pitchFamily="66" charset="0"/>
              </a:rPr>
              <a:t>i h</a:t>
            </a:r>
            <a:r>
              <a:rPr lang="vi-VN" sz="2000" b="0" i="0">
                <a:solidFill>
                  <a:srgbClr val="35216F"/>
                </a:solidFill>
                <a:effectLst/>
                <a:latin typeface="Times New Roman" panose="02020603050405020304" pitchFamily="18" charset="0"/>
              </a:rPr>
              <a:t>ợ</a:t>
            </a:r>
            <a:r>
              <a:rPr lang="vi-VN" sz="2000" b="0" i="0">
                <a:solidFill>
                  <a:srgbClr val="35216F"/>
                </a:solidFill>
                <a:effectLst/>
                <a:latin typeface="Comic Sans MS" panose="030F0702030302020204" pitchFamily="66" charset="0"/>
              </a:rPr>
              <a:t>p AND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nh</a:t>
            </a:r>
            <a:r>
              <a:rPr lang="vi-VN" sz="2000" b="0" i="0">
                <a:solidFill>
                  <a:srgbClr val="35216F"/>
                </a:solidFill>
                <a:effectLst/>
                <a:latin typeface="Times New Roman" panose="02020603050405020304" pitchFamily="18" charset="0"/>
              </a:rPr>
              <a:t>ữ</a:t>
            </a:r>
            <a:r>
              <a:rPr lang="vi-VN" sz="2000" b="0" i="0">
                <a:solidFill>
                  <a:srgbClr val="35216F"/>
                </a:solidFill>
                <a:effectLst/>
                <a:latin typeface="Comic Sans MS" panose="030F0702030302020204" pitchFamily="66" charset="0"/>
              </a:rPr>
              <a:t>ng lá</a:t>
            </a:r>
            <a:br>
              <a:rPr lang="vi-VN" sz="2000" b="0" i="0">
                <a:solidFill>
                  <a:srgbClr val="35216F"/>
                </a:solidFill>
                <a:effectLst/>
                <a:latin typeface="Comic Sans MS" panose="030F0702030302020204" pitchFamily="66" charset="0"/>
              </a:rPr>
            </a:br>
            <a:r>
              <a:rPr lang="vi-VN" sz="2000" b="0" i="0">
                <a:solidFill>
                  <a:srgbClr val="35216F"/>
                </a:solidFill>
                <a:effectLst/>
                <a:latin typeface="Comic Sans MS" panose="030F0702030302020204" pitchFamily="66" charset="0"/>
              </a:rPr>
              <a:t>trong cây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cài đ</a:t>
            </a:r>
            <a:r>
              <a:rPr lang="vi-VN" sz="2000" b="0" i="0">
                <a:solidFill>
                  <a:srgbClr val="009999"/>
                </a:solidFill>
                <a:effectLst/>
                <a:latin typeface="Times New Roman" panose="02020603050405020304" pitchFamily="18" charset="0"/>
              </a:rPr>
              <a:t>ặ</a:t>
            </a:r>
            <a:r>
              <a:rPr lang="vi-VN" sz="2000" b="0" i="0">
                <a:solidFill>
                  <a:srgbClr val="009999"/>
                </a:solidFill>
                <a:effectLst/>
                <a:latin typeface="Comic Sans MS" panose="030F0702030302020204" pitchFamily="66" charset="0"/>
              </a:rPr>
              <a:t>t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 t</a:t>
            </a:r>
            <a:r>
              <a:rPr lang="vi-VN" sz="2000" b="0" i="0">
                <a:solidFill>
                  <a:srgbClr val="009999"/>
                </a:solidFill>
                <a:effectLst/>
                <a:latin typeface="Times New Roman" panose="02020603050405020304" pitchFamily="18" charset="0"/>
              </a:rPr>
              <a:t>ậ</a:t>
            </a:r>
            <a:r>
              <a:rPr lang="vi-VN" sz="2000" b="0" i="0">
                <a:solidFill>
                  <a:srgbClr val="009999"/>
                </a:solidFill>
                <a:effectLst/>
                <a:latin typeface="Comic Sans MS" panose="030F0702030302020204" pitchFamily="66" charset="0"/>
              </a:rPr>
              <a:t>p các nút lác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 b</a:t>
            </a:r>
            <a:r>
              <a:rPr lang="vi-VN" sz="2000" b="0" i="0">
                <a:solidFill>
                  <a:srgbClr val="009999"/>
                </a:solidFill>
                <a:effectLst/>
                <a:latin typeface="Times New Roman" panose="02020603050405020304" pitchFamily="18" charset="0"/>
              </a:rPr>
              <a:t>ộ </a:t>
            </a:r>
            <a:r>
              <a:rPr lang="vi-VN" sz="2000" b="0" i="0">
                <a:solidFill>
                  <a:srgbClr val="009999"/>
                </a:solidFill>
                <a:effectLst/>
                <a:latin typeface="Comic Sans MS" panose="030F0702030302020204" pitchFamily="66" charset="0"/>
              </a:rPr>
              <a:t>c</a:t>
            </a:r>
            <a:r>
              <a:rPr lang="vi-VN" sz="2000" b="0" i="0">
                <a:solidFill>
                  <a:srgbClr val="009999"/>
                </a:solidFill>
                <a:effectLst/>
                <a:latin typeface="Times New Roman" panose="02020603050405020304" pitchFamily="18" charset="0"/>
              </a:rPr>
              <a:t>ắ</a:t>
            </a:r>
            <a:r>
              <a:rPr lang="vi-VN" sz="2000" b="0" i="0">
                <a:solidFill>
                  <a:srgbClr val="009999"/>
                </a:solidFill>
                <a:effectLst/>
                <a:latin typeface="Comic Sans MS" panose="030F0702030302020204" pitchFamily="66" charset="0"/>
              </a:rPr>
              <a:t>t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a:t>
            </a:r>
            <a:endParaRPr lang="en-US" sz="2000" b="0" i="0">
              <a:solidFill>
                <a:srgbClr val="009999"/>
              </a:solidFill>
              <a:effectLst/>
              <a:latin typeface="Comic Sans MS" panose="030F0702030302020204" pitchFamily="66" charset="0"/>
            </a:endParaRPr>
          </a:p>
          <a:p>
            <a:r>
              <a:rPr lang="vi-VN" sz="2000" b="0" i="0">
                <a:solidFill>
                  <a:srgbClr val="35216F"/>
                </a:solidFill>
                <a:effectLst/>
                <a:latin typeface="Comic Sans MS" panose="030F0702030302020204" pitchFamily="66" charset="0"/>
              </a:rPr>
              <a:t>S</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phát sinh cut-set tree (CST) c</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a RT:</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Nh</a:t>
            </a:r>
            <a:r>
              <a:rPr lang="vi-VN" sz="2000" b="0" i="0">
                <a:solidFill>
                  <a:srgbClr val="009999"/>
                </a:solidFill>
                <a:effectLst/>
                <a:latin typeface="Times New Roman" panose="02020603050405020304" pitchFamily="18" charset="0"/>
              </a:rPr>
              <a:t>ữ</a:t>
            </a:r>
            <a:r>
              <a:rPr lang="vi-VN" sz="2000" b="0" i="0">
                <a:solidFill>
                  <a:srgbClr val="009999"/>
                </a:solidFill>
                <a:effectLst/>
                <a:latin typeface="Comic Sans MS" panose="030F0702030302020204" pitchFamily="66" charset="0"/>
              </a:rPr>
              <a:t>ng nút đ</a:t>
            </a:r>
            <a:r>
              <a:rPr lang="vi-VN" sz="2000" b="0" i="0">
                <a:solidFill>
                  <a:srgbClr val="009999"/>
                </a:solidFill>
                <a:effectLst/>
                <a:latin typeface="Times New Roman" panose="02020603050405020304" pitchFamily="18" charset="0"/>
              </a:rPr>
              <a:t>ỉ</a:t>
            </a:r>
            <a:r>
              <a:rPr lang="vi-VN" sz="2000" b="0" i="0">
                <a:solidFill>
                  <a:srgbClr val="009999"/>
                </a:solidFill>
                <a:effectLst/>
                <a:latin typeface="Comic Sans MS" panose="030F0702030302020204" pitchFamily="66" charset="0"/>
              </a:rPr>
              <a:t>nh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logic đ</a:t>
            </a:r>
            <a:r>
              <a:rPr lang="vi-VN" sz="2000" b="0" i="0">
                <a:solidFill>
                  <a:srgbClr val="009999"/>
                </a:solidFill>
                <a:effectLst/>
                <a:latin typeface="Times New Roman" panose="02020603050405020304" pitchFamily="18" charset="0"/>
              </a:rPr>
              <a:t>ượ</a:t>
            </a:r>
            <a:r>
              <a:rPr lang="vi-VN" sz="2000" b="0" i="0">
                <a:solidFill>
                  <a:srgbClr val="009999"/>
                </a:solidFill>
                <a:effectLst/>
                <a:latin typeface="Comic Sans MS" panose="030F0702030302020204" pitchFamily="66" charset="0"/>
              </a:rPr>
              <a:t>c gán b</a:t>
            </a:r>
            <a:r>
              <a:rPr lang="vi-VN" sz="2000" b="0" i="0">
                <a:solidFill>
                  <a:srgbClr val="009999"/>
                </a:solidFill>
                <a:effectLst/>
                <a:latin typeface="Times New Roman" panose="02020603050405020304" pitchFamily="18" charset="0"/>
              </a:rPr>
              <a:t>ằ</a:t>
            </a:r>
            <a:r>
              <a:rPr lang="vi-VN" sz="2000" b="0" i="0">
                <a:solidFill>
                  <a:srgbClr val="009999"/>
                </a:solidFill>
                <a:effectLst/>
                <a:latin typeface="Comic Sans MS" panose="030F0702030302020204" pitchFamily="66" charset="0"/>
              </a:rPr>
              <a:t>ng các nút logic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ro</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N</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u nút CST hi</a:t>
            </a:r>
            <a:r>
              <a:rPr lang="vi-VN" sz="2000" b="0" i="0">
                <a:solidFill>
                  <a:srgbClr val="009999"/>
                </a:solidFill>
                <a:effectLst/>
                <a:latin typeface="Times New Roman" panose="02020603050405020304" pitchFamily="18" charset="0"/>
              </a:rPr>
              <a:t>ệ</a:t>
            </a:r>
            <a:r>
              <a:rPr lang="vi-VN" sz="2000" b="0" i="0">
                <a:solidFill>
                  <a:srgbClr val="009999"/>
                </a:solidFill>
                <a:effectLst/>
                <a:latin typeface="Comic Sans MS" panose="030F0702030302020204" pitchFamily="66" charset="0"/>
              </a:rPr>
              <a:t>n t</a:t>
            </a:r>
            <a:r>
              <a:rPr lang="vi-VN" sz="2000" b="0" i="0">
                <a:solidFill>
                  <a:srgbClr val="009999"/>
                </a:solidFill>
                <a:effectLst/>
                <a:latin typeface="Times New Roman" panose="02020603050405020304" pitchFamily="18" charset="0"/>
              </a:rPr>
              <a:t>ạ</a:t>
            </a:r>
            <a:r>
              <a:rPr lang="vi-VN" sz="2000" b="0" i="0">
                <a:solidFill>
                  <a:srgbClr val="009999"/>
                </a:solidFill>
                <a:effectLst/>
                <a:latin typeface="Comic Sans MS" panose="030F0702030302020204" pitchFamily="66" charset="0"/>
              </a:rPr>
              <a:t>i là 1 nút OR:</a:t>
            </a:r>
            <a:endParaRPr lang="en-US" sz="2000" b="0" i="0">
              <a:solidFill>
                <a:srgbClr val="009999"/>
              </a:solidFill>
              <a:effectLst/>
              <a:latin typeface="Comic Sans MS" panose="030F0702030302020204" pitchFamily="66" charset="0"/>
            </a:endParaRPr>
          </a:p>
          <a:p>
            <a:r>
              <a:rPr lang="vi-VN" sz="2000" b="0" i="0">
                <a:solidFill>
                  <a:srgbClr val="009999"/>
                </a:solidFill>
                <a:effectLst/>
                <a:latin typeface="Comic Sans MS" panose="030F0702030302020204" pitchFamily="66" charset="0"/>
              </a:rPr>
              <a:t>M</a:t>
            </a:r>
            <a:r>
              <a:rPr lang="vi-VN" sz="2000" b="0" i="0">
                <a:solidFill>
                  <a:srgbClr val="009999"/>
                </a:solidFill>
                <a:effectLst/>
                <a:latin typeface="Times New Roman" panose="02020603050405020304" pitchFamily="18" charset="0"/>
              </a:rPr>
              <a:t>ở </a:t>
            </a:r>
            <a:r>
              <a:rPr lang="vi-VN" sz="2000" b="0" i="0">
                <a:solidFill>
                  <a:srgbClr val="009999"/>
                </a:solidFill>
                <a:effectLst/>
                <a:latin typeface="Comic Sans MS" panose="030F0702030302020204" pitchFamily="66" charset="0"/>
              </a:rPr>
              <a:t>r</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ng nó v</a:t>
            </a:r>
            <a:r>
              <a:rPr lang="vi-VN" sz="2000" b="0" i="0">
                <a:solidFill>
                  <a:srgbClr val="009999"/>
                </a:solidFill>
                <a:effectLst/>
                <a:latin typeface="Times New Roman" panose="02020603050405020304" pitchFamily="18" charset="0"/>
              </a:rPr>
              <a:t>ớ</a:t>
            </a:r>
            <a:r>
              <a:rPr lang="vi-VN" sz="2000" b="0" i="0">
                <a:solidFill>
                  <a:srgbClr val="009999"/>
                </a:solidFill>
                <a:effectLst/>
                <a:latin typeface="Comic Sans MS" panose="030F0702030302020204" pitchFamily="66" charset="0"/>
              </a:rPr>
              <a:t>i các nút con thay th</a:t>
            </a:r>
            <a:r>
              <a:rPr lang="vi-VN" sz="2000" b="0" i="0">
                <a:solidFill>
                  <a:srgbClr val="009999"/>
                </a:solidFill>
                <a:effectLst/>
                <a:latin typeface="Times New Roman" panose="02020603050405020304" pitchFamily="18" charset="0"/>
              </a:rPr>
              <a:t>ể </a:t>
            </a:r>
            <a:r>
              <a:rPr lang="vi-VN" sz="2000" b="0" i="0">
                <a:solidFill>
                  <a:srgbClr val="009999"/>
                </a:solidFill>
                <a:effectLst/>
                <a:latin typeface="Comic Sans MS" panose="030F0702030302020204" pitchFamily="66" charset="0"/>
              </a:rPr>
              <a:t>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 t</a:t>
            </a:r>
            <a:r>
              <a:rPr lang="vi-VN" sz="2000" b="0" i="0">
                <a:solidFill>
                  <a:srgbClr val="009999"/>
                </a:solidFill>
                <a:effectLst/>
                <a:latin typeface="Times New Roman" panose="02020603050405020304" pitchFamily="18" charset="0"/>
              </a:rPr>
              <a:t>ươ</a:t>
            </a:r>
            <a:r>
              <a:rPr lang="vi-VN" sz="2000" b="0" i="0">
                <a:solidFill>
                  <a:srgbClr val="009999"/>
                </a:solidFill>
                <a:effectLst/>
                <a:latin typeface="Comic Sans MS" panose="030F0702030302020204" pitchFamily="66" charset="0"/>
              </a:rPr>
              <a:t>ng </a:t>
            </a:r>
            <a:r>
              <a:rPr lang="vi-VN" sz="2000" b="0" i="0">
                <a:solidFill>
                  <a:srgbClr val="009999"/>
                </a:solidFill>
                <a:effectLst/>
                <a:latin typeface="Times New Roman" panose="02020603050405020304" pitchFamily="18" charset="0"/>
              </a:rPr>
              <a:t>ứ</a:t>
            </a:r>
            <a:r>
              <a:rPr lang="vi-VN" sz="2000" b="0" i="0">
                <a:solidFill>
                  <a:srgbClr val="009999"/>
                </a:solidFill>
                <a:effectLst/>
                <a:latin typeface="Comic Sans MS" panose="030F0702030302020204" pitchFamily="66" charset="0"/>
              </a:rPr>
              <a:t>ng</a:t>
            </a:r>
            <a:br>
              <a:rPr lang="vi-VN" sz="2000" b="0" i="0">
                <a:solidFill>
                  <a:srgbClr val="009999"/>
                </a:solidFill>
                <a:effectLst/>
                <a:latin typeface="Comic Sans MS" panose="030F0702030302020204" pitchFamily="66" charset="0"/>
              </a:rPr>
            </a:br>
            <a:r>
              <a:rPr lang="vi-VN" sz="2000" b="0" i="0">
                <a:solidFill>
                  <a:srgbClr val="009999"/>
                </a:solidFill>
                <a:effectLst/>
                <a:latin typeface="Comic Sans MS" panose="030F0702030302020204" pitchFamily="66" charset="0"/>
              </a:rPr>
              <a:t>N</a:t>
            </a:r>
            <a:r>
              <a:rPr lang="vi-VN" sz="2000" b="0" i="0">
                <a:solidFill>
                  <a:srgbClr val="009999"/>
                </a:solidFill>
                <a:effectLst/>
                <a:latin typeface="Times New Roman" panose="02020603050405020304" pitchFamily="18" charset="0"/>
              </a:rPr>
              <a:t>ế</a:t>
            </a:r>
            <a:r>
              <a:rPr lang="vi-VN" sz="2000" b="0" i="0">
                <a:solidFill>
                  <a:srgbClr val="009999"/>
                </a:solidFill>
                <a:effectLst/>
                <a:latin typeface="Comic Sans MS" panose="030F0702030302020204" pitchFamily="66" charset="0"/>
              </a:rPr>
              <a:t>u nút CST hi</a:t>
            </a:r>
            <a:r>
              <a:rPr lang="vi-VN" sz="2000" b="0" i="0">
                <a:solidFill>
                  <a:srgbClr val="009999"/>
                </a:solidFill>
                <a:effectLst/>
                <a:latin typeface="Times New Roman" panose="02020603050405020304" pitchFamily="18" charset="0"/>
              </a:rPr>
              <a:t>ệ</a:t>
            </a:r>
            <a:r>
              <a:rPr lang="vi-VN" sz="2000" b="0" i="0">
                <a:solidFill>
                  <a:srgbClr val="009999"/>
                </a:solidFill>
                <a:effectLst/>
                <a:latin typeface="Comic Sans MS" panose="030F0702030302020204" pitchFamily="66" charset="0"/>
              </a:rPr>
              <a:t>n t</a:t>
            </a:r>
            <a:r>
              <a:rPr lang="vi-VN" sz="2000" b="0" i="0">
                <a:solidFill>
                  <a:srgbClr val="009999"/>
                </a:solidFill>
                <a:effectLst/>
                <a:latin typeface="Times New Roman" panose="02020603050405020304" pitchFamily="18" charset="0"/>
              </a:rPr>
              <a:t>ạ</a:t>
            </a:r>
            <a:r>
              <a:rPr lang="vi-VN" sz="2000" b="0" i="0">
                <a:solidFill>
                  <a:srgbClr val="009999"/>
                </a:solidFill>
                <a:effectLst/>
                <a:latin typeface="Comic Sans MS" panose="030F0702030302020204" pitchFamily="66" charset="0"/>
              </a:rPr>
              <a:t>i là m</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t nút AND:</a:t>
            </a:r>
            <a:endParaRPr lang="en-US" sz="2000" b="0" i="0">
              <a:solidFill>
                <a:srgbClr val="009999"/>
              </a:solidFill>
              <a:effectLst/>
              <a:latin typeface="Comic Sans MS" panose="030F0702030302020204" pitchFamily="66" charset="0"/>
            </a:endParaRPr>
          </a:p>
          <a:p>
            <a:r>
              <a:rPr lang="vi-VN" sz="2000" b="0" i="0">
                <a:solidFill>
                  <a:srgbClr val="009999"/>
                </a:solidFill>
                <a:effectLst/>
                <a:latin typeface="Comic Sans MS" panose="030F0702030302020204" pitchFamily="66" charset="0"/>
              </a:rPr>
              <a:t>M</a:t>
            </a:r>
            <a:r>
              <a:rPr lang="vi-VN" sz="2000" b="0" i="0">
                <a:solidFill>
                  <a:srgbClr val="009999"/>
                </a:solidFill>
                <a:effectLst/>
                <a:latin typeface="Times New Roman" panose="02020603050405020304" pitchFamily="18" charset="0"/>
              </a:rPr>
              <a:t>ở </a:t>
            </a:r>
            <a:r>
              <a:rPr lang="vi-VN" sz="2000" b="0" i="0">
                <a:solidFill>
                  <a:srgbClr val="009999"/>
                </a:solidFill>
                <a:effectLst/>
                <a:latin typeface="Comic Sans MS" panose="030F0702030302020204" pitchFamily="66" charset="0"/>
              </a:rPr>
              <a:t>r</a:t>
            </a:r>
            <a:r>
              <a:rPr lang="vi-VN" sz="2000" b="0" i="0">
                <a:solidFill>
                  <a:srgbClr val="009999"/>
                </a:solidFill>
                <a:effectLst/>
                <a:latin typeface="Times New Roman" panose="02020603050405020304" pitchFamily="18" charset="0"/>
              </a:rPr>
              <a:t>ộ</a:t>
            </a:r>
            <a:r>
              <a:rPr lang="vi-VN" sz="2000" b="0" i="0">
                <a:solidFill>
                  <a:srgbClr val="009999"/>
                </a:solidFill>
                <a:effectLst/>
                <a:latin typeface="Comic Sans MS" panose="030F0702030302020204" pitchFamily="66" charset="0"/>
              </a:rPr>
              <a:t>ng nó trong t</a:t>
            </a:r>
            <a:r>
              <a:rPr lang="vi-VN" sz="2000" b="0" i="0">
                <a:solidFill>
                  <a:srgbClr val="009999"/>
                </a:solidFill>
                <a:effectLst/>
                <a:latin typeface="Times New Roman" panose="02020603050405020304" pitchFamily="18" charset="0"/>
              </a:rPr>
              <a:t>ậ</a:t>
            </a:r>
            <a:r>
              <a:rPr lang="vi-VN" sz="2000" b="0" i="0">
                <a:solidFill>
                  <a:srgbClr val="009999"/>
                </a:solidFill>
                <a:effectLst/>
                <a:latin typeface="Comic Sans MS" panose="030F0702030302020204" pitchFamily="66" charset="0"/>
              </a:rPr>
              <a:t>p h</a:t>
            </a:r>
            <a:r>
              <a:rPr lang="vi-VN" sz="2000" b="0" i="0">
                <a:solidFill>
                  <a:srgbClr val="009999"/>
                </a:solidFill>
                <a:effectLst/>
                <a:latin typeface="Times New Roman" panose="02020603050405020304" pitchFamily="18" charset="0"/>
              </a:rPr>
              <a:t>ợ</a:t>
            </a:r>
            <a:r>
              <a:rPr lang="vi-VN" sz="2000" b="0" i="0">
                <a:solidFill>
                  <a:srgbClr val="009999"/>
                </a:solidFill>
                <a:effectLst/>
                <a:latin typeface="Comic Sans MS" panose="030F0702030302020204" pitchFamily="66" charset="0"/>
              </a:rPr>
              <a:t>p đ</a:t>
            </a:r>
            <a:r>
              <a:rPr lang="vi-VN" sz="2000" b="0" i="0">
                <a:solidFill>
                  <a:srgbClr val="009999"/>
                </a:solidFill>
                <a:effectLst/>
                <a:latin typeface="Times New Roman" panose="02020603050405020304" pitchFamily="18" charset="0"/>
              </a:rPr>
              <a:t>ơ</a:t>
            </a:r>
            <a:r>
              <a:rPr lang="vi-VN" sz="2000" b="0" i="0">
                <a:solidFill>
                  <a:srgbClr val="009999"/>
                </a:solidFill>
                <a:effectLst/>
                <a:latin typeface="Comic Sans MS" panose="030F0702030302020204" pitchFamily="66" charset="0"/>
              </a:rPr>
              <a:t>n các nút con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cây 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ch</a:t>
            </a:r>
            <a:r>
              <a:rPr lang="vi-VN" sz="2000" b="0" i="0">
                <a:solidFill>
                  <a:srgbClr val="009999"/>
                </a:solidFill>
                <a:effectLst/>
                <a:latin typeface="Times New Roman" panose="02020603050405020304" pitchFamily="18" charset="0"/>
              </a:rPr>
              <a:t>ấ</a:t>
            </a:r>
            <a:r>
              <a:rPr lang="vi-VN" sz="2000" b="0" i="0">
                <a:solidFill>
                  <a:srgbClr val="009999"/>
                </a:solidFill>
                <a:effectLst/>
                <a:latin typeface="Comic Sans MS" panose="030F0702030302020204" pitchFamily="66" charset="0"/>
              </a:rPr>
              <a:t>m d</a:t>
            </a:r>
            <a:r>
              <a:rPr lang="vi-VN" sz="2000" b="0" i="0">
                <a:solidFill>
                  <a:srgbClr val="009999"/>
                </a:solidFill>
                <a:effectLst/>
                <a:latin typeface="Times New Roman" panose="02020603050405020304" pitchFamily="18" charset="0"/>
              </a:rPr>
              <a:t>ứ</a:t>
            </a:r>
            <a:r>
              <a:rPr lang="vi-VN" sz="2000" b="0" i="0">
                <a:solidFill>
                  <a:srgbClr val="009999"/>
                </a:solidFill>
                <a:effectLst/>
                <a:latin typeface="Comic Sans MS" panose="030F0702030302020204" pitchFamily="66" charset="0"/>
              </a:rPr>
              <a:t>t các nút con c</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a CST là t</a:t>
            </a:r>
            <a:r>
              <a:rPr lang="vi-VN" sz="2000" b="0" i="0">
                <a:solidFill>
                  <a:srgbClr val="009999"/>
                </a:solidFill>
                <a:effectLst/>
                <a:latin typeface="Times New Roman" panose="02020603050405020304" pitchFamily="18" charset="0"/>
              </a:rPr>
              <a:t>ấ</a:t>
            </a:r>
            <a:r>
              <a:rPr lang="vi-VN" sz="2000" b="0" i="0">
                <a:solidFill>
                  <a:srgbClr val="009999"/>
                </a:solidFill>
                <a:effectLst/>
                <a:latin typeface="Comic Sans MS" panose="030F0702030302020204" pitchFamily="66" charset="0"/>
              </a:rPr>
              <a:t>t c</a:t>
            </a:r>
            <a:r>
              <a:rPr lang="vi-VN" sz="2000" b="0" i="0">
                <a:solidFill>
                  <a:srgbClr val="009999"/>
                </a:solidFill>
                <a:effectLst/>
                <a:latin typeface="Times New Roman" panose="02020603050405020304" pitchFamily="18" charset="0"/>
              </a:rPr>
              <a:t>ả </a:t>
            </a:r>
            <a:r>
              <a:rPr lang="vi-VN" sz="2000" b="0" i="0">
                <a:solidFill>
                  <a:srgbClr val="009999"/>
                </a:solidFill>
                <a:effectLst/>
                <a:latin typeface="Comic Sans MS" panose="030F0702030302020204" pitchFamily="66" charset="0"/>
              </a:rPr>
              <a:t>các t</a:t>
            </a:r>
            <a:r>
              <a:rPr lang="vi-VN" sz="2000" b="0" i="0">
                <a:solidFill>
                  <a:srgbClr val="009999"/>
                </a:solidFill>
                <a:effectLst/>
                <a:latin typeface="Times New Roman" panose="02020603050405020304" pitchFamily="18" charset="0"/>
              </a:rPr>
              <a:t>ậ</a:t>
            </a:r>
            <a:r>
              <a:rPr lang="vi-VN" sz="2000" b="0" i="0">
                <a:solidFill>
                  <a:srgbClr val="009999"/>
                </a:solidFill>
                <a:effectLst/>
                <a:latin typeface="Comic Sans MS" panose="030F0702030302020204" pitchFamily="66" charset="0"/>
              </a:rPr>
              <a:t>p h</a:t>
            </a:r>
            <a:r>
              <a:rPr lang="vi-VN" sz="2000" b="0" i="0">
                <a:solidFill>
                  <a:srgbClr val="009999"/>
                </a:solidFill>
                <a:effectLst/>
                <a:latin typeface="Times New Roman" panose="02020603050405020304" pitchFamily="18" charset="0"/>
              </a:rPr>
              <a:t>ợ</a:t>
            </a:r>
            <a:r>
              <a:rPr lang="vi-VN" sz="2000" b="0" i="0">
                <a:solidFill>
                  <a:srgbClr val="009999"/>
                </a:solidFill>
                <a:effectLst/>
                <a:latin typeface="Comic Sans MS" panose="030F0702030302020204" pitchFamily="66" charset="0"/>
              </a:rPr>
              <a:t>p các nút con t</a:t>
            </a:r>
            <a:r>
              <a:rPr lang="vi-VN" sz="2000" b="0" i="0">
                <a:solidFill>
                  <a:srgbClr val="009999"/>
                </a:solidFill>
                <a:effectLst/>
                <a:latin typeface="Times New Roman" panose="02020603050405020304" pitchFamily="18" charset="0"/>
              </a:rPr>
              <a:t>ừ </a:t>
            </a:r>
            <a:r>
              <a:rPr lang="vi-VN" sz="2000" b="0" i="0">
                <a:solidFill>
                  <a:srgbClr val="009999"/>
                </a:solidFill>
                <a:effectLst/>
                <a:latin typeface="Comic Sans MS" panose="030F0702030302020204" pitchFamily="66" charset="0"/>
              </a:rPr>
              <a:t>cây</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r</a:t>
            </a:r>
            <a:r>
              <a:rPr lang="vi-VN" sz="2000" b="0" i="0">
                <a:solidFill>
                  <a:srgbClr val="009999"/>
                </a:solidFill>
                <a:effectLst/>
                <a:latin typeface="Times New Roman" panose="02020603050405020304" pitchFamily="18" charset="0"/>
              </a:rPr>
              <a:t>ủ</a:t>
            </a:r>
            <a:r>
              <a:rPr lang="vi-VN" sz="2000" b="0" i="0">
                <a:solidFill>
                  <a:srgbClr val="009999"/>
                </a:solidFill>
                <a:effectLst/>
                <a:latin typeface="Comic Sans MS" panose="030F0702030302020204" pitchFamily="66" charset="0"/>
              </a:rPr>
              <a:t>i ro</a:t>
            </a:r>
            <a:r>
              <a:rPr lang="vi-VN" sz="2000"/>
              <a:t> </a:t>
            </a:r>
            <a:br>
              <a:rPr lang="vi-VN" sz="2000"/>
            </a:br>
            <a:endParaRPr lang="en-US" sz="2000"/>
          </a:p>
        </p:txBody>
      </p:sp>
    </p:spTree>
    <p:extLst>
      <p:ext uri="{BB962C8B-B14F-4D97-AF65-F5344CB8AC3E}">
        <p14:creationId xmlns:p14="http://schemas.microsoft.com/office/powerpoint/2010/main" val="189287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7" y="550685"/>
            <a:ext cx="4490518" cy="627288"/>
          </a:xfrm>
          <a:prstGeom prst="rect">
            <a:avLst/>
          </a:prstGeom>
        </p:spPr>
        <p:txBody>
          <a:bodyPr vert="horz" wrap="square" lIns="0" tIns="190818" rIns="0" bIns="0" rtlCol="0" anchor="t">
            <a:spAutoFit/>
          </a:bodyPr>
          <a:lstStyle/>
          <a:p>
            <a:pPr marL="60325"/>
            <a:r>
              <a:rPr sz="2824" b="1" spc="-115" dirty="0">
                <a:solidFill>
                  <a:srgbClr val="00B050"/>
                </a:solidFill>
              </a:rPr>
              <a:t>Elevator System</a:t>
            </a:r>
            <a:endParaRPr sz="2824" b="1" spc="-115">
              <a:solidFill>
                <a:srgbClr val="00B050"/>
              </a:solidFill>
            </a:endParaRPr>
          </a:p>
        </p:txBody>
      </p:sp>
      <p:sp>
        <p:nvSpPr>
          <p:cNvPr id="3" name="object 3"/>
          <p:cNvSpPr txBox="1"/>
          <p:nvPr/>
        </p:nvSpPr>
        <p:spPr>
          <a:xfrm>
            <a:off x="2541488" y="1242536"/>
            <a:ext cx="9114064" cy="4444486"/>
          </a:xfrm>
          <a:prstGeom prst="rect">
            <a:avLst/>
          </a:prstGeom>
        </p:spPr>
        <p:txBody>
          <a:bodyPr vert="horz" wrap="square" lIns="0" tIns="0" rIns="0" bIns="0" rtlCol="0">
            <a:spAutoFit/>
          </a:bodyPr>
          <a:lstStyle/>
          <a:p>
            <a:pPr marL="11206"/>
            <a:r>
              <a:rPr lang="en-GB" sz="2118" spc="-106" dirty="0">
                <a:solidFill>
                  <a:srgbClr val="BF0000"/>
                </a:solidFill>
                <a:latin typeface="Palatino Linotype"/>
                <a:cs typeface="Palatino Linotype"/>
              </a:rPr>
              <a:t>Ví dụ </a:t>
            </a:r>
            <a:r>
              <a:rPr sz="2118" spc="-88" dirty="0">
                <a:solidFill>
                  <a:srgbClr val="BF0000"/>
                </a:solidFill>
                <a:latin typeface="Palatino Linotype"/>
                <a:cs typeface="Palatino Linotype"/>
              </a:rPr>
              <a:t>(</a:t>
            </a:r>
            <a:r>
              <a:rPr lang="en-GB" sz="2118" spc="-88" dirty="0">
                <a:solidFill>
                  <a:srgbClr val="BF0000"/>
                </a:solidFill>
                <a:latin typeface="Palatino Linotype"/>
                <a:cs typeface="Palatino Linotype"/>
              </a:rPr>
              <a:t>Xác định các bên liên quan</a:t>
            </a:r>
            <a:r>
              <a:rPr sz="2118" spc="-93" dirty="0">
                <a:solidFill>
                  <a:srgbClr val="BF0000"/>
                </a:solidFill>
                <a:latin typeface="Palatino Linotype"/>
                <a:cs typeface="Palatino Linotype"/>
              </a:rPr>
              <a:t>)</a:t>
            </a:r>
            <a:endParaRPr sz="2118" dirty="0">
              <a:latin typeface="Palatino Linotype"/>
              <a:cs typeface="Palatino Linotype"/>
            </a:endParaRPr>
          </a:p>
          <a:p>
            <a:pPr marL="11206" marR="140081">
              <a:lnSpc>
                <a:spcPct val="110000"/>
              </a:lnSpc>
              <a:spcBef>
                <a:spcPts val="265"/>
              </a:spcBef>
            </a:pPr>
            <a:r>
              <a:rPr lang="en-GB" sz="2118" spc="-101" dirty="0">
                <a:solidFill>
                  <a:srgbClr val="342170"/>
                </a:solidFill>
                <a:latin typeface="Palatino Linotype"/>
                <a:cs typeface="Palatino Linotype"/>
              </a:rPr>
              <a:t>Các bên liên quan là những người , các nhóm , tổ chức có thể là tác động bởi kết quả của một dự án . Tại khách sạn , việc lắp đặt hệ thống thang máy mới có thể dẫn đến một số thay đổi lớn về quản lý . Do đó các bên liên quan bao gồm </a:t>
            </a:r>
            <a:r>
              <a:rPr lang="en-GB" sz="2118" spc="-101">
                <a:solidFill>
                  <a:srgbClr val="342170"/>
                </a:solidFill>
                <a:latin typeface="Palatino Linotype"/>
                <a:cs typeface="Palatino Linotype"/>
              </a:rPr>
              <a:t>: </a:t>
            </a:r>
          </a:p>
          <a:p>
            <a:pPr marL="11206" marR="140081">
              <a:lnSpc>
                <a:spcPct val="110000"/>
              </a:lnSpc>
              <a:spcBef>
                <a:spcPts val="265"/>
              </a:spcBef>
            </a:pPr>
            <a:endParaRPr sz="2118" dirty="0">
              <a:latin typeface="Palatino Linotype"/>
              <a:cs typeface="Palatino Linotype"/>
            </a:endParaRPr>
          </a:p>
          <a:p>
            <a:pPr marL="309299" marR="324428" indent="-298092">
              <a:lnSpc>
                <a:spcPct val="110000"/>
              </a:lnSpc>
              <a:spcBef>
                <a:spcPts val="265"/>
              </a:spcBef>
              <a:buClr>
                <a:srgbClr val="800080"/>
              </a:buClr>
              <a:buSzPct val="68750"/>
              <a:buFont typeface="Courier New"/>
              <a:buChar char=""/>
              <a:tabLst>
                <a:tab pos="309859" algn="l"/>
              </a:tabLst>
            </a:pPr>
            <a:r>
              <a:rPr lang="en-GB" sz="2118" spc="-62" dirty="0">
                <a:solidFill>
                  <a:srgbClr val="342170"/>
                </a:solidFill>
                <a:latin typeface="Palatino Linotype"/>
                <a:cs typeface="Palatino Linotype"/>
              </a:rPr>
              <a:t>Chủ sở hữu / quản lý khách sạn sẽ phê duyệt dự án mới</a:t>
            </a:r>
            <a:endParaRPr sz="2118" dirty="0">
              <a:latin typeface="Palatino Linotype"/>
              <a:cs typeface="Palatino Linotype"/>
            </a:endParaRPr>
          </a:p>
          <a:p>
            <a:pPr marL="309299" marR="4483" indent="-298092">
              <a:lnSpc>
                <a:spcPct val="110000"/>
              </a:lnSpc>
              <a:spcBef>
                <a:spcPts val="265"/>
              </a:spcBef>
              <a:buClr>
                <a:srgbClr val="800080"/>
              </a:buClr>
              <a:buSzPct val="68750"/>
              <a:buFont typeface="Courier New"/>
              <a:buChar char=""/>
              <a:tabLst>
                <a:tab pos="309859" algn="l"/>
              </a:tabLst>
            </a:pPr>
            <a:r>
              <a:rPr lang="en-GB" sz="2118" spc="-13" dirty="0">
                <a:solidFill>
                  <a:srgbClr val="342170"/>
                </a:solidFill>
                <a:latin typeface="Palatino Linotype"/>
                <a:cs typeface="Palatino Linotype"/>
              </a:rPr>
              <a:t>Kiến trúc sư của một tòa nhà đóng vai trò quan trọng trong việc lắp đặt hệ thống thang máy tại bất kỳ khách sạn hoặc tòa nhà nào . Chúng rất hữu ích khi cung cấp tình hình hiện tại của tải trên thang máy và có thể cho biết trọng lượng tối đa mà một thang </a:t>
            </a:r>
            <a:r>
              <a:rPr lang="en-GB" sz="2118" spc="-13">
                <a:solidFill>
                  <a:srgbClr val="342170"/>
                </a:solidFill>
                <a:latin typeface="Palatino Linotype"/>
                <a:cs typeface="Palatino Linotype"/>
              </a:rPr>
              <a:t>máy có </a:t>
            </a:r>
            <a:r>
              <a:rPr lang="en-GB" sz="2118" spc="-13" dirty="0">
                <a:solidFill>
                  <a:srgbClr val="342170"/>
                </a:solidFill>
                <a:latin typeface="Palatino Linotype"/>
                <a:cs typeface="Palatino Linotype"/>
              </a:rPr>
              <a:t>thể mang mà không gây tổn hại tới cấu trúc hoặc tháp</a:t>
            </a:r>
            <a:r>
              <a:rPr sz="2118" spc="-132" dirty="0">
                <a:solidFill>
                  <a:srgbClr val="342170"/>
                </a:solidFill>
                <a:latin typeface="Palatino Linotype"/>
                <a:cs typeface="Palatino Linotype"/>
              </a:rPr>
              <a:t>.</a:t>
            </a:r>
            <a:endParaRPr sz="2118" dirty="0">
              <a:latin typeface="Palatino Linotype"/>
              <a:cs typeface="Palatino Linotype"/>
            </a:endParaRPr>
          </a:p>
          <a:p>
            <a:pPr marL="309299" marR="765403" indent="-298092">
              <a:lnSpc>
                <a:spcPct val="110000"/>
              </a:lnSpc>
              <a:spcBef>
                <a:spcPts val="265"/>
              </a:spcBef>
              <a:buClr>
                <a:srgbClr val="800080"/>
              </a:buClr>
              <a:buSzPct val="68750"/>
              <a:buFont typeface="Courier New"/>
              <a:buChar char=""/>
              <a:tabLst>
                <a:tab pos="309859" algn="l"/>
              </a:tabLst>
            </a:pPr>
            <a:r>
              <a:rPr lang="en-GB" sz="2118" spc="-9" dirty="0">
                <a:solidFill>
                  <a:srgbClr val="342170"/>
                </a:solidFill>
                <a:latin typeface="Palatino Linotype"/>
                <a:cs typeface="Palatino Linotype"/>
              </a:rPr>
              <a:t>Quản lý nhà hàng tìm ra lưu lượng truy cập ước tính </a:t>
            </a:r>
            <a:r>
              <a:rPr lang="en-GB" sz="2118" spc="-9">
                <a:solidFill>
                  <a:srgbClr val="342170"/>
                </a:solidFill>
                <a:latin typeface="Palatino Linotype"/>
                <a:cs typeface="Palatino Linotype"/>
              </a:rPr>
              <a:t>cho nhà hàng </a:t>
            </a:r>
            <a:endParaRPr sz="2118" dirty="0">
              <a:latin typeface="Palatino Linotype"/>
              <a:cs typeface="Palatino Linotype"/>
            </a:endParaRPr>
          </a:p>
        </p:txBody>
      </p:sp>
      <p:sp>
        <p:nvSpPr>
          <p:cNvPr id="4" name="object 4"/>
          <p:cNvSpPr/>
          <p:nvPr/>
        </p:nvSpPr>
        <p:spPr>
          <a:xfrm>
            <a:off x="2193663" y="500230"/>
            <a:ext cx="863301" cy="79606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8</a:t>
            </a:fld>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D0D2-0CF0-47CB-98EF-91DF7911F629}"/>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Nguồn gốc </a:t>
            </a:r>
            <a:r>
              <a:rPr lang="en-US" sz="3200" b="0" i="0">
                <a:solidFill>
                  <a:srgbClr val="CC0000"/>
                </a:solidFill>
                <a:effectLst/>
                <a:latin typeface="Arial" panose="020B0604020202020204" pitchFamily="34" charset="0"/>
                <a:cs typeface="Arial" panose="020B0604020202020204" pitchFamily="34" charset="0"/>
              </a:rPr>
              <a:t>Cut-set tree derivation (</a:t>
            </a:r>
            <a:r>
              <a:rPr lang="en-US" sz="2800">
                <a:solidFill>
                  <a:srgbClr val="CC0000"/>
                </a:solidFill>
                <a:latin typeface="Arial" panose="020B0604020202020204" pitchFamily="34" charset="0"/>
                <a:cs typeface="Arial" panose="020B0604020202020204" pitchFamily="34" charset="0"/>
              </a:rPr>
              <a:t>CST): Ví dụ </a:t>
            </a:r>
          </a:p>
        </p:txBody>
      </p:sp>
      <p:pic>
        <p:nvPicPr>
          <p:cNvPr id="5" name="Content Placeholder 4">
            <a:extLst>
              <a:ext uri="{FF2B5EF4-FFF2-40B4-BE49-F238E27FC236}">
                <a16:creationId xmlns:a16="http://schemas.microsoft.com/office/drawing/2014/main" id="{E0A30B78-5509-44CE-BCE5-E56D01E8C3AC}"/>
              </a:ext>
            </a:extLst>
          </p:cNvPr>
          <p:cNvPicPr>
            <a:picLocks noGrp="1" noChangeAspect="1"/>
          </p:cNvPicPr>
          <p:nvPr>
            <p:ph idx="1"/>
          </p:nvPr>
        </p:nvPicPr>
        <p:blipFill>
          <a:blip r:embed="rId2"/>
          <a:stretch>
            <a:fillRect/>
          </a:stretch>
        </p:blipFill>
        <p:spPr>
          <a:xfrm>
            <a:off x="2589212" y="1434883"/>
            <a:ext cx="8915400" cy="3626284"/>
          </a:xfrm>
        </p:spPr>
      </p:pic>
      <p:sp>
        <p:nvSpPr>
          <p:cNvPr id="7" name="TextBox 6">
            <a:extLst>
              <a:ext uri="{FF2B5EF4-FFF2-40B4-BE49-F238E27FC236}">
                <a16:creationId xmlns:a16="http://schemas.microsoft.com/office/drawing/2014/main" id="{AB977EA0-14B3-47F2-945F-C8A853B2A4BC}"/>
              </a:ext>
            </a:extLst>
          </p:cNvPr>
          <p:cNvSpPr txBox="1"/>
          <p:nvPr/>
        </p:nvSpPr>
        <p:spPr>
          <a:xfrm>
            <a:off x="2819400" y="5622320"/>
            <a:ext cx="9220200" cy="707886"/>
          </a:xfrm>
          <a:prstGeom prst="rect">
            <a:avLst/>
          </a:prstGeom>
          <a:noFill/>
        </p:spPr>
        <p:txBody>
          <a:bodyPr wrap="square">
            <a:spAutoFit/>
          </a:bodyPr>
          <a:lstStyle/>
          <a:p>
            <a:r>
              <a:rPr lang="en-US" sz="2000" b="0" i="0">
                <a:solidFill>
                  <a:srgbClr val="35216F"/>
                </a:solidFill>
                <a:effectLst/>
                <a:latin typeface="Comic Sans MS" panose="030F0702030302020204" pitchFamily="66" charset="0"/>
              </a:rPr>
              <a:t>Cut set</a:t>
            </a:r>
            <a:r>
              <a:rPr lang="en-US" sz="1500" b="0" i="0">
                <a:solidFill>
                  <a:srgbClr val="35216F"/>
                </a:solidFill>
                <a:effectLst/>
                <a:latin typeface="Comic Sans MS" panose="030F0702030302020204" pitchFamily="66" charset="0"/>
              </a:rPr>
              <a:t>= </a:t>
            </a:r>
            <a:r>
              <a:rPr lang="en-US" sz="1800" b="0" i="0">
                <a:solidFill>
                  <a:srgbClr val="35216F"/>
                </a:solidFill>
                <a:effectLst/>
                <a:latin typeface="Arial" panose="020B0604020202020204" pitchFamily="34" charset="0"/>
              </a:rPr>
              <a:t>{{TM,WR}, {TM,WA}, {TM,WS}, {TM, WI}, {TM,DAF}, {TM, SF}, {TM,PFDO}}</a:t>
            </a:r>
            <a:br>
              <a:rPr lang="en-US" sz="1800" b="0" i="0">
                <a:solidFill>
                  <a:srgbClr val="35216F"/>
                </a:solidFill>
                <a:effectLst/>
                <a:latin typeface="Arial" panose="020B0604020202020204" pitchFamily="34" charset="0"/>
              </a:rPr>
            </a:br>
            <a:r>
              <a:rPr lang="en-US" sz="2000" b="0" i="1">
                <a:solidFill>
                  <a:srgbClr val="009999"/>
                </a:solidFill>
                <a:effectLst/>
                <a:latin typeface="Comic Sans MS" panose="030F0702030302020204" pitchFamily="66" charset="0"/>
              </a:rPr>
              <a:t>T</a:t>
            </a:r>
            <a:r>
              <a:rPr lang="en-US" sz="2000" b="0" i="1">
                <a:solidFill>
                  <a:srgbClr val="009999"/>
                </a:solidFill>
                <a:effectLst/>
                <a:latin typeface="Times New Roman" panose="02020603050405020304" pitchFamily="18" charset="0"/>
              </a:rPr>
              <a:t>ấ</a:t>
            </a:r>
            <a:r>
              <a:rPr lang="en-US" sz="2000" b="0" i="1">
                <a:solidFill>
                  <a:srgbClr val="009999"/>
                </a:solidFill>
                <a:effectLst/>
                <a:latin typeface="Comic Sans MS" panose="030F0702030302020204" pitchFamily="66" charset="0"/>
              </a:rPr>
              <a:t>t c</a:t>
            </a:r>
            <a:r>
              <a:rPr lang="en-US" sz="2000" b="0" i="1">
                <a:solidFill>
                  <a:srgbClr val="009999"/>
                </a:solidFill>
                <a:effectLst/>
                <a:latin typeface="Times New Roman" panose="02020603050405020304" pitchFamily="18" charset="0"/>
              </a:rPr>
              <a:t>ả </a:t>
            </a:r>
            <a:r>
              <a:rPr lang="en-US" sz="2000" b="0" i="1">
                <a:solidFill>
                  <a:srgbClr val="009999"/>
                </a:solidFill>
                <a:effectLst/>
                <a:latin typeface="Comic Sans MS" panose="030F0702030302020204" pitchFamily="66" charset="0"/>
              </a:rPr>
              <a:t>s</a:t>
            </a:r>
            <a:r>
              <a:rPr lang="en-US" sz="2000" b="0" i="1">
                <a:solidFill>
                  <a:srgbClr val="009999"/>
                </a:solidFill>
                <a:effectLst/>
                <a:latin typeface="Times New Roman" panose="02020603050405020304" pitchFamily="18" charset="0"/>
              </a:rPr>
              <a:t>ự </a:t>
            </a:r>
            <a:r>
              <a:rPr lang="en-US" sz="2000" b="0" i="1">
                <a:solidFill>
                  <a:srgbClr val="009999"/>
                </a:solidFill>
                <a:effectLst/>
                <a:latin typeface="Comic Sans MS" panose="030F0702030302020204" pitchFamily="66" charset="0"/>
              </a:rPr>
              <a:t>k</a:t>
            </a:r>
            <a:r>
              <a:rPr lang="en-US" sz="2000" b="0" i="1">
                <a:solidFill>
                  <a:srgbClr val="009999"/>
                </a:solidFill>
                <a:effectLst/>
                <a:latin typeface="Times New Roman" panose="02020603050405020304" pitchFamily="18" charset="0"/>
              </a:rPr>
              <a:t>ế</a:t>
            </a:r>
            <a:r>
              <a:rPr lang="en-US" sz="2000" b="0" i="1">
                <a:solidFill>
                  <a:srgbClr val="009999"/>
                </a:solidFill>
                <a:effectLst/>
                <a:latin typeface="Comic Sans MS" panose="030F0702030302020204" pitchFamily="66" charset="0"/>
              </a:rPr>
              <a:t>t h</a:t>
            </a:r>
            <a:r>
              <a:rPr lang="en-US" sz="2000" b="0" i="1">
                <a:solidFill>
                  <a:srgbClr val="009999"/>
                </a:solidFill>
                <a:effectLst/>
                <a:latin typeface="Times New Roman" panose="02020603050405020304" pitchFamily="18" charset="0"/>
              </a:rPr>
              <a:t>ợ</a:t>
            </a:r>
            <a:r>
              <a:rPr lang="en-US" sz="2000" b="0" i="1">
                <a:solidFill>
                  <a:srgbClr val="009999"/>
                </a:solidFill>
                <a:effectLst/>
                <a:latin typeface="Comic Sans MS" panose="030F0702030302020204" pitchFamily="66" charset="0"/>
              </a:rPr>
              <a:t>p c</a:t>
            </a:r>
            <a:r>
              <a:rPr lang="en-US" sz="2000" b="0" i="1">
                <a:solidFill>
                  <a:srgbClr val="009999"/>
                </a:solidFill>
                <a:effectLst/>
                <a:latin typeface="Times New Roman" panose="02020603050405020304" pitchFamily="18" charset="0"/>
              </a:rPr>
              <a:t>ủ</a:t>
            </a:r>
            <a:r>
              <a:rPr lang="en-US" sz="2000" b="0" i="1">
                <a:solidFill>
                  <a:srgbClr val="009999"/>
                </a:solidFill>
                <a:effectLst/>
                <a:latin typeface="Comic Sans MS" panose="030F0702030302020204" pitchFamily="66" charset="0"/>
              </a:rPr>
              <a:t>a nh</a:t>
            </a:r>
            <a:r>
              <a:rPr lang="en-US" sz="2000" b="0" i="1">
                <a:solidFill>
                  <a:srgbClr val="009999"/>
                </a:solidFill>
                <a:effectLst/>
                <a:latin typeface="Times New Roman" panose="02020603050405020304" pitchFamily="18" charset="0"/>
              </a:rPr>
              <a:t>ữ</a:t>
            </a:r>
            <a:r>
              <a:rPr lang="en-US" sz="2000" b="0" i="1">
                <a:solidFill>
                  <a:srgbClr val="009999"/>
                </a:solidFill>
                <a:effectLst/>
                <a:latin typeface="Comic Sans MS" panose="030F0702030302020204" pitchFamily="66" charset="0"/>
              </a:rPr>
              <a:t>ng tình hu</a:t>
            </a:r>
            <a:r>
              <a:rPr lang="en-US" sz="2000" b="0" i="1">
                <a:solidFill>
                  <a:srgbClr val="009999"/>
                </a:solidFill>
                <a:effectLst/>
                <a:latin typeface="Times New Roman" panose="02020603050405020304" pitchFamily="18" charset="0"/>
              </a:rPr>
              <a:t>ố</a:t>
            </a:r>
            <a:r>
              <a:rPr lang="en-US" sz="2000" b="0" i="1">
                <a:solidFill>
                  <a:srgbClr val="009999"/>
                </a:solidFill>
                <a:effectLst/>
                <a:latin typeface="Comic Sans MS" panose="030F0702030302020204" pitchFamily="66" charset="0"/>
              </a:rPr>
              <a:t>ng x</a:t>
            </a:r>
            <a:r>
              <a:rPr lang="en-US" sz="2000" b="0" i="1">
                <a:solidFill>
                  <a:srgbClr val="009999"/>
                </a:solidFill>
                <a:effectLst/>
                <a:latin typeface="Times New Roman" panose="02020603050405020304" pitchFamily="18" charset="0"/>
              </a:rPr>
              <a:t>ấ</a:t>
            </a:r>
            <a:r>
              <a:rPr lang="en-US" sz="2000" b="0" i="1">
                <a:solidFill>
                  <a:srgbClr val="009999"/>
                </a:solidFill>
                <a:effectLst/>
                <a:latin typeface="Comic Sans MS" panose="030F0702030302020204" pitchFamily="66" charset="0"/>
              </a:rPr>
              <a:t>u cho r</a:t>
            </a:r>
            <a:r>
              <a:rPr lang="en-US" sz="2000" b="0" i="1">
                <a:solidFill>
                  <a:srgbClr val="009999"/>
                </a:solidFill>
                <a:effectLst/>
                <a:latin typeface="Times New Roman" panose="02020603050405020304" pitchFamily="18" charset="0"/>
              </a:rPr>
              <a:t>ủ</a:t>
            </a:r>
            <a:r>
              <a:rPr lang="en-US" sz="2000" b="0" i="1">
                <a:solidFill>
                  <a:srgbClr val="009999"/>
                </a:solidFill>
                <a:effectLst/>
                <a:latin typeface="Comic Sans MS" panose="030F0702030302020204" pitchFamily="66" charset="0"/>
              </a:rPr>
              <a:t>i ro g</a:t>
            </a:r>
            <a:r>
              <a:rPr lang="en-US" sz="2000" b="0" i="1">
                <a:solidFill>
                  <a:srgbClr val="009999"/>
                </a:solidFill>
                <a:effectLst/>
                <a:latin typeface="Times New Roman" panose="02020603050405020304" pitchFamily="18" charset="0"/>
              </a:rPr>
              <a:t>ố</a:t>
            </a:r>
            <a:r>
              <a:rPr lang="en-US" sz="2000" b="0" i="1">
                <a:solidFill>
                  <a:srgbClr val="009999"/>
                </a:solidFill>
                <a:effectLst/>
                <a:latin typeface="Comic Sans MS" panose="030F0702030302020204" pitchFamily="66" charset="0"/>
              </a:rPr>
              <a:t>c x</a:t>
            </a:r>
            <a:r>
              <a:rPr lang="en-US" sz="2000" b="0" i="1">
                <a:solidFill>
                  <a:srgbClr val="009999"/>
                </a:solidFill>
                <a:effectLst/>
                <a:latin typeface="Times New Roman" panose="02020603050405020304" pitchFamily="18" charset="0"/>
              </a:rPr>
              <a:t>ẩ</a:t>
            </a:r>
            <a:r>
              <a:rPr lang="en-US" sz="2000" b="0" i="1">
                <a:solidFill>
                  <a:srgbClr val="009999"/>
                </a:solidFill>
                <a:effectLst/>
                <a:latin typeface="Comic Sans MS" panose="030F0702030302020204" pitchFamily="66" charset="0"/>
              </a:rPr>
              <a:t>y ra</a:t>
            </a:r>
            <a:r>
              <a:rPr lang="en-US"/>
              <a:t> </a:t>
            </a:r>
          </a:p>
        </p:txBody>
      </p:sp>
    </p:spTree>
    <p:extLst>
      <p:ext uri="{BB962C8B-B14F-4D97-AF65-F5344CB8AC3E}">
        <p14:creationId xmlns:p14="http://schemas.microsoft.com/office/powerpoint/2010/main" val="32688373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3810-D87F-4412-9B6C-1434BC91647F}"/>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Xác định rủi ro:</a:t>
            </a:r>
            <a:br>
              <a:rPr lang="en-US" sz="2800">
                <a:solidFill>
                  <a:srgbClr val="CC0000"/>
                </a:solidFill>
                <a:latin typeface="Arial" panose="020B0604020202020204" pitchFamily="34" charset="0"/>
                <a:cs typeface="Arial" panose="020B0604020202020204" pitchFamily="34" charset="0"/>
              </a:rPr>
            </a:br>
            <a:r>
              <a:rPr lang="en-US" sz="2800">
                <a:solidFill>
                  <a:srgbClr val="CC0000"/>
                </a:solidFill>
                <a:latin typeface="Arial" panose="020B0604020202020204" pitchFamily="34" charset="0"/>
                <a:cs typeface="Arial" panose="020B0604020202020204" pitchFamily="34" charset="0"/>
              </a:rPr>
              <a:t>Sử dụng các kỹ thuật gợi ý </a:t>
            </a:r>
          </a:p>
        </p:txBody>
      </p:sp>
      <p:sp>
        <p:nvSpPr>
          <p:cNvPr id="3" name="Content Placeholder 2">
            <a:extLst>
              <a:ext uri="{FF2B5EF4-FFF2-40B4-BE49-F238E27FC236}">
                <a16:creationId xmlns:a16="http://schemas.microsoft.com/office/drawing/2014/main" id="{2B0AA1B8-FE17-4237-9687-6477432E920C}"/>
              </a:ext>
            </a:extLst>
          </p:cNvPr>
          <p:cNvSpPr>
            <a:spLocks noGrp="1"/>
          </p:cNvSpPr>
          <p:nvPr>
            <p:ph idx="1"/>
          </p:nvPr>
        </p:nvSpPr>
        <p:spPr/>
        <p:txBody>
          <a:bodyPr>
            <a:normAutofit/>
          </a:bodyPr>
          <a:lstStyle/>
          <a:p>
            <a:r>
              <a:rPr lang="vi-VN" sz="2400" b="0" i="0">
                <a:solidFill>
                  <a:srgbClr val="800080"/>
                </a:solidFill>
                <a:effectLst/>
                <a:latin typeface="Wingdings" panose="05000000000000000000" pitchFamily="2" charset="2"/>
              </a:rPr>
              <a:t> </a:t>
            </a:r>
            <a:r>
              <a:rPr lang="vi-VN" sz="2400" b="0" i="0">
                <a:solidFill>
                  <a:srgbClr val="35216F"/>
                </a:solidFill>
                <a:effectLst/>
                <a:latin typeface="Comic Sans MS" panose="030F0702030302020204" pitchFamily="66" charset="0"/>
              </a:rPr>
              <a:t>Các k</a:t>
            </a:r>
            <a:r>
              <a:rPr lang="vi-VN" sz="2400" b="0" i="0">
                <a:solidFill>
                  <a:srgbClr val="35216F"/>
                </a:solidFill>
                <a:effectLst/>
                <a:latin typeface="Times New Roman" panose="02020603050405020304" pitchFamily="18" charset="0"/>
              </a:rPr>
              <a:t>ị</a:t>
            </a:r>
            <a:r>
              <a:rPr lang="vi-VN" sz="2400" b="0" i="0">
                <a:solidFill>
                  <a:srgbClr val="35216F"/>
                </a:solidFill>
                <a:effectLst/>
                <a:latin typeface="Comic Sans MS" panose="030F0702030302020204" pitchFamily="66" charset="0"/>
              </a:rPr>
              <a:t>ch b</a:t>
            </a:r>
            <a:r>
              <a:rPr lang="vi-VN" sz="2400" b="0" i="0">
                <a:solidFill>
                  <a:srgbClr val="35216F"/>
                </a:solidFill>
                <a:effectLst/>
                <a:latin typeface="Times New Roman" panose="02020603050405020304" pitchFamily="18" charset="0"/>
              </a:rPr>
              <a:t>ả</a:t>
            </a:r>
            <a:r>
              <a:rPr lang="vi-VN" sz="2400" b="0" i="0">
                <a:solidFill>
                  <a:srgbClr val="35216F"/>
                </a:solidFill>
                <a:effectLst/>
                <a:latin typeface="Comic Sans MS" panose="030F0702030302020204" pitchFamily="66" charset="0"/>
              </a:rPr>
              <a:t>n đ</a:t>
            </a:r>
            <a:r>
              <a:rPr lang="vi-VN" sz="2400" b="0" i="0">
                <a:solidFill>
                  <a:srgbClr val="35216F"/>
                </a:solidFill>
                <a:effectLst/>
                <a:latin typeface="Times New Roman" panose="02020603050405020304" pitchFamily="18" charset="0"/>
              </a:rPr>
              <a:t>ể </a:t>
            </a:r>
            <a:r>
              <a:rPr lang="vi-VN" sz="2400" b="0" i="0">
                <a:solidFill>
                  <a:srgbClr val="35216F"/>
                </a:solidFill>
                <a:effectLst/>
                <a:latin typeface="Comic Sans MS" panose="030F0702030302020204" pitchFamily="66" charset="0"/>
              </a:rPr>
              <a:t>ch</a:t>
            </a:r>
            <a:r>
              <a:rPr lang="vi-VN" sz="2400" b="0" i="0">
                <a:solidFill>
                  <a:srgbClr val="35216F"/>
                </a:solidFill>
                <a:effectLst/>
                <a:latin typeface="Times New Roman" panose="02020603050405020304" pitchFamily="18" charset="0"/>
              </a:rPr>
              <a:t>ỉ </a:t>
            </a:r>
            <a:r>
              <a:rPr lang="vi-VN" sz="2400" b="0" i="0">
                <a:solidFill>
                  <a:srgbClr val="35216F"/>
                </a:solidFill>
                <a:effectLst/>
                <a:latin typeface="Comic Sans MS" panose="030F0702030302020204" pitchFamily="66" charset="0"/>
              </a:rPr>
              <a:t>ra s</a:t>
            </a:r>
            <a:r>
              <a:rPr lang="vi-VN" sz="2400" b="0" i="0">
                <a:solidFill>
                  <a:srgbClr val="35216F"/>
                </a:solidFill>
                <a:effectLst/>
                <a:latin typeface="Times New Roman" panose="02020603050405020304" pitchFamily="18" charset="0"/>
              </a:rPr>
              <a:t>ự </a:t>
            </a:r>
            <a:r>
              <a:rPr lang="vi-VN" sz="2400" b="0" i="0">
                <a:solidFill>
                  <a:srgbClr val="35216F"/>
                </a:solidFill>
                <a:effectLst/>
                <a:latin typeface="Comic Sans MS" panose="030F0702030302020204" pitchFamily="66" charset="0"/>
              </a:rPr>
              <a:t>th</a:t>
            </a:r>
            <a:r>
              <a:rPr lang="vi-VN" sz="2400" b="0" i="0">
                <a:solidFill>
                  <a:srgbClr val="35216F"/>
                </a:solidFill>
                <a:effectLst/>
                <a:latin typeface="Times New Roman" panose="02020603050405020304" pitchFamily="18" charset="0"/>
              </a:rPr>
              <a:t>ấ</a:t>
            </a:r>
            <a:r>
              <a:rPr lang="vi-VN" sz="2400" b="0" i="0">
                <a:solidFill>
                  <a:srgbClr val="35216F"/>
                </a:solidFill>
                <a:effectLst/>
                <a:latin typeface="Comic Sans MS" panose="030F0702030302020204" pitchFamily="66" charset="0"/>
              </a:rPr>
              <a:t>t b</a:t>
            </a:r>
            <a:r>
              <a:rPr lang="vi-VN" sz="2400" b="0" i="0">
                <a:solidFill>
                  <a:srgbClr val="35216F"/>
                </a:solidFill>
                <a:effectLst/>
                <a:latin typeface="Times New Roman" panose="02020603050405020304" pitchFamily="18" charset="0"/>
              </a:rPr>
              <a:t>ạ</a:t>
            </a:r>
            <a:r>
              <a:rPr lang="vi-VN" sz="2400" b="0" i="0">
                <a:solidFill>
                  <a:srgbClr val="35216F"/>
                </a:solidFill>
                <a:effectLst/>
                <a:latin typeface="Comic Sans MS" panose="030F0702030302020204" pitchFamily="66" charset="0"/>
              </a:rPr>
              <a:t>i c</a:t>
            </a:r>
            <a:r>
              <a:rPr lang="vi-VN" sz="2400" b="0" i="0">
                <a:solidFill>
                  <a:srgbClr val="35216F"/>
                </a:solidFill>
                <a:effectLst/>
                <a:latin typeface="Times New Roman" panose="02020603050405020304" pitchFamily="18" charset="0"/>
              </a:rPr>
              <a:t>ủ</a:t>
            </a:r>
            <a:r>
              <a:rPr lang="vi-VN" sz="2400" b="0" i="0">
                <a:solidFill>
                  <a:srgbClr val="35216F"/>
                </a:solidFill>
                <a:effectLst/>
                <a:latin typeface="Comic Sans MS" panose="030F0702030302020204" pitchFamily="66" charset="0"/>
              </a:rPr>
              <a:t>a WHAT IF:</a:t>
            </a:r>
            <a:br>
              <a:rPr lang="vi-VN" sz="2400" b="0" i="0">
                <a:solidFill>
                  <a:srgbClr val="35216F"/>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Các t</a:t>
            </a:r>
            <a:r>
              <a:rPr lang="vi-VN" sz="2400" b="0" i="0">
                <a:solidFill>
                  <a:srgbClr val="009999"/>
                </a:solidFill>
                <a:effectLst/>
                <a:latin typeface="Times New Roman" panose="02020603050405020304" pitchFamily="18" charset="0"/>
              </a:rPr>
              <a:t>ươ</a:t>
            </a:r>
            <a:r>
              <a:rPr lang="vi-VN" sz="2400" b="0" i="0">
                <a:solidFill>
                  <a:srgbClr val="009999"/>
                </a:solidFill>
                <a:effectLst/>
                <a:latin typeface="Comic Sans MS" panose="030F0702030302020204" pitchFamily="66" charset="0"/>
              </a:rPr>
              <a:t>ng tác không x</a:t>
            </a:r>
            <a:r>
              <a:rPr lang="vi-VN" sz="2400" b="0" i="0">
                <a:solidFill>
                  <a:srgbClr val="009999"/>
                </a:solidFill>
                <a:effectLst/>
                <a:latin typeface="Times New Roman" panose="02020603050405020304" pitchFamily="18" charset="0"/>
              </a:rPr>
              <a:t>ả</a:t>
            </a:r>
            <a:r>
              <a:rPr lang="vi-VN" sz="2400" b="0" i="0">
                <a:solidFill>
                  <a:srgbClr val="009999"/>
                </a:solidFill>
                <a:effectLst/>
                <a:latin typeface="Comic Sans MS" panose="030F0702030302020204" pitchFamily="66" charset="0"/>
              </a:rPr>
              <a:t>y ra</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Các t</a:t>
            </a:r>
            <a:r>
              <a:rPr lang="vi-VN" sz="2400" b="0" i="0">
                <a:solidFill>
                  <a:srgbClr val="009999"/>
                </a:solidFill>
                <a:effectLst/>
                <a:latin typeface="Times New Roman" panose="02020603050405020304" pitchFamily="18" charset="0"/>
              </a:rPr>
              <a:t>ươ</a:t>
            </a:r>
            <a:r>
              <a:rPr lang="vi-VN" sz="2400" b="0" i="0">
                <a:solidFill>
                  <a:srgbClr val="009999"/>
                </a:solidFill>
                <a:effectLst/>
                <a:latin typeface="Comic Sans MS" panose="030F0702030302020204" pitchFamily="66" charset="0"/>
              </a:rPr>
              <a:t>ng tác di</a:t>
            </a:r>
            <a:r>
              <a:rPr lang="vi-VN" sz="2400" b="0" i="0">
                <a:solidFill>
                  <a:srgbClr val="009999"/>
                </a:solidFill>
                <a:effectLst/>
                <a:latin typeface="Times New Roman" panose="02020603050405020304" pitchFamily="18" charset="0"/>
              </a:rPr>
              <a:t>ễ</a:t>
            </a:r>
            <a:r>
              <a:rPr lang="vi-VN" sz="2400" b="0" i="0">
                <a:solidFill>
                  <a:srgbClr val="009999"/>
                </a:solidFill>
                <a:effectLst/>
                <a:latin typeface="Comic Sans MS" panose="030F0702030302020204" pitchFamily="66" charset="0"/>
              </a:rPr>
              <a:t>n ra quá mu</a:t>
            </a:r>
            <a:r>
              <a:rPr lang="vi-VN" sz="2400" b="0" i="0">
                <a:solidFill>
                  <a:srgbClr val="009999"/>
                </a:solidFill>
                <a:effectLst/>
                <a:latin typeface="Times New Roman" panose="02020603050405020304" pitchFamily="18" charset="0"/>
              </a:rPr>
              <a:t>ộ</a:t>
            </a:r>
            <a:r>
              <a:rPr lang="vi-VN" sz="2400" b="0" i="0">
                <a:solidFill>
                  <a:srgbClr val="009999"/>
                </a:solidFill>
                <a:effectLst/>
                <a:latin typeface="Comic Sans MS" panose="030F0702030302020204" pitchFamily="66" charset="0"/>
              </a:rPr>
              <a:t>n</a:t>
            </a:r>
            <a:br>
              <a:rPr lang="vi-VN" sz="2400" b="0" i="0">
                <a:solidFill>
                  <a:srgbClr val="009999"/>
                </a:solidFill>
                <a:effectLst/>
                <a:latin typeface="Comic Sans MS" panose="030F0702030302020204" pitchFamily="66" charset="0"/>
              </a:rPr>
            </a:br>
            <a:r>
              <a:rPr lang="vi-VN" sz="2400" b="0" i="0">
                <a:solidFill>
                  <a:srgbClr val="800080"/>
                </a:solidFill>
                <a:effectLst/>
                <a:latin typeface="Comic Sans MS" panose="030F0702030302020204" pitchFamily="66" charset="0"/>
              </a:rPr>
              <a:t>– </a:t>
            </a:r>
            <a:r>
              <a:rPr lang="vi-VN" sz="2400" b="0" i="0">
                <a:solidFill>
                  <a:srgbClr val="009999"/>
                </a:solidFill>
                <a:effectLst/>
                <a:latin typeface="Comic Sans MS" panose="030F0702030302020204" pitchFamily="66" charset="0"/>
              </a:rPr>
              <a:t>Các t</a:t>
            </a:r>
            <a:r>
              <a:rPr lang="vi-VN" sz="2400" b="0" i="0">
                <a:solidFill>
                  <a:srgbClr val="009999"/>
                </a:solidFill>
                <a:effectLst/>
                <a:latin typeface="Times New Roman" panose="02020603050405020304" pitchFamily="18" charset="0"/>
              </a:rPr>
              <a:t>ươ</a:t>
            </a:r>
            <a:r>
              <a:rPr lang="vi-VN" sz="2400" b="0" i="0">
                <a:solidFill>
                  <a:srgbClr val="009999"/>
                </a:solidFill>
                <a:effectLst/>
                <a:latin typeface="Comic Sans MS" panose="030F0702030302020204" pitchFamily="66" charset="0"/>
              </a:rPr>
              <a:t>ng tác không mong mu</a:t>
            </a:r>
            <a:r>
              <a:rPr lang="vi-VN" sz="2400" b="0" i="0">
                <a:solidFill>
                  <a:srgbClr val="009999"/>
                </a:solidFill>
                <a:effectLst/>
                <a:latin typeface="Times New Roman" panose="02020603050405020304" pitchFamily="18" charset="0"/>
              </a:rPr>
              <a:t>ố</a:t>
            </a:r>
            <a:r>
              <a:rPr lang="vi-VN" sz="2400" b="0" i="0">
                <a:solidFill>
                  <a:srgbClr val="009999"/>
                </a:solidFill>
                <a:effectLst/>
                <a:latin typeface="Comic Sans MS" panose="030F0702030302020204" pitchFamily="66" charset="0"/>
              </a:rPr>
              <a:t>n(vd. Vì các đi</a:t>
            </a:r>
            <a:r>
              <a:rPr lang="vi-VN" sz="2400" b="0" i="0">
                <a:solidFill>
                  <a:srgbClr val="009999"/>
                </a:solidFill>
                <a:effectLst/>
                <a:latin typeface="Times New Roman" panose="02020603050405020304" pitchFamily="18" charset="0"/>
              </a:rPr>
              <a:t>ề</a:t>
            </a:r>
            <a:r>
              <a:rPr lang="vi-VN" sz="2400" b="0" i="0">
                <a:solidFill>
                  <a:srgbClr val="009999"/>
                </a:solidFill>
                <a:effectLst/>
                <a:latin typeface="Comic Sans MS" panose="030F0702030302020204" pitchFamily="66" charset="0"/>
              </a:rPr>
              <a:t>u ki</a:t>
            </a:r>
            <a:r>
              <a:rPr lang="vi-VN" sz="2400" b="0" i="0">
                <a:solidFill>
                  <a:srgbClr val="009999"/>
                </a:solidFill>
                <a:effectLst/>
                <a:latin typeface="Times New Roman" panose="02020603050405020304" pitchFamily="18" charset="0"/>
              </a:rPr>
              <a:t>ệ</a:t>
            </a:r>
            <a:r>
              <a:rPr lang="vi-VN" sz="2400" b="0" i="0">
                <a:solidFill>
                  <a:srgbClr val="009999"/>
                </a:solidFill>
                <a:effectLst/>
                <a:latin typeface="Comic Sans MS" panose="030F0702030302020204" pitchFamily="66" charset="0"/>
              </a:rPr>
              <a:t>n sai), ...</a:t>
            </a:r>
            <a:br>
              <a:rPr lang="vi-VN" sz="2400" b="0" i="0">
                <a:solidFill>
                  <a:srgbClr val="009999"/>
                </a:solidFill>
                <a:effectLst/>
                <a:latin typeface="Comic Sans MS" panose="030F0702030302020204" pitchFamily="66" charset="0"/>
              </a:rPr>
            </a:br>
            <a:r>
              <a:rPr lang="vi-VN" sz="2400" b="0" i="0">
                <a:solidFill>
                  <a:srgbClr val="800080"/>
                </a:solidFill>
                <a:effectLst/>
                <a:latin typeface="Wingdings" panose="05000000000000000000" pitchFamily="2" charset="2"/>
              </a:rPr>
              <a:t></a:t>
            </a:r>
            <a:r>
              <a:rPr lang="en-US" sz="2400" b="1" i="0">
                <a:solidFill>
                  <a:srgbClr val="35216F"/>
                </a:solidFill>
                <a:effectLst/>
                <a:latin typeface="Comic Sans MS" panose="030F0702030302020204" pitchFamily="66" charset="0"/>
              </a:rPr>
              <a:t>Tá</a:t>
            </a:r>
            <a:r>
              <a:rPr lang="vi-VN" sz="2400" b="1" i="0">
                <a:solidFill>
                  <a:srgbClr val="35216F"/>
                </a:solidFill>
                <a:effectLst/>
                <a:latin typeface="Comic Sans MS" panose="030F0702030302020204" pitchFamily="66" charset="0"/>
              </a:rPr>
              <a:t>i s</a:t>
            </a:r>
            <a:r>
              <a:rPr lang="vi-VN" sz="2400" b="1" i="0">
                <a:solidFill>
                  <a:srgbClr val="35216F"/>
                </a:solidFill>
                <a:effectLst/>
                <a:latin typeface="Times New Roman" panose="02020603050405020304" pitchFamily="18" charset="0"/>
              </a:rPr>
              <a:t>ử </a:t>
            </a:r>
            <a:r>
              <a:rPr lang="vi-VN" sz="2400" b="1" i="0">
                <a:solidFill>
                  <a:srgbClr val="35216F"/>
                </a:solidFill>
                <a:effectLst/>
                <a:latin typeface="Comic Sans MS" panose="030F0702030302020204" pitchFamily="66" charset="0"/>
              </a:rPr>
              <a:t>d</a:t>
            </a:r>
            <a:r>
              <a:rPr lang="vi-VN" sz="2400" b="1" i="0">
                <a:solidFill>
                  <a:srgbClr val="35216F"/>
                </a:solidFill>
                <a:effectLst/>
                <a:latin typeface="Times New Roman" panose="02020603050405020304" pitchFamily="18" charset="0"/>
              </a:rPr>
              <a:t>ụ</a:t>
            </a:r>
            <a:r>
              <a:rPr lang="vi-VN" sz="2400" b="1" i="0">
                <a:solidFill>
                  <a:srgbClr val="35216F"/>
                </a:solidFill>
                <a:effectLst/>
                <a:latin typeface="Comic Sans MS" panose="030F0702030302020204" pitchFamily="66" charset="0"/>
              </a:rPr>
              <a:t>ng ki</a:t>
            </a:r>
            <a:r>
              <a:rPr lang="vi-VN" sz="2400" b="1" i="0">
                <a:solidFill>
                  <a:srgbClr val="35216F"/>
                </a:solidFill>
                <a:effectLst/>
                <a:latin typeface="Times New Roman" panose="02020603050405020304" pitchFamily="18" charset="0"/>
              </a:rPr>
              <a:t>ế</a:t>
            </a:r>
            <a:r>
              <a:rPr lang="vi-VN" sz="2400" b="1" i="0">
                <a:solidFill>
                  <a:srgbClr val="35216F"/>
                </a:solidFill>
                <a:effectLst/>
                <a:latin typeface="Comic Sans MS" panose="030F0702030302020204" pitchFamily="66" charset="0"/>
              </a:rPr>
              <a:t>n th</a:t>
            </a:r>
            <a:r>
              <a:rPr lang="vi-VN" sz="2400" b="1" i="0">
                <a:solidFill>
                  <a:srgbClr val="35216F"/>
                </a:solidFill>
                <a:effectLst/>
                <a:latin typeface="Times New Roman" panose="02020603050405020304" pitchFamily="18" charset="0"/>
              </a:rPr>
              <a:t>ứ</a:t>
            </a:r>
            <a:r>
              <a:rPr lang="vi-VN" sz="2400" b="1" i="0">
                <a:solidFill>
                  <a:srgbClr val="35216F"/>
                </a:solidFill>
                <a:effectLst/>
                <a:latin typeface="Comic Sans MS" panose="030F0702030302020204" pitchFamily="66" charset="0"/>
              </a:rPr>
              <a:t>c (Knowledge reuse)</a:t>
            </a:r>
            <a:r>
              <a:rPr lang="vi-VN" sz="2400" b="0" i="0">
                <a:solidFill>
                  <a:srgbClr val="35216F"/>
                </a:solidFill>
                <a:effectLst/>
                <a:latin typeface="Comic Sans MS" panose="030F0702030302020204" pitchFamily="66" charset="0"/>
              </a:rPr>
              <a:t>: r</a:t>
            </a:r>
            <a:r>
              <a:rPr lang="vi-VN" sz="2400" b="0" i="0">
                <a:solidFill>
                  <a:srgbClr val="35216F"/>
                </a:solidFill>
                <a:effectLst/>
                <a:latin typeface="Times New Roman" panose="02020603050405020304" pitchFamily="18" charset="0"/>
              </a:rPr>
              <a:t>ủ</a:t>
            </a:r>
            <a:r>
              <a:rPr lang="vi-VN" sz="2400" b="0" i="0">
                <a:solidFill>
                  <a:srgbClr val="35216F"/>
                </a:solidFill>
                <a:effectLst/>
                <a:latin typeface="Comic Sans MS" panose="030F0702030302020204" pitchFamily="66" charset="0"/>
              </a:rPr>
              <a:t>i ro đi</a:t>
            </a:r>
            <a:r>
              <a:rPr lang="vi-VN" sz="2400" b="0" i="0">
                <a:solidFill>
                  <a:srgbClr val="35216F"/>
                </a:solidFill>
                <a:effectLst/>
                <a:latin typeface="Times New Roman" panose="02020603050405020304" pitchFamily="18" charset="0"/>
              </a:rPr>
              <a:t>ể</a:t>
            </a:r>
            <a:r>
              <a:rPr lang="vi-VN" sz="2400" b="0" i="0">
                <a:solidFill>
                  <a:srgbClr val="35216F"/>
                </a:solidFill>
                <a:effectLst/>
                <a:latin typeface="Comic Sans MS" panose="030F0702030302020204" pitchFamily="66" charset="0"/>
              </a:rPr>
              <a:t>n</a:t>
            </a:r>
            <a:br>
              <a:rPr lang="vi-VN" sz="2400" b="0" i="0">
                <a:solidFill>
                  <a:srgbClr val="35216F"/>
                </a:solidFill>
                <a:effectLst/>
                <a:latin typeface="Comic Sans MS" panose="030F0702030302020204" pitchFamily="66" charset="0"/>
              </a:rPr>
            </a:br>
            <a:r>
              <a:rPr lang="vi-VN" sz="2400" b="0" i="0">
                <a:solidFill>
                  <a:srgbClr val="35216F"/>
                </a:solidFill>
                <a:effectLst/>
                <a:latin typeface="Comic Sans MS" panose="030F0702030302020204" pitchFamily="66" charset="0"/>
              </a:rPr>
              <a:t>hình t</a:t>
            </a:r>
            <a:r>
              <a:rPr lang="vi-VN" sz="2400" b="0" i="0">
                <a:solidFill>
                  <a:srgbClr val="35216F"/>
                </a:solidFill>
                <a:effectLst/>
                <a:latin typeface="Times New Roman" panose="02020603050405020304" pitchFamily="18" charset="0"/>
              </a:rPr>
              <a:t>ừ </a:t>
            </a:r>
            <a:r>
              <a:rPr lang="vi-VN" sz="2400" b="0" i="0">
                <a:solidFill>
                  <a:srgbClr val="35216F"/>
                </a:solidFill>
                <a:effectLst/>
                <a:latin typeface="Comic Sans MS" panose="030F0702030302020204" pitchFamily="66" charset="0"/>
              </a:rPr>
              <a:t>các h</a:t>
            </a:r>
            <a:r>
              <a:rPr lang="vi-VN" sz="2400" b="0" i="0">
                <a:solidFill>
                  <a:srgbClr val="35216F"/>
                </a:solidFill>
                <a:effectLst/>
                <a:latin typeface="Times New Roman" panose="02020603050405020304" pitchFamily="18" charset="0"/>
              </a:rPr>
              <a:t>ệ </a:t>
            </a:r>
            <a:r>
              <a:rPr lang="vi-VN" sz="2400" b="0" i="0">
                <a:solidFill>
                  <a:srgbClr val="35216F"/>
                </a:solidFill>
                <a:effectLst/>
                <a:latin typeface="Comic Sans MS" panose="030F0702030302020204" pitchFamily="66" charset="0"/>
              </a:rPr>
              <a:t>th</a:t>
            </a:r>
            <a:r>
              <a:rPr lang="vi-VN" sz="2400" b="0" i="0">
                <a:solidFill>
                  <a:srgbClr val="35216F"/>
                </a:solidFill>
                <a:effectLst/>
                <a:latin typeface="Times New Roman" panose="02020603050405020304" pitchFamily="18" charset="0"/>
              </a:rPr>
              <a:t>ố</a:t>
            </a:r>
            <a:r>
              <a:rPr lang="vi-VN" sz="2400" b="0" i="0">
                <a:solidFill>
                  <a:srgbClr val="35216F"/>
                </a:solidFill>
                <a:effectLst/>
                <a:latin typeface="Comic Sans MS" panose="030F0702030302020204" pitchFamily="66" charset="0"/>
              </a:rPr>
              <a:t>ng t</a:t>
            </a:r>
            <a:r>
              <a:rPr lang="vi-VN" sz="2400" b="0" i="0">
                <a:solidFill>
                  <a:srgbClr val="35216F"/>
                </a:solidFill>
                <a:effectLst/>
                <a:latin typeface="Times New Roman" panose="02020603050405020304" pitchFamily="18" charset="0"/>
              </a:rPr>
              <a:t>ươ</a:t>
            </a:r>
            <a:r>
              <a:rPr lang="vi-VN" sz="2400" b="0" i="0">
                <a:solidFill>
                  <a:srgbClr val="35216F"/>
                </a:solidFill>
                <a:effectLst/>
                <a:latin typeface="Comic Sans MS" panose="030F0702030302020204" pitchFamily="66" charset="0"/>
              </a:rPr>
              <a:t>ng t</a:t>
            </a:r>
            <a:r>
              <a:rPr lang="en-US" sz="2400" b="0" i="0">
                <a:solidFill>
                  <a:srgbClr val="35216F"/>
                </a:solidFill>
                <a:effectLst/>
                <a:latin typeface="Times New Roman" panose="02020603050405020304" pitchFamily="18" charset="0"/>
              </a:rPr>
              <a:t>ự</a:t>
            </a:r>
            <a:br>
              <a:rPr lang="vi-VN" sz="2400" b="0" i="0">
                <a:solidFill>
                  <a:srgbClr val="35216F"/>
                </a:solidFill>
                <a:effectLst/>
                <a:latin typeface="Times New Roman" panose="02020603050405020304" pitchFamily="18" charset="0"/>
              </a:rPr>
            </a:br>
            <a:r>
              <a:rPr lang="vi-VN" sz="2400" b="0" i="0">
                <a:solidFill>
                  <a:srgbClr val="800080"/>
                </a:solidFill>
                <a:effectLst/>
                <a:latin typeface="Wingdings" panose="05000000000000000000" pitchFamily="2" charset="2"/>
              </a:rPr>
              <a:t> </a:t>
            </a:r>
            <a:r>
              <a:rPr lang="vi-VN" sz="2400" b="1" i="0">
                <a:solidFill>
                  <a:srgbClr val="35216F"/>
                </a:solidFill>
                <a:effectLst/>
                <a:latin typeface="Comic Sans MS" panose="030F0702030302020204" pitchFamily="66" charset="0"/>
              </a:rPr>
              <a:t>Các phiên nhóm: </a:t>
            </a:r>
            <a:r>
              <a:rPr lang="vi-VN" sz="2400" b="0" i="0">
                <a:solidFill>
                  <a:srgbClr val="35216F"/>
                </a:solidFill>
                <a:effectLst/>
                <a:latin typeface="Comic Sans MS" panose="030F0702030302020204" pitchFamily="66" charset="0"/>
              </a:rPr>
              <a:t>t</a:t>
            </a:r>
            <a:r>
              <a:rPr lang="vi-VN" sz="2400" b="0" i="0">
                <a:solidFill>
                  <a:srgbClr val="35216F"/>
                </a:solidFill>
                <a:effectLst/>
                <a:latin typeface="Times New Roman" panose="02020603050405020304" pitchFamily="18" charset="0"/>
              </a:rPr>
              <a:t>ậ</a:t>
            </a:r>
            <a:r>
              <a:rPr lang="vi-VN" sz="2400" b="0" i="0">
                <a:solidFill>
                  <a:srgbClr val="35216F"/>
                </a:solidFill>
                <a:effectLst/>
                <a:latin typeface="Comic Sans MS" panose="030F0702030302020204" pitchFamily="66" charset="0"/>
              </a:rPr>
              <a:t>p trung vào vi</a:t>
            </a:r>
            <a:r>
              <a:rPr lang="vi-VN" sz="2400" b="0" i="0">
                <a:solidFill>
                  <a:srgbClr val="35216F"/>
                </a:solidFill>
                <a:effectLst/>
                <a:latin typeface="Times New Roman" panose="02020603050405020304" pitchFamily="18" charset="0"/>
              </a:rPr>
              <a:t>ệ</a:t>
            </a:r>
            <a:r>
              <a:rPr lang="vi-VN" sz="2400" b="0" i="0">
                <a:solidFill>
                  <a:srgbClr val="35216F"/>
                </a:solidFill>
                <a:effectLst/>
                <a:latin typeface="Comic Sans MS" panose="030F0702030302020204" pitchFamily="66" charset="0"/>
              </a:rPr>
              <a:t>c xác đ</a:t>
            </a:r>
            <a:r>
              <a:rPr lang="vi-VN" sz="2400" b="0" i="0">
                <a:solidFill>
                  <a:srgbClr val="35216F"/>
                </a:solidFill>
                <a:effectLst/>
                <a:latin typeface="Times New Roman" panose="02020603050405020304" pitchFamily="18" charset="0"/>
              </a:rPr>
              <a:t>ị</a:t>
            </a:r>
            <a:r>
              <a:rPr lang="vi-VN" sz="2400" b="0" i="0">
                <a:solidFill>
                  <a:srgbClr val="35216F"/>
                </a:solidFill>
                <a:effectLst/>
                <a:latin typeface="Comic Sans MS" panose="030F0702030302020204" pitchFamily="66" charset="0"/>
              </a:rPr>
              <a:t>nh các r</a:t>
            </a:r>
            <a:r>
              <a:rPr lang="vi-VN" sz="2400" b="0" i="0">
                <a:solidFill>
                  <a:srgbClr val="35216F"/>
                </a:solidFill>
                <a:effectLst/>
                <a:latin typeface="Times New Roman" panose="02020603050405020304" pitchFamily="18" charset="0"/>
              </a:rPr>
              <a:t>ủ</a:t>
            </a:r>
            <a:r>
              <a:rPr lang="vi-VN" sz="2400" b="0" i="0">
                <a:solidFill>
                  <a:srgbClr val="35216F"/>
                </a:solidFill>
                <a:effectLst/>
                <a:latin typeface="Comic Sans MS" panose="030F0702030302020204" pitchFamily="66" charset="0"/>
              </a:rPr>
              <a:t>i ro c</a:t>
            </a:r>
            <a:r>
              <a:rPr lang="vi-VN" sz="2400" b="0" i="0">
                <a:solidFill>
                  <a:srgbClr val="35216F"/>
                </a:solidFill>
                <a:effectLst/>
                <a:latin typeface="Times New Roman" panose="02020603050405020304" pitchFamily="18" charset="0"/>
              </a:rPr>
              <a:t>ủ</a:t>
            </a:r>
            <a:r>
              <a:rPr lang="vi-VN" sz="2400" b="0" i="0">
                <a:solidFill>
                  <a:srgbClr val="35216F"/>
                </a:solidFill>
                <a:effectLst/>
                <a:latin typeface="Comic Sans MS" panose="030F0702030302020204" pitchFamily="66" charset="0"/>
              </a:rPr>
              <a:t>a d</a:t>
            </a:r>
            <a:r>
              <a:rPr lang="vi-VN" sz="2400" b="0" i="0">
                <a:solidFill>
                  <a:srgbClr val="35216F"/>
                </a:solidFill>
                <a:effectLst/>
                <a:latin typeface="Times New Roman" panose="02020603050405020304" pitchFamily="18" charset="0"/>
              </a:rPr>
              <a:t>ự</a:t>
            </a:r>
            <a:r>
              <a:rPr lang="en-US" sz="2400" b="0" i="0">
                <a:solidFill>
                  <a:srgbClr val="35216F"/>
                </a:solidFill>
                <a:effectLst/>
                <a:latin typeface="Times New Roman" panose="02020603050405020304" pitchFamily="18" charset="0"/>
              </a:rPr>
              <a:t> </a:t>
            </a:r>
            <a:r>
              <a:rPr lang="vi-VN" sz="2400" b="0" i="0">
                <a:solidFill>
                  <a:srgbClr val="35216F"/>
                </a:solidFill>
                <a:effectLst/>
                <a:latin typeface="Comic Sans MS" panose="030F0702030302020204" pitchFamily="66" charset="0"/>
              </a:rPr>
              <a:t>án c</a:t>
            </a:r>
            <a:r>
              <a:rPr lang="vi-VN" sz="2400" b="0" i="0">
                <a:solidFill>
                  <a:srgbClr val="35216F"/>
                </a:solidFill>
                <a:effectLst/>
                <a:latin typeface="Times New Roman" panose="02020603050405020304" pitchFamily="18" charset="0"/>
              </a:rPr>
              <a:t>ụ </a:t>
            </a:r>
            <a:r>
              <a:rPr lang="vi-VN" sz="2400" b="0" i="0">
                <a:solidFill>
                  <a:srgbClr val="35216F"/>
                </a:solidFill>
                <a:effectLst/>
                <a:latin typeface="Comic Sans MS" panose="030F0702030302020204" pitchFamily="66" charset="0"/>
              </a:rPr>
              <a:t>th</a:t>
            </a:r>
            <a:r>
              <a:rPr lang="vi-VN" sz="2400" b="0" i="0">
                <a:solidFill>
                  <a:srgbClr val="35216F"/>
                </a:solidFill>
                <a:effectLst/>
                <a:latin typeface="Times New Roman" panose="02020603050405020304" pitchFamily="18" charset="0"/>
              </a:rPr>
              <a:t>ể</a:t>
            </a:r>
            <a:r>
              <a:rPr lang="vi-VN" sz="2400"/>
              <a:t> </a:t>
            </a:r>
            <a:br>
              <a:rPr lang="vi-VN" sz="2400"/>
            </a:br>
            <a:endParaRPr lang="en-US" sz="2400"/>
          </a:p>
        </p:txBody>
      </p:sp>
    </p:spTree>
    <p:extLst>
      <p:ext uri="{BB962C8B-B14F-4D97-AF65-F5344CB8AC3E}">
        <p14:creationId xmlns:p14="http://schemas.microsoft.com/office/powerpoint/2010/main" val="7252558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489A-0C7E-4AD3-AC41-4DCD3F813FA7}"/>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rủi ro </a:t>
            </a:r>
          </a:p>
        </p:txBody>
      </p:sp>
      <p:sp>
        <p:nvSpPr>
          <p:cNvPr id="3" name="Content Placeholder 2">
            <a:extLst>
              <a:ext uri="{FF2B5EF4-FFF2-40B4-BE49-F238E27FC236}">
                <a16:creationId xmlns:a16="http://schemas.microsoft.com/office/drawing/2014/main" id="{9EB9C136-B7BA-42B3-8D22-33FC43DC9CF6}"/>
              </a:ext>
            </a:extLst>
          </p:cNvPr>
          <p:cNvSpPr>
            <a:spLocks noGrp="1"/>
          </p:cNvSpPr>
          <p:nvPr>
            <p:ph idx="1"/>
          </p:nvPr>
        </p:nvSpPr>
        <p:spPr>
          <a:xfrm>
            <a:off x="2589212" y="3048000"/>
            <a:ext cx="8915400" cy="2863222"/>
          </a:xfrm>
        </p:spPr>
        <p:txBody>
          <a:bodyPr>
            <a:normAutofit/>
          </a:bodyPr>
          <a:lstStyle/>
          <a:p>
            <a:r>
              <a:rPr lang="vi-VN" sz="2000" b="0" i="0">
                <a:solidFill>
                  <a:srgbClr val="800080"/>
                </a:solidFill>
                <a:effectLst/>
                <a:latin typeface="Wingdings" panose="05000000000000000000" pitchFamily="2" charset="2"/>
              </a:rPr>
              <a:t> </a:t>
            </a:r>
            <a:r>
              <a:rPr lang="vi-VN" sz="2000" b="1" i="0">
                <a:solidFill>
                  <a:srgbClr val="35216F"/>
                </a:solidFill>
                <a:effectLst/>
                <a:latin typeface="Comic Sans MS" panose="030F0702030302020204" pitchFamily="66" charset="0"/>
              </a:rPr>
              <a:t>M</a:t>
            </a:r>
            <a:r>
              <a:rPr lang="vi-VN" sz="2000" b="1" i="0">
                <a:solidFill>
                  <a:srgbClr val="35216F"/>
                </a:solidFill>
                <a:effectLst/>
                <a:latin typeface="Times New Roman" panose="02020603050405020304" pitchFamily="18" charset="0"/>
              </a:rPr>
              <a:t>ụ</a:t>
            </a:r>
            <a:r>
              <a:rPr lang="vi-VN" sz="2000" b="1" i="0">
                <a:solidFill>
                  <a:srgbClr val="35216F"/>
                </a:solidFill>
                <a:effectLst/>
                <a:latin typeface="Comic Sans MS" panose="030F0702030302020204" pitchFamily="66" charset="0"/>
              </a:rPr>
              <a:t>c tiêu</a:t>
            </a:r>
            <a:r>
              <a:rPr lang="vi-VN" sz="2000" b="0" i="0">
                <a:solidFill>
                  <a:srgbClr val="35216F"/>
                </a:solidFill>
                <a:effectLst/>
                <a:latin typeface="Comic Sans MS" panose="030F0702030302020204" pitchFamily="66" charset="0"/>
              </a:rPr>
              <a:t>: đánh giá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 m</a:t>
            </a:r>
            <a:r>
              <a:rPr lang="vi-VN" sz="2000" b="0" i="0">
                <a:solidFill>
                  <a:srgbClr val="35216F"/>
                </a:solidFill>
                <a:effectLst/>
                <a:latin typeface="Times New Roman" panose="02020603050405020304" pitchFamily="18" charset="0"/>
              </a:rPr>
              <a:t>ứ</a:t>
            </a:r>
            <a:r>
              <a:rPr lang="vi-VN" sz="2000" b="0" i="0">
                <a:solidFill>
                  <a:srgbClr val="35216F"/>
                </a:solidFill>
                <a:effectLst/>
                <a:latin typeface="Comic Sans MS" panose="030F0702030302020204" pitchFamily="66" charset="0"/>
              </a:rPr>
              <a:t>c đ</a:t>
            </a:r>
            <a:r>
              <a:rPr lang="vi-VN" sz="2000" b="0" i="0">
                <a:solidFill>
                  <a:srgbClr val="35216F"/>
                </a:solidFill>
                <a:effectLst/>
                <a:latin typeface="Times New Roman" panose="02020603050405020304" pitchFamily="18" charset="0"/>
              </a:rPr>
              <a:t>ộ </a:t>
            </a:r>
            <a:r>
              <a:rPr lang="vi-VN" sz="2000" b="0" i="0">
                <a:solidFill>
                  <a:srgbClr val="35216F"/>
                </a:solidFill>
                <a:effectLst/>
                <a:latin typeface="Comic Sans MS" panose="030F0702030302020204" pitchFamily="66" charset="0"/>
              </a:rPr>
              <a:t>nghiêm tr</a:t>
            </a:r>
            <a:r>
              <a:rPr lang="vi-VN" sz="2000" b="0" i="0">
                <a:solidFill>
                  <a:srgbClr val="35216F"/>
                </a:solidFill>
                <a:effectLst/>
                <a:latin typeface="Times New Roman" panose="02020603050405020304" pitchFamily="18" charset="0"/>
              </a:rPr>
              <a:t>ọ</a:t>
            </a:r>
            <a:r>
              <a:rPr lang="vi-VN" sz="2000" b="0" i="0">
                <a:solidFill>
                  <a:srgbClr val="35216F"/>
                </a:solidFill>
                <a:effectLst/>
                <a:latin typeface="Comic Sans MS" panose="030F0702030302020204" pitchFamily="66" charset="0"/>
              </a:rPr>
              <a:t>ng, có kh</a:t>
            </a:r>
            <a:r>
              <a:rPr lang="vi-VN" sz="2000" b="0" i="0">
                <a:solidFill>
                  <a:srgbClr val="35216F"/>
                </a:solidFill>
                <a:effectLst/>
                <a:latin typeface="Times New Roman" panose="02020603050405020304" pitchFamily="18" charset="0"/>
              </a:rPr>
              <a:t>ả</a:t>
            </a:r>
            <a:r>
              <a:rPr lang="en-US" sz="2000" b="0" i="0">
                <a:solidFill>
                  <a:srgbClr val="35216F"/>
                </a:solidFill>
                <a:effectLst/>
                <a:latin typeface="Times New Roman" panose="02020603050405020304" pitchFamily="18" charset="0"/>
              </a:rPr>
              <a:t> </a:t>
            </a:r>
            <a:r>
              <a:rPr lang="vi-VN" sz="2000" b="0" i="0">
                <a:solidFill>
                  <a:srgbClr val="35216F"/>
                </a:solidFill>
                <a:effectLst/>
                <a:latin typeface="Comic Sans MS" panose="030F0702030302020204" pitchFamily="66" charset="0"/>
              </a:rPr>
              <a:t>năng x</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y ra h</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u qu</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 ki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m soát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cao.</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1" i="0">
                <a:solidFill>
                  <a:srgbClr val="35216F"/>
                </a:solidFill>
                <a:effectLst/>
                <a:latin typeface="Comic Sans MS" panose="030F0702030302020204" pitchFamily="66" charset="0"/>
              </a:rPr>
              <a:t>Đánh giá đ</a:t>
            </a:r>
            <a:r>
              <a:rPr lang="vi-VN" sz="2000" b="1" i="0">
                <a:solidFill>
                  <a:srgbClr val="35216F"/>
                </a:solidFill>
                <a:effectLst/>
                <a:latin typeface="Times New Roman" panose="02020603050405020304" pitchFamily="18" charset="0"/>
              </a:rPr>
              <a:t>ị</a:t>
            </a:r>
            <a:r>
              <a:rPr lang="vi-VN" sz="2000" b="1" i="0">
                <a:solidFill>
                  <a:srgbClr val="35216F"/>
                </a:solidFill>
                <a:effectLst/>
                <a:latin typeface="Comic Sans MS" panose="030F0702030302020204" pitchFamily="66" charset="0"/>
              </a:rPr>
              <a:t>nh tính</a:t>
            </a:r>
            <a:r>
              <a:rPr lang="vi-VN" sz="2000" b="0" i="0">
                <a:solidFill>
                  <a:srgbClr val="35216F"/>
                </a:solidFill>
                <a:effectLst/>
                <a:latin typeface="Comic Sans MS" panose="030F0702030302020204" pitchFamily="66" charset="0"/>
              </a:rPr>
              <a:t>: s</a:t>
            </a:r>
            <a:r>
              <a:rPr lang="vi-VN" sz="2000" b="0" i="0">
                <a:solidFill>
                  <a:srgbClr val="35216F"/>
                </a:solidFill>
                <a:effectLst/>
                <a:latin typeface="Times New Roman" panose="02020603050405020304" pitchFamily="18" charset="0"/>
              </a:rPr>
              <a:t>ử </a:t>
            </a:r>
            <a:r>
              <a:rPr lang="vi-VN" sz="2000" b="0" i="0">
                <a:solidFill>
                  <a:srgbClr val="35216F"/>
                </a:solidFill>
                <a:effectLst/>
                <a:latin typeface="Comic Sans MS" panose="030F0702030302020204" pitchFamily="66" charset="0"/>
              </a:rPr>
              <a:t>d</a:t>
            </a:r>
            <a:r>
              <a:rPr lang="vi-VN" sz="2000" b="0" i="0">
                <a:solidFill>
                  <a:srgbClr val="35216F"/>
                </a:solidFill>
                <a:effectLst/>
                <a:latin typeface="Times New Roman" panose="02020603050405020304" pitchFamily="18" charset="0"/>
              </a:rPr>
              <a:t>ụ</a:t>
            </a:r>
            <a:r>
              <a:rPr lang="vi-VN" sz="2000" b="0" i="0">
                <a:solidFill>
                  <a:srgbClr val="35216F"/>
                </a:solidFill>
                <a:effectLst/>
                <a:latin typeface="Comic Sans MS" panose="030F0702030302020204" pitchFamily="66" charset="0"/>
              </a:rPr>
              <a:t>ng d</a:t>
            </a:r>
            <a:r>
              <a:rPr lang="vi-VN" sz="2000" b="0" i="0">
                <a:solidFill>
                  <a:srgbClr val="35216F"/>
                </a:solidFill>
                <a:effectLst/>
                <a:latin typeface="Times New Roman" panose="02020603050405020304" pitchFamily="18" charset="0"/>
              </a:rPr>
              <a:t>ự </a:t>
            </a:r>
            <a:r>
              <a:rPr lang="vi-VN" sz="2000" b="0" i="0">
                <a:solidFill>
                  <a:srgbClr val="35216F"/>
                </a:solidFill>
                <a:effectLst/>
                <a:latin typeface="Comic Sans MS" panose="030F0702030302020204" pitchFamily="66" charset="0"/>
              </a:rPr>
              <a:t>toán đ</a:t>
            </a:r>
            <a:r>
              <a:rPr lang="vi-VN" sz="2000" b="0" i="0">
                <a:solidFill>
                  <a:srgbClr val="35216F"/>
                </a:solidFill>
                <a:effectLst/>
                <a:latin typeface="Times New Roman" panose="02020603050405020304" pitchFamily="18" charset="0"/>
              </a:rPr>
              <a:t>ị</a:t>
            </a:r>
            <a:r>
              <a:rPr lang="vi-VN" sz="2000" b="0" i="0">
                <a:solidFill>
                  <a:srgbClr val="35216F"/>
                </a:solidFill>
                <a:effectLst/>
                <a:latin typeface="Comic Sans MS" panose="030F0702030302020204" pitchFamily="66" charset="0"/>
              </a:rPr>
              <a:t>nh tính (các c</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p đ</a:t>
            </a:r>
            <a:r>
              <a:rPr lang="vi-VN" sz="2000" b="0" i="0">
                <a:solidFill>
                  <a:srgbClr val="35216F"/>
                </a:solidFill>
                <a:effectLst/>
                <a:latin typeface="Times New Roman" panose="02020603050405020304" pitchFamily="18" charset="0"/>
              </a:rPr>
              <a:t>ộ</a:t>
            </a:r>
            <a:r>
              <a:rPr lang="vi-VN" sz="2000" b="0" i="0">
                <a:solidFill>
                  <a:srgbClr val="35216F"/>
                </a:solidFill>
                <a:effectLst/>
                <a:latin typeface="Comic Sans MS" panose="030F0702030302020204" pitchFamily="66" charset="0"/>
              </a:rPr>
              <a:t>)</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1" i="0">
                <a:solidFill>
                  <a:srgbClr val="009999"/>
                </a:solidFill>
                <a:effectLst/>
                <a:latin typeface="Comic Sans MS" panose="030F0702030302020204" pitchFamily="66" charset="0"/>
              </a:rPr>
              <a:t>Kh</a:t>
            </a:r>
            <a:r>
              <a:rPr lang="vi-VN" sz="2000" b="1" i="0">
                <a:solidFill>
                  <a:srgbClr val="009999"/>
                </a:solidFill>
                <a:effectLst/>
                <a:latin typeface="Times New Roman" panose="02020603050405020304" pitchFamily="18" charset="0"/>
              </a:rPr>
              <a:t>ả </a:t>
            </a:r>
            <a:r>
              <a:rPr lang="vi-VN" sz="2000" b="1" i="0">
                <a:solidFill>
                  <a:srgbClr val="009999"/>
                </a:solidFill>
                <a:effectLst/>
                <a:latin typeface="Comic Sans MS" panose="030F0702030302020204" pitchFamily="66" charset="0"/>
              </a:rPr>
              <a:t>năng</a:t>
            </a:r>
            <a:r>
              <a:rPr lang="vi-VN" sz="2000" b="0" i="0">
                <a:solidFill>
                  <a:srgbClr val="009999"/>
                </a:solidFill>
                <a:effectLst/>
                <a:latin typeface="Comic Sans MS" panose="030F0702030302020204" pitchFamily="66" charset="0"/>
              </a:rPr>
              <a:t>: {r</a:t>
            </a:r>
            <a:r>
              <a:rPr lang="vi-VN" sz="2000" b="0" i="0">
                <a:solidFill>
                  <a:srgbClr val="009999"/>
                </a:solidFill>
                <a:effectLst/>
                <a:latin typeface="Times New Roman" panose="02020603050405020304" pitchFamily="18" charset="0"/>
              </a:rPr>
              <a:t>ấ</a:t>
            </a:r>
            <a:r>
              <a:rPr lang="vi-VN" sz="2000" b="0" i="0">
                <a:solidFill>
                  <a:srgbClr val="009999"/>
                </a:solidFill>
                <a:effectLst/>
                <a:latin typeface="Comic Sans MS" panose="030F0702030302020204" pitchFamily="66" charset="0"/>
              </a:rPr>
              <a:t>t có th</a:t>
            </a:r>
            <a:r>
              <a:rPr lang="vi-VN" sz="2000" b="0" i="0">
                <a:solidFill>
                  <a:srgbClr val="009999"/>
                </a:solidFill>
                <a:effectLst/>
                <a:latin typeface="Times New Roman" panose="02020603050405020304" pitchFamily="18" charset="0"/>
              </a:rPr>
              <a:t>ể</a:t>
            </a:r>
            <a:r>
              <a:rPr lang="vi-VN" sz="2000" b="0" i="0">
                <a:solidFill>
                  <a:srgbClr val="009999"/>
                </a:solidFill>
                <a:effectLst/>
                <a:latin typeface="Comic Sans MS" panose="030F0702030302020204" pitchFamily="66" charset="0"/>
              </a:rPr>
              <a:t>, có kh</a:t>
            </a:r>
            <a:r>
              <a:rPr lang="vi-VN" sz="2000" b="0" i="0">
                <a:solidFill>
                  <a:srgbClr val="009999"/>
                </a:solidFill>
                <a:effectLst/>
                <a:latin typeface="Times New Roman" panose="02020603050405020304" pitchFamily="18" charset="0"/>
              </a:rPr>
              <a:t>ả </a:t>
            </a:r>
            <a:r>
              <a:rPr lang="vi-VN" sz="2000" b="0" i="0">
                <a:solidFill>
                  <a:srgbClr val="009999"/>
                </a:solidFill>
                <a:effectLst/>
                <a:latin typeface="Comic Sans MS" panose="030F0702030302020204" pitchFamily="66" charset="0"/>
              </a:rPr>
              <a:t>năng, có th</a:t>
            </a:r>
            <a:r>
              <a:rPr lang="vi-VN" sz="2000" b="0" i="0">
                <a:solidFill>
                  <a:srgbClr val="009999"/>
                </a:solidFill>
                <a:effectLst/>
                <a:latin typeface="Times New Roman" panose="02020603050405020304" pitchFamily="18" charset="0"/>
              </a:rPr>
              <a:t>ể</a:t>
            </a:r>
            <a:r>
              <a:rPr lang="vi-VN" sz="2000" b="0" i="0">
                <a:solidFill>
                  <a:srgbClr val="009999"/>
                </a:solidFill>
                <a:effectLst/>
                <a:latin typeface="Comic Sans MS" panose="030F0702030302020204" pitchFamily="66" charset="0"/>
              </a:rPr>
              <a:t>, không ch</a:t>
            </a:r>
            <a:r>
              <a:rPr lang="vi-VN" sz="2000" b="0" i="0">
                <a:solidFill>
                  <a:srgbClr val="009999"/>
                </a:solidFill>
                <a:effectLst/>
                <a:latin typeface="Times New Roman" panose="02020603050405020304" pitchFamily="18" charset="0"/>
              </a:rPr>
              <a:t>ắ</a:t>
            </a:r>
            <a:r>
              <a:rPr lang="vi-VN" sz="2000" b="0" i="0">
                <a:solidFill>
                  <a:srgbClr val="009999"/>
                </a:solidFill>
                <a:effectLst/>
                <a:latin typeface="Comic Sans MS" panose="030F0702030302020204" pitchFamily="66" charset="0"/>
              </a:rPr>
              <a:t>c, ...}</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1" i="0">
                <a:solidFill>
                  <a:srgbClr val="009999"/>
                </a:solidFill>
                <a:effectLst/>
                <a:latin typeface="Comic Sans MS" panose="030F0702030302020204" pitchFamily="66" charset="0"/>
              </a:rPr>
              <a:t>M</a:t>
            </a:r>
            <a:r>
              <a:rPr lang="vi-VN" sz="2000" b="1" i="0">
                <a:solidFill>
                  <a:srgbClr val="009999"/>
                </a:solidFill>
                <a:effectLst/>
                <a:latin typeface="Times New Roman" panose="02020603050405020304" pitchFamily="18" charset="0"/>
              </a:rPr>
              <a:t>ứ</a:t>
            </a:r>
            <a:r>
              <a:rPr lang="vi-VN" sz="2000" b="1" i="0">
                <a:solidFill>
                  <a:srgbClr val="009999"/>
                </a:solidFill>
                <a:effectLst/>
                <a:latin typeface="Comic Sans MS" panose="030F0702030302020204" pitchFamily="66" charset="0"/>
              </a:rPr>
              <a:t>c đ</a:t>
            </a:r>
            <a:r>
              <a:rPr lang="vi-VN" sz="2000" b="1" i="0">
                <a:solidFill>
                  <a:srgbClr val="009999"/>
                </a:solidFill>
                <a:effectLst/>
                <a:latin typeface="Times New Roman" panose="02020603050405020304" pitchFamily="18" charset="0"/>
              </a:rPr>
              <a:t>ộ </a:t>
            </a:r>
            <a:r>
              <a:rPr lang="vi-VN" sz="2000" b="1" i="0">
                <a:solidFill>
                  <a:srgbClr val="009999"/>
                </a:solidFill>
                <a:effectLst/>
                <a:latin typeface="Comic Sans MS" panose="030F0702030302020204" pitchFamily="66" charset="0"/>
              </a:rPr>
              <a:t>nghiêm tr</a:t>
            </a:r>
            <a:r>
              <a:rPr lang="vi-VN" sz="2000" b="1" i="0">
                <a:solidFill>
                  <a:srgbClr val="009999"/>
                </a:solidFill>
                <a:effectLst/>
                <a:latin typeface="Times New Roman" panose="02020603050405020304" pitchFamily="18" charset="0"/>
              </a:rPr>
              <a:t>ọ</a:t>
            </a:r>
            <a:r>
              <a:rPr lang="vi-VN" sz="2000" b="1" i="0">
                <a:solidFill>
                  <a:srgbClr val="009999"/>
                </a:solidFill>
                <a:effectLst/>
                <a:latin typeface="Comic Sans MS" panose="030F0702030302020204" pitchFamily="66" charset="0"/>
              </a:rPr>
              <a:t>ng</a:t>
            </a:r>
            <a:r>
              <a:rPr lang="vi-VN" sz="2000" b="0" i="0">
                <a:solidFill>
                  <a:srgbClr val="009999"/>
                </a:solidFill>
                <a:effectLst/>
                <a:latin typeface="Comic Sans MS" panose="030F0702030302020204" pitchFamily="66" charset="0"/>
              </a:rPr>
              <a:t>: {th</a:t>
            </a:r>
            <a:r>
              <a:rPr lang="vi-VN" sz="2000" b="0" i="0">
                <a:solidFill>
                  <a:srgbClr val="009999"/>
                </a:solidFill>
                <a:effectLst/>
                <a:latin typeface="Times New Roman" panose="02020603050405020304" pitchFamily="18" charset="0"/>
              </a:rPr>
              <a:t>ả</a:t>
            </a:r>
            <a:r>
              <a:rPr lang="vi-VN" sz="2000" b="0" i="0">
                <a:solidFill>
                  <a:srgbClr val="009999"/>
                </a:solidFill>
                <a:effectLst/>
                <a:latin typeface="Comic Sans MS" panose="030F0702030302020204" pitchFamily="66" charset="0"/>
              </a:rPr>
              <a:t>m kh</a:t>
            </a:r>
            <a:r>
              <a:rPr lang="vi-VN" sz="2000" b="0" i="0">
                <a:solidFill>
                  <a:srgbClr val="009999"/>
                </a:solidFill>
                <a:effectLst/>
                <a:latin typeface="Times New Roman" panose="02020603050405020304" pitchFamily="18" charset="0"/>
              </a:rPr>
              <a:t>ố</a:t>
            </a:r>
            <a:r>
              <a:rPr lang="vi-VN" sz="2000" b="0" i="0">
                <a:solidFill>
                  <a:srgbClr val="009999"/>
                </a:solidFill>
                <a:effectLst/>
                <a:latin typeface="Comic Sans MS" panose="030F0702030302020204" pitchFamily="66" charset="0"/>
              </a:rPr>
              <a:t>c, nghiêm tr</a:t>
            </a:r>
            <a:r>
              <a:rPr lang="vi-VN" sz="2000" b="0" i="0">
                <a:solidFill>
                  <a:srgbClr val="009999"/>
                </a:solidFill>
                <a:effectLst/>
                <a:latin typeface="Times New Roman" panose="02020603050405020304" pitchFamily="18" charset="0"/>
              </a:rPr>
              <a:t>ọ</a:t>
            </a:r>
            <a:r>
              <a:rPr lang="vi-VN" sz="2000" b="0" i="0">
                <a:solidFill>
                  <a:srgbClr val="009999"/>
                </a:solidFill>
                <a:effectLst/>
                <a:latin typeface="Comic Sans MS" panose="030F0702030302020204" pitchFamily="66" charset="0"/>
              </a:rPr>
              <a:t>ng, cao,</a:t>
            </a:r>
            <a:r>
              <a:rPr lang="en-US" sz="2000" b="0" i="0">
                <a:solidFill>
                  <a:srgbClr val="009999"/>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trung bình, ...}</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=&gt; </a:t>
            </a:r>
            <a:r>
              <a:rPr lang="vi-VN" sz="2000" b="0" i="0">
                <a:solidFill>
                  <a:srgbClr val="35216F"/>
                </a:solidFill>
                <a:effectLst/>
                <a:latin typeface="Comic Sans MS" panose="030F0702030302020204" pitchFamily="66" charset="0"/>
              </a:rPr>
              <a:t>b</a:t>
            </a:r>
            <a:r>
              <a:rPr lang="vi-VN" sz="2000" b="0" i="0">
                <a:solidFill>
                  <a:srgbClr val="35216F"/>
                </a:solidFill>
                <a:effectLst/>
                <a:latin typeface="Times New Roman" panose="02020603050405020304" pitchFamily="18" charset="0"/>
              </a:rPr>
              <a:t>ả</a:t>
            </a:r>
            <a:r>
              <a:rPr lang="vi-VN" sz="2000" b="0" i="0">
                <a:solidFill>
                  <a:srgbClr val="35216F"/>
                </a:solidFill>
                <a:effectLst/>
                <a:latin typeface="Comic Sans MS" panose="030F0702030302020204" pitchFamily="66" charset="0"/>
              </a:rPr>
              <a:t>ng xác xu</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t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 – xác xu</a:t>
            </a:r>
            <a:r>
              <a:rPr lang="vi-VN" sz="2000" b="0" i="0">
                <a:solidFill>
                  <a:srgbClr val="35216F"/>
                </a:solidFill>
                <a:effectLst/>
                <a:latin typeface="Times New Roman" panose="02020603050405020304" pitchFamily="18" charset="0"/>
              </a:rPr>
              <a:t>ấ</a:t>
            </a:r>
            <a:r>
              <a:rPr lang="vi-VN" sz="2000" b="0" i="0">
                <a:solidFill>
                  <a:srgbClr val="35216F"/>
                </a:solidFill>
                <a:effectLst/>
                <a:latin typeface="Comic Sans MS" panose="030F0702030302020204" pitchFamily="66" charset="0"/>
              </a:rPr>
              <a:t>t cho m</a:t>
            </a:r>
            <a:r>
              <a:rPr lang="vi-VN" sz="2000" b="0" i="0">
                <a:solidFill>
                  <a:srgbClr val="35216F"/>
                </a:solidFill>
                <a:effectLst/>
                <a:latin typeface="Times New Roman" panose="02020603050405020304" pitchFamily="18" charset="0"/>
              </a:rPr>
              <a:t>ỗ</a:t>
            </a:r>
            <a:r>
              <a:rPr lang="vi-VN" sz="2000" b="0" i="0">
                <a:solidFill>
                  <a:srgbClr val="35216F"/>
                </a:solidFill>
                <a:effectLst/>
                <a:latin typeface="Comic Sans MS" panose="030F0702030302020204" pitchFamily="66" charset="0"/>
              </a:rPr>
              <a:t>i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=&gt; </a:t>
            </a:r>
            <a:r>
              <a:rPr lang="vi-VN" sz="2000" b="0" i="0">
                <a:solidFill>
                  <a:srgbClr val="35216F"/>
                </a:solidFill>
                <a:effectLst/>
                <a:latin typeface="Comic Sans MS" panose="030F0702030302020204" pitchFamily="66" charset="0"/>
              </a:rPr>
              <a:t>So sánh r</a:t>
            </a:r>
            <a:r>
              <a:rPr lang="vi-VN" sz="2000" b="0" i="0">
                <a:solidFill>
                  <a:srgbClr val="35216F"/>
                </a:solidFill>
                <a:effectLst/>
                <a:latin typeface="Times New Roman" panose="02020603050405020304" pitchFamily="18" charset="0"/>
              </a:rPr>
              <a:t>ủ</a:t>
            </a:r>
            <a:r>
              <a:rPr lang="vi-VN" sz="2000" b="0" i="0">
                <a:solidFill>
                  <a:srgbClr val="35216F"/>
                </a:solidFill>
                <a:effectLst/>
                <a:latin typeface="Comic Sans MS" panose="030F0702030302020204" pitchFamily="66" charset="0"/>
              </a:rPr>
              <a:t>i ro/</a:t>
            </a:r>
            <a:r>
              <a:rPr lang="vi-VN" sz="2000" b="0" i="0">
                <a:solidFill>
                  <a:srgbClr val="35216F"/>
                </a:solidFill>
                <a:effectLst/>
                <a:latin typeface="Times New Roman" panose="02020603050405020304" pitchFamily="18" charset="0"/>
              </a:rPr>
              <a:t>ư</a:t>
            </a:r>
            <a:r>
              <a:rPr lang="vi-VN" sz="2000" b="0" i="0">
                <a:solidFill>
                  <a:srgbClr val="35216F"/>
                </a:solidFill>
                <a:effectLst/>
                <a:latin typeface="Comic Sans MS" panose="030F0702030302020204" pitchFamily="66" charset="0"/>
              </a:rPr>
              <a:t>u tiên m</a:t>
            </a:r>
            <a:r>
              <a:rPr lang="vi-VN" sz="2000" b="0" i="0">
                <a:solidFill>
                  <a:srgbClr val="35216F"/>
                </a:solidFill>
                <a:effectLst/>
                <a:latin typeface="Times New Roman" panose="02020603050405020304" pitchFamily="18" charset="0"/>
              </a:rPr>
              <a:t>ứ</a:t>
            </a:r>
            <a:r>
              <a:rPr lang="vi-VN" sz="2000" b="0" i="0">
                <a:solidFill>
                  <a:srgbClr val="35216F"/>
                </a:solidFill>
                <a:effectLst/>
                <a:latin typeface="Comic Sans MS" panose="030F0702030302020204" pitchFamily="66" charset="0"/>
              </a:rPr>
              <a:t>c đ</a:t>
            </a:r>
            <a:r>
              <a:rPr lang="vi-VN" sz="2000" b="0" i="0">
                <a:solidFill>
                  <a:srgbClr val="35216F"/>
                </a:solidFill>
                <a:effectLst/>
                <a:latin typeface="Times New Roman" panose="02020603050405020304" pitchFamily="18" charset="0"/>
              </a:rPr>
              <a:t>ộ </a:t>
            </a:r>
            <a:r>
              <a:rPr lang="vi-VN" sz="2000" b="0" i="0">
                <a:solidFill>
                  <a:srgbClr val="35216F"/>
                </a:solidFill>
                <a:effectLst/>
                <a:latin typeface="Comic Sans MS" panose="030F0702030302020204" pitchFamily="66" charset="0"/>
              </a:rPr>
              <a:t>nghiêm tr</a:t>
            </a:r>
            <a:r>
              <a:rPr lang="vi-VN" sz="2000" b="0" i="0">
                <a:solidFill>
                  <a:srgbClr val="35216F"/>
                </a:solidFill>
                <a:effectLst/>
                <a:latin typeface="Times New Roman" panose="02020603050405020304" pitchFamily="18" charset="0"/>
              </a:rPr>
              <a:t>ọ</a:t>
            </a:r>
            <a:r>
              <a:rPr lang="vi-VN" sz="2000" b="0" i="0">
                <a:solidFill>
                  <a:srgbClr val="35216F"/>
                </a:solidFill>
                <a:effectLst/>
                <a:latin typeface="Comic Sans MS" panose="030F0702030302020204" pitchFamily="66" charset="0"/>
              </a:rPr>
              <a:t>ng</a:t>
            </a:r>
            <a:r>
              <a:rPr lang="vi-VN" sz="2000"/>
              <a:t> </a:t>
            </a:r>
            <a:br>
              <a:rPr lang="vi-VN" sz="2000"/>
            </a:br>
            <a:endParaRPr lang="en-US" sz="2000"/>
          </a:p>
        </p:txBody>
      </p:sp>
      <p:pic>
        <p:nvPicPr>
          <p:cNvPr id="5" name="Picture 4">
            <a:extLst>
              <a:ext uri="{FF2B5EF4-FFF2-40B4-BE49-F238E27FC236}">
                <a16:creationId xmlns:a16="http://schemas.microsoft.com/office/drawing/2014/main" id="{FB4236A0-1A72-4269-9D28-6E0875E5459F}"/>
              </a:ext>
            </a:extLst>
          </p:cNvPr>
          <p:cNvPicPr>
            <a:picLocks noChangeAspect="1"/>
          </p:cNvPicPr>
          <p:nvPr/>
        </p:nvPicPr>
        <p:blipFill>
          <a:blip r:embed="rId2"/>
          <a:stretch>
            <a:fillRect/>
          </a:stretch>
        </p:blipFill>
        <p:spPr>
          <a:xfrm>
            <a:off x="2589212" y="1354137"/>
            <a:ext cx="8772525" cy="1533525"/>
          </a:xfrm>
          <a:prstGeom prst="rect">
            <a:avLst/>
          </a:prstGeom>
        </p:spPr>
      </p:pic>
    </p:spTree>
    <p:extLst>
      <p:ext uri="{BB962C8B-B14F-4D97-AF65-F5344CB8AC3E}">
        <p14:creationId xmlns:p14="http://schemas.microsoft.com/office/powerpoint/2010/main" val="7502852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E95D-1D87-484F-8ACC-171C49E17FF7}"/>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Bảng đánh giá rủi ro định tính: Ví dụ</a:t>
            </a:r>
            <a:br>
              <a:rPr lang="en-US" sz="2800">
                <a:solidFill>
                  <a:srgbClr val="CC0000"/>
                </a:solidFill>
                <a:latin typeface="Arial" panose="020B0604020202020204" pitchFamily="34" charset="0"/>
                <a:cs typeface="Arial" panose="020B0604020202020204" pitchFamily="34" charset="0"/>
              </a:rPr>
            </a:br>
            <a:r>
              <a:rPr lang="en-US" sz="2800">
                <a:solidFill>
                  <a:srgbClr val="CC0000"/>
                </a:solidFill>
                <a:latin typeface="Arial" panose="020B0604020202020204" pitchFamily="34" charset="0"/>
                <a:cs typeface="Arial" panose="020B0604020202020204" pitchFamily="34" charset="0"/>
              </a:rPr>
              <a:t>Rủi ro: “cửa mở khi tàu đang di chuyển” </a:t>
            </a:r>
          </a:p>
        </p:txBody>
      </p:sp>
      <p:sp>
        <p:nvSpPr>
          <p:cNvPr id="3" name="Content Placeholder 2">
            <a:extLst>
              <a:ext uri="{FF2B5EF4-FFF2-40B4-BE49-F238E27FC236}">
                <a16:creationId xmlns:a16="http://schemas.microsoft.com/office/drawing/2014/main" id="{D7800990-D135-4F45-90EC-E22455EA0EB8}"/>
              </a:ext>
            </a:extLst>
          </p:cNvPr>
          <p:cNvSpPr>
            <a:spLocks noGrp="1"/>
          </p:cNvSpPr>
          <p:nvPr>
            <p:ph idx="1"/>
          </p:nvPr>
        </p:nvSpPr>
        <p:spPr>
          <a:xfrm>
            <a:off x="2589212" y="1651000"/>
            <a:ext cx="8915400" cy="3777622"/>
          </a:xfrm>
        </p:spPr>
        <p:txBody>
          <a:bodyPr/>
          <a:lstStyle/>
          <a:p>
            <a:r>
              <a:rPr lang="en-US" sz="1800" b="1" i="0">
                <a:solidFill>
                  <a:srgbClr val="35216F"/>
                </a:solidFill>
                <a:effectLst/>
                <a:latin typeface="Comic Sans MS" panose="030F0702030302020204" pitchFamily="66" charset="0"/>
              </a:rPr>
              <a:t>Kh</a:t>
            </a:r>
            <a:r>
              <a:rPr lang="en-US" sz="1800" b="1" i="0">
                <a:solidFill>
                  <a:srgbClr val="35216F"/>
                </a:solidFill>
                <a:effectLst/>
                <a:latin typeface="Times New Roman" panose="02020603050405020304" pitchFamily="18" charset="0"/>
              </a:rPr>
              <a:t>ả </a:t>
            </a:r>
            <a:r>
              <a:rPr lang="en-US" sz="1800" b="1" i="0">
                <a:solidFill>
                  <a:srgbClr val="35216F"/>
                </a:solidFill>
                <a:effectLst/>
                <a:latin typeface="Comic Sans MS" panose="030F0702030302020204" pitchFamily="66" charset="0"/>
              </a:rPr>
              <a:t>năng r</a:t>
            </a:r>
            <a:r>
              <a:rPr lang="en-US" sz="1800" b="1" i="0">
                <a:solidFill>
                  <a:srgbClr val="35216F"/>
                </a:solidFill>
                <a:effectLst/>
                <a:latin typeface="Times New Roman" panose="02020603050405020304" pitchFamily="18" charset="0"/>
              </a:rPr>
              <a:t>ủ</a:t>
            </a:r>
            <a:r>
              <a:rPr lang="en-US" sz="1800" b="1" i="0">
                <a:solidFill>
                  <a:srgbClr val="35216F"/>
                </a:solidFill>
                <a:effectLst/>
                <a:latin typeface="Comic Sans MS" panose="030F0702030302020204" pitchFamily="66" charset="0"/>
              </a:rPr>
              <a:t>i ro</a:t>
            </a:r>
            <a:r>
              <a:rPr lang="en-US"/>
              <a:t> </a:t>
            </a:r>
            <a:br>
              <a:rPr lang="en-US"/>
            </a:br>
            <a:endParaRPr lang="en-US"/>
          </a:p>
        </p:txBody>
      </p:sp>
      <p:pic>
        <p:nvPicPr>
          <p:cNvPr id="5" name="Picture 4">
            <a:extLst>
              <a:ext uri="{FF2B5EF4-FFF2-40B4-BE49-F238E27FC236}">
                <a16:creationId xmlns:a16="http://schemas.microsoft.com/office/drawing/2014/main" id="{99362164-7D04-4429-B624-059AD0A760FB}"/>
              </a:ext>
            </a:extLst>
          </p:cNvPr>
          <p:cNvPicPr>
            <a:picLocks noChangeAspect="1"/>
          </p:cNvPicPr>
          <p:nvPr/>
        </p:nvPicPr>
        <p:blipFill>
          <a:blip r:embed="rId2"/>
          <a:stretch>
            <a:fillRect/>
          </a:stretch>
        </p:blipFill>
        <p:spPr>
          <a:xfrm>
            <a:off x="2589212" y="2005013"/>
            <a:ext cx="8629650" cy="3423610"/>
          </a:xfrm>
          <a:prstGeom prst="rect">
            <a:avLst/>
          </a:prstGeom>
        </p:spPr>
      </p:pic>
      <p:sp>
        <p:nvSpPr>
          <p:cNvPr id="7" name="TextBox 6">
            <a:extLst>
              <a:ext uri="{FF2B5EF4-FFF2-40B4-BE49-F238E27FC236}">
                <a16:creationId xmlns:a16="http://schemas.microsoft.com/office/drawing/2014/main" id="{31D38444-4F2A-473C-B2F6-485B19D39362}"/>
              </a:ext>
            </a:extLst>
          </p:cNvPr>
          <p:cNvSpPr txBox="1"/>
          <p:nvPr/>
        </p:nvSpPr>
        <p:spPr>
          <a:xfrm>
            <a:off x="2679699" y="5504357"/>
            <a:ext cx="8911687" cy="1261884"/>
          </a:xfrm>
          <a:prstGeom prst="rect">
            <a:avLst/>
          </a:prstGeom>
          <a:noFill/>
        </p:spPr>
        <p:txBody>
          <a:bodyPr wrap="square">
            <a:spAutoFit/>
          </a:bodyPr>
          <a:lstStyle/>
          <a:p>
            <a:r>
              <a:rPr lang="vi-VN" sz="2000" b="0" i="0">
                <a:solidFill>
                  <a:srgbClr val="800080"/>
                </a:solidFill>
                <a:effectLst/>
                <a:latin typeface="Wingdings" panose="05000000000000000000" pitchFamily="2" charset="2"/>
              </a:rPr>
              <a:t> </a:t>
            </a:r>
            <a:r>
              <a:rPr lang="vi-VN" sz="1800" b="0" i="0">
                <a:solidFill>
                  <a:srgbClr val="009999"/>
                </a:solidFill>
                <a:effectLst/>
                <a:latin typeface="Comic Sans MS" panose="030F0702030302020204" pitchFamily="66" charset="0"/>
              </a:rPr>
              <a:t>d</a:t>
            </a:r>
            <a:r>
              <a:rPr lang="vi-VN" sz="1800" b="0" i="0">
                <a:solidFill>
                  <a:srgbClr val="009999"/>
                </a:solidFill>
                <a:effectLst/>
                <a:latin typeface="Times New Roman" panose="02020603050405020304" pitchFamily="18" charset="0"/>
              </a:rPr>
              <a:t>ễ </a:t>
            </a:r>
            <a:r>
              <a:rPr lang="vi-VN" sz="1800" b="0" i="0">
                <a:solidFill>
                  <a:srgbClr val="009999"/>
                </a:solidFill>
                <a:effectLst/>
                <a:latin typeface="Comic Sans MS" panose="030F0702030302020204" pitchFamily="66" charset="0"/>
              </a:rPr>
              <a:t>s</a:t>
            </a:r>
            <a:r>
              <a:rPr lang="vi-VN" sz="1800" b="0" i="0">
                <a:solidFill>
                  <a:srgbClr val="009999"/>
                </a:solidFill>
                <a:effectLst/>
                <a:latin typeface="Times New Roman" panose="02020603050405020304" pitchFamily="18" charset="0"/>
              </a:rPr>
              <a:t>ử </a:t>
            </a:r>
            <a:r>
              <a:rPr lang="vi-VN" sz="1800" b="0" i="0">
                <a:solidFill>
                  <a:srgbClr val="009999"/>
                </a:solidFill>
                <a:effectLst/>
                <a:latin typeface="Comic Sans MS" panose="030F0702030302020204" pitchFamily="66" charset="0"/>
              </a:rPr>
              <a:t>d</a:t>
            </a:r>
            <a:r>
              <a:rPr lang="vi-VN" sz="1800" b="0" i="0">
                <a:solidFill>
                  <a:srgbClr val="009999"/>
                </a:solidFill>
                <a:effectLst/>
                <a:latin typeface="Times New Roman" panose="02020603050405020304" pitchFamily="18" charset="0"/>
              </a:rPr>
              <a:t>ụ</a:t>
            </a:r>
            <a:r>
              <a:rPr lang="vi-VN" sz="1800" b="0" i="0">
                <a:solidFill>
                  <a:srgbClr val="009999"/>
                </a:solidFill>
                <a:effectLst/>
                <a:latin typeface="Comic Sans MS" panose="030F0702030302020204" pitchFamily="66" charset="0"/>
              </a:rPr>
              <a:t>ng</a:t>
            </a:r>
            <a:br>
              <a:rPr lang="vi-VN" sz="18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1800" b="0" i="0">
                <a:solidFill>
                  <a:srgbClr val="009999"/>
                </a:solidFill>
                <a:effectLst/>
                <a:latin typeface="Comic Sans MS" panose="030F0702030302020204" pitchFamily="66" charset="0"/>
              </a:rPr>
              <a:t>h</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n ch</a:t>
            </a:r>
            <a:r>
              <a:rPr lang="vi-VN" sz="1800" b="0" i="0">
                <a:solidFill>
                  <a:srgbClr val="009999"/>
                </a:solidFill>
                <a:effectLst/>
                <a:latin typeface="Times New Roman" panose="02020603050405020304" pitchFamily="18" charset="0"/>
              </a:rPr>
              <a:t>ế</a:t>
            </a:r>
            <a:r>
              <a:rPr lang="vi-VN" sz="1800" b="0" i="0">
                <a:solidFill>
                  <a:srgbClr val="009999"/>
                </a:solidFill>
                <a:effectLst/>
                <a:latin typeface="Comic Sans MS" panose="030F0702030302020204" pitchFamily="66" charset="0"/>
              </a:rPr>
              <a:t>: nh</a:t>
            </a:r>
            <a:r>
              <a:rPr lang="vi-VN" sz="1800" b="0" i="0">
                <a:solidFill>
                  <a:srgbClr val="009999"/>
                </a:solidFill>
                <a:effectLst/>
                <a:latin typeface="Times New Roman" panose="02020603050405020304" pitchFamily="18" charset="0"/>
              </a:rPr>
              <a:t>ữ</a:t>
            </a:r>
            <a:r>
              <a:rPr lang="vi-VN" sz="1800" b="0" i="0">
                <a:solidFill>
                  <a:srgbClr val="009999"/>
                </a:solidFill>
                <a:effectLst/>
                <a:latin typeface="Comic Sans MS" panose="030F0702030302020204" pitchFamily="66" charset="0"/>
              </a:rPr>
              <a:t>ng </a:t>
            </a:r>
            <a:r>
              <a:rPr lang="vi-VN" sz="1800" b="0" i="0">
                <a:solidFill>
                  <a:srgbClr val="009999"/>
                </a:solidFill>
                <a:effectLst/>
                <a:latin typeface="Times New Roman" panose="02020603050405020304" pitchFamily="18" charset="0"/>
              </a:rPr>
              <a:t>ướ</a:t>
            </a:r>
            <a:r>
              <a:rPr lang="vi-VN" sz="1800" b="0" i="0">
                <a:solidFill>
                  <a:srgbClr val="009999"/>
                </a:solidFill>
                <a:effectLst/>
                <a:latin typeface="Comic Sans MS" panose="030F0702030302020204" pitchFamily="66" charset="0"/>
              </a:rPr>
              <a:t>c tính c</a:t>
            </a:r>
            <a:r>
              <a:rPr lang="vi-VN" sz="1800" b="0" i="0">
                <a:solidFill>
                  <a:srgbClr val="009999"/>
                </a:solidFill>
                <a:effectLst/>
                <a:latin typeface="Times New Roman" panose="02020603050405020304" pitchFamily="18" charset="0"/>
              </a:rPr>
              <a:t>ủ </a:t>
            </a:r>
            <a:r>
              <a:rPr lang="vi-VN" sz="1800" b="0" i="0">
                <a:solidFill>
                  <a:srgbClr val="009999"/>
                </a:solidFill>
                <a:effectLst/>
                <a:latin typeface="Comic Sans MS" panose="030F0702030302020204" pitchFamily="66" charset="0"/>
              </a:rPr>
              <a:t>quan, thô s</a:t>
            </a:r>
            <a:r>
              <a:rPr lang="vi-VN" sz="1800" b="0" i="0">
                <a:solidFill>
                  <a:srgbClr val="009999"/>
                </a:solidFill>
                <a:effectLst/>
                <a:latin typeface="Times New Roman" panose="02020603050405020304" pitchFamily="18" charset="0"/>
              </a:rPr>
              <a:t>ơ</a:t>
            </a:r>
            <a:r>
              <a:rPr lang="vi-VN" sz="1800" b="0" i="0">
                <a:solidFill>
                  <a:srgbClr val="009999"/>
                </a:solidFill>
                <a:effectLst/>
                <a:latin typeface="Comic Sans MS" panose="030F0702030302020204" pitchFamily="66" charset="0"/>
              </a:rPr>
              <a:t>, kh</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năng x</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y ra h</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a:t>
            </a:r>
            <a:r>
              <a:rPr lang="en-US" sz="1800" b="0" i="0">
                <a:solidFill>
                  <a:srgbClr val="009999"/>
                </a:solidFill>
                <a:effectLst/>
                <a:latin typeface="Times New Roman" panose="02020603050405020304" pitchFamily="18" charset="0"/>
              </a:rPr>
              <a:t> </a:t>
            </a:r>
            <a:r>
              <a:rPr lang="vi-VN" sz="1800" b="0" i="0">
                <a:solidFill>
                  <a:srgbClr val="009999"/>
                </a:solidFill>
                <a:effectLst/>
                <a:latin typeface="Comic Sans MS" panose="030F0702030302020204" pitchFamily="66" charset="0"/>
              </a:rPr>
              <a:t>không đ</a:t>
            </a:r>
            <a:r>
              <a:rPr lang="vi-VN" sz="1800" b="0" i="0">
                <a:solidFill>
                  <a:srgbClr val="009999"/>
                </a:solidFill>
                <a:effectLst/>
                <a:latin typeface="Times New Roman" panose="02020603050405020304" pitchFamily="18" charset="0"/>
              </a:rPr>
              <a:t>ượ</a:t>
            </a:r>
            <a:r>
              <a:rPr lang="vi-VN" sz="1800" b="0" i="0">
                <a:solidFill>
                  <a:srgbClr val="009999"/>
                </a:solidFill>
                <a:effectLst/>
                <a:latin typeface="Comic Sans MS" panose="030F0702030302020204" pitchFamily="66" charset="0"/>
              </a:rPr>
              <a:t>c xem xét.</a:t>
            </a:r>
            <a:r>
              <a:rPr lang="vi-VN"/>
              <a:t> </a:t>
            </a:r>
            <a:br>
              <a:rPr lang="vi-VN"/>
            </a:br>
            <a:endParaRPr lang="en-US"/>
          </a:p>
        </p:txBody>
      </p:sp>
    </p:spTree>
    <p:extLst>
      <p:ext uri="{BB962C8B-B14F-4D97-AF65-F5344CB8AC3E}">
        <p14:creationId xmlns:p14="http://schemas.microsoft.com/office/powerpoint/2010/main" val="15639859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07B2-30D0-4E4B-9500-9BF9EB9ADC33}"/>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rủi ro(2)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9338F3-A89C-4BC9-9444-B427374309AE}"/>
                  </a:ext>
                </a:extLst>
              </p:cNvPr>
              <p:cNvSpPr>
                <a:spLocks noGrp="1"/>
              </p:cNvSpPr>
              <p:nvPr>
                <p:ph idx="1"/>
              </p:nvPr>
            </p:nvSpPr>
            <p:spPr>
              <a:xfrm>
                <a:off x="2589212" y="1548384"/>
                <a:ext cx="8915400" cy="4362838"/>
              </a:xfrm>
            </p:spPr>
            <p:txBody>
              <a:bodyPr>
                <a:normAutofit fontScale="92500" lnSpcReduction="10000"/>
              </a:bodyPr>
              <a:lstStyle/>
              <a:p>
                <a:r>
                  <a:rPr lang="vi-VN" b="0" i="0">
                    <a:solidFill>
                      <a:srgbClr val="800080"/>
                    </a:solidFill>
                    <a:effectLst/>
                    <a:latin typeface="Arial" panose="020B0604020202020204" pitchFamily="34" charset="0"/>
                    <a:cs typeface="Arial" panose="020B0604020202020204" pitchFamily="34" charset="0"/>
                  </a:rPr>
                  <a:t> </a:t>
                </a:r>
                <a:r>
                  <a:rPr lang="vi-VN" b="1" i="0">
                    <a:solidFill>
                      <a:srgbClr val="35216F"/>
                    </a:solidFill>
                    <a:effectLst/>
                    <a:latin typeface="Arial" panose="020B0604020202020204" pitchFamily="34" charset="0"/>
                    <a:cs typeface="Arial" panose="020B0604020202020204" pitchFamily="34" charset="0"/>
                  </a:rPr>
                  <a:t>Đánh giá định lượng: </a:t>
                </a:r>
                <a:r>
                  <a:rPr lang="vi-VN" b="0" i="0">
                    <a:solidFill>
                      <a:srgbClr val="35216F"/>
                    </a:solidFill>
                    <a:effectLst/>
                    <a:latin typeface="Arial" panose="020B0604020202020204" pitchFamily="34" charset="0"/>
                    <a:cs typeface="Arial" panose="020B0604020202020204" pitchFamily="34" charset="0"/>
                  </a:rPr>
                  <a:t>Sử dụng ước tính số</a:t>
                </a:r>
                <a:br>
                  <a:rPr lang="vi-VN" b="0" i="0">
                    <a:solidFill>
                      <a:srgbClr val="35216F"/>
                    </a:solidFill>
                    <a:effectLst/>
                    <a:latin typeface="Arial" panose="020B0604020202020204" pitchFamily="34" charset="0"/>
                    <a:cs typeface="Arial" panose="020B0604020202020204" pitchFamily="34" charset="0"/>
                  </a:rPr>
                </a:br>
                <a:r>
                  <a:rPr lang="vi-VN" b="0" i="0">
                    <a:solidFill>
                      <a:srgbClr val="800080"/>
                    </a:solidFill>
                    <a:effectLst/>
                    <a:latin typeface="Arial" panose="020B0604020202020204" pitchFamily="34" charset="0"/>
                    <a:cs typeface="Arial" panose="020B0604020202020204" pitchFamily="34" charset="0"/>
                  </a:rPr>
                  <a:t>– </a:t>
                </a:r>
                <a:r>
                  <a:rPr lang="vi-VN" b="0" i="0">
                    <a:solidFill>
                      <a:srgbClr val="009999"/>
                    </a:solidFill>
                    <a:effectLst/>
                    <a:latin typeface="Arial" panose="020B0604020202020204" pitchFamily="34" charset="0"/>
                    <a:cs typeface="Arial" panose="020B0604020202020204" pitchFamily="34" charset="0"/>
                  </a:rPr>
                  <a:t>đối với các khả năng: {0, 0.1, 0.2, ..., 0.9, 1.0}</a:t>
                </a:r>
                <a:r>
                  <a:rPr lang="en-US" b="0" i="0">
                    <a:solidFill>
                      <a:srgbClr val="009999"/>
                    </a:solidFill>
                    <a:effectLst/>
                    <a:latin typeface="Arial" panose="020B0604020202020204" pitchFamily="34" charset="0"/>
                    <a:cs typeface="Arial" panose="020B0604020202020204" pitchFamily="34" charset="0"/>
                  </a:rPr>
                  <a:t> </a:t>
                </a:r>
                <a:r>
                  <a:rPr lang="vi-VN" i="1">
                    <a:solidFill>
                      <a:srgbClr val="009999"/>
                    </a:solidFill>
                    <a:cs typeface="Arial" panose="020B0604020202020204" pitchFamily="34" charset="0"/>
                  </a:rPr>
                  <a:t>Giá trị xác suất</a:t>
                </a:r>
                <a:endParaRPr lang="en-US" b="0" i="0">
                  <a:solidFill>
                    <a:srgbClr val="009999"/>
                  </a:solidFill>
                  <a:effectLst/>
                  <a:latin typeface="Arial" panose="020B0604020202020204" pitchFamily="34" charset="0"/>
                  <a:cs typeface="Arial" panose="020B0604020202020204" pitchFamily="34" charset="0"/>
                </a:endParaRPr>
              </a:p>
              <a:p>
                <a:pPr marL="573088" indent="0">
                  <a:buNone/>
                </a:pPr>
                <a:r>
                  <a:rPr lang="vi-VN" b="0" i="0">
                    <a:solidFill>
                      <a:srgbClr val="009999"/>
                    </a:solidFill>
                    <a:effectLst/>
                    <a:latin typeface="Arial" panose="020B0604020202020204" pitchFamily="34" charset="0"/>
                    <a:cs typeface="Arial" panose="020B0604020202020204" pitchFamily="34" charset="0"/>
                  </a:rPr>
                  <a:t>Hoặc {0-0.3, 0.3-0.5, 0.5-0.7, 0.7-1.0}</a:t>
                </a:r>
                <a:r>
                  <a:rPr lang="en-US" b="0" i="0">
                    <a:solidFill>
                      <a:srgbClr val="009999"/>
                    </a:solidFill>
                    <a:effectLst/>
                    <a:latin typeface="Arial" panose="020B0604020202020204" pitchFamily="34" charset="0"/>
                    <a:cs typeface="Arial" panose="020B0604020202020204" pitchFamily="34" charset="0"/>
                  </a:rPr>
                  <a:t> </a:t>
                </a:r>
                <a:r>
                  <a:rPr lang="vi-VN" i="1">
                    <a:solidFill>
                      <a:srgbClr val="009999"/>
                    </a:solidFill>
                    <a:cs typeface="Arial" panose="020B0604020202020204" pitchFamily="34" charset="0"/>
                  </a:rPr>
                  <a:t>Khoảng xác suất</a:t>
                </a:r>
                <a:br>
                  <a:rPr lang="vi-VN" b="0" i="0">
                    <a:solidFill>
                      <a:srgbClr val="009999"/>
                    </a:solidFill>
                    <a:effectLst/>
                    <a:latin typeface="Arial" panose="020B0604020202020204" pitchFamily="34" charset="0"/>
                    <a:cs typeface="Arial" panose="020B0604020202020204" pitchFamily="34" charset="0"/>
                  </a:rPr>
                </a:br>
                <a:endParaRPr lang="en-US" b="0" i="0">
                  <a:solidFill>
                    <a:srgbClr val="009999"/>
                  </a:solidFill>
                  <a:effectLst/>
                  <a:latin typeface="Arial" panose="020B0604020202020204" pitchFamily="34" charset="0"/>
                  <a:cs typeface="Arial" panose="020B0604020202020204" pitchFamily="34" charset="0"/>
                </a:endParaRPr>
              </a:p>
              <a:p>
                <a:pPr marL="573088" indent="0">
                  <a:buNone/>
                </a:pPr>
                <a:r>
                  <a:rPr lang="vi-VN" b="0" i="0">
                    <a:solidFill>
                      <a:srgbClr val="800080"/>
                    </a:solidFill>
                    <a:effectLst/>
                    <a:latin typeface="Arial" panose="020B0604020202020204" pitchFamily="34" charset="0"/>
                    <a:cs typeface="Arial" panose="020B0604020202020204" pitchFamily="34" charset="0"/>
                  </a:rPr>
                  <a:t>– </a:t>
                </a:r>
                <a:r>
                  <a:rPr lang="vi-VN" b="0" i="0">
                    <a:solidFill>
                      <a:srgbClr val="009999"/>
                    </a:solidFill>
                    <a:effectLst/>
                    <a:latin typeface="Arial" panose="020B0604020202020204" pitchFamily="34" charset="0"/>
                    <a:cs typeface="Arial" panose="020B0604020202020204" pitchFamily="34" charset="0"/>
                  </a:rPr>
                  <a:t>mức độ nghiêm trọng: Từ 1 đến 10</a:t>
                </a:r>
                <a:endParaRPr lang="en-US" b="0" i="0">
                  <a:solidFill>
                    <a:srgbClr val="009999"/>
                  </a:solidFill>
                  <a:effectLst/>
                  <a:latin typeface="Arial" panose="020B0604020202020204" pitchFamily="34" charset="0"/>
                  <a:cs typeface="Arial" panose="020B0604020202020204" pitchFamily="34" charset="0"/>
                </a:endParaRPr>
              </a:p>
              <a:p>
                <a:pPr marL="858838" indent="-285750">
                  <a:buFont typeface="Symbol" panose="05050102010706020507" pitchFamily="18" charset="2"/>
                  <a:buChar char="Þ"/>
                </a:pPr>
                <a:r>
                  <a:rPr lang="vi-VN" b="0" i="0">
                    <a:solidFill>
                      <a:srgbClr val="35216F"/>
                    </a:solidFill>
                    <a:effectLst/>
                    <a:latin typeface="Arial" panose="020B0604020202020204" pitchFamily="34" charset="0"/>
                    <a:cs typeface="Arial" panose="020B0604020202020204" pitchFamily="34" charset="0"/>
                  </a:rPr>
                  <a:t>Nguy cơ rủi ro </a:t>
                </a:r>
                <a:r>
                  <a:rPr lang="vi-VN" b="0" i="1">
                    <a:solidFill>
                      <a:srgbClr val="35216F"/>
                    </a:solidFill>
                    <a:effectLst/>
                    <a:latin typeface="Arial" panose="020B0604020202020204" pitchFamily="34" charset="0"/>
                    <a:cs typeface="Arial" panose="020B0604020202020204" pitchFamily="34" charset="0"/>
                  </a:rPr>
                  <a:t>r </a:t>
                </a:r>
                <a:r>
                  <a:rPr lang="vi-VN" b="0" i="0">
                    <a:solidFill>
                      <a:srgbClr val="35216F"/>
                    </a:solidFill>
                    <a:effectLst/>
                    <a:latin typeface="Arial" panose="020B0604020202020204" pitchFamily="34" charset="0"/>
                    <a:cs typeface="Arial" panose="020B0604020202020204" pitchFamily="34" charset="0"/>
                  </a:rPr>
                  <a:t>độc lập với hậu quả </a:t>
                </a:r>
                <a:r>
                  <a:rPr lang="vi-VN" b="0" i="1">
                    <a:solidFill>
                      <a:srgbClr val="35216F"/>
                    </a:solidFill>
                    <a:effectLst/>
                    <a:latin typeface="Arial" panose="020B0604020202020204" pitchFamily="34" charset="0"/>
                    <a:cs typeface="Arial" panose="020B0604020202020204" pitchFamily="34" charset="0"/>
                  </a:rPr>
                  <a:t>c</a:t>
                </a:r>
                <a:r>
                  <a:rPr lang="vi-VN" b="0" i="0">
                    <a:solidFill>
                      <a:srgbClr val="35216F"/>
                    </a:solidFill>
                    <a:effectLst/>
                    <a:latin typeface="Arial" panose="020B0604020202020204" pitchFamily="34" charset="0"/>
                    <a:cs typeface="Arial" panose="020B0604020202020204" pitchFamily="34" charset="0"/>
                  </a:rPr>
                  <a:t>:</a:t>
                </a:r>
                <a:endParaRPr lang="en-US" b="0" i="0">
                  <a:solidFill>
                    <a:srgbClr val="35216F"/>
                  </a:solidFill>
                  <a:effectLst/>
                  <a:latin typeface="Arial" panose="020B0604020202020204" pitchFamily="34" charset="0"/>
                  <a:cs typeface="Arial" panose="020B0604020202020204" pitchFamily="34" charset="0"/>
                </a:endParaRPr>
              </a:p>
              <a:p>
                <a:pPr marL="858838" indent="-285750">
                  <a:buFont typeface="Symbol" panose="05050102010706020507" pitchFamily="18" charset="2"/>
                  <a:buChar char="Þ"/>
                </a:pPr>
                <a:r>
                  <a:rPr lang="vi-VN" b="0" i="0">
                    <a:solidFill>
                      <a:srgbClr val="35216F"/>
                    </a:solidFill>
                    <a:effectLst/>
                    <a:latin typeface="Arial" panose="020B0604020202020204" pitchFamily="34" charset="0"/>
                    <a:cs typeface="Arial" panose="020B0604020202020204" pitchFamily="34" charset="0"/>
                  </a:rPr>
                  <a:t>Exposure(</a:t>
                </a:r>
                <a:r>
                  <a:rPr lang="vi-VN" b="0" i="1">
                    <a:solidFill>
                      <a:srgbClr val="35216F"/>
                    </a:solidFill>
                    <a:effectLst/>
                    <a:latin typeface="Arial" panose="020B0604020202020204" pitchFamily="34" charset="0"/>
                    <a:cs typeface="Arial" panose="020B0604020202020204" pitchFamily="34" charset="0"/>
                  </a:rPr>
                  <a:t>r</a:t>
                </a:r>
                <a:r>
                  <a:rPr lang="vi-VN" b="0" i="0">
                    <a:solidFill>
                      <a:srgbClr val="35216F"/>
                    </a:solidFill>
                    <a:effectLst/>
                    <a:latin typeface="Arial" panose="020B0604020202020204" pitchFamily="34" charset="0"/>
                    <a:cs typeface="Arial" panose="020B0604020202020204" pitchFamily="34" charset="0"/>
                  </a:rPr>
                  <a:t>) = </a:t>
                </a:r>
                <a14:m>
                  <m:oMath xmlns:m="http://schemas.openxmlformats.org/officeDocument/2006/math">
                    <m:sSub>
                      <m:sSubPr>
                        <m:ctrlPr>
                          <a:rPr lang="en-US" sz="3500" b="0" i="1" smtClean="0">
                            <a:solidFill>
                              <a:srgbClr val="35216F"/>
                            </a:solidFill>
                            <a:effectLst/>
                            <a:latin typeface="Cambria Math" panose="02040503050406030204" pitchFamily="18" charset="0"/>
                            <a:cs typeface="Arial" panose="020B0604020202020204" pitchFamily="34" charset="0"/>
                          </a:rPr>
                        </m:ctrlPr>
                      </m:sSubPr>
                      <m:e>
                        <m:r>
                          <m:rPr>
                            <m:sty m:val="p"/>
                          </m:rPr>
                          <a:rPr lang="en-US" sz="3500">
                            <a:solidFill>
                              <a:srgbClr val="35216F"/>
                            </a:solidFill>
                            <a:latin typeface="Cambria Math" panose="02040503050406030204" pitchFamily="18" charset="0"/>
                            <a:cs typeface="Arial" panose="020B0604020202020204" pitchFamily="34" charset="0"/>
                          </a:rPr>
                          <m:t>Σ</m:t>
                        </m:r>
                      </m:e>
                      <m:sub>
                        <m:r>
                          <a:rPr lang="en-US" sz="3500" b="0" i="1" smtClean="0">
                            <a:solidFill>
                              <a:srgbClr val="35216F"/>
                            </a:solidFill>
                            <a:effectLst/>
                            <a:latin typeface="Cambria Math" panose="02040503050406030204" pitchFamily="18" charset="0"/>
                            <a:cs typeface="Arial" panose="020B0604020202020204" pitchFamily="34" charset="0"/>
                          </a:rPr>
                          <m:t>𝑐</m:t>
                        </m:r>
                      </m:sub>
                    </m:sSub>
                  </m:oMath>
                </a14:m>
                <a:r>
                  <a:rPr lang="vi-VN" b="0" i="0">
                    <a:solidFill>
                      <a:srgbClr val="35216F"/>
                    </a:solidFill>
                    <a:effectLst/>
                    <a:latin typeface="Arial" panose="020B0604020202020204" pitchFamily="34" charset="0"/>
                    <a:cs typeface="Arial" panose="020B0604020202020204" pitchFamily="34" charset="0"/>
                  </a:rPr>
                  <a:t>Likelihood(</a:t>
                </a:r>
                <a:r>
                  <a:rPr lang="vi-VN" b="0" i="1">
                    <a:solidFill>
                      <a:srgbClr val="35216F"/>
                    </a:solidFill>
                    <a:effectLst/>
                    <a:latin typeface="Arial" panose="020B0604020202020204" pitchFamily="34" charset="0"/>
                    <a:cs typeface="Arial" panose="020B0604020202020204" pitchFamily="34" charset="0"/>
                  </a:rPr>
                  <a:t>c</a:t>
                </a:r>
                <a:r>
                  <a:rPr lang="vi-VN" b="0" i="0">
                    <a:solidFill>
                      <a:srgbClr val="35216F"/>
                    </a:solidFill>
                    <a:effectLst/>
                    <a:latin typeface="Arial" panose="020B0604020202020204" pitchFamily="34" charset="0"/>
                    <a:cs typeface="Arial" panose="020B0604020202020204" pitchFamily="34" charset="0"/>
                  </a:rPr>
                  <a:t>) </a:t>
                </a:r>
                <a:r>
                  <a:rPr lang="en-US" b="0" i="0">
                    <a:solidFill>
                      <a:srgbClr val="35216F"/>
                    </a:solidFill>
                    <a:effectLst/>
                    <a:latin typeface="Arial" panose="020B0604020202020204" pitchFamily="34" charset="0"/>
                    <a:cs typeface="Arial" panose="020B0604020202020204" pitchFamily="34" charset="0"/>
                  </a:rPr>
                  <a:t>x</a:t>
                </a:r>
                <a:r>
                  <a:rPr lang="vi-VN" b="0" i="0">
                    <a:solidFill>
                      <a:srgbClr val="35216F"/>
                    </a:solidFill>
                    <a:effectLst/>
                    <a:latin typeface="Arial" panose="020B0604020202020204" pitchFamily="34" charset="0"/>
                    <a:cs typeface="Arial" panose="020B0604020202020204" pitchFamily="34" charset="0"/>
                  </a:rPr>
                  <a:t> Severity(</a:t>
                </a:r>
                <a:r>
                  <a:rPr lang="vi-VN" b="0" i="1">
                    <a:solidFill>
                      <a:srgbClr val="35216F"/>
                    </a:solidFill>
                    <a:effectLst/>
                    <a:latin typeface="Arial" panose="020B0604020202020204" pitchFamily="34" charset="0"/>
                    <a:cs typeface="Arial" panose="020B0604020202020204" pitchFamily="34" charset="0"/>
                  </a:rPr>
                  <a:t>c</a:t>
                </a:r>
                <a:r>
                  <a:rPr lang="vi-VN" b="0" i="0">
                    <a:solidFill>
                      <a:srgbClr val="35216F"/>
                    </a:solidFill>
                    <a:effectLst/>
                    <a:latin typeface="Arial" panose="020B0604020202020204" pitchFamily="34" charset="0"/>
                    <a:cs typeface="Arial" panose="020B0604020202020204" pitchFamily="34" charset="0"/>
                  </a:rPr>
                  <a:t>)</a:t>
                </a:r>
                <a:br>
                  <a:rPr lang="vi-VN" b="0" i="0">
                    <a:solidFill>
                      <a:srgbClr val="35216F"/>
                    </a:solidFill>
                    <a:effectLst/>
                    <a:latin typeface="Arial" panose="020B0604020202020204" pitchFamily="34" charset="0"/>
                    <a:cs typeface="Arial" panose="020B0604020202020204" pitchFamily="34" charset="0"/>
                  </a:rPr>
                </a:br>
                <a:r>
                  <a:rPr lang="vi-VN" b="0" i="0">
                    <a:solidFill>
                      <a:srgbClr val="800080"/>
                    </a:solidFill>
                    <a:effectLst/>
                    <a:latin typeface="Arial" panose="020B0604020202020204" pitchFamily="34" charset="0"/>
                    <a:cs typeface="Arial" panose="020B0604020202020204" pitchFamily="34" charset="0"/>
                  </a:rPr>
                  <a:t>=&gt; </a:t>
                </a:r>
                <a:r>
                  <a:rPr lang="vi-VN" b="0" i="0">
                    <a:solidFill>
                      <a:srgbClr val="35216F"/>
                    </a:solidFill>
                    <a:effectLst/>
                    <a:latin typeface="Arial" panose="020B0604020202020204" pitchFamily="34" charset="0"/>
                    <a:cs typeface="Arial" panose="020B0604020202020204" pitchFamily="34" charset="0"/>
                  </a:rPr>
                  <a:t>Só sánh rủi ro/ưu tiên mức độ rõ ràng của chúng (với các</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rủi ro được tính theo khả năng của chúng).</a:t>
                </a:r>
                <a:endParaRPr lang="en-US" b="0" i="0">
                  <a:solidFill>
                    <a:srgbClr val="35216F"/>
                  </a:solidFill>
                  <a:effectLst/>
                  <a:latin typeface="Arial" panose="020B0604020202020204" pitchFamily="34" charset="0"/>
                  <a:cs typeface="Arial" panose="020B0604020202020204" pitchFamily="34" charset="0"/>
                </a:endParaRPr>
              </a:p>
              <a:p>
                <a:pPr marL="858838" indent="-285750">
                  <a:buFont typeface="Symbol" panose="05050102010706020507" pitchFamily="18" charset="2"/>
                  <a:buChar char="Þ"/>
                </a:pPr>
                <a:r>
                  <a:rPr lang="vi-VN" b="0" i="0">
                    <a:solidFill>
                      <a:srgbClr val="009999"/>
                    </a:solidFill>
                    <a:effectLst/>
                    <a:latin typeface="Arial" panose="020B0604020202020204" pitchFamily="34" charset="0"/>
                    <a:cs typeface="Arial" panose="020B0604020202020204" pitchFamily="34" charset="0"/>
                  </a:rPr>
                  <a:t>Ưu điểm: mịn hơn đánh giá định tính</a:t>
                </a:r>
                <a:endParaRPr lang="en-US" b="0" i="0">
                  <a:solidFill>
                    <a:srgbClr val="009999"/>
                  </a:solidFill>
                  <a:effectLst/>
                  <a:latin typeface="Arial" panose="020B0604020202020204" pitchFamily="34" charset="0"/>
                  <a:cs typeface="Arial" panose="020B0604020202020204" pitchFamily="34" charset="0"/>
                </a:endParaRPr>
              </a:p>
              <a:p>
                <a:pPr marL="858838" indent="-285750">
                  <a:buFont typeface="Symbol" panose="05050102010706020507" pitchFamily="18" charset="2"/>
                  <a:buChar char="Þ"/>
                </a:pPr>
                <a:r>
                  <a:rPr lang="vi-VN" b="0" i="0">
                    <a:solidFill>
                      <a:srgbClr val="009999"/>
                    </a:solidFill>
                    <a:effectLst/>
                    <a:latin typeface="Arial" panose="020B0604020202020204" pitchFamily="34" charset="0"/>
                    <a:cs typeface="Arial" panose="020B0604020202020204" pitchFamily="34" charset="0"/>
                  </a:rPr>
                  <a:t>Nhược điểm: ước tính chủ quan, không căn cứ với hiện tượng</a:t>
                </a:r>
                <a:r>
                  <a:rPr lang="en-US" b="0" i="0">
                    <a:solidFill>
                      <a:srgbClr val="009999"/>
                    </a:solidFill>
                    <a:effectLst/>
                    <a:latin typeface="Arial" panose="020B0604020202020204" pitchFamily="34" charset="0"/>
                    <a:cs typeface="Arial" panose="020B0604020202020204" pitchFamily="34" charset="0"/>
                  </a:rPr>
                  <a:t> </a:t>
                </a:r>
                <a:r>
                  <a:rPr lang="vi-VN" b="0" i="0">
                    <a:solidFill>
                      <a:srgbClr val="009999"/>
                    </a:solidFill>
                    <a:effectLst/>
                    <a:latin typeface="Arial" panose="020B0604020202020204" pitchFamily="34" charset="0"/>
                    <a:cs typeface="Arial" panose="020B0604020202020204" pitchFamily="34" charset="0"/>
                  </a:rPr>
                  <a:t>của hệ thống</a:t>
                </a:r>
                <a:br>
                  <a:rPr lang="vi-VN" b="0" i="0">
                    <a:solidFill>
                      <a:srgbClr val="009999"/>
                    </a:solidFill>
                    <a:effectLst/>
                    <a:latin typeface="Arial" panose="020B0604020202020204" pitchFamily="34" charset="0"/>
                    <a:cs typeface="Arial" panose="020B0604020202020204" pitchFamily="34" charset="0"/>
                  </a:rPr>
                </a:br>
                <a:r>
                  <a:rPr lang="vi-VN" b="0" i="0">
                    <a:solidFill>
                      <a:srgbClr val="800080"/>
                    </a:solidFill>
                    <a:effectLst/>
                    <a:latin typeface="Arial" panose="020B0604020202020204" pitchFamily="34" charset="0"/>
                    <a:cs typeface="Arial" panose="020B0604020202020204" pitchFamily="34" charset="0"/>
                  </a:rPr>
                  <a:t>=&gt; </a:t>
                </a:r>
                <a:r>
                  <a:rPr lang="vi-VN" b="0" i="0">
                    <a:solidFill>
                      <a:srgbClr val="009999"/>
                    </a:solidFill>
                    <a:effectLst/>
                    <a:latin typeface="Arial" panose="020B0604020202020204" pitchFamily="34" charset="0"/>
                    <a:cs typeface="Arial" panose="020B0604020202020204" pitchFamily="34" charset="0"/>
                  </a:rPr>
                  <a:t>được đưa ra bởi các chuyên gia trong lĩnh vực hoặc thu</a:t>
                </a:r>
                <a:r>
                  <a:rPr lang="en-US" b="0" i="0">
                    <a:solidFill>
                      <a:srgbClr val="009999"/>
                    </a:solidFill>
                    <a:effectLst/>
                    <a:latin typeface="Arial" panose="020B0604020202020204" pitchFamily="34" charset="0"/>
                    <a:cs typeface="Arial" panose="020B0604020202020204" pitchFamily="34" charset="0"/>
                  </a:rPr>
                  <a:t> </a:t>
                </a:r>
                <a:r>
                  <a:rPr lang="vi-VN" b="0" i="0">
                    <a:solidFill>
                      <a:srgbClr val="009999"/>
                    </a:solidFill>
                    <a:effectLst/>
                    <a:latin typeface="Arial" panose="020B0604020202020204" pitchFamily="34" charset="0"/>
                    <a:cs typeface="Arial" panose="020B0604020202020204" pitchFamily="34" charset="0"/>
                  </a:rPr>
                  <a:t>thập dữ liệu từ các thí nghiệm tích lũy</a:t>
                </a:r>
                <a:r>
                  <a:rPr lang="vi-VN">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949338F3-A89C-4BC9-9444-B427374309AE}"/>
                  </a:ext>
                </a:extLst>
              </p:cNvPr>
              <p:cNvSpPr>
                <a:spLocks noGrp="1" noRot="1" noChangeAspect="1" noMove="1" noResize="1" noEditPoints="1" noAdjustHandles="1" noChangeArrowheads="1" noChangeShapeType="1" noTextEdit="1"/>
              </p:cNvSpPr>
              <p:nvPr>
                <p:ph idx="1"/>
              </p:nvPr>
            </p:nvSpPr>
            <p:spPr>
              <a:xfrm>
                <a:off x="2589212" y="1548384"/>
                <a:ext cx="8915400" cy="4362838"/>
              </a:xfrm>
              <a:blipFill>
                <a:blip r:embed="rId2"/>
                <a:stretch>
                  <a:fillRect l="-342" t="-978" r="-889"/>
                </a:stretch>
              </a:blipFill>
            </p:spPr>
            <p:txBody>
              <a:bodyPr/>
              <a:lstStyle/>
              <a:p>
                <a:r>
                  <a:rPr lang="en-US">
                    <a:noFill/>
                  </a:rPr>
                  <a:t> </a:t>
                </a:r>
              </a:p>
            </p:txBody>
          </p:sp>
        </mc:Fallback>
      </mc:AlternateContent>
    </p:spTree>
    <p:extLst>
      <p:ext uri="{BB962C8B-B14F-4D97-AF65-F5344CB8AC3E}">
        <p14:creationId xmlns:p14="http://schemas.microsoft.com/office/powerpoint/2010/main" val="20203648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D112-58BB-4CCB-B69C-42BED27A023F}"/>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Kiểm soát rủi ro</a:t>
            </a:r>
          </a:p>
        </p:txBody>
      </p:sp>
      <p:sp>
        <p:nvSpPr>
          <p:cNvPr id="3" name="Content Placeholder 2">
            <a:extLst>
              <a:ext uri="{FF2B5EF4-FFF2-40B4-BE49-F238E27FC236}">
                <a16:creationId xmlns:a16="http://schemas.microsoft.com/office/drawing/2014/main" id="{5723A44F-C2C6-4319-96DE-DB8F0C3EEA72}"/>
              </a:ext>
            </a:extLst>
          </p:cNvPr>
          <p:cNvSpPr>
            <a:spLocks noGrp="1"/>
          </p:cNvSpPr>
          <p:nvPr>
            <p:ph idx="1"/>
          </p:nvPr>
        </p:nvSpPr>
        <p:spPr>
          <a:xfrm>
            <a:off x="2589212" y="2657474"/>
            <a:ext cx="8915400" cy="3253747"/>
          </a:xfrm>
        </p:spPr>
        <p:txBody>
          <a:bodyPr/>
          <a:lstStyle/>
          <a:p>
            <a:r>
              <a:rPr lang="vi-VN" sz="1800" b="0" i="0">
                <a:solidFill>
                  <a:srgbClr val="800080"/>
                </a:solidFill>
                <a:effectLst/>
                <a:latin typeface="Wingdings" panose="05000000000000000000" pitchFamily="2" charset="2"/>
              </a:rPr>
              <a:t> </a:t>
            </a:r>
            <a:r>
              <a:rPr lang="vi-VN" sz="1800" b="1" i="0">
                <a:solidFill>
                  <a:srgbClr val="35216F"/>
                </a:solidFill>
                <a:effectLst/>
                <a:latin typeface="Comic Sans MS" panose="030F0702030302020204" pitchFamily="66" charset="0"/>
              </a:rPr>
              <a:t>M</a:t>
            </a:r>
            <a:r>
              <a:rPr lang="vi-VN" sz="1800" b="1" i="0">
                <a:solidFill>
                  <a:srgbClr val="35216F"/>
                </a:solidFill>
                <a:effectLst/>
                <a:latin typeface="Times New Roman" panose="02020603050405020304" pitchFamily="18" charset="0"/>
              </a:rPr>
              <a:t>ụ</a:t>
            </a:r>
            <a:r>
              <a:rPr lang="vi-VN" sz="1800" b="1" i="0">
                <a:solidFill>
                  <a:srgbClr val="35216F"/>
                </a:solidFill>
                <a:effectLst/>
                <a:latin typeface="Comic Sans MS" panose="030F0702030302020204" pitchFamily="66" charset="0"/>
              </a:rPr>
              <a:t>c tiêu: </a:t>
            </a:r>
            <a:r>
              <a:rPr lang="vi-VN" sz="1800" b="0" i="0">
                <a:solidFill>
                  <a:srgbClr val="35216F"/>
                </a:solidFill>
                <a:effectLst/>
                <a:latin typeface="Comic Sans MS" panose="030F0702030302020204" pitchFamily="66" charset="0"/>
              </a:rPr>
              <a:t>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m nguy c</a:t>
            </a:r>
            <a:r>
              <a:rPr lang="vi-VN" sz="1800" b="0" i="0">
                <a:solidFill>
                  <a:srgbClr val="35216F"/>
                </a:solidFill>
                <a:effectLst/>
                <a:latin typeface="Times New Roman" panose="02020603050405020304" pitchFamily="18" charset="0"/>
              </a:rPr>
              <a:t>ơ </a:t>
            </a:r>
            <a:r>
              <a:rPr lang="vi-VN" sz="1800" b="0" i="0">
                <a:solidFill>
                  <a:srgbClr val="35216F"/>
                </a:solidFill>
                <a:effectLst/>
                <a:latin typeface="Comic Sans MS" panose="030F0702030302020204" pitchFamily="66" charset="0"/>
              </a:rPr>
              <a:t>ph</a:t>
            </a:r>
            <a:r>
              <a:rPr lang="vi-VN" sz="1800" b="0" i="0">
                <a:solidFill>
                  <a:srgbClr val="35216F"/>
                </a:solidFill>
                <a:effectLst/>
                <a:latin typeface="Times New Roman" panose="02020603050405020304" pitchFamily="18" charset="0"/>
              </a:rPr>
              <a:t>ơ</a:t>
            </a:r>
            <a:r>
              <a:rPr lang="vi-VN" sz="1800" b="0" i="0">
                <a:solidFill>
                  <a:srgbClr val="35216F"/>
                </a:solidFill>
                <a:effectLst/>
                <a:latin typeface="Comic Sans MS" panose="030F0702030302020204" pitchFamily="66" charset="0"/>
              </a:rPr>
              <a:t>i nhi</a:t>
            </a:r>
            <a:r>
              <a:rPr lang="vi-VN" sz="1800" b="0" i="0">
                <a:solidFill>
                  <a:srgbClr val="35216F"/>
                </a:solidFill>
                <a:effectLst/>
                <a:latin typeface="Times New Roman" panose="02020603050405020304" pitchFamily="18" charset="0"/>
              </a:rPr>
              <a:t>ễ</a:t>
            </a:r>
            <a:r>
              <a:rPr lang="vi-VN" sz="1800" b="0" i="0">
                <a:solidFill>
                  <a:srgbClr val="35216F"/>
                </a:solidFill>
                <a:effectLst/>
                <a:latin typeface="Comic Sans MS" panose="030F0702030302020204" pitchFamily="66" charset="0"/>
              </a:rPr>
              <a:t>m cao thông qua bi</a:t>
            </a:r>
            <a:r>
              <a:rPr lang="vi-VN" sz="1800" b="0" i="0">
                <a:solidFill>
                  <a:srgbClr val="35216F"/>
                </a:solidFill>
                <a:effectLst/>
                <a:latin typeface="Times New Roman" panose="02020603050405020304" pitchFamily="18" charset="0"/>
              </a:rPr>
              <a:t>ệ</a:t>
            </a:r>
            <a:r>
              <a:rPr lang="vi-VN" sz="1800" b="0" i="0">
                <a:solidFill>
                  <a:srgbClr val="35216F"/>
                </a:solidFill>
                <a:effectLst/>
                <a:latin typeface="Comic Sans MS" panose="030F0702030302020204" pitchFamily="66" charset="0"/>
              </a:rPr>
              <a:t>n pháp</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phó</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Mang l</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các yêu c</a:t>
            </a:r>
            <a:r>
              <a:rPr lang="vi-VN" sz="1800" b="0" i="0">
                <a:solidFill>
                  <a:srgbClr val="009999"/>
                </a:solidFill>
                <a:effectLst/>
                <a:latin typeface="Times New Roman" panose="02020603050405020304" pitchFamily="18" charset="0"/>
              </a:rPr>
              <a:t>ầ</a:t>
            </a:r>
            <a:r>
              <a:rPr lang="vi-VN" sz="1800" b="0" i="0">
                <a:solidFill>
                  <a:srgbClr val="009999"/>
                </a:solidFill>
                <a:effectLst/>
                <a:latin typeface="Comic Sans MS" panose="030F0702030302020204" pitchFamily="66" charset="0"/>
              </a:rPr>
              <a:t>u m</a:t>
            </a:r>
            <a:r>
              <a:rPr lang="vi-VN" sz="1800" b="0" i="0">
                <a:solidFill>
                  <a:srgbClr val="009999"/>
                </a:solidFill>
                <a:effectLst/>
                <a:latin typeface="Times New Roman" panose="02020603050405020304" pitchFamily="18" charset="0"/>
              </a:rPr>
              <a:t>ớ</a:t>
            </a:r>
            <a:r>
              <a:rPr lang="vi-VN" sz="1800" b="0" i="0">
                <a:solidFill>
                  <a:srgbClr val="009999"/>
                </a:solidFill>
                <a:effectLst/>
                <a:latin typeface="Comic Sans MS" panose="030F0702030302020204" pitchFamily="66" charset="0"/>
              </a:rPr>
              <a:t>i ho</a:t>
            </a:r>
            <a:r>
              <a:rPr lang="vi-VN" sz="1800" b="0" i="0">
                <a:solidFill>
                  <a:srgbClr val="009999"/>
                </a:solidFill>
                <a:effectLst/>
                <a:latin typeface="Times New Roman" panose="02020603050405020304" pitchFamily="18" charset="0"/>
              </a:rPr>
              <a:t>ặ</a:t>
            </a:r>
            <a:r>
              <a:rPr lang="vi-VN" sz="1800" b="0" i="0">
                <a:solidFill>
                  <a:srgbClr val="009999"/>
                </a:solidFill>
                <a:effectLst/>
                <a:latin typeface="Comic Sans MS" panose="030F0702030302020204" pitchFamily="66" charset="0"/>
              </a:rPr>
              <a:t>c thích nghi</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Ph</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i có hi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v</a:t>
            </a:r>
            <a:r>
              <a:rPr lang="vi-VN" sz="1800" b="0" i="0">
                <a:solidFill>
                  <a:srgbClr val="009999"/>
                </a:solidFill>
                <a:effectLst/>
                <a:latin typeface="Times New Roman" panose="02020603050405020304" pitchFamily="18" charset="0"/>
              </a:rPr>
              <a:t>ề </a:t>
            </a:r>
            <a:r>
              <a:rPr lang="vi-VN" sz="1800" b="0" i="0">
                <a:solidFill>
                  <a:srgbClr val="009999"/>
                </a:solidFill>
                <a:effectLst/>
                <a:latin typeface="Comic Sans MS" panose="030F0702030302020204" pitchFamily="66" charset="0"/>
              </a:rPr>
              <a:t>chi phí</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Qu</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 tr</a:t>
            </a:r>
            <a:r>
              <a:rPr lang="vi-VN" sz="1800" b="0" i="0">
                <a:solidFill>
                  <a:srgbClr val="35216F"/>
                </a:solidFill>
                <a:effectLst/>
                <a:latin typeface="Times New Roman" panose="02020603050405020304" pitchFamily="18" charset="0"/>
              </a:rPr>
              <a:t>ị </a:t>
            </a:r>
            <a:r>
              <a:rPr lang="vi-VN" sz="1800" b="0" i="0">
                <a:solidFill>
                  <a:srgbClr val="35216F"/>
                </a:solidFill>
                <a:effectLst/>
                <a:latin typeface="Comic Sans MS" panose="030F0702030302020204" pitchFamily="66" charset="0"/>
              </a:rPr>
              <a:t>xung đ</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a:t>
            </a:r>
            <a:r>
              <a:rPr lang="vi-VN"/>
              <a:t> </a:t>
            </a:r>
            <a:br>
              <a:rPr lang="vi-VN"/>
            </a:br>
            <a:endParaRPr lang="en-US"/>
          </a:p>
        </p:txBody>
      </p:sp>
      <p:pic>
        <p:nvPicPr>
          <p:cNvPr id="5" name="Picture 4">
            <a:extLst>
              <a:ext uri="{FF2B5EF4-FFF2-40B4-BE49-F238E27FC236}">
                <a16:creationId xmlns:a16="http://schemas.microsoft.com/office/drawing/2014/main" id="{1BE70E73-89DC-4569-91AF-F2AD95BEAF07}"/>
              </a:ext>
            </a:extLst>
          </p:cNvPr>
          <p:cNvPicPr>
            <a:picLocks noChangeAspect="1"/>
          </p:cNvPicPr>
          <p:nvPr/>
        </p:nvPicPr>
        <p:blipFill>
          <a:blip r:embed="rId2"/>
          <a:stretch>
            <a:fillRect/>
          </a:stretch>
        </p:blipFill>
        <p:spPr>
          <a:xfrm>
            <a:off x="2589212" y="1152525"/>
            <a:ext cx="8782050" cy="1504950"/>
          </a:xfrm>
          <a:prstGeom prst="rect">
            <a:avLst/>
          </a:prstGeom>
        </p:spPr>
      </p:pic>
      <p:pic>
        <p:nvPicPr>
          <p:cNvPr id="7" name="Picture 6">
            <a:extLst>
              <a:ext uri="{FF2B5EF4-FFF2-40B4-BE49-F238E27FC236}">
                <a16:creationId xmlns:a16="http://schemas.microsoft.com/office/drawing/2014/main" id="{6CB6CAE3-D27F-4954-8852-3417E326A1EE}"/>
              </a:ext>
            </a:extLst>
          </p:cNvPr>
          <p:cNvPicPr>
            <a:picLocks noChangeAspect="1"/>
          </p:cNvPicPr>
          <p:nvPr/>
        </p:nvPicPr>
        <p:blipFill>
          <a:blip r:embed="rId3"/>
          <a:stretch>
            <a:fillRect/>
          </a:stretch>
        </p:blipFill>
        <p:spPr>
          <a:xfrm>
            <a:off x="3444875" y="4284347"/>
            <a:ext cx="6648450" cy="1466850"/>
          </a:xfrm>
          <a:prstGeom prst="rect">
            <a:avLst/>
          </a:prstGeom>
        </p:spPr>
      </p:pic>
    </p:spTree>
    <p:extLst>
      <p:ext uri="{BB962C8B-B14F-4D97-AF65-F5344CB8AC3E}">
        <p14:creationId xmlns:p14="http://schemas.microsoft.com/office/powerpoint/2010/main" val="17600244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31C4-619D-4F00-9F75-21FB5F2E01C1}"/>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khám phá các biện pháp đối phó</a:t>
            </a:r>
          </a:p>
        </p:txBody>
      </p:sp>
      <p:sp>
        <p:nvSpPr>
          <p:cNvPr id="3" name="Content Placeholder 2">
            <a:extLst>
              <a:ext uri="{FF2B5EF4-FFF2-40B4-BE49-F238E27FC236}">
                <a16:creationId xmlns:a16="http://schemas.microsoft.com/office/drawing/2014/main" id="{26764B2A-2B0C-42B8-9D34-76DECE73F4DC}"/>
              </a:ext>
            </a:extLst>
          </p:cNvPr>
          <p:cNvSpPr>
            <a:spLocks noGrp="1"/>
          </p:cNvSpPr>
          <p:nvPr>
            <p:ph idx="1"/>
          </p:nvPr>
        </p:nvSpPr>
        <p:spPr/>
        <p:txBody>
          <a:bodyPr>
            <a:normAutofit/>
          </a:bodyPr>
          <a:lstStyle/>
          <a:p>
            <a:pPr marL="0" indent="0">
              <a:buNone/>
            </a:pPr>
            <a:r>
              <a:rPr lang="en-US" sz="1800" b="0" i="0">
                <a:solidFill>
                  <a:srgbClr val="800080"/>
                </a:solidFill>
                <a:effectLst/>
                <a:latin typeface="Wingdings" panose="05000000000000000000" pitchFamily="2" charset="2"/>
              </a:rPr>
              <a:t></a:t>
            </a:r>
            <a:r>
              <a:rPr lang="en-US" sz="2400"/>
              <a:t> </a:t>
            </a:r>
            <a:r>
              <a:rPr lang="vi-VN" sz="2400" b="0" i="0">
                <a:solidFill>
                  <a:srgbClr val="35216F"/>
                </a:solidFill>
                <a:effectLst/>
                <a:latin typeface="Arial" panose="020B0604020202020204" pitchFamily="34" charset="0"/>
                <a:cs typeface="Arial" panose="020B0604020202020204" pitchFamily="34" charset="0"/>
              </a:rPr>
              <a:t>Sửdụng các kĩ thuật </a:t>
            </a:r>
            <a:r>
              <a:rPr lang="en-US" sz="2400">
                <a:solidFill>
                  <a:srgbClr val="35216F"/>
                </a:solidFill>
                <a:latin typeface="Arial" panose="020B0604020202020204" pitchFamily="34" charset="0"/>
                <a:cs typeface="Arial" panose="020B0604020202020204" pitchFamily="34" charset="0"/>
              </a:rPr>
              <a:t>thu thập</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phỏng vấn trong nhóm</a:t>
            </a:r>
            <a:br>
              <a:rPr lang="vi-VN" sz="2400" b="0" i="0">
                <a:solidFill>
                  <a:srgbClr val="009999"/>
                </a:solidFill>
                <a:effectLst/>
                <a:latin typeface="Arial" panose="020B0604020202020204" pitchFamily="34" charset="0"/>
                <a:cs typeface="Arial" panose="020B0604020202020204" pitchFamily="34" charset="0"/>
              </a:rPr>
            </a:br>
            <a:r>
              <a:rPr lang="en-US" sz="1800" b="0" i="0">
                <a:solidFill>
                  <a:srgbClr val="800080"/>
                </a:solidFill>
                <a:effectLst/>
                <a:latin typeface="Wingdings" panose="05000000000000000000" pitchFamily="2" charset="2"/>
              </a:rPr>
              <a:t></a:t>
            </a:r>
            <a:r>
              <a:rPr lang="en-US" sz="2400"/>
              <a:t> </a:t>
            </a:r>
            <a:r>
              <a:rPr lang="vi-VN" sz="2400" b="0" i="0">
                <a:solidFill>
                  <a:srgbClr val="35216F"/>
                </a:solidFill>
                <a:effectLst/>
                <a:latin typeface="Arial" panose="020B0604020202020204" pitchFamily="34" charset="0"/>
                <a:cs typeface="Arial" panose="020B0604020202020204" pitchFamily="34" charset="0"/>
              </a:rPr>
              <a:t>Sử</a:t>
            </a:r>
            <a:r>
              <a:rPr lang="en-US" sz="2400" b="0" i="0">
                <a:solidFill>
                  <a:srgbClr val="35216F"/>
                </a:solidFill>
                <a:effectLst/>
                <a:latin typeface="Arial" panose="020B0604020202020204" pitchFamily="34" charset="0"/>
                <a:cs typeface="Arial" panose="020B0604020202020204" pitchFamily="34" charset="0"/>
              </a:rPr>
              <a:t> </a:t>
            </a:r>
            <a:r>
              <a:rPr lang="vi-VN" sz="2400" b="0" i="0">
                <a:solidFill>
                  <a:srgbClr val="35216F"/>
                </a:solidFill>
                <a:effectLst/>
                <a:latin typeface="Arial" panose="020B0604020202020204" pitchFamily="34" charset="0"/>
                <a:cs typeface="Arial" panose="020B0604020202020204" pitchFamily="34" charset="0"/>
              </a:rPr>
              <a:t>dụng lại các biện pháp đã biết</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009999"/>
                </a:solidFill>
                <a:effectLst/>
                <a:latin typeface="Arial" panose="020B0604020202020204" pitchFamily="34" charset="0"/>
                <a:cs typeface="Arial" panose="020B0604020202020204" pitchFamily="34" charset="0"/>
              </a:rPr>
              <a:t>e.g. </a:t>
            </a:r>
            <a:r>
              <a:rPr lang="vi-VN" sz="2400" b="0" i="0">
                <a:solidFill>
                  <a:srgbClr val="35216F"/>
                </a:solidFill>
                <a:effectLst/>
                <a:latin typeface="Arial" panose="020B0604020202020204" pitchFamily="34" charset="0"/>
                <a:cs typeface="Arial" panose="020B0604020202020204" pitchFamily="34" charset="0"/>
              </a:rPr>
              <a:t>các biện pháp đối phó chung với 10 rủi ro</a:t>
            </a:r>
            <a:r>
              <a:rPr lang="en-US" sz="2400" b="0" i="0">
                <a:solidFill>
                  <a:srgbClr val="35216F"/>
                </a:solidFill>
                <a:effectLst/>
                <a:latin typeface="Arial" panose="020B0604020202020204" pitchFamily="34" charset="0"/>
                <a:cs typeface="Arial" panose="020B0604020202020204" pitchFamily="34" charset="0"/>
              </a:rPr>
              <a:t> </a:t>
            </a:r>
            <a:r>
              <a:rPr lang="vi-VN" sz="2400" b="0" i="0">
                <a:solidFill>
                  <a:srgbClr val="35216F"/>
                </a:solidFill>
                <a:effectLst/>
                <a:latin typeface="Arial" panose="020B0604020202020204" pitchFamily="34" charset="0"/>
                <a:cs typeface="Arial" panose="020B0604020202020204" pitchFamily="34" charset="0"/>
              </a:rPr>
              <a:t>[Boehm, 1989]</a:t>
            </a:r>
            <a:br>
              <a:rPr lang="vi-VN" sz="2400" b="0" i="0">
                <a:solidFill>
                  <a:srgbClr val="35216F"/>
                </a:solidFill>
                <a:effectLst/>
                <a:latin typeface="Arial" panose="020B0604020202020204" pitchFamily="34" charset="0"/>
                <a:cs typeface="Arial" panose="020B0604020202020204" pitchFamily="34" charset="0"/>
              </a:rPr>
            </a:b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mô phỏng </a:t>
            </a:r>
            <a:r>
              <a:rPr lang="en-US" sz="2400" b="0" i="0">
                <a:solidFill>
                  <a:srgbClr val="009999"/>
                </a:solidFill>
                <a:effectLst/>
                <a:latin typeface="Arial" panose="020B0604020202020204" pitchFamily="34" charset="0"/>
                <a:cs typeface="Arial" panose="020B0604020202020204" pitchFamily="34" charset="0"/>
                <a:sym typeface="Wingdings" panose="05000000000000000000" pitchFamily="2" charset="2"/>
              </a:rPr>
              <a:t></a:t>
            </a: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hiệu năng kém</a:t>
            </a:r>
            <a:br>
              <a:rPr lang="vi-VN" sz="2400" b="0" i="0">
                <a:solidFill>
                  <a:srgbClr val="009999"/>
                </a:solidFill>
                <a:effectLst/>
                <a:latin typeface="Arial" panose="020B0604020202020204" pitchFamily="34" charset="0"/>
                <a:cs typeface="Arial" panose="020B0604020202020204" pitchFamily="34" charset="0"/>
              </a:rPr>
            </a:b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phân tích nghiệp vụ, prototyping </a:t>
            </a:r>
            <a:r>
              <a:rPr lang="en-US" sz="2400" b="0" i="0">
                <a:solidFill>
                  <a:srgbClr val="009999"/>
                </a:solidFill>
                <a:effectLst/>
                <a:latin typeface="Arial" panose="020B0604020202020204" pitchFamily="34" charset="0"/>
                <a:cs typeface="Arial" panose="020B0604020202020204" pitchFamily="34" charset="0"/>
                <a:sym typeface="Wingdings" panose="05000000000000000000" pitchFamily="2" charset="2"/>
              </a:rPr>
              <a:t></a:t>
            </a: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khả năng sửdụng kém</a:t>
            </a:r>
            <a:br>
              <a:rPr lang="vi-VN" sz="2400" b="0" i="0">
                <a:solidFill>
                  <a:srgbClr val="009999"/>
                </a:solidFill>
                <a:effectLst/>
                <a:latin typeface="Arial" panose="020B0604020202020204" pitchFamily="34" charset="0"/>
                <a:cs typeface="Arial" panose="020B0604020202020204" pitchFamily="34" charset="0"/>
              </a:rPr>
            </a:br>
            <a:r>
              <a:rPr lang="vi-VN" sz="2400" b="0" i="0">
                <a:solidFill>
                  <a:srgbClr val="800080"/>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sử,dụng,mô,hình,chi,</a:t>
            </a:r>
            <a:r>
              <a:rPr lang="en-US" sz="2400" b="0" i="0">
                <a:solidFill>
                  <a:srgbClr val="009999"/>
                </a:solidFill>
                <a:effectLst/>
                <a:latin typeface="Arial" panose="020B0604020202020204" pitchFamily="34" charset="0"/>
                <a:cs typeface="Arial" panose="020B0604020202020204" pitchFamily="34" charset="0"/>
              </a:rPr>
              <a:t> </a:t>
            </a:r>
            <a:r>
              <a:rPr lang="vi-VN" sz="2400" b="0" i="0">
                <a:solidFill>
                  <a:srgbClr val="009999"/>
                </a:solidFill>
                <a:effectLst/>
                <a:latin typeface="Arial" panose="020B0604020202020204" pitchFamily="34" charset="0"/>
                <a:cs typeface="Arial" panose="020B0604020202020204" pitchFamily="34" charset="0"/>
              </a:rPr>
              <a:t>phí</a:t>
            </a:r>
            <a:r>
              <a:rPr lang="en-US" sz="2400" b="0" i="0">
                <a:solidFill>
                  <a:srgbClr val="009999"/>
                </a:solidFill>
                <a:effectLst/>
                <a:latin typeface="Arial" panose="020B0604020202020204" pitchFamily="34" charset="0"/>
                <a:cs typeface="Arial" panose="020B0604020202020204" pitchFamily="34" charset="0"/>
              </a:rPr>
              <a:t> </a:t>
            </a:r>
            <a:r>
              <a:rPr lang="en-US" sz="2400" b="0" i="0">
                <a:solidFill>
                  <a:srgbClr val="009999"/>
                </a:solidFill>
                <a:effectLst/>
                <a:latin typeface="Arial" panose="020B0604020202020204" pitchFamily="34" charset="0"/>
                <a:cs typeface="Arial" panose="020B0604020202020204" pitchFamily="34" charset="0"/>
                <a:sym typeface="Wingdings" panose="05000000000000000000" pitchFamily="2" charset="2"/>
              </a:rPr>
              <a:t> </a:t>
            </a:r>
            <a:r>
              <a:rPr lang="vi-VN" sz="2400" b="0" i="0">
                <a:solidFill>
                  <a:srgbClr val="009999"/>
                </a:solidFill>
                <a:effectLst/>
                <a:latin typeface="Arial" panose="020B0604020202020204" pitchFamily="34" charset="0"/>
                <a:cs typeface="Arial" panose="020B0604020202020204" pitchFamily="34" charset="0"/>
              </a:rPr>
              <a:t>không thực tế /lập lịch</a:t>
            </a:r>
            <a:br>
              <a:rPr lang="vi-VN" sz="2400" b="0" i="0">
                <a:solidFill>
                  <a:srgbClr val="009999"/>
                </a:solidFill>
                <a:effectLst/>
                <a:latin typeface="Arial" panose="020B0604020202020204" pitchFamily="34" charset="0"/>
                <a:cs typeface="Arial" panose="020B0604020202020204" pitchFamily="34" charset="0"/>
              </a:rPr>
            </a:br>
            <a:r>
              <a:rPr lang="en-US" sz="1800" b="0" i="0">
                <a:solidFill>
                  <a:srgbClr val="800080"/>
                </a:solidFill>
                <a:effectLst/>
                <a:latin typeface="Wingdings" panose="05000000000000000000" pitchFamily="2" charset="2"/>
              </a:rPr>
              <a:t></a:t>
            </a:r>
            <a:r>
              <a:rPr lang="en-US" sz="2400"/>
              <a:t> S</a:t>
            </a:r>
            <a:r>
              <a:rPr lang="vi-VN" sz="2400" b="0" i="0">
                <a:solidFill>
                  <a:srgbClr val="35216F"/>
                </a:solidFill>
                <a:effectLst/>
                <a:latin typeface="Arial" panose="020B0604020202020204" pitchFamily="34" charset="0"/>
                <a:cs typeface="Arial" panose="020B0604020202020204" pitchFamily="34" charset="0"/>
              </a:rPr>
              <a:t>ử dụng các chiến thuật để giảm nguy cơ</a:t>
            </a:r>
            <a:r>
              <a:rPr lang="vi-VN" sz="2400">
                <a:latin typeface="Arial" panose="020B0604020202020204" pitchFamily="34" charset="0"/>
                <a:cs typeface="Arial" panose="020B0604020202020204" pitchFamily="34" charset="0"/>
              </a:rPr>
              <a:t> </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58160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1D0E-4F89-421F-A6C1-71FA548861E5}"/>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Chiến thuật giảm rủi ro</a:t>
            </a:r>
          </a:p>
        </p:txBody>
      </p:sp>
      <p:sp>
        <p:nvSpPr>
          <p:cNvPr id="3" name="Content Placeholder 2">
            <a:extLst>
              <a:ext uri="{FF2B5EF4-FFF2-40B4-BE49-F238E27FC236}">
                <a16:creationId xmlns:a16="http://schemas.microsoft.com/office/drawing/2014/main" id="{E4DAA848-43CB-4243-A353-B53D190089DD}"/>
              </a:ext>
            </a:extLst>
          </p:cNvPr>
          <p:cNvSpPr>
            <a:spLocks noGrp="1"/>
          </p:cNvSpPr>
          <p:nvPr>
            <p:ph idx="1"/>
          </p:nvPr>
        </p:nvSpPr>
        <p:spPr>
          <a:xfrm>
            <a:off x="2048256" y="1621536"/>
            <a:ext cx="9204960" cy="4289686"/>
          </a:xfrm>
        </p:spPr>
        <p:txBody>
          <a:bodyPr>
            <a:normAutofit lnSpcReduction="10000"/>
          </a:bodyPr>
          <a:lstStyle/>
          <a:p>
            <a:r>
              <a:rPr lang="en-US"/>
              <a:t>G</a:t>
            </a:r>
            <a:r>
              <a:rPr lang="vi-VN" b="1" i="0">
                <a:solidFill>
                  <a:srgbClr val="35216F"/>
                </a:solidFill>
                <a:effectLst/>
                <a:latin typeface="Arial" panose="020B0604020202020204" pitchFamily="34" charset="0"/>
                <a:cs typeface="Arial" panose="020B0604020202020204" pitchFamily="34" charset="0"/>
              </a:rPr>
              <a:t>iảm nguy cơ rủi </a:t>
            </a:r>
            <a:r>
              <a:rPr lang="vi-VN" b="0" i="0">
                <a:solidFill>
                  <a:srgbClr val="35216F"/>
                </a:solidFill>
                <a:effectLst/>
                <a:latin typeface="Arial" panose="020B0604020202020204" pitchFamily="34" charset="0"/>
                <a:cs typeface="Arial" panose="020B0604020202020204" pitchFamily="34" charset="0"/>
              </a:rPr>
              <a:t>: ro các yêu cầu mới để đảm bảo giảm đáng kể giá trị</a:t>
            </a:r>
            <a:r>
              <a:rPr lang="en-US" b="0" i="0">
                <a:solidFill>
                  <a:srgbClr val="35216F"/>
                </a:solidFill>
                <a:effectLst/>
                <a:latin typeface="Arial" panose="020B0604020202020204" pitchFamily="34" charset="0"/>
                <a:cs typeface="Arial" panose="020B0604020202020204" pitchFamily="34" charset="0"/>
              </a:rPr>
              <a:t> </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nhắc về phản ứng của trình điều khiển vì thường xuyên tạo ra bởi</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phần mềm</a:t>
            </a:r>
            <a:endParaRPr lang="en-US" b="0" i="0">
              <a:solidFill>
                <a:srgbClr val="35216F"/>
              </a:solidFill>
              <a:effectLst/>
              <a:latin typeface="Arial" panose="020B0604020202020204" pitchFamily="34" charset="0"/>
              <a:cs typeface="Arial" panose="020B0604020202020204" pitchFamily="34" charset="0"/>
            </a:endParaRPr>
          </a:p>
          <a:p>
            <a:r>
              <a:rPr lang="en-US" b="1" i="0">
                <a:solidFill>
                  <a:srgbClr val="35216F"/>
                </a:solidFill>
                <a:effectLst/>
                <a:latin typeface="Arial" panose="020B0604020202020204" pitchFamily="34" charset="0"/>
                <a:cs typeface="Arial" panose="020B0604020202020204" pitchFamily="34" charset="0"/>
              </a:rPr>
              <a:t>T</a:t>
            </a:r>
            <a:r>
              <a:rPr lang="vi-VN" b="1" i="0">
                <a:solidFill>
                  <a:srgbClr val="35216F"/>
                </a:solidFill>
                <a:effectLst/>
                <a:latin typeface="Arial" panose="020B0604020202020204" pitchFamily="34" charset="0"/>
                <a:cs typeface="Arial" panose="020B0604020202020204" pitchFamily="34" charset="0"/>
              </a:rPr>
              <a:t>ránh rủi ro</a:t>
            </a:r>
            <a:r>
              <a:rPr lang="vi-VN" b="0" i="0">
                <a:solidFill>
                  <a:srgbClr val="35216F"/>
                </a:solidFill>
                <a:effectLst/>
                <a:latin typeface="Arial" panose="020B0604020202020204" pitchFamily="34" charset="0"/>
                <a:cs typeface="Arial" panose="020B0604020202020204" pitchFamily="34" charset="0"/>
              </a:rPr>
              <a:t>: các yêu cầu mới để đảm bảo rủi ro có thể không bao giờ</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xảy ra</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chỉ có thể mở cửa bằng bộ điềukhiển</a:t>
            </a:r>
            <a:endParaRPr lang="en-US" b="0" i="0">
              <a:solidFill>
                <a:srgbClr val="35216F"/>
              </a:solidFill>
              <a:effectLst/>
              <a:latin typeface="Arial" panose="020B0604020202020204" pitchFamily="34" charset="0"/>
              <a:cs typeface="Arial" panose="020B0604020202020204" pitchFamily="34" charset="0"/>
            </a:endParaRPr>
          </a:p>
          <a:p>
            <a:r>
              <a:rPr lang="vi-VN" b="1" i="0">
                <a:solidFill>
                  <a:srgbClr val="35216F"/>
                </a:solidFill>
                <a:effectLst/>
                <a:latin typeface="Arial" panose="020B0604020202020204" pitchFamily="34" charset="0"/>
                <a:cs typeface="Arial" panose="020B0604020202020204" pitchFamily="34" charset="0"/>
              </a:rPr>
              <a:t>Giảm khả năng xay ra lỗi</a:t>
            </a:r>
            <a:r>
              <a:rPr lang="vi-VN" b="0" i="0">
                <a:solidFill>
                  <a:srgbClr val="35216F"/>
                </a:solidFill>
                <a:effectLst/>
                <a:latin typeface="Arial" panose="020B0604020202020204" pitchFamily="34" charset="0"/>
                <a:cs typeface="Arial" panose="020B0604020202020204" pitchFamily="34" charset="0"/>
              </a:rPr>
              <a:t>: các yêu cầu mới để đảm bảo giảm đáng kể khả năng</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xảy ra.</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cảnh báo được tạo ra trong trường hợp mở cửa khi tau đang di chuyển</a:t>
            </a:r>
            <a:endParaRPr lang="en-US" b="0" i="0">
              <a:solidFill>
                <a:srgbClr val="35216F"/>
              </a:solidFill>
              <a:effectLst/>
              <a:latin typeface="Arial" panose="020B0604020202020204" pitchFamily="34" charset="0"/>
              <a:cs typeface="Arial" panose="020B0604020202020204" pitchFamily="34" charset="0"/>
            </a:endParaRPr>
          </a:p>
          <a:p>
            <a:r>
              <a:rPr lang="vi-VN" b="1" i="0">
                <a:solidFill>
                  <a:srgbClr val="35216F"/>
                </a:solidFill>
                <a:effectLst/>
                <a:latin typeface="Arial" panose="020B0604020202020204" pitchFamily="34" charset="0"/>
                <a:cs typeface="Arial" panose="020B0604020202020204" pitchFamily="34" charset="0"/>
              </a:rPr>
              <a:t>Tránh các kết quả nguy hiểm</a:t>
            </a:r>
            <a:r>
              <a:rPr lang="vi-VN" b="0" i="0">
                <a:solidFill>
                  <a:srgbClr val="35216F"/>
                </a:solidFill>
                <a:effectLst/>
                <a:latin typeface="Arial" panose="020B0604020202020204" pitchFamily="34" charset="0"/>
                <a:cs typeface="Arial" panose="020B0604020202020204" pitchFamily="34" charset="0"/>
              </a:rPr>
              <a:t>: các yêu cầu mứi để đảm bảo hậu quả</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không bao giờ xảy</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ra.</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không va chạm trong trường hợp khi ướclượng tóc độ khoảng cách</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không chính xác</a:t>
            </a:r>
            <a:endParaRPr lang="en-US" b="0" i="0">
              <a:solidFill>
                <a:srgbClr val="35216F"/>
              </a:solidFill>
              <a:effectLst/>
              <a:latin typeface="Arial" panose="020B0604020202020204" pitchFamily="34" charset="0"/>
              <a:cs typeface="Arial" panose="020B0604020202020204" pitchFamily="34" charset="0"/>
            </a:endParaRPr>
          </a:p>
          <a:p>
            <a:r>
              <a:rPr lang="vi-VN" b="1" i="0">
                <a:solidFill>
                  <a:srgbClr val="35216F"/>
                </a:solidFill>
                <a:effectLst/>
                <a:latin typeface="Arial" panose="020B0604020202020204" pitchFamily="34" charset="0"/>
                <a:cs typeface="Arial" panose="020B0604020202020204" pitchFamily="34" charset="0"/>
              </a:rPr>
              <a:t>Giảm thiểu hậu quả nguy cơ </a:t>
            </a:r>
            <a:r>
              <a:rPr lang="vi-VN" b="0" i="0">
                <a:solidFill>
                  <a:srgbClr val="35216F"/>
                </a:solidFill>
                <a:effectLst/>
                <a:latin typeface="Arial" panose="020B0604020202020204" pitchFamily="34" charset="0"/>
                <a:cs typeface="Arial" panose="020B0604020202020204" pitchFamily="34" charset="0"/>
              </a:rPr>
              <a:t>: các yêu cầu mới để giảm mức độ nghiêm</a:t>
            </a:r>
            <a:r>
              <a:rPr lang="en-US" b="0" i="0">
                <a:solidFill>
                  <a:srgbClr val="35216F"/>
                </a:solidFill>
                <a:effectLst/>
                <a:latin typeface="Arial" panose="020B0604020202020204" pitchFamily="34" charset="0"/>
                <a:cs typeface="Arial" panose="020B0604020202020204" pitchFamily="34" charset="0"/>
              </a:rPr>
              <a:t> </a:t>
            </a:r>
            <a:r>
              <a:rPr lang="vi-VN" b="0" i="0">
                <a:solidFill>
                  <a:srgbClr val="35216F"/>
                </a:solidFill>
                <a:effectLst/>
                <a:latin typeface="Arial" panose="020B0604020202020204" pitchFamily="34" charset="0"/>
                <a:cs typeface="Arial" panose="020B0604020202020204" pitchFamily="34" charset="0"/>
              </a:rPr>
              <a:t>trọng của các hậu quả</a:t>
            </a:r>
            <a:r>
              <a:rPr lang="en-US" b="0" i="0">
                <a:solidFill>
                  <a:srgbClr val="35216F"/>
                </a:solidFill>
                <a:effectLst/>
                <a:latin typeface="Arial" panose="020B0604020202020204" pitchFamily="34" charset="0"/>
                <a:cs typeface="Arial" panose="020B0604020202020204" pitchFamily="34" charset="0"/>
              </a:rPr>
              <a:t> </a:t>
            </a:r>
            <a:br>
              <a:rPr lang="vi-VN" b="0" i="0">
                <a:solidFill>
                  <a:srgbClr val="35216F"/>
                </a:solidFill>
                <a:effectLst/>
                <a:latin typeface="Arial" panose="020B0604020202020204" pitchFamily="34" charset="0"/>
                <a:cs typeface="Arial" panose="020B0604020202020204" pitchFamily="34" charset="0"/>
              </a:rPr>
            </a:br>
            <a:r>
              <a:rPr lang="vi-VN" b="0" i="0">
                <a:solidFill>
                  <a:srgbClr val="35216F"/>
                </a:solidFill>
                <a:effectLst/>
                <a:latin typeface="Arial" panose="020B0604020202020204" pitchFamily="34" charset="0"/>
                <a:cs typeface="Arial" panose="020B0604020202020204" pitchFamily="34" charset="0"/>
              </a:rPr>
              <a:t>VD: </a:t>
            </a:r>
            <a:r>
              <a:rPr lang="en-US" b="0" i="0">
                <a:solidFill>
                  <a:srgbClr val="35216F"/>
                </a:solidFill>
                <a:effectLst/>
                <a:latin typeface="Arial" panose="020B0604020202020204" pitchFamily="34" charset="0"/>
                <a:cs typeface="Arial" panose="020B0604020202020204" pitchFamily="34" charset="0"/>
              </a:rPr>
              <a:t>C</a:t>
            </a:r>
            <a:r>
              <a:rPr lang="vi-VN" b="0" i="0">
                <a:solidFill>
                  <a:srgbClr val="35216F"/>
                </a:solidFill>
                <a:effectLst/>
                <a:latin typeface="Arial" panose="020B0604020202020204" pitchFamily="34" charset="0"/>
                <a:cs typeface="Arial" panose="020B0604020202020204" pitchFamily="34" charset="0"/>
              </a:rPr>
              <a:t>hời đợi hành khách thông báo sự chậm trễ của tàu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7576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C0BA5-5EE2-4527-ABD4-CE5763FBB604}"/>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Lựa chọn biện pháp đối phó</a:t>
            </a:r>
          </a:p>
        </p:txBody>
      </p:sp>
      <p:sp>
        <p:nvSpPr>
          <p:cNvPr id="3" name="Content Placeholder 2">
            <a:extLst>
              <a:ext uri="{FF2B5EF4-FFF2-40B4-BE49-F238E27FC236}">
                <a16:creationId xmlns:a16="http://schemas.microsoft.com/office/drawing/2014/main" id="{022838D4-5299-461E-9115-FAE5141B09C9}"/>
              </a:ext>
            </a:extLst>
          </p:cNvPr>
          <p:cNvSpPr>
            <a:spLocks noGrp="1"/>
          </p:cNvSpPr>
          <p:nvPr>
            <p:ph idx="1"/>
          </p:nvPr>
        </p:nvSpPr>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tiêu chí đánh giá cho bi</a:t>
            </a:r>
            <a:r>
              <a:rPr lang="vi-VN" sz="2000" b="0" i="0">
                <a:solidFill>
                  <a:srgbClr val="35216F"/>
                </a:solidFill>
                <a:effectLst/>
                <a:latin typeface="Cambria" panose="02040503050406030204" pitchFamily="18" charset="0"/>
              </a:rPr>
              <a:t>ệ</a:t>
            </a:r>
            <a:r>
              <a:rPr lang="vi-VN" sz="2000" b="0" i="0">
                <a:solidFill>
                  <a:srgbClr val="35216F"/>
                </a:solidFill>
                <a:effectLst/>
                <a:latin typeface="Comic Sans MS" panose="030F0702030302020204" pitchFamily="66" charset="0"/>
              </a:rPr>
              <a:t>n pháp đ</a:t>
            </a:r>
            <a:r>
              <a:rPr lang="vi-VN" sz="2000" b="0" i="0">
                <a:solidFill>
                  <a:srgbClr val="35216F"/>
                </a:solidFill>
                <a:effectLst/>
                <a:latin typeface="Cambria" panose="02040503050406030204" pitchFamily="18" charset="0"/>
              </a:rPr>
              <a:t>ố</a:t>
            </a:r>
            <a:r>
              <a:rPr lang="vi-VN" sz="2000" b="0" i="0">
                <a:solidFill>
                  <a:srgbClr val="35216F"/>
                </a:solidFill>
                <a:effectLst/>
                <a:latin typeface="Comic Sans MS" panose="030F0702030302020204" pitchFamily="66" charset="0"/>
              </a:rPr>
              <a:t>i phó </a:t>
            </a:r>
            <a:r>
              <a:rPr lang="vi-VN" sz="2000" b="0" i="0">
                <a:solidFill>
                  <a:srgbClr val="35216F"/>
                </a:solidFill>
                <a:effectLst/>
                <a:latin typeface="Cambria" panose="02040503050406030204" pitchFamily="18" charset="0"/>
              </a:rPr>
              <a:t>ư</a:t>
            </a:r>
            <a:r>
              <a:rPr lang="vi-VN" sz="2000" b="0" i="0">
                <a:solidFill>
                  <a:srgbClr val="35216F"/>
                </a:solidFill>
                <a:effectLst/>
                <a:latin typeface="Comic Sans MS" panose="030F0702030302020204" pitchFamily="66" charset="0"/>
              </a:rPr>
              <a:t>a thích:</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Đóng góp vào các yêu c</a:t>
            </a:r>
            <a:r>
              <a:rPr lang="vi-VN" sz="2000" b="0" i="0">
                <a:solidFill>
                  <a:srgbClr val="800080"/>
                </a:solidFill>
                <a:effectLst/>
                <a:latin typeface="Cambria" panose="02040503050406030204" pitchFamily="18" charset="0"/>
              </a:rPr>
              <a:t>ầ</a:t>
            </a:r>
            <a:r>
              <a:rPr lang="vi-VN" sz="2000" b="0" i="0">
                <a:solidFill>
                  <a:srgbClr val="800080"/>
                </a:solidFill>
                <a:effectLst/>
                <a:latin typeface="Comic Sans MS" panose="030F0702030302020204" pitchFamily="66" charset="0"/>
              </a:rPr>
              <a:t>u phi ch</a:t>
            </a:r>
            <a:r>
              <a:rPr lang="vi-VN" sz="2000" b="0" i="0">
                <a:solidFill>
                  <a:srgbClr val="800080"/>
                </a:solidFill>
                <a:effectLst/>
                <a:latin typeface="Cambria" panose="02040503050406030204" pitchFamily="18" charset="0"/>
              </a:rPr>
              <a:t>ứ</a:t>
            </a:r>
            <a:r>
              <a:rPr lang="vi-VN" sz="2000" b="0" i="0">
                <a:solidFill>
                  <a:srgbClr val="800080"/>
                </a:solidFill>
                <a:effectLst/>
                <a:latin typeface="Comic Sans MS" panose="030F0702030302020204" pitchFamily="66" charset="0"/>
              </a:rPr>
              <a:t>c năng quan tr</a:t>
            </a:r>
            <a:r>
              <a:rPr lang="vi-VN" sz="2000" b="0" i="0">
                <a:solidFill>
                  <a:srgbClr val="800080"/>
                </a:solidFill>
                <a:effectLst/>
                <a:latin typeface="Cambria" panose="02040503050406030204" pitchFamily="18" charset="0"/>
              </a:rPr>
              <a:t>ọ</a:t>
            </a:r>
            <a:r>
              <a:rPr lang="vi-VN" sz="2000" b="0" i="0">
                <a:solidFill>
                  <a:srgbClr val="800080"/>
                </a:solidFill>
                <a:effectLst/>
                <a:latin typeface="Comic Sans MS" panose="030F0702030302020204" pitchFamily="66" charset="0"/>
              </a:rPr>
              <a:t>ng</a:t>
            </a:r>
            <a:br>
              <a:rPr lang="vi-VN" sz="2000" b="0" i="0">
                <a:solidFill>
                  <a:srgbClr val="800080"/>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Góp ph</a:t>
            </a:r>
            <a:r>
              <a:rPr lang="vi-VN" sz="2000" b="0" i="0">
                <a:solidFill>
                  <a:srgbClr val="009999"/>
                </a:solidFill>
                <a:effectLst/>
                <a:latin typeface="Cambria" panose="02040503050406030204" pitchFamily="18" charset="0"/>
              </a:rPr>
              <a:t>ầ</a:t>
            </a:r>
            <a:r>
              <a:rPr lang="vi-VN" sz="2000" b="0" i="0">
                <a:solidFill>
                  <a:srgbClr val="009999"/>
                </a:solidFill>
                <a:effectLst/>
                <a:latin typeface="Comic Sans MS" panose="030F0702030302020204" pitchFamily="66" charset="0"/>
              </a:rPr>
              <a:t>n gi</a:t>
            </a:r>
            <a:r>
              <a:rPr lang="vi-VN" sz="2000" b="0" i="0">
                <a:solidFill>
                  <a:srgbClr val="009999"/>
                </a:solidFill>
                <a:effectLst/>
                <a:latin typeface="Cambria" panose="02040503050406030204" pitchFamily="18" charset="0"/>
              </a:rPr>
              <a:t>ả</a:t>
            </a:r>
            <a:r>
              <a:rPr lang="vi-VN" sz="2000" b="0" i="0">
                <a:solidFill>
                  <a:srgbClr val="009999"/>
                </a:solidFill>
                <a:effectLst/>
                <a:latin typeface="Comic Sans MS" panose="030F0702030302020204" pitchFamily="66" charset="0"/>
              </a:rPr>
              <a:t>i quy</a:t>
            </a:r>
            <a:r>
              <a:rPr lang="vi-VN" sz="2000" b="0" i="0">
                <a:solidFill>
                  <a:srgbClr val="009999"/>
                </a:solidFill>
                <a:effectLst/>
                <a:latin typeface="Cambria" panose="02040503050406030204" pitchFamily="18" charset="0"/>
              </a:rPr>
              <a:t>ế</a:t>
            </a:r>
            <a:r>
              <a:rPr lang="vi-VN" sz="2000" b="0" i="0">
                <a:solidFill>
                  <a:srgbClr val="009999"/>
                </a:solidFill>
                <a:effectLst/>
                <a:latin typeface="Comic Sans MS" panose="030F0702030302020204" pitchFamily="66" charset="0"/>
              </a:rPr>
              <a:t>t các r</a:t>
            </a:r>
            <a:r>
              <a:rPr lang="vi-VN" sz="2000" b="0" i="0">
                <a:solidFill>
                  <a:srgbClr val="009999"/>
                </a:solidFill>
                <a:effectLst/>
                <a:latin typeface="Cambria" panose="02040503050406030204" pitchFamily="18" charset="0"/>
              </a:rPr>
              <a:t>ủ</a:t>
            </a:r>
            <a:r>
              <a:rPr lang="vi-VN" sz="2000" b="0" i="0">
                <a:solidFill>
                  <a:srgbClr val="009999"/>
                </a:solidFill>
                <a:effectLst/>
                <a:latin typeface="Comic Sans MS" panose="030F0702030302020204" pitchFamily="66" charset="0"/>
              </a:rPr>
              <a:t>i ro khác</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hi</a:t>
            </a:r>
            <a:r>
              <a:rPr lang="vi-VN" sz="2000" b="0" i="0">
                <a:solidFill>
                  <a:srgbClr val="009999"/>
                </a:solidFill>
                <a:effectLst/>
                <a:latin typeface="Arial" panose="020B0604020202020204" pitchFamily="34" charset="0"/>
              </a:rPr>
              <a:t>ệ</a:t>
            </a:r>
            <a:r>
              <a:rPr lang="vi-VN" sz="2000" b="0" i="0">
                <a:solidFill>
                  <a:srgbClr val="009999"/>
                </a:solidFill>
                <a:effectLst/>
                <a:latin typeface="Comic Sans MS" panose="030F0702030302020204" pitchFamily="66" charset="0"/>
              </a:rPr>
              <a:t>u qu</a:t>
            </a:r>
            <a:r>
              <a:rPr lang="vi-VN" sz="2000" b="0" i="0">
                <a:solidFill>
                  <a:srgbClr val="009999"/>
                </a:solidFill>
                <a:effectLst/>
                <a:latin typeface="Arial" panose="020B0604020202020204" pitchFamily="34" charset="0"/>
              </a:rPr>
              <a:t>ả </a:t>
            </a:r>
            <a:r>
              <a:rPr lang="vi-VN" sz="2000" b="0" i="0">
                <a:solidFill>
                  <a:srgbClr val="009999"/>
                </a:solidFill>
                <a:effectLst/>
                <a:latin typeface="Comic Sans MS" panose="030F0702030302020204" pitchFamily="66" charset="0"/>
              </a:rPr>
              <a:t>chi phí</a:t>
            </a:r>
            <a:br>
              <a:rPr lang="vi-VN" sz="2000" b="0" i="0">
                <a:solidFill>
                  <a:srgbClr val="009999"/>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Hi</a:t>
            </a:r>
            <a:r>
              <a:rPr lang="vi-VN" sz="2000" b="0" i="0">
                <a:solidFill>
                  <a:srgbClr val="35216F"/>
                </a:solidFill>
                <a:effectLst/>
                <a:latin typeface="Cambria" panose="02040503050406030204" pitchFamily="18" charset="0"/>
              </a:rPr>
              <a:t>ệ</a:t>
            </a:r>
            <a:r>
              <a:rPr lang="vi-VN" sz="2000" b="0" i="0">
                <a:solidFill>
                  <a:srgbClr val="35216F"/>
                </a:solidFill>
                <a:effectLst/>
                <a:latin typeface="Comic Sans MS" panose="030F0702030302020204" pitchFamily="66" charset="0"/>
              </a:rPr>
              <a:t>u qu</a:t>
            </a:r>
            <a:r>
              <a:rPr lang="vi-VN" sz="2000" b="0" i="0">
                <a:solidFill>
                  <a:srgbClr val="35216F"/>
                </a:solidFill>
                <a:effectLst/>
                <a:latin typeface="Cambria" panose="02040503050406030204" pitchFamily="18" charset="0"/>
              </a:rPr>
              <a:t>ả </a:t>
            </a:r>
            <a:r>
              <a:rPr lang="vi-VN" sz="2000" b="0" i="0">
                <a:solidFill>
                  <a:srgbClr val="35216F"/>
                </a:solidFill>
                <a:effectLst/>
                <a:latin typeface="Comic Sans MS" panose="030F0702030302020204" pitchFamily="66" charset="0"/>
              </a:rPr>
              <a:t>v</a:t>
            </a:r>
            <a:r>
              <a:rPr lang="vi-VN" sz="2000" b="0" i="0">
                <a:solidFill>
                  <a:srgbClr val="35216F"/>
                </a:solidFill>
                <a:effectLst/>
                <a:latin typeface="Cambria" panose="02040503050406030204" pitchFamily="18" charset="0"/>
              </a:rPr>
              <a:t>ề </a:t>
            </a:r>
            <a:r>
              <a:rPr lang="vi-VN" sz="2000" b="0" i="0">
                <a:solidFill>
                  <a:srgbClr val="35216F"/>
                </a:solidFill>
                <a:effectLst/>
                <a:latin typeface="Comic Sans MS" panose="030F0702030302020204" pitchFamily="66" charset="0"/>
              </a:rPr>
              <a:t>chi phí đ</a:t>
            </a:r>
            <a:r>
              <a:rPr lang="vi-VN" sz="2000" b="0" i="0">
                <a:solidFill>
                  <a:srgbClr val="35216F"/>
                </a:solidFill>
                <a:effectLst/>
                <a:latin typeface="Cambria" panose="02040503050406030204" pitchFamily="18" charset="0"/>
              </a:rPr>
              <a:t>ượ</a:t>
            </a:r>
            <a:r>
              <a:rPr lang="vi-VN" sz="2000" b="0" i="0">
                <a:solidFill>
                  <a:srgbClr val="35216F"/>
                </a:solidFill>
                <a:effectLst/>
                <a:latin typeface="Comic Sans MS" panose="030F0702030302020204" pitchFamily="66" charset="0"/>
              </a:rPr>
              <a:t>c tính b</a:t>
            </a:r>
            <a:r>
              <a:rPr lang="vi-VN" sz="2000" b="0" i="0">
                <a:solidFill>
                  <a:srgbClr val="35216F"/>
                </a:solidFill>
                <a:effectLst/>
                <a:latin typeface="Cambria" panose="02040503050406030204" pitchFamily="18" charset="0"/>
              </a:rPr>
              <a:t>ằ</a:t>
            </a:r>
            <a:r>
              <a:rPr lang="vi-VN" sz="2000" b="0" i="0">
                <a:solidFill>
                  <a:srgbClr val="35216F"/>
                </a:solidFill>
                <a:effectLst/>
                <a:latin typeface="Comic Sans MS" panose="030F0702030302020204" pitchFamily="66" charset="0"/>
              </a:rPr>
              <a:t>ng </a:t>
            </a:r>
            <a:r>
              <a:rPr lang="vi-VN" sz="2000" b="1" i="0">
                <a:solidFill>
                  <a:srgbClr val="35216F"/>
                </a:solidFill>
                <a:effectLst/>
                <a:latin typeface="Comic Sans MS" panose="030F0702030302020204" pitchFamily="66" charset="0"/>
              </a:rPr>
              <a:t>đòn b</a:t>
            </a:r>
            <a:r>
              <a:rPr lang="vi-VN" sz="2000" b="1" i="0">
                <a:solidFill>
                  <a:srgbClr val="35216F"/>
                </a:solidFill>
                <a:effectLst/>
                <a:latin typeface="Cambria" panose="02040503050406030204" pitchFamily="18" charset="0"/>
              </a:rPr>
              <a:t>ẩ</a:t>
            </a:r>
            <a:r>
              <a:rPr lang="vi-VN" sz="2000" b="1" i="0">
                <a:solidFill>
                  <a:srgbClr val="35216F"/>
                </a:solidFill>
                <a:effectLst/>
                <a:latin typeface="Comic Sans MS" panose="030F0702030302020204" pitchFamily="66" charset="0"/>
              </a:rPr>
              <a:t>y gi</a:t>
            </a:r>
            <a:r>
              <a:rPr lang="vi-VN" sz="2000" b="1" i="0">
                <a:solidFill>
                  <a:srgbClr val="35216F"/>
                </a:solidFill>
                <a:effectLst/>
                <a:latin typeface="Cambria" panose="02040503050406030204" pitchFamily="18" charset="0"/>
              </a:rPr>
              <a:t>ả</a:t>
            </a:r>
            <a:r>
              <a:rPr lang="vi-VN" sz="2000" b="1" i="0">
                <a:solidFill>
                  <a:srgbClr val="35216F"/>
                </a:solidFill>
                <a:effectLst/>
                <a:latin typeface="Comic Sans MS" panose="030F0702030302020204" pitchFamily="66" charset="0"/>
              </a:rPr>
              <a:t>m r</a:t>
            </a:r>
            <a:r>
              <a:rPr lang="vi-VN" sz="2000" b="1" i="0">
                <a:solidFill>
                  <a:srgbClr val="35216F"/>
                </a:solidFill>
                <a:effectLst/>
                <a:latin typeface="Cambria" panose="02040503050406030204" pitchFamily="18" charset="0"/>
              </a:rPr>
              <a:t>ủ</a:t>
            </a:r>
            <a:r>
              <a:rPr lang="vi-VN" sz="2000" b="1" i="0">
                <a:solidFill>
                  <a:srgbClr val="35216F"/>
                </a:solidFill>
                <a:effectLst/>
                <a:latin typeface="Comic Sans MS" panose="030F0702030302020204" pitchFamily="66" charset="0"/>
              </a:rPr>
              <a:t>i ro</a:t>
            </a:r>
            <a:r>
              <a:rPr lang="vi-VN" sz="2000" b="0" i="0">
                <a:solidFill>
                  <a:srgbClr val="35216F"/>
                </a:solidFill>
                <a:effectLst/>
                <a:latin typeface="Comic Sans MS" panose="030F0702030302020204" pitchFamily="66" charset="0"/>
              </a:rPr>
              <a:t>:</a:t>
            </a:r>
            <a:br>
              <a:rPr lang="vi-VN" sz="2000" b="0" i="0">
                <a:solidFill>
                  <a:srgbClr val="35216F"/>
                </a:solidFill>
                <a:effectLst/>
                <a:latin typeface="Comic Sans MS" panose="030F0702030302020204" pitchFamily="66" charset="0"/>
              </a:rPr>
            </a:br>
            <a:r>
              <a:rPr lang="vi-VN" sz="2000" b="0" i="0">
                <a:solidFill>
                  <a:srgbClr val="35216F"/>
                </a:solidFill>
                <a:effectLst/>
                <a:latin typeface="Comic Sans MS" panose="030F0702030302020204" pitchFamily="66" charset="0"/>
              </a:rPr>
              <a:t>RRL (</a:t>
            </a:r>
            <a:r>
              <a:rPr lang="vi-VN" sz="2000" b="0" i="1">
                <a:solidFill>
                  <a:srgbClr val="35216F"/>
                </a:solidFill>
                <a:effectLst/>
                <a:latin typeface="Comic Sans MS" panose="030F0702030302020204" pitchFamily="66" charset="0"/>
              </a:rPr>
              <a:t>r, cm</a:t>
            </a:r>
            <a:r>
              <a:rPr lang="vi-VN" sz="2000" b="0" i="0">
                <a:solidFill>
                  <a:srgbClr val="35216F"/>
                </a:solidFill>
                <a:effectLst/>
                <a:latin typeface="Comic Sans MS" panose="030F0702030302020204" pitchFamily="66" charset="0"/>
              </a:rPr>
              <a:t>) = (Exp (</a:t>
            </a:r>
            <a:r>
              <a:rPr lang="vi-VN" sz="2000" b="0" i="1">
                <a:solidFill>
                  <a:srgbClr val="35216F"/>
                </a:solidFill>
                <a:effectLst/>
                <a:latin typeface="Comic Sans MS" panose="030F0702030302020204" pitchFamily="66" charset="0"/>
              </a:rPr>
              <a:t>r</a:t>
            </a:r>
            <a:r>
              <a:rPr lang="vi-VN" sz="2000" b="0" i="0">
                <a:solidFill>
                  <a:srgbClr val="35216F"/>
                </a:solidFill>
                <a:effectLst/>
                <a:latin typeface="Comic Sans MS" panose="030F0702030302020204" pitchFamily="66" charset="0"/>
              </a:rPr>
              <a:t>) </a:t>
            </a:r>
            <a:r>
              <a:rPr lang="vi-VN" sz="2000" b="0" i="0">
                <a:solidFill>
                  <a:srgbClr val="35216F"/>
                </a:solidFill>
                <a:effectLst/>
                <a:latin typeface="Symbol" panose="05050102010706020507" pitchFamily="18" charset="2"/>
              </a:rPr>
              <a:t> </a:t>
            </a:r>
            <a:r>
              <a:rPr lang="vi-VN" sz="2000" b="0" i="0">
                <a:solidFill>
                  <a:srgbClr val="35216F"/>
                </a:solidFill>
                <a:effectLst/>
                <a:latin typeface="Comic Sans MS" panose="030F0702030302020204" pitchFamily="66" charset="0"/>
              </a:rPr>
              <a:t>Exp (</a:t>
            </a:r>
            <a:r>
              <a:rPr lang="vi-VN" sz="2000" b="0" i="1">
                <a:solidFill>
                  <a:srgbClr val="35216F"/>
                </a:solidFill>
                <a:effectLst/>
                <a:latin typeface="Comic Sans MS" panose="030F0702030302020204" pitchFamily="66" charset="0"/>
              </a:rPr>
              <a:t>r|cm</a:t>
            </a:r>
            <a:r>
              <a:rPr lang="vi-VN" sz="2000" b="0" i="0">
                <a:solidFill>
                  <a:srgbClr val="35216F"/>
                </a:solidFill>
                <a:effectLst/>
                <a:latin typeface="Comic Sans MS" panose="030F0702030302020204" pitchFamily="66" charset="0"/>
              </a:rPr>
              <a:t>)) </a:t>
            </a:r>
            <a:r>
              <a:rPr lang="vi-VN" sz="2000" b="1" i="0">
                <a:solidFill>
                  <a:srgbClr val="800080"/>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Cost</a:t>
            </a:r>
            <a:br>
              <a:rPr lang="vi-VN" sz="2000" b="0" i="0">
                <a:solidFill>
                  <a:srgbClr val="35216F"/>
                </a:solidFill>
                <a:effectLst/>
                <a:latin typeface="Comic Sans MS" panose="030F0702030302020204" pitchFamily="66" charset="0"/>
              </a:rPr>
            </a:br>
            <a:r>
              <a:rPr lang="vi-VN" sz="2000" b="0" i="0">
                <a:solidFill>
                  <a:srgbClr val="35216F"/>
                </a:solidFill>
                <a:effectLst/>
                <a:latin typeface="Comic Sans MS" panose="030F0702030302020204" pitchFamily="66" charset="0"/>
              </a:rPr>
              <a:t>(</a:t>
            </a:r>
            <a:r>
              <a:rPr lang="vi-VN" sz="2000" b="0" i="1">
                <a:solidFill>
                  <a:srgbClr val="35216F"/>
                </a:solidFill>
                <a:effectLst/>
                <a:latin typeface="Comic Sans MS" panose="030F0702030302020204" pitchFamily="66" charset="0"/>
              </a:rPr>
              <a:t>cm</a:t>
            </a:r>
            <a:r>
              <a:rPr lang="vi-VN" sz="2000" b="0" i="0">
                <a:solidFill>
                  <a:srgbClr val="35216F"/>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Exp (</a:t>
            </a:r>
            <a:r>
              <a:rPr lang="vi-VN" sz="2000" b="0" i="1">
                <a:solidFill>
                  <a:srgbClr val="009999"/>
                </a:solidFill>
                <a:effectLst/>
                <a:latin typeface="Comic Sans MS" panose="030F0702030302020204" pitchFamily="66" charset="0"/>
              </a:rPr>
              <a:t>r</a:t>
            </a:r>
            <a:r>
              <a:rPr lang="vi-VN" sz="2000" b="0" i="0">
                <a:solidFill>
                  <a:srgbClr val="009999"/>
                </a:solidFill>
                <a:effectLst/>
                <a:latin typeface="Comic Sans MS" panose="030F0702030302020204" pitchFamily="66" charset="0"/>
              </a:rPr>
              <a:t>): ti</a:t>
            </a:r>
            <a:r>
              <a:rPr lang="vi-VN" sz="2000" b="0" i="0">
                <a:solidFill>
                  <a:srgbClr val="009999"/>
                </a:solidFill>
                <a:effectLst/>
                <a:latin typeface="Arial" panose="020B0604020202020204" pitchFamily="34" charset="0"/>
              </a:rPr>
              <a:t>ế</a:t>
            </a:r>
            <a:r>
              <a:rPr lang="vi-VN" sz="2000" b="0" i="0">
                <a:solidFill>
                  <a:srgbClr val="009999"/>
                </a:solidFill>
                <a:effectLst/>
                <a:latin typeface="Comic Sans MS" panose="030F0702030302020204" pitchFamily="66" charset="0"/>
              </a:rPr>
              <a:t>p xúc r</a:t>
            </a:r>
            <a:r>
              <a:rPr lang="vi-VN" sz="2000" b="0" i="0">
                <a:solidFill>
                  <a:srgbClr val="009999"/>
                </a:solidFill>
                <a:effectLst/>
                <a:latin typeface="Arial" panose="020B0604020202020204" pitchFamily="34" charset="0"/>
              </a:rPr>
              <a:t>ủ</a:t>
            </a:r>
            <a:r>
              <a:rPr lang="vi-VN" sz="2000" b="0" i="0">
                <a:solidFill>
                  <a:srgbClr val="009999"/>
                </a:solidFill>
                <a:effectLst/>
                <a:latin typeface="Comic Sans MS" panose="030F0702030302020204" pitchFamily="66" charset="0"/>
              </a:rPr>
              <a:t>i ro </a:t>
            </a:r>
            <a:r>
              <a:rPr lang="vi-VN" sz="2000" b="0" i="1">
                <a:solidFill>
                  <a:srgbClr val="009999"/>
                </a:solidFill>
                <a:effectLst/>
                <a:latin typeface="Comic Sans MS" panose="030F0702030302020204" pitchFamily="66" charset="0"/>
              </a:rPr>
              <a:t>r</a:t>
            </a:r>
            <a:br>
              <a:rPr lang="vi-VN" sz="2000" b="0" i="1">
                <a:solidFill>
                  <a:srgbClr val="009999"/>
                </a:solidFill>
                <a:effectLst/>
                <a:latin typeface="Comic Sans MS" panose="030F0702030302020204" pitchFamily="66" charset="0"/>
              </a:rPr>
            </a:br>
            <a:r>
              <a:rPr lang="vi-VN" sz="2000" b="0" i="0">
                <a:solidFill>
                  <a:srgbClr val="009999"/>
                </a:solidFill>
                <a:effectLst/>
                <a:latin typeface="Comic Sans MS" panose="030F0702030302020204" pitchFamily="66" charset="0"/>
              </a:rPr>
              <a:t>Exp (</a:t>
            </a:r>
            <a:r>
              <a:rPr lang="vi-VN" sz="2000" b="0" i="1">
                <a:solidFill>
                  <a:srgbClr val="009999"/>
                </a:solidFill>
                <a:effectLst/>
                <a:latin typeface="Comic Sans MS" panose="030F0702030302020204" pitchFamily="66" charset="0"/>
              </a:rPr>
              <a:t>r|cm</a:t>
            </a:r>
            <a:r>
              <a:rPr lang="vi-VN" sz="2000" b="0" i="0">
                <a:solidFill>
                  <a:srgbClr val="009999"/>
                </a:solidFill>
                <a:effectLst/>
                <a:latin typeface="Comic Sans MS" panose="030F0702030302020204" pitchFamily="66" charset="0"/>
              </a:rPr>
              <a:t>): Ti</a:t>
            </a:r>
            <a:r>
              <a:rPr lang="vi-VN" sz="2000" b="0" i="0">
                <a:solidFill>
                  <a:srgbClr val="009999"/>
                </a:solidFill>
                <a:effectLst/>
                <a:latin typeface="Cambria" panose="02040503050406030204" pitchFamily="18" charset="0"/>
              </a:rPr>
              <a:t>ế</a:t>
            </a:r>
            <a:r>
              <a:rPr lang="vi-VN" sz="2000" b="0" i="0">
                <a:solidFill>
                  <a:srgbClr val="009999"/>
                </a:solidFill>
                <a:effectLst/>
                <a:latin typeface="Comic Sans MS" panose="030F0702030302020204" pitchFamily="66" charset="0"/>
              </a:rPr>
              <a:t>p xúc m</a:t>
            </a:r>
            <a:r>
              <a:rPr lang="vi-VN" sz="2000" b="0" i="0">
                <a:solidFill>
                  <a:srgbClr val="009999"/>
                </a:solidFill>
                <a:effectLst/>
                <a:latin typeface="Cambria" panose="02040503050406030204" pitchFamily="18" charset="0"/>
              </a:rPr>
              <a:t>ớ</a:t>
            </a:r>
            <a:r>
              <a:rPr lang="vi-VN" sz="2000" b="0" i="0">
                <a:solidFill>
                  <a:srgbClr val="009999"/>
                </a:solidFill>
                <a:effectLst/>
                <a:latin typeface="Comic Sans MS" panose="030F0702030302020204" pitchFamily="66" charset="0"/>
              </a:rPr>
              <a:t>i c</a:t>
            </a:r>
            <a:r>
              <a:rPr lang="vi-VN" sz="2000" b="0" i="0">
                <a:solidFill>
                  <a:srgbClr val="009999"/>
                </a:solidFill>
                <a:effectLst/>
                <a:latin typeface="Cambria" panose="02040503050406030204" pitchFamily="18" charset="0"/>
              </a:rPr>
              <a:t>ủ</a:t>
            </a:r>
            <a:r>
              <a:rPr lang="vi-VN" sz="2000" b="0" i="0">
                <a:solidFill>
                  <a:srgbClr val="009999"/>
                </a:solidFill>
                <a:effectLst/>
                <a:latin typeface="Comic Sans MS" panose="030F0702030302020204" pitchFamily="66" charset="0"/>
              </a:rPr>
              <a:t>a r n</a:t>
            </a:r>
            <a:r>
              <a:rPr lang="vi-VN" sz="2000" b="0" i="0">
                <a:solidFill>
                  <a:srgbClr val="009999"/>
                </a:solidFill>
                <a:effectLst/>
                <a:latin typeface="Cambria" panose="02040503050406030204" pitchFamily="18" charset="0"/>
              </a:rPr>
              <a:t>ế</a:t>
            </a:r>
            <a:r>
              <a:rPr lang="vi-VN" sz="2000" b="0" i="0">
                <a:solidFill>
                  <a:srgbClr val="009999"/>
                </a:solidFill>
                <a:effectLst/>
                <a:latin typeface="Comic Sans MS" panose="030F0702030302020204" pitchFamily="66" charset="0"/>
              </a:rPr>
              <a:t>u countermeasure cm đ</a:t>
            </a:r>
            <a:r>
              <a:rPr lang="vi-VN" sz="2000" b="0" i="0">
                <a:solidFill>
                  <a:srgbClr val="009999"/>
                </a:solidFill>
                <a:effectLst/>
                <a:latin typeface="Cambria" panose="02040503050406030204" pitchFamily="18" charset="0"/>
              </a:rPr>
              <a:t>ượ</a:t>
            </a:r>
            <a:r>
              <a:rPr lang="vi-VN" sz="2000" b="0" i="0">
                <a:solidFill>
                  <a:srgbClr val="009999"/>
                </a:solidFill>
                <a:effectLst/>
                <a:latin typeface="Comic Sans MS" panose="030F0702030302020204" pitchFamily="66" charset="0"/>
              </a:rPr>
              <a:t>c ch</a:t>
            </a:r>
            <a:r>
              <a:rPr lang="vi-VN" sz="2000" b="0" i="0">
                <a:solidFill>
                  <a:srgbClr val="009999"/>
                </a:solidFill>
                <a:effectLst/>
                <a:latin typeface="Cambria" panose="02040503050406030204" pitchFamily="18" charset="0"/>
              </a:rPr>
              <a:t>ọ</a:t>
            </a:r>
            <a:r>
              <a:rPr lang="vi-VN" sz="2000" b="0" i="0">
                <a:solidFill>
                  <a:srgbClr val="009999"/>
                </a:solidFill>
                <a:effectLst/>
                <a:latin typeface="Comic Sans MS" panose="030F0702030302020204" pitchFamily="66" charset="0"/>
              </a:rPr>
              <a:t>n</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=&gt; </a:t>
            </a:r>
            <a:r>
              <a:rPr lang="vi-VN" sz="2000" b="0" i="0">
                <a:solidFill>
                  <a:srgbClr val="35216F"/>
                </a:solidFill>
                <a:effectLst/>
                <a:latin typeface="Comic Sans MS" panose="030F0702030302020204" pitchFamily="66" charset="0"/>
              </a:rPr>
              <a:t>L</a:t>
            </a:r>
            <a:r>
              <a:rPr lang="vi-VN" sz="2000" b="0" i="0">
                <a:solidFill>
                  <a:srgbClr val="35216F"/>
                </a:solidFill>
                <a:effectLst/>
                <a:latin typeface="Cambria" panose="02040503050406030204" pitchFamily="18" charset="0"/>
              </a:rPr>
              <a:t>ự</a:t>
            </a:r>
            <a:r>
              <a:rPr lang="vi-VN" sz="2000" b="0" i="0">
                <a:solidFill>
                  <a:srgbClr val="35216F"/>
                </a:solidFill>
                <a:effectLst/>
                <a:latin typeface="Comic Sans MS" panose="030F0702030302020204" pitchFamily="66" charset="0"/>
              </a:rPr>
              <a:t>a ch</a:t>
            </a:r>
            <a:r>
              <a:rPr lang="vi-VN" sz="2000" b="0" i="0">
                <a:solidFill>
                  <a:srgbClr val="35216F"/>
                </a:solidFill>
                <a:effectLst/>
                <a:latin typeface="Cambria" panose="02040503050406030204" pitchFamily="18" charset="0"/>
              </a:rPr>
              <a:t>ọ</a:t>
            </a:r>
            <a:r>
              <a:rPr lang="vi-VN" sz="2000" b="0" i="0">
                <a:solidFill>
                  <a:srgbClr val="35216F"/>
                </a:solidFill>
                <a:effectLst/>
                <a:latin typeface="Comic Sans MS" panose="030F0702030302020204" pitchFamily="66" charset="0"/>
              </a:rPr>
              <a:t>n bi</a:t>
            </a:r>
            <a:r>
              <a:rPr lang="vi-VN" sz="2000" b="0" i="0">
                <a:solidFill>
                  <a:srgbClr val="35216F"/>
                </a:solidFill>
                <a:effectLst/>
                <a:latin typeface="Cambria" panose="02040503050406030204" pitchFamily="18" charset="0"/>
              </a:rPr>
              <a:t>ệ</a:t>
            </a:r>
            <a:r>
              <a:rPr lang="vi-VN" sz="2000" b="0" i="0">
                <a:solidFill>
                  <a:srgbClr val="35216F"/>
                </a:solidFill>
                <a:effectLst/>
                <a:latin typeface="Comic Sans MS" panose="030F0702030302020204" pitchFamily="66" charset="0"/>
              </a:rPr>
              <a:t>n pháp đ</a:t>
            </a:r>
            <a:r>
              <a:rPr lang="vi-VN" sz="2000" b="0" i="0">
                <a:solidFill>
                  <a:srgbClr val="35216F"/>
                </a:solidFill>
                <a:effectLst/>
                <a:latin typeface="Cambria" panose="02040503050406030204" pitchFamily="18" charset="0"/>
              </a:rPr>
              <a:t>ố</a:t>
            </a:r>
            <a:r>
              <a:rPr lang="vi-VN" sz="2000" b="0" i="0">
                <a:solidFill>
                  <a:srgbClr val="35216F"/>
                </a:solidFill>
                <a:effectLst/>
                <a:latin typeface="Comic Sans MS" panose="030F0702030302020204" pitchFamily="66" charset="0"/>
              </a:rPr>
              <a:t>i phó v</a:t>
            </a:r>
            <a:r>
              <a:rPr lang="vi-VN" sz="2000" b="0" i="0">
                <a:solidFill>
                  <a:srgbClr val="35216F"/>
                </a:solidFill>
                <a:effectLst/>
                <a:latin typeface="Cambria" panose="02040503050406030204" pitchFamily="18" charset="0"/>
              </a:rPr>
              <a:t>ớ</a:t>
            </a:r>
            <a:r>
              <a:rPr lang="vi-VN" sz="2000" b="0" i="0">
                <a:solidFill>
                  <a:srgbClr val="35216F"/>
                </a:solidFill>
                <a:effectLst/>
                <a:latin typeface="Comic Sans MS" panose="030F0702030302020204" pitchFamily="66" charset="0"/>
              </a:rPr>
              <a:t>i RRLs cao nh</a:t>
            </a:r>
            <a:r>
              <a:rPr lang="vi-VN" sz="2000" b="0" i="0">
                <a:solidFill>
                  <a:srgbClr val="35216F"/>
                </a:solidFill>
                <a:effectLst/>
                <a:latin typeface="Cambria" panose="02040503050406030204" pitchFamily="18" charset="0"/>
              </a:rPr>
              <a:t>ấ</a:t>
            </a:r>
            <a:r>
              <a:rPr lang="vi-VN" sz="2000" b="0" i="0">
                <a:solidFill>
                  <a:srgbClr val="35216F"/>
                </a:solidFill>
                <a:effectLst/>
                <a:latin typeface="Comic Sans MS" panose="030F0702030302020204" pitchFamily="66" charset="0"/>
              </a:rPr>
              <a:t>t</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Có th</a:t>
            </a:r>
            <a:r>
              <a:rPr lang="vi-VN" sz="2000" b="0" i="0">
                <a:solidFill>
                  <a:srgbClr val="009999"/>
                </a:solidFill>
                <a:effectLst/>
                <a:latin typeface="Cambria" panose="02040503050406030204" pitchFamily="18" charset="0"/>
              </a:rPr>
              <a:t>ể </a:t>
            </a:r>
            <a:r>
              <a:rPr lang="vi-VN" sz="2000" b="0" i="0">
                <a:solidFill>
                  <a:srgbClr val="009999"/>
                </a:solidFill>
                <a:effectLst/>
                <a:latin typeface="Comic Sans MS" panose="030F0702030302020204" pitchFamily="66" charset="0"/>
              </a:rPr>
              <a:t>đi</a:t>
            </a:r>
            <a:r>
              <a:rPr lang="vi-VN" sz="2000" b="0" i="0">
                <a:solidFill>
                  <a:srgbClr val="009999"/>
                </a:solidFill>
                <a:effectLst/>
                <a:latin typeface="Cambria" panose="02040503050406030204" pitchFamily="18" charset="0"/>
              </a:rPr>
              <a:t>ề</a:t>
            </a:r>
            <a:r>
              <a:rPr lang="vi-VN" sz="2000" b="0" i="0">
                <a:solidFill>
                  <a:srgbClr val="009999"/>
                </a:solidFill>
                <a:effectLst/>
                <a:latin typeface="Comic Sans MS" panose="030F0702030302020204" pitchFamily="66" charset="0"/>
              </a:rPr>
              <a:t>u ch</a:t>
            </a:r>
            <a:r>
              <a:rPr lang="vi-VN" sz="2000" b="0" i="0">
                <a:solidFill>
                  <a:srgbClr val="009999"/>
                </a:solidFill>
                <a:effectLst/>
                <a:latin typeface="Cambria" panose="02040503050406030204" pitchFamily="18" charset="0"/>
              </a:rPr>
              <a:t>ỉ</a:t>
            </a:r>
            <a:r>
              <a:rPr lang="vi-VN" sz="2000" b="0" i="0">
                <a:solidFill>
                  <a:srgbClr val="009999"/>
                </a:solidFill>
                <a:effectLst/>
                <a:latin typeface="Comic Sans MS" panose="030F0702030302020204" pitchFamily="66" charset="0"/>
              </a:rPr>
              <a:t>nh l</a:t>
            </a:r>
            <a:r>
              <a:rPr lang="vi-VN" sz="2000" b="0" i="0">
                <a:solidFill>
                  <a:srgbClr val="009999"/>
                </a:solidFill>
                <a:effectLst/>
                <a:latin typeface="Cambria" panose="02040503050406030204" pitchFamily="18" charset="0"/>
              </a:rPr>
              <a:t>ạ</a:t>
            </a:r>
            <a:r>
              <a:rPr lang="vi-VN" sz="2000" b="0" i="0">
                <a:solidFill>
                  <a:srgbClr val="009999"/>
                </a:solidFill>
                <a:effectLst/>
                <a:latin typeface="Comic Sans MS" panose="030F0702030302020204" pitchFamily="66" charset="0"/>
              </a:rPr>
              <a:t>i thông qua các bi</a:t>
            </a:r>
            <a:r>
              <a:rPr lang="vi-VN" sz="2000" b="0" i="0">
                <a:solidFill>
                  <a:srgbClr val="009999"/>
                </a:solidFill>
                <a:effectLst/>
                <a:latin typeface="Cambria" panose="02040503050406030204" pitchFamily="18" charset="0"/>
              </a:rPr>
              <a:t>ệ</a:t>
            </a:r>
            <a:r>
              <a:rPr lang="vi-VN" sz="2000" b="0" i="0">
                <a:solidFill>
                  <a:srgbClr val="009999"/>
                </a:solidFill>
                <a:effectLst/>
                <a:latin typeface="Comic Sans MS" panose="030F0702030302020204" pitchFamily="66" charset="0"/>
              </a:rPr>
              <a:t>n pháp đ</a:t>
            </a:r>
            <a:r>
              <a:rPr lang="vi-VN" sz="2000" b="0" i="0">
                <a:solidFill>
                  <a:srgbClr val="009999"/>
                </a:solidFill>
                <a:effectLst/>
                <a:latin typeface="Cambria" panose="02040503050406030204" pitchFamily="18" charset="0"/>
              </a:rPr>
              <a:t>ố</a:t>
            </a:r>
            <a:r>
              <a:rPr lang="vi-VN" sz="2000" b="0" i="0">
                <a:solidFill>
                  <a:srgbClr val="009999"/>
                </a:solidFill>
                <a:effectLst/>
                <a:latin typeface="Comic Sans MS" panose="030F0702030302020204" pitchFamily="66" charset="0"/>
              </a:rPr>
              <a:t>i phó tích lũy &amp;</a:t>
            </a:r>
            <a:br>
              <a:rPr lang="vi-VN" sz="2000" b="0" i="0">
                <a:solidFill>
                  <a:srgbClr val="009999"/>
                </a:solidFill>
                <a:effectLst/>
                <a:latin typeface="Comic Sans MS" panose="030F0702030302020204" pitchFamily="66" charset="0"/>
              </a:rPr>
            </a:br>
            <a:r>
              <a:rPr lang="vi-VN" sz="2000" b="0" i="0">
                <a:solidFill>
                  <a:srgbClr val="009999"/>
                </a:solidFill>
                <a:effectLst/>
                <a:latin typeface="Comic Sans MS" panose="030F0702030302020204" pitchFamily="66" charset="0"/>
              </a:rPr>
              <a:t>RRLs</a:t>
            </a:r>
            <a:r>
              <a:rPr lang="vi-VN" sz="2000"/>
              <a:t> </a:t>
            </a:r>
            <a:endParaRPr lang="en-US" sz="2000"/>
          </a:p>
        </p:txBody>
      </p:sp>
    </p:spTree>
    <p:extLst>
      <p:ext uri="{BB962C8B-B14F-4D97-AF65-F5344CB8AC3E}">
        <p14:creationId xmlns:p14="http://schemas.microsoft.com/office/powerpoint/2010/main" val="4275236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8C955-1FF6-42DC-9032-B2D032759832}"/>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Rủi ro cần được ghi lại </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17026E-BF09-4FF5-B7A4-4D7E014C629A}"/>
              </a:ext>
            </a:extLst>
          </p:cNvPr>
          <p:cNvSpPr>
            <a:spLocks noGrp="1"/>
          </p:cNvSpPr>
          <p:nvPr>
            <p:ph idx="1"/>
          </p:nvPr>
        </p:nvSpPr>
        <p:spPr/>
        <p:txBody>
          <a:bodyPr>
            <a:normAutofit/>
          </a:bodyPr>
          <a:lstStyle/>
          <a:p>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Ghi lại giải thích vì sao nhưng biện pháp đối phó này</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35216F"/>
                </a:solidFill>
                <a:effectLst/>
                <a:latin typeface="Arial" panose="020B0604020202020204" pitchFamily="34" charset="0"/>
                <a:cs typeface="Arial" panose="020B0604020202020204" pitchFamily="34" charset="0"/>
              </a:rPr>
              <a:t>đồi hỏi hỗ trợ quá trình phát triển hệthống</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Đối với mỗi rủi ro được xác định:</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a:t>
            </a:r>
            <a:r>
              <a:rPr lang="vi-VN" sz="2000" b="0" i="0">
                <a:solidFill>
                  <a:srgbClr val="009999"/>
                </a:solidFill>
                <a:effectLst/>
                <a:latin typeface="Arial" panose="020B0604020202020204" pitchFamily="34" charset="0"/>
                <a:cs typeface="Arial" panose="020B0604020202020204" pitchFamily="34" charset="0"/>
              </a:rPr>
              <a:t>điều kiện / sự kiện xảy ra</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Ước tính có thể</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en-US" sz="2000" b="0" i="0">
                <a:solidFill>
                  <a:srgbClr val="009999"/>
                </a:solidFill>
                <a:effectLst/>
                <a:latin typeface="Arial" panose="020B0604020202020204" pitchFamily="34" charset="0"/>
                <a:cs typeface="Arial" panose="020B0604020202020204" pitchFamily="34" charset="0"/>
              </a:rPr>
              <a:t>Ng</a:t>
            </a:r>
            <a:r>
              <a:rPr lang="vi-VN" sz="2000" b="0" i="0">
                <a:solidFill>
                  <a:srgbClr val="009999"/>
                </a:solidFill>
                <a:effectLst/>
                <a:latin typeface="Arial" panose="020B0604020202020204" pitchFamily="34" charset="0"/>
                <a:cs typeface="Arial" panose="020B0604020202020204" pitchFamily="34" charset="0"/>
              </a:rPr>
              <a:t>uyên nhân và hậu quả có thể xảy ra</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a:t>
            </a:r>
            <a:r>
              <a:rPr lang="en-US" sz="2000" b="0" i="0">
                <a:solidFill>
                  <a:srgbClr val="800080"/>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Ước tính khả năng và mức độ nghiêm trọng của từng</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hậu quả</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a:t>
            </a:r>
            <a:r>
              <a:rPr lang="en-US" sz="2000" b="0" i="0">
                <a:solidFill>
                  <a:srgbClr val="800080"/>
                </a:solidFill>
                <a:effectLst/>
                <a:latin typeface="Arial" panose="020B0604020202020204" pitchFamily="34" charset="0"/>
                <a:cs typeface="Arial" panose="020B0604020202020204" pitchFamily="34" charset="0"/>
              </a:rPr>
              <a:t> </a:t>
            </a:r>
            <a:r>
              <a:rPr lang="en-US" sz="2000" b="0" i="0">
                <a:solidFill>
                  <a:srgbClr val="009999"/>
                </a:solidFill>
                <a:effectLst/>
                <a:latin typeface="Arial" panose="020B0604020202020204" pitchFamily="34" charset="0"/>
                <a:cs typeface="Arial" panose="020B0604020202020204" pitchFamily="34" charset="0"/>
              </a:rPr>
              <a:t>C</a:t>
            </a:r>
            <a:r>
              <a:rPr lang="vi-VN" sz="2000" b="0" i="0">
                <a:solidFill>
                  <a:srgbClr val="009999"/>
                </a:solidFill>
                <a:effectLst/>
                <a:latin typeface="Arial" panose="020B0604020202020204" pitchFamily="34" charset="0"/>
                <a:cs typeface="Arial" panose="020B0604020202020204" pitchFamily="34" charset="0"/>
              </a:rPr>
              <a:t>ác biện pháp đối phó được xác định + thúc đẩy giảm</a:t>
            </a:r>
            <a:r>
              <a:rPr lang="en-US" sz="2000" b="0" i="0">
                <a:solidFill>
                  <a:srgbClr val="009999"/>
                </a:solidFill>
                <a:effectLst/>
                <a:latin typeface="Arial" panose="020B0604020202020204" pitchFamily="34" charset="0"/>
                <a:cs typeface="Arial" panose="020B0604020202020204" pitchFamily="34" charset="0"/>
              </a:rPr>
              <a:t> </a:t>
            </a:r>
            <a:r>
              <a:rPr lang="vi-VN" sz="2000" b="0" i="0">
                <a:solidFill>
                  <a:srgbClr val="009999"/>
                </a:solidFill>
                <a:effectLst/>
                <a:latin typeface="Arial" panose="020B0604020202020204" pitchFamily="34" charset="0"/>
                <a:cs typeface="Arial" panose="020B0604020202020204" pitchFamily="34" charset="0"/>
              </a:rPr>
              <a:t>rủi ro</a:t>
            </a:r>
            <a:br>
              <a:rPr lang="vi-VN" sz="2000" b="0" i="0">
                <a:solidFill>
                  <a:srgbClr val="009999"/>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en-US" sz="2000" b="0" i="0">
                <a:solidFill>
                  <a:srgbClr val="009999"/>
                </a:solidFill>
                <a:effectLst/>
                <a:latin typeface="Arial" panose="020B0604020202020204" pitchFamily="34" charset="0"/>
                <a:cs typeface="Arial" panose="020B0604020202020204" pitchFamily="34" charset="0"/>
              </a:rPr>
              <a:t>C</a:t>
            </a:r>
            <a:r>
              <a:rPr lang="vi-VN" sz="2000" b="0" i="0">
                <a:solidFill>
                  <a:srgbClr val="009999"/>
                </a:solidFill>
                <a:effectLst/>
                <a:latin typeface="Arial" panose="020B0604020202020204" pitchFamily="34" charset="0"/>
                <a:cs typeface="Arial" panose="020B0604020202020204" pitchFamily="34" charset="0"/>
              </a:rPr>
              <a:t>ác biện pháp đối phó được lựa chọn</a:t>
            </a:r>
            <a:r>
              <a:rPr lang="vi-VN" sz="2000">
                <a:latin typeface="Arial" panose="020B0604020202020204" pitchFamily="34" charset="0"/>
                <a:cs typeface="Arial" panose="020B0604020202020204" pitchFamily="34" charset="0"/>
              </a:rPr>
              <a:t> </a:t>
            </a: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071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6346" y="550685"/>
            <a:ext cx="7863253" cy="627288"/>
          </a:xfrm>
          <a:prstGeom prst="rect">
            <a:avLst/>
          </a:prstGeom>
        </p:spPr>
        <p:txBody>
          <a:bodyPr vert="horz" wrap="square" lIns="0" tIns="190818" rIns="0" bIns="0" rtlCol="0" anchor="t">
            <a:spAutoFit/>
          </a:bodyPr>
          <a:lstStyle/>
          <a:p>
            <a:pPr marL="60325"/>
            <a:r>
              <a:rPr sz="2824" b="1" spc="-115" dirty="0">
                <a:solidFill>
                  <a:srgbClr val="00B050"/>
                </a:solidFill>
              </a:rPr>
              <a:t>Elevator System</a:t>
            </a:r>
            <a:endParaRPr sz="2824" b="1" spc="-115">
              <a:solidFill>
                <a:srgbClr val="00B050"/>
              </a:solidFill>
            </a:endParaRPr>
          </a:p>
        </p:txBody>
      </p:sp>
      <p:sp>
        <p:nvSpPr>
          <p:cNvPr id="3" name="object 3"/>
          <p:cNvSpPr txBox="1"/>
          <p:nvPr/>
        </p:nvSpPr>
        <p:spPr>
          <a:xfrm>
            <a:off x="2554909" y="1515890"/>
            <a:ext cx="7286625" cy="3563476"/>
          </a:xfrm>
          <a:prstGeom prst="rect">
            <a:avLst/>
          </a:prstGeom>
        </p:spPr>
        <p:txBody>
          <a:bodyPr vert="horz" wrap="square" lIns="0" tIns="0" rIns="0" bIns="0" rtlCol="0">
            <a:spAutoFit/>
          </a:bodyPr>
          <a:lstStyle/>
          <a:p>
            <a:pPr marL="309299" marR="4483" indent="-298092">
              <a:lnSpc>
                <a:spcPct val="110000"/>
              </a:lnSpc>
              <a:spcBef>
                <a:spcPts val="265"/>
              </a:spcBef>
              <a:buClr>
                <a:srgbClr val="800080"/>
              </a:buClr>
              <a:buSzPct val="69565"/>
              <a:buFont typeface="Courier New"/>
              <a:buChar char=""/>
              <a:tabLst>
                <a:tab pos="309859" algn="l"/>
              </a:tabLst>
            </a:pPr>
            <a:r>
              <a:rPr lang="en-GB" sz="2030" spc="4">
                <a:solidFill>
                  <a:srgbClr val="342170"/>
                </a:solidFill>
                <a:latin typeface="Arial" panose="020B0604020202020204" pitchFamily="34" charset="0"/>
                <a:cs typeface="Arial" panose="020B0604020202020204" pitchFamily="34" charset="0"/>
              </a:rPr>
              <a:t>Nhân </a:t>
            </a:r>
            <a:r>
              <a:rPr lang="en-GB" sz="2030" spc="4" dirty="0">
                <a:solidFill>
                  <a:srgbClr val="342170"/>
                </a:solidFill>
                <a:latin typeface="Arial" panose="020B0604020202020204" pitchFamily="34" charset="0"/>
                <a:cs typeface="Arial" panose="020B0604020202020204" pitchFamily="34" charset="0"/>
              </a:rPr>
              <a:t>viên lễ tân / quản lý quan hệ cộng đồng / các nhà phân tích kinh doanh biết có bao nhiêu người sẽ kiểm tra hằng ngày và thời gian nghỉ cao điểm là </a:t>
            </a:r>
            <a:r>
              <a:rPr lang="en-GB" sz="2030" spc="4">
                <a:solidFill>
                  <a:srgbClr val="342170"/>
                </a:solidFill>
                <a:latin typeface="Arial" panose="020B0604020202020204" pitchFamily="34" charset="0"/>
                <a:cs typeface="Arial" panose="020B0604020202020204" pitchFamily="34" charset="0"/>
              </a:rPr>
              <a:t>bao nhiêu</a:t>
            </a:r>
          </a:p>
          <a:p>
            <a:pPr marL="309299" marR="4483" indent="-298092">
              <a:lnSpc>
                <a:spcPct val="110000"/>
              </a:lnSpc>
              <a:spcBef>
                <a:spcPts val="265"/>
              </a:spcBef>
              <a:buClr>
                <a:srgbClr val="800080"/>
              </a:buClr>
              <a:buSzPct val="69565"/>
              <a:buFont typeface="Courier New"/>
              <a:buChar char=""/>
              <a:tabLst>
                <a:tab pos="309859" algn="l"/>
              </a:tabLst>
            </a:pPr>
            <a:endParaRPr sz="2030" dirty="0">
              <a:latin typeface="Arial" panose="020B0604020202020204" pitchFamily="34" charset="0"/>
              <a:cs typeface="Arial" panose="020B0604020202020204" pitchFamily="34" charset="0"/>
            </a:endParaRPr>
          </a:p>
          <a:p>
            <a:pPr marL="309299" marR="58274" indent="-298092">
              <a:lnSpc>
                <a:spcPct val="110000"/>
              </a:lnSpc>
              <a:spcBef>
                <a:spcPts val="265"/>
              </a:spcBef>
              <a:buClr>
                <a:srgbClr val="800080"/>
              </a:buClr>
              <a:buSzPct val="69565"/>
              <a:buFont typeface="Courier New"/>
              <a:buChar char=""/>
              <a:tabLst>
                <a:tab pos="309859" algn="l"/>
              </a:tabLst>
            </a:pPr>
            <a:r>
              <a:rPr lang="en-GB" sz="2030" spc="-75" dirty="0">
                <a:solidFill>
                  <a:srgbClr val="342170"/>
                </a:solidFill>
                <a:latin typeface="Arial" panose="020B0604020202020204" pitchFamily="34" charset="0"/>
                <a:cs typeface="Arial" panose="020B0604020202020204" pitchFamily="34" charset="0"/>
              </a:rPr>
              <a:t>Người giúp việc chính biết thời gian họ cần thang máy , quản lý công nhân biết thời gian công nhân nhà hàng cần </a:t>
            </a:r>
            <a:r>
              <a:rPr lang="en-GB" sz="2030" spc="-75">
                <a:solidFill>
                  <a:srgbClr val="342170"/>
                </a:solidFill>
                <a:latin typeface="Arial" panose="020B0604020202020204" pitchFamily="34" charset="0"/>
                <a:cs typeface="Arial" panose="020B0604020202020204" pitchFamily="34" charset="0"/>
              </a:rPr>
              <a:t>thang máy</a:t>
            </a:r>
          </a:p>
          <a:p>
            <a:pPr marL="309299" marR="58274" indent="-298092">
              <a:lnSpc>
                <a:spcPct val="110000"/>
              </a:lnSpc>
              <a:spcBef>
                <a:spcPts val="265"/>
              </a:spcBef>
              <a:buClr>
                <a:srgbClr val="800080"/>
              </a:buClr>
              <a:buSzPct val="69565"/>
              <a:buFont typeface="Courier New"/>
              <a:buChar char=""/>
              <a:tabLst>
                <a:tab pos="309859" algn="l"/>
              </a:tabLst>
            </a:pPr>
            <a:endParaRPr sz="2030" dirty="0">
              <a:latin typeface="Arial" panose="020B0604020202020204" pitchFamily="34" charset="0"/>
              <a:cs typeface="Arial" panose="020B0604020202020204" pitchFamily="34" charset="0"/>
            </a:endParaRPr>
          </a:p>
          <a:p>
            <a:pPr marL="309299" marR="44266" indent="-298092">
              <a:lnSpc>
                <a:spcPct val="110000"/>
              </a:lnSpc>
              <a:spcBef>
                <a:spcPts val="265"/>
              </a:spcBef>
              <a:buClr>
                <a:srgbClr val="800080"/>
              </a:buClr>
              <a:buSzPct val="69565"/>
              <a:buFont typeface="Courier New"/>
              <a:buChar char=""/>
              <a:tabLst>
                <a:tab pos="309859" algn="l"/>
              </a:tabLst>
            </a:pPr>
            <a:r>
              <a:rPr lang="en-GB" sz="2030" spc="-22" dirty="0">
                <a:solidFill>
                  <a:srgbClr val="342170"/>
                </a:solidFill>
                <a:latin typeface="Arial" panose="020B0604020202020204" pitchFamily="34" charset="0"/>
                <a:cs typeface="Arial" panose="020B0604020202020204" pitchFamily="34" charset="0"/>
              </a:rPr>
              <a:t>Trưởng an ninh / nhà thầu sửa chữa thang máy / người quản lý bảo trì biết được các chi tiết an toàn liên quan cho hệ thống thang máy </a:t>
            </a:r>
            <a:endParaRPr sz="2030" dirty="0">
              <a:latin typeface="Arial" panose="020B0604020202020204" pitchFamily="34" charset="0"/>
              <a:cs typeface="Arial" panose="020B0604020202020204" pitchFamily="34" charset="0"/>
            </a:endParaRPr>
          </a:p>
        </p:txBody>
      </p:sp>
      <p:sp>
        <p:nvSpPr>
          <p:cNvPr id="4" name="object 4"/>
          <p:cNvSpPr/>
          <p:nvPr/>
        </p:nvSpPr>
        <p:spPr>
          <a:xfrm>
            <a:off x="2193663" y="500230"/>
            <a:ext cx="863301" cy="796065"/>
          </a:xfrm>
          <a:prstGeom prst="rect">
            <a:avLst/>
          </a:prstGeom>
          <a:blipFill>
            <a:blip r:embed="rId2" cstate="print"/>
            <a:stretch>
              <a:fillRect/>
            </a:stretch>
          </a:blipFill>
        </p:spPr>
        <p:txBody>
          <a:bodyPr wrap="square" lIns="0" tIns="0" rIns="0" bIns="0" rtlCol="0"/>
          <a:lstStyle/>
          <a:p>
            <a:endParaRPr sz="1588"/>
          </a:p>
        </p:txBody>
      </p:sp>
      <p:sp>
        <p:nvSpPr>
          <p:cNvPr id="5" name="object 5"/>
          <p:cNvSpPr txBox="1">
            <a:spLocks noGrp="1"/>
          </p:cNvSpPr>
          <p:nvPr>
            <p:ph type="sldNum" sz="quarter" idx="7"/>
          </p:nvPr>
        </p:nvSpPr>
        <p:spPr>
          <a:xfrm>
            <a:off x="9331911" y="7084857"/>
            <a:ext cx="203200" cy="18478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folHlink"/>
                </a:solidFill>
                <a:latin typeface="Palatino Linotype"/>
                <a:ea typeface="+mn-ea"/>
                <a:cs typeface="Palatino Linotype"/>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0965">
              <a:lnSpc>
                <a:spcPts val="1275"/>
              </a:lnSpc>
            </a:pPr>
            <a:fld id="{81D60167-4931-47E6-BA6A-407CBD079E47}" type="slidenum">
              <a:rPr lang="en-US" smtClean="0"/>
              <a:pPr marL="100965">
                <a:lnSpc>
                  <a:spcPts val="1275"/>
                </a:lnSpc>
              </a:pPr>
              <a:t>9</a:t>
            </a:fld>
            <a:endParaRP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0A70-97C3-4DE4-81A4-A3FE14F83C00}"/>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phác thảo các yêu cầu</a:t>
            </a:r>
          </a:p>
        </p:txBody>
      </p:sp>
      <p:sp>
        <p:nvSpPr>
          <p:cNvPr id="3" name="Content Placeholder 2">
            <a:extLst>
              <a:ext uri="{FF2B5EF4-FFF2-40B4-BE49-F238E27FC236}">
                <a16:creationId xmlns:a16="http://schemas.microsoft.com/office/drawing/2014/main" id="{BED26A12-E7A9-4B41-8C9C-D47DE803B45A}"/>
              </a:ext>
            </a:extLst>
          </p:cNvPr>
          <p:cNvSpPr>
            <a:spLocks noGrp="1"/>
          </p:cNvSpPr>
          <p:nvPr>
            <p:ph idx="1"/>
          </p:nvPr>
        </p:nvSpPr>
        <p:spPr/>
        <p:txBody>
          <a:bodyPr>
            <a:normAutofit/>
          </a:bodyPr>
          <a:lstStyle/>
          <a:p>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Quả lý thốngnhất:</a:t>
            </a:r>
            <a:br>
              <a:rPr lang="vi-VN" sz="2000" b="0" i="0">
                <a:solidFill>
                  <a:srgbClr val="5F5F5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Các loại không thống nhất</a:t>
            </a:r>
            <a:br>
              <a:rPr lang="vi-VN" sz="2000" b="0" i="0">
                <a:solidFill>
                  <a:srgbClr val="5F5F5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Xử lý sự không nhất quán</a:t>
            </a:r>
            <a:br>
              <a:rPr lang="vi-VN" sz="2000" b="0" i="0">
                <a:solidFill>
                  <a:srgbClr val="5F5F5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Quản lý xung đột: một quá trình có hệ thống</a:t>
            </a:r>
            <a:br>
              <a:rPr lang="vi-VN" sz="2000" b="0" i="0">
                <a:solidFill>
                  <a:srgbClr val="5F5F5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Phân tích rủi ro</a:t>
            </a:r>
            <a:br>
              <a:rPr lang="vi-VN" sz="2000" b="0" i="0">
                <a:solidFill>
                  <a:srgbClr val="5F5F5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các loại rủi ro</a:t>
            </a:r>
            <a:br>
              <a:rPr lang="vi-VN" sz="2000" b="0" i="0">
                <a:solidFill>
                  <a:srgbClr val="5F5F5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tài liệu về rủi ro</a:t>
            </a:r>
            <a:br>
              <a:rPr lang="vi-VN" sz="2000" b="0" i="0">
                <a:solidFill>
                  <a:srgbClr val="5F5F5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5F5F5F"/>
                </a:solidFill>
                <a:effectLst/>
                <a:latin typeface="Arial" panose="020B0604020202020204" pitchFamily="34" charset="0"/>
                <a:cs typeface="Arial" panose="020B0604020202020204" pitchFamily="34" charset="0"/>
              </a:rPr>
              <a:t>quản lý rủi ro</a:t>
            </a:r>
            <a:br>
              <a:rPr lang="vi-VN" sz="2000" b="0" i="0">
                <a:solidFill>
                  <a:srgbClr val="5F5F5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1" i="0">
                <a:solidFill>
                  <a:srgbClr val="800080"/>
                </a:solidFill>
                <a:effectLst/>
                <a:latin typeface="Arial" panose="020B0604020202020204" pitchFamily="34" charset="0"/>
                <a:cs typeface="Arial" panose="020B0604020202020204" pitchFamily="34" charset="0"/>
              </a:rPr>
              <a:t>DDP: quản lý rủi ro định lượng cho RE</a:t>
            </a:r>
            <a:r>
              <a:rPr lang="vi-VN" sz="2000">
                <a:latin typeface="Arial" panose="020B0604020202020204" pitchFamily="34" charset="0"/>
                <a:cs typeface="Arial" panose="020B0604020202020204" pitchFamily="34" charset="0"/>
              </a:rPr>
              <a:t> </a:t>
            </a:r>
            <a:br>
              <a:rPr lang="vi-VN" sz="2000">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Đánh giá các lựa chọn thay thế để ra quyết định</a:t>
            </a:r>
            <a:br>
              <a:rPr lang="vi-VN" sz="2000" b="0" i="0">
                <a:solidFill>
                  <a:srgbClr val="35216F"/>
                </a:solidFill>
                <a:effectLst/>
                <a:latin typeface="Arial" panose="020B0604020202020204" pitchFamily="34" charset="0"/>
                <a:cs typeface="Arial" panose="020B0604020202020204" pitchFamily="34" charset="0"/>
              </a:rPr>
            </a:br>
            <a:r>
              <a:rPr lang="vi-VN" sz="2000" b="0" i="0">
                <a:solidFill>
                  <a:srgbClr val="800080"/>
                </a:solidFill>
                <a:effectLst/>
                <a:latin typeface="Arial" panose="020B0604020202020204" pitchFamily="34" charset="0"/>
                <a:cs typeface="Arial" panose="020B0604020202020204" pitchFamily="34" charset="0"/>
              </a:rPr>
              <a:t> </a:t>
            </a:r>
            <a:r>
              <a:rPr lang="vi-VN" sz="2000" b="0" i="0">
                <a:solidFill>
                  <a:srgbClr val="35216F"/>
                </a:solidFill>
                <a:effectLst/>
                <a:latin typeface="Arial" panose="020B0604020202020204" pitchFamily="34" charset="0"/>
                <a:cs typeface="Arial" panose="020B0604020202020204" pitchFamily="34" charset="0"/>
              </a:rPr>
              <a:t>Yêu cầu ưu tiên</a:t>
            </a:r>
            <a:r>
              <a:rPr lang="vi-VN" sz="2000">
                <a:latin typeface="Arial" panose="020B0604020202020204" pitchFamily="34" charset="0"/>
                <a:cs typeface="Arial" panose="020B0604020202020204" pitchFamily="34" charset="0"/>
              </a:rPr>
              <a:t> </a:t>
            </a:r>
            <a:br>
              <a:rPr lang="vi-VN" sz="2000">
                <a:latin typeface="Arial" panose="020B0604020202020204" pitchFamily="34" charset="0"/>
                <a:cs typeface="Arial" panose="020B0604020202020204" pitchFamily="34" charset="0"/>
              </a:rPr>
            </a:b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10667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17B2-4AFC-4F00-AC7F-6C751E2CCC01}"/>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DDP: quản lý rủi ro định lượng cho RE</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D23B291-BA84-499B-8F61-DF436593F234}"/>
              </a:ext>
            </a:extLst>
          </p:cNvPr>
          <p:cNvSpPr>
            <a:spLocks noGrp="1"/>
          </p:cNvSpPr>
          <p:nvPr>
            <p:ph idx="1"/>
          </p:nvPr>
        </p:nvSpPr>
        <p:spPr>
          <a:xfrm>
            <a:off x="2589212" y="2133600"/>
            <a:ext cx="8915400" cy="1645920"/>
          </a:xfrm>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DDP = Defect Detection Prevention</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K</a:t>
            </a:r>
            <a:r>
              <a:rPr lang="vi-VN" sz="2000" b="0" i="0">
                <a:solidFill>
                  <a:srgbClr val="35216F"/>
                </a:solidFill>
                <a:effectLst/>
                <a:latin typeface="Times New Roman" panose="02020603050405020304" pitchFamily="18" charset="0"/>
              </a:rPr>
              <a:t>ỹ </a:t>
            </a:r>
            <a:r>
              <a:rPr lang="vi-VN" sz="2000" b="0" i="0">
                <a:solidFill>
                  <a:srgbClr val="35216F"/>
                </a:solidFill>
                <a:effectLst/>
                <a:latin typeface="Comic Sans MS" panose="030F0702030302020204" pitchFamily="66" charset="0"/>
              </a:rPr>
              <a:t>thu</a:t>
            </a:r>
            <a:r>
              <a:rPr lang="vi-VN" sz="2000" b="0" i="0">
                <a:solidFill>
                  <a:srgbClr val="35216F"/>
                </a:solidFill>
                <a:effectLst/>
                <a:latin typeface="Times New Roman" panose="02020603050405020304" pitchFamily="18" charset="0"/>
              </a:rPr>
              <a:t>ậ</a:t>
            </a:r>
            <a:r>
              <a:rPr lang="vi-VN" sz="2000" b="0" i="0">
                <a:solidFill>
                  <a:srgbClr val="35216F"/>
                </a:solidFill>
                <a:effectLst/>
                <a:latin typeface="Comic Sans MS" panose="030F0702030302020204" pitchFamily="66" charset="0"/>
              </a:rPr>
              <a:t>t &amp; công c</a:t>
            </a:r>
            <a:r>
              <a:rPr lang="vi-VN" sz="2000" b="0" i="0">
                <a:solidFill>
                  <a:srgbClr val="35216F"/>
                </a:solidFill>
                <a:effectLst/>
                <a:latin typeface="Times New Roman" panose="02020603050405020304" pitchFamily="18" charset="0"/>
              </a:rPr>
              <a:t>ụ </a:t>
            </a:r>
            <a:r>
              <a:rPr lang="vi-VN" sz="2000" b="0" i="0">
                <a:solidFill>
                  <a:srgbClr val="35216F"/>
                </a:solidFill>
                <a:effectLst/>
                <a:latin typeface="Comic Sans MS" panose="030F0702030302020204" pitchFamily="66" charset="0"/>
              </a:rPr>
              <a:t>đ</a:t>
            </a:r>
            <a:r>
              <a:rPr lang="vi-VN" sz="2000" b="0" i="0">
                <a:solidFill>
                  <a:srgbClr val="35216F"/>
                </a:solidFill>
                <a:effectLst/>
                <a:latin typeface="Times New Roman" panose="02020603050405020304" pitchFamily="18" charset="0"/>
              </a:rPr>
              <a:t>ượ</a:t>
            </a:r>
            <a:r>
              <a:rPr lang="vi-VN" sz="2000" b="0" i="0">
                <a:solidFill>
                  <a:srgbClr val="35216F"/>
                </a:solidFill>
                <a:effectLst/>
                <a:latin typeface="Comic Sans MS" panose="030F0702030302020204" pitchFamily="66" charset="0"/>
              </a:rPr>
              <a:t>c phát tri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n t</a:t>
            </a:r>
            <a:r>
              <a:rPr lang="vi-VN" sz="2000" b="0" i="0">
                <a:solidFill>
                  <a:srgbClr val="35216F"/>
                </a:solidFill>
                <a:effectLst/>
                <a:latin typeface="Times New Roman" panose="02020603050405020304" pitchFamily="18" charset="0"/>
              </a:rPr>
              <a:t>ạ</a:t>
            </a:r>
            <a:r>
              <a:rPr lang="vi-VN" sz="2000" b="0" i="0">
                <a:solidFill>
                  <a:srgbClr val="35216F"/>
                </a:solidFill>
                <a:effectLst/>
                <a:latin typeface="Comic Sans MS" panose="030F0702030302020204" pitchFamily="66" charset="0"/>
              </a:rPr>
              <a:t>i NASA [Feather,</a:t>
            </a:r>
            <a:r>
              <a:rPr lang="en-US" sz="2000" b="0" i="0">
                <a:solidFill>
                  <a:srgbClr val="35216F"/>
                </a:solidFill>
                <a:effectLst/>
                <a:latin typeface="Comic Sans MS" panose="030F0702030302020204" pitchFamily="66" charset="0"/>
              </a:rPr>
              <a:t> </a:t>
            </a:r>
            <a:r>
              <a:rPr lang="vi-VN" sz="2000" b="0" i="0">
                <a:solidFill>
                  <a:srgbClr val="35216F"/>
                </a:solidFill>
                <a:effectLst/>
                <a:latin typeface="Comic Sans MS" panose="030F0702030302020204" pitchFamily="66" charset="0"/>
              </a:rPr>
              <a:t>2003]</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H</a:t>
            </a:r>
            <a:r>
              <a:rPr lang="vi-VN" sz="2000" b="0" i="0">
                <a:solidFill>
                  <a:srgbClr val="35216F"/>
                </a:solidFill>
                <a:effectLst/>
                <a:latin typeface="Times New Roman" panose="02020603050405020304" pitchFamily="18" charset="0"/>
              </a:rPr>
              <a:t>ỗ </a:t>
            </a:r>
            <a:r>
              <a:rPr lang="vi-VN" sz="2000" b="0" i="0">
                <a:solidFill>
                  <a:srgbClr val="35216F"/>
                </a:solidFill>
                <a:effectLst/>
                <a:latin typeface="Comic Sans MS" panose="030F0702030302020204" pitchFamily="66" charset="0"/>
              </a:rPr>
              <a:t>tr</a:t>
            </a:r>
            <a:r>
              <a:rPr lang="vi-VN" sz="2000" b="0" i="0">
                <a:solidFill>
                  <a:srgbClr val="35216F"/>
                </a:solidFill>
                <a:effectLst/>
                <a:latin typeface="Times New Roman" panose="02020603050405020304" pitchFamily="18" charset="0"/>
              </a:rPr>
              <a:t>ợ </a:t>
            </a:r>
            <a:r>
              <a:rPr lang="vi-VN" sz="2000" b="0" i="0">
                <a:solidFill>
                  <a:srgbClr val="35216F"/>
                </a:solidFill>
                <a:effectLst/>
                <a:latin typeface="Comic Sans MS" panose="030F0702030302020204" pitchFamily="66" charset="0"/>
              </a:rPr>
              <a:t>đ</a:t>
            </a:r>
            <a:r>
              <a:rPr lang="vi-VN" sz="2000" b="0" i="0">
                <a:solidFill>
                  <a:srgbClr val="35216F"/>
                </a:solidFill>
                <a:effectLst/>
                <a:latin typeface="Times New Roman" panose="02020603050405020304" pitchFamily="18" charset="0"/>
              </a:rPr>
              <a:t>ị</a:t>
            </a:r>
            <a:r>
              <a:rPr lang="vi-VN" sz="2000" b="0" i="0">
                <a:solidFill>
                  <a:srgbClr val="35216F"/>
                </a:solidFill>
                <a:effectLst/>
                <a:latin typeface="Comic Sans MS" panose="030F0702030302020204" pitchFamily="66" charset="0"/>
              </a:rPr>
              <a:t>nh l</a:t>
            </a:r>
            <a:r>
              <a:rPr lang="vi-VN" sz="2000" b="0" i="0">
                <a:solidFill>
                  <a:srgbClr val="35216F"/>
                </a:solidFill>
                <a:effectLst/>
                <a:latin typeface="Times New Roman" panose="02020603050405020304" pitchFamily="18" charset="0"/>
              </a:rPr>
              <a:t>ượ</a:t>
            </a:r>
            <a:r>
              <a:rPr lang="vi-VN" sz="2000" b="0" i="0">
                <a:solidFill>
                  <a:srgbClr val="35216F"/>
                </a:solidFill>
                <a:effectLst/>
                <a:latin typeface="Comic Sans MS" panose="030F0702030302020204" pitchFamily="66" charset="0"/>
              </a:rPr>
              <a:t>ng cho các chu kỳ Xác đ</a:t>
            </a:r>
            <a:r>
              <a:rPr lang="vi-VN" sz="2000" b="0" i="0">
                <a:solidFill>
                  <a:srgbClr val="35216F"/>
                </a:solidFill>
                <a:effectLst/>
                <a:latin typeface="Times New Roman" panose="02020603050405020304" pitchFamily="18" charset="0"/>
              </a:rPr>
              <a:t>ị</a:t>
            </a:r>
            <a:r>
              <a:rPr lang="vi-VN" sz="2000" b="0" i="0">
                <a:solidFill>
                  <a:srgbClr val="35216F"/>
                </a:solidFill>
                <a:effectLst/>
                <a:latin typeface="Comic Sans MS" panose="030F0702030302020204" pitchFamily="66" charset="0"/>
              </a:rPr>
              <a:t>nh- Đáng giá –Ki</a:t>
            </a:r>
            <a:r>
              <a:rPr lang="vi-VN" sz="2000" b="0" i="0">
                <a:solidFill>
                  <a:srgbClr val="35216F"/>
                </a:solidFill>
                <a:effectLst/>
                <a:latin typeface="Times New Roman" panose="02020603050405020304" pitchFamily="18" charset="0"/>
              </a:rPr>
              <a:t>ể</a:t>
            </a:r>
            <a:r>
              <a:rPr lang="vi-VN" sz="2000" b="0" i="0">
                <a:solidFill>
                  <a:srgbClr val="35216F"/>
                </a:solidFill>
                <a:effectLst/>
                <a:latin typeface="Comic Sans MS" panose="030F0702030302020204" pitchFamily="66" charset="0"/>
              </a:rPr>
              <a:t>m soát</a:t>
            </a:r>
            <a:br>
              <a:rPr lang="vi-VN" sz="2000" b="0"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Ba b</a:t>
            </a:r>
            <a:r>
              <a:rPr lang="vi-VN" sz="2000" b="0" i="0">
                <a:solidFill>
                  <a:srgbClr val="35216F"/>
                </a:solidFill>
                <a:effectLst/>
                <a:latin typeface="Times New Roman" panose="02020603050405020304" pitchFamily="18" charset="0"/>
              </a:rPr>
              <a:t>ướ</a:t>
            </a:r>
            <a:r>
              <a:rPr lang="vi-VN" sz="2000" b="0" i="0">
                <a:solidFill>
                  <a:srgbClr val="35216F"/>
                </a:solidFill>
                <a:effectLst/>
                <a:latin typeface="Comic Sans MS" panose="030F0702030302020204" pitchFamily="66" charset="0"/>
              </a:rPr>
              <a:t>c :</a:t>
            </a:r>
            <a:r>
              <a:rPr lang="vi-VN" sz="2000"/>
              <a:t> </a:t>
            </a:r>
            <a:br>
              <a:rPr lang="vi-VN" sz="2000"/>
            </a:br>
            <a:endParaRPr lang="en-US" sz="2000"/>
          </a:p>
        </p:txBody>
      </p:sp>
      <p:pic>
        <p:nvPicPr>
          <p:cNvPr id="5" name="Picture 4">
            <a:extLst>
              <a:ext uri="{FF2B5EF4-FFF2-40B4-BE49-F238E27FC236}">
                <a16:creationId xmlns:a16="http://schemas.microsoft.com/office/drawing/2014/main" id="{0F2390AA-117D-47E9-AC43-F989CD44CA8D}"/>
              </a:ext>
            </a:extLst>
          </p:cNvPr>
          <p:cNvPicPr>
            <a:picLocks noChangeAspect="1"/>
          </p:cNvPicPr>
          <p:nvPr/>
        </p:nvPicPr>
        <p:blipFill>
          <a:blip r:embed="rId2"/>
          <a:stretch>
            <a:fillRect/>
          </a:stretch>
        </p:blipFill>
        <p:spPr>
          <a:xfrm>
            <a:off x="2901188" y="4127228"/>
            <a:ext cx="7644892" cy="1528978"/>
          </a:xfrm>
          <a:prstGeom prst="rect">
            <a:avLst/>
          </a:prstGeom>
        </p:spPr>
      </p:pic>
    </p:spTree>
    <p:extLst>
      <p:ext uri="{BB962C8B-B14F-4D97-AF65-F5344CB8AC3E}">
        <p14:creationId xmlns:p14="http://schemas.microsoft.com/office/powerpoint/2010/main" val="14776317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D56E-3FF8-42BB-86C2-25EC77A87518}"/>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Bước 1: xây dựng Ma trận tác động</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B1DE96-768C-43B5-AB62-E1920168A557}"/>
              </a:ext>
            </a:extLst>
          </p:cNvPr>
          <p:cNvSpPr>
            <a:spLocks noGrp="1"/>
          </p:cNvSpPr>
          <p:nvPr>
            <p:ph idx="1"/>
          </p:nvPr>
        </p:nvSpPr>
        <p:spPr/>
        <p:txBody>
          <a:bodyPr>
            <a:normAutofit/>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Xây m</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 b</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ng k</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t qu</a:t>
            </a:r>
            <a:r>
              <a:rPr lang="vi-VN" sz="1800" b="0" i="0">
                <a:solidFill>
                  <a:srgbClr val="35216F"/>
                </a:solidFill>
                <a:effectLst/>
                <a:latin typeface="Times New Roman" panose="02020603050405020304" pitchFamily="18" charset="0"/>
              </a:rPr>
              <a:t>ả </a:t>
            </a:r>
            <a:r>
              <a:rPr lang="vi-VN" sz="1800" b="0" i="0">
                <a:solidFill>
                  <a:srgbClr val="35216F"/>
                </a:solidFill>
                <a:effectLst/>
                <a:latin typeface="Comic Sans MS" panose="030F0702030302020204" pitchFamily="66" charset="0"/>
              </a:rPr>
              <a:t>nguy c</a:t>
            </a:r>
            <a:r>
              <a:rPr lang="vi-VN" sz="1800" b="0" i="0">
                <a:solidFill>
                  <a:srgbClr val="35216F"/>
                </a:solidFill>
                <a:effectLst/>
                <a:latin typeface="Times New Roman" panose="02020603050405020304" pitchFamily="18" charset="0"/>
              </a:rPr>
              <a:t>ơ </a:t>
            </a:r>
            <a:r>
              <a:rPr lang="vi-VN" sz="1800" b="0" i="0">
                <a:solidFill>
                  <a:srgbClr val="35216F"/>
                </a:solidFill>
                <a:effectLst/>
                <a:latin typeface="Comic Sans MS" panose="030F0702030302020204" pitchFamily="66" charset="0"/>
              </a:rPr>
              <a:t>(risk-consequence table) 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chuyên gia v</a:t>
            </a:r>
            <a:r>
              <a:rPr lang="vi-VN" sz="1800" b="0" i="0">
                <a:solidFill>
                  <a:srgbClr val="35216F"/>
                </a:solidFill>
                <a:effectLst/>
                <a:latin typeface="Times New Roman" panose="02020603050405020304" pitchFamily="18" charset="0"/>
              </a:rPr>
              <a:t>ề </a:t>
            </a:r>
            <a:r>
              <a:rPr lang="vi-VN" sz="1800" b="0" i="0">
                <a:solidFill>
                  <a:srgbClr val="35216F"/>
                </a:solidFill>
                <a:effectLst/>
                <a:latin typeface="Comic Sans MS" panose="030F0702030302020204" pitchFamily="66" charset="0"/>
              </a:rPr>
              <a:t>tên mi</a:t>
            </a:r>
            <a:r>
              <a:rPr lang="vi-VN" sz="1800" b="0" i="0">
                <a:solidFill>
                  <a:srgbClr val="35216F"/>
                </a:solidFill>
                <a:effectLst/>
                <a:latin typeface="Times New Roman" panose="02020603050405020304" pitchFamily="18" charset="0"/>
              </a:rPr>
              <a:t>ề</a:t>
            </a:r>
            <a:r>
              <a:rPr lang="vi-VN" sz="1800" b="0" i="0">
                <a:solidFill>
                  <a:srgbClr val="35216F"/>
                </a:solidFill>
                <a:effectLst/>
                <a:latin typeface="Comic Sans MS" panose="030F0702030302020204" pitchFamily="66" charset="0"/>
              </a:rPr>
              <a:t>n cho...</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Times New Roman" panose="02020603050405020304" pitchFamily="18" charset="0"/>
              </a:rPr>
              <a:t>Ư</a:t>
            </a:r>
            <a:r>
              <a:rPr lang="vi-VN" sz="1800" b="0" i="0">
                <a:solidFill>
                  <a:srgbClr val="009999"/>
                </a:solidFill>
                <a:effectLst/>
                <a:latin typeface="Comic Sans MS" panose="030F0702030302020204" pitchFamily="66" charset="0"/>
              </a:rPr>
              <a:t>u tiên các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 có h</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nghiêm tr</a:t>
            </a:r>
            <a:r>
              <a:rPr lang="vi-VN" sz="1800" b="0" i="0">
                <a:solidFill>
                  <a:srgbClr val="009999"/>
                </a:solidFill>
                <a:effectLst/>
                <a:latin typeface="Times New Roman" panose="02020603050405020304" pitchFamily="18" charset="0"/>
              </a:rPr>
              <a:t>ọ</a:t>
            </a:r>
            <a:r>
              <a:rPr lang="vi-VN" sz="1800" b="0" i="0">
                <a:solidFill>
                  <a:srgbClr val="009999"/>
                </a:solidFill>
                <a:effectLst/>
                <a:latin typeface="Comic Sans MS" panose="030F0702030302020204" pitchFamily="66" charset="0"/>
              </a:rPr>
              <a:t>ng đ</a:t>
            </a:r>
            <a:r>
              <a:rPr lang="vi-VN" sz="1800" b="0" i="0">
                <a:solidFill>
                  <a:srgbClr val="009999"/>
                </a:solidFill>
                <a:effectLst/>
                <a:latin typeface="Times New Roman" panose="02020603050405020304" pitchFamily="18" charset="0"/>
              </a:rPr>
              <a:t>ế</a:t>
            </a:r>
            <a:r>
              <a:rPr lang="vi-VN" sz="1800" b="0" i="0">
                <a:solidFill>
                  <a:srgbClr val="009999"/>
                </a:solidFill>
                <a:effectLst/>
                <a:latin typeface="Comic Sans MS" panose="030F0702030302020204" pitchFamily="66" charset="0"/>
              </a:rPr>
              <a:t>n t</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c</a:t>
            </a:r>
            <a:r>
              <a:rPr lang="vi-VN" sz="1800" b="0" i="0">
                <a:solidFill>
                  <a:srgbClr val="009999"/>
                </a:solidFill>
                <a:effectLst/>
                <a:latin typeface="Times New Roman" panose="02020603050405020304" pitchFamily="18" charset="0"/>
              </a:rPr>
              <a:t>ả</a:t>
            </a:r>
            <a:r>
              <a:rPr lang="en-US" sz="1800" b="0" i="0">
                <a:solidFill>
                  <a:srgbClr val="009999"/>
                </a:solidFill>
                <a:effectLst/>
                <a:latin typeface="Times New Roman" panose="02020603050405020304" pitchFamily="18" charset="0"/>
              </a:rPr>
              <a:t> </a:t>
            </a:r>
            <a:r>
              <a:rPr lang="vi-VN" sz="1800" b="0" i="0">
                <a:solidFill>
                  <a:srgbClr val="009999"/>
                </a:solidFill>
                <a:effectLst/>
                <a:latin typeface="Comic Sans MS" panose="030F0702030302020204" pitchFamily="66" charset="0"/>
              </a:rPr>
              <a:t>các m</a:t>
            </a:r>
            <a:r>
              <a:rPr lang="vi-VN" sz="1800" b="0" i="0">
                <a:solidFill>
                  <a:srgbClr val="009999"/>
                </a:solidFill>
                <a:effectLst/>
                <a:latin typeface="Times New Roman" panose="02020603050405020304" pitchFamily="18" charset="0"/>
              </a:rPr>
              <a:t>ụ</a:t>
            </a:r>
            <a:r>
              <a:rPr lang="vi-VN" sz="1800" b="0" i="0">
                <a:solidFill>
                  <a:srgbClr val="009999"/>
                </a:solidFill>
                <a:effectLst/>
                <a:latin typeface="Comic Sans MS" panose="030F0702030302020204" pitchFamily="66" charset="0"/>
              </a:rPr>
              <a:t>c tiêu</a:t>
            </a:r>
            <a:br>
              <a:rPr lang="vi-VN" sz="1800" b="0" i="0">
                <a:solidFill>
                  <a:srgbClr val="009999"/>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Nêu b</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t các m</a:t>
            </a:r>
            <a:r>
              <a:rPr lang="vi-VN" sz="1800" b="0" i="0">
                <a:solidFill>
                  <a:srgbClr val="009999"/>
                </a:solidFill>
                <a:effectLst/>
                <a:latin typeface="Times New Roman" panose="02020603050405020304" pitchFamily="18" charset="0"/>
              </a:rPr>
              <a:t>ụ</a:t>
            </a:r>
            <a:r>
              <a:rPr lang="vi-VN" sz="1800" b="0" i="0">
                <a:solidFill>
                  <a:srgbClr val="009999"/>
                </a:solidFill>
                <a:effectLst/>
                <a:latin typeface="Comic Sans MS" panose="030F0702030302020204" pitchFamily="66" charset="0"/>
              </a:rPr>
              <a:t>c tiêu nhi</a:t>
            </a:r>
            <a:r>
              <a:rPr lang="vi-VN" sz="1800" b="0" i="0">
                <a:solidFill>
                  <a:srgbClr val="009999"/>
                </a:solidFill>
                <a:effectLst/>
                <a:latin typeface="Times New Roman" panose="02020603050405020304" pitchFamily="18" charset="0"/>
              </a:rPr>
              <a:t>ề</a:t>
            </a:r>
            <a:r>
              <a:rPr lang="vi-VN" sz="1800" b="0" i="0">
                <a:solidFill>
                  <a:srgbClr val="009999"/>
                </a:solidFill>
                <a:effectLst/>
                <a:latin typeface="Comic Sans MS" panose="030F0702030302020204" pitchFamily="66" charset="0"/>
              </a:rPr>
              <a:t>u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 nh</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m</a:t>
            </a:r>
            <a:r>
              <a:rPr lang="vi-VN" sz="1800" b="0" i="0">
                <a:solidFill>
                  <a:srgbClr val="35216F"/>
                </a:solidFill>
                <a:effectLst/>
                <a:latin typeface="Times New Roman" panose="02020603050405020304" pitchFamily="18" charset="0"/>
              </a:rPr>
              <a:t>ụ</a:t>
            </a:r>
            <a:r>
              <a:rPr lang="vi-VN" sz="1800" b="0" i="0">
                <a:solidFill>
                  <a:srgbClr val="35216F"/>
                </a:solidFill>
                <a:effectLst/>
                <a:latin typeface="Comic Sans MS" panose="030F0702030302020204" pitchFamily="66" charset="0"/>
              </a:rPr>
              <a:t>c tiêu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a:t>
            </a:r>
            <a:r>
              <a:rPr lang="vi-VN" sz="1800" b="0" i="1">
                <a:solidFill>
                  <a:srgbClr val="35216F"/>
                </a:solidFill>
                <a:effectLst/>
                <a:latin typeface="Comic Sans MS" panose="030F0702030302020204" pitchFamily="66" charset="0"/>
              </a:rPr>
              <a:t>r:</a:t>
            </a:r>
            <a:br>
              <a:rPr lang="vi-VN" sz="1800" b="0" i="0">
                <a:solidFill>
                  <a:srgbClr val="800080"/>
                </a:solidFill>
                <a:effectLst/>
                <a:latin typeface="Times New Roman" panose="02020603050405020304" pitchFamily="18" charset="0"/>
              </a:rPr>
            </a:br>
            <a:r>
              <a:rPr lang="vi-VN" sz="1800" b="0" i="0">
                <a:solidFill>
                  <a:srgbClr val="35216F"/>
                </a:solidFill>
                <a:effectLst/>
                <a:latin typeface="Comic Sans MS" panose="030F0702030302020204" pitchFamily="66" charset="0"/>
              </a:rPr>
              <a:t>Tác đ</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ng(</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 </a:t>
            </a:r>
            <a:r>
              <a:rPr lang="vi-VN" sz="1800" b="0" i="0">
                <a:solidFill>
                  <a:srgbClr val="35216F"/>
                </a:solidFill>
                <a:effectLst/>
                <a:latin typeface="Times New Roman" panose="02020603050405020304" pitchFamily="18" charset="0"/>
              </a:rPr>
              <a:t>Ướ</a:t>
            </a:r>
            <a:r>
              <a:rPr lang="vi-VN" sz="1800" b="0" i="0">
                <a:solidFill>
                  <a:srgbClr val="35216F"/>
                </a:solidFill>
                <a:effectLst/>
                <a:latin typeface="Comic Sans MS" panose="030F0702030302020204" pitchFamily="66" charset="0"/>
              </a:rPr>
              <a:t>c tính m</a:t>
            </a:r>
            <a:r>
              <a:rPr lang="vi-VN" sz="1800" b="0" i="0">
                <a:solidFill>
                  <a:srgbClr val="35216F"/>
                </a:solidFill>
                <a:effectLst/>
                <a:latin typeface="Times New Roman" panose="02020603050405020304" pitchFamily="18" charset="0"/>
              </a:rPr>
              <a:t>ấ</a:t>
            </a:r>
            <a:r>
              <a:rPr lang="vi-VN" sz="1800" b="0" i="0">
                <a:solidFill>
                  <a:srgbClr val="35216F"/>
                </a:solidFill>
                <a:effectLst/>
                <a:latin typeface="Comic Sans MS" panose="030F0702030302020204" pitchFamily="66" charset="0"/>
              </a:rPr>
              <a:t>t mát s</a:t>
            </a:r>
            <a:r>
              <a:rPr lang="vi-VN" sz="1800" b="0" i="0">
                <a:solidFill>
                  <a:srgbClr val="35216F"/>
                </a:solidFill>
                <a:effectLst/>
                <a:latin typeface="Times New Roman" panose="02020603050405020304" pitchFamily="18" charset="0"/>
              </a:rPr>
              <a:t>ự </a:t>
            </a:r>
            <a:r>
              <a:rPr lang="vi-VN" sz="1800" b="0" i="0">
                <a:solidFill>
                  <a:srgbClr val="35216F"/>
                </a:solidFill>
                <a:effectLst/>
                <a:latin typeface="Comic Sans MS" panose="030F0702030302020204" pitchFamily="66" charset="0"/>
              </a:rPr>
              <a:t>hài lòng c</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a obj b</a:t>
            </a:r>
            <a:r>
              <a:rPr lang="vi-VN" sz="1800" b="0" i="0">
                <a:solidFill>
                  <a:srgbClr val="35216F"/>
                </a:solidFill>
                <a:effectLst/>
                <a:latin typeface="Times New Roman" panose="02020603050405020304" pitchFamily="18" charset="0"/>
              </a:rPr>
              <a:t>ở</a:t>
            </a:r>
            <a:r>
              <a:rPr lang="vi-VN" sz="1800" b="0" i="0">
                <a:solidFill>
                  <a:srgbClr val="35216F"/>
                </a:solidFill>
                <a:effectLst/>
                <a:latin typeface="Comic Sans MS" panose="030F0702030302020204" pitchFamily="66" charset="0"/>
              </a:rPr>
              <a:t>i r</a:t>
            </a:r>
            <a:br>
              <a:rPr lang="vi-VN" sz="1800" b="0" i="0">
                <a:solidFill>
                  <a:srgbClr val="35216F"/>
                </a:solidFill>
                <a:effectLst/>
                <a:latin typeface="Comic Sans MS" panose="030F0702030302020204" pitchFamily="66" charset="0"/>
              </a:rPr>
            </a:br>
            <a:r>
              <a:rPr lang="vi-VN" sz="1800" b="0" i="0">
                <a:solidFill>
                  <a:srgbClr val="009999"/>
                </a:solidFill>
                <a:effectLst/>
                <a:latin typeface="Comic Sans MS" panose="030F0702030302020204" pitchFamily="66" charset="0"/>
              </a:rPr>
              <a:t>0 (k m</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mát) --&gt; 1 (t</a:t>
            </a:r>
            <a:r>
              <a:rPr lang="vi-VN" sz="1800" b="0" i="0">
                <a:solidFill>
                  <a:srgbClr val="009999"/>
                </a:solidFill>
                <a:effectLst/>
                <a:latin typeface="Times New Roman" panose="02020603050405020304" pitchFamily="18" charset="0"/>
              </a:rPr>
              <a:t>ổ</a:t>
            </a:r>
            <a:r>
              <a:rPr lang="vi-VN" sz="1800" b="0" i="0">
                <a:solidFill>
                  <a:srgbClr val="009999"/>
                </a:solidFill>
                <a:effectLst/>
                <a:latin typeface="Comic Sans MS" panose="030F0702030302020204" pitchFamily="66" charset="0"/>
              </a:rPr>
              <a:t>ng m</a:t>
            </a:r>
            <a:r>
              <a:rPr lang="vi-VN" sz="1800" b="0" i="0">
                <a:solidFill>
                  <a:srgbClr val="009999"/>
                </a:solidFill>
                <a:effectLst/>
                <a:latin typeface="Times New Roman" panose="02020603050405020304" pitchFamily="18" charset="0"/>
              </a:rPr>
              <a:t>ấ</a:t>
            </a:r>
            <a:r>
              <a:rPr lang="vi-VN" sz="1800" b="0" i="0">
                <a:solidFill>
                  <a:srgbClr val="009999"/>
                </a:solidFill>
                <a:effectLst/>
                <a:latin typeface="Comic Sans MS" panose="030F0702030302020204" pitchFamily="66" charset="0"/>
              </a:rPr>
              <a:t>t mát)</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Dòng cu</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cùng cho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Tính nghiêm tr</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ng(</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 Kh</a:t>
            </a:r>
            <a:r>
              <a:rPr lang="vi-VN" sz="1800" b="0" i="0">
                <a:solidFill>
                  <a:srgbClr val="35216F"/>
                </a:solidFill>
                <a:effectLst/>
                <a:latin typeface="Times New Roman" panose="02020603050405020304" pitchFamily="18" charset="0"/>
              </a:rPr>
              <a:t>ả </a:t>
            </a:r>
            <a:r>
              <a:rPr lang="vi-VN" sz="1800" b="0" i="0">
                <a:solidFill>
                  <a:srgbClr val="35216F"/>
                </a:solidFill>
                <a:effectLst/>
                <a:latin typeface="Comic Sans MS" panose="030F0702030302020204" pitchFamily="66" charset="0"/>
              </a:rPr>
              <a:t>năng (</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a:t>
            </a:r>
            <a:r>
              <a:rPr lang="vi-VN" sz="1800" b="0" i="1">
                <a:solidFill>
                  <a:srgbClr val="35216F"/>
                </a:solidFill>
                <a:effectLst/>
                <a:latin typeface="Comic Sans MS" panose="030F0702030302020204" pitchFamily="66" charset="0"/>
              </a:rPr>
              <a:t>obj </a:t>
            </a:r>
            <a:r>
              <a:rPr lang="vi-VN" sz="1800" b="0" i="0">
                <a:solidFill>
                  <a:srgbClr val="35216F"/>
                </a:solidFill>
                <a:effectLst/>
                <a:latin typeface="Comic Sans MS" panose="030F0702030302020204" pitchFamily="66" charset="0"/>
              </a:rPr>
              <a:t>(Tác đ</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ng(</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0">
                <a:solidFill>
                  <a:srgbClr val="35216F"/>
                </a:solidFill>
                <a:effectLst/>
                <a:latin typeface="Comic Sans MS" panose="030F0702030302020204" pitchFamily="66" charset="0"/>
              </a:rPr>
              <a:t>tr</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ng y</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u(</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C</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 cu</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cho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m</a:t>
            </a:r>
            <a:r>
              <a:rPr lang="vi-VN" sz="1800" b="0" i="0">
                <a:solidFill>
                  <a:srgbClr val="35216F"/>
                </a:solidFill>
                <a:effectLst/>
                <a:latin typeface="Times New Roman" panose="02020603050405020304" pitchFamily="18" charset="0"/>
              </a:rPr>
              <a:t>ụ</a:t>
            </a:r>
            <a:r>
              <a:rPr lang="vi-VN" sz="1800" b="0" i="0">
                <a:solidFill>
                  <a:srgbClr val="35216F"/>
                </a:solidFill>
                <a:effectLst/>
                <a:latin typeface="Comic Sans MS" panose="030F0702030302020204" pitchFamily="66" charset="0"/>
              </a:rPr>
              <a:t>c tiêu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M</a:t>
            </a:r>
            <a:r>
              <a:rPr lang="vi-VN" sz="1800" b="0" i="0">
                <a:solidFill>
                  <a:srgbClr val="35216F"/>
                </a:solidFill>
                <a:effectLst/>
                <a:latin typeface="Times New Roman" panose="02020603050405020304" pitchFamily="18" charset="0"/>
              </a:rPr>
              <a:t>ấ</a:t>
            </a:r>
            <a:r>
              <a:rPr lang="vi-VN" sz="1800" b="0" i="0">
                <a:solidFill>
                  <a:srgbClr val="35216F"/>
                </a:solidFill>
                <a:effectLst/>
                <a:latin typeface="Comic Sans MS" panose="030F0702030302020204" pitchFamily="66" charset="0"/>
              </a:rPr>
              <a:t>t mát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=tr</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ng y</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u(</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1">
                <a:solidFill>
                  <a:srgbClr val="35216F"/>
                </a:solidFill>
                <a:effectLst/>
                <a:latin typeface="Comic Sans MS" panose="030F0702030302020204" pitchFamily="66" charset="0"/>
              </a:rPr>
              <a:t>r </a:t>
            </a:r>
            <a:r>
              <a:rPr lang="vi-VN" sz="1800" b="0" i="0">
                <a:solidFill>
                  <a:srgbClr val="35216F"/>
                </a:solidFill>
                <a:effectLst/>
                <a:latin typeface="Comic Sans MS" panose="030F0702030302020204" pitchFamily="66" charset="0"/>
              </a:rPr>
              <a:t>(tác đ</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ng(</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a:t>
            </a:r>
            <a:r>
              <a:rPr lang="vi-VN" sz="1800" b="0" i="1">
                <a:solidFill>
                  <a:srgbClr val="35216F"/>
                </a:solidFill>
                <a:effectLst/>
                <a:latin typeface="Comic Sans MS" panose="030F0702030302020204" pitchFamily="66" charset="0"/>
              </a:rPr>
              <a:t>obj</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0">
                <a:solidFill>
                  <a:srgbClr val="35216F"/>
                </a:solidFill>
                <a:effectLst/>
                <a:latin typeface="Comic Sans MS" panose="030F0702030302020204" pitchFamily="66" charset="0"/>
              </a:rPr>
              <a:t>Kh</a:t>
            </a:r>
            <a:r>
              <a:rPr lang="vi-VN" sz="1800" b="0" i="0">
                <a:solidFill>
                  <a:srgbClr val="35216F"/>
                </a:solidFill>
                <a:effectLst/>
                <a:latin typeface="Times New Roman" panose="02020603050405020304" pitchFamily="18" charset="0"/>
              </a:rPr>
              <a:t>ả </a:t>
            </a:r>
            <a:r>
              <a:rPr lang="vi-VN" sz="1800" b="0" i="0">
                <a:solidFill>
                  <a:srgbClr val="35216F"/>
                </a:solidFill>
                <a:effectLst/>
                <a:latin typeface="Comic Sans MS" panose="030F0702030302020204" pitchFamily="66" charset="0"/>
              </a:rPr>
              <a:t>năng (</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r>
              <a:rPr lang="vi-VN"/>
              <a:t> </a:t>
            </a:r>
            <a:br>
              <a:rPr lang="vi-VN"/>
            </a:br>
            <a:endParaRPr lang="en-US"/>
          </a:p>
        </p:txBody>
      </p:sp>
    </p:spTree>
    <p:extLst>
      <p:ext uri="{BB962C8B-B14F-4D97-AF65-F5344CB8AC3E}">
        <p14:creationId xmlns:p14="http://schemas.microsoft.com/office/powerpoint/2010/main" val="27147341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AB0D-BB7E-4744-AFB1-85DE7B0A9AAF}"/>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Ma trận tác động:</a:t>
            </a:r>
            <a:br>
              <a:rPr lang="vi-VN" sz="2800">
                <a:solidFill>
                  <a:srgbClr val="CC0000"/>
                </a:solidFill>
                <a:latin typeface="Arial" panose="020B0604020202020204" pitchFamily="34" charset="0"/>
                <a:cs typeface="Arial" panose="020B0604020202020204" pitchFamily="34" charset="0"/>
              </a:rPr>
            </a:br>
            <a:r>
              <a:rPr lang="vi-VN" sz="2800">
                <a:solidFill>
                  <a:srgbClr val="CC0000"/>
                </a:solidFill>
                <a:latin typeface="Arial" panose="020B0604020202020204" pitchFamily="34" charset="0"/>
                <a:cs typeface="Arial" panose="020B0604020202020204" pitchFamily="34" charset="0"/>
              </a:rPr>
              <a:t>Ví dụ cho hệ thống thư viện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B1EAC8-BB5D-4DBB-947D-5A578C85455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DB9B5F7-EC09-4033-A077-2721B8FCA40D}"/>
              </a:ext>
            </a:extLst>
          </p:cNvPr>
          <p:cNvPicPr>
            <a:picLocks noChangeAspect="1"/>
          </p:cNvPicPr>
          <p:nvPr/>
        </p:nvPicPr>
        <p:blipFill>
          <a:blip r:embed="rId2"/>
          <a:stretch>
            <a:fillRect/>
          </a:stretch>
        </p:blipFill>
        <p:spPr>
          <a:xfrm>
            <a:off x="2589212" y="2260600"/>
            <a:ext cx="8915400" cy="3200400"/>
          </a:xfrm>
          <a:prstGeom prst="rect">
            <a:avLst/>
          </a:prstGeom>
        </p:spPr>
      </p:pic>
    </p:spTree>
    <p:extLst>
      <p:ext uri="{BB962C8B-B14F-4D97-AF65-F5344CB8AC3E}">
        <p14:creationId xmlns:p14="http://schemas.microsoft.com/office/powerpoint/2010/main" val="6821529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D3D1-E318-4AC0-AB09-3497BCC9CBDB}"/>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Bước 2: xây dựng ma trận hiệu quả</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70343A3-5B08-4241-AD84-3276F1089C2D}"/>
              </a:ext>
            </a:extLst>
          </p:cNvPr>
          <p:cNvSpPr>
            <a:spLocks noGrp="1"/>
          </p:cNvSpPr>
          <p:nvPr>
            <p:ph idx="1"/>
          </p:nvPr>
        </p:nvSpPr>
        <p:spPr/>
        <p:txBody>
          <a:bodyPr>
            <a:normAutofit/>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Xây d</a:t>
            </a:r>
            <a:r>
              <a:rPr lang="vi-VN" sz="1800" b="0" i="0">
                <a:solidFill>
                  <a:srgbClr val="35216F"/>
                </a:solidFill>
                <a:effectLst/>
                <a:latin typeface="Times New Roman" panose="02020603050405020304" pitchFamily="18" charset="0"/>
              </a:rPr>
              <a:t>ự</a:t>
            </a:r>
            <a:r>
              <a:rPr lang="vi-VN" sz="1800" b="0" i="0">
                <a:solidFill>
                  <a:srgbClr val="35216F"/>
                </a:solidFill>
                <a:effectLst/>
                <a:latin typeface="Comic Sans MS" panose="030F0702030302020204" pitchFamily="66" charset="0"/>
              </a:rPr>
              <a:t>ng m</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 b</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ng t</a:t>
            </a:r>
            <a:r>
              <a:rPr lang="vi-VN" sz="1800" b="0" i="0">
                <a:solidFill>
                  <a:srgbClr val="35216F"/>
                </a:solidFill>
                <a:effectLst/>
                <a:latin typeface="Times New Roman" panose="02020603050405020304" pitchFamily="18" charset="0"/>
              </a:rPr>
              <a:t>ổ</a:t>
            </a:r>
            <a:r>
              <a:rPr lang="vi-VN" sz="1800" b="0" i="0">
                <a:solidFill>
                  <a:srgbClr val="35216F"/>
                </a:solidFill>
                <a:effectLst/>
                <a:latin typeface="Comic Sans MS" panose="030F0702030302020204" pitchFamily="66" charset="0"/>
              </a:rPr>
              <a:t>ng k</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t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ro(risk-countermeasure</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table) 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chuyên gia tên mi</a:t>
            </a:r>
            <a:r>
              <a:rPr lang="vi-VN" sz="1800" b="0" i="0">
                <a:solidFill>
                  <a:srgbClr val="35216F"/>
                </a:solidFill>
                <a:effectLst/>
                <a:latin typeface="Times New Roman" panose="02020603050405020304" pitchFamily="18" charset="0"/>
              </a:rPr>
              <a:t>ề</a:t>
            </a:r>
            <a:r>
              <a:rPr lang="vi-VN" sz="1800" b="0" i="0">
                <a:solidFill>
                  <a:srgbClr val="35216F"/>
                </a:solidFill>
                <a:effectLst/>
                <a:latin typeface="Comic Sans MS" panose="030F0702030302020204" pitchFamily="66" charset="0"/>
              </a:rPr>
              <a:t>n cho...</a:t>
            </a:r>
            <a:br>
              <a:rPr lang="vi-VN" sz="1800" b="0" i="0">
                <a:solidFill>
                  <a:srgbClr val="35216F"/>
                </a:solidFill>
                <a:effectLst/>
                <a:latin typeface="Comic Sans MS" panose="030F0702030302020204" pitchFamily="66"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Times New Roman" panose="02020603050405020304" pitchFamily="18" charset="0"/>
              </a:rPr>
              <a:t>Ướ</a:t>
            </a:r>
            <a:r>
              <a:rPr lang="vi-VN" sz="1800" b="0" i="0">
                <a:solidFill>
                  <a:srgbClr val="009999"/>
                </a:solidFill>
                <a:effectLst/>
                <a:latin typeface="Comic Sans MS" panose="030F0702030302020204" pitchFamily="66" charset="0"/>
              </a:rPr>
              <a:t>c tính gi</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m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 b</a:t>
            </a:r>
            <a:r>
              <a:rPr lang="vi-VN" sz="1800" b="0" i="0">
                <a:solidFill>
                  <a:srgbClr val="009999"/>
                </a:solidFill>
                <a:effectLst/>
                <a:latin typeface="Times New Roman" panose="02020603050405020304" pitchFamily="18" charset="0"/>
              </a:rPr>
              <a:t>ằ</a:t>
            </a:r>
            <a:r>
              <a:rPr lang="vi-VN" sz="1800" b="0" i="0">
                <a:solidFill>
                  <a:srgbClr val="009999"/>
                </a:solidFill>
                <a:effectLst/>
                <a:latin typeface="Comic Sans MS" panose="030F0702030302020204" pitchFamily="66" charset="0"/>
              </a:rPr>
              <a:t>ng bi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n pháp đ</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i phó thay th</a:t>
            </a:r>
            <a:r>
              <a:rPr lang="vi-VN" sz="1800" b="0" i="0">
                <a:solidFill>
                  <a:srgbClr val="009999"/>
                </a:solidFill>
                <a:effectLst/>
                <a:latin typeface="Times New Roman" panose="02020603050405020304" pitchFamily="18" charset="0"/>
              </a:rPr>
              <a:t>ế</a:t>
            </a:r>
            <a:br>
              <a:rPr lang="vi-VN" sz="1800" b="0" i="0">
                <a:solidFill>
                  <a:srgbClr val="009999"/>
                </a:solidFill>
                <a:effectLst/>
                <a:latin typeface="Times New Roman" panose="02020603050405020304" pitchFamily="18"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Nêu b</a:t>
            </a:r>
            <a:r>
              <a:rPr lang="vi-VN" sz="1800" b="0" i="0">
                <a:solidFill>
                  <a:srgbClr val="009999"/>
                </a:solidFill>
                <a:effectLst/>
                <a:latin typeface="Times New Roman" panose="02020603050405020304" pitchFamily="18" charset="0"/>
              </a:rPr>
              <a:t>ậ</a:t>
            </a:r>
            <a:r>
              <a:rPr lang="vi-VN" sz="1800" b="0" i="0">
                <a:solidFill>
                  <a:srgbClr val="009999"/>
                </a:solidFill>
                <a:effectLst/>
                <a:latin typeface="Comic Sans MS" panose="030F0702030302020204" pitchFamily="66" charset="0"/>
              </a:rPr>
              <a:t>t các bi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n pháp đ</a:t>
            </a:r>
            <a:r>
              <a:rPr lang="vi-VN" sz="1800" b="0" i="0">
                <a:solidFill>
                  <a:srgbClr val="009999"/>
                </a:solidFill>
                <a:effectLst/>
                <a:latin typeface="Times New Roman" panose="02020603050405020304" pitchFamily="18" charset="0"/>
              </a:rPr>
              <a:t>ố</a:t>
            </a:r>
            <a:r>
              <a:rPr lang="vi-VN" sz="1800" b="0" i="0">
                <a:solidFill>
                  <a:srgbClr val="009999"/>
                </a:solidFill>
                <a:effectLst/>
                <a:latin typeface="Comic Sans MS" panose="030F0702030302020204" pitchFamily="66" charset="0"/>
              </a:rPr>
              <a:t>i phó có hi</a:t>
            </a:r>
            <a:r>
              <a:rPr lang="vi-VN" sz="1800" b="0" i="0">
                <a:solidFill>
                  <a:srgbClr val="009999"/>
                </a:solidFill>
                <a:effectLst/>
                <a:latin typeface="Times New Roman" panose="02020603050405020304" pitchFamily="18" charset="0"/>
              </a:rPr>
              <a:t>ệ</a:t>
            </a:r>
            <a:r>
              <a:rPr lang="vi-VN" sz="1800" b="0" i="0">
                <a:solidFill>
                  <a:srgbClr val="009999"/>
                </a:solidFill>
                <a:effectLst/>
                <a:latin typeface="Comic Sans MS" panose="030F0702030302020204" pitchFamily="66" charset="0"/>
              </a:rPr>
              <a:t>u qu</a:t>
            </a:r>
            <a:r>
              <a:rPr lang="vi-VN" sz="1800" b="0" i="0">
                <a:solidFill>
                  <a:srgbClr val="009999"/>
                </a:solidFill>
                <a:effectLst/>
                <a:latin typeface="Times New Roman" panose="02020603050405020304" pitchFamily="18" charset="0"/>
              </a:rPr>
              <a:t>ả </a:t>
            </a:r>
            <a:r>
              <a:rPr lang="vi-VN" sz="1800" b="0" i="0">
                <a:solidFill>
                  <a:srgbClr val="009999"/>
                </a:solidFill>
                <a:effectLst/>
                <a:latin typeface="Comic Sans MS" panose="030F0702030302020204" pitchFamily="66" charset="0"/>
              </a:rPr>
              <a:t>trên toàn c</a:t>
            </a:r>
            <a:r>
              <a:rPr lang="vi-VN" sz="1800" b="0" i="0">
                <a:solidFill>
                  <a:srgbClr val="009999"/>
                </a:solidFill>
                <a:effectLst/>
                <a:latin typeface="Times New Roman" panose="02020603050405020304" pitchFamily="18" charset="0"/>
              </a:rPr>
              <a:t>ầ</a:t>
            </a:r>
            <a:r>
              <a:rPr lang="vi-VN" sz="1800" b="0" i="0">
                <a:solidFill>
                  <a:srgbClr val="009999"/>
                </a:solidFill>
                <a:effectLst/>
                <a:latin typeface="Comic Sans MS" panose="030F0702030302020204" pitchFamily="66" charset="0"/>
              </a:rPr>
              <a:t>u</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v</a:t>
            </a:r>
            <a:r>
              <a:rPr lang="vi-VN" sz="1800" b="0" i="0">
                <a:solidFill>
                  <a:srgbClr val="35216F"/>
                </a:solidFill>
                <a:effectLst/>
                <a:latin typeface="Times New Roman" panose="02020603050405020304" pitchFamily="18" charset="0"/>
              </a:rPr>
              <a:t>ớ</a:t>
            </a:r>
            <a:r>
              <a:rPr lang="vi-VN" sz="1800" b="0" i="0">
                <a:solidFill>
                  <a:srgbClr val="35216F"/>
                </a:solidFill>
                <a:effectLst/>
                <a:latin typeface="Comic Sans MS" panose="030F0702030302020204" pitchFamily="66" charset="0"/>
              </a:rPr>
              <a:t>i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bi</a:t>
            </a:r>
            <a:r>
              <a:rPr lang="vi-VN" sz="1800" b="0" i="0">
                <a:solidFill>
                  <a:srgbClr val="35216F"/>
                </a:solidFill>
                <a:effectLst/>
                <a:latin typeface="Times New Roman" panose="02020603050405020304" pitchFamily="18" charset="0"/>
              </a:rPr>
              <a:t>ệ</a:t>
            </a:r>
            <a:r>
              <a:rPr lang="vi-VN" sz="1800" b="0" i="0">
                <a:solidFill>
                  <a:srgbClr val="35216F"/>
                </a:solidFill>
                <a:effectLst/>
                <a:latin typeface="Comic Sans MS" panose="030F0702030302020204" pitchFamily="66" charset="0"/>
              </a:rPr>
              <a:t>n pháp đ</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phó cm, có tr</a:t>
            </a:r>
            <a:r>
              <a:rPr lang="vi-VN" sz="1800" b="0" i="0">
                <a:solidFill>
                  <a:srgbClr val="35216F"/>
                </a:solidFill>
                <a:effectLst/>
                <a:latin typeface="Times New Roman" panose="02020603050405020304" pitchFamily="18" charset="0"/>
              </a:rPr>
              <a:t>ọ</a:t>
            </a:r>
            <a:r>
              <a:rPr lang="vi-VN" sz="1800" b="0" i="0">
                <a:solidFill>
                  <a:srgbClr val="35216F"/>
                </a:solidFill>
                <a:effectLst/>
                <a:latin typeface="Comic Sans MS" panose="030F0702030302020204" pitchFamily="66" charset="0"/>
              </a:rPr>
              <a:t>ng s</a:t>
            </a:r>
            <a:r>
              <a:rPr lang="vi-VN" sz="1800" b="0" i="0">
                <a:solidFill>
                  <a:srgbClr val="35216F"/>
                </a:solidFill>
                <a:effectLst/>
                <a:latin typeface="Times New Roman" panose="02020603050405020304" pitchFamily="18" charset="0"/>
              </a:rPr>
              <a:t>ố </a:t>
            </a:r>
            <a:r>
              <a:rPr lang="vi-VN" sz="1800" b="0" i="0">
                <a:solidFill>
                  <a:srgbClr val="35216F"/>
                </a:solidFill>
                <a:effectLst/>
                <a:latin typeface="Comic Sans MS" panose="030F0702030302020204" pitchFamily="66" charset="0"/>
              </a:rPr>
              <a:t>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a:t>
            </a:r>
            <a:r>
              <a:rPr lang="vi-VN" sz="1800" b="0" i="1">
                <a:solidFill>
                  <a:srgbClr val="35216F"/>
                </a:solidFill>
                <a:effectLst/>
                <a:latin typeface="Comic Sans MS" panose="030F0702030302020204" pitchFamily="66" charset="0"/>
              </a:rPr>
              <a:t>r:</a:t>
            </a:r>
            <a:br>
              <a:rPr lang="vi-VN" sz="1800" b="0" i="1">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m thi</a:t>
            </a:r>
            <a:r>
              <a:rPr lang="vi-VN" sz="1800" b="0" i="0">
                <a:solidFill>
                  <a:srgbClr val="35216F"/>
                </a:solidFill>
                <a:effectLst/>
                <a:latin typeface="Times New Roman" panose="02020603050405020304" pitchFamily="18" charset="0"/>
              </a:rPr>
              <a:t>ể</a:t>
            </a:r>
            <a:r>
              <a:rPr lang="vi-VN" sz="1800" b="0" i="0">
                <a:solidFill>
                  <a:srgbClr val="35216F"/>
                </a:solidFill>
                <a:effectLst/>
                <a:latin typeface="Comic Sans MS" panose="030F0702030302020204" pitchFamily="66" charset="0"/>
              </a:rPr>
              <a:t>u(</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r>
              <a:rPr lang="en-US" sz="1800" b="0" i="0">
                <a:solidFill>
                  <a:srgbClr val="35216F"/>
                </a:solidFill>
                <a:effectLst/>
                <a:latin typeface="Comic Sans MS" panose="030F0702030302020204" pitchFamily="66" charset="0"/>
              </a:rPr>
              <a:t> </a:t>
            </a:r>
            <a:r>
              <a:rPr lang="vi-VN" sz="1800" b="0" i="0">
                <a:solidFill>
                  <a:srgbClr val="35216F"/>
                </a:solidFill>
                <a:effectLst/>
                <a:latin typeface="Comic Sans MS" panose="030F0702030302020204" pitchFamily="66" charset="0"/>
              </a:rPr>
              <a:t>=</a:t>
            </a:r>
            <a:r>
              <a:rPr lang="en-US" sz="1800" b="0" i="0">
                <a:solidFill>
                  <a:srgbClr val="35216F"/>
                </a:solidFill>
                <a:effectLst/>
                <a:latin typeface="Comic Sans MS" panose="030F0702030302020204" pitchFamily="66" charset="0"/>
              </a:rPr>
              <a:t> </a:t>
            </a:r>
            <a:br>
              <a:rPr lang="vi-VN" sz="1800" b="0" i="0">
                <a:solidFill>
                  <a:srgbClr val="35216F"/>
                </a:solidFill>
                <a:effectLst/>
                <a:latin typeface="Comic Sans MS" panose="030F0702030302020204" pitchFamily="66" charset="0"/>
              </a:rPr>
            </a:br>
            <a:r>
              <a:rPr lang="vi-VN" sz="1800" b="0" i="0">
                <a:solidFill>
                  <a:srgbClr val="35216F"/>
                </a:solidFill>
                <a:effectLst/>
                <a:latin typeface="Times New Roman" panose="02020603050405020304" pitchFamily="18" charset="0"/>
              </a:rPr>
              <a:t>Ướ</a:t>
            </a:r>
            <a:r>
              <a:rPr lang="vi-VN" sz="1800" b="0" i="0">
                <a:solidFill>
                  <a:srgbClr val="35216F"/>
                </a:solidFill>
                <a:effectLst/>
                <a:latin typeface="Comic Sans MS" panose="030F0702030302020204" pitchFamily="66" charset="0"/>
              </a:rPr>
              <a:t>c tính 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m r n</a:t>
            </a:r>
            <a:r>
              <a:rPr lang="vi-VN" sz="1800" b="0" i="0">
                <a:solidFill>
                  <a:srgbClr val="35216F"/>
                </a:solidFill>
                <a:effectLst/>
                <a:latin typeface="Times New Roman" panose="02020603050405020304" pitchFamily="18" charset="0"/>
              </a:rPr>
              <a:t>ế</a:t>
            </a:r>
            <a:r>
              <a:rPr lang="vi-VN" sz="1800" b="0" i="0">
                <a:solidFill>
                  <a:srgbClr val="35216F"/>
                </a:solidFill>
                <a:effectLst/>
                <a:latin typeface="Comic Sans MS" panose="030F0702030302020204" pitchFamily="66" charset="0"/>
              </a:rPr>
              <a:t>u cm áp d</a:t>
            </a:r>
            <a:r>
              <a:rPr lang="vi-VN" sz="1800" b="0" i="0">
                <a:solidFill>
                  <a:srgbClr val="35216F"/>
                </a:solidFill>
                <a:effectLst/>
                <a:latin typeface="Times New Roman" panose="02020603050405020304" pitchFamily="18" charset="0"/>
              </a:rPr>
              <a:t>ụ</a:t>
            </a:r>
            <a:r>
              <a:rPr lang="vi-VN" sz="1800" b="0" i="0">
                <a:solidFill>
                  <a:srgbClr val="35216F"/>
                </a:solidFill>
                <a:effectLst/>
                <a:latin typeface="Comic Sans MS" panose="030F0702030302020204" pitchFamily="66" charset="0"/>
              </a:rPr>
              <a:t>ng</a:t>
            </a:r>
            <a:br>
              <a:rPr lang="vi-VN" sz="1800" b="0" i="0">
                <a:solidFill>
                  <a:srgbClr val="35216F"/>
                </a:solidFill>
                <a:effectLst/>
                <a:latin typeface="Comic Sans MS" panose="030F0702030302020204" pitchFamily="66" charset="0"/>
              </a:rPr>
            </a:br>
            <a:r>
              <a:rPr lang="vi-VN" sz="1800" b="0" i="0">
                <a:solidFill>
                  <a:srgbClr val="009999"/>
                </a:solidFill>
                <a:effectLst/>
                <a:latin typeface="Comic Sans MS" panose="030F0702030302020204" pitchFamily="66" charset="0"/>
              </a:rPr>
              <a:t>0 (không gi</a:t>
            </a:r>
            <a:r>
              <a:rPr lang="vi-VN" sz="1800" b="0" i="0">
                <a:solidFill>
                  <a:srgbClr val="009999"/>
                </a:solidFill>
                <a:effectLst/>
                <a:latin typeface="Times New Roman" panose="02020603050405020304" pitchFamily="18" charset="0"/>
              </a:rPr>
              <a:t>ả</a:t>
            </a:r>
            <a:r>
              <a:rPr lang="vi-VN" sz="1800" b="0" i="0">
                <a:solidFill>
                  <a:srgbClr val="009999"/>
                </a:solidFill>
                <a:effectLst/>
                <a:latin typeface="Comic Sans MS" panose="030F0702030302020204" pitchFamily="66" charset="0"/>
              </a:rPr>
              <a:t>m) --&gt; 1 (lo</a:t>
            </a:r>
            <a:r>
              <a:rPr lang="vi-VN" sz="1800" b="0" i="0">
                <a:solidFill>
                  <a:srgbClr val="009999"/>
                </a:solidFill>
                <a:effectLst/>
                <a:latin typeface="Times New Roman" panose="02020603050405020304" pitchFamily="18" charset="0"/>
              </a:rPr>
              <a:t>ạ</a:t>
            </a:r>
            <a:r>
              <a:rPr lang="vi-VN" sz="1800" b="0" i="0">
                <a:solidFill>
                  <a:srgbClr val="009999"/>
                </a:solidFill>
                <a:effectLst/>
                <a:latin typeface="Comic Sans MS" panose="030F0702030302020204" pitchFamily="66" charset="0"/>
              </a:rPr>
              <a:t>i b</a:t>
            </a:r>
            <a:r>
              <a:rPr lang="vi-VN" sz="1800" b="0" i="0">
                <a:solidFill>
                  <a:srgbClr val="009999"/>
                </a:solidFill>
                <a:effectLst/>
                <a:latin typeface="Times New Roman" panose="02020603050405020304" pitchFamily="18" charset="0"/>
              </a:rPr>
              <a:t>ỏ </a:t>
            </a:r>
            <a:r>
              <a:rPr lang="vi-VN" sz="1800" b="0" i="0">
                <a:solidFill>
                  <a:srgbClr val="009999"/>
                </a:solidFill>
                <a:effectLst/>
                <a:latin typeface="Comic Sans MS" panose="030F0702030302020204" pitchFamily="66" charset="0"/>
              </a:rPr>
              <a:t>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a:t>
            </a:r>
            <a:br>
              <a:rPr lang="vi-VN" sz="1800" b="0" i="0">
                <a:solidFill>
                  <a:srgbClr val="009999"/>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Dòng cu</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cùng, cho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r</a:t>
            </a:r>
            <a:r>
              <a:rPr lang="vi-VN" sz="1800" b="0" i="0">
                <a:solidFill>
                  <a:srgbClr val="35216F"/>
                </a:solidFill>
                <a:effectLst/>
                <a:latin typeface="Times New Roman" panose="02020603050405020304" pitchFamily="18" charset="0"/>
              </a:rPr>
              <a:t>ủ</a:t>
            </a:r>
            <a:r>
              <a:rPr lang="vi-VN" sz="1800" b="0" i="0">
                <a:solidFill>
                  <a:srgbClr val="35216F"/>
                </a:solidFill>
                <a:effectLst/>
                <a:latin typeface="Comic Sans MS" panose="030F0702030302020204" pitchFamily="66" charset="0"/>
              </a:rPr>
              <a:t>i ro </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combinedReduction(</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 1 </a:t>
            </a:r>
            <a:r>
              <a:rPr lang="vi-VN" sz="1800" b="0" i="0">
                <a:solidFill>
                  <a:srgbClr val="35216F"/>
                </a:solidFill>
                <a:effectLst/>
                <a:latin typeface="Symbol" panose="05050102010706020507" pitchFamily="18" charset="2"/>
              </a:rPr>
              <a:t> </a:t>
            </a:r>
            <a:r>
              <a:rPr lang="vi-VN" sz="1800" b="0" i="1">
                <a:solidFill>
                  <a:srgbClr val="35216F"/>
                </a:solidFill>
                <a:effectLst/>
                <a:latin typeface="Comic Sans MS" panose="030F0702030302020204" pitchFamily="66" charset="0"/>
              </a:rPr>
              <a:t>cm </a:t>
            </a:r>
            <a:r>
              <a:rPr lang="vi-VN" sz="1800" b="0" i="0">
                <a:solidFill>
                  <a:srgbClr val="35216F"/>
                </a:solidFill>
                <a:effectLst/>
                <a:latin typeface="Comic Sans MS" panose="030F0702030302020204" pitchFamily="66" charset="0"/>
              </a:rPr>
              <a:t>(1 </a:t>
            </a:r>
            <a:r>
              <a:rPr lang="vi-VN" sz="1800" b="0" i="0">
                <a:solidFill>
                  <a:srgbClr val="35216F"/>
                </a:solidFill>
                <a:effectLst/>
                <a:latin typeface="Symbol" panose="05050102010706020507" pitchFamily="18" charset="2"/>
              </a:rPr>
              <a:t> </a:t>
            </a:r>
            <a:r>
              <a:rPr lang="vi-VN" sz="1800" b="0" i="0">
                <a:solidFill>
                  <a:srgbClr val="35216F"/>
                </a:solidFill>
                <a:effectLst/>
                <a:latin typeface="Comic Sans MS" panose="030F0702030302020204" pitchFamily="66" charset="0"/>
              </a:rPr>
              <a:t>Reduction(</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17375E"/>
                </a:solidFill>
                <a:effectLst/>
                <a:latin typeface="Comic Sans MS" panose="030F0702030302020204" pitchFamily="66" charset="0"/>
              </a:rPr>
              <a:t>K</a:t>
            </a:r>
            <a:r>
              <a:rPr lang="vi-VN" sz="1800" b="0" i="0">
                <a:solidFill>
                  <a:srgbClr val="17375E"/>
                </a:solidFill>
                <a:effectLst/>
                <a:latin typeface="Times New Roman" panose="02020603050405020304" pitchFamily="18" charset="0"/>
              </a:rPr>
              <a:t>ế</a:t>
            </a:r>
            <a:r>
              <a:rPr lang="vi-VN" sz="1800" b="0" i="0">
                <a:solidFill>
                  <a:srgbClr val="17375E"/>
                </a:solidFill>
                <a:effectLst/>
                <a:latin typeface="Comic Sans MS" panose="030F0702030302020204" pitchFamily="66" charset="0"/>
              </a:rPr>
              <a:t>t h</a:t>
            </a:r>
            <a:r>
              <a:rPr lang="vi-VN" sz="1800" b="0" i="0">
                <a:solidFill>
                  <a:srgbClr val="17375E"/>
                </a:solidFill>
                <a:effectLst/>
                <a:latin typeface="Times New Roman" panose="02020603050405020304" pitchFamily="18" charset="0"/>
              </a:rPr>
              <a:t>ợ</a:t>
            </a:r>
            <a:r>
              <a:rPr lang="vi-VN" sz="1800" b="0" i="0">
                <a:solidFill>
                  <a:srgbClr val="17375E"/>
                </a:solidFill>
                <a:effectLst/>
                <a:latin typeface="Comic Sans MS" panose="030F0702030302020204" pitchFamily="66" charset="0"/>
              </a:rPr>
              <a:t>p gi</a:t>
            </a:r>
            <a:r>
              <a:rPr lang="vi-VN" sz="1800" b="0" i="0">
                <a:solidFill>
                  <a:srgbClr val="17375E"/>
                </a:solidFill>
                <a:effectLst/>
                <a:latin typeface="Times New Roman" panose="02020603050405020304" pitchFamily="18" charset="0"/>
              </a:rPr>
              <a:t>ả</a:t>
            </a:r>
            <a:r>
              <a:rPr lang="vi-VN" sz="1800" b="0" i="0">
                <a:solidFill>
                  <a:srgbClr val="17375E"/>
                </a:solidFill>
                <a:effectLst/>
                <a:latin typeface="Comic Sans MS" panose="030F0702030302020204" pitchFamily="66" charset="0"/>
              </a:rPr>
              <a:t>m gi</a:t>
            </a:r>
            <a:r>
              <a:rPr lang="vi-VN" sz="1800" b="0" i="0">
                <a:solidFill>
                  <a:srgbClr val="17375E"/>
                </a:solidFill>
                <a:effectLst/>
                <a:latin typeface="Times New Roman" panose="02020603050405020304" pitchFamily="18" charset="0"/>
              </a:rPr>
              <a:t>ả</a:t>
            </a:r>
            <a:r>
              <a:rPr lang="vi-VN" sz="1800" b="0" i="0">
                <a:solidFill>
                  <a:srgbClr val="17375E"/>
                </a:solidFill>
                <a:effectLst/>
                <a:latin typeface="Comic Sans MS" panose="030F0702030302020204" pitchFamily="66" charset="0"/>
              </a:rPr>
              <a:t>m</a:t>
            </a:r>
            <a:br>
              <a:rPr lang="vi-VN" sz="1800" b="0" i="0">
                <a:solidFill>
                  <a:srgbClr val="17375E"/>
                </a:solidFill>
                <a:effectLst/>
                <a:latin typeface="Comic Sans MS" panose="030F0702030302020204" pitchFamily="66"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C</a:t>
            </a:r>
            <a:r>
              <a:rPr lang="vi-VN" sz="1800" b="0" i="0">
                <a:solidFill>
                  <a:srgbClr val="35216F"/>
                </a:solidFill>
                <a:effectLst/>
                <a:latin typeface="Times New Roman" panose="02020603050405020304" pitchFamily="18" charset="0"/>
              </a:rPr>
              <a:t>ộ</a:t>
            </a:r>
            <a:r>
              <a:rPr lang="vi-VN" sz="1800" b="0" i="0">
                <a:solidFill>
                  <a:srgbClr val="35216F"/>
                </a:solidFill>
                <a:effectLst/>
                <a:latin typeface="Comic Sans MS" panose="030F0702030302020204" pitchFamily="66" charset="0"/>
              </a:rPr>
              <a:t>t cu</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cùng, cho m</a:t>
            </a:r>
            <a:r>
              <a:rPr lang="vi-VN" sz="1800" b="0" i="0">
                <a:solidFill>
                  <a:srgbClr val="35216F"/>
                </a:solidFill>
                <a:effectLst/>
                <a:latin typeface="Times New Roman" panose="02020603050405020304" pitchFamily="18" charset="0"/>
              </a:rPr>
              <a:t>ỗ</a:t>
            </a:r>
            <a:r>
              <a:rPr lang="vi-VN" sz="1800" b="0" i="0">
                <a:solidFill>
                  <a:srgbClr val="35216F"/>
                </a:solidFill>
                <a:effectLst/>
                <a:latin typeface="Comic Sans MS" panose="030F0702030302020204" pitchFamily="66" charset="0"/>
              </a:rPr>
              <a:t>i bi</a:t>
            </a:r>
            <a:r>
              <a:rPr lang="vi-VN" sz="1800" b="0" i="0">
                <a:solidFill>
                  <a:srgbClr val="35216F"/>
                </a:solidFill>
                <a:effectLst/>
                <a:latin typeface="Times New Roman" panose="02020603050405020304" pitchFamily="18" charset="0"/>
              </a:rPr>
              <a:t>ệ</a:t>
            </a:r>
            <a:r>
              <a:rPr lang="vi-VN" sz="1800" b="0" i="0">
                <a:solidFill>
                  <a:srgbClr val="35216F"/>
                </a:solidFill>
                <a:effectLst/>
                <a:latin typeface="Comic Sans MS" panose="030F0702030302020204" pitchFamily="66" charset="0"/>
              </a:rPr>
              <a:t>n pháp đ</a:t>
            </a:r>
            <a:r>
              <a:rPr lang="vi-VN" sz="1800" b="0" i="0">
                <a:solidFill>
                  <a:srgbClr val="35216F"/>
                </a:solidFill>
                <a:effectLst/>
                <a:latin typeface="Times New Roman" panose="02020603050405020304" pitchFamily="18" charset="0"/>
              </a:rPr>
              <a:t>ố</a:t>
            </a:r>
            <a:r>
              <a:rPr lang="vi-VN" sz="1800" b="0" i="0">
                <a:solidFill>
                  <a:srgbClr val="35216F"/>
                </a:solidFill>
                <a:effectLst/>
                <a:latin typeface="Comic Sans MS" panose="030F0702030302020204" pitchFamily="66" charset="0"/>
              </a:rPr>
              <a:t>i phó </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nh h</a:t>
            </a:r>
            <a:r>
              <a:rPr lang="vi-VN" sz="1800" b="0" i="0">
                <a:solidFill>
                  <a:srgbClr val="35216F"/>
                </a:solidFill>
                <a:effectLst/>
                <a:latin typeface="Times New Roman" panose="02020603050405020304" pitchFamily="18" charset="0"/>
              </a:rPr>
              <a:t>ưở</a:t>
            </a:r>
            <a:r>
              <a:rPr lang="vi-VN" sz="1800" b="0" i="0">
                <a:solidFill>
                  <a:srgbClr val="35216F"/>
                </a:solidFill>
                <a:effectLst/>
                <a:latin typeface="Comic Sans MS" panose="030F0702030302020204" pitchFamily="66" charset="0"/>
              </a:rPr>
              <a:t>ng t</a:t>
            </a:r>
            <a:r>
              <a:rPr lang="vi-VN" sz="1800" b="0" i="0">
                <a:solidFill>
                  <a:srgbClr val="35216F"/>
                </a:solidFill>
                <a:effectLst/>
                <a:latin typeface="Times New Roman" panose="02020603050405020304" pitchFamily="18" charset="0"/>
              </a:rPr>
              <a:t>ổ</a:t>
            </a:r>
            <a:r>
              <a:rPr lang="vi-VN" sz="1800" b="0" i="0">
                <a:solidFill>
                  <a:srgbClr val="35216F"/>
                </a:solidFill>
                <a:effectLst/>
                <a:latin typeface="Comic Sans MS" panose="030F0702030302020204" pitchFamily="66" charset="0"/>
              </a:rPr>
              <a:t>ng th</a:t>
            </a:r>
            <a:r>
              <a:rPr lang="vi-VN" sz="1800" b="0" i="0">
                <a:solidFill>
                  <a:srgbClr val="35216F"/>
                </a:solidFill>
                <a:effectLst/>
                <a:latin typeface="Times New Roman" panose="02020603050405020304" pitchFamily="18" charset="0"/>
              </a:rPr>
              <a:t>ể</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a:t>
            </a:r>
            <a:r>
              <a:rPr lang="vi-VN" sz="1800" b="0" i="1">
                <a:solidFill>
                  <a:srgbClr val="35216F"/>
                </a:solidFill>
                <a:effectLst/>
                <a:latin typeface="Comic Sans MS" panose="030F0702030302020204" pitchFamily="66" charset="0"/>
              </a:rPr>
              <a:t>r </a:t>
            </a:r>
            <a:r>
              <a:rPr lang="vi-VN" sz="1800" b="0" i="0">
                <a:solidFill>
                  <a:srgbClr val="35216F"/>
                </a:solidFill>
                <a:effectLst/>
                <a:latin typeface="Comic Sans MS" panose="030F0702030302020204" pitchFamily="66" charset="0"/>
              </a:rPr>
              <a:t>(gi</a:t>
            </a:r>
            <a:r>
              <a:rPr lang="vi-VN" sz="1800" b="0" i="0">
                <a:solidFill>
                  <a:srgbClr val="35216F"/>
                </a:solidFill>
                <a:effectLst/>
                <a:latin typeface="Times New Roman" panose="02020603050405020304" pitchFamily="18" charset="0"/>
              </a:rPr>
              <a:t>ả</a:t>
            </a:r>
            <a:r>
              <a:rPr lang="vi-VN" sz="1800" b="0" i="0">
                <a:solidFill>
                  <a:srgbClr val="35216F"/>
                </a:solidFill>
                <a:effectLst/>
                <a:latin typeface="Comic Sans MS" panose="030F0702030302020204" pitchFamily="66" charset="0"/>
              </a:rPr>
              <a:t>m (</a:t>
            </a:r>
            <a:r>
              <a:rPr lang="vi-VN" sz="1800" b="0" i="1">
                <a:solidFill>
                  <a:srgbClr val="35216F"/>
                </a:solidFill>
                <a:effectLst/>
                <a:latin typeface="Comic Sans MS" panose="030F0702030302020204" pitchFamily="66" charset="0"/>
              </a:rPr>
              <a:t>cm</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 </a:t>
            </a:r>
            <a:r>
              <a:rPr lang="vi-VN" sz="1800" b="0" i="0">
                <a:solidFill>
                  <a:srgbClr val="35216F"/>
                </a:solidFill>
                <a:effectLst/>
                <a:latin typeface="Symbol" panose="05050102010706020507" pitchFamily="18" charset="2"/>
              </a:rPr>
              <a:t> </a:t>
            </a:r>
            <a:r>
              <a:rPr lang="vi-VN" sz="1800" b="0" i="0">
                <a:solidFill>
                  <a:srgbClr val="35216F"/>
                </a:solidFill>
                <a:effectLst/>
                <a:latin typeface="Times New Roman" panose="02020603050405020304" pitchFamily="18" charset="0"/>
              </a:rPr>
              <a:t>tính nghiêm tọng</a:t>
            </a:r>
            <a:r>
              <a:rPr lang="vi-VN" sz="1800" b="0" i="0">
                <a:solidFill>
                  <a:srgbClr val="35216F"/>
                </a:solidFill>
                <a:effectLst/>
                <a:latin typeface="Comic Sans MS" panose="030F0702030302020204" pitchFamily="66" charset="0"/>
              </a:rPr>
              <a:t>(</a:t>
            </a:r>
            <a:r>
              <a:rPr lang="vi-VN" sz="1800" b="0" i="1">
                <a:solidFill>
                  <a:srgbClr val="35216F"/>
                </a:solidFill>
                <a:effectLst/>
                <a:latin typeface="Comic Sans MS" panose="030F0702030302020204" pitchFamily="66" charset="0"/>
              </a:rPr>
              <a:t>r</a:t>
            </a:r>
            <a:r>
              <a:rPr lang="vi-VN" sz="1800" b="0" i="0">
                <a:solidFill>
                  <a:srgbClr val="35216F"/>
                </a:solidFill>
                <a:effectLst/>
                <a:latin typeface="Comic Sans MS" panose="030F0702030302020204" pitchFamily="66" charset="0"/>
              </a:rPr>
              <a:t>))</a:t>
            </a:r>
            <a:r>
              <a:rPr lang="vi-VN"/>
              <a:t> </a:t>
            </a:r>
            <a:endParaRPr lang="en-US"/>
          </a:p>
        </p:txBody>
      </p:sp>
    </p:spTree>
    <p:extLst>
      <p:ext uri="{BB962C8B-B14F-4D97-AF65-F5344CB8AC3E}">
        <p14:creationId xmlns:p14="http://schemas.microsoft.com/office/powerpoint/2010/main" val="31789562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C34C-B4C6-4C1F-A3A7-709B79F6AF6C}"/>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fectiveness matrix:</a:t>
            </a:r>
            <a:br>
              <a:rPr lang="en-US" sz="2800">
                <a:solidFill>
                  <a:srgbClr val="CC0000"/>
                </a:solidFill>
                <a:latin typeface="Arial" panose="020B0604020202020204" pitchFamily="34" charset="0"/>
                <a:cs typeface="Arial" panose="020B0604020202020204" pitchFamily="34" charset="0"/>
              </a:rPr>
            </a:br>
            <a:r>
              <a:rPr lang="en-US" sz="2800">
                <a:solidFill>
                  <a:srgbClr val="CC0000"/>
                </a:solidFill>
                <a:latin typeface="Arial" panose="020B0604020202020204" pitchFamily="34" charset="0"/>
                <a:cs typeface="Arial" panose="020B0604020202020204" pitchFamily="34" charset="0"/>
              </a:rPr>
              <a:t>example for library system</a:t>
            </a:r>
          </a:p>
        </p:txBody>
      </p:sp>
      <p:sp>
        <p:nvSpPr>
          <p:cNvPr id="3" name="Content Placeholder 2">
            <a:extLst>
              <a:ext uri="{FF2B5EF4-FFF2-40B4-BE49-F238E27FC236}">
                <a16:creationId xmlns:a16="http://schemas.microsoft.com/office/drawing/2014/main" id="{7D1BA2E9-FAEA-484D-86CE-D2BBBFCA3A3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B77AE5A-DC18-4745-9A55-F076BB35A949}"/>
              </a:ext>
            </a:extLst>
          </p:cNvPr>
          <p:cNvPicPr>
            <a:picLocks noChangeAspect="1"/>
          </p:cNvPicPr>
          <p:nvPr/>
        </p:nvPicPr>
        <p:blipFill>
          <a:blip r:embed="rId2"/>
          <a:stretch>
            <a:fillRect/>
          </a:stretch>
        </p:blipFill>
        <p:spPr>
          <a:xfrm>
            <a:off x="2589212" y="2426973"/>
            <a:ext cx="9067800" cy="3190875"/>
          </a:xfrm>
          <a:prstGeom prst="rect">
            <a:avLst/>
          </a:prstGeom>
        </p:spPr>
      </p:pic>
    </p:spTree>
    <p:extLst>
      <p:ext uri="{BB962C8B-B14F-4D97-AF65-F5344CB8AC3E}">
        <p14:creationId xmlns:p14="http://schemas.microsoft.com/office/powerpoint/2010/main" val="35406144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1C50-2604-4590-8502-BE478B66280D}"/>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Phần 3: Xác định mức giảm rủi ro cân</a:t>
            </a:r>
            <a:br>
              <a:rPr lang="vi-VN" sz="2800">
                <a:solidFill>
                  <a:srgbClr val="CC0000"/>
                </a:solidFill>
                <a:latin typeface="Arial" panose="020B0604020202020204" pitchFamily="34" charset="0"/>
                <a:cs typeface="Arial" panose="020B0604020202020204" pitchFamily="34" charset="0"/>
              </a:rPr>
            </a:br>
            <a:r>
              <a:rPr lang="vi-VN" sz="2800">
                <a:solidFill>
                  <a:srgbClr val="CC0000"/>
                </a:solidFill>
                <a:latin typeface="Arial" panose="020B0604020202020204" pitchFamily="34" charset="0"/>
                <a:cs typeface="Arial" panose="020B0604020202020204" pitchFamily="34" charset="0"/>
              </a:rPr>
              <a:t>bằng tối ưu so với chi phí phản hồi</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E1E75D9-95E2-477A-B512-A81B9383384A}"/>
              </a:ext>
            </a:extLst>
          </p:cNvPr>
          <p:cNvSpPr>
            <a:spLocks noGrp="1"/>
          </p:cNvSpPr>
          <p:nvPr>
            <p:ph idx="1"/>
          </p:nvPr>
        </p:nvSpPr>
        <p:spPr/>
        <p:txBody>
          <a:bodyPr/>
          <a:lstStyle/>
          <a:p>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Chi phí đ</a:t>
            </a:r>
            <a:r>
              <a:rPr lang="vi-VN" sz="1800" b="0" i="0">
                <a:solidFill>
                  <a:srgbClr val="35216F"/>
                </a:solidFill>
                <a:effectLst/>
                <a:latin typeface="Arial" panose="020B0604020202020204" pitchFamily="34" charset="0"/>
              </a:rPr>
              <a:t>ối phó </a:t>
            </a:r>
            <a:r>
              <a:rPr lang="vi-VN" sz="1800" b="0" i="1">
                <a:solidFill>
                  <a:srgbClr val="35216F"/>
                </a:solidFill>
                <a:effectLst/>
                <a:latin typeface="Comic Sans MS" panose="030F0702030302020204" pitchFamily="66" charset="0"/>
              </a:rPr>
              <a:t>cm </a:t>
            </a:r>
            <a:r>
              <a:rPr lang="vi-VN" sz="1800" b="0" i="0">
                <a:solidFill>
                  <a:srgbClr val="35216F"/>
                </a:solidFill>
                <a:effectLst/>
                <a:latin typeface="Comic Sans MS" panose="030F0702030302020204" pitchFamily="66" charset="0"/>
              </a:rPr>
              <a:t>đ</a:t>
            </a:r>
            <a:r>
              <a:rPr lang="vi-VN" sz="1800" b="0" i="0">
                <a:solidFill>
                  <a:srgbClr val="35216F"/>
                </a:solidFill>
                <a:effectLst/>
                <a:latin typeface="Arial" panose="020B0604020202020204" pitchFamily="34" charset="0"/>
              </a:rPr>
              <a:t>ược ước tính với các chuyên gia về</a:t>
            </a:r>
            <a:br>
              <a:rPr lang="vi-VN" sz="1800" b="0" i="0">
                <a:solidFill>
                  <a:srgbClr val="35216F"/>
                </a:solidFill>
                <a:effectLst/>
                <a:latin typeface="Arial" panose="020B0604020202020204" pitchFamily="34" charset="0"/>
              </a:rPr>
            </a:br>
            <a:r>
              <a:rPr lang="vi-VN" sz="1800" b="0" i="0">
                <a:solidFill>
                  <a:srgbClr val="35216F"/>
                </a:solidFill>
                <a:effectLst/>
                <a:latin typeface="Arial" panose="020B0604020202020204" pitchFamily="34" charset="0"/>
              </a:rPr>
              <a:t>tên miền</a:t>
            </a:r>
            <a:br>
              <a:rPr lang="vi-VN" sz="1800" b="0" i="0">
                <a:solidFill>
                  <a:srgbClr val="35216F"/>
                </a:solidFill>
                <a:effectLst/>
                <a:latin typeface="Arial" panose="020B0604020202020204" pitchFamily="34" charset="0"/>
              </a:rPr>
            </a:br>
            <a:r>
              <a:rPr lang="vi-VN" sz="1800" b="0" i="0">
                <a:solidFill>
                  <a:srgbClr val="800080"/>
                </a:solidFill>
                <a:effectLst/>
                <a:latin typeface="Wingdings" panose="05000000000000000000" pitchFamily="2" charset="2"/>
              </a:rPr>
              <a:t> </a:t>
            </a:r>
            <a:r>
              <a:rPr lang="vi-VN" sz="1800" b="0" i="0">
                <a:solidFill>
                  <a:srgbClr val="35216F"/>
                </a:solidFill>
                <a:effectLst/>
                <a:latin typeface="Comic Sans MS" panose="030F0702030302020204" pitchFamily="66" charset="0"/>
              </a:rPr>
              <a:t>DDP có th</a:t>
            </a:r>
            <a:r>
              <a:rPr lang="vi-VN" sz="1800" b="0" i="0">
                <a:solidFill>
                  <a:srgbClr val="35216F"/>
                </a:solidFill>
                <a:effectLst/>
                <a:latin typeface="Arial" panose="020B0604020202020204" pitchFamily="34" charset="0"/>
              </a:rPr>
              <a:t>ể hình dung </a:t>
            </a:r>
            <a:r>
              <a:rPr lang="vi-VN" sz="1800" b="0" i="0">
                <a:solidFill>
                  <a:srgbClr val="35216F"/>
                </a:solidFill>
                <a:effectLst/>
                <a:latin typeface="Comic Sans MS" panose="030F0702030302020204" pitchFamily="66" charset="0"/>
              </a:rPr>
              <a:t>nh</a:t>
            </a:r>
            <a:r>
              <a:rPr lang="vi-VN" sz="1800" b="0" i="0">
                <a:solidFill>
                  <a:srgbClr val="35216F"/>
                </a:solidFill>
                <a:effectLst/>
                <a:latin typeface="Arial" panose="020B0604020202020204" pitchFamily="34" charset="0"/>
              </a:rPr>
              <a:t>ư </a:t>
            </a:r>
            <a:r>
              <a:rPr lang="vi-VN" sz="1800" b="0" i="0">
                <a:solidFill>
                  <a:srgbClr val="35216F"/>
                </a:solidFill>
                <a:effectLst/>
                <a:latin typeface="Comic Sans MS" panose="030F0702030302020204" pitchFamily="66" charset="0"/>
              </a:rPr>
              <a:t>...</a:t>
            </a:r>
            <a:br>
              <a:rPr lang="vi-VN" sz="1800" b="0" i="0">
                <a:solidFill>
                  <a:srgbClr val="35216F"/>
                </a:solidFill>
                <a:effectLst/>
                <a:latin typeface="Comic Sans MS" panose="030F0702030302020204" pitchFamily="66" charset="0"/>
              </a:rPr>
            </a:br>
            <a:r>
              <a:rPr lang="vi-VN" sz="1800" b="0" i="0">
                <a:solidFill>
                  <a:srgbClr val="009999"/>
                </a:solidFill>
                <a:effectLst/>
                <a:latin typeface="Comic Sans MS" panose="030F0702030302020204" pitchFamily="66" charset="0"/>
              </a:rPr>
              <a:t>– Bi</a:t>
            </a:r>
            <a:r>
              <a:rPr lang="vi-VN" sz="1800" b="0" i="0">
                <a:solidFill>
                  <a:srgbClr val="009999"/>
                </a:solidFill>
                <a:effectLst/>
                <a:latin typeface="Times New Roman" panose="02020603050405020304" pitchFamily="18" charset="0"/>
              </a:rPr>
              <a:t>ể</a:t>
            </a:r>
            <a:r>
              <a:rPr lang="vi-VN" sz="1800" b="0" i="0">
                <a:solidFill>
                  <a:srgbClr val="009999"/>
                </a:solidFill>
                <a:effectLst/>
                <a:latin typeface="Comic Sans MS" panose="030F0702030302020204" pitchFamily="66" charset="0"/>
              </a:rPr>
              <a:t>u đ</a:t>
            </a:r>
            <a:r>
              <a:rPr lang="vi-VN" sz="1800" b="0" i="0">
                <a:solidFill>
                  <a:srgbClr val="009999"/>
                </a:solidFill>
                <a:effectLst/>
                <a:latin typeface="Times New Roman" panose="02020603050405020304" pitchFamily="18" charset="0"/>
              </a:rPr>
              <a:t>ồ </a:t>
            </a:r>
            <a:r>
              <a:rPr lang="vi-VN" sz="1800" b="0" i="0">
                <a:solidFill>
                  <a:srgbClr val="009999"/>
                </a:solidFill>
                <a:effectLst/>
                <a:latin typeface="Comic Sans MS" panose="030F0702030302020204" pitchFamily="66" charset="0"/>
              </a:rPr>
              <a:t>cân b</a:t>
            </a:r>
            <a:r>
              <a:rPr lang="vi-VN" sz="1800" b="0" i="0">
                <a:solidFill>
                  <a:srgbClr val="009999"/>
                </a:solidFill>
                <a:effectLst/>
                <a:latin typeface="Times New Roman" panose="02020603050405020304" pitchFamily="18" charset="0"/>
              </a:rPr>
              <a:t>ằ</a:t>
            </a:r>
            <a:r>
              <a:rPr lang="vi-VN" sz="1800" b="0" i="0">
                <a:solidFill>
                  <a:srgbClr val="009999"/>
                </a:solidFill>
                <a:effectLst/>
                <a:latin typeface="Comic Sans MS" panose="030F0702030302020204" pitchFamily="66" charset="0"/>
              </a:rPr>
              <a:t>ng r</a:t>
            </a:r>
            <a:r>
              <a:rPr lang="vi-VN" sz="1800" b="0" i="0">
                <a:solidFill>
                  <a:srgbClr val="009999"/>
                </a:solidFill>
                <a:effectLst/>
                <a:latin typeface="Times New Roman" panose="02020603050405020304" pitchFamily="18" charset="0"/>
              </a:rPr>
              <a:t>ủ</a:t>
            </a:r>
            <a:r>
              <a:rPr lang="vi-VN" sz="1800" b="0" i="0">
                <a:solidFill>
                  <a:srgbClr val="009999"/>
                </a:solidFill>
                <a:effectLst/>
                <a:latin typeface="Comic Sans MS" panose="030F0702030302020204" pitchFamily="66" charset="0"/>
              </a:rPr>
              <a:t>i ro: Tác đ</a:t>
            </a:r>
            <a:r>
              <a:rPr lang="vi-VN" sz="1800" b="0" i="0">
                <a:solidFill>
                  <a:srgbClr val="009999"/>
                </a:solidFill>
                <a:effectLst/>
                <a:latin typeface="Arial" panose="020B0604020202020204" pitchFamily="34" charset="0"/>
              </a:rPr>
              <a:t>ộng dư của mỗi rủi ro đối</a:t>
            </a:r>
            <a:br>
              <a:rPr lang="vi-VN" sz="1800" b="0" i="0">
                <a:solidFill>
                  <a:srgbClr val="009999"/>
                </a:solidFill>
                <a:effectLst/>
                <a:latin typeface="Arial" panose="020B0604020202020204" pitchFamily="34" charset="0"/>
              </a:rPr>
            </a:br>
            <a:r>
              <a:rPr lang="vi-VN" sz="1800" b="0" i="0">
                <a:solidFill>
                  <a:srgbClr val="009999"/>
                </a:solidFill>
                <a:effectLst/>
                <a:latin typeface="Arial" panose="020B0604020202020204" pitchFamily="34" charset="0"/>
              </a:rPr>
              <a:t>với tất cả các mục tiêu nếu chọn cm</a:t>
            </a:r>
            <a:br>
              <a:rPr lang="vi-VN" sz="1800" b="0" i="0">
                <a:solidFill>
                  <a:srgbClr val="009999"/>
                </a:solidFill>
                <a:effectLst/>
                <a:latin typeface="Arial" panose="020B0604020202020204" pitchFamily="34" charset="0"/>
              </a:rPr>
            </a:br>
            <a:r>
              <a:rPr lang="vi-VN" sz="1800" b="0" i="0">
                <a:solidFill>
                  <a:srgbClr val="800080"/>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S</a:t>
            </a:r>
            <a:r>
              <a:rPr lang="vi-VN" sz="1800" b="0" i="0">
                <a:solidFill>
                  <a:srgbClr val="009999"/>
                </a:solidFill>
                <a:effectLst/>
                <a:latin typeface="Arial" panose="020B0604020202020204" pitchFamily="34" charset="0"/>
              </a:rPr>
              <a:t>ự kết hợp tối ưu các biện pháp đối phó để cân</a:t>
            </a:r>
            <a:br>
              <a:rPr lang="vi-VN" sz="1800" b="0" i="0">
                <a:solidFill>
                  <a:srgbClr val="009999"/>
                </a:solidFill>
                <a:effectLst/>
                <a:latin typeface="Arial" panose="020B0604020202020204" pitchFamily="34" charset="0"/>
              </a:rPr>
            </a:br>
            <a:r>
              <a:rPr lang="vi-VN" sz="1800" b="0" i="0">
                <a:solidFill>
                  <a:srgbClr val="009999"/>
                </a:solidFill>
                <a:effectLst/>
                <a:latin typeface="Arial" panose="020B0604020202020204" pitchFamily="34" charset="0"/>
              </a:rPr>
              <a:t>bằng rủi ro theo những ràng buộc về chi phí</a:t>
            </a:r>
            <a:br>
              <a:rPr lang="vi-VN" sz="1800" b="0" i="0">
                <a:solidFill>
                  <a:srgbClr val="009999"/>
                </a:solidFill>
                <a:effectLst/>
                <a:latin typeface="Arial" panose="020B0604020202020204" pitchFamily="34" charset="0"/>
              </a:rPr>
            </a:br>
            <a:r>
              <a:rPr lang="vi-VN" sz="1800" b="0" i="0">
                <a:solidFill>
                  <a:srgbClr val="009999"/>
                </a:solidFill>
                <a:effectLst/>
                <a:latin typeface="Comic Sans MS" panose="030F0702030302020204" pitchFamily="66" charset="0"/>
              </a:rPr>
              <a:t>• tìm ki</a:t>
            </a:r>
            <a:r>
              <a:rPr lang="vi-VN" sz="1800" b="0" i="0">
                <a:solidFill>
                  <a:srgbClr val="009999"/>
                </a:solidFill>
                <a:effectLst/>
                <a:latin typeface="Arial" panose="020B0604020202020204" pitchFamily="34" charset="0"/>
              </a:rPr>
              <a:t>ếm mô phỏng cho các giải pháp gần tối ưu</a:t>
            </a:r>
            <a:br>
              <a:rPr lang="vi-VN" sz="1800" b="0" i="0">
                <a:solidFill>
                  <a:srgbClr val="009999"/>
                </a:solidFill>
                <a:effectLst/>
                <a:latin typeface="Arial" panose="020B0604020202020204" pitchFamily="34" charset="0"/>
              </a:rPr>
            </a:br>
            <a:r>
              <a:rPr lang="vi-VN" sz="1800" b="0" i="0">
                <a:solidFill>
                  <a:srgbClr val="009999"/>
                </a:solidFill>
                <a:effectLst/>
                <a:latin typeface="Comic Sans MS" panose="030F0702030302020204" pitchFamily="66" charset="0"/>
              </a:rPr>
              <a:t>• Tiêu chí t</a:t>
            </a:r>
            <a:r>
              <a:rPr lang="vi-VN" sz="1800" b="0" i="0">
                <a:solidFill>
                  <a:srgbClr val="009999"/>
                </a:solidFill>
                <a:effectLst/>
                <a:latin typeface="Arial" panose="020B0604020202020204" pitchFamily="34" charset="0"/>
              </a:rPr>
              <a:t>ối ưu có thể được đặt bởi người dùng</a:t>
            </a:r>
            <a:br>
              <a:rPr lang="vi-VN" sz="1800" b="0" i="0">
                <a:solidFill>
                  <a:srgbClr val="009999"/>
                </a:solidFill>
                <a:effectLst/>
                <a:latin typeface="Arial" panose="020B0604020202020204" pitchFamily="34" charset="0"/>
              </a:rPr>
            </a:br>
            <a:r>
              <a:rPr lang="vi-VN" sz="1800" b="0" i="0">
                <a:solidFill>
                  <a:srgbClr val="009999"/>
                </a:solidFill>
                <a:effectLst/>
                <a:latin typeface="Comic Sans MS" panose="030F0702030302020204" pitchFamily="66" charset="0"/>
              </a:rPr>
              <a:t>VD: </a:t>
            </a:r>
            <a:r>
              <a:rPr lang="vi-VN" sz="1800" b="0" i="0">
                <a:solidFill>
                  <a:srgbClr val="5F5F5F"/>
                </a:solidFill>
                <a:effectLst/>
                <a:latin typeface="Comic Sans MS" panose="030F0702030302020204" pitchFamily="66" charset="0"/>
              </a:rPr>
              <a:t>“T</a:t>
            </a:r>
            <a:r>
              <a:rPr lang="vi-VN" sz="1800" b="0" i="0">
                <a:solidFill>
                  <a:srgbClr val="5F5F5F"/>
                </a:solidFill>
                <a:effectLst/>
                <a:latin typeface="Arial" panose="020B0604020202020204" pitchFamily="34" charset="0"/>
              </a:rPr>
              <a:t>ối đa hóa sự hài lòng của các mục tiêu theo ngưỡng chi phí này</a:t>
            </a:r>
            <a:r>
              <a:rPr lang="vi-VN" sz="1800" b="0" i="0">
                <a:solidFill>
                  <a:srgbClr val="5F5F5F"/>
                </a:solidFill>
                <a:effectLst/>
                <a:latin typeface="Comic Sans MS" panose="030F0702030302020204" pitchFamily="66" charset="0"/>
              </a:rPr>
              <a:t>”</a:t>
            </a:r>
            <a:br>
              <a:rPr lang="vi-VN" sz="1800" b="0" i="0">
                <a:solidFill>
                  <a:srgbClr val="5F5F5F"/>
                </a:solidFill>
                <a:effectLst/>
                <a:latin typeface="Comic Sans MS" panose="030F0702030302020204" pitchFamily="66" charset="0"/>
              </a:rPr>
            </a:br>
            <a:r>
              <a:rPr lang="vi-VN" sz="1800" b="0" i="0">
                <a:solidFill>
                  <a:srgbClr val="5F5F5F"/>
                </a:solidFill>
                <a:effectLst/>
                <a:latin typeface="Comic Sans MS" panose="030F0702030302020204" pitchFamily="66" charset="0"/>
              </a:rPr>
              <a:t>“Gi</a:t>
            </a:r>
            <a:r>
              <a:rPr lang="vi-VN" sz="1800" b="0" i="0">
                <a:solidFill>
                  <a:srgbClr val="5F5F5F"/>
                </a:solidFill>
                <a:effectLst/>
                <a:latin typeface="Arial" panose="020B0604020202020204" pitchFamily="34" charset="0"/>
              </a:rPr>
              <a:t>ảm thiểu chi phí trên ngưỡng thỏa mãn</a:t>
            </a:r>
            <a:r>
              <a:rPr lang="vi-VN" sz="1800" b="0" i="0">
                <a:solidFill>
                  <a:srgbClr val="5F5F5F"/>
                </a:solidFill>
                <a:effectLst/>
                <a:latin typeface="Comic Sans MS" panose="030F0702030302020204" pitchFamily="66" charset="0"/>
              </a:rPr>
              <a:t>”</a:t>
            </a:r>
            <a:r>
              <a:rPr lang="vi-VN"/>
              <a:t> </a:t>
            </a:r>
            <a:endParaRPr lang="en-US"/>
          </a:p>
        </p:txBody>
      </p:sp>
    </p:spTree>
    <p:extLst>
      <p:ext uri="{BB962C8B-B14F-4D97-AF65-F5344CB8AC3E}">
        <p14:creationId xmlns:p14="http://schemas.microsoft.com/office/powerpoint/2010/main" val="26764969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0008-B06F-47BF-AFBF-6A9E92C5100C}"/>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yêu cầu: Phác thảo</a:t>
            </a:r>
          </a:p>
        </p:txBody>
      </p:sp>
      <p:sp>
        <p:nvSpPr>
          <p:cNvPr id="3" name="Content Placeholder 2">
            <a:extLst>
              <a:ext uri="{FF2B5EF4-FFF2-40B4-BE49-F238E27FC236}">
                <a16:creationId xmlns:a16="http://schemas.microsoft.com/office/drawing/2014/main" id="{05DC47DF-7A6E-4253-9E84-97977091E383}"/>
              </a:ext>
            </a:extLst>
          </p:cNvPr>
          <p:cNvSpPr>
            <a:spLocks noGrp="1"/>
          </p:cNvSpPr>
          <p:nvPr>
            <p:ph idx="1"/>
          </p:nvPr>
        </p:nvSpPr>
        <p:spPr/>
        <p:txBody>
          <a:bodyPr>
            <a:normAutofit/>
          </a:bodyPr>
          <a:lstStyle/>
          <a:p>
            <a:r>
              <a:rPr lang="vi-VN" sz="2000" b="0" i="0">
                <a:solidFill>
                  <a:srgbClr val="800080"/>
                </a:solidFill>
                <a:effectLst/>
                <a:latin typeface="Wingdings" panose="05000000000000000000" pitchFamily="2" charset="2"/>
              </a:rPr>
              <a:t> </a:t>
            </a:r>
            <a:r>
              <a:rPr lang="vi-VN" sz="2000" b="0" i="0">
                <a:solidFill>
                  <a:srgbClr val="5F5F5F"/>
                </a:solidFill>
                <a:effectLst/>
                <a:latin typeface="Comic Sans MS" panose="030F0702030302020204" pitchFamily="66" charset="0"/>
              </a:rPr>
              <a:t>Qu</a:t>
            </a:r>
            <a:r>
              <a:rPr lang="vi-VN" sz="2000" b="0" i="0">
                <a:solidFill>
                  <a:srgbClr val="5F5F5F"/>
                </a:solidFill>
                <a:effectLst/>
                <a:latin typeface="Arial" panose="020B0604020202020204" pitchFamily="34" charset="0"/>
              </a:rPr>
              <a:t>ản lý mâu thuẫn</a:t>
            </a:r>
            <a:br>
              <a:rPr lang="vi-VN" sz="2000" b="0" i="0">
                <a:solidFill>
                  <a:srgbClr val="5F5F5F"/>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Ki</a:t>
            </a:r>
            <a:r>
              <a:rPr lang="vi-VN" sz="2000" b="0" i="0">
                <a:solidFill>
                  <a:srgbClr val="5F5F5F"/>
                </a:solidFill>
                <a:effectLst/>
                <a:latin typeface="Arial" panose="020B0604020202020204" pitchFamily="34" charset="0"/>
              </a:rPr>
              <a:t>ểu của mâu thuẫn</a:t>
            </a:r>
            <a:br>
              <a:rPr lang="vi-VN" sz="2000" b="0" i="0">
                <a:solidFill>
                  <a:srgbClr val="5F5F5F"/>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X</a:t>
            </a:r>
            <a:r>
              <a:rPr lang="vi-VN" sz="2000" b="0" i="0">
                <a:solidFill>
                  <a:srgbClr val="5F5F5F"/>
                </a:solidFill>
                <a:effectLst/>
                <a:latin typeface="Arial" panose="020B0604020202020204" pitchFamily="34" charset="0"/>
              </a:rPr>
              <a:t>ử lý mâu thuẫn</a:t>
            </a:r>
            <a:br>
              <a:rPr lang="vi-VN" sz="2000" b="0" i="0">
                <a:solidFill>
                  <a:srgbClr val="5F5F5F"/>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Qu</a:t>
            </a:r>
            <a:r>
              <a:rPr lang="vi-VN" sz="2000" b="0" i="0">
                <a:solidFill>
                  <a:srgbClr val="5F5F5F"/>
                </a:solidFill>
                <a:effectLst/>
                <a:latin typeface="Arial" panose="020B0604020202020204" pitchFamily="34" charset="0"/>
              </a:rPr>
              <a:t>ản lý xung đột: 1 quá trình có hệ thống</a:t>
            </a:r>
            <a:br>
              <a:rPr lang="vi-VN" sz="2000" b="0" i="0">
                <a:solidFill>
                  <a:srgbClr val="5F5F5F"/>
                </a:solidFill>
                <a:effectLst/>
                <a:latin typeface="Arial" panose="020B0604020202020204" pitchFamily="34" charset="0"/>
              </a:rPr>
            </a:br>
            <a:r>
              <a:rPr lang="vi-VN" sz="2000" b="0" i="0">
                <a:solidFill>
                  <a:srgbClr val="800080"/>
                </a:solidFill>
                <a:effectLst/>
                <a:latin typeface="Wingdings" panose="05000000000000000000" pitchFamily="2" charset="2"/>
              </a:rPr>
              <a:t> </a:t>
            </a:r>
            <a:r>
              <a:rPr lang="vi-VN" sz="2000" b="0" i="0">
                <a:solidFill>
                  <a:srgbClr val="5F5F5F"/>
                </a:solidFill>
                <a:effectLst/>
                <a:latin typeface="Comic Sans MS" panose="030F0702030302020204" pitchFamily="66" charset="0"/>
              </a:rPr>
              <a:t>Phân tích r</a:t>
            </a:r>
            <a:r>
              <a:rPr lang="vi-VN" sz="2000" b="0" i="0">
                <a:solidFill>
                  <a:srgbClr val="5F5F5F"/>
                </a:solidFill>
                <a:effectLst/>
                <a:latin typeface="Arial" panose="020B0604020202020204" pitchFamily="34" charset="0"/>
              </a:rPr>
              <a:t>ủi ro</a:t>
            </a:r>
            <a:br>
              <a:rPr lang="vi-VN" sz="2000" b="0" i="0">
                <a:solidFill>
                  <a:srgbClr val="5F5F5F"/>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Ki</a:t>
            </a:r>
            <a:r>
              <a:rPr lang="vi-VN" sz="2000" b="0" i="0">
                <a:solidFill>
                  <a:srgbClr val="5F5F5F"/>
                </a:solidFill>
                <a:effectLst/>
                <a:latin typeface="Arial" panose="020B0604020202020204" pitchFamily="34" charset="0"/>
              </a:rPr>
              <a:t>ểu rủi ro</a:t>
            </a:r>
            <a:br>
              <a:rPr lang="vi-VN" sz="2000" b="0" i="0">
                <a:solidFill>
                  <a:srgbClr val="5F5F5F"/>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Qu</a:t>
            </a:r>
            <a:r>
              <a:rPr lang="vi-VN" sz="2000" b="0" i="0">
                <a:solidFill>
                  <a:srgbClr val="5F5F5F"/>
                </a:solidFill>
                <a:effectLst/>
                <a:latin typeface="Arial" panose="020B0604020202020204" pitchFamily="34" charset="0"/>
              </a:rPr>
              <a:t>ản lí rủi ro</a:t>
            </a:r>
            <a:br>
              <a:rPr lang="vi-VN" sz="2000" b="0" i="0">
                <a:solidFill>
                  <a:srgbClr val="5F5F5F"/>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Tài li</a:t>
            </a:r>
            <a:r>
              <a:rPr lang="vi-VN" sz="2000" b="0" i="0">
                <a:solidFill>
                  <a:srgbClr val="5F5F5F"/>
                </a:solidFill>
                <a:effectLst/>
                <a:latin typeface="Arial" panose="020B0604020202020204" pitchFamily="34" charset="0"/>
              </a:rPr>
              <a:t>ệu về rủi ro</a:t>
            </a:r>
            <a:br>
              <a:rPr lang="vi-VN" sz="2000" b="0" i="0">
                <a:solidFill>
                  <a:srgbClr val="5F5F5F"/>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5F5F5F"/>
                </a:solidFill>
                <a:effectLst/>
                <a:latin typeface="Comic Sans MS" panose="030F0702030302020204" pitchFamily="66" charset="0"/>
              </a:rPr>
              <a:t>DDP: Qu</a:t>
            </a:r>
            <a:r>
              <a:rPr lang="vi-VN" sz="2000" b="0" i="0">
                <a:solidFill>
                  <a:srgbClr val="5F5F5F"/>
                </a:solidFill>
                <a:effectLst/>
                <a:latin typeface="Arial" panose="020B0604020202020204" pitchFamily="34" charset="0"/>
              </a:rPr>
              <a:t>ản lý rủi ro định lượng cho RE</a:t>
            </a:r>
            <a:r>
              <a:rPr lang="vi-VN" sz="2000"/>
              <a:t> </a:t>
            </a:r>
            <a:br>
              <a:rPr lang="vi-VN" sz="2000"/>
            </a:br>
            <a:r>
              <a:rPr lang="vi-VN" sz="2000" b="0" i="0">
                <a:solidFill>
                  <a:srgbClr val="800080"/>
                </a:solidFill>
                <a:effectLst/>
                <a:latin typeface="Wingdings" panose="05000000000000000000" pitchFamily="2" charset="2"/>
              </a:rPr>
              <a:t> </a:t>
            </a:r>
            <a:r>
              <a:rPr lang="vi-VN" sz="2000" b="1" i="0">
                <a:solidFill>
                  <a:srgbClr val="35216F"/>
                </a:solidFill>
                <a:effectLst/>
                <a:latin typeface="Comic Sans MS" panose="030F0702030302020204" pitchFamily="66" charset="0"/>
              </a:rPr>
              <a:t>Đánh giá các l</a:t>
            </a:r>
            <a:r>
              <a:rPr lang="vi-VN" sz="2000" b="1" i="0">
                <a:solidFill>
                  <a:srgbClr val="35216F"/>
                </a:solidFill>
                <a:effectLst/>
                <a:latin typeface="Times New Roman" panose="02020603050405020304" pitchFamily="18" charset="0"/>
              </a:rPr>
              <a:t>ự</a:t>
            </a:r>
            <a:r>
              <a:rPr lang="vi-VN" sz="2000" b="1" i="0">
                <a:solidFill>
                  <a:srgbClr val="35216F"/>
                </a:solidFill>
                <a:effectLst/>
                <a:latin typeface="Comic Sans MS" panose="030F0702030302020204" pitchFamily="66" charset="0"/>
              </a:rPr>
              <a:t>a ch</a:t>
            </a:r>
            <a:r>
              <a:rPr lang="vi-VN" sz="2000" b="1" i="0">
                <a:solidFill>
                  <a:srgbClr val="35216F"/>
                </a:solidFill>
                <a:effectLst/>
                <a:latin typeface="Times New Roman" panose="02020603050405020304" pitchFamily="18" charset="0"/>
              </a:rPr>
              <a:t>ọ</a:t>
            </a:r>
            <a:r>
              <a:rPr lang="vi-VN" sz="2000" b="1" i="0">
                <a:solidFill>
                  <a:srgbClr val="35216F"/>
                </a:solidFill>
                <a:effectLst/>
                <a:latin typeface="Comic Sans MS" panose="030F0702030302020204" pitchFamily="66" charset="0"/>
              </a:rPr>
              <a:t>n thay th</a:t>
            </a:r>
            <a:r>
              <a:rPr lang="vi-VN" sz="2000" b="1" i="0">
                <a:solidFill>
                  <a:srgbClr val="35216F"/>
                </a:solidFill>
                <a:effectLst/>
                <a:latin typeface="Times New Roman" panose="02020603050405020304" pitchFamily="18" charset="0"/>
              </a:rPr>
              <a:t>ế </a:t>
            </a:r>
            <a:r>
              <a:rPr lang="vi-VN" sz="2000" b="1" i="0">
                <a:solidFill>
                  <a:srgbClr val="35216F"/>
                </a:solidFill>
                <a:effectLst/>
                <a:latin typeface="Comic Sans MS" panose="030F0702030302020204" pitchFamily="66" charset="0"/>
              </a:rPr>
              <a:t>cho vi</a:t>
            </a:r>
            <a:r>
              <a:rPr lang="vi-VN" sz="2000" b="1" i="0">
                <a:solidFill>
                  <a:srgbClr val="35216F"/>
                </a:solidFill>
                <a:effectLst/>
                <a:latin typeface="Times New Roman" panose="02020603050405020304" pitchFamily="18" charset="0"/>
              </a:rPr>
              <a:t>ệ</a:t>
            </a:r>
            <a:r>
              <a:rPr lang="vi-VN" sz="2000" b="1" i="0">
                <a:solidFill>
                  <a:srgbClr val="35216F"/>
                </a:solidFill>
                <a:effectLst/>
                <a:latin typeface="Comic Sans MS" panose="030F0702030302020204" pitchFamily="66" charset="0"/>
              </a:rPr>
              <a:t>c ra quy</a:t>
            </a:r>
            <a:r>
              <a:rPr lang="vi-VN" sz="2000" b="1" i="0">
                <a:solidFill>
                  <a:srgbClr val="35216F"/>
                </a:solidFill>
                <a:effectLst/>
                <a:latin typeface="Times New Roman" panose="02020603050405020304" pitchFamily="18" charset="0"/>
              </a:rPr>
              <a:t>ế</a:t>
            </a:r>
            <a:r>
              <a:rPr lang="vi-VN" sz="2000" b="1" i="0">
                <a:solidFill>
                  <a:srgbClr val="35216F"/>
                </a:solidFill>
                <a:effectLst/>
                <a:latin typeface="Comic Sans MS" panose="030F0702030302020204" pitchFamily="66" charset="0"/>
              </a:rPr>
              <a:t>t</a:t>
            </a:r>
            <a:r>
              <a:rPr lang="en-US" sz="2000" b="1" i="0">
                <a:solidFill>
                  <a:srgbClr val="35216F"/>
                </a:solidFill>
                <a:effectLst/>
                <a:latin typeface="Comic Sans MS" panose="030F0702030302020204" pitchFamily="66" charset="0"/>
              </a:rPr>
              <a:t> </a:t>
            </a:r>
            <a:r>
              <a:rPr lang="vi-VN" sz="2000" b="1" i="0">
                <a:solidFill>
                  <a:srgbClr val="35216F"/>
                </a:solidFill>
                <a:effectLst/>
                <a:latin typeface="Comic Sans MS" panose="030F0702030302020204" pitchFamily="66" charset="0"/>
              </a:rPr>
              <a:t>đ</a:t>
            </a:r>
            <a:r>
              <a:rPr lang="vi-VN" sz="2000" b="1" i="0">
                <a:solidFill>
                  <a:srgbClr val="35216F"/>
                </a:solidFill>
                <a:effectLst/>
                <a:latin typeface="Times New Roman" panose="02020603050405020304" pitchFamily="18" charset="0"/>
              </a:rPr>
              <a:t>ị</a:t>
            </a:r>
            <a:r>
              <a:rPr lang="vi-VN" sz="2000" b="1" i="0">
                <a:solidFill>
                  <a:srgbClr val="35216F"/>
                </a:solidFill>
                <a:effectLst/>
                <a:latin typeface="Comic Sans MS" panose="030F0702030302020204" pitchFamily="66" charset="0"/>
              </a:rPr>
              <a:t>nh</a:t>
            </a:r>
            <a:br>
              <a:rPr lang="vi-VN" sz="2000" b="1" i="0">
                <a:solidFill>
                  <a:srgbClr val="35216F"/>
                </a:solidFill>
                <a:effectLst/>
                <a:latin typeface="Comic Sans MS" panose="030F0702030302020204" pitchFamily="66"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Yêu c</a:t>
            </a:r>
            <a:r>
              <a:rPr lang="vi-VN" sz="2000" b="0" i="0">
                <a:solidFill>
                  <a:srgbClr val="35216F"/>
                </a:solidFill>
                <a:effectLst/>
                <a:latin typeface="Arial" panose="020B0604020202020204" pitchFamily="34" charset="0"/>
              </a:rPr>
              <a:t>ầu ưu tiên</a:t>
            </a:r>
            <a:r>
              <a:rPr lang="vi-VN" sz="2000"/>
              <a:t> </a:t>
            </a:r>
            <a:endParaRPr lang="en-US" sz="2000"/>
          </a:p>
        </p:txBody>
      </p:sp>
    </p:spTree>
    <p:extLst>
      <p:ext uri="{BB962C8B-B14F-4D97-AF65-F5344CB8AC3E}">
        <p14:creationId xmlns:p14="http://schemas.microsoft.com/office/powerpoint/2010/main" val="38415318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3A37-3B45-4CFA-BA83-907220B949D3}"/>
              </a:ext>
            </a:extLst>
          </p:cNvPr>
          <p:cNvSpPr>
            <a:spLocks noGrp="1"/>
          </p:cNvSpPr>
          <p:nvPr>
            <p:ph type="title"/>
          </p:nvPr>
        </p:nvSpPr>
        <p:spPr/>
        <p:txBody>
          <a:bodyPr vert="horz" lIns="91440" tIns="45720" rIns="91440" bIns="45720" rtlCol="0" anchor="t">
            <a:normAutofit/>
          </a:bodyPr>
          <a:lstStyle/>
          <a:p>
            <a:r>
              <a:rPr lang="en-US" sz="2800">
                <a:solidFill>
                  <a:srgbClr val="CC0000"/>
                </a:solidFill>
                <a:latin typeface="Arial" panose="020B0604020202020204" pitchFamily="34" charset="0"/>
                <a:cs typeface="Arial" panose="020B0604020202020204" pitchFamily="34" charset="0"/>
              </a:rPr>
              <a:t>Đánh giá các lựa chọn thay thế</a:t>
            </a:r>
            <a:br>
              <a:rPr lang="en-US" sz="2800">
                <a:solidFill>
                  <a:srgbClr val="CC0000"/>
                </a:solidFill>
                <a:latin typeface="Arial" panose="020B0604020202020204" pitchFamily="34" charset="0"/>
                <a:cs typeface="Arial" panose="020B0604020202020204" pitchFamily="34" charset="0"/>
              </a:rPr>
            </a:br>
            <a:r>
              <a:rPr lang="en-US" sz="2800">
                <a:solidFill>
                  <a:srgbClr val="CC0000"/>
                </a:solidFill>
                <a:latin typeface="Arial" panose="020B0604020202020204" pitchFamily="34" charset="0"/>
                <a:cs typeface="Arial" panose="020B0604020202020204" pitchFamily="34" charset="0"/>
              </a:rPr>
              <a:t>cho việc ra quyết định</a:t>
            </a:r>
          </a:p>
        </p:txBody>
      </p:sp>
      <p:sp>
        <p:nvSpPr>
          <p:cNvPr id="3" name="Content Placeholder 2">
            <a:extLst>
              <a:ext uri="{FF2B5EF4-FFF2-40B4-BE49-F238E27FC236}">
                <a16:creationId xmlns:a16="http://schemas.microsoft.com/office/drawing/2014/main" id="{0BACDBFB-08F7-440D-B0A9-9C8AFFB84DF5}"/>
              </a:ext>
            </a:extLst>
          </p:cNvPr>
          <p:cNvSpPr>
            <a:spLocks noGrp="1"/>
          </p:cNvSpPr>
          <p:nvPr>
            <p:ph idx="1"/>
          </p:nvPr>
        </p:nvSpPr>
        <p:spPr/>
        <p:txBody>
          <a:bodyPr>
            <a:normAutofit lnSpcReduction="10000"/>
          </a:bodyPr>
          <a:lstStyle/>
          <a:p>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Quá trình "RE" đ</a:t>
            </a:r>
            <a:r>
              <a:rPr lang="vi-VN" sz="2000" b="0" i="0">
                <a:solidFill>
                  <a:srgbClr val="35216F"/>
                </a:solidFill>
                <a:effectLst/>
                <a:latin typeface="Arial" panose="020B0604020202020204" pitchFamily="34" charset="0"/>
              </a:rPr>
              <a:t>ưa ra nhiều lựa chọn thay thế</a:t>
            </a:r>
            <a:br>
              <a:rPr lang="vi-VN" sz="2000" b="0" i="0">
                <a:solidFill>
                  <a:srgbClr val="35216F"/>
                </a:solidFill>
                <a:effectLst/>
                <a:latin typeface="Arial" panose="020B0604020202020204" pitchFamily="34" charset="0"/>
              </a:rPr>
            </a:br>
            <a:r>
              <a:rPr lang="vi-VN" sz="2000" b="0" i="0">
                <a:solidFill>
                  <a:srgbClr val="35216F"/>
                </a:solidFill>
                <a:effectLst/>
                <a:latin typeface="Arial" panose="020B0604020202020204" pitchFamily="34" charset="0"/>
              </a:rPr>
              <a:t>cho các loại khác nhau</a:t>
            </a:r>
            <a:br>
              <a:rPr lang="vi-VN" sz="2000" b="0" i="0">
                <a:solidFill>
                  <a:srgbClr val="35216F"/>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Các cách khác đ</a:t>
            </a:r>
            <a:r>
              <a:rPr lang="vi-VN" sz="2000" b="0" i="0">
                <a:solidFill>
                  <a:srgbClr val="009999"/>
                </a:solidFill>
                <a:effectLst/>
                <a:latin typeface="Arial" panose="020B0604020202020204" pitchFamily="34" charset="0"/>
              </a:rPr>
              <a:t>ể đáp ứng một mục đích của hệ thống</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phân công trách nhi</a:t>
            </a:r>
            <a:r>
              <a:rPr lang="vi-VN" sz="2000" b="0" i="0">
                <a:solidFill>
                  <a:srgbClr val="009999"/>
                </a:solidFill>
                <a:effectLst/>
                <a:latin typeface="Arial" panose="020B0604020202020204" pitchFamily="34" charset="0"/>
              </a:rPr>
              <a:t>ệm thay thế giữa các thành phần hệ</a:t>
            </a:r>
            <a:br>
              <a:rPr lang="vi-VN" sz="2000" b="0" i="0">
                <a:solidFill>
                  <a:srgbClr val="009999"/>
                </a:solidFill>
                <a:effectLst/>
                <a:latin typeface="Arial" panose="020B0604020202020204" pitchFamily="34" charset="0"/>
              </a:rPr>
            </a:br>
            <a:r>
              <a:rPr lang="vi-VN" sz="2000" b="0" i="0">
                <a:solidFill>
                  <a:srgbClr val="009999"/>
                </a:solidFill>
                <a:effectLst/>
                <a:latin typeface="Arial" panose="020B0604020202020204" pitchFamily="34" charset="0"/>
              </a:rPr>
              <a:t>thống</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các gi</a:t>
            </a:r>
            <a:r>
              <a:rPr lang="vi-VN" sz="2000" b="0" i="0">
                <a:solidFill>
                  <a:srgbClr val="009999"/>
                </a:solidFill>
                <a:effectLst/>
                <a:latin typeface="Arial" panose="020B0604020202020204" pitchFamily="34" charset="0"/>
              </a:rPr>
              <a:t>ải pháp thay thế của xung đột</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các bi</a:t>
            </a:r>
            <a:r>
              <a:rPr lang="vi-VN" sz="2000" b="0" i="0">
                <a:solidFill>
                  <a:srgbClr val="009999"/>
                </a:solidFill>
                <a:effectLst/>
                <a:latin typeface="Arial" panose="020B0604020202020204" pitchFamily="34" charset="0"/>
              </a:rPr>
              <a:t>ện pháp đối phó thay thế để giảm rủi ro</a:t>
            </a:r>
            <a:br>
              <a:rPr lang="vi-VN" sz="2000" b="0" i="0">
                <a:solidFill>
                  <a:srgbClr val="009999"/>
                </a:solidFill>
                <a:effectLst/>
                <a:latin typeface="Arial" panose="020B0604020202020204" pitchFamily="34" charset="0"/>
              </a:rPr>
            </a:br>
            <a:r>
              <a:rPr lang="vi-VN" sz="2000" b="0" i="0">
                <a:solidFill>
                  <a:srgbClr val="800080"/>
                </a:solidFill>
                <a:effectLst/>
                <a:latin typeface="Wingdings" panose="05000000000000000000" pitchFamily="2" charset="2"/>
              </a:rPr>
              <a:t> </a:t>
            </a:r>
            <a:r>
              <a:rPr lang="vi-VN" sz="2000" b="0" i="0">
                <a:solidFill>
                  <a:srgbClr val="35216F"/>
                </a:solidFill>
                <a:effectLst/>
                <a:latin typeface="Comic Sans MS" panose="030F0702030302020204" pitchFamily="66" charset="0"/>
              </a:rPr>
              <a:t>Các l</a:t>
            </a:r>
            <a:r>
              <a:rPr lang="vi-VN" sz="2000" b="0" i="0">
                <a:solidFill>
                  <a:srgbClr val="35216F"/>
                </a:solidFill>
                <a:effectLst/>
                <a:latin typeface="Arial" panose="020B0604020202020204" pitchFamily="34" charset="0"/>
              </a:rPr>
              <a:t>ựa chọn thay thế ưu tiên phải được đàm phán, lựa chọn</a:t>
            </a:r>
            <a:r>
              <a:rPr lang="vi-VN" sz="2000" b="0" i="0">
                <a:solidFill>
                  <a:srgbClr val="35216F"/>
                </a:solidFill>
                <a:effectLst/>
                <a:latin typeface="Comic Sans MS" panose="030F0702030302020204" pitchFamily="66" charset="0"/>
              </a:rPr>
              <a:t>...</a:t>
            </a:r>
            <a:br>
              <a:rPr lang="vi-VN" sz="2000" b="0" i="0">
                <a:solidFill>
                  <a:srgbClr val="35216F"/>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th</a:t>
            </a:r>
            <a:r>
              <a:rPr lang="vi-VN" sz="2000" b="0" i="0">
                <a:solidFill>
                  <a:srgbClr val="009999"/>
                </a:solidFill>
                <a:effectLst/>
                <a:latin typeface="Arial" panose="020B0604020202020204" pitchFamily="34" charset="0"/>
              </a:rPr>
              <a:t>ống nhất các tiêu chí đánh giá </a:t>
            </a:r>
            <a:r>
              <a:rPr lang="vi-VN" sz="2000" b="0" i="0">
                <a:solidFill>
                  <a:srgbClr val="009999"/>
                </a:solidFill>
                <a:effectLst/>
                <a:latin typeface="Comic Sans MS" panose="030F0702030302020204" pitchFamily="66" charset="0"/>
              </a:rPr>
              <a:t>(vd. đóng góp cho NFRs)</a:t>
            </a:r>
            <a:br>
              <a:rPr lang="vi-VN" sz="2000" b="0" i="0">
                <a:solidFill>
                  <a:srgbClr val="009999"/>
                </a:solidFill>
                <a:effectLst/>
                <a:latin typeface="Comic Sans MS" panose="030F0702030302020204" pitchFamily="66"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so sánh các l</a:t>
            </a:r>
            <a:r>
              <a:rPr lang="vi-VN" sz="2000" b="0" i="0">
                <a:solidFill>
                  <a:srgbClr val="009999"/>
                </a:solidFill>
                <a:effectLst/>
                <a:latin typeface="Arial" panose="020B0604020202020204" pitchFamily="34" charset="0"/>
              </a:rPr>
              <a:t>ựa chọn theo tiêu chí</a:t>
            </a:r>
            <a:br>
              <a:rPr lang="vi-VN" sz="2000" b="0" i="0">
                <a:solidFill>
                  <a:srgbClr val="009999"/>
                </a:solidFill>
                <a:effectLst/>
                <a:latin typeface="Arial" panose="020B0604020202020204" pitchFamily="34" charset="0"/>
              </a:rPr>
            </a:br>
            <a:r>
              <a:rPr lang="vi-VN" sz="2000" b="0" i="0">
                <a:solidFill>
                  <a:srgbClr val="800080"/>
                </a:solidFill>
                <a:effectLst/>
                <a:latin typeface="Comic Sans MS" panose="030F0702030302020204" pitchFamily="66" charset="0"/>
              </a:rPr>
              <a:t>– </a:t>
            </a:r>
            <a:r>
              <a:rPr lang="vi-VN" sz="2000" b="0" i="0">
                <a:solidFill>
                  <a:srgbClr val="009999"/>
                </a:solidFill>
                <a:effectLst/>
                <a:latin typeface="Comic Sans MS" panose="030F0702030302020204" pitchFamily="66" charset="0"/>
              </a:rPr>
              <a:t>ch</a:t>
            </a:r>
            <a:r>
              <a:rPr lang="vi-VN" sz="2000" b="0" i="0">
                <a:solidFill>
                  <a:srgbClr val="009999"/>
                </a:solidFill>
                <a:effectLst/>
                <a:latin typeface="Arial" panose="020B0604020202020204" pitchFamily="34" charset="0"/>
              </a:rPr>
              <a:t>ọn lựa chọn tốt nhất</a:t>
            </a:r>
            <a:br>
              <a:rPr lang="vi-VN" sz="2000" b="0" i="0">
                <a:solidFill>
                  <a:srgbClr val="009999"/>
                </a:solidFill>
                <a:effectLst/>
                <a:latin typeface="Arial" panose="020B0604020202020204" pitchFamily="34" charset="0"/>
              </a:rPr>
            </a:br>
            <a:r>
              <a:rPr lang="vi-VN" sz="2000" b="0" i="0">
                <a:solidFill>
                  <a:srgbClr val="800080"/>
                </a:solidFill>
                <a:effectLst/>
                <a:latin typeface="Wingdings" panose="05000000000000000000" pitchFamily="2" charset="2"/>
              </a:rPr>
              <a:t> </a:t>
            </a:r>
            <a:r>
              <a:rPr lang="vi-VN" sz="2000" b="0" i="1">
                <a:solidFill>
                  <a:srgbClr val="35216F"/>
                </a:solidFill>
                <a:effectLst/>
                <a:latin typeface="Trebuchet MS" panose="020B0603020202020204" pitchFamily="34" charset="0"/>
              </a:rPr>
              <a:t>K</a:t>
            </a:r>
            <a:r>
              <a:rPr lang="vi-VN" sz="2000" b="0" i="0">
                <a:solidFill>
                  <a:srgbClr val="35216F"/>
                </a:solidFill>
                <a:effectLst/>
                <a:latin typeface="Arial" panose="020B0604020202020204" pitchFamily="34" charset="0"/>
              </a:rPr>
              <a:t>ỹ thuật lập luận định lượng hoặc định lượng cho việc này</a:t>
            </a:r>
            <a:br>
              <a:rPr lang="vi-VN" sz="2000"/>
            </a:br>
            <a:endParaRPr lang="en-US" sz="2000"/>
          </a:p>
        </p:txBody>
      </p:sp>
    </p:spTree>
    <p:extLst>
      <p:ext uri="{BB962C8B-B14F-4D97-AF65-F5344CB8AC3E}">
        <p14:creationId xmlns:p14="http://schemas.microsoft.com/office/powerpoint/2010/main" val="24763928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D094-E0B7-49E2-A269-0B64534DE092}"/>
              </a:ext>
            </a:extLst>
          </p:cNvPr>
          <p:cNvSpPr>
            <a:spLocks noGrp="1"/>
          </p:cNvSpPr>
          <p:nvPr>
            <p:ph type="title"/>
          </p:nvPr>
        </p:nvSpPr>
        <p:spPr/>
        <p:txBody>
          <a:bodyPr vert="horz" lIns="91440" tIns="45720" rIns="91440" bIns="45720" rtlCol="0" anchor="t">
            <a:normAutofit/>
          </a:bodyPr>
          <a:lstStyle/>
          <a:p>
            <a:r>
              <a:rPr lang="vi-VN" sz="2800">
                <a:solidFill>
                  <a:srgbClr val="CC0000"/>
                </a:solidFill>
                <a:latin typeface="Arial" panose="020B0604020202020204" pitchFamily="34" charset="0"/>
                <a:cs typeface="Arial" panose="020B0604020202020204" pitchFamily="34" charset="0"/>
              </a:rPr>
              <a:t>Lý luận định lượng để đánh giá các lựa chọn</a:t>
            </a:r>
            <a:endParaRPr lang="en-US" sz="2800">
              <a:solidFill>
                <a:srgbClr val="CC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FADFCE-DAAD-4068-8B83-BD0E3B98295C}"/>
              </a:ext>
            </a:extLst>
          </p:cNvPr>
          <p:cNvSpPr>
            <a:spLocks noGrp="1"/>
          </p:cNvSpPr>
          <p:nvPr>
            <p:ph idx="1"/>
          </p:nvPr>
        </p:nvSpPr>
        <p:spPr>
          <a:xfrm>
            <a:off x="2589212" y="1754326"/>
            <a:ext cx="8915400" cy="1280890"/>
          </a:xfrm>
        </p:spPr>
        <p:txBody>
          <a:bodyPr>
            <a:normAutofit/>
          </a:bodyPr>
          <a:lstStyle/>
          <a:p>
            <a:r>
              <a:rPr lang="en-US" sz="1800" b="0" i="0">
                <a:solidFill>
                  <a:srgbClr val="800080"/>
                </a:solidFill>
                <a:effectLst/>
                <a:latin typeface="Wingdings" panose="05000000000000000000" pitchFamily="2" charset="2"/>
              </a:rPr>
              <a:t> </a:t>
            </a:r>
            <a:r>
              <a:rPr lang="en-US" sz="1800" b="0" i="0">
                <a:solidFill>
                  <a:srgbClr val="35216F"/>
                </a:solidFill>
                <a:effectLst/>
                <a:latin typeface="Comic Sans MS" panose="030F0702030302020204" pitchFamily="66" charset="0"/>
              </a:rPr>
              <a:t>Goal: </a:t>
            </a:r>
            <a:r>
              <a:rPr lang="en-US" sz="2000" b="0" i="0">
                <a:solidFill>
                  <a:srgbClr val="35216F"/>
                </a:solidFill>
                <a:effectLst/>
                <a:latin typeface="Comic Sans MS" panose="030F0702030302020204" pitchFamily="66" charset="0"/>
              </a:rPr>
              <a:t>xác</a:t>
            </a:r>
            <a:r>
              <a:rPr lang="en-US" sz="1800" b="0" i="0">
                <a:solidFill>
                  <a:srgbClr val="35216F"/>
                </a:solidFill>
                <a:effectLst/>
                <a:latin typeface="Comic Sans MS" panose="030F0702030302020204" pitchFamily="66" charset="0"/>
              </a:rPr>
              <a:t> đ</a:t>
            </a:r>
            <a:r>
              <a:rPr lang="en-US" sz="1800" b="0" i="0">
                <a:solidFill>
                  <a:srgbClr val="35216F"/>
                </a:solidFill>
                <a:effectLst/>
                <a:latin typeface="Arial" panose="020B0604020202020204" pitchFamily="34" charset="0"/>
              </a:rPr>
              <a:t>ịnh sự đóng góp định tính của mỗi lựa chọn đối với</a:t>
            </a:r>
            <a:br>
              <a:rPr lang="en-US" sz="1800" b="0" i="0">
                <a:solidFill>
                  <a:srgbClr val="35216F"/>
                </a:solidFill>
                <a:effectLst/>
                <a:latin typeface="Arial" panose="020B0604020202020204" pitchFamily="34" charset="0"/>
              </a:rPr>
            </a:br>
            <a:r>
              <a:rPr lang="en-US" sz="1800" b="0" i="0">
                <a:solidFill>
                  <a:srgbClr val="35216F"/>
                </a:solidFill>
                <a:effectLst/>
                <a:latin typeface="Arial" panose="020B0604020202020204" pitchFamily="34" charset="0"/>
              </a:rPr>
              <a:t>các yêu cầu phi chức năng quan trọng </a:t>
            </a:r>
            <a:r>
              <a:rPr lang="en-US" sz="1800" b="0" i="0">
                <a:solidFill>
                  <a:srgbClr val="35216F"/>
                </a:solidFill>
                <a:effectLst/>
                <a:latin typeface="Comic Sans MS" panose="030F0702030302020204" pitchFamily="66" charset="0"/>
              </a:rPr>
              <a:t>(NFRs):</a:t>
            </a:r>
            <a:br>
              <a:rPr lang="en-US" sz="1800" b="0" i="0">
                <a:solidFill>
                  <a:srgbClr val="35216F"/>
                </a:solidFill>
                <a:effectLst/>
                <a:latin typeface="Comic Sans MS" panose="030F0702030302020204" pitchFamily="66" charset="0"/>
              </a:rPr>
            </a:br>
            <a:r>
              <a:rPr lang="en-US" sz="1800" b="0" i="0">
                <a:solidFill>
                  <a:srgbClr val="009999"/>
                </a:solidFill>
                <a:effectLst/>
                <a:latin typeface="Comic Sans MS" panose="030F0702030302020204" pitchFamily="66" charset="0"/>
              </a:rPr>
              <a:t>r</a:t>
            </a:r>
            <a:r>
              <a:rPr lang="en-US" sz="1800" b="0" i="0">
                <a:solidFill>
                  <a:srgbClr val="009999"/>
                </a:solidFill>
                <a:effectLst/>
                <a:latin typeface="Arial" panose="020B0604020202020204" pitchFamily="34" charset="0"/>
              </a:rPr>
              <a:t>ất </a:t>
            </a:r>
            <a:r>
              <a:rPr lang="en-US" sz="1800" b="0" i="0">
                <a:solidFill>
                  <a:srgbClr val="009999"/>
                </a:solidFill>
                <a:effectLst/>
                <a:latin typeface="Comic Sans MS" panose="030F0702030302020204" pitchFamily="66" charset="0"/>
              </a:rPr>
              <a:t>tích c</a:t>
            </a:r>
            <a:r>
              <a:rPr lang="en-US" sz="1800" b="0" i="0">
                <a:solidFill>
                  <a:srgbClr val="009999"/>
                </a:solidFill>
                <a:effectLst/>
                <a:latin typeface="Arial" panose="020B0604020202020204" pitchFamily="34" charset="0"/>
              </a:rPr>
              <a:t>ực </a:t>
            </a:r>
            <a:r>
              <a:rPr lang="en-US" sz="1800" b="0" i="0">
                <a:solidFill>
                  <a:srgbClr val="009999"/>
                </a:solidFill>
                <a:effectLst/>
                <a:latin typeface="Comic Sans MS" panose="030F0702030302020204" pitchFamily="66" charset="0"/>
              </a:rPr>
              <a:t>(++), tích c</a:t>
            </a:r>
            <a:r>
              <a:rPr lang="en-US" sz="1800" b="0" i="0">
                <a:solidFill>
                  <a:srgbClr val="009999"/>
                </a:solidFill>
                <a:effectLst/>
                <a:latin typeface="Arial" panose="020B0604020202020204" pitchFamily="34" charset="0"/>
              </a:rPr>
              <a:t>ực </a:t>
            </a:r>
            <a:r>
              <a:rPr lang="en-US" sz="1800" b="0" i="0">
                <a:solidFill>
                  <a:srgbClr val="009999"/>
                </a:solidFill>
                <a:effectLst/>
                <a:latin typeface="Comic Sans MS" panose="030F0702030302020204" pitchFamily="66" charset="0"/>
              </a:rPr>
              <a:t>(+), tiêu c</a:t>
            </a:r>
            <a:r>
              <a:rPr lang="en-US" sz="1800" b="0" i="0">
                <a:solidFill>
                  <a:srgbClr val="009999"/>
                </a:solidFill>
                <a:effectLst/>
                <a:latin typeface="Arial" panose="020B0604020202020204" pitchFamily="34" charset="0"/>
              </a:rPr>
              <a:t>ực </a:t>
            </a:r>
            <a:r>
              <a:rPr lang="en-US" sz="1800" b="0" i="0">
                <a:solidFill>
                  <a:srgbClr val="009999"/>
                </a:solidFill>
                <a:effectLst/>
                <a:latin typeface="Comic Sans MS" panose="030F0702030302020204" pitchFamily="66" charset="0"/>
              </a:rPr>
              <a:t>(-), r</a:t>
            </a:r>
            <a:r>
              <a:rPr lang="en-US" sz="1800" b="0" i="0">
                <a:solidFill>
                  <a:srgbClr val="009999"/>
                </a:solidFill>
                <a:effectLst/>
                <a:latin typeface="Arial" panose="020B0604020202020204" pitchFamily="34" charset="0"/>
              </a:rPr>
              <a:t>ất tiêu cực </a:t>
            </a:r>
            <a:r>
              <a:rPr lang="en-US" sz="1800" b="0" i="0">
                <a:solidFill>
                  <a:srgbClr val="009999"/>
                </a:solidFill>
                <a:effectLst/>
                <a:latin typeface="Comic Sans MS" panose="030F0702030302020204" pitchFamily="66" charset="0"/>
              </a:rPr>
              <a:t>(--)</a:t>
            </a:r>
            <a:br>
              <a:rPr lang="en-US" sz="1800" b="0" i="0">
                <a:solidFill>
                  <a:srgbClr val="009999"/>
                </a:solidFill>
                <a:effectLst/>
                <a:latin typeface="Comic Sans MS" panose="030F0702030302020204" pitchFamily="66" charset="0"/>
              </a:rPr>
            </a:br>
            <a:r>
              <a:rPr lang="en-US" sz="1800" b="0" i="0">
                <a:solidFill>
                  <a:srgbClr val="800080"/>
                </a:solidFill>
                <a:effectLst/>
                <a:latin typeface="Wingdings" panose="05000000000000000000" pitchFamily="2" charset="2"/>
              </a:rPr>
              <a:t> </a:t>
            </a:r>
            <a:r>
              <a:rPr lang="en-US" sz="1800" b="0" i="0">
                <a:solidFill>
                  <a:srgbClr val="35216F"/>
                </a:solidFill>
                <a:effectLst/>
                <a:latin typeface="Comic Sans MS" panose="030F0702030302020204" pitchFamily="66" charset="0"/>
              </a:rPr>
              <a:t>VD: k</a:t>
            </a:r>
            <a:r>
              <a:rPr lang="en-US" sz="1800" b="0" i="0">
                <a:solidFill>
                  <a:srgbClr val="35216F"/>
                </a:solidFill>
                <a:effectLst/>
                <a:latin typeface="Arial" panose="020B0604020202020204" pitchFamily="34" charset="0"/>
              </a:rPr>
              <a:t>ế hoạch họp</a:t>
            </a:r>
            <a:endParaRPr lang="en-US"/>
          </a:p>
        </p:txBody>
      </p:sp>
      <p:pic>
        <p:nvPicPr>
          <p:cNvPr id="5" name="Picture 4">
            <a:extLst>
              <a:ext uri="{FF2B5EF4-FFF2-40B4-BE49-F238E27FC236}">
                <a16:creationId xmlns:a16="http://schemas.microsoft.com/office/drawing/2014/main" id="{877A2D8E-A992-45EE-92E5-E18C631F59E2}"/>
              </a:ext>
            </a:extLst>
          </p:cNvPr>
          <p:cNvPicPr>
            <a:picLocks noChangeAspect="1"/>
          </p:cNvPicPr>
          <p:nvPr/>
        </p:nvPicPr>
        <p:blipFill>
          <a:blip r:embed="rId2"/>
          <a:stretch>
            <a:fillRect/>
          </a:stretch>
        </p:blipFill>
        <p:spPr>
          <a:xfrm>
            <a:off x="3150806" y="3144783"/>
            <a:ext cx="7353300" cy="1657350"/>
          </a:xfrm>
          <a:prstGeom prst="rect">
            <a:avLst/>
          </a:prstGeom>
        </p:spPr>
      </p:pic>
      <p:sp>
        <p:nvSpPr>
          <p:cNvPr id="7" name="TextBox 6">
            <a:extLst>
              <a:ext uri="{FF2B5EF4-FFF2-40B4-BE49-F238E27FC236}">
                <a16:creationId xmlns:a16="http://schemas.microsoft.com/office/drawing/2014/main" id="{D73DC803-D4FA-4893-B98D-707119E2653A}"/>
              </a:ext>
            </a:extLst>
          </p:cNvPr>
          <p:cNvSpPr txBox="1"/>
          <p:nvPr/>
        </p:nvSpPr>
        <p:spPr>
          <a:xfrm>
            <a:off x="2905918" y="5103674"/>
            <a:ext cx="8281988" cy="1754326"/>
          </a:xfrm>
          <a:prstGeom prst="rect">
            <a:avLst/>
          </a:prstGeom>
          <a:noFill/>
        </p:spPr>
        <p:txBody>
          <a:bodyPr wrap="square">
            <a:spAutoFit/>
          </a:bodyPr>
          <a:lstStyle/>
          <a:p>
            <a:r>
              <a:rPr lang="vi-VN" sz="1800" b="0" i="0">
                <a:solidFill>
                  <a:srgbClr val="35216F"/>
                </a:solidFill>
                <a:effectLst/>
                <a:latin typeface="Comic Sans MS" panose="030F0702030302020204" pitchFamily="66" charset="0"/>
              </a:rPr>
              <a:t>Nhãn đ</a:t>
            </a:r>
            <a:r>
              <a:rPr lang="vi-VN" sz="1800" b="0" i="0">
                <a:solidFill>
                  <a:srgbClr val="35216F"/>
                </a:solidFill>
                <a:effectLst/>
                <a:latin typeface="Arial" panose="020B0604020202020204" pitchFamily="34" charset="0"/>
              </a:rPr>
              <a:t>ịnh tính </a:t>
            </a:r>
            <a:r>
              <a:rPr lang="vi-VN" sz="1800" b="0" i="0">
                <a:solidFill>
                  <a:srgbClr val="35216F"/>
                </a:solidFill>
                <a:effectLst/>
                <a:latin typeface="Comic Sans MS" panose="030F0702030302020204" pitchFamily="66" charset="0"/>
              </a:rPr>
              <a:t>“</a:t>
            </a:r>
            <a:r>
              <a:rPr lang="vi-VN" sz="1800" b="0" i="0">
                <a:solidFill>
                  <a:srgbClr val="009999"/>
                </a:solidFill>
                <a:effectLst/>
                <a:latin typeface="Comic Sans MS" panose="030F0702030302020204" pitchFamily="66" charset="0"/>
              </a:rPr>
              <a:t>+</a:t>
            </a:r>
            <a:r>
              <a:rPr lang="vi-VN" sz="1800" b="0" i="0">
                <a:solidFill>
                  <a:srgbClr val="35216F"/>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a:t>
            </a:r>
            <a:r>
              <a:rPr lang="vi-VN" sz="1800" b="0" i="0">
                <a:solidFill>
                  <a:srgbClr val="35216F"/>
                </a:solidFill>
                <a:effectLst/>
                <a:latin typeface="Comic Sans MS" panose="030F0702030302020204" pitchFamily="66" charset="0"/>
              </a:rPr>
              <a:t>” trên lv cao h</a:t>
            </a:r>
            <a:r>
              <a:rPr lang="vi-VN" sz="1800" b="0" i="0">
                <a:solidFill>
                  <a:srgbClr val="35216F"/>
                </a:solidFill>
                <a:effectLst/>
                <a:latin typeface="Arial" panose="020B0604020202020204" pitchFamily="34" charset="0"/>
              </a:rPr>
              <a:t>ơn </a:t>
            </a:r>
            <a:r>
              <a:rPr lang="vi-VN" sz="1800" b="0" i="0">
                <a:solidFill>
                  <a:srgbClr val="35216F"/>
                </a:solidFill>
                <a:effectLst/>
                <a:latin typeface="Comic Sans MS" panose="030F0702030302020204" pitchFamily="66" charset="0"/>
              </a:rPr>
              <a:t>NFRs đ</a:t>
            </a:r>
            <a:r>
              <a:rPr lang="vi-VN" sz="1800" b="0" i="0">
                <a:solidFill>
                  <a:srgbClr val="35216F"/>
                </a:solidFill>
                <a:effectLst/>
                <a:latin typeface="Arial" panose="020B0604020202020204" pitchFamily="34" charset="0"/>
              </a:rPr>
              <a:t>ược thu được bằng cách</a:t>
            </a:r>
            <a:br>
              <a:rPr lang="vi-VN" sz="1800" b="0" i="0">
                <a:solidFill>
                  <a:srgbClr val="35216F"/>
                </a:solidFill>
                <a:effectLst/>
                <a:latin typeface="Arial" panose="020B0604020202020204" pitchFamily="34" charset="0"/>
              </a:rPr>
            </a:br>
            <a:r>
              <a:rPr lang="vi-VN" sz="1800" b="0" i="0">
                <a:solidFill>
                  <a:srgbClr val="35216F"/>
                </a:solidFill>
                <a:effectLst/>
                <a:latin typeface="Arial" panose="020B0604020202020204" pitchFamily="34" charset="0"/>
              </a:rPr>
              <a:t>truyền từ dưới lên từ </a:t>
            </a:r>
            <a:r>
              <a:rPr lang="vi-VN" sz="1800" b="0" i="0">
                <a:solidFill>
                  <a:srgbClr val="35216F"/>
                </a:solidFill>
                <a:effectLst/>
                <a:latin typeface="Comic Sans MS" panose="030F0702030302020204" pitchFamily="66" charset="0"/>
              </a:rPr>
              <a:t>yêu c</a:t>
            </a:r>
            <a:r>
              <a:rPr lang="vi-VN" sz="1800" b="0" i="0">
                <a:solidFill>
                  <a:srgbClr val="35216F"/>
                </a:solidFill>
                <a:effectLst/>
                <a:latin typeface="Arial" panose="020B0604020202020204" pitchFamily="34" charset="0"/>
              </a:rPr>
              <a:t>ầu </a:t>
            </a:r>
            <a:r>
              <a:rPr lang="vi-VN" sz="1800" b="0" i="0">
                <a:solidFill>
                  <a:srgbClr val="35216F"/>
                </a:solidFill>
                <a:effectLst/>
                <a:latin typeface="Comic Sans MS" panose="030F0702030302020204" pitchFamily="66" charset="0"/>
              </a:rPr>
              <a:t>lv th</a:t>
            </a:r>
            <a:r>
              <a:rPr lang="vi-VN" sz="1800" b="0" i="0">
                <a:solidFill>
                  <a:srgbClr val="35216F"/>
                </a:solidFill>
                <a:effectLst/>
                <a:latin typeface="Arial" panose="020B0604020202020204" pitchFamily="34" charset="0"/>
              </a:rPr>
              <a:t>ấp hơn </a:t>
            </a:r>
            <a:r>
              <a:rPr lang="vi-VN" sz="1800" b="0" i="0">
                <a:solidFill>
                  <a:srgbClr val="35216F"/>
                </a:solidFill>
                <a:effectLst/>
                <a:latin typeface="Comic Sans MS" panose="030F0702030302020204" pitchFamily="66" charset="0"/>
              </a:rPr>
              <a:t>Trong m</a:t>
            </a:r>
            <a:r>
              <a:rPr lang="vi-VN" sz="1800" b="0" i="0">
                <a:solidFill>
                  <a:srgbClr val="35216F"/>
                </a:solidFill>
                <a:effectLst/>
                <a:latin typeface="Arial" panose="020B0604020202020204" pitchFamily="34" charset="0"/>
              </a:rPr>
              <a:t>ục tiêu-tinh chỉnh / biểu</a:t>
            </a:r>
            <a:br>
              <a:rPr lang="vi-VN" sz="1800" b="0" i="0">
                <a:solidFill>
                  <a:srgbClr val="35216F"/>
                </a:solidFill>
                <a:effectLst/>
                <a:latin typeface="Arial" panose="020B0604020202020204" pitchFamily="34" charset="0"/>
              </a:rPr>
            </a:br>
            <a:r>
              <a:rPr lang="vi-VN" sz="1800" b="0" i="0">
                <a:solidFill>
                  <a:srgbClr val="35216F"/>
                </a:solidFill>
                <a:effectLst/>
                <a:latin typeface="Arial" panose="020B0604020202020204" pitchFamily="34" charset="0"/>
              </a:rPr>
              <a:t>đồ xung đột </a:t>
            </a:r>
            <a:r>
              <a:rPr lang="vi-VN" sz="1400" b="0" i="0">
                <a:solidFill>
                  <a:srgbClr val="35216F"/>
                </a:solidFill>
                <a:effectLst/>
                <a:latin typeface="Comic Sans MS" panose="030F0702030302020204" pitchFamily="66" charset="0"/>
              </a:rPr>
              <a:t>([Chung et al 2000], xem trang. 16 in [RE])</a:t>
            </a:r>
            <a:br>
              <a:rPr lang="vi-VN" sz="1400" b="0" i="0">
                <a:solidFill>
                  <a:srgbClr val="35216F"/>
                </a:solidFill>
                <a:effectLst/>
                <a:latin typeface="Comic Sans MS" panose="030F0702030302020204" pitchFamily="66" charset="0"/>
              </a:rPr>
            </a:br>
            <a:r>
              <a:rPr lang="vi-VN" sz="1800" b="0" i="0">
                <a:solidFill>
                  <a:srgbClr val="35216F"/>
                </a:solidFill>
                <a:effectLst/>
                <a:latin typeface="Comic Sans MS" panose="030F0702030302020204" pitchFamily="66" charset="0"/>
              </a:rPr>
              <a:t>L</a:t>
            </a:r>
            <a:r>
              <a:rPr lang="vi-VN" sz="1800" b="0" i="0">
                <a:solidFill>
                  <a:srgbClr val="35216F"/>
                </a:solidFill>
                <a:effectLst/>
                <a:latin typeface="Arial" panose="020B0604020202020204" pitchFamily="34" charset="0"/>
              </a:rPr>
              <a:t>ấy </a:t>
            </a:r>
            <a:r>
              <a:rPr lang="vi-VN" sz="1800" b="0" i="0">
                <a:solidFill>
                  <a:srgbClr val="35216F"/>
                </a:solidFill>
                <a:effectLst/>
                <a:latin typeface="Comic Sans MS" panose="030F0702030302020204" pitchFamily="66" charset="0"/>
              </a:rPr>
              <a:t>“</a:t>
            </a:r>
            <a:r>
              <a:rPr lang="vi-VN" sz="1800" b="0" i="0">
                <a:solidFill>
                  <a:srgbClr val="009999"/>
                </a:solidFill>
                <a:effectLst/>
                <a:latin typeface="Comic Sans MS" panose="030F0702030302020204" pitchFamily="66" charset="0"/>
              </a:rPr>
              <a:t>+</a:t>
            </a:r>
            <a:r>
              <a:rPr lang="vi-VN" sz="1800" b="0" i="0">
                <a:solidFill>
                  <a:srgbClr val="35216F"/>
                </a:solidFill>
                <a:effectLst/>
                <a:latin typeface="Comic Sans MS" panose="030F0702030302020204" pitchFamily="66" charset="0"/>
              </a:rPr>
              <a:t>”, “</a:t>
            </a:r>
            <a:r>
              <a:rPr lang="vi-VN" sz="1800" b="0" i="0">
                <a:solidFill>
                  <a:srgbClr val="009999"/>
                </a:solidFill>
                <a:effectLst/>
                <a:latin typeface="Comic Sans MS" panose="030F0702030302020204" pitchFamily="66" charset="0"/>
              </a:rPr>
              <a:t>-</a:t>
            </a:r>
            <a:r>
              <a:rPr lang="vi-VN" sz="1800" b="0" i="0">
                <a:solidFill>
                  <a:srgbClr val="35216F"/>
                </a:solidFill>
                <a:effectLst/>
                <a:latin typeface="Comic Sans MS" panose="030F0702030302020204" pitchFamily="66" charset="0"/>
              </a:rPr>
              <a:t>” s</a:t>
            </a:r>
            <a:r>
              <a:rPr lang="vi-VN" sz="1800" b="0" i="0">
                <a:solidFill>
                  <a:srgbClr val="35216F"/>
                </a:solidFill>
                <a:effectLst/>
                <a:latin typeface="Arial" panose="020B0604020202020204" pitchFamily="34" charset="0"/>
              </a:rPr>
              <a:t>ự đóng góp của mỗi lựa chọn cho các yêu cầu cấp thấp nhất,</a:t>
            </a:r>
            <a:br>
              <a:rPr lang="vi-VN" sz="1800" b="0" i="0">
                <a:solidFill>
                  <a:srgbClr val="35216F"/>
                </a:solidFill>
                <a:effectLst/>
                <a:latin typeface="Arial" panose="020B0604020202020204" pitchFamily="34" charset="0"/>
              </a:rPr>
            </a:br>
            <a:r>
              <a:rPr lang="vi-VN" sz="1800" b="0" i="0">
                <a:solidFill>
                  <a:srgbClr val="35216F"/>
                </a:solidFill>
                <a:effectLst/>
                <a:latin typeface="Arial" panose="020B0604020202020204" pitchFamily="34" charset="0"/>
              </a:rPr>
              <a:t>lựa chọn có đóng góp tốt nhất cho các NFR cấp cao quan trọng được lấy</a:t>
            </a:r>
            <a:br>
              <a:rPr lang="vi-VN"/>
            </a:br>
            <a:endParaRPr lang="en-US"/>
          </a:p>
        </p:txBody>
      </p:sp>
    </p:spTree>
    <p:extLst>
      <p:ext uri="{BB962C8B-B14F-4D97-AF65-F5344CB8AC3E}">
        <p14:creationId xmlns:p14="http://schemas.microsoft.com/office/powerpoint/2010/main" val="39187052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3521</TotalTime>
  <Words>12904</Words>
  <Application>Microsoft Office PowerPoint</Application>
  <PresentationFormat>Widescreen</PresentationFormat>
  <Paragraphs>660</Paragraphs>
  <Slides>110</Slides>
  <Notes>1</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110</vt:i4>
      </vt:variant>
    </vt:vector>
  </HeadingPairs>
  <TitlesOfParts>
    <vt:vector size="131" baseType="lpstr">
      <vt:lpstr>Arial</vt:lpstr>
      <vt:lpstr>Calibri</vt:lpstr>
      <vt:lpstr>Cambria</vt:lpstr>
      <vt:lpstr>Cambria Math</vt:lpstr>
      <vt:lpstr>Comic Sans MS</vt:lpstr>
      <vt:lpstr>Courier New</vt:lpstr>
      <vt:lpstr>MinionPro-It</vt:lpstr>
      <vt:lpstr>MinionPro-Regular</vt:lpstr>
      <vt:lpstr>MyriadPro-Bold</vt:lpstr>
      <vt:lpstr>MyriadPro-It</vt:lpstr>
      <vt:lpstr>MyriadPro-Regular</vt:lpstr>
      <vt:lpstr>Palatino Linotype</vt:lpstr>
      <vt:lpstr>Roboto Bk</vt:lpstr>
      <vt:lpstr>Segoe UI</vt:lpstr>
      <vt:lpstr>Symbol</vt:lpstr>
      <vt:lpstr>Times New Roman</vt:lpstr>
      <vt:lpstr>Trebuchet MS</vt:lpstr>
      <vt:lpstr>Wingdings</vt:lpstr>
      <vt:lpstr>Wingdings 3</vt:lpstr>
      <vt:lpstr>Wingdings-Regular</vt:lpstr>
      <vt:lpstr>Wisp</vt:lpstr>
      <vt:lpstr>KỸ THUẬT PHÂN TÍCH YÊU CẦU</vt:lpstr>
      <vt:lpstr>2. Kỹ thuật khai thác yêu cầu</vt:lpstr>
      <vt:lpstr>Hiểu các miền</vt:lpstr>
      <vt:lpstr>Mục tiêu &amp; Thu thập kiến thức</vt:lpstr>
      <vt:lpstr>Xác định các bên liên quan và tương tác với họ (1)</vt:lpstr>
      <vt:lpstr>Xác định các bên liên quan và tương tác với họ(2)</vt:lpstr>
      <vt:lpstr>Elevator System</vt:lpstr>
      <vt:lpstr>Elevator System</vt:lpstr>
      <vt:lpstr>Elevator System</vt:lpstr>
      <vt:lpstr>Artifact-driven elicitation techniques</vt:lpstr>
      <vt:lpstr>Cập nhật kiến thực nền tảng</vt:lpstr>
      <vt:lpstr>Tập hợp dữ liệu</vt:lpstr>
      <vt:lpstr>Bảng câu hỏi</vt:lpstr>
      <vt:lpstr>Bảng câu hỏi cần được chuẩn bị cẩn thận</vt:lpstr>
      <vt:lpstr>Card sorts &amp; repertory grids</vt:lpstr>
      <vt:lpstr>Card sorts &amp; repertory grids (2)</vt:lpstr>
      <vt:lpstr>KỊCH BẢN TÌNH HUỐNG VÀ KỊCH BẢN PHÂN CẢNH</vt:lpstr>
      <vt:lpstr>Tình huống(Trường hợp)</vt:lpstr>
      <vt:lpstr>Scenario example: Lập kế hoạch họp</vt:lpstr>
      <vt:lpstr>Các loại kịch bản trường hợp</vt:lpstr>
      <vt:lpstr>Hệ thống thang máy</vt:lpstr>
      <vt:lpstr>Hệ thống thang máy</vt:lpstr>
      <vt:lpstr>Kịch bản: ưu và khuyết điểm</vt:lpstr>
      <vt:lpstr>NGUYÊN MẪU &amp; MÔ HÌNH</vt:lpstr>
      <vt:lpstr>          Yêu cầu mẫu</vt:lpstr>
      <vt:lpstr>NGUYÊN MẪU &amp; MÔ HÌNH: ƯU VÀ KHUYẾT ĐIỂM</vt:lpstr>
      <vt:lpstr>SỬ DỤNG LẠI KIẾN THỨC</vt:lpstr>
      <vt:lpstr>Tái sử dụng kiến thức về miền độc lập: các yêu cầu phân loại</vt:lpstr>
      <vt:lpstr>Tái sử dụng kiến thức độc lập miền:  mô hình meta RD</vt:lpstr>
      <vt:lpstr>Tái sử dụng kiến thức về tên miền cụ thể</vt:lpstr>
      <vt:lpstr>Tái sử dụng tên miền – Kiến thức cụ thể (2) </vt:lpstr>
      <vt:lpstr>Knowledge reuse: pros &amp; cons</vt:lpstr>
      <vt:lpstr>Kỹ thuật lấy yêu cầu các bên liên quan</vt:lpstr>
      <vt:lpstr>Phỏng vấn</vt:lpstr>
      <vt:lpstr>       Các loại phỏng vấn</vt:lpstr>
      <vt:lpstr>Phỏng vấn: thế mạnh và khó khăn</vt:lpstr>
      <vt:lpstr>             Hướng dẫn phỏng vấn hiệu quả</vt:lpstr>
      <vt:lpstr>Hướng dẫn phỏng vấn hiệu quả (2)  </vt:lpstr>
      <vt:lpstr>  Hệ thống thang máy</vt:lpstr>
      <vt:lpstr>Hệ thống thang máy</vt:lpstr>
      <vt:lpstr>2. KỸ THUẬT KHAI THÁC YÊU CẦU</vt:lpstr>
      <vt:lpstr>Các nguồn yêu cầu </vt:lpstr>
      <vt:lpstr>Các nguồn yêu cầu </vt:lpstr>
      <vt:lpstr>Các nguồn yêu cầu </vt:lpstr>
      <vt:lpstr>Các nguồn yêu cầu </vt:lpstr>
      <vt:lpstr>Phân loại các yêu cầu theo mô hình Kano</vt:lpstr>
      <vt:lpstr>Phân loại các yêu cầu theo mô hình Kano</vt:lpstr>
      <vt:lpstr>Các kỹ thuật sưu liệu Phân loại</vt:lpstr>
      <vt:lpstr>Các kỹ thuật sưu liệu Kỹ thuật khảo sát - Survey Techniques</vt:lpstr>
      <vt:lpstr>Các kỹ thuật sưu liệu Creativity Techniques</vt:lpstr>
      <vt:lpstr>PowerPoint Presentation</vt:lpstr>
      <vt:lpstr>Các kỹ thuật sưu liệu Kỹ thuật lấy tài liệu làm trung tâm - Document-centric Techniques </vt:lpstr>
      <vt:lpstr>Các kỹ thuật sưu liệu Observation Techniques </vt:lpstr>
      <vt:lpstr>Các kỹ thuật sưu liệu Support Techniques </vt:lpstr>
      <vt:lpstr>PowerPoint Presentation</vt:lpstr>
      <vt:lpstr>2. KỸ THUẬT KHAI THÁC YÊU CẦU</vt:lpstr>
      <vt:lpstr>PowerPoint Presentation</vt:lpstr>
      <vt:lpstr>Ra quyết định đàm phán cơ bản ban đầu</vt:lpstr>
      <vt:lpstr>Phác thảo về đánh giá yêu cầu</vt:lpstr>
      <vt:lpstr>Quản lý mâu thuẫn</vt:lpstr>
      <vt:lpstr>Các loại mâu thuẫn trong RE </vt:lpstr>
      <vt:lpstr>Các loại mâu thuẫn trong RE (2)</vt:lpstr>
      <vt:lpstr>Xử lý mâu thuẫn</vt:lpstr>
      <vt:lpstr>Quản lí xung đột: một quá trình có hệ thống</vt:lpstr>
      <vt:lpstr>Phát hiện xung đột nên được ghi chép</vt:lpstr>
      <vt:lpstr>Quản lí xung đột: Một quy trình hệ thống (2)  </vt:lpstr>
      <vt:lpstr>CHIẾN THUẬT GIẢI QUYẾT XUNG ĐỘT </vt:lpstr>
      <vt:lpstr>Quản lí mâu thuẫn: Một quá trình của hệ thống  </vt:lpstr>
      <vt:lpstr>Hệ thống thang máy  </vt:lpstr>
      <vt:lpstr>Đánh giá yêu cầu: Phác thảo  </vt:lpstr>
      <vt:lpstr>Rủi ro là gì?  </vt:lpstr>
      <vt:lpstr>Các loại nguy cơ trong RE  </vt:lpstr>
      <vt:lpstr>Quản lý rủi ro RE  </vt:lpstr>
      <vt:lpstr>Xác định rủi ro: Danh mục kiểm tra rủi ro </vt:lpstr>
      <vt:lpstr>Xác định rủi ro: Kiểm tra thành phần </vt:lpstr>
      <vt:lpstr>Xác định rủi ro: Cây rủi ro  </vt:lpstr>
      <vt:lpstr>Cây rủi ro: Ví dụ </vt:lpstr>
      <vt:lpstr>Xây dựng cây rủi ro: Xác định các nút bị lỗi  </vt:lpstr>
      <vt:lpstr>Phân tích những tổ hợp lỗi: Xác định các nút bị lỗi  </vt:lpstr>
      <vt:lpstr>Nguồn gốc Cut-set tree derivation (CST): Ví dụ </vt:lpstr>
      <vt:lpstr>Xác định rủi ro: Sử dụng các kỹ thuật gợi ý </vt:lpstr>
      <vt:lpstr>Đánh giá rủi ro </vt:lpstr>
      <vt:lpstr>Bảng đánh giá rủi ro định tính: Ví dụ Rủi ro: “cửa mở khi tàu đang di chuyển” </vt:lpstr>
      <vt:lpstr>Đánh giá rủi ro(2)</vt:lpstr>
      <vt:lpstr>Kiểm soát rủi ro</vt:lpstr>
      <vt:lpstr>khám phá các biện pháp đối phó</vt:lpstr>
      <vt:lpstr>Chiến thuật giảm rủi ro</vt:lpstr>
      <vt:lpstr>Lựa chọn biện pháp đối phó</vt:lpstr>
      <vt:lpstr>Rủi ro cần được ghi lại </vt:lpstr>
      <vt:lpstr>Đánh giá phác thảo các yêu cầu</vt:lpstr>
      <vt:lpstr>DDP: quản lý rủi ro định lượng cho RE</vt:lpstr>
      <vt:lpstr>Bước 1: xây dựng Ma trận tác động</vt:lpstr>
      <vt:lpstr>Ma trận tác động: Ví dụ cho hệ thống thư viện</vt:lpstr>
      <vt:lpstr>Bước 2: xây dựng ma trận hiệu quả</vt:lpstr>
      <vt:lpstr>fectiveness matrix: example for library system</vt:lpstr>
      <vt:lpstr>Phần 3: Xác định mức giảm rủi ro cân bằng tối ưu so với chi phí phản hồi</vt:lpstr>
      <vt:lpstr>Đánh giá yêu cầu: Phác thảo</vt:lpstr>
      <vt:lpstr>Đánh giá các lựa chọn thay thế cho việc ra quyết định</vt:lpstr>
      <vt:lpstr>Lý luận định lượng để đánh giá các lựa chọn</vt:lpstr>
      <vt:lpstr>Lập luận định lượng để đánh giá các lựa chọn</vt:lpstr>
      <vt:lpstr>Đánh giá yêu cầu phác thảo</vt:lpstr>
      <vt:lpstr>Yêu cầu ưu tiên</vt:lpstr>
      <vt:lpstr>Xác định giá trị ưu tiên của chi phí</vt:lpstr>
      <vt:lpstr>Ước tính đóng góp tương đối của các yêu cầu đối về giá trị và chi phí dự án</vt:lpstr>
      <vt:lpstr>AHP, Bước 1: so sánh các yêu cầu theo cặp</vt:lpstr>
      <vt:lpstr>AHP, Bước 2: Đánh giá cách phân phối các tiêu chí trong số tất cả các yêu cầu</vt:lpstr>
      <vt:lpstr>Vẽ biểu đồ đóng góp chi phí</vt:lpstr>
      <vt:lpstr>Đánh giá yêu cầu:Tóm lược</vt:lpstr>
      <vt:lpstr>Đánh giá yêu cầu: tóm lược(2)</vt:lpstr>
      <vt:lpstr>Thuật ngữ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THUẬT PHÂN TÍCH YÊU CẦU</dc:title>
  <dc:creator>Trinh Dong NGUYEN</dc:creator>
  <cp:lastModifiedBy>Trinh Dong NGUYEN</cp:lastModifiedBy>
  <cp:revision>194</cp:revision>
  <dcterms:created xsi:type="dcterms:W3CDTF">2021-08-13T16:42:49Z</dcterms:created>
  <dcterms:modified xsi:type="dcterms:W3CDTF">2021-10-03T14:13:24Z</dcterms:modified>
</cp:coreProperties>
</file>