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1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8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4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3BAE2-38EA-4388-80B8-D3D07EC18F94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49BF7-96E5-4CFA-A707-AB87834DA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9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>
            <a:extLst>
              <a:ext uri="{FF2B5EF4-FFF2-40B4-BE49-F238E27FC236}">
                <a16:creationId xmlns:a16="http://schemas.microsoft.com/office/drawing/2014/main" id="{9EE436E6-D01B-427E-9389-BB19617F58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983199-030B-4907-9A9C-51E7B047CE6A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300"/>
          </a:p>
        </p:txBody>
      </p:sp>
      <p:sp>
        <p:nvSpPr>
          <p:cNvPr id="5123" name="Text Box 1">
            <a:extLst>
              <a:ext uri="{FF2B5EF4-FFF2-40B4-BE49-F238E27FC236}">
                <a16:creationId xmlns:a16="http://schemas.microsoft.com/office/drawing/2014/main" id="{85884173-46A6-460A-A733-16823FF85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953ABF0E-0E98-44F2-BC8C-7B733D2D9E0C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300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1F37C907-E109-4A30-951E-CFE36FC8E76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Text Box 3">
            <a:extLst>
              <a:ext uri="{FF2B5EF4-FFF2-40B4-BE49-F238E27FC236}">
                <a16:creationId xmlns:a16="http://schemas.microsoft.com/office/drawing/2014/main" id="{9D043985-08BA-4225-8D24-E2C8FE8EA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>
            <a:extLst>
              <a:ext uri="{FF2B5EF4-FFF2-40B4-BE49-F238E27FC236}">
                <a16:creationId xmlns:a16="http://schemas.microsoft.com/office/drawing/2014/main" id="{843E81BE-CDD3-443B-9B16-8FFCF37127C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10D89AE-2864-468E-BCCA-14B515B7F0DA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/>
          </a:p>
        </p:txBody>
      </p:sp>
      <p:sp>
        <p:nvSpPr>
          <p:cNvPr id="23555" name="Text Box 1">
            <a:extLst>
              <a:ext uri="{FF2B5EF4-FFF2-40B4-BE49-F238E27FC236}">
                <a16:creationId xmlns:a16="http://schemas.microsoft.com/office/drawing/2014/main" id="{42EF6EC1-B3F8-4335-A769-607FCA339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5213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260" tIns="45630" rIns="91260" bIns="4563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042CD265-7700-4A64-A5BB-682C30B4BEFE}" type="slidenum">
              <a:rPr lang="en-US" altLang="en-US"/>
              <a:pPr algn="r" eaLnBrk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/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CB4873AF-E64C-408A-B56F-D14F18EC85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7" name="Text Box 3">
            <a:extLst>
              <a:ext uri="{FF2B5EF4-FFF2-40B4-BE49-F238E27FC236}">
                <a16:creationId xmlns:a16="http://schemas.microsoft.com/office/drawing/2014/main" id="{42006C47-7262-46EB-8A4E-4B4CE25F1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pPr algn="ctr">
              <a:spcBef>
                <a:spcPts val="1138"/>
              </a:spcBef>
              <a:buClr>
                <a:srgbClr val="000000"/>
              </a:buClr>
              <a:buSzPct val="100000"/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>
            <a:extLst>
              <a:ext uri="{FF2B5EF4-FFF2-40B4-BE49-F238E27FC236}">
                <a16:creationId xmlns:a16="http://schemas.microsoft.com/office/drawing/2014/main" id="{908C44FD-8709-4137-9CC6-7CEB9B47B74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C6EC610-0445-4CDC-BDDB-BEEC831C6EDE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/>
          </a:p>
        </p:txBody>
      </p:sp>
      <p:sp>
        <p:nvSpPr>
          <p:cNvPr id="25603" name="Text Box 1">
            <a:extLst>
              <a:ext uri="{FF2B5EF4-FFF2-40B4-BE49-F238E27FC236}">
                <a16:creationId xmlns:a16="http://schemas.microsoft.com/office/drawing/2014/main" id="{728EA66A-C851-4E5D-95A3-F48E6EB67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5213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260" tIns="45630" rIns="91260" bIns="4563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B34D14E1-1048-4A73-A639-6872F7FC218B}" type="slidenum">
              <a:rPr lang="en-US" altLang="en-US"/>
              <a:pPr algn="r" eaLnBrk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/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77EED788-14CA-4C48-87F4-3AEE4FC0D9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5" name="Text Box 3">
            <a:extLst>
              <a:ext uri="{FF2B5EF4-FFF2-40B4-BE49-F238E27FC236}">
                <a16:creationId xmlns:a16="http://schemas.microsoft.com/office/drawing/2014/main" id="{E8CDE62A-DE91-45A2-9C63-33FF29451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pPr algn="ctr">
              <a:spcBef>
                <a:spcPts val="1138"/>
              </a:spcBef>
              <a:buClr>
                <a:srgbClr val="000000"/>
              </a:buClr>
              <a:buSzPct val="100000"/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">
            <a:extLst>
              <a:ext uri="{FF2B5EF4-FFF2-40B4-BE49-F238E27FC236}">
                <a16:creationId xmlns:a16="http://schemas.microsoft.com/office/drawing/2014/main" id="{F73E2994-1403-4F19-A8B8-B00C30BD141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FCD436-583F-412F-A508-0F529DB0EECF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300"/>
          </a:p>
        </p:txBody>
      </p:sp>
      <p:sp>
        <p:nvSpPr>
          <p:cNvPr id="27651" name="Text Box 1">
            <a:extLst>
              <a:ext uri="{FF2B5EF4-FFF2-40B4-BE49-F238E27FC236}">
                <a16:creationId xmlns:a16="http://schemas.microsoft.com/office/drawing/2014/main" id="{D5D57342-D6CB-434E-AA0E-DDAB29422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02940655-ED3A-4147-B9BA-07EE3CC95978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300"/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77F8EE75-1159-43DE-A49D-A5F46D21A2F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3" name="Text Box 3">
            <a:extLst>
              <a:ext uri="{FF2B5EF4-FFF2-40B4-BE49-F238E27FC236}">
                <a16:creationId xmlns:a16="http://schemas.microsoft.com/office/drawing/2014/main" id="{360E279D-0F37-42EF-B994-9EDAA283C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>
            <a:extLst>
              <a:ext uri="{FF2B5EF4-FFF2-40B4-BE49-F238E27FC236}">
                <a16:creationId xmlns:a16="http://schemas.microsoft.com/office/drawing/2014/main" id="{D239FFD1-4E14-4358-9B00-DEF71937AC9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8E879A-9238-44E2-97DD-48790F91D728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300"/>
          </a:p>
        </p:txBody>
      </p:sp>
      <p:sp>
        <p:nvSpPr>
          <p:cNvPr id="29699" name="Text Box 1">
            <a:extLst>
              <a:ext uri="{FF2B5EF4-FFF2-40B4-BE49-F238E27FC236}">
                <a16:creationId xmlns:a16="http://schemas.microsoft.com/office/drawing/2014/main" id="{703FBBCD-18F7-41D4-908F-444B9C120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E48A3950-991E-4B47-8A43-CAE13F35048B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300"/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E035B707-5AF6-42A1-80CA-57053E47C83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1" name="Text Box 3">
            <a:extLst>
              <a:ext uri="{FF2B5EF4-FFF2-40B4-BE49-F238E27FC236}">
                <a16:creationId xmlns:a16="http://schemas.microsoft.com/office/drawing/2014/main" id="{7D36B688-C724-4830-ADDC-25E29AC4D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>
            <a:extLst>
              <a:ext uri="{FF2B5EF4-FFF2-40B4-BE49-F238E27FC236}">
                <a16:creationId xmlns:a16="http://schemas.microsoft.com/office/drawing/2014/main" id="{6B0EA354-F818-4E27-AB4D-B61E99715BC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075D7D2-3074-4ED6-B61B-2C0CF66CF4AC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300"/>
          </a:p>
        </p:txBody>
      </p:sp>
      <p:sp>
        <p:nvSpPr>
          <p:cNvPr id="31747" name="Text Box 1">
            <a:extLst>
              <a:ext uri="{FF2B5EF4-FFF2-40B4-BE49-F238E27FC236}">
                <a16:creationId xmlns:a16="http://schemas.microsoft.com/office/drawing/2014/main" id="{79597CDD-CEF8-4DAC-9950-16FBDB663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28F6F1CF-C28C-4A24-AFA4-2331802C6904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3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1429CAD0-33D5-4147-9123-83953DF23D6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9" name="Text Box 3">
            <a:extLst>
              <a:ext uri="{FF2B5EF4-FFF2-40B4-BE49-F238E27FC236}">
                <a16:creationId xmlns:a16="http://schemas.microsoft.com/office/drawing/2014/main" id="{523D2F37-F5CE-4E0A-AEF4-16EA2AD70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>
            <a:extLst>
              <a:ext uri="{FF2B5EF4-FFF2-40B4-BE49-F238E27FC236}">
                <a16:creationId xmlns:a16="http://schemas.microsoft.com/office/drawing/2014/main" id="{A44F7195-A34D-4C22-880A-25716D1F6AA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3965709-3CA2-4E2F-9F1A-675E917A444D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300"/>
          </a:p>
        </p:txBody>
      </p:sp>
      <p:sp>
        <p:nvSpPr>
          <p:cNvPr id="33795" name="Text Box 1">
            <a:extLst>
              <a:ext uri="{FF2B5EF4-FFF2-40B4-BE49-F238E27FC236}">
                <a16:creationId xmlns:a16="http://schemas.microsoft.com/office/drawing/2014/main" id="{05F90ED8-8BBA-4EE8-9489-DEDA1D25A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6F38CFAA-1275-44B2-944D-866A55428142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3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84E008B9-CB34-4163-9E57-A29CA49BF05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7" name="Text Box 3">
            <a:extLst>
              <a:ext uri="{FF2B5EF4-FFF2-40B4-BE49-F238E27FC236}">
                <a16:creationId xmlns:a16="http://schemas.microsoft.com/office/drawing/2014/main" id="{E228FCD2-0F5B-4CEB-B607-E364C223C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>
            <a:extLst>
              <a:ext uri="{FF2B5EF4-FFF2-40B4-BE49-F238E27FC236}">
                <a16:creationId xmlns:a16="http://schemas.microsoft.com/office/drawing/2014/main" id="{57EB0958-59EB-4F85-A9BD-F35E3AC4CC7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DF384A9-B163-4199-9777-6E3E1456A59E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300"/>
          </a:p>
        </p:txBody>
      </p:sp>
      <p:sp>
        <p:nvSpPr>
          <p:cNvPr id="35843" name="Text Box 1">
            <a:extLst>
              <a:ext uri="{FF2B5EF4-FFF2-40B4-BE49-F238E27FC236}">
                <a16:creationId xmlns:a16="http://schemas.microsoft.com/office/drawing/2014/main" id="{4C821F40-5D47-4497-9B0E-F405FA56D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216DB7FC-F219-4AFD-9391-8ECE6A2A61CA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300"/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2F5FC394-8ACA-4DB4-BF7F-A6A9CEC6527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5" name="Text Box 3">
            <a:extLst>
              <a:ext uri="{FF2B5EF4-FFF2-40B4-BE49-F238E27FC236}">
                <a16:creationId xmlns:a16="http://schemas.microsoft.com/office/drawing/2014/main" id="{31D7CC03-17D5-48AA-856A-79BEB6C4B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>
            <a:extLst>
              <a:ext uri="{FF2B5EF4-FFF2-40B4-BE49-F238E27FC236}">
                <a16:creationId xmlns:a16="http://schemas.microsoft.com/office/drawing/2014/main" id="{C1FBDC0B-D2C4-4C9B-B388-338F0D9B562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5A2F49F-D8C5-4B12-B1B1-57FBF95564D8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300"/>
          </a:p>
        </p:txBody>
      </p:sp>
      <p:sp>
        <p:nvSpPr>
          <p:cNvPr id="37891" name="Text Box 1">
            <a:extLst>
              <a:ext uri="{FF2B5EF4-FFF2-40B4-BE49-F238E27FC236}">
                <a16:creationId xmlns:a16="http://schemas.microsoft.com/office/drawing/2014/main" id="{D3C4F15F-E4F8-492F-BAF0-48DE44E8C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787EBEA2-1B40-44A4-B70A-8ED21B8E2A23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300"/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DC72065E-4366-40B2-A4CC-F9A4717DD4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3" name="Text Box 3">
            <a:extLst>
              <a:ext uri="{FF2B5EF4-FFF2-40B4-BE49-F238E27FC236}">
                <a16:creationId xmlns:a16="http://schemas.microsoft.com/office/drawing/2014/main" id="{492C0B67-1130-491A-AB37-AD4498F03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>
            <a:extLst>
              <a:ext uri="{FF2B5EF4-FFF2-40B4-BE49-F238E27FC236}">
                <a16:creationId xmlns:a16="http://schemas.microsoft.com/office/drawing/2014/main" id="{7B0DE7F2-E37D-496A-BA01-9C4AE790BB1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3E75A6-A532-446B-8F12-C9A58E6C9E9E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300"/>
          </a:p>
        </p:txBody>
      </p:sp>
      <p:sp>
        <p:nvSpPr>
          <p:cNvPr id="39939" name="Text Box 1">
            <a:extLst>
              <a:ext uri="{FF2B5EF4-FFF2-40B4-BE49-F238E27FC236}">
                <a16:creationId xmlns:a16="http://schemas.microsoft.com/office/drawing/2014/main" id="{0929BF9E-626F-42C8-BD66-26B5517ED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F7492B57-F0A6-4248-965F-68BF8AF4F75E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300"/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DB50E40E-81CD-4EDE-A606-E418E571AB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1" name="Text Box 3">
            <a:extLst>
              <a:ext uri="{FF2B5EF4-FFF2-40B4-BE49-F238E27FC236}">
                <a16:creationId xmlns:a16="http://schemas.microsoft.com/office/drawing/2014/main" id="{AABE52A7-B3D3-4F1E-8A9A-221E92524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>
            <a:extLst>
              <a:ext uri="{FF2B5EF4-FFF2-40B4-BE49-F238E27FC236}">
                <a16:creationId xmlns:a16="http://schemas.microsoft.com/office/drawing/2014/main" id="{ECFC2714-2511-4F2B-8A7C-97B6F041C6C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9F47DC4-063C-481A-9E52-DB62ECE0B732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300"/>
          </a:p>
        </p:txBody>
      </p:sp>
      <p:sp>
        <p:nvSpPr>
          <p:cNvPr id="41987" name="Text Box 1">
            <a:extLst>
              <a:ext uri="{FF2B5EF4-FFF2-40B4-BE49-F238E27FC236}">
                <a16:creationId xmlns:a16="http://schemas.microsoft.com/office/drawing/2014/main" id="{C9CEF1F3-D6C3-4264-A07B-214A062A6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B8AD95C3-79EE-4AC5-AB7C-E7F2AF696643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300"/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9F3E69F8-C7B4-4710-B859-529149E785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9" name="Text Box 3">
            <a:extLst>
              <a:ext uri="{FF2B5EF4-FFF2-40B4-BE49-F238E27FC236}">
                <a16:creationId xmlns:a16="http://schemas.microsoft.com/office/drawing/2014/main" id="{8B76DEFC-5459-49BA-925A-FF253D7AC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>
            <a:extLst>
              <a:ext uri="{FF2B5EF4-FFF2-40B4-BE49-F238E27FC236}">
                <a16:creationId xmlns:a16="http://schemas.microsoft.com/office/drawing/2014/main" id="{86A455FA-1D18-48B3-8943-F504B292F3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5F79353-A7DC-4AEF-B366-198687D1D4F9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300"/>
          </a:p>
        </p:txBody>
      </p:sp>
      <p:sp>
        <p:nvSpPr>
          <p:cNvPr id="7171" name="Text Box 1">
            <a:extLst>
              <a:ext uri="{FF2B5EF4-FFF2-40B4-BE49-F238E27FC236}">
                <a16:creationId xmlns:a16="http://schemas.microsoft.com/office/drawing/2014/main" id="{5FDB03C0-5066-44BA-9CC5-74155A937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B9044D91-3478-48B8-9881-6B396EBC6062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300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9185E60E-C5D8-459B-8202-4FD6E32A53F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593DC26D-F1BC-4335-9D3E-4E7515928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>
            <a:extLst>
              <a:ext uri="{FF2B5EF4-FFF2-40B4-BE49-F238E27FC236}">
                <a16:creationId xmlns:a16="http://schemas.microsoft.com/office/drawing/2014/main" id="{23AA0D45-EA59-46A4-86F2-BDD7FFA5E60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7F35EB-01AA-48CA-A721-7A055889080B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300"/>
          </a:p>
        </p:txBody>
      </p:sp>
      <p:sp>
        <p:nvSpPr>
          <p:cNvPr id="44035" name="Text Box 1">
            <a:extLst>
              <a:ext uri="{FF2B5EF4-FFF2-40B4-BE49-F238E27FC236}">
                <a16:creationId xmlns:a16="http://schemas.microsoft.com/office/drawing/2014/main" id="{198CDD65-95B7-4D14-B4CD-AB2340942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8B3A74EB-2DB2-45AD-9087-03222346DB0F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300"/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2D7E8C0D-9B3C-44B2-AFC9-888713E4CC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Text Box 3">
            <a:extLst>
              <a:ext uri="{FF2B5EF4-FFF2-40B4-BE49-F238E27FC236}">
                <a16:creationId xmlns:a16="http://schemas.microsoft.com/office/drawing/2014/main" id="{D942847D-8743-4861-AE37-F125C2BE0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>
            <a:extLst>
              <a:ext uri="{FF2B5EF4-FFF2-40B4-BE49-F238E27FC236}">
                <a16:creationId xmlns:a16="http://schemas.microsoft.com/office/drawing/2014/main" id="{21A04AB0-A5F4-40CB-BCB5-5AE0750AD00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9029E0-918E-4499-9FA2-2D5CEF7671B2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300"/>
          </a:p>
        </p:txBody>
      </p:sp>
      <p:sp>
        <p:nvSpPr>
          <p:cNvPr id="46083" name="Text Box 1">
            <a:extLst>
              <a:ext uri="{FF2B5EF4-FFF2-40B4-BE49-F238E27FC236}">
                <a16:creationId xmlns:a16="http://schemas.microsoft.com/office/drawing/2014/main" id="{0968F9BC-399A-4977-9F60-3A681591B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11AD4C4E-E64F-4D36-86DE-CCA1687EB997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300"/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4B34AC74-682C-44A2-A63F-65FA5800B7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5" name="Text Box 3">
            <a:extLst>
              <a:ext uri="{FF2B5EF4-FFF2-40B4-BE49-F238E27FC236}">
                <a16:creationId xmlns:a16="http://schemas.microsoft.com/office/drawing/2014/main" id="{02FFCFF2-7F91-4ECB-BD01-3DDECDE5B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>
            <a:extLst>
              <a:ext uri="{FF2B5EF4-FFF2-40B4-BE49-F238E27FC236}">
                <a16:creationId xmlns:a16="http://schemas.microsoft.com/office/drawing/2014/main" id="{2F90287A-353D-47B6-B137-6748CA9432C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06C37C-A257-4DE3-B680-D48D661CB3E2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300"/>
          </a:p>
        </p:txBody>
      </p:sp>
      <p:sp>
        <p:nvSpPr>
          <p:cNvPr id="48131" name="Text Box 1">
            <a:extLst>
              <a:ext uri="{FF2B5EF4-FFF2-40B4-BE49-F238E27FC236}">
                <a16:creationId xmlns:a16="http://schemas.microsoft.com/office/drawing/2014/main" id="{C619C416-CBBF-4D9C-96A6-F48D90BBD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C3224DF8-12FF-4B3C-802E-9E2B36C6B791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300"/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17E87C64-2253-4651-A332-5C51487AC9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3" name="Text Box 3">
            <a:extLst>
              <a:ext uri="{FF2B5EF4-FFF2-40B4-BE49-F238E27FC236}">
                <a16:creationId xmlns:a16="http://schemas.microsoft.com/office/drawing/2014/main" id="{13139307-A9AD-4F85-B045-8B2396A83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8">
            <a:extLst>
              <a:ext uri="{FF2B5EF4-FFF2-40B4-BE49-F238E27FC236}">
                <a16:creationId xmlns:a16="http://schemas.microsoft.com/office/drawing/2014/main" id="{20D018B9-71BA-4A95-ADEC-1C3A0286174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DA434F7-79B3-451B-A76C-86C8561C3B5A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300"/>
          </a:p>
        </p:txBody>
      </p:sp>
      <p:sp>
        <p:nvSpPr>
          <p:cNvPr id="50179" name="Text Box 1">
            <a:extLst>
              <a:ext uri="{FF2B5EF4-FFF2-40B4-BE49-F238E27FC236}">
                <a16:creationId xmlns:a16="http://schemas.microsoft.com/office/drawing/2014/main" id="{751C6477-1BF4-445F-9DA6-3017BF7C9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77184A79-7EBF-4BCF-8931-7D2B779FB9AF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300"/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14D79C0F-7CE4-4B7F-B7F1-3B5E02E034F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81" name="Text Box 3">
            <a:extLst>
              <a:ext uri="{FF2B5EF4-FFF2-40B4-BE49-F238E27FC236}">
                <a16:creationId xmlns:a16="http://schemas.microsoft.com/office/drawing/2014/main" id="{2020ED62-845F-4EF1-9C6B-A1BC99EE1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8">
            <a:extLst>
              <a:ext uri="{FF2B5EF4-FFF2-40B4-BE49-F238E27FC236}">
                <a16:creationId xmlns:a16="http://schemas.microsoft.com/office/drawing/2014/main" id="{DC9DB97B-49EB-4E99-8040-320AC85A418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62458C-F4BB-4C5B-9B09-E28DC0AFFBF0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300"/>
          </a:p>
        </p:txBody>
      </p:sp>
      <p:sp>
        <p:nvSpPr>
          <p:cNvPr id="52227" name="Text Box 1">
            <a:extLst>
              <a:ext uri="{FF2B5EF4-FFF2-40B4-BE49-F238E27FC236}">
                <a16:creationId xmlns:a16="http://schemas.microsoft.com/office/drawing/2014/main" id="{A8533515-C147-4763-B019-4D7D39127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AA85042E-1A1E-4E41-B82E-E930311E28DC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300"/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65855918-A565-46B2-8A09-CF503F44D6D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9" name="Text Box 3">
            <a:extLst>
              <a:ext uri="{FF2B5EF4-FFF2-40B4-BE49-F238E27FC236}">
                <a16:creationId xmlns:a16="http://schemas.microsoft.com/office/drawing/2014/main" id="{C3FF650A-D027-4587-950B-161BE0FC9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8">
            <a:extLst>
              <a:ext uri="{FF2B5EF4-FFF2-40B4-BE49-F238E27FC236}">
                <a16:creationId xmlns:a16="http://schemas.microsoft.com/office/drawing/2014/main" id="{E63C66C2-76D1-4B8D-99EC-9FF6FB41361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E3C9B9-77CE-4EDC-A521-3128E227AE28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300"/>
          </a:p>
        </p:txBody>
      </p:sp>
      <p:sp>
        <p:nvSpPr>
          <p:cNvPr id="54275" name="Text Box 1">
            <a:extLst>
              <a:ext uri="{FF2B5EF4-FFF2-40B4-BE49-F238E27FC236}">
                <a16:creationId xmlns:a16="http://schemas.microsoft.com/office/drawing/2014/main" id="{6F9081D2-C862-4F38-A221-16C981D9C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EFA53F2B-CE83-4828-86CB-39ACC0B8C828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300"/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2AE7E1BD-5030-473A-94EF-E51CA34603C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7" name="Text Box 3">
            <a:extLst>
              <a:ext uri="{FF2B5EF4-FFF2-40B4-BE49-F238E27FC236}">
                <a16:creationId xmlns:a16="http://schemas.microsoft.com/office/drawing/2014/main" id="{55CBEC85-49D6-45CE-BE6A-BEB4AD42B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8">
            <a:extLst>
              <a:ext uri="{FF2B5EF4-FFF2-40B4-BE49-F238E27FC236}">
                <a16:creationId xmlns:a16="http://schemas.microsoft.com/office/drawing/2014/main" id="{A8F621B0-EEE7-43DE-9E98-EC2D434B33B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1E0001-98C9-449C-93AA-F7B595B34EE9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300"/>
          </a:p>
        </p:txBody>
      </p:sp>
      <p:sp>
        <p:nvSpPr>
          <p:cNvPr id="56323" name="Text Box 1">
            <a:extLst>
              <a:ext uri="{FF2B5EF4-FFF2-40B4-BE49-F238E27FC236}">
                <a16:creationId xmlns:a16="http://schemas.microsoft.com/office/drawing/2014/main" id="{EE7911D8-EED9-441F-99B6-AFDBB60BD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0E7D4A57-B2B0-4699-9D49-D1DAB9062391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300"/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7CAE89B8-6C69-4899-A243-97E330FFBD7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5" name="Text Box 3">
            <a:extLst>
              <a:ext uri="{FF2B5EF4-FFF2-40B4-BE49-F238E27FC236}">
                <a16:creationId xmlns:a16="http://schemas.microsoft.com/office/drawing/2014/main" id="{E1C45727-AA7C-40F6-AEC3-FF2509D6A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8">
            <a:extLst>
              <a:ext uri="{FF2B5EF4-FFF2-40B4-BE49-F238E27FC236}">
                <a16:creationId xmlns:a16="http://schemas.microsoft.com/office/drawing/2014/main" id="{22EE4823-DBA7-4BB7-9A15-D1E9BA3F3AB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DB9020A-7460-4108-8528-4139857F3B50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300"/>
          </a:p>
        </p:txBody>
      </p:sp>
      <p:sp>
        <p:nvSpPr>
          <p:cNvPr id="58371" name="Text Box 1">
            <a:extLst>
              <a:ext uri="{FF2B5EF4-FFF2-40B4-BE49-F238E27FC236}">
                <a16:creationId xmlns:a16="http://schemas.microsoft.com/office/drawing/2014/main" id="{6D9F7AA1-D59D-49BE-8A7A-A1D11CC1D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80AC5973-9CCC-41D4-985B-9E01D3CED1A8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300"/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653F8F24-A37B-4C39-B36A-934EF832713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3" name="Text Box 3">
            <a:extLst>
              <a:ext uri="{FF2B5EF4-FFF2-40B4-BE49-F238E27FC236}">
                <a16:creationId xmlns:a16="http://schemas.microsoft.com/office/drawing/2014/main" id="{5FFCA3F3-70A5-4BCB-B055-47D8E9D7C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>
            <a:extLst>
              <a:ext uri="{FF2B5EF4-FFF2-40B4-BE49-F238E27FC236}">
                <a16:creationId xmlns:a16="http://schemas.microsoft.com/office/drawing/2014/main" id="{D39F3D54-77B4-44C2-9BC0-72E9887A858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D3BE7AC-DBA0-4476-BE89-3AD1BB51E69D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300"/>
          </a:p>
        </p:txBody>
      </p:sp>
      <p:sp>
        <p:nvSpPr>
          <p:cNvPr id="9219" name="Text Box 1">
            <a:extLst>
              <a:ext uri="{FF2B5EF4-FFF2-40B4-BE49-F238E27FC236}">
                <a16:creationId xmlns:a16="http://schemas.microsoft.com/office/drawing/2014/main" id="{3A2794EF-645C-4E0C-82BB-9D55B1A2D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6221C98D-B377-49D0-B25E-EF1D131547B4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300"/>
          </a:p>
        </p:txBody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B554017A-4D39-45AE-8156-4DF321F71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579058B-C5F1-40D9-8C1D-BF22A4FE4678}" type="slidenum">
              <a:rPr lang="en-US" altLang="en-US" sz="1300"/>
              <a:pPr algn="r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300"/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AED0FF59-65BD-4809-9607-A90CE9594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222" name="Text Box 4">
            <a:extLst>
              <a:ext uri="{FF2B5EF4-FFF2-40B4-BE49-F238E27FC236}">
                <a16:creationId xmlns:a16="http://schemas.microsoft.com/office/drawing/2014/main" id="{DCF87A2F-6920-452E-A636-B972F0B2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>
            <a:extLst>
              <a:ext uri="{FF2B5EF4-FFF2-40B4-BE49-F238E27FC236}">
                <a16:creationId xmlns:a16="http://schemas.microsoft.com/office/drawing/2014/main" id="{D457998D-CFA2-4611-B06B-1488891218D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BD3BD3-B939-4422-81BA-A9D83A7B046A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300"/>
          </a:p>
        </p:txBody>
      </p:sp>
      <p:sp>
        <p:nvSpPr>
          <p:cNvPr id="11267" name="Text Box 1">
            <a:extLst>
              <a:ext uri="{FF2B5EF4-FFF2-40B4-BE49-F238E27FC236}">
                <a16:creationId xmlns:a16="http://schemas.microsoft.com/office/drawing/2014/main" id="{263E45F2-54FB-4DB8-8DED-43029E70D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9004BA9C-9B43-4D3D-B16B-C38B3DC4C1B7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300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65BAA26C-90E3-414A-95D5-E2D7411641D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Text Box 3">
            <a:extLst>
              <a:ext uri="{FF2B5EF4-FFF2-40B4-BE49-F238E27FC236}">
                <a16:creationId xmlns:a16="http://schemas.microsoft.com/office/drawing/2014/main" id="{2A0DBFB4-9A12-4973-8D0C-6D209B52F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>
            <a:extLst>
              <a:ext uri="{FF2B5EF4-FFF2-40B4-BE49-F238E27FC236}">
                <a16:creationId xmlns:a16="http://schemas.microsoft.com/office/drawing/2014/main" id="{26F15DAE-FFAA-4E8E-85A7-3B760092FA5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6821435-C915-4595-BCBA-EEFDD8103099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300"/>
          </a:p>
        </p:txBody>
      </p:sp>
      <p:sp>
        <p:nvSpPr>
          <p:cNvPr id="13315" name="Text Box 1">
            <a:extLst>
              <a:ext uri="{FF2B5EF4-FFF2-40B4-BE49-F238E27FC236}">
                <a16:creationId xmlns:a16="http://schemas.microsoft.com/office/drawing/2014/main" id="{DD97D3E7-8875-4F5A-88F3-F91CAA70E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57BD7812-CDDA-44FE-B8BE-6BA9091CCBE8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300"/>
          </a:p>
        </p:txBody>
      </p:sp>
      <p:sp>
        <p:nvSpPr>
          <p:cNvPr id="13316" name="Text Box 2">
            <a:extLst>
              <a:ext uri="{FF2B5EF4-FFF2-40B4-BE49-F238E27FC236}">
                <a16:creationId xmlns:a16="http://schemas.microsoft.com/office/drawing/2014/main" id="{038DF806-9C4A-4169-A69B-B789AED54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D2247DB2-B28A-49A3-B83A-677612211DA2}" type="slidenum">
              <a:rPr lang="en-US" altLang="en-US" sz="1300"/>
              <a:pPr algn="r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300"/>
          </a:p>
        </p:txBody>
      </p:sp>
      <p:sp>
        <p:nvSpPr>
          <p:cNvPr id="13317" name="Text Box 3">
            <a:extLst>
              <a:ext uri="{FF2B5EF4-FFF2-40B4-BE49-F238E27FC236}">
                <a16:creationId xmlns:a16="http://schemas.microsoft.com/office/drawing/2014/main" id="{59CD9006-603B-4254-8BB7-9BAE072DA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8" name="Text Box 4">
            <a:extLst>
              <a:ext uri="{FF2B5EF4-FFF2-40B4-BE49-F238E27FC236}">
                <a16:creationId xmlns:a16="http://schemas.microsoft.com/office/drawing/2014/main" id="{DCCD9477-11E0-4AE5-8B24-B7AF25670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>
            <a:extLst>
              <a:ext uri="{FF2B5EF4-FFF2-40B4-BE49-F238E27FC236}">
                <a16:creationId xmlns:a16="http://schemas.microsoft.com/office/drawing/2014/main" id="{6EB3576B-AE9D-464D-893F-D5E455D36C0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A03EEBE-2604-42D1-986C-4D1C58E3FD76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300"/>
          </a:p>
        </p:txBody>
      </p:sp>
      <p:sp>
        <p:nvSpPr>
          <p:cNvPr id="15363" name="Text Box 1">
            <a:extLst>
              <a:ext uri="{FF2B5EF4-FFF2-40B4-BE49-F238E27FC236}">
                <a16:creationId xmlns:a16="http://schemas.microsoft.com/office/drawing/2014/main" id="{1429ADAA-BD06-44B0-9045-B76316D3E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B17BD399-6200-4A41-BE46-569987CBF8AA}" type="slidenum">
              <a:rPr lang="en-US" altLang="en-US" sz="1300"/>
              <a:pPr algn="r" eaLnBrk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300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C63DA73C-EC90-4161-BE50-4117FF4737A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Text Box 3">
            <a:extLst>
              <a:ext uri="{FF2B5EF4-FFF2-40B4-BE49-F238E27FC236}">
                <a16:creationId xmlns:a16="http://schemas.microsoft.com/office/drawing/2014/main" id="{D2C46C3F-33AA-4A92-996F-7B3CAA1A3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>
            <a:extLst>
              <a:ext uri="{FF2B5EF4-FFF2-40B4-BE49-F238E27FC236}">
                <a16:creationId xmlns:a16="http://schemas.microsoft.com/office/drawing/2014/main" id="{D37764ED-B730-4656-89CA-05DEE0273D2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5CD9B5-B3E1-4DAC-8AEA-648B4112B00B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/>
          </a:p>
        </p:txBody>
      </p:sp>
      <p:sp>
        <p:nvSpPr>
          <p:cNvPr id="17411" name="Text Box 1">
            <a:extLst>
              <a:ext uri="{FF2B5EF4-FFF2-40B4-BE49-F238E27FC236}">
                <a16:creationId xmlns:a16="http://schemas.microsoft.com/office/drawing/2014/main" id="{C4BD791B-48E6-46A1-A925-066A8ED54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5213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260" tIns="45630" rIns="91260" bIns="4563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9EA768DD-F40C-4018-AB5F-BA38F8A519EA}" type="slidenum">
              <a:rPr lang="en-US" altLang="en-US"/>
              <a:pPr algn="r" eaLnBrk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40DF58C8-ADBE-4883-A856-4F482201A4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3" name="Text Box 3">
            <a:extLst>
              <a:ext uri="{FF2B5EF4-FFF2-40B4-BE49-F238E27FC236}">
                <a16:creationId xmlns:a16="http://schemas.microsoft.com/office/drawing/2014/main" id="{335EDA0F-0F03-403F-906A-86B7C11FA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pPr algn="ctr">
              <a:spcBef>
                <a:spcPts val="1138"/>
              </a:spcBef>
              <a:buClr>
                <a:srgbClr val="000000"/>
              </a:buClr>
              <a:buSzPct val="100000"/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>
            <a:extLst>
              <a:ext uri="{FF2B5EF4-FFF2-40B4-BE49-F238E27FC236}">
                <a16:creationId xmlns:a16="http://schemas.microsoft.com/office/drawing/2014/main" id="{0F19A509-DA92-437F-BDB5-E1ADFD4275F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7934E78-38B4-4C1D-AD1E-A6FD9DAD5214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/>
          </a:p>
        </p:txBody>
      </p:sp>
      <p:sp>
        <p:nvSpPr>
          <p:cNvPr id="19459" name="Text Box 1">
            <a:extLst>
              <a:ext uri="{FF2B5EF4-FFF2-40B4-BE49-F238E27FC236}">
                <a16:creationId xmlns:a16="http://schemas.microsoft.com/office/drawing/2014/main" id="{02BDA0AC-B364-4EC0-B022-AB3654FF8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5213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260" tIns="45630" rIns="91260" bIns="4563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1D86CC5F-FEB9-461E-8F22-683437F269A0}" type="slidenum">
              <a:rPr lang="en-US" altLang="en-US"/>
              <a:pPr algn="r" eaLnBrk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8BE0C5AD-578B-4BF2-AEBB-608EA63882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1" name="Text Box 3">
            <a:extLst>
              <a:ext uri="{FF2B5EF4-FFF2-40B4-BE49-F238E27FC236}">
                <a16:creationId xmlns:a16="http://schemas.microsoft.com/office/drawing/2014/main" id="{8340F166-B206-4D3E-BCD3-7572B9DC3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pPr algn="ctr">
              <a:spcBef>
                <a:spcPts val="1138"/>
              </a:spcBef>
              <a:buClr>
                <a:srgbClr val="000000"/>
              </a:buClr>
              <a:buSzPct val="100000"/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>
            <a:extLst>
              <a:ext uri="{FF2B5EF4-FFF2-40B4-BE49-F238E27FC236}">
                <a16:creationId xmlns:a16="http://schemas.microsoft.com/office/drawing/2014/main" id="{902B89CE-7C0D-4ADD-ACC5-85DA39A4829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63600" algn="l"/>
                <a:tab pos="1296988" algn="l"/>
                <a:tab pos="1728788" algn="l"/>
                <a:tab pos="2162175" algn="l"/>
                <a:tab pos="25939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AEA9AF-ECD6-4E23-BB91-1F65E4879B92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/>
          </a:p>
        </p:txBody>
      </p:sp>
      <p:sp>
        <p:nvSpPr>
          <p:cNvPr id="21507" name="Text Box 1">
            <a:extLst>
              <a:ext uri="{FF2B5EF4-FFF2-40B4-BE49-F238E27FC236}">
                <a16:creationId xmlns:a16="http://schemas.microsoft.com/office/drawing/2014/main" id="{BE8F2B67-8611-41FE-A39A-CFCDD47EC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5213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260" tIns="45630" rIns="91260" bIns="4563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6A3C929F-8BB0-4988-8564-520595499ECA}" type="slidenum">
              <a:rPr lang="en-US" altLang="en-US"/>
              <a:pPr algn="r" eaLnBrk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/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2377E73C-9145-471C-BFB0-DCD091B7C8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9" name="Text Box 3">
            <a:extLst>
              <a:ext uri="{FF2B5EF4-FFF2-40B4-BE49-F238E27FC236}">
                <a16:creationId xmlns:a16="http://schemas.microsoft.com/office/drawing/2014/main" id="{D87970E6-45DA-40E8-ACF0-4C9125C62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pPr algn="ctr">
              <a:spcBef>
                <a:spcPts val="1138"/>
              </a:spcBef>
              <a:buClr>
                <a:srgbClr val="000000"/>
              </a:buClr>
              <a:buSzPct val="100000"/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DD16-4911-4A83-BC05-6380EFC394AB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1EE9740-FD17-4971-A2F5-048047EC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1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DD16-4911-4A83-BC05-6380EFC394AB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EE9740-FD17-4971-A2F5-048047EC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1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DD16-4911-4A83-BC05-6380EFC394AB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EE9740-FD17-4971-A2F5-048047EC2F6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893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DD16-4911-4A83-BC05-6380EFC394AB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EE9740-FD17-4971-A2F5-048047EC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9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DD16-4911-4A83-BC05-6380EFC394AB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EE9740-FD17-4971-A2F5-048047EC2F6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6109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DD16-4911-4A83-BC05-6380EFC394AB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EE9740-FD17-4971-A2F5-048047EC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13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DD16-4911-4A83-BC05-6380EFC394AB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9740-FD17-4971-A2F5-048047EC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77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DD16-4911-4A83-BC05-6380EFC394AB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9740-FD17-4971-A2F5-048047EC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6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DD16-4911-4A83-BC05-6380EFC394AB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9740-FD17-4971-A2F5-048047EC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0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DD16-4911-4A83-BC05-6380EFC394AB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EE9740-FD17-4971-A2F5-048047EC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DD16-4911-4A83-BC05-6380EFC394AB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EE9740-FD17-4971-A2F5-048047EC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2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DD16-4911-4A83-BC05-6380EFC394AB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EE9740-FD17-4971-A2F5-048047EC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3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DD16-4911-4A83-BC05-6380EFC394AB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9740-FD17-4971-A2F5-048047EC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7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DD16-4911-4A83-BC05-6380EFC394AB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9740-FD17-4971-A2F5-048047EC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3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DD16-4911-4A83-BC05-6380EFC394AB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9740-FD17-4971-A2F5-048047EC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DD16-4911-4A83-BC05-6380EFC394AB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EE9740-FD17-4971-A2F5-048047EC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8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7DD16-4911-4A83-BC05-6380EFC394AB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EE9740-FD17-4971-A2F5-048047EC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4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wmf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wmf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6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wmf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wmf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wmf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558A45-4D7A-4521-9FDE-79C185F10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2512" y="2253107"/>
            <a:ext cx="6937248" cy="8936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>
                <a:latin typeface="Roboto Bk" pitchFamily="2" charset="0"/>
                <a:ea typeface="Roboto Bk" pitchFamily="2" charset="0"/>
              </a:rPr>
              <a:t>KỸ THUẬT PHÂN TÍCH YÊU CẦU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2B802E6-4574-4956-843A-A0E36315D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0770" y="451513"/>
            <a:ext cx="3868446" cy="526287"/>
          </a:xfrm>
        </p:spPr>
        <p:txBody>
          <a:bodyPr>
            <a:normAutofit/>
          </a:bodyPr>
          <a:lstStyle/>
          <a:p>
            <a:pPr algn="ctr"/>
            <a:r>
              <a:rPr lang="en-US" sz="1800">
                <a:solidFill>
                  <a:schemeClr val="tx2">
                    <a:lumMod val="75000"/>
                  </a:schemeClr>
                </a:solidFill>
                <a:latin typeface="Roboto Bk" pitchFamily="2" charset="0"/>
                <a:ea typeface="Roboto Bk" pitchFamily="2" charset="0"/>
              </a:rPr>
              <a:t>KHOA CÔNG NGHỆ PHẦN MỀM</a:t>
            </a:r>
          </a:p>
        </p:txBody>
      </p:sp>
      <p:pic>
        <p:nvPicPr>
          <p:cNvPr id="1028" name="Picture 4" descr="Trường Đại học Công nghệ Thông tin">
            <a:extLst>
              <a:ext uri="{FF2B5EF4-FFF2-40B4-BE49-F238E27FC236}">
                <a16:creationId xmlns:a16="http://schemas.microsoft.com/office/drawing/2014/main" id="{910F2963-EA36-4E66-9D7E-7B9B83A8E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" y="172891"/>
            <a:ext cx="43243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83590290-F7B3-49CD-AAF5-491CF8E505D3}"/>
              </a:ext>
            </a:extLst>
          </p:cNvPr>
          <p:cNvSpPr txBox="1">
            <a:spLocks/>
          </p:cNvSpPr>
          <p:nvPr/>
        </p:nvSpPr>
        <p:spPr>
          <a:xfrm>
            <a:off x="2680354" y="6406488"/>
            <a:ext cx="5826719" cy="365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2">
                    <a:lumMod val="75000"/>
                  </a:schemeClr>
                </a:solidFill>
                <a:latin typeface="Roboto Bk" pitchFamily="2" charset="0"/>
                <a:ea typeface="Roboto Bk" pitchFamily="2" charset="0"/>
              </a:rPr>
              <a:t>HCM-2021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7F9958-42C4-4CFA-ADAA-1931F6764762}"/>
              </a:ext>
            </a:extLst>
          </p:cNvPr>
          <p:cNvSpPr txBox="1"/>
          <p:nvPr/>
        </p:nvSpPr>
        <p:spPr>
          <a:xfrm>
            <a:off x="4275810" y="4529540"/>
            <a:ext cx="442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NGUYỄN TRỊNH ĐÔNG</a:t>
            </a:r>
          </a:p>
          <a:p>
            <a:r>
              <a:rPr lang="en-US"/>
              <a:t>Email: dongnt@uit.edu.vn</a:t>
            </a:r>
          </a:p>
        </p:txBody>
      </p:sp>
    </p:spTree>
    <p:extLst>
      <p:ext uri="{BB962C8B-B14F-4D97-AF65-F5344CB8AC3E}">
        <p14:creationId xmlns:p14="http://schemas.microsoft.com/office/powerpoint/2010/main" val="4114519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>
            <a:extLst>
              <a:ext uri="{FF2B5EF4-FFF2-40B4-BE49-F238E27FC236}">
                <a16:creationId xmlns:a16="http://schemas.microsoft.com/office/drawing/2014/main" id="{BAE3C359-43AE-4926-9D8B-8A565203A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888" y="146050"/>
            <a:ext cx="6792912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vi-VN" altLang="en-US" sz="2600">
                <a:solidFill>
                  <a:srgbClr val="CC0000"/>
                </a:solidFill>
              </a:rPr>
              <a:t>Mô tả báo cáo được xem lại khi có các mục tiêu</a:t>
            </a:r>
            <a:endParaRPr lang="fr-BE" altLang="en-US" sz="2600">
              <a:solidFill>
                <a:srgbClr val="CC0000"/>
              </a:solidFill>
            </a:endParaRP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6B82298C-0394-4608-AEC2-4D1BE0EB6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80964"/>
            <a:ext cx="854075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1" name="Text Box 3">
            <a:extLst>
              <a:ext uri="{FF2B5EF4-FFF2-40B4-BE49-F238E27FC236}">
                <a16:creationId xmlns:a16="http://schemas.microsoft.com/office/drawing/2014/main" id="{59E65E5F-B959-49B5-B083-390C8A956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0" y="1185863"/>
            <a:ext cx="8985250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41313" indent="-339725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1pPr>
            <a:lvl2pPr marL="739775" indent="-282575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2pPr>
            <a:lvl3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3pPr>
            <a:lvl4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4pPr>
            <a:lvl5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9pPr>
          </a:lstStyle>
          <a:p>
            <a:pPr>
              <a:lnSpc>
                <a:spcPct val="80000"/>
              </a:lnSpc>
              <a:spcBef>
                <a:spcPts val="1925"/>
              </a:spcBef>
              <a:buSzPct val="100000"/>
            </a:pPr>
            <a:r>
              <a:rPr lang="en-US" altLang="en-US" sz="2200">
                <a:solidFill>
                  <a:srgbClr val="352270"/>
                </a:solidFill>
                <a:latin typeface="Arial" panose="020B0604020202020204" pitchFamily="34" charset="0"/>
              </a:rPr>
              <a:t>Thuật ngữ chung:</a:t>
            </a:r>
          </a:p>
          <a:p>
            <a:pPr lvl="1">
              <a:lnSpc>
                <a:spcPct val="110000"/>
              </a:lnSpc>
              <a:spcBef>
                <a:spcPts val="688"/>
              </a:spcBef>
              <a:buClr>
                <a:srgbClr val="800080"/>
              </a:buClr>
              <a:buSzPct val="100000"/>
              <a:buFont typeface="Comic Sans MS" panose="030F0702030302020204" pitchFamily="66" charset="0"/>
              <a:buChar char="–"/>
            </a:pPr>
            <a:r>
              <a:rPr lang="en-US" altLang="en-US" sz="2200">
                <a:solidFill>
                  <a:srgbClr val="009999"/>
                </a:solidFill>
                <a:latin typeface="Arial" panose="020B0604020202020204" pitchFamily="34" charset="0"/>
              </a:rPr>
              <a:t>yêu cầu phần mềm </a:t>
            </a:r>
            <a:r>
              <a:rPr lang="en-US" altLang="en-US" sz="2200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</a:t>
            </a:r>
            <a:r>
              <a:rPr lang="en-US" altLang="en-US" sz="2200">
                <a:solidFill>
                  <a:srgbClr val="352270"/>
                </a:solidFill>
                <a:latin typeface="Arial" panose="020B0604020202020204" pitchFamily="34" charset="0"/>
              </a:rPr>
              <a:t>yêu cầu</a:t>
            </a:r>
            <a:r>
              <a:rPr lang="en-US" altLang="en-US" sz="220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</a:p>
          <a:p>
            <a:pPr lvl="1">
              <a:lnSpc>
                <a:spcPct val="110000"/>
              </a:lnSpc>
              <a:spcBef>
                <a:spcPts val="688"/>
              </a:spcBef>
              <a:buClr>
                <a:srgbClr val="800080"/>
              </a:buClr>
              <a:buSzPct val="100000"/>
              <a:buFont typeface="Comic Sans MS" panose="030F0702030302020204" pitchFamily="66" charset="0"/>
              <a:buChar char="–"/>
            </a:pPr>
            <a:r>
              <a:rPr lang="en-US" altLang="en-US" sz="2200">
                <a:solidFill>
                  <a:srgbClr val="009999"/>
                </a:solidFill>
                <a:latin typeface="Arial" panose="020B0604020202020204" pitchFamily="34" charset="0"/>
              </a:rPr>
              <a:t>yêu cầu hệ thống </a:t>
            </a:r>
            <a:r>
              <a:rPr lang="en-US" altLang="en-US" sz="2200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</a:t>
            </a:r>
            <a:r>
              <a:rPr lang="en-US" altLang="en-US" sz="2200">
                <a:solidFill>
                  <a:srgbClr val="352270"/>
                </a:solidFill>
                <a:latin typeface="Arial" panose="020B0604020202020204" pitchFamily="34" charset="0"/>
              </a:rPr>
              <a:t>mục tiêu liên quan </a:t>
            </a:r>
            <a:r>
              <a:rPr lang="vi-VN" altLang="en-US" sz="2200">
                <a:solidFill>
                  <a:srgbClr val="352270"/>
                </a:solidFill>
                <a:latin typeface="Arial" panose="020B0604020202020204" pitchFamily="34" charset="0"/>
              </a:rPr>
              <a:t>đến</a:t>
            </a:r>
            <a:r>
              <a:rPr lang="en-US" altLang="en-US" sz="2200">
                <a:solidFill>
                  <a:srgbClr val="352270"/>
                </a:solidFill>
                <a:latin typeface="Arial" panose="020B0604020202020204" pitchFamily="34" charset="0"/>
              </a:rPr>
              <a:t> nhiều</a:t>
            </a:r>
          </a:p>
          <a:p>
            <a:pPr lvl="2">
              <a:lnSpc>
                <a:spcPct val="110000"/>
              </a:lnSpc>
              <a:spcBef>
                <a:spcPts val="688"/>
              </a:spcBef>
              <a:buClr>
                <a:srgbClr val="800080"/>
              </a:buClr>
              <a:buSzPct val="100000"/>
            </a:pPr>
            <a:r>
              <a:rPr lang="en-US" altLang="en-US" sz="2200">
                <a:solidFill>
                  <a:srgbClr val="352270"/>
                </a:solidFill>
                <a:latin typeface="Arial" panose="020B0604020202020204" pitchFamily="34" charset="0"/>
              </a:rPr>
              <a:t>								phần mềm</a:t>
            </a:r>
          </a:p>
          <a:p>
            <a:pPr lvl="1">
              <a:lnSpc>
                <a:spcPct val="110000"/>
              </a:lnSpc>
              <a:spcBef>
                <a:spcPts val="688"/>
              </a:spcBef>
              <a:buClr>
                <a:srgbClr val="800080"/>
              </a:buClr>
              <a:buSzPct val="100000"/>
              <a:buFont typeface="Comic Sans MS" panose="030F0702030302020204" pitchFamily="66" charset="0"/>
              <a:buChar char="–"/>
            </a:pPr>
            <a:r>
              <a:rPr lang="en-US" altLang="en-US" sz="2200">
                <a:solidFill>
                  <a:srgbClr val="009999"/>
                </a:solidFill>
                <a:latin typeface="Arial" panose="020B0604020202020204" pitchFamily="34" charset="0"/>
              </a:rPr>
              <a:t>(quy </a:t>
            </a:r>
            <a:r>
              <a:rPr lang="vi-VN" altLang="en-US" sz="2200">
                <a:solidFill>
                  <a:srgbClr val="009999"/>
                </a:solidFill>
                <a:latin typeface="Arial" panose="020B0604020202020204" pitchFamily="34" charset="0"/>
              </a:rPr>
              <a:t>đị</a:t>
            </a:r>
            <a:r>
              <a:rPr lang="en-US" altLang="en-US" sz="2200">
                <a:solidFill>
                  <a:srgbClr val="009999"/>
                </a:solidFill>
                <a:latin typeface="Arial" panose="020B0604020202020204" pitchFamily="34" charset="0"/>
              </a:rPr>
              <a:t>nh) giả </a:t>
            </a:r>
            <a:r>
              <a:rPr lang="vi-VN" altLang="en-US" sz="2200">
                <a:solidFill>
                  <a:srgbClr val="009999"/>
                </a:solidFill>
                <a:latin typeface="Arial" panose="020B0604020202020204" pitchFamily="34" charset="0"/>
              </a:rPr>
              <a:t>đị</a:t>
            </a:r>
            <a:r>
              <a:rPr lang="en-US" altLang="en-US" sz="2200">
                <a:solidFill>
                  <a:srgbClr val="009999"/>
                </a:solidFill>
                <a:latin typeface="Arial" panose="020B0604020202020204" pitchFamily="34" charset="0"/>
              </a:rPr>
              <a:t>nh</a:t>
            </a:r>
            <a:r>
              <a:rPr lang="en-US" altLang="en-US" sz="2200">
                <a:solidFill>
                  <a:srgbClr val="800080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2200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</a:t>
            </a:r>
            <a:r>
              <a:rPr lang="en-US" altLang="en-US" sz="2200">
                <a:solidFill>
                  <a:srgbClr val="352270"/>
                </a:solidFill>
                <a:latin typeface="Arial" panose="020B0604020202020204" pitchFamily="34" charset="0"/>
              </a:rPr>
              <a:t>mong </a:t>
            </a:r>
            <a:r>
              <a:rPr lang="vi-VN" altLang="en-US" sz="2200">
                <a:solidFill>
                  <a:srgbClr val="352270"/>
                </a:solidFill>
                <a:latin typeface="Arial" panose="020B0604020202020204" pitchFamily="34" charset="0"/>
              </a:rPr>
              <a:t>đợi</a:t>
            </a:r>
            <a:r>
              <a:rPr lang="en-US" altLang="en-US" sz="2200">
                <a:solidFill>
                  <a:srgbClr val="352270"/>
                </a:solidFill>
                <a:latin typeface="Arial" panose="020B0604020202020204" pitchFamily="34" charset="0"/>
              </a:rPr>
              <a:t> </a:t>
            </a:r>
          </a:p>
          <a:p>
            <a:pPr lvl="1">
              <a:lnSpc>
                <a:spcPct val="110000"/>
              </a:lnSpc>
              <a:spcBef>
                <a:spcPts val="688"/>
              </a:spcBef>
              <a:buClr>
                <a:srgbClr val="800080"/>
              </a:buClr>
              <a:buSzPct val="100000"/>
              <a:buFont typeface="Comic Sans MS" panose="030F0702030302020204" pitchFamily="66" charset="0"/>
              <a:buChar char="–"/>
            </a:pPr>
            <a:r>
              <a:rPr lang="en-US" altLang="en-US" sz="2200">
                <a:solidFill>
                  <a:srgbClr val="009999"/>
                </a:solidFill>
                <a:latin typeface="Arial" panose="020B0604020202020204" pitchFamily="34" charset="0"/>
              </a:rPr>
              <a:t>(mô tả) giả </a:t>
            </a:r>
            <a:r>
              <a:rPr lang="vi-VN" altLang="en-US" sz="2200">
                <a:solidFill>
                  <a:srgbClr val="009999"/>
                </a:solidFill>
                <a:latin typeface="Arial" panose="020B0604020202020204" pitchFamily="34" charset="0"/>
              </a:rPr>
              <a:t>đị</a:t>
            </a:r>
            <a:r>
              <a:rPr lang="en-US" altLang="en-US" sz="2200">
                <a:solidFill>
                  <a:srgbClr val="009999"/>
                </a:solidFill>
                <a:latin typeface="Arial" panose="020B0604020202020204" pitchFamily="34" charset="0"/>
              </a:rPr>
              <a:t>nh </a:t>
            </a:r>
            <a:r>
              <a:rPr lang="en-US" altLang="en-US" sz="220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200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</a:t>
            </a:r>
            <a:r>
              <a:rPr lang="en-US" altLang="en-US" sz="2200">
                <a:solidFill>
                  <a:srgbClr val="352270"/>
                </a:solidFill>
                <a:latin typeface="Arial" panose="020B0604020202020204" pitchFamily="34" charset="0"/>
              </a:rPr>
              <a:t>giả thuyết</a:t>
            </a:r>
          </a:p>
        </p:txBody>
      </p:sp>
      <p:graphicFrame>
        <p:nvGraphicFramePr>
          <p:cNvPr id="20485" name="Object 4">
            <a:extLst>
              <a:ext uri="{FF2B5EF4-FFF2-40B4-BE49-F238E27FC236}">
                <a16:creationId xmlns:a16="http://schemas.microsoft.com/office/drawing/2014/main" id="{595E42C9-B5AE-49DA-AE5B-A26719FB07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5626" y="3963988"/>
          <a:ext cx="8456613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icture" r:id="rId5" imgW="4500360" imgH="1279440" progId="Word.Picture.8">
                  <p:embed/>
                </p:oleObj>
              </mc:Choice>
              <mc:Fallback>
                <p:oleObj name="Picture" r:id="rId5" imgW="4500360" imgH="1279440" progId="Word.Picture.8">
                  <p:embed/>
                  <p:pic>
                    <p:nvPicPr>
                      <p:cNvPr id="20485" name="Object 4">
                        <a:extLst>
                          <a:ext uri="{FF2B5EF4-FFF2-40B4-BE49-F238E27FC236}">
                            <a16:creationId xmlns:a16="http://schemas.microsoft.com/office/drawing/2014/main" id="{595E42C9-B5AE-49DA-AE5B-A26719FB07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6" y="3963988"/>
                        <a:ext cx="8456613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>
            <a:extLst>
              <a:ext uri="{FF2B5EF4-FFF2-40B4-BE49-F238E27FC236}">
                <a16:creationId xmlns:a16="http://schemas.microsoft.com/office/drawing/2014/main" id="{A74023EC-C237-4D02-8C39-44A15B0B8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813" y="269875"/>
            <a:ext cx="67929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</a:rPr>
              <a:t>Loại mục tiêu</a:t>
            </a: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134052B9-A07A-43F5-8AD6-27F931605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80964"/>
            <a:ext cx="854075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22532" name="Object 3">
            <a:extLst>
              <a:ext uri="{FF2B5EF4-FFF2-40B4-BE49-F238E27FC236}">
                <a16:creationId xmlns:a16="http://schemas.microsoft.com/office/drawing/2014/main" id="{205F9D9B-6E0C-4AB4-8E01-7AE65D4A35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0538" y="3457576"/>
          <a:ext cx="8902700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Picture" r:id="rId5" imgW="3960360" imgH="1099080" progId="Word.Picture.8">
                  <p:embed/>
                </p:oleObj>
              </mc:Choice>
              <mc:Fallback>
                <p:oleObj name="Picture" r:id="rId5" imgW="3960360" imgH="1099080" progId="Word.Picture.8">
                  <p:embed/>
                  <p:pic>
                    <p:nvPicPr>
                      <p:cNvPr id="22532" name="Object 3">
                        <a:extLst>
                          <a:ext uri="{FF2B5EF4-FFF2-40B4-BE49-F238E27FC236}">
                            <a16:creationId xmlns:a16="http://schemas.microsoft.com/office/drawing/2014/main" id="{205F9D9B-6E0C-4AB4-8E01-7AE65D4A35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3457576"/>
                        <a:ext cx="8902700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>
            <a:extLst>
              <a:ext uri="{FF2B5EF4-FFF2-40B4-BE49-F238E27FC236}">
                <a16:creationId xmlns:a16="http://schemas.microsoft.com/office/drawing/2014/main" id="{3ED59EA1-7541-4FE8-828C-8694AC511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0" y="1330326"/>
            <a:ext cx="8985250" cy="139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41313" indent="-339725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1pPr>
            <a:lvl2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2pPr>
            <a:lvl3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3pPr>
            <a:lvl4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4pPr>
            <a:lvl5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9pPr>
          </a:lstStyle>
          <a:p>
            <a:pPr algn="ctr">
              <a:spcBef>
                <a:spcPts val="2100"/>
              </a:spcBef>
              <a:buSzPct val="100000"/>
            </a:pPr>
            <a:r>
              <a:rPr lang="en-US" altLang="en-US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Mục tiêu </a:t>
            </a:r>
            <a:r>
              <a:rPr lang="en-US" altLang="en-US">
                <a:solidFill>
                  <a:srgbClr val="352270"/>
                </a:solidFill>
                <a:latin typeface="Arial" panose="020B0604020202020204" pitchFamily="34" charset="0"/>
              </a:rPr>
              <a:t>hành vi:  quy </a:t>
            </a:r>
            <a:r>
              <a:rPr lang="vi-VN" altLang="en-US">
                <a:solidFill>
                  <a:srgbClr val="352270"/>
                </a:solidFill>
                <a:latin typeface="Arial" panose="020B0604020202020204" pitchFamily="34" charset="0"/>
              </a:rPr>
              <a:t>đị</a:t>
            </a:r>
            <a:r>
              <a:rPr lang="en-US" altLang="en-US">
                <a:solidFill>
                  <a:srgbClr val="352270"/>
                </a:solidFill>
                <a:latin typeface="Arial" panose="020B0604020202020204" pitchFamily="34" charset="0"/>
              </a:rPr>
              <a:t>nh hành vi</a:t>
            </a:r>
          </a:p>
          <a:p>
            <a:pPr algn="ctr">
              <a:lnSpc>
                <a:spcPct val="40000"/>
              </a:lnSpc>
              <a:spcBef>
                <a:spcPts val="2100"/>
              </a:spcBef>
              <a:buSzPct val="100000"/>
            </a:pPr>
            <a:r>
              <a:rPr lang="en-US" altLang="en-US">
                <a:solidFill>
                  <a:srgbClr val="CC00FF"/>
                </a:solidFill>
                <a:latin typeface="Arial" panose="020B0604020202020204" pitchFamily="34" charset="0"/>
              </a:rPr>
              <a:t>và</a:t>
            </a:r>
          </a:p>
          <a:p>
            <a:pPr algn="ctr">
              <a:lnSpc>
                <a:spcPct val="70000"/>
              </a:lnSpc>
              <a:spcBef>
                <a:spcPts val="2100"/>
              </a:spcBef>
              <a:buSzPct val="100000"/>
            </a:pPr>
            <a:r>
              <a:rPr lang="en-US" altLang="en-US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Mục tiêu </a:t>
            </a:r>
            <a:r>
              <a:rPr lang="en-US" altLang="en-US">
                <a:solidFill>
                  <a:srgbClr val="352270"/>
                </a:solidFill>
                <a:latin typeface="Arial" panose="020B0604020202020204" pitchFamily="34" charset="0"/>
              </a:rPr>
              <a:t>mềm:  </a:t>
            </a:r>
            <a:r>
              <a:rPr lang="en-US" altLang="en-US" sz="2200">
                <a:solidFill>
                  <a:srgbClr val="352270"/>
                </a:solidFill>
                <a:latin typeface="Arial" panose="020B0604020202020204" pitchFamily="34" charset="0"/>
              </a:rPr>
              <a:t>tuyên bố  về quyền </a:t>
            </a:r>
            <a:r>
              <a:rPr lang="vi-VN" altLang="en-US" sz="2200">
                <a:solidFill>
                  <a:srgbClr val="352270"/>
                </a:solidFill>
                <a:latin typeface="Arial" panose="020B0604020202020204" pitchFamily="34" charset="0"/>
              </a:rPr>
              <a:t>ư</a:t>
            </a:r>
            <a:r>
              <a:rPr lang="en-US" altLang="en-US" sz="2200">
                <a:solidFill>
                  <a:srgbClr val="352270"/>
                </a:solidFill>
                <a:latin typeface="Arial" panose="020B0604020202020204" pitchFamily="34" charset="0"/>
              </a:rPr>
              <a:t>u tiên trong các hành vi thay thế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3759CBD3-BC02-4161-8ABC-6C556668D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813" y="198438"/>
            <a:ext cx="64452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</a:rPr>
              <a:t>Loại mục tiêu: mục tiêu hành vi</a:t>
            </a:r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77679786-A569-4137-9DB2-DDB6F0BDC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75" y="960438"/>
            <a:ext cx="8877300" cy="524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39725" indent="-339725"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itchFamily="18" charset="2"/>
                <a:cs typeface="Arial Unicode MS" pitchFamily="32" charset="0"/>
              </a:defRPr>
            </a:lvl1pPr>
            <a:lvl2pPr marL="739775" indent="-282575"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itchFamily="18" charset="2"/>
                <a:cs typeface="Arial Unicode MS" pitchFamily="32" charset="0"/>
              </a:defRPr>
            </a:lvl2pPr>
            <a:lvl3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itchFamily="18" charset="2"/>
                <a:cs typeface="Arial Unicode MS" pitchFamily="32" charset="0"/>
              </a:defRPr>
            </a:lvl3pPr>
            <a:lvl4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itchFamily="18" charset="2"/>
                <a:cs typeface="Arial Unicode MS" pitchFamily="32" charset="0"/>
              </a:defRPr>
            </a:lvl4pPr>
            <a:lvl5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itchFamily="18" charset="2"/>
                <a:cs typeface="Arial Unicode MS" pitchFamily="32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itchFamily="18" charset="2"/>
                <a:cs typeface="Arial Unicode MS" pitchFamily="32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itchFamily="18" charset="2"/>
                <a:cs typeface="Arial Unicode MS" pitchFamily="32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itchFamily="18" charset="2"/>
                <a:cs typeface="Arial Unicode MS" pitchFamily="32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itchFamily="18" charset="2"/>
                <a:cs typeface="Arial Unicode MS" pitchFamily="32" charset="0"/>
              </a:defRPr>
            </a:lvl9pPr>
          </a:lstStyle>
          <a:p>
            <a:pPr algn="l">
              <a:lnSpc>
                <a:spcPct val="80000"/>
              </a:lnSpc>
              <a:spcBef>
                <a:spcPts val="1500"/>
              </a:spcBef>
              <a:buClr>
                <a:srgbClr val="800080"/>
              </a:buClr>
              <a:buFont typeface="Wingdings" pitchFamily="2" charset="2"/>
              <a:buChar char=""/>
              <a:defRPr/>
            </a:pPr>
            <a:r>
              <a:rPr lang="vi-VN" altLang="en-US" dirty="0">
                <a:solidFill>
                  <a:srgbClr val="352270"/>
                </a:solidFill>
                <a:latin typeface="Arial" charset="0"/>
              </a:rPr>
              <a:t>Quy định hành vi hệ thống dự</a:t>
            </a:r>
            <a:r>
              <a:rPr lang="en-US" altLang="en-US" dirty="0">
                <a:solidFill>
                  <a:srgbClr val="352270"/>
                </a:solidFill>
                <a:latin typeface="Arial" charset="0"/>
              </a:rPr>
              <a:t> </a:t>
            </a:r>
            <a:r>
              <a:rPr lang="vi-VN" altLang="en-US" dirty="0">
                <a:solidFill>
                  <a:srgbClr val="352270"/>
                </a:solidFill>
                <a:latin typeface="Arial" charset="0"/>
              </a:rPr>
              <a:t>đị</a:t>
            </a:r>
            <a:r>
              <a:rPr lang="en-US" altLang="en-US" dirty="0" err="1">
                <a:solidFill>
                  <a:srgbClr val="352270"/>
                </a:solidFill>
                <a:latin typeface="Arial" charset="0"/>
              </a:rPr>
              <a:t>nh</a:t>
            </a:r>
            <a:endParaRPr lang="en-US" altLang="en-US" dirty="0">
              <a:solidFill>
                <a:srgbClr val="352270"/>
              </a:solidFill>
              <a:latin typeface="Arial" charset="0"/>
            </a:endParaRPr>
          </a:p>
          <a:p>
            <a:pPr marL="0" indent="0" algn="l">
              <a:lnSpc>
                <a:spcPct val="80000"/>
              </a:lnSpc>
              <a:spcBef>
                <a:spcPts val="1500"/>
              </a:spcBef>
              <a:buClr>
                <a:srgbClr val="800080"/>
              </a:buClr>
              <a:defRPr/>
            </a:pP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	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Ngầm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vi-VN" altLang="en-US" sz="2200" dirty="0">
                <a:solidFill>
                  <a:srgbClr val="009999"/>
                </a:solidFill>
                <a:latin typeface="Arial" charset="0"/>
              </a:rPr>
              <a:t>đị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nh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các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hành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vi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là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tối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vi-VN" altLang="en-US" sz="2200" dirty="0">
                <a:solidFill>
                  <a:srgbClr val="009999"/>
                </a:solidFill>
                <a:latin typeface="Arial" charset="0"/>
              </a:rPr>
              <a:t>đa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,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có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thể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chấp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nhận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vi-VN" altLang="en-US" sz="2200" dirty="0">
                <a:solidFill>
                  <a:srgbClr val="009999"/>
                </a:solidFill>
                <a:latin typeface="Arial" charset="0"/>
              </a:rPr>
              <a:t>được</a:t>
            </a:r>
            <a:endParaRPr lang="en-US" altLang="en-US" sz="2200" dirty="0">
              <a:solidFill>
                <a:srgbClr val="009999"/>
              </a:solidFill>
              <a:latin typeface="Arial" charset="0"/>
            </a:endParaRPr>
          </a:p>
          <a:p>
            <a:pPr algn="l">
              <a:lnSpc>
                <a:spcPct val="180000"/>
              </a:lnSpc>
              <a:spcBef>
                <a:spcPts val="1500"/>
              </a:spcBef>
              <a:buClr>
                <a:srgbClr val="800080"/>
              </a:buClr>
              <a:buFont typeface="Wingdings" pitchFamily="2" charset="2"/>
              <a:buChar char=""/>
              <a:defRPr/>
            </a:pPr>
            <a:r>
              <a:rPr lang="en-US" altLang="en-US" dirty="0" err="1">
                <a:solidFill>
                  <a:srgbClr val="352270"/>
                </a:solidFill>
                <a:latin typeface="Arial" charset="0"/>
              </a:rPr>
              <a:t>Có</a:t>
            </a:r>
            <a:r>
              <a:rPr lang="en-US" altLang="en-US" dirty="0">
                <a:solidFill>
                  <a:srgbClr val="352270"/>
                </a:solidFill>
                <a:latin typeface="Arial" charset="0"/>
              </a:rPr>
              <a:t> </a:t>
            </a:r>
            <a:r>
              <a:rPr lang="en-US" altLang="en-US" dirty="0" err="1">
                <a:solidFill>
                  <a:srgbClr val="352270"/>
                </a:solidFill>
                <a:latin typeface="Arial" charset="0"/>
              </a:rPr>
              <a:t>thể</a:t>
            </a:r>
            <a:r>
              <a:rPr lang="en-US" altLang="en-US" dirty="0">
                <a:solidFill>
                  <a:srgbClr val="352270"/>
                </a:solidFill>
                <a:latin typeface="Arial" charset="0"/>
              </a:rPr>
              <a:t> </a:t>
            </a:r>
            <a:r>
              <a:rPr lang="en-US" altLang="en-US" dirty="0" err="1">
                <a:solidFill>
                  <a:srgbClr val="352270"/>
                </a:solidFill>
                <a:latin typeface="Arial" charset="0"/>
              </a:rPr>
              <a:t>hài</a:t>
            </a:r>
            <a:r>
              <a:rPr lang="en-US" altLang="en-US" dirty="0">
                <a:solidFill>
                  <a:srgbClr val="352270"/>
                </a:solidFill>
                <a:latin typeface="Arial" charset="0"/>
              </a:rPr>
              <a:t> </a:t>
            </a:r>
            <a:r>
              <a:rPr lang="en-US" altLang="en-US" dirty="0" err="1">
                <a:solidFill>
                  <a:srgbClr val="352270"/>
                </a:solidFill>
                <a:latin typeface="Arial" charset="0"/>
              </a:rPr>
              <a:t>lòng</a:t>
            </a:r>
            <a:r>
              <a:rPr lang="en-US" altLang="en-US" dirty="0">
                <a:solidFill>
                  <a:srgbClr val="352270"/>
                </a:solidFill>
                <a:latin typeface="Arial" charset="0"/>
              </a:rPr>
              <a:t> v</a:t>
            </a:r>
            <a:r>
              <a:rPr lang="vi-VN" altLang="en-US" dirty="0">
                <a:solidFill>
                  <a:srgbClr val="352270"/>
                </a:solidFill>
                <a:latin typeface="Arial" charset="0"/>
              </a:rPr>
              <a:t>ới</a:t>
            </a:r>
            <a:r>
              <a:rPr lang="en-US" altLang="en-US" dirty="0">
                <a:solidFill>
                  <a:srgbClr val="352270"/>
                </a:solidFill>
                <a:latin typeface="Arial" charset="0"/>
              </a:rPr>
              <a:t> ý </a:t>
            </a:r>
            <a:r>
              <a:rPr lang="en-US" altLang="en-US" dirty="0" err="1">
                <a:solidFill>
                  <a:srgbClr val="352270"/>
                </a:solidFill>
                <a:latin typeface="Arial" charset="0"/>
              </a:rPr>
              <a:t>nghĩa</a:t>
            </a:r>
            <a:r>
              <a:rPr lang="en-US" altLang="en-US" dirty="0">
                <a:solidFill>
                  <a:srgbClr val="352270"/>
                </a:solidFill>
                <a:latin typeface="Arial" charset="0"/>
              </a:rPr>
              <a:t> (</a:t>
            </a:r>
            <a:r>
              <a:rPr lang="en-US" altLang="en-US" dirty="0" err="1">
                <a:solidFill>
                  <a:srgbClr val="352270"/>
                </a:solidFill>
                <a:latin typeface="Arial" charset="0"/>
              </a:rPr>
              <a:t>rõ</a:t>
            </a:r>
            <a:r>
              <a:rPr lang="en-US" altLang="en-US" dirty="0">
                <a:solidFill>
                  <a:srgbClr val="352270"/>
                </a:solidFill>
                <a:latin typeface="Arial" charset="0"/>
              </a:rPr>
              <a:t> </a:t>
            </a:r>
            <a:r>
              <a:rPr lang="en-US" altLang="en-US" dirty="0" err="1">
                <a:solidFill>
                  <a:srgbClr val="352270"/>
                </a:solidFill>
                <a:latin typeface="Arial" charset="0"/>
              </a:rPr>
              <a:t>ràng</a:t>
            </a:r>
            <a:r>
              <a:rPr lang="en-US" altLang="en-US" dirty="0">
                <a:solidFill>
                  <a:srgbClr val="352270"/>
                </a:solidFill>
                <a:latin typeface="Arial" charset="0"/>
              </a:rPr>
              <a:t>): </a:t>
            </a:r>
            <a:r>
              <a:rPr lang="en-US" altLang="en-US" dirty="0" err="1">
                <a:solidFill>
                  <a:srgbClr val="352270"/>
                </a:solidFill>
                <a:latin typeface="Arial" charset="0"/>
              </a:rPr>
              <a:t>Có</a:t>
            </a:r>
            <a:r>
              <a:rPr lang="en-US" altLang="en-US" dirty="0">
                <a:solidFill>
                  <a:srgbClr val="352270"/>
                </a:solidFill>
                <a:latin typeface="Arial" charset="0"/>
              </a:rPr>
              <a:t> ho</a:t>
            </a:r>
            <a:r>
              <a:rPr lang="vi-VN" altLang="en-US" dirty="0">
                <a:solidFill>
                  <a:srgbClr val="352270"/>
                </a:solidFill>
                <a:latin typeface="Arial" charset="0"/>
              </a:rPr>
              <a:t>ặ</a:t>
            </a:r>
            <a:r>
              <a:rPr lang="en-US" altLang="en-US" dirty="0">
                <a:solidFill>
                  <a:srgbClr val="352270"/>
                </a:solidFill>
                <a:latin typeface="Arial" charset="0"/>
              </a:rPr>
              <a:t>c </a:t>
            </a:r>
            <a:r>
              <a:rPr lang="en-US" altLang="en-US" dirty="0" err="1">
                <a:solidFill>
                  <a:srgbClr val="352270"/>
                </a:solidFill>
                <a:latin typeface="Arial" charset="0"/>
              </a:rPr>
              <a:t>không</a:t>
            </a:r>
            <a:endParaRPr lang="en-US" altLang="en-US" dirty="0">
              <a:solidFill>
                <a:srgbClr val="352270"/>
              </a:solidFill>
              <a:latin typeface="Arial" charset="0"/>
            </a:endParaRPr>
          </a:p>
          <a:p>
            <a:pPr lvl="1" algn="l">
              <a:spcBef>
                <a:spcPts val="825"/>
              </a:spcBef>
              <a:buClr>
                <a:srgbClr val="800080"/>
              </a:buClr>
              <a:buFont typeface="Comic Sans MS" pitchFamily="64" charset="0"/>
              <a:buChar char="–"/>
              <a:defRPr/>
            </a:pPr>
            <a:r>
              <a:rPr lang="en-US" altLang="en-US" sz="20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S</a:t>
            </a:r>
            <a:r>
              <a:rPr lang="vi-VN" altLang="en-US" sz="2200" dirty="0">
                <a:solidFill>
                  <a:srgbClr val="009999"/>
                </a:solidFill>
                <a:latin typeface="Arial" charset="0"/>
              </a:rPr>
              <a:t>ự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hài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lòng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về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mục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tiêu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,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phân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tích</a:t>
            </a:r>
            <a:endParaRPr lang="en-US" altLang="en-US" sz="2200" dirty="0">
              <a:solidFill>
                <a:srgbClr val="009999"/>
              </a:solidFill>
              <a:latin typeface="Arial" charset="0"/>
            </a:endParaRPr>
          </a:p>
          <a:p>
            <a:pPr algn="l">
              <a:lnSpc>
                <a:spcPct val="160000"/>
              </a:lnSpc>
              <a:spcBef>
                <a:spcPts val="1500"/>
              </a:spcBef>
              <a:buClr>
                <a:srgbClr val="800080"/>
              </a:buClr>
              <a:buFont typeface="Wingdings" pitchFamily="2" charset="2"/>
              <a:buChar char=""/>
              <a:defRPr/>
            </a:pPr>
            <a:r>
              <a:rPr lang="vi-VN" altLang="en-US" dirty="0">
                <a:solidFill>
                  <a:srgbClr val="352270"/>
                </a:solidFill>
                <a:latin typeface="Arial" charset="0"/>
              </a:rPr>
              <a:t>Dùng để xây dựng các mô hình hoạt động để đáp ứng chúng</a:t>
            </a:r>
            <a:r>
              <a:rPr lang="en-US" altLang="en-US" sz="2000" dirty="0">
                <a:solidFill>
                  <a:srgbClr val="663300"/>
                </a:solidFill>
                <a:latin typeface="Arial" charset="0"/>
              </a:rPr>
              <a:t>             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” Ng</a:t>
            </a:r>
            <a:r>
              <a:rPr lang="vi-VN" altLang="en-US" sz="2000" dirty="0">
                <a:solidFill>
                  <a:srgbClr val="5F5F5F"/>
                </a:solidFill>
                <a:latin typeface="Arial" charset="0"/>
              </a:rPr>
              <a:t>ă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n </a:t>
            </a:r>
            <a:r>
              <a:rPr lang="en-US" altLang="en-US" sz="2000" dirty="0" err="1">
                <a:solidFill>
                  <a:srgbClr val="5F5F5F"/>
                </a:solidFill>
                <a:latin typeface="Arial" charset="0"/>
              </a:rPr>
              <a:t>ch</a:t>
            </a:r>
            <a:r>
              <a:rPr lang="vi-VN" altLang="en-US" sz="2000" dirty="0">
                <a:solidFill>
                  <a:srgbClr val="5F5F5F"/>
                </a:solidFill>
                <a:latin typeface="Arial" charset="0"/>
              </a:rPr>
              <a:t>ặ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n </a:t>
            </a:r>
            <a:r>
              <a:rPr lang="en-US" altLang="en-US" sz="2000" dirty="0" err="1">
                <a:solidFill>
                  <a:srgbClr val="5F5F5F"/>
                </a:solidFill>
                <a:latin typeface="Arial" charset="0"/>
              </a:rPr>
              <a:t>tr</a:t>
            </a:r>
            <a:r>
              <a:rPr lang="vi-VN" altLang="en-US" sz="2000" dirty="0">
                <a:solidFill>
                  <a:srgbClr val="5F5F5F"/>
                </a:solidFill>
                <a:latin typeface="Arial" charset="0"/>
              </a:rPr>
              <a:t>ườn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g </a:t>
            </a:r>
            <a:r>
              <a:rPr lang="en-US" altLang="en-US" sz="2000" dirty="0" err="1">
                <a:solidFill>
                  <a:srgbClr val="5F5F5F"/>
                </a:solidFill>
                <a:latin typeface="Arial" charset="0"/>
              </a:rPr>
              <a:t>hợp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en-US" altLang="en-US" sz="2000" dirty="0" err="1">
                <a:solidFill>
                  <a:srgbClr val="5F5F5F"/>
                </a:solidFill>
                <a:latin typeface="Arial" charset="0"/>
              </a:rPr>
              <a:t>xấu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en-US" altLang="en-US" sz="2000" dirty="0" err="1">
                <a:solidFill>
                  <a:srgbClr val="5F5F5F"/>
                </a:solidFill>
                <a:latin typeface="Arial" charset="0"/>
              </a:rPr>
              <a:t>nhất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”</a:t>
            </a:r>
          </a:p>
          <a:p>
            <a:pPr lvl="1" algn="l">
              <a:lnSpc>
                <a:spcPct val="110000"/>
              </a:lnSpc>
              <a:spcBef>
                <a:spcPts val="1000"/>
              </a:spcBef>
              <a:buClrTx/>
              <a:defRPr/>
            </a:pPr>
            <a:r>
              <a:rPr lang="en-US" altLang="en-US" sz="2200" i="1" dirty="0">
                <a:solidFill>
                  <a:srgbClr val="009999"/>
                </a:solidFill>
                <a:latin typeface="Arial" charset="0"/>
              </a:rPr>
              <a:t>	</a:t>
            </a:r>
            <a:r>
              <a:rPr lang="en-GB" altLang="en-US" sz="2000" dirty="0">
                <a:solidFill>
                  <a:srgbClr val="5F5F5F"/>
                </a:solidFill>
                <a:latin typeface="Arial" charset="0"/>
              </a:rPr>
              <a:t>“L</a:t>
            </a:r>
            <a:r>
              <a:rPr lang="vi-VN" altLang="en-US" sz="2000" dirty="0">
                <a:solidFill>
                  <a:srgbClr val="5F5F5F"/>
                </a:solidFill>
                <a:latin typeface="Arial" charset="0"/>
              </a:rPr>
              <a:t> ời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en-US" altLang="en-US" sz="2000" dirty="0" err="1">
                <a:solidFill>
                  <a:srgbClr val="5F5F5F"/>
                </a:solidFill>
                <a:latin typeface="Arial" charset="0"/>
              </a:rPr>
              <a:t>nh</a:t>
            </a:r>
            <a:r>
              <a:rPr lang="vi-VN" altLang="en-US" sz="2000" dirty="0">
                <a:solidFill>
                  <a:srgbClr val="5F5F5F"/>
                </a:solidFill>
                <a:latin typeface="Arial" charset="0"/>
              </a:rPr>
              <a:t>ắ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c </a:t>
            </a:r>
            <a:r>
              <a:rPr lang="vi-VN" altLang="en-US" sz="2000" dirty="0">
                <a:solidFill>
                  <a:srgbClr val="5F5F5F"/>
                </a:solidFill>
                <a:latin typeface="Arial" charset="0"/>
              </a:rPr>
              <a:t>đượ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c g</a:t>
            </a:r>
            <a:r>
              <a:rPr lang="vi-VN" altLang="en-US" sz="2000" dirty="0">
                <a:solidFill>
                  <a:srgbClr val="5F5F5F"/>
                </a:solidFill>
                <a:latin typeface="Arial" charset="0"/>
              </a:rPr>
              <a:t>ửi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en-US" altLang="en-US" sz="2000" dirty="0" err="1">
                <a:solidFill>
                  <a:srgbClr val="5F5F5F"/>
                </a:solidFill>
                <a:latin typeface="Arial" charset="0"/>
              </a:rPr>
              <a:t>nếu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en-US" altLang="en-US" sz="2000" dirty="0" err="1">
                <a:solidFill>
                  <a:srgbClr val="5F5F5F"/>
                </a:solidFill>
                <a:latin typeface="Arial" charset="0"/>
              </a:rPr>
              <a:t>không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en-US" altLang="en-US" sz="2000" dirty="0" err="1">
                <a:solidFill>
                  <a:srgbClr val="5F5F5F"/>
                </a:solidFill>
                <a:latin typeface="Arial" charset="0"/>
              </a:rPr>
              <a:t>trả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en-US" altLang="en-US" sz="2000" dirty="0" err="1">
                <a:solidFill>
                  <a:srgbClr val="5F5F5F"/>
                </a:solidFill>
                <a:latin typeface="Arial" charset="0"/>
              </a:rPr>
              <a:t>sách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vi-VN" altLang="en-US" sz="2000" dirty="0">
                <a:solidFill>
                  <a:srgbClr val="5F5F5F"/>
                </a:solidFill>
                <a:latin typeface="Arial" charset="0"/>
              </a:rPr>
              <a:t>đú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ng </a:t>
            </a:r>
            <a:r>
              <a:rPr lang="en-US" altLang="en-US" sz="2000" dirty="0" err="1">
                <a:solidFill>
                  <a:srgbClr val="5F5F5F"/>
                </a:solidFill>
                <a:latin typeface="Arial" charset="0"/>
              </a:rPr>
              <a:t>hạn</a:t>
            </a:r>
            <a:r>
              <a:rPr lang="en-GB" altLang="en-US" sz="2000" dirty="0">
                <a:solidFill>
                  <a:srgbClr val="5F5F5F"/>
                </a:solidFill>
                <a:latin typeface="Arial" charset="0"/>
              </a:rPr>
              <a:t>”</a:t>
            </a:r>
          </a:p>
        </p:txBody>
      </p:sp>
      <p:pic>
        <p:nvPicPr>
          <p:cNvPr id="24580" name="Picture 3">
            <a:extLst>
              <a:ext uri="{FF2B5EF4-FFF2-40B4-BE49-F238E27FC236}">
                <a16:creationId xmlns:a16="http://schemas.microsoft.com/office/drawing/2014/main" id="{8DC9213F-2620-454E-803F-79EFDA51C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80964"/>
            <a:ext cx="854075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81" name="Picture 4">
            <a:extLst>
              <a:ext uri="{FF2B5EF4-FFF2-40B4-BE49-F238E27FC236}">
                <a16:creationId xmlns:a16="http://schemas.microsoft.com/office/drawing/2014/main" id="{63ACFE73-B913-482A-AAA4-9D4BF7854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4667251"/>
            <a:ext cx="7302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82" name="Picture 5">
            <a:extLst>
              <a:ext uri="{FF2B5EF4-FFF2-40B4-BE49-F238E27FC236}">
                <a16:creationId xmlns:a16="http://schemas.microsoft.com/office/drawing/2014/main" id="{673BAE58-9D96-4E1D-8618-F156707DA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188" y="5256214"/>
            <a:ext cx="53816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F68E0C7C-39BA-4D78-81E2-D42C6768E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901" y="209550"/>
            <a:ext cx="8513763" cy="103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</a:rPr>
              <a:t>Các mục tiêu mong muốn của hành vi</a:t>
            </a:r>
          </a:p>
        </p:txBody>
      </p:sp>
      <p:grpSp>
        <p:nvGrpSpPr>
          <p:cNvPr id="26627" name="Group 2">
            <a:extLst>
              <a:ext uri="{FF2B5EF4-FFF2-40B4-BE49-F238E27FC236}">
                <a16:creationId xmlns:a16="http://schemas.microsoft.com/office/drawing/2014/main" id="{AD29C1E1-EC20-41A4-A2BA-CDF4516CEA58}"/>
              </a:ext>
            </a:extLst>
          </p:cNvPr>
          <p:cNvGrpSpPr>
            <a:grpSpLocks/>
          </p:cNvGrpSpPr>
          <p:nvPr/>
        </p:nvGrpSpPr>
        <p:grpSpPr bwMode="auto">
          <a:xfrm>
            <a:off x="4976814" y="1717676"/>
            <a:ext cx="2295525" cy="708026"/>
            <a:chOff x="2175" y="1082"/>
            <a:chExt cx="1446" cy="446"/>
          </a:xfrm>
        </p:grpSpPr>
        <p:sp>
          <p:nvSpPr>
            <p:cNvPr id="26649" name="AutoShape 3">
              <a:extLst>
                <a:ext uri="{FF2B5EF4-FFF2-40B4-BE49-F238E27FC236}">
                  <a16:creationId xmlns:a16="http://schemas.microsoft.com/office/drawing/2014/main" id="{A8A7489B-3A3F-4945-81DB-155FD864A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5" y="1082"/>
              <a:ext cx="1446" cy="433"/>
            </a:xfrm>
            <a:prstGeom prst="parallelogram">
              <a:avLst>
                <a:gd name="adj" fmla="val 20764"/>
              </a:avLst>
            </a:prstGeom>
            <a:solidFill>
              <a:srgbClr val="B4B1ED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26650" name="Text Box 4">
              <a:extLst>
                <a:ext uri="{FF2B5EF4-FFF2-40B4-BE49-F238E27FC236}">
                  <a16:creationId xmlns:a16="http://schemas.microsoft.com/office/drawing/2014/main" id="{9BBE5C06-316C-4A58-8818-691415A43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7" y="1112"/>
              <a:ext cx="1317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9pPr>
            </a:lstStyle>
            <a:p>
              <a:pPr algn="ctr">
                <a:lnSpc>
                  <a:spcPct val="70000"/>
                </a:lnSpc>
                <a:buClrTx/>
                <a:buFontTx/>
                <a:buNone/>
              </a:pPr>
              <a:r>
                <a:rPr lang="fr-FR" altLang="en-US">
                  <a:solidFill>
                    <a:srgbClr val="000000"/>
                  </a:solidFill>
                </a:rPr>
                <a:t>Đóng Cửa</a:t>
              </a:r>
            </a:p>
            <a:p>
              <a:pPr algn="ctr">
                <a:lnSpc>
                  <a:spcPct val="30000"/>
                </a:lnSpc>
                <a:buClrTx/>
                <a:buFontTx/>
                <a:buNone/>
              </a:pPr>
              <a:r>
                <a:rPr lang="fr-FR" altLang="en-US">
                  <a:solidFill>
                    <a:srgbClr val="000000"/>
                  </a:solidFill>
                </a:rPr>
                <a:t>KhiDiChuyển </a:t>
              </a:r>
            </a:p>
          </p:txBody>
        </p:sp>
      </p:grpSp>
      <p:grpSp>
        <p:nvGrpSpPr>
          <p:cNvPr id="26628" name="Group 5">
            <a:extLst>
              <a:ext uri="{FF2B5EF4-FFF2-40B4-BE49-F238E27FC236}">
                <a16:creationId xmlns:a16="http://schemas.microsoft.com/office/drawing/2014/main" id="{E53A6B35-BDAF-43E5-BD9D-80573F3A3CE8}"/>
              </a:ext>
            </a:extLst>
          </p:cNvPr>
          <p:cNvGrpSpPr>
            <a:grpSpLocks/>
          </p:cNvGrpSpPr>
          <p:nvPr/>
        </p:nvGrpSpPr>
        <p:grpSpPr bwMode="auto">
          <a:xfrm>
            <a:off x="1725614" y="4184651"/>
            <a:ext cx="1368425" cy="931863"/>
            <a:chOff x="127" y="2636"/>
            <a:chExt cx="862" cy="587"/>
          </a:xfrm>
        </p:grpSpPr>
        <p:sp>
          <p:nvSpPr>
            <p:cNvPr id="26647" name="Oval 6">
              <a:extLst>
                <a:ext uri="{FF2B5EF4-FFF2-40B4-BE49-F238E27FC236}">
                  <a16:creationId xmlns:a16="http://schemas.microsoft.com/office/drawing/2014/main" id="{1CD84F69-DEEC-47E5-956A-5CB466883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" y="2636"/>
              <a:ext cx="844" cy="462"/>
            </a:xfrm>
            <a:prstGeom prst="ellipse">
              <a:avLst/>
            </a:prstGeom>
            <a:solidFill>
              <a:srgbClr val="CED3F6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26648" name="Text Box 7">
              <a:extLst>
                <a:ext uri="{FF2B5EF4-FFF2-40B4-BE49-F238E27FC236}">
                  <a16:creationId xmlns:a16="http://schemas.microsoft.com/office/drawing/2014/main" id="{8097DA90-8929-4344-A159-47BF69A46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" y="2675"/>
              <a:ext cx="844" cy="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9pPr>
            </a:lstStyle>
            <a:p>
              <a:pPr algn="ctr">
                <a:lnSpc>
                  <a:spcPct val="70000"/>
                </a:lnSpc>
                <a:buClrTx/>
                <a:buFontTx/>
                <a:buNone/>
              </a:pPr>
              <a:r>
                <a:rPr lang="fr-FR" altLang="en-US">
                  <a:solidFill>
                    <a:srgbClr val="000000"/>
                  </a:solidFill>
                </a:rPr>
                <a:t>Đóng khi di chuyển</a:t>
              </a:r>
            </a:p>
          </p:txBody>
        </p:sp>
      </p:grpSp>
      <p:sp>
        <p:nvSpPr>
          <p:cNvPr id="26629" name="Oval 8">
            <a:extLst>
              <a:ext uri="{FF2B5EF4-FFF2-40B4-BE49-F238E27FC236}">
                <a16:creationId xmlns:a16="http://schemas.microsoft.com/office/drawing/2014/main" id="{70B2241E-DAA6-4CC4-AAEF-5AC0D5B78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1" y="4213225"/>
            <a:ext cx="1343025" cy="736600"/>
          </a:xfrm>
          <a:prstGeom prst="ellipse">
            <a:avLst/>
          </a:prstGeom>
          <a:solidFill>
            <a:srgbClr val="CED3F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</a:pPr>
            <a:endParaRPr lang="en-US" altLang="en-US"/>
          </a:p>
        </p:txBody>
      </p:sp>
      <p:sp>
        <p:nvSpPr>
          <p:cNvPr id="26630" name="Text Box 9">
            <a:extLst>
              <a:ext uri="{FF2B5EF4-FFF2-40B4-BE49-F238E27FC236}">
                <a16:creationId xmlns:a16="http://schemas.microsoft.com/office/drawing/2014/main" id="{259FA0E9-3802-4A4B-A3FE-76140FF1A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2039" y="4289426"/>
            <a:ext cx="134302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 algn="ctr">
              <a:lnSpc>
                <a:spcPct val="70000"/>
              </a:lnSpc>
              <a:buClrTx/>
              <a:buFontTx/>
              <a:buNone/>
            </a:pPr>
            <a:r>
              <a:rPr lang="fr-FR" altLang="en-US">
                <a:solidFill>
                  <a:srgbClr val="000000"/>
                </a:solidFill>
              </a:rPr>
              <a:t>Dừng lại</a:t>
            </a:r>
          </a:p>
          <a:p>
            <a:pPr algn="ctr">
              <a:lnSpc>
                <a:spcPct val="70000"/>
              </a:lnSpc>
              <a:buClrTx/>
              <a:buFontTx/>
              <a:buNone/>
            </a:pPr>
            <a:r>
              <a:rPr lang="fr-FR" altLang="en-US">
                <a:solidFill>
                  <a:srgbClr val="000000"/>
                </a:solidFill>
              </a:rPr>
              <a:t>Đóng</a:t>
            </a:r>
          </a:p>
        </p:txBody>
      </p:sp>
      <p:grpSp>
        <p:nvGrpSpPr>
          <p:cNvPr id="26631" name="Group 10">
            <a:extLst>
              <a:ext uri="{FF2B5EF4-FFF2-40B4-BE49-F238E27FC236}">
                <a16:creationId xmlns:a16="http://schemas.microsoft.com/office/drawing/2014/main" id="{CFBD9B3A-48E9-4C83-99F7-EDFD25FCCDC8}"/>
              </a:ext>
            </a:extLst>
          </p:cNvPr>
          <p:cNvGrpSpPr>
            <a:grpSpLocks/>
          </p:cNvGrpSpPr>
          <p:nvPr/>
        </p:nvGrpSpPr>
        <p:grpSpPr bwMode="auto">
          <a:xfrm>
            <a:off x="9107489" y="4184651"/>
            <a:ext cx="1368425" cy="936625"/>
            <a:chOff x="4777" y="2636"/>
            <a:chExt cx="862" cy="590"/>
          </a:xfrm>
        </p:grpSpPr>
        <p:sp>
          <p:nvSpPr>
            <p:cNvPr id="26645" name="Oval 11">
              <a:extLst>
                <a:ext uri="{FF2B5EF4-FFF2-40B4-BE49-F238E27FC236}">
                  <a16:creationId xmlns:a16="http://schemas.microsoft.com/office/drawing/2014/main" id="{2784F233-0D77-4627-BEEF-6EFE3F050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2636"/>
              <a:ext cx="844" cy="462"/>
            </a:xfrm>
            <a:prstGeom prst="ellipse">
              <a:avLst/>
            </a:prstGeom>
            <a:solidFill>
              <a:srgbClr val="CED3F6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26646" name="Text Box 12">
              <a:extLst>
                <a:ext uri="{FF2B5EF4-FFF2-40B4-BE49-F238E27FC236}">
                  <a16:creationId xmlns:a16="http://schemas.microsoft.com/office/drawing/2014/main" id="{E069A107-A1A8-4E68-9B0C-D7CE5C32E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5" y="2675"/>
              <a:ext cx="844" cy="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9pPr>
            </a:lstStyle>
            <a:p>
              <a:pPr algn="ctr">
                <a:lnSpc>
                  <a:spcPct val="70000"/>
                </a:lnSpc>
                <a:buClrTx/>
                <a:buFontTx/>
                <a:buNone/>
              </a:pPr>
              <a:r>
                <a:rPr lang="fr-FR" altLang="en-US">
                  <a:solidFill>
                    <a:srgbClr val="000000"/>
                  </a:solidFill>
                </a:rPr>
                <a:t>Đóng khi di chuyển</a:t>
              </a:r>
            </a:p>
          </p:txBody>
        </p:sp>
      </p:grpSp>
      <p:grpSp>
        <p:nvGrpSpPr>
          <p:cNvPr id="26632" name="Group 13">
            <a:extLst>
              <a:ext uri="{FF2B5EF4-FFF2-40B4-BE49-F238E27FC236}">
                <a16:creationId xmlns:a16="http://schemas.microsoft.com/office/drawing/2014/main" id="{B8B9CCE9-BC09-4253-A23D-3B2D2ADD0643}"/>
              </a:ext>
            </a:extLst>
          </p:cNvPr>
          <p:cNvGrpSpPr>
            <a:grpSpLocks/>
          </p:cNvGrpSpPr>
          <p:nvPr/>
        </p:nvGrpSpPr>
        <p:grpSpPr bwMode="auto">
          <a:xfrm>
            <a:off x="7246939" y="4203700"/>
            <a:ext cx="1368425" cy="827088"/>
            <a:chOff x="3605" y="2648"/>
            <a:chExt cx="862" cy="521"/>
          </a:xfrm>
        </p:grpSpPr>
        <p:sp>
          <p:nvSpPr>
            <p:cNvPr id="26643" name="Oval 14">
              <a:extLst>
                <a:ext uri="{FF2B5EF4-FFF2-40B4-BE49-F238E27FC236}">
                  <a16:creationId xmlns:a16="http://schemas.microsoft.com/office/drawing/2014/main" id="{A5C9C57A-F766-4F66-B9B7-7E6F138D8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648"/>
              <a:ext cx="844" cy="462"/>
            </a:xfrm>
            <a:prstGeom prst="ellipse">
              <a:avLst/>
            </a:prstGeom>
            <a:solidFill>
              <a:srgbClr val="CED3F6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26644" name="Text Box 15">
              <a:extLst>
                <a:ext uri="{FF2B5EF4-FFF2-40B4-BE49-F238E27FC236}">
                  <a16:creationId xmlns:a16="http://schemas.microsoft.com/office/drawing/2014/main" id="{574CD1A5-8B3C-4B82-9EEA-C3D272739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3" y="2687"/>
              <a:ext cx="844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9pPr>
            </a:lstStyle>
            <a:p>
              <a:pPr algn="ctr">
                <a:lnSpc>
                  <a:spcPct val="70000"/>
                </a:lnSpc>
                <a:buClrTx/>
                <a:buFontTx/>
                <a:buNone/>
              </a:pPr>
              <a:r>
                <a:rPr lang="fr-FR" altLang="en-US">
                  <a:solidFill>
                    <a:srgbClr val="000000"/>
                  </a:solidFill>
                </a:rPr>
                <a:t>Dừng lại</a:t>
              </a:r>
            </a:p>
            <a:p>
              <a:pPr algn="ctr">
                <a:lnSpc>
                  <a:spcPct val="70000"/>
                </a:lnSpc>
                <a:buClrTx/>
                <a:buFontTx/>
                <a:buNone/>
              </a:pPr>
              <a:r>
                <a:rPr lang="fr-FR" altLang="en-US">
                  <a:solidFill>
                    <a:srgbClr val="000000"/>
                  </a:solidFill>
                </a:rPr>
                <a:t>Đóng</a:t>
              </a:r>
            </a:p>
          </p:txBody>
        </p:sp>
      </p:grpSp>
      <p:sp>
        <p:nvSpPr>
          <p:cNvPr id="26633" name="Oval 16">
            <a:extLst>
              <a:ext uri="{FF2B5EF4-FFF2-40B4-BE49-F238E27FC236}">
                <a16:creationId xmlns:a16="http://schemas.microsoft.com/office/drawing/2014/main" id="{CB46CFE0-BDCB-45A4-9C8A-6BCDA2E78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889" y="4213225"/>
            <a:ext cx="1343025" cy="736600"/>
          </a:xfrm>
          <a:prstGeom prst="ellipse">
            <a:avLst/>
          </a:prstGeom>
          <a:solidFill>
            <a:srgbClr val="CED3F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</a:pPr>
            <a:endParaRPr lang="en-US" altLang="en-US"/>
          </a:p>
        </p:txBody>
      </p:sp>
      <p:sp>
        <p:nvSpPr>
          <p:cNvPr id="26634" name="Text Box 17">
            <a:extLst>
              <a:ext uri="{FF2B5EF4-FFF2-40B4-BE49-F238E27FC236}">
                <a16:creationId xmlns:a16="http://schemas.microsoft.com/office/drawing/2014/main" id="{852FDC1A-3B0C-4727-B08F-1201860EC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4176" y="4289426"/>
            <a:ext cx="134302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 algn="ctr">
              <a:lnSpc>
                <a:spcPct val="70000"/>
              </a:lnSpc>
              <a:buClrTx/>
              <a:buFontTx/>
              <a:buNone/>
            </a:pPr>
            <a:r>
              <a:rPr lang="fr-FR" altLang="en-US">
                <a:solidFill>
                  <a:srgbClr val="000000"/>
                </a:solidFill>
              </a:rPr>
              <a:t>Dừng lại</a:t>
            </a:r>
          </a:p>
          <a:p>
            <a:pPr algn="ctr">
              <a:lnSpc>
                <a:spcPct val="70000"/>
              </a:lnSpc>
              <a:buClrTx/>
              <a:buFontTx/>
              <a:buNone/>
            </a:pPr>
            <a:r>
              <a:rPr lang="fr-FR" altLang="en-US">
                <a:solidFill>
                  <a:srgbClr val="000000"/>
                </a:solidFill>
              </a:rPr>
              <a:t>Mở</a:t>
            </a:r>
          </a:p>
        </p:txBody>
      </p:sp>
      <p:sp>
        <p:nvSpPr>
          <p:cNvPr id="26635" name="Line 18">
            <a:extLst>
              <a:ext uri="{FF2B5EF4-FFF2-40B4-BE49-F238E27FC236}">
                <a16:creationId xmlns:a16="http://schemas.microsoft.com/office/drawing/2014/main" id="{7225B785-4912-4081-A2D9-22E70DB05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7214" y="4573589"/>
            <a:ext cx="490537" cy="1587"/>
          </a:xfrm>
          <a:prstGeom prst="line">
            <a:avLst/>
          </a:prstGeom>
          <a:noFill/>
          <a:ln w="38160" cap="sq">
            <a:solidFill>
              <a:srgbClr val="0099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Line 19">
            <a:extLst>
              <a:ext uri="{FF2B5EF4-FFF2-40B4-BE49-F238E27FC236}">
                <a16:creationId xmlns:a16="http://schemas.microsoft.com/office/drawing/2014/main" id="{2D053BAC-6C4E-402B-AA07-4AA2B8ADB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9350" y="4573589"/>
            <a:ext cx="490538" cy="1587"/>
          </a:xfrm>
          <a:prstGeom prst="line">
            <a:avLst/>
          </a:prstGeom>
          <a:noFill/>
          <a:ln w="38160" cap="sq">
            <a:solidFill>
              <a:srgbClr val="0099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20">
            <a:extLst>
              <a:ext uri="{FF2B5EF4-FFF2-40B4-BE49-F238E27FC236}">
                <a16:creationId xmlns:a16="http://schemas.microsoft.com/office/drawing/2014/main" id="{6C440D09-9823-410A-BFF6-90B9AE4636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1489" y="4573589"/>
            <a:ext cx="490537" cy="1587"/>
          </a:xfrm>
          <a:prstGeom prst="line">
            <a:avLst/>
          </a:prstGeom>
          <a:noFill/>
          <a:ln w="38160" cap="sq">
            <a:solidFill>
              <a:srgbClr val="0099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21">
            <a:extLst>
              <a:ext uri="{FF2B5EF4-FFF2-40B4-BE49-F238E27FC236}">
                <a16:creationId xmlns:a16="http://schemas.microsoft.com/office/drawing/2014/main" id="{D11567D8-B01A-4818-88E5-83FB8779D5E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8539" y="4573589"/>
            <a:ext cx="490537" cy="1587"/>
          </a:xfrm>
          <a:prstGeom prst="line">
            <a:avLst/>
          </a:prstGeom>
          <a:noFill/>
          <a:ln w="38160" cap="sq">
            <a:solidFill>
              <a:srgbClr val="0099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22">
            <a:extLst>
              <a:ext uri="{FF2B5EF4-FFF2-40B4-BE49-F238E27FC236}">
                <a16:creationId xmlns:a16="http://schemas.microsoft.com/office/drawing/2014/main" id="{374A9B95-A7A2-46AF-AA1A-E1FC0FDFDD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1500" y="2493964"/>
            <a:ext cx="3074988" cy="1449387"/>
          </a:xfrm>
          <a:prstGeom prst="line">
            <a:avLst/>
          </a:prstGeom>
          <a:noFill/>
          <a:ln w="28440" cap="sq">
            <a:solidFill>
              <a:srgbClr val="CC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Line 23">
            <a:extLst>
              <a:ext uri="{FF2B5EF4-FFF2-40B4-BE49-F238E27FC236}">
                <a16:creationId xmlns:a16="http://schemas.microsoft.com/office/drawing/2014/main" id="{76B57A86-3518-4C39-92C1-ED4ABBADD3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05650" y="2493963"/>
            <a:ext cx="3348038" cy="1420812"/>
          </a:xfrm>
          <a:prstGeom prst="line">
            <a:avLst/>
          </a:prstGeom>
          <a:noFill/>
          <a:ln w="28440" cap="sq">
            <a:solidFill>
              <a:srgbClr val="CC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6641" name="Picture 24">
            <a:extLst>
              <a:ext uri="{FF2B5EF4-FFF2-40B4-BE49-F238E27FC236}">
                <a16:creationId xmlns:a16="http://schemas.microsoft.com/office/drawing/2014/main" id="{0AEEEE1A-5BD6-44BD-AE0D-DA0B4EB72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88" y="5386388"/>
            <a:ext cx="1573212" cy="97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642" name="Picture 25">
            <a:extLst>
              <a:ext uri="{FF2B5EF4-FFF2-40B4-BE49-F238E27FC236}">
                <a16:creationId xmlns:a16="http://schemas.microsoft.com/office/drawing/2014/main" id="{4C68B34A-D7BF-4A8B-A17D-1D49D1994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80964"/>
            <a:ext cx="854075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>
            <a:extLst>
              <a:ext uri="{FF2B5EF4-FFF2-40B4-BE49-F238E27FC236}">
                <a16:creationId xmlns:a16="http://schemas.microsoft.com/office/drawing/2014/main" id="{C9EDA98B-0184-4105-B3EA-1DF32CDF4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155576"/>
            <a:ext cx="8243888" cy="111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</a:rPr>
              <a:t>Hành vi có mục tiêu:  </a:t>
            </a:r>
            <a:br>
              <a:rPr lang="en-US" altLang="en-US" sz="2800">
                <a:solidFill>
                  <a:srgbClr val="CC0000"/>
                </a:solidFill>
              </a:rPr>
            </a:br>
            <a:r>
              <a:rPr lang="en-US" altLang="en-US" sz="2800">
                <a:solidFill>
                  <a:srgbClr val="CC0000"/>
                </a:solidFill>
              </a:rPr>
              <a:t>phân nhóm và đặc điểm kĩ thuật (1)</a:t>
            </a:r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5FEB4CF5-9558-45D7-ABC8-4CC9F0D5F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1150938"/>
            <a:ext cx="8953500" cy="357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1pPr>
            <a:lvl2pPr marL="741363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2pPr>
            <a:lvl3pPr marL="1084263" indent="-22701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40000"/>
              </a:lnSpc>
              <a:spcBef>
                <a:spcPts val="1200"/>
              </a:spcBef>
              <a:buClr>
                <a:srgbClr val="800080"/>
              </a:buClr>
              <a:buSzPct val="100000"/>
              <a:buFont typeface="Wingdings" panose="05000000000000000000" pitchFamily="2" charset="2"/>
              <a:buChar char=""/>
              <a:defRPr/>
            </a:pPr>
            <a:r>
              <a:rPr lang="en-GB" i="1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Hoàn thành</a:t>
            </a:r>
            <a:r>
              <a:rPr lang="en-GB">
                <a:solidFill>
                  <a:srgbClr val="352270"/>
                </a:solidFill>
                <a:latin typeface="Arial" panose="020B0604020202020204" pitchFamily="34" charset="0"/>
              </a:rPr>
              <a:t>[Mục tiêu]:</a:t>
            </a:r>
          </a:p>
          <a:p>
            <a:pPr lvl="2">
              <a:spcBef>
                <a:spcPts val="563"/>
              </a:spcBef>
              <a:buSzPct val="100000"/>
              <a:defRPr/>
            </a:pPr>
            <a:r>
              <a:rPr lang="en-GB" sz="2200" b="1">
                <a:solidFill>
                  <a:srgbClr val="009999"/>
                </a:solidFill>
                <a:latin typeface="Arial" panose="020B0604020202020204" pitchFamily="34" charset="0"/>
              </a:rPr>
              <a:t>[</a:t>
            </a:r>
            <a:r>
              <a:rPr lang="en-GB" sz="22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nếu</a:t>
            </a:r>
            <a:r>
              <a:rPr lang="en-GB" sz="2200">
                <a:solidFill>
                  <a:srgbClr val="009999"/>
                </a:solidFill>
                <a:latin typeface="Arial" panose="020B0604020202020204" pitchFamily="34" charset="0"/>
              </a:rPr>
              <a:t> ‘Hiện tại’ tiếp đó</a:t>
            </a:r>
            <a:r>
              <a:rPr lang="en-GB" sz="2200" b="1">
                <a:solidFill>
                  <a:srgbClr val="009999"/>
                </a:solidFill>
                <a:latin typeface="Arial" panose="020B0604020202020204" pitchFamily="34" charset="0"/>
              </a:rPr>
              <a:t>]</a:t>
            </a:r>
            <a:r>
              <a:rPr lang="en-GB" sz="2200">
                <a:solidFill>
                  <a:srgbClr val="009999"/>
                </a:solidFill>
                <a:latin typeface="Arial" panose="020B0604020202020204" pitchFamily="34" charset="0"/>
              </a:rPr>
              <a:t>  </a:t>
            </a:r>
            <a:r>
              <a:rPr lang="en-GB" sz="22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sớm hay muộn</a:t>
            </a:r>
            <a:r>
              <a:rPr lang="en-GB" sz="2200">
                <a:solidFill>
                  <a:srgbClr val="009999"/>
                </a:solidFill>
                <a:latin typeface="Arial" panose="020B0604020202020204" pitchFamily="34" charset="0"/>
              </a:rPr>
              <a:t> cũng đạt </a:t>
            </a:r>
            <a:r>
              <a:rPr lang="en-US" sz="2200">
                <a:solidFill>
                  <a:srgbClr val="009999"/>
                </a:solidFill>
                <a:latin typeface="Arial" panose="020B0604020202020204" pitchFamily="34" charset="0"/>
              </a:rPr>
              <a:t>Mục Tiêu</a:t>
            </a:r>
            <a:endParaRPr lang="fr-FR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625"/>
              </a:spcBef>
              <a:buSzPct val="100000"/>
              <a:defRPr/>
            </a:pPr>
            <a:r>
              <a:rPr lang="en-GB" sz="2000" i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Hoàn thành</a:t>
            </a:r>
            <a:r>
              <a:rPr lang="en-GB" sz="2000" i="1">
                <a:solidFill>
                  <a:srgbClr val="5F5F5F"/>
                </a:solidFill>
                <a:latin typeface="Arial" panose="020B0604020202020204" pitchFamily="34" charset="0"/>
              </a:rPr>
              <a:t> </a:t>
            </a:r>
            <a:r>
              <a:rPr lang="en-GB" sz="2000">
                <a:solidFill>
                  <a:srgbClr val="5F5F5F"/>
                </a:solidFill>
                <a:latin typeface="Arial" panose="020B0604020202020204" pitchFamily="34" charset="0"/>
              </a:rPr>
              <a:t>[Sách được yêu cầu]:</a:t>
            </a:r>
          </a:p>
          <a:p>
            <a:pPr lvl="1">
              <a:lnSpc>
                <a:spcPct val="90000"/>
              </a:lnSpc>
              <a:spcBef>
                <a:spcPts val="625"/>
              </a:spcBef>
              <a:buSzPct val="100000"/>
              <a:defRPr/>
            </a:pPr>
            <a:r>
              <a:rPr lang="en-GB" sz="2000" b="1">
                <a:solidFill>
                  <a:srgbClr val="5F5F5F"/>
                </a:solidFill>
                <a:latin typeface="Arial" panose="020B0604020202020204" pitchFamily="34" charset="0"/>
              </a:rPr>
              <a:t>     </a:t>
            </a:r>
            <a:r>
              <a:rPr lang="en-GB" sz="200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nếu một cuốn sách được yêu cầu sớm hay muộn </a:t>
            </a:r>
          </a:p>
          <a:p>
            <a:pPr lvl="1">
              <a:lnSpc>
                <a:spcPct val="90000"/>
              </a:lnSpc>
              <a:spcBef>
                <a:spcPts val="625"/>
              </a:spcBef>
              <a:buSzPct val="100000"/>
              <a:defRPr/>
            </a:pPr>
            <a:r>
              <a:rPr lang="en-GB" sz="2000">
                <a:solidFill>
                  <a:srgbClr val="5F5F5F"/>
                </a:solidFill>
                <a:latin typeface="Arial" panose="020B0604020202020204" pitchFamily="34" charset="0"/>
              </a:rPr>
              <a:t>          bản copy của cuốn sách sẽ xuất hiện</a:t>
            </a:r>
          </a:p>
          <a:p>
            <a:pPr lvl="1">
              <a:lnSpc>
                <a:spcPct val="160000"/>
              </a:lnSpc>
              <a:spcBef>
                <a:spcPts val="625"/>
              </a:spcBef>
              <a:buSzPct val="100000"/>
              <a:defRPr/>
            </a:pPr>
            <a:r>
              <a:rPr lang="fr-FR" sz="2000" i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Hoàn thành</a:t>
            </a:r>
            <a:r>
              <a:rPr lang="fr-FR" sz="2000">
                <a:solidFill>
                  <a:srgbClr val="5F5F5F"/>
                </a:solidFill>
                <a:latin typeface="Arial" panose="020B0604020202020204" pitchFamily="34" charset="0"/>
              </a:rPr>
              <a:t> [Tàu nhanh]:</a:t>
            </a:r>
          </a:p>
          <a:p>
            <a:pPr lvl="1">
              <a:lnSpc>
                <a:spcPct val="90000"/>
              </a:lnSpc>
              <a:spcBef>
                <a:spcPts val="625"/>
              </a:spcBef>
              <a:buSzPct val="100000"/>
              <a:defRPr/>
            </a:pPr>
            <a:r>
              <a:rPr lang="fr-FR" sz="2000" b="1">
                <a:solidFill>
                  <a:srgbClr val="5F5F5F"/>
                </a:solidFill>
                <a:latin typeface="Arial" panose="020B0604020202020204" pitchFamily="34" charset="0"/>
              </a:rPr>
              <a:t>     </a:t>
            </a:r>
            <a:r>
              <a:rPr lang="fr-FR" sz="200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nếu tàu đang ở ga nào đó thì 5p sau sẽ có mặt ở ga tiếp theo</a:t>
            </a:r>
            <a:endParaRPr lang="fr-FR" sz="2000">
              <a:solidFill>
                <a:srgbClr val="5F5F5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8676" name="Object 3">
            <a:extLst>
              <a:ext uri="{FF2B5EF4-FFF2-40B4-BE49-F238E27FC236}">
                <a16:creationId xmlns:a16="http://schemas.microsoft.com/office/drawing/2014/main" id="{0443567E-372F-46F7-85E5-5B9FEA8FC7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4113" y="4718050"/>
          <a:ext cx="7785100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Picture" r:id="rId4" imgW="4319763" imgH="919662" progId="Word.Picture.8">
                  <p:embed/>
                </p:oleObj>
              </mc:Choice>
              <mc:Fallback>
                <p:oleObj name="Picture" r:id="rId4" imgW="4319763" imgH="919662" progId="Word.Picture.8">
                  <p:embed/>
                  <p:pic>
                    <p:nvPicPr>
                      <p:cNvPr id="28676" name="Object 3">
                        <a:extLst>
                          <a:ext uri="{FF2B5EF4-FFF2-40B4-BE49-F238E27FC236}">
                            <a16:creationId xmlns:a16="http://schemas.microsoft.com/office/drawing/2014/main" id="{0443567E-372F-46F7-85E5-5B9FEA8FC7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4718050"/>
                        <a:ext cx="7785100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77" name="Picture 4">
            <a:extLst>
              <a:ext uri="{FF2B5EF4-FFF2-40B4-BE49-F238E27FC236}">
                <a16:creationId xmlns:a16="http://schemas.microsoft.com/office/drawing/2014/main" id="{68D71E97-ECB4-4CA1-80D7-B4BD7C135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80964"/>
            <a:ext cx="812800" cy="90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>
            <a:extLst>
              <a:ext uri="{FF2B5EF4-FFF2-40B4-BE49-F238E27FC236}">
                <a16:creationId xmlns:a16="http://schemas.microsoft.com/office/drawing/2014/main" id="{C72D215C-D070-4BED-A976-E668E4CBB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00" y="169864"/>
            <a:ext cx="8585200" cy="103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altLang="en-US" sz="2800">
                <a:solidFill>
                  <a:srgbClr val="CC0000"/>
                </a:solidFill>
              </a:rPr>
              <a:t>Hành vi có mục tiêu:  </a:t>
            </a:r>
            <a:br>
              <a:rPr lang="en-US" altLang="en-US" sz="2800">
                <a:solidFill>
                  <a:srgbClr val="CC0000"/>
                </a:solidFill>
              </a:rPr>
            </a:br>
            <a:r>
              <a:rPr lang="en-US" altLang="en-US" sz="2800">
                <a:solidFill>
                  <a:srgbClr val="CC0000"/>
                </a:solidFill>
              </a:rPr>
              <a:t>phân nhóm và đặc điểm kĩ thuật (2)</a:t>
            </a:r>
            <a:r>
              <a:rPr lang="ar-SA" altLang="en-US" sz="2000">
                <a:solidFill>
                  <a:srgbClr val="CC0000"/>
                </a:solidFill>
                <a:ea typeface="Symbol" panose="05050102010706020507" pitchFamily="18" charset="2"/>
                <a:cs typeface="Arial" panose="020B0604020202020204" pitchFamily="34" charset="0"/>
              </a:rPr>
              <a:t>‏</a:t>
            </a:r>
            <a:endParaRPr lang="en-US" altLang="en-US" sz="2000">
              <a:solidFill>
                <a:srgbClr val="CC0000"/>
              </a:solidFill>
            </a:endParaRP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1C605DE5-65D3-442F-B7B1-E0DC15DC4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1208089"/>
            <a:ext cx="8775700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39725" indent="-339725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741363" indent="-282575"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 marL="1084263" indent="-227013"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40000"/>
              </a:lnSpc>
              <a:buClr>
                <a:srgbClr val="800080"/>
              </a:buClr>
              <a:buFont typeface="Wingdings" panose="05000000000000000000" pitchFamily="2" charset="2"/>
              <a:buChar char=""/>
              <a:defRPr/>
            </a:pPr>
            <a:r>
              <a:rPr lang="en-GB" alt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Duy trì</a:t>
            </a:r>
            <a:r>
              <a:rPr lang="en-GB" altLang="en-US" i="1"/>
              <a:t> </a:t>
            </a:r>
            <a:r>
              <a:rPr lang="en-GB" altLang="en-US"/>
              <a:t>[Điều kiện tốt]:</a:t>
            </a:r>
          </a:p>
          <a:p>
            <a:pPr lvl="2">
              <a:buClrTx/>
              <a:buFontTx/>
              <a:buNone/>
              <a:defRPr/>
            </a:pPr>
            <a:r>
              <a:rPr lang="en-GB" altLang="en-US" b="1"/>
              <a:t> [</a:t>
            </a:r>
            <a:r>
              <a:rPr lang="en-GB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nếu</a:t>
            </a:r>
            <a:r>
              <a:rPr lang="en-GB" altLang="en-US"/>
              <a:t> ‘Hiện tại’ </a:t>
            </a:r>
            <a:r>
              <a:rPr lang="en-GB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sau đó</a:t>
            </a:r>
            <a:r>
              <a:rPr lang="en-GB" altLang="en-US" b="1"/>
              <a:t>]</a:t>
            </a:r>
            <a:r>
              <a:rPr lang="en-GB" altLang="en-US"/>
              <a:t>  </a:t>
            </a:r>
            <a:r>
              <a:rPr lang="en-GB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luôn luôn</a:t>
            </a:r>
            <a:r>
              <a:rPr lang="en-GB" altLang="en-US"/>
              <a:t>  Điều kiện tốt</a:t>
            </a:r>
            <a:r>
              <a:rPr lang="fr-FR" altLang="en-US">
                <a:solidFill>
                  <a:srgbClr val="000000"/>
                </a:solidFill>
              </a:rPr>
              <a:t> </a:t>
            </a:r>
          </a:p>
          <a:p>
            <a:pPr lvl="2">
              <a:buClrTx/>
              <a:buFontTx/>
              <a:buNone/>
              <a:defRPr/>
            </a:pPr>
            <a:r>
              <a:rPr lang="en-GB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  luôn luôn</a:t>
            </a:r>
            <a:r>
              <a:rPr lang="en-GB" altLang="en-US"/>
              <a:t> (</a:t>
            </a:r>
            <a:r>
              <a:rPr lang="en-GB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nếu</a:t>
            </a:r>
            <a:r>
              <a:rPr lang="en-GB" altLang="en-US"/>
              <a:t> ‘Hiện tại’ </a:t>
            </a:r>
            <a:r>
              <a:rPr lang="en-GB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sau đó</a:t>
            </a:r>
            <a:r>
              <a:rPr lang="en-GB" altLang="en-US"/>
              <a:t> Điều kiện tốt)</a:t>
            </a:r>
            <a:r>
              <a:rPr lang="ar-SA" altLang="en-US"/>
              <a:t>‏</a:t>
            </a:r>
            <a:endParaRPr lang="en-US" altLang="en-US"/>
          </a:p>
          <a:p>
            <a:pPr lvl="1">
              <a:lnSpc>
                <a:spcPct val="180000"/>
              </a:lnSpc>
              <a:spcBef>
                <a:spcPts val="625"/>
              </a:spcBef>
              <a:buClrTx/>
              <a:defRPr/>
            </a:pPr>
            <a:r>
              <a:rPr lang="en-GB" altLang="en-US" sz="2000" i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Duy trì </a:t>
            </a:r>
            <a:r>
              <a:rPr lang="en-GB" altLang="en-US" sz="2000" i="1">
                <a:solidFill>
                  <a:srgbClr val="5F5F5F"/>
                </a:solidFill>
              </a:rPr>
              <a:t>[Đóng cửa khi di chuyển]:</a:t>
            </a:r>
          </a:p>
          <a:p>
            <a:pPr lvl="2">
              <a:lnSpc>
                <a:spcPct val="80000"/>
              </a:lnSpc>
              <a:buClrTx/>
              <a:buFontTx/>
              <a:buNone/>
              <a:defRPr/>
            </a:pPr>
            <a:r>
              <a:rPr lang="en-GB" altLang="en-US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Luôn luôn</a:t>
            </a:r>
            <a:r>
              <a:rPr lang="en-GB" altLang="en-US">
                <a:solidFill>
                  <a:srgbClr val="5F5F5F"/>
                </a:solidFill>
              </a:rPr>
              <a:t> (nếu tàu di chuyển thì cửa luôn đóng)</a:t>
            </a:r>
            <a:r>
              <a:rPr lang="ar-SA" altLang="en-US">
                <a:solidFill>
                  <a:srgbClr val="5F5F5F"/>
                </a:solidFill>
              </a:rPr>
              <a:t>‏</a:t>
            </a:r>
            <a:endParaRPr lang="en-US" altLang="en-US">
              <a:solidFill>
                <a:srgbClr val="5F5F5F"/>
              </a:solidFill>
            </a:endParaRPr>
          </a:p>
          <a:p>
            <a:pPr lvl="1">
              <a:lnSpc>
                <a:spcPct val="170000"/>
              </a:lnSpc>
              <a:spcBef>
                <a:spcPts val="625"/>
              </a:spcBef>
              <a:buClrTx/>
              <a:defRPr/>
            </a:pPr>
            <a:r>
              <a:rPr lang="en-GB" altLang="en-US" sz="2000" i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Duy trì</a:t>
            </a:r>
            <a:r>
              <a:rPr lang="en-GB" altLang="en-US" sz="2000" i="1">
                <a:solidFill>
                  <a:srgbClr val="5F5F5F"/>
                </a:solidFill>
              </a:rPr>
              <a:t> [Khoảng cách dừng đột ngột]:</a:t>
            </a:r>
          </a:p>
          <a:p>
            <a:pPr lvl="2">
              <a:lnSpc>
                <a:spcPct val="100000"/>
              </a:lnSpc>
              <a:spcBef>
                <a:spcPts val="250"/>
              </a:spcBef>
              <a:buClrTx/>
              <a:defRPr/>
            </a:pPr>
            <a:r>
              <a:rPr lang="en-GB" altLang="en-US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Luôn luôn</a:t>
            </a:r>
            <a:r>
              <a:rPr lang="en-GB" altLang="en-US">
                <a:solidFill>
                  <a:srgbClr val="5F5F5F"/>
                </a:solidFill>
              </a:rPr>
              <a:t> (</a:t>
            </a:r>
            <a:r>
              <a:rPr lang="en-GB" altLang="en-US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nếu tàu đang ở vị trí nào đó thì luôn giữ </a:t>
            </a:r>
          </a:p>
          <a:p>
            <a:pPr lvl="2">
              <a:lnSpc>
                <a:spcPct val="100000"/>
              </a:lnSpc>
              <a:spcBef>
                <a:spcPts val="250"/>
              </a:spcBef>
              <a:buClrTx/>
              <a:defRPr/>
            </a:pPr>
            <a:r>
              <a:rPr lang="en-GB" altLang="en-US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khoảng cách cho tàu gần nó dừng đột ngột</a:t>
            </a:r>
            <a:r>
              <a:rPr lang="en-GB" altLang="en-US">
                <a:solidFill>
                  <a:srgbClr val="5F5F5F"/>
                </a:solidFill>
              </a:rPr>
              <a:t>)</a:t>
            </a:r>
            <a:r>
              <a:rPr lang="ar-SA" altLang="en-US">
                <a:solidFill>
                  <a:srgbClr val="5F5F5F"/>
                </a:solidFill>
              </a:rPr>
              <a:t>‏</a:t>
            </a:r>
            <a:endParaRPr lang="en-US" altLang="en-US">
              <a:solidFill>
                <a:srgbClr val="5F5F5F"/>
              </a:solidFill>
            </a:endParaRPr>
          </a:p>
        </p:txBody>
      </p:sp>
      <p:graphicFrame>
        <p:nvGraphicFramePr>
          <p:cNvPr id="30724" name="Object 3">
            <a:extLst>
              <a:ext uri="{FF2B5EF4-FFF2-40B4-BE49-F238E27FC236}">
                <a16:creationId xmlns:a16="http://schemas.microsoft.com/office/drawing/2014/main" id="{B594E720-FBEC-4F00-BBBE-0F452F40D8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5164" y="5067300"/>
          <a:ext cx="873283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4" imgW="5308301" imgH="741395" progId="">
                  <p:embed/>
                </p:oleObj>
              </mc:Choice>
              <mc:Fallback>
                <p:oleObj r:id="rId4" imgW="5308301" imgH="741395" progId="">
                  <p:embed/>
                  <p:pic>
                    <p:nvPicPr>
                      <p:cNvPr id="30724" name="Object 3">
                        <a:extLst>
                          <a:ext uri="{FF2B5EF4-FFF2-40B4-BE49-F238E27FC236}">
                            <a16:creationId xmlns:a16="http://schemas.microsoft.com/office/drawing/2014/main" id="{B594E720-FBEC-4F00-BBBE-0F452F40D8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164" y="5067300"/>
                        <a:ext cx="8732837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5" name="Picture 4">
            <a:extLst>
              <a:ext uri="{FF2B5EF4-FFF2-40B4-BE49-F238E27FC236}">
                <a16:creationId xmlns:a16="http://schemas.microsoft.com/office/drawing/2014/main" id="{8395C302-F028-49D2-A9D0-2ED7E9D59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80964"/>
            <a:ext cx="812800" cy="90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FECA8181-D649-430D-9857-0C6FCA481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98438"/>
            <a:ext cx="8629650" cy="111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</a:rPr>
              <a:t>Hành vi có mục tiêu:  </a:t>
            </a:r>
            <a:br>
              <a:rPr lang="en-US" altLang="en-US" sz="2800">
                <a:solidFill>
                  <a:srgbClr val="CC0000"/>
                </a:solidFill>
              </a:rPr>
            </a:br>
            <a:r>
              <a:rPr lang="en-US" altLang="en-US" sz="2800">
                <a:solidFill>
                  <a:srgbClr val="CC0000"/>
                </a:solidFill>
              </a:rPr>
              <a:t>phân nhóm và đặc điểm kĩ thuật (3)</a:t>
            </a:r>
            <a:endParaRPr lang="en-US" altLang="en-US" sz="2000">
              <a:solidFill>
                <a:srgbClr val="CC0000"/>
              </a:solidFill>
            </a:endParaRPr>
          </a:p>
        </p:txBody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9885344F-0E14-4438-B191-B9E3A5E9A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26" y="1589088"/>
            <a:ext cx="8912225" cy="474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1pPr>
            <a:lvl2pPr marL="741363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2pPr>
            <a:lvl3pPr marL="1084263" indent="-22701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buClr>
                <a:srgbClr val="800080"/>
              </a:buClr>
              <a:buSzPct val="100000"/>
              <a:buFont typeface="Wingdings" panose="05000000000000000000" pitchFamily="2" charset="2"/>
              <a:buChar char=""/>
              <a:defRPr/>
            </a:pPr>
            <a:r>
              <a:rPr lang="en-GB">
                <a:solidFill>
                  <a:srgbClr val="352270"/>
                </a:solidFill>
                <a:latin typeface="Arial" panose="020B0604020202020204" pitchFamily="34" charset="0"/>
              </a:rPr>
              <a:t>Mục đích của Duy trì:</a:t>
            </a:r>
            <a:endParaRPr lang="en-GB" i="1">
              <a:solidFill>
                <a:srgbClr val="352270"/>
              </a:solidFill>
              <a:latin typeface="Arial" panose="020B0604020202020204" pitchFamily="34" charset="0"/>
            </a:endParaRPr>
          </a:p>
          <a:p>
            <a:pPr lvl="1">
              <a:lnSpc>
                <a:spcPct val="140000"/>
              </a:lnSpc>
              <a:spcBef>
                <a:spcPts val="250"/>
              </a:spcBef>
              <a:buSzPct val="100000"/>
              <a:defRPr/>
            </a:pPr>
            <a:r>
              <a:rPr lang="en-GB" sz="2000" i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Duy trì</a:t>
            </a:r>
            <a:r>
              <a:rPr lang="en-GB" sz="2000" i="1">
                <a:solidFill>
                  <a:srgbClr val="5F5F5F"/>
                </a:solidFill>
                <a:latin typeface="Arial" panose="020B0604020202020204" pitchFamily="34" charset="0"/>
              </a:rPr>
              <a:t> [</a:t>
            </a:r>
            <a:r>
              <a:rPr lang="en-GB" sz="2000" b="1" i="1">
                <a:solidFill>
                  <a:srgbClr val="5F5F5F"/>
                </a:solidFill>
                <a:latin typeface="Arial" panose="020B0604020202020204" pitchFamily="34" charset="0"/>
              </a:rPr>
              <a:t>Sách bản quyền</a:t>
            </a:r>
            <a:r>
              <a:rPr lang="en-GB" sz="2000" i="1">
                <a:solidFill>
                  <a:srgbClr val="5F5F5F"/>
                </a:solidFill>
                <a:latin typeface="Arial" panose="020B0604020202020204" pitchFamily="34" charset="0"/>
              </a:rPr>
              <a:t>]:</a:t>
            </a:r>
          </a:p>
          <a:p>
            <a:pPr lvl="2">
              <a:lnSpc>
                <a:spcPct val="120000"/>
              </a:lnSpc>
              <a:spcBef>
                <a:spcPts val="250"/>
              </a:spcBef>
              <a:buSzPct val="100000"/>
              <a:defRPr/>
            </a:pPr>
            <a:r>
              <a:rPr lang="en-GB" sz="200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Nếu một cuôn sách có mặt ở thư viện thì nó luôn</a:t>
            </a:r>
          </a:p>
          <a:p>
            <a:pPr lvl="2">
              <a:lnSpc>
                <a:spcPct val="120000"/>
              </a:lnSpc>
              <a:spcBef>
                <a:spcPts val="250"/>
              </a:spcBef>
              <a:buSzPct val="100000"/>
              <a:defRPr/>
            </a:pPr>
            <a:r>
              <a:rPr lang="en-GB" sz="200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luôn có bản quyền cho chủ đề của nó.</a:t>
            </a:r>
            <a:endParaRPr lang="en-GB" sz="2000">
              <a:solidFill>
                <a:srgbClr val="5F5F5F"/>
              </a:solidFill>
              <a:latin typeface="Arial" panose="020B0604020202020204" pitchFamily="34" charset="0"/>
            </a:endParaRPr>
          </a:p>
          <a:p>
            <a:pPr>
              <a:lnSpc>
                <a:spcPct val="190000"/>
              </a:lnSpc>
              <a:spcBef>
                <a:spcPts val="1200"/>
              </a:spcBef>
              <a:buClr>
                <a:srgbClr val="800080"/>
              </a:buClr>
              <a:buSzPct val="100000"/>
              <a:buFont typeface="Wingdings" panose="05000000000000000000" pitchFamily="2" charset="2"/>
              <a:buChar char=""/>
              <a:defRPr/>
            </a:pPr>
            <a:r>
              <a:rPr lang="en-GB" i="1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Vô hiệu </a:t>
            </a:r>
            <a:r>
              <a:rPr lang="en-GB">
                <a:solidFill>
                  <a:srgbClr val="352270"/>
                </a:solidFill>
                <a:latin typeface="Arial" panose="020B0604020202020204" pitchFamily="34" charset="0"/>
              </a:rPr>
              <a:t>[Điều kiện xấu]:   Duy trì kép …</a:t>
            </a:r>
          </a:p>
          <a:p>
            <a:pPr lvl="2">
              <a:lnSpc>
                <a:spcPct val="110000"/>
              </a:lnSpc>
              <a:spcBef>
                <a:spcPts val="375"/>
              </a:spcBef>
              <a:buSzPct val="100000"/>
              <a:defRPr/>
            </a:pPr>
            <a:r>
              <a:rPr lang="en-GB" sz="2000" b="1">
                <a:solidFill>
                  <a:srgbClr val="009999"/>
                </a:solidFill>
                <a:latin typeface="Arial" panose="020B0604020202020204" pitchFamily="34" charset="0"/>
              </a:rPr>
              <a:t>[</a:t>
            </a:r>
            <a:r>
              <a:rPr lang="en-GB" sz="20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nếu</a:t>
            </a:r>
            <a:r>
              <a:rPr lang="en-GB" sz="2000">
                <a:solidFill>
                  <a:srgbClr val="009999"/>
                </a:solidFill>
                <a:latin typeface="Arial" panose="020B0604020202020204" pitchFamily="34" charset="0"/>
              </a:rPr>
              <a:t> ‘Hiện tại’ </a:t>
            </a:r>
            <a:r>
              <a:rPr lang="en-GB" sz="20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sau đó</a:t>
            </a:r>
            <a:r>
              <a:rPr lang="en-GB" sz="2000" b="1">
                <a:solidFill>
                  <a:srgbClr val="009999"/>
                </a:solidFill>
                <a:latin typeface="Arial" panose="020B0604020202020204" pitchFamily="34" charset="0"/>
              </a:rPr>
              <a:t>]</a:t>
            </a:r>
            <a:r>
              <a:rPr lang="en-GB" sz="2000">
                <a:solidFill>
                  <a:srgbClr val="009999"/>
                </a:solidFill>
                <a:latin typeface="Arial" panose="020B0604020202020204" pitchFamily="34" charset="0"/>
              </a:rPr>
              <a:t>  </a:t>
            </a:r>
            <a:r>
              <a:rPr lang="en-GB" sz="20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không bao giờ</a:t>
            </a:r>
            <a:r>
              <a:rPr lang="en-GB" sz="2000">
                <a:solidFill>
                  <a:srgbClr val="009999"/>
                </a:solidFill>
                <a:latin typeface="Arial" panose="020B0604020202020204" pitchFamily="34" charset="0"/>
              </a:rPr>
              <a:t> ĐK xấu</a:t>
            </a:r>
          </a:p>
          <a:p>
            <a:pPr lvl="1">
              <a:lnSpc>
                <a:spcPct val="160000"/>
              </a:lnSpc>
              <a:spcBef>
                <a:spcPts val="625"/>
              </a:spcBef>
              <a:buSzPct val="100000"/>
              <a:defRPr/>
            </a:pPr>
            <a:r>
              <a:rPr lang="en-GB" sz="2000" i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Vô hiệu </a:t>
            </a:r>
            <a:r>
              <a:rPr lang="en-GB" sz="2000" i="1">
                <a:solidFill>
                  <a:srgbClr val="5F5F5F"/>
                </a:solidFill>
                <a:latin typeface="Arial" panose="020B0604020202020204" pitchFamily="34" charset="0"/>
              </a:rPr>
              <a:t>[Vay trợ cấp]:</a:t>
            </a:r>
            <a:r>
              <a:rPr lang="fr-FR" sz="2000">
                <a:solidFill>
                  <a:srgbClr val="5F5F5F"/>
                </a:solidFill>
                <a:latin typeface="Arial" panose="020B0604020202020204" pitchFamily="34" charset="0"/>
              </a:rPr>
              <a:t> </a:t>
            </a:r>
          </a:p>
          <a:p>
            <a:pPr lvl="1">
              <a:lnSpc>
                <a:spcPct val="90000"/>
              </a:lnSpc>
              <a:spcBef>
                <a:spcPts val="625"/>
              </a:spcBef>
              <a:buSzPct val="100000"/>
              <a:defRPr/>
            </a:pPr>
            <a:r>
              <a:rPr lang="en-GB" sz="200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    không bao giờ các khoản vay trợ cấp được tiết lộ </a:t>
            </a:r>
          </a:p>
          <a:p>
            <a:pPr lvl="1">
              <a:lnSpc>
                <a:spcPct val="90000"/>
              </a:lnSpc>
              <a:spcBef>
                <a:spcPts val="625"/>
              </a:spcBef>
              <a:buSzPct val="100000"/>
              <a:defRPr/>
            </a:pPr>
            <a:r>
              <a:rPr lang="en-GB" sz="200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	cho những người bảo trợ khác</a:t>
            </a:r>
            <a:endParaRPr lang="en-GB" sz="2000">
              <a:solidFill>
                <a:srgbClr val="5F5F5F"/>
              </a:solidFill>
              <a:latin typeface="Arial" panose="020B0604020202020204" pitchFamily="34" charset="0"/>
            </a:endParaRPr>
          </a:p>
          <a:p>
            <a:pPr lvl="1">
              <a:lnSpc>
                <a:spcPts val="5013"/>
              </a:lnSpc>
              <a:spcBef>
                <a:spcPts val="750"/>
              </a:spcBef>
              <a:buSzPct val="100000"/>
              <a:defRPr/>
            </a:pPr>
            <a:r>
              <a:rPr lang="en-GB" i="1">
                <a:solidFill>
                  <a:srgbClr val="800080"/>
                </a:solidFill>
                <a:latin typeface="Arial" panose="020B0604020202020204" pitchFamily="34" charset="0"/>
              </a:rPr>
              <a:t>Nhiều mục tiêu an toàn làm vô hiệu mục tiêu</a:t>
            </a:r>
          </a:p>
        </p:txBody>
      </p:sp>
      <p:pic>
        <p:nvPicPr>
          <p:cNvPr id="32772" name="Picture 3">
            <a:extLst>
              <a:ext uri="{FF2B5EF4-FFF2-40B4-BE49-F238E27FC236}">
                <a16:creationId xmlns:a16="http://schemas.microsoft.com/office/drawing/2014/main" id="{DC7664E4-365C-4A52-B422-8FD283C02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80964"/>
            <a:ext cx="812800" cy="90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318FD192-85FC-4591-84E1-4E305F1F3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813" y="198438"/>
            <a:ext cx="64452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</a:rPr>
              <a:t>Loại mục tiêu: mục tiêu yếu</a:t>
            </a:r>
          </a:p>
        </p:txBody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47FDA906-7BC2-4C73-B6C0-842C1654A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550" y="1019175"/>
            <a:ext cx="8877300" cy="547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39725" indent="-339725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741363" indent="-282575"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30000"/>
              </a:lnSpc>
              <a:buClr>
                <a:srgbClr val="800080"/>
              </a:buClr>
              <a:buFont typeface="Wingdings" panose="05000000000000000000" pitchFamily="2" charset="2"/>
              <a:buChar char=""/>
              <a:defRPr/>
            </a:pPr>
            <a:r>
              <a:rPr lang="en-US" altLang="en-US"/>
              <a:t>Thu hút sự ưa thích giữa các hành vi thay thế</a:t>
            </a:r>
          </a:p>
          <a:p>
            <a:pPr>
              <a:lnSpc>
                <a:spcPct val="120000"/>
              </a:lnSpc>
              <a:buClr>
                <a:srgbClr val="800080"/>
              </a:buClr>
              <a:buFont typeface="Wingdings" panose="05000000000000000000" pitchFamily="2" charset="2"/>
              <a:buChar char=""/>
              <a:defRPr/>
            </a:pPr>
            <a:r>
              <a:rPr lang="en-US" altLang="en-US"/>
              <a:t>Không hài lòng khi nghĩa rõ ràng:</a:t>
            </a:r>
          </a:p>
          <a:p>
            <a:pPr lvl="1">
              <a:lnSpc>
                <a:spcPct val="100000"/>
              </a:lnSpc>
              <a:spcBef>
                <a:spcPts val="750"/>
              </a:spcBef>
              <a:buClrTx/>
              <a:defRPr/>
            </a:pPr>
            <a:r>
              <a:rPr lang="en-US" altLang="en-US" sz="2400"/>
              <a:t>    </a:t>
            </a:r>
            <a:r>
              <a:rPr lang="en-US" altLang="en-US" sz="240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hài lòng với nhiều lựa chọn</a:t>
            </a:r>
            <a:r>
              <a:rPr lang="en-US" altLang="en-US" sz="2400">
                <a:solidFill>
                  <a:srgbClr val="352270"/>
                </a:solidFill>
              </a:rPr>
              <a:t>, </a:t>
            </a:r>
            <a:r>
              <a:rPr lang="en-US" altLang="en-US" sz="240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và ngược lại</a:t>
            </a:r>
            <a:endParaRPr lang="en-US" altLang="en-US" sz="2400">
              <a:solidFill>
                <a:srgbClr val="352270"/>
              </a:solidFill>
            </a:endParaRPr>
          </a:p>
          <a:p>
            <a:pPr lvl="1">
              <a:lnSpc>
                <a:spcPct val="120000"/>
              </a:lnSpc>
              <a:buClr>
                <a:srgbClr val="800080"/>
              </a:buClr>
              <a:buFont typeface="Comic Sans MS" panose="030F0702030302020204" pitchFamily="66" charset="0"/>
              <a:buChar char="–"/>
              <a:defRPr/>
            </a:pPr>
            <a:r>
              <a:rPr lang="en-US" altLang="en-US"/>
              <a:t>Mục tiêu đang cần,  phân tích định tính</a:t>
            </a:r>
          </a:p>
          <a:p>
            <a:pPr>
              <a:lnSpc>
                <a:spcPct val="120000"/>
              </a:lnSpc>
              <a:buClr>
                <a:srgbClr val="800080"/>
              </a:buClr>
              <a:buFont typeface="Wingdings" panose="05000000000000000000" pitchFamily="2" charset="2"/>
              <a:buChar char=""/>
              <a:defRPr/>
            </a:pPr>
            <a:r>
              <a:rPr lang="en-US" altLang="en-US"/>
              <a:t>Sử dụng so sánh tùy chọn yêu thích</a:t>
            </a:r>
          </a:p>
          <a:p>
            <a:pPr>
              <a:lnSpc>
                <a:spcPct val="120000"/>
              </a:lnSpc>
              <a:buClr>
                <a:srgbClr val="800080"/>
              </a:buClr>
              <a:buFont typeface="Wingdings" panose="05000000000000000000" pitchFamily="2" charset="2"/>
              <a:buChar char=""/>
              <a:defRPr/>
            </a:pPr>
            <a:r>
              <a:rPr lang="en-US" altLang="en-US"/>
              <a:t>Form thường thấy</a:t>
            </a:r>
          </a:p>
          <a:p>
            <a:pPr lvl="1">
              <a:lnSpc>
                <a:spcPct val="90000"/>
              </a:lnSpc>
              <a:spcBef>
                <a:spcPts val="625"/>
              </a:spcBef>
              <a:buClrTx/>
              <a:defRPr/>
            </a:pPr>
            <a:r>
              <a:rPr lang="en-US" altLang="en-US"/>
              <a:t>   </a:t>
            </a:r>
            <a:r>
              <a:rPr lang="en-US" altLang="en-US" i="1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lớn</a:t>
            </a:r>
            <a:r>
              <a:rPr lang="en-US" altLang="en-US">
                <a:solidFill>
                  <a:srgbClr val="352270"/>
                </a:solidFill>
              </a:rPr>
              <a:t> /</a:t>
            </a:r>
            <a:r>
              <a:rPr lang="en-US" altLang="en-US" i="1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bé</a:t>
            </a:r>
            <a:r>
              <a:rPr lang="en-US" altLang="en-US">
                <a:solidFill>
                  <a:srgbClr val="352270"/>
                </a:solidFill>
              </a:rPr>
              <a:t>,  </a:t>
            </a:r>
            <a:r>
              <a:rPr lang="en-US" altLang="en-US" i="1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tăng</a:t>
            </a:r>
            <a:r>
              <a:rPr lang="en-US" altLang="en-US">
                <a:solidFill>
                  <a:srgbClr val="352270"/>
                </a:solidFill>
              </a:rPr>
              <a:t> / </a:t>
            </a:r>
            <a:r>
              <a:rPr lang="en-US" altLang="en-US" i="1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giảm</a:t>
            </a:r>
            <a:r>
              <a:rPr lang="en-US" altLang="en-US">
                <a:solidFill>
                  <a:srgbClr val="352270"/>
                </a:solidFill>
              </a:rPr>
              <a:t>,  </a:t>
            </a:r>
            <a:r>
              <a:rPr lang="en-US" altLang="en-US" i="1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cải tiến</a:t>
            </a:r>
            <a:r>
              <a:rPr lang="en-US" altLang="en-US">
                <a:solidFill>
                  <a:srgbClr val="352270"/>
                </a:solidFill>
              </a:rPr>
              <a:t>, </a:t>
            </a:r>
            <a:r>
              <a:rPr lang="en-US" altLang="en-US" sz="2000">
                <a:solidFill>
                  <a:srgbClr val="352270"/>
                </a:solidFill>
              </a:rPr>
              <a:t>...</a:t>
            </a:r>
          </a:p>
          <a:p>
            <a:pPr lvl="1">
              <a:lnSpc>
                <a:spcPct val="180000"/>
              </a:lnSpc>
              <a:spcBef>
                <a:spcPts val="1000"/>
              </a:spcBef>
              <a:buClrTx/>
              <a:defRPr/>
            </a:pPr>
            <a:r>
              <a:rPr lang="en-US" altLang="en-US" sz="2000">
                <a:solidFill>
                  <a:srgbClr val="5F5F5F"/>
                </a:solidFill>
              </a:rPr>
              <a:t> “Các điều kiện của bộ điều khiển thông lưu được giảm”</a:t>
            </a:r>
          </a:p>
          <a:p>
            <a:pPr lvl="1">
              <a:lnSpc>
                <a:spcPct val="80000"/>
              </a:lnSpc>
              <a:spcBef>
                <a:spcPts val="1000"/>
              </a:spcBef>
              <a:buClrTx/>
              <a:defRPr/>
            </a:pPr>
            <a:r>
              <a:rPr lang="en-US" altLang="en-US" sz="2000">
                <a:solidFill>
                  <a:srgbClr val="5F5F5F"/>
                </a:solidFill>
              </a:rPr>
              <a:t> “Giảm công việc của nhân viên thư viện”</a:t>
            </a:r>
          </a:p>
          <a:p>
            <a:pPr lvl="1">
              <a:spcBef>
                <a:spcPts val="1000"/>
              </a:spcBef>
              <a:buClrTx/>
              <a:defRPr/>
            </a:pPr>
            <a:r>
              <a:rPr lang="en-GB" altLang="en-US" sz="2000">
                <a:solidFill>
                  <a:srgbClr val="5F5F5F"/>
                </a:solidFill>
              </a:rPr>
              <a:t>“Công cụ tìm kiếm của sinh viên không phải là CS”</a:t>
            </a:r>
          </a:p>
        </p:txBody>
      </p:sp>
      <p:pic>
        <p:nvPicPr>
          <p:cNvPr id="34820" name="Picture 3">
            <a:extLst>
              <a:ext uri="{FF2B5EF4-FFF2-40B4-BE49-F238E27FC236}">
                <a16:creationId xmlns:a16="http://schemas.microsoft.com/office/drawing/2014/main" id="{F6164DDB-B036-4272-B0E4-557CF95E9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80964"/>
            <a:ext cx="812800" cy="90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>
            <a:extLst>
              <a:ext uri="{FF2B5EF4-FFF2-40B4-BE49-F238E27FC236}">
                <a16:creationId xmlns:a16="http://schemas.microsoft.com/office/drawing/2014/main" id="{A5D2CD5B-8515-43FB-898F-521CCD5C1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900" y="296863"/>
            <a:ext cx="60277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</a:rPr>
              <a:t>Danh mục Mục tiêu</a:t>
            </a:r>
          </a:p>
        </p:txBody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2A0336E1-0DAA-4F93-9845-0436111F1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1752601"/>
            <a:ext cx="86233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2pPr>
            <a:lvl3pPr marL="909638" indent="31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30000"/>
              </a:lnSpc>
              <a:spcBef>
                <a:spcPts val="750"/>
              </a:spcBef>
              <a:buClr>
                <a:srgbClr val="800080"/>
              </a:buClr>
              <a:buSzPct val="100000"/>
              <a:buFont typeface="Wingdings" panose="05000000000000000000" pitchFamily="2" charset="2"/>
              <a:buChar char=""/>
              <a:defRPr/>
            </a:pPr>
            <a:r>
              <a:rPr lang="en-US">
                <a:solidFill>
                  <a:srgbClr val="352270"/>
                </a:solidFill>
                <a:latin typeface="Arial" panose="020B0604020202020204" pitchFamily="34" charset="0"/>
              </a:rPr>
              <a:t>Phân loại thành các chức năng, chất l</a:t>
            </a:r>
            <a:r>
              <a:rPr lang="vi-VN">
                <a:solidFill>
                  <a:srgbClr val="352270"/>
                </a:solidFill>
                <a:latin typeface="Arial" panose="020B0604020202020204" pitchFamily="34" charset="0"/>
              </a:rPr>
              <a:t>ư</a:t>
            </a:r>
            <a:r>
              <a:rPr lang="en-US">
                <a:solidFill>
                  <a:srgbClr val="352270"/>
                </a:solidFill>
                <a:latin typeface="Arial" panose="020B0604020202020204" pitchFamily="34" charset="0"/>
              </a:rPr>
              <a:t>ợng, mục đích phát triển</a:t>
            </a:r>
          </a:p>
          <a:p>
            <a:pPr>
              <a:lnSpc>
                <a:spcPct val="130000"/>
              </a:lnSpc>
              <a:spcBef>
                <a:spcPts val="750"/>
              </a:spcBef>
              <a:buClr>
                <a:srgbClr val="800080"/>
              </a:buClr>
              <a:buSzPct val="100000"/>
              <a:buFont typeface="Wingdings" panose="05000000000000000000" pitchFamily="2" charset="2"/>
              <a:buChar char=""/>
              <a:defRPr/>
            </a:pPr>
            <a:r>
              <a:rPr lang="en-US">
                <a:solidFill>
                  <a:srgbClr val="352270"/>
                </a:solidFill>
                <a:latin typeface="Arial" panose="020B0604020202020204" pitchFamily="34" charset="0"/>
              </a:rPr>
              <a:t>Danh mục có thể trùng lặp;  ranh giới không phải luôn luôn rõ ràng </a:t>
            </a:r>
          </a:p>
          <a:p>
            <a:pPr lvl="1">
              <a:lnSpc>
                <a:spcPct val="120000"/>
              </a:lnSpc>
              <a:spcBef>
                <a:spcPts val="688"/>
              </a:spcBef>
              <a:buClr>
                <a:srgbClr val="800080"/>
              </a:buClr>
              <a:buSzPct val="100000"/>
              <a:buFont typeface="Comic Sans MS" panose="030F0702030302020204" pitchFamily="66" charset="0"/>
              <a:buChar char="–"/>
              <a:defRPr/>
            </a:pPr>
            <a:r>
              <a:rPr lang="en-US" sz="2200">
                <a:solidFill>
                  <a:srgbClr val="009999"/>
                </a:solidFill>
                <a:latin typeface="Arial" panose="020B0604020202020204" pitchFamily="34" charset="0"/>
              </a:rPr>
              <a:t>Không nh</a:t>
            </a:r>
            <a:r>
              <a:rPr lang="vi-VN" sz="2200">
                <a:solidFill>
                  <a:srgbClr val="009999"/>
                </a:solidFill>
                <a:latin typeface="Arial" panose="020B0604020202020204" pitchFamily="34" charset="0"/>
              </a:rPr>
              <a:t>ư</a:t>
            </a:r>
            <a:r>
              <a:rPr lang="en-US" sz="2200">
                <a:solidFill>
                  <a:srgbClr val="009999"/>
                </a:solidFill>
                <a:latin typeface="Arial" panose="020B0604020202020204" pitchFamily="34" charset="0"/>
              </a:rPr>
              <a:t> các loại mục tiêu</a:t>
            </a:r>
          </a:p>
          <a:p>
            <a:pPr>
              <a:lnSpc>
                <a:spcPct val="140000"/>
              </a:lnSpc>
              <a:spcBef>
                <a:spcPts val="750"/>
              </a:spcBef>
              <a:buClr>
                <a:srgbClr val="800080"/>
              </a:buClr>
              <a:buSzPct val="100000"/>
              <a:buFont typeface="Wingdings" panose="05000000000000000000" pitchFamily="2" charset="2"/>
              <a:buChar char=""/>
              <a:defRPr/>
            </a:pPr>
            <a:r>
              <a:rPr lang="en-US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Mục tiêu chức năng</a:t>
            </a:r>
          </a:p>
          <a:p>
            <a:pPr lvl="1">
              <a:lnSpc>
                <a:spcPct val="80000"/>
              </a:lnSpc>
              <a:spcBef>
                <a:spcPts val="1100"/>
              </a:spcBef>
              <a:buClr>
                <a:srgbClr val="800080"/>
              </a:buClr>
              <a:buSzPct val="100000"/>
              <a:buFont typeface="Comic Sans MS" panose="030F0702030302020204" pitchFamily="66" charset="0"/>
              <a:buChar char="–"/>
              <a:defRPr/>
            </a:pPr>
            <a:r>
              <a:rPr lang="en-US" sz="2200">
                <a:solidFill>
                  <a:srgbClr val="009999"/>
                </a:solidFill>
                <a:latin typeface="Arial" panose="020B0604020202020204" pitchFamily="34" charset="0"/>
              </a:rPr>
              <a:t>Quy định các dịch vụ dự định sẽ đ</a:t>
            </a:r>
            <a:r>
              <a:rPr lang="vi-VN" sz="2200">
                <a:solidFill>
                  <a:srgbClr val="009999"/>
                </a:solidFill>
                <a:latin typeface="Arial" panose="020B0604020202020204" pitchFamily="34" charset="0"/>
              </a:rPr>
              <a:t>ư</a:t>
            </a:r>
            <a:r>
              <a:rPr lang="en-US" sz="2200">
                <a:solidFill>
                  <a:srgbClr val="009999"/>
                </a:solidFill>
                <a:latin typeface="Arial" panose="020B0604020202020204" pitchFamily="34" charset="0"/>
              </a:rPr>
              <a:t>ợc cung cấp bởi hệ thống</a:t>
            </a:r>
          </a:p>
          <a:p>
            <a:pPr lvl="1">
              <a:spcBef>
                <a:spcPts val="1100"/>
              </a:spcBef>
              <a:buClr>
                <a:srgbClr val="800080"/>
              </a:buClr>
              <a:buSzPct val="100000"/>
              <a:buFont typeface="Comic Sans MS" panose="030F0702030302020204" pitchFamily="66" charset="0"/>
              <a:buChar char="–"/>
              <a:defRPr/>
            </a:pPr>
            <a:r>
              <a:rPr lang="en-US" sz="2200">
                <a:solidFill>
                  <a:srgbClr val="009999"/>
                </a:solidFill>
                <a:latin typeface="Arial" panose="020B0604020202020204" pitchFamily="34" charset="0"/>
              </a:rPr>
              <a:t>Được sử dụng để xây dựng các mô hình hoạt động của các dịch vụ đó</a:t>
            </a:r>
          </a:p>
          <a:p>
            <a:pPr lvl="2">
              <a:lnSpc>
                <a:spcPct val="110000"/>
              </a:lnSpc>
              <a:spcBef>
                <a:spcPts val="1000"/>
              </a:spcBef>
              <a:buSzPct val="100000"/>
              <a:defRPr/>
            </a:pPr>
            <a:r>
              <a:rPr lang="en-US" sz="1800">
                <a:solidFill>
                  <a:srgbClr val="009999"/>
                </a:solidFill>
                <a:latin typeface="Arial" panose="020B0604020202020204" pitchFamily="34" charset="0"/>
              </a:rPr>
              <a:t>     </a:t>
            </a:r>
            <a:r>
              <a:rPr lang="en-US" sz="2000">
                <a:solidFill>
                  <a:srgbClr val="009999"/>
                </a:solidFill>
                <a:latin typeface="Arial" panose="020B0604020202020204" pitchFamily="34" charset="0"/>
              </a:rPr>
              <a:t>ca sử dụng, máy trạng thái (xem sau)</a:t>
            </a:r>
          </a:p>
          <a:p>
            <a:pPr lvl="2">
              <a:lnSpc>
                <a:spcPct val="190000"/>
              </a:lnSpc>
              <a:spcBef>
                <a:spcPts val="1000"/>
              </a:spcBef>
              <a:buSzPct val="100000"/>
              <a:defRPr/>
            </a:pPr>
            <a:r>
              <a:rPr lang="en-US" sz="2000">
                <a:solidFill>
                  <a:srgbClr val="009999"/>
                </a:solidFill>
                <a:latin typeface="Arial" panose="020B0604020202020204" pitchFamily="34" charset="0"/>
              </a:rPr>
              <a:t>Ví dụ: “Khách hàng di chuyển đến điểm đến”</a:t>
            </a:r>
            <a:endParaRPr lang="en-US" sz="2000">
              <a:solidFill>
                <a:srgbClr val="5F5F5F"/>
              </a:solidFill>
              <a:latin typeface="Arial" panose="020B0604020202020204" pitchFamily="34" charset="0"/>
            </a:endParaRPr>
          </a:p>
          <a:p>
            <a:pPr lvl="2">
              <a:lnSpc>
                <a:spcPct val="80000"/>
              </a:lnSpc>
              <a:spcBef>
                <a:spcPts val="1000"/>
              </a:spcBef>
              <a:buSzPct val="100000"/>
              <a:defRPr/>
            </a:pPr>
            <a:r>
              <a:rPr lang="en-US" sz="2000">
                <a:solidFill>
                  <a:srgbClr val="5F5F5F"/>
                </a:solidFill>
                <a:latin typeface="Arial" panose="020B0604020202020204" pitchFamily="34" charset="0"/>
              </a:rPr>
              <a:t>          “Tính toán sự tăng tốc của tàu”</a:t>
            </a:r>
          </a:p>
          <a:p>
            <a:pPr lvl="2">
              <a:lnSpc>
                <a:spcPct val="120000"/>
              </a:lnSpc>
              <a:spcBef>
                <a:spcPts val="1000"/>
              </a:spcBef>
              <a:buSzPct val="100000"/>
              <a:defRPr/>
            </a:pPr>
            <a:r>
              <a:rPr lang="en-US" sz="2000">
                <a:solidFill>
                  <a:srgbClr val="5F5F5F"/>
                </a:solidFill>
                <a:latin typeface="Arial" panose="020B0604020202020204" pitchFamily="34" charset="0"/>
              </a:rPr>
              <a:t>          “Sách yêu cầu đ</a:t>
            </a:r>
            <a:r>
              <a:rPr lang="vi-VN" sz="2000">
                <a:solidFill>
                  <a:srgbClr val="5F5F5F"/>
                </a:solidFill>
                <a:latin typeface="Arial" panose="020B0604020202020204" pitchFamily="34" charset="0"/>
              </a:rPr>
              <a:t>ư</a:t>
            </a:r>
            <a:r>
              <a:rPr lang="en-US" sz="2000">
                <a:solidFill>
                  <a:srgbClr val="5F5F5F"/>
                </a:solidFill>
                <a:latin typeface="Arial" panose="020B0604020202020204" pitchFamily="34" charset="0"/>
              </a:rPr>
              <a:t>ợc thỏa mãn”</a:t>
            </a:r>
          </a:p>
        </p:txBody>
      </p:sp>
      <p:pic>
        <p:nvPicPr>
          <p:cNvPr id="36868" name="Picture 3">
            <a:extLst>
              <a:ext uri="{FF2B5EF4-FFF2-40B4-BE49-F238E27FC236}">
                <a16:creationId xmlns:a16="http://schemas.microsoft.com/office/drawing/2014/main" id="{2B6B6ED6-E745-40FE-A578-EB86EC79D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80964"/>
            <a:ext cx="812800" cy="90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id="{C44F9869-E3A1-40C2-BBFF-AB22270E2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813" y="300038"/>
            <a:ext cx="7537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</a:rPr>
              <a:t>Mục tiêu: mục tiêu phi chức năng</a:t>
            </a:r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11734F25-D20B-4860-B1CB-485709615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664" y="969963"/>
            <a:ext cx="8923337" cy="560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2pPr>
            <a:lvl3pPr marL="908050" indent="31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30000"/>
              </a:lnSpc>
              <a:spcBef>
                <a:spcPts val="2500"/>
              </a:spcBef>
              <a:buClr>
                <a:srgbClr val="800080"/>
              </a:buClr>
              <a:buSzPct val="100000"/>
              <a:buFont typeface="Wingdings" panose="05000000000000000000" pitchFamily="2" charset="2"/>
              <a:buChar char=""/>
              <a:defRPr/>
            </a:pPr>
            <a:r>
              <a:rPr lang="en-US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Mục tiêu chất l</a:t>
            </a:r>
            <a:r>
              <a:rPr lang="vi-VN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ư</a:t>
            </a:r>
            <a:r>
              <a:rPr lang="en-US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ợng (không nên nhầm lẫn với mục tiêu mềm)</a:t>
            </a:r>
            <a:endParaRPr lang="en-US" sz="2000">
              <a:solidFill>
                <a:srgbClr val="352270"/>
              </a:solidFill>
              <a:latin typeface="Arial" panose="020B0604020202020204" pitchFamily="34" charset="0"/>
            </a:endParaRPr>
          </a:p>
          <a:p>
            <a:pPr lvl="1">
              <a:lnSpc>
                <a:spcPct val="70000"/>
              </a:lnSpc>
              <a:spcBef>
                <a:spcPts val="1375"/>
              </a:spcBef>
              <a:buClr>
                <a:srgbClr val="800080"/>
              </a:buClr>
              <a:buSzPct val="100000"/>
              <a:buFont typeface="Comic Sans MS" panose="030F0702030302020204" pitchFamily="66" charset="0"/>
              <a:buChar char="–"/>
              <a:defRPr/>
            </a:pPr>
            <a:r>
              <a:rPr lang="en-US" sz="2200">
                <a:solidFill>
                  <a:srgbClr val="009999"/>
                </a:solidFill>
                <a:latin typeface="Arial" panose="020B0604020202020204" pitchFamily="34" charset="0"/>
              </a:rPr>
              <a:t>Về chất l</a:t>
            </a:r>
            <a:r>
              <a:rPr lang="vi-VN" sz="2200">
                <a:solidFill>
                  <a:srgbClr val="009999"/>
                </a:solidFill>
                <a:latin typeface="Arial" panose="020B0604020202020204" pitchFamily="34" charset="0"/>
              </a:rPr>
              <a:t>ư</a:t>
            </a:r>
            <a:r>
              <a:rPr lang="en-US" sz="2200">
                <a:solidFill>
                  <a:srgbClr val="009999"/>
                </a:solidFill>
                <a:latin typeface="Arial" panose="020B0604020202020204" pitchFamily="34" charset="0"/>
              </a:rPr>
              <a:t>ợng của dịch vụ</a:t>
            </a:r>
          </a:p>
          <a:p>
            <a:pPr lvl="2">
              <a:lnSpc>
                <a:spcPct val="80000"/>
              </a:lnSpc>
              <a:spcBef>
                <a:spcPts val="1250"/>
              </a:spcBef>
              <a:buClr>
                <a:srgbClr val="009999"/>
              </a:buClr>
              <a:buSzPct val="100000"/>
              <a:buFont typeface="Comic Sans MS" panose="030F0702030302020204" pitchFamily="66" charset="0"/>
              <a:buChar char="•"/>
              <a:defRPr/>
            </a:pPr>
            <a:r>
              <a:rPr lang="en-US" sz="2000">
                <a:solidFill>
                  <a:srgbClr val="009999"/>
                </a:solidFill>
                <a:latin typeface="Arial" panose="020B0604020202020204" pitchFamily="34" charset="0"/>
              </a:rPr>
              <a:t> bảo mật   </a:t>
            </a:r>
            <a:r>
              <a:rPr lang="en-US" sz="2000">
                <a:solidFill>
                  <a:srgbClr val="5F5F5F"/>
                </a:solidFill>
                <a:latin typeface="Arial" panose="020B0604020202020204" pitchFamily="34" charset="0"/>
              </a:rPr>
              <a:t>“thông tin về những ng</a:t>
            </a:r>
            <a:r>
              <a:rPr lang="vi-VN" sz="2000">
                <a:solidFill>
                  <a:srgbClr val="5F5F5F"/>
                </a:solidFill>
                <a:latin typeface="Arial" panose="020B0604020202020204" pitchFamily="34" charset="0"/>
              </a:rPr>
              <a:t>ư</a:t>
            </a:r>
            <a:r>
              <a:rPr lang="en-US" sz="2000">
                <a:solidFill>
                  <a:srgbClr val="5F5F5F"/>
                </a:solidFill>
                <a:latin typeface="Arial" panose="020B0604020202020204" pitchFamily="34" charset="0"/>
              </a:rPr>
              <a:t>ời liên quan đ</a:t>
            </a:r>
            <a:r>
              <a:rPr lang="vi-VN" sz="2000">
                <a:solidFill>
                  <a:srgbClr val="5F5F5F"/>
                </a:solidFill>
                <a:latin typeface="Arial" panose="020B0604020202020204" pitchFamily="34" charset="0"/>
              </a:rPr>
              <a:t>ư</a:t>
            </a:r>
            <a:r>
              <a:rPr lang="en-US" sz="2000">
                <a:solidFill>
                  <a:srgbClr val="5F5F5F"/>
                </a:solidFill>
                <a:latin typeface="Arial" panose="020B0604020202020204" pitchFamily="34" charset="0"/>
              </a:rPr>
              <a:t>ợc giữ kín"</a:t>
            </a:r>
          </a:p>
          <a:p>
            <a:pPr lvl="2">
              <a:lnSpc>
                <a:spcPct val="90000"/>
              </a:lnSpc>
              <a:spcBef>
                <a:spcPts val="1250"/>
              </a:spcBef>
              <a:buClr>
                <a:srgbClr val="009999"/>
              </a:buClr>
              <a:buSzPct val="100000"/>
              <a:buFont typeface="Comic Sans MS" panose="030F0702030302020204" pitchFamily="66" charset="0"/>
              <a:buChar char="•"/>
              <a:defRPr/>
            </a:pPr>
            <a:r>
              <a:rPr lang="en-US" sz="2000">
                <a:solidFill>
                  <a:srgbClr val="009999"/>
                </a:solidFill>
                <a:latin typeface="Arial" panose="020B0604020202020204" pitchFamily="34" charset="0"/>
              </a:rPr>
              <a:t> an toàn      </a:t>
            </a:r>
            <a:r>
              <a:rPr lang="en-US" sz="2000">
                <a:solidFill>
                  <a:srgbClr val="5F5F5F"/>
                </a:solidFill>
                <a:latin typeface="Arial" panose="020B0604020202020204" pitchFamily="34" charset="0"/>
              </a:rPr>
              <a:t>“tr</a:t>
            </a:r>
            <a:r>
              <a:rPr lang="vi-VN" sz="2000">
                <a:solidFill>
                  <a:srgbClr val="5F5F5F"/>
                </a:solidFill>
                <a:latin typeface="Arial" panose="020B0604020202020204" pitchFamily="34" charset="0"/>
              </a:rPr>
              <a:t>ư</a:t>
            </a:r>
            <a:r>
              <a:rPr lang="en-US" sz="2000">
                <a:solidFill>
                  <a:srgbClr val="5F5F5F"/>
                </a:solidFill>
                <a:latin typeface="Arial" panose="020B0604020202020204" pitchFamily="34" charset="0"/>
              </a:rPr>
              <a:t>ờng hợp xấu nhất là dừng lộ trình để duy trì"</a:t>
            </a:r>
          </a:p>
          <a:p>
            <a:pPr lvl="2">
              <a:lnSpc>
                <a:spcPct val="90000"/>
              </a:lnSpc>
              <a:spcBef>
                <a:spcPts val="1250"/>
              </a:spcBef>
              <a:buClr>
                <a:srgbClr val="009999"/>
              </a:buClr>
              <a:buSzPct val="100000"/>
              <a:buFont typeface="Comic Sans MS" panose="030F0702030302020204" pitchFamily="66" charset="0"/>
              <a:buChar char="•"/>
              <a:defRPr/>
            </a:pPr>
            <a:r>
              <a:rPr lang="en-US" sz="2000">
                <a:solidFill>
                  <a:srgbClr val="009999"/>
                </a:solidFill>
                <a:latin typeface="Arial" panose="020B0604020202020204" pitchFamily="34" charset="0"/>
              </a:rPr>
              <a:t> tính chính xác  </a:t>
            </a:r>
            <a:r>
              <a:rPr lang="en-US" sz="2000">
                <a:solidFill>
                  <a:srgbClr val="5F5F5F"/>
                </a:solidFill>
                <a:latin typeface="Arial" panose="020B0604020202020204" pitchFamily="34" charset="0"/>
              </a:rPr>
              <a:t>”tốc độ đo = tốc độ vật lý”</a:t>
            </a:r>
          </a:p>
          <a:p>
            <a:pPr lvl="2">
              <a:lnSpc>
                <a:spcPct val="70000"/>
              </a:lnSpc>
              <a:spcBef>
                <a:spcPts val="1250"/>
              </a:spcBef>
              <a:buSzPct val="100000"/>
              <a:defRPr/>
            </a:pPr>
            <a:r>
              <a:rPr lang="en-US" sz="1800">
                <a:solidFill>
                  <a:srgbClr val="5F5F5F"/>
                </a:solidFill>
                <a:latin typeface="Arial" panose="020B0604020202020204" pitchFamily="34" charset="0"/>
              </a:rPr>
              <a:t>                     </a:t>
            </a:r>
            <a:r>
              <a:rPr lang="en-US" sz="2000">
                <a:solidFill>
                  <a:srgbClr val="5F5F5F"/>
                </a:solidFill>
                <a:latin typeface="Arial" panose="020B0604020202020204" pitchFamily="34" charset="0"/>
              </a:rPr>
              <a:t>”Sách hiển thị có sẵn nếu có một bản sao trên kệ"</a:t>
            </a:r>
          </a:p>
          <a:p>
            <a:pPr lvl="2">
              <a:spcBef>
                <a:spcPts val="1250"/>
              </a:spcBef>
              <a:buClr>
                <a:srgbClr val="009999"/>
              </a:buClr>
              <a:buSzPct val="100000"/>
              <a:buFont typeface="Comic Sans MS" panose="030F0702030302020204" pitchFamily="66" charset="0"/>
              <a:buChar char="•"/>
              <a:defRPr/>
            </a:pPr>
            <a:r>
              <a:rPr lang="en-US" sz="2000">
                <a:solidFill>
                  <a:srgbClr val="009999"/>
                </a:solidFill>
                <a:latin typeface="Arial" panose="020B0604020202020204" pitchFamily="34" charset="0"/>
              </a:rPr>
              <a:t> hiệu suất  </a:t>
            </a:r>
            <a:r>
              <a:rPr lang="en-US" sz="2000">
                <a:solidFill>
                  <a:srgbClr val="5F5F5F"/>
                </a:solidFill>
                <a:latin typeface="Arial" panose="020B0604020202020204" pitchFamily="34" charset="0"/>
              </a:rPr>
              <a:t>”Lệnh gia tốc đ</a:t>
            </a:r>
            <a:r>
              <a:rPr lang="vi-VN" sz="2000">
                <a:solidFill>
                  <a:srgbClr val="5F5F5F"/>
                </a:solidFill>
                <a:latin typeface="Arial" panose="020B0604020202020204" pitchFamily="34" charset="0"/>
              </a:rPr>
              <a:t>ư</a:t>
            </a:r>
            <a:r>
              <a:rPr lang="en-US" sz="2000">
                <a:solidFill>
                  <a:srgbClr val="5F5F5F"/>
                </a:solidFill>
                <a:latin typeface="Arial" panose="020B0604020202020204" pitchFamily="34" charset="0"/>
              </a:rPr>
              <a:t>ợc gửi đi 3 giây một lần”</a:t>
            </a:r>
          </a:p>
          <a:p>
            <a:pPr lvl="2">
              <a:spcBef>
                <a:spcPts val="1250"/>
              </a:spcBef>
              <a:buClr>
                <a:srgbClr val="009999"/>
              </a:buClr>
              <a:buSzPct val="100000"/>
              <a:buFont typeface="Comic Sans MS" panose="030F0702030302020204" pitchFamily="66" charset="0"/>
              <a:buChar char="•"/>
              <a:defRPr/>
            </a:pPr>
            <a:r>
              <a:rPr lang="en-US" sz="2000">
                <a:solidFill>
                  <a:srgbClr val="009999"/>
                </a:solidFill>
                <a:latin typeface="Arial" panose="020B0604020202020204" pitchFamily="34" charset="0"/>
              </a:rPr>
              <a:t> khả năng sử dụng</a:t>
            </a:r>
          </a:p>
          <a:p>
            <a:pPr lvl="2">
              <a:lnSpc>
                <a:spcPct val="90000"/>
              </a:lnSpc>
              <a:spcBef>
                <a:spcPts val="1250"/>
              </a:spcBef>
              <a:buClr>
                <a:srgbClr val="009999"/>
              </a:buClr>
              <a:buSzPct val="100000"/>
              <a:buFont typeface="Comic Sans MS" panose="030F0702030302020204" pitchFamily="66" charset="0"/>
              <a:buChar char="•"/>
              <a:defRPr/>
            </a:pPr>
            <a:r>
              <a:rPr lang="en-US" sz="2000">
                <a:solidFill>
                  <a:srgbClr val="009999"/>
                </a:solidFill>
                <a:latin typeface="Arial" panose="020B0604020202020204" pitchFamily="34" charset="0"/>
              </a:rPr>
              <a:t> khả năng t</a:t>
            </a:r>
            <a:r>
              <a:rPr lang="vi-VN" sz="2000">
                <a:solidFill>
                  <a:srgbClr val="009999"/>
                </a:solidFill>
                <a:latin typeface="Arial" panose="020B0604020202020204" pitchFamily="34" charset="0"/>
              </a:rPr>
              <a:t>ư</a:t>
            </a:r>
            <a:r>
              <a:rPr lang="en-US" sz="2000">
                <a:solidFill>
                  <a:srgbClr val="009999"/>
                </a:solidFill>
                <a:latin typeface="Arial" panose="020B0604020202020204" pitchFamily="34" charset="0"/>
              </a:rPr>
              <a:t>ơng tác,…..</a:t>
            </a:r>
          </a:p>
          <a:p>
            <a:pPr>
              <a:lnSpc>
                <a:spcPct val="120000"/>
              </a:lnSpc>
              <a:spcBef>
                <a:spcPts val="1200"/>
              </a:spcBef>
              <a:buClr>
                <a:srgbClr val="800080"/>
              </a:buClr>
              <a:buSzPct val="100000"/>
              <a:buFont typeface="Wingdings" panose="05000000000000000000" pitchFamily="2" charset="2"/>
              <a:buChar char=""/>
              <a:defRPr/>
            </a:pPr>
            <a:r>
              <a:rPr lang="en-US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Mục tiêu phát triển</a:t>
            </a:r>
            <a:endParaRPr lang="en-US">
              <a:solidFill>
                <a:srgbClr val="352270"/>
              </a:solidFill>
              <a:latin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688"/>
              </a:spcBef>
              <a:buClr>
                <a:srgbClr val="800080"/>
              </a:buClr>
              <a:buSzPct val="100000"/>
              <a:buFont typeface="Comic Sans MS" panose="030F0702030302020204" pitchFamily="66" charset="0"/>
              <a:buChar char="–"/>
              <a:defRPr/>
            </a:pPr>
            <a:r>
              <a:rPr lang="en-US" sz="2200">
                <a:solidFill>
                  <a:srgbClr val="009999"/>
                </a:solidFill>
                <a:latin typeface="Arial" panose="020B0604020202020204" pitchFamily="34" charset="0"/>
              </a:rPr>
              <a:t>Về chất l</a:t>
            </a:r>
            <a:r>
              <a:rPr lang="vi-VN" sz="2200">
                <a:solidFill>
                  <a:srgbClr val="009999"/>
                </a:solidFill>
                <a:latin typeface="Arial" panose="020B0604020202020204" pitchFamily="34" charset="0"/>
              </a:rPr>
              <a:t>ư</a:t>
            </a:r>
            <a:r>
              <a:rPr lang="en-US" sz="2200">
                <a:solidFill>
                  <a:srgbClr val="009999"/>
                </a:solidFill>
                <a:latin typeface="Arial" panose="020B0604020202020204" pitchFamily="34" charset="0"/>
              </a:rPr>
              <a:t>ợng của phát triển</a:t>
            </a:r>
          </a:p>
          <a:p>
            <a:pPr lvl="2">
              <a:lnSpc>
                <a:spcPct val="120000"/>
              </a:lnSpc>
              <a:spcBef>
                <a:spcPts val="563"/>
              </a:spcBef>
              <a:buSzPct val="100000"/>
              <a:defRPr/>
            </a:pPr>
            <a:r>
              <a:rPr lang="en-US" sz="2000">
                <a:solidFill>
                  <a:srgbClr val="009999"/>
                </a:solidFill>
                <a:latin typeface="Arial" panose="020B0604020202020204" pitchFamily="34" charset="0"/>
              </a:rPr>
              <a:t>Chi phí, thời gian, sự thay đổi, khả năng bảo trì, khả năng sử dụng lại,….</a:t>
            </a:r>
            <a:endParaRPr lang="en-US" sz="1800">
              <a:solidFill>
                <a:srgbClr val="009999"/>
              </a:solidFill>
              <a:latin typeface="Arial" panose="020B0604020202020204" pitchFamily="34" charset="0"/>
            </a:endParaRPr>
          </a:p>
        </p:txBody>
      </p:sp>
      <p:pic>
        <p:nvPicPr>
          <p:cNvPr id="38916" name="Picture 3">
            <a:extLst>
              <a:ext uri="{FF2B5EF4-FFF2-40B4-BE49-F238E27FC236}">
                <a16:creationId xmlns:a16="http://schemas.microsoft.com/office/drawing/2014/main" id="{C2DCD1B0-3511-4E2C-8CF3-F29D63977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80964"/>
            <a:ext cx="812800" cy="90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BE9C7A54-9B35-43E0-BFB0-1A5A6B113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75" y="1803400"/>
            <a:ext cx="77724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 algn="ctr">
              <a:lnSpc>
                <a:spcPct val="110000"/>
              </a:lnSpc>
              <a:buSzPct val="100000"/>
              <a:defRPr/>
            </a:pPr>
            <a:r>
              <a:rPr lang="en-US" sz="40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4" charset="0"/>
              </a:rPr>
              <a:t>Requirements Engineering</a:t>
            </a:r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FD83DD8A-D942-4282-863E-35D72C424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3081339"/>
            <a:ext cx="64008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Comic Sans MS" panose="030F0702030302020204" pitchFamily="66" charset="0"/>
                <a:cs typeface="Arial Unicode MS" panose="020B0604020202020204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Comic Sans MS" panose="030F0702030302020204" pitchFamily="66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Comic Sans MS" panose="030F0702030302020204" pitchFamily="66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 Black" panose="020B0A040201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Comic Sans MS" panose="030F0702030302020204" pitchFamily="66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Comic Sans MS" panose="030F0702030302020204" pitchFamily="66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Comic Sans MS" panose="030F0702030302020204" pitchFamily="66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Comic Sans MS" panose="030F0702030302020204" pitchFamily="66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Comic Sans MS" panose="030F0702030302020204" pitchFamily="66" charset="0"/>
                <a:cs typeface="Arial Unicode MS" panose="020B0604020202020204" pitchFamily="32" charset="0"/>
              </a:defRPr>
            </a:lvl9pPr>
          </a:lstStyle>
          <a:p>
            <a:pPr algn="ctr">
              <a:spcBef>
                <a:spcPts val="1800"/>
              </a:spcBef>
              <a:buClrTx/>
            </a:pPr>
            <a:r>
              <a:rPr lang="en-US" altLang="en-US" sz="3600">
                <a:solidFill>
                  <a:srgbClr val="CC0000"/>
                </a:solidFill>
              </a:rPr>
              <a:t>Bài 08:</a:t>
            </a:r>
          </a:p>
          <a:p>
            <a:pPr algn="ctr">
              <a:spcBef>
                <a:spcPts val="1800"/>
              </a:spcBef>
              <a:buClrTx/>
            </a:pPr>
            <a:r>
              <a:rPr lang="en-US" altLang="en-US" sz="3600">
                <a:solidFill>
                  <a:srgbClr val="CC0000"/>
                </a:solidFill>
              </a:rPr>
              <a:t>Mục Tiêu Hướng Đến Trong RE</a:t>
            </a:r>
          </a:p>
          <a:p>
            <a:pPr algn="ctr">
              <a:spcBef>
                <a:spcPts val="1800"/>
              </a:spcBef>
              <a:buClrTx/>
            </a:pPr>
            <a:endParaRPr lang="en-US" altLang="en-US" sz="360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>
            <a:extLst>
              <a:ext uri="{FF2B5EF4-FFF2-40B4-BE49-F238E27FC236}">
                <a16:creationId xmlns:a16="http://schemas.microsoft.com/office/drawing/2014/main" id="{503A72F8-BF1E-45C7-B59C-9806AEC65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185738"/>
            <a:ext cx="86534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</a:rPr>
              <a:t>Danh mục Mục tiêu   </a:t>
            </a:r>
            <a:r>
              <a:rPr lang="en-US" altLang="en-US" sz="2000">
                <a:solidFill>
                  <a:srgbClr val="CC0000"/>
                </a:solidFill>
              </a:rPr>
              <a:t>(2)</a:t>
            </a:r>
            <a:r>
              <a:rPr lang="ar-SA" altLang="en-US" sz="2000">
                <a:solidFill>
                  <a:srgbClr val="CC0000"/>
                </a:solidFill>
                <a:ea typeface="Symbol" panose="05050102010706020507" pitchFamily="18" charset="2"/>
                <a:cs typeface="Arial" panose="020B0604020202020204" pitchFamily="34" charset="0"/>
              </a:rPr>
              <a:t>‏</a:t>
            </a:r>
            <a:endParaRPr lang="en-US" altLang="en-US" sz="2000">
              <a:solidFill>
                <a:srgbClr val="CC0000"/>
              </a:solidFill>
            </a:endParaRPr>
          </a:p>
        </p:txBody>
      </p:sp>
      <p:grpSp>
        <p:nvGrpSpPr>
          <p:cNvPr id="40963" name="Group 2">
            <a:extLst>
              <a:ext uri="{FF2B5EF4-FFF2-40B4-BE49-F238E27FC236}">
                <a16:creationId xmlns:a16="http://schemas.microsoft.com/office/drawing/2014/main" id="{42D1AACA-6014-4B54-BCDA-7E6BA420CF92}"/>
              </a:ext>
            </a:extLst>
          </p:cNvPr>
          <p:cNvGrpSpPr>
            <a:grpSpLocks/>
          </p:cNvGrpSpPr>
          <p:nvPr/>
        </p:nvGrpSpPr>
        <p:grpSpPr bwMode="auto">
          <a:xfrm>
            <a:off x="1633538" y="1069976"/>
            <a:ext cx="9212262" cy="4305301"/>
            <a:chOff x="69" y="674"/>
            <a:chExt cx="5803" cy="2712"/>
          </a:xfrm>
        </p:grpSpPr>
        <p:sp>
          <p:nvSpPr>
            <p:cNvPr id="40966" name="Line 3">
              <a:extLst>
                <a:ext uri="{FF2B5EF4-FFF2-40B4-BE49-F238E27FC236}">
                  <a16:creationId xmlns:a16="http://schemas.microsoft.com/office/drawing/2014/main" id="{008789FA-CE42-48DA-A269-60888CFE1B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20" y="948"/>
              <a:ext cx="1341" cy="321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7" name="Line 4">
              <a:extLst>
                <a:ext uri="{FF2B5EF4-FFF2-40B4-BE49-F238E27FC236}">
                  <a16:creationId xmlns:a16="http://schemas.microsoft.com/office/drawing/2014/main" id="{A032A8B7-7165-4408-81C7-6CDB926419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39" y="957"/>
              <a:ext cx="990" cy="357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" name="Line 5">
              <a:extLst>
                <a:ext uri="{FF2B5EF4-FFF2-40B4-BE49-F238E27FC236}">
                  <a16:creationId xmlns:a16="http://schemas.microsoft.com/office/drawing/2014/main" id="{7CC5686A-83F9-45DA-ACF6-42F60DF8D0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4" y="1554"/>
              <a:ext cx="321" cy="377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" name="Line 6">
              <a:extLst>
                <a:ext uri="{FF2B5EF4-FFF2-40B4-BE49-F238E27FC236}">
                  <a16:creationId xmlns:a16="http://schemas.microsoft.com/office/drawing/2014/main" id="{BA9FB3FC-B62A-4E6A-8ECC-1EF686D56D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4" y="1605"/>
              <a:ext cx="621" cy="357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0" name="Text Box 7">
              <a:extLst>
                <a:ext uri="{FF2B5EF4-FFF2-40B4-BE49-F238E27FC236}">
                  <a16:creationId xmlns:a16="http://schemas.microsoft.com/office/drawing/2014/main" id="{7F5E9448-D52A-479B-85F1-8DD734056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4" y="924"/>
              <a:ext cx="11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0971" name="Text Box 8">
              <a:extLst>
                <a:ext uri="{FF2B5EF4-FFF2-40B4-BE49-F238E27FC236}">
                  <a16:creationId xmlns:a16="http://schemas.microsoft.com/office/drawing/2014/main" id="{A2C90CEC-DCD6-4131-9A04-A3E8B6EA48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674"/>
              <a:ext cx="724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fr-FR" altLang="en-US" sz="2000">
                  <a:solidFill>
                    <a:srgbClr val="663300"/>
                  </a:solidFill>
                </a:rPr>
                <a:t>Mục tiêu</a:t>
              </a:r>
            </a:p>
          </p:txBody>
        </p:sp>
        <p:sp>
          <p:nvSpPr>
            <p:cNvPr id="22537" name="Text Box 9">
              <a:extLst>
                <a:ext uri="{FF2B5EF4-FFF2-40B4-BE49-F238E27FC236}">
                  <a16:creationId xmlns:a16="http://schemas.microsoft.com/office/drawing/2014/main" id="{5E0268F3-1308-4CB8-BE8E-FD48295DBE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" y="1298"/>
              <a:ext cx="914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9pPr>
            </a:lstStyle>
            <a:p>
              <a:pPr algn="ctr">
                <a:spcBef>
                  <a:spcPts val="1200"/>
                </a:spcBef>
                <a:buSzPct val="100000"/>
                <a:defRPr/>
              </a:pPr>
              <a:r>
                <a:rPr lang="fr-FR" sz="200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Ch</a:t>
              </a:r>
              <a:r>
                <a:rPr lang="en-US" sz="200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ức năng</a:t>
              </a:r>
              <a:endParaRPr lang="fr-FR" sz="200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40973" name="Text Box 10">
              <a:extLst>
                <a:ext uri="{FF2B5EF4-FFF2-40B4-BE49-F238E27FC236}">
                  <a16:creationId xmlns:a16="http://schemas.microsoft.com/office/drawing/2014/main" id="{0338845E-609E-4C4D-B376-F561B3D90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" y="1943"/>
              <a:ext cx="1048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fr-FR" altLang="en-US" sz="2000">
                  <a:solidFill>
                    <a:srgbClr val="663300"/>
                  </a:solidFill>
                </a:rPr>
                <a:t>S</a:t>
              </a:r>
              <a:r>
                <a:rPr lang="en-US" altLang="en-US" sz="2000">
                  <a:solidFill>
                    <a:srgbClr val="663300"/>
                  </a:solidFill>
                </a:rPr>
                <a:t>ự thỏa mãn</a:t>
              </a:r>
              <a:endParaRPr lang="fr-FR" altLang="en-US" sz="2000">
                <a:solidFill>
                  <a:srgbClr val="663300"/>
                </a:solidFill>
              </a:endParaRPr>
            </a:p>
          </p:txBody>
        </p:sp>
        <p:sp>
          <p:nvSpPr>
            <p:cNvPr id="40974" name="Text Box 11">
              <a:extLst>
                <a:ext uri="{FF2B5EF4-FFF2-40B4-BE49-F238E27FC236}">
                  <a16:creationId xmlns:a16="http://schemas.microsoft.com/office/drawing/2014/main" id="{8ACDF819-5BBF-4335-B2DA-5B24AF500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4" y="1969"/>
              <a:ext cx="788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fr-FR" altLang="en-US" sz="2000">
                  <a:solidFill>
                    <a:srgbClr val="663300"/>
                  </a:solidFill>
                </a:rPr>
                <a:t>Thông tin</a:t>
              </a:r>
            </a:p>
          </p:txBody>
        </p:sp>
        <p:sp>
          <p:nvSpPr>
            <p:cNvPr id="40975" name="Text Box 12">
              <a:extLst>
                <a:ext uri="{FF2B5EF4-FFF2-40B4-BE49-F238E27FC236}">
                  <a16:creationId xmlns:a16="http://schemas.microsoft.com/office/drawing/2014/main" id="{A30810F1-A226-4A1F-B765-3CD639774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3" y="1965"/>
              <a:ext cx="671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fr-FR" altLang="en-US" sz="2000">
                  <a:solidFill>
                    <a:srgbClr val="663300"/>
                  </a:solidFill>
                </a:rPr>
                <a:t>An toàn</a:t>
              </a:r>
            </a:p>
          </p:txBody>
        </p:sp>
        <p:sp>
          <p:nvSpPr>
            <p:cNvPr id="22541" name="Text Box 13">
              <a:extLst>
                <a:ext uri="{FF2B5EF4-FFF2-40B4-BE49-F238E27FC236}">
                  <a16:creationId xmlns:a16="http://schemas.microsoft.com/office/drawing/2014/main" id="{4D452ED4-1F7B-4CC8-B293-2ACEDE1E0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7" y="1332"/>
              <a:ext cx="930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9pPr>
            </a:lstStyle>
            <a:p>
              <a:pPr algn="ctr">
                <a:spcBef>
                  <a:spcPts val="1200"/>
                </a:spcBef>
                <a:buSzPct val="100000"/>
                <a:defRPr/>
              </a:pPr>
              <a:r>
                <a:rPr lang="fr-FR" sz="200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Chất l</a:t>
              </a:r>
              <a:r>
                <a:rPr lang="vi-VN" sz="200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ư</a:t>
              </a:r>
              <a:r>
                <a:rPr lang="en-US" sz="200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ợng</a:t>
              </a:r>
              <a:endParaRPr lang="fr-FR" sz="200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40977" name="Line 14">
              <a:extLst>
                <a:ext uri="{FF2B5EF4-FFF2-40B4-BE49-F238E27FC236}">
                  <a16:creationId xmlns:a16="http://schemas.microsoft.com/office/drawing/2014/main" id="{16E35F30-F9D0-4A68-8314-7870136AA9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18" y="1549"/>
              <a:ext cx="417" cy="420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8" name="Text Box 15">
              <a:extLst>
                <a:ext uri="{FF2B5EF4-FFF2-40B4-BE49-F238E27FC236}">
                  <a16:creationId xmlns:a16="http://schemas.microsoft.com/office/drawing/2014/main" id="{EC531195-B73C-4007-A8BD-056F12244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6" y="1874"/>
              <a:ext cx="904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fr-FR" altLang="en-US" sz="2000">
                  <a:solidFill>
                    <a:srgbClr val="663300"/>
                  </a:solidFill>
                </a:rPr>
                <a:t>Tính chính xác</a:t>
              </a:r>
            </a:p>
          </p:txBody>
        </p:sp>
        <p:sp>
          <p:nvSpPr>
            <p:cNvPr id="40979" name="Line 16">
              <a:extLst>
                <a:ext uri="{FF2B5EF4-FFF2-40B4-BE49-F238E27FC236}">
                  <a16:creationId xmlns:a16="http://schemas.microsoft.com/office/drawing/2014/main" id="{13F2C199-C429-437C-95F0-ADA1640F2F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6" y="1615"/>
              <a:ext cx="61" cy="340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0" name="Text Box 17">
              <a:extLst>
                <a:ext uri="{FF2B5EF4-FFF2-40B4-BE49-F238E27FC236}">
                  <a16:creationId xmlns:a16="http://schemas.microsoft.com/office/drawing/2014/main" id="{698F65A9-559F-4B21-BE77-21A17FAC3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2550"/>
              <a:ext cx="71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fr-FR" altLang="en-US" sz="2000">
                  <a:solidFill>
                    <a:srgbClr val="663300"/>
                  </a:solidFill>
                </a:rPr>
                <a:t>Bảo mật</a:t>
              </a:r>
            </a:p>
          </p:txBody>
        </p:sp>
        <p:sp>
          <p:nvSpPr>
            <p:cNvPr id="40981" name="Line 18">
              <a:extLst>
                <a:ext uri="{FF2B5EF4-FFF2-40B4-BE49-F238E27FC236}">
                  <a16:creationId xmlns:a16="http://schemas.microsoft.com/office/drawing/2014/main" id="{CF3FEC8D-9C8B-47CC-841D-06C12139BF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2" y="2230"/>
              <a:ext cx="602" cy="322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2" name="Line 19">
              <a:extLst>
                <a:ext uri="{FF2B5EF4-FFF2-40B4-BE49-F238E27FC236}">
                  <a16:creationId xmlns:a16="http://schemas.microsoft.com/office/drawing/2014/main" id="{DB336198-BD63-4AA5-A217-53AE1CE078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34" y="1562"/>
              <a:ext cx="845" cy="435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3" name="Text Box 20">
              <a:extLst>
                <a:ext uri="{FF2B5EF4-FFF2-40B4-BE49-F238E27FC236}">
                  <a16:creationId xmlns:a16="http://schemas.microsoft.com/office/drawing/2014/main" id="{6DB3723E-1C3B-4E5F-9D6B-9B5AE14A3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4" y="1919"/>
              <a:ext cx="27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fr-FR" altLang="en-US">
                  <a:solidFill>
                    <a:srgbClr val="663300"/>
                  </a:solidFill>
                </a:rPr>
                <a:t>...</a:t>
              </a:r>
            </a:p>
          </p:txBody>
        </p:sp>
        <p:sp>
          <p:nvSpPr>
            <p:cNvPr id="40984" name="Text Box 21">
              <a:extLst>
                <a:ext uri="{FF2B5EF4-FFF2-40B4-BE49-F238E27FC236}">
                  <a16:creationId xmlns:a16="http://schemas.microsoft.com/office/drawing/2014/main" id="{908EB1C5-DC8C-47B4-AA17-819947442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9" y="1973"/>
              <a:ext cx="797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fr-FR" altLang="en-US" sz="2000">
                  <a:solidFill>
                    <a:srgbClr val="663300"/>
                  </a:solidFill>
                </a:rPr>
                <a:t>Hiệu suất</a:t>
              </a:r>
            </a:p>
          </p:txBody>
        </p:sp>
        <p:sp>
          <p:nvSpPr>
            <p:cNvPr id="40985" name="Text Box 22">
              <a:extLst>
                <a:ext uri="{FF2B5EF4-FFF2-40B4-BE49-F238E27FC236}">
                  <a16:creationId xmlns:a16="http://schemas.microsoft.com/office/drawing/2014/main" id="{F4769C41-202F-4B76-8FFD-BEF6AB965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" y="2480"/>
              <a:ext cx="548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fr-FR" altLang="en-US" sz="2000">
                  <a:solidFill>
                    <a:srgbClr val="663300"/>
                  </a:solidFill>
                </a:rPr>
                <a:t>Toàn vẹn</a:t>
              </a:r>
            </a:p>
          </p:txBody>
        </p:sp>
        <p:sp>
          <p:nvSpPr>
            <p:cNvPr id="40986" name="Text Box 23">
              <a:extLst>
                <a:ext uri="{FF2B5EF4-FFF2-40B4-BE49-F238E27FC236}">
                  <a16:creationId xmlns:a16="http://schemas.microsoft.com/office/drawing/2014/main" id="{C8EED169-B1F6-47E0-8B54-33A0C2F11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" y="1759"/>
              <a:ext cx="1443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fr-FR" altLang="en-US" sz="2000">
                  <a:solidFill>
                    <a:srgbClr val="663300"/>
                  </a:solidFill>
                </a:rPr>
                <a:t>Khả năng s</a:t>
              </a:r>
              <a:r>
                <a:rPr lang="en-US" altLang="en-US" sz="2000">
                  <a:solidFill>
                    <a:srgbClr val="663300"/>
                  </a:solidFill>
                </a:rPr>
                <a:t>ử dụng</a:t>
              </a:r>
              <a:endParaRPr lang="fr-FR" altLang="en-US" sz="2000">
                <a:solidFill>
                  <a:srgbClr val="663300"/>
                </a:solidFill>
              </a:endParaRPr>
            </a:p>
          </p:txBody>
        </p:sp>
        <p:sp>
          <p:nvSpPr>
            <p:cNvPr id="40987" name="Line 24">
              <a:extLst>
                <a:ext uri="{FF2B5EF4-FFF2-40B4-BE49-F238E27FC236}">
                  <a16:creationId xmlns:a16="http://schemas.microsoft.com/office/drawing/2014/main" id="{C3463514-853A-452C-87D3-6F48CBB7A6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44" y="1601"/>
              <a:ext cx="661" cy="340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Line 25">
              <a:extLst>
                <a:ext uri="{FF2B5EF4-FFF2-40B4-BE49-F238E27FC236}">
                  <a16:creationId xmlns:a16="http://schemas.microsoft.com/office/drawing/2014/main" id="{45DB75BD-2867-4F24-B1D2-E399DF53E0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49" y="1579"/>
              <a:ext cx="762" cy="196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9" name="Line 26">
              <a:extLst>
                <a:ext uri="{FF2B5EF4-FFF2-40B4-BE49-F238E27FC236}">
                  <a16:creationId xmlns:a16="http://schemas.microsoft.com/office/drawing/2014/main" id="{158ECE07-446C-48BD-9833-0B0AF3FB41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26" y="2241"/>
              <a:ext cx="199" cy="315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0" name="Text Box 27">
              <a:extLst>
                <a:ext uri="{FF2B5EF4-FFF2-40B4-BE49-F238E27FC236}">
                  <a16:creationId xmlns:a16="http://schemas.microsoft.com/office/drawing/2014/main" id="{098ABC08-4976-4A2B-9EB5-93427648BE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8" y="2484"/>
              <a:ext cx="606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fr-FR" altLang="en-US" sz="2000">
                  <a:solidFill>
                    <a:srgbClr val="663300"/>
                  </a:solidFill>
                </a:rPr>
                <a:t>Th</a:t>
              </a:r>
              <a:r>
                <a:rPr lang="en-US" altLang="en-US" sz="2000">
                  <a:solidFill>
                    <a:srgbClr val="663300"/>
                  </a:solidFill>
                </a:rPr>
                <a:t>ời gian</a:t>
              </a:r>
              <a:endParaRPr lang="fr-FR" altLang="en-US" sz="2000">
                <a:solidFill>
                  <a:srgbClr val="663300"/>
                </a:solidFill>
              </a:endParaRPr>
            </a:p>
          </p:txBody>
        </p:sp>
        <p:sp>
          <p:nvSpPr>
            <p:cNvPr id="40991" name="Text Box 28">
              <a:extLst>
                <a:ext uri="{FF2B5EF4-FFF2-40B4-BE49-F238E27FC236}">
                  <a16:creationId xmlns:a16="http://schemas.microsoft.com/office/drawing/2014/main" id="{73C8AAD1-DC21-4C19-8798-8E358A908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9" y="2471"/>
              <a:ext cx="708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fr-FR" altLang="en-US" sz="2000">
                  <a:solidFill>
                    <a:srgbClr val="663300"/>
                  </a:solidFill>
                </a:rPr>
                <a:t>Không gian</a:t>
              </a:r>
            </a:p>
          </p:txBody>
        </p:sp>
        <p:sp>
          <p:nvSpPr>
            <p:cNvPr id="40992" name="Line 29">
              <a:extLst>
                <a:ext uri="{FF2B5EF4-FFF2-40B4-BE49-F238E27FC236}">
                  <a16:creationId xmlns:a16="http://schemas.microsoft.com/office/drawing/2014/main" id="{18B0E470-3B18-4F33-A7E3-84A89264B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34" y="2243"/>
              <a:ext cx="99" cy="349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3" name="Line 30">
              <a:extLst>
                <a:ext uri="{FF2B5EF4-FFF2-40B4-BE49-F238E27FC236}">
                  <a16:creationId xmlns:a16="http://schemas.microsoft.com/office/drawing/2014/main" id="{15569238-53B2-4658-9E5D-BB43393623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89" y="2274"/>
              <a:ext cx="279" cy="289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4" name="Line 31">
              <a:extLst>
                <a:ext uri="{FF2B5EF4-FFF2-40B4-BE49-F238E27FC236}">
                  <a16:creationId xmlns:a16="http://schemas.microsoft.com/office/drawing/2014/main" id="{6F7C13A0-A4C4-45BE-B9DA-2429F570DB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" y="2236"/>
              <a:ext cx="211" cy="341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5" name="Line 32">
              <a:extLst>
                <a:ext uri="{FF2B5EF4-FFF2-40B4-BE49-F238E27FC236}">
                  <a16:creationId xmlns:a16="http://schemas.microsoft.com/office/drawing/2014/main" id="{01313740-5F9A-43E7-9002-AAA8C64A7B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6" y="2260"/>
              <a:ext cx="245" cy="313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6" name="Line 33">
              <a:extLst>
                <a:ext uri="{FF2B5EF4-FFF2-40B4-BE49-F238E27FC236}">
                  <a16:creationId xmlns:a16="http://schemas.microsoft.com/office/drawing/2014/main" id="{1A245C3D-5DF5-4C42-ABDB-585A55F916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99" y="2820"/>
              <a:ext cx="245" cy="313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7" name="Line 34">
              <a:extLst>
                <a:ext uri="{FF2B5EF4-FFF2-40B4-BE49-F238E27FC236}">
                  <a16:creationId xmlns:a16="http://schemas.microsoft.com/office/drawing/2014/main" id="{BE6BC176-97A5-4BB7-9A80-AE4BC65E7C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6" y="2831"/>
              <a:ext cx="211" cy="340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8" name="Text Box 35">
              <a:extLst>
                <a:ext uri="{FF2B5EF4-FFF2-40B4-BE49-F238E27FC236}">
                  <a16:creationId xmlns:a16="http://schemas.microsoft.com/office/drawing/2014/main" id="{7C554B6A-49F1-44D2-BC51-D00D8AD03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" y="2502"/>
              <a:ext cx="27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fr-FR" altLang="en-US">
                  <a:solidFill>
                    <a:srgbClr val="663300"/>
                  </a:solidFill>
                </a:rPr>
                <a:t>...</a:t>
              </a:r>
            </a:p>
          </p:txBody>
        </p:sp>
        <p:sp>
          <p:nvSpPr>
            <p:cNvPr id="40999" name="Text Box 36">
              <a:extLst>
                <a:ext uri="{FF2B5EF4-FFF2-40B4-BE49-F238E27FC236}">
                  <a16:creationId xmlns:a16="http://schemas.microsoft.com/office/drawing/2014/main" id="{40CB1C44-4E33-4090-8690-9816C312A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" y="2520"/>
              <a:ext cx="27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fr-FR" altLang="en-US">
                  <a:solidFill>
                    <a:srgbClr val="663300"/>
                  </a:solidFill>
                </a:rPr>
                <a:t>...</a:t>
              </a:r>
            </a:p>
          </p:txBody>
        </p:sp>
        <p:sp>
          <p:nvSpPr>
            <p:cNvPr id="41000" name="Text Box 37">
              <a:extLst>
                <a:ext uri="{FF2B5EF4-FFF2-40B4-BE49-F238E27FC236}">
                  <a16:creationId xmlns:a16="http://schemas.microsoft.com/office/drawing/2014/main" id="{B5EC68A6-C424-49E4-974B-114D773CD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9" y="3094"/>
              <a:ext cx="26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fr-FR" altLang="en-US">
                  <a:solidFill>
                    <a:srgbClr val="663300"/>
                  </a:solidFill>
                  <a:latin typeface="Comic Sans MS" panose="030F0702030302020204" pitchFamily="66" charset="0"/>
                </a:rPr>
                <a:t>...</a:t>
              </a:r>
            </a:p>
          </p:txBody>
        </p:sp>
        <p:sp>
          <p:nvSpPr>
            <p:cNvPr id="41001" name="Text Box 38">
              <a:extLst>
                <a:ext uri="{FF2B5EF4-FFF2-40B4-BE49-F238E27FC236}">
                  <a16:creationId xmlns:a16="http://schemas.microsoft.com/office/drawing/2014/main" id="{AC80F6F1-7479-486F-83CE-92289353C7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2" y="3093"/>
              <a:ext cx="26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fr-FR" altLang="en-US">
                  <a:solidFill>
                    <a:srgbClr val="663300"/>
                  </a:solidFill>
                  <a:latin typeface="Comic Sans MS" panose="030F0702030302020204" pitchFamily="66" charset="0"/>
                </a:rPr>
                <a:t>...</a:t>
              </a:r>
            </a:p>
          </p:txBody>
        </p:sp>
        <p:sp>
          <p:nvSpPr>
            <p:cNvPr id="41002" name="Text Box 39">
              <a:extLst>
                <a:ext uri="{FF2B5EF4-FFF2-40B4-BE49-F238E27FC236}">
                  <a16:creationId xmlns:a16="http://schemas.microsoft.com/office/drawing/2014/main" id="{08E56FBB-CD3B-4400-B68B-B1EC52828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5" y="2561"/>
              <a:ext cx="114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fr-FR" altLang="en-US" sz="2000">
                  <a:solidFill>
                    <a:srgbClr val="663300"/>
                  </a:solidFill>
                </a:rPr>
                <a:t>Tính khả dụng</a:t>
              </a:r>
            </a:p>
          </p:txBody>
        </p:sp>
        <p:sp>
          <p:nvSpPr>
            <p:cNvPr id="41003" name="Line 40">
              <a:extLst>
                <a:ext uri="{FF2B5EF4-FFF2-40B4-BE49-F238E27FC236}">
                  <a16:creationId xmlns:a16="http://schemas.microsoft.com/office/drawing/2014/main" id="{CD3EFAB4-7CD9-45CF-B767-59FF6645E6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58" y="2225"/>
              <a:ext cx="775" cy="379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4" name="Line 41">
              <a:extLst>
                <a:ext uri="{FF2B5EF4-FFF2-40B4-BE49-F238E27FC236}">
                  <a16:creationId xmlns:a16="http://schemas.microsoft.com/office/drawing/2014/main" id="{210D9618-A5E1-40B3-8A03-922976FF3B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67" y="916"/>
              <a:ext cx="1264" cy="209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0" name="Text Box 42">
              <a:extLst>
                <a:ext uri="{FF2B5EF4-FFF2-40B4-BE49-F238E27FC236}">
                  <a16:creationId xmlns:a16="http://schemas.microsoft.com/office/drawing/2014/main" id="{0D1AA980-ECAD-4C6B-969C-2039AE04F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7" y="1067"/>
              <a:ext cx="80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Symbol" panose="05050102010706020507" pitchFamily="18" charset="2"/>
                  <a:cs typeface="Arial Unicode MS" panose="020B0604020202020204" pitchFamily="34" charset="-128"/>
                </a:defRPr>
              </a:lvl9pPr>
            </a:lstStyle>
            <a:p>
              <a:pPr algn="ctr">
                <a:spcBef>
                  <a:spcPts val="1200"/>
                </a:spcBef>
                <a:buSzPct val="100000"/>
                <a:defRPr/>
              </a:pPr>
              <a:r>
                <a:rPr lang="fr-FR" sz="200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Phát triển</a:t>
              </a:r>
            </a:p>
          </p:txBody>
        </p:sp>
        <p:sp>
          <p:nvSpPr>
            <p:cNvPr id="41006" name="Line 43">
              <a:extLst>
                <a:ext uri="{FF2B5EF4-FFF2-40B4-BE49-F238E27FC236}">
                  <a16:creationId xmlns:a16="http://schemas.microsoft.com/office/drawing/2014/main" id="{9F42F59A-F468-4D07-BC96-A823616944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65" y="1574"/>
              <a:ext cx="1147" cy="362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7" name="Text Box 44">
              <a:extLst>
                <a:ext uri="{FF2B5EF4-FFF2-40B4-BE49-F238E27FC236}">
                  <a16:creationId xmlns:a16="http://schemas.microsoft.com/office/drawing/2014/main" id="{A6065876-DE33-4E81-AD9E-751D2B100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5" y="1967"/>
              <a:ext cx="71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fr-FR" altLang="en-US" sz="2000">
                  <a:solidFill>
                    <a:srgbClr val="663300"/>
                  </a:solidFill>
                </a:rPr>
                <a:t>Bảo mật</a:t>
              </a:r>
            </a:p>
          </p:txBody>
        </p:sp>
        <p:sp>
          <p:nvSpPr>
            <p:cNvPr id="41008" name="Line 45">
              <a:extLst>
                <a:ext uri="{FF2B5EF4-FFF2-40B4-BE49-F238E27FC236}">
                  <a16:creationId xmlns:a16="http://schemas.microsoft.com/office/drawing/2014/main" id="{7F409609-1B63-437B-8792-2BEA34D602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62" y="1279"/>
              <a:ext cx="371" cy="211"/>
            </a:xfrm>
            <a:prstGeom prst="line">
              <a:avLst/>
            </a:prstGeom>
            <a:noFill/>
            <a:ln w="28440" cap="sq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9" name="Text Box 46">
              <a:extLst>
                <a:ext uri="{FF2B5EF4-FFF2-40B4-BE49-F238E27FC236}">
                  <a16:creationId xmlns:a16="http://schemas.microsoft.com/office/drawing/2014/main" id="{A9BC37DB-FCF6-4908-AE8F-7362C2FDC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" y="1390"/>
              <a:ext cx="26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fr-FR" altLang="en-US">
                  <a:solidFill>
                    <a:srgbClr val="663300"/>
                  </a:solidFill>
                  <a:latin typeface="Comic Sans MS" panose="030F0702030302020204" pitchFamily="66" charset="0"/>
                </a:rPr>
                <a:t>...</a:t>
              </a:r>
            </a:p>
          </p:txBody>
        </p:sp>
      </p:grpSp>
      <p:pic>
        <p:nvPicPr>
          <p:cNvPr id="40964" name="Picture 47">
            <a:extLst>
              <a:ext uri="{FF2B5EF4-FFF2-40B4-BE49-F238E27FC236}">
                <a16:creationId xmlns:a16="http://schemas.microsoft.com/office/drawing/2014/main" id="{C5AD8E86-6B36-4346-BE54-528B09609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80964"/>
            <a:ext cx="854075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65" name="Text Box 48">
            <a:extLst>
              <a:ext uri="{FF2B5EF4-FFF2-40B4-BE49-F238E27FC236}">
                <a16:creationId xmlns:a16="http://schemas.microsoft.com/office/drawing/2014/main" id="{2D07A7D7-A1E9-4F67-AF1B-DA1C2058A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6013450"/>
            <a:ext cx="8432800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9pPr>
          </a:lstStyle>
          <a:p>
            <a:pPr>
              <a:spcBef>
                <a:spcPts val="1200"/>
              </a:spcBef>
              <a:buClr>
                <a:srgbClr val="352270"/>
              </a:buClr>
              <a:buSzPct val="100000"/>
              <a:buFont typeface="Comic Sans MS" panose="030F0702030302020204" pitchFamily="66" charset="0"/>
              <a:buChar char="•"/>
            </a:pPr>
            <a:r>
              <a:rPr lang="fr-FR" altLang="en-US" sz="2000">
                <a:solidFill>
                  <a:srgbClr val="35227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000">
                <a:solidFill>
                  <a:srgbClr val="352270"/>
                </a:solidFill>
                <a:latin typeface="Comic Sans MS" panose="030F0702030302020204" pitchFamily="66" charset="0"/>
              </a:rPr>
              <a:t>Giúp việc tạo ra ứng dụng riêng thông qua từng loại trình duyệt</a:t>
            </a:r>
            <a:endParaRPr lang="fr-FR" altLang="en-US" sz="2000">
              <a:solidFill>
                <a:srgbClr val="35227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>
            <a:extLst>
              <a:ext uri="{FF2B5EF4-FFF2-40B4-BE49-F238E27FC236}">
                <a16:creationId xmlns:a16="http://schemas.microsoft.com/office/drawing/2014/main" id="{64725BFC-BDB0-4A85-847A-86C0FEE25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525" y="228600"/>
            <a:ext cx="91773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</a:rPr>
              <a:t>Sử dụng các loại và các danh mục mục tiêu</a:t>
            </a:r>
          </a:p>
        </p:txBody>
      </p:sp>
      <p:sp>
        <p:nvSpPr>
          <p:cNvPr id="43011" name="Text Box 2">
            <a:extLst>
              <a:ext uri="{FF2B5EF4-FFF2-40B4-BE49-F238E27FC236}">
                <a16:creationId xmlns:a16="http://schemas.microsoft.com/office/drawing/2014/main" id="{EE75262A-E0E6-41C2-B71E-1A70FBB49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614" y="1298576"/>
            <a:ext cx="8675687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39725" indent="-339725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 indent="-227013"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>
              <a:lnSpc>
                <a:spcPct val="140000"/>
              </a:lnSpc>
              <a:buClr>
                <a:srgbClr val="800080"/>
              </a:buClr>
              <a:buFont typeface="Wingdings" panose="05000000000000000000" pitchFamily="2" charset="2"/>
              <a:buChar char=""/>
            </a:pPr>
            <a:r>
              <a:rPr lang="en-US" altLang="en-US"/>
              <a:t>Những mẫu đặc tả ngắn</a:t>
            </a:r>
          </a:p>
          <a:p>
            <a:pPr>
              <a:spcBef>
                <a:spcPts val="2000"/>
              </a:spcBef>
              <a:buClr>
                <a:srgbClr val="800080"/>
              </a:buClr>
              <a:buFont typeface="Wingdings" panose="05000000000000000000" pitchFamily="2" charset="2"/>
              <a:buChar char=""/>
            </a:pPr>
            <a:r>
              <a:rPr lang="en-US" altLang="en-US"/>
              <a:t>Các quy tắc Heuristic cho việc tạo ra, xác nhận, sử dụng lại,, quản lý xung đột,…</a:t>
            </a:r>
            <a:endParaRPr lang="en-US" altLang="en-US" sz="2000"/>
          </a:p>
          <a:p>
            <a:pPr lvl="2">
              <a:lnSpc>
                <a:spcPct val="100000"/>
              </a:lnSpc>
              <a:spcBef>
                <a:spcPts val="1925"/>
              </a:spcBef>
              <a:buClrTx/>
            </a:pPr>
            <a:r>
              <a:rPr lang="en-US" altLang="en-US" sz="2200"/>
              <a:t>“Có mâu thuẫn nào giữa mục tiêu </a:t>
            </a:r>
            <a:r>
              <a:rPr lang="en-US" altLang="en-US" sz="2200" b="1"/>
              <a:t>Thông tin </a:t>
            </a:r>
            <a:r>
              <a:rPr lang="en-US" altLang="en-US" sz="2200"/>
              <a:t>và mục tiêu </a:t>
            </a:r>
            <a:r>
              <a:rPr lang="en-US" altLang="en-US" sz="2200" b="1"/>
              <a:t>Bảo mật </a:t>
            </a:r>
            <a:r>
              <a:rPr lang="en-US" altLang="en-US" sz="2200"/>
              <a:t>không?"</a:t>
            </a:r>
          </a:p>
          <a:p>
            <a:pPr>
              <a:lnSpc>
                <a:spcPct val="100000"/>
              </a:lnSpc>
              <a:spcBef>
                <a:spcPts val="1925"/>
              </a:spcBef>
              <a:buClrTx/>
            </a:pPr>
            <a:r>
              <a:rPr lang="en-US" altLang="en-US" sz="2200">
                <a:solidFill>
                  <a:srgbClr val="009999"/>
                </a:solidFill>
              </a:rPr>
              <a:t>		“Mục tiêu </a:t>
            </a:r>
            <a:r>
              <a:rPr lang="en-US" altLang="en-US" sz="2200" b="1">
                <a:solidFill>
                  <a:srgbClr val="009999"/>
                </a:solidFill>
              </a:rPr>
              <a:t>Bảo mật </a:t>
            </a:r>
            <a:r>
              <a:rPr lang="en-US" altLang="en-US" sz="2200">
                <a:solidFill>
                  <a:srgbClr val="009999"/>
                </a:solidFill>
              </a:rPr>
              <a:t>là </a:t>
            </a:r>
            <a:r>
              <a:rPr lang="en-US" altLang="en-US" sz="2200" b="1">
                <a:solidFill>
                  <a:srgbClr val="009999"/>
                </a:solidFill>
              </a:rPr>
              <a:t>Tránh</a:t>
            </a:r>
            <a:r>
              <a:rPr lang="en-US" altLang="en-US" sz="2200">
                <a:solidFill>
                  <a:srgbClr val="009999"/>
                </a:solidFill>
              </a:rPr>
              <a:t> các mục tiêu về các thông tin nhạy cảm"</a:t>
            </a:r>
          </a:p>
          <a:p>
            <a:pPr>
              <a:spcBef>
                <a:spcPts val="1925"/>
              </a:spcBef>
              <a:buClrTx/>
            </a:pPr>
            <a:r>
              <a:rPr lang="en-US" altLang="en-US" sz="2200">
                <a:solidFill>
                  <a:srgbClr val="009999"/>
                </a:solidFill>
              </a:rPr>
              <a:t>		“Mục tiêu </a:t>
            </a:r>
            <a:r>
              <a:rPr lang="en-US" altLang="en-US" sz="2200" b="1">
                <a:solidFill>
                  <a:srgbClr val="009999"/>
                </a:solidFill>
              </a:rPr>
              <a:t>An toàn </a:t>
            </a:r>
            <a:r>
              <a:rPr lang="en-US" altLang="en-US" sz="2200">
                <a:solidFill>
                  <a:srgbClr val="009999"/>
                </a:solidFill>
              </a:rPr>
              <a:t>có </a:t>
            </a:r>
            <a:r>
              <a:rPr lang="en-US" altLang="en-US" sz="2200" b="1">
                <a:solidFill>
                  <a:srgbClr val="009999"/>
                </a:solidFill>
              </a:rPr>
              <a:t>mức độ </a:t>
            </a:r>
            <a:r>
              <a:rPr lang="vi-VN" altLang="en-US" sz="2200" b="1">
                <a:solidFill>
                  <a:srgbClr val="009999"/>
                </a:solidFill>
              </a:rPr>
              <a:t>ư</a:t>
            </a:r>
            <a:r>
              <a:rPr lang="en-US" altLang="en-US" sz="2200" b="1">
                <a:solidFill>
                  <a:srgbClr val="009999"/>
                </a:solidFill>
              </a:rPr>
              <a:t>u tiên cao nhất </a:t>
            </a:r>
            <a:r>
              <a:rPr lang="en-US" altLang="en-US" sz="2200">
                <a:solidFill>
                  <a:srgbClr val="009999"/>
                </a:solidFill>
              </a:rPr>
              <a:t>trong giải quyết xung đột"</a:t>
            </a:r>
          </a:p>
          <a:p>
            <a:pPr>
              <a:lnSpc>
                <a:spcPct val="40000"/>
              </a:lnSpc>
              <a:spcBef>
                <a:spcPts val="1500"/>
              </a:spcBef>
              <a:buClrTx/>
            </a:pPr>
            <a:endParaRPr lang="en-US" altLang="en-US" sz="2000">
              <a:solidFill>
                <a:srgbClr val="663300"/>
              </a:solidFill>
            </a:endParaRPr>
          </a:p>
          <a:p>
            <a:pPr>
              <a:lnSpc>
                <a:spcPct val="70000"/>
              </a:lnSpc>
              <a:buClrTx/>
              <a:buFontTx/>
              <a:buNone/>
            </a:pPr>
            <a:r>
              <a:rPr lang="en-US" altLang="en-US" sz="2000">
                <a:solidFill>
                  <a:srgbClr val="327A94"/>
                </a:solidFill>
              </a:rPr>
              <a:t>	  </a:t>
            </a:r>
            <a:r>
              <a:rPr lang="en-US" altLang="en-US" i="1"/>
              <a:t>Nhiều loại và danh mục cụ thể h</a:t>
            </a:r>
            <a:r>
              <a:rPr lang="vi-VN" altLang="en-US" i="1"/>
              <a:t>ơ</a:t>
            </a:r>
            <a:r>
              <a:rPr lang="en-US" altLang="en-US" i="1"/>
              <a:t>n</a:t>
            </a:r>
          </a:p>
          <a:p>
            <a:pPr>
              <a:lnSpc>
                <a:spcPct val="70000"/>
              </a:lnSpc>
              <a:buClrTx/>
              <a:buFontTx/>
              <a:buNone/>
            </a:pPr>
            <a:r>
              <a:rPr lang="en-US" altLang="en-US" i="1"/>
              <a:t>				     </a:t>
            </a:r>
            <a:r>
              <a:rPr lang="fr-FR" altLang="en-US" b="1" i="1">
                <a:latin typeface="Symbol" panose="05050102010706020507" pitchFamily="18" charset="2"/>
              </a:rPr>
              <a:t></a:t>
            </a:r>
            <a:r>
              <a:rPr lang="en-US" altLang="en-US" i="1"/>
              <a:t>  nhiều luật heuristic cụ thể h</a:t>
            </a:r>
            <a:r>
              <a:rPr lang="vi-VN" altLang="en-US" i="1"/>
              <a:t>ơ</a:t>
            </a:r>
            <a:r>
              <a:rPr lang="en-US" altLang="en-US" i="1"/>
              <a:t>n</a:t>
            </a:r>
          </a:p>
        </p:txBody>
      </p:sp>
      <p:pic>
        <p:nvPicPr>
          <p:cNvPr id="43012" name="Picture 3">
            <a:extLst>
              <a:ext uri="{FF2B5EF4-FFF2-40B4-BE49-F238E27FC236}">
                <a16:creationId xmlns:a16="http://schemas.microsoft.com/office/drawing/2014/main" id="{782076D5-3017-4092-9E7C-51D641090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80964"/>
            <a:ext cx="854075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>
            <a:extLst>
              <a:ext uri="{FF2B5EF4-FFF2-40B4-BE49-F238E27FC236}">
                <a16:creationId xmlns:a16="http://schemas.microsoft.com/office/drawing/2014/main" id="{D48A9C2E-FB25-4F44-B304-C1E8284AF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89" y="0"/>
            <a:ext cx="7970837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600">
                <a:solidFill>
                  <a:srgbClr val="CC0000"/>
                </a:solidFill>
              </a:rPr>
              <a:t>Vai trò quan trọng của các mục tiêu trong quy trình RE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600">
              <a:solidFill>
                <a:srgbClr val="CC0000"/>
              </a:solidFill>
            </a:endParaRPr>
          </a:p>
        </p:txBody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0131A87C-6A39-4646-808B-45AAE2237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2438" y="1009650"/>
            <a:ext cx="8945562" cy="287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rgbClr val="800080"/>
              </a:buClr>
              <a:buSzPct val="100000"/>
              <a:buFont typeface="Wingdings" panose="05000000000000000000" pitchFamily="2" charset="2"/>
              <a:buChar char=""/>
              <a:defRPr/>
            </a:pPr>
            <a:r>
              <a:rPr lang="en-US">
                <a:solidFill>
                  <a:srgbClr val="352270"/>
                </a:solidFill>
                <a:latin typeface="Arial" panose="020B0604020202020204" pitchFamily="34" charset="0"/>
              </a:rPr>
              <a:t>Mục tiêu sàng lọc/ trừu tượng, nh</a:t>
            </a:r>
            <a:r>
              <a:rPr lang="vi-VN">
                <a:solidFill>
                  <a:srgbClr val="352270"/>
                </a:solidFill>
                <a:latin typeface="Arial" panose="020B0604020202020204" pitchFamily="34" charset="0"/>
              </a:rPr>
              <a:t>ư</a:t>
            </a:r>
            <a:r>
              <a:rPr lang="en-US">
                <a:solidFill>
                  <a:srgbClr val="352270"/>
                </a:solidFill>
                <a:latin typeface="Arial" panose="020B0604020202020204" pitchFamily="34" charset="0"/>
              </a:rPr>
              <a:t> c</a:t>
            </a:r>
            <a:r>
              <a:rPr lang="vi-VN">
                <a:solidFill>
                  <a:srgbClr val="352270"/>
                </a:solidFill>
                <a:latin typeface="Arial" panose="020B0604020202020204" pitchFamily="34" charset="0"/>
              </a:rPr>
              <a:t>ơ</a:t>
            </a:r>
            <a:r>
              <a:rPr lang="en-US">
                <a:solidFill>
                  <a:srgbClr val="352270"/>
                </a:solidFill>
                <a:latin typeface="Arial" panose="020B0604020202020204" pitchFamily="34" charset="0"/>
              </a:rPr>
              <a:t> chế cấu trúc</a:t>
            </a:r>
          </a:p>
          <a:p>
            <a:pPr lvl="1">
              <a:lnSpc>
                <a:spcPct val="110000"/>
              </a:lnSpc>
              <a:spcBef>
                <a:spcPts val="688"/>
              </a:spcBef>
              <a:buClr>
                <a:srgbClr val="800080"/>
              </a:buClr>
              <a:buSzPct val="100000"/>
              <a:buFont typeface="Comic Sans MS" panose="030F0702030302020204" pitchFamily="66" charset="0"/>
              <a:buChar char="–"/>
              <a:defRPr/>
            </a:pPr>
            <a:r>
              <a:rPr lang="en-US" sz="2200">
                <a:solidFill>
                  <a:srgbClr val="009999"/>
                </a:solidFill>
                <a:latin typeface="Arial" panose="020B0604020202020204" pitchFamily="34" charset="0"/>
              </a:rPr>
              <a:t>Cho thấy các liên kết đóng gói giữa các mục tiêu</a:t>
            </a:r>
          </a:p>
          <a:p>
            <a:pPr lvl="1">
              <a:lnSpc>
                <a:spcPct val="110000"/>
              </a:lnSpc>
              <a:spcBef>
                <a:spcPts val="625"/>
              </a:spcBef>
              <a:buClr>
                <a:srgbClr val="800080"/>
              </a:buClr>
              <a:buSzPct val="100000"/>
              <a:buFont typeface="Comic Sans MS" panose="030F0702030302020204" pitchFamily="66" charset="0"/>
              <a:buChar char="–"/>
              <a:defRPr/>
            </a:pPr>
            <a:r>
              <a:rPr lang="en-US" sz="2200">
                <a:solidFill>
                  <a:srgbClr val="009999"/>
                </a:solidFill>
                <a:latin typeface="Arial" panose="020B0604020202020204" pitchFamily="34" charset="0"/>
              </a:rPr>
              <a:t>Bỏ đi những rắc rối của yêu cầu (mục tiêu nhỏ)</a:t>
            </a:r>
            <a:endParaRPr lang="en-US" sz="2000">
              <a:solidFill>
                <a:srgbClr val="009999"/>
              </a:solidFill>
              <a:latin typeface="Arial" panose="020B0604020202020204" pitchFamily="34" charset="0"/>
            </a:endParaRPr>
          </a:p>
          <a:p>
            <a:pPr lvl="1">
              <a:lnSpc>
                <a:spcPct val="110000"/>
              </a:lnSpc>
              <a:spcBef>
                <a:spcPts val="625"/>
              </a:spcBef>
              <a:buClr>
                <a:srgbClr val="800080"/>
              </a:buClr>
              <a:buSzPct val="100000"/>
              <a:buFont typeface="Comic Sans MS" panose="030F0702030302020204" pitchFamily="66" charset="0"/>
              <a:buChar char="–"/>
              <a:defRPr/>
            </a:pPr>
            <a:r>
              <a:rPr lang="en-US" sz="2200">
                <a:solidFill>
                  <a:srgbClr val="009999"/>
                </a:solidFill>
                <a:latin typeface="Arial" panose="020B0604020202020204" pitchFamily="34" charset="0"/>
              </a:rPr>
              <a:t>Cung cấp lý do cho các yêu cầu (mục tiêu của lớp cha)</a:t>
            </a:r>
            <a:endParaRPr lang="en-US" sz="2000">
              <a:solidFill>
                <a:srgbClr val="009999"/>
              </a:solidFill>
              <a:latin typeface="Arial" panose="020B0604020202020204" pitchFamily="34" charset="0"/>
            </a:endParaRPr>
          </a:p>
          <a:p>
            <a:pPr lvl="1">
              <a:lnSpc>
                <a:spcPct val="110000"/>
              </a:lnSpc>
              <a:spcBef>
                <a:spcPts val="625"/>
              </a:spcBef>
              <a:buClr>
                <a:srgbClr val="800080"/>
              </a:buClr>
              <a:buSzPct val="100000"/>
              <a:buFont typeface="Comic Sans MS" panose="030F0702030302020204" pitchFamily="66" charset="0"/>
              <a:buChar char="–"/>
              <a:defRPr/>
            </a:pPr>
            <a:r>
              <a:rPr lang="en-US" sz="2200">
                <a:solidFill>
                  <a:srgbClr val="009999"/>
                </a:solidFill>
                <a:latin typeface="Arial" panose="020B0604020202020204" pitchFamily="34" charset="0"/>
              </a:rPr>
              <a:t>Truy xuất phong phú:  </a:t>
            </a:r>
            <a:r>
              <a:rPr lang="en-US" sz="2000">
                <a:solidFill>
                  <a:srgbClr val="009999"/>
                </a:solidFill>
                <a:latin typeface="Arial" panose="020B0604020202020204" pitchFamily="34" charset="0"/>
              </a:rPr>
              <a:t>mục tiêu chiến l</a:t>
            </a:r>
            <a:r>
              <a:rPr lang="vi-VN" sz="2000">
                <a:solidFill>
                  <a:srgbClr val="009999"/>
                </a:solidFill>
                <a:latin typeface="Arial" panose="020B0604020202020204" pitchFamily="34" charset="0"/>
              </a:rPr>
              <a:t>ư</a:t>
            </a:r>
            <a:r>
              <a:rPr lang="en-US" sz="2000">
                <a:solidFill>
                  <a:srgbClr val="009999"/>
                </a:solidFill>
                <a:latin typeface="Arial" panose="020B0604020202020204" pitchFamily="34" charset="0"/>
              </a:rPr>
              <a:t>ợc</a:t>
            </a:r>
            <a:r>
              <a:rPr lang="fr-FR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</a:t>
            </a:r>
            <a:r>
              <a:rPr lang="en-US" sz="2000">
                <a:solidFill>
                  <a:srgbClr val="009999"/>
                </a:solidFill>
                <a:latin typeface="Arial" panose="020B0604020202020204" pitchFamily="34" charset="0"/>
              </a:rPr>
              <a:t> yêu cầu kỹ thuật</a:t>
            </a:r>
          </a:p>
          <a:p>
            <a:pPr lvl="1">
              <a:spcBef>
                <a:spcPts val="625"/>
              </a:spcBef>
              <a:buClr>
                <a:srgbClr val="800080"/>
              </a:buClr>
              <a:buSzPct val="100000"/>
              <a:buFont typeface="Comic Sans MS" panose="030F0702030302020204" pitchFamily="66" charset="0"/>
              <a:buChar char="–"/>
              <a:defRPr/>
            </a:pPr>
            <a:r>
              <a:rPr lang="en-US" sz="2200">
                <a:solidFill>
                  <a:srgbClr val="009999"/>
                </a:solidFill>
                <a:latin typeface="Arial" panose="020B0604020202020204" pitchFamily="34" charset="0"/>
              </a:rPr>
              <a:t>Có thể sử dụng để xây dựng tài liệu yêu cầu (cf. chap. 16)</a:t>
            </a:r>
            <a:r>
              <a:rPr lang="ar-SA" sz="2000">
                <a:solidFill>
                  <a:srgbClr val="009999"/>
                </a:solidFill>
                <a:latin typeface="Arial" panose="020B0604020202020204" pitchFamily="34" charset="0"/>
              </a:rPr>
              <a:t>‏</a:t>
            </a:r>
            <a:endParaRPr lang="en-US" sz="2000">
              <a:solidFill>
                <a:srgbClr val="009999"/>
              </a:solidFill>
              <a:latin typeface="Arial" panose="020B0604020202020204" pitchFamily="34" charset="0"/>
            </a:endParaRPr>
          </a:p>
        </p:txBody>
      </p:sp>
      <p:grpSp>
        <p:nvGrpSpPr>
          <p:cNvPr id="45060" name="Group 3">
            <a:extLst>
              <a:ext uri="{FF2B5EF4-FFF2-40B4-BE49-F238E27FC236}">
                <a16:creationId xmlns:a16="http://schemas.microsoft.com/office/drawing/2014/main" id="{FBF34271-D96B-4C30-BD60-9128DD33FDA4}"/>
              </a:ext>
            </a:extLst>
          </p:cNvPr>
          <p:cNvGrpSpPr>
            <a:grpSpLocks/>
          </p:cNvGrpSpPr>
          <p:nvPr/>
        </p:nvGrpSpPr>
        <p:grpSpPr bwMode="auto">
          <a:xfrm>
            <a:off x="1765300" y="196850"/>
            <a:ext cx="674688" cy="673100"/>
            <a:chOff x="152" y="124"/>
            <a:chExt cx="425" cy="424"/>
          </a:xfrm>
        </p:grpSpPr>
        <p:sp>
          <p:nvSpPr>
            <p:cNvPr id="45062" name="Oval 4">
              <a:extLst>
                <a:ext uri="{FF2B5EF4-FFF2-40B4-BE49-F238E27FC236}">
                  <a16:creationId xmlns:a16="http://schemas.microsoft.com/office/drawing/2014/main" id="{4EEC4FB2-50A3-4CC8-B2DB-35E306BDD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124"/>
              <a:ext cx="425" cy="424"/>
            </a:xfrm>
            <a:prstGeom prst="ellipse">
              <a:avLst/>
            </a:prstGeom>
            <a:solidFill>
              <a:srgbClr val="352270"/>
            </a:solidFill>
            <a:ln w="936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5063" name="Oval 5">
              <a:extLst>
                <a:ext uri="{FF2B5EF4-FFF2-40B4-BE49-F238E27FC236}">
                  <a16:creationId xmlns:a16="http://schemas.microsoft.com/office/drawing/2014/main" id="{51CBA67C-1C6A-4295-8C59-DC9B3D010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" y="149"/>
              <a:ext cx="375" cy="374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5064" name="Oval 6">
              <a:extLst>
                <a:ext uri="{FF2B5EF4-FFF2-40B4-BE49-F238E27FC236}">
                  <a16:creationId xmlns:a16="http://schemas.microsoft.com/office/drawing/2014/main" id="{67976796-EB3F-48C5-A7FE-9805E6D50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" y="174"/>
              <a:ext cx="325" cy="324"/>
            </a:xfrm>
            <a:prstGeom prst="ellipse">
              <a:avLst/>
            </a:prstGeom>
            <a:solidFill>
              <a:srgbClr val="352270"/>
            </a:solidFill>
            <a:ln w="936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5065" name="Oval 7">
              <a:extLst>
                <a:ext uri="{FF2B5EF4-FFF2-40B4-BE49-F238E27FC236}">
                  <a16:creationId xmlns:a16="http://schemas.microsoft.com/office/drawing/2014/main" id="{EC6B6B1E-E518-4D7F-8046-DD6AA7C48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" y="199"/>
              <a:ext cx="274" cy="274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5066" name="Oval 8">
              <a:extLst>
                <a:ext uri="{FF2B5EF4-FFF2-40B4-BE49-F238E27FC236}">
                  <a16:creationId xmlns:a16="http://schemas.microsoft.com/office/drawing/2014/main" id="{B8E73D78-252B-42AA-BA49-B650168E5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" y="224"/>
              <a:ext cx="224" cy="223"/>
            </a:xfrm>
            <a:prstGeom prst="ellipse">
              <a:avLst/>
            </a:prstGeom>
            <a:solidFill>
              <a:srgbClr val="352270"/>
            </a:solidFill>
            <a:ln w="936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5067" name="Oval 9">
              <a:extLst>
                <a:ext uri="{FF2B5EF4-FFF2-40B4-BE49-F238E27FC236}">
                  <a16:creationId xmlns:a16="http://schemas.microsoft.com/office/drawing/2014/main" id="{1AC543B9-E220-4C40-B1C7-FE00C367C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" y="249"/>
              <a:ext cx="175" cy="174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5068" name="Oval 10">
              <a:extLst>
                <a:ext uri="{FF2B5EF4-FFF2-40B4-BE49-F238E27FC236}">
                  <a16:creationId xmlns:a16="http://schemas.microsoft.com/office/drawing/2014/main" id="{40D09458-0EAD-4584-B783-FEA95E52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" y="273"/>
              <a:ext cx="123" cy="123"/>
            </a:xfrm>
            <a:prstGeom prst="ellipse">
              <a:avLst/>
            </a:prstGeom>
            <a:solidFill>
              <a:srgbClr val="352270"/>
            </a:solidFill>
            <a:ln w="936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5069" name="Oval 11">
              <a:extLst>
                <a:ext uri="{FF2B5EF4-FFF2-40B4-BE49-F238E27FC236}">
                  <a16:creationId xmlns:a16="http://schemas.microsoft.com/office/drawing/2014/main" id="{84207E70-09F7-4828-A16A-65A4E0DC4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" y="299"/>
              <a:ext cx="74" cy="74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</p:grpSp>
      <p:graphicFrame>
        <p:nvGraphicFramePr>
          <p:cNvPr id="45061" name="Object 12">
            <a:extLst>
              <a:ext uri="{FF2B5EF4-FFF2-40B4-BE49-F238E27FC236}">
                <a16:creationId xmlns:a16="http://schemas.microsoft.com/office/drawing/2014/main" id="{95FFC6AE-2538-4B9D-A232-10898F0835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5589" y="3997326"/>
          <a:ext cx="9139237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Picture" r:id="rId4" imgW="5759196" imgH="1283208" progId="Word.Picture.8">
                  <p:embed/>
                </p:oleObj>
              </mc:Choice>
              <mc:Fallback>
                <p:oleObj name="Picture" r:id="rId4" imgW="5759196" imgH="1283208" progId="Word.Picture.8">
                  <p:embed/>
                  <p:pic>
                    <p:nvPicPr>
                      <p:cNvPr id="45061" name="Object 12">
                        <a:extLst>
                          <a:ext uri="{FF2B5EF4-FFF2-40B4-BE49-F238E27FC236}">
                            <a16:creationId xmlns:a16="http://schemas.microsoft.com/office/drawing/2014/main" id="{95FFC6AE-2538-4B9D-A232-10898F0835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9" y="3997326"/>
                        <a:ext cx="9139237" cy="246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>
            <a:extLst>
              <a:ext uri="{FF2B5EF4-FFF2-40B4-BE49-F238E27FC236}">
                <a16:creationId xmlns:a16="http://schemas.microsoft.com/office/drawing/2014/main" id="{ABA74E97-EE32-408F-860C-69EBF6FEE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4138" y="26035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2600">
                <a:solidFill>
                  <a:srgbClr val="CC0000"/>
                </a:solidFill>
              </a:rPr>
              <a:t>Vai trò quan trọng của các mục tiêu trong quy trình RE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CC0000"/>
                </a:solidFill>
              </a:rPr>
              <a:t>(2)</a:t>
            </a:r>
            <a:r>
              <a:rPr lang="ar-SA" altLang="en-US" sz="2000">
                <a:solidFill>
                  <a:srgbClr val="CC0000"/>
                </a:solidFill>
                <a:ea typeface="Symbol" panose="05050102010706020507" pitchFamily="18" charset="2"/>
                <a:cs typeface="Arial" panose="020B0604020202020204" pitchFamily="34" charset="0"/>
              </a:rPr>
              <a:t>‏</a:t>
            </a:r>
            <a:endParaRPr lang="en-US" altLang="en-US" sz="2000">
              <a:solidFill>
                <a:srgbClr val="CC0000"/>
              </a:solidFill>
            </a:endParaRPr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E165DD3A-5D5D-4F15-BE1F-A11BDE176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1" y="1249363"/>
            <a:ext cx="9032875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900"/>
              </a:spcBef>
              <a:buClr>
                <a:srgbClr val="800080"/>
              </a:buClr>
              <a:buSzPct val="100000"/>
              <a:buFont typeface="Wingdings" panose="05000000000000000000" pitchFamily="2" charset="2"/>
              <a:buChar char=""/>
              <a:defRPr/>
            </a:pPr>
            <a:r>
              <a:rPr lang="en-US">
                <a:solidFill>
                  <a:srgbClr val="352270"/>
                </a:solidFill>
                <a:latin typeface="Arial" panose="020B0604020202020204" pitchFamily="34" charset="0"/>
              </a:rPr>
              <a:t>Mục tiêu hỗ trợ chuỗi các đối số thỏa mãn</a:t>
            </a:r>
            <a:endParaRPr lang="en-US" sz="1800">
              <a:solidFill>
                <a:srgbClr val="352270"/>
              </a:solidFill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SzPct val="100000"/>
              <a:defRPr/>
            </a:pPr>
            <a:r>
              <a:rPr lang="fr-FR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            Req</a:t>
            </a:r>
            <a:r>
              <a:rPr lang="fr-FR">
                <a:solidFill>
                  <a:srgbClr val="352270"/>
                </a:solidFill>
                <a:latin typeface="Arial" panose="020B0604020202020204" pitchFamily="34" charset="0"/>
              </a:rPr>
              <a:t>, Exp, Dom </a:t>
            </a:r>
            <a:r>
              <a:rPr lang="fr-FR" b="1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</a:t>
            </a:r>
            <a:r>
              <a:rPr lang="fr-FR">
                <a:solidFill>
                  <a:srgbClr val="352270"/>
                </a:solidFill>
                <a:latin typeface="Arial" panose="020B0604020202020204" pitchFamily="34" charset="0"/>
              </a:rPr>
              <a:t>  </a:t>
            </a:r>
            <a:r>
              <a:rPr lang="fr-FR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G </a:t>
            </a:r>
            <a:r>
              <a:rPr lang="fr-FR">
                <a:solidFill>
                  <a:srgbClr val="352270"/>
                </a:solidFill>
                <a:latin typeface="Arial" panose="020B0604020202020204" pitchFamily="34" charset="0"/>
              </a:rPr>
              <a:t>,</a:t>
            </a:r>
            <a:r>
              <a:rPr lang="fr-FR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    SubG</a:t>
            </a:r>
            <a:r>
              <a:rPr lang="fr-FR">
                <a:solidFill>
                  <a:srgbClr val="352270"/>
                </a:solidFill>
                <a:latin typeface="Arial" panose="020B0604020202020204" pitchFamily="34" charset="0"/>
              </a:rPr>
              <a:t>, Exp, Dom </a:t>
            </a:r>
            <a:r>
              <a:rPr lang="fr-FR" b="1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</a:t>
            </a:r>
            <a:r>
              <a:rPr lang="fr-FR">
                <a:solidFill>
                  <a:srgbClr val="352270"/>
                </a:solidFill>
                <a:latin typeface="Arial" panose="020B0604020202020204" pitchFamily="34" charset="0"/>
              </a:rPr>
              <a:t>  </a:t>
            </a:r>
            <a:r>
              <a:rPr lang="fr-FR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G</a:t>
            </a:r>
          </a:p>
          <a:p>
            <a:pPr>
              <a:lnSpc>
                <a:spcPct val="130000"/>
              </a:lnSpc>
              <a:spcBef>
                <a:spcPts val="688"/>
              </a:spcBef>
              <a:buSzPct val="100000"/>
              <a:defRPr/>
            </a:pPr>
            <a:r>
              <a:rPr lang="en-US">
                <a:solidFill>
                  <a:srgbClr val="352270"/>
                </a:solidFill>
                <a:latin typeface="Arial" panose="020B0604020202020204" pitchFamily="34" charset="0"/>
              </a:rPr>
              <a:t> </a:t>
            </a:r>
            <a:r>
              <a:rPr lang="fr-FR" i="1">
                <a:solidFill>
                  <a:srgbClr val="009999"/>
                </a:solidFill>
                <a:latin typeface="Arial" panose="020B0604020202020204" pitchFamily="34" charset="0"/>
              </a:rPr>
              <a:t>     </a:t>
            </a:r>
            <a:r>
              <a:rPr lang="fr-FR" sz="2200" i="1">
                <a:solidFill>
                  <a:srgbClr val="009999"/>
                </a:solidFill>
                <a:latin typeface="Arial" panose="020B0604020202020204" pitchFamily="34" charset="0"/>
              </a:rPr>
              <a:t>“</a:t>
            </a:r>
            <a:r>
              <a:rPr lang="en-US" sz="2200">
                <a:solidFill>
                  <a:srgbClr val="009999"/>
                </a:solidFill>
                <a:latin typeface="Arial" panose="020B0604020202020204" pitchFamily="34" charset="0"/>
              </a:rPr>
              <a:t>Theo quan điểm về thuộc tính miền trong </a:t>
            </a:r>
            <a:r>
              <a:rPr lang="fr-FR" sz="2200" i="1">
                <a:solidFill>
                  <a:srgbClr val="352270"/>
                </a:solidFill>
                <a:latin typeface="Arial" panose="020B0604020202020204" pitchFamily="34" charset="0"/>
              </a:rPr>
              <a:t>Dom</a:t>
            </a:r>
            <a:r>
              <a:rPr lang="en-US" sz="2200">
                <a:solidFill>
                  <a:srgbClr val="009999"/>
                </a:solidFill>
                <a:latin typeface="Arial" panose="020B0604020202020204" pitchFamily="34" charset="0"/>
              </a:rPr>
              <a:t>, </a:t>
            </a:r>
          </a:p>
          <a:p>
            <a:pPr>
              <a:lnSpc>
                <a:spcPct val="90000"/>
              </a:lnSpc>
              <a:spcBef>
                <a:spcPts val="550"/>
              </a:spcBef>
              <a:buSzPct val="100000"/>
              <a:defRPr/>
            </a:pPr>
            <a:r>
              <a:rPr lang="en-US" sz="2200">
                <a:solidFill>
                  <a:srgbClr val="009999"/>
                </a:solidFill>
                <a:latin typeface="Arial" panose="020B0604020202020204" pitchFamily="34" charset="0"/>
              </a:rPr>
              <a:t>       các yêu cầu/mục tiêu nhỏ trong </a:t>
            </a:r>
            <a:r>
              <a:rPr lang="fr-FR" sz="2200" i="1">
                <a:solidFill>
                  <a:srgbClr val="352270"/>
                </a:solidFill>
                <a:latin typeface="Arial" panose="020B0604020202020204" pitchFamily="34" charset="0"/>
              </a:rPr>
              <a:t>Req</a:t>
            </a:r>
            <a:r>
              <a:rPr lang="en-US" sz="2200">
                <a:solidFill>
                  <a:srgbClr val="009999"/>
                </a:solidFill>
                <a:latin typeface="Arial" panose="020B0604020202020204" pitchFamily="34" charset="0"/>
              </a:rPr>
              <a:t>/</a:t>
            </a:r>
            <a:r>
              <a:rPr lang="fr-FR" sz="2200">
                <a:solidFill>
                  <a:srgbClr val="352270"/>
                </a:solidFill>
                <a:latin typeface="Arial" panose="020B0604020202020204" pitchFamily="34" charset="0"/>
              </a:rPr>
              <a:t>SubG</a:t>
            </a:r>
            <a:r>
              <a:rPr lang="en-US" sz="2200" i="1">
                <a:solidFill>
                  <a:srgbClr val="009999"/>
                </a:solidFill>
                <a:latin typeface="Arial" panose="020B0604020202020204" pitchFamily="34" charset="0"/>
              </a:rPr>
              <a:t> đảm bảo rằng mục tiêu</a:t>
            </a:r>
            <a:r>
              <a:rPr lang="en-US" sz="2200">
                <a:solidFill>
                  <a:srgbClr val="009999"/>
                </a:solidFill>
                <a:latin typeface="Arial" panose="020B0604020202020204" pitchFamily="34" charset="0"/>
              </a:rPr>
              <a:t> </a:t>
            </a:r>
            <a:r>
              <a:rPr lang="fr-FR" sz="2200" b="1" i="1">
                <a:solidFill>
                  <a:srgbClr val="800080"/>
                </a:solidFill>
                <a:latin typeface="Arial" panose="020B0604020202020204" pitchFamily="34" charset="0"/>
              </a:rPr>
              <a:t>G</a:t>
            </a:r>
            <a:r>
              <a:rPr lang="fr-FR" sz="2200" b="1" i="1">
                <a:solidFill>
                  <a:srgbClr val="009999"/>
                </a:solidFill>
                <a:latin typeface="Arial" panose="020B0604020202020204" pitchFamily="34" charset="0"/>
              </a:rPr>
              <a:t>  </a:t>
            </a:r>
            <a:r>
              <a:rPr lang="fr-FR" sz="2200">
                <a:solidFill>
                  <a:srgbClr val="009999"/>
                </a:solidFill>
                <a:latin typeface="Arial" panose="020B0604020202020204" pitchFamily="34" charset="0"/>
              </a:rPr>
              <a:t>đư</a:t>
            </a:r>
            <a:r>
              <a:rPr lang="en-US" sz="2200">
                <a:solidFill>
                  <a:srgbClr val="009999"/>
                </a:solidFill>
                <a:latin typeface="Arial" panose="020B0604020202020204" pitchFamily="34" charset="0"/>
              </a:rPr>
              <a:t>ợc thỏa mãn theo mong muốn trong </a:t>
            </a:r>
            <a:r>
              <a:rPr lang="fr-FR" sz="2200" i="1">
                <a:solidFill>
                  <a:srgbClr val="352270"/>
                </a:solidFill>
                <a:latin typeface="Arial" panose="020B0604020202020204" pitchFamily="34" charset="0"/>
              </a:rPr>
              <a:t>Exp</a:t>
            </a:r>
            <a:r>
              <a:rPr lang="fr-FR" sz="2200" i="1">
                <a:solidFill>
                  <a:srgbClr val="009999"/>
                </a:solidFill>
                <a:latin typeface="Arial" panose="020B0604020202020204" pitchFamily="34" charset="0"/>
              </a:rPr>
              <a:t>”</a:t>
            </a:r>
          </a:p>
          <a:p>
            <a:pPr>
              <a:lnSpc>
                <a:spcPct val="180000"/>
              </a:lnSpc>
              <a:spcBef>
                <a:spcPts val="825"/>
              </a:spcBef>
              <a:buSzPct val="100000"/>
              <a:defRPr/>
            </a:pPr>
            <a:r>
              <a:rPr lang="fr-FR" b="1" i="1">
                <a:solidFill>
                  <a:srgbClr val="009999"/>
                </a:solidFill>
                <a:latin typeface="Arial" panose="020B0604020202020204" pitchFamily="34" charset="0"/>
              </a:rPr>
              <a:t>	   </a:t>
            </a:r>
            <a:r>
              <a:rPr lang="fr-FR" sz="2200" b="1" i="1">
                <a:solidFill>
                  <a:srgbClr val="5F5F5F"/>
                </a:solidFill>
                <a:latin typeface="Arial" panose="020B0604020202020204" pitchFamily="34" charset="0"/>
              </a:rPr>
              <a:t>R</a:t>
            </a:r>
            <a:r>
              <a:rPr lang="fr-FR" sz="2200" b="1">
                <a:solidFill>
                  <a:srgbClr val="5F5F5F"/>
                </a:solidFill>
                <a:latin typeface="Arial" panose="020B0604020202020204" pitchFamily="34" charset="0"/>
              </a:rPr>
              <a:t>:   </a:t>
            </a:r>
            <a:r>
              <a:rPr lang="fr-FR" sz="2200">
                <a:solidFill>
                  <a:srgbClr val="5F5F5F"/>
                </a:solidFill>
                <a:latin typeface="Arial" panose="020B0604020202020204" pitchFamily="34" charset="0"/>
              </a:rPr>
              <a:t>doorsState = ‘closed’  </a:t>
            </a:r>
            <a:r>
              <a:rPr lang="fr-FR" sz="220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if</a:t>
            </a:r>
            <a:r>
              <a:rPr lang="fr-FR" sz="2200">
                <a:solidFill>
                  <a:srgbClr val="5F5F5F"/>
                </a:solidFill>
                <a:latin typeface="Arial" panose="020B0604020202020204" pitchFamily="34" charset="0"/>
              </a:rPr>
              <a:t>  measuredSpeed </a:t>
            </a:r>
            <a:r>
              <a:rPr lang="en-US" b="1">
                <a:solidFill>
                  <a:srgbClr val="5F5F5F"/>
                </a:solidFill>
              </a:rPr>
              <a:t></a:t>
            </a:r>
            <a:r>
              <a:rPr lang="fr-FR" sz="2200">
                <a:solidFill>
                  <a:srgbClr val="5F5F5F"/>
                </a:solidFill>
                <a:latin typeface="Arial" panose="020B0604020202020204" pitchFamily="34" charset="0"/>
              </a:rPr>
              <a:t> 0</a:t>
            </a:r>
          </a:p>
          <a:p>
            <a:pPr>
              <a:lnSpc>
                <a:spcPct val="70000"/>
              </a:lnSpc>
              <a:spcBef>
                <a:spcPts val="1350"/>
              </a:spcBef>
              <a:buSzPct val="100000"/>
              <a:defRPr/>
            </a:pPr>
            <a:r>
              <a:rPr lang="fr-FR" b="1">
                <a:solidFill>
                  <a:srgbClr val="5F5F5F"/>
                </a:solidFill>
                <a:latin typeface="Arial" panose="020B0604020202020204" pitchFamily="34" charset="0"/>
              </a:rPr>
              <a:t>	   </a:t>
            </a:r>
            <a:r>
              <a:rPr lang="fr-FR" sz="2200" b="1" i="1">
                <a:solidFill>
                  <a:srgbClr val="5F5F5F"/>
                </a:solidFill>
                <a:latin typeface="Arial" panose="020B0604020202020204" pitchFamily="34" charset="0"/>
              </a:rPr>
              <a:t>E</a:t>
            </a:r>
            <a:r>
              <a:rPr lang="fr-FR" sz="2200" b="1">
                <a:solidFill>
                  <a:srgbClr val="5F5F5F"/>
                </a:solidFill>
                <a:latin typeface="Arial" panose="020B0604020202020204" pitchFamily="34" charset="0"/>
              </a:rPr>
              <a:t>:   </a:t>
            </a:r>
            <a:r>
              <a:rPr lang="fr-FR" sz="2200">
                <a:solidFill>
                  <a:srgbClr val="5F5F5F"/>
                </a:solidFill>
                <a:latin typeface="Arial" panose="020B0604020202020204" pitchFamily="34" charset="0"/>
              </a:rPr>
              <a:t>Doors are closed </a:t>
            </a:r>
            <a:r>
              <a:rPr lang="fr-FR" sz="2200" b="1">
                <a:solidFill>
                  <a:srgbClr val="5F5F5F"/>
                </a:solidFill>
                <a:latin typeface="Arial" panose="020B0604020202020204" pitchFamily="34" charset="0"/>
              </a:rPr>
              <a:t> </a:t>
            </a:r>
            <a:r>
              <a:rPr lang="fr-FR" sz="220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iff</a:t>
            </a:r>
            <a:r>
              <a:rPr lang="fr-FR" sz="2200" b="1">
                <a:solidFill>
                  <a:srgbClr val="5F5F5F"/>
                </a:solidFill>
                <a:latin typeface="Arial" panose="020B0604020202020204" pitchFamily="34" charset="0"/>
              </a:rPr>
              <a:t>  </a:t>
            </a:r>
            <a:r>
              <a:rPr lang="fr-FR" sz="2200">
                <a:solidFill>
                  <a:srgbClr val="5F5F5F"/>
                </a:solidFill>
                <a:latin typeface="Arial" panose="020B0604020202020204" pitchFamily="34" charset="0"/>
              </a:rPr>
              <a:t>doorsState = ‘closed’ </a:t>
            </a:r>
            <a:r>
              <a:rPr lang="fr-FR">
                <a:solidFill>
                  <a:srgbClr val="5F5F5F"/>
                </a:solidFill>
                <a:latin typeface="Arial" panose="020B0604020202020204" pitchFamily="34" charset="0"/>
              </a:rPr>
              <a:t>   </a:t>
            </a:r>
            <a:r>
              <a:rPr lang="fr-FR" sz="1800">
                <a:solidFill>
                  <a:srgbClr val="5F5F5F"/>
                </a:solidFill>
                <a:latin typeface="Arial" panose="020B0604020202020204" pitchFamily="34" charset="0"/>
              </a:rPr>
              <a:t>(</a:t>
            </a:r>
            <a:r>
              <a:rPr lang="en-US" sz="1800" b="1">
                <a:solidFill>
                  <a:srgbClr val="800080"/>
                </a:solidFill>
              </a:rPr>
              <a:t></a:t>
            </a:r>
            <a:r>
              <a:rPr lang="fr-FR" sz="1800">
                <a:solidFill>
                  <a:srgbClr val="5F5F5F"/>
                </a:solidFill>
                <a:latin typeface="Arial" panose="020B0604020202020204" pitchFamily="34" charset="0"/>
              </a:rPr>
              <a:t> door actuators)</a:t>
            </a:r>
            <a:r>
              <a:rPr lang="ar-SA" sz="1800">
                <a:solidFill>
                  <a:srgbClr val="5F5F5F"/>
                </a:solidFill>
                <a:latin typeface="Arial" panose="020B0604020202020204" pitchFamily="34" charset="0"/>
                <a:ea typeface="Symbol" panose="05050102010706020507" pitchFamily="18" charset="2"/>
                <a:cs typeface="Arial" panose="020B0604020202020204" pitchFamily="34" charset="0"/>
              </a:rPr>
              <a:t>‏</a:t>
            </a:r>
            <a:endParaRPr lang="en-US" sz="1800">
              <a:solidFill>
                <a:srgbClr val="5F5F5F"/>
              </a:solidFill>
              <a:latin typeface="Arial" panose="020B0604020202020204" pitchFamily="34" charset="0"/>
            </a:endParaRPr>
          </a:p>
          <a:p>
            <a:pPr>
              <a:lnSpc>
                <a:spcPct val="60000"/>
              </a:lnSpc>
              <a:spcBef>
                <a:spcPts val="1350"/>
              </a:spcBef>
              <a:buSzPct val="100000"/>
              <a:defRPr/>
            </a:pPr>
            <a:r>
              <a:rPr lang="fr-FR" sz="2200">
                <a:solidFill>
                  <a:srgbClr val="5F5F5F"/>
                </a:solidFill>
                <a:latin typeface="Arial" panose="020B0604020202020204" pitchFamily="34" charset="0"/>
              </a:rPr>
              <a:t>               measuredSpeed = physicalSpeed</a:t>
            </a:r>
            <a:r>
              <a:rPr lang="fr-FR">
                <a:solidFill>
                  <a:srgbClr val="5F5F5F"/>
                </a:solidFill>
                <a:latin typeface="Arial" panose="020B0604020202020204" pitchFamily="34" charset="0"/>
              </a:rPr>
              <a:t>                 </a:t>
            </a:r>
            <a:r>
              <a:rPr lang="fr-FR" sz="1800">
                <a:solidFill>
                  <a:srgbClr val="5F5F5F"/>
                </a:solidFill>
                <a:latin typeface="Arial" panose="020B0604020202020204" pitchFamily="34" charset="0"/>
              </a:rPr>
              <a:t>(</a:t>
            </a:r>
            <a:r>
              <a:rPr lang="en-US" sz="1800" b="1">
                <a:solidFill>
                  <a:srgbClr val="800080"/>
                </a:solidFill>
              </a:rPr>
              <a:t></a:t>
            </a:r>
            <a:r>
              <a:rPr lang="fr-FR" sz="1800">
                <a:solidFill>
                  <a:srgbClr val="5F5F5F"/>
                </a:solidFill>
                <a:latin typeface="Arial" panose="020B0604020202020204" pitchFamily="34" charset="0"/>
              </a:rPr>
              <a:t> speedometer)</a:t>
            </a:r>
            <a:r>
              <a:rPr lang="ar-SA" sz="18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‏</a:t>
            </a:r>
            <a:endParaRPr lang="en-US" sz="1800">
              <a:solidFill>
                <a:srgbClr val="5F5F5F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650"/>
              </a:spcBef>
              <a:buSzPct val="100000"/>
              <a:defRPr/>
            </a:pPr>
            <a:r>
              <a:rPr lang="fr-FR" b="1">
                <a:solidFill>
                  <a:srgbClr val="5F5F5F"/>
                </a:solidFill>
                <a:latin typeface="Arial" panose="020B0604020202020204" pitchFamily="34" charset="0"/>
              </a:rPr>
              <a:t>       </a:t>
            </a:r>
            <a:r>
              <a:rPr lang="fr-FR" sz="2200" b="1" i="1">
                <a:solidFill>
                  <a:srgbClr val="5F5F5F"/>
                </a:solidFill>
                <a:latin typeface="Arial" panose="020B0604020202020204" pitchFamily="34" charset="0"/>
              </a:rPr>
              <a:t>D</a:t>
            </a:r>
            <a:r>
              <a:rPr lang="fr-FR" sz="2200" b="1">
                <a:solidFill>
                  <a:srgbClr val="5F5F5F"/>
                </a:solidFill>
                <a:latin typeface="Arial" panose="020B0604020202020204" pitchFamily="34" charset="0"/>
              </a:rPr>
              <a:t>:   </a:t>
            </a:r>
            <a:r>
              <a:rPr lang="fr-FR" sz="2200">
                <a:solidFill>
                  <a:srgbClr val="5F5F5F"/>
                </a:solidFill>
                <a:latin typeface="Arial" panose="020B0604020202020204" pitchFamily="34" charset="0"/>
              </a:rPr>
              <a:t>Train is moving</a:t>
            </a:r>
            <a:r>
              <a:rPr lang="fr-FR" sz="2200" b="1">
                <a:solidFill>
                  <a:srgbClr val="5F5F5F"/>
                </a:solidFill>
                <a:latin typeface="Arial" panose="020B0604020202020204" pitchFamily="34" charset="0"/>
              </a:rPr>
              <a:t>  iff  </a:t>
            </a:r>
            <a:r>
              <a:rPr lang="fr-FR" sz="2200">
                <a:solidFill>
                  <a:srgbClr val="5F5F5F"/>
                </a:solidFill>
                <a:latin typeface="Arial" panose="020B0604020202020204" pitchFamily="34" charset="0"/>
              </a:rPr>
              <a:t>physicalSpeed </a:t>
            </a:r>
            <a:r>
              <a:rPr lang="en-US" b="1">
                <a:solidFill>
                  <a:srgbClr val="352270"/>
                </a:solidFill>
              </a:rPr>
              <a:t></a:t>
            </a:r>
            <a:r>
              <a:rPr lang="fr-FR" sz="2200">
                <a:solidFill>
                  <a:srgbClr val="5F5F5F"/>
                </a:solidFill>
                <a:latin typeface="Arial" panose="020B0604020202020204" pitchFamily="34" charset="0"/>
              </a:rPr>
              <a:t> 0</a:t>
            </a:r>
          </a:p>
          <a:p>
            <a:pPr>
              <a:lnSpc>
                <a:spcPct val="90000"/>
              </a:lnSpc>
              <a:spcBef>
                <a:spcPts val="1650"/>
              </a:spcBef>
              <a:buSzPct val="100000"/>
              <a:defRPr/>
            </a:pPr>
            <a:r>
              <a:rPr lang="fr-FR" b="1" i="1">
                <a:solidFill>
                  <a:srgbClr val="800080"/>
                </a:solidFill>
                <a:latin typeface="Arial" panose="020B0604020202020204" pitchFamily="34" charset="0"/>
              </a:rPr>
              <a:t>       G:   </a:t>
            </a:r>
            <a:r>
              <a:rPr lang="fr-FR" sz="2200">
                <a:solidFill>
                  <a:srgbClr val="800080"/>
                </a:solidFill>
                <a:latin typeface="Arial" panose="020B0604020202020204" pitchFamily="34" charset="0"/>
              </a:rPr>
              <a:t>Doors are closed </a:t>
            </a:r>
            <a:r>
              <a:rPr lang="fr-FR" sz="22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if  </a:t>
            </a:r>
            <a:r>
              <a:rPr lang="fr-FR" sz="2200">
                <a:solidFill>
                  <a:srgbClr val="800080"/>
                </a:solidFill>
                <a:latin typeface="Arial" panose="020B0604020202020204" pitchFamily="34" charset="0"/>
              </a:rPr>
              <a:t>train is moving</a:t>
            </a:r>
          </a:p>
        </p:txBody>
      </p:sp>
      <p:grpSp>
        <p:nvGrpSpPr>
          <p:cNvPr id="47108" name="Group 3">
            <a:extLst>
              <a:ext uri="{FF2B5EF4-FFF2-40B4-BE49-F238E27FC236}">
                <a16:creationId xmlns:a16="http://schemas.microsoft.com/office/drawing/2014/main" id="{276125B1-DA36-4672-AC33-65937BD42B61}"/>
              </a:ext>
            </a:extLst>
          </p:cNvPr>
          <p:cNvGrpSpPr>
            <a:grpSpLocks/>
          </p:cNvGrpSpPr>
          <p:nvPr/>
        </p:nvGrpSpPr>
        <p:grpSpPr bwMode="auto">
          <a:xfrm>
            <a:off x="1722439" y="282576"/>
            <a:ext cx="790575" cy="773113"/>
            <a:chOff x="125" y="178"/>
            <a:chExt cx="498" cy="487"/>
          </a:xfrm>
        </p:grpSpPr>
        <p:sp>
          <p:nvSpPr>
            <p:cNvPr id="47109" name="Oval 4">
              <a:extLst>
                <a:ext uri="{FF2B5EF4-FFF2-40B4-BE49-F238E27FC236}">
                  <a16:creationId xmlns:a16="http://schemas.microsoft.com/office/drawing/2014/main" id="{36CF888E-2D49-4A06-B49A-1928912D3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78"/>
              <a:ext cx="498" cy="487"/>
            </a:xfrm>
            <a:prstGeom prst="ellipse">
              <a:avLst/>
            </a:prstGeom>
            <a:solidFill>
              <a:srgbClr val="352270"/>
            </a:solidFill>
            <a:ln w="936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7110" name="Oval 5">
              <a:extLst>
                <a:ext uri="{FF2B5EF4-FFF2-40B4-BE49-F238E27FC236}">
                  <a16:creationId xmlns:a16="http://schemas.microsoft.com/office/drawing/2014/main" id="{B2B866F9-D298-4C0F-8A55-C5CC81305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" y="207"/>
              <a:ext cx="439" cy="429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7111" name="Oval 6">
              <a:extLst>
                <a:ext uri="{FF2B5EF4-FFF2-40B4-BE49-F238E27FC236}">
                  <a16:creationId xmlns:a16="http://schemas.microsoft.com/office/drawing/2014/main" id="{E12CA0D9-F5A3-4F94-86F1-735667F43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" y="235"/>
              <a:ext cx="380" cy="372"/>
            </a:xfrm>
            <a:prstGeom prst="ellipse">
              <a:avLst/>
            </a:prstGeom>
            <a:solidFill>
              <a:srgbClr val="352270"/>
            </a:solidFill>
            <a:ln w="936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7112" name="Oval 7">
              <a:extLst>
                <a:ext uri="{FF2B5EF4-FFF2-40B4-BE49-F238E27FC236}">
                  <a16:creationId xmlns:a16="http://schemas.microsoft.com/office/drawing/2014/main" id="{E4756E98-4E82-4297-AA4E-1903C9B73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" y="264"/>
              <a:ext cx="321" cy="314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7113" name="Oval 8">
              <a:extLst>
                <a:ext uri="{FF2B5EF4-FFF2-40B4-BE49-F238E27FC236}">
                  <a16:creationId xmlns:a16="http://schemas.microsoft.com/office/drawing/2014/main" id="{9615621B-A69C-4B44-9806-370D6E6C5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" y="293"/>
              <a:ext cx="263" cy="257"/>
            </a:xfrm>
            <a:prstGeom prst="ellipse">
              <a:avLst/>
            </a:prstGeom>
            <a:solidFill>
              <a:srgbClr val="352270"/>
            </a:solidFill>
            <a:ln w="936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7114" name="Oval 9">
              <a:extLst>
                <a:ext uri="{FF2B5EF4-FFF2-40B4-BE49-F238E27FC236}">
                  <a16:creationId xmlns:a16="http://schemas.microsoft.com/office/drawing/2014/main" id="{7622932C-0A3A-4F92-AB74-9A2D548E5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" y="322"/>
              <a:ext cx="205" cy="199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7115" name="Oval 10">
              <a:extLst>
                <a:ext uri="{FF2B5EF4-FFF2-40B4-BE49-F238E27FC236}">
                  <a16:creationId xmlns:a16="http://schemas.microsoft.com/office/drawing/2014/main" id="{CE2367E7-7B9C-40D9-BA9E-47CC5AD29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351"/>
              <a:ext cx="146" cy="143"/>
            </a:xfrm>
            <a:prstGeom prst="ellipse">
              <a:avLst/>
            </a:prstGeom>
            <a:solidFill>
              <a:srgbClr val="352270"/>
            </a:solidFill>
            <a:ln w="936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7116" name="Oval 11">
              <a:extLst>
                <a:ext uri="{FF2B5EF4-FFF2-40B4-BE49-F238E27FC236}">
                  <a16:creationId xmlns:a16="http://schemas.microsoft.com/office/drawing/2014/main" id="{6DDB5388-0BB5-473F-9272-CE866E30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378"/>
              <a:ext cx="87" cy="85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>
            <a:extLst>
              <a:ext uri="{FF2B5EF4-FFF2-40B4-BE49-F238E27FC236}">
                <a16:creationId xmlns:a16="http://schemas.microsoft.com/office/drawing/2014/main" id="{550DA474-AE54-41CC-B024-C403FCBB2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300038"/>
            <a:ext cx="78755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600">
                <a:solidFill>
                  <a:srgbClr val="CC0000"/>
                </a:solidFill>
              </a:rPr>
              <a:t>Vai trò quan trọng của các mục tiêu trong quy trình RE </a:t>
            </a:r>
            <a:r>
              <a:rPr lang="en-US" altLang="en-US" sz="2800">
                <a:solidFill>
                  <a:srgbClr val="CC0000"/>
                </a:solidFill>
              </a:rPr>
              <a:t> </a:t>
            </a:r>
            <a:r>
              <a:rPr lang="en-US" altLang="en-US" sz="2000">
                <a:solidFill>
                  <a:srgbClr val="CC0000"/>
                </a:solidFill>
              </a:rPr>
              <a:t>(3)</a:t>
            </a:r>
            <a:r>
              <a:rPr lang="ar-SA" altLang="en-US" sz="2000">
                <a:solidFill>
                  <a:srgbClr val="CC0000"/>
                </a:solidFill>
                <a:ea typeface="Symbol" panose="05050102010706020507" pitchFamily="18" charset="2"/>
                <a:cs typeface="Arial" panose="020B0604020202020204" pitchFamily="34" charset="0"/>
              </a:rPr>
              <a:t>‏</a:t>
            </a:r>
            <a:endParaRPr lang="en-US" altLang="en-US" sz="2000">
              <a:solidFill>
                <a:srgbClr val="CC0000"/>
              </a:solidFill>
            </a:endParaRPr>
          </a:p>
        </p:txBody>
      </p:sp>
      <p:sp>
        <p:nvSpPr>
          <p:cNvPr id="26626" name="Text Box 2">
            <a:extLst>
              <a:ext uri="{FF2B5EF4-FFF2-40B4-BE49-F238E27FC236}">
                <a16:creationId xmlns:a16="http://schemas.microsoft.com/office/drawing/2014/main" id="{7B87162D-D348-4030-A043-4D501E62A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2301" y="1100139"/>
            <a:ext cx="8372475" cy="472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1pPr>
            <a:lvl2pPr marL="741363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rgbClr val="800080"/>
              </a:buClr>
              <a:buSzPct val="100000"/>
              <a:buFont typeface="Wingdings" panose="05000000000000000000" pitchFamily="2" charset="2"/>
              <a:buChar char=""/>
            </a:pPr>
            <a:r>
              <a:rPr lang="en-US" altLang="en-US">
                <a:solidFill>
                  <a:srgbClr val="352270"/>
                </a:solidFill>
                <a:latin typeface="Arial" panose="020B0604020202020204" pitchFamily="34" charset="0"/>
              </a:rPr>
              <a:t>Mục tiêu cung cấp một tiêu chí để hoàn thành yêu cầu</a:t>
            </a:r>
            <a:endParaRPr lang="en-US" altLang="en-US">
              <a:solidFill>
                <a:srgbClr val="35227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688"/>
              </a:spcBef>
              <a:buSzPct val="100000"/>
            </a:pPr>
            <a:r>
              <a:rPr lang="en-US" altLang="en-US" sz="2600">
                <a:solidFill>
                  <a:srgbClr val="4A427C"/>
                </a:solidFill>
                <a:latin typeface="Arial" panose="020B0604020202020204" pitchFamily="34" charset="0"/>
              </a:rPr>
              <a:t>	</a:t>
            </a:r>
            <a:r>
              <a:rPr lang="en-US" altLang="en-US" sz="2200">
                <a:solidFill>
                  <a:srgbClr val="009999"/>
                </a:solidFill>
                <a:latin typeface="Arial" panose="020B0604020202020204" pitchFamily="34" charset="0"/>
              </a:rPr>
              <a:t> đặt REQ của yêu cầu hoàn thành  nếu cho tất cả các mục tiêu </a:t>
            </a:r>
            <a:r>
              <a:rPr lang="en-US" altLang="en-US" sz="2200" i="1">
                <a:solidFill>
                  <a:srgbClr val="009999"/>
                </a:solidFill>
                <a:latin typeface="Arial" panose="020B0604020202020204" pitchFamily="34" charset="0"/>
              </a:rPr>
              <a:t>G </a:t>
            </a:r>
            <a:r>
              <a:rPr lang="en-US" altLang="en-US" sz="2200">
                <a:solidFill>
                  <a:srgbClr val="009999"/>
                </a:solidFill>
                <a:latin typeface="Arial" panose="020B0604020202020204" pitchFamily="34" charset="0"/>
              </a:rPr>
              <a:t>:</a:t>
            </a:r>
          </a:p>
          <a:p>
            <a:pPr lvl="1">
              <a:lnSpc>
                <a:spcPct val="130000"/>
              </a:lnSpc>
              <a:spcBef>
                <a:spcPts val="688"/>
              </a:spcBef>
              <a:buSzPct val="100000"/>
            </a:pPr>
            <a:r>
              <a:rPr lang="en-US" altLang="en-US" sz="2200">
                <a:solidFill>
                  <a:srgbClr val="009999"/>
                </a:solidFill>
                <a:latin typeface="Arial" panose="020B0604020202020204" pitchFamily="34" charset="0"/>
              </a:rPr>
              <a:t>			   {REQ, Exp, Dom} </a:t>
            </a:r>
            <a:r>
              <a:rPr lang="en-US" altLang="en-US" sz="2200" b="1">
                <a:solidFill>
                  <a:srgbClr val="800080"/>
                </a:solidFill>
              </a:rPr>
              <a:t></a:t>
            </a:r>
            <a:r>
              <a:rPr lang="en-US" altLang="en-US" sz="2200">
                <a:solidFill>
                  <a:srgbClr val="800080"/>
                </a:solidFill>
              </a:rPr>
              <a:t></a:t>
            </a:r>
            <a:r>
              <a:rPr lang="en-US" altLang="en-US" sz="2200">
                <a:solidFill>
                  <a:srgbClr val="009999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200" i="1">
                <a:solidFill>
                  <a:srgbClr val="009999"/>
                </a:solidFill>
                <a:latin typeface="Arial" panose="020B0604020202020204" pitchFamily="34" charset="0"/>
              </a:rPr>
              <a:t>G</a:t>
            </a:r>
          </a:p>
          <a:p>
            <a:pPr>
              <a:lnSpc>
                <a:spcPct val="190000"/>
              </a:lnSpc>
              <a:spcBef>
                <a:spcPts val="1200"/>
              </a:spcBef>
              <a:buClr>
                <a:srgbClr val="800080"/>
              </a:buClr>
              <a:buSzPct val="100000"/>
              <a:buFont typeface="Wingdings" panose="05000000000000000000" pitchFamily="2" charset="2"/>
              <a:buChar char=""/>
            </a:pPr>
            <a:r>
              <a:rPr lang="en-US" altLang="en-US">
                <a:solidFill>
                  <a:srgbClr val="352270"/>
                </a:solidFill>
                <a:latin typeface="Arial" panose="020B0604020202020204" pitchFamily="34" charset="0"/>
              </a:rPr>
              <a:t>Mục tiêu cung cấp một tiêu chí về sự liên quan đến các yêu cầu  phải trả</a:t>
            </a:r>
          </a:p>
          <a:p>
            <a:pPr>
              <a:lnSpc>
                <a:spcPct val="190000"/>
              </a:lnSpc>
              <a:spcBef>
                <a:spcPts val="1200"/>
              </a:spcBef>
              <a:buClr>
                <a:srgbClr val="800080"/>
              </a:buClr>
              <a:buSzPct val="100000"/>
            </a:pPr>
            <a:r>
              <a:rPr lang="en-US" altLang="en-US" sz="2600">
                <a:solidFill>
                  <a:srgbClr val="352270"/>
                </a:solidFill>
                <a:latin typeface="Arial" panose="020B0604020202020204" pitchFamily="34" charset="0"/>
              </a:rPr>
              <a:t>		</a:t>
            </a:r>
            <a:r>
              <a:rPr lang="en-US" altLang="en-US" sz="2600">
                <a:solidFill>
                  <a:srgbClr val="4A427C"/>
                </a:solidFill>
                <a:latin typeface="Arial" panose="020B0604020202020204" pitchFamily="34" charset="0"/>
              </a:rPr>
              <a:t>	</a:t>
            </a:r>
            <a:r>
              <a:rPr lang="en-US" altLang="en-US" sz="2200">
                <a:solidFill>
                  <a:srgbClr val="009999"/>
                </a:solidFill>
                <a:latin typeface="Arial" panose="020B0604020202020204" pitchFamily="34" charset="0"/>
              </a:rPr>
              <a:t>r trong REQ thích hợp </a:t>
            </a:r>
            <a:r>
              <a:rPr lang="en-US" altLang="en-US" sz="2200">
                <a:solidFill>
                  <a:srgbClr val="CC00FF"/>
                </a:solidFill>
                <a:latin typeface="Arial" panose="020B0604020202020204" pitchFamily="34" charset="0"/>
              </a:rPr>
              <a:t>nếu với một số số </a:t>
            </a:r>
            <a:r>
              <a:rPr lang="en-US" altLang="en-US" sz="2200" i="1">
                <a:solidFill>
                  <a:srgbClr val="009999"/>
                </a:solidFill>
                <a:latin typeface="Arial" panose="020B0604020202020204" pitchFamily="34" charset="0"/>
              </a:rPr>
              <a:t>G </a:t>
            </a:r>
            <a:r>
              <a:rPr lang="en-US" altLang="en-US" sz="2200">
                <a:solidFill>
                  <a:srgbClr val="009999"/>
                </a:solidFill>
                <a:latin typeface="Arial" panose="020B0604020202020204" pitchFamily="34" charset="0"/>
              </a:rPr>
              <a:t>:</a:t>
            </a:r>
          </a:p>
          <a:p>
            <a:pPr lvl="1">
              <a:lnSpc>
                <a:spcPct val="130000"/>
              </a:lnSpc>
              <a:spcBef>
                <a:spcPts val="688"/>
              </a:spcBef>
              <a:buSzPct val="100000"/>
            </a:pPr>
            <a:r>
              <a:rPr lang="en-US" altLang="en-US" sz="2200">
                <a:solidFill>
                  <a:srgbClr val="009999"/>
                </a:solidFill>
                <a:latin typeface="Arial" panose="020B0604020202020204" pitchFamily="34" charset="0"/>
              </a:rPr>
              <a:t>			   r là tham số  {REQ, Exp, Dom} </a:t>
            </a:r>
            <a:r>
              <a:rPr lang="en-US" altLang="en-US" sz="2200" b="1">
                <a:solidFill>
                  <a:srgbClr val="800080"/>
                </a:solidFill>
              </a:rPr>
              <a:t></a:t>
            </a:r>
            <a:r>
              <a:rPr lang="en-US" altLang="en-US" sz="2200">
                <a:solidFill>
                  <a:srgbClr val="800080"/>
                </a:solidFill>
              </a:rPr>
              <a:t></a:t>
            </a:r>
            <a:r>
              <a:rPr lang="fr-FR" altLang="en-US" sz="2200" b="1">
                <a:solidFill>
                  <a:srgbClr val="009999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200" i="1">
                <a:solidFill>
                  <a:srgbClr val="009999"/>
                </a:solidFill>
                <a:latin typeface="Arial" panose="020B0604020202020204" pitchFamily="34" charset="0"/>
              </a:rPr>
              <a:t>G</a:t>
            </a:r>
          </a:p>
        </p:txBody>
      </p:sp>
      <p:grpSp>
        <p:nvGrpSpPr>
          <p:cNvPr id="49156" name="Group 3">
            <a:extLst>
              <a:ext uri="{FF2B5EF4-FFF2-40B4-BE49-F238E27FC236}">
                <a16:creationId xmlns:a16="http://schemas.microsoft.com/office/drawing/2014/main" id="{341D05F8-EC98-4B6A-8C98-173438EAE559}"/>
              </a:ext>
            </a:extLst>
          </p:cNvPr>
          <p:cNvGrpSpPr>
            <a:grpSpLocks/>
          </p:cNvGrpSpPr>
          <p:nvPr/>
        </p:nvGrpSpPr>
        <p:grpSpPr bwMode="auto">
          <a:xfrm>
            <a:off x="1722439" y="282576"/>
            <a:ext cx="790575" cy="773113"/>
            <a:chOff x="125" y="178"/>
            <a:chExt cx="498" cy="487"/>
          </a:xfrm>
        </p:grpSpPr>
        <p:sp>
          <p:nvSpPr>
            <p:cNvPr id="49157" name="Oval 4">
              <a:extLst>
                <a:ext uri="{FF2B5EF4-FFF2-40B4-BE49-F238E27FC236}">
                  <a16:creationId xmlns:a16="http://schemas.microsoft.com/office/drawing/2014/main" id="{83E3D9D4-7C6B-4991-939E-05314B91D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78"/>
              <a:ext cx="498" cy="487"/>
            </a:xfrm>
            <a:prstGeom prst="ellipse">
              <a:avLst/>
            </a:prstGeom>
            <a:solidFill>
              <a:srgbClr val="352270"/>
            </a:solidFill>
            <a:ln w="936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9158" name="Oval 5">
              <a:extLst>
                <a:ext uri="{FF2B5EF4-FFF2-40B4-BE49-F238E27FC236}">
                  <a16:creationId xmlns:a16="http://schemas.microsoft.com/office/drawing/2014/main" id="{99887A5F-08FA-40B9-A2F6-D99BF1D4E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" y="207"/>
              <a:ext cx="439" cy="429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9159" name="Oval 6">
              <a:extLst>
                <a:ext uri="{FF2B5EF4-FFF2-40B4-BE49-F238E27FC236}">
                  <a16:creationId xmlns:a16="http://schemas.microsoft.com/office/drawing/2014/main" id="{C1F0AF76-99A0-4842-84AA-ED4DFBC99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" y="235"/>
              <a:ext cx="380" cy="372"/>
            </a:xfrm>
            <a:prstGeom prst="ellipse">
              <a:avLst/>
            </a:prstGeom>
            <a:solidFill>
              <a:srgbClr val="352270"/>
            </a:solidFill>
            <a:ln w="936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9160" name="Oval 7">
              <a:extLst>
                <a:ext uri="{FF2B5EF4-FFF2-40B4-BE49-F238E27FC236}">
                  <a16:creationId xmlns:a16="http://schemas.microsoft.com/office/drawing/2014/main" id="{463530C0-0456-4D5D-AC24-5889F734F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" y="264"/>
              <a:ext cx="321" cy="314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9161" name="Oval 8">
              <a:extLst>
                <a:ext uri="{FF2B5EF4-FFF2-40B4-BE49-F238E27FC236}">
                  <a16:creationId xmlns:a16="http://schemas.microsoft.com/office/drawing/2014/main" id="{07FF0643-AF8E-4223-9D56-03E8F7780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" y="293"/>
              <a:ext cx="263" cy="257"/>
            </a:xfrm>
            <a:prstGeom prst="ellipse">
              <a:avLst/>
            </a:prstGeom>
            <a:solidFill>
              <a:srgbClr val="352270"/>
            </a:solidFill>
            <a:ln w="936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9162" name="Oval 9">
              <a:extLst>
                <a:ext uri="{FF2B5EF4-FFF2-40B4-BE49-F238E27FC236}">
                  <a16:creationId xmlns:a16="http://schemas.microsoft.com/office/drawing/2014/main" id="{407BF545-A436-4D53-B9A1-93DAA62FB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" y="322"/>
              <a:ext cx="205" cy="199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9163" name="Oval 10">
              <a:extLst>
                <a:ext uri="{FF2B5EF4-FFF2-40B4-BE49-F238E27FC236}">
                  <a16:creationId xmlns:a16="http://schemas.microsoft.com/office/drawing/2014/main" id="{2177592C-7DF1-4E6D-851F-886B1F5B2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351"/>
              <a:ext cx="146" cy="143"/>
            </a:xfrm>
            <a:prstGeom prst="ellipse">
              <a:avLst/>
            </a:prstGeom>
            <a:solidFill>
              <a:srgbClr val="352270"/>
            </a:solidFill>
            <a:ln w="936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49164" name="Oval 11">
              <a:extLst>
                <a:ext uri="{FF2B5EF4-FFF2-40B4-BE49-F238E27FC236}">
                  <a16:creationId xmlns:a16="http://schemas.microsoft.com/office/drawing/2014/main" id="{2AD7659D-3258-4B6D-BBC8-2A44D6F68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378"/>
              <a:ext cx="87" cy="85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>
            <a:extLst>
              <a:ext uri="{FF2B5EF4-FFF2-40B4-BE49-F238E27FC236}">
                <a16:creationId xmlns:a16="http://schemas.microsoft.com/office/drawing/2014/main" id="{E289AF23-D806-40A5-ACEF-0B57F0253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6" y="300038"/>
            <a:ext cx="83788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600">
                <a:solidFill>
                  <a:srgbClr val="CC0000"/>
                </a:solidFill>
              </a:rPr>
              <a:t>Vai trò quan trọng của các mục tiêu trong quy trình RE </a:t>
            </a:r>
            <a:r>
              <a:rPr lang="en-US" altLang="en-US" sz="2800">
                <a:solidFill>
                  <a:srgbClr val="CC0000"/>
                </a:solidFill>
              </a:rPr>
              <a:t> </a:t>
            </a:r>
            <a:r>
              <a:rPr lang="en-US" altLang="en-US" sz="2000">
                <a:solidFill>
                  <a:srgbClr val="CC0000"/>
                </a:solidFill>
              </a:rPr>
              <a:t>(4)</a:t>
            </a:r>
          </a:p>
        </p:txBody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id="{B7FB4E8F-859C-4717-8C5A-6EB980677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8" y="1143000"/>
            <a:ext cx="86804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  <a:buClr>
                <a:srgbClr val="800080"/>
              </a:buClr>
              <a:buSzPct val="100000"/>
              <a:buFont typeface="Wingdings" panose="05000000000000000000" pitchFamily="2" charset="2"/>
              <a:buChar char=""/>
            </a:pPr>
            <a:r>
              <a:rPr lang="en-US" altLang="en-US">
                <a:solidFill>
                  <a:srgbClr val="352270"/>
                </a:solidFill>
                <a:latin typeface="Arial" panose="020B0604020202020204" pitchFamily="34" charset="0"/>
              </a:rPr>
              <a:t>Mục tiêu </a:t>
            </a:r>
            <a:r>
              <a:rPr lang="en-US" altLang="en-US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OR</a:t>
            </a:r>
            <a:r>
              <a:rPr lang="en-US" altLang="en-US">
                <a:solidFill>
                  <a:srgbClr val="352270"/>
                </a:solidFill>
                <a:latin typeface="Arial" panose="020B0604020202020204" pitchFamily="34" charset="0"/>
              </a:rPr>
              <a:t>-refinement  </a:t>
            </a:r>
            <a:r>
              <a:rPr lang="fr-FR" altLang="en-US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</a:t>
            </a:r>
            <a:r>
              <a:rPr lang="en-US" altLang="en-US">
                <a:solidFill>
                  <a:srgbClr val="009999"/>
                </a:solidFill>
                <a:latin typeface="Arial" panose="020B0604020202020204" pitchFamily="34" charset="0"/>
              </a:rPr>
              <a:t> nắm bắt các lựa chọn thay thế</a:t>
            </a:r>
            <a:endParaRPr lang="en-US" altLang="en-US">
              <a:solidFill>
                <a:srgbClr val="352270"/>
              </a:solidFill>
              <a:latin typeface="Arial" panose="020B0604020202020204" pitchFamily="34" charset="0"/>
            </a:endParaRPr>
          </a:p>
        </p:txBody>
      </p:sp>
      <p:grpSp>
        <p:nvGrpSpPr>
          <p:cNvPr id="51204" name="Group 3">
            <a:extLst>
              <a:ext uri="{FF2B5EF4-FFF2-40B4-BE49-F238E27FC236}">
                <a16:creationId xmlns:a16="http://schemas.microsoft.com/office/drawing/2014/main" id="{06E92479-875B-4C93-8372-618B5C19B87F}"/>
              </a:ext>
            </a:extLst>
          </p:cNvPr>
          <p:cNvGrpSpPr>
            <a:grpSpLocks/>
          </p:cNvGrpSpPr>
          <p:nvPr/>
        </p:nvGrpSpPr>
        <p:grpSpPr bwMode="auto">
          <a:xfrm>
            <a:off x="1722438" y="282576"/>
            <a:ext cx="690562" cy="671513"/>
            <a:chOff x="125" y="178"/>
            <a:chExt cx="435" cy="423"/>
          </a:xfrm>
        </p:grpSpPr>
        <p:sp>
          <p:nvSpPr>
            <p:cNvPr id="51206" name="Oval 4">
              <a:extLst>
                <a:ext uri="{FF2B5EF4-FFF2-40B4-BE49-F238E27FC236}">
                  <a16:creationId xmlns:a16="http://schemas.microsoft.com/office/drawing/2014/main" id="{9EAEB9B8-24E0-4A3B-A51F-20D661DDF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78"/>
              <a:ext cx="435" cy="423"/>
            </a:xfrm>
            <a:prstGeom prst="ellipse">
              <a:avLst/>
            </a:prstGeom>
            <a:solidFill>
              <a:srgbClr val="352270"/>
            </a:solidFill>
            <a:ln w="936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51207" name="Oval 5">
              <a:extLst>
                <a:ext uri="{FF2B5EF4-FFF2-40B4-BE49-F238E27FC236}">
                  <a16:creationId xmlns:a16="http://schemas.microsoft.com/office/drawing/2014/main" id="{2E7A0BE0-7998-4EED-9FBF-A5B6F2AC9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" y="203"/>
              <a:ext cx="384" cy="373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51208" name="Oval 6">
              <a:extLst>
                <a:ext uri="{FF2B5EF4-FFF2-40B4-BE49-F238E27FC236}">
                  <a16:creationId xmlns:a16="http://schemas.microsoft.com/office/drawing/2014/main" id="{E8ACAC3F-F43C-4884-A185-DB571D134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" y="228"/>
              <a:ext cx="332" cy="323"/>
            </a:xfrm>
            <a:prstGeom prst="ellipse">
              <a:avLst/>
            </a:prstGeom>
            <a:solidFill>
              <a:srgbClr val="352270"/>
            </a:solidFill>
            <a:ln w="936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51209" name="Oval 7">
              <a:extLst>
                <a:ext uri="{FF2B5EF4-FFF2-40B4-BE49-F238E27FC236}">
                  <a16:creationId xmlns:a16="http://schemas.microsoft.com/office/drawing/2014/main" id="{07D6B7A1-47EA-4403-B069-0A8BD15EE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" y="253"/>
              <a:ext cx="281" cy="273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51210" name="Oval 8">
              <a:extLst>
                <a:ext uri="{FF2B5EF4-FFF2-40B4-BE49-F238E27FC236}">
                  <a16:creationId xmlns:a16="http://schemas.microsoft.com/office/drawing/2014/main" id="{291BBE8E-7F5F-4BAC-8656-A878B3413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" y="278"/>
              <a:ext cx="229" cy="223"/>
            </a:xfrm>
            <a:prstGeom prst="ellipse">
              <a:avLst/>
            </a:prstGeom>
            <a:solidFill>
              <a:srgbClr val="352270"/>
            </a:solidFill>
            <a:ln w="936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51211" name="Oval 9">
              <a:extLst>
                <a:ext uri="{FF2B5EF4-FFF2-40B4-BE49-F238E27FC236}">
                  <a16:creationId xmlns:a16="http://schemas.microsoft.com/office/drawing/2014/main" id="{E7031D08-3250-4DA6-A54E-89D9BFC15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" y="303"/>
              <a:ext cx="178" cy="174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51212" name="Oval 10">
              <a:extLst>
                <a:ext uri="{FF2B5EF4-FFF2-40B4-BE49-F238E27FC236}">
                  <a16:creationId xmlns:a16="http://schemas.microsoft.com/office/drawing/2014/main" id="{282FFD3B-F3A8-415B-9584-D19230A3E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" y="327"/>
              <a:ext cx="127" cy="124"/>
            </a:xfrm>
            <a:prstGeom prst="ellipse">
              <a:avLst/>
            </a:prstGeom>
            <a:solidFill>
              <a:srgbClr val="352270"/>
            </a:solidFill>
            <a:ln w="936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51213" name="Oval 11">
              <a:extLst>
                <a:ext uri="{FF2B5EF4-FFF2-40B4-BE49-F238E27FC236}">
                  <a16:creationId xmlns:a16="http://schemas.microsoft.com/office/drawing/2014/main" id="{E8CB2CC8-39A1-45CB-8D83-181F8CDC3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" y="353"/>
              <a:ext cx="76" cy="74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</p:grpSp>
      <p:graphicFrame>
        <p:nvGraphicFramePr>
          <p:cNvPr id="51205" name="Object 12">
            <a:extLst>
              <a:ext uri="{FF2B5EF4-FFF2-40B4-BE49-F238E27FC236}">
                <a16:creationId xmlns:a16="http://schemas.microsoft.com/office/drawing/2014/main" id="{4D06803B-850A-4576-8C9E-FF00703CBC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8463" y="2563814"/>
          <a:ext cx="9142412" cy="282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r:id="rId4" imgW="198205200" imgH="18697320" progId="">
                  <p:embed/>
                </p:oleObj>
              </mc:Choice>
              <mc:Fallback>
                <p:oleObj r:id="rId4" imgW="198205200" imgH="18697320" progId="">
                  <p:embed/>
                  <p:pic>
                    <p:nvPicPr>
                      <p:cNvPr id="51205" name="Object 12">
                        <a:extLst>
                          <a:ext uri="{FF2B5EF4-FFF2-40B4-BE49-F238E27FC236}">
                            <a16:creationId xmlns:a16="http://schemas.microsoft.com/office/drawing/2014/main" id="{4D06803B-850A-4576-8C9E-FF00703CBC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2563814"/>
                        <a:ext cx="9142412" cy="282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>
            <a:extLst>
              <a:ext uri="{FF2B5EF4-FFF2-40B4-BE49-F238E27FC236}">
                <a16:creationId xmlns:a16="http://schemas.microsoft.com/office/drawing/2014/main" id="{8D05498C-1BA8-47EF-A858-F9D585407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6" y="300038"/>
            <a:ext cx="83788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600">
                <a:solidFill>
                  <a:srgbClr val="CC0000"/>
                </a:solidFill>
              </a:rPr>
              <a:t>Vai trò quan trọng của các mục tiêu trong quy trình RE </a:t>
            </a:r>
            <a:r>
              <a:rPr lang="en-US" altLang="en-US" sz="2800">
                <a:solidFill>
                  <a:srgbClr val="CC0000"/>
                </a:solidFill>
              </a:rPr>
              <a:t> </a:t>
            </a:r>
            <a:r>
              <a:rPr lang="en-US" altLang="en-US" sz="2000">
                <a:solidFill>
                  <a:srgbClr val="CC0000"/>
                </a:solidFill>
              </a:rPr>
              <a:t>(5)</a:t>
            </a:r>
          </a:p>
        </p:txBody>
      </p:sp>
      <p:sp>
        <p:nvSpPr>
          <p:cNvPr id="53251" name="Text Box 2">
            <a:extLst>
              <a:ext uri="{FF2B5EF4-FFF2-40B4-BE49-F238E27FC236}">
                <a16:creationId xmlns:a16="http://schemas.microsoft.com/office/drawing/2014/main" id="{230213C8-B16F-44B6-B4DA-90DB20FC4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676" y="1143000"/>
            <a:ext cx="8964613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39725" indent="-339725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 marL="741363" indent="-282575"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>
              <a:lnSpc>
                <a:spcPct val="170000"/>
              </a:lnSpc>
              <a:buClr>
                <a:srgbClr val="800080"/>
              </a:buClr>
              <a:buFont typeface="Wingdings" panose="05000000000000000000" pitchFamily="2" charset="2"/>
              <a:buChar char=""/>
            </a:pPr>
            <a:r>
              <a:rPr lang="en-US" altLang="en-US"/>
              <a:t>Hỗ trợ quản lý quá trình tiến hóa</a:t>
            </a:r>
          </a:p>
          <a:p>
            <a:pPr lvl="1">
              <a:buClrTx/>
              <a:buFontTx/>
              <a:buNone/>
            </a:pPr>
            <a:r>
              <a:rPr lang="en-US" altLang="en-US" sz="2000"/>
              <a:t>  </a:t>
            </a:r>
            <a:r>
              <a:rPr lang="en-US" altLang="en-US"/>
              <a:t>Mục tiêu cao hơn  </a:t>
            </a:r>
            <a:r>
              <a:rPr lang="fr-FR" altLang="en-US" b="1">
                <a:solidFill>
                  <a:srgbClr val="800080"/>
                </a:solidFill>
                <a:latin typeface="Symbol" panose="05050102010706020507" pitchFamily="18" charset="2"/>
              </a:rPr>
              <a:t></a:t>
            </a:r>
            <a:r>
              <a:rPr lang="en-US" altLang="en-US"/>
              <a:t>  đến mối quan hệ ổn định hơn</a:t>
            </a:r>
          </a:p>
          <a:p>
            <a:pPr lvl="1">
              <a:lnSpc>
                <a:spcPct val="130000"/>
              </a:lnSpc>
              <a:buClrTx/>
              <a:buFontTx/>
              <a:buNone/>
            </a:pPr>
            <a:r>
              <a:rPr lang="fr-FR" altLang="en-US" b="1">
                <a:solidFill>
                  <a:srgbClr val="800080"/>
                </a:solidFill>
                <a:latin typeface="Symbol" panose="05050102010706020507" pitchFamily="18" charset="2"/>
              </a:rPr>
              <a:t></a:t>
            </a:r>
            <a:r>
              <a:rPr lang="en-US" altLang="en-US">
                <a:solidFill>
                  <a:srgbClr val="352270"/>
                </a:solidFill>
              </a:rPr>
              <a:t>  </a:t>
            </a:r>
            <a:r>
              <a:rPr lang="en-US" altLang="en-US"/>
              <a:t>nhiều phiên bản hệ thống trong mô hình đơn ...</a:t>
            </a:r>
          </a:p>
          <a:p>
            <a:pPr lvl="4">
              <a:lnSpc>
                <a:spcPct val="130000"/>
              </a:lnSpc>
              <a:spcBef>
                <a:spcPts val="550"/>
              </a:spcBef>
              <a:buClr>
                <a:srgbClr val="009999"/>
              </a:buClr>
              <a:buFont typeface="Comic Sans MS" panose="030F0702030302020204" pitchFamily="66" charset="0"/>
              <a:buChar char="•"/>
            </a:pPr>
            <a:r>
              <a:rPr lang="en-US" altLang="en-US" sz="2200"/>
              <a:t>Các mục tiêu chung gốc</a:t>
            </a:r>
          </a:p>
          <a:p>
            <a:pPr lvl="4">
              <a:lnSpc>
                <a:spcPct val="130000"/>
              </a:lnSpc>
              <a:spcBef>
                <a:spcPts val="450"/>
              </a:spcBef>
              <a:buClr>
                <a:srgbClr val="009999"/>
              </a:buClr>
              <a:buFont typeface="Comic Sans MS" panose="030F0702030302020204" pitchFamily="66" charset="0"/>
              <a:buChar char="•"/>
            </a:pPr>
            <a:r>
              <a:rPr lang="en-US" altLang="en-US" sz="2200"/>
              <a:t>Các nhánh khác nhau</a:t>
            </a:r>
            <a:endParaRPr lang="en-US" altLang="en-US" sz="1800"/>
          </a:p>
          <a:p>
            <a:pPr>
              <a:lnSpc>
                <a:spcPct val="170000"/>
              </a:lnSpc>
              <a:spcBef>
                <a:spcPts val="900"/>
              </a:spcBef>
              <a:buClr>
                <a:srgbClr val="800080"/>
              </a:buClr>
              <a:buFont typeface="Wingdings" panose="05000000000000000000" pitchFamily="2" charset="2"/>
              <a:buChar char=""/>
            </a:pPr>
            <a:r>
              <a:rPr lang="en-US" altLang="en-US"/>
              <a:t>Nguồn gốc phát hiện các xung đột và hướng giải quyết </a:t>
            </a:r>
            <a:r>
              <a:rPr lang="en-US" altLang="en-US" sz="2200"/>
              <a:t>  </a:t>
            </a:r>
            <a:r>
              <a:rPr lang="en-US" altLang="en-US" sz="1800"/>
              <a:t>(cf. Chap. 16 in [RE])</a:t>
            </a:r>
            <a:r>
              <a:rPr lang="ar-SA" altLang="en-US" sz="1800">
                <a:ea typeface="Symbol" panose="05050102010706020507" pitchFamily="18" charset="2"/>
                <a:cs typeface="Arial" panose="020B0604020202020204" pitchFamily="34" charset="0"/>
              </a:rPr>
              <a:t>‏</a:t>
            </a:r>
            <a:endParaRPr lang="en-US" altLang="en-US" sz="1800"/>
          </a:p>
          <a:p>
            <a:pPr>
              <a:lnSpc>
                <a:spcPct val="160000"/>
              </a:lnSpc>
              <a:spcBef>
                <a:spcPts val="900"/>
              </a:spcBef>
              <a:buClr>
                <a:srgbClr val="800080"/>
              </a:buClr>
              <a:buFont typeface="Wingdings" panose="05000000000000000000" pitchFamily="2" charset="2"/>
              <a:buChar char=""/>
            </a:pPr>
            <a:r>
              <a:rPr lang="en-US" altLang="en-US"/>
              <a:t>Nguồn tin cậy để quản lý rủi ro</a:t>
            </a:r>
            <a:r>
              <a:rPr lang="en-US" altLang="en-US" sz="2200"/>
              <a:t>  </a:t>
            </a:r>
            <a:r>
              <a:rPr lang="en-US" altLang="en-US" sz="1800"/>
              <a:t>(cf. Chap. 9 in [RE])</a:t>
            </a:r>
            <a:r>
              <a:rPr lang="ar-SA" altLang="en-US" sz="1800">
                <a:cs typeface="Arial" panose="020B0604020202020204" pitchFamily="34" charset="0"/>
              </a:rPr>
              <a:t>‏</a:t>
            </a:r>
            <a:endParaRPr lang="en-US" altLang="en-US" sz="1800"/>
          </a:p>
        </p:txBody>
      </p:sp>
      <p:grpSp>
        <p:nvGrpSpPr>
          <p:cNvPr id="53252" name="Group 3">
            <a:extLst>
              <a:ext uri="{FF2B5EF4-FFF2-40B4-BE49-F238E27FC236}">
                <a16:creationId xmlns:a16="http://schemas.microsoft.com/office/drawing/2014/main" id="{5269A891-FE19-4A92-8F23-658A61293149}"/>
              </a:ext>
            </a:extLst>
          </p:cNvPr>
          <p:cNvGrpSpPr>
            <a:grpSpLocks/>
          </p:cNvGrpSpPr>
          <p:nvPr/>
        </p:nvGrpSpPr>
        <p:grpSpPr bwMode="auto">
          <a:xfrm>
            <a:off x="1722438" y="282576"/>
            <a:ext cx="690562" cy="671513"/>
            <a:chOff x="125" y="178"/>
            <a:chExt cx="435" cy="423"/>
          </a:xfrm>
        </p:grpSpPr>
        <p:sp>
          <p:nvSpPr>
            <p:cNvPr id="53253" name="Oval 4">
              <a:extLst>
                <a:ext uri="{FF2B5EF4-FFF2-40B4-BE49-F238E27FC236}">
                  <a16:creationId xmlns:a16="http://schemas.microsoft.com/office/drawing/2014/main" id="{1565092A-1A78-49A6-8001-052796B4B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78"/>
              <a:ext cx="435" cy="423"/>
            </a:xfrm>
            <a:prstGeom prst="ellipse">
              <a:avLst/>
            </a:prstGeom>
            <a:solidFill>
              <a:srgbClr val="352270"/>
            </a:solidFill>
            <a:ln w="936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53254" name="Oval 5">
              <a:extLst>
                <a:ext uri="{FF2B5EF4-FFF2-40B4-BE49-F238E27FC236}">
                  <a16:creationId xmlns:a16="http://schemas.microsoft.com/office/drawing/2014/main" id="{ECC14281-EAD9-4EB5-A341-6E5F259EF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" y="203"/>
              <a:ext cx="384" cy="373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53255" name="Oval 6">
              <a:extLst>
                <a:ext uri="{FF2B5EF4-FFF2-40B4-BE49-F238E27FC236}">
                  <a16:creationId xmlns:a16="http://schemas.microsoft.com/office/drawing/2014/main" id="{42EB6212-4B7F-46E3-9DC2-1D0F5B12A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" y="228"/>
              <a:ext cx="332" cy="323"/>
            </a:xfrm>
            <a:prstGeom prst="ellipse">
              <a:avLst/>
            </a:prstGeom>
            <a:solidFill>
              <a:srgbClr val="352270"/>
            </a:solidFill>
            <a:ln w="936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53256" name="Oval 7">
              <a:extLst>
                <a:ext uri="{FF2B5EF4-FFF2-40B4-BE49-F238E27FC236}">
                  <a16:creationId xmlns:a16="http://schemas.microsoft.com/office/drawing/2014/main" id="{785DC8AD-AFD8-4C83-BE96-F8C26135E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" y="253"/>
              <a:ext cx="281" cy="273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53257" name="Oval 8">
              <a:extLst>
                <a:ext uri="{FF2B5EF4-FFF2-40B4-BE49-F238E27FC236}">
                  <a16:creationId xmlns:a16="http://schemas.microsoft.com/office/drawing/2014/main" id="{A0DF89AC-C567-4C68-8AF9-EB61E9E71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" y="278"/>
              <a:ext cx="229" cy="223"/>
            </a:xfrm>
            <a:prstGeom prst="ellipse">
              <a:avLst/>
            </a:prstGeom>
            <a:solidFill>
              <a:srgbClr val="352270"/>
            </a:solidFill>
            <a:ln w="936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53258" name="Oval 9">
              <a:extLst>
                <a:ext uri="{FF2B5EF4-FFF2-40B4-BE49-F238E27FC236}">
                  <a16:creationId xmlns:a16="http://schemas.microsoft.com/office/drawing/2014/main" id="{156D7194-8C83-4EB8-9B8A-6A7DFC1AC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" y="303"/>
              <a:ext cx="178" cy="174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53259" name="Oval 10">
              <a:extLst>
                <a:ext uri="{FF2B5EF4-FFF2-40B4-BE49-F238E27FC236}">
                  <a16:creationId xmlns:a16="http://schemas.microsoft.com/office/drawing/2014/main" id="{02DD12D3-7169-4136-80D9-251FCE20F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" y="327"/>
              <a:ext cx="127" cy="124"/>
            </a:xfrm>
            <a:prstGeom prst="ellipse">
              <a:avLst/>
            </a:prstGeom>
            <a:solidFill>
              <a:srgbClr val="352270"/>
            </a:solidFill>
            <a:ln w="9360" cap="sq">
              <a:solidFill>
                <a:srgbClr val="35227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  <p:sp>
          <p:nvSpPr>
            <p:cNvPr id="53260" name="Oval 11">
              <a:extLst>
                <a:ext uri="{FF2B5EF4-FFF2-40B4-BE49-F238E27FC236}">
                  <a16:creationId xmlns:a16="http://schemas.microsoft.com/office/drawing/2014/main" id="{E5D7D782-5D11-4B5D-BD30-2D8EC8521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" y="353"/>
              <a:ext cx="76" cy="74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ts val="1200"/>
                </a:spcBef>
                <a:buClr>
                  <a:srgbClr val="000000"/>
                </a:buClr>
                <a:buSzPct val="100000"/>
              </a:pPr>
              <a:endParaRPr lang="en-US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>
            <a:extLst>
              <a:ext uri="{FF2B5EF4-FFF2-40B4-BE49-F238E27FC236}">
                <a16:creationId xmlns:a16="http://schemas.microsoft.com/office/drawing/2014/main" id="{FA98A4B7-A523-465F-BD62-D8AE7A795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2860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</a:rPr>
              <a:t>Tránh những quan điểm sai thường xuyên</a:t>
            </a:r>
          </a:p>
        </p:txBody>
      </p:sp>
      <p:sp>
        <p:nvSpPr>
          <p:cNvPr id="55299" name="Text Box 2">
            <a:extLst>
              <a:ext uri="{FF2B5EF4-FFF2-40B4-BE49-F238E27FC236}">
                <a16:creationId xmlns:a16="http://schemas.microsoft.com/office/drawing/2014/main" id="{A313D195-0416-477E-AB79-56786BB48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108076"/>
            <a:ext cx="8183562" cy="319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39725" indent="-339725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 marL="739775" indent="-282575"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>
              <a:buClr>
                <a:srgbClr val="800080"/>
              </a:buClr>
              <a:buFont typeface="Wingdings" panose="05000000000000000000" pitchFamily="2" charset="2"/>
              <a:buChar char=""/>
            </a:pPr>
            <a:r>
              <a:rPr lang="en-US" altLang="en-US"/>
              <a:t>Định hướng mục tiêu  </a:t>
            </a:r>
            <a:r>
              <a:rPr lang="en-US" altLang="en-US" sz="2900" b="1">
                <a:solidFill>
                  <a:srgbClr val="F9152B"/>
                </a:solidFill>
                <a:latin typeface="Symbol" panose="05050102010706020507" pitchFamily="18" charset="2"/>
              </a:rPr>
              <a:t></a:t>
            </a:r>
            <a:r>
              <a:rPr lang="en-US" altLang="en-US">
                <a:latin typeface="Symbol" panose="05050102010706020507" pitchFamily="18" charset="2"/>
              </a:rPr>
              <a:t></a:t>
            </a:r>
            <a:r>
              <a:rPr lang="en-US" altLang="en-US"/>
              <a:t>trên –dưới</a:t>
            </a:r>
          </a:p>
          <a:p>
            <a:pPr lvl="1">
              <a:spcBef>
                <a:spcPts val="625"/>
              </a:spcBef>
              <a:buClr>
                <a:srgbClr val="800080"/>
              </a:buClr>
              <a:buFont typeface="Comic Sans MS" panose="030F0702030302020204" pitchFamily="66" charset="0"/>
              <a:buChar char="–"/>
            </a:pPr>
            <a:r>
              <a:rPr lang="en-US" altLang="en-US"/>
              <a:t>Xây dựng từ dưới lên trên   </a:t>
            </a:r>
            <a:r>
              <a:rPr lang="en-US" altLang="en-US" sz="2000"/>
              <a:t>(mục tiêu trừu tượng)</a:t>
            </a:r>
            <a:r>
              <a:rPr lang="ar-SA" altLang="en-US" sz="2000"/>
              <a:t>‏</a:t>
            </a:r>
            <a:endParaRPr lang="en-US" altLang="en-US" sz="2000"/>
          </a:p>
          <a:p>
            <a:pPr>
              <a:spcBef>
                <a:spcPts val="2250"/>
              </a:spcBef>
              <a:buClr>
                <a:srgbClr val="800080"/>
              </a:buClr>
              <a:buFont typeface="Wingdings" panose="05000000000000000000" pitchFamily="2" charset="2"/>
              <a:buChar char=""/>
            </a:pPr>
            <a:r>
              <a:rPr lang="en-US" altLang="en-US"/>
              <a:t>Định hướng mục tiêu  </a:t>
            </a:r>
            <a:r>
              <a:rPr lang="en-US" altLang="en-US" sz="2000" b="1">
                <a:solidFill>
                  <a:srgbClr val="F9152B"/>
                </a:solidFill>
                <a:latin typeface="Symbol" panose="05050102010706020507" pitchFamily="18" charset="2"/>
              </a:rPr>
              <a:t></a:t>
            </a:r>
            <a:r>
              <a:rPr lang="en-US" altLang="en-US">
                <a:latin typeface="Symbol" panose="05050102010706020507" pitchFamily="18" charset="2"/>
              </a:rPr>
              <a:t></a:t>
            </a:r>
            <a:r>
              <a:rPr lang="en-US" altLang="en-US"/>
              <a:t>theo người đại diện, </a:t>
            </a:r>
          </a:p>
          <a:p>
            <a:pPr>
              <a:lnSpc>
                <a:spcPct val="20000"/>
              </a:lnSpc>
              <a:spcBef>
                <a:spcPts val="2250"/>
              </a:spcBef>
              <a:buClrTx/>
            </a:pPr>
            <a:r>
              <a:rPr lang="en-US" altLang="en-US"/>
              <a:t>                                        theo kịch bản.</a:t>
            </a:r>
          </a:p>
          <a:p>
            <a:pPr>
              <a:lnSpc>
                <a:spcPct val="130000"/>
              </a:lnSpc>
              <a:spcBef>
                <a:spcPts val="2250"/>
              </a:spcBef>
              <a:buClrTx/>
            </a:pPr>
            <a:r>
              <a:rPr lang="en-US" altLang="en-US" sz="2800"/>
              <a:t>  </a:t>
            </a:r>
            <a:r>
              <a:rPr lang="en-US" altLang="en-US"/>
              <a:t> </a:t>
            </a:r>
            <a:r>
              <a:rPr lang="en-US" altLang="en-US" i="1"/>
              <a:t>the magic RE triangle:</a:t>
            </a:r>
          </a:p>
        </p:txBody>
      </p:sp>
      <p:grpSp>
        <p:nvGrpSpPr>
          <p:cNvPr id="55300" name="Group 3">
            <a:extLst>
              <a:ext uri="{FF2B5EF4-FFF2-40B4-BE49-F238E27FC236}">
                <a16:creationId xmlns:a16="http://schemas.microsoft.com/office/drawing/2014/main" id="{E45AD0EC-7E59-4843-8EC6-F79191B7CB12}"/>
              </a:ext>
            </a:extLst>
          </p:cNvPr>
          <p:cNvGrpSpPr>
            <a:grpSpLocks/>
          </p:cNvGrpSpPr>
          <p:nvPr/>
        </p:nvGrpSpPr>
        <p:grpSpPr bwMode="auto">
          <a:xfrm>
            <a:off x="2517776" y="4419604"/>
            <a:ext cx="7540625" cy="2074863"/>
            <a:chOff x="626" y="2784"/>
            <a:chExt cx="4750" cy="1307"/>
          </a:xfrm>
        </p:grpSpPr>
        <p:sp>
          <p:nvSpPr>
            <p:cNvPr id="55301" name="Line 4">
              <a:extLst>
                <a:ext uri="{FF2B5EF4-FFF2-40B4-BE49-F238E27FC236}">
                  <a16:creationId xmlns:a16="http://schemas.microsoft.com/office/drawing/2014/main" id="{2B65959A-5BC0-49E8-B36E-2C937B3832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17" y="3739"/>
              <a:ext cx="1087" cy="7"/>
            </a:xfrm>
            <a:prstGeom prst="line">
              <a:avLst/>
            </a:prstGeom>
            <a:noFill/>
            <a:ln w="381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1" name="Oval 5">
              <a:extLst>
                <a:ext uri="{FF2B5EF4-FFF2-40B4-BE49-F238E27FC236}">
                  <a16:creationId xmlns:a16="http://schemas.microsoft.com/office/drawing/2014/main" id="{BA237F60-6D48-4E71-98F7-4BC25FF2E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" y="2784"/>
              <a:ext cx="1086" cy="329"/>
            </a:xfrm>
            <a:prstGeom prst="ellipse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ts val="1200"/>
                </a:spcBef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4" charset="0"/>
                  <a:ea typeface="Symbol" pitchFamily="16" charset="2"/>
                  <a:cs typeface="Symbol" pitchFamily="16" charset="2"/>
                </a:rPr>
                <a:t>goals</a:t>
              </a:r>
            </a:p>
          </p:txBody>
        </p:sp>
        <p:sp>
          <p:nvSpPr>
            <p:cNvPr id="29702" name="Oval 6">
              <a:extLst>
                <a:ext uri="{FF2B5EF4-FFF2-40B4-BE49-F238E27FC236}">
                  <a16:creationId xmlns:a16="http://schemas.microsoft.com/office/drawing/2014/main" id="{87474E77-EEEA-47F4-B4B2-DCE55F83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" y="3567"/>
              <a:ext cx="1886" cy="329"/>
            </a:xfrm>
            <a:prstGeom prst="ellipse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ts val="1200"/>
                </a:spcBef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4" charset="0"/>
                  <a:ea typeface="Symbol" pitchFamily="16" charset="2"/>
                  <a:cs typeface="Symbol" pitchFamily="16" charset="2"/>
                </a:rPr>
                <a:t>scenarios</a:t>
              </a:r>
            </a:p>
          </p:txBody>
        </p:sp>
        <p:sp>
          <p:nvSpPr>
            <p:cNvPr id="29703" name="Oval 7">
              <a:extLst>
                <a:ext uri="{FF2B5EF4-FFF2-40B4-BE49-F238E27FC236}">
                  <a16:creationId xmlns:a16="http://schemas.microsoft.com/office/drawing/2014/main" id="{A4498425-CD93-4E42-851A-4D385EC42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" y="3574"/>
              <a:ext cx="1696" cy="329"/>
            </a:xfrm>
            <a:prstGeom prst="ellipse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4" charset="0"/>
                  <a:ea typeface="Symbol" pitchFamily="16" charset="2"/>
                  <a:cs typeface="Symbol" pitchFamily="16" charset="2"/>
                </a:rPr>
                <a:t>agents </a:t>
              </a:r>
            </a:p>
          </p:txBody>
        </p:sp>
        <p:sp>
          <p:nvSpPr>
            <p:cNvPr id="55305" name="Line 8">
              <a:extLst>
                <a:ext uri="{FF2B5EF4-FFF2-40B4-BE49-F238E27FC236}">
                  <a16:creationId xmlns:a16="http://schemas.microsoft.com/office/drawing/2014/main" id="{88184A7F-0F61-42D1-AC5B-2476E68E6C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1" y="3119"/>
              <a:ext cx="775" cy="387"/>
            </a:xfrm>
            <a:prstGeom prst="line">
              <a:avLst/>
            </a:prstGeom>
            <a:noFill/>
            <a:ln w="381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6" name="Line 9">
              <a:extLst>
                <a:ext uri="{FF2B5EF4-FFF2-40B4-BE49-F238E27FC236}">
                  <a16:creationId xmlns:a16="http://schemas.microsoft.com/office/drawing/2014/main" id="{AEE112E4-6E48-44EB-9476-79051434D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2" y="3089"/>
              <a:ext cx="1126" cy="454"/>
            </a:xfrm>
            <a:prstGeom prst="line">
              <a:avLst/>
            </a:prstGeom>
            <a:noFill/>
            <a:ln w="381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7" name="Text Box 10">
              <a:extLst>
                <a:ext uri="{FF2B5EF4-FFF2-40B4-BE49-F238E27FC236}">
                  <a16:creationId xmlns:a16="http://schemas.microsoft.com/office/drawing/2014/main" id="{B35F416D-642D-4022-BBAA-ADC0B86CB2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" y="3799"/>
              <a:ext cx="110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>
                  <a:solidFill>
                    <a:srgbClr val="CC0000"/>
                  </a:solidFill>
                  <a:latin typeface="Comic Sans MS" panose="030F0702030302020204" pitchFamily="66" charset="0"/>
                </a:rPr>
                <a:t>interaction</a:t>
              </a:r>
            </a:p>
          </p:txBody>
        </p:sp>
        <p:sp>
          <p:nvSpPr>
            <p:cNvPr id="55308" name="Text Box 11">
              <a:extLst>
                <a:ext uri="{FF2B5EF4-FFF2-40B4-BE49-F238E27FC236}">
                  <a16:creationId xmlns:a16="http://schemas.microsoft.com/office/drawing/2014/main" id="{21AA3590-BD1E-4D7B-A0D1-62653439F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3" y="3120"/>
              <a:ext cx="133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>
                  <a:solidFill>
                    <a:srgbClr val="CC0000"/>
                  </a:solidFill>
                  <a:latin typeface="Comic Sans MS" panose="030F0702030302020204" pitchFamily="66" charset="0"/>
                </a:rPr>
                <a:t>responsibility</a:t>
              </a:r>
            </a:p>
          </p:txBody>
        </p:sp>
        <p:sp>
          <p:nvSpPr>
            <p:cNvPr id="55309" name="Text Box 12">
              <a:extLst>
                <a:ext uri="{FF2B5EF4-FFF2-40B4-BE49-F238E27FC236}">
                  <a16:creationId xmlns:a16="http://schemas.microsoft.com/office/drawing/2014/main" id="{C4A245B6-3BAF-44BB-A3FF-81F621DE88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" y="3097"/>
              <a:ext cx="91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352270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1pPr>
              <a:lvl2pPr>
                <a:lnSpc>
                  <a:spcPct val="110000"/>
                </a:lnSpc>
                <a:spcBef>
                  <a:spcPts val="6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2pPr>
              <a:lvl3pPr>
                <a:lnSpc>
                  <a:spcPct val="110000"/>
                </a:lnSpc>
                <a:spcBef>
                  <a:spcPts val="6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3pPr>
              <a:lvl4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BD9DC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9999"/>
                  </a:solidFill>
                  <a:latin typeface="Arial" panose="020B0604020202020204" pitchFamily="34" charset="0"/>
                  <a:cs typeface="Arial Unicode MS" panose="020B0604020202020204" pitchFamily="32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>
                  <a:solidFill>
                    <a:srgbClr val="CC0000"/>
                  </a:solidFill>
                  <a:latin typeface="Comic Sans MS" panose="030F0702030302020204" pitchFamily="66" charset="0"/>
                </a:rPr>
                <a:t>coverage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>
            <a:extLst>
              <a:ext uri="{FF2B5EF4-FFF2-40B4-BE49-F238E27FC236}">
                <a16:creationId xmlns:a16="http://schemas.microsoft.com/office/drawing/2014/main" id="{968A19BA-5EAF-4887-8EF5-A5FC5213E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276" y="1884363"/>
            <a:ext cx="4652963" cy="4445000"/>
          </a:xfrm>
          <a:prstGeom prst="rect">
            <a:avLst/>
          </a:prstGeom>
          <a:solidFill>
            <a:srgbClr val="C5C6EF"/>
          </a:solidFill>
          <a:ln w="38160" cap="sq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</a:pPr>
            <a:endParaRPr lang="en-US" altLang="en-US"/>
          </a:p>
        </p:txBody>
      </p:sp>
      <p:sp>
        <p:nvSpPr>
          <p:cNvPr id="57347" name="Text Box 2">
            <a:extLst>
              <a:ext uri="{FF2B5EF4-FFF2-40B4-BE49-F238E27FC236}">
                <a16:creationId xmlns:a16="http://schemas.microsoft.com/office/drawing/2014/main" id="{38287621-6F69-42EA-948D-2BF928FDE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2364" y="2014538"/>
            <a:ext cx="147002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fr-FR" altLang="en-US" sz="2000">
                <a:solidFill>
                  <a:srgbClr val="000000"/>
                </a:solidFill>
              </a:rPr>
              <a:t>:Passenger</a:t>
            </a:r>
          </a:p>
        </p:txBody>
      </p:sp>
      <p:sp>
        <p:nvSpPr>
          <p:cNvPr id="57348" name="Text Box 3">
            <a:extLst>
              <a:ext uri="{FF2B5EF4-FFF2-40B4-BE49-F238E27FC236}">
                <a16:creationId xmlns:a16="http://schemas.microsoft.com/office/drawing/2014/main" id="{E1A68230-C415-4C07-BD4D-187BBE44B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8797" y="2016901"/>
            <a:ext cx="82789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fr-FR" altLang="en-US" sz="2000">
                <a:solidFill>
                  <a:srgbClr val="000000"/>
                </a:solidFill>
              </a:rPr>
              <a:t>:Train</a:t>
            </a:r>
          </a:p>
        </p:txBody>
      </p:sp>
      <p:sp>
        <p:nvSpPr>
          <p:cNvPr id="57349" name="Text Box 4">
            <a:extLst>
              <a:ext uri="{FF2B5EF4-FFF2-40B4-BE49-F238E27FC236}">
                <a16:creationId xmlns:a16="http://schemas.microsoft.com/office/drawing/2014/main" id="{8FA59286-315C-4C25-B839-FEBA0CA51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8176" y="1987551"/>
            <a:ext cx="135572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fr-FR" altLang="en-US" sz="2000">
                <a:solidFill>
                  <a:srgbClr val="000000"/>
                </a:solidFill>
              </a:rPr>
              <a:t>:Controller</a:t>
            </a:r>
          </a:p>
        </p:txBody>
      </p:sp>
      <p:sp>
        <p:nvSpPr>
          <p:cNvPr id="57350" name="Line 5">
            <a:extLst>
              <a:ext uri="{FF2B5EF4-FFF2-40B4-BE49-F238E27FC236}">
                <a16:creationId xmlns:a16="http://schemas.microsoft.com/office/drawing/2014/main" id="{B31901DF-B7F6-4B88-9554-6A7B895EF6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9375" y="2505076"/>
            <a:ext cx="1588" cy="3603625"/>
          </a:xfrm>
          <a:prstGeom prst="line">
            <a:avLst/>
          </a:prstGeom>
          <a:noFill/>
          <a:ln w="28440" cap="sq">
            <a:solidFill>
              <a:srgbClr val="327A9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1" name="Line 6">
            <a:extLst>
              <a:ext uri="{FF2B5EF4-FFF2-40B4-BE49-F238E27FC236}">
                <a16:creationId xmlns:a16="http://schemas.microsoft.com/office/drawing/2014/main" id="{188BB68C-6BD1-49A5-B59E-A1AC7015480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875" y="2505076"/>
            <a:ext cx="1588" cy="3603625"/>
          </a:xfrm>
          <a:prstGeom prst="line">
            <a:avLst/>
          </a:prstGeom>
          <a:noFill/>
          <a:ln w="28440" cap="sq">
            <a:solidFill>
              <a:srgbClr val="327A9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2" name="Line 7">
            <a:extLst>
              <a:ext uri="{FF2B5EF4-FFF2-40B4-BE49-F238E27FC236}">
                <a16:creationId xmlns:a16="http://schemas.microsoft.com/office/drawing/2014/main" id="{9D604CAD-A635-4AD0-9B92-3308D8B24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9536114" y="2506664"/>
            <a:ext cx="1587" cy="3603625"/>
          </a:xfrm>
          <a:prstGeom prst="line">
            <a:avLst/>
          </a:prstGeom>
          <a:noFill/>
          <a:ln w="28440" cap="sq">
            <a:solidFill>
              <a:srgbClr val="327A9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3" name="Line 8">
            <a:extLst>
              <a:ext uri="{FF2B5EF4-FFF2-40B4-BE49-F238E27FC236}">
                <a16:creationId xmlns:a16="http://schemas.microsoft.com/office/drawing/2014/main" id="{F43F2C41-EEFC-4D38-BAE7-FFA13C10CA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26400" y="3968750"/>
            <a:ext cx="1538288" cy="1588"/>
          </a:xfrm>
          <a:prstGeom prst="line">
            <a:avLst/>
          </a:prstGeom>
          <a:noFill/>
          <a:ln w="28440" cap="sq">
            <a:solidFill>
              <a:srgbClr val="327A94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4" name="Text Box 9">
            <a:extLst>
              <a:ext uri="{FF2B5EF4-FFF2-40B4-BE49-F238E27FC236}">
                <a16:creationId xmlns:a16="http://schemas.microsoft.com/office/drawing/2014/main" id="{9E9063EF-E62E-48BA-BFB3-132214388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6426" y="3603626"/>
            <a:ext cx="11731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fr-FR" altLang="en-US" sz="2000">
                <a:solidFill>
                  <a:srgbClr val="000000"/>
                </a:solidFill>
              </a:rPr>
              <a:t>entrance</a:t>
            </a:r>
          </a:p>
        </p:txBody>
      </p:sp>
      <p:sp>
        <p:nvSpPr>
          <p:cNvPr id="57355" name="Line 10">
            <a:extLst>
              <a:ext uri="{FF2B5EF4-FFF2-40B4-BE49-F238E27FC236}">
                <a16:creationId xmlns:a16="http://schemas.microsoft.com/office/drawing/2014/main" id="{AD48D0E6-E6FA-4053-911D-E675237DFE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38900" y="2824164"/>
            <a:ext cx="1538288" cy="1587"/>
          </a:xfrm>
          <a:prstGeom prst="line">
            <a:avLst/>
          </a:prstGeom>
          <a:noFill/>
          <a:ln w="28440" cap="sq">
            <a:solidFill>
              <a:srgbClr val="327A94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6" name="Line 11">
            <a:extLst>
              <a:ext uri="{FF2B5EF4-FFF2-40B4-BE49-F238E27FC236}">
                <a16:creationId xmlns:a16="http://schemas.microsoft.com/office/drawing/2014/main" id="{CCEC7D28-9626-41F3-AC28-59E5C3933E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3500" y="3540125"/>
            <a:ext cx="1538288" cy="1588"/>
          </a:xfrm>
          <a:prstGeom prst="line">
            <a:avLst/>
          </a:prstGeom>
          <a:noFill/>
          <a:ln w="28440" cap="sq">
            <a:solidFill>
              <a:srgbClr val="327A94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7" name="Text Box 12">
            <a:extLst>
              <a:ext uri="{FF2B5EF4-FFF2-40B4-BE49-F238E27FC236}">
                <a16:creationId xmlns:a16="http://schemas.microsoft.com/office/drawing/2014/main" id="{6127E3C5-8F8A-4A88-9EA6-00CB14080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898" y="2916674"/>
            <a:ext cx="1095469" cy="599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fr-FR" altLang="en-US" sz="2000">
                <a:solidFill>
                  <a:srgbClr val="000000"/>
                </a:solidFill>
              </a:rPr>
              <a:t>doors</a:t>
            </a:r>
          </a:p>
          <a:p>
            <a:pPr algn="ctr">
              <a:lnSpc>
                <a:spcPct val="60000"/>
              </a:lnSpc>
              <a:spcBef>
                <a:spcPct val="0"/>
              </a:spcBef>
              <a:buClrTx/>
              <a:buFontTx/>
              <a:buNone/>
            </a:pPr>
            <a:r>
              <a:rPr lang="fr-FR" altLang="en-US" sz="2000">
                <a:solidFill>
                  <a:srgbClr val="000000"/>
                </a:solidFill>
              </a:rPr>
              <a:t>opening</a:t>
            </a:r>
          </a:p>
        </p:txBody>
      </p:sp>
      <p:sp>
        <p:nvSpPr>
          <p:cNvPr id="57358" name="Line 13">
            <a:extLst>
              <a:ext uri="{FF2B5EF4-FFF2-40B4-BE49-F238E27FC236}">
                <a16:creationId xmlns:a16="http://schemas.microsoft.com/office/drawing/2014/main" id="{61FD8E46-2B68-4396-BD54-A15A5DBAD0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0489" y="4368800"/>
            <a:ext cx="1538287" cy="1588"/>
          </a:xfrm>
          <a:prstGeom prst="line">
            <a:avLst/>
          </a:prstGeom>
          <a:noFill/>
          <a:ln w="28440" cap="sq">
            <a:solidFill>
              <a:srgbClr val="327A94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9" name="Text Box 14">
            <a:extLst>
              <a:ext uri="{FF2B5EF4-FFF2-40B4-BE49-F238E27FC236}">
                <a16:creationId xmlns:a16="http://schemas.microsoft.com/office/drawing/2014/main" id="{A6225CE5-D061-42D1-9D45-D43AB11F8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8323" y="3761224"/>
            <a:ext cx="981657" cy="599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fr-FR" altLang="en-US" sz="2000">
                <a:solidFill>
                  <a:srgbClr val="000000"/>
                </a:solidFill>
              </a:rPr>
              <a:t>doors</a:t>
            </a:r>
          </a:p>
          <a:p>
            <a:pPr algn="ctr">
              <a:lnSpc>
                <a:spcPct val="60000"/>
              </a:lnSpc>
              <a:spcBef>
                <a:spcPct val="0"/>
              </a:spcBef>
              <a:buClrTx/>
              <a:buFontTx/>
              <a:buNone/>
            </a:pPr>
            <a:r>
              <a:rPr lang="fr-FR" altLang="en-US" sz="2000">
                <a:solidFill>
                  <a:srgbClr val="000000"/>
                </a:solidFill>
              </a:rPr>
              <a:t>closing</a:t>
            </a:r>
          </a:p>
        </p:txBody>
      </p:sp>
      <p:sp>
        <p:nvSpPr>
          <p:cNvPr id="57360" name="Line 15">
            <a:extLst>
              <a:ext uri="{FF2B5EF4-FFF2-40B4-BE49-F238E27FC236}">
                <a16:creationId xmlns:a16="http://schemas.microsoft.com/office/drawing/2014/main" id="{34756095-45CF-4016-87F2-EBB06E05CA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4775" y="4811714"/>
            <a:ext cx="1538288" cy="1587"/>
          </a:xfrm>
          <a:prstGeom prst="line">
            <a:avLst/>
          </a:prstGeom>
          <a:noFill/>
          <a:ln w="28440" cap="sq">
            <a:solidFill>
              <a:srgbClr val="327A94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1" name="Text Box 16">
            <a:extLst>
              <a:ext uri="{FF2B5EF4-FFF2-40B4-BE49-F238E27FC236}">
                <a16:creationId xmlns:a16="http://schemas.microsoft.com/office/drawing/2014/main" id="{E1548EE7-713D-4B1B-99B0-5024A85C9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1639" y="4464051"/>
            <a:ext cx="801687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fr-FR" altLang="en-US" sz="2000">
                <a:solidFill>
                  <a:srgbClr val="000000"/>
                </a:solidFill>
              </a:rPr>
              <a:t>move</a:t>
            </a:r>
          </a:p>
        </p:txBody>
      </p:sp>
      <p:sp>
        <p:nvSpPr>
          <p:cNvPr id="57362" name="Line 17">
            <a:extLst>
              <a:ext uri="{FF2B5EF4-FFF2-40B4-BE49-F238E27FC236}">
                <a16:creationId xmlns:a16="http://schemas.microsoft.com/office/drawing/2014/main" id="{C88A9CB9-0823-4889-9C1E-CB9777AF2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3351" y="2493964"/>
            <a:ext cx="525463" cy="1587"/>
          </a:xfrm>
          <a:prstGeom prst="line">
            <a:avLst/>
          </a:prstGeom>
          <a:noFill/>
          <a:ln w="28440" cap="sq">
            <a:solidFill>
              <a:srgbClr val="327A9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3" name="Line 18">
            <a:extLst>
              <a:ext uri="{FF2B5EF4-FFF2-40B4-BE49-F238E27FC236}">
                <a16:creationId xmlns:a16="http://schemas.microsoft.com/office/drawing/2014/main" id="{304AC569-27D4-4B04-BEC7-02D45AADA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5601" y="2493964"/>
            <a:ext cx="525463" cy="1587"/>
          </a:xfrm>
          <a:prstGeom prst="line">
            <a:avLst/>
          </a:prstGeom>
          <a:noFill/>
          <a:ln w="28440" cap="sq">
            <a:solidFill>
              <a:srgbClr val="327A9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4" name="Line 19">
            <a:extLst>
              <a:ext uri="{FF2B5EF4-FFF2-40B4-BE49-F238E27FC236}">
                <a16:creationId xmlns:a16="http://schemas.microsoft.com/office/drawing/2014/main" id="{E3B038E1-B68D-4BA9-B47B-67884A1FC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1726" y="6135689"/>
            <a:ext cx="525463" cy="1587"/>
          </a:xfrm>
          <a:prstGeom prst="line">
            <a:avLst/>
          </a:prstGeom>
          <a:noFill/>
          <a:ln w="28440" cap="sq">
            <a:solidFill>
              <a:srgbClr val="327A9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5" name="Line 20">
            <a:extLst>
              <a:ext uri="{FF2B5EF4-FFF2-40B4-BE49-F238E27FC236}">
                <a16:creationId xmlns:a16="http://schemas.microsoft.com/office/drawing/2014/main" id="{A2509275-F868-468E-900B-994ED5967C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6526" y="6137275"/>
            <a:ext cx="525463" cy="1588"/>
          </a:xfrm>
          <a:prstGeom prst="line">
            <a:avLst/>
          </a:prstGeom>
          <a:noFill/>
          <a:ln w="28440" cap="sq">
            <a:solidFill>
              <a:srgbClr val="327A9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6" name="Line 21">
            <a:extLst>
              <a:ext uri="{FF2B5EF4-FFF2-40B4-BE49-F238E27FC236}">
                <a16:creationId xmlns:a16="http://schemas.microsoft.com/office/drawing/2014/main" id="{F79C1DFE-E92D-466A-A4C4-6D2459666E6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88463" y="6138864"/>
            <a:ext cx="525462" cy="1587"/>
          </a:xfrm>
          <a:prstGeom prst="line">
            <a:avLst/>
          </a:prstGeom>
          <a:noFill/>
          <a:ln w="28440" cap="sq">
            <a:solidFill>
              <a:srgbClr val="327A9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7" name="Line 22">
            <a:extLst>
              <a:ext uri="{FF2B5EF4-FFF2-40B4-BE49-F238E27FC236}">
                <a16:creationId xmlns:a16="http://schemas.microsoft.com/office/drawing/2014/main" id="{66DB020A-DE98-49B5-80AC-E3209A6528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438" y="2466975"/>
            <a:ext cx="525462" cy="1588"/>
          </a:xfrm>
          <a:prstGeom prst="line">
            <a:avLst/>
          </a:prstGeom>
          <a:noFill/>
          <a:ln w="28440" cap="sq">
            <a:solidFill>
              <a:srgbClr val="327A9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8" name="Line 23">
            <a:extLst>
              <a:ext uri="{FF2B5EF4-FFF2-40B4-BE49-F238E27FC236}">
                <a16:creationId xmlns:a16="http://schemas.microsoft.com/office/drawing/2014/main" id="{E84893E8-3885-45E3-9023-11DA08BA77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3189" y="5270500"/>
            <a:ext cx="1538287" cy="1588"/>
          </a:xfrm>
          <a:prstGeom prst="line">
            <a:avLst/>
          </a:prstGeom>
          <a:noFill/>
          <a:ln w="28440" cap="sq">
            <a:solidFill>
              <a:srgbClr val="327A94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9" name="Text Box 24">
            <a:extLst>
              <a:ext uri="{FF2B5EF4-FFF2-40B4-BE49-F238E27FC236}">
                <a16:creationId xmlns:a16="http://schemas.microsoft.com/office/drawing/2014/main" id="{7C0FEED8-1F6C-47FA-B904-1CDDC088B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4976" y="4903788"/>
            <a:ext cx="87471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fr-FR" altLang="en-US" sz="2000">
                <a:solidFill>
                  <a:srgbClr val="000000"/>
                </a:solidFill>
              </a:rPr>
              <a:t>arrival</a:t>
            </a:r>
          </a:p>
        </p:txBody>
      </p:sp>
      <p:sp>
        <p:nvSpPr>
          <p:cNvPr id="57370" name="Line 25">
            <a:extLst>
              <a:ext uri="{FF2B5EF4-FFF2-40B4-BE49-F238E27FC236}">
                <a16:creationId xmlns:a16="http://schemas.microsoft.com/office/drawing/2014/main" id="{20DB8F09-E33C-4F89-BFED-0377CF0DF3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27789" y="5943600"/>
            <a:ext cx="1538287" cy="1588"/>
          </a:xfrm>
          <a:prstGeom prst="line">
            <a:avLst/>
          </a:prstGeom>
          <a:noFill/>
          <a:ln w="28440" cap="sq">
            <a:solidFill>
              <a:srgbClr val="327A94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1" name="Text Box 26">
            <a:extLst>
              <a:ext uri="{FF2B5EF4-FFF2-40B4-BE49-F238E27FC236}">
                <a16:creationId xmlns:a16="http://schemas.microsoft.com/office/drawing/2014/main" id="{85F23DD4-1A94-47F9-AB2E-5EC8D972F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4598" y="5334436"/>
            <a:ext cx="1095469" cy="599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fr-FR" altLang="en-US" sz="2000">
                <a:solidFill>
                  <a:srgbClr val="000000"/>
                </a:solidFill>
              </a:rPr>
              <a:t>doors</a:t>
            </a:r>
          </a:p>
          <a:p>
            <a:pPr algn="ctr">
              <a:lnSpc>
                <a:spcPct val="60000"/>
              </a:lnSpc>
              <a:spcBef>
                <a:spcPct val="0"/>
              </a:spcBef>
              <a:buClrTx/>
              <a:buFontTx/>
              <a:buNone/>
            </a:pPr>
            <a:r>
              <a:rPr lang="fr-FR" altLang="en-US" sz="2000">
                <a:solidFill>
                  <a:srgbClr val="000000"/>
                </a:solidFill>
              </a:rPr>
              <a:t>opening</a:t>
            </a:r>
          </a:p>
        </p:txBody>
      </p:sp>
      <p:sp>
        <p:nvSpPr>
          <p:cNvPr id="57372" name="Text Box 27">
            <a:extLst>
              <a:ext uri="{FF2B5EF4-FFF2-40B4-BE49-F238E27FC236}">
                <a16:creationId xmlns:a16="http://schemas.microsoft.com/office/drawing/2014/main" id="{A01AF480-9758-4693-A728-634029F65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7676" y="2476501"/>
            <a:ext cx="87471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fr-FR" altLang="en-US" sz="2000">
                <a:solidFill>
                  <a:srgbClr val="000000"/>
                </a:solidFill>
              </a:rPr>
              <a:t>arrival</a:t>
            </a:r>
          </a:p>
        </p:txBody>
      </p:sp>
      <p:sp>
        <p:nvSpPr>
          <p:cNvPr id="57373" name="Text Box 28">
            <a:extLst>
              <a:ext uri="{FF2B5EF4-FFF2-40B4-BE49-F238E27FC236}">
                <a16:creationId xmlns:a16="http://schemas.microsoft.com/office/drawing/2014/main" id="{EFAD46BD-D740-451E-AD5D-A0E6558F3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93664"/>
            <a:ext cx="8653463" cy="103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</a:rPr>
              <a:t>Các kịch bản là những phương tiện cụ thể để khám phá mục tiêu và xác nhận mục tiêu</a:t>
            </a:r>
          </a:p>
        </p:txBody>
      </p:sp>
      <p:sp>
        <p:nvSpPr>
          <p:cNvPr id="30749" name="Text Box 29">
            <a:extLst>
              <a:ext uri="{FF2B5EF4-FFF2-40B4-BE49-F238E27FC236}">
                <a16:creationId xmlns:a16="http://schemas.microsoft.com/office/drawing/2014/main" id="{F9C74678-8D5D-4624-83F2-F6FF30270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1" y="4497388"/>
            <a:ext cx="3687763" cy="1428750"/>
          </a:xfrm>
          <a:prstGeom prst="rect">
            <a:avLst/>
          </a:prstGeom>
          <a:noFill/>
          <a:ln w="9360" cap="sq">
            <a:solidFill>
              <a:srgbClr val="009999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41313" indent="-339725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 algn="ctr">
              <a:lnSpc>
                <a:spcPct val="80000"/>
              </a:lnSpc>
              <a:spcBef>
                <a:spcPts val="1100"/>
              </a:spcBef>
              <a:buSzPct val="100000"/>
              <a:defRPr/>
            </a:pPr>
            <a:r>
              <a:rPr lang="fr-FR" sz="2200" i="1" dirty="0">
                <a:solidFill>
                  <a:srgbClr val="009999"/>
                </a:solidFill>
                <a:latin typeface="Arial" charset="0"/>
              </a:rPr>
              <a:t>G</a:t>
            </a:r>
            <a:r>
              <a:rPr lang="fr-FR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fr-FR" sz="2200" dirty="0" err="1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covers</a:t>
            </a:r>
            <a:r>
              <a:rPr lang="fr-FR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fr-FR" sz="2200" i="1" dirty="0" err="1">
                <a:solidFill>
                  <a:srgbClr val="009999"/>
                </a:solidFill>
                <a:latin typeface="Arial" charset="0"/>
              </a:rPr>
              <a:t>Sc</a:t>
            </a:r>
            <a:r>
              <a:rPr lang="fr-FR" sz="2200" dirty="0">
                <a:solidFill>
                  <a:srgbClr val="009999"/>
                </a:solidFill>
                <a:latin typeface="Arial" charset="0"/>
              </a:rPr>
              <a:t>:  </a:t>
            </a:r>
          </a:p>
          <a:p>
            <a:pPr>
              <a:lnSpc>
                <a:spcPct val="70000"/>
              </a:lnSpc>
              <a:spcBef>
                <a:spcPts val="1100"/>
              </a:spcBef>
              <a:buSzPct val="100000"/>
              <a:defRPr/>
            </a:pPr>
            <a:r>
              <a:rPr lang="fr-FR" sz="2200" i="1" dirty="0" err="1">
                <a:solidFill>
                  <a:srgbClr val="009999"/>
                </a:solidFill>
                <a:latin typeface="Arial" charset="0"/>
              </a:rPr>
              <a:t>Sc</a:t>
            </a:r>
            <a:r>
              <a:rPr lang="fr-FR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fr-FR" sz="2200" dirty="0" err="1">
                <a:solidFill>
                  <a:srgbClr val="009999"/>
                </a:solidFill>
                <a:latin typeface="Arial" charset="0"/>
              </a:rPr>
              <a:t>is</a:t>
            </a:r>
            <a:r>
              <a:rPr lang="fr-FR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fr-FR" sz="2200" dirty="0" err="1">
                <a:solidFill>
                  <a:srgbClr val="009999"/>
                </a:solidFill>
                <a:latin typeface="Arial" charset="0"/>
              </a:rPr>
              <a:t>subhistory</a:t>
            </a:r>
            <a:r>
              <a:rPr lang="fr-FR" sz="2200" dirty="0">
                <a:solidFill>
                  <a:srgbClr val="009999"/>
                </a:solidFill>
                <a:latin typeface="Arial" charset="0"/>
              </a:rPr>
              <a:t> in set of </a:t>
            </a:r>
          </a:p>
          <a:p>
            <a:pPr>
              <a:lnSpc>
                <a:spcPct val="70000"/>
              </a:lnSpc>
              <a:spcBef>
                <a:spcPts val="1100"/>
              </a:spcBef>
              <a:buSzPct val="100000"/>
              <a:defRPr/>
            </a:pPr>
            <a:r>
              <a:rPr lang="fr-FR" sz="2200" dirty="0" err="1">
                <a:solidFill>
                  <a:srgbClr val="009999"/>
                </a:solidFill>
                <a:latin typeface="Arial" charset="0"/>
              </a:rPr>
              <a:t>behaviors</a:t>
            </a:r>
            <a:r>
              <a:rPr lang="fr-FR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fr-FR" sz="2200" dirty="0" err="1">
                <a:solidFill>
                  <a:srgbClr val="009999"/>
                </a:solidFill>
                <a:latin typeface="Arial" charset="0"/>
              </a:rPr>
              <a:t>prescribed</a:t>
            </a:r>
            <a:r>
              <a:rPr lang="fr-FR" sz="2200" dirty="0">
                <a:solidFill>
                  <a:srgbClr val="009999"/>
                </a:solidFill>
                <a:latin typeface="Arial" charset="0"/>
              </a:rPr>
              <a:t> by</a:t>
            </a:r>
            <a:r>
              <a:rPr lang="fr-FR" sz="2200" i="1" dirty="0">
                <a:solidFill>
                  <a:srgbClr val="009999"/>
                </a:solidFill>
                <a:latin typeface="Arial" charset="0"/>
              </a:rPr>
              <a:t> G</a:t>
            </a:r>
          </a:p>
        </p:txBody>
      </p:sp>
      <p:sp>
        <p:nvSpPr>
          <p:cNvPr id="57375" name="AutoShape 30">
            <a:extLst>
              <a:ext uri="{FF2B5EF4-FFF2-40B4-BE49-F238E27FC236}">
                <a16:creationId xmlns:a16="http://schemas.microsoft.com/office/drawing/2014/main" id="{61386859-223C-4A67-AAF0-93764D53C887}"/>
              </a:ext>
            </a:extLst>
          </p:cNvPr>
          <p:cNvSpPr>
            <a:spLocks/>
          </p:cNvSpPr>
          <p:nvPr/>
        </p:nvSpPr>
        <p:spPr bwMode="auto">
          <a:xfrm>
            <a:off x="3251201" y="2293938"/>
            <a:ext cx="2373313" cy="1765300"/>
          </a:xfrm>
          <a:custGeom>
            <a:avLst/>
            <a:gdLst>
              <a:gd name="T0" fmla="*/ 0 w 1731"/>
              <a:gd name="T1" fmla="*/ 0 h 796"/>
              <a:gd name="T2" fmla="*/ 2147483646 w 1731"/>
              <a:gd name="T3" fmla="*/ 2147483646 h 796"/>
              <a:gd name="T4" fmla="*/ 2147483646 w 1731"/>
              <a:gd name="T5" fmla="*/ 2147483646 h 796"/>
              <a:gd name="T6" fmla="*/ 0 60000 65536"/>
              <a:gd name="T7" fmla="*/ 0 60000 65536"/>
              <a:gd name="T8" fmla="*/ 0 60000 65536"/>
              <a:gd name="T9" fmla="*/ 0 w 1731"/>
              <a:gd name="T10" fmla="*/ 0 h 796"/>
              <a:gd name="T11" fmla="*/ 1731 w 1731"/>
              <a:gd name="T12" fmla="*/ 796 h 7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31" h="796">
                <a:moveTo>
                  <a:pt x="0" y="0"/>
                </a:moveTo>
                <a:cubicBezTo>
                  <a:pt x="295" y="271"/>
                  <a:pt x="591" y="542"/>
                  <a:pt x="879" y="669"/>
                </a:cubicBezTo>
                <a:cubicBezTo>
                  <a:pt x="1167" y="796"/>
                  <a:pt x="1449" y="780"/>
                  <a:pt x="1731" y="765"/>
                </a:cubicBezTo>
              </a:path>
            </a:pathLst>
          </a:custGeom>
          <a:noFill/>
          <a:ln w="28440" cap="sq">
            <a:solidFill>
              <a:srgbClr val="800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6" name="AutoShape 31">
            <a:extLst>
              <a:ext uri="{FF2B5EF4-FFF2-40B4-BE49-F238E27FC236}">
                <a16:creationId xmlns:a16="http://schemas.microsoft.com/office/drawing/2014/main" id="{2F942EA7-FD4D-43B3-B0C7-4275340E6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63" y="1568451"/>
            <a:ext cx="1943100" cy="682625"/>
          </a:xfrm>
          <a:prstGeom prst="parallelogram">
            <a:avLst>
              <a:gd name="adj" fmla="val 23260"/>
            </a:avLst>
          </a:prstGeom>
          <a:solidFill>
            <a:srgbClr val="CECFF2"/>
          </a:solidFill>
          <a:ln w="28440" cap="sq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</a:pPr>
            <a:endParaRPr lang="en-US" altLang="en-US"/>
          </a:p>
        </p:txBody>
      </p:sp>
      <p:sp>
        <p:nvSpPr>
          <p:cNvPr id="57377" name="Text Box 32">
            <a:extLst>
              <a:ext uri="{FF2B5EF4-FFF2-40B4-BE49-F238E27FC236}">
                <a16:creationId xmlns:a16="http://schemas.microsoft.com/office/drawing/2014/main" id="{D2C07B8B-1582-4CE7-99E1-86B6D5BAD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764" y="1549401"/>
            <a:ext cx="1831975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2000"/>
              <a:t>DoorsClosed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2000"/>
              <a:t>WhileMoving</a:t>
            </a:r>
          </a:p>
        </p:txBody>
      </p:sp>
      <p:sp>
        <p:nvSpPr>
          <p:cNvPr id="57378" name="Line 33">
            <a:extLst>
              <a:ext uri="{FF2B5EF4-FFF2-40B4-BE49-F238E27FC236}">
                <a16:creationId xmlns:a16="http://schemas.microsoft.com/office/drawing/2014/main" id="{AD1F023D-F997-4262-8BE8-3BAD698A4F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9226" y="3208338"/>
            <a:ext cx="1247775" cy="1255712"/>
          </a:xfrm>
          <a:prstGeom prst="line">
            <a:avLst/>
          </a:prstGeom>
          <a:noFill/>
          <a:ln w="12600" cap="sq">
            <a:solidFill>
              <a:srgbClr val="009999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9" name="Text Box 34">
            <a:extLst>
              <a:ext uri="{FF2B5EF4-FFF2-40B4-BE49-F238E27FC236}">
                <a16:creationId xmlns:a16="http://schemas.microsoft.com/office/drawing/2014/main" id="{AF9E292D-3286-4B6F-9E9C-BE5AC00A4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476" y="1360489"/>
            <a:ext cx="6683375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vi-VN" altLang="en-US" sz="2000" i="1"/>
              <a:t>Dễ dàng nhận được hoặc xác nhận với các bên liên quan</a:t>
            </a:r>
            <a:endParaRPr lang="fr-FR" altLang="en-US" sz="2000" i="1"/>
          </a:p>
        </p:txBody>
      </p:sp>
      <p:pic>
        <p:nvPicPr>
          <p:cNvPr id="57380" name="Picture 35">
            <a:extLst>
              <a:ext uri="{FF2B5EF4-FFF2-40B4-BE49-F238E27FC236}">
                <a16:creationId xmlns:a16="http://schemas.microsoft.com/office/drawing/2014/main" id="{4A4EC6E1-62BC-4E03-9C94-586907BA3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6" y="65088"/>
            <a:ext cx="976313" cy="855662"/>
          </a:xfrm>
          <a:prstGeom prst="rect">
            <a:avLst/>
          </a:prstGeom>
          <a:solidFill>
            <a:srgbClr val="4A427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DE26-46B6-4BBE-874D-F7401AC3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b="1">
                <a:latin typeface="+mj-lt"/>
                <a:cs typeface="Times New Roman" panose="02020603050405020304" pitchFamily="18" charset="0"/>
              </a:rPr>
              <a:t>7. Case study</a:t>
            </a:r>
            <a:br>
              <a:rPr lang="en-US" sz="4000" b="1">
                <a:latin typeface="+mj-lt"/>
                <a:cs typeface="Times New Roman" panose="02020603050405020304" pitchFamily="18" charset="0"/>
              </a:rPr>
            </a:br>
            <a:endParaRPr lang="en-US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EDD07-C397-4C87-B022-A8F484548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3530128"/>
            <a:ext cx="8915399" cy="1883119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000" b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Khai thác yêu cầu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Mô hình hóa yêu cầu</a:t>
            </a:r>
            <a:endParaRPr lang="en-US" sz="2000" b="1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ĐG chất lượng yêu cầu</a:t>
            </a:r>
            <a:endParaRPr lang="en-US" sz="2000" b="1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F3B7C-B286-4511-A1C2-D889B73D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5974-C27A-495C-BA50-1CD3987349C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1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2D7BEDA5-8704-4EF7-B7D0-F68B9746D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663" y="200025"/>
            <a:ext cx="71739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2800">
                <a:solidFill>
                  <a:srgbClr val="CC0000"/>
                </a:solidFill>
              </a:rPr>
              <a:t>Mục tiêu phổ biến trong RE</a:t>
            </a: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AD337C56-5472-406F-939B-9D007452C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1039813"/>
            <a:ext cx="8751888" cy="551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41313" indent="-339725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739775" indent="-282575"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fr-BE" altLang="en-US"/>
              <a:t>Như đã có ...</a:t>
            </a:r>
          </a:p>
          <a:p>
            <a:pPr lvl="1">
              <a:lnSpc>
                <a:spcPct val="100000"/>
              </a:lnSpc>
              <a:buClr>
                <a:srgbClr val="800080"/>
              </a:buClr>
              <a:buFont typeface="Comic Sans MS" panose="030F0702030302020204" pitchFamily="66" charset="0"/>
              <a:buChar char="–"/>
              <a:defRPr/>
            </a:pPr>
            <a:r>
              <a:rPr lang="fr-BE" altLang="en-US"/>
              <a:t>Kích thước của RE</a:t>
            </a:r>
            <a:endParaRPr lang="en-US" altLang="en-US"/>
          </a:p>
          <a:p>
            <a:pPr lvl="1">
              <a:buClr>
                <a:srgbClr val="800080"/>
              </a:buClr>
              <a:buFont typeface="Comic Sans MS" panose="030F0702030302020204" pitchFamily="66" charset="0"/>
              <a:buChar char="–"/>
              <a:defRPr/>
            </a:pPr>
            <a:r>
              <a:rPr lang="fr-BE" altLang="en-US"/>
              <a:t>Hiểu mục tiêu trong system-as-is, gợi ý mục tiêu của system-to-be</a:t>
            </a:r>
            <a:endParaRPr lang="en-US" altLang="en-US"/>
          </a:p>
          <a:p>
            <a:pPr lvl="1">
              <a:buClr>
                <a:srgbClr val="800080"/>
              </a:buClr>
              <a:buFont typeface="Comic Sans MS" panose="030F0702030302020204" pitchFamily="66" charset="0"/>
              <a:buChar char="–"/>
              <a:defRPr/>
            </a:pPr>
            <a:r>
              <a:rPr lang="fr-BE" altLang="en-US"/>
              <a:t>Phân tích mâu thuẫn giữa các mục tiêu, p</a:t>
            </a:r>
            <a:r>
              <a:rPr lang="vi-VN" altLang="en-US"/>
              <a:t>hân tích rủi ro không đáp ứng các mục tiêu quan trọng, đánh giá các lựa chọn đối với các mục tiêu</a:t>
            </a:r>
            <a:endParaRPr lang="en-US" altLang="en-US"/>
          </a:p>
          <a:p>
            <a:pPr lvl="1">
              <a:buClr>
                <a:srgbClr val="800080"/>
              </a:buClr>
              <a:buFont typeface="Comic Sans MS" panose="030F0702030302020204" pitchFamily="66" charset="0"/>
              <a:buChar char="–"/>
              <a:defRPr/>
            </a:pPr>
            <a:r>
              <a:rPr lang="en-US" altLang="en-US"/>
              <a:t>Xác định lý do cho các yêu cầu cụ thể</a:t>
            </a:r>
          </a:p>
          <a:p>
            <a:pPr lvl="1">
              <a:buClr>
                <a:srgbClr val="800080"/>
              </a:buClr>
              <a:buFont typeface="Comic Sans MS" panose="030F0702030302020204" pitchFamily="66" charset="0"/>
              <a:buChar char="–"/>
              <a:defRPr/>
            </a:pPr>
            <a:r>
              <a:rPr lang="en-US" altLang="en-US"/>
              <a:t>Kiểm tra các mục tiêu được đáp ứng bởi các yêu cầu hoạt động</a:t>
            </a:r>
          </a:p>
          <a:p>
            <a:pPr lvl="1">
              <a:buClr>
                <a:srgbClr val="800080"/>
              </a:buClr>
              <a:buFont typeface="Comic Sans MS" panose="030F0702030302020204" pitchFamily="66" charset="0"/>
              <a:buChar char="–"/>
              <a:defRPr/>
            </a:pPr>
            <a:r>
              <a:rPr lang="vi-VN" altLang="en-US"/>
              <a:t>Ghi lại các lập luận về sự hài lòng và tính truy cập ngược cho các mục tiêu của hệ thống</a:t>
            </a:r>
            <a:endParaRPr lang="en-US" altLang="en-US"/>
          </a:p>
          <a:p>
            <a:pPr lvl="1">
              <a:buClr>
                <a:srgbClr val="800080"/>
              </a:buClr>
              <a:defRPr/>
            </a:pPr>
            <a:r>
              <a:rPr lang="fr-BE" altLang="en-US" sz="2000">
                <a:solidFill>
                  <a:srgbClr val="352270"/>
                </a:solidFill>
                <a:latin typeface="Symbol" panose="05050102010706020507" pitchFamily="18" charset="2"/>
              </a:rPr>
              <a:t></a:t>
            </a:r>
            <a:r>
              <a:rPr lang="fr-BE" altLang="en-US" sz="2400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</a:rPr>
              <a:t></a:t>
            </a:r>
            <a:r>
              <a:rPr lang="fr-BE" altLang="en-US" sz="2400">
                <a:solidFill>
                  <a:srgbClr val="352270"/>
                </a:solidFill>
                <a:latin typeface="Symbol" panose="05050102010706020507" pitchFamily="18" charset="2"/>
              </a:rPr>
              <a:t></a:t>
            </a:r>
            <a:r>
              <a:rPr lang="vi-VN" altLang="en-US" sz="240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Mục tiêu là chìa khóa quan trọng để thúc đẩy quá trình RE</a:t>
            </a:r>
            <a:endParaRPr lang="fr-BE" altLang="en-US" sz="2400">
              <a:solidFill>
                <a:srgbClr val="352270"/>
              </a:solidFill>
            </a:endParaRPr>
          </a:p>
        </p:txBody>
      </p:sp>
      <p:pic>
        <p:nvPicPr>
          <p:cNvPr id="6148" name="Picture 3">
            <a:extLst>
              <a:ext uri="{FF2B5EF4-FFF2-40B4-BE49-F238E27FC236}">
                <a16:creationId xmlns:a16="http://schemas.microsoft.com/office/drawing/2014/main" id="{B66AEC95-9B3C-4583-967C-B35EFEDB7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87313"/>
            <a:ext cx="723900" cy="80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id="{1BFAC7E5-3E4E-433D-B3DE-9D24AF1B5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403225"/>
            <a:ext cx="86534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</a:rPr>
              <a:t>Mục tiêu hướng đến trong RE:  outline</a:t>
            </a: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D650EDBC-EC5A-4BD9-A0BF-8DBC40D8F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5789" y="1244601"/>
            <a:ext cx="8529637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39725" indent="-339725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 marL="739775" indent="-282575"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>
              <a:buClr>
                <a:srgbClr val="800080"/>
              </a:buClr>
              <a:buFont typeface="Wingdings" panose="05000000000000000000" pitchFamily="2" charset="2"/>
              <a:buChar char=""/>
            </a:pPr>
            <a:r>
              <a:rPr lang="en-US" altLang="en-US"/>
              <a:t>Mục tiêu là gì ?</a:t>
            </a:r>
          </a:p>
          <a:p>
            <a:pPr>
              <a:spcBef>
                <a:spcPts val="2400"/>
              </a:spcBef>
              <a:buClr>
                <a:srgbClr val="800080"/>
              </a:buClr>
              <a:buFont typeface="Wingdings" panose="05000000000000000000" pitchFamily="2" charset="2"/>
              <a:buChar char=""/>
            </a:pPr>
            <a:r>
              <a:rPr lang="vi-VN" altLang="en-US"/>
              <a:t>Mức độ chi tiết của các mục tiêu và mối quan hệ của họ với các yêu cầu và giả định</a:t>
            </a:r>
            <a:endParaRPr lang="en-US" altLang="en-US"/>
          </a:p>
          <a:p>
            <a:pPr>
              <a:spcBef>
                <a:spcPts val="2400"/>
              </a:spcBef>
              <a:buClr>
                <a:srgbClr val="800080"/>
              </a:buClr>
              <a:buFont typeface="Wingdings" panose="05000000000000000000" pitchFamily="2" charset="2"/>
              <a:buChar char=""/>
            </a:pPr>
            <a:r>
              <a:rPr lang="en-US" altLang="en-US"/>
              <a:t>Loại va danh mục mục tiêu</a:t>
            </a:r>
          </a:p>
          <a:p>
            <a:pPr lvl="1">
              <a:lnSpc>
                <a:spcPct val="140000"/>
              </a:lnSpc>
              <a:buClr>
                <a:srgbClr val="800080"/>
              </a:buClr>
              <a:buFont typeface="Comic Sans MS" panose="030F0702030302020204" pitchFamily="66" charset="0"/>
              <a:buChar char="–"/>
            </a:pPr>
            <a:r>
              <a:rPr lang="en-US" altLang="en-US"/>
              <a:t>Các loại mục tiêu : </a:t>
            </a:r>
            <a:r>
              <a:rPr lang="fr-BE" altLang="en-US"/>
              <a:t> </a:t>
            </a:r>
            <a:r>
              <a:rPr lang="en-US" altLang="en-US"/>
              <a:t>mục tiêu hành động, mục tiêu mềm</a:t>
            </a:r>
          </a:p>
          <a:p>
            <a:pPr lvl="1">
              <a:lnSpc>
                <a:spcPct val="130000"/>
              </a:lnSpc>
              <a:buClr>
                <a:srgbClr val="800080"/>
              </a:buClr>
              <a:buFont typeface="Comic Sans MS" panose="030F0702030302020204" pitchFamily="66" charset="0"/>
              <a:buChar char="–"/>
            </a:pPr>
            <a:r>
              <a:rPr lang="en-US" altLang="en-US"/>
              <a:t>Danh mục mục tiêu : chức năng, phi chức năng</a:t>
            </a:r>
          </a:p>
          <a:p>
            <a:pPr>
              <a:spcBef>
                <a:spcPts val="2400"/>
              </a:spcBef>
              <a:buClr>
                <a:srgbClr val="800080"/>
              </a:buClr>
              <a:buFont typeface="Wingdings" panose="05000000000000000000" pitchFamily="2" charset="2"/>
              <a:buChar char=""/>
            </a:pPr>
            <a:r>
              <a:rPr lang="en-US" altLang="en-US"/>
              <a:t>Vai trò trung tâm của các mục tiêu trong quá trình RE</a:t>
            </a:r>
          </a:p>
        </p:txBody>
      </p:sp>
      <p:pic>
        <p:nvPicPr>
          <p:cNvPr id="8196" name="Picture 3">
            <a:extLst>
              <a:ext uri="{FF2B5EF4-FFF2-40B4-BE49-F238E27FC236}">
                <a16:creationId xmlns:a16="http://schemas.microsoft.com/office/drawing/2014/main" id="{4E9E4C90-802A-4C3E-A59F-7A03603D3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71438"/>
            <a:ext cx="107315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8DD5EB86-AD6C-4AD2-A040-02ACE2130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0526" y="206375"/>
            <a:ext cx="64309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</a:rPr>
              <a:t>Mục tiêu là gì?</a:t>
            </a:r>
          </a:p>
        </p:txBody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051555CE-5A55-4450-9A2B-C5BA76AB6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9" y="925514"/>
            <a:ext cx="8904287" cy="573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39725" indent="-339725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739775" indent="-282575"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 indent="-227013"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80000"/>
              </a:lnSpc>
              <a:buClr>
                <a:srgbClr val="800080"/>
              </a:buClr>
              <a:buFont typeface="Wingdings" panose="05000000000000000000" pitchFamily="2" charset="2"/>
              <a:buChar char=""/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Goal</a:t>
            </a:r>
            <a:r>
              <a:rPr lang="en-US" altLang="en-US"/>
              <a:t> </a:t>
            </a:r>
            <a:r>
              <a:rPr lang="en-US" altLang="en-US">
                <a:solidFill>
                  <a:srgbClr val="800080"/>
                </a:solidFill>
              </a:rPr>
              <a:t>=</a:t>
            </a:r>
            <a:r>
              <a:rPr lang="en-US" altLang="en-US"/>
              <a:t>  </a:t>
            </a:r>
            <a:r>
              <a:rPr lang="vi-VN" altLang="en-US"/>
              <a:t>Tuyên bố </a:t>
            </a:r>
            <a:r>
              <a:rPr lang="en-US" altLang="en-US"/>
              <a:t>quy</a:t>
            </a:r>
            <a:r>
              <a:rPr lang="vi-VN" altLang="en-US"/>
              <a:t> định về ý định mà hệ thống phải thỏa mãn thông qua hợp tác của các </a:t>
            </a:r>
            <a:r>
              <a:rPr lang="en-US" altLang="en-US"/>
              <a:t>tác nhân</a:t>
            </a:r>
          </a:p>
          <a:p>
            <a:pPr>
              <a:lnSpc>
                <a:spcPct val="80000"/>
              </a:lnSpc>
              <a:buClr>
                <a:srgbClr val="800080"/>
              </a:buClr>
              <a:defRPr/>
            </a:pPr>
            <a:r>
              <a:rPr lang="en-US" altLang="en-US" sz="2200"/>
              <a:t>	</a:t>
            </a:r>
            <a:r>
              <a:rPr lang="en-US" altLang="en-US" sz="2200">
                <a:solidFill>
                  <a:srgbClr val="009999"/>
                </a:solidFill>
              </a:rPr>
              <a:t>“tuyên bố quy định":  trong trạng thái làm việc</a:t>
            </a:r>
          </a:p>
          <a:p>
            <a:pPr lvl="2">
              <a:lnSpc>
                <a:spcPct val="90000"/>
              </a:lnSpc>
              <a:spcBef>
                <a:spcPts val="688"/>
              </a:spcBef>
              <a:buClrTx/>
              <a:defRPr/>
            </a:pPr>
            <a:r>
              <a:rPr lang="en-US" altLang="en-US" sz="2200"/>
              <a:t>		                                 “sẽ”, “nên”, “phải”, ...</a:t>
            </a:r>
          </a:p>
          <a:p>
            <a:pPr lvl="2">
              <a:lnSpc>
                <a:spcPct val="170000"/>
              </a:lnSpc>
              <a:buClrTx/>
              <a:buFontTx/>
              <a:buNone/>
              <a:defRPr/>
            </a:pPr>
            <a:r>
              <a:rPr lang="en-US" altLang="en-US"/>
              <a:t>e.g.</a:t>
            </a:r>
            <a:r>
              <a:rPr lang="en-US" altLang="en-US">
                <a:solidFill>
                  <a:srgbClr val="663300"/>
                </a:solidFill>
              </a:rPr>
              <a:t>  </a:t>
            </a:r>
            <a:r>
              <a:rPr lang="en-US" altLang="en-US">
                <a:solidFill>
                  <a:srgbClr val="5F5F5F"/>
                </a:solidFill>
              </a:rPr>
              <a:t>“Cửa tàu sẽ đóng khi tàu đang di chuyển”</a:t>
            </a:r>
          </a:p>
          <a:p>
            <a:pPr lvl="2">
              <a:lnSpc>
                <a:spcPct val="120000"/>
              </a:lnSpc>
              <a:buClrTx/>
              <a:buFontTx/>
              <a:buNone/>
              <a:defRPr/>
            </a:pPr>
            <a:r>
              <a:rPr lang="en-US" altLang="en-US">
                <a:solidFill>
                  <a:srgbClr val="5F5F5F"/>
                </a:solidFill>
              </a:rPr>
              <a:t>	     “Thời gian cho vay sẽ giới hạn trong 2 tuần”</a:t>
            </a:r>
          </a:p>
          <a:p>
            <a:pPr lvl="1">
              <a:lnSpc>
                <a:spcPct val="160000"/>
              </a:lnSpc>
              <a:buClr>
                <a:srgbClr val="800080"/>
              </a:buClr>
              <a:buFont typeface="Comic Sans MS" panose="030F0702030302020204" pitchFamily="66" charset="0"/>
              <a:buChar char="–"/>
              <a:defRPr/>
            </a:pPr>
            <a:r>
              <a:rPr lang="vi-VN" altLang="en-US"/>
              <a:t>Công thức về vấn đề hiện tượng thế giới</a:t>
            </a:r>
            <a:endParaRPr lang="en-US" altLang="en-US"/>
          </a:p>
          <a:p>
            <a:pPr lvl="1">
              <a:lnSpc>
                <a:spcPct val="160000"/>
              </a:lnSpc>
              <a:buClr>
                <a:srgbClr val="800080"/>
              </a:buClr>
              <a:buFont typeface="Comic Sans MS" panose="030F0702030302020204" pitchFamily="66" charset="0"/>
              <a:buChar char="–"/>
              <a:defRPr/>
            </a:pPr>
            <a:r>
              <a:rPr lang="en-US" altLang="en-US"/>
              <a:t>“hệ thống":   system-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as-is</a:t>
            </a:r>
            <a:r>
              <a:rPr lang="en-US" altLang="en-US">
                <a:solidFill>
                  <a:srgbClr val="800080"/>
                </a:solidFill>
              </a:rPr>
              <a:t>,</a:t>
            </a:r>
            <a:r>
              <a:rPr lang="en-US" altLang="en-US"/>
              <a:t> system-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to-be</a:t>
            </a:r>
          </a:p>
          <a:p>
            <a:pPr lvl="2">
              <a:lnSpc>
                <a:spcPct val="80000"/>
              </a:lnSpc>
              <a:spcBef>
                <a:spcPts val="688"/>
              </a:spcBef>
              <a:buClrTx/>
              <a:defRPr/>
            </a:pPr>
            <a:r>
              <a:rPr lang="en-US" altLang="en-US" sz="2200"/>
              <a:t>	                                  phần mềm </a:t>
            </a:r>
            <a:r>
              <a:rPr lang="en-US" altLang="en-US" sz="2200">
                <a:solidFill>
                  <a:srgbClr val="800080"/>
                </a:solidFill>
              </a:rPr>
              <a:t>+</a:t>
            </a:r>
            <a:r>
              <a:rPr lang="en-US" altLang="en-US" sz="2200"/>
              <a:t> môi trường</a:t>
            </a:r>
          </a:p>
          <a:p>
            <a:pPr lvl="1">
              <a:lnSpc>
                <a:spcPct val="140000"/>
              </a:lnSpc>
              <a:buClr>
                <a:srgbClr val="800080"/>
              </a:buClr>
              <a:buFont typeface="Comic Sans MS" panose="030F0702030302020204" pitchFamily="66" charset="0"/>
              <a:buChar char="–"/>
              <a:defRPr/>
            </a:pPr>
            <a:r>
              <a:rPr lang="en-US" altLang="en-US"/>
              <a:t>“tác nhân":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vi-VN" altLang="en-US"/>
              <a:t>Thành phần hệ thống hoạt động</a:t>
            </a:r>
            <a:endParaRPr lang="en-US" altLang="en-US"/>
          </a:p>
          <a:p>
            <a:pPr lvl="1">
              <a:lnSpc>
                <a:spcPct val="80000"/>
              </a:lnSpc>
              <a:buClrTx/>
              <a:buFontTx/>
              <a:buNone/>
              <a:defRPr/>
            </a:pPr>
            <a:r>
              <a:rPr lang="en-US" altLang="en-US"/>
              <a:t>                  Chịu trách nhiệm cho sự hài lòng mục tiêu</a:t>
            </a:r>
          </a:p>
        </p:txBody>
      </p:sp>
      <p:pic>
        <p:nvPicPr>
          <p:cNvPr id="10244" name="Picture 3">
            <a:extLst>
              <a:ext uri="{FF2B5EF4-FFF2-40B4-BE49-F238E27FC236}">
                <a16:creationId xmlns:a16="http://schemas.microsoft.com/office/drawing/2014/main" id="{0738DD46-0560-4103-8D9B-9839FBE3E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80964"/>
            <a:ext cx="812800" cy="90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5" name="Picture 4">
            <a:extLst>
              <a:ext uri="{FF2B5EF4-FFF2-40B4-BE49-F238E27FC236}">
                <a16:creationId xmlns:a16="http://schemas.microsoft.com/office/drawing/2014/main" id="{9A2DB584-1205-40D1-91B0-51F89DCAD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0" y="3057526"/>
            <a:ext cx="712788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6" name="Picture 5">
            <a:extLst>
              <a:ext uri="{FF2B5EF4-FFF2-40B4-BE49-F238E27FC236}">
                <a16:creationId xmlns:a16="http://schemas.microsoft.com/office/drawing/2014/main" id="{78382418-EEB8-481C-8644-A5AA7E2C0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976" y="3519488"/>
            <a:ext cx="538163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>
            <a:extLst>
              <a:ext uri="{FF2B5EF4-FFF2-40B4-BE49-F238E27FC236}">
                <a16:creationId xmlns:a16="http://schemas.microsoft.com/office/drawing/2014/main" id="{3421F292-87D1-499E-B5EF-4A7471B2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189" y="157163"/>
            <a:ext cx="76676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CC0000"/>
                </a:solidFill>
              </a:rPr>
              <a:t>Sự hài lòng của mục tiêu đòi hỏi sự hợp tác của các tác nhân</a:t>
            </a:r>
          </a:p>
        </p:txBody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17B9F1B4-534C-42BD-859E-9B5B2493E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1003300"/>
            <a:ext cx="8658225" cy="554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39725" indent="-339725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741363" indent="-282575"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 indent="-227013"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lvl="1">
              <a:lnSpc>
                <a:spcPct val="140000"/>
              </a:lnSpc>
              <a:spcBef>
                <a:spcPts val="625"/>
              </a:spcBef>
              <a:buClrTx/>
              <a:defRPr/>
            </a:pPr>
            <a:r>
              <a:rPr lang="fr-FR" altLang="en-US" sz="1800">
                <a:solidFill>
                  <a:srgbClr val="5F5F5F"/>
                </a:solidFill>
              </a:rPr>
              <a:t> Duy trì</a:t>
            </a:r>
            <a:r>
              <a:rPr lang="fr-FR" altLang="en-US" sz="2000">
                <a:solidFill>
                  <a:srgbClr val="5F5F5F"/>
                </a:solidFill>
              </a:rPr>
              <a:t> [dịch chuyển an toàn]</a:t>
            </a:r>
            <a:r>
              <a:rPr lang="en-US" altLang="en-US" sz="2000">
                <a:solidFill>
                  <a:srgbClr val="5F5F5F"/>
                </a:solidFill>
              </a:rPr>
              <a:t>   </a:t>
            </a:r>
            <a:r>
              <a:rPr lang="en-US" altLang="en-US" sz="2000" b="1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</a:rPr>
              <a:t></a:t>
            </a:r>
          </a:p>
          <a:p>
            <a:pPr lvl="2">
              <a:spcBef>
                <a:spcPts val="250"/>
              </a:spcBef>
              <a:buClrTx/>
              <a:defRPr/>
            </a:pPr>
            <a:r>
              <a:rPr lang="en-US" altLang="en-US">
                <a:solidFill>
                  <a:srgbClr val="5F5F5F"/>
                </a:solidFill>
              </a:rPr>
              <a:t>   điều khiển trên xe   </a:t>
            </a:r>
            <a:r>
              <a:rPr lang="en-US" altLang="en-US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solidFill>
                  <a:srgbClr val="5F5F5F"/>
                </a:solidFill>
              </a:rPr>
              <a:t>  theo dõi hệ thống</a:t>
            </a:r>
            <a:r>
              <a:rPr lang="en-US" altLang="en-US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 </a:t>
            </a:r>
            <a:r>
              <a:rPr lang="en-US" altLang="en-US">
                <a:solidFill>
                  <a:srgbClr val="5F5F5F"/>
                </a:solidFill>
              </a:rPr>
              <a:t> máy trạm</a:t>
            </a:r>
            <a:r>
              <a:rPr lang="en-US" altLang="en-US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solidFill>
                  <a:srgbClr val="5F5F5F"/>
                </a:solidFill>
              </a:rPr>
              <a:t>  </a:t>
            </a:r>
          </a:p>
          <a:p>
            <a:pPr lvl="2">
              <a:spcBef>
                <a:spcPts val="250"/>
              </a:spcBef>
              <a:buClrTx/>
              <a:defRPr/>
            </a:pPr>
            <a:r>
              <a:rPr lang="en-US" altLang="en-US">
                <a:solidFill>
                  <a:srgbClr val="5F5F5F"/>
                </a:solidFill>
              </a:rPr>
              <a:t>         hành khách </a:t>
            </a:r>
            <a:r>
              <a:rPr lang="en-US" altLang="en-US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 </a:t>
            </a:r>
            <a:r>
              <a:rPr lang="en-US" altLang="en-US">
                <a:solidFill>
                  <a:srgbClr val="5F5F5F"/>
                </a:solidFill>
              </a:rPr>
              <a:t> người lái tàu</a:t>
            </a:r>
            <a:r>
              <a:rPr lang="en-US" altLang="en-US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solidFill>
                  <a:srgbClr val="5F5F5F"/>
                </a:solidFill>
              </a:rPr>
              <a:t> ...</a:t>
            </a:r>
          </a:p>
          <a:p>
            <a:pPr lvl="1">
              <a:lnSpc>
                <a:spcPct val="130000"/>
              </a:lnSpc>
              <a:spcBef>
                <a:spcPts val="625"/>
              </a:spcBef>
              <a:buClrTx/>
              <a:defRPr/>
            </a:pPr>
            <a:r>
              <a:rPr lang="fr-FR" altLang="en-US" sz="2000">
                <a:solidFill>
                  <a:srgbClr val="5F5F5F"/>
                </a:solidFill>
              </a:rPr>
              <a:t> Đạt được [Sao chép cuốn sách trở lại kệ]</a:t>
            </a:r>
            <a:r>
              <a:rPr lang="en-US" altLang="en-US" sz="2000">
                <a:solidFill>
                  <a:srgbClr val="5F5F5F"/>
                </a:solidFill>
              </a:rPr>
              <a:t>  </a:t>
            </a:r>
            <a:r>
              <a:rPr lang="en-US" altLang="en-US" sz="2000" b="1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</a:rPr>
              <a:t></a:t>
            </a:r>
            <a:r>
              <a:rPr lang="en-US" altLang="en-US" sz="2000" b="1">
                <a:solidFill>
                  <a:srgbClr val="5F5F5F"/>
                </a:solidFill>
              </a:rPr>
              <a:t> </a:t>
            </a:r>
          </a:p>
          <a:p>
            <a:pPr lvl="1">
              <a:lnSpc>
                <a:spcPct val="80000"/>
              </a:lnSpc>
              <a:spcBef>
                <a:spcPts val="625"/>
              </a:spcBef>
              <a:buClrTx/>
              <a:defRPr/>
            </a:pPr>
            <a:r>
              <a:rPr lang="en-US" altLang="en-US" sz="2000" b="1">
                <a:solidFill>
                  <a:srgbClr val="5F5F5F"/>
                </a:solidFill>
              </a:rPr>
              <a:t>      </a:t>
            </a:r>
            <a:r>
              <a:rPr lang="en-US" altLang="en-US" sz="2000">
                <a:solidFill>
                  <a:srgbClr val="5F5F5F"/>
                </a:solidFill>
              </a:rPr>
              <a:t>người bảo trợ </a:t>
            </a:r>
            <a:r>
              <a:rPr lang="en-US" altLang="en-US" sz="2000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sz="2000">
                <a:solidFill>
                  <a:srgbClr val="5F5F5F"/>
                </a:solidFill>
              </a:rPr>
              <a:t>  nhân viên </a:t>
            </a:r>
            <a:r>
              <a:rPr lang="en-US" altLang="en-US" sz="2000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 </a:t>
            </a:r>
            <a:r>
              <a:rPr lang="en-US" altLang="en-US" sz="2000">
                <a:solidFill>
                  <a:srgbClr val="5F5F5F"/>
                </a:solidFill>
              </a:rPr>
              <a:t> thư viện phần mềm</a:t>
            </a:r>
          </a:p>
          <a:p>
            <a:pPr>
              <a:lnSpc>
                <a:spcPct val="150000"/>
              </a:lnSpc>
              <a:buClr>
                <a:srgbClr val="800080"/>
              </a:buClr>
              <a:buFont typeface="Wingdings" panose="05000000000000000000" pitchFamily="2" charset="2"/>
              <a:buChar char=""/>
              <a:defRPr/>
            </a:pPr>
            <a:r>
              <a:rPr lang="en-US" altLang="en-US"/>
              <a:t>Tác nhân </a:t>
            </a:r>
            <a:r>
              <a:rPr lang="en-US" altLang="en-US">
                <a:solidFill>
                  <a:srgbClr val="800080"/>
                </a:solidFill>
              </a:rPr>
              <a:t>=</a:t>
            </a:r>
            <a:r>
              <a:rPr lang="en-US" altLang="en-US"/>
              <a:t>  vai trò, chứ không phải cá nhân</a:t>
            </a:r>
          </a:p>
          <a:p>
            <a:pPr>
              <a:lnSpc>
                <a:spcPct val="150000"/>
              </a:lnSpc>
              <a:buClr>
                <a:srgbClr val="800080"/>
              </a:buClr>
              <a:defRPr/>
            </a:pPr>
            <a:r>
              <a:rPr lang="en-US" altLang="en-US" sz="2200">
                <a:solidFill>
                  <a:srgbClr val="009999"/>
                </a:solidFill>
              </a:rPr>
              <a:t> - </a:t>
            </a:r>
            <a:r>
              <a:rPr lang="vi-VN" altLang="en-US" sz="2200">
                <a:solidFill>
                  <a:srgbClr val="009999"/>
                </a:solidFill>
              </a:rPr>
              <a:t>Phải hạn chế hành vi của nó để đáp ứng các mục tiêu được giao</a:t>
            </a:r>
            <a:endParaRPr lang="en-US" altLang="en-US" sz="2200">
              <a:solidFill>
                <a:srgbClr val="009999"/>
              </a:solidFill>
            </a:endParaRPr>
          </a:p>
          <a:p>
            <a:pPr>
              <a:lnSpc>
                <a:spcPct val="150000"/>
              </a:lnSpc>
              <a:buClr>
                <a:srgbClr val="800080"/>
              </a:buClr>
              <a:defRPr/>
            </a:pPr>
            <a:r>
              <a:rPr lang="en-US" altLang="en-US" sz="2200">
                <a:solidFill>
                  <a:srgbClr val="009999"/>
                </a:solidFill>
              </a:rPr>
              <a:t> - </a:t>
            </a:r>
            <a:r>
              <a:rPr lang="vi-VN" altLang="en-US" sz="2200">
                <a:solidFill>
                  <a:srgbClr val="009999"/>
                </a:solidFill>
              </a:rPr>
              <a:t>Phải có khả năng giám sát / kiểm soát hiện tượng liên quan đến các mục tiêu được giao</a:t>
            </a:r>
            <a:endParaRPr lang="en-US" altLang="en-US" sz="2200">
              <a:solidFill>
                <a:srgbClr val="009999"/>
              </a:solidFill>
            </a:endParaRPr>
          </a:p>
          <a:p>
            <a:pPr>
              <a:lnSpc>
                <a:spcPct val="150000"/>
              </a:lnSpc>
              <a:buClr>
                <a:srgbClr val="800080"/>
              </a:buClr>
              <a:defRPr/>
            </a:pPr>
            <a:r>
              <a:rPr lang="en-US" altLang="en-US"/>
              <a:t>Loại tác nhân</a:t>
            </a:r>
          </a:p>
          <a:p>
            <a:pPr lvl="1">
              <a:lnSpc>
                <a:spcPct val="80000"/>
              </a:lnSpc>
              <a:spcBef>
                <a:spcPts val="625"/>
              </a:spcBef>
              <a:buClr>
                <a:srgbClr val="800080"/>
              </a:buClr>
              <a:buFont typeface="Comic Sans MS" panose="030F0702030302020204" pitchFamily="66" charset="0"/>
              <a:buChar char="–"/>
              <a:defRPr/>
            </a:pPr>
            <a:r>
              <a:rPr lang="en-US" altLang="en-US"/>
              <a:t>Phần mềm</a:t>
            </a:r>
            <a:r>
              <a:rPr lang="en-US" altLang="en-US" sz="2000"/>
              <a:t>  (phần mềm kế tiếp, phần mềm kế thừa, phần mềm nước ngoài)</a:t>
            </a:r>
            <a:r>
              <a:rPr lang="ar-SA" altLang="en-US" sz="2000"/>
              <a:t>‏</a:t>
            </a:r>
            <a:endParaRPr lang="en-US" altLang="en-US" sz="2000"/>
          </a:p>
          <a:p>
            <a:pPr lvl="1">
              <a:lnSpc>
                <a:spcPct val="90000"/>
              </a:lnSpc>
              <a:spcBef>
                <a:spcPts val="625"/>
              </a:spcBef>
              <a:buClr>
                <a:srgbClr val="800080"/>
              </a:buClr>
              <a:buFont typeface="Comic Sans MS" panose="030F0702030302020204" pitchFamily="66" charset="0"/>
              <a:buChar char="–"/>
              <a:defRPr/>
            </a:pPr>
            <a:r>
              <a:rPr lang="en-US" altLang="en-US"/>
              <a:t>Thiết bị</a:t>
            </a:r>
            <a:r>
              <a:rPr lang="en-US" altLang="en-US" sz="2000"/>
              <a:t>  (cảm biến, thiết bị truyền thông, ...)</a:t>
            </a:r>
            <a:r>
              <a:rPr lang="ar-SA" altLang="en-US" sz="2000"/>
              <a:t>‏</a:t>
            </a:r>
            <a:endParaRPr lang="en-US" altLang="en-US" sz="2000"/>
          </a:p>
          <a:p>
            <a:pPr lvl="1">
              <a:lnSpc>
                <a:spcPct val="90000"/>
              </a:lnSpc>
              <a:buClr>
                <a:srgbClr val="800080"/>
              </a:buClr>
              <a:buFont typeface="Comic Sans MS" panose="030F0702030302020204" pitchFamily="66" charset="0"/>
              <a:buChar char="–"/>
              <a:defRPr/>
            </a:pPr>
            <a:r>
              <a:rPr lang="en-US" altLang="en-US"/>
              <a:t>Con người</a:t>
            </a:r>
          </a:p>
        </p:txBody>
      </p:sp>
      <p:pic>
        <p:nvPicPr>
          <p:cNvPr id="12292" name="Picture 3">
            <a:extLst>
              <a:ext uri="{FF2B5EF4-FFF2-40B4-BE49-F238E27FC236}">
                <a16:creationId xmlns:a16="http://schemas.microsoft.com/office/drawing/2014/main" id="{E7647DB6-3438-4B74-B29A-FD84512A5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28588"/>
            <a:ext cx="8128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3" name="Picture 4">
            <a:extLst>
              <a:ext uri="{FF2B5EF4-FFF2-40B4-BE49-F238E27FC236}">
                <a16:creationId xmlns:a16="http://schemas.microsoft.com/office/drawing/2014/main" id="{79D5EF47-B22F-47BA-BEFE-0A4711259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551" y="1074738"/>
            <a:ext cx="631825" cy="39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4" name="Picture 5">
            <a:extLst>
              <a:ext uri="{FF2B5EF4-FFF2-40B4-BE49-F238E27FC236}">
                <a16:creationId xmlns:a16="http://schemas.microsoft.com/office/drawing/2014/main" id="{3CCDF523-B622-4ADB-AC95-FDCF8AA89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189" y="2328864"/>
            <a:ext cx="5365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>
            <a:extLst>
              <a:ext uri="{FF2B5EF4-FFF2-40B4-BE49-F238E27FC236}">
                <a16:creationId xmlns:a16="http://schemas.microsoft.com/office/drawing/2014/main" id="{6003AACF-C75F-407D-8E40-095F6561A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538" y="231775"/>
            <a:ext cx="64309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fr-FR" altLang="en-US" sz="2800">
                <a:solidFill>
                  <a:srgbClr val="CC0000"/>
                </a:solidFill>
              </a:rPr>
              <a:t>Mục tiêu với thuộc tính miền</a:t>
            </a: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71DE1BCB-4EDE-498B-B251-3D7755EEC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026" y="1214439"/>
            <a:ext cx="8901113" cy="501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39725" indent="-339725"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739775" indent="-282575"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rgbClr val="800080"/>
              </a:buClr>
              <a:buFont typeface="Wingdings" panose="05000000000000000000" pitchFamily="2" charset="2"/>
              <a:buChar char=""/>
              <a:defRPr/>
            </a:pPr>
            <a:r>
              <a:rPr lang="fr-FR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Thuộc tính miền </a:t>
            </a:r>
            <a:r>
              <a:rPr lang="fr-FR" altLang="en-US">
                <a:solidFill>
                  <a:srgbClr val="800080"/>
                </a:solidFill>
              </a:rPr>
              <a:t>=</a:t>
            </a:r>
            <a:r>
              <a:rPr lang="fr-FR" altLang="en-US"/>
              <a:t> mô tả tuyên bố về môi trường</a:t>
            </a:r>
            <a:endParaRPr lang="fr-FR" altLang="en-US" sz="2200"/>
          </a:p>
          <a:p>
            <a:pPr lvl="1">
              <a:lnSpc>
                <a:spcPct val="160000"/>
              </a:lnSpc>
              <a:buClr>
                <a:srgbClr val="800080"/>
              </a:buClr>
              <a:buFont typeface="Comic Sans MS" panose="030F0702030302020204" pitchFamily="66" charset="0"/>
              <a:buChar char="–"/>
              <a:defRPr/>
            </a:pPr>
            <a:r>
              <a:rPr lang="en-US" altLang="en-US"/>
              <a:t>Trạng thái </a:t>
            </a:r>
            <a:r>
              <a:rPr lang="vi-VN" altLang="en-US"/>
              <a:t>chỉ dẫn: "là", "là", vv - không quy định</a:t>
            </a:r>
            <a:endParaRPr lang="en-US" altLang="en-US"/>
          </a:p>
          <a:p>
            <a:pPr lvl="1">
              <a:lnSpc>
                <a:spcPct val="160000"/>
              </a:lnSpc>
              <a:buClr>
                <a:srgbClr val="800080"/>
              </a:buClr>
              <a:buFont typeface="Comic Sans MS" panose="030F0702030302020204" pitchFamily="66" charset="0"/>
              <a:buChar char="–"/>
              <a:defRPr/>
            </a:pPr>
            <a:r>
              <a:rPr lang="en-US" altLang="en-US">
                <a:solidFill>
                  <a:srgbClr val="663300"/>
                </a:solidFill>
              </a:rPr>
              <a:t> </a:t>
            </a:r>
            <a:r>
              <a:rPr lang="en-US" altLang="en-US"/>
              <a:t>e.g.  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5F5F5F"/>
                </a:solidFill>
              </a:rPr>
              <a:t>“</a:t>
            </a:r>
            <a:r>
              <a:rPr lang="vi-VN" altLang="en-US" sz="2000">
                <a:solidFill>
                  <a:srgbClr val="5F5F5F"/>
                </a:solidFill>
              </a:rPr>
              <a:t>Nếu các cửa xe mở, chúng không</a:t>
            </a:r>
            <a:r>
              <a:rPr lang="en-US" altLang="en-US" sz="2000">
                <a:solidFill>
                  <a:srgbClr val="5F5F5F"/>
                </a:solidFill>
              </a:rPr>
              <a:t> được</a:t>
            </a:r>
            <a:r>
              <a:rPr lang="vi-VN" altLang="en-US" sz="2000">
                <a:solidFill>
                  <a:srgbClr val="5F5F5F"/>
                </a:solidFill>
              </a:rPr>
              <a:t> đóng</a:t>
            </a:r>
            <a:r>
              <a:rPr lang="en-US" altLang="en-US" sz="2000">
                <a:solidFill>
                  <a:srgbClr val="5F5F5F"/>
                </a:solidFill>
              </a:rPr>
              <a:t>”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Tx/>
              <a:defRPr/>
            </a:pPr>
            <a:r>
              <a:rPr lang="en-US" altLang="en-US" sz="2000">
                <a:solidFill>
                  <a:srgbClr val="5F5F5F"/>
                </a:solidFill>
              </a:rPr>
              <a:t>		         “</a:t>
            </a:r>
            <a:r>
              <a:rPr lang="vi-VN" altLang="en-US" sz="2000">
                <a:solidFill>
                  <a:srgbClr val="5F5F5F"/>
                </a:solidFill>
              </a:rPr>
              <a:t>Một cuốn sách mượn không có sẵn cho những người </a:t>
            </a:r>
            <a:r>
              <a:rPr lang="en-US" altLang="en-US" sz="2000">
                <a:solidFill>
                  <a:srgbClr val="5F5F5F"/>
                </a:solidFill>
              </a:rPr>
              <a:t>mượn</a:t>
            </a:r>
            <a:r>
              <a:rPr lang="vi-VN" altLang="en-US" sz="2000">
                <a:solidFill>
                  <a:srgbClr val="5F5F5F"/>
                </a:solidFill>
              </a:rPr>
              <a:t> khác</a:t>
            </a:r>
            <a:r>
              <a:rPr lang="en-US" altLang="en-US" sz="2000">
                <a:solidFill>
                  <a:srgbClr val="5F5F5F"/>
                </a:solidFill>
              </a:rPr>
              <a:t>”</a:t>
            </a:r>
          </a:p>
          <a:p>
            <a:pPr>
              <a:spcBef>
                <a:spcPts val="2400"/>
              </a:spcBef>
              <a:buClr>
                <a:srgbClr val="800080"/>
              </a:buClr>
              <a:buFont typeface="Wingdings" panose="05000000000000000000" pitchFamily="2" charset="2"/>
              <a:buChar char=""/>
              <a:defRPr/>
            </a:pPr>
            <a:r>
              <a:rPr lang="en-US" altLang="en-US"/>
              <a:t>Sự khác biệt giữa các mục tiêu và thuộc tính miền là cần thiết cho RE ...</a:t>
            </a:r>
          </a:p>
          <a:p>
            <a:pPr>
              <a:spcBef>
                <a:spcPts val="2400"/>
              </a:spcBef>
              <a:buClr>
                <a:srgbClr val="800080"/>
              </a:buClr>
              <a:defRPr/>
            </a:pPr>
            <a:r>
              <a:rPr lang="en-US" altLang="en-US" sz="2200"/>
              <a:t>	  </a:t>
            </a:r>
            <a:r>
              <a:rPr lang="vi-VN" altLang="en-US" sz="2200"/>
              <a:t>- Mục tiêu có thể thương lượng, suy yếu, ưu tiên</a:t>
            </a:r>
            <a:endParaRPr lang="en-US" altLang="en-US" sz="2200"/>
          </a:p>
          <a:p>
            <a:pPr>
              <a:spcBef>
                <a:spcPts val="2400"/>
              </a:spcBef>
              <a:buClr>
                <a:srgbClr val="800080"/>
              </a:buClr>
              <a:defRPr/>
            </a:pPr>
            <a:r>
              <a:rPr lang="en-US" altLang="en-US" sz="2200"/>
              <a:t>	  - </a:t>
            </a:r>
            <a:r>
              <a:rPr lang="en-US" altLang="en-US" sz="2200">
                <a:solidFill>
                  <a:srgbClr val="009999"/>
                </a:solidFill>
              </a:rPr>
              <a:t>Thuộc tính miền không thể</a:t>
            </a:r>
          </a:p>
          <a:p>
            <a:pPr>
              <a:spcBef>
                <a:spcPts val="2400"/>
              </a:spcBef>
              <a:buClr>
                <a:srgbClr val="800080"/>
              </a:buClr>
              <a:defRPr/>
            </a:pPr>
            <a:r>
              <a:rPr lang="en-US" altLang="en-US" sz="2200">
                <a:solidFill>
                  <a:srgbClr val="009999"/>
                </a:solidFill>
              </a:rPr>
              <a:t>	  - Cả hai yêu cầu trong tài liệu yêu cầu</a:t>
            </a:r>
          </a:p>
        </p:txBody>
      </p:sp>
      <p:pic>
        <p:nvPicPr>
          <p:cNvPr id="14340" name="Picture 3">
            <a:extLst>
              <a:ext uri="{FF2B5EF4-FFF2-40B4-BE49-F238E27FC236}">
                <a16:creationId xmlns:a16="http://schemas.microsoft.com/office/drawing/2014/main" id="{47B5BDB7-0633-4042-8F66-EBC70E68B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80964"/>
            <a:ext cx="812800" cy="90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>
            <a:extLst>
              <a:ext uri="{FF2B5EF4-FFF2-40B4-BE49-F238E27FC236}">
                <a16:creationId xmlns:a16="http://schemas.microsoft.com/office/drawing/2014/main" id="{9A95F455-3326-45B9-9735-1B78CB88B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57150"/>
            <a:ext cx="6999288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2800">
                <a:solidFill>
                  <a:srgbClr val="CC0000"/>
                </a:solidFill>
              </a:rPr>
              <a:t>Mức </a:t>
            </a:r>
            <a:r>
              <a:rPr lang="vi-VN" altLang="en-US" sz="2800">
                <a:solidFill>
                  <a:srgbClr val="CC0000"/>
                </a:solidFill>
              </a:rPr>
              <a:t>độ</a:t>
            </a:r>
            <a:r>
              <a:rPr lang="en-US" altLang="en-US" sz="2800">
                <a:solidFill>
                  <a:srgbClr val="CC0000"/>
                </a:solidFill>
              </a:rPr>
              <a:t> chi tiết của mục tiêu:</a:t>
            </a:r>
            <a:endParaRPr lang="fr-BE" altLang="en-US" sz="2800">
              <a:solidFill>
                <a:srgbClr val="CC0000"/>
              </a:solidFill>
            </a:endParaRPr>
          </a:p>
        </p:txBody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4E5B6B47-ABBF-4898-AB78-278CD1D1B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1282700"/>
            <a:ext cx="8902700" cy="480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2pPr>
            <a:lvl3pPr indent="-22701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anose="05050102010706020507" pitchFamily="18" charset="2"/>
                <a:cs typeface="Arial Unicode MS" panose="020B0604020202020204" pitchFamily="32" charset="0"/>
              </a:defRPr>
            </a:lvl9pPr>
          </a:lstStyle>
          <a:p>
            <a:pPr>
              <a:lnSpc>
                <a:spcPct val="140000"/>
              </a:lnSpc>
              <a:spcBef>
                <a:spcPts val="1200"/>
              </a:spcBef>
              <a:buClr>
                <a:srgbClr val="800080"/>
              </a:buClr>
              <a:buSzPct val="100000"/>
              <a:buFont typeface="Wingdings" panose="05000000000000000000" pitchFamily="2" charset="2"/>
              <a:buChar char=""/>
            </a:pPr>
            <a:r>
              <a:rPr lang="en-US" altLang="en-US">
                <a:solidFill>
                  <a:srgbClr val="352270"/>
                </a:solidFill>
                <a:latin typeface="Arial" panose="020B0604020202020204" pitchFamily="34" charset="0"/>
              </a:rPr>
              <a:t>Mục tiêu có thể </a:t>
            </a:r>
            <a:r>
              <a:rPr lang="vi-VN" altLang="en-US">
                <a:solidFill>
                  <a:srgbClr val="352270"/>
                </a:solidFill>
                <a:latin typeface="Arial" panose="020B0604020202020204" pitchFamily="34" charset="0"/>
              </a:rPr>
              <a:t>được</a:t>
            </a:r>
            <a:r>
              <a:rPr lang="en-US" altLang="en-US">
                <a:solidFill>
                  <a:srgbClr val="352270"/>
                </a:solidFill>
                <a:latin typeface="Arial" panose="020B0604020202020204" pitchFamily="34" charset="0"/>
              </a:rPr>
              <a:t> nêu ở các cấp </a:t>
            </a:r>
            <a:r>
              <a:rPr lang="vi-VN" altLang="en-US">
                <a:solidFill>
                  <a:srgbClr val="352270"/>
                </a:solidFill>
                <a:latin typeface="Arial" panose="020B0604020202020204" pitchFamily="34" charset="0"/>
              </a:rPr>
              <a:t>độ</a:t>
            </a:r>
            <a:r>
              <a:rPr lang="en-US" altLang="en-US">
                <a:solidFill>
                  <a:srgbClr val="352270"/>
                </a:solidFill>
                <a:latin typeface="Arial" panose="020B0604020202020204" pitchFamily="34" charset="0"/>
              </a:rPr>
              <a:t> truỳ t</a:t>
            </a:r>
            <a:r>
              <a:rPr lang="vi-VN" altLang="en-US">
                <a:solidFill>
                  <a:srgbClr val="352270"/>
                </a:solidFill>
                <a:latin typeface="Arial" panose="020B0604020202020204" pitchFamily="34" charset="0"/>
              </a:rPr>
              <a:t>ượ</a:t>
            </a:r>
            <a:r>
              <a:rPr lang="en-US" altLang="en-US">
                <a:solidFill>
                  <a:srgbClr val="352270"/>
                </a:solidFill>
                <a:latin typeface="Arial" panose="020B0604020202020204" pitchFamily="34" charset="0"/>
              </a:rPr>
              <a:t>ng khác nhau</a:t>
            </a:r>
          </a:p>
          <a:p>
            <a:pPr lvl="1">
              <a:lnSpc>
                <a:spcPct val="140000"/>
              </a:lnSpc>
              <a:spcBef>
                <a:spcPts val="688"/>
              </a:spcBef>
              <a:buClr>
                <a:srgbClr val="800080"/>
              </a:buClr>
              <a:buSzPct val="100000"/>
              <a:buFont typeface="Comic Sans MS" panose="030F0702030302020204" pitchFamily="66" charset="0"/>
              <a:buChar char="–"/>
            </a:pPr>
            <a:r>
              <a:rPr lang="en-US" altLang="en-US" sz="22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Mục tiêu cấp trên</a:t>
            </a:r>
            <a:r>
              <a:rPr lang="en-US" altLang="en-US" sz="2200">
                <a:solidFill>
                  <a:srgbClr val="009999"/>
                </a:solidFill>
                <a:latin typeface="Arial" panose="020B0604020202020204" pitchFamily="34" charset="0"/>
              </a:rPr>
              <a:t>:  chiến l</a:t>
            </a:r>
            <a:r>
              <a:rPr lang="vi-VN" altLang="en-US" sz="2200">
                <a:solidFill>
                  <a:srgbClr val="009999"/>
                </a:solidFill>
                <a:latin typeface="Arial" panose="020B0604020202020204" pitchFamily="34" charset="0"/>
              </a:rPr>
              <a:t>ược</a:t>
            </a:r>
            <a:r>
              <a:rPr lang="en-US" altLang="en-US" sz="2200">
                <a:solidFill>
                  <a:srgbClr val="009999"/>
                </a:solidFill>
                <a:latin typeface="Arial" panose="020B0604020202020204" pitchFamily="34" charset="0"/>
              </a:rPr>
              <a:t>, s</a:t>
            </a:r>
            <a:r>
              <a:rPr lang="vi-VN" altLang="en-US" sz="2200">
                <a:solidFill>
                  <a:srgbClr val="009999"/>
                </a:solidFill>
                <a:latin typeface="Arial" panose="020B0604020202020204" pitchFamily="34" charset="0"/>
              </a:rPr>
              <a:t>ơ</a:t>
            </a:r>
            <a:r>
              <a:rPr lang="en-US" altLang="en-US" sz="2200">
                <a:solidFill>
                  <a:srgbClr val="009999"/>
                </a:solidFill>
                <a:latin typeface="Arial" panose="020B0604020202020204" pitchFamily="34" charset="0"/>
              </a:rPr>
              <a:t> bộ</a:t>
            </a:r>
          </a:p>
          <a:p>
            <a:pPr lvl="2">
              <a:spcBef>
                <a:spcPts val="1250"/>
              </a:spcBef>
              <a:buSzPct val="100000"/>
            </a:pPr>
            <a:r>
              <a:rPr lang="en-US" altLang="en-US" sz="2000">
                <a:solidFill>
                  <a:srgbClr val="5F5F5F"/>
                </a:solidFill>
                <a:latin typeface="Arial" panose="020B0604020202020204" pitchFamily="34" charset="0"/>
              </a:rPr>
              <a:t>“t</a:t>
            </a:r>
            <a:r>
              <a:rPr lang="vi-VN" altLang="en-US" sz="2000">
                <a:solidFill>
                  <a:srgbClr val="5F5F5F"/>
                </a:solidFill>
                <a:latin typeface="Arial" panose="020B0604020202020204" pitchFamily="34" charset="0"/>
              </a:rPr>
              <a:t>ă</a:t>
            </a:r>
            <a:r>
              <a:rPr lang="en-US" altLang="en-US" sz="2000">
                <a:solidFill>
                  <a:srgbClr val="5F5F5F"/>
                </a:solidFill>
                <a:latin typeface="Arial" panose="020B0604020202020204" pitchFamily="34" charset="0"/>
              </a:rPr>
              <a:t>ng 50% công sức vận chuyển, di chuyển"</a:t>
            </a:r>
          </a:p>
          <a:p>
            <a:pPr lvl="2">
              <a:spcBef>
                <a:spcPts val="1250"/>
              </a:spcBef>
              <a:buSzPct val="100000"/>
            </a:pPr>
            <a:r>
              <a:rPr lang="en-US" altLang="en-US" sz="2000">
                <a:solidFill>
                  <a:srgbClr val="5F5F5F"/>
                </a:solidFill>
                <a:latin typeface="Arial" panose="020B0604020202020204" pitchFamily="34" charset="0"/>
              </a:rPr>
              <a:t>”</a:t>
            </a:r>
            <a:r>
              <a:rPr lang="vi-VN" altLang="en-US" sz="2000">
                <a:solidFill>
                  <a:srgbClr val="5F5F5F"/>
                </a:solidFill>
                <a:latin typeface="Arial" panose="020B0604020202020204" pitchFamily="34" charset="0"/>
              </a:rPr>
              <a:t> Truy cập hiệu quả vào công nghệ hiện đại </a:t>
            </a:r>
            <a:r>
              <a:rPr lang="en-US" altLang="en-US" sz="2000">
                <a:solidFill>
                  <a:srgbClr val="5F5F5F"/>
                </a:solidFill>
                <a:latin typeface="Arial" panose="020B0604020202020204" pitchFamily="34" charset="0"/>
              </a:rPr>
              <a:t>"</a:t>
            </a:r>
          </a:p>
          <a:p>
            <a:pPr lvl="1">
              <a:lnSpc>
                <a:spcPct val="170000"/>
              </a:lnSpc>
              <a:buClr>
                <a:srgbClr val="800080"/>
              </a:buClr>
              <a:buSzPct val="100000"/>
              <a:buFont typeface="Comic Sans MS" panose="030F0702030302020204" pitchFamily="66" charset="0"/>
              <a:buChar char="–"/>
            </a:pPr>
            <a:r>
              <a:rPr lang="vi-VN" altLang="en-US" sz="22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Mục tiêu cấp dưới </a:t>
            </a:r>
            <a:r>
              <a:rPr lang="en-US" altLang="en-US" sz="2200">
                <a:solidFill>
                  <a:srgbClr val="009999"/>
                </a:solidFill>
                <a:latin typeface="Arial" panose="020B0604020202020204" pitchFamily="34" charset="0"/>
              </a:rPr>
              <a:t>: kỹ thuật, rõ ràng</a:t>
            </a:r>
            <a:endParaRPr lang="en-US" altLang="en-US" sz="2200">
              <a:solidFill>
                <a:srgbClr val="5F5F5F"/>
              </a:solidFill>
              <a:latin typeface="Arial" panose="020B0604020202020204" pitchFamily="34" charset="0"/>
            </a:endParaRPr>
          </a:p>
          <a:p>
            <a:pPr lvl="1">
              <a:lnSpc>
                <a:spcPct val="170000"/>
              </a:lnSpc>
              <a:buClr>
                <a:srgbClr val="800080"/>
              </a:buClr>
              <a:buSzPct val="100000"/>
            </a:pPr>
            <a:r>
              <a:rPr lang="en-US" altLang="en-US" sz="2000">
                <a:solidFill>
                  <a:srgbClr val="5F5F5F"/>
                </a:solidFill>
                <a:latin typeface="Arial" panose="020B0604020202020204" pitchFamily="34" charset="0"/>
              </a:rPr>
              <a:t> </a:t>
            </a:r>
            <a:r>
              <a:rPr lang="vi-VN" altLang="en-US" sz="2000">
                <a:solidFill>
                  <a:srgbClr val="5F5F5F"/>
                </a:solidFill>
                <a:latin typeface="Arial" panose="020B0604020202020204" pitchFamily="34" charset="0"/>
              </a:rPr>
              <a:t>"Lệnh tăng tốc được gửi đi mỗi 3 giây"</a:t>
            </a:r>
            <a:r>
              <a:rPr lang="en-US" altLang="en-US" sz="2200">
                <a:solidFill>
                  <a:srgbClr val="5F5F5F"/>
                </a:solidFill>
                <a:latin typeface="Arial" panose="020B0604020202020204" pitchFamily="34" charset="0"/>
              </a:rPr>
              <a:t> </a:t>
            </a:r>
          </a:p>
          <a:p>
            <a:pPr lvl="1">
              <a:lnSpc>
                <a:spcPct val="170000"/>
              </a:lnSpc>
              <a:buClr>
                <a:srgbClr val="800080"/>
              </a:buClr>
              <a:buSzPct val="100000"/>
            </a:pPr>
            <a:r>
              <a:rPr lang="en-US" altLang="en-US" sz="2200">
                <a:solidFill>
                  <a:srgbClr val="5F5F5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>
                <a:solidFill>
                  <a:srgbClr val="5F5F5F"/>
                </a:solidFill>
                <a:latin typeface="Arial" panose="020B0604020202020204" pitchFamily="34" charset="0"/>
              </a:rPr>
              <a:t>"Lời nhắc nhở vào cuối kỳ hạn vay nếu không trả </a:t>
            </a:r>
            <a:r>
              <a:rPr lang="vi-VN" altLang="en-US" sz="2000">
                <a:solidFill>
                  <a:srgbClr val="5F5F5F"/>
                </a:solidFill>
                <a:latin typeface="Arial" panose="020B0604020202020204" pitchFamily="34" charset="0"/>
              </a:rPr>
              <a:t>đúng</a:t>
            </a:r>
            <a:r>
              <a:rPr lang="en-US" altLang="en-US" sz="2000">
                <a:solidFill>
                  <a:srgbClr val="5F5F5F"/>
                </a:solidFill>
                <a:latin typeface="Arial" panose="020B0604020202020204" pitchFamily="34" charset="0"/>
              </a:rPr>
              <a:t> hạn" </a:t>
            </a:r>
          </a:p>
          <a:p>
            <a:pPr lvl="1">
              <a:lnSpc>
                <a:spcPct val="170000"/>
              </a:lnSpc>
              <a:buClr>
                <a:srgbClr val="800080"/>
              </a:buClr>
              <a:buSzPct val="100000"/>
            </a:pPr>
            <a:r>
              <a:rPr lang="vi-VN" altLang="en-US">
                <a:solidFill>
                  <a:srgbClr val="352270"/>
                </a:solidFill>
                <a:latin typeface="Arial" panose="020B0604020202020204" pitchFamily="34" charset="0"/>
              </a:rPr>
              <a:t>Mục tiêu tốt hơn,</a:t>
            </a:r>
          </a:p>
          <a:p>
            <a:pPr lvl="1">
              <a:lnSpc>
                <a:spcPct val="170000"/>
              </a:lnSpc>
              <a:buClr>
                <a:srgbClr val="800080"/>
              </a:buClr>
              <a:buSzPct val="100000"/>
            </a:pPr>
            <a:r>
              <a:rPr lang="vi-VN" altLang="en-US">
                <a:solidFill>
                  <a:srgbClr val="352270"/>
                </a:solidFill>
                <a:latin typeface="Arial" panose="020B0604020202020204" pitchFamily="34" charset="0"/>
              </a:rPr>
              <a:t>           Các đại lý yêu cầu cho sự hài lòng</a:t>
            </a:r>
            <a:endParaRPr lang="en-US" altLang="en-US">
              <a:solidFill>
                <a:srgbClr val="352270"/>
              </a:solidFill>
              <a:latin typeface="Arial" panose="020B0604020202020204" pitchFamily="34" charset="0"/>
            </a:endParaRPr>
          </a:p>
        </p:txBody>
      </p:sp>
      <p:pic>
        <p:nvPicPr>
          <p:cNvPr id="16388" name="Picture 3">
            <a:extLst>
              <a:ext uri="{FF2B5EF4-FFF2-40B4-BE49-F238E27FC236}">
                <a16:creationId xmlns:a16="http://schemas.microsoft.com/office/drawing/2014/main" id="{629E4395-C3B8-4E8C-A306-8B8CF516A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80964"/>
            <a:ext cx="812800" cy="90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9" name="Picture 4">
            <a:extLst>
              <a:ext uri="{FF2B5EF4-FFF2-40B4-BE49-F238E27FC236}">
                <a16:creationId xmlns:a16="http://schemas.microsoft.com/office/drawing/2014/main" id="{C596AF74-8078-40DD-ACD6-8651A4CC4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113" y="2474913"/>
            <a:ext cx="715962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0" name="Picture 5">
            <a:extLst>
              <a:ext uri="{FF2B5EF4-FFF2-40B4-BE49-F238E27FC236}">
                <a16:creationId xmlns:a16="http://schemas.microsoft.com/office/drawing/2014/main" id="{BA552DFF-EA6D-41BC-91C0-D7B5E3ADC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788" y="2952751"/>
            <a:ext cx="53816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1" name="Picture 6">
            <a:extLst>
              <a:ext uri="{FF2B5EF4-FFF2-40B4-BE49-F238E27FC236}">
                <a16:creationId xmlns:a16="http://schemas.microsoft.com/office/drawing/2014/main" id="{92FC892F-E009-4464-9C32-1913FF633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563" y="4584701"/>
            <a:ext cx="53816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2" name="Picture 7">
            <a:extLst>
              <a:ext uri="{FF2B5EF4-FFF2-40B4-BE49-F238E27FC236}">
                <a16:creationId xmlns:a16="http://schemas.microsoft.com/office/drawing/2014/main" id="{27E2E4F3-44AA-4254-82D0-0F8B3895B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951" y="4041775"/>
            <a:ext cx="7159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>
            <a:extLst>
              <a:ext uri="{FF2B5EF4-FFF2-40B4-BE49-F238E27FC236}">
                <a16:creationId xmlns:a16="http://schemas.microsoft.com/office/drawing/2014/main" id="{E0F0AD30-F834-4311-BAB0-F95AE431C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238" y="269876"/>
            <a:ext cx="6869112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52270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1pPr>
            <a:lvl2pPr>
              <a:lnSpc>
                <a:spcPct val="11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2pPr>
            <a:lvl3pPr>
              <a:lnSpc>
                <a:spcPct val="11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BD9DC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9999"/>
                </a:solidFill>
                <a:latin typeface="Arial" panose="020B0604020202020204" pitchFamily="34" charset="0"/>
                <a:cs typeface="Arial Unicode MS" panose="020B0604020202020204" pitchFamily="32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vi-VN" altLang="en-US" sz="2800">
                <a:solidFill>
                  <a:srgbClr val="CC0000"/>
                </a:solidFill>
              </a:rPr>
              <a:t>Mục tiêu, yêu cầu và mong đợi</a:t>
            </a:r>
            <a:endParaRPr lang="en-US" altLang="en-US" sz="2800">
              <a:solidFill>
                <a:srgbClr val="CC0000"/>
              </a:solidFill>
            </a:endParaRP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CE42B290-0F76-49E7-90C5-5D5E0170A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0" y="1662114"/>
            <a:ext cx="8985250" cy="401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 marL="339725" indent="-339725"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itchFamily="18" charset="2"/>
                <a:cs typeface="Arial Unicode MS" pitchFamily="32" charset="0"/>
              </a:defRPr>
            </a:lvl1pPr>
            <a:lvl2pPr marL="741363" indent="-282575"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itchFamily="18" charset="2"/>
                <a:cs typeface="Arial Unicode MS" pitchFamily="32" charset="0"/>
              </a:defRPr>
            </a:lvl2pPr>
            <a:lvl3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itchFamily="18" charset="2"/>
                <a:cs typeface="Arial Unicode MS" pitchFamily="32" charset="0"/>
              </a:defRPr>
            </a:lvl3pPr>
            <a:lvl4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itchFamily="18" charset="2"/>
                <a:cs typeface="Arial Unicode MS" pitchFamily="32" charset="0"/>
              </a:defRPr>
            </a:lvl4pPr>
            <a:lvl5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itchFamily="18" charset="2"/>
                <a:cs typeface="Arial Unicode MS" pitchFamily="32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itchFamily="18" charset="2"/>
                <a:cs typeface="Arial Unicode MS" pitchFamily="32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itchFamily="18" charset="2"/>
                <a:cs typeface="Arial Unicode MS" pitchFamily="32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itchFamily="18" charset="2"/>
                <a:cs typeface="Arial Unicode MS" pitchFamily="32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Symbol" pitchFamily="18" charset="2"/>
                <a:cs typeface="Arial Unicode MS" pitchFamily="32" charset="0"/>
              </a:defRPr>
            </a:lvl9pPr>
          </a:lstStyle>
          <a:p>
            <a:pPr algn="l">
              <a:lnSpc>
                <a:spcPct val="110000"/>
              </a:lnSpc>
              <a:spcBef>
                <a:spcPts val="1925"/>
              </a:spcBef>
              <a:buClr>
                <a:srgbClr val="800080"/>
              </a:buClr>
              <a:buFont typeface="Wingdings" pitchFamily="2" charset="2"/>
              <a:buChar char=""/>
              <a:defRPr/>
            </a:pPr>
            <a:r>
              <a:rPr lang="en-US" altLang="en-US" dirty="0" err="1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Yêu</a:t>
            </a:r>
            <a:r>
              <a:rPr lang="en-US" altLang="en-US" dirty="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en-US" dirty="0" err="1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cầu</a:t>
            </a:r>
            <a:r>
              <a:rPr lang="en-US" altLang="en-US" dirty="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en-US" dirty="0">
                <a:solidFill>
                  <a:srgbClr val="800080"/>
                </a:solidFill>
                <a:latin typeface="Arial" charset="0"/>
              </a:rPr>
              <a:t>=</a:t>
            </a:r>
            <a:r>
              <a:rPr lang="en-US" altLang="en-US" dirty="0">
                <a:solidFill>
                  <a:srgbClr val="352270"/>
                </a:solidFill>
                <a:latin typeface="Arial" charset="0"/>
              </a:rPr>
              <a:t> </a:t>
            </a:r>
            <a:r>
              <a:rPr lang="vi-VN" altLang="en-US" sz="2200" dirty="0">
                <a:solidFill>
                  <a:srgbClr val="352270"/>
                </a:solidFill>
                <a:latin typeface="Arial" charset="0"/>
              </a:rPr>
              <a:t>Mục tiêu được giao cho một đại lý trong phần mềm</a:t>
            </a:r>
            <a:endParaRPr lang="en-US" altLang="en-US" sz="2200" dirty="0">
              <a:solidFill>
                <a:srgbClr val="352270"/>
              </a:solidFill>
              <a:latin typeface="Arial" charset="0"/>
            </a:endParaRPr>
          </a:p>
          <a:p>
            <a:pPr marL="0" indent="0" algn="l">
              <a:lnSpc>
                <a:spcPct val="110000"/>
              </a:lnSpc>
              <a:spcBef>
                <a:spcPts val="1925"/>
              </a:spcBef>
              <a:buClr>
                <a:srgbClr val="800080"/>
              </a:buClr>
              <a:defRPr/>
            </a:pPr>
            <a:r>
              <a:rPr lang="en-US" altLang="en-US" sz="1800" dirty="0">
                <a:solidFill>
                  <a:srgbClr val="5F5F5F"/>
                </a:solidFill>
                <a:latin typeface="Arial" charset="0"/>
              </a:rPr>
              <a:t>        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 “ </a:t>
            </a:r>
            <a:r>
              <a:rPr lang="fr-FR" altLang="en-US" sz="2000" dirty="0" err="1">
                <a:solidFill>
                  <a:srgbClr val="5F5F5F"/>
                </a:solidFill>
                <a:latin typeface="Arial" charset="0"/>
              </a:rPr>
              <a:t>Cửa</a:t>
            </a:r>
            <a:r>
              <a:rPr lang="fr-FR" altLang="en-US" sz="20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fr-FR" altLang="en-US" sz="2000" dirty="0" err="1">
                <a:solidFill>
                  <a:srgbClr val="5F5F5F"/>
                </a:solidFill>
                <a:latin typeface="Arial" charset="0"/>
              </a:rPr>
              <a:t>tàu</a:t>
            </a:r>
            <a:r>
              <a:rPr lang="fr-FR" altLang="en-US" sz="2000" dirty="0">
                <a:solidFill>
                  <a:srgbClr val="5F5F5F"/>
                </a:solidFill>
                <a:latin typeface="Arial" charset="0"/>
              </a:rPr>
              <a:t> = ‘</a:t>
            </a:r>
            <a:r>
              <a:rPr lang="vi-VN" altLang="en-US" sz="2000" dirty="0">
                <a:solidFill>
                  <a:srgbClr val="5F5F5F"/>
                </a:solidFill>
                <a:latin typeface="Arial" charset="0"/>
              </a:rPr>
              <a:t>đón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g</a:t>
            </a:r>
            <a:r>
              <a:rPr lang="fr-FR" altLang="en-US" sz="2000" dirty="0">
                <a:solidFill>
                  <a:srgbClr val="5F5F5F"/>
                </a:solidFill>
                <a:latin typeface="Arial" charset="0"/>
              </a:rPr>
              <a:t>’ khi </a:t>
            </a:r>
            <a:r>
              <a:rPr lang="fr-FR" altLang="en-US" sz="2000" dirty="0" err="1">
                <a:solidFill>
                  <a:srgbClr val="5F5F5F"/>
                </a:solidFill>
                <a:latin typeface="Arial" charset="0"/>
              </a:rPr>
              <a:t>tốc</a:t>
            </a:r>
            <a:r>
              <a:rPr lang="fr-FR" altLang="en-US" sz="20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vi-VN" altLang="en-US" sz="2000" dirty="0">
                <a:solidFill>
                  <a:srgbClr val="5F5F5F"/>
                </a:solidFill>
                <a:latin typeface="Arial" charset="0"/>
              </a:rPr>
              <a:t>độ </a:t>
            </a:r>
            <a:r>
              <a:rPr lang="en-US" altLang="en-US" sz="2000" dirty="0" err="1">
                <a:solidFill>
                  <a:srgbClr val="5F5F5F"/>
                </a:solidFill>
                <a:latin typeface="Arial" charset="0"/>
              </a:rPr>
              <a:t>tàu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en-US" altLang="en-US" sz="2000" dirty="0">
                <a:solidFill>
                  <a:srgbClr val="352270"/>
                </a:solidFill>
              </a:rPr>
              <a:t></a:t>
            </a:r>
            <a:r>
              <a:rPr lang="fr-FR" altLang="en-US" sz="2000" dirty="0">
                <a:solidFill>
                  <a:srgbClr val="5F5F5F"/>
                </a:solidFill>
                <a:latin typeface="Arial" charset="0"/>
              </a:rPr>
              <a:t>0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"</a:t>
            </a:r>
            <a:r>
              <a:rPr lang="fr-FR" altLang="en-US" sz="2000" dirty="0">
                <a:solidFill>
                  <a:srgbClr val="5F5F5F"/>
                </a:solidFill>
                <a:latin typeface="Arial" charset="0"/>
              </a:rPr>
              <a:t>    </a:t>
            </a:r>
            <a:r>
              <a:rPr lang="en-US" altLang="en-US" sz="2000" b="1" dirty="0">
                <a:solidFill>
                  <a:srgbClr val="800080"/>
                </a:solidFill>
              </a:rPr>
              <a:t></a:t>
            </a:r>
            <a:r>
              <a:rPr lang="en-US" altLang="en-US" sz="2000" b="1" dirty="0">
                <a:solidFill>
                  <a:srgbClr val="5F5F5F"/>
                </a:solidFill>
                <a:latin typeface="Arial" charset="0"/>
              </a:rPr>
              <a:t>  </a:t>
            </a:r>
            <a:r>
              <a:rPr lang="en-US" altLang="en-US" sz="2000" dirty="0" err="1">
                <a:solidFill>
                  <a:srgbClr val="5F5F5F"/>
                </a:solidFill>
                <a:latin typeface="Arial" charset="0"/>
              </a:rPr>
              <a:t>Điều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en-US" altLang="en-US" sz="2000" dirty="0" err="1">
                <a:solidFill>
                  <a:srgbClr val="5F5F5F"/>
                </a:solidFill>
                <a:latin typeface="Arial" charset="0"/>
              </a:rPr>
              <a:t>khiển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en-US" altLang="en-US" sz="2000" dirty="0" err="1">
                <a:solidFill>
                  <a:srgbClr val="5F5F5F"/>
                </a:solidFill>
                <a:latin typeface="Arial" charset="0"/>
              </a:rPr>
              <a:t>tàu</a:t>
            </a:r>
            <a:endParaRPr lang="en-US" altLang="en-US" sz="2000" i="1" dirty="0">
              <a:solidFill>
                <a:srgbClr val="5F5F5F"/>
              </a:solidFill>
              <a:latin typeface="Arial" charset="0"/>
            </a:endParaRPr>
          </a:p>
          <a:p>
            <a:pPr lvl="1" algn="l">
              <a:lnSpc>
                <a:spcPct val="120000"/>
              </a:lnSpc>
              <a:spcBef>
                <a:spcPts val="1250"/>
              </a:spcBef>
              <a:buClrTx/>
              <a:defRPr/>
            </a:pP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  ”</a:t>
            </a:r>
            <a:r>
              <a:rPr lang="vi-VN" altLang="en-US" sz="2000" dirty="0">
                <a:solidFill>
                  <a:srgbClr val="5F5F5F"/>
                </a:solidFill>
                <a:latin typeface="Arial" charset="0"/>
              </a:rPr>
              <a:t> Lệnh tăng tốc được gửi đi mỗi 3 giây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”    </a:t>
            </a:r>
            <a:r>
              <a:rPr lang="en-US" altLang="en-US" sz="2000" b="1" dirty="0">
                <a:solidFill>
                  <a:srgbClr val="800080"/>
                </a:solidFill>
              </a:rPr>
              <a:t></a:t>
            </a:r>
            <a:r>
              <a:rPr lang="en-US" altLang="en-US" sz="2000" b="1" dirty="0">
                <a:solidFill>
                  <a:srgbClr val="5F5F5F"/>
                </a:solidFill>
                <a:latin typeface="Arial" charset="0"/>
              </a:rPr>
              <a:t>  </a:t>
            </a:r>
            <a:r>
              <a:rPr lang="en-US" altLang="en-US" sz="2000" i="1" dirty="0" err="1">
                <a:solidFill>
                  <a:srgbClr val="5F5F5F"/>
                </a:solidFill>
                <a:latin typeface="Arial" charset="0"/>
              </a:rPr>
              <a:t>Máy</a:t>
            </a:r>
            <a:r>
              <a:rPr lang="en-US" altLang="en-US" sz="2000" i="1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en-US" altLang="en-US" sz="2000" i="1" dirty="0" err="1">
                <a:solidFill>
                  <a:srgbClr val="5F5F5F"/>
                </a:solidFill>
                <a:latin typeface="Arial" charset="0"/>
              </a:rPr>
              <a:t>trạm</a:t>
            </a:r>
            <a:endParaRPr lang="en-US" altLang="en-US" sz="2000" i="1" dirty="0">
              <a:solidFill>
                <a:srgbClr val="5F5F5F"/>
              </a:solidFill>
              <a:latin typeface="Arial" charset="0"/>
            </a:endParaRPr>
          </a:p>
          <a:p>
            <a:pPr algn="l">
              <a:lnSpc>
                <a:spcPct val="180000"/>
              </a:lnSpc>
              <a:spcBef>
                <a:spcPts val="1650"/>
              </a:spcBef>
              <a:buClr>
                <a:srgbClr val="800080"/>
              </a:buClr>
              <a:buFont typeface="Wingdings" pitchFamily="2" charset="2"/>
              <a:buChar char=""/>
              <a:defRPr/>
            </a:pPr>
            <a:r>
              <a:rPr lang="en-US" altLang="en-US" dirty="0" err="1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Mong</a:t>
            </a:r>
            <a:r>
              <a:rPr lang="en-US" altLang="en-US" dirty="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vi-VN" altLang="en-US" dirty="0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đợ</a:t>
            </a:r>
            <a:r>
              <a:rPr lang="en-US" altLang="en-US" dirty="0" err="1">
                <a:solidFill>
                  <a:srgbClr val="35227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</a:t>
            </a:r>
            <a:r>
              <a:rPr lang="en-US" altLang="en-US" dirty="0">
                <a:solidFill>
                  <a:srgbClr val="352270"/>
                </a:solidFill>
                <a:latin typeface="Arial" charset="0"/>
              </a:rPr>
              <a:t> </a:t>
            </a:r>
            <a:r>
              <a:rPr lang="en-US" altLang="en-US" dirty="0">
                <a:solidFill>
                  <a:srgbClr val="800080"/>
                </a:solidFill>
                <a:latin typeface="Arial" charset="0"/>
              </a:rPr>
              <a:t>=</a:t>
            </a:r>
            <a:r>
              <a:rPr lang="en-US" altLang="en-US" dirty="0">
                <a:solidFill>
                  <a:srgbClr val="352270"/>
                </a:solidFill>
                <a:latin typeface="Arial" charset="0"/>
              </a:rPr>
              <a:t> </a:t>
            </a:r>
            <a:r>
              <a:rPr lang="vi-VN" altLang="en-US" sz="2200" dirty="0">
                <a:solidFill>
                  <a:srgbClr val="352270"/>
                </a:solidFill>
                <a:latin typeface="Arial" charset="0"/>
              </a:rPr>
              <a:t>Mục tiêu được giao cho một tác nhân duy nhất</a:t>
            </a:r>
            <a:endParaRPr lang="en-US" altLang="en-US" sz="2200" dirty="0">
              <a:solidFill>
                <a:srgbClr val="352270"/>
              </a:solidFill>
              <a:latin typeface="Arial" charset="0"/>
            </a:endParaRPr>
          </a:p>
          <a:p>
            <a:pPr marL="0" indent="0" algn="l">
              <a:lnSpc>
                <a:spcPct val="180000"/>
              </a:lnSpc>
              <a:spcBef>
                <a:spcPts val="1650"/>
              </a:spcBef>
              <a:buClr>
                <a:srgbClr val="800080"/>
              </a:buClr>
              <a:defRPr/>
            </a:pP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	  - </a:t>
            </a:r>
            <a:r>
              <a:rPr lang="vi-VN" altLang="en-US" sz="2200" dirty="0">
                <a:solidFill>
                  <a:srgbClr val="009999"/>
                </a:solidFill>
                <a:latin typeface="Arial" charset="0"/>
              </a:rPr>
              <a:t>Giả định về môi trường</a:t>
            </a:r>
            <a:endParaRPr lang="en-US" altLang="en-US" sz="2200" dirty="0">
              <a:solidFill>
                <a:srgbClr val="009999"/>
              </a:solidFill>
              <a:latin typeface="Arial" charset="0"/>
            </a:endParaRPr>
          </a:p>
          <a:p>
            <a:pPr lvl="1" algn="l">
              <a:lnSpc>
                <a:spcPct val="80000"/>
              </a:lnSpc>
              <a:spcBef>
                <a:spcPts val="1650"/>
              </a:spcBef>
              <a:buClr>
                <a:srgbClr val="800080"/>
              </a:buClr>
              <a:buFont typeface="Comic Sans MS" pitchFamily="64" charset="0"/>
              <a:buChar char="–"/>
              <a:defRPr/>
            </a:pP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Không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thể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thi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hành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(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khi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không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giống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nh</a:t>
            </a:r>
            <a:r>
              <a:rPr lang="vi-VN" altLang="en-US" sz="2200" dirty="0">
                <a:solidFill>
                  <a:srgbClr val="009999"/>
                </a:solidFill>
                <a:latin typeface="Arial" charset="0"/>
              </a:rPr>
              <a:t>ư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yêu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 </a:t>
            </a:r>
            <a:r>
              <a:rPr lang="en-US" altLang="en-US" sz="2200" dirty="0" err="1">
                <a:solidFill>
                  <a:srgbClr val="009999"/>
                </a:solidFill>
                <a:latin typeface="Arial" charset="0"/>
              </a:rPr>
              <a:t>cầu</a:t>
            </a:r>
            <a:r>
              <a:rPr lang="en-US" altLang="en-US" sz="2200" dirty="0">
                <a:solidFill>
                  <a:srgbClr val="009999"/>
                </a:solidFill>
                <a:latin typeface="Arial" charset="0"/>
              </a:rPr>
              <a:t>)</a:t>
            </a:r>
            <a:r>
              <a:rPr lang="ar-SA" altLang="en-US" sz="2200" dirty="0">
                <a:solidFill>
                  <a:srgbClr val="009999"/>
                </a:solidFill>
                <a:latin typeface="Arial" charset="0"/>
              </a:rPr>
              <a:t>‏</a:t>
            </a:r>
            <a:endParaRPr lang="en-US" altLang="en-US" sz="2200" dirty="0">
              <a:solidFill>
                <a:srgbClr val="009999"/>
              </a:solidFill>
              <a:latin typeface="Arial" charset="0"/>
            </a:endParaRPr>
          </a:p>
          <a:p>
            <a:pPr algn="l">
              <a:lnSpc>
                <a:spcPct val="160000"/>
              </a:lnSpc>
              <a:spcBef>
                <a:spcPts val="1000"/>
              </a:spcBef>
              <a:buClrTx/>
              <a:defRPr/>
            </a:pPr>
            <a:r>
              <a:rPr lang="fr-FR" altLang="en-US" sz="2000" dirty="0">
                <a:solidFill>
                  <a:srgbClr val="4A427C"/>
                </a:solidFill>
                <a:latin typeface="Arial" charset="0"/>
              </a:rPr>
              <a:t>      </a:t>
            </a:r>
            <a:r>
              <a:rPr lang="fr-FR" altLang="en-US" sz="1600" dirty="0">
                <a:solidFill>
                  <a:srgbClr val="4A427C"/>
                </a:solidFill>
                <a:latin typeface="Arial" charset="0"/>
              </a:rPr>
              <a:t> </a:t>
            </a:r>
            <a:r>
              <a:rPr lang="fr-FR" altLang="en-US" sz="2000" dirty="0">
                <a:solidFill>
                  <a:srgbClr val="5F5F5F"/>
                </a:solidFill>
                <a:latin typeface="Arial" charset="0"/>
              </a:rPr>
              <a:t>  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”</a:t>
            </a:r>
            <a:r>
              <a:rPr lang="fr-FR" altLang="en-US" sz="2000" dirty="0" err="1">
                <a:solidFill>
                  <a:srgbClr val="5F5F5F"/>
                </a:solidFill>
                <a:latin typeface="Arial" charset="0"/>
              </a:rPr>
              <a:t>Mở</a:t>
            </a:r>
            <a:r>
              <a:rPr lang="fr-FR" altLang="en-US" sz="20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fr-FR" altLang="en-US" sz="2000" dirty="0" err="1">
                <a:solidFill>
                  <a:srgbClr val="5F5F5F"/>
                </a:solidFill>
                <a:latin typeface="Arial" charset="0"/>
              </a:rPr>
              <a:t>cửa</a:t>
            </a:r>
            <a:r>
              <a:rPr lang="fr-FR" altLang="en-US" sz="20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fr-FR" altLang="en-US" sz="2000" dirty="0" err="1">
                <a:solidFill>
                  <a:srgbClr val="5F5F5F"/>
                </a:solidFill>
                <a:latin typeface="Arial" charset="0"/>
              </a:rPr>
              <a:t>tàu</a:t>
            </a:r>
            <a:r>
              <a:rPr lang="fr-FR" altLang="en-US" sz="20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fr-FR" altLang="en-US" sz="2000" dirty="0" err="1">
                <a:solidFill>
                  <a:srgbClr val="5F5F5F"/>
                </a:solidFill>
                <a:latin typeface="Arial" charset="0"/>
              </a:rPr>
              <a:t>phía</a:t>
            </a:r>
            <a:r>
              <a:rPr lang="fr-FR" altLang="en-US" sz="20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fr-FR" altLang="en-US" sz="2000" dirty="0" err="1">
                <a:solidFill>
                  <a:srgbClr val="5F5F5F"/>
                </a:solidFill>
                <a:latin typeface="Arial" charset="0"/>
              </a:rPr>
              <a:t>bên</a:t>
            </a:r>
            <a:r>
              <a:rPr lang="fr-FR" altLang="en-US" sz="20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fr-FR" altLang="en-US" sz="2000" dirty="0" err="1">
                <a:solidFill>
                  <a:srgbClr val="5F5F5F"/>
                </a:solidFill>
                <a:latin typeface="Arial" charset="0"/>
              </a:rPr>
              <a:t>trái</a:t>
            </a:r>
            <a:r>
              <a:rPr lang="fr-FR" altLang="en-US" sz="2000" dirty="0">
                <a:solidFill>
                  <a:srgbClr val="5F5F5F"/>
                </a:solidFill>
                <a:latin typeface="Arial" charset="0"/>
              </a:rPr>
              <a:t> khi </a:t>
            </a:r>
            <a:r>
              <a:rPr lang="vi-VN" altLang="en-US" sz="2000" dirty="0">
                <a:solidFill>
                  <a:srgbClr val="5F5F5F"/>
                </a:solidFill>
                <a:latin typeface="Arial" charset="0"/>
              </a:rPr>
              <a:t>đế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n</a:t>
            </a:r>
            <a:r>
              <a:rPr lang="fr-FR" altLang="en-US" sz="20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vi-VN" altLang="en-US" sz="2000" dirty="0">
                <a:solidFill>
                  <a:srgbClr val="5F5F5F"/>
                </a:solidFill>
                <a:latin typeface="Arial" charset="0"/>
              </a:rPr>
              <a:t>đ</a:t>
            </a:r>
            <a:r>
              <a:rPr lang="en-US" altLang="en-US" sz="2000" dirty="0" err="1">
                <a:solidFill>
                  <a:srgbClr val="5F5F5F"/>
                </a:solidFill>
                <a:latin typeface="Arial" charset="0"/>
              </a:rPr>
              <a:t>iểm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en-US" altLang="en-US" sz="2000" dirty="0" err="1">
                <a:solidFill>
                  <a:srgbClr val="5F5F5F"/>
                </a:solidFill>
                <a:latin typeface="Arial" charset="0"/>
              </a:rPr>
              <a:t>dừng</a:t>
            </a:r>
            <a:r>
              <a:rPr lang="en-US" altLang="en-US" sz="2000" dirty="0">
                <a:solidFill>
                  <a:srgbClr val="5F5F5F"/>
                </a:solidFill>
                <a:latin typeface="Arial" charset="0"/>
              </a:rPr>
              <a:t>”</a:t>
            </a:r>
            <a:r>
              <a:rPr lang="fr-FR" altLang="en-US" sz="2000" dirty="0">
                <a:solidFill>
                  <a:srgbClr val="5F5F5F"/>
                </a:solidFill>
                <a:latin typeface="Arial" charset="0"/>
              </a:rPr>
              <a:t>   </a:t>
            </a:r>
            <a:r>
              <a:rPr lang="en-US" altLang="en-US" sz="2000" b="1" dirty="0">
                <a:solidFill>
                  <a:srgbClr val="800080"/>
                </a:solidFill>
              </a:rPr>
              <a:t></a:t>
            </a:r>
            <a:r>
              <a:rPr lang="en-US" altLang="en-US" sz="2000" b="1" dirty="0">
                <a:solidFill>
                  <a:srgbClr val="800080"/>
                </a:solidFill>
                <a:latin typeface="Arial" charset="0"/>
              </a:rPr>
              <a:t>  </a:t>
            </a:r>
            <a:r>
              <a:rPr lang="fr-FR" altLang="en-US" sz="2000" i="1" dirty="0" err="1">
                <a:solidFill>
                  <a:srgbClr val="5F5F5F"/>
                </a:solidFill>
                <a:latin typeface="Arial" charset="0"/>
              </a:rPr>
              <a:t>Hành</a:t>
            </a:r>
            <a:r>
              <a:rPr lang="fr-FR" altLang="en-US" sz="2000" i="1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fr-FR" altLang="en-US" sz="2000" i="1" dirty="0" err="1">
                <a:solidFill>
                  <a:srgbClr val="5F5F5F"/>
                </a:solidFill>
                <a:latin typeface="Arial" charset="0"/>
              </a:rPr>
              <a:t>khách</a:t>
            </a:r>
            <a:endParaRPr lang="fr-FR" altLang="en-US" sz="2000" i="1" dirty="0">
              <a:solidFill>
                <a:srgbClr val="5F5F5F"/>
              </a:solidFill>
              <a:latin typeface="Arial" charset="0"/>
            </a:endParaRPr>
          </a:p>
        </p:txBody>
      </p:sp>
      <p:pic>
        <p:nvPicPr>
          <p:cNvPr id="18436" name="Picture 3">
            <a:extLst>
              <a:ext uri="{FF2B5EF4-FFF2-40B4-BE49-F238E27FC236}">
                <a16:creationId xmlns:a16="http://schemas.microsoft.com/office/drawing/2014/main" id="{8A397201-BF66-4A92-8013-42F48057B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100" y="187326"/>
            <a:ext cx="820738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7" name="Picture 4">
            <a:extLst>
              <a:ext uri="{FF2B5EF4-FFF2-40B4-BE49-F238E27FC236}">
                <a16:creationId xmlns:a16="http://schemas.microsoft.com/office/drawing/2014/main" id="{EA436D73-F105-45C2-86F2-6E9B1C2C0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80964"/>
            <a:ext cx="854075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2656</Words>
  <Application>Microsoft Office PowerPoint</Application>
  <PresentationFormat>Widescreen</PresentationFormat>
  <Paragraphs>328</Paragraphs>
  <Slides>29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</vt:lpstr>
      <vt:lpstr>Calibri</vt:lpstr>
      <vt:lpstr>Century Gothic</vt:lpstr>
      <vt:lpstr>Comic Sans MS</vt:lpstr>
      <vt:lpstr>Roboto Bk</vt:lpstr>
      <vt:lpstr>Symbol</vt:lpstr>
      <vt:lpstr>Tahoma</vt:lpstr>
      <vt:lpstr>Times New Roman</vt:lpstr>
      <vt:lpstr>Wingdings</vt:lpstr>
      <vt:lpstr>Wingdings 3</vt:lpstr>
      <vt:lpstr>Wisp</vt:lpstr>
      <vt:lpstr>Picture</vt:lpstr>
      <vt:lpstr>Microsoft Word Picture</vt:lpstr>
      <vt:lpstr>KỸ THUẬT PHÂN TÍCH YÊU CẦU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 Case study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KỸ THUẬT PHÂN TÍCH YÊU CẦU</dc:title>
  <dc:creator>Trinh Dong NGUYEN</dc:creator>
  <cp:lastModifiedBy>Trinh Dong NGUYEN</cp:lastModifiedBy>
  <cp:revision>3</cp:revision>
  <dcterms:created xsi:type="dcterms:W3CDTF">2021-08-13T16:47:39Z</dcterms:created>
  <dcterms:modified xsi:type="dcterms:W3CDTF">2021-10-24T03:29:03Z</dcterms:modified>
</cp:coreProperties>
</file>