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8" r:id="rId3"/>
    <p:sldId id="272" r:id="rId4"/>
    <p:sldId id="259" r:id="rId5"/>
    <p:sldId id="265" r:id="rId6"/>
    <p:sldId id="260" r:id="rId7"/>
    <p:sldId id="274" r:id="rId8"/>
    <p:sldId id="275" r:id="rId9"/>
    <p:sldId id="261" r:id="rId10"/>
    <p:sldId id="262" r:id="rId11"/>
    <p:sldId id="273" r:id="rId1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22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D222D-D952-C145-843D-199D302A77DA}" type="datetimeFigureOut">
              <a:t>09/05/2023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1858E-1222-3946-B319-AB366DA5B0ED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93511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59E48B0-E771-45C9-AB56-0F26AE611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A531DB60-DD7E-4851-B377-341FA0D2B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30075D6-655A-4776-8040-72062F701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F3C2-B57D-3E41-BF6C-EA55D594EAF9}" type="datetime1">
              <a:t>09/05/2023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F99E3D9-132B-4B37-9099-5FC3FEA77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5027BA5-CCA2-4341-9AE4-56C9603C3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5646-5F3C-4771-9991-8E8CCB4924A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29422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F8AB74D-9AB8-4ACE-89A5-D8344B265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F348126D-1F61-41CD-BD0F-30DBC28D0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E553FC5-B3C5-4BE6-86F7-7D4070262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8E743-56C3-794A-820B-17D4956630DE}" type="datetime1">
              <a:t>09/05/2023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03EA954-9231-40D5-B8E7-6D7C35AC8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6FD12C8-A150-40BC-8908-E80469F5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5646-5F3C-4771-9991-8E8CCB4924A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17013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BB398126-0CBB-4D54-B38B-8A8A4B1E8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53931BA4-1D7D-4494-BCC0-F152C46F9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4EE7D8C-D39B-457A-92D4-557C70340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F1FD-B947-B94C-95BB-E232BA8CF790}" type="datetime1">
              <a:t>09/05/2023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1E9454E-3311-4401-9C9C-228EA6EE4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E557E37-57E2-4774-ACBD-FDB881A68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5646-5F3C-4771-9991-8E8CCB4924A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0831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EFE68D3-FF8D-486D-AB26-79B23C38C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65A0A64-6458-4B07-8FFC-F2622A011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0E2430E-A397-4C3F-8552-217412158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A688-E0EE-9947-AF54-275A5CC4607E}" type="datetime1">
              <a:t>09/05/2023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D1396E2-3F42-4472-8763-B16163C29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B5D6CAB-8915-4593-9037-D0072EFA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5646-5F3C-4771-9991-8E8CCB4924A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68252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CFEC94E-7E01-4500-85A6-C5D63C79E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75280C9-B9EA-435C-A883-D53A69F71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E4E8B1B-5838-420B-929E-155154D1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F1FA4-A028-3948-A2A0-7EF0DDAED790}" type="datetime1">
              <a:t>09/05/2023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D260387-EF04-4B1B-8E60-0D387120B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F6C7983-7DC3-4605-A0DF-69D3C1014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5646-5F3C-4771-9991-8E8CCB4924A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373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79D1B87-5392-40C4-8185-E8005D5B8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9C25E33-9D2B-4398-905A-1F4BAB4F8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696D3197-E2CE-464D-9DBC-29D4E17D1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95335A6-7AC7-439D-BF00-3FA4E1258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05B27-375A-4F4B-A2D3-A972CD86167C}" type="datetime1">
              <a:t>09/05/2023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C43188F-91E6-4A73-B122-BC1C4DA36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97E0D5C-FAD0-4AF3-9BAD-8EBCDD9AE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5646-5F3C-4771-9991-8E8CCB4924A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95297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446FF4F-5383-4DF1-9F37-5353B9450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6DC6EEA-58CC-497F-BC3F-C35AD82D3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63A7533A-0A2C-43EF-93B4-B40421D9B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34E50346-9B15-4D8C-90D1-7002AC0B92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E109DD77-9312-4CF4-94E2-212F61101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A1F050D3-BB5B-4CA5-9770-C519E900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D569-E6B5-4045-8050-1B7F37402870}" type="datetime1">
              <a:t>09/05/2023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C431C293-E23D-4EE2-895F-AAD58A225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E536CF37-FF76-46FB-9412-274D63F50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5646-5F3C-4771-9991-8E8CCB4924A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8880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C7387BC-9037-4F88-8C14-D81239863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3DCC61B8-158A-4EC0-ABC4-53283DA74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97F4-3CD5-B145-93CB-38CE0D066AC8}" type="datetime1">
              <a:t>09/05/2023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114DC917-EDCB-47C2-B7E9-86DAB80B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B8D42CC1-1818-4E6A-B3F9-6E9552B7F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5646-5F3C-4771-9991-8E8CCB4924A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88520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B06FE007-5B2A-4643-9D7A-32CC64D3A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B828-BF93-334A-8690-1974B785229D}" type="datetime1">
              <a:t>09/05/2023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D6BF5448-BF2F-4292-A0BD-C450A63C5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7107ADA-1C8C-435A-9D9F-B5D74056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5646-5F3C-4771-9991-8E8CCB4924A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14789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63B3504-B766-4C7B-9745-94B24DC75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88A175B-0B0D-4FDD-8A8A-8E8660F40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61EB94E9-01EC-436E-9B53-462FE6CC4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D8A6F855-5FE2-4378-8769-2F4AD7501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CEF8-F6A4-514B-9449-BD54CF4E16E9}" type="datetime1">
              <a:t>09/05/2023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D2FA5187-0D68-4030-B104-81EEAE957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743A44D2-F27B-4505-B2E6-5857B0902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5646-5F3C-4771-9991-8E8CCB4924A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45078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D2BC1A6-ABF2-4CA4-B01C-90F13FF70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3CE3077D-B0AC-4560-852F-06C1F577B3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21111119-9E05-47B3-91B0-D8BA1858B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FE6E576B-3BAA-4EE7-B03E-AA0AF9B5A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4E90-1B5A-CF4A-84BC-B609AD83272C}" type="datetime1">
              <a:t>09/05/2023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5984B514-010B-4B10-9153-B6BB51FD8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FA1A15DE-76C9-4631-9DF7-5D725660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5646-5F3C-4771-9991-8E8CCB4924A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22830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CE658F4E-2E4E-441C-96CE-D7857EF25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A6E56CD-ECF6-4444-8070-869E36EA4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DFEF455-6BE9-40AF-BB5C-F0AE42BBFE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40D51-4099-F14F-BD0C-381AB08DEFBC}" type="datetime1">
              <a:t>09/05/2023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EF653C9-4AA6-4D86-88FA-B0BBC9CF9E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26B7D76-7E84-43BA-BAD6-93BB9EA9AF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85646-5F3C-4771-9991-8E8CCB4924A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72577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7BFC1E3-E935-4FAA-9A43-E9EDC6329B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Lab 2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D9C3456C-887B-4900-B7E9-5E3AE0C7D5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OOP cơ bản</a:t>
            </a:r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07B3D-BF8F-110F-E495-CC70F723B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5646-5F3C-4771-9991-8E8CCB4924A7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8282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2.5. Một số kiểu trả về đặc biệt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53589" y="2573383"/>
            <a:ext cx="76156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8752115" y="2362789"/>
            <a:ext cx="2601685" cy="656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/>
              <a:t>Thứ tự thực thi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02897-DAE8-B1A6-3483-54E361ADD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5646-5F3C-4771-9991-8E8CCB4924A7}" type="slidenum">
              <a:rPr lang="vi-VN" smtClean="0"/>
              <a:t>10</a:t>
            </a:fld>
            <a:endParaRPr lang="vi-VN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F23C095-FD09-1A55-10ED-833A53C9A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238772"/>
              </p:ext>
            </p:extLst>
          </p:nvPr>
        </p:nvGraphicFramePr>
        <p:xfrm>
          <a:off x="838199" y="1741762"/>
          <a:ext cx="9445768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203">
                  <a:extLst>
                    <a:ext uri="{9D8B030D-6E8A-4147-A177-3AD203B41FA5}">
                      <a16:colId xmlns:a16="http://schemas.microsoft.com/office/drawing/2014/main" val="4052198721"/>
                    </a:ext>
                  </a:extLst>
                </a:gridCol>
                <a:gridCol w="8698565">
                  <a:extLst>
                    <a:ext uri="{9D8B030D-6E8A-4147-A177-3AD203B41FA5}">
                      <a16:colId xmlns:a16="http://schemas.microsoft.com/office/drawing/2014/main" val="2136543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VN" sz="3200" b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3200" b="0">
                          <a:solidFill>
                            <a:schemeClr val="tx1"/>
                          </a:solidFill>
                        </a:rPr>
                        <a:t>clerk.upPower().upPower().upPower();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183647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4C4CD7C-E7AF-39D4-02AB-188ECD4F4910}"/>
              </a:ext>
            </a:extLst>
          </p:cNvPr>
          <p:cNvSpPr txBox="1"/>
          <p:nvPr/>
        </p:nvSpPr>
        <p:spPr>
          <a:xfrm>
            <a:off x="838199" y="2710556"/>
            <a:ext cx="96991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3200"/>
              <a:t>Như vậy, clerk.upPower() phải trả về object Superman</a:t>
            </a:r>
          </a:p>
        </p:txBody>
      </p:sp>
      <p:graphicFrame>
        <p:nvGraphicFramePr>
          <p:cNvPr id="13" name="Table 8">
            <a:extLst>
              <a:ext uri="{FF2B5EF4-FFF2-40B4-BE49-F238E27FC236}">
                <a16:creationId xmlns:a16="http://schemas.microsoft.com/office/drawing/2014/main" id="{248742C9-E937-2749-BBEE-A0E20965A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338730"/>
              </p:ext>
            </p:extLst>
          </p:nvPr>
        </p:nvGraphicFramePr>
        <p:xfrm>
          <a:off x="838199" y="3492104"/>
          <a:ext cx="9445768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203">
                  <a:extLst>
                    <a:ext uri="{9D8B030D-6E8A-4147-A177-3AD203B41FA5}">
                      <a16:colId xmlns:a16="http://schemas.microsoft.com/office/drawing/2014/main" val="2399215472"/>
                    </a:ext>
                  </a:extLst>
                </a:gridCol>
                <a:gridCol w="8698565">
                  <a:extLst>
                    <a:ext uri="{9D8B030D-6E8A-4147-A177-3AD203B41FA5}">
                      <a16:colId xmlns:a16="http://schemas.microsoft.com/office/drawing/2014/main" val="3867387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VN" sz="3200" b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3200" b="0">
                          <a:solidFill>
                            <a:schemeClr val="tx1"/>
                          </a:solidFill>
                        </a:rPr>
                        <a:t>Superman upPower() {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876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sz="3200" b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3200" b="0">
                          <a:solidFill>
                            <a:schemeClr val="tx1"/>
                          </a:solidFill>
                        </a:rPr>
                        <a:t>      cout &lt;&lt; “Up”;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1336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sz="3200" b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>
                          <a:solidFill>
                            <a:schemeClr val="tx1"/>
                          </a:solidFill>
                        </a:rPr>
                        <a:t>      return Superman();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41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sz="3200" b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447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34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2.5. Một số kiểu trả về đặc biệt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53589" y="2573383"/>
            <a:ext cx="76156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8752115" y="2362789"/>
            <a:ext cx="2601685" cy="656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/>
              <a:t>Thứ tự thực thi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02897-DAE8-B1A6-3483-54E361ADD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5646-5F3C-4771-9991-8E8CCB4924A7}" type="slidenum">
              <a:rPr lang="vi-VN" smtClean="0"/>
              <a:t>11</a:t>
            </a:fld>
            <a:endParaRPr lang="vi-VN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F23C095-FD09-1A55-10ED-833A53C9A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553528"/>
              </p:ext>
            </p:extLst>
          </p:nvPr>
        </p:nvGraphicFramePr>
        <p:xfrm>
          <a:off x="838199" y="1741762"/>
          <a:ext cx="9445768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203">
                  <a:extLst>
                    <a:ext uri="{9D8B030D-6E8A-4147-A177-3AD203B41FA5}">
                      <a16:colId xmlns:a16="http://schemas.microsoft.com/office/drawing/2014/main" val="4052198721"/>
                    </a:ext>
                  </a:extLst>
                </a:gridCol>
                <a:gridCol w="8698565">
                  <a:extLst>
                    <a:ext uri="{9D8B030D-6E8A-4147-A177-3AD203B41FA5}">
                      <a16:colId xmlns:a16="http://schemas.microsoft.com/office/drawing/2014/main" val="2136543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VN" sz="3200" b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3200" b="0">
                          <a:solidFill>
                            <a:schemeClr val="tx1"/>
                          </a:solidFill>
                        </a:rPr>
                        <a:t>clerk-&gt;upPower()-&gt;upPower()-&gt;upPower();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183647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4C4CD7C-E7AF-39D4-02AB-188ECD4F4910}"/>
              </a:ext>
            </a:extLst>
          </p:cNvPr>
          <p:cNvSpPr txBox="1"/>
          <p:nvPr/>
        </p:nvSpPr>
        <p:spPr>
          <a:xfrm>
            <a:off x="838199" y="2710556"/>
            <a:ext cx="96991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3200"/>
              <a:t>Như vậy, clerk.upPower() phải trả về con trỏ Superman</a:t>
            </a:r>
          </a:p>
        </p:txBody>
      </p:sp>
      <p:graphicFrame>
        <p:nvGraphicFramePr>
          <p:cNvPr id="13" name="Table 8">
            <a:extLst>
              <a:ext uri="{FF2B5EF4-FFF2-40B4-BE49-F238E27FC236}">
                <a16:creationId xmlns:a16="http://schemas.microsoft.com/office/drawing/2014/main" id="{248742C9-E937-2749-BBEE-A0E20965A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130156"/>
              </p:ext>
            </p:extLst>
          </p:nvPr>
        </p:nvGraphicFramePr>
        <p:xfrm>
          <a:off x="838199" y="3492104"/>
          <a:ext cx="9445768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203">
                  <a:extLst>
                    <a:ext uri="{9D8B030D-6E8A-4147-A177-3AD203B41FA5}">
                      <a16:colId xmlns:a16="http://schemas.microsoft.com/office/drawing/2014/main" val="2399215472"/>
                    </a:ext>
                  </a:extLst>
                </a:gridCol>
                <a:gridCol w="8698565">
                  <a:extLst>
                    <a:ext uri="{9D8B030D-6E8A-4147-A177-3AD203B41FA5}">
                      <a16:colId xmlns:a16="http://schemas.microsoft.com/office/drawing/2014/main" val="3867387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VN" sz="3200" b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3200" b="0">
                          <a:solidFill>
                            <a:schemeClr val="tx1"/>
                          </a:solidFill>
                        </a:rPr>
                        <a:t>Superman* upPower() {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876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sz="3200" b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3200" b="0">
                          <a:solidFill>
                            <a:schemeClr val="tx1"/>
                          </a:solidFill>
                        </a:rPr>
                        <a:t>      cout &lt;&lt; “Up”;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1336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sz="3200" b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>
                          <a:solidFill>
                            <a:schemeClr val="tx1"/>
                          </a:solidFill>
                        </a:rPr>
                        <a:t>      return this;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41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sz="3200" b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447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9087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Lý thuyết tuần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class, object, property, method.</a:t>
            </a:r>
          </a:p>
          <a:p>
            <a:r>
              <a:rPr lang="en-US"/>
              <a:t>new, delete.</a:t>
            </a:r>
          </a:p>
          <a:p>
            <a:r>
              <a:rPr lang="en-US"/>
              <a:t>constructor, destructor.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D4795D-71EC-0C58-3CB6-E0E9FC803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5646-5F3C-4771-9991-8E8CCB4924A7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72413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D5E36-8298-B1D2-C86D-9E44B6C53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2.1. Một số class đặc biệt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7E6C9-6843-75D4-070C-63ECF00E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5646-5F3C-4771-9991-8E8CCB4924A7}" type="slidenum">
              <a:rPr lang="vi-VN" smtClean="0"/>
              <a:t>3</a:t>
            </a:fld>
            <a:endParaRPr lang="vi-VN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0F642C7-7D46-EA2D-D27E-5AAA09342D16}"/>
              </a:ext>
            </a:extLst>
          </p:cNvPr>
          <p:cNvSpPr txBox="1">
            <a:spLocks/>
          </p:cNvSpPr>
          <p:nvPr/>
        </p:nvSpPr>
        <p:spPr>
          <a:xfrm>
            <a:off x="7968342" y="3949020"/>
            <a:ext cx="1807029" cy="2376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VN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276B46B-EE2D-2B31-1ECD-2FE5801F9F99}"/>
              </a:ext>
            </a:extLst>
          </p:cNvPr>
          <p:cNvSpPr txBox="1">
            <a:spLocks/>
          </p:cNvSpPr>
          <p:nvPr/>
        </p:nvSpPr>
        <p:spPr>
          <a:xfrm>
            <a:off x="9775371" y="3961720"/>
            <a:ext cx="1807029" cy="2376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VN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3013D63-C97F-AD46-034D-05354124A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008708"/>
              </p:ext>
            </p:extLst>
          </p:nvPr>
        </p:nvGraphicFramePr>
        <p:xfrm>
          <a:off x="943429" y="1677988"/>
          <a:ext cx="10345057" cy="4044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942">
                  <a:extLst>
                    <a:ext uri="{9D8B030D-6E8A-4147-A177-3AD203B41FA5}">
                      <a16:colId xmlns:a16="http://schemas.microsoft.com/office/drawing/2014/main" val="2275592235"/>
                    </a:ext>
                  </a:extLst>
                </a:gridCol>
                <a:gridCol w="3722915">
                  <a:extLst>
                    <a:ext uri="{9D8B030D-6E8A-4147-A177-3AD203B41FA5}">
                      <a16:colId xmlns:a16="http://schemas.microsoft.com/office/drawing/2014/main" val="133829811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118226628"/>
                    </a:ext>
                  </a:extLst>
                </a:gridCol>
              </a:tblGrid>
              <a:tr h="538989">
                <a:tc>
                  <a:txBody>
                    <a:bodyPr/>
                    <a:lstStyle/>
                    <a:p>
                      <a:r>
                        <a:rPr lang="en-VN" sz="2800">
                          <a:solidFill>
                            <a:schemeClr val="tx1"/>
                          </a:solidFill>
                        </a:rPr>
                        <a:t>Tree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sz="2800">
                          <a:solidFill>
                            <a:schemeClr val="tx1"/>
                          </a:solidFill>
                        </a:rPr>
                        <a:t>Đệ quy tương hỗ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sz="2800">
                          <a:solidFill>
                            <a:schemeClr val="tx1"/>
                          </a:solidFill>
                        </a:rPr>
                        <a:t>Class Phức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1680117"/>
                  </a:ext>
                </a:extLst>
              </a:tr>
              <a:tr h="2126423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800"/>
                        <a:t>C</a:t>
                      </a:r>
                      <a:r>
                        <a:rPr lang="en-VN" sz="2800"/>
                        <a:t>lass Tree {</a:t>
                      </a:r>
                    </a:p>
                    <a:p>
                      <a:pPr marL="0" indent="0">
                        <a:buNone/>
                      </a:pPr>
                      <a:r>
                        <a:rPr lang="en-VN" sz="2800"/>
                        <a:t>      Tree* left;</a:t>
                      </a:r>
                    </a:p>
                    <a:p>
                      <a:pPr marL="0" indent="0">
                        <a:buNone/>
                      </a:pPr>
                      <a:r>
                        <a:rPr lang="en-VN" sz="2800"/>
                        <a:t>      Tree* right;</a:t>
                      </a:r>
                    </a:p>
                    <a:p>
                      <a:pPr marL="0" indent="0">
                        <a:buNone/>
                      </a:pPr>
                      <a:r>
                        <a:rPr lang="en-VN" sz="2800"/>
                        <a:t>};</a:t>
                      </a:r>
                    </a:p>
                    <a:p>
                      <a:endParaRPr lang="en-VN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800"/>
                        <a:t>C</a:t>
                      </a:r>
                      <a:r>
                        <a:rPr lang="en-VN" sz="2800"/>
                        <a:t>lass A {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VN" sz="2800"/>
                        <a:t>      B b;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VN" sz="2800"/>
                        <a:t>};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VN" sz="280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800"/>
                        <a:t>C</a:t>
                      </a:r>
                      <a:r>
                        <a:rPr lang="en-VN" sz="2800"/>
                        <a:t>lass B {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VN" sz="2800"/>
                        <a:t>      A a;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VN" sz="2800"/>
                        <a:t>};</a:t>
                      </a:r>
                    </a:p>
                    <a:p>
                      <a:endParaRPr lang="en-VN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sz="2800">
                          <a:solidFill>
                            <a:schemeClr val="tx1"/>
                          </a:solidFill>
                        </a:rPr>
                        <a:t>Class XeDap {</a:t>
                      </a:r>
                    </a:p>
                    <a:p>
                      <a:r>
                        <a:rPr lang="en-VN" sz="2800">
                          <a:solidFill>
                            <a:schemeClr val="tx1"/>
                          </a:solidFill>
                        </a:rPr>
                        <a:t>     YenXe yx;</a:t>
                      </a:r>
                    </a:p>
                    <a:p>
                      <a:r>
                        <a:rPr lang="en-VN" sz="2800">
                          <a:solidFill>
                            <a:schemeClr val="tx1"/>
                          </a:solidFill>
                        </a:rPr>
                        <a:t>     LopXe lx[2];</a:t>
                      </a:r>
                    </a:p>
                    <a:p>
                      <a:r>
                        <a:rPr lang="en-VN" sz="280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971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332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2.2. Toán tử new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087374"/>
              </p:ext>
            </p:extLst>
          </p:nvPr>
        </p:nvGraphicFramePr>
        <p:xfrm>
          <a:off x="960124" y="2366579"/>
          <a:ext cx="1709057" cy="243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9057">
                  <a:extLst>
                    <a:ext uri="{9D8B030D-6E8A-4147-A177-3AD203B41FA5}">
                      <a16:colId xmlns:a16="http://schemas.microsoft.com/office/drawing/2014/main" val="123439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a[0]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9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b="0"/>
                        <a:t>a[1]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485560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r>
                        <a:rPr lang="en-US" sz="2600" b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67804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2600" b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708768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2600" b="1"/>
                        <a:t>Heap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73746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78432" y="5002691"/>
            <a:ext cx="279545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/>
              <a:t>int a[4] = {1,2,4,5}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710332"/>
              </p:ext>
            </p:extLst>
          </p:nvPr>
        </p:nvGraphicFramePr>
        <p:xfrm>
          <a:off x="6096000" y="2396136"/>
          <a:ext cx="1709057" cy="243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9057">
                  <a:extLst>
                    <a:ext uri="{9D8B030D-6E8A-4147-A177-3AD203B41FA5}">
                      <a16:colId xmlns:a16="http://schemas.microsoft.com/office/drawing/2014/main" val="123439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a[0]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9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b="0"/>
                        <a:t>a[1]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485560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r>
                        <a:rPr lang="en-US" sz="2600" b="0"/>
                        <a:t>a[2]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28129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2600" b="0"/>
                        <a:t>a[3]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12647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2600" b="1"/>
                        <a:t>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73746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93719" y="4999770"/>
            <a:ext cx="279545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/>
              <a:t>int *a = new int[n]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28508" y="5539984"/>
            <a:ext cx="355309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/>
              <a:t>Kích thước cố định, chỉ 1 MB với Windows, dễ bị stack overflow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3719" y="5539984"/>
            <a:ext cx="355309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/>
              <a:t>Có thể cấp phát tùy ý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9AD971-99A1-7160-33C3-3ECB68B0C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5646-5F3C-4771-9991-8E8CCB4924A7}" type="slidenum">
              <a:rPr lang="vi-VN" smtClean="0"/>
              <a:t>4</a:t>
            </a:fld>
            <a:endParaRPr lang="vi-V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AE92A05-BAEE-FBD7-52B6-86F231949B44}"/>
              </a:ext>
            </a:extLst>
          </p:cNvPr>
          <p:cNvCxnSpPr/>
          <p:nvPr/>
        </p:nvCxnSpPr>
        <p:spPr>
          <a:xfrm flipV="1">
            <a:off x="5466806" y="1690688"/>
            <a:ext cx="0" cy="36993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5F2339A-1434-D0A9-5A3B-DA2CE28EF54B}"/>
              </a:ext>
            </a:extLst>
          </p:cNvPr>
          <p:cNvSpPr txBox="1"/>
          <p:nvPr/>
        </p:nvSpPr>
        <p:spPr>
          <a:xfrm>
            <a:off x="838200" y="1612008"/>
            <a:ext cx="355309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/>
              <a:t>Cấp phát động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453391-2371-C0FE-89D7-884DD5DD24FC}"/>
              </a:ext>
            </a:extLst>
          </p:cNvPr>
          <p:cNvSpPr txBox="1"/>
          <p:nvPr/>
        </p:nvSpPr>
        <p:spPr>
          <a:xfrm>
            <a:off x="5978432" y="1617996"/>
            <a:ext cx="355309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/>
              <a:t>Cấp phát tĩnh</a:t>
            </a:r>
          </a:p>
        </p:txBody>
      </p:sp>
    </p:spTree>
    <p:extLst>
      <p:ext uri="{BB962C8B-B14F-4D97-AF65-F5344CB8AC3E}">
        <p14:creationId xmlns:p14="http://schemas.microsoft.com/office/powerpoint/2010/main" val="1568761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2.3. Toán tử delete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168465"/>
              </p:ext>
            </p:extLst>
          </p:nvPr>
        </p:nvGraphicFramePr>
        <p:xfrm>
          <a:off x="984070" y="2336948"/>
          <a:ext cx="1709057" cy="3413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9057">
                  <a:extLst>
                    <a:ext uri="{9D8B030D-6E8A-4147-A177-3AD203B41FA5}">
                      <a16:colId xmlns:a16="http://schemas.microsoft.com/office/drawing/2014/main" val="123439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a[0]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9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b="0"/>
                        <a:t>a[1]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485560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r>
                        <a:rPr lang="en-US" sz="2600" b="0"/>
                        <a:t>a[2]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28129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2600" b="0"/>
                        <a:t>a[3]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126472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r>
                        <a:rPr lang="en-US" sz="2600" b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67804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2600" b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708768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2600" b="1"/>
                        <a:t>Heap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73746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993572" y="2336948"/>
            <a:ext cx="279545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/>
              <a:t>int *a = new int[4]</a:t>
            </a:r>
          </a:p>
          <a:p>
            <a:r>
              <a:rPr lang="en-US" sz="2600"/>
              <a:t>delete []a</a:t>
            </a:r>
          </a:p>
          <a:p>
            <a:endParaRPr lang="en-US" sz="2600"/>
          </a:p>
          <a:p>
            <a:r>
              <a:rPr lang="en-US" sz="2600"/>
              <a:t>Khi thực thi toán tử delete, chương trình chỉ đánh dấu ô nhớ đang “trống”, chứ không xóa giá trị trên ô nhớ.</a:t>
            </a:r>
          </a:p>
        </p:txBody>
      </p:sp>
      <p:sp>
        <p:nvSpPr>
          <p:cNvPr id="3" name="Rectangle 2"/>
          <p:cNvSpPr/>
          <p:nvPr/>
        </p:nvSpPr>
        <p:spPr>
          <a:xfrm>
            <a:off x="8558349" y="2862292"/>
            <a:ext cx="262563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/>
              <a:t>Tự động xóa khi ra khỏi hàm, khối lệnh, …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815054"/>
              </p:ext>
            </p:extLst>
          </p:nvPr>
        </p:nvGraphicFramePr>
        <p:xfrm>
          <a:off x="6548847" y="2336948"/>
          <a:ext cx="1709057" cy="3413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9057">
                  <a:extLst>
                    <a:ext uri="{9D8B030D-6E8A-4147-A177-3AD203B41FA5}">
                      <a16:colId xmlns:a16="http://schemas.microsoft.com/office/drawing/2014/main" val="123439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a[0]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9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b="0"/>
                        <a:t>a[1]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485560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r>
                        <a:rPr lang="en-US" sz="2600" b="0"/>
                        <a:t>a[2]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28129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2600" b="0"/>
                        <a:t>b[3]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126472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r>
                        <a:rPr lang="en-US" sz="2600" b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67804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2600" b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708768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2600" b="1"/>
                        <a:t>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73746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558349" y="2336948"/>
            <a:ext cx="279545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/>
              <a:t>int a[4] = {1,2,4,5}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0D7A3-B212-502C-87A2-AA34DEC19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5646-5F3C-4771-9991-8E8CCB4924A7}" type="slidenum">
              <a:rPr lang="vi-VN" smtClean="0"/>
              <a:t>5</a:t>
            </a:fld>
            <a:endParaRPr lang="vi-V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F320FA7-06DB-8A9D-1893-58E335DDFC7E}"/>
              </a:ext>
            </a:extLst>
          </p:cNvPr>
          <p:cNvCxnSpPr>
            <a:cxnSpLocks/>
          </p:cNvCxnSpPr>
          <p:nvPr/>
        </p:nvCxnSpPr>
        <p:spPr>
          <a:xfrm flipV="1">
            <a:off x="5937067" y="1705082"/>
            <a:ext cx="0" cy="42058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2D8CD5-F2AD-FE46-2F10-C1CDE752F803}"/>
              </a:ext>
            </a:extLst>
          </p:cNvPr>
          <p:cNvSpPr txBox="1"/>
          <p:nvPr/>
        </p:nvSpPr>
        <p:spPr>
          <a:xfrm>
            <a:off x="838200" y="1612008"/>
            <a:ext cx="355309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/>
              <a:t>Cấp phát động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0341C7-62E5-68A6-49A8-141147FAC34F}"/>
              </a:ext>
            </a:extLst>
          </p:cNvPr>
          <p:cNvSpPr txBox="1"/>
          <p:nvPr/>
        </p:nvSpPr>
        <p:spPr>
          <a:xfrm>
            <a:off x="6468291" y="1612008"/>
            <a:ext cx="355309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/>
              <a:t>Cấp phát tĩnh</a:t>
            </a:r>
          </a:p>
        </p:txBody>
      </p:sp>
    </p:spTree>
    <p:extLst>
      <p:ext uri="{BB962C8B-B14F-4D97-AF65-F5344CB8AC3E}">
        <p14:creationId xmlns:p14="http://schemas.microsoft.com/office/powerpoint/2010/main" val="668956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2.4. Constructor &amp; destructor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Hàm khởi tạo chỉ có thêm một tính chất là tự động thực thi khi đối tượng được khởi tạo. Ngược lại với hàm hủy. </a:t>
                </a:r>
                <a:endParaRPr lang="vi-VN" b="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/>
                  <a:t> Tính chất này giúp chúng ta thực hiện một số nhiệm vụ quan trọng.</a:t>
                </a:r>
              </a:p>
              <a:p>
                <a:pPr marL="0" indent="0">
                  <a:buNone/>
                </a:pPr>
                <a:r>
                  <a:rPr lang="en-US"/>
                  <a:t>Hàm khởi tạo có thể truyền vào các tham số khác nhau, mỗi kiểu tham số sẽ tạo ra constructor mới.</a:t>
                </a:r>
              </a:p>
              <a:p>
                <a:pPr marL="0" indent="0">
                  <a:buNone/>
                </a:pPr>
                <a:r>
                  <a:rPr lang="en-US"/>
                  <a:t>+ Được đặt ở public</a:t>
                </a:r>
              </a:p>
              <a:p>
                <a:pPr marL="0" indent="0">
                  <a:buNone/>
                </a:pPr>
                <a:r>
                  <a:rPr lang="en-US"/>
                  <a:t>+ Nếu đặt ở private ? (Tham khảo Design Pattern Singleton)</a:t>
                </a:r>
              </a:p>
              <a:p>
                <a:pPr marL="0" indent="0">
                  <a:buNone/>
                </a:pPr>
                <a:r>
                  <a:rPr lang="en-US"/>
                  <a:t>Hàm hủy không có tham số và chỉ có một duy nhất</a:t>
                </a:r>
              </a:p>
              <a:p>
                <a:pPr marL="0" indent="0">
                  <a:buNone/>
                </a:pPr>
                <a:r>
                  <a:rPr lang="en-US"/>
                  <a:t>+ Chỉ cần thiết lập khi class có sử dụng con trỏ.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362" b="-290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D8F35-E5A6-325D-66E3-F16168C14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5646-5F3C-4771-9991-8E8CCB4924A7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97721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2.4. Constructor tiêu biểu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7F0868-609C-57E1-A1F1-B3539E5A4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9656EF0-11C7-1470-D342-C1912BE0B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485777"/>
              </p:ext>
            </p:extLst>
          </p:nvPr>
        </p:nvGraphicFramePr>
        <p:xfrm>
          <a:off x="943429" y="1677988"/>
          <a:ext cx="10345057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942">
                  <a:extLst>
                    <a:ext uri="{9D8B030D-6E8A-4147-A177-3AD203B41FA5}">
                      <a16:colId xmlns:a16="http://schemas.microsoft.com/office/drawing/2014/main" val="2275592235"/>
                    </a:ext>
                  </a:extLst>
                </a:gridCol>
                <a:gridCol w="3722915">
                  <a:extLst>
                    <a:ext uri="{9D8B030D-6E8A-4147-A177-3AD203B41FA5}">
                      <a16:colId xmlns:a16="http://schemas.microsoft.com/office/drawing/2014/main" val="133829811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118226628"/>
                    </a:ext>
                  </a:extLst>
                </a:gridCol>
              </a:tblGrid>
              <a:tr h="538989"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Copy constructor</a:t>
                      </a:r>
                      <a:endParaRPr lang="en-VN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Default constructor, </a:t>
                      </a:r>
                      <a:endParaRPr lang="en-VN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Constructor có tham số mặc nhiên</a:t>
                      </a:r>
                      <a:endParaRPr lang="en-VN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1680117"/>
                  </a:ext>
                </a:extLst>
              </a:tr>
              <a:tr h="75853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A (const &amp;A)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vi-VN" sz="2800">
                          <a:solidFill>
                            <a:schemeClr val="tx1"/>
                          </a:solidFill>
                        </a:rPr>
                        <a:t>A()</a:t>
                      </a:r>
                      <a:endParaRPr lang="en-VN" sz="2800">
                        <a:solidFill>
                          <a:schemeClr val="tx1"/>
                        </a:solidFill>
                      </a:endParaRPr>
                    </a:p>
                    <a:p>
                      <a:endParaRPr lang="en-VN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A (int a = 5, int b = 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971812"/>
                  </a:ext>
                </a:extLst>
              </a:tr>
              <a:tr h="7585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Tham số truyền vào chính là đối tượng cùng kiểu.</a:t>
                      </a:r>
                    </a:p>
                    <a:p>
                      <a:pPr marL="0" indent="0">
                        <a:buNone/>
                      </a:pPr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Không sử dụng tham số, được tự động tạo.</a:t>
                      </a:r>
                    </a:p>
                    <a:p>
                      <a:endParaRPr lang="en-VN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0498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7529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2.4. Vấn đề với con trỏ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68828" y="1870410"/>
          <a:ext cx="1709057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9057">
                  <a:extLst>
                    <a:ext uri="{9D8B030D-6E8A-4147-A177-3AD203B41FA5}">
                      <a16:colId xmlns:a16="http://schemas.microsoft.com/office/drawing/2014/main" val="123439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Pointer (a)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9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Pointer</a:t>
                      </a:r>
                      <a:r>
                        <a:rPr lang="en-US" sz="2600" baseline="0"/>
                        <a:t> (b)</a:t>
                      </a:r>
                      <a:endParaRPr lang="en-US" sz="2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48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b="1"/>
                        <a:t>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65848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478383" y="1870410"/>
          <a:ext cx="1709057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9057">
                  <a:extLst>
                    <a:ext uri="{9D8B030D-6E8A-4147-A177-3AD203B41FA5}">
                      <a16:colId xmlns:a16="http://schemas.microsoft.com/office/drawing/2014/main" val="123439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9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48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b="1"/>
                        <a:t>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658485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2677885" y="2116183"/>
            <a:ext cx="180049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3"/>
          </p:cNvCxnSpPr>
          <p:nvPr/>
        </p:nvCxnSpPr>
        <p:spPr>
          <a:xfrm flipV="1">
            <a:off x="2677885" y="2116183"/>
            <a:ext cx="1800498" cy="4857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ontent Placeholder 2"/>
          <p:cNvSpPr txBox="1">
            <a:spLocks/>
          </p:cNvSpPr>
          <p:nvPr/>
        </p:nvSpPr>
        <p:spPr>
          <a:xfrm>
            <a:off x="7519852" y="1830853"/>
            <a:ext cx="3498669" cy="1917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Như vậy phải thực thi copy constructor riêng để tránh vấn đề xóa con trỏ đã được xóa.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24DE7-6807-AB71-2DEB-FB5B73B99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DC6C8A44-4A82-FEBD-0266-741B8CD5D7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074919"/>
              </p:ext>
            </p:extLst>
          </p:nvPr>
        </p:nvGraphicFramePr>
        <p:xfrm>
          <a:off x="968828" y="3688715"/>
          <a:ext cx="4262846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743">
                  <a:extLst>
                    <a:ext uri="{9D8B030D-6E8A-4147-A177-3AD203B41FA5}">
                      <a16:colId xmlns:a16="http://schemas.microsoft.com/office/drawing/2014/main" val="2399215472"/>
                    </a:ext>
                  </a:extLst>
                </a:gridCol>
                <a:gridCol w="3762103">
                  <a:extLst>
                    <a:ext uri="{9D8B030D-6E8A-4147-A177-3AD203B41FA5}">
                      <a16:colId xmlns:a16="http://schemas.microsoft.com/office/drawing/2014/main" val="3867387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VN" sz="32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3200" b="0">
                          <a:solidFill>
                            <a:schemeClr val="tx1"/>
                          </a:solidFill>
                        </a:rPr>
                        <a:t>class A {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876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sz="32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200" b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sz="3200">
                          <a:solidFill>
                            <a:schemeClr val="tx1"/>
                          </a:solidFill>
                        </a:rPr>
                        <a:t>int *pointer;</a:t>
                      </a:r>
                      <a:r>
                        <a:rPr lang="en-US" sz="3200" b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3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1336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sz="3200" b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41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sz="3200" b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solidFill>
                            <a:schemeClr val="tx1"/>
                          </a:solidFill>
                        </a:rPr>
                        <a:t>A a = A();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solidFill>
                            <a:schemeClr val="tx1"/>
                          </a:solidFill>
                        </a:rPr>
                        <a:t>A b = a;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447084"/>
                  </a:ext>
                </a:extLst>
              </a:tr>
            </a:tbl>
          </a:graphicData>
        </a:graphic>
      </p:graphicFrame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1F49F891-2C7E-701D-B095-F96BDBFBD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176395"/>
              </p:ext>
            </p:extLst>
          </p:nvPr>
        </p:nvGraphicFramePr>
        <p:xfrm>
          <a:off x="5517968" y="3650247"/>
          <a:ext cx="4262846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743">
                  <a:extLst>
                    <a:ext uri="{9D8B030D-6E8A-4147-A177-3AD203B41FA5}">
                      <a16:colId xmlns:a16="http://schemas.microsoft.com/office/drawing/2014/main" val="2399215472"/>
                    </a:ext>
                  </a:extLst>
                </a:gridCol>
                <a:gridCol w="3762103">
                  <a:extLst>
                    <a:ext uri="{9D8B030D-6E8A-4147-A177-3AD203B41FA5}">
                      <a16:colId xmlns:a16="http://schemas.microsoft.com/office/drawing/2014/main" val="3867387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VN" sz="3200" b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3200" b="0">
                          <a:solidFill>
                            <a:schemeClr val="tx1"/>
                          </a:solidFill>
                        </a:rPr>
                        <a:t>~ A {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876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sz="3200" b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200" b="0">
                          <a:solidFill>
                            <a:schemeClr val="tx1"/>
                          </a:solidFill>
                        </a:rPr>
                        <a:t>      delete pointer;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1336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sz="3200" b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41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sz="3200" b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3200" b="0">
                          <a:solidFill>
                            <a:schemeClr val="tx1"/>
                          </a:solidFill>
                        </a:rPr>
                        <a:t>delete a;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3200" b="0">
                          <a:solidFill>
                            <a:schemeClr val="tx1"/>
                          </a:solidFill>
                        </a:rPr>
                        <a:t>delete b;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447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89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2.5. Kiểu trả về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94704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Giả sử chúng ta cần thực hiện câu lệnh sau: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81778-F824-10FF-D2A6-A86DC1FCF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5646-5F3C-4771-9991-8E8CCB4924A7}" type="slidenum">
              <a:rPr lang="vi-VN" smtClean="0"/>
              <a:t>9</a:t>
            </a:fld>
            <a:endParaRPr lang="vi-VN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2F60769-2F20-EE95-5F03-6CEC7B75D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416920"/>
              </p:ext>
            </p:extLst>
          </p:nvPr>
        </p:nvGraphicFramePr>
        <p:xfrm>
          <a:off x="925286" y="2555264"/>
          <a:ext cx="9445768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203">
                  <a:extLst>
                    <a:ext uri="{9D8B030D-6E8A-4147-A177-3AD203B41FA5}">
                      <a16:colId xmlns:a16="http://schemas.microsoft.com/office/drawing/2014/main" val="2399215472"/>
                    </a:ext>
                  </a:extLst>
                </a:gridCol>
                <a:gridCol w="8698565">
                  <a:extLst>
                    <a:ext uri="{9D8B030D-6E8A-4147-A177-3AD203B41FA5}">
                      <a16:colId xmlns:a16="http://schemas.microsoft.com/office/drawing/2014/main" val="3867387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VN" sz="32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>
                          <a:solidFill>
                            <a:schemeClr val="tx1"/>
                          </a:solidFill>
                        </a:rPr>
                        <a:t>Superman clerk();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876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sz="32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solidFill>
                            <a:schemeClr val="tx1"/>
                          </a:solidFill>
                        </a:rPr>
                        <a:t>clerk.upPower(); clerk.upPower(); clerk.upPower();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133616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4DCE3CC-B957-7CF7-9140-66EFFB305ADE}"/>
              </a:ext>
            </a:extLst>
          </p:cNvPr>
          <p:cNvSpPr txBox="1"/>
          <p:nvPr/>
        </p:nvSpPr>
        <p:spPr>
          <a:xfrm>
            <a:off x="838200" y="3907682"/>
            <a:ext cx="69505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/>
              <a:t>Tuy nhiên, có thể viết ngắn gọn hơn: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CB269D0-7DD1-0A4A-8B7F-ECCAD54A5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88200"/>
              </p:ext>
            </p:extLst>
          </p:nvPr>
        </p:nvGraphicFramePr>
        <p:xfrm>
          <a:off x="925286" y="4686635"/>
          <a:ext cx="9445768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203">
                  <a:extLst>
                    <a:ext uri="{9D8B030D-6E8A-4147-A177-3AD203B41FA5}">
                      <a16:colId xmlns:a16="http://schemas.microsoft.com/office/drawing/2014/main" val="4052198721"/>
                    </a:ext>
                  </a:extLst>
                </a:gridCol>
                <a:gridCol w="8698565">
                  <a:extLst>
                    <a:ext uri="{9D8B030D-6E8A-4147-A177-3AD203B41FA5}">
                      <a16:colId xmlns:a16="http://schemas.microsoft.com/office/drawing/2014/main" val="2136543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VN" sz="3200" b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3200" b="0">
                          <a:solidFill>
                            <a:schemeClr val="tx1"/>
                          </a:solidFill>
                        </a:rPr>
                        <a:t>clerk.upPower().upPower().upPower();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1836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6948840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696</Words>
  <Application>Microsoft Macintosh PowerPoint</Application>
  <PresentationFormat>Widescreen</PresentationFormat>
  <Paragraphs>153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Chủ đề Office</vt:lpstr>
      <vt:lpstr>Lab 2</vt:lpstr>
      <vt:lpstr>2. Lý thuyết tuần 2</vt:lpstr>
      <vt:lpstr>2.1. Một số class đặc biệt</vt:lpstr>
      <vt:lpstr>2.2. Toán tử new</vt:lpstr>
      <vt:lpstr>2.3. Toán tử delete</vt:lpstr>
      <vt:lpstr>2.4. Constructor &amp; destructor</vt:lpstr>
      <vt:lpstr>2.4. Constructor tiêu biểu</vt:lpstr>
      <vt:lpstr>2.4. Vấn đề với con trỏ</vt:lpstr>
      <vt:lpstr>2.5. Kiểu trả về</vt:lpstr>
      <vt:lpstr>2.5. Một số kiểu trả về đặc biệt</vt:lpstr>
      <vt:lpstr>2.5. Một số kiểu trả về đặc biệt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</dc:title>
  <dc:creator>Tuan Hai</dc:creator>
  <cp:lastModifiedBy>Vũ Tuấn Hải</cp:lastModifiedBy>
  <cp:revision>9</cp:revision>
  <dcterms:created xsi:type="dcterms:W3CDTF">2021-11-26T13:18:11Z</dcterms:created>
  <dcterms:modified xsi:type="dcterms:W3CDTF">2023-05-09T02:51:10Z</dcterms:modified>
</cp:coreProperties>
</file>