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7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226A7-5670-4E33-BDB8-C41537D25060}" type="datetimeFigureOut">
              <a:rPr lang="vi-VN" smtClean="0"/>
              <a:t>25/11/2021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6B80F-1D11-4AC3-9A42-A129ADC2AD6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5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Times New Roman" panose="02020603050405020304" pitchFamily="18" charset="0"/>
              </a:rPr>
              <a:t>One application ofthe completeness relation is to give a means for representing any operator in the outer product notation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6B80F-1D11-4AC3-9A42-A129ADC2AD6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6925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885F972-7020-4056-867A-6C9D2BC1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A300C01-38DD-4348-8B22-43833C61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B4F344-6A93-4AA6-9426-D2F4219D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C75D-4FEA-45E7-93A1-FAAF79A76D77}" type="datetime1">
              <a:rPr lang="vi-VN" smtClean="0"/>
              <a:t>25/11/2021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38BB8C-32DA-49B2-B1DD-9121270E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48809A3-55AE-44EE-AA67-E6D87B73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189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AEED9E-D154-45AD-95F7-4B766361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9037015-A82E-45F8-B6D3-2874663B1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6F6C339-7871-4BCF-AF3B-26BF2CB7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4A02-4881-4DD1-B683-8C5B7DF23EAB}" type="datetime1">
              <a:rPr lang="vi-VN" smtClean="0"/>
              <a:t>25/11/2021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9D662F-D244-484C-BB18-4039B9A3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9F6575-6F25-4661-9CD4-DAC762F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90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EE254DD-E026-458C-98D5-079096680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8914B96-2183-4E52-8474-0C50608B2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8EB906-6DC4-4EE9-847F-D37E896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513D-02BD-42E1-A3BB-BBA92D968E71}" type="datetime1">
              <a:rPr lang="vi-VN" smtClean="0"/>
              <a:t>25/11/2021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2E3AC4-8214-4E44-A6AC-533ECCF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F4C2B42-BB5F-455E-BF47-740CD8F7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980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485ADB-AE27-4B31-AD29-BDD00B03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31E71D-3C96-40F9-B830-0DED0C114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351511-F4F3-4A21-B4D0-5629715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C8B4-E2CF-42F4-9553-DBCBA282C932}" type="datetime1">
              <a:rPr lang="vi-VN" smtClean="0"/>
              <a:t>25/11/2021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04C118-A5FA-4D03-905F-FFDD7984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B1402C-8BA5-4519-9A53-2C63872E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72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340BD6-F47A-4431-B24D-2AD916B0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A332D5-DF75-405E-915B-EDC5DB73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FBF114A-E3FC-4701-A1FF-298C78C4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E9D8-472C-4C1F-A304-29EDDA8E7801}" type="datetime1">
              <a:rPr lang="vi-VN" smtClean="0"/>
              <a:t>25/11/2021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40457F-85ED-47AD-AD26-AA008AC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DC3952-070D-4A69-95AE-CB4EC877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3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E74469-E723-4A0F-AEF9-47D636D4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683EC2-7293-4ADA-866C-89DBC8013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217964A-B639-4E93-B593-F0FE36EC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B725553-BDC6-48FD-88D5-CEF95904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156C-C915-40B0-99E7-725153F17CB8}" type="datetime1">
              <a:rPr lang="vi-VN" smtClean="0"/>
              <a:t>25/11/2021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D265DC-4B45-4CDB-BF6A-1EDC921D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A09126A-DF00-49AB-906E-D0B43F8E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82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48C7FB-D0FD-4D35-8233-ABF8D648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448E58D-F8D9-487A-AFDA-FC1DC971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260461-0DF3-4FFD-A203-B7CAFE214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5BBB803-9AAC-452C-945B-40A2EFFAD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067FFC3-42F3-4B44-8652-E0735E5C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F72DD92-1D3D-413D-9104-963D3F1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269C-9302-462A-A29D-B1726E2FF2B3}" type="datetime1">
              <a:rPr lang="vi-VN" smtClean="0"/>
              <a:t>25/11/2021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DBF794A-6076-4572-9226-4DFEE982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BE82F1E-993B-421C-B401-59BB4AE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1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7ED4C5-3814-4730-AAA9-87ACB395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5C0C9E3-2269-4622-A006-7C858FA9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2E64-9B66-4E9C-8177-B105D4A4CA21}" type="datetime1">
              <a:rPr lang="vi-VN" smtClean="0"/>
              <a:t>25/11/2021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3A416C4-0FBB-4B70-8866-563CF4D7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ECEAEA0-5AC2-45B6-9BC1-C27CEC0F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56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649FE1C-51A3-49C7-878B-BD6DFC10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5C93-7BDE-4B7B-B36B-4C7750B9EB7E}" type="datetime1">
              <a:rPr lang="vi-VN" smtClean="0"/>
              <a:t>25/11/2021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0C82F78-FC14-44C8-BAEC-68420A20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400C8D-01DD-476E-99D6-89D8F6B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02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E9AA0D-E622-45D1-BF26-04E82C8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36BAC3-9D38-40F5-A27D-8B2192E9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988CE55-50DB-4E67-9D86-0704BD4D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2A035C1-510B-4CEE-B006-5A1904A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D0C27-6F58-4C86-98ED-7429D1160C8C}" type="datetime1">
              <a:rPr lang="vi-VN" smtClean="0"/>
              <a:t>25/11/2021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A2872FC-32D9-496D-8FC1-0E2807F5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01A3B4-4432-4BB9-9E3B-FC337176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65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366E31-E016-44A9-817B-D997139C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E1168DB-2A70-4B62-92D1-E18A876C4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9970C91-FDBA-429A-AADB-2A597936A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81535E5-950F-4DAB-BCFE-9C53BE9E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ADDE-E531-4964-B9E6-E565AD4526BC}" type="datetime1">
              <a:rPr lang="vi-VN" smtClean="0"/>
              <a:t>25/11/2021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712518-78E7-4EB7-BAB1-305DF06D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9A6FCEB-3B43-4EE7-8709-C2A5BE3D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75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97A5289-BD2B-45C0-A8F1-2FDAF76C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EB9755-8CC1-46F5-A9C4-E17541EC7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83A76F1-578A-47D8-94DE-F56FF73CB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B5C7-DDB5-4B1E-8296-AE1CA4EE8D37}" type="datetime1">
              <a:rPr lang="vi-VN" smtClean="0"/>
              <a:t>25/11/2021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D9AACD-FDC0-402C-88F1-846ECD0DD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F0EB4E-34B9-48F1-8473-DB9C4AAA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0ABF-BDB3-40CA-807F-6247C1C048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877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34BDB8-96B1-4AEB-B670-F8622F042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 Basic math</a:t>
            </a:r>
            <a:br>
              <a:rPr lang="en-US"/>
            </a:br>
            <a:r>
              <a:rPr lang="en-US"/>
              <a:t>Linear algebra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E232DEF-67F0-4419-B5B4-6E60F1194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0FC6A81-0CF2-4FE7-BB53-3025929B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179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1.4.1: Verify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/>
                  <a:t> just defined an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(3)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nary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499FE6-65AE-481F-AB70-8D4B586C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9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1.4.2: Prove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889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B194B5F-FEF9-4DB1-BEF5-84BB8BFB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563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1.4.3: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orthogonal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8CCAE640-6209-4957-9E1D-EA0AB22E4BC2}"/>
              </a:ext>
            </a:extLst>
          </p:cNvPr>
          <p:cNvCxnSpPr/>
          <p:nvPr/>
        </p:nvCxnSpPr>
        <p:spPr>
          <a:xfrm flipV="1">
            <a:off x="1017638" y="3404267"/>
            <a:ext cx="0" cy="277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7362C45-CA54-473E-9F06-74EC60E9C9D4}"/>
              </a:ext>
            </a:extLst>
          </p:cNvPr>
          <p:cNvCxnSpPr>
            <a:cxnSpLocks/>
          </p:cNvCxnSpPr>
          <p:nvPr/>
        </p:nvCxnSpPr>
        <p:spPr>
          <a:xfrm flipV="1">
            <a:off x="1017638" y="6176963"/>
            <a:ext cx="351994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C78AA917-AB0B-48C8-8C93-0EE51D6116CB}"/>
              </a:ext>
            </a:extLst>
          </p:cNvPr>
          <p:cNvCxnSpPr>
            <a:cxnSpLocks/>
          </p:cNvCxnSpPr>
          <p:nvPr/>
        </p:nvCxnSpPr>
        <p:spPr>
          <a:xfrm flipV="1">
            <a:off x="1017638" y="5275004"/>
            <a:ext cx="0" cy="90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F2F594B9-00E3-4E89-8B14-ADC9023AE6A5}"/>
              </a:ext>
            </a:extLst>
          </p:cNvPr>
          <p:cNvCxnSpPr>
            <a:cxnSpLocks/>
          </p:cNvCxnSpPr>
          <p:nvPr/>
        </p:nvCxnSpPr>
        <p:spPr>
          <a:xfrm>
            <a:off x="1017637" y="6176963"/>
            <a:ext cx="8111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659039A-3B1D-401C-A468-B54ED336B7B1}"/>
              </a:ext>
            </a:extLst>
          </p:cNvPr>
          <p:cNvSpPr txBox="1"/>
          <p:nvPr/>
        </p:nvSpPr>
        <p:spPr>
          <a:xfrm>
            <a:off x="1197077" y="5090338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(0, 1)</a:t>
            </a:r>
            <a:endParaRPr lang="vi-VN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D4C1D99-DF2B-4C7B-8638-B13A3533213D}"/>
              </a:ext>
            </a:extLst>
          </p:cNvPr>
          <p:cNvSpPr txBox="1"/>
          <p:nvPr/>
        </p:nvSpPr>
        <p:spPr>
          <a:xfrm>
            <a:off x="1875503" y="6282169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(1, 0)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FC4FA6-CE81-4DCE-92C2-CF6A611C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404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Norm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ra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Normalized:</a:t>
                </a:r>
              </a:p>
              <a:p>
                <a:pPr>
                  <a:buFontTx/>
                  <a:buChar char="-"/>
                </a:pPr>
                <a:r>
                  <a:rPr lang="en-US"/>
                  <a:t>A unit /normalized vector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endParaRPr lang="en-US"/>
              </a:p>
              <a:p>
                <a:pPr marL="0" indent="0">
                  <a:buNone/>
                </a:pPr>
                <a:r>
                  <a:rPr lang="en-US" b="0"/>
                  <a:t>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den>
                    </m:f>
                  </m:oMath>
                </a14:m>
                <a:r>
                  <a:rPr lang="en-US"/>
                  <a:t> is the normalized form for any non-zero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421569A-BBC0-44E6-BC72-1C8D1608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946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Norm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Exercise 1.4.4: What are the normalized form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1BFCDDF-20DF-4670-831D-A50B7B1C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515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is the basis of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with inner product.</a:t>
                </a:r>
              </a:p>
              <a:p>
                <a:pPr marL="0" indent="0">
                  <a:buNone/>
                </a:pPr>
                <a:r>
                  <a:rPr lang="en-US"/>
                  <a:t>Gram-Schmidt procedure is used to create an orthonormal basis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</m:e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⟨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nary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⟩</m:t>
                                              </m:r>
                                            </m:e>
                                          </m:d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nary>
                                    </m:e>
                                  </m: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EB2DB3-70FE-489C-99C3-9745784A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09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1.4.5. Prove that the Gram–Schmidt procedure produces an orthonormal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Hint: The orthonormal basis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means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225615-C1F7-4ADD-BB84-2769BF7E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779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because it’s normalized. Ex: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5B97C7-4223-49CD-A0B9-3511DB9A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661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E7CA8B-7563-400B-A48C-1CAB896F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Gram-Schmidt procedure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⟩⟨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/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Note: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i="1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2E44043-B9B5-4197-B861-7293545F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4E36E1F-3535-4E3F-88CF-0E1084F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677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67F40-6BE8-48A5-93C9-7ECACCA7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product: Hilbert space / matrix presentation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2F238BD-3B4E-49CA-9555-3D8566D00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/>
                  <a:t> is the Kronecker – delta function.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2F238BD-3B4E-49CA-9555-3D8566D00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A35CF03-4766-44AC-9C2A-1A472D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5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Bases, Linear independence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Give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vector space that has a spanning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so any vector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can be written as a linear combination: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Example: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, any 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r>
                  <a:rPr lang="en-US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may have many different spanning sets</a:t>
                </a:r>
              </a:p>
              <a:p>
                <a:pPr marL="0" indent="0">
                  <a:buNone/>
                </a:pPr>
                <a:r>
                  <a:rPr lang="en-US"/>
                  <a:t>Exercise 1.1.1: Give two others spanning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59" b="-16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89E5BBD-C76E-469B-AB13-C3E8316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6573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3FE4D-223C-4D78-9031-CF5F04A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/>
                  <a:t>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,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/>
                  <a:t> as a linear operator: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Outer product is a tool that helps you jump between vector spaces!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64758C-0E72-44BB-AFCD-C2B1610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2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D3FE4D-223C-4D78-9031-CF5F04AB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US"/>
                  <a:t>. Note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So: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called the completeness relation for orthonormal basis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EBFECA4-6A2D-496E-946C-792606C93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45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E0211A-75ED-41EE-9554-CB10F1B6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613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the orthonormal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respectively.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22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DCC670D7-3409-4EF8-BCED-F56CFEB06DB3}"/>
              </a:ext>
            </a:extLst>
          </p:cNvPr>
          <p:cNvCxnSpPr/>
          <p:nvPr/>
        </p:nvCxnSpPr>
        <p:spPr>
          <a:xfrm flipV="1">
            <a:off x="6056671" y="4911212"/>
            <a:ext cx="0" cy="61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D438B3F-23B3-43A8-B8EB-8F7609FEB811}"/>
                  </a:ext>
                </a:extLst>
              </p:cNvPr>
              <p:cNvSpPr txBox="1"/>
              <p:nvPr/>
            </p:nvSpPr>
            <p:spPr>
              <a:xfrm>
                <a:off x="5651091" y="5619053"/>
                <a:ext cx="889818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vi-VN" sz="2800"/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DD438B3F-23B3-43A8-B8EB-8F7609FE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91" y="5619053"/>
                <a:ext cx="889818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06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1.4.6: Express Pauli operators in the outer product notation.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91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E2BC1-BC51-481B-A241-F623D6C7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Outer product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Exercise 1.4.7: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an orthonormal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. What is the matrix representation for the operator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with respect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basis?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So the matrix representation is Identity matrix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9ACA47-F79D-42B6-B405-F1D34544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7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41FF12-27F4-4ADC-B0B3-CC21B6A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35145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For any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/>
                  <a:t> is the orthonormal basis: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first member of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rad>
                      </m:den>
                    </m:f>
                  </m:oMath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34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The first member of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, so: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|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ra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⟨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⟨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⟩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576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7F1561-0DBE-491D-8054-8C3DFAF5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*The Cauchy-Schwarz inequality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The equality occurs iff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Prove: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2D7B7148-A9DC-45F0-A7C4-FB933E5C4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18DBCB7-D978-42AB-981E-F7CCDA3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655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E41587-91CF-4C84-B8C3-3E4B449A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AB1083-2786-480A-9A6C-5B13520D0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/>
                  <a:t> is the eigenvalue corresponding with eigenvector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/>
                  <a:t> characteristic function.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/>
                  <a:t> the diagonal representation.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0AB1083-2786-480A-9A6C-5B13520D0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68EC314-A25D-4889-9C79-4EE454D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5042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A94A01-ED9F-4CCF-9592-EE7E3DDF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386A30-2449-4D3D-AEC5-15EF2FBD9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In normal, there is one eigenvector corresponding one eigenvalue.</a:t>
                </a:r>
              </a:p>
              <a:p>
                <a:pPr marL="0" indent="0">
                  <a:buNone/>
                </a:pPr>
                <a:r>
                  <a:rPr lang="en-US"/>
                  <a:t>If there are more two eigenvectors corresponding one eigenvalue (or dimensional of eigenspace &gt; 1), we will call it as degenerate.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DE386A30-2449-4D3D-AEC5-15EF2FBD9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27690B-0DFE-4EF9-BF2A-8FC4C34C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44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1.1. Bases, Linear independence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set of non-zero vector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 is linearly dependent if there exist a set of non-zero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such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endParaRPr lang="en-US" i="1"/>
              </a:p>
              <a:p>
                <a:pPr marL="0" indent="0">
                  <a:buNone/>
                </a:pPr>
                <a:r>
                  <a:rPr lang="en-US"/>
                  <a:t>Basic: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linearly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independent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spanning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1.1.2: What basic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/>
                  <a:t> vector space?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 b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ADCBE95-5E27-4235-A100-8EE4834F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778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1.5.1: Find the eigenvectors, eigenvalues, and diagonal representations of the Pauli matrices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.</a:t>
                </a:r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13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Exercise 1.5.2: Prove that the matrix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is not diagonalizable.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009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BC14-C5DC-4256-A0E9-8AB456B8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1.5. Eigenvalue &amp; eigenvector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has only one eigenvector, it’s not diagonalizable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38EB510-6042-48E7-B348-C28B52A13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48B80AB-CC42-41FE-8A89-AC2D969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49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A linear operator between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defined as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which is linear in its inputs: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Note: some important operator:</a:t>
                </a:r>
              </a:p>
              <a:p>
                <a:pPr>
                  <a:buFontTx/>
                  <a:buChar char="-"/>
                </a:pPr>
                <a:r>
                  <a:rPr lang="en-US"/>
                  <a:t>Identity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Zero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en-US"/>
                  <a:t>Composition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b="-36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2C201A8E-7F8C-441E-B205-80D65492805B}"/>
              </a:ext>
            </a:extLst>
          </p:cNvPr>
          <p:cNvCxnSpPr/>
          <p:nvPr/>
        </p:nvCxnSpPr>
        <p:spPr>
          <a:xfrm flipV="1">
            <a:off x="7978876" y="3788244"/>
            <a:ext cx="0" cy="120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49B90A0-510F-4544-A47A-5CA6F62F1F58}"/>
              </a:ext>
            </a:extLst>
          </p:cNvPr>
          <p:cNvCxnSpPr>
            <a:cxnSpLocks/>
          </p:cNvCxnSpPr>
          <p:nvPr/>
        </p:nvCxnSpPr>
        <p:spPr>
          <a:xfrm flipV="1">
            <a:off x="8514734" y="3878825"/>
            <a:ext cx="0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B8D3AA2-0DC5-4D94-95DC-CC676ADF1257}"/>
              </a:ext>
            </a:extLst>
          </p:cNvPr>
          <p:cNvSpPr txBox="1"/>
          <p:nvPr/>
        </p:nvSpPr>
        <p:spPr>
          <a:xfrm>
            <a:off x="7610168" y="5132549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Matrix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D088CC-AB9F-4785-B4D4-37D2746BDD93}"/>
              </a:ext>
            </a:extLst>
          </p:cNvPr>
          <p:cNvSpPr txBox="1"/>
          <p:nvPr/>
        </p:nvSpPr>
        <p:spPr>
          <a:xfrm>
            <a:off x="8266471" y="4823512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929A48-BDE5-4214-8BB5-79B2F3047493}"/>
              </a:ext>
            </a:extLst>
          </p:cNvPr>
          <p:cNvSpPr/>
          <p:nvPr/>
        </p:nvSpPr>
        <p:spPr>
          <a:xfrm>
            <a:off x="7816659" y="3141405"/>
            <a:ext cx="820994" cy="5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E6496CF-CC97-4F75-A17C-1B93DF9DFAA5}"/>
              </a:ext>
            </a:extLst>
          </p:cNvPr>
          <p:cNvCxnSpPr>
            <a:cxnSpLocks/>
          </p:cNvCxnSpPr>
          <p:nvPr/>
        </p:nvCxnSpPr>
        <p:spPr>
          <a:xfrm flipH="1" flipV="1">
            <a:off x="8991598" y="3497167"/>
            <a:ext cx="82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D467D66-9449-4C11-847C-F99A7BACE9A4}"/>
              </a:ext>
            </a:extLst>
          </p:cNvPr>
          <p:cNvSpPr txBox="1"/>
          <p:nvPr/>
        </p:nvSpPr>
        <p:spPr>
          <a:xfrm>
            <a:off x="9891250" y="3312501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B352D96-F8A9-4D86-975F-8C631EB9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07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Suppose the basic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1.2.1: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r>
                  <a:rPr lang="en-US"/>
                  <a:t>, how about the values of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?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=|1⟩</m:t>
                    </m:r>
                  </m:oMath>
                </a14:m>
                <a:r>
                  <a:rPr lang="en-US"/>
                  <a:t>, how about the values of operator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2C201A8E-7F8C-441E-B205-80D65492805B}"/>
              </a:ext>
            </a:extLst>
          </p:cNvPr>
          <p:cNvCxnSpPr>
            <a:cxnSpLocks/>
          </p:cNvCxnSpPr>
          <p:nvPr/>
        </p:nvCxnSpPr>
        <p:spPr>
          <a:xfrm flipV="1">
            <a:off x="6916993" y="3497167"/>
            <a:ext cx="0" cy="66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649B90A0-510F-4544-A47A-5CA6F62F1F58}"/>
              </a:ext>
            </a:extLst>
          </p:cNvPr>
          <p:cNvCxnSpPr>
            <a:cxnSpLocks/>
          </p:cNvCxnSpPr>
          <p:nvPr/>
        </p:nvCxnSpPr>
        <p:spPr>
          <a:xfrm flipV="1">
            <a:off x="7497103" y="3497168"/>
            <a:ext cx="0" cy="41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B8D3AA2-0DC5-4D94-95DC-CC676ADF1257}"/>
              </a:ext>
            </a:extLst>
          </p:cNvPr>
          <p:cNvSpPr txBox="1"/>
          <p:nvPr/>
        </p:nvSpPr>
        <p:spPr>
          <a:xfrm>
            <a:off x="6580240" y="4293982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Scalar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D088CC-AB9F-4785-B4D4-37D2746BDD93}"/>
              </a:ext>
            </a:extLst>
          </p:cNvPr>
          <p:cNvSpPr txBox="1"/>
          <p:nvPr/>
        </p:nvSpPr>
        <p:spPr>
          <a:xfrm>
            <a:off x="7148052" y="3908323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03929A48-BDE5-4214-8BB5-79B2F3047493}"/>
              </a:ext>
            </a:extLst>
          </p:cNvPr>
          <p:cNvSpPr/>
          <p:nvPr/>
        </p:nvSpPr>
        <p:spPr>
          <a:xfrm>
            <a:off x="6634332" y="2889271"/>
            <a:ext cx="1135624" cy="5404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CE6496CF-CC97-4F75-A17C-1B93DF9DFAA5}"/>
              </a:ext>
            </a:extLst>
          </p:cNvPr>
          <p:cNvCxnSpPr>
            <a:cxnSpLocks/>
          </p:cNvCxnSpPr>
          <p:nvPr/>
        </p:nvCxnSpPr>
        <p:spPr>
          <a:xfrm flipH="1" flipV="1">
            <a:off x="7873179" y="3110769"/>
            <a:ext cx="820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D467D66-9449-4C11-847C-F99A7BACE9A4}"/>
              </a:ext>
            </a:extLst>
          </p:cNvPr>
          <p:cNvSpPr txBox="1"/>
          <p:nvPr/>
        </p:nvSpPr>
        <p:spPr>
          <a:xfrm>
            <a:off x="8772831" y="2926103"/>
            <a:ext cx="1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Vector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3817085-018A-490E-B994-7D2A31DC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307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1.2. Linear operators and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Exercise 1.2.2: Suppose the basic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/>
                  <a:t>, how about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D2A473-D942-41CE-9CF5-1145ABB9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00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1.3. Pauli matrices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FB05A47-859A-44F8-AB0F-7632D33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884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Notation: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⟩≡⟨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(1)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(2)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(3)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 with equality iff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1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9941826-6523-4A81-8EF0-93DCC30F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73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97CDD3-F16A-46C2-B3E2-8CAFFA5C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1.4. Inner product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/>
                  <a:t>Take example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complex vector space: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1.4.1: Verify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∙,∙</m:t>
                        </m:r>
                      </m:e>
                    </m:d>
                  </m:oMath>
                </a14:m>
                <a:r>
                  <a:rPr lang="en-US"/>
                  <a:t> just defined an inner product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Exercise 1.4.2: Prove that: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Exercuse 1.4.3: What happens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/>
                  <a:t>?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C7C15CC6-A196-46FF-8792-F0FDD8272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5258" cy="4351338"/>
              </a:xfrm>
              <a:blipFill>
                <a:blip r:embed="rId2"/>
                <a:stretch>
                  <a:fillRect l="-1000" t="-2101" b="-238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BA9C1D-CC7C-4AC9-B822-215048ED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0ABF-BDB3-40CA-807F-6247C1C0487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66351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1513</Words>
  <Application>Microsoft Office PowerPoint</Application>
  <PresentationFormat>Màn hình rộng</PresentationFormat>
  <Paragraphs>265</Paragraphs>
  <Slides>32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Chủ đề Office</vt:lpstr>
      <vt:lpstr>1. Basic math Linear algebra</vt:lpstr>
      <vt:lpstr>1.1. Bases, Linear independence</vt:lpstr>
      <vt:lpstr>1.1. Bases, Linear independence</vt:lpstr>
      <vt:lpstr>1.2. Linear operators and matrices</vt:lpstr>
      <vt:lpstr>1.2. Linear operators and matrices</vt:lpstr>
      <vt:lpstr>1.2. Linear operators and matrices</vt:lpstr>
      <vt:lpstr>1.3. Pauli matrices</vt:lpstr>
      <vt:lpstr>1.4. Inner product</vt:lpstr>
      <vt:lpstr>1.4. Inner product</vt:lpstr>
      <vt:lpstr>1.4. Inner product</vt:lpstr>
      <vt:lpstr>1.4. Inner product</vt:lpstr>
      <vt:lpstr>1.4. Inner prodduct</vt:lpstr>
      <vt:lpstr>1.4. Inner product: Norm</vt:lpstr>
      <vt:lpstr>1.4. Inner product: Norm</vt:lpstr>
      <vt:lpstr>1.4. Inner product: Gram-Schmidt procedure</vt:lpstr>
      <vt:lpstr>1.4. Inner product: Gram-Schmidt procedure</vt:lpstr>
      <vt:lpstr>1.4. Inner product: Gram-Schmidt procedure</vt:lpstr>
      <vt:lpstr>1.4. Inner product: Gram-Schmidt procedure</vt:lpstr>
      <vt:lpstr>1.4. Inner product: Hilbert space / matrix presentation</vt:lpstr>
      <vt:lpstr>1.4. Outer product</vt:lpstr>
      <vt:lpstr>1.4. Outer product</vt:lpstr>
      <vt:lpstr>1.4. Outer product</vt:lpstr>
      <vt:lpstr>1.4. Outer product</vt:lpstr>
      <vt:lpstr>1.4. Outer product</vt:lpstr>
      <vt:lpstr>*The Cauchy-Schwarz inequality</vt:lpstr>
      <vt:lpstr>*The Cauchy-Schwarz inequality</vt:lpstr>
      <vt:lpstr>*The Cauchy-Schwarz inequality</vt:lpstr>
      <vt:lpstr>1.5. Eigenvalue &amp; eigenvector</vt:lpstr>
      <vt:lpstr>1.5. Eigenvalue &amp; eigenvector</vt:lpstr>
      <vt:lpstr>1.5. Eigenvalue &amp; eigenvector</vt:lpstr>
      <vt:lpstr>1.5. Eigenvalue &amp; eigenvector</vt:lpstr>
      <vt:lpstr>1.5. Eigenvalue &amp; eigenvector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0. Basic math Linear algebra</dc:title>
  <dc:creator>Tuan Hai</dc:creator>
  <cp:lastModifiedBy>Tuan Hai</cp:lastModifiedBy>
  <cp:revision>31</cp:revision>
  <dcterms:created xsi:type="dcterms:W3CDTF">2021-11-18T01:51:11Z</dcterms:created>
  <dcterms:modified xsi:type="dcterms:W3CDTF">2021-11-25T15:51:11Z</dcterms:modified>
</cp:coreProperties>
</file>