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0" r:id="rId3"/>
    <p:sldId id="256" r:id="rId4"/>
    <p:sldId id="267" r:id="rId5"/>
    <p:sldId id="257" r:id="rId6"/>
    <p:sldId id="258" r:id="rId7"/>
    <p:sldId id="263" r:id="rId8"/>
    <p:sldId id="264" r:id="rId9"/>
    <p:sldId id="268" r:id="rId10"/>
    <p:sldId id="259" r:id="rId11"/>
    <p:sldId id="265" r:id="rId12"/>
    <p:sldId id="260" r:id="rId13"/>
    <p:sldId id="261" r:id="rId14"/>
    <p:sldId id="262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A3582-EB61-4765-8E60-B3244E8DDD3F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862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A3582-EB61-4765-8E60-B3244E8DDD3F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961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A3582-EB61-4765-8E60-B3244E8DDD3F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972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A3582-EB61-4765-8E60-B3244E8DDD3F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859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A3582-EB61-4765-8E60-B3244E8DDD3F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667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A3582-EB61-4765-8E60-B3244E8DDD3F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66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A3582-EB61-4765-8E60-B3244E8DDD3F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896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A3582-EB61-4765-8E60-B3244E8DDD3F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170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A3582-EB61-4765-8E60-B3244E8DDD3F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326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A3582-EB61-4765-8E60-B3244E8DDD3F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216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A3582-EB61-4765-8E60-B3244E8DDD3F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537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A3582-EB61-4765-8E60-B3244E8DDD3F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85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17520433@gm.uit.edu.v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08409"/>
            <a:ext cx="9144000" cy="1895157"/>
          </a:xfrm>
        </p:spPr>
        <p:txBody>
          <a:bodyPr/>
          <a:lstStyle/>
          <a:p>
            <a:pPr algn="l"/>
            <a:r>
              <a:rPr lang="en-US" smtClean="0"/>
              <a:t>Giới thiệu trợ giảng thực hành OOP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9" y="2543945"/>
            <a:ext cx="10467703" cy="3464969"/>
          </a:xfrm>
        </p:spPr>
        <p:txBody>
          <a:bodyPr>
            <a:normAutofit/>
          </a:bodyPr>
          <a:lstStyle/>
          <a:p>
            <a:pPr algn="l"/>
            <a:r>
              <a:rPr lang="en-US" smtClean="0"/>
              <a:t>Tên: Vũ Tuấn Hải</a:t>
            </a:r>
          </a:p>
          <a:p>
            <a:pPr algn="l"/>
            <a:r>
              <a:rPr lang="en-US" smtClean="0"/>
              <a:t>Lớp: KTPM2017</a:t>
            </a:r>
          </a:p>
          <a:p>
            <a:pPr algn="l"/>
            <a:r>
              <a:rPr lang="en-US" smtClean="0"/>
              <a:t>Email: </a:t>
            </a:r>
            <a:r>
              <a:rPr lang="en-US" smtClean="0">
                <a:hlinkClick r:id="rId2"/>
              </a:rPr>
              <a:t>17520433@gm.uit.edu.vn</a:t>
            </a:r>
            <a:endParaRPr lang="en-US" smtClean="0"/>
          </a:p>
          <a:p>
            <a:pPr algn="l"/>
            <a:r>
              <a:rPr lang="en-US" smtClean="0"/>
              <a:t>Facebook: fb.com/vutuanhai237</a:t>
            </a:r>
          </a:p>
          <a:p>
            <a:pPr algn="l"/>
            <a:r>
              <a:rPr lang="en-US"/>
              <a:t>Tài liệu học tập: </a:t>
            </a:r>
            <a:r>
              <a:rPr lang="en-US" smtClean="0"/>
              <a:t>moodle hoặc https</a:t>
            </a:r>
            <a:r>
              <a:rPr lang="en-US"/>
              <a:t>://www.facebook.com/groups/bht.cnpm.uit</a:t>
            </a:r>
          </a:p>
          <a:p>
            <a:pPr algn="l"/>
            <a:r>
              <a:rPr lang="en-US" smtClean="0"/>
              <a:t>Tài liệu thực hành: moodle môn học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253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Toán tử new</a:t>
            </a:r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2455145"/>
              </p:ext>
            </p:extLst>
          </p:nvPr>
        </p:nvGraphicFramePr>
        <p:xfrm>
          <a:off x="838200" y="1690688"/>
          <a:ext cx="1709057" cy="3413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09057">
                  <a:extLst>
                    <a:ext uri="{9D8B030D-6E8A-4147-A177-3AD203B41FA5}">
                      <a16:colId xmlns:a16="http://schemas.microsoft.com/office/drawing/2014/main" val="12343996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600" smtClean="0"/>
                        <a:t>a[0]</a:t>
                      </a:r>
                      <a:endParaRPr lang="en-US" sz="2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90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 b="0" smtClean="0"/>
                        <a:t>a[1]</a:t>
                      </a:r>
                      <a:endParaRPr lang="en-US" sz="26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485560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r>
                        <a:rPr lang="en-US" sz="2600" b="0" smtClean="0"/>
                        <a:t>a[2]</a:t>
                      </a:r>
                      <a:endParaRPr lang="en-US" sz="26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28129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r>
                        <a:rPr lang="en-US" sz="2600" b="0" smtClean="0"/>
                        <a:t>a[3]</a:t>
                      </a:r>
                      <a:endParaRPr lang="en-US" sz="26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2126472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r>
                        <a:rPr lang="en-US" sz="2600" b="0" smtClean="0"/>
                        <a:t>…</a:t>
                      </a:r>
                      <a:endParaRPr lang="en-US" sz="26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4678047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r>
                        <a:rPr lang="en-US" sz="2600" b="0" smtClean="0"/>
                        <a:t>…</a:t>
                      </a:r>
                      <a:endParaRPr lang="en-US" sz="26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1708768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r>
                        <a:rPr lang="en-US" sz="2600" b="1" smtClean="0"/>
                        <a:t>Heap</a:t>
                      </a:r>
                      <a:endParaRPr lang="en-US" sz="26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073746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502433" y="1690688"/>
            <a:ext cx="279545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smtClean="0"/>
              <a:t>int a[4] = {1,2,4,5}</a:t>
            </a:r>
            <a:endParaRPr lang="en-US" sz="260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0619673"/>
              </p:ext>
            </p:extLst>
          </p:nvPr>
        </p:nvGraphicFramePr>
        <p:xfrm>
          <a:off x="5643153" y="1690688"/>
          <a:ext cx="1709057" cy="2438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09057">
                  <a:extLst>
                    <a:ext uri="{9D8B030D-6E8A-4147-A177-3AD203B41FA5}">
                      <a16:colId xmlns:a16="http://schemas.microsoft.com/office/drawing/2014/main" val="12343996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600" smtClean="0"/>
                        <a:t>b[0]</a:t>
                      </a:r>
                      <a:endParaRPr lang="en-US" sz="2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90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 b="0" smtClean="0"/>
                        <a:t>b[1]</a:t>
                      </a:r>
                      <a:endParaRPr lang="en-US" sz="26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485560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r>
                        <a:rPr lang="en-US" sz="2600" b="0" smtClean="0"/>
                        <a:t>b[2]</a:t>
                      </a:r>
                      <a:endParaRPr lang="en-US" sz="26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28129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r>
                        <a:rPr lang="en-US" sz="2600" b="0" smtClean="0"/>
                        <a:t>b[3]</a:t>
                      </a:r>
                      <a:endParaRPr lang="en-US" sz="26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212647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r>
                        <a:rPr lang="en-US" sz="2600" b="1" smtClean="0"/>
                        <a:t>Stack</a:t>
                      </a:r>
                      <a:endParaRPr lang="en-US" sz="26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0737463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697479" y="1614804"/>
            <a:ext cx="279545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smtClean="0"/>
              <a:t>int *b = new int[4]</a:t>
            </a:r>
            <a:endParaRPr lang="en-US" sz="2600"/>
          </a:p>
        </p:txBody>
      </p:sp>
      <p:sp>
        <p:nvSpPr>
          <p:cNvPr id="10" name="TextBox 9"/>
          <p:cNvSpPr txBox="1"/>
          <p:nvPr/>
        </p:nvSpPr>
        <p:spPr>
          <a:xfrm>
            <a:off x="5575661" y="4234893"/>
            <a:ext cx="355309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smtClean="0"/>
              <a:t>Kích thước cố định, chỉ 1 MB với Windows, dễ bị stack overflow</a:t>
            </a:r>
            <a:endParaRPr lang="en-US" sz="2600"/>
          </a:p>
        </p:txBody>
      </p:sp>
      <p:sp>
        <p:nvSpPr>
          <p:cNvPr id="11" name="TextBox 10"/>
          <p:cNvSpPr txBox="1"/>
          <p:nvPr/>
        </p:nvSpPr>
        <p:spPr>
          <a:xfrm>
            <a:off x="838200" y="5104448"/>
            <a:ext cx="355309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smtClean="0"/>
              <a:t>Có thể cấp phát tùy ý</a:t>
            </a:r>
            <a:endParaRPr lang="en-US" sz="2600"/>
          </a:p>
        </p:txBody>
      </p:sp>
    </p:spTree>
    <p:extLst>
      <p:ext uri="{BB962C8B-B14F-4D97-AF65-F5344CB8AC3E}">
        <p14:creationId xmlns:p14="http://schemas.microsoft.com/office/powerpoint/2010/main" val="1568761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Toán tử delete</a:t>
            </a:r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313717"/>
              </p:ext>
            </p:extLst>
          </p:nvPr>
        </p:nvGraphicFramePr>
        <p:xfrm>
          <a:off x="6548847" y="1690688"/>
          <a:ext cx="1709057" cy="3413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09057">
                  <a:extLst>
                    <a:ext uri="{9D8B030D-6E8A-4147-A177-3AD203B41FA5}">
                      <a16:colId xmlns:a16="http://schemas.microsoft.com/office/drawing/2014/main" val="12343996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600" smtClean="0"/>
                        <a:t>b[0]</a:t>
                      </a:r>
                      <a:endParaRPr lang="en-US" sz="2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90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 b="0" smtClean="0"/>
                        <a:t>b[1]</a:t>
                      </a:r>
                      <a:endParaRPr lang="en-US" sz="26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485560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r>
                        <a:rPr lang="en-US" sz="2600" b="0" smtClean="0"/>
                        <a:t>b[2]</a:t>
                      </a:r>
                      <a:endParaRPr lang="en-US" sz="26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28129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r>
                        <a:rPr lang="en-US" sz="2600" b="0" smtClean="0"/>
                        <a:t>b[3]</a:t>
                      </a:r>
                      <a:endParaRPr lang="en-US" sz="26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2126472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r>
                        <a:rPr lang="en-US" sz="2600" b="0" smtClean="0"/>
                        <a:t>…</a:t>
                      </a:r>
                      <a:endParaRPr lang="en-US" sz="26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4678047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r>
                        <a:rPr lang="en-US" sz="2600" b="0" smtClean="0"/>
                        <a:t>…</a:t>
                      </a:r>
                      <a:endParaRPr lang="en-US" sz="26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1708768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r>
                        <a:rPr lang="en-US" sz="2600" b="1" smtClean="0"/>
                        <a:t>Heap</a:t>
                      </a:r>
                      <a:endParaRPr lang="en-US" sz="26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0737463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558349" y="1690688"/>
            <a:ext cx="279545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smtClean="0"/>
              <a:t>int *b = new int[4]</a:t>
            </a:r>
          </a:p>
          <a:p>
            <a:r>
              <a:rPr lang="en-US" sz="2600"/>
              <a:t>d</a:t>
            </a:r>
            <a:r>
              <a:rPr lang="en-US" sz="2600" smtClean="0"/>
              <a:t>elete []b</a:t>
            </a:r>
          </a:p>
          <a:p>
            <a:r>
              <a:rPr lang="en-US" sz="2600" smtClean="0"/>
              <a:t>Khi thực thi toán tử delete, chương trình chỉ đánh dấu ô nhớ đang “trống”, chứ không xóa giá trị trên ô nhớ.</a:t>
            </a:r>
          </a:p>
        </p:txBody>
      </p:sp>
      <p:sp>
        <p:nvSpPr>
          <p:cNvPr id="3" name="Rectangle 2"/>
          <p:cNvSpPr/>
          <p:nvPr/>
        </p:nvSpPr>
        <p:spPr>
          <a:xfrm>
            <a:off x="2847702" y="2216032"/>
            <a:ext cx="2625635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smtClean="0"/>
              <a:t>Tự </a:t>
            </a:r>
            <a:r>
              <a:rPr lang="en-US" sz="2600"/>
              <a:t>động xóa khi ra khỏi hàm, khối lệnh, …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4469770"/>
              </p:ext>
            </p:extLst>
          </p:nvPr>
        </p:nvGraphicFramePr>
        <p:xfrm>
          <a:off x="838200" y="1690688"/>
          <a:ext cx="1709057" cy="3413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09057">
                  <a:extLst>
                    <a:ext uri="{9D8B030D-6E8A-4147-A177-3AD203B41FA5}">
                      <a16:colId xmlns:a16="http://schemas.microsoft.com/office/drawing/2014/main" val="12343996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600" smtClean="0"/>
                        <a:t>a[0</a:t>
                      </a:r>
                      <a:r>
                        <a:rPr lang="en-US" sz="2600" smtClean="0"/>
                        <a:t>]</a:t>
                      </a:r>
                      <a:endParaRPr lang="en-US" sz="2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90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 b="0" smtClean="0"/>
                        <a:t>a[1</a:t>
                      </a:r>
                      <a:r>
                        <a:rPr lang="en-US" sz="2600" b="0" smtClean="0"/>
                        <a:t>]</a:t>
                      </a:r>
                      <a:endParaRPr lang="en-US" sz="26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485560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r>
                        <a:rPr lang="en-US" sz="2600" b="0" smtClean="0"/>
                        <a:t>a[2</a:t>
                      </a:r>
                      <a:r>
                        <a:rPr lang="en-US" sz="2600" b="0" smtClean="0"/>
                        <a:t>]</a:t>
                      </a:r>
                      <a:endParaRPr lang="en-US" sz="26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28129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r>
                        <a:rPr lang="en-US" sz="2600" b="0" smtClean="0"/>
                        <a:t>b[3]</a:t>
                      </a:r>
                      <a:endParaRPr lang="en-US" sz="26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2126472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r>
                        <a:rPr lang="en-US" sz="2600" b="0" smtClean="0"/>
                        <a:t>…</a:t>
                      </a:r>
                      <a:endParaRPr lang="en-US" sz="26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4678047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r>
                        <a:rPr lang="en-US" sz="2600" b="0" smtClean="0"/>
                        <a:t>…</a:t>
                      </a:r>
                      <a:endParaRPr lang="en-US" sz="26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1708768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r>
                        <a:rPr lang="en-US" sz="2600" b="1" smtClean="0"/>
                        <a:t>Stack</a:t>
                      </a:r>
                      <a:endParaRPr lang="en-US" sz="26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0737463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847702" y="1690688"/>
            <a:ext cx="279545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smtClean="0"/>
              <a:t>int a[4] = {1,2,4,5}</a:t>
            </a:r>
            <a:endParaRPr lang="en-US" sz="2600"/>
          </a:p>
        </p:txBody>
      </p:sp>
    </p:spTree>
    <p:extLst>
      <p:ext uri="{BB962C8B-B14F-4D97-AF65-F5344CB8AC3E}">
        <p14:creationId xmlns:p14="http://schemas.microsoft.com/office/powerpoint/2010/main" val="668956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Hàm constructor &amp; destructor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mtClean="0"/>
                  <a:t>Hàm khởi tạo chỉ có thêm một tính chất là tự động thực thi khi đối tượng được khởi tạo. Ngược lại với hàm hủy.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mtClean="0"/>
                  <a:t> Tính chất này giúp chúng ta thực hiện một số nhiệm vụ quan trọng.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772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Nâng cao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17976"/>
          </a:xfrm>
        </p:spPr>
        <p:txBody>
          <a:bodyPr/>
          <a:lstStyle/>
          <a:p>
            <a:pPr marL="0" indent="0">
              <a:buNone/>
            </a:pPr>
            <a:r>
              <a:rPr lang="en-US" smtClean="0"/>
              <a:t>Một số kiểu trả về đặc biệt.</a:t>
            </a:r>
          </a:p>
          <a:p>
            <a:pPr marL="0" indent="0">
              <a:buNone/>
            </a:pPr>
            <a:r>
              <a:rPr lang="en-US" smtClean="0"/>
              <a:t>Giả sử chúng ta cần thực hiện câu lệnh sau: </a:t>
            </a:r>
          </a:p>
          <a:p>
            <a:pPr marL="0" indent="0">
              <a:buNone/>
            </a:pPr>
            <a:r>
              <a:rPr lang="en-US" smtClean="0"/>
              <a:t>Superman clerk();</a:t>
            </a:r>
          </a:p>
          <a:p>
            <a:pPr marL="0" indent="0">
              <a:buNone/>
            </a:pPr>
            <a:r>
              <a:rPr lang="en-US" smtClean="0"/>
              <a:t>clerk.upPower(); clerk.upPower(); clerk.upPower();</a:t>
            </a:r>
          </a:p>
          <a:p>
            <a:pPr marL="0" indent="0">
              <a:buNone/>
            </a:pPr>
            <a:r>
              <a:rPr lang="en-US" smtClean="0"/>
              <a:t>Tuy nhiên, có thể viết ngắn gọn hơn:</a:t>
            </a:r>
          </a:p>
          <a:p>
            <a:pPr marL="0" indent="0">
              <a:buNone/>
            </a:pPr>
            <a:r>
              <a:rPr lang="en-US" smtClean="0"/>
              <a:t>clerk.upPower().upPower().upPower();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94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Một số kiểu trả về đặc biệt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085114" cy="656318"/>
          </a:xfrm>
        </p:spPr>
        <p:txBody>
          <a:bodyPr/>
          <a:lstStyle/>
          <a:p>
            <a:pPr marL="0" indent="0">
              <a:buNone/>
            </a:pPr>
            <a:r>
              <a:rPr lang="en-US" smtClean="0"/>
              <a:t>clerk.upPower().upPower().upPower();</a:t>
            </a:r>
          </a:p>
          <a:p>
            <a:pPr marL="0" indent="0">
              <a:buNone/>
            </a:pPr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953589" y="2573383"/>
            <a:ext cx="761564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/>
          <p:cNvSpPr txBox="1">
            <a:spLocks/>
          </p:cNvSpPr>
          <p:nvPr/>
        </p:nvSpPr>
        <p:spPr>
          <a:xfrm>
            <a:off x="8752115" y="2362789"/>
            <a:ext cx="2601685" cy="656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i="1" smtClean="0"/>
              <a:t>Thứ tự thực thi</a:t>
            </a:r>
            <a:endParaRPr lang="en-US" i="1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838199" y="2825885"/>
            <a:ext cx="8083731" cy="37055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mtClean="0"/>
              <a:t>Như vậy, clerk.upPower() phải trả về object Superman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mtClean="0"/>
              <a:t>Superman upPower()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mtClean="0"/>
              <a:t>	cout &lt;&lt; “Up”;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	</a:t>
            </a:r>
            <a:r>
              <a:rPr lang="en-US" smtClean="0"/>
              <a:t>return Superman();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mtClean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mtClean="0"/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3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Một số kiểu trả về đặc biệt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051766" cy="6563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c</a:t>
            </a:r>
            <a:r>
              <a:rPr lang="en-US" smtClean="0"/>
              <a:t>lerk-&gt;upPower()-&gt;upPower()-&gt;upPower();</a:t>
            </a:r>
          </a:p>
          <a:p>
            <a:pPr marL="0" indent="0">
              <a:buNone/>
            </a:pPr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953589" y="2573383"/>
            <a:ext cx="761564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/>
          <p:cNvSpPr txBox="1">
            <a:spLocks/>
          </p:cNvSpPr>
          <p:nvPr/>
        </p:nvSpPr>
        <p:spPr>
          <a:xfrm>
            <a:off x="8752115" y="2362789"/>
            <a:ext cx="2601685" cy="656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i="1" smtClean="0"/>
              <a:t>Thứ tự thực thi</a:t>
            </a:r>
            <a:endParaRPr lang="en-US" i="1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838199" y="2825885"/>
            <a:ext cx="8083731" cy="37055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mtClean="0"/>
              <a:t>Như vậy, clerk-&gt;upPower() phải trả về con trỏ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mtClean="0"/>
              <a:t>Superman* upPower()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mtClean="0"/>
              <a:t>	cout &lt;&lt; “Up”;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	</a:t>
            </a:r>
            <a:r>
              <a:rPr lang="en-US" smtClean="0"/>
              <a:t>return this;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mtClean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mtClean="0"/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05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08409"/>
            <a:ext cx="9144000" cy="980757"/>
          </a:xfrm>
        </p:spPr>
        <p:txBody>
          <a:bodyPr/>
          <a:lstStyle/>
          <a:p>
            <a:pPr algn="l"/>
            <a:r>
              <a:rPr lang="en-US" smtClean="0"/>
              <a:t>Cơ cấu điểm thực hành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711234"/>
            <a:ext cx="9144000" cy="3958045"/>
          </a:xfrm>
        </p:spPr>
        <p:txBody>
          <a:bodyPr>
            <a:normAutofit/>
          </a:bodyPr>
          <a:lstStyle/>
          <a:p>
            <a:pPr algn="l"/>
            <a:r>
              <a:rPr lang="en-US" smtClean="0"/>
              <a:t>Quá trình: 50 %</a:t>
            </a:r>
          </a:p>
          <a:p>
            <a:pPr algn="l"/>
            <a:r>
              <a:rPr lang="en-US" smtClean="0"/>
              <a:t>+ 6 buổi thực hành sẽ có 6 deadline: điểm phụ thuộc vào số bài chạy trên hackerrank đúng. </a:t>
            </a:r>
          </a:p>
          <a:p>
            <a:pPr algn="l"/>
            <a:r>
              <a:rPr lang="en-US" smtClean="0"/>
              <a:t>+ Điểm danh hợp lệ nếu có tên trên scoreboard.</a:t>
            </a:r>
          </a:p>
          <a:p>
            <a:pPr algn="l"/>
            <a:r>
              <a:rPr lang="en-US" smtClean="0"/>
              <a:t>+ Link để submit bài tập sẽ được công bố đầu buổi học và có thời hạn 1 tuần.</a:t>
            </a:r>
          </a:p>
          <a:p>
            <a:pPr algn="l"/>
            <a:r>
              <a:rPr lang="en-US" smtClean="0"/>
              <a:t>Cuối kì: 50%</a:t>
            </a:r>
          </a:p>
          <a:p>
            <a:pPr algn="l"/>
            <a:r>
              <a:rPr lang="en-US" smtClean="0"/>
              <a:t>+ Thi thực hành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494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Hướng dẫn thực hành tuần 1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Ôn tập C++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687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Lý thuyết tuần 1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Quy tắc đặt tên biến, hàm, …</a:t>
            </a:r>
          </a:p>
          <a:p>
            <a:r>
              <a:rPr lang="en-US" smtClean="0"/>
              <a:t>Quy tắc cách lề, xuống dòng, …</a:t>
            </a:r>
          </a:p>
          <a:p>
            <a:r>
              <a:rPr lang="en-US" smtClean="0"/>
              <a:t>Quy tắc ghi comment</a:t>
            </a:r>
          </a:p>
          <a:p>
            <a:r>
              <a:rPr lang="en-US" smtClean="0"/>
              <a:t>C++ cơ bản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368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</a:t>
            </a:r>
            <a:r>
              <a:rPr lang="en-US" smtClean="0"/>
              <a:t>in &amp; cout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38200" y="1711245"/>
            <a:ext cx="18266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mtClean="0"/>
              <a:t>iostream</a:t>
            </a:r>
            <a:endParaRPr lang="en-US" sz="3200"/>
          </a:p>
        </p:txBody>
      </p:sp>
      <p:sp>
        <p:nvSpPr>
          <p:cNvPr id="5" name="TextBox 4"/>
          <p:cNvSpPr txBox="1"/>
          <p:nvPr/>
        </p:nvSpPr>
        <p:spPr>
          <a:xfrm>
            <a:off x="3790404" y="1711245"/>
            <a:ext cx="19855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mtClean="0"/>
              <a:t>&lt;istream&gt;</a:t>
            </a:r>
            <a:endParaRPr lang="en-US" sz="3200"/>
          </a:p>
        </p:txBody>
      </p:sp>
      <p:sp>
        <p:nvSpPr>
          <p:cNvPr id="6" name="TextBox 5"/>
          <p:cNvSpPr txBox="1"/>
          <p:nvPr/>
        </p:nvSpPr>
        <p:spPr>
          <a:xfrm>
            <a:off x="3790404" y="2422730"/>
            <a:ext cx="25211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mtClean="0"/>
              <a:t>XeOto</a:t>
            </a:r>
            <a:endParaRPr lang="en-US" sz="3200"/>
          </a:p>
        </p:txBody>
      </p:sp>
      <p:sp>
        <p:nvSpPr>
          <p:cNvPr id="7" name="TextBox 6"/>
          <p:cNvSpPr txBox="1"/>
          <p:nvPr/>
        </p:nvSpPr>
        <p:spPr>
          <a:xfrm>
            <a:off x="6901541" y="1711244"/>
            <a:ext cx="16851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mtClean="0"/>
              <a:t>cin</a:t>
            </a:r>
            <a:endParaRPr lang="en-US" sz="3200"/>
          </a:p>
        </p:txBody>
      </p:sp>
      <p:sp>
        <p:nvSpPr>
          <p:cNvPr id="8" name="TextBox 7"/>
          <p:cNvSpPr txBox="1"/>
          <p:nvPr/>
        </p:nvSpPr>
        <p:spPr>
          <a:xfrm>
            <a:off x="6901540" y="2422729"/>
            <a:ext cx="16851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mtClean="0"/>
              <a:t>xe_audi</a:t>
            </a:r>
            <a:endParaRPr lang="en-US" sz="3200"/>
          </a:p>
        </p:txBody>
      </p:sp>
      <p:sp>
        <p:nvSpPr>
          <p:cNvPr id="9" name="TextBox 8"/>
          <p:cNvSpPr txBox="1"/>
          <p:nvPr/>
        </p:nvSpPr>
        <p:spPr>
          <a:xfrm>
            <a:off x="10012678" y="1711244"/>
            <a:ext cx="16851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mtClean="0"/>
              <a:t>&gt;&gt;</a:t>
            </a:r>
            <a:endParaRPr lang="en-US" sz="3200"/>
          </a:p>
        </p:txBody>
      </p:sp>
      <p:sp>
        <p:nvSpPr>
          <p:cNvPr id="10" name="TextBox 9"/>
          <p:cNvSpPr txBox="1"/>
          <p:nvPr/>
        </p:nvSpPr>
        <p:spPr>
          <a:xfrm>
            <a:off x="10012677" y="2422728"/>
            <a:ext cx="16851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mtClean="0"/>
              <a:t>+=</a:t>
            </a:r>
            <a:endParaRPr lang="en-US" sz="3200"/>
          </a:p>
        </p:txBody>
      </p:sp>
      <p:sp>
        <p:nvSpPr>
          <p:cNvPr id="12" name="TextBox 11"/>
          <p:cNvSpPr txBox="1"/>
          <p:nvPr/>
        </p:nvSpPr>
        <p:spPr>
          <a:xfrm>
            <a:off x="838200" y="3134216"/>
            <a:ext cx="2323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mtClean="0"/>
              <a:t>namespace</a:t>
            </a:r>
            <a:endParaRPr lang="en-US" sz="3200"/>
          </a:p>
        </p:txBody>
      </p:sp>
      <p:sp>
        <p:nvSpPr>
          <p:cNvPr id="13" name="TextBox 12"/>
          <p:cNvSpPr txBox="1"/>
          <p:nvPr/>
        </p:nvSpPr>
        <p:spPr>
          <a:xfrm>
            <a:off x="3772989" y="3133344"/>
            <a:ext cx="2323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mtClean="0">
                <a:solidFill>
                  <a:schemeClr val="accent2"/>
                </a:solidFill>
              </a:rPr>
              <a:t>class</a:t>
            </a:r>
            <a:endParaRPr lang="en-US" sz="3200">
              <a:solidFill>
                <a:schemeClr val="accent2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901540" y="3133343"/>
            <a:ext cx="2425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mtClean="0">
                <a:solidFill>
                  <a:schemeClr val="accent2">
                    <a:lumMod val="50000"/>
                  </a:schemeClr>
                </a:solidFill>
              </a:rPr>
              <a:t>object</a:t>
            </a:r>
            <a:endParaRPr lang="en-US" sz="320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966954" y="3028059"/>
            <a:ext cx="2425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mtClean="0">
                <a:solidFill>
                  <a:srgbClr val="0070C0"/>
                </a:solidFill>
              </a:rPr>
              <a:t>Operator</a:t>
            </a:r>
            <a:endParaRPr lang="en-US" sz="3200">
              <a:solidFill>
                <a:srgbClr val="0070C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8200" y="4384777"/>
            <a:ext cx="55756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mtClean="0">
                <a:solidFill>
                  <a:schemeClr val="accent2"/>
                </a:solidFill>
              </a:rPr>
              <a:t>&lt;include iostream&gt;</a:t>
            </a:r>
          </a:p>
          <a:p>
            <a:r>
              <a:rPr lang="en-US" sz="3200" smtClean="0"/>
              <a:t>int count_elements;</a:t>
            </a:r>
          </a:p>
          <a:p>
            <a:r>
              <a:rPr lang="en-US" sz="3200" smtClean="0">
                <a:solidFill>
                  <a:schemeClr val="accent2">
                    <a:lumMod val="50000"/>
                  </a:schemeClr>
                </a:solidFill>
              </a:rPr>
              <a:t>cin</a:t>
            </a:r>
            <a:r>
              <a:rPr lang="en-US" sz="3200" smtClean="0"/>
              <a:t> </a:t>
            </a:r>
            <a:r>
              <a:rPr lang="en-US" sz="3200" smtClean="0">
                <a:solidFill>
                  <a:srgbClr val="0070C0"/>
                </a:solidFill>
              </a:rPr>
              <a:t>&gt;&gt;</a:t>
            </a:r>
            <a:r>
              <a:rPr lang="en-US" sz="3200" smtClean="0"/>
              <a:t> </a:t>
            </a:r>
            <a:r>
              <a:rPr lang="en-US" sz="3200" smtClean="0">
                <a:solidFill>
                  <a:schemeClr val="accent2">
                    <a:lumMod val="50000"/>
                  </a:schemeClr>
                </a:solidFill>
              </a:rPr>
              <a:t>count_elements;</a:t>
            </a:r>
            <a:endParaRPr lang="en-US" sz="320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539048" y="4384777"/>
            <a:ext cx="55756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mtClean="0">
                <a:solidFill>
                  <a:schemeClr val="accent2"/>
                </a:solidFill>
              </a:rPr>
              <a:t>&lt;include XeOto.h&gt;</a:t>
            </a:r>
          </a:p>
          <a:p>
            <a:r>
              <a:rPr lang="en-US" sz="3200" smtClean="0"/>
              <a:t>XeOto xe_audi, xe_ford;</a:t>
            </a:r>
          </a:p>
          <a:p>
            <a:r>
              <a:rPr lang="en-US" sz="3200">
                <a:solidFill>
                  <a:schemeClr val="accent2">
                    <a:lumMod val="50000"/>
                  </a:schemeClr>
                </a:solidFill>
              </a:rPr>
              <a:t>x</a:t>
            </a:r>
            <a:r>
              <a:rPr lang="en-US" sz="3200" smtClean="0">
                <a:solidFill>
                  <a:schemeClr val="accent2">
                    <a:lumMod val="50000"/>
                  </a:schemeClr>
                </a:solidFill>
              </a:rPr>
              <a:t>e_audi</a:t>
            </a:r>
            <a:r>
              <a:rPr lang="en-US" sz="3200" smtClean="0"/>
              <a:t> </a:t>
            </a:r>
            <a:r>
              <a:rPr lang="en-US" sz="3200" smtClean="0">
                <a:solidFill>
                  <a:srgbClr val="0070C0"/>
                </a:solidFill>
              </a:rPr>
              <a:t>+=</a:t>
            </a:r>
            <a:r>
              <a:rPr lang="en-US" sz="3200" smtClean="0"/>
              <a:t> </a:t>
            </a:r>
            <a:r>
              <a:rPr lang="en-US" sz="3200" smtClean="0">
                <a:solidFill>
                  <a:schemeClr val="accent2">
                    <a:lumMod val="50000"/>
                  </a:schemeClr>
                </a:solidFill>
              </a:rPr>
              <a:t>xe_ford</a:t>
            </a:r>
            <a:r>
              <a:rPr lang="en-US" sz="3200" smtClean="0"/>
              <a:t>;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3452855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Tham chiếu &amp; Tham trị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8828" y="1825625"/>
            <a:ext cx="7260772" cy="7477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mtClean="0"/>
              <a:t>Quá trình khởi tạo một biến</a:t>
            </a:r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3251927"/>
              </p:ext>
            </p:extLst>
          </p:nvPr>
        </p:nvGraphicFramePr>
        <p:xfrm>
          <a:off x="968828" y="2888774"/>
          <a:ext cx="1709057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09057">
                  <a:extLst>
                    <a:ext uri="{9D8B030D-6E8A-4147-A177-3AD203B41FA5}">
                      <a16:colId xmlns:a16="http://schemas.microsoft.com/office/drawing/2014/main" val="12343996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600" smtClean="0"/>
                        <a:t>int a</a:t>
                      </a:r>
                      <a:endParaRPr lang="en-US" sz="2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90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 smtClean="0"/>
                        <a:t>Int b</a:t>
                      </a:r>
                      <a:endParaRPr lang="en-US" sz="2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485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 b="1" smtClean="0"/>
                        <a:t>RAM</a:t>
                      </a:r>
                      <a:endParaRPr lang="en-US" sz="26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565848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181619"/>
              </p:ext>
            </p:extLst>
          </p:nvPr>
        </p:nvGraphicFramePr>
        <p:xfrm>
          <a:off x="4687388" y="2888774"/>
          <a:ext cx="1709057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09057">
                  <a:extLst>
                    <a:ext uri="{9D8B030D-6E8A-4147-A177-3AD203B41FA5}">
                      <a16:colId xmlns:a16="http://schemas.microsoft.com/office/drawing/2014/main" val="12343996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600" smtClean="0"/>
                        <a:t>5</a:t>
                      </a:r>
                      <a:endParaRPr lang="en-US" sz="2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90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 smtClean="0"/>
                        <a:t>6</a:t>
                      </a:r>
                      <a:endParaRPr lang="en-US" sz="2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485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 b="1" smtClean="0"/>
                        <a:t>RAM</a:t>
                      </a:r>
                      <a:endParaRPr lang="en-US" sz="26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5658485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H="1">
            <a:off x="6396445" y="3135086"/>
            <a:ext cx="1519646" cy="130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endCxn id="4" idx="0"/>
          </p:cNvCxnSpPr>
          <p:nvPr/>
        </p:nvCxnSpPr>
        <p:spPr>
          <a:xfrm rot="10800000" flipV="1">
            <a:off x="1823357" y="2573382"/>
            <a:ext cx="6092737" cy="3153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Content Placeholder 2"/>
          <p:cNvSpPr txBox="1">
            <a:spLocks/>
          </p:cNvSpPr>
          <p:nvPr/>
        </p:nvSpPr>
        <p:spPr>
          <a:xfrm>
            <a:off x="7916092" y="2468879"/>
            <a:ext cx="2009503" cy="7937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mtClean="0"/>
              <a:t>Initialization</a:t>
            </a:r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677885" y="3135086"/>
            <a:ext cx="200950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"/>
          <p:cNvSpPr txBox="1">
            <a:spLocks/>
          </p:cNvSpPr>
          <p:nvPr/>
        </p:nvSpPr>
        <p:spPr>
          <a:xfrm>
            <a:off x="7916092" y="4294868"/>
            <a:ext cx="2009503" cy="7937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mtClean="0"/>
              <a:t>Reference</a:t>
            </a:r>
            <a:endParaRPr lang="en-US"/>
          </a:p>
        </p:txBody>
      </p:sp>
      <p:cxnSp>
        <p:nvCxnSpPr>
          <p:cNvPr id="24" name="Elbow Connector 23"/>
          <p:cNvCxnSpPr>
            <a:stCxn id="23" idx="1"/>
          </p:cNvCxnSpPr>
          <p:nvPr/>
        </p:nvCxnSpPr>
        <p:spPr>
          <a:xfrm rot="10800000">
            <a:off x="4386942" y="3135087"/>
            <a:ext cx="3529150" cy="1556669"/>
          </a:xfrm>
          <a:prstGeom prst="bentConnector3">
            <a:avLst>
              <a:gd name="adj1" fmla="val 9996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Content Placeholder 2"/>
          <p:cNvSpPr txBox="1">
            <a:spLocks/>
          </p:cNvSpPr>
          <p:nvPr/>
        </p:nvSpPr>
        <p:spPr>
          <a:xfrm>
            <a:off x="968828" y="4976213"/>
            <a:ext cx="7260772" cy="1411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mtClean="0"/>
              <a:t>int a = 5;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mtClean="0"/>
              <a:t>int b = 6;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7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Tham chiếu &amp; Tham trị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8828" y="1825625"/>
            <a:ext cx="7260772" cy="7477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mtClean="0"/>
              <a:t>Shallow copy (tham trị)</a:t>
            </a:r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68828" y="2888774"/>
          <a:ext cx="1709057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09057">
                  <a:extLst>
                    <a:ext uri="{9D8B030D-6E8A-4147-A177-3AD203B41FA5}">
                      <a16:colId xmlns:a16="http://schemas.microsoft.com/office/drawing/2014/main" val="12343996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600" smtClean="0"/>
                        <a:t>int a</a:t>
                      </a:r>
                      <a:endParaRPr lang="en-US" sz="2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90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 smtClean="0"/>
                        <a:t>int b</a:t>
                      </a:r>
                      <a:endParaRPr lang="en-US" sz="2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485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 b="1" smtClean="0"/>
                        <a:t>RAM</a:t>
                      </a:r>
                      <a:endParaRPr lang="en-US" sz="26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565848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87388" y="2888774"/>
          <a:ext cx="1709057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09057">
                  <a:extLst>
                    <a:ext uri="{9D8B030D-6E8A-4147-A177-3AD203B41FA5}">
                      <a16:colId xmlns:a16="http://schemas.microsoft.com/office/drawing/2014/main" val="12343996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600" smtClean="0"/>
                        <a:t>5</a:t>
                      </a:r>
                      <a:endParaRPr lang="en-US" sz="2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90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 smtClean="0"/>
                        <a:t>5</a:t>
                      </a:r>
                      <a:endParaRPr lang="en-US" sz="2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485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 b="1" smtClean="0"/>
                        <a:t>RAM</a:t>
                      </a:r>
                      <a:endParaRPr lang="en-US" sz="26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5658485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H="1">
            <a:off x="6396445" y="3135086"/>
            <a:ext cx="1519646" cy="130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endCxn id="4" idx="0"/>
          </p:cNvCxnSpPr>
          <p:nvPr/>
        </p:nvCxnSpPr>
        <p:spPr>
          <a:xfrm rot="10800000" flipV="1">
            <a:off x="1823357" y="2573382"/>
            <a:ext cx="6092737" cy="3153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Content Placeholder 2"/>
          <p:cNvSpPr txBox="1">
            <a:spLocks/>
          </p:cNvSpPr>
          <p:nvPr/>
        </p:nvSpPr>
        <p:spPr>
          <a:xfrm>
            <a:off x="7916092" y="2468879"/>
            <a:ext cx="2009503" cy="7937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mtClean="0"/>
              <a:t>Initialization</a:t>
            </a:r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677885" y="3135086"/>
            <a:ext cx="200950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"/>
          <p:cNvSpPr txBox="1">
            <a:spLocks/>
          </p:cNvSpPr>
          <p:nvPr/>
        </p:nvSpPr>
        <p:spPr>
          <a:xfrm>
            <a:off x="7916092" y="4294868"/>
            <a:ext cx="2009503" cy="7937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mtClean="0"/>
              <a:t>Reference</a:t>
            </a:r>
            <a:endParaRPr lang="en-US"/>
          </a:p>
        </p:txBody>
      </p:sp>
      <p:cxnSp>
        <p:nvCxnSpPr>
          <p:cNvPr id="24" name="Elbow Connector 23"/>
          <p:cNvCxnSpPr>
            <a:stCxn id="23" idx="1"/>
          </p:cNvCxnSpPr>
          <p:nvPr/>
        </p:nvCxnSpPr>
        <p:spPr>
          <a:xfrm rot="10800000">
            <a:off x="4386942" y="3135087"/>
            <a:ext cx="3529150" cy="1556669"/>
          </a:xfrm>
          <a:prstGeom prst="bentConnector3">
            <a:avLst>
              <a:gd name="adj1" fmla="val 9996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Content Placeholder 2"/>
          <p:cNvSpPr txBox="1">
            <a:spLocks/>
          </p:cNvSpPr>
          <p:nvPr/>
        </p:nvSpPr>
        <p:spPr>
          <a:xfrm>
            <a:off x="968828" y="4976213"/>
            <a:ext cx="7260772" cy="1411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mtClean="0"/>
              <a:t>int a = 5;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mtClean="0"/>
              <a:t>int b = a;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38200" y="3448594"/>
            <a:ext cx="5667103" cy="35269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8200" y="4938068"/>
            <a:ext cx="1839686" cy="117165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677885" y="3627120"/>
            <a:ext cx="200950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367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Tham chiếu &amp; Tham trị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8828" y="1825625"/>
            <a:ext cx="7260772" cy="7477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mtClean="0"/>
              <a:t>Deep copy (tham chiếu)</a:t>
            </a:r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721913"/>
              </p:ext>
            </p:extLst>
          </p:nvPr>
        </p:nvGraphicFramePr>
        <p:xfrm>
          <a:off x="968828" y="2888774"/>
          <a:ext cx="1709057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09057">
                  <a:extLst>
                    <a:ext uri="{9D8B030D-6E8A-4147-A177-3AD203B41FA5}">
                      <a16:colId xmlns:a16="http://schemas.microsoft.com/office/drawing/2014/main" val="12343996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600" smtClean="0"/>
                        <a:t>int a</a:t>
                      </a:r>
                      <a:endParaRPr lang="en-US" sz="2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90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 smtClean="0"/>
                        <a:t>int &amp;b</a:t>
                      </a:r>
                      <a:endParaRPr lang="en-US" sz="2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485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 b="1" smtClean="0"/>
                        <a:t>RAM</a:t>
                      </a:r>
                      <a:endParaRPr lang="en-US" sz="26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565848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732867"/>
              </p:ext>
            </p:extLst>
          </p:nvPr>
        </p:nvGraphicFramePr>
        <p:xfrm>
          <a:off x="4687388" y="2888774"/>
          <a:ext cx="1709057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09057">
                  <a:extLst>
                    <a:ext uri="{9D8B030D-6E8A-4147-A177-3AD203B41FA5}">
                      <a16:colId xmlns:a16="http://schemas.microsoft.com/office/drawing/2014/main" val="12343996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600" smtClean="0"/>
                        <a:t>5</a:t>
                      </a:r>
                      <a:endParaRPr lang="en-US" sz="2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90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 smtClean="0"/>
                        <a:t>…</a:t>
                      </a:r>
                      <a:endParaRPr lang="en-US" sz="2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485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 b="1" smtClean="0"/>
                        <a:t>RAM</a:t>
                      </a:r>
                      <a:endParaRPr lang="en-US" sz="26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5658485"/>
                  </a:ext>
                </a:extLst>
              </a:tr>
            </a:tbl>
          </a:graphicData>
        </a:graphic>
      </p:graphicFrame>
      <p:cxnSp>
        <p:nvCxnSpPr>
          <p:cNvPr id="19" name="Straight Arrow Connector 18"/>
          <p:cNvCxnSpPr/>
          <p:nvPr/>
        </p:nvCxnSpPr>
        <p:spPr>
          <a:xfrm>
            <a:off x="2677885" y="3135086"/>
            <a:ext cx="200950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ontent Placeholder 2"/>
          <p:cNvSpPr txBox="1">
            <a:spLocks/>
          </p:cNvSpPr>
          <p:nvPr/>
        </p:nvSpPr>
        <p:spPr>
          <a:xfrm>
            <a:off x="968828" y="4976213"/>
            <a:ext cx="7260772" cy="1411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mtClean="0"/>
              <a:t>int a = 5;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mtClean="0"/>
              <a:t>int &amp;b = a;</a:t>
            </a:r>
            <a:endParaRPr lang="en-US"/>
          </a:p>
        </p:txBody>
      </p:sp>
      <p:cxnSp>
        <p:nvCxnSpPr>
          <p:cNvPr id="14" name="Straight Arrow Connector 13"/>
          <p:cNvCxnSpPr>
            <a:stCxn id="4" idx="3"/>
          </p:cNvCxnSpPr>
          <p:nvPr/>
        </p:nvCxnSpPr>
        <p:spPr>
          <a:xfrm flipV="1">
            <a:off x="2677885" y="3262652"/>
            <a:ext cx="2009503" cy="3576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017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Lý thuyết tuần 2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class, object, property, method.</a:t>
            </a:r>
          </a:p>
          <a:p>
            <a:r>
              <a:rPr lang="en-US"/>
              <a:t>c</a:t>
            </a:r>
            <a:r>
              <a:rPr lang="en-US" smtClean="0"/>
              <a:t>onstructor, destructor.</a:t>
            </a:r>
          </a:p>
          <a:p>
            <a:r>
              <a:rPr lang="en-US"/>
              <a:t>n</a:t>
            </a:r>
            <a:r>
              <a:rPr lang="en-US" smtClean="0"/>
              <a:t>ew, delete.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41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</TotalTime>
  <Words>602</Words>
  <Application>Microsoft Office PowerPoint</Application>
  <PresentationFormat>Widescreen</PresentationFormat>
  <Paragraphs>139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Theme</vt:lpstr>
      <vt:lpstr>Giới thiệu trợ giảng thực hành OOP</vt:lpstr>
      <vt:lpstr>Cơ cấu điểm thực hành</vt:lpstr>
      <vt:lpstr>Hướng dẫn thực hành tuần 1</vt:lpstr>
      <vt:lpstr>Lý thuyết tuần 1</vt:lpstr>
      <vt:lpstr>cin &amp; cout</vt:lpstr>
      <vt:lpstr>Tham chiếu &amp; Tham trị</vt:lpstr>
      <vt:lpstr>Tham chiếu &amp; Tham trị</vt:lpstr>
      <vt:lpstr>Tham chiếu &amp; Tham trị</vt:lpstr>
      <vt:lpstr>Lý thuyết tuần 2</vt:lpstr>
      <vt:lpstr>Toán tử new</vt:lpstr>
      <vt:lpstr>Toán tử delete</vt:lpstr>
      <vt:lpstr>Hàm constructor &amp; destructor</vt:lpstr>
      <vt:lpstr>Nâng cao</vt:lpstr>
      <vt:lpstr>Một số kiểu trả về đặc biệt</vt:lpstr>
      <vt:lpstr>Một số kiểu trả về đặc biệt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Hướng dẫn thực hành tuần 1</dc:title>
  <dc:creator>Tuan Hai Vu</dc:creator>
  <cp:lastModifiedBy>Tuan Hai Vu</cp:lastModifiedBy>
  <cp:revision>21</cp:revision>
  <dcterms:created xsi:type="dcterms:W3CDTF">2020-03-13T13:49:04Z</dcterms:created>
  <dcterms:modified xsi:type="dcterms:W3CDTF">2020-03-25T15:59:42Z</dcterms:modified>
</cp:coreProperties>
</file>