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7" r:id="rId4"/>
    <p:sldId id="258" r:id="rId5"/>
    <p:sldId id="266" r:id="rId6"/>
    <p:sldId id="268" r:id="rId7"/>
    <p:sldId id="270" r:id="rId8"/>
    <p:sldId id="271" r:id="rId9"/>
    <p:sldId id="272" r:id="rId10"/>
    <p:sldId id="274" r:id="rId11"/>
    <p:sldId id="273" r:id="rId12"/>
    <p:sldId id="295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94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06/10/2022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06/10/2022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06/10/2022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06/10/2022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06/10/2022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06/10/2022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06/10/2022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06/10/2022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2: </a:t>
            </a:r>
            <a:br>
              <a:rPr lang="en-US"/>
            </a:br>
            <a:r>
              <a:rPr lang="en-US"/>
              <a:t>Requirements analysis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4016CB-E252-45B8-AE73-749972B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define relationships between actor and actor, usecase and usecase, actor and usecase.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5DB2A19-6756-4A8A-83C9-1677008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7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418977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259467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418977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3387777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3378575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1889967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1889967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1889967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1889967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889967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1889967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3329032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1889967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3450413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3450413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1889967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1889967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3225853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2609499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016250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>
            <a:off x="6068197" y="550525"/>
            <a:ext cx="182123" cy="692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5305547" y="116314"/>
            <a:ext cx="169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Generalization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1889967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3BA6064-6032-4250-AC32-35AD900C32D6}"/>
              </a:ext>
            </a:extLst>
          </p:cNvPr>
          <p:cNvCxnSpPr>
            <a:cxnSpLocks/>
          </p:cNvCxnSpPr>
          <p:nvPr/>
        </p:nvCxnSpPr>
        <p:spPr>
          <a:xfrm>
            <a:off x="4961756" y="2958636"/>
            <a:ext cx="7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B8482D8D-4CCD-4F2F-8453-323E1B8F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58" y="14609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994BF9C-FA7B-4C9F-AB9E-0F6FFAEE5E81}"/>
              </a:ext>
            </a:extLst>
          </p:cNvPr>
          <p:cNvSpPr txBox="1"/>
          <p:nvPr/>
        </p:nvSpPr>
        <p:spPr>
          <a:xfrm>
            <a:off x="7342435" y="15323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66777F41-A78E-4DFD-8D4A-FD620E4C48DA}"/>
              </a:ext>
            </a:extLst>
          </p:cNvPr>
          <p:cNvSpPr/>
          <p:nvPr/>
        </p:nvSpPr>
        <p:spPr>
          <a:xfrm>
            <a:off x="10374183" y="119417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252F954-74AD-4200-9BE2-9062078CC8A7}"/>
              </a:ext>
            </a:extLst>
          </p:cNvPr>
          <p:cNvSpPr/>
          <p:nvPr/>
        </p:nvSpPr>
        <p:spPr>
          <a:xfrm>
            <a:off x="10399989" y="21841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501CD41-10C2-4A5B-AAFE-1B3692E70BC1}"/>
              </a:ext>
            </a:extLst>
          </p:cNvPr>
          <p:cNvCxnSpPr>
            <a:stCxn id="41" idx="3"/>
            <a:endCxn id="44" idx="2"/>
          </p:cNvCxnSpPr>
          <p:nvPr/>
        </p:nvCxnSpPr>
        <p:spPr>
          <a:xfrm>
            <a:off x="8813425" y="806770"/>
            <a:ext cx="1560758" cy="75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4411D595-4377-47D6-8115-8702AD706BCC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8813425" y="806770"/>
            <a:ext cx="1586564" cy="174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64BE09DA-EF9C-4483-A784-B2899FE3D90F}"/>
              </a:ext>
            </a:extLst>
          </p:cNvPr>
          <p:cNvSpPr/>
          <p:nvPr/>
        </p:nvSpPr>
        <p:spPr>
          <a:xfrm>
            <a:off x="10357663" y="180662"/>
            <a:ext cx="143668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1B9C97FD-1345-4B0E-A269-5A70C8CF7F9A}"/>
              </a:ext>
            </a:extLst>
          </p:cNvPr>
          <p:cNvCxnSpPr>
            <a:cxnSpLocks/>
            <a:stCxn id="41" idx="3"/>
            <a:endCxn id="54" idx="2"/>
          </p:cNvCxnSpPr>
          <p:nvPr/>
        </p:nvCxnSpPr>
        <p:spPr>
          <a:xfrm flipV="1">
            <a:off x="8813425" y="550525"/>
            <a:ext cx="1544238" cy="25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139ED97C-CA35-4593-84E7-E657ECA2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3" y="234264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FED08E17-91D1-48FB-8BC5-FBBB494B1E9C}"/>
              </a:ext>
            </a:extLst>
          </p:cNvPr>
          <p:cNvSpPr txBox="1"/>
          <p:nvPr/>
        </p:nvSpPr>
        <p:spPr>
          <a:xfrm>
            <a:off x="7169520" y="375313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E67A5C4-D209-4AC8-8A05-A1D11FF10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45" y="447803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3B984283-7B0C-4E89-94FE-F3E49F01CD15}"/>
              </a:ext>
            </a:extLst>
          </p:cNvPr>
          <p:cNvSpPr txBox="1"/>
          <p:nvPr/>
        </p:nvSpPr>
        <p:spPr>
          <a:xfrm>
            <a:off x="7241879" y="5808834"/>
            <a:ext cx="1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cxnSp>
        <p:nvCxnSpPr>
          <p:cNvPr id="71" name="Đường kết nối: Mũi tên Gấp khúc 70">
            <a:extLst>
              <a:ext uri="{FF2B5EF4-FFF2-40B4-BE49-F238E27FC236}">
                <a16:creationId xmlns:a16="http://schemas.microsoft.com/office/drawing/2014/main" id="{1B6B1631-833E-46EF-B4CF-BFAB9F66A705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>
            <a:off x="5039968" y="3233826"/>
            <a:ext cx="3803059" cy="6704"/>
          </a:xfrm>
          <a:prstGeom prst="bentConnector4">
            <a:avLst>
              <a:gd name="adj1" fmla="val 196"/>
              <a:gd name="adj2" fmla="val 9835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am giác Cân 71">
            <a:extLst>
              <a:ext uri="{FF2B5EF4-FFF2-40B4-BE49-F238E27FC236}">
                <a16:creationId xmlns:a16="http://schemas.microsoft.com/office/drawing/2014/main" id="{B8DC19D8-CF78-4C06-A724-9B7677C0D22C}"/>
              </a:ext>
            </a:extLst>
          </p:cNvPr>
          <p:cNvSpPr/>
          <p:nvPr/>
        </p:nvSpPr>
        <p:spPr>
          <a:xfrm rot="5400000">
            <a:off x="6732166" y="1233373"/>
            <a:ext cx="259036" cy="2073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94E6536F-1923-4E88-9A6F-CD6AF89625F1}"/>
              </a:ext>
            </a:extLst>
          </p:cNvPr>
          <p:cNvSpPr/>
          <p:nvPr/>
        </p:nvSpPr>
        <p:spPr>
          <a:xfrm>
            <a:off x="9259196" y="5920409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858BF6-06A3-4EF3-9156-50F53AAD94DE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395546" y="5174440"/>
            <a:ext cx="863650" cy="111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Hình Bầu dục 81">
            <a:extLst>
              <a:ext uri="{FF2B5EF4-FFF2-40B4-BE49-F238E27FC236}">
                <a16:creationId xmlns:a16="http://schemas.microsoft.com/office/drawing/2014/main" id="{055C904B-DCD1-45BA-9540-C1929F6016BA}"/>
              </a:ext>
            </a:extLst>
          </p:cNvPr>
          <p:cNvSpPr/>
          <p:nvPr/>
        </p:nvSpPr>
        <p:spPr>
          <a:xfrm>
            <a:off x="10373286" y="4661073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  <a:p>
            <a:pPr algn="ctr"/>
            <a:r>
              <a:rPr lang="en-US" sz="1600"/>
              <a:t>item</a:t>
            </a:r>
            <a:endParaRPr lang="vi-VN" sz="1600"/>
          </a:p>
        </p:txBody>
      </p:sp>
      <p:sp>
        <p:nvSpPr>
          <p:cNvPr id="83" name="Hình Bầu dục 82">
            <a:extLst>
              <a:ext uri="{FF2B5EF4-FFF2-40B4-BE49-F238E27FC236}">
                <a16:creationId xmlns:a16="http://schemas.microsoft.com/office/drawing/2014/main" id="{16BB126B-9AB8-4BD8-858A-5589A250A610}"/>
              </a:ext>
            </a:extLst>
          </p:cNvPr>
          <p:cNvSpPr/>
          <p:nvPr/>
        </p:nvSpPr>
        <p:spPr>
          <a:xfrm>
            <a:off x="10348743" y="3204799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item</a:t>
            </a:r>
            <a:endParaRPr lang="vi-VN" sz="1600"/>
          </a:p>
        </p:txBody>
      </p:sp>
      <p:cxnSp>
        <p:nvCxnSpPr>
          <p:cNvPr id="1036" name="Đường kết nối Mũi tên Thẳng 1035">
            <a:extLst>
              <a:ext uri="{FF2B5EF4-FFF2-40B4-BE49-F238E27FC236}">
                <a16:creationId xmlns:a16="http://schemas.microsoft.com/office/drawing/2014/main" id="{FAC4B9FF-CFF4-44A2-9DF1-C7C6DA7F8F6B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10075619" y="5358705"/>
            <a:ext cx="1008200" cy="561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5BD2DC03-D0D2-4216-BF90-5337A4F49C97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V="1">
            <a:off x="9498321" y="3800265"/>
            <a:ext cx="1058532" cy="2228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3C6F6528-326E-4FF6-9066-14019BEC351D}"/>
              </a:ext>
            </a:extLst>
          </p:cNvPr>
          <p:cNvSpPr txBox="1"/>
          <p:nvPr/>
        </p:nvSpPr>
        <p:spPr>
          <a:xfrm>
            <a:off x="9848836" y="5499472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02" name="Đường nối Thẳng 101">
            <a:extLst>
              <a:ext uri="{FF2B5EF4-FFF2-40B4-BE49-F238E27FC236}">
                <a16:creationId xmlns:a16="http://schemas.microsoft.com/office/drawing/2014/main" id="{475D0684-F3D1-4B37-B736-BD898DC5B665}"/>
              </a:ext>
            </a:extLst>
          </p:cNvPr>
          <p:cNvCxnSpPr>
            <a:cxnSpLocks/>
            <a:stCxn id="41" idx="3"/>
            <a:endCxn id="83" idx="2"/>
          </p:cNvCxnSpPr>
          <p:nvPr/>
        </p:nvCxnSpPr>
        <p:spPr>
          <a:xfrm>
            <a:off x="8813425" y="806770"/>
            <a:ext cx="1535318" cy="274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Đường kết nối Mũi tên Thẳng 106">
            <a:extLst>
              <a:ext uri="{FF2B5EF4-FFF2-40B4-BE49-F238E27FC236}">
                <a16:creationId xmlns:a16="http://schemas.microsoft.com/office/drawing/2014/main" id="{04DDB60D-F6B3-4BD6-8046-1B81217A2121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H="1" flipV="1">
            <a:off x="11059276" y="3902431"/>
            <a:ext cx="24543" cy="75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75308391-F891-440E-8792-28EC69E617E3}"/>
              </a:ext>
            </a:extLst>
          </p:cNvPr>
          <p:cNvSpPr txBox="1"/>
          <p:nvPr/>
        </p:nvSpPr>
        <p:spPr>
          <a:xfrm>
            <a:off x="10537949" y="4194063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&lt;&lt;extend&gt;&gt;</a:t>
            </a:r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90CA7EA6-C99A-4EDA-87F3-5697E94E4B03}"/>
              </a:ext>
            </a:extLst>
          </p:cNvPr>
          <p:cNvSpPr txBox="1"/>
          <p:nvPr/>
        </p:nvSpPr>
        <p:spPr>
          <a:xfrm>
            <a:off x="9086798" y="5096431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9FB202-E03E-4E21-8262-0921E6A1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23610A-D281-4D0A-9EE6-30B1C908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689113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8F99C6-17C9-4177-8172-04B4F4C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2470910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7C837AA-FC4C-4755-9FA1-396AD464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4459357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AE7B18-DD9F-4480-A83C-D311FBD40943}"/>
              </a:ext>
            </a:extLst>
          </p:cNvPr>
          <p:cNvSpPr txBox="1"/>
          <p:nvPr/>
        </p:nvSpPr>
        <p:spPr>
          <a:xfrm>
            <a:off x="1054100" y="1955800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E2D08BE7-9EF3-4231-86FC-2A718A8F8D6B}"/>
              </a:ext>
            </a:extLst>
          </p:cNvPr>
          <p:cNvSpPr txBox="1"/>
          <p:nvPr/>
        </p:nvSpPr>
        <p:spPr>
          <a:xfrm>
            <a:off x="1054100" y="3665645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E488FC4-AB7D-4F9E-A584-EBAA97C626A6}"/>
              </a:ext>
            </a:extLst>
          </p:cNvPr>
          <p:cNvSpPr txBox="1"/>
          <p:nvPr/>
        </p:nvSpPr>
        <p:spPr>
          <a:xfrm>
            <a:off x="1032481" y="5654092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C155649-C520-4D68-8D53-07434B3E921A}"/>
              </a:ext>
            </a:extLst>
          </p:cNvPr>
          <p:cNvSpPr/>
          <p:nvPr/>
        </p:nvSpPr>
        <p:spPr>
          <a:xfrm>
            <a:off x="5011978" y="2589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E954DA35-3046-48A5-9233-FE672FA233F0}"/>
              </a:ext>
            </a:extLst>
          </p:cNvPr>
          <p:cNvSpPr/>
          <p:nvPr/>
        </p:nvSpPr>
        <p:spPr>
          <a:xfrm>
            <a:off x="5011978" y="125895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2D557855-1310-4ED0-8993-D894602B4EF8}"/>
              </a:ext>
            </a:extLst>
          </p:cNvPr>
          <p:cNvSpPr/>
          <p:nvPr/>
        </p:nvSpPr>
        <p:spPr>
          <a:xfrm>
            <a:off x="5011978" y="224524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Signout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C61BD25B-B01A-4DA1-BC81-BB0407D3539D}"/>
              </a:ext>
            </a:extLst>
          </p:cNvPr>
          <p:cNvSpPr/>
          <p:nvPr/>
        </p:nvSpPr>
        <p:spPr>
          <a:xfrm>
            <a:off x="5011978" y="342369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26FB202E-2928-45C3-8F9D-6250C570C0C7}"/>
              </a:ext>
            </a:extLst>
          </p:cNvPr>
          <p:cNvSpPr/>
          <p:nvPr/>
        </p:nvSpPr>
        <p:spPr>
          <a:xfrm>
            <a:off x="7044286" y="2876649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bill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2E170648-4388-42D2-807C-46181163AF45}"/>
              </a:ext>
            </a:extLst>
          </p:cNvPr>
          <p:cNvSpPr/>
          <p:nvPr/>
        </p:nvSpPr>
        <p:spPr>
          <a:xfrm>
            <a:off x="5223789" y="5126968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CRUD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84B0D1BB-1A93-48A3-9BB3-0881B099BA3A}"/>
              </a:ext>
            </a:extLst>
          </p:cNvPr>
          <p:cNvSpPr/>
          <p:nvPr/>
        </p:nvSpPr>
        <p:spPr>
          <a:xfrm>
            <a:off x="7670675" y="44321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08727CD0-60A1-4C66-9819-C533DE1F441F}"/>
              </a:ext>
            </a:extLst>
          </p:cNvPr>
          <p:cNvSpPr/>
          <p:nvPr/>
        </p:nvSpPr>
        <p:spPr>
          <a:xfrm>
            <a:off x="9415097" y="510481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E3EB701C-F270-49C7-86CB-904341D66749}"/>
              </a:ext>
            </a:extLst>
          </p:cNvPr>
          <p:cNvSpPr/>
          <p:nvPr/>
        </p:nvSpPr>
        <p:spPr>
          <a:xfrm>
            <a:off x="7916497" y="602342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Delete items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853938B-ADE1-4C3B-89CA-8CE437DC764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476192" y="625944"/>
            <a:ext cx="2535786" cy="63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F3EB4CE-9FE9-4B86-AF7C-1B73C3E4403C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>
            <a:off x="2476192" y="1258957"/>
            <a:ext cx="2535786" cy="36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B4A72CF5-F802-4940-ADA9-6C118E0FB6DE}"/>
              </a:ext>
            </a:extLst>
          </p:cNvPr>
          <p:cNvCxnSpPr>
            <a:cxnSpLocks/>
            <a:stCxn id="4" idx="3"/>
            <a:endCxn id="46" idx="2"/>
          </p:cNvCxnSpPr>
          <p:nvPr/>
        </p:nvCxnSpPr>
        <p:spPr>
          <a:xfrm>
            <a:off x="2476192" y="1258957"/>
            <a:ext cx="2535786" cy="13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41228581-0C4C-4419-9ECD-A5BF15A880A7}"/>
              </a:ext>
            </a:extLst>
          </p:cNvPr>
          <p:cNvCxnSpPr>
            <a:cxnSpLocks/>
            <a:stCxn id="4" idx="3"/>
            <a:endCxn id="49" idx="2"/>
          </p:cNvCxnSpPr>
          <p:nvPr/>
        </p:nvCxnSpPr>
        <p:spPr>
          <a:xfrm>
            <a:off x="2476192" y="1258957"/>
            <a:ext cx="2535786" cy="253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49F80282-810E-45C5-B290-AADCF0975C45}"/>
              </a:ext>
            </a:extLst>
          </p:cNvPr>
          <p:cNvCxnSpPr>
            <a:cxnSpLocks/>
            <a:stCxn id="35" idx="3"/>
            <a:endCxn id="50" idx="2"/>
          </p:cNvCxnSpPr>
          <p:nvPr/>
        </p:nvCxnSpPr>
        <p:spPr>
          <a:xfrm>
            <a:off x="2476192" y="3040754"/>
            <a:ext cx="4568094" cy="20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DF0DA734-6118-4F57-8018-F2D39CE921DB}"/>
              </a:ext>
            </a:extLst>
          </p:cNvPr>
          <p:cNvCxnSpPr>
            <a:cxnSpLocks/>
            <a:stCxn id="35" idx="3"/>
            <a:endCxn id="52" idx="2"/>
          </p:cNvCxnSpPr>
          <p:nvPr/>
        </p:nvCxnSpPr>
        <p:spPr>
          <a:xfrm>
            <a:off x="2476192" y="3040754"/>
            <a:ext cx="2747597" cy="2453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: Mũi tên Gấp khúc 76">
            <a:extLst>
              <a:ext uri="{FF2B5EF4-FFF2-40B4-BE49-F238E27FC236}">
                <a16:creationId xmlns:a16="http://schemas.microsoft.com/office/drawing/2014/main" id="{D09035C2-D1B3-427F-9B8B-06AEEBA27AE8}"/>
              </a:ext>
            </a:extLst>
          </p:cNvPr>
          <p:cNvCxnSpPr>
            <a:stCxn id="38" idx="1"/>
            <a:endCxn id="4" idx="1"/>
          </p:cNvCxnSpPr>
          <p:nvPr/>
        </p:nvCxnSpPr>
        <p:spPr>
          <a:xfrm rot="10800000">
            <a:off x="846070" y="1258957"/>
            <a:ext cx="12700" cy="3770244"/>
          </a:xfrm>
          <a:prstGeom prst="bentConnector3">
            <a:avLst>
              <a:gd name="adj1" fmla="val 3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: Mũi tên Gấp khúc 83">
            <a:extLst>
              <a:ext uri="{FF2B5EF4-FFF2-40B4-BE49-F238E27FC236}">
                <a16:creationId xmlns:a16="http://schemas.microsoft.com/office/drawing/2014/main" id="{B0FDB09F-E80A-4994-8FF9-189155140E0E}"/>
              </a:ext>
            </a:extLst>
          </p:cNvPr>
          <p:cNvCxnSpPr>
            <a:cxnSpLocks/>
            <a:stCxn id="35" idx="1"/>
            <a:endCxn id="79" idx="0"/>
          </p:cNvCxnSpPr>
          <p:nvPr/>
        </p:nvCxnSpPr>
        <p:spPr>
          <a:xfrm rot="10800000">
            <a:off x="829310" y="1258956"/>
            <a:ext cx="16760" cy="1781798"/>
          </a:xfrm>
          <a:prstGeom prst="bentConnector3">
            <a:avLst>
              <a:gd name="adj1" fmla="val 2777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am giác Cân 78">
            <a:extLst>
              <a:ext uri="{FF2B5EF4-FFF2-40B4-BE49-F238E27FC236}">
                <a16:creationId xmlns:a16="http://schemas.microsoft.com/office/drawing/2014/main" id="{C6325E46-C455-4966-8852-307E7ED5433A}"/>
              </a:ext>
            </a:extLst>
          </p:cNvPr>
          <p:cNvSpPr/>
          <p:nvPr/>
        </p:nvSpPr>
        <p:spPr>
          <a:xfrm rot="5400000">
            <a:off x="608205" y="1148466"/>
            <a:ext cx="221230" cy="2209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CF9C3E83-A5A7-4F42-923E-D4B4D80971B0}"/>
              </a:ext>
            </a:extLst>
          </p:cNvPr>
          <p:cNvCxnSpPr>
            <a:stCxn id="52" idx="7"/>
            <a:endCxn id="53" idx="2"/>
          </p:cNvCxnSpPr>
          <p:nvPr/>
        </p:nvCxnSpPr>
        <p:spPr>
          <a:xfrm flipV="1">
            <a:off x="6712746" y="4799144"/>
            <a:ext cx="957929" cy="4353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2ED6E45C-35ED-4A19-987C-24074CF920DD}"/>
              </a:ext>
            </a:extLst>
          </p:cNvPr>
          <p:cNvCxnSpPr>
            <a:cxnSpLocks/>
            <a:stCxn id="52" idx="5"/>
            <a:endCxn id="56" idx="2"/>
          </p:cNvCxnSpPr>
          <p:nvPr/>
        </p:nvCxnSpPr>
        <p:spPr>
          <a:xfrm>
            <a:off x="6712746" y="5753432"/>
            <a:ext cx="1203751" cy="6369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271C4386-6307-4E58-8AE4-D720D328544F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6968211" y="5471784"/>
            <a:ext cx="2446886" cy="22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E6252692-B8F4-43D1-A542-6C20E111C661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5884189" y="4157642"/>
            <a:ext cx="211811" cy="969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12F26470-117E-4D50-82DF-CD659FEF0C48}"/>
              </a:ext>
            </a:extLst>
          </p:cNvPr>
          <p:cNvSpPr txBox="1"/>
          <p:nvPr/>
        </p:nvSpPr>
        <p:spPr>
          <a:xfrm>
            <a:off x="5267443" y="4558405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222FA598-D4CE-4E6D-A8F7-3434690A31CD}"/>
              </a:ext>
            </a:extLst>
          </p:cNvPr>
          <p:cNvSpPr txBox="1"/>
          <p:nvPr/>
        </p:nvSpPr>
        <p:spPr>
          <a:xfrm>
            <a:off x="6419599" y="4836630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1" name="Hộp Văn bản 100">
            <a:extLst>
              <a:ext uri="{FF2B5EF4-FFF2-40B4-BE49-F238E27FC236}">
                <a16:creationId xmlns:a16="http://schemas.microsoft.com/office/drawing/2014/main" id="{E8C0A098-A242-4B8F-BD4A-AF58939433B4}"/>
              </a:ext>
            </a:extLst>
          </p:cNvPr>
          <p:cNvSpPr txBox="1"/>
          <p:nvPr/>
        </p:nvSpPr>
        <p:spPr>
          <a:xfrm>
            <a:off x="7485883" y="5295031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18DFCD11-2FF4-4B00-8517-E70647621570}"/>
              </a:ext>
            </a:extLst>
          </p:cNvPr>
          <p:cNvSpPr txBox="1"/>
          <p:nvPr/>
        </p:nvSpPr>
        <p:spPr>
          <a:xfrm>
            <a:off x="6530305" y="5913582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7AE17D9-6FF9-4639-AB9D-5976189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05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 by PowerPoint, Visio or draw.io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869540-2E7D-4938-90E9-5A1B852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99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company specializing in the business of electronic devices wants to build an e-commerce system.</a:t>
            </a:r>
          </a:p>
          <a:p>
            <a:pPr marL="0" indent="0">
              <a:buNone/>
            </a:pPr>
            <a:r>
              <a:rPr lang="en-US"/>
              <a:t>The new system must ensure that customers visiting the website can easily select products, view promotions and make purchases. Payment can be made online or in-store. Customers can receive goods at the store or use delivery service.</a:t>
            </a:r>
          </a:p>
          <a:p>
            <a:pPr marL="0" indent="0">
              <a:buNone/>
            </a:pPr>
            <a:r>
              <a:rPr lang="en-US"/>
              <a:t>In addition, the system also needs a module to ensure the company manages business activities such as the quantity of goods in stock, order management, delivery status, payment, etc.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E0845C-FEE6-4CA3-8CF9-DC85166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08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D375068-8C64-4FE3-949C-44903E13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49618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D3E2615-FB57-4379-B2CA-260A498E31E6}"/>
              </a:ext>
            </a:extLst>
          </p:cNvPr>
          <p:cNvSpPr txBox="1"/>
          <p:nvPr/>
        </p:nvSpPr>
        <p:spPr>
          <a:xfrm>
            <a:off x="1102006" y="288241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05F3B29-33B3-4A76-9897-12F6966DB862}"/>
              </a:ext>
            </a:extLst>
          </p:cNvPr>
          <p:cNvSpPr/>
          <p:nvPr/>
        </p:nvSpPr>
        <p:spPr>
          <a:xfrm>
            <a:off x="6443361" y="2215233"/>
            <a:ext cx="17250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promotion</a:t>
            </a:r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0FC4DC7-1B6D-4AA2-A40D-CDE4BFFC5D2D}"/>
              </a:ext>
            </a:extLst>
          </p:cNvPr>
          <p:cNvSpPr/>
          <p:nvPr/>
        </p:nvSpPr>
        <p:spPr>
          <a:xfrm>
            <a:off x="6456265" y="167821"/>
            <a:ext cx="1699244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Cart / Purchase</a:t>
            </a:r>
            <a:endParaRPr lang="vi-VN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7EFEB577-009C-40A3-A5BF-70D9E060BAA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572996" y="2156860"/>
            <a:ext cx="3870365" cy="42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67BA7F0-EBA0-420D-B9E1-A000D987FED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572996" y="537684"/>
            <a:ext cx="3883269" cy="161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C068339-A9CB-48AE-9F79-C3DDEDE0A31E}"/>
              </a:ext>
            </a:extLst>
          </p:cNvPr>
          <p:cNvSpPr/>
          <p:nvPr/>
        </p:nvSpPr>
        <p:spPr>
          <a:xfrm>
            <a:off x="6488028" y="1126691"/>
            <a:ext cx="1741570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product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CC86F3CC-24EC-483D-A725-8D1D02E1FBA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572996" y="1496554"/>
            <a:ext cx="3915032" cy="66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D51AA0F4-A766-480C-9CB8-0D7BBEC7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404009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E8F645D-F821-4589-9018-2C1B44690550}"/>
              </a:ext>
            </a:extLst>
          </p:cNvPr>
          <p:cNvSpPr txBox="1"/>
          <p:nvPr/>
        </p:nvSpPr>
        <p:spPr>
          <a:xfrm>
            <a:off x="941803" y="545058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Seller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8CE4096-7585-4454-8D69-9F13C9CCE5E3}"/>
              </a:ext>
            </a:extLst>
          </p:cNvPr>
          <p:cNvCxnSpPr>
            <a:cxnSpLocks/>
            <a:stCxn id="15" idx="3"/>
            <a:endCxn id="84" idx="2"/>
          </p:cNvCxnSpPr>
          <p:nvPr/>
        </p:nvCxnSpPr>
        <p:spPr>
          <a:xfrm>
            <a:off x="2572303" y="4700768"/>
            <a:ext cx="3766288" cy="139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4903AC2A-E64C-435E-8AAF-08F8B0068F59}"/>
              </a:ext>
            </a:extLst>
          </p:cNvPr>
          <p:cNvSpPr/>
          <p:nvPr/>
        </p:nvSpPr>
        <p:spPr>
          <a:xfrm>
            <a:off x="6479109" y="3277348"/>
            <a:ext cx="1699244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F3186D7-2DD2-4C07-B63C-8BFC76EFA3AF}"/>
              </a:ext>
            </a:extLst>
          </p:cNvPr>
          <p:cNvSpPr txBox="1"/>
          <p:nvPr/>
        </p:nvSpPr>
        <p:spPr>
          <a:xfrm>
            <a:off x="8261361" y="1157628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E2AC6EDC-7AB7-4078-BA74-14D92AD00512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>
            <a:off x="2572996" y="2156860"/>
            <a:ext cx="3906113" cy="146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9E1BC67A-1C0A-456D-A442-16A70A7F6F00}"/>
              </a:ext>
            </a:extLst>
          </p:cNvPr>
          <p:cNvSpPr/>
          <p:nvPr/>
        </p:nvSpPr>
        <p:spPr>
          <a:xfrm>
            <a:off x="9533735" y="17283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</a:t>
            </a:r>
            <a:endParaRPr lang="vi-VN" sz="160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65B2480E-5CBB-424D-A78F-1FC08C8A6D56}"/>
              </a:ext>
            </a:extLst>
          </p:cNvPr>
          <p:cNvSpPr/>
          <p:nvPr/>
        </p:nvSpPr>
        <p:spPr>
          <a:xfrm>
            <a:off x="9533735" y="105823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View detail</a:t>
            </a:r>
            <a:endParaRPr lang="vi-VN" sz="1600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776510FF-E6BB-4298-BFE8-0FAB362C455B}"/>
              </a:ext>
            </a:extLst>
          </p:cNvPr>
          <p:cNvSpPr/>
          <p:nvPr/>
        </p:nvSpPr>
        <p:spPr>
          <a:xfrm>
            <a:off x="9533735" y="194501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Buy</a:t>
            </a:r>
            <a:endParaRPr lang="vi-VN" sz="160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0FAEAFF-9D16-4D08-AF32-F14C0E3D5F81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8229598" y="521653"/>
            <a:ext cx="1304137" cy="9749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83616E77-2AED-4B3D-AAED-0D257866BF14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 flipV="1">
            <a:off x="8229598" y="1407048"/>
            <a:ext cx="1304137" cy="89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21D1B506-708C-4E8C-8549-2A65FD3A16E0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>
            <a:off x="8229598" y="1496554"/>
            <a:ext cx="1304137" cy="797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8F284629-B8FF-434B-A359-020AC2C216BB}"/>
              </a:ext>
            </a:extLst>
          </p:cNvPr>
          <p:cNvSpPr/>
          <p:nvPr/>
        </p:nvSpPr>
        <p:spPr>
          <a:xfrm>
            <a:off x="9533734" y="289151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Login / Logout</a:t>
            </a:r>
            <a:endParaRPr lang="vi-VN" sz="1600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B8EDD3A4-8388-4B22-ABBE-BC9F871719E2}"/>
              </a:ext>
            </a:extLst>
          </p:cNvPr>
          <p:cNvSpPr/>
          <p:nvPr/>
        </p:nvSpPr>
        <p:spPr>
          <a:xfrm>
            <a:off x="9533733" y="3862714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Register</a:t>
            </a:r>
            <a:endParaRPr lang="vi-VN" sz="1600"/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4507FBE4-3EF7-42BB-9E45-4ECC213320E6}"/>
              </a:ext>
            </a:extLst>
          </p:cNvPr>
          <p:cNvCxnSpPr>
            <a:cxnSpLocks/>
            <a:stCxn id="23" idx="6"/>
            <a:endCxn id="55" idx="2"/>
          </p:cNvCxnSpPr>
          <p:nvPr/>
        </p:nvCxnSpPr>
        <p:spPr>
          <a:xfrm flipV="1">
            <a:off x="8178353" y="3240328"/>
            <a:ext cx="1355381" cy="3858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8F10A12C-BEEF-4C82-AA84-0F89DD02CE31}"/>
              </a:ext>
            </a:extLst>
          </p:cNvPr>
          <p:cNvCxnSpPr>
            <a:cxnSpLocks/>
            <a:stCxn id="23" idx="6"/>
            <a:endCxn id="56" idx="2"/>
          </p:cNvCxnSpPr>
          <p:nvPr/>
        </p:nvCxnSpPr>
        <p:spPr>
          <a:xfrm>
            <a:off x="8178353" y="3626164"/>
            <a:ext cx="1355380" cy="585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170DE40A-774F-4A64-A425-F598B748ACB9}"/>
              </a:ext>
            </a:extLst>
          </p:cNvPr>
          <p:cNvSpPr txBox="1"/>
          <p:nvPr/>
        </p:nvSpPr>
        <p:spPr>
          <a:xfrm>
            <a:off x="8369076" y="3547470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84" name="Hình Bầu dục 83">
            <a:extLst>
              <a:ext uri="{FF2B5EF4-FFF2-40B4-BE49-F238E27FC236}">
                <a16:creationId xmlns:a16="http://schemas.microsoft.com/office/drawing/2014/main" id="{D5428F7F-E709-492B-8E24-059F7EEB6CE8}"/>
              </a:ext>
            </a:extLst>
          </p:cNvPr>
          <p:cNvSpPr/>
          <p:nvPr/>
        </p:nvSpPr>
        <p:spPr>
          <a:xfrm>
            <a:off x="6338591" y="5623946"/>
            <a:ext cx="2154640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Order management</a:t>
            </a:r>
            <a:endParaRPr lang="vi-VN"/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A4304DFC-B235-49CD-8BF5-401F8008E994}"/>
              </a:ext>
            </a:extLst>
          </p:cNvPr>
          <p:cNvSpPr/>
          <p:nvPr/>
        </p:nvSpPr>
        <p:spPr>
          <a:xfrm>
            <a:off x="6338590" y="4399636"/>
            <a:ext cx="2154641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Item management</a:t>
            </a:r>
            <a:endParaRPr lang="vi-VN"/>
          </a:p>
        </p:txBody>
      </p: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D0326AAE-5286-4744-BFC8-88DC613F8C20}"/>
              </a:ext>
            </a:extLst>
          </p:cNvPr>
          <p:cNvCxnSpPr>
            <a:cxnSpLocks/>
            <a:stCxn id="15" idx="3"/>
            <a:endCxn id="88" idx="2"/>
          </p:cNvCxnSpPr>
          <p:nvPr/>
        </p:nvCxnSpPr>
        <p:spPr>
          <a:xfrm>
            <a:off x="2572303" y="4700768"/>
            <a:ext cx="3766287" cy="16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Hình Bầu dục 94">
            <a:extLst>
              <a:ext uri="{FF2B5EF4-FFF2-40B4-BE49-F238E27FC236}">
                <a16:creationId xmlns:a16="http://schemas.microsoft.com/office/drawing/2014/main" id="{4174E1F5-BC95-4E13-80DC-B642436BFDAF}"/>
              </a:ext>
            </a:extLst>
          </p:cNvPr>
          <p:cNvSpPr/>
          <p:nvPr/>
        </p:nvSpPr>
        <p:spPr>
          <a:xfrm>
            <a:off x="9533733" y="5012630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Order status</a:t>
            </a:r>
            <a:endParaRPr lang="vi-VN" sz="1600"/>
          </a:p>
        </p:txBody>
      </p: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F6828693-A245-441B-8431-CC2EC76E9144}"/>
              </a:ext>
            </a:extLst>
          </p:cNvPr>
          <p:cNvSpPr/>
          <p:nvPr/>
        </p:nvSpPr>
        <p:spPr>
          <a:xfrm>
            <a:off x="9533734" y="5894635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Support customer</a:t>
            </a:r>
            <a:endParaRPr lang="vi-VN" sz="1600"/>
          </a:p>
        </p:txBody>
      </p:sp>
      <p:cxnSp>
        <p:nvCxnSpPr>
          <p:cNvPr id="97" name="Đường kết nối Mũi tên Thẳng 96">
            <a:extLst>
              <a:ext uri="{FF2B5EF4-FFF2-40B4-BE49-F238E27FC236}">
                <a16:creationId xmlns:a16="http://schemas.microsoft.com/office/drawing/2014/main" id="{F2F9C13E-7363-40B9-B445-5FC3710AC325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8493231" y="5361446"/>
            <a:ext cx="1040502" cy="7297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kết nối Mũi tên Thẳng 97">
            <a:extLst>
              <a:ext uri="{FF2B5EF4-FFF2-40B4-BE49-F238E27FC236}">
                <a16:creationId xmlns:a16="http://schemas.microsoft.com/office/drawing/2014/main" id="{8EAE7286-65A3-487D-836C-42209A45DE1A}"/>
              </a:ext>
            </a:extLst>
          </p:cNvPr>
          <p:cNvCxnSpPr>
            <a:cxnSpLocks/>
            <a:stCxn id="84" idx="6"/>
            <a:endCxn id="96" idx="2"/>
          </p:cNvCxnSpPr>
          <p:nvPr/>
        </p:nvCxnSpPr>
        <p:spPr>
          <a:xfrm>
            <a:off x="8493231" y="6091187"/>
            <a:ext cx="1040503" cy="152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C8306A26-196A-48F5-B89F-83775D6EFF59}"/>
              </a:ext>
            </a:extLst>
          </p:cNvPr>
          <p:cNvSpPr txBox="1"/>
          <p:nvPr/>
        </p:nvSpPr>
        <p:spPr>
          <a:xfrm>
            <a:off x="8493231" y="5623946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AB381A24-68AE-45D8-AC84-3C558ADE0E80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2572303" y="3626164"/>
            <a:ext cx="3906806" cy="1074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FCD6F9-2AE3-4A82-A675-6A6D03D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16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05156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5611249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7618953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:LoginTab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9596675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:Backend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493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341197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18918" y="993567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6538897" y="1642924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6717799" y="1417637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username / pass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63FA4E9-5A9F-4351-B466-7DD732FE7B89}"/>
              </a:ext>
            </a:extLst>
          </p:cNvPr>
          <p:cNvCxnSpPr/>
          <p:nvPr/>
        </p:nvCxnSpPr>
        <p:spPr>
          <a:xfrm>
            <a:off x="6561921" y="233431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CBD2486-013F-450C-BB3D-4905696C41F6}"/>
              </a:ext>
            </a:extLst>
          </p:cNvPr>
          <p:cNvSpPr/>
          <p:nvPr/>
        </p:nvSpPr>
        <p:spPr>
          <a:xfrm>
            <a:off x="7029234" y="2109029"/>
            <a:ext cx="738638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Login()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8382527" y="2584173"/>
            <a:ext cx="1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8849839" y="2358886"/>
            <a:ext cx="108129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Validate()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8516620" y="290429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8752012" y="2687911"/>
            <a:ext cx="112892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4. Message()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4994317" y="3190683"/>
            <a:ext cx="6295983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4992969" y="3190684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5183208" y="3204885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5056842" y="3652332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Message() is Success]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5103161" y="4804020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85571" y="3586374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8531616" y="4620669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8605582" y="392518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GoTo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99E33968-A7C8-43D1-9B4B-D747986C02D9}"/>
              </a:ext>
            </a:extLst>
          </p:cNvPr>
          <p:cNvSpPr txBox="1"/>
          <p:nvPr/>
        </p:nvSpPr>
        <p:spPr>
          <a:xfrm>
            <a:off x="3477094" y="19941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cxnSp>
        <p:nvCxnSpPr>
          <p:cNvPr id="88" name="Đường kết nối Mũi tên Thẳng 87">
            <a:extLst>
              <a:ext uri="{FF2B5EF4-FFF2-40B4-BE49-F238E27FC236}">
                <a16:creationId xmlns:a16="http://schemas.microsoft.com/office/drawing/2014/main" id="{5D1C8C74-79AF-4ED6-A577-05E9801D8A9F}"/>
              </a:ext>
            </a:extLst>
          </p:cNvPr>
          <p:cNvCxnSpPr>
            <a:cxnSpLocks/>
            <a:stCxn id="86" idx="3"/>
            <a:endCxn id="6" idx="1"/>
          </p:cNvCxnSpPr>
          <p:nvPr/>
        </p:nvCxnSpPr>
        <p:spPr>
          <a:xfrm flipV="1">
            <a:off x="4531194" y="679346"/>
            <a:ext cx="1080055" cy="149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5FE7909-BF4F-43F4-8548-B99B152B7682}"/>
              </a:ext>
            </a:extLst>
          </p:cNvPr>
          <p:cNvSpPr txBox="1"/>
          <p:nvPr/>
        </p:nvSpPr>
        <p:spPr>
          <a:xfrm>
            <a:off x="2428812" y="2605708"/>
            <a:ext cx="200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Stimulus (message)</a:t>
            </a:r>
          </a:p>
        </p:txBody>
      </p: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3422A694-DE9E-46D1-B99E-6D07E56C402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438678" y="2390049"/>
            <a:ext cx="2279120" cy="40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Đường kết nối Mũi tên Thẳng 98">
            <a:extLst>
              <a:ext uri="{FF2B5EF4-FFF2-40B4-BE49-F238E27FC236}">
                <a16:creationId xmlns:a16="http://schemas.microsoft.com/office/drawing/2014/main" id="{08176E8E-CFE7-4442-A979-3196ECDDAD54}"/>
              </a:ext>
            </a:extLst>
          </p:cNvPr>
          <p:cNvCxnSpPr>
            <a:cxnSpLocks/>
          </p:cNvCxnSpPr>
          <p:nvPr/>
        </p:nvCxnSpPr>
        <p:spPr>
          <a:xfrm>
            <a:off x="4747760" y="6527800"/>
            <a:ext cx="6769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B50D588E-B6EB-4994-9FC6-7A4D3A9BF2F3}"/>
              </a:ext>
            </a:extLst>
          </p:cNvPr>
          <p:cNvCxnSpPr>
            <a:cxnSpLocks/>
          </p:cNvCxnSpPr>
          <p:nvPr/>
        </p:nvCxnSpPr>
        <p:spPr>
          <a:xfrm flipV="1">
            <a:off x="4747760" y="520700"/>
            <a:ext cx="0" cy="6007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B57E924-71C4-4912-B438-34C8B0D8C648}"/>
              </a:ext>
            </a:extLst>
          </p:cNvPr>
          <p:cNvSpPr/>
          <p:nvPr/>
        </p:nvSpPr>
        <p:spPr>
          <a:xfrm>
            <a:off x="4710025" y="6477922"/>
            <a:ext cx="75467" cy="76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75D266A3-BFD4-4ECA-B3C5-FE52882AD611}"/>
              </a:ext>
            </a:extLst>
          </p:cNvPr>
          <p:cNvSpPr txBox="1"/>
          <p:nvPr/>
        </p:nvSpPr>
        <p:spPr>
          <a:xfrm>
            <a:off x="10433511" y="6349921"/>
            <a:ext cx="6467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  <a:endParaRPr lang="vi-VN"/>
          </a:p>
        </p:txBody>
      </p:sp>
      <p:sp>
        <p:nvSpPr>
          <p:cNvPr id="108" name="Hộp Văn bản 107">
            <a:extLst>
              <a:ext uri="{FF2B5EF4-FFF2-40B4-BE49-F238E27FC236}">
                <a16:creationId xmlns:a16="http://schemas.microsoft.com/office/drawing/2014/main" id="{D28ABB38-F8C5-4F63-B6D3-F1BD3593BE57}"/>
              </a:ext>
            </a:extLst>
          </p:cNvPr>
          <p:cNvSpPr txBox="1"/>
          <p:nvPr/>
        </p:nvSpPr>
        <p:spPr>
          <a:xfrm>
            <a:off x="4246932" y="126378"/>
            <a:ext cx="93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B6A5E24-46DA-4386-A1BB-CB162A01E82E}"/>
              </a:ext>
            </a:extLst>
          </p:cNvPr>
          <p:cNvSpPr txBox="1"/>
          <p:nvPr/>
        </p:nvSpPr>
        <p:spPr>
          <a:xfrm>
            <a:off x="3047817" y="3204885"/>
            <a:ext cx="137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solidFill>
                  <a:srgbClr val="232629"/>
                </a:solidFill>
                <a:effectLst/>
                <a:latin typeface="-apple-system"/>
              </a:rPr>
              <a:t>alternatives </a:t>
            </a:r>
            <a:endParaRPr lang="vi-VN"/>
          </a:p>
        </p:txBody>
      </p: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BFC24152-23B2-46CF-86F1-0D641364124B}"/>
              </a:ext>
            </a:extLst>
          </p:cNvPr>
          <p:cNvCxnSpPr>
            <a:cxnSpLocks/>
            <a:stCxn id="110" idx="3"/>
            <a:endCxn id="34" idx="2"/>
          </p:cNvCxnSpPr>
          <p:nvPr/>
        </p:nvCxnSpPr>
        <p:spPr>
          <a:xfrm>
            <a:off x="4427166" y="3389551"/>
            <a:ext cx="565803" cy="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6535431" y="346386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6875445" y="3247481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5.1.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6521430" y="5140867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6861444" y="4924486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5.2.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9392" y="4651441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8545043" y="5566572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8545042" y="5064617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Do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Nothing()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6154588" y="1642924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F945B02-B5C4-4B6F-BC5A-4CC7E506E3BA}"/>
              </a:ext>
            </a:extLst>
          </p:cNvPr>
          <p:cNvSpPr/>
          <p:nvPr/>
        </p:nvSpPr>
        <p:spPr>
          <a:xfrm>
            <a:off x="8135790" y="1642924"/>
            <a:ext cx="384309" cy="4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8132310" y="2328725"/>
            <a:ext cx="384309" cy="353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10113509" y="2569540"/>
            <a:ext cx="384309" cy="44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4994317" y="4716797"/>
            <a:ext cx="62959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8368899" y="544945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8368899" y="4459253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4186221-12D8-475A-AD90-3750466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12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the function by getting information from Usecase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F0437A-128E-4AEC-B1E0-009A3455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20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B7AFD6-7091-4691-A348-9EE2FAD7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8" y="273216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FEB2F1A-74E8-4B12-A941-A6160DD0DEB1}"/>
              </a:ext>
            </a:extLst>
          </p:cNvPr>
          <p:cNvSpPr txBox="1"/>
          <p:nvPr/>
        </p:nvSpPr>
        <p:spPr>
          <a:xfrm>
            <a:off x="979735" y="411839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03D7CCC0-E221-4870-9809-0A614F81D565}"/>
              </a:ext>
            </a:extLst>
          </p:cNvPr>
          <p:cNvSpPr/>
          <p:nvPr/>
        </p:nvSpPr>
        <p:spPr>
          <a:xfrm>
            <a:off x="3935283" y="3022979"/>
            <a:ext cx="140403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C11E0FC0-15B5-4DAD-A794-9A98D6721EA3}"/>
              </a:ext>
            </a:extLst>
          </p:cNvPr>
          <p:cNvSpPr/>
          <p:nvPr/>
        </p:nvSpPr>
        <p:spPr>
          <a:xfrm>
            <a:off x="3961089" y="40129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4695345B-E7D2-48AF-8AFB-DE4EEB165EFE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2450725" y="3392842"/>
            <a:ext cx="148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C547582A-90F0-4E48-81F3-81E77D3AA8ED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2450725" y="3392842"/>
            <a:ext cx="1510364" cy="98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D57A541-2C5C-4A3B-BF34-71F6AB8DE752}"/>
              </a:ext>
            </a:extLst>
          </p:cNvPr>
          <p:cNvSpPr/>
          <p:nvPr/>
        </p:nvSpPr>
        <p:spPr>
          <a:xfrm>
            <a:off x="3918763" y="2009462"/>
            <a:ext cx="14205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23BD8B40-6AE8-45F9-8607-6F3DD18F75F1}"/>
              </a:ext>
            </a:extLst>
          </p:cNvPr>
          <p:cNvCxnSpPr>
            <a:cxnSpLocks/>
            <a:stCxn id="14" idx="3"/>
            <a:endCxn id="20" idx="2"/>
          </p:cNvCxnSpPr>
          <p:nvPr/>
        </p:nvCxnSpPr>
        <p:spPr>
          <a:xfrm flipV="1">
            <a:off x="2450725" y="2379325"/>
            <a:ext cx="1468038" cy="101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3E9220C-C589-4CCB-B3D0-AE955B4AEF95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 flipV="1">
            <a:off x="5339314" y="1707576"/>
            <a:ext cx="2920023" cy="6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Hình ảnh 46">
            <a:extLst>
              <a:ext uri="{FF2B5EF4-FFF2-40B4-BE49-F238E27FC236}">
                <a16:creationId xmlns:a16="http://schemas.microsoft.com/office/drawing/2014/main" id="{F060AF06-4C7B-4B14-AC69-5E5694E8E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4" t="32778" r="46863" b="14444"/>
          <a:stretch/>
        </p:blipFill>
        <p:spPr>
          <a:xfrm>
            <a:off x="8259337" y="3536510"/>
            <a:ext cx="2817294" cy="2726880"/>
          </a:xfrm>
          <a:prstGeom prst="rect">
            <a:avLst/>
          </a:prstGeom>
        </p:spPr>
      </p:pic>
      <p:pic>
        <p:nvPicPr>
          <p:cNvPr id="51" name="Hình ảnh 50">
            <a:extLst>
              <a:ext uri="{FF2B5EF4-FFF2-40B4-BE49-F238E27FC236}">
                <a16:creationId xmlns:a16="http://schemas.microsoft.com/office/drawing/2014/main" id="{9C88F524-3EE2-4B4C-8D36-69C7D5ECD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69" t="30926" r="16222" b="15185"/>
          <a:stretch/>
        </p:blipFill>
        <p:spPr>
          <a:xfrm>
            <a:off x="8259337" y="344136"/>
            <a:ext cx="2680025" cy="2726879"/>
          </a:xfrm>
          <a:prstGeom prst="rect">
            <a:avLst/>
          </a:prstGeom>
        </p:spPr>
      </p:pic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BFA20E87-C9F4-4574-90F2-EB917550D47A}"/>
              </a:ext>
            </a:extLst>
          </p:cNvPr>
          <p:cNvCxnSpPr>
            <a:cxnSpLocks/>
            <a:stCxn id="16" idx="6"/>
            <a:endCxn id="47" idx="1"/>
          </p:cNvCxnSpPr>
          <p:nvPr/>
        </p:nvCxnSpPr>
        <p:spPr>
          <a:xfrm>
            <a:off x="5339314" y="3392842"/>
            <a:ext cx="2920023" cy="150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57C0972D-AD4E-4CE0-83F7-3D3B2A4A6D9A}"/>
              </a:ext>
            </a:extLst>
          </p:cNvPr>
          <p:cNvCxnSpPr>
            <a:cxnSpLocks/>
            <a:stCxn id="17" idx="6"/>
            <a:endCxn id="47" idx="1"/>
          </p:cNvCxnSpPr>
          <p:nvPr/>
        </p:nvCxnSpPr>
        <p:spPr>
          <a:xfrm>
            <a:off x="5339314" y="4382766"/>
            <a:ext cx="2920023" cy="5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2E426952-7D80-4DB1-AA3B-47A26658F072}"/>
              </a:ext>
            </a:extLst>
          </p:cNvPr>
          <p:cNvSpPr txBox="1"/>
          <p:nvPr/>
        </p:nvSpPr>
        <p:spPr>
          <a:xfrm>
            <a:off x="8086612" y="3115235"/>
            <a:ext cx="31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Register</a:t>
            </a:r>
            <a:endParaRPr lang="vi-VN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AFE6EA70-BE8B-45CA-BE29-C94F98594FFE}"/>
              </a:ext>
            </a:extLst>
          </p:cNvPr>
          <p:cNvSpPr txBox="1"/>
          <p:nvPr/>
        </p:nvSpPr>
        <p:spPr>
          <a:xfrm>
            <a:off x="8048138" y="6203408"/>
            <a:ext cx="38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Sign in / Sign out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92F9FE8-7F56-4E41-9A6C-7D5272B4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15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base on Activity diagram (Algorithm) and business, defining procedures of the diagram.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8637A81-32A3-424F-9B31-33DFA5F0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6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9031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7417362-E82E-41B5-99A9-4C2972C7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determine the class in the system that participates in the business.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992CB-807D-40CA-A64C-120B3BF4C4DB}"/>
              </a:ext>
            </a:extLst>
          </p:cNvPr>
          <p:cNvSpPr/>
          <p:nvPr/>
        </p:nvSpPr>
        <p:spPr>
          <a:xfrm>
            <a:off x="556591" y="3008243"/>
            <a:ext cx="2618416" cy="1961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14DE4B19-ABCE-4BBB-9A3B-E8B12A68E207}"/>
              </a:ext>
            </a:extLst>
          </p:cNvPr>
          <p:cNvSpPr txBox="1"/>
          <p:nvPr/>
        </p:nvSpPr>
        <p:spPr>
          <a:xfrm>
            <a:off x="3656013" y="299768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  <a:endParaRPr lang="vi-VN"/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390A26BA-FF2F-4067-B632-D92B4D9B7FF4}"/>
              </a:ext>
            </a:extLst>
          </p:cNvPr>
          <p:cNvCxnSpPr/>
          <p:nvPr/>
        </p:nvCxnSpPr>
        <p:spPr>
          <a:xfrm flipH="1">
            <a:off x="3061252" y="3224110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23BF235F-25EB-4EA6-9346-521D9338FC13}"/>
              </a:ext>
            </a:extLst>
          </p:cNvPr>
          <p:cNvSpPr/>
          <p:nvPr/>
        </p:nvSpPr>
        <p:spPr>
          <a:xfrm>
            <a:off x="3340106" y="3861211"/>
            <a:ext cx="1675023" cy="1104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1B2C54B-5D22-4140-8F67-812A06C4FBEC}"/>
              </a:ext>
            </a:extLst>
          </p:cNvPr>
          <p:cNvSpPr txBox="1"/>
          <p:nvPr/>
        </p:nvSpPr>
        <p:spPr>
          <a:xfrm>
            <a:off x="4999452" y="33498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7DF9E6F9-353A-492A-ACE1-698AD9D02C75}"/>
              </a:ext>
            </a:extLst>
          </p:cNvPr>
          <p:cNvCxnSpPr/>
          <p:nvPr/>
        </p:nvCxnSpPr>
        <p:spPr>
          <a:xfrm flipH="1">
            <a:off x="4404691" y="3576294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D4DFB7A5-4066-4CB6-99AC-0AF5253CD0AA}"/>
              </a:ext>
            </a:extLst>
          </p:cNvPr>
          <p:cNvSpPr/>
          <p:nvPr/>
        </p:nvSpPr>
        <p:spPr>
          <a:xfrm>
            <a:off x="5225424" y="3861211"/>
            <a:ext cx="1989144" cy="2450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B7C839A-E62A-4DCF-9EA8-B60854EE67D4}"/>
              </a:ext>
            </a:extLst>
          </p:cNvPr>
          <p:cNvSpPr txBox="1"/>
          <p:nvPr/>
        </p:nvSpPr>
        <p:spPr>
          <a:xfrm>
            <a:off x="7577214" y="350211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Frontend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CB042DF6-F67F-4B74-B64D-A71645486B88}"/>
              </a:ext>
            </a:extLst>
          </p:cNvPr>
          <p:cNvCxnSpPr/>
          <p:nvPr/>
        </p:nvCxnSpPr>
        <p:spPr>
          <a:xfrm flipH="1">
            <a:off x="6982453" y="3728536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EBF407-853F-4414-AED5-A0505B9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964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draw!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FE7C7D-9DCD-4A0B-82B7-D3AE237A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128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library is doing the digitization of book management.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Readers can view book information online based on book title.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26B30C-C9A1-4C5E-BB9E-8726864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45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1357301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3365005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:ViewTab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5475247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:ReadBook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79545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87249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197490" y="1126089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2284949" y="177544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2463851" y="1550159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book title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4125968" y="2385565"/>
            <a:ext cx="183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4513930" y="2160278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Request()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4262673" y="3036814"/>
            <a:ext cx="1729408" cy="288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4540788" y="2820433"/>
            <a:ext cx="1417993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740369" y="3323205"/>
            <a:ext cx="9372086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739021" y="3323206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929260" y="3337407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802894" y="3784854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len(result) &gt; 0]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782319" y="4936542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1623" y="3718896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4277668" y="4753191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4351634" y="4057710"/>
            <a:ext cx="1504450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DisplayBook()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2281483" y="3596384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2621497" y="3380003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5.1.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2267482" y="5273389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2607496" y="505700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5.2.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5444" y="4783963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4291095" y="5699094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4397282" y="5182344"/>
            <a:ext cx="1979108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MessageNotFound()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1900640" y="1775446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3878362" y="1728621"/>
            <a:ext cx="384309" cy="426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740369" y="4849319"/>
            <a:ext cx="937208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4114951" y="5581977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4114951" y="459177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4559549A-F81C-4E04-B4A3-14A9767C5883}"/>
              </a:ext>
            </a:extLst>
          </p:cNvPr>
          <p:cNvSpPr/>
          <p:nvPr/>
        </p:nvSpPr>
        <p:spPr>
          <a:xfrm>
            <a:off x="7810778" y="477591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:dbBook</a:t>
            </a:r>
            <a:endParaRPr lang="vi-VN"/>
          </a:p>
        </p:txBody>
      </p: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5858C240-D125-435C-BF31-2BE1A85B8AF7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8533021" y="1106033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0C21E6D-E8B1-45DB-BB9D-C3D46563926F}"/>
              </a:ext>
            </a:extLst>
          </p:cNvPr>
          <p:cNvSpPr/>
          <p:nvPr/>
        </p:nvSpPr>
        <p:spPr>
          <a:xfrm>
            <a:off x="8324999" y="2512105"/>
            <a:ext cx="384309" cy="38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8C53507B-3C1E-4E44-A0A9-69010CD58406}"/>
              </a:ext>
            </a:extLst>
          </p:cNvPr>
          <p:cNvCxnSpPr>
            <a:cxnSpLocks/>
          </p:cNvCxnSpPr>
          <p:nvPr/>
        </p:nvCxnSpPr>
        <p:spPr>
          <a:xfrm>
            <a:off x="6233838" y="2544506"/>
            <a:ext cx="209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FB7FD9A9-958A-429F-A19B-F79B061C6CF8}"/>
              </a:ext>
            </a:extLst>
          </p:cNvPr>
          <p:cNvSpPr/>
          <p:nvPr/>
        </p:nvSpPr>
        <p:spPr>
          <a:xfrm>
            <a:off x="6621800" y="2319219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Request()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5992081" y="2250723"/>
            <a:ext cx="384309" cy="89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87796F4-ED68-49C6-A567-7B7C29D6BA2F}"/>
              </a:ext>
            </a:extLst>
          </p:cNvPr>
          <p:cNvCxnSpPr>
            <a:cxnSpLocks/>
          </p:cNvCxnSpPr>
          <p:nvPr/>
        </p:nvCxnSpPr>
        <p:spPr>
          <a:xfrm flipH="1" flipV="1">
            <a:off x="6394897" y="2857116"/>
            <a:ext cx="1930102" cy="42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878F7F1-2E25-42D9-A665-B8DE61B1BD0C}"/>
              </a:ext>
            </a:extLst>
          </p:cNvPr>
          <p:cNvSpPr/>
          <p:nvPr/>
        </p:nvSpPr>
        <p:spPr>
          <a:xfrm>
            <a:off x="6673012" y="2676655"/>
            <a:ext cx="144448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4.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1D731B4-7FF0-4B96-A4D1-B29A473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880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063BD-7A96-4515-9A91-D038DB68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1139F1-7076-4159-8943-63835B58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Usecase, Sequence diagram for your project</a:t>
            </a:r>
          </a:p>
          <a:p>
            <a:pPr marL="0" indent="0">
              <a:buNone/>
            </a:pPr>
            <a:r>
              <a:rPr lang="en-US"/>
              <a:t>(2 weeks)</a:t>
            </a:r>
          </a:p>
          <a:p>
            <a:pPr marL="0" indent="0">
              <a:buNone/>
            </a:pPr>
            <a:r>
              <a:rPr lang="en-US"/>
              <a:t>Upload your results on the Github repository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4854460-934C-43A6-9F6D-AF6FD553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81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FAA904D-452F-4248-BFF8-48EB47CB1DA1}"/>
              </a:ext>
            </a:extLst>
          </p:cNvPr>
          <p:cNvSpPr/>
          <p:nvPr/>
        </p:nvSpPr>
        <p:spPr>
          <a:xfrm>
            <a:off x="970721" y="3019045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would a software that can ABC, XYZ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1268B7D-8330-4B41-B334-03E06CE2EA42}"/>
              </a:ext>
            </a:extLst>
          </p:cNvPr>
          <p:cNvCxnSpPr>
            <a:stCxn id="5" idx="3"/>
          </p:cNvCxnSpPr>
          <p:nvPr/>
        </p:nvCxnSpPr>
        <p:spPr>
          <a:xfrm flipV="1">
            <a:off x="3195761" y="4001293"/>
            <a:ext cx="2635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34DED85-1E3E-453C-BFC3-8238ABBB691D}"/>
              </a:ext>
            </a:extLst>
          </p:cNvPr>
          <p:cNvSpPr/>
          <p:nvPr/>
        </p:nvSpPr>
        <p:spPr>
          <a:xfrm>
            <a:off x="608142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Usecase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BF8CAF8-FD2E-4445-9A1C-32E074563EE7}"/>
              </a:ext>
            </a:extLst>
          </p:cNvPr>
          <p:cNvSpPr/>
          <p:nvPr/>
        </p:nvSpPr>
        <p:spPr>
          <a:xfrm>
            <a:off x="6096000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Sequence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99815BD-4174-48AA-8207-8A983B0DDF90}"/>
              </a:ext>
            </a:extLst>
          </p:cNvPr>
          <p:cNvSpPr/>
          <p:nvPr/>
        </p:nvSpPr>
        <p:spPr>
          <a:xfrm>
            <a:off x="757229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CCC1038-53D4-4F3D-A72C-555C5D26AE18}"/>
              </a:ext>
            </a:extLst>
          </p:cNvPr>
          <p:cNvSpPr/>
          <p:nvPr/>
        </p:nvSpPr>
        <p:spPr>
          <a:xfrm>
            <a:off x="7577263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DA5374F-70E9-44F9-BCF5-36F2E3698805}"/>
              </a:ext>
            </a:extLst>
          </p:cNvPr>
          <p:cNvSpPr txBox="1"/>
          <p:nvPr/>
        </p:nvSpPr>
        <p:spPr>
          <a:xfrm>
            <a:off x="4041253" y="3564493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DB9BD316-5589-4A66-809D-9BEF2E3EDE41}"/>
              </a:ext>
            </a:extLst>
          </p:cNvPr>
          <p:cNvSpPr txBox="1">
            <a:spLocks/>
          </p:cNvSpPr>
          <p:nvPr/>
        </p:nvSpPr>
        <p:spPr>
          <a:xfrm>
            <a:off x="838200" y="5459895"/>
            <a:ext cx="10515600" cy="123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Note that we only deal with simple requirements.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 this week, we learn how to create usecase &amp; sequence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Almost all diagrams are visualized by UML (Unified Modeling Language)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UML is a language for the specification, visualization, construction, and documentation of software systems. It includes rules, shapes, symbols, …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 b="1">
                <a:latin typeface="Calibri (Thân)"/>
              </a:rPr>
              <a:t>Usecase diagram </a:t>
            </a:r>
            <a:r>
              <a:rPr lang="en-US">
                <a:latin typeface="Calibri (Thân)"/>
              </a:rPr>
              <a:t>describes what function the software must have.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Sequence diagram </a:t>
            </a:r>
            <a:r>
              <a:rPr lang="en-US">
                <a:latin typeface="Calibri (Thân)"/>
              </a:rPr>
              <a:t>describes how software functionality works based on the interactions between components in the system.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Class diagram </a:t>
            </a:r>
            <a:r>
              <a:rPr lang="en-US">
                <a:latin typeface="Calibri (Thân)"/>
              </a:rPr>
              <a:t>describes what class the software must have.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vi-V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E62544-816E-49C1-A54F-93C641D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C2E404-B9F1-43F5-BFB1-AEC79207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 - Jewelry store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C40328-B8B4-4D98-8FC0-F6B15E5F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The website allows normal users to view items online, employees can input bills while buying offline and manage import/export items. The manager can manage employees and know store revenue.</a:t>
            </a:r>
          </a:p>
          <a:p>
            <a:pPr>
              <a:buFontTx/>
              <a:buChar char="-"/>
            </a:pPr>
            <a:r>
              <a:rPr lang="en-US"/>
              <a:t>I would show items on the homepage. The best selling items will on the top, the other items are cluster by category.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9E5B26-0471-4DED-A084-45B069D7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3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actor - who can use software</a:t>
            </a:r>
          </a:p>
          <a:p>
            <a:pPr marL="0" indent="0">
              <a:buNone/>
            </a:pPr>
            <a:r>
              <a:rPr lang="en-US"/>
              <a:t>What type of actors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FDFBFF-AD44-4EA2-BE08-D3C59ED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18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</a:t>
            </a:r>
          </a:p>
          <a:p>
            <a:pPr marL="0" indent="0">
              <a:buNone/>
            </a:pPr>
            <a:r>
              <a:rPr lang="en-US"/>
              <a:t>Employee</a:t>
            </a:r>
          </a:p>
          <a:p>
            <a:pPr marL="0" indent="0">
              <a:buNone/>
            </a:pPr>
            <a:r>
              <a:rPr lang="en-US"/>
              <a:t>Manager</a:t>
            </a:r>
            <a:endParaRPr lang="vi-VN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273287" y="258417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3816626" y="212800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80665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2679938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455322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7196414" y="219288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7036904" y="4090431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7196414" y="58840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FB83DD-BE11-451F-AE85-C4CA9C8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define usecase - the function that the actors will use</a:t>
            </a:r>
          </a:p>
          <a:p>
            <a:pPr marL="0" indent="0">
              <a:buNone/>
            </a:pPr>
            <a:r>
              <a:rPr lang="en-US"/>
              <a:t>What functions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4D3A88-0CCB-4017-8F4C-A9E55CB5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91658" cy="4879975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/>
              <a:t>User: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Register, Read items</a:t>
            </a:r>
          </a:p>
          <a:p>
            <a:pPr marL="0" indent="0">
              <a:buNone/>
            </a:pPr>
            <a:r>
              <a:rPr lang="en-US" sz="2400" b="1"/>
              <a:t>Employee: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Create bill</a:t>
            </a:r>
          </a:p>
          <a:p>
            <a:pPr marL="0" indent="0">
              <a:buNone/>
            </a:pPr>
            <a:r>
              <a:rPr lang="en-US" sz="2400"/>
              <a:t>CRUD item and its quantity</a:t>
            </a:r>
          </a:p>
          <a:p>
            <a:pPr marL="0" indent="0">
              <a:buNone/>
            </a:pPr>
            <a:r>
              <a:rPr lang="en-US" sz="2400"/>
              <a:t>CRUD user</a:t>
            </a:r>
          </a:p>
          <a:p>
            <a:pPr marL="0" indent="0">
              <a:buNone/>
            </a:pPr>
            <a:r>
              <a:rPr lang="en-US" sz="2400" b="1"/>
              <a:t>Manager:</a:t>
            </a:r>
          </a:p>
          <a:p>
            <a:pPr marL="0" indent="0">
              <a:buNone/>
            </a:pPr>
            <a:r>
              <a:rPr lang="en-US" sz="2400"/>
              <a:t>Sign in, Sign out, Register</a:t>
            </a:r>
          </a:p>
          <a:p>
            <a:pPr marL="0" indent="0">
              <a:buNone/>
            </a:pPr>
            <a:r>
              <a:rPr lang="en-US" sz="2400"/>
              <a:t>CRUD employee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914968" y="400129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4458307" y="35451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6681681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6522171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6681681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9650481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9641279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8152671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8152671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8152671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152671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8152671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8152671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9591736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8152671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9713117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9713117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8152671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8152671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9488557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8872203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278954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 flipH="1">
            <a:off x="10278953" y="714405"/>
            <a:ext cx="244649" cy="41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10402229" y="236392"/>
            <a:ext cx="97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Usecase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FA878054-0488-4CB5-90F0-3710C5F9716C}"/>
              </a:ext>
            </a:extLst>
          </p:cNvPr>
          <p:cNvSpPr txBox="1"/>
          <p:nvPr/>
        </p:nvSpPr>
        <p:spPr>
          <a:xfrm>
            <a:off x="8410204" y="230097"/>
            <a:ext cx="130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Association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8152671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549F5546-B53C-4D8A-8D91-E9511DCA6EA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003586" y="599429"/>
            <a:ext cx="58075" cy="529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1746D8-5AA9-42DA-A84F-C672991A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64564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898</Words>
  <Application>Microsoft Office PowerPoint</Application>
  <PresentationFormat>Màn hình rộng</PresentationFormat>
  <Paragraphs>257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(Thân)</vt:lpstr>
      <vt:lpstr>Calibri Light</vt:lpstr>
      <vt:lpstr>Times New Roman</vt:lpstr>
      <vt:lpstr>Chủ đề Office</vt:lpstr>
      <vt:lpstr>Lab 2:  Requirements analysis</vt:lpstr>
      <vt:lpstr>Bản trình bày PowerPoint</vt:lpstr>
      <vt:lpstr>Analysis</vt:lpstr>
      <vt:lpstr>UML Diagram</vt:lpstr>
      <vt:lpstr>Sample project - Jewelry store management</vt:lpstr>
      <vt:lpstr>Usecase diagram</vt:lpstr>
      <vt:lpstr>Usecase diagram</vt:lpstr>
      <vt:lpstr>Usecase diagram</vt:lpstr>
      <vt:lpstr>Usecase diagram</vt:lpstr>
      <vt:lpstr>Usecase diagram</vt:lpstr>
      <vt:lpstr>Bản trình bày PowerPoint</vt:lpstr>
      <vt:lpstr>Bản trình bày PowerPoint</vt:lpstr>
      <vt:lpstr>Usecase diagram</vt:lpstr>
      <vt:lpstr>Exercise</vt:lpstr>
      <vt:lpstr>Bản trình bày PowerPoint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Exercise</vt:lpstr>
      <vt:lpstr>Bản trình bày PowerPoint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44</cp:revision>
  <dcterms:created xsi:type="dcterms:W3CDTF">2021-09-07T14:26:04Z</dcterms:created>
  <dcterms:modified xsi:type="dcterms:W3CDTF">2022-10-06T02:01:16Z</dcterms:modified>
</cp:coreProperties>
</file>