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02/10/2023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02/10/2023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02/10/2023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02/10/2023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02/10/2023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02/10/2023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02/10/2023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B18B-0B4F-ACD1-FFB6-AE1BFDDD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Evaluation testcase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F863-9863-C851-25DF-780FB928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Mutation testing</a:t>
            </a:r>
          </a:p>
          <a:p>
            <a:r>
              <a:rPr lang="en-US"/>
              <a:t>Fuzzing</a:t>
            </a:r>
            <a:endParaRPr lang="en-VN"/>
          </a:p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390DB-8C5C-A7DB-F37A-E22B232C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681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Mutation testing: basic concept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EE1E1EB-EB24-402B-B1B9-7B3E41254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15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mutant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of a program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 is the result of making a change to the source code of the original program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r>
                  <a:rPr lang="en-US"/>
                  <a:t>Given a program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, a mutant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, a set of test cases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such that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passes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vi-VN" b="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vi-VN" b="0"/>
              </a:p>
              <a:p>
                <a:pPr marL="0" indent="0">
                  <a:buNone/>
                </a:pPr>
                <a:r>
                  <a:rPr lang="en-US"/>
                  <a:t>- The mutant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is </a:t>
                </a:r>
                <a:r>
                  <a:rPr lang="en-US" b="1"/>
                  <a:t>killed</a:t>
                </a:r>
                <a:r>
                  <a:rPr lang="en-US"/>
                  <a:t> if at least one test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fails.</a:t>
                </a:r>
              </a:p>
              <a:p>
                <a:pPr marL="0" indent="0">
                  <a:buNone/>
                </a:pPr>
                <a:r>
                  <a:rPr lang="en-US"/>
                  <a:t>- Otherwise, P′ is considered to be a </a:t>
                </a:r>
                <a:r>
                  <a:rPr lang="en-US" b="1"/>
                  <a:t>live</a:t>
                </a:r>
                <a:r>
                  <a:rPr lang="en-US"/>
                  <a:t> mutant.</a:t>
                </a:r>
              </a:p>
              <a:p>
                <a:pPr marL="0" indent="0">
                  <a:buNone/>
                </a:pPr>
                <a:r>
                  <a:rPr lang="en-US"/>
                  <a:t>- Mutation score = num.killed mutants / num mutants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EE1E1EB-EB24-402B-B1B9-7B3E41254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15946"/>
              </a:xfrm>
              <a:blipFill>
                <a:blip r:embed="rId2"/>
                <a:stretch>
                  <a:fillRect l="-1206" t="-24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996C-A488-CA84-D4A1-C289F5C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Mutate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25AE-D3B3-8134-C2B8-93E4DFA3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93629" cy="13255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= {+, –, *, /, %}, R = {&lt;=, ==, ≠, &gt;, &gt;=}, L = {∧, ∨, ⊕, ∼, →}</a:t>
            </a:r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E123F-5B9F-924D-AFDC-1E2E75C5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C0317-7DE3-557B-2880-3A34DE90C882}"/>
              </a:ext>
            </a:extLst>
          </p:cNvPr>
          <p:cNvSpPr txBox="1"/>
          <p:nvPr/>
        </p:nvSpPr>
        <p:spPr>
          <a:xfrm>
            <a:off x="892628" y="2966522"/>
            <a:ext cx="8011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6699"/>
                </a:solidFill>
                <a:effectLst/>
              </a:rPr>
              <a:t>if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(</a:t>
            </a:r>
            <a:r>
              <a:rPr lang="en-US" sz="2800"/>
              <a:t> </a:t>
            </a:r>
            <a:r>
              <a:rPr lang="en-US" sz="2800">
                <a:effectLst/>
              </a:rPr>
              <a:t>i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&gt;=</a:t>
            </a:r>
            <a:r>
              <a:rPr lang="en-US" sz="2800"/>
              <a:t> </a:t>
            </a:r>
            <a:r>
              <a:rPr lang="en-US" sz="2800">
                <a:solidFill>
                  <a:srgbClr val="FF6600"/>
                </a:solidFill>
                <a:effectLst/>
              </a:rPr>
              <a:t>0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)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{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return</a:t>
            </a:r>
            <a:r>
              <a:rPr lang="en-US" sz="2800"/>
              <a:t> </a:t>
            </a:r>
            <a:r>
              <a:rPr lang="en-US" sz="2800">
                <a:solidFill>
                  <a:srgbClr val="CC3300"/>
                </a:solidFill>
                <a:effectLst/>
              </a:rPr>
              <a:t>"foo"</a:t>
            </a:r>
            <a:r>
              <a:rPr lang="en-US" sz="2800">
                <a:solidFill>
                  <a:srgbClr val="555555"/>
                </a:solidFill>
                <a:effectLst/>
              </a:rPr>
              <a:t>;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}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else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{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return</a:t>
            </a:r>
            <a:r>
              <a:rPr lang="en-US" sz="2800"/>
              <a:t> </a:t>
            </a:r>
            <a:r>
              <a:rPr lang="en-US" sz="2800">
                <a:solidFill>
                  <a:srgbClr val="CC3300"/>
                </a:solidFill>
                <a:effectLst/>
              </a:rPr>
              <a:t>"bar"</a:t>
            </a:r>
            <a:r>
              <a:rPr lang="en-US" sz="2800">
                <a:solidFill>
                  <a:srgbClr val="555555"/>
                </a:solidFill>
                <a:effectLst/>
              </a:rPr>
              <a:t>;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}</a:t>
            </a:r>
            <a:endParaRPr lang="en-VN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F2A9D-D2F3-AF51-180B-351DE98C84F6}"/>
              </a:ext>
            </a:extLst>
          </p:cNvPr>
          <p:cNvSpPr txBox="1"/>
          <p:nvPr/>
        </p:nvSpPr>
        <p:spPr>
          <a:xfrm>
            <a:off x="892628" y="4282036"/>
            <a:ext cx="8011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6699"/>
                </a:solidFill>
                <a:effectLst/>
              </a:rPr>
              <a:t>if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(</a:t>
            </a:r>
            <a:r>
              <a:rPr lang="en-US" sz="2800"/>
              <a:t> </a:t>
            </a:r>
            <a:r>
              <a:rPr lang="en-US" sz="2800">
                <a:effectLst/>
              </a:rPr>
              <a:t>i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&gt;</a:t>
            </a:r>
            <a:r>
              <a:rPr lang="en-US" sz="2800"/>
              <a:t> </a:t>
            </a:r>
            <a:r>
              <a:rPr lang="en-US" sz="2800">
                <a:solidFill>
                  <a:srgbClr val="FF6600"/>
                </a:solidFill>
                <a:effectLst/>
              </a:rPr>
              <a:t>0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)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{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return</a:t>
            </a:r>
            <a:r>
              <a:rPr lang="en-US" sz="2800"/>
              <a:t> </a:t>
            </a:r>
            <a:r>
              <a:rPr lang="en-US" sz="2800">
                <a:solidFill>
                  <a:srgbClr val="CC3300"/>
                </a:solidFill>
                <a:effectLst/>
              </a:rPr>
              <a:t>"foo"</a:t>
            </a:r>
            <a:r>
              <a:rPr lang="en-US" sz="2800">
                <a:solidFill>
                  <a:srgbClr val="555555"/>
                </a:solidFill>
                <a:effectLst/>
              </a:rPr>
              <a:t>;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}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else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{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return</a:t>
            </a:r>
            <a:r>
              <a:rPr lang="en-US" sz="2800"/>
              <a:t> </a:t>
            </a:r>
            <a:r>
              <a:rPr lang="en-US" sz="2800">
                <a:solidFill>
                  <a:srgbClr val="CC3300"/>
                </a:solidFill>
                <a:effectLst/>
              </a:rPr>
              <a:t>"bar"</a:t>
            </a:r>
            <a:r>
              <a:rPr lang="en-US" sz="2800">
                <a:solidFill>
                  <a:srgbClr val="555555"/>
                </a:solidFill>
                <a:effectLst/>
              </a:rPr>
              <a:t>;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}</a:t>
            </a:r>
            <a:endParaRPr lang="en-VN" sz="28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4B608B-E814-E244-84D8-438084C24B6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898571" y="3489742"/>
            <a:ext cx="0" cy="792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F2B3-F7DE-470B-BB3F-1668E6C0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A544-574D-6A4B-7172-2E0F8D84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VN"/>
              <a:t>Using PITEST package in Java.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&lt;plugin&gt;</a:t>
            </a:r>
          </a:p>
          <a:p>
            <a:pPr marL="0" indent="0">
              <a:buNone/>
            </a:pPr>
            <a:r>
              <a:rPr lang="en-US"/>
              <a:t>                &lt;groupId&gt;org.pitest&lt;/groupId&gt;</a:t>
            </a:r>
          </a:p>
          <a:p>
            <a:pPr marL="0" indent="0">
              <a:buNone/>
            </a:pPr>
            <a:r>
              <a:rPr lang="en-US"/>
              <a:t>                &lt;artifactId&gt;pitest-maven&lt;/artifactId&gt;</a:t>
            </a:r>
          </a:p>
          <a:p>
            <a:pPr marL="0" indent="0">
              <a:buNone/>
            </a:pPr>
            <a:r>
              <a:rPr lang="en-US"/>
              <a:t>                &lt;version&gt;1.7.6&lt;/version&gt;</a:t>
            </a:r>
          </a:p>
          <a:p>
            <a:pPr marL="0" indent="0">
              <a:buNone/>
            </a:pPr>
            <a:r>
              <a:rPr lang="en-US"/>
              <a:t>                &lt;dependencies&gt;</a:t>
            </a:r>
          </a:p>
          <a:p>
            <a:pPr marL="0" indent="0">
              <a:buNone/>
            </a:pPr>
            <a:r>
              <a:rPr lang="en-US"/>
              <a:t>                    &lt;dependency&gt;</a:t>
            </a:r>
          </a:p>
          <a:p>
            <a:pPr marL="0" indent="0">
              <a:buNone/>
            </a:pPr>
            <a:r>
              <a:rPr lang="en-US"/>
              <a:t>                        &lt;groupId&gt;org.pitest&lt;/groupId&gt;</a:t>
            </a:r>
          </a:p>
          <a:p>
            <a:pPr marL="0" indent="0">
              <a:buNone/>
            </a:pPr>
            <a:r>
              <a:rPr lang="en-US"/>
              <a:t>                        &lt;artifactId&gt;pitest-junit5-plugin&lt;/artifactId&gt;</a:t>
            </a:r>
          </a:p>
          <a:p>
            <a:pPr marL="0" indent="0">
              <a:buNone/>
            </a:pPr>
            <a:r>
              <a:rPr lang="en-US"/>
              <a:t>                        &lt;version&gt;0.15&lt;/version&gt;</a:t>
            </a:r>
          </a:p>
          <a:p>
            <a:pPr marL="0" indent="0">
              <a:buNone/>
            </a:pPr>
            <a:r>
              <a:rPr lang="en-US"/>
              <a:t>                    &lt;/dependency&gt;</a:t>
            </a:r>
          </a:p>
          <a:p>
            <a:pPr marL="0" indent="0">
              <a:buNone/>
            </a:pPr>
            <a:r>
              <a:rPr lang="en-US"/>
              <a:t>                &lt;/dependencies&gt;</a:t>
            </a:r>
          </a:p>
          <a:p>
            <a:pPr marL="0" indent="0">
              <a:buNone/>
            </a:pPr>
            <a:r>
              <a:rPr lang="en-US"/>
              <a:t>            &lt;/plugin&gt;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EBEE4-7441-1BBD-D074-FD271AA7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026879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258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Chủ đề Office</vt:lpstr>
      <vt:lpstr>Evaluation testcase</vt:lpstr>
      <vt:lpstr>Mutation testing: basic concept</vt:lpstr>
      <vt:lpstr>Mutate operators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52</cp:revision>
  <dcterms:created xsi:type="dcterms:W3CDTF">2021-09-07T14:26:04Z</dcterms:created>
  <dcterms:modified xsi:type="dcterms:W3CDTF">2023-10-02T08:03:32Z</dcterms:modified>
</cp:coreProperties>
</file>