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7"/>
  </p:notesMasterIdLst>
  <p:sldIdLst>
    <p:sldId id="264" r:id="rId2"/>
    <p:sldId id="362" r:id="rId3"/>
    <p:sldId id="363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8AB8"/>
    <a:srgbClr val="3366CC"/>
    <a:srgbClr val="CCFF33"/>
    <a:srgbClr val="9999FF"/>
    <a:srgbClr val="009644"/>
    <a:srgbClr val="003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34" autoAdjust="0"/>
    <p:restoredTop sz="80887" autoAdjust="0"/>
  </p:normalViewPr>
  <p:slideViewPr>
    <p:cSldViewPr snapToGrid="0">
      <p:cViewPr varScale="1">
        <p:scale>
          <a:sx n="72" d="100"/>
          <a:sy n="72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C46F7-7B4E-4D67-8BAB-AEA7E0907642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841F1-BB08-402E-B68A-8B3BC378C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4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66321-36A3-4B13-8069-AB15F56DA2F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7817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187CBC51-B976-41C7-A341-07729E9B9D87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869C-4E08-4D1B-96E7-D69869DC42A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90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73F40-19E6-4573-9179-84227520C29B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0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2A20-5A82-4F27-9422-33D5CE6D55E0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3224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813B5-B39F-4C1F-8BF9-29EB8FF3D454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5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AA625-3470-4D2B-B94A-079A65DAC0E8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76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E039-F19A-4D99-A504-B40B3037A7D3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5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>
            <a:lvl1pPr>
              <a:defRPr kern="300" baseline="0"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275BC6A-CDD2-4DDE-97E6-279B60412F5B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8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>
                <a:latin typeface="Roboto" pitchFamily="2" charset="0"/>
                <a:ea typeface="Roboto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8EE0-8C73-4385-B9DD-DA0E98733342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3B83FD4-C792-47A6-A197-4D543C340161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A377DCF-334B-41C9-8231-A098E10F5CD4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7185-DDAF-494E-B041-CC5540A327AE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3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9161-3432-4547-AA05-C8D60CC46C0B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3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2AEAC5F-486A-4372-A497-6B39AC4DF858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ern="30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7D95CEA-FD9B-4A3A-94EB-E7F8601F8ADE}" type="datetime1">
              <a:rPr lang="en-US" smtClean="0"/>
              <a:pPr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3EA5974-C27A-495C-BA50-1CD3987349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8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6791B-2562-4DFD-ACD2-D68BF40D10E9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EA5974-C27A-495C-BA50-1CD398734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558A45-4D7A-4521-9FDE-79C185F10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2511" y="2253107"/>
            <a:ext cx="7471601" cy="8936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Roboto Bk" pitchFamily="2" charset="0"/>
                <a:ea typeface="Roboto Bk" pitchFamily="2" charset="0"/>
              </a:rPr>
              <a:t>KỸ THUẬT PHÂN TÍCH YÊU CẦU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2B802E6-4574-4956-843A-A0E36315D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5641" y="423490"/>
            <a:ext cx="5899333" cy="893632"/>
          </a:xfrm>
        </p:spPr>
        <p:txBody>
          <a:bodyPr>
            <a:normAutofit/>
          </a:bodyPr>
          <a:lstStyle/>
          <a:p>
            <a:pPr algn="ctr"/>
            <a:r>
              <a:rPr lang="en-US" sz="20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ĐẠI HỌC QUỐC GIA THÀNH PHỐ HỒ CHÍ MINH</a:t>
            </a:r>
          </a:p>
          <a:p>
            <a:pPr algn="ctr"/>
            <a:r>
              <a:rPr lang="en-US" sz="1800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TRƯỜNG ĐẠI HỌC CÔNG NGHỆ THÔNG TIN</a:t>
            </a: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83590290-F7B3-49CD-AAF5-491CF8E505D3}"/>
              </a:ext>
            </a:extLst>
          </p:cNvPr>
          <p:cNvSpPr txBox="1">
            <a:spLocks/>
          </p:cNvSpPr>
          <p:nvPr/>
        </p:nvSpPr>
        <p:spPr>
          <a:xfrm>
            <a:off x="3394951" y="6251567"/>
            <a:ext cx="5826719" cy="365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chemeClr val="tx2">
                    <a:lumMod val="75000"/>
                  </a:schemeClr>
                </a:solidFill>
                <a:latin typeface="Roboto Bk" pitchFamily="2" charset="0"/>
                <a:ea typeface="Roboto Bk" pitchFamily="2" charset="0"/>
              </a:rPr>
              <a:t>HỒ CHÍ MINH - 2023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F9958-42C4-4CFA-ADAA-1931F6764762}"/>
              </a:ext>
            </a:extLst>
          </p:cNvPr>
          <p:cNvSpPr txBox="1"/>
          <p:nvPr/>
        </p:nvSpPr>
        <p:spPr>
          <a:xfrm>
            <a:off x="3990725" y="4576871"/>
            <a:ext cx="5329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LÊ THANH TRỌNG</a:t>
            </a:r>
          </a:p>
          <a:p>
            <a:r>
              <a:rPr lang="en-US" sz="2000"/>
              <a:t>NGUYỄN TRỊNH ĐÔNG</a:t>
            </a:r>
          </a:p>
          <a:p>
            <a:r>
              <a:rPr lang="en-US" sz="2000"/>
              <a:t>Email: {tronglt, dongnt}@uit.edu.vn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0172A-3F95-68A6-FD73-171C0E64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42" y="351730"/>
            <a:ext cx="2156185" cy="178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103-A0E8-49B2-82F4-39B25009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3858"/>
          </a:xfrm>
        </p:spPr>
        <p:txBody>
          <a:bodyPr/>
          <a:lstStyle/>
          <a:p>
            <a:r>
              <a:rPr lang="en-US" b="1">
                <a:latin typeface="Roboto" pitchFamily="2" charset="0"/>
                <a:ea typeface="Roboto" pitchFamily="2" charset="0"/>
              </a:rPr>
              <a:t>GIỚI THIỆU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5C59-A623-4F79-A1C4-C2AE7D61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844002"/>
          </a:xfrm>
        </p:spPr>
        <p:txBody>
          <a:bodyPr>
            <a:normAutofit/>
          </a:bodyPr>
          <a:lstStyle/>
          <a:p>
            <a:r>
              <a:rPr lang="en-US" sz="2400" b="1">
                <a:latin typeface="Roboto" pitchFamily="2" charset="0"/>
                <a:ea typeface="Roboto" pitchFamily="2" charset="0"/>
              </a:rPr>
              <a:t>Môn học: Kỹ thuật phân tích yêu cầu</a:t>
            </a:r>
          </a:p>
          <a:p>
            <a:r>
              <a:rPr lang="en-US" sz="2400" b="1">
                <a:latin typeface="Roboto" pitchFamily="2" charset="0"/>
                <a:ea typeface="Roboto" pitchFamily="2" charset="0"/>
              </a:rPr>
              <a:t>Thời lượng: 3 tín chỉ (2 lý thuyết + 1 thực hành)</a:t>
            </a:r>
          </a:p>
          <a:p>
            <a:r>
              <a:rPr lang="en-US" sz="2400" b="1">
                <a:latin typeface="Roboto" pitchFamily="2" charset="0"/>
                <a:ea typeface="Roboto" pitchFamily="2" charset="0"/>
              </a:rPr>
              <a:t>Đánh giá: (20% Quá trình +  30% thực hành + 50% Cuối kỳ)</a:t>
            </a:r>
          </a:p>
          <a:p>
            <a:r>
              <a:rPr lang="en-US" sz="2400" b="1">
                <a:latin typeface="Roboto" pitchFamily="2" charset="0"/>
                <a:ea typeface="Roboto" pitchFamily="2" charset="0"/>
              </a:rPr>
              <a:t>Yêu cầu</a:t>
            </a:r>
            <a:r>
              <a:rPr lang="en-US" sz="2400">
                <a:latin typeface="Roboto" pitchFamily="2" charset="0"/>
                <a:ea typeface="Roboto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Roboto" pitchFamily="2" charset="0"/>
                <a:ea typeface="Roboto" pitchFamily="2" charset="0"/>
              </a:rPr>
              <a:t>Sinh viên có mặt &gt;80%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Roboto" pitchFamily="2" charset="0"/>
                <a:ea typeface="Roboto" pitchFamily="2" charset="0"/>
              </a:rPr>
              <a:t>Không điện thoại trong giờ học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Roboto" pitchFamily="2" charset="0"/>
                <a:ea typeface="Roboto" pitchFamily="2" charset="0"/>
              </a:rPr>
              <a:t>Không đi muộn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latin typeface="Roboto" pitchFamily="2" charset="0"/>
                <a:ea typeface="Roboto" pitchFamily="2" charset="0"/>
              </a:rPr>
              <a:t>Thực hiện các bài đánh giá thường xuyên</a:t>
            </a:r>
          </a:p>
          <a:p>
            <a:pPr lvl="1"/>
            <a:endParaRPr lang="en-US" sz="2000">
              <a:latin typeface="Roboto" pitchFamily="2" charset="0"/>
              <a:ea typeface="Roboto" pitchFamily="2" charset="0"/>
            </a:endParaRPr>
          </a:p>
          <a:p>
            <a:endParaRPr lang="en-US" sz="2400">
              <a:latin typeface="Roboto" pitchFamily="2" charset="0"/>
              <a:ea typeface="Roboto" pitchFamily="2" charset="0"/>
            </a:endParaRPr>
          </a:p>
          <a:p>
            <a:endParaRPr lang="en-US" sz="240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7311F-56E5-4B27-A30D-6381EA7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C103-A0E8-49B2-82F4-39B25009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3858"/>
          </a:xfrm>
        </p:spPr>
        <p:txBody>
          <a:bodyPr/>
          <a:lstStyle/>
          <a:p>
            <a:r>
              <a:rPr lang="en-US" b="1">
                <a:latin typeface="Roboto" pitchFamily="2" charset="0"/>
                <a:ea typeface="Roboto" pitchFamily="2" charset="0"/>
              </a:rPr>
              <a:t>GIỚI THIỆU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5C59-A623-4F79-A1C4-C2AE7D61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9888"/>
            <a:ext cx="8915400" cy="4844002"/>
          </a:xfrm>
        </p:spPr>
        <p:txBody>
          <a:bodyPr>
            <a:normAutofit/>
          </a:bodyPr>
          <a:lstStyle/>
          <a:p>
            <a:r>
              <a:rPr lang="en-US" sz="2000" b="1">
                <a:latin typeface="Roboto" pitchFamily="2" charset="0"/>
                <a:ea typeface="Roboto" pitchFamily="2" charset="0"/>
              </a:rPr>
              <a:t>Tài liệu tham khảo</a:t>
            </a:r>
            <a:endParaRPr lang="en-US" sz="2000">
              <a:latin typeface="Roboto" pitchFamily="2" charset="0"/>
              <a:ea typeface="Roboto" pitchFamily="2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b="1">
                <a:solidFill>
                  <a:srgbClr val="000000"/>
                </a:solidFill>
                <a:effectLst/>
                <a:latin typeface="Roboto" pitchFamily="2" charset="0"/>
                <a:ea typeface="Roboto" pitchFamily="2" charset="0"/>
              </a:rPr>
              <a:t>Bài giảng + Slide môn Phân tích yêu cầu,</a:t>
            </a:r>
            <a:r>
              <a:rPr lang="en-US" sz="2000">
                <a:effectLst/>
                <a:latin typeface="Roboto" pitchFamily="2" charset="0"/>
                <a:ea typeface="Roboto" pitchFamily="2" charset="0"/>
              </a:rPr>
              <a:t> </a:t>
            </a:r>
            <a:r>
              <a:rPr lang="en-US" sz="2000">
                <a:solidFill>
                  <a:srgbClr val="000000"/>
                </a:solidFill>
                <a:effectLst/>
                <a:latin typeface="Roboto" pitchFamily="2" charset="0"/>
                <a:ea typeface="Roboto" pitchFamily="2" charset="0"/>
              </a:rPr>
              <a:t>Trường Đại học Công Nghệ Thông Tin (lưu hành nội bộ)</a:t>
            </a:r>
            <a:r>
              <a:rPr lang="en-US" sz="2000">
                <a:effectLst/>
                <a:latin typeface="Roboto" pitchFamily="2" charset="0"/>
                <a:ea typeface="Roboto" pitchFamily="2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>
                <a:effectLst/>
                <a:latin typeface="Roboto" pitchFamily="2" charset="0"/>
                <a:ea typeface="Roboto" pitchFamily="2" charset="0"/>
              </a:rPr>
              <a:t>Axel van Lamsweerde, 2009, </a:t>
            </a:r>
            <a:r>
              <a:rPr lang="en-US" sz="2000" b="1">
                <a:effectLst/>
                <a:latin typeface="Roboto" pitchFamily="2" charset="0"/>
                <a:ea typeface="Roboto" pitchFamily="2" charset="0"/>
              </a:rPr>
              <a:t>Requirements Engineering: From System Goals to UML Models to Software Specifications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000" b="1">
              <a:effectLst/>
              <a:latin typeface="Roboto" pitchFamily="2" charset="0"/>
              <a:ea typeface="Roboto" pitchFamily="2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>
                <a:effectLst/>
                <a:latin typeface="Roboto" pitchFamily="2" charset="0"/>
                <a:ea typeface="Roboto" pitchFamily="2" charset="0"/>
              </a:rPr>
              <a:t>Klaus Pohl, Chris Rupp, 2015, </a:t>
            </a:r>
            <a:r>
              <a:rPr lang="en-US" sz="1800" b="1">
                <a:effectLst/>
                <a:latin typeface="Roboto" pitchFamily="2" charset="0"/>
                <a:ea typeface="Roboto" pitchFamily="2" charset="0"/>
              </a:rPr>
              <a:t>Requirements Engineering Fundamentals</a:t>
            </a:r>
            <a:r>
              <a:rPr lang="en-US" sz="1800">
                <a:effectLst/>
                <a:latin typeface="Roboto" pitchFamily="2" charset="0"/>
                <a:ea typeface="Roboto" pitchFamily="2" charset="0"/>
              </a:rPr>
              <a:t>, 2nd Edition, Rocky Nook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1800">
              <a:latin typeface="Roboto" pitchFamily="2" charset="0"/>
              <a:ea typeface="Roboto" pitchFamily="2" charset="0"/>
            </a:endParaRPr>
          </a:p>
          <a:p>
            <a:endParaRPr lang="en-US" sz="2000">
              <a:latin typeface="Roboto" pitchFamily="2" charset="0"/>
              <a:ea typeface="Roboto" pitchFamily="2" charset="0"/>
            </a:endParaRPr>
          </a:p>
          <a:p>
            <a:endParaRPr lang="en-US" sz="2000"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7311F-56E5-4B27-A30D-6381EA7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7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E3D6-C5A9-422F-A6C8-EBAA89D4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509490"/>
          </a:xfrm>
        </p:spPr>
        <p:txBody>
          <a:bodyPr>
            <a:normAutofit fontScale="90000"/>
          </a:bodyPr>
          <a:lstStyle/>
          <a:p>
            <a:r>
              <a:rPr lang="en-US"/>
              <a:t>MỤC TIÊU MÔN HỌC</a:t>
            </a:r>
            <a:br>
              <a:rPr lang="en-US"/>
            </a:br>
            <a:br>
              <a:rPr lang="en-US"/>
            </a:br>
            <a:r>
              <a:rPr lang="en-US" sz="2400" b="1">
                <a:solidFill>
                  <a:srgbClr val="00B0F0"/>
                </a:solidFill>
              </a:rPr>
              <a:t>Sinh viên có khả năng: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58FB-9A88-42E2-AD70-B6C58368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98976"/>
          </a:xfrm>
        </p:spPr>
        <p:txBody>
          <a:bodyPr>
            <a:normAutofit/>
          </a:bodyPr>
          <a:lstStyle/>
          <a:p>
            <a:pPr algn="just"/>
            <a:r>
              <a:rPr lang="fr-FR" sz="240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Nắm rõ kiến thức cơ bản về yêu cầu phần mềm và ảnh hưởng của yêu cầu tới toàn bộ dự án phát triển phần mềm.</a:t>
            </a:r>
            <a:endParaRPr lang="en-US" sz="240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2400">
                <a:latin typeface="Times New Roman" panose="02020603050405020304" pitchFamily="18" charset="0"/>
                <a:ea typeface="MS Mincho" panose="02020609040205080304" pitchFamily="49" charset="-128"/>
              </a:rPr>
              <a:t>Áp dụng quy trình phân tích yêu cầu phần mềm và đánh giá chất lượng yêu cầu. </a:t>
            </a:r>
          </a:p>
          <a:p>
            <a:r>
              <a:rPr lang="fr-FR" sz="2400">
                <a:latin typeface="Times New Roman" panose="02020603050405020304" pitchFamily="18" charset="0"/>
                <a:ea typeface="MS Mincho" panose="02020609040205080304" pitchFamily="49" charset="-128"/>
              </a:rPr>
              <a:t>Vận dụng kiến thức kỹ nghệ yêu cầu vào việc khai thác và thu thập yêu cầu cho dự án công nghệ phần mềm.</a:t>
            </a:r>
          </a:p>
          <a:p>
            <a:pPr lvl="0">
              <a:lnSpc>
                <a:spcPct val="115000"/>
              </a:lnSpc>
            </a:pPr>
            <a:r>
              <a:rPr lang="fr-FR" sz="2400">
                <a:latin typeface="Times New Roman" panose="02020603050405020304" pitchFamily="18" charset="0"/>
                <a:ea typeface="MS Mincho" panose="02020609040205080304" pitchFamily="49" charset="-128"/>
              </a:rPr>
              <a:t>Tổ chức và biên tập các tài liệu kỹ thuật trong kỹ nghệ yêu cầu</a:t>
            </a:r>
            <a:endParaRPr lang="en-US" sz="240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2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AA0E7-B159-4DFD-A69B-69FDA2F1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2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8BD2-8ED7-4924-A473-0A5870AB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596" y="636302"/>
            <a:ext cx="8911687" cy="838930"/>
          </a:xfrm>
        </p:spPr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1040-10BF-4B29-8830-E5A90966B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8507" y="1699502"/>
            <a:ext cx="5628198" cy="420434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B0F0"/>
                </a:solidFill>
              </a:rPr>
              <a:t>Kiến thức cơ bản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Đặt vấn đề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Giới thiệu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>
                <a:effectLst/>
                <a:latin typeface="+mn-lt"/>
                <a:ea typeface="MS Mincho" panose="02020609040205080304" pitchFamily="49" charset="-128"/>
              </a:rPr>
              <a:t>Các khái niệm cơ bản của phân tích yêu cầu</a:t>
            </a: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B0F0"/>
                </a:solidFill>
              </a:rPr>
              <a:t>Kỹ thuật khai thác yêu cầu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Sưu liệu yêu cầu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Sưu liệu yêu cầu bằng ngôn ngữ tự nhiên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/>
              <a:t>Sưu liệu yêu cầu sử dụng mô hình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>
                <a:solidFill>
                  <a:srgbClr val="00B0F0"/>
                </a:solidFill>
              </a:rPr>
              <a:t>Đánh giá và Xác thực chất lượng yêu cầu</a:t>
            </a:r>
          </a:p>
          <a:p>
            <a:endParaRPr lang="en-US" b="1"/>
          </a:p>
          <a:p>
            <a:endParaRPr lang="en-US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873B77-2A7A-430D-9443-870EEEA89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6705" y="1699502"/>
            <a:ext cx="4596384" cy="420434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Quản lý yêu cầu</a:t>
            </a:r>
            <a:endParaRPr lang="en-US" b="1">
              <a:solidFill>
                <a:srgbClr val="00B0F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buFont typeface="+mj-lt"/>
              <a:buAutoNum type="arabicPeriod" startAt="4"/>
            </a:pPr>
            <a:r>
              <a:rPr lang="en-US" sz="2200" b="1">
                <a:solidFill>
                  <a:srgbClr val="00B0F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Các quy trình phân tích yêu cầu</a:t>
            </a:r>
            <a:endParaRPr lang="en-US" sz="2200" b="1">
              <a:solidFill>
                <a:srgbClr val="00B0F0"/>
              </a:solidFill>
            </a:endParaRPr>
          </a:p>
          <a:p>
            <a:pPr>
              <a:buFont typeface="+mj-lt"/>
              <a:buAutoNum type="arabicPeriod" startAt="4"/>
            </a:pPr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hỗ trợ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Enterprise Architect </a:t>
            </a:r>
            <a:endParaRPr lang="en-US" sz="1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JIRA</a:t>
            </a: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 startAt="4"/>
            </a:pPr>
            <a:r>
              <a:rPr lang="en-US" sz="2400" b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r>
              <a:rPr lang="en-US" sz="2400" b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Khai thác yêu cầu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 hình hóa yêu cầu</a:t>
            </a:r>
            <a:endParaRPr lang="en-US" sz="1800" b="1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b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Đánh giá chất lượng yêu cầu</a:t>
            </a:r>
            <a:endParaRPr lang="en-US" sz="1800" b="1">
              <a:latin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BFA-81B1-4DD7-B3CA-6BB15AD8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A5974-C27A-495C-BA50-1CD398734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962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UI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8868</TotalTime>
  <Words>377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Roboto</vt:lpstr>
      <vt:lpstr>Roboto Bk</vt:lpstr>
      <vt:lpstr>Segoe UI</vt:lpstr>
      <vt:lpstr>Tahoma</vt:lpstr>
      <vt:lpstr>Times New Roman</vt:lpstr>
      <vt:lpstr>Wingdings</vt:lpstr>
      <vt:lpstr>Wingdings 3</vt:lpstr>
      <vt:lpstr>Wisp</vt:lpstr>
      <vt:lpstr>KỸ THUẬT PHÂN TÍCH YÊU CẦU</vt:lpstr>
      <vt:lpstr>GIỚI THIỆU MÔN HỌC</vt:lpstr>
      <vt:lpstr>GIỚI THIỆU MÔN HỌC</vt:lpstr>
      <vt:lpstr>MỤC TIÊU MÔN HỌC  Sinh viên có khả năng:</vt:lpstr>
      <vt:lpstr>NỘI DUNG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THUẬT PHÂN TÍCH YÊU CẦU</dc:title>
  <dc:creator>Trinh Dong NGUYEN</dc:creator>
  <cp:lastModifiedBy>Nguyen</cp:lastModifiedBy>
  <cp:revision>273</cp:revision>
  <dcterms:created xsi:type="dcterms:W3CDTF">2021-08-13T01:21:59Z</dcterms:created>
  <dcterms:modified xsi:type="dcterms:W3CDTF">2023-04-24T00:13:44Z</dcterms:modified>
</cp:coreProperties>
</file>