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57" r:id="rId4"/>
    <p:sldId id="258" r:id="rId5"/>
    <p:sldId id="259" r:id="rId6"/>
    <p:sldId id="260" r:id="rId7"/>
    <p:sldId id="276" r:id="rId8"/>
    <p:sldId id="277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01/10/2023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01/10/2023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01/10/2023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01/10/2023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BEC-964C-0D28-CE09-950FC993F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FAF3-8E97-0836-FB0D-9B85698E1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2F40-760D-758F-6C31-1D4D85B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59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Type of </a:t>
            </a:r>
            <a:r>
              <a:rPr lang="en-US"/>
              <a:t>requirements traceability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Requirements traceability is concerned with the relationships between requirements, their sources, and numerous other artifacts. </a:t>
            </a:r>
          </a:p>
          <a:p>
            <a:r>
              <a:rPr lang="en-US"/>
              <a:t>Source Traceability: This provides links requirements to stakeholders who proposed these requirements </a:t>
            </a:r>
          </a:p>
          <a:p>
            <a:r>
              <a:rPr lang="en-US"/>
              <a:t>Requirements-Linkage Traceability: This provides links between dependent requirements. </a:t>
            </a:r>
          </a:p>
          <a:p>
            <a:r>
              <a:rPr lang="en-US"/>
              <a:t>Requirements-Design Traceability: This provides links from the requirements to the design. </a:t>
            </a:r>
          </a:p>
          <a:p>
            <a:r>
              <a:rPr lang="en-US"/>
              <a:t>Requirements-Source Code Traceability: This provides links from the requirements to the code. </a:t>
            </a:r>
          </a:p>
          <a:p>
            <a:r>
              <a:rPr lang="en-US"/>
              <a:t>Requirement-Test Cases Traceability: This provides links from the requirements to the test cases.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3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30600" cy="4802187"/>
          </a:xfrm>
        </p:spPr>
        <p:txBody>
          <a:bodyPr>
            <a:normAutofit/>
          </a:bodyPr>
          <a:lstStyle/>
          <a:p>
            <a:r>
              <a:rPr lang="en-US"/>
              <a:t>Requires</a:t>
            </a:r>
          </a:p>
          <a:p>
            <a:r>
              <a:rPr lang="en-US"/>
              <a:t>Is needed by</a:t>
            </a:r>
          </a:p>
          <a:p>
            <a:r>
              <a:rPr lang="en-US"/>
              <a:t>Supersedes (replace)</a:t>
            </a:r>
          </a:p>
          <a:p>
            <a:r>
              <a:rPr lang="en-US"/>
              <a:t>Is superseded by</a:t>
            </a:r>
          </a:p>
          <a:p>
            <a:r>
              <a:rPr lang="en-US"/>
              <a:t>Is child of</a:t>
            </a:r>
          </a:p>
          <a:p>
            <a:r>
              <a:rPr lang="en-US"/>
              <a:t>Is parent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5128-F172-3A4B-A2A2-A75D516DC82C}"/>
              </a:ext>
            </a:extLst>
          </p:cNvPr>
          <p:cNvSpPr txBox="1"/>
          <p:nvPr/>
        </p:nvSpPr>
        <p:spPr>
          <a:xfrm>
            <a:off x="48133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Is satisfied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Contradicts with (conflict)</a:t>
            </a:r>
            <a:endParaRPr lang="en-VN" sz="2800"/>
          </a:p>
        </p:txBody>
      </p:sp>
    </p:spTree>
    <p:extLst>
      <p:ext uri="{BB962C8B-B14F-4D97-AF65-F5344CB8AC3E}">
        <p14:creationId xmlns:p14="http://schemas.microsoft.com/office/powerpoint/2010/main" val="107497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9049-A7A6-342F-4DDC-8317E630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Example: 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and be schedulable according to the time scheduling function. (</a:t>
            </a:r>
            <a:r>
              <a:rPr lang="en-US" b="1"/>
              <a:t>refers to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in accordance with the timetable shown in requirement 3.2.2 and the safety features described in requirement 4.1.</a:t>
            </a:r>
            <a:r>
              <a:rPr lang="en-VN"/>
              <a:t> (</a:t>
            </a:r>
            <a:r>
              <a:rPr lang="en-VN" b="1"/>
              <a:t>uses</a:t>
            </a:r>
            <a:r>
              <a:rPr lang="en-VN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1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Type of </a:t>
            </a:r>
            <a:r>
              <a:rPr lang="en-US"/>
              <a:t>requirement relationships </a:t>
            </a:r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/>
                  <a:t>eferences requirement j (meaning “refers to” for informational purposes).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requirement j (meaning “depends on” directly).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both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&amp; references requirement j.</a:t>
                </a:r>
              </a:p>
              <a:p>
                <a:r>
                  <a:rPr lang="en-US"/>
                  <a:t>No circlar ref.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VN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53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Linkage Traceability Matrix</a:t>
            </a:r>
            <a:endParaRPr lang="en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0311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14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Source Traceability Matrix</a:t>
            </a:r>
            <a:endParaRPr lang="en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7287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8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Stakeholder Traceability Matrix</a:t>
            </a:r>
            <a:endParaRPr lang="en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7869"/>
              </p:ext>
            </p:extLst>
          </p:nvPr>
        </p:nvGraphicFramePr>
        <p:xfrm>
          <a:off x="838200" y="1825624"/>
          <a:ext cx="9575799" cy="300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665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3132335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Rank 1 (lowest importance) – 5 (highest importance)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 Source (D - Doctor, N - Nurse, A - Administrative Support Staff, P - Patient, R - Regulator)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D, N,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0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3. </a:t>
            </a:r>
            <a:r>
              <a:rPr lang="en-US"/>
              <a:t>Tool evaluation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7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Requirements traceability mechanism</a:t>
            </a:r>
          </a:p>
          <a:p>
            <a:r>
              <a:rPr lang="en-US"/>
              <a:t>Requirements analysis mechanism</a:t>
            </a:r>
          </a:p>
          <a:p>
            <a:r>
              <a:rPr lang="en-US"/>
              <a:t>Security and accessibility mechanism</a:t>
            </a:r>
          </a:p>
          <a:p>
            <a:r>
              <a:rPr lang="en-US"/>
              <a:t>Portability and backend compatibility</a:t>
            </a:r>
          </a:p>
          <a:p>
            <a:r>
              <a:rPr lang="en-US"/>
              <a:t>Configuration management approach</a:t>
            </a:r>
          </a:p>
          <a:p>
            <a:r>
              <a:rPr lang="en-US"/>
              <a:t>Communication and collaboration mechanism</a:t>
            </a:r>
          </a:p>
          <a:p>
            <a:r>
              <a:rPr lang="en-US"/>
              <a:t>Change management support</a:t>
            </a:r>
          </a:p>
          <a:p>
            <a:r>
              <a:rPr lang="en-US"/>
              <a:t>Online publishing support</a:t>
            </a:r>
          </a:p>
          <a:p>
            <a:r>
              <a:rPr lang="en-US"/>
              <a:t>Usability features such as word processor compatibility</a:t>
            </a:r>
          </a:p>
          <a:p>
            <a:r>
              <a:rPr lang="en-US"/>
              <a:t>SRS documentation format 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48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Organization of requirements with metadata, attributes, and reuse </a:t>
            </a:r>
          </a:p>
          <a:p>
            <a:r>
              <a:rPr lang="en-US"/>
              <a:t>Reports, database queries, and open interface language </a:t>
            </a:r>
          </a:p>
          <a:p>
            <a:r>
              <a:rPr lang="en-US"/>
              <a:t>Internal checks, that is, consistency, dependencies, and history </a:t>
            </a:r>
          </a:p>
          <a:p>
            <a:r>
              <a:rPr lang="en-US"/>
              <a:t>Traceability support, that is, drag and drop (horizontal and vertical) </a:t>
            </a:r>
          </a:p>
          <a:p>
            <a:r>
              <a:rPr lang="en-US"/>
              <a:t>Providing support for reuse </a:t>
            </a:r>
          </a:p>
          <a:p>
            <a:r>
              <a:rPr lang="en-US"/>
              <a:t>Remote working, cloud only </a:t>
            </a:r>
          </a:p>
          <a:p>
            <a:r>
              <a:rPr lang="en-US"/>
              <a:t>Multiple views of requirements </a:t>
            </a:r>
          </a:p>
          <a:p>
            <a:r>
              <a:rPr lang="en-US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779B5-1A15-2D79-5D42-0DCAE4FF295E}"/>
              </a:ext>
            </a:extLst>
          </p:cNvPr>
          <p:cNvSpPr txBox="1"/>
          <p:nvPr/>
        </p:nvSpPr>
        <p:spPr>
          <a:xfrm>
            <a:off x="5588002" y="169068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Collaboration, workflow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Easily adapted and integrated into business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Federation and notification with ALM/PLM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Export/import with standard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Macros for repeated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Training and learning curve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Agile, CI/CD, and DevOps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Intelligent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Scalability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50970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76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4. </a:t>
            </a:r>
            <a:r>
              <a:rPr lang="en-US"/>
              <a:t>Requirement metrices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41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A87-CCAE-CD87-4FA5-A574AE2E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Metrics (</a:t>
            </a:r>
            <a:r>
              <a:rPr lang="en-US"/>
              <a:t>Costello and Liu (1995)</a:t>
            </a:r>
            <a:r>
              <a:rPr lang="en-V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3FC-45B2-6EC3-8DC4-555E20AC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Volatility </a:t>
            </a:r>
          </a:p>
          <a:p>
            <a:r>
              <a:rPr lang="en-US"/>
              <a:t>Traceability </a:t>
            </a:r>
          </a:p>
          <a:p>
            <a:r>
              <a:rPr lang="en-US"/>
              <a:t>Completeness </a:t>
            </a:r>
          </a:p>
          <a:p>
            <a:r>
              <a:rPr lang="en-US"/>
              <a:t>Defect density </a:t>
            </a:r>
          </a:p>
          <a:p>
            <a:r>
              <a:rPr lang="en-US"/>
              <a:t>Fault density </a:t>
            </a:r>
          </a:p>
          <a:p>
            <a:r>
              <a:rPr lang="en-US"/>
              <a:t>Interface consistency </a:t>
            </a:r>
          </a:p>
          <a:p>
            <a:r>
              <a:rPr lang="en-US"/>
              <a:t>Problem report and action item issues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A8B4-8273-7482-A413-41921F1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1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Tool Support for Requirements Engineering</a:t>
            </a:r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AFD52-383D-7530-28AF-7653DCD7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068604"/>
              </p:ext>
            </p:extLst>
          </p:nvPr>
        </p:nvGraphicFramePr>
        <p:xfrm>
          <a:off x="838200" y="1325563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05775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4340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27374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07763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660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Processor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Spreadsheet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Management Tool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2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Document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in the preformatted state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Dynamic changes over time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change tracking enabled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56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Release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1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 expansion profile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verification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volatility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0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coverage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span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5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types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68524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4C29-5DF7-10A5-1CF0-6893F6F51047}"/>
              </a:ext>
            </a:extLst>
          </p:cNvPr>
          <p:cNvSpPr txBox="1"/>
          <p:nvPr/>
        </p:nvSpPr>
        <p:spPr>
          <a:xfrm>
            <a:off x="838200" y="6090104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Table 1. </a:t>
            </a:r>
            <a:r>
              <a:rPr lang="en-US"/>
              <a:t>Requirements Repository Metric Capabilities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4957-30E3-22A5-6E8D-F9019462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Capacities for RE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F70-9BAD-3990-E26D-4F951394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elicitation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Requirements specification</a:t>
            </a:r>
          </a:p>
          <a:p>
            <a:r>
              <a:rPr lang="en-US" b="1"/>
              <a:t>Requirements verification and validation (</a:t>
            </a: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 b="1"/>
              <a:t>)</a:t>
            </a:r>
          </a:p>
          <a:p>
            <a:r>
              <a:rPr lang="en-US"/>
              <a:t>Requirements management</a:t>
            </a:r>
          </a:p>
          <a:p>
            <a:r>
              <a:rPr lang="en-US"/>
              <a:t>Other capabilitie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47E0-DFC8-82A8-344A-5ECC133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23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1F7-59C3-21AC-56D6-FA0F780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Important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E0443-AD4D-A258-CC32-A13F618A8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7814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91882117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64496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Definition of workflow for requirements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workflow (states, roles, state transitions) is configurable for requirements.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Automated generation of bidirectionality of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the user creates a trace between artifact A and artifact B, it automatically establishes a backward trace from B to A.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Definition of userspecific trace types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authorized user can define trace types and assign names.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Suspect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a requirement changes, the tool automatically highlights all traces related to this requirement for checking and updating traces.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Long-term archiving functionality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data in the tool can be archived in a format accessible without the tool if necessary.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5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EB18-9719-F188-99AC-A5F1877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C91E-31BA-5C7B-3ABF-4D9BF8CB2CBF}"/>
              </a:ext>
            </a:extLst>
          </p:cNvPr>
          <p:cNvSpPr txBox="1"/>
          <p:nvPr/>
        </p:nvSpPr>
        <p:spPr>
          <a:xfrm>
            <a:off x="838200" y="5806122"/>
            <a:ext cx="887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Table 2. Automated Requirements Engineering Tool Features (Heindl et al. 2006)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4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CB1-F5F2-8417-5B19-A00E06CB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VN"/>
              <a:t>List of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E366A9-BBE2-6A68-DE00-B494F832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060832"/>
              </p:ext>
            </p:extLst>
          </p:nvPr>
        </p:nvGraphicFramePr>
        <p:xfrm>
          <a:off x="838200" y="1172740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208398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30241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License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JIRA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Atlassian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Commercial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Rational Doors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Configurations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DevOps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Jama Connect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Jama Software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Doors Next (Jazz)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 lifecycle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00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Aha!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Aha! Labs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Quality Center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Micro Focus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Issue resolution management, requirements management, test management, project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VersionOne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CollabNet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607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B721C-9C5F-5BDE-3B39-2A148EE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7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45714"/>
              </p:ext>
            </p:extLst>
          </p:nvPr>
        </p:nvGraphicFramePr>
        <p:xfrm>
          <a:off x="838200" y="1172740"/>
          <a:ext cx="7805057" cy="518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Plantuml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non-UML code to UML diagram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ArgoUML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XML code to UML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ABCD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natural language to XML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2879783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Other 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</a:tbl>
          </a:graphicData>
        </a:graphic>
      </p:graphicFrame>
      <p:pic>
        <p:nvPicPr>
          <p:cNvPr id="7" name="Picture 6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DF710AF2-4E2E-2F8A-E635-331F81C7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3589760"/>
            <a:ext cx="4125383" cy="2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45A2-2613-47EF-5C6B-F89BA5FA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D1A77C-28AC-FD56-75A1-5105D34B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4" y="2720975"/>
            <a:ext cx="5041900" cy="4000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1DF4-603B-3FD0-0C49-4962852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20AEBD-E27B-3D33-3218-2396FC3F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57" y="136525"/>
            <a:ext cx="3116553" cy="242543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0A32D6D-7D25-B707-D45F-714078F1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688862"/>
            <a:ext cx="5126567" cy="40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2. </a:t>
            </a:r>
            <a:r>
              <a:rPr lang="en-US"/>
              <a:t>Traceability Support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22040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952</Words>
  <Application>Microsoft Macintosh PowerPoint</Application>
  <PresentationFormat>Widescreen</PresentationFormat>
  <Paragraphs>250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Chủ đề Office</vt:lpstr>
      <vt:lpstr>PowerPoint Presentation</vt:lpstr>
      <vt:lpstr>1. Introduction</vt:lpstr>
      <vt:lpstr>Tool Support for Requirements Engineering</vt:lpstr>
      <vt:lpstr>Capacities for RE tool</vt:lpstr>
      <vt:lpstr>Important features</vt:lpstr>
      <vt:lpstr>List of tools</vt:lpstr>
      <vt:lpstr>Support (advantage) tools</vt:lpstr>
      <vt:lpstr>PowerPoint Presentation</vt:lpstr>
      <vt:lpstr>2. Traceability Support</vt:lpstr>
      <vt:lpstr>Type of requirements traceability </vt:lpstr>
      <vt:lpstr>Type of requirement relationships </vt:lpstr>
      <vt:lpstr>Type of requirement relationships </vt:lpstr>
      <vt:lpstr>Type of requirement relationships </vt:lpstr>
      <vt:lpstr>Requirements Linkage Traceability Matrix</vt:lpstr>
      <vt:lpstr>Requirements Source Traceability Matrix</vt:lpstr>
      <vt:lpstr>Requirements Stakeholder Traceability Matrix</vt:lpstr>
      <vt:lpstr>3. Tool evaluation</vt:lpstr>
      <vt:lpstr>Tool evaluation</vt:lpstr>
      <vt:lpstr>Tool evaluation</vt:lpstr>
      <vt:lpstr>4. Requirement metrices</vt:lpstr>
      <vt:lpstr>Metrics (Costello and Liu (1995))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51</cp:revision>
  <dcterms:created xsi:type="dcterms:W3CDTF">2021-09-07T14:26:04Z</dcterms:created>
  <dcterms:modified xsi:type="dcterms:W3CDTF">2023-10-01T04:05:17Z</dcterms:modified>
</cp:coreProperties>
</file>