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32_A5EB6FE2.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handoutMasterIdLst>
    <p:handoutMasterId r:id="rId28"/>
  </p:handoutMasterIdLst>
  <p:sldIdLst>
    <p:sldId id="259" r:id="rId5"/>
    <p:sldId id="257" r:id="rId6"/>
    <p:sldId id="289" r:id="rId7"/>
    <p:sldId id="302" r:id="rId8"/>
    <p:sldId id="303" r:id="rId9"/>
    <p:sldId id="293" r:id="rId10"/>
    <p:sldId id="290" r:id="rId11"/>
    <p:sldId id="294" r:id="rId12"/>
    <p:sldId id="291" r:id="rId13"/>
    <p:sldId id="295" r:id="rId14"/>
    <p:sldId id="292" r:id="rId15"/>
    <p:sldId id="296" r:id="rId16"/>
    <p:sldId id="304" r:id="rId17"/>
    <p:sldId id="297" r:id="rId18"/>
    <p:sldId id="305" r:id="rId19"/>
    <p:sldId id="298" r:id="rId20"/>
    <p:sldId id="306" r:id="rId21"/>
    <p:sldId id="307" r:id="rId22"/>
    <p:sldId id="299" r:id="rId23"/>
    <p:sldId id="300" r:id="rId24"/>
    <p:sldId id="301" r:id="rId25"/>
    <p:sldId id="26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71CBA57-802E-E95D-C34B-D1B9268A36F2}" name="Vu Lam Anh 20214876" initials="" userId="S::Anh.VL214876@sis.hust.edu.vn::5c47155e-5afd-405c-90e1-add9ae2bf9b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DBCA95-34B7-28E3-B589-66AFF449A195}" v="3" dt="2023-07-16T11:14:02.614"/>
    <p1510:client id="{4A3FDF61-9D4A-4AD5-A060-83C681584667}" v="2" dt="2023-07-16T11:12:09.694"/>
    <p1510:client id="{B10AC935-D473-4D60-A43B-78916500F66B}" v="301" dt="2023-07-16T11:46:55.728"/>
    <p1510:client id="{B9733859-3102-46DF-8D05-F5ECEE3B1361}" v="34" dt="2023-07-16T11:52:22.281"/>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1" d="100"/>
          <a:sy n="131" d="100"/>
        </p:scale>
        <p:origin x="101"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omments/modernComment_132_A5EB6FE2.xml><?xml version="1.0" encoding="utf-8"?>
<p188:cmLst xmlns:a="http://schemas.openxmlformats.org/drawingml/2006/main" xmlns:r="http://schemas.openxmlformats.org/officeDocument/2006/relationships" xmlns:p188="http://schemas.microsoft.com/office/powerpoint/2018/8/main">
  <p188:cm id="{331437D7-AAA5-47A3-9A64-62516B61F85A}" authorId="{271CBA57-802E-E95D-C34B-D1B9268A36F2}" created="2023-07-16T06:39:14.185">
    <ac:deMkLst xmlns:ac="http://schemas.microsoft.com/office/drawing/2013/main/command">
      <pc:docMk xmlns:pc="http://schemas.microsoft.com/office/powerpoint/2013/main/command"/>
      <pc:sldMk xmlns:pc="http://schemas.microsoft.com/office/powerpoint/2013/main/command" cId="2783670242" sldId="306"/>
      <ac:spMk id="7" creationId="{A0737CFB-1C37-8672-EA9D-5B961C1417ED}"/>
    </ac:deMkLst>
    <p188:txBody>
      <a:bodyPr/>
      <a:lstStyle/>
      <a:p>
        <a:r>
          <a:rPr lang="en-US"/>
          <a:t>We see that parallel circuit and serial circuit share several features. Therefore, we use  abstraction to 
     create a abstract class of Circuit and let parallel circuit and serial circuit inherits the circuit class.
Similarly,  we create a abstract class of Electrical Element and let Resistor, Capacitor and Inductor  inherits the Electrical Element class.
Same with Voltage Source, AC voltage source and DC voltage source inherits abstract class of voltage source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7/16/2023</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6"/>
            <a:ext cx="27432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t>7/16/2023</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7/16/2023</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32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7/16/2023</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5" y="1414463"/>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Picture</a:t>
            </a:r>
          </a:p>
        </p:txBody>
      </p:sp>
    </p:spTree>
    <p:extLst>
      <p:ext uri="{BB962C8B-B14F-4D97-AF65-F5344CB8AC3E}">
        <p14:creationId xmlns:p14="http://schemas.microsoft.com/office/powerpoint/2010/main" val="3887669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39" y="1032510"/>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t>7/16/2023</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6"/>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7/16/2023</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4:……………………………………..</a:t>
            </a:r>
          </a:p>
        </p:txBody>
      </p:sp>
    </p:spTree>
    <p:extLst>
      <p:ext uri="{BB962C8B-B14F-4D97-AF65-F5344CB8AC3E}">
        <p14:creationId xmlns:p14="http://schemas.microsoft.com/office/powerpoint/2010/main" val="4113439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6"/>
            <a:ext cx="27432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7/16/2023</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6"/>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5"/>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0"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Table</a:t>
            </a:r>
          </a:p>
        </p:txBody>
      </p:sp>
    </p:spTree>
    <p:extLst>
      <p:ext uri="{BB962C8B-B14F-4D97-AF65-F5344CB8AC3E}">
        <p14:creationId xmlns:p14="http://schemas.microsoft.com/office/powerpoint/2010/main" val="32426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5"/>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7/16/2023</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5"/>
            <a:ext cx="41148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5"/>
            <a:ext cx="27432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8" y="2461846"/>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2981520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32_A5EB6F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hyperlink" Target="https://youtu.be/_s2489ocm9w"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6355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10</a:t>
            </a:fld>
            <a:endParaRPr lang="en-US"/>
          </a:p>
        </p:txBody>
      </p:sp>
      <p:sp>
        <p:nvSpPr>
          <p:cNvPr id="6" name="TextBox 5">
            <a:extLst>
              <a:ext uri="{FF2B5EF4-FFF2-40B4-BE49-F238E27FC236}">
                <a16:creationId xmlns:a16="http://schemas.microsoft.com/office/drawing/2014/main" id="{0D3E4FB0-BFC2-0524-BDD8-C9588A905024}"/>
              </a:ext>
            </a:extLst>
          </p:cNvPr>
          <p:cNvSpPr txBox="1"/>
          <p:nvPr/>
        </p:nvSpPr>
        <p:spPr>
          <a:xfrm>
            <a:off x="2736731" y="2613392"/>
            <a:ext cx="7261284" cy="1631216"/>
          </a:xfrm>
          <a:prstGeom prst="rect">
            <a:avLst/>
          </a:prstGeom>
          <a:noFill/>
        </p:spPr>
        <p:txBody>
          <a:bodyPr wrap="square">
            <a:spAutoFit/>
          </a:bodyPr>
          <a:lstStyle/>
          <a:p>
            <a:r>
              <a:rPr lang="en-US" sz="5000">
                <a:latin typeface="Lato" panose="020F0502020204030203" pitchFamily="34" charset="0"/>
                <a:ea typeface="Lato" panose="020F0502020204030203" pitchFamily="34" charset="0"/>
                <a:cs typeface="Lato" panose="020F0502020204030203" pitchFamily="34" charset="0"/>
              </a:rPr>
              <a:t>                   04 </a:t>
            </a:r>
          </a:p>
          <a:p>
            <a:r>
              <a:rPr lang="en-US" sz="5000">
                <a:latin typeface="Lato" panose="020F0502020204030203" pitchFamily="34" charset="0"/>
                <a:ea typeface="Lato" panose="020F0502020204030203" pitchFamily="34" charset="0"/>
                <a:cs typeface="Lato" panose="020F0502020204030203" pitchFamily="34" charset="0"/>
              </a:rPr>
              <a:t>    General class diagram </a:t>
            </a:r>
          </a:p>
        </p:txBody>
      </p:sp>
    </p:spTree>
    <p:extLst>
      <p:ext uri="{BB962C8B-B14F-4D97-AF65-F5344CB8AC3E}">
        <p14:creationId xmlns:p14="http://schemas.microsoft.com/office/powerpoint/2010/main" val="388593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11</a:t>
            </a:fld>
            <a:endParaRPr lang="en-US"/>
          </a:p>
        </p:txBody>
      </p:sp>
      <p:sp>
        <p:nvSpPr>
          <p:cNvPr id="3" name="Title 2">
            <a:extLst>
              <a:ext uri="{FF2B5EF4-FFF2-40B4-BE49-F238E27FC236}">
                <a16:creationId xmlns:a16="http://schemas.microsoft.com/office/drawing/2014/main" id="{2F74FF4C-8152-F46A-3DB8-6C103D1F6410}"/>
              </a:ext>
            </a:extLst>
          </p:cNvPr>
          <p:cNvSpPr>
            <a:spLocks noGrp="1"/>
          </p:cNvSpPr>
          <p:nvPr>
            <p:ph type="title"/>
          </p:nvPr>
        </p:nvSpPr>
        <p:spPr/>
        <p:txBody>
          <a:bodyPr/>
          <a:lstStyle/>
          <a:p>
            <a:r>
              <a:rPr lang="en-US"/>
              <a:t>4</a:t>
            </a:r>
            <a:r>
              <a:rPr lang="en-US" sz="2800"/>
              <a:t>. </a:t>
            </a:r>
            <a:r>
              <a:rPr lang="en-US"/>
              <a:t>General class diagram</a:t>
            </a:r>
            <a:endParaRPr lang="en-US" sz="2800"/>
          </a:p>
        </p:txBody>
      </p:sp>
      <p:pic>
        <p:nvPicPr>
          <p:cNvPr id="5" name="Picture 4" descr="A diagram of a computer system">
            <a:extLst>
              <a:ext uri="{FF2B5EF4-FFF2-40B4-BE49-F238E27FC236}">
                <a16:creationId xmlns:a16="http://schemas.microsoft.com/office/drawing/2014/main" id="{BA057B43-EEBF-C1F9-71BF-9A8F39395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968" y="909970"/>
            <a:ext cx="8688408" cy="5131147"/>
          </a:xfrm>
          <a:prstGeom prst="rect">
            <a:avLst/>
          </a:prstGeom>
        </p:spPr>
      </p:pic>
      <p:sp>
        <p:nvSpPr>
          <p:cNvPr id="6" name="TextBox 5">
            <a:extLst>
              <a:ext uri="{FF2B5EF4-FFF2-40B4-BE49-F238E27FC236}">
                <a16:creationId xmlns:a16="http://schemas.microsoft.com/office/drawing/2014/main" id="{677D81D0-137D-3706-606D-BEFD9A39802B}"/>
              </a:ext>
            </a:extLst>
          </p:cNvPr>
          <p:cNvSpPr txBox="1"/>
          <p:nvPr/>
        </p:nvSpPr>
        <p:spPr>
          <a:xfrm>
            <a:off x="6230284" y="6041118"/>
            <a:ext cx="2813591" cy="323165"/>
          </a:xfrm>
          <a:prstGeom prst="rect">
            <a:avLst/>
          </a:prstGeom>
          <a:noFill/>
        </p:spPr>
        <p:txBody>
          <a:bodyPr wrap="none" rtlCol="0">
            <a:spAutoFit/>
          </a:bodyPr>
          <a:lstStyle/>
          <a:p>
            <a:r>
              <a:rPr lang="en-US" sz="1500">
                <a:latin typeface="Lato" panose="020F0502020204030203" pitchFamily="34" charset="0"/>
                <a:ea typeface="Lato" panose="020F0502020204030203" pitchFamily="34" charset="0"/>
                <a:cs typeface="Lato" panose="020F0502020204030203" pitchFamily="34" charset="0"/>
              </a:rPr>
              <a:t>Figure 2: General class diagram</a:t>
            </a:r>
          </a:p>
        </p:txBody>
      </p:sp>
      <p:sp>
        <p:nvSpPr>
          <p:cNvPr id="8" name="TextBox 7">
            <a:extLst>
              <a:ext uri="{FF2B5EF4-FFF2-40B4-BE49-F238E27FC236}">
                <a16:creationId xmlns:a16="http://schemas.microsoft.com/office/drawing/2014/main" id="{374959C0-1D7F-ADCD-6555-27C5E781039C}"/>
              </a:ext>
            </a:extLst>
          </p:cNvPr>
          <p:cNvSpPr txBox="1"/>
          <p:nvPr/>
        </p:nvSpPr>
        <p:spPr>
          <a:xfrm>
            <a:off x="338736" y="2392603"/>
            <a:ext cx="2603186" cy="1246495"/>
          </a:xfrm>
          <a:prstGeom prst="rect">
            <a:avLst/>
          </a:prstGeom>
          <a:noFill/>
        </p:spPr>
        <p:txBody>
          <a:bodyPr wrap="square">
            <a:spAutoFit/>
          </a:bodyPr>
          <a:lstStyle/>
          <a:p>
            <a:r>
              <a:rPr lang="en-US" sz="1500" b="0" i="0">
                <a:effectLst/>
                <a:latin typeface="Lato" panose="020F0502020204030203" pitchFamily="34" charset="0"/>
                <a:ea typeface="Lato" panose="020F0502020204030203" pitchFamily="34" charset="0"/>
                <a:cs typeface="Lato" panose="020F0502020204030203" pitchFamily="34" charset="0"/>
              </a:rPr>
              <a:t>Our General Class Diagram consists of 3 packages: </a:t>
            </a:r>
          </a:p>
          <a:p>
            <a:pPr marL="285750" indent="-285750">
              <a:buFont typeface="Arial" panose="020B0604020202020204" pitchFamily="34" charset="0"/>
              <a:buChar char="•"/>
            </a:pPr>
            <a:r>
              <a:rPr lang="en-US" sz="1500">
                <a:latin typeface="Lato" panose="020F0502020204030203" pitchFamily="34" charset="0"/>
                <a:ea typeface="Lato" panose="020F0502020204030203" pitchFamily="34" charset="0"/>
                <a:cs typeface="Lato" panose="020F0502020204030203" pitchFamily="34" charset="0"/>
              </a:rPr>
              <a:t>Package model</a:t>
            </a:r>
          </a:p>
          <a:p>
            <a:pPr marL="285750" indent="-285750">
              <a:buFont typeface="Arial" panose="020B0604020202020204" pitchFamily="34" charset="0"/>
              <a:buChar char="•"/>
            </a:pPr>
            <a:r>
              <a:rPr lang="en-US" sz="1500">
                <a:latin typeface="Lato" panose="020F0502020204030203" pitchFamily="34" charset="0"/>
                <a:ea typeface="Lato" panose="020F0502020204030203" pitchFamily="34" charset="0"/>
                <a:cs typeface="Lato" panose="020F0502020204030203" pitchFamily="34" charset="0"/>
              </a:rPr>
              <a:t>Package GUI</a:t>
            </a:r>
          </a:p>
          <a:p>
            <a:pPr marL="285750" indent="-285750">
              <a:buFont typeface="Arial" panose="020B0604020202020204" pitchFamily="34" charset="0"/>
              <a:buChar char="•"/>
            </a:pPr>
            <a:r>
              <a:rPr lang="en-US" sz="1500">
                <a:latin typeface="Lato" panose="020F0502020204030203" pitchFamily="34" charset="0"/>
                <a:ea typeface="Lato" panose="020F0502020204030203" pitchFamily="34" charset="0"/>
                <a:cs typeface="Lato" panose="020F0502020204030203" pitchFamily="34" charset="0"/>
              </a:rPr>
              <a:t>Package Execute</a:t>
            </a:r>
          </a:p>
        </p:txBody>
      </p:sp>
    </p:spTree>
    <p:extLst>
      <p:ext uri="{BB962C8B-B14F-4D97-AF65-F5344CB8AC3E}">
        <p14:creationId xmlns:p14="http://schemas.microsoft.com/office/powerpoint/2010/main" val="282149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12</a:t>
            </a:fld>
            <a:endParaRPr lang="en-US"/>
          </a:p>
        </p:txBody>
      </p:sp>
      <p:sp>
        <p:nvSpPr>
          <p:cNvPr id="6" name="TextBox 5">
            <a:extLst>
              <a:ext uri="{FF2B5EF4-FFF2-40B4-BE49-F238E27FC236}">
                <a16:creationId xmlns:a16="http://schemas.microsoft.com/office/drawing/2014/main" id="{1F84E547-EA00-69D1-61B5-03F40E7D5F88}"/>
              </a:ext>
            </a:extLst>
          </p:cNvPr>
          <p:cNvSpPr txBox="1"/>
          <p:nvPr/>
        </p:nvSpPr>
        <p:spPr>
          <a:xfrm>
            <a:off x="3578251" y="2228671"/>
            <a:ext cx="5035497" cy="2400657"/>
          </a:xfrm>
          <a:prstGeom prst="rect">
            <a:avLst/>
          </a:prstGeom>
          <a:noFill/>
        </p:spPr>
        <p:txBody>
          <a:bodyPr wrap="square">
            <a:spAutoFit/>
          </a:bodyPr>
          <a:lstStyle/>
          <a:p>
            <a:r>
              <a:rPr lang="en-US" sz="5000">
                <a:latin typeface="Lato" panose="020F0502020204030203" pitchFamily="34" charset="0"/>
                <a:ea typeface="Lato" panose="020F0502020204030203" pitchFamily="34" charset="0"/>
                <a:cs typeface="Lato" panose="020F0502020204030203" pitchFamily="34" charset="0"/>
              </a:rPr>
              <a:t>            05</a:t>
            </a:r>
          </a:p>
          <a:p>
            <a:r>
              <a:rPr lang="en-US" sz="5000">
                <a:latin typeface="Lato" panose="020F0502020204030203" pitchFamily="34" charset="0"/>
                <a:ea typeface="Lato" panose="020F0502020204030203" pitchFamily="34" charset="0"/>
                <a:cs typeface="Lato" panose="020F0502020204030203" pitchFamily="34" charset="0"/>
              </a:rPr>
              <a:t>Class diagram for </a:t>
            </a:r>
            <a:r>
              <a:rPr lang="en-US" sz="5000" dirty="0">
                <a:latin typeface="Lato" panose="020F0502020204030203" pitchFamily="34" charset="0"/>
                <a:ea typeface="Lato" panose="020F0502020204030203" pitchFamily="34" charset="0"/>
                <a:cs typeface="Lato" panose="020F0502020204030203" pitchFamily="34" charset="0"/>
              </a:rPr>
              <a:t>detailed</a:t>
            </a:r>
            <a:r>
              <a:rPr lang="en-US" sz="5000">
                <a:latin typeface="Lato" panose="020F0502020204030203" pitchFamily="34" charset="0"/>
                <a:ea typeface="Lato" panose="020F0502020204030203" pitchFamily="34" charset="0"/>
                <a:cs typeface="Lato" panose="020F0502020204030203" pitchFamily="34" charset="0"/>
              </a:rPr>
              <a:t> package</a:t>
            </a:r>
          </a:p>
        </p:txBody>
      </p:sp>
    </p:spTree>
    <p:extLst>
      <p:ext uri="{BB962C8B-B14F-4D97-AF65-F5344CB8AC3E}">
        <p14:creationId xmlns:p14="http://schemas.microsoft.com/office/powerpoint/2010/main" val="2050754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13</a:t>
            </a:fld>
            <a:endParaRPr lang="en-US"/>
          </a:p>
        </p:txBody>
      </p:sp>
      <p:sp>
        <p:nvSpPr>
          <p:cNvPr id="3" name="Title 2">
            <a:extLst>
              <a:ext uri="{FF2B5EF4-FFF2-40B4-BE49-F238E27FC236}">
                <a16:creationId xmlns:a16="http://schemas.microsoft.com/office/drawing/2014/main" id="{2F74FF4C-8152-F46A-3DB8-6C103D1F6410}"/>
              </a:ext>
            </a:extLst>
          </p:cNvPr>
          <p:cNvSpPr>
            <a:spLocks noGrp="1"/>
          </p:cNvSpPr>
          <p:nvPr>
            <p:ph type="title"/>
          </p:nvPr>
        </p:nvSpPr>
        <p:spPr>
          <a:xfrm>
            <a:off x="338736" y="112543"/>
            <a:ext cx="6199224" cy="436098"/>
          </a:xfrm>
        </p:spPr>
        <p:txBody>
          <a:bodyPr/>
          <a:lstStyle/>
          <a:p>
            <a:r>
              <a:rPr lang="en-US"/>
              <a:t>5. Class diagram for </a:t>
            </a:r>
            <a:r>
              <a:rPr lang="en-US" dirty="0"/>
              <a:t>detailed </a:t>
            </a:r>
            <a:r>
              <a:rPr lang="en-US"/>
              <a:t>package</a:t>
            </a:r>
            <a:endParaRPr lang="en-US" sz="2800"/>
          </a:p>
        </p:txBody>
      </p:sp>
      <p:sp>
        <p:nvSpPr>
          <p:cNvPr id="4" name="TextBox 3">
            <a:extLst>
              <a:ext uri="{FF2B5EF4-FFF2-40B4-BE49-F238E27FC236}">
                <a16:creationId xmlns:a16="http://schemas.microsoft.com/office/drawing/2014/main" id="{3B244BF8-9901-4BD3-0769-F526EC0BD7AF}"/>
              </a:ext>
            </a:extLst>
          </p:cNvPr>
          <p:cNvSpPr txBox="1"/>
          <p:nvPr/>
        </p:nvSpPr>
        <p:spPr>
          <a:xfrm>
            <a:off x="1283007" y="2721114"/>
            <a:ext cx="2767785" cy="861774"/>
          </a:xfrm>
          <a:prstGeom prst="rect">
            <a:avLst/>
          </a:prstGeom>
          <a:noFill/>
        </p:spPr>
        <p:txBody>
          <a:bodyPr wrap="square">
            <a:spAutoFit/>
          </a:bodyPr>
          <a:lstStyle/>
          <a:p>
            <a:r>
              <a:rPr lang="en-US" sz="2500">
                <a:latin typeface="Lato" panose="020F0502020204030203" pitchFamily="34" charset="0"/>
                <a:ea typeface="Lato" panose="020F0502020204030203" pitchFamily="34" charset="0"/>
                <a:cs typeface="Lato" panose="020F0502020204030203" pitchFamily="34" charset="0"/>
              </a:rPr>
              <a:t>5.1 Class diagram for model package</a:t>
            </a:r>
          </a:p>
        </p:txBody>
      </p:sp>
      <p:sp>
        <p:nvSpPr>
          <p:cNvPr id="5" name="TextBox 4">
            <a:extLst>
              <a:ext uri="{FF2B5EF4-FFF2-40B4-BE49-F238E27FC236}">
                <a16:creationId xmlns:a16="http://schemas.microsoft.com/office/drawing/2014/main" id="{4A68C489-D465-E497-6707-045AC3284468}"/>
              </a:ext>
            </a:extLst>
          </p:cNvPr>
          <p:cNvSpPr txBox="1"/>
          <p:nvPr/>
        </p:nvSpPr>
        <p:spPr>
          <a:xfrm>
            <a:off x="6954136" y="6125281"/>
            <a:ext cx="3411511" cy="323165"/>
          </a:xfrm>
          <a:prstGeom prst="rect">
            <a:avLst/>
          </a:prstGeom>
          <a:noFill/>
        </p:spPr>
        <p:txBody>
          <a:bodyPr wrap="square" rtlCol="0">
            <a:spAutoFit/>
          </a:bodyPr>
          <a:lstStyle/>
          <a:p>
            <a:r>
              <a:rPr lang="en-US" sz="1500">
                <a:latin typeface="Lato" panose="020F0502020204030203" pitchFamily="34" charset="0"/>
                <a:ea typeface="Lato" panose="020F0502020204030203" pitchFamily="34" charset="0"/>
                <a:cs typeface="Lato" panose="020F0502020204030203" pitchFamily="34" charset="0"/>
              </a:rPr>
              <a:t>Figure </a:t>
            </a:r>
            <a:r>
              <a:rPr lang="en-US" sz="1500" dirty="0">
                <a:latin typeface="Lato" panose="020F0502020204030203" pitchFamily="34" charset="0"/>
                <a:ea typeface="Lato" panose="020F0502020204030203" pitchFamily="34" charset="0"/>
                <a:cs typeface="Lato" panose="020F0502020204030203" pitchFamily="34" charset="0"/>
              </a:rPr>
              <a:t>3</a:t>
            </a:r>
            <a:r>
              <a:rPr lang="en-US" sz="1500">
                <a:latin typeface="Lato" panose="020F0502020204030203" pitchFamily="34" charset="0"/>
                <a:ea typeface="Lato" panose="020F0502020204030203" pitchFamily="34" charset="0"/>
                <a:cs typeface="Lato" panose="020F0502020204030203" pitchFamily="34" charset="0"/>
              </a:rPr>
              <a:t>: model package class diagram</a:t>
            </a:r>
          </a:p>
        </p:txBody>
      </p:sp>
      <p:pic>
        <p:nvPicPr>
          <p:cNvPr id="7" name="Picture 6" descr="A diagram of a computer program">
            <a:extLst>
              <a:ext uri="{FF2B5EF4-FFF2-40B4-BE49-F238E27FC236}">
                <a16:creationId xmlns:a16="http://schemas.microsoft.com/office/drawing/2014/main" id="{EB6EEE8E-8E40-67B2-189C-0D4A969848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773" y="840420"/>
            <a:ext cx="6772938" cy="5360676"/>
          </a:xfrm>
          <a:prstGeom prst="rect">
            <a:avLst/>
          </a:prstGeom>
        </p:spPr>
      </p:pic>
    </p:spTree>
    <p:extLst>
      <p:ext uri="{BB962C8B-B14F-4D97-AF65-F5344CB8AC3E}">
        <p14:creationId xmlns:p14="http://schemas.microsoft.com/office/powerpoint/2010/main" val="606110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10" name="TextBox 9">
            <a:extLst>
              <a:ext uri="{FF2B5EF4-FFF2-40B4-BE49-F238E27FC236}">
                <a16:creationId xmlns:a16="http://schemas.microsoft.com/office/drawing/2014/main" id="{3B87FE15-D85B-2373-9FD6-4EAD2AB0D5FE}"/>
              </a:ext>
            </a:extLst>
          </p:cNvPr>
          <p:cNvSpPr txBox="1"/>
          <p:nvPr/>
        </p:nvSpPr>
        <p:spPr>
          <a:xfrm>
            <a:off x="338736" y="1003647"/>
            <a:ext cx="4130241" cy="400110"/>
          </a:xfrm>
          <a:prstGeom prst="rect">
            <a:avLst/>
          </a:prstGeom>
          <a:noFill/>
        </p:spPr>
        <p:txBody>
          <a:bodyPr wrap="square">
            <a:spAutoFit/>
          </a:bodyPr>
          <a:lstStyle/>
          <a:p>
            <a:r>
              <a:rPr lang="en-US" sz="2000">
                <a:latin typeface="Lato" panose="020F0502020204030203" pitchFamily="34" charset="0"/>
                <a:ea typeface="Lato" panose="020F0502020204030203" pitchFamily="34" charset="0"/>
                <a:cs typeface="Lato" panose="020F0502020204030203" pitchFamily="34" charset="0"/>
              </a:rPr>
              <a:t>5.2 Class diagram for GUI package</a:t>
            </a:r>
          </a:p>
        </p:txBody>
      </p:sp>
      <p:sp>
        <p:nvSpPr>
          <p:cNvPr id="11" name="TextBox 10">
            <a:extLst>
              <a:ext uri="{FF2B5EF4-FFF2-40B4-BE49-F238E27FC236}">
                <a16:creationId xmlns:a16="http://schemas.microsoft.com/office/drawing/2014/main" id="{87F7CDB1-9866-D1E9-640E-2033A5D7E358}"/>
              </a:ext>
            </a:extLst>
          </p:cNvPr>
          <p:cNvSpPr txBox="1"/>
          <p:nvPr/>
        </p:nvSpPr>
        <p:spPr>
          <a:xfrm>
            <a:off x="582576" y="2851008"/>
            <a:ext cx="3648657" cy="861774"/>
          </a:xfrm>
          <a:prstGeom prst="rect">
            <a:avLst/>
          </a:prstGeom>
          <a:noFill/>
        </p:spPr>
        <p:txBody>
          <a:bodyPr wrap="square">
            <a:spAutoFit/>
          </a:bodyPr>
          <a:lstStyle/>
          <a:p>
            <a:r>
              <a:rPr lang="en-US" sz="2500">
                <a:latin typeface="Lato" panose="020F0502020204030203" pitchFamily="34" charset="0"/>
                <a:ea typeface="Lato" panose="020F0502020204030203" pitchFamily="34" charset="0"/>
                <a:cs typeface="Lato" panose="020F0502020204030203" pitchFamily="34" charset="0"/>
              </a:rPr>
              <a:t>5.2.1 Class diagram for </a:t>
            </a:r>
            <a:r>
              <a:rPr lang="en-US" sz="2500" err="1">
                <a:latin typeface="Lato" panose="020F0502020204030203" pitchFamily="34" charset="0"/>
                <a:ea typeface="Lato" panose="020F0502020204030203" pitchFamily="34" charset="0"/>
                <a:cs typeface="Lato" panose="020F0502020204030203" pitchFamily="34" charset="0"/>
              </a:rPr>
              <a:t>CircuitDrawing</a:t>
            </a:r>
            <a:r>
              <a:rPr lang="en-US" sz="2500">
                <a:latin typeface="Lato" panose="020F0502020204030203" pitchFamily="34" charset="0"/>
                <a:ea typeface="Lato" panose="020F0502020204030203" pitchFamily="34" charset="0"/>
                <a:cs typeface="Lato" panose="020F0502020204030203" pitchFamily="34" charset="0"/>
              </a:rPr>
              <a:t> package</a:t>
            </a:r>
          </a:p>
        </p:txBody>
      </p:sp>
      <p:pic>
        <p:nvPicPr>
          <p:cNvPr id="14" name="Picture 13" descr="A diagram of a computer">
            <a:extLst>
              <a:ext uri="{FF2B5EF4-FFF2-40B4-BE49-F238E27FC236}">
                <a16:creationId xmlns:a16="http://schemas.microsoft.com/office/drawing/2014/main" id="{D4290A27-F1CF-1754-1F55-DEA16161C7A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617" b="89815" l="260" r="89931">
                        <a14:foregroundMark x1="33681" y1="21296" x2="27778" y2="22377"/>
                        <a14:foregroundMark x1="22396" y1="11111" x2="58073" y2="17901"/>
                        <a14:foregroundMark x1="58073" y1="17901" x2="67708" y2="12809"/>
                        <a14:foregroundMark x1="67708" y1="12809" x2="69444" y2="13580"/>
                        <a14:foregroundMark x1="77344" y1="9259" x2="10156" y2="5093"/>
                        <a14:foregroundMark x1="10156" y1="5093" x2="10156" y2="5093"/>
                        <a14:foregroundMark x1="31250" y1="2469" x2="347" y2="2469"/>
                        <a14:foregroundMark x1="347" y1="2469" x2="347" y2="2469"/>
                        <a14:foregroundMark x1="34635" y1="1389" x2="34635" y2="617"/>
                        <a14:foregroundMark x1="34462" y1="617" x2="34462" y2="617"/>
                        <a14:foregroundMark x1="174" y1="617" x2="6163" y2="463"/>
                        <a14:foregroundMark x1="6163" y1="463" x2="34983" y2="926"/>
                        <a14:foregroundMark x1="34722" y1="1235" x2="34722" y2="3858"/>
                        <a14:foregroundMark x1="34722" y1="1698" x2="34896" y2="4321"/>
                        <a14:foregroundMark x1="34896" y1="1852" x2="34896" y2="3704"/>
                      </a14:backgroundRemoval>
                    </a14:imgEffect>
                  </a14:imgLayer>
                </a14:imgProps>
              </a:ext>
              <a:ext uri="{28A0092B-C50C-407E-A947-70E740481C1C}">
                <a14:useLocalDpi xmlns:a14="http://schemas.microsoft.com/office/drawing/2010/main" val="0"/>
              </a:ext>
            </a:extLst>
          </a:blip>
          <a:stretch>
            <a:fillRect/>
          </a:stretch>
        </p:blipFill>
        <p:spPr>
          <a:xfrm>
            <a:off x="4404969" y="1646555"/>
            <a:ext cx="8745731" cy="4919472"/>
          </a:xfrm>
          <a:prstGeom prst="rect">
            <a:avLst/>
          </a:prstGeom>
        </p:spPr>
      </p:pic>
      <p:sp>
        <p:nvSpPr>
          <p:cNvPr id="17" name="TextBox 16">
            <a:extLst>
              <a:ext uri="{FF2B5EF4-FFF2-40B4-BE49-F238E27FC236}">
                <a16:creationId xmlns:a16="http://schemas.microsoft.com/office/drawing/2014/main" id="{74C081E8-A3BC-60D6-12D9-1A01CCDA84E8}"/>
              </a:ext>
            </a:extLst>
          </p:cNvPr>
          <p:cNvSpPr txBox="1"/>
          <p:nvPr/>
        </p:nvSpPr>
        <p:spPr>
          <a:xfrm>
            <a:off x="6250048" y="5926912"/>
            <a:ext cx="4210688" cy="323165"/>
          </a:xfrm>
          <a:prstGeom prst="rect">
            <a:avLst/>
          </a:prstGeom>
          <a:noFill/>
        </p:spPr>
        <p:txBody>
          <a:bodyPr wrap="square" rtlCol="0">
            <a:spAutoFit/>
          </a:bodyPr>
          <a:lstStyle/>
          <a:p>
            <a:r>
              <a:rPr lang="en-US" sz="1500" dirty="0">
                <a:latin typeface="Lato" panose="020F0502020204030203" pitchFamily="34" charset="0"/>
                <a:ea typeface="Lato" panose="020F0502020204030203" pitchFamily="34" charset="0"/>
                <a:cs typeface="Lato" panose="020F0502020204030203" pitchFamily="34" charset="0"/>
              </a:rPr>
              <a:t>Figure 4: </a:t>
            </a:r>
            <a:r>
              <a:rPr lang="en-US" sz="1500" dirty="0" err="1">
                <a:latin typeface="Lato" panose="020F0502020204030203" pitchFamily="34" charset="0"/>
                <a:ea typeface="Lato" panose="020F0502020204030203" pitchFamily="34" charset="0"/>
                <a:cs typeface="Lato" panose="020F0502020204030203" pitchFamily="34" charset="0"/>
              </a:rPr>
              <a:t>CircuitDrawing</a:t>
            </a:r>
            <a:r>
              <a:rPr lang="en-US" sz="1500" dirty="0">
                <a:latin typeface="Lato" panose="020F0502020204030203" pitchFamily="34" charset="0"/>
                <a:ea typeface="Lato" panose="020F0502020204030203" pitchFamily="34" charset="0"/>
                <a:cs typeface="Lato" panose="020F0502020204030203" pitchFamily="34" charset="0"/>
              </a:rPr>
              <a:t> package class diagram</a:t>
            </a:r>
          </a:p>
        </p:txBody>
      </p:sp>
      <p:sp>
        <p:nvSpPr>
          <p:cNvPr id="21" name="Title 2">
            <a:extLst>
              <a:ext uri="{FF2B5EF4-FFF2-40B4-BE49-F238E27FC236}">
                <a16:creationId xmlns:a16="http://schemas.microsoft.com/office/drawing/2014/main" id="{74D03BC5-A4EA-3B4E-EA61-FE49AA54DF23}"/>
              </a:ext>
            </a:extLst>
          </p:cNvPr>
          <p:cNvSpPr>
            <a:spLocks noGrp="1"/>
          </p:cNvSpPr>
          <p:nvPr>
            <p:ph type="title"/>
          </p:nvPr>
        </p:nvSpPr>
        <p:spPr>
          <a:xfrm>
            <a:off x="338736" y="112543"/>
            <a:ext cx="6199224" cy="436098"/>
          </a:xfrm>
        </p:spPr>
        <p:txBody>
          <a:bodyPr/>
          <a:lstStyle/>
          <a:p>
            <a:r>
              <a:rPr lang="en-US" dirty="0"/>
              <a:t>5. Class diagram for detailed package</a:t>
            </a:r>
            <a:endParaRPr lang="en-US" sz="2800" dirty="0"/>
          </a:p>
        </p:txBody>
      </p:sp>
    </p:spTree>
    <p:extLst>
      <p:ext uri="{BB962C8B-B14F-4D97-AF65-F5344CB8AC3E}">
        <p14:creationId xmlns:p14="http://schemas.microsoft.com/office/powerpoint/2010/main" val="3007484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10" name="TextBox 9">
            <a:extLst>
              <a:ext uri="{FF2B5EF4-FFF2-40B4-BE49-F238E27FC236}">
                <a16:creationId xmlns:a16="http://schemas.microsoft.com/office/drawing/2014/main" id="{3B87FE15-D85B-2373-9FD6-4EAD2AB0D5FE}"/>
              </a:ext>
            </a:extLst>
          </p:cNvPr>
          <p:cNvSpPr txBox="1"/>
          <p:nvPr/>
        </p:nvSpPr>
        <p:spPr>
          <a:xfrm>
            <a:off x="338736" y="1003647"/>
            <a:ext cx="4130241" cy="400110"/>
          </a:xfrm>
          <a:prstGeom prst="rect">
            <a:avLst/>
          </a:prstGeom>
          <a:noFill/>
        </p:spPr>
        <p:txBody>
          <a:bodyPr wrap="square">
            <a:spAutoFit/>
          </a:bodyPr>
          <a:lstStyle/>
          <a:p>
            <a:r>
              <a:rPr lang="en-US" sz="2000">
                <a:latin typeface="Lato" panose="020F0502020204030203" pitchFamily="34" charset="0"/>
                <a:ea typeface="Lato" panose="020F0502020204030203" pitchFamily="34" charset="0"/>
                <a:cs typeface="Lato" panose="020F0502020204030203" pitchFamily="34" charset="0"/>
              </a:rPr>
              <a:t>5.2 Class diagram for GUI package</a:t>
            </a:r>
          </a:p>
        </p:txBody>
      </p:sp>
      <p:sp>
        <p:nvSpPr>
          <p:cNvPr id="11" name="TextBox 10">
            <a:extLst>
              <a:ext uri="{FF2B5EF4-FFF2-40B4-BE49-F238E27FC236}">
                <a16:creationId xmlns:a16="http://schemas.microsoft.com/office/drawing/2014/main" id="{87F7CDB1-9866-D1E9-640E-2033A5D7E358}"/>
              </a:ext>
            </a:extLst>
          </p:cNvPr>
          <p:cNvSpPr txBox="1"/>
          <p:nvPr/>
        </p:nvSpPr>
        <p:spPr>
          <a:xfrm>
            <a:off x="812699" y="2886637"/>
            <a:ext cx="3182313" cy="861774"/>
          </a:xfrm>
          <a:prstGeom prst="rect">
            <a:avLst/>
          </a:prstGeom>
          <a:noFill/>
        </p:spPr>
        <p:txBody>
          <a:bodyPr wrap="square">
            <a:spAutoFit/>
          </a:bodyPr>
          <a:lstStyle/>
          <a:p>
            <a:r>
              <a:rPr lang="en-US" sz="2500">
                <a:latin typeface="Lato" panose="020F0502020204030203" pitchFamily="34" charset="0"/>
                <a:ea typeface="Lato" panose="020F0502020204030203" pitchFamily="34" charset="0"/>
                <a:cs typeface="Lato" panose="020F0502020204030203" pitchFamily="34" charset="0"/>
              </a:rPr>
              <a:t>5.2.2 Class diagram for screen package</a:t>
            </a:r>
          </a:p>
        </p:txBody>
      </p:sp>
      <p:pic>
        <p:nvPicPr>
          <p:cNvPr id="6" name="Picture 5" descr="A screenshot of a computer">
            <a:extLst>
              <a:ext uri="{FF2B5EF4-FFF2-40B4-BE49-F238E27FC236}">
                <a16:creationId xmlns:a16="http://schemas.microsoft.com/office/drawing/2014/main" id="{B7290C19-43D4-EC12-AB96-7CF23FDD4E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8977" y="1403757"/>
            <a:ext cx="7265208" cy="4515528"/>
          </a:xfrm>
          <a:prstGeom prst="rect">
            <a:avLst/>
          </a:prstGeom>
        </p:spPr>
      </p:pic>
      <p:sp>
        <p:nvSpPr>
          <p:cNvPr id="7" name="TextBox 6">
            <a:extLst>
              <a:ext uri="{FF2B5EF4-FFF2-40B4-BE49-F238E27FC236}">
                <a16:creationId xmlns:a16="http://schemas.microsoft.com/office/drawing/2014/main" id="{2E2F30DB-BA91-B9FA-4D43-6FFF19B04515}"/>
              </a:ext>
            </a:extLst>
          </p:cNvPr>
          <p:cNvSpPr txBox="1"/>
          <p:nvPr/>
        </p:nvSpPr>
        <p:spPr>
          <a:xfrm>
            <a:off x="6390539" y="5996823"/>
            <a:ext cx="3422083" cy="323165"/>
          </a:xfrm>
          <a:prstGeom prst="rect">
            <a:avLst/>
          </a:prstGeom>
          <a:noFill/>
        </p:spPr>
        <p:txBody>
          <a:bodyPr wrap="square" rtlCol="0">
            <a:spAutoFit/>
          </a:bodyPr>
          <a:lstStyle/>
          <a:p>
            <a:r>
              <a:rPr lang="en-US" sz="1500" dirty="0">
                <a:latin typeface="Lato" panose="020F0502020204030203" pitchFamily="34" charset="0"/>
                <a:ea typeface="Lato" panose="020F0502020204030203" pitchFamily="34" charset="0"/>
                <a:cs typeface="Lato" panose="020F0502020204030203" pitchFamily="34" charset="0"/>
              </a:rPr>
              <a:t>Figure 5: screen package class diagram</a:t>
            </a:r>
          </a:p>
        </p:txBody>
      </p:sp>
      <p:sp>
        <p:nvSpPr>
          <p:cNvPr id="12" name="Title 2">
            <a:extLst>
              <a:ext uri="{FF2B5EF4-FFF2-40B4-BE49-F238E27FC236}">
                <a16:creationId xmlns:a16="http://schemas.microsoft.com/office/drawing/2014/main" id="{E8E8D634-D31C-7908-8E12-95273428353D}"/>
              </a:ext>
            </a:extLst>
          </p:cNvPr>
          <p:cNvSpPr>
            <a:spLocks noGrp="1"/>
          </p:cNvSpPr>
          <p:nvPr>
            <p:ph type="title"/>
          </p:nvPr>
        </p:nvSpPr>
        <p:spPr>
          <a:xfrm>
            <a:off x="338736" y="112543"/>
            <a:ext cx="6199224" cy="436098"/>
          </a:xfrm>
        </p:spPr>
        <p:txBody>
          <a:bodyPr/>
          <a:lstStyle/>
          <a:p>
            <a:r>
              <a:rPr lang="en-US" dirty="0"/>
              <a:t>5. Class diagram for detailed package</a:t>
            </a:r>
            <a:endParaRPr lang="en-US" sz="2800" dirty="0"/>
          </a:p>
        </p:txBody>
      </p:sp>
    </p:spTree>
    <p:extLst>
      <p:ext uri="{BB962C8B-B14F-4D97-AF65-F5344CB8AC3E}">
        <p14:creationId xmlns:p14="http://schemas.microsoft.com/office/powerpoint/2010/main" val="280197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16</a:t>
            </a:fld>
            <a:endParaRPr lang="en-US"/>
          </a:p>
        </p:txBody>
      </p:sp>
      <p:sp>
        <p:nvSpPr>
          <p:cNvPr id="5" name="TextBox 4">
            <a:extLst>
              <a:ext uri="{FF2B5EF4-FFF2-40B4-BE49-F238E27FC236}">
                <a16:creationId xmlns:a16="http://schemas.microsoft.com/office/drawing/2014/main" id="{9434F451-20A3-94BE-C31C-1089851806A7}"/>
              </a:ext>
            </a:extLst>
          </p:cNvPr>
          <p:cNvSpPr txBox="1"/>
          <p:nvPr/>
        </p:nvSpPr>
        <p:spPr>
          <a:xfrm>
            <a:off x="4003188" y="1662796"/>
            <a:ext cx="4875737" cy="3170099"/>
          </a:xfrm>
          <a:prstGeom prst="rect">
            <a:avLst/>
          </a:prstGeom>
          <a:noFill/>
        </p:spPr>
        <p:txBody>
          <a:bodyPr wrap="square">
            <a:spAutoFit/>
          </a:bodyPr>
          <a:lstStyle/>
          <a:p>
            <a:r>
              <a:rPr lang="en-US" sz="5000">
                <a:latin typeface="Lato" panose="020F0502020204030203" pitchFamily="34" charset="0"/>
                <a:ea typeface="Lato" panose="020F0502020204030203" pitchFamily="34" charset="0"/>
                <a:cs typeface="Lato" panose="020F0502020204030203" pitchFamily="34" charset="0"/>
              </a:rPr>
              <a:t>          06</a:t>
            </a:r>
          </a:p>
          <a:p>
            <a:r>
              <a:rPr lang="en-US" sz="5000">
                <a:latin typeface="Lato" panose="020F0502020204030203" pitchFamily="34" charset="0"/>
                <a:ea typeface="Lato" panose="020F0502020204030203" pitchFamily="34" charset="0"/>
                <a:cs typeface="Lato" panose="020F0502020204030203" pitchFamily="34" charset="0"/>
              </a:rPr>
              <a:t>Explanation of OOP techniques in our design</a:t>
            </a:r>
          </a:p>
        </p:txBody>
      </p:sp>
    </p:spTree>
    <p:extLst>
      <p:ext uri="{BB962C8B-B14F-4D97-AF65-F5344CB8AC3E}">
        <p14:creationId xmlns:p14="http://schemas.microsoft.com/office/powerpoint/2010/main" val="370018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17</a:t>
            </a:fld>
            <a:endParaRPr lang="en-US"/>
          </a:p>
        </p:txBody>
      </p:sp>
      <p:sp>
        <p:nvSpPr>
          <p:cNvPr id="3" name="Title 2">
            <a:extLst>
              <a:ext uri="{FF2B5EF4-FFF2-40B4-BE49-F238E27FC236}">
                <a16:creationId xmlns:a16="http://schemas.microsoft.com/office/drawing/2014/main" id="{0358E52B-DBDF-2F40-2419-268ECE99144A}"/>
              </a:ext>
            </a:extLst>
          </p:cNvPr>
          <p:cNvSpPr>
            <a:spLocks noGrp="1"/>
          </p:cNvSpPr>
          <p:nvPr>
            <p:ph type="title"/>
          </p:nvPr>
        </p:nvSpPr>
        <p:spPr>
          <a:xfrm>
            <a:off x="338736" y="112543"/>
            <a:ext cx="11514528" cy="436098"/>
          </a:xfrm>
        </p:spPr>
        <p:txBody>
          <a:bodyPr/>
          <a:lstStyle/>
          <a:p>
            <a:r>
              <a:rPr lang="en-US"/>
              <a:t>6. Explanation of OOP techniques in our design</a:t>
            </a:r>
            <a:endParaRPr lang="en-US" sz="2800"/>
          </a:p>
        </p:txBody>
      </p:sp>
      <p:sp>
        <p:nvSpPr>
          <p:cNvPr id="4" name="TextBox 3">
            <a:extLst>
              <a:ext uri="{FF2B5EF4-FFF2-40B4-BE49-F238E27FC236}">
                <a16:creationId xmlns:a16="http://schemas.microsoft.com/office/drawing/2014/main" id="{DDFCFDBE-64FB-E5AC-1DC9-A28EED6D2209}"/>
              </a:ext>
            </a:extLst>
          </p:cNvPr>
          <p:cNvSpPr txBox="1"/>
          <p:nvPr/>
        </p:nvSpPr>
        <p:spPr>
          <a:xfrm>
            <a:off x="704088" y="1106424"/>
            <a:ext cx="2395207" cy="369332"/>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6.1 </a:t>
            </a:r>
            <a:r>
              <a:rPr lang="en-US">
                <a:latin typeface="Lato" panose="020F0502020204030203" pitchFamily="34" charset="0"/>
                <a:ea typeface="Lato" panose="020F0502020204030203" pitchFamily="34" charset="0"/>
                <a:cs typeface="Lato" panose="020F0502020204030203" pitchFamily="34" charset="0"/>
              </a:rPr>
              <a:t>In </a:t>
            </a:r>
            <a:r>
              <a:rPr lang="en-US" dirty="0">
                <a:latin typeface="Lato" panose="020F0502020204030203" pitchFamily="34" charset="0"/>
                <a:ea typeface="Lato" panose="020F0502020204030203" pitchFamily="34" charset="0"/>
                <a:cs typeface="Lato" panose="020F0502020204030203" pitchFamily="34" charset="0"/>
              </a:rPr>
              <a:t>model package</a:t>
            </a:r>
            <a:r>
              <a:rPr lang="en-US">
                <a:latin typeface="Lato" panose="020F0502020204030203" pitchFamily="34" charset="0"/>
                <a:ea typeface="Lato" panose="020F0502020204030203" pitchFamily="34" charset="0"/>
                <a:cs typeface="Lato" panose="020F0502020204030203" pitchFamily="34" charset="0"/>
              </a:rPr>
              <a:t> </a:t>
            </a:r>
          </a:p>
        </p:txBody>
      </p:sp>
      <p:sp>
        <p:nvSpPr>
          <p:cNvPr id="5" name="TextBox 4">
            <a:extLst>
              <a:ext uri="{FF2B5EF4-FFF2-40B4-BE49-F238E27FC236}">
                <a16:creationId xmlns:a16="http://schemas.microsoft.com/office/drawing/2014/main" id="{7446A3F4-027D-B4B6-3E8F-A8E6B4685565}"/>
              </a:ext>
            </a:extLst>
          </p:cNvPr>
          <p:cNvSpPr txBox="1"/>
          <p:nvPr/>
        </p:nvSpPr>
        <p:spPr>
          <a:xfrm>
            <a:off x="1085407" y="2888103"/>
            <a:ext cx="9442704" cy="1200329"/>
          </a:xfrm>
          <a:prstGeom prst="rect">
            <a:avLst/>
          </a:prstGeom>
          <a:noFill/>
        </p:spPr>
        <p:txBody>
          <a:bodyPr wrap="square" rtlCol="0">
            <a:spAutoFit/>
          </a:bodyPr>
          <a:lstStyle/>
          <a:p>
            <a:pPr marL="285750" indent="-285750">
              <a:buFont typeface="Wingdings" panose="05000000000000000000" pitchFamily="2" charset="2"/>
              <a:buChar char="§"/>
            </a:pPr>
            <a:r>
              <a:rPr lang="en-US" b="1">
                <a:latin typeface="Lato" panose="020F0502020204030203" pitchFamily="34" charset="0"/>
                <a:ea typeface="Lato" panose="020F0502020204030203" pitchFamily="34" charset="0"/>
                <a:cs typeface="Lato" panose="020F0502020204030203" pitchFamily="34" charset="0"/>
              </a:rPr>
              <a:t>Aggregation</a:t>
            </a:r>
            <a:r>
              <a:rPr lang="en-US">
                <a:latin typeface="Lato" panose="020F0502020204030203" pitchFamily="34" charset="0"/>
                <a:ea typeface="Lato" panose="020F0502020204030203" pitchFamily="34" charset="0"/>
                <a:cs typeface="Lato" panose="020F0502020204030203" pitchFamily="34" charset="0"/>
              </a:rPr>
              <a:t>:</a:t>
            </a:r>
          </a:p>
          <a:p>
            <a:pPr marL="742950" lvl="1" indent="-285750">
              <a:buFont typeface="Courier New" panose="02070309020205020404" pitchFamily="49" charset="0"/>
              <a:buChar char="o"/>
            </a:pPr>
            <a:r>
              <a:rPr lang="en-US" b="1" i="1" dirty="0">
                <a:latin typeface="Lato" panose="020F0502020204030203" pitchFamily="34" charset="0"/>
                <a:ea typeface="Lato" panose="020F0502020204030203" pitchFamily="34" charset="0"/>
                <a:cs typeface="Lato" panose="020F0502020204030203" pitchFamily="34" charset="0"/>
              </a:rPr>
              <a:t>Circuit</a:t>
            </a:r>
            <a:r>
              <a:rPr lang="en-US">
                <a:latin typeface="Lato" panose="020F0502020204030203" pitchFamily="34" charset="0"/>
                <a:ea typeface="Lato" panose="020F0502020204030203" pitchFamily="34" charset="0"/>
                <a:cs typeface="Lato" panose="020F0502020204030203" pitchFamily="34" charset="0"/>
              </a:rPr>
              <a:t> class is an aggregate of one </a:t>
            </a:r>
            <a:r>
              <a:rPr lang="en-US" b="1" i="1" dirty="0" err="1">
                <a:latin typeface="Lato" panose="020F0502020204030203" pitchFamily="34" charset="0"/>
                <a:ea typeface="Lato" panose="020F0502020204030203" pitchFamily="34" charset="0"/>
                <a:cs typeface="Lato" panose="020F0502020204030203" pitchFamily="34" charset="0"/>
              </a:rPr>
              <a:t>VoltageSource</a:t>
            </a:r>
            <a:r>
              <a:rPr lang="en-US">
                <a:latin typeface="Lato" panose="020F0502020204030203" pitchFamily="34" charset="0"/>
                <a:ea typeface="Lato" panose="020F0502020204030203" pitchFamily="34" charset="0"/>
                <a:cs typeface="Lato" panose="020F0502020204030203" pitchFamily="34" charset="0"/>
              </a:rPr>
              <a:t> and many </a:t>
            </a:r>
            <a:r>
              <a:rPr lang="en-US" b="1" i="1" dirty="0" err="1">
                <a:latin typeface="Lato" panose="020F0502020204030203" pitchFamily="34" charset="0"/>
                <a:ea typeface="Lato" panose="020F0502020204030203" pitchFamily="34" charset="0"/>
                <a:cs typeface="Lato" panose="020F0502020204030203" pitchFamily="34" charset="0"/>
              </a:rPr>
              <a:t>ElectricalElement</a:t>
            </a:r>
            <a:r>
              <a:rPr lang="en-US">
                <a:latin typeface="Lato" panose="020F0502020204030203" pitchFamily="34" charset="0"/>
                <a:ea typeface="Lato" panose="020F0502020204030203" pitchFamily="34" charset="0"/>
                <a:cs typeface="Lato" panose="020F0502020204030203" pitchFamily="34" charset="0"/>
              </a:rPr>
              <a:t>    </a:t>
            </a:r>
          </a:p>
          <a:p>
            <a:pPr marL="1200150" lvl="2" indent="-285750">
              <a:buFont typeface="Courier New" panose="02070309020205020404" pitchFamily="49" charset="0"/>
              <a:buChar char="o"/>
            </a:pPr>
            <a:endParaRPr lang="en-US">
              <a:latin typeface="Lato" panose="020F0502020204030203" pitchFamily="34" charset="0"/>
              <a:ea typeface="Lato" panose="020F0502020204030203" pitchFamily="34" charset="0"/>
              <a:cs typeface="Lato" panose="020F0502020204030203" pitchFamily="34" charset="0"/>
            </a:endParaRPr>
          </a:p>
          <a:p>
            <a:endParaRPr lang="en-US">
              <a:latin typeface="Lato" panose="020F0502020204030203" pitchFamily="34" charset="0"/>
              <a:ea typeface="Lato" panose="020F0502020204030203" pitchFamily="34" charset="0"/>
              <a:cs typeface="Lato" panose="020F0502020204030203" pitchFamily="34" charset="0"/>
            </a:endParaRPr>
          </a:p>
        </p:txBody>
      </p:sp>
      <p:sp>
        <p:nvSpPr>
          <p:cNvPr id="7" name="TextBox 6">
            <a:extLst>
              <a:ext uri="{FF2B5EF4-FFF2-40B4-BE49-F238E27FC236}">
                <a16:creationId xmlns:a16="http://schemas.microsoft.com/office/drawing/2014/main" id="{A0737CFB-1C37-8672-EA9D-5B961C1417ED}"/>
              </a:ext>
            </a:extLst>
          </p:cNvPr>
          <p:cNvSpPr txBox="1"/>
          <p:nvPr/>
        </p:nvSpPr>
        <p:spPr>
          <a:xfrm>
            <a:off x="1085407" y="1475756"/>
            <a:ext cx="11039856" cy="1477328"/>
          </a:xfrm>
          <a:prstGeom prst="rect">
            <a:avLst/>
          </a:prstGeom>
          <a:noFill/>
        </p:spPr>
        <p:txBody>
          <a:bodyPr wrap="square" rtlCol="0">
            <a:spAutoFit/>
          </a:bodyPr>
          <a:lstStyle/>
          <a:p>
            <a:pPr marL="285750" indent="-285750">
              <a:buFont typeface="Wingdings" panose="05000000000000000000" pitchFamily="2" charset="2"/>
              <a:buChar char="§"/>
            </a:pPr>
            <a:r>
              <a:rPr lang="en-US" b="1">
                <a:latin typeface="Lato" panose="020F0502020204030203" pitchFamily="34" charset="0"/>
                <a:ea typeface="Lato" panose="020F0502020204030203" pitchFamily="34" charset="0"/>
                <a:cs typeface="Lato" panose="020F0502020204030203" pitchFamily="34" charset="0"/>
              </a:rPr>
              <a:t>Inheritance</a:t>
            </a:r>
            <a:r>
              <a:rPr lang="en-US">
                <a:latin typeface="Lato" panose="020F0502020204030203" pitchFamily="34" charset="0"/>
                <a:ea typeface="Lato" panose="020F0502020204030203" pitchFamily="34" charset="0"/>
                <a:cs typeface="Lato" panose="020F0502020204030203" pitchFamily="34" charset="0"/>
              </a:rPr>
              <a:t>:</a:t>
            </a:r>
          </a:p>
          <a:p>
            <a:pPr marL="742950" lvl="1" indent="-285750">
              <a:buFont typeface="Courier New" panose="02070309020205020404" pitchFamily="49" charset="0"/>
              <a:buChar char="o"/>
            </a:pPr>
            <a:r>
              <a:rPr lang="en-US">
                <a:latin typeface="Lato" panose="020F0502020204030203" pitchFamily="34" charset="0"/>
                <a:ea typeface="Lato" panose="020F0502020204030203" pitchFamily="34" charset="0"/>
                <a:cs typeface="Lato" panose="020F0502020204030203" pitchFamily="34" charset="0"/>
              </a:rPr>
              <a:t>The class of parallel circuit and serial circuit inherits a abstract class: </a:t>
            </a:r>
            <a:r>
              <a:rPr lang="en-US" b="1" i="1" dirty="0">
                <a:latin typeface="Lato" panose="020F0502020204030203" pitchFamily="34" charset="0"/>
                <a:ea typeface="Lato" panose="020F0502020204030203" pitchFamily="34" charset="0"/>
                <a:cs typeface="Lato" panose="020F0502020204030203" pitchFamily="34" charset="0"/>
              </a:rPr>
              <a:t>Circuit</a:t>
            </a:r>
          </a:p>
          <a:p>
            <a:pPr marL="742950" lvl="1" indent="-285750">
              <a:buFont typeface="Courier New" panose="02070309020205020404" pitchFamily="49" charset="0"/>
              <a:buChar char="o"/>
            </a:pPr>
            <a:r>
              <a:rPr lang="en-US">
                <a:latin typeface="Lato" panose="020F0502020204030203" pitchFamily="34" charset="0"/>
                <a:ea typeface="Lato" panose="020F0502020204030203" pitchFamily="34" charset="0"/>
                <a:cs typeface="Lato" panose="020F0502020204030203" pitchFamily="34" charset="0"/>
              </a:rPr>
              <a:t>Similarly, capacitor, resistor and inductor inherits a abstract class: </a:t>
            </a:r>
            <a:r>
              <a:rPr lang="en-US" b="1" i="1" dirty="0" err="1">
                <a:latin typeface="Lato" panose="020F0502020204030203" pitchFamily="34" charset="0"/>
                <a:ea typeface="Lato" panose="020F0502020204030203" pitchFamily="34" charset="0"/>
                <a:cs typeface="Lato" panose="020F0502020204030203" pitchFamily="34" charset="0"/>
              </a:rPr>
              <a:t>ElectricalElement</a:t>
            </a:r>
            <a:endParaRPr lang="en-US" b="1" i="1" dirty="0">
              <a:latin typeface="Lato" panose="020F0502020204030203" pitchFamily="34" charset="0"/>
              <a:ea typeface="Lato" panose="020F0502020204030203" pitchFamily="34" charset="0"/>
              <a:cs typeface="Lato" panose="020F0502020204030203" pitchFamily="34" charset="0"/>
            </a:endParaRPr>
          </a:p>
          <a:p>
            <a:pPr marL="742950" lvl="1" indent="-285750">
              <a:buFont typeface="Courier New" panose="02070309020205020404" pitchFamily="49" charset="0"/>
              <a:buChar char="o"/>
            </a:pPr>
            <a:r>
              <a:rPr lang="en-US">
                <a:latin typeface="Lato" panose="020F0502020204030203" pitchFamily="34" charset="0"/>
                <a:ea typeface="Lato" panose="020F0502020204030203" pitchFamily="34" charset="0"/>
                <a:cs typeface="Lato" panose="020F0502020204030203" pitchFamily="34" charset="0"/>
              </a:rPr>
              <a:t>Same with voltage source, AC voltage source and DC voltage source inherits abstract </a:t>
            </a:r>
          </a:p>
          <a:p>
            <a:pPr lvl="1"/>
            <a:r>
              <a:rPr lang="en-US">
                <a:latin typeface="Lato" panose="020F0502020204030203" pitchFamily="34" charset="0"/>
                <a:ea typeface="Lato" panose="020F0502020204030203" pitchFamily="34" charset="0"/>
                <a:cs typeface="Lato" panose="020F0502020204030203" pitchFamily="34" charset="0"/>
              </a:rPr>
              <a:t>     class: </a:t>
            </a:r>
            <a:r>
              <a:rPr lang="en-US" b="1" i="1" dirty="0" err="1">
                <a:latin typeface="Lato" panose="020F0502020204030203" pitchFamily="34" charset="0"/>
                <a:ea typeface="Lato" panose="020F0502020204030203" pitchFamily="34" charset="0"/>
                <a:cs typeface="Lato" panose="020F0502020204030203" pitchFamily="34" charset="0"/>
              </a:rPr>
              <a:t>VoltageSource</a:t>
            </a:r>
            <a:r>
              <a:rPr lang="en-US">
                <a:latin typeface="Lato" panose="020F0502020204030203" pitchFamily="34" charset="0"/>
                <a:ea typeface="Lato" panose="020F0502020204030203" pitchFamily="34" charset="0"/>
                <a:cs typeface="Lato" panose="020F0502020204030203" pitchFamily="34" charset="0"/>
              </a:rPr>
              <a:t>.</a:t>
            </a:r>
          </a:p>
        </p:txBody>
      </p:sp>
      <p:sp>
        <p:nvSpPr>
          <p:cNvPr id="8" name="TextBox 7">
            <a:extLst>
              <a:ext uri="{FF2B5EF4-FFF2-40B4-BE49-F238E27FC236}">
                <a16:creationId xmlns:a16="http://schemas.microsoft.com/office/drawing/2014/main" id="{C5230FEB-520C-40F6-6C88-31069F30FB41}"/>
              </a:ext>
            </a:extLst>
          </p:cNvPr>
          <p:cNvSpPr txBox="1"/>
          <p:nvPr/>
        </p:nvSpPr>
        <p:spPr>
          <a:xfrm>
            <a:off x="1085407" y="3488267"/>
            <a:ext cx="9442704" cy="3139321"/>
          </a:xfrm>
          <a:prstGeom prst="rect">
            <a:avLst/>
          </a:prstGeom>
          <a:noFill/>
        </p:spPr>
        <p:txBody>
          <a:bodyPr wrap="square" rtlCol="0">
            <a:spAutoFit/>
          </a:bodyPr>
          <a:lstStyle/>
          <a:p>
            <a:pPr marL="285750" indent="-285750">
              <a:buFont typeface="Wingdings" panose="05000000000000000000" pitchFamily="2" charset="2"/>
              <a:buChar char="§"/>
            </a:pPr>
            <a:r>
              <a:rPr lang="en-US" b="1">
                <a:latin typeface="Lato" panose="020F0502020204030203" pitchFamily="34" charset="0"/>
                <a:ea typeface="Lato" panose="020F0502020204030203" pitchFamily="34" charset="0"/>
                <a:cs typeface="Lato" panose="020F0502020204030203" pitchFamily="34" charset="0"/>
              </a:rPr>
              <a:t>Polymorphism</a:t>
            </a:r>
            <a:r>
              <a:rPr lang="en-US">
                <a:latin typeface="Lato" panose="020F0502020204030203" pitchFamily="34" charset="0"/>
                <a:ea typeface="Lato" panose="020F0502020204030203" pitchFamily="34" charset="0"/>
                <a:cs typeface="Lato" panose="020F0502020204030203" pitchFamily="34" charset="0"/>
              </a:rPr>
              <a:t>:</a:t>
            </a:r>
          </a:p>
          <a:p>
            <a:pPr marL="742950" lvl="1" indent="-285750">
              <a:buFont typeface="Courier New" panose="02070309020205020404" pitchFamily="49" charset="0"/>
              <a:buChar char="o"/>
            </a:pPr>
            <a:r>
              <a:rPr lang="en-US">
                <a:latin typeface="Lato" panose="020F0502020204030203" pitchFamily="34" charset="0"/>
                <a:ea typeface="Lato" panose="020F0502020204030203" pitchFamily="34" charset="0"/>
                <a:cs typeface="Lato" panose="020F0502020204030203" pitchFamily="34" charset="0"/>
              </a:rPr>
              <a:t>When computing equivalent resistance, we just need use </a:t>
            </a:r>
            <a:r>
              <a:rPr lang="en-US" err="1">
                <a:latin typeface="Lato" panose="020F0502020204030203" pitchFamily="34" charset="0"/>
                <a:ea typeface="Lato" panose="020F0502020204030203" pitchFamily="34" charset="0"/>
                <a:cs typeface="Lato" panose="020F0502020204030203" pitchFamily="34" charset="0"/>
              </a:rPr>
              <a:t>getEquivalentResistance</a:t>
            </a:r>
            <a:r>
              <a:rPr lang="en-US">
                <a:latin typeface="Lato" panose="020F0502020204030203" pitchFamily="34" charset="0"/>
                <a:ea typeface="Lato" panose="020F0502020204030203" pitchFamily="34" charset="0"/>
                <a:cs typeface="Lato" panose="020F0502020204030203" pitchFamily="34" charset="0"/>
              </a:rPr>
              <a:t>() method of Circuit. Then based on type of circuit, it will compute equivalent resistance corresponding to that types of Circuit</a:t>
            </a:r>
          </a:p>
          <a:p>
            <a:pPr marL="742950" lvl="1" indent="-285750">
              <a:buFont typeface="Courier New" panose="02070309020205020404" pitchFamily="49" charset="0"/>
              <a:buChar char="o"/>
            </a:pPr>
            <a:r>
              <a:rPr lang="en-US">
                <a:latin typeface="Lato" panose="020F0502020204030203" pitchFamily="34" charset="0"/>
                <a:ea typeface="Lato" panose="020F0502020204030203" pitchFamily="34" charset="0"/>
                <a:cs typeface="Lato" panose="020F0502020204030203" pitchFamily="34" charset="0"/>
              </a:rPr>
              <a:t>In trigger() method in we just use </a:t>
            </a:r>
            <a:r>
              <a:rPr lang="en-US" err="1">
                <a:latin typeface="Lato" panose="020F0502020204030203" pitchFamily="34" charset="0"/>
                <a:ea typeface="Lato" panose="020F0502020204030203" pitchFamily="34" charset="0"/>
                <a:cs typeface="Lato" panose="020F0502020204030203" pitchFamily="34" charset="0"/>
              </a:rPr>
              <a:t>computeResistance</a:t>
            </a:r>
            <a:r>
              <a:rPr lang="en-US">
                <a:latin typeface="Lato" panose="020F0502020204030203" pitchFamily="34" charset="0"/>
                <a:ea typeface="Lato" panose="020F0502020204030203" pitchFamily="34" charset="0"/>
                <a:cs typeface="Lato" panose="020F0502020204030203" pitchFamily="34" charset="0"/>
              </a:rPr>
              <a:t>() method of </a:t>
            </a:r>
            <a:r>
              <a:rPr lang="en-US" err="1">
                <a:latin typeface="Lato" panose="020F0502020204030203" pitchFamily="34" charset="0"/>
                <a:ea typeface="Lato" panose="020F0502020204030203" pitchFamily="34" charset="0"/>
                <a:cs typeface="Lato" panose="020F0502020204030203" pitchFamily="34" charset="0"/>
              </a:rPr>
              <a:t>ElectricalElement</a:t>
            </a:r>
            <a:r>
              <a:rPr lang="en-US">
                <a:latin typeface="Lato" panose="020F0502020204030203" pitchFamily="34" charset="0"/>
                <a:ea typeface="Lato" panose="020F0502020204030203" pitchFamily="34" charset="0"/>
                <a:cs typeface="Lato" panose="020F0502020204030203" pitchFamily="34" charset="0"/>
              </a:rPr>
              <a:t> and  based on types of electrical element, it will compute resistance corresponding to that types of electrical element</a:t>
            </a:r>
          </a:p>
          <a:p>
            <a:pPr marL="742950" lvl="1" indent="-285750">
              <a:buFont typeface="Courier New" panose="02070309020205020404" pitchFamily="49" charset="0"/>
              <a:buChar char="o"/>
            </a:pPr>
            <a:r>
              <a:rPr lang="en-US">
                <a:latin typeface="Lato" panose="020F0502020204030203" pitchFamily="34" charset="0"/>
                <a:ea typeface="Lato" panose="020F0502020204030203" pitchFamily="34" charset="0"/>
                <a:cs typeface="Lato" panose="020F0502020204030203" pitchFamily="34" charset="0"/>
              </a:rPr>
              <a:t>Similarly, with print() method in Circuit and </a:t>
            </a:r>
            <a:r>
              <a:rPr lang="en-US" err="1">
                <a:latin typeface="Lato" panose="020F0502020204030203" pitchFamily="34" charset="0"/>
                <a:ea typeface="Lato" panose="020F0502020204030203" pitchFamily="34" charset="0"/>
                <a:cs typeface="Lato" panose="020F0502020204030203" pitchFamily="34" charset="0"/>
              </a:rPr>
              <a:t>toString</a:t>
            </a:r>
            <a:r>
              <a:rPr lang="en-US">
                <a:latin typeface="Lato" panose="020F0502020204030203" pitchFamily="34" charset="0"/>
                <a:ea typeface="Lato" panose="020F0502020204030203" pitchFamily="34" charset="0"/>
                <a:cs typeface="Lato" panose="020F0502020204030203" pitchFamily="34" charset="0"/>
              </a:rPr>
              <a:t>() method in </a:t>
            </a:r>
            <a:r>
              <a:rPr lang="en-US" err="1">
                <a:latin typeface="Lato" panose="020F0502020204030203" pitchFamily="34" charset="0"/>
                <a:ea typeface="Lato" panose="020F0502020204030203" pitchFamily="34" charset="0"/>
                <a:cs typeface="Lato" panose="020F0502020204030203" pitchFamily="34" charset="0"/>
              </a:rPr>
              <a:t>ElectricalElement</a:t>
            </a:r>
            <a:r>
              <a:rPr lang="en-US">
                <a:latin typeface="Lato" panose="020F0502020204030203" pitchFamily="34" charset="0"/>
                <a:ea typeface="Lato" panose="020F0502020204030203" pitchFamily="34" charset="0"/>
                <a:cs typeface="Lato" panose="020F0502020204030203" pitchFamily="34" charset="0"/>
              </a:rPr>
              <a:t> and in </a:t>
            </a:r>
            <a:r>
              <a:rPr lang="en-US" err="1">
                <a:latin typeface="Lato" panose="020F0502020204030203" pitchFamily="34" charset="0"/>
                <a:ea typeface="Lato" panose="020F0502020204030203" pitchFamily="34" charset="0"/>
                <a:cs typeface="Lato" panose="020F0502020204030203" pitchFamily="34" charset="0"/>
              </a:rPr>
              <a:t>VoltageSource</a:t>
            </a:r>
            <a:r>
              <a:rPr lang="en-US">
                <a:latin typeface="Lato" panose="020F0502020204030203" pitchFamily="34" charset="0"/>
                <a:ea typeface="Lato" panose="020F0502020204030203" pitchFamily="34" charset="0"/>
                <a:cs typeface="Lato" panose="020F0502020204030203" pitchFamily="34" charset="0"/>
              </a:rPr>
              <a:t>.</a:t>
            </a:r>
          </a:p>
          <a:p>
            <a:pPr marL="1657350" lvl="3" indent="-285750">
              <a:buFont typeface="Courier New" panose="02070309020205020404" pitchFamily="49" charset="0"/>
              <a:buChar char="o"/>
            </a:pPr>
            <a:endParaRPr lang="en-US">
              <a:latin typeface="Lato" panose="020F0502020204030203" pitchFamily="34" charset="0"/>
              <a:ea typeface="Lato" panose="020F0502020204030203" pitchFamily="34" charset="0"/>
              <a:cs typeface="Lato" panose="020F0502020204030203" pitchFamily="34" charset="0"/>
            </a:endParaRPr>
          </a:p>
          <a:p>
            <a:endParaRPr lang="en-US">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783670242"/>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18</a:t>
            </a:fld>
            <a:endParaRPr lang="en-US"/>
          </a:p>
        </p:txBody>
      </p:sp>
      <p:sp>
        <p:nvSpPr>
          <p:cNvPr id="3" name="Title 2">
            <a:extLst>
              <a:ext uri="{FF2B5EF4-FFF2-40B4-BE49-F238E27FC236}">
                <a16:creationId xmlns:a16="http://schemas.microsoft.com/office/drawing/2014/main" id="{0358E52B-DBDF-2F40-2419-268ECE99144A}"/>
              </a:ext>
            </a:extLst>
          </p:cNvPr>
          <p:cNvSpPr>
            <a:spLocks noGrp="1"/>
          </p:cNvSpPr>
          <p:nvPr>
            <p:ph type="title"/>
          </p:nvPr>
        </p:nvSpPr>
        <p:spPr>
          <a:xfrm>
            <a:off x="338736" y="112543"/>
            <a:ext cx="11514528" cy="436098"/>
          </a:xfrm>
        </p:spPr>
        <p:txBody>
          <a:bodyPr/>
          <a:lstStyle/>
          <a:p>
            <a:r>
              <a:rPr lang="en-US"/>
              <a:t>6. Explanation of OOP techniques in our design</a:t>
            </a:r>
            <a:endParaRPr lang="en-US" sz="2800"/>
          </a:p>
        </p:txBody>
      </p:sp>
      <p:sp>
        <p:nvSpPr>
          <p:cNvPr id="4" name="TextBox 3">
            <a:extLst>
              <a:ext uri="{FF2B5EF4-FFF2-40B4-BE49-F238E27FC236}">
                <a16:creationId xmlns:a16="http://schemas.microsoft.com/office/drawing/2014/main" id="{DDFCFDBE-64FB-E5AC-1DC9-A28EED6D2209}"/>
              </a:ext>
            </a:extLst>
          </p:cNvPr>
          <p:cNvSpPr txBox="1"/>
          <p:nvPr/>
        </p:nvSpPr>
        <p:spPr>
          <a:xfrm>
            <a:off x="704088" y="1106424"/>
            <a:ext cx="3241593" cy="369332"/>
          </a:xfrm>
          <a:prstGeom prst="rect">
            <a:avLst/>
          </a:prstGeom>
          <a:noFill/>
        </p:spPr>
        <p:txBody>
          <a:bodyPr wrap="none" rtlCol="0">
            <a:spAutoFit/>
          </a:bodyPr>
          <a:lstStyle/>
          <a:p>
            <a:r>
              <a:rPr lang="en-US">
                <a:latin typeface="Lato" panose="020F0502020204030203" pitchFamily="34" charset="0"/>
                <a:ea typeface="Lato" panose="020F0502020204030203" pitchFamily="34" charset="0"/>
                <a:cs typeface="Lato" panose="020F0502020204030203" pitchFamily="34" charset="0"/>
              </a:rPr>
              <a:t>6.2 In </a:t>
            </a:r>
            <a:r>
              <a:rPr lang="en-US" dirty="0" err="1">
                <a:latin typeface="Lato" panose="020F0502020204030203" pitchFamily="34" charset="0"/>
                <a:ea typeface="Lato" panose="020F0502020204030203" pitchFamily="34" charset="0"/>
                <a:cs typeface="Lato" panose="020F0502020204030203" pitchFamily="34" charset="0"/>
              </a:rPr>
              <a:t>CircuitDrawing</a:t>
            </a:r>
            <a:r>
              <a:rPr lang="en-US">
                <a:latin typeface="Lato" panose="020F0502020204030203" pitchFamily="34" charset="0"/>
                <a:ea typeface="Lato" panose="020F0502020204030203" pitchFamily="34" charset="0"/>
                <a:cs typeface="Lato" panose="020F0502020204030203" pitchFamily="34" charset="0"/>
              </a:rPr>
              <a:t> package</a:t>
            </a:r>
          </a:p>
        </p:txBody>
      </p:sp>
      <p:sp>
        <p:nvSpPr>
          <p:cNvPr id="5" name="TextBox 4">
            <a:extLst>
              <a:ext uri="{FF2B5EF4-FFF2-40B4-BE49-F238E27FC236}">
                <a16:creationId xmlns:a16="http://schemas.microsoft.com/office/drawing/2014/main" id="{3BACB051-19F8-A344-9F31-3D48843C477B}"/>
              </a:ext>
            </a:extLst>
          </p:cNvPr>
          <p:cNvSpPr txBox="1"/>
          <p:nvPr/>
        </p:nvSpPr>
        <p:spPr>
          <a:xfrm>
            <a:off x="1076263" y="1571874"/>
            <a:ext cx="11039856" cy="92333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Lato" panose="020F0502020204030203" pitchFamily="34" charset="0"/>
                <a:ea typeface="Lato" panose="020F0502020204030203" pitchFamily="34" charset="0"/>
                <a:cs typeface="Lato" panose="020F0502020204030203" pitchFamily="34" charset="0"/>
              </a:rPr>
              <a:t>Inheritance</a:t>
            </a:r>
            <a:r>
              <a:rPr lang="en-US" dirty="0">
                <a:latin typeface="Lato" panose="020F0502020204030203" pitchFamily="34" charset="0"/>
                <a:ea typeface="Lato" panose="020F0502020204030203" pitchFamily="34" charset="0"/>
                <a:cs typeface="Lato" panose="020F0502020204030203" pitchFamily="34" charset="0"/>
              </a:rPr>
              <a:t>:</a:t>
            </a:r>
          </a:p>
          <a:p>
            <a:pPr marL="742950" lvl="1"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List of class for drawing element in circuit  diagram: </a:t>
            </a:r>
            <a:r>
              <a:rPr lang="en-US" b="1" i="1" dirty="0">
                <a:latin typeface="Lato" panose="020F0502020204030203" pitchFamily="34" charset="0"/>
                <a:ea typeface="Lato" panose="020F0502020204030203" pitchFamily="34" charset="0"/>
                <a:cs typeface="Lato" panose="020F0502020204030203" pitchFamily="34" charset="0"/>
              </a:rPr>
              <a:t>ACGUI</a:t>
            </a:r>
            <a:r>
              <a:rPr lang="en-US" dirty="0">
                <a:latin typeface="Lato" panose="020F0502020204030203" pitchFamily="34" charset="0"/>
                <a:ea typeface="Lato" panose="020F0502020204030203" pitchFamily="34" charset="0"/>
                <a:cs typeface="Lato" panose="020F0502020204030203" pitchFamily="34" charset="0"/>
              </a:rPr>
              <a:t>, </a:t>
            </a:r>
            <a:r>
              <a:rPr lang="en-US" b="1" i="1" dirty="0">
                <a:latin typeface="Lato" panose="020F0502020204030203" pitchFamily="34" charset="0"/>
                <a:ea typeface="Lato" panose="020F0502020204030203" pitchFamily="34" charset="0"/>
                <a:cs typeface="Lato" panose="020F0502020204030203" pitchFamily="34" charset="0"/>
              </a:rPr>
              <a:t>DCGUI</a:t>
            </a:r>
            <a:r>
              <a:rPr lang="en-US" dirty="0">
                <a:latin typeface="Lato" panose="020F0502020204030203" pitchFamily="34" charset="0"/>
                <a:ea typeface="Lato" panose="020F0502020204030203" pitchFamily="34" charset="0"/>
                <a:cs typeface="Lato" panose="020F0502020204030203" pitchFamily="34" charset="0"/>
              </a:rPr>
              <a:t>, </a:t>
            </a:r>
            <a:r>
              <a:rPr lang="en-US" b="1" i="1" dirty="0" err="1">
                <a:latin typeface="Lato" panose="020F0502020204030203" pitchFamily="34" charset="0"/>
                <a:ea typeface="Lato" panose="020F0502020204030203" pitchFamily="34" charset="0"/>
                <a:cs typeface="Lato" panose="020F0502020204030203" pitchFamily="34" charset="0"/>
              </a:rPr>
              <a:t>InductorGUI</a:t>
            </a:r>
            <a:r>
              <a:rPr lang="en-US" dirty="0">
                <a:latin typeface="Lato" panose="020F0502020204030203" pitchFamily="34" charset="0"/>
                <a:ea typeface="Lato" panose="020F0502020204030203" pitchFamily="34" charset="0"/>
                <a:cs typeface="Lato" panose="020F0502020204030203" pitchFamily="34" charset="0"/>
              </a:rPr>
              <a:t>, </a:t>
            </a:r>
            <a:r>
              <a:rPr lang="en-US" b="1" i="1" dirty="0" err="1">
                <a:latin typeface="Lato" panose="020F0502020204030203" pitchFamily="34" charset="0"/>
                <a:ea typeface="Lato" panose="020F0502020204030203" pitchFamily="34" charset="0"/>
                <a:cs typeface="Lato" panose="020F0502020204030203" pitchFamily="34" charset="0"/>
              </a:rPr>
              <a:t>CapacitorGUI</a:t>
            </a:r>
            <a:r>
              <a:rPr lang="en-US" dirty="0">
                <a:latin typeface="Lato" panose="020F0502020204030203" pitchFamily="34" charset="0"/>
                <a:ea typeface="Lato" panose="020F0502020204030203" pitchFamily="34" charset="0"/>
                <a:cs typeface="Lato" panose="020F0502020204030203" pitchFamily="34" charset="0"/>
              </a:rPr>
              <a:t>, </a:t>
            </a:r>
            <a:r>
              <a:rPr lang="en-US" b="1" i="1" dirty="0" err="1">
                <a:latin typeface="Lato" panose="020F0502020204030203" pitchFamily="34" charset="0"/>
                <a:ea typeface="Lato" panose="020F0502020204030203" pitchFamily="34" charset="0"/>
                <a:cs typeface="Lato" panose="020F0502020204030203" pitchFamily="34" charset="0"/>
              </a:rPr>
              <a:t>ResistorGUI</a:t>
            </a:r>
            <a:r>
              <a:rPr lang="en-US" dirty="0">
                <a:latin typeface="Lato" panose="020F0502020204030203" pitchFamily="34" charset="0"/>
                <a:ea typeface="Lato" panose="020F0502020204030203" pitchFamily="34" charset="0"/>
                <a:cs typeface="Lato" panose="020F0502020204030203" pitchFamily="34" charset="0"/>
              </a:rPr>
              <a:t> inherits attributes and method of abstract class: </a:t>
            </a:r>
            <a:r>
              <a:rPr lang="en-US" b="1" i="1" dirty="0" err="1">
                <a:latin typeface="Lato" panose="020F0502020204030203" pitchFamily="34" charset="0"/>
                <a:ea typeface="Lato" panose="020F0502020204030203" pitchFamily="34" charset="0"/>
                <a:cs typeface="Lato" panose="020F0502020204030203" pitchFamily="34" charset="0"/>
              </a:rPr>
              <a:t>ElementGUI</a:t>
            </a:r>
            <a:endParaRPr lang="en-US" b="1" i="1" dirty="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D7BD2B27-5100-E451-4BCD-C5E75F1465EE}"/>
              </a:ext>
            </a:extLst>
          </p:cNvPr>
          <p:cNvSpPr txBox="1"/>
          <p:nvPr/>
        </p:nvSpPr>
        <p:spPr>
          <a:xfrm>
            <a:off x="1076263" y="2867274"/>
            <a:ext cx="11039856" cy="92333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Lato" panose="020F0502020204030203" pitchFamily="34" charset="0"/>
                <a:ea typeface="Lato" panose="020F0502020204030203" pitchFamily="34" charset="0"/>
                <a:cs typeface="Lato" panose="020F0502020204030203" pitchFamily="34" charset="0"/>
              </a:rPr>
              <a:t>Aggregation</a:t>
            </a:r>
            <a:r>
              <a:rPr lang="en-US" dirty="0">
                <a:latin typeface="Lato" panose="020F0502020204030203" pitchFamily="34" charset="0"/>
                <a:ea typeface="Lato" panose="020F0502020204030203" pitchFamily="34" charset="0"/>
                <a:cs typeface="Lato" panose="020F0502020204030203" pitchFamily="34" charset="0"/>
              </a:rPr>
              <a:t>:</a:t>
            </a:r>
          </a:p>
          <a:p>
            <a:pPr marL="742950" lvl="1" indent="-285750">
              <a:buFont typeface="Courier New" panose="02070309020205020404" pitchFamily="49" charset="0"/>
              <a:buChar char="o"/>
            </a:pPr>
            <a:r>
              <a:rPr lang="en-US" b="1" i="1" dirty="0" err="1">
                <a:latin typeface="Lato" panose="020F0502020204030203" pitchFamily="34" charset="0"/>
                <a:ea typeface="Lato" panose="020F0502020204030203" pitchFamily="34" charset="0"/>
                <a:cs typeface="Lato" panose="020F0502020204030203" pitchFamily="34" charset="0"/>
              </a:rPr>
              <a:t>MainGUI</a:t>
            </a:r>
            <a:r>
              <a:rPr lang="en-US" dirty="0">
                <a:latin typeface="Lato" panose="020F0502020204030203" pitchFamily="34" charset="0"/>
                <a:ea typeface="Lato" panose="020F0502020204030203" pitchFamily="34" charset="0"/>
                <a:cs typeface="Lato" panose="020F0502020204030203" pitchFamily="34" charset="0"/>
              </a:rPr>
              <a:t> class is an aggregate of </a:t>
            </a:r>
            <a:r>
              <a:rPr lang="en-US" b="1" i="1" dirty="0" err="1">
                <a:latin typeface="Lato" panose="020F0502020204030203" pitchFamily="34" charset="0"/>
                <a:ea typeface="Lato" panose="020F0502020204030203" pitchFamily="34" charset="0"/>
                <a:cs typeface="Lato" panose="020F0502020204030203" pitchFamily="34" charset="0"/>
              </a:rPr>
              <a:t>ElementGUI</a:t>
            </a:r>
            <a:r>
              <a:rPr lang="en-US" dirty="0">
                <a:latin typeface="Lato" panose="020F0502020204030203" pitchFamily="34" charset="0"/>
                <a:ea typeface="Lato" panose="020F0502020204030203" pitchFamily="34" charset="0"/>
                <a:cs typeface="Lato" panose="020F0502020204030203" pitchFamily="34" charset="0"/>
              </a:rPr>
              <a:t>, so that in </a:t>
            </a:r>
            <a:r>
              <a:rPr lang="en-US" b="1" i="1" dirty="0" err="1">
                <a:latin typeface="Lato" panose="020F0502020204030203" pitchFamily="34" charset="0"/>
                <a:ea typeface="Lato" panose="020F0502020204030203" pitchFamily="34" charset="0"/>
                <a:cs typeface="Lato" panose="020F0502020204030203" pitchFamily="34" charset="0"/>
              </a:rPr>
              <a:t>MainGUI</a:t>
            </a:r>
            <a:r>
              <a:rPr lang="en-US" dirty="0">
                <a:latin typeface="Lato" panose="020F0502020204030203" pitchFamily="34" charset="0"/>
                <a:ea typeface="Lato" panose="020F0502020204030203" pitchFamily="34" charset="0"/>
                <a:cs typeface="Lato" panose="020F0502020204030203" pitchFamily="34" charset="0"/>
              </a:rPr>
              <a:t>, we can draw a circuit with voltage source AC or DC with several electrical element such as Resistor, Capacitor or Inductor.</a:t>
            </a:r>
            <a:endParaRPr lang="en-US" b="1" i="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088584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19</a:t>
            </a:fld>
            <a:endParaRPr lang="en-US"/>
          </a:p>
        </p:txBody>
      </p:sp>
      <p:sp>
        <p:nvSpPr>
          <p:cNvPr id="3" name="Title 2">
            <a:extLst>
              <a:ext uri="{FF2B5EF4-FFF2-40B4-BE49-F238E27FC236}">
                <a16:creationId xmlns:a16="http://schemas.microsoft.com/office/drawing/2014/main" id="{0358E52B-DBDF-2F40-2419-268ECE99144A}"/>
              </a:ext>
            </a:extLst>
          </p:cNvPr>
          <p:cNvSpPr>
            <a:spLocks noGrp="1"/>
          </p:cNvSpPr>
          <p:nvPr>
            <p:ph type="title"/>
          </p:nvPr>
        </p:nvSpPr>
        <p:spPr>
          <a:xfrm>
            <a:off x="338736" y="112543"/>
            <a:ext cx="11514528" cy="436098"/>
          </a:xfrm>
        </p:spPr>
        <p:txBody>
          <a:bodyPr/>
          <a:lstStyle/>
          <a:p>
            <a:r>
              <a:rPr lang="en-US"/>
              <a:t>6. Explanation of OOP techniques in our design</a:t>
            </a:r>
            <a:endParaRPr lang="en-US" sz="2800"/>
          </a:p>
        </p:txBody>
      </p:sp>
      <p:sp>
        <p:nvSpPr>
          <p:cNvPr id="4" name="TextBox 3">
            <a:extLst>
              <a:ext uri="{FF2B5EF4-FFF2-40B4-BE49-F238E27FC236}">
                <a16:creationId xmlns:a16="http://schemas.microsoft.com/office/drawing/2014/main" id="{DDFCFDBE-64FB-E5AC-1DC9-A28EED6D2209}"/>
              </a:ext>
            </a:extLst>
          </p:cNvPr>
          <p:cNvSpPr txBox="1"/>
          <p:nvPr/>
        </p:nvSpPr>
        <p:spPr>
          <a:xfrm>
            <a:off x="704088" y="1106424"/>
            <a:ext cx="2374368" cy="369332"/>
          </a:xfrm>
          <a:prstGeom prst="rect">
            <a:avLst/>
          </a:prstGeom>
          <a:noFill/>
        </p:spPr>
        <p:txBody>
          <a:bodyPr wrap="none" rtlCol="0">
            <a:spAutoFit/>
          </a:bodyPr>
          <a:lstStyle/>
          <a:p>
            <a:r>
              <a:rPr lang="en-US" dirty="0">
                <a:latin typeface="Lato" panose="020F0502020204030203" pitchFamily="34" charset="0"/>
                <a:ea typeface="Lato" panose="020F0502020204030203" pitchFamily="34" charset="0"/>
                <a:cs typeface="Lato" panose="020F0502020204030203" pitchFamily="34" charset="0"/>
              </a:rPr>
              <a:t>6.3 </a:t>
            </a:r>
            <a:r>
              <a:rPr lang="en-US">
                <a:latin typeface="Lato" panose="020F0502020204030203" pitchFamily="34" charset="0"/>
                <a:ea typeface="Lato" panose="020F0502020204030203" pitchFamily="34" charset="0"/>
                <a:cs typeface="Lato" panose="020F0502020204030203" pitchFamily="34" charset="0"/>
              </a:rPr>
              <a:t>In </a:t>
            </a:r>
            <a:r>
              <a:rPr lang="en-US" dirty="0">
                <a:latin typeface="Lato" panose="020F0502020204030203" pitchFamily="34" charset="0"/>
                <a:ea typeface="Lato" panose="020F0502020204030203" pitchFamily="34" charset="0"/>
                <a:cs typeface="Lato" panose="020F0502020204030203" pitchFamily="34" charset="0"/>
              </a:rPr>
              <a:t>screen</a:t>
            </a:r>
            <a:r>
              <a:rPr lang="en-US">
                <a:latin typeface="Lato" panose="020F0502020204030203" pitchFamily="34" charset="0"/>
                <a:ea typeface="Lato" panose="020F0502020204030203" pitchFamily="34" charset="0"/>
                <a:cs typeface="Lato" panose="020F0502020204030203" pitchFamily="34" charset="0"/>
              </a:rPr>
              <a:t> package</a:t>
            </a:r>
          </a:p>
        </p:txBody>
      </p:sp>
      <p:sp>
        <p:nvSpPr>
          <p:cNvPr id="9" name="TextBox 8">
            <a:extLst>
              <a:ext uri="{FF2B5EF4-FFF2-40B4-BE49-F238E27FC236}">
                <a16:creationId xmlns:a16="http://schemas.microsoft.com/office/drawing/2014/main" id="{85F5E542-A8FD-142E-5EF5-1517E5D7BA81}"/>
              </a:ext>
            </a:extLst>
          </p:cNvPr>
          <p:cNvSpPr txBox="1"/>
          <p:nvPr/>
        </p:nvSpPr>
        <p:spPr>
          <a:xfrm>
            <a:off x="1085407" y="1475756"/>
            <a:ext cx="11039856" cy="92333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Lato" panose="020F0502020204030203" pitchFamily="34" charset="0"/>
                <a:ea typeface="Lato" panose="020F0502020204030203" pitchFamily="34" charset="0"/>
                <a:cs typeface="Lato" panose="020F0502020204030203" pitchFamily="34" charset="0"/>
              </a:rPr>
              <a:t>Inheritance</a:t>
            </a:r>
            <a:r>
              <a:rPr lang="en-US" dirty="0">
                <a:latin typeface="Lato" panose="020F0502020204030203" pitchFamily="34" charset="0"/>
                <a:ea typeface="Lato" panose="020F0502020204030203" pitchFamily="34" charset="0"/>
                <a:cs typeface="Lato" panose="020F0502020204030203" pitchFamily="34" charset="0"/>
              </a:rPr>
              <a:t>:</a:t>
            </a:r>
          </a:p>
          <a:p>
            <a:pPr marL="742950" lvl="1" indent="-285750">
              <a:buFont typeface="Courier New" panose="02070309020205020404" pitchFamily="49" charset="0"/>
              <a:buChar char="o"/>
            </a:pPr>
            <a:r>
              <a:rPr lang="en-US" dirty="0">
                <a:latin typeface="Lato" panose="020F0502020204030203" pitchFamily="34" charset="0"/>
                <a:ea typeface="Lato" panose="020F0502020204030203" pitchFamily="34" charset="0"/>
                <a:cs typeface="Lato" panose="020F0502020204030203" pitchFamily="34" charset="0"/>
              </a:rPr>
              <a:t>Those class for adding electrical element: </a:t>
            </a:r>
            <a:r>
              <a:rPr lang="en-US" b="1" i="1" dirty="0" err="1">
                <a:latin typeface="Lato" panose="020F0502020204030203" pitchFamily="34" charset="0"/>
                <a:ea typeface="Lato" panose="020F0502020204030203" pitchFamily="34" charset="0"/>
                <a:cs typeface="Lato" panose="020F0502020204030203" pitchFamily="34" charset="0"/>
              </a:rPr>
              <a:t>AddInductor</a:t>
            </a:r>
            <a:r>
              <a:rPr lang="en-US" dirty="0">
                <a:latin typeface="Lato" panose="020F0502020204030203" pitchFamily="34" charset="0"/>
                <a:ea typeface="Lato" panose="020F0502020204030203" pitchFamily="34" charset="0"/>
                <a:cs typeface="Lato" panose="020F0502020204030203" pitchFamily="34" charset="0"/>
              </a:rPr>
              <a:t>, </a:t>
            </a:r>
            <a:r>
              <a:rPr lang="en-US" b="1" i="1" dirty="0" err="1">
                <a:latin typeface="Lato" panose="020F0502020204030203" pitchFamily="34" charset="0"/>
                <a:ea typeface="Lato" panose="020F0502020204030203" pitchFamily="34" charset="0"/>
                <a:cs typeface="Lato" panose="020F0502020204030203" pitchFamily="34" charset="0"/>
              </a:rPr>
              <a:t>AddCapacitor</a:t>
            </a:r>
            <a:r>
              <a:rPr lang="en-US" dirty="0">
                <a:latin typeface="Lato" panose="020F0502020204030203" pitchFamily="34" charset="0"/>
                <a:ea typeface="Lato" panose="020F0502020204030203" pitchFamily="34" charset="0"/>
                <a:cs typeface="Lato" panose="020F0502020204030203" pitchFamily="34" charset="0"/>
              </a:rPr>
              <a:t>, </a:t>
            </a:r>
            <a:r>
              <a:rPr lang="en-US" b="1" i="1" dirty="0" err="1">
                <a:latin typeface="Lato" panose="020F0502020204030203" pitchFamily="34" charset="0"/>
                <a:ea typeface="Lato" panose="020F0502020204030203" pitchFamily="34" charset="0"/>
                <a:cs typeface="Lato" panose="020F0502020204030203" pitchFamily="34" charset="0"/>
              </a:rPr>
              <a:t>AddResistor</a:t>
            </a:r>
            <a:r>
              <a:rPr lang="en-US" dirty="0">
                <a:latin typeface="Lato" panose="020F0502020204030203" pitchFamily="34" charset="0"/>
                <a:ea typeface="Lato" panose="020F0502020204030203" pitchFamily="34" charset="0"/>
                <a:cs typeface="Lato" panose="020F0502020204030203" pitchFamily="34" charset="0"/>
              </a:rPr>
              <a:t>, </a:t>
            </a:r>
            <a:r>
              <a:rPr lang="en-US" b="1" i="1" dirty="0" err="1">
                <a:latin typeface="Lato" panose="020F0502020204030203" pitchFamily="34" charset="0"/>
                <a:ea typeface="Lato" panose="020F0502020204030203" pitchFamily="34" charset="0"/>
                <a:cs typeface="Lato" panose="020F0502020204030203" pitchFamily="34" charset="0"/>
              </a:rPr>
              <a:t>AddAC</a:t>
            </a:r>
            <a:r>
              <a:rPr lang="en-US" dirty="0">
                <a:latin typeface="Lato" panose="020F0502020204030203" pitchFamily="34" charset="0"/>
                <a:ea typeface="Lato" panose="020F0502020204030203" pitchFamily="34" charset="0"/>
                <a:cs typeface="Lato" panose="020F0502020204030203" pitchFamily="34" charset="0"/>
              </a:rPr>
              <a:t> and </a:t>
            </a:r>
            <a:r>
              <a:rPr lang="en-US" b="1" i="1" dirty="0" err="1">
                <a:latin typeface="Lato" panose="020F0502020204030203" pitchFamily="34" charset="0"/>
                <a:ea typeface="Lato" panose="020F0502020204030203" pitchFamily="34" charset="0"/>
                <a:cs typeface="Lato" panose="020F0502020204030203" pitchFamily="34" charset="0"/>
              </a:rPr>
              <a:t>AddDC</a:t>
            </a:r>
            <a:r>
              <a:rPr lang="en-US" dirty="0">
                <a:latin typeface="Lato" panose="020F0502020204030203" pitchFamily="34" charset="0"/>
                <a:ea typeface="Lato" panose="020F0502020204030203" pitchFamily="34" charset="0"/>
                <a:cs typeface="Lato" panose="020F0502020204030203" pitchFamily="34" charset="0"/>
              </a:rPr>
              <a:t> inherits attributes and method of abstract class: </a:t>
            </a:r>
            <a:r>
              <a:rPr lang="en-US" b="1" i="1" dirty="0" err="1">
                <a:latin typeface="Lato" panose="020F0502020204030203" pitchFamily="34" charset="0"/>
                <a:ea typeface="Lato" panose="020F0502020204030203" pitchFamily="34" charset="0"/>
                <a:cs typeface="Lato" panose="020F0502020204030203" pitchFamily="34" charset="0"/>
              </a:rPr>
              <a:t>AddComponent</a:t>
            </a:r>
            <a:endParaRPr lang="en-US" b="1" i="1" dirty="0">
              <a:latin typeface="Lato" panose="020F0502020204030203" pitchFamily="34" charset="0"/>
              <a:ea typeface="Lato" panose="020F0502020204030203" pitchFamily="34" charset="0"/>
              <a:cs typeface="Lato" panose="020F0502020204030203" pitchFamily="34" charset="0"/>
            </a:endParaRPr>
          </a:p>
        </p:txBody>
      </p:sp>
      <p:sp>
        <p:nvSpPr>
          <p:cNvPr id="10" name="TextBox 9">
            <a:extLst>
              <a:ext uri="{FF2B5EF4-FFF2-40B4-BE49-F238E27FC236}">
                <a16:creationId xmlns:a16="http://schemas.microsoft.com/office/drawing/2014/main" id="{5BA57295-8202-DC40-CBB9-BCB5BA7645C1}"/>
              </a:ext>
            </a:extLst>
          </p:cNvPr>
          <p:cNvSpPr txBox="1"/>
          <p:nvPr/>
        </p:nvSpPr>
        <p:spPr>
          <a:xfrm>
            <a:off x="1085407" y="2739094"/>
            <a:ext cx="11039856" cy="1200329"/>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Lato" panose="020F0502020204030203" pitchFamily="34" charset="0"/>
                <a:ea typeface="Lato" panose="020F0502020204030203" pitchFamily="34" charset="0"/>
                <a:cs typeface="Lato" panose="020F0502020204030203" pitchFamily="34" charset="0"/>
              </a:rPr>
              <a:t>Aggregation: </a:t>
            </a:r>
          </a:p>
          <a:p>
            <a:pPr marL="742950" lvl="1" indent="-285750">
              <a:buFont typeface="Courier New" panose="02070309020205020404" pitchFamily="49" charset="0"/>
              <a:buChar char="o"/>
            </a:pPr>
            <a:r>
              <a:rPr lang="en-US" b="1" i="1" dirty="0" err="1">
                <a:latin typeface="Lato" panose="020F0502020204030203" pitchFamily="34" charset="0"/>
                <a:ea typeface="Lato" panose="020F0502020204030203" pitchFamily="34" charset="0"/>
                <a:cs typeface="Lato" panose="020F0502020204030203" pitchFamily="34" charset="0"/>
              </a:rPr>
              <a:t>BuildScreen</a:t>
            </a:r>
            <a:r>
              <a:rPr lang="en-US" dirty="0">
                <a:latin typeface="Lato" panose="020F0502020204030203" pitchFamily="34" charset="0"/>
                <a:ea typeface="Lato" panose="020F0502020204030203" pitchFamily="34" charset="0"/>
                <a:cs typeface="Lato" panose="020F0502020204030203" pitchFamily="34" charset="0"/>
              </a:rPr>
              <a:t> class is an aggregate of one </a:t>
            </a:r>
            <a:r>
              <a:rPr lang="en-US" b="1" dirty="0">
                <a:latin typeface="Lato" panose="020F0502020204030203" pitchFamily="34" charset="0"/>
                <a:ea typeface="Lato" panose="020F0502020204030203" pitchFamily="34" charset="0"/>
                <a:cs typeface="Lato" panose="020F0502020204030203" pitchFamily="34" charset="0"/>
              </a:rPr>
              <a:t>Circuit</a:t>
            </a:r>
            <a:r>
              <a:rPr lang="en-US" dirty="0">
                <a:latin typeface="Lato" panose="020F0502020204030203" pitchFamily="34" charset="0"/>
                <a:ea typeface="Lato" panose="020F0502020204030203" pitchFamily="34" charset="0"/>
                <a:cs typeface="Lato" panose="020F0502020204030203" pitchFamily="34" charset="0"/>
              </a:rPr>
              <a:t> and many </a:t>
            </a:r>
            <a:r>
              <a:rPr lang="en-US" b="1" i="1" dirty="0" err="1">
                <a:latin typeface="Lato" panose="020F0502020204030203" pitchFamily="34" charset="0"/>
                <a:ea typeface="Lato" panose="020F0502020204030203" pitchFamily="34" charset="0"/>
                <a:cs typeface="Lato" panose="020F0502020204030203" pitchFamily="34" charset="0"/>
              </a:rPr>
              <a:t>AddComponent</a:t>
            </a:r>
            <a:endParaRPr lang="en-US" b="1" i="1" dirty="0">
              <a:latin typeface="Lato" panose="020F0502020204030203" pitchFamily="34" charset="0"/>
              <a:ea typeface="Lato" panose="020F0502020204030203" pitchFamily="34" charset="0"/>
              <a:cs typeface="Lato" panose="020F0502020204030203" pitchFamily="34" charset="0"/>
            </a:endParaRPr>
          </a:p>
          <a:p>
            <a:pPr marL="742950" lvl="1" indent="-285750">
              <a:buFont typeface="Courier New" panose="02070309020205020404" pitchFamily="49" charset="0"/>
              <a:buChar char="o"/>
            </a:pPr>
            <a:r>
              <a:rPr lang="en-US" b="1" i="1" dirty="0" err="1">
                <a:latin typeface="Lato" panose="020F0502020204030203" pitchFamily="34" charset="0"/>
                <a:ea typeface="Lato" panose="020F0502020204030203" pitchFamily="34" charset="0"/>
                <a:cs typeface="Lato" panose="020F0502020204030203" pitchFamily="34" charset="0"/>
              </a:rPr>
              <a:t>DisplayScreen</a:t>
            </a:r>
            <a:r>
              <a:rPr lang="en-US" b="1" i="1" dirty="0">
                <a:latin typeface="Lato" panose="020F0502020204030203" pitchFamily="34" charset="0"/>
                <a:ea typeface="Lato" panose="020F0502020204030203" pitchFamily="34" charset="0"/>
                <a:cs typeface="Lato" panose="020F0502020204030203" pitchFamily="34" charset="0"/>
              </a:rPr>
              <a:t> </a:t>
            </a:r>
            <a:r>
              <a:rPr lang="en-US" dirty="0">
                <a:latin typeface="Lato" panose="020F0502020204030203" pitchFamily="34" charset="0"/>
                <a:ea typeface="Lato" panose="020F0502020204030203" pitchFamily="34" charset="0"/>
                <a:cs typeface="Lato" panose="020F0502020204030203" pitchFamily="34" charset="0"/>
              </a:rPr>
              <a:t>class consists </a:t>
            </a:r>
            <a:r>
              <a:rPr lang="en-US" b="1" i="1" dirty="0" err="1">
                <a:latin typeface="Lato" panose="020F0502020204030203" pitchFamily="34" charset="0"/>
                <a:ea typeface="Lato" panose="020F0502020204030203" pitchFamily="34" charset="0"/>
                <a:cs typeface="Lato" panose="020F0502020204030203" pitchFamily="34" charset="0"/>
              </a:rPr>
              <a:t>MainGUI</a:t>
            </a:r>
            <a:r>
              <a:rPr lang="en-US" dirty="0">
                <a:latin typeface="Lato" panose="020F0502020204030203" pitchFamily="34" charset="0"/>
                <a:ea typeface="Lato" panose="020F0502020204030203" pitchFamily="34" charset="0"/>
                <a:cs typeface="Lato" panose="020F0502020204030203" pitchFamily="34" charset="0"/>
              </a:rPr>
              <a:t> object from </a:t>
            </a:r>
            <a:r>
              <a:rPr lang="en-US" dirty="0" err="1">
                <a:latin typeface="Lato" panose="020F0502020204030203" pitchFamily="34" charset="0"/>
                <a:ea typeface="Lato" panose="020F0502020204030203" pitchFamily="34" charset="0"/>
                <a:cs typeface="Lato" panose="020F0502020204030203" pitchFamily="34" charset="0"/>
              </a:rPr>
              <a:t>DrawingCircuit</a:t>
            </a:r>
            <a:r>
              <a:rPr lang="en-US" dirty="0">
                <a:latin typeface="Lato" panose="020F0502020204030203" pitchFamily="34" charset="0"/>
                <a:ea typeface="Lato" panose="020F0502020204030203" pitchFamily="34" charset="0"/>
                <a:cs typeface="Lato" panose="020F0502020204030203" pitchFamily="34" charset="0"/>
              </a:rPr>
              <a:t> package help us to show the </a:t>
            </a:r>
          </a:p>
          <a:p>
            <a:pPr lvl="1"/>
            <a:r>
              <a:rPr lang="en-US" b="1" i="1" dirty="0">
                <a:latin typeface="Lato" panose="020F0502020204030203" pitchFamily="34" charset="0"/>
                <a:ea typeface="Lato" panose="020F0502020204030203" pitchFamily="34" charset="0"/>
                <a:cs typeface="Lato" panose="020F0502020204030203" pitchFamily="34" charset="0"/>
              </a:rPr>
              <a:t>     </a:t>
            </a:r>
            <a:r>
              <a:rPr lang="en-US" dirty="0">
                <a:latin typeface="Lato" panose="020F0502020204030203" pitchFamily="34" charset="0"/>
                <a:ea typeface="Lato" panose="020F0502020204030203" pitchFamily="34" charset="0"/>
                <a:cs typeface="Lato" panose="020F0502020204030203" pitchFamily="34" charset="0"/>
              </a:rPr>
              <a:t>circuit diagram </a:t>
            </a:r>
          </a:p>
        </p:txBody>
      </p:sp>
      <p:sp>
        <p:nvSpPr>
          <p:cNvPr id="11" name="TextBox 10">
            <a:extLst>
              <a:ext uri="{FF2B5EF4-FFF2-40B4-BE49-F238E27FC236}">
                <a16:creationId xmlns:a16="http://schemas.microsoft.com/office/drawing/2014/main" id="{9D7D9C0B-1C99-F72C-2836-5999172172DD}"/>
              </a:ext>
            </a:extLst>
          </p:cNvPr>
          <p:cNvSpPr txBox="1"/>
          <p:nvPr/>
        </p:nvSpPr>
        <p:spPr>
          <a:xfrm>
            <a:off x="1085407" y="3939423"/>
            <a:ext cx="11039856" cy="923330"/>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Lato" panose="020F0502020204030203" pitchFamily="34" charset="0"/>
                <a:ea typeface="Lato" panose="020F0502020204030203" pitchFamily="34" charset="0"/>
                <a:cs typeface="Lato" panose="020F0502020204030203" pitchFamily="34" charset="0"/>
              </a:rPr>
              <a:t>Dependency : </a:t>
            </a:r>
          </a:p>
          <a:p>
            <a:pPr marL="742950" lvl="1" indent="-285750">
              <a:buFont typeface="Courier New" panose="02070309020205020404" pitchFamily="49" charset="0"/>
              <a:buChar char="o"/>
            </a:pPr>
            <a:r>
              <a:rPr lang="en-US" b="1" i="1" dirty="0" err="1">
                <a:latin typeface="Lato" panose="020F0502020204030203" pitchFamily="34" charset="0"/>
                <a:ea typeface="Lato" panose="020F0502020204030203" pitchFamily="34" charset="0"/>
                <a:cs typeface="Lato" panose="020F0502020204030203" pitchFamily="34" charset="0"/>
              </a:rPr>
              <a:t>DisplayScreen</a:t>
            </a:r>
            <a:r>
              <a:rPr lang="en-US" dirty="0">
                <a:latin typeface="Lato" panose="020F0502020204030203" pitchFamily="34" charset="0"/>
                <a:ea typeface="Lato" panose="020F0502020204030203" pitchFamily="34" charset="0"/>
                <a:cs typeface="Lato" panose="020F0502020204030203" pitchFamily="34" charset="0"/>
              </a:rPr>
              <a:t> class depends on </a:t>
            </a:r>
            <a:r>
              <a:rPr lang="en-US" b="1" i="1" dirty="0" err="1">
                <a:latin typeface="Lato" panose="020F0502020204030203" pitchFamily="34" charset="0"/>
                <a:ea typeface="Lato" panose="020F0502020204030203" pitchFamily="34" charset="0"/>
                <a:cs typeface="Lato" panose="020F0502020204030203" pitchFamily="34" charset="0"/>
              </a:rPr>
              <a:t>BuildScreen</a:t>
            </a:r>
            <a:r>
              <a:rPr lang="en-US" dirty="0">
                <a:latin typeface="Lato" panose="020F0502020204030203" pitchFamily="34" charset="0"/>
                <a:ea typeface="Lato" panose="020F0502020204030203" pitchFamily="34" charset="0"/>
                <a:cs typeface="Lato" panose="020F0502020204030203" pitchFamily="34" charset="0"/>
              </a:rPr>
              <a:t> class because only then after </a:t>
            </a:r>
            <a:r>
              <a:rPr lang="en-US" b="1" i="1" dirty="0" err="1">
                <a:latin typeface="Lato" panose="020F0502020204030203" pitchFamily="34" charset="0"/>
                <a:ea typeface="Lato" panose="020F0502020204030203" pitchFamily="34" charset="0"/>
                <a:cs typeface="Lato" panose="020F0502020204030203" pitchFamily="34" charset="0"/>
              </a:rPr>
              <a:t>BuildScreen</a:t>
            </a:r>
            <a:r>
              <a:rPr lang="en-US" dirty="0">
                <a:latin typeface="Lato" panose="020F0502020204030203" pitchFamily="34" charset="0"/>
                <a:ea typeface="Lato" panose="020F0502020204030203" pitchFamily="34" charset="0"/>
                <a:cs typeface="Lato" panose="020F0502020204030203" pitchFamily="34" charset="0"/>
              </a:rPr>
              <a:t> object is created and user press “submit” button, </a:t>
            </a:r>
            <a:r>
              <a:rPr lang="en-US" b="1" i="1" dirty="0" err="1">
                <a:latin typeface="Lato" panose="020F0502020204030203" pitchFamily="34" charset="0"/>
                <a:ea typeface="Lato" panose="020F0502020204030203" pitchFamily="34" charset="0"/>
                <a:cs typeface="Lato" panose="020F0502020204030203" pitchFamily="34" charset="0"/>
              </a:rPr>
              <a:t>DisplayScreen</a:t>
            </a:r>
            <a:r>
              <a:rPr lang="en-US" dirty="0">
                <a:latin typeface="Lato" panose="020F0502020204030203" pitchFamily="34" charset="0"/>
                <a:ea typeface="Lato" panose="020F0502020204030203" pitchFamily="34" charset="0"/>
                <a:cs typeface="Lato" panose="020F0502020204030203" pitchFamily="34" charset="0"/>
              </a:rPr>
              <a:t> is created.</a:t>
            </a:r>
          </a:p>
        </p:txBody>
      </p:sp>
    </p:spTree>
    <p:extLst>
      <p:ext uri="{BB962C8B-B14F-4D97-AF65-F5344CB8AC3E}">
        <p14:creationId xmlns:p14="http://schemas.microsoft.com/office/powerpoint/2010/main" val="879045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634" y="284376"/>
            <a:ext cx="3174367" cy="1153516"/>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1112278" y="2077516"/>
            <a:ext cx="9829421" cy="1351484"/>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pPr algn="ctr"/>
            <a:r>
              <a:rPr lang="en-US" sz="4500"/>
              <a:t>OOP PROJECT:</a:t>
            </a:r>
            <a:br>
              <a:rPr lang="en-US" sz="4500"/>
            </a:br>
            <a:r>
              <a:rPr lang="en-US" sz="4500" b="0">
                <a:solidFill>
                  <a:srgbClr val="000000"/>
                </a:solidFill>
              </a:rPr>
              <a:t>ELECTRICAL CIRCUIT SIMULATOR</a:t>
            </a:r>
            <a:endParaRPr lang="en-US" sz="4500"/>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a:xfrm>
            <a:off x="11542143" y="6432490"/>
            <a:ext cx="357568" cy="365125"/>
          </a:xfrm>
        </p:spPr>
        <p:txBody>
          <a:bodyPr/>
          <a:lstStyle/>
          <a:p>
            <a:fld id="{9EA0BE3B-158A-4EDF-80DC-E394A0D1600F}" type="slidenum">
              <a:rPr lang="en-US" smtClean="0"/>
              <a:pPr/>
              <a:t>2</a:t>
            </a:fld>
            <a:endParaRPr lang="en-US"/>
          </a:p>
        </p:txBody>
      </p:sp>
      <p:sp>
        <p:nvSpPr>
          <p:cNvPr id="6" name="TextBox 5">
            <a:extLst>
              <a:ext uri="{FF2B5EF4-FFF2-40B4-BE49-F238E27FC236}">
                <a16:creationId xmlns:a16="http://schemas.microsoft.com/office/drawing/2014/main" id="{B3DD10A5-48D8-EE18-FB67-01C1C7D6594C}"/>
              </a:ext>
            </a:extLst>
          </p:cNvPr>
          <p:cNvSpPr txBox="1"/>
          <p:nvPr/>
        </p:nvSpPr>
        <p:spPr>
          <a:xfrm>
            <a:off x="4020356" y="4024533"/>
            <a:ext cx="3823483" cy="1754326"/>
          </a:xfrm>
          <a:prstGeom prst="rect">
            <a:avLst/>
          </a:prstGeom>
          <a:noFill/>
        </p:spPr>
        <p:txBody>
          <a:bodyPr wrap="none" rtlCol="0">
            <a:spAutoFit/>
          </a:bodyPr>
          <a:lstStyle/>
          <a:p>
            <a:r>
              <a:rPr lang="en-US">
                <a:solidFill>
                  <a:srgbClr val="C00000"/>
                </a:solidFill>
                <a:latin typeface="Lato" panose="020F0502020204030203" pitchFamily="34" charset="0"/>
                <a:ea typeface="Lato" panose="020F0502020204030203" pitchFamily="34" charset="0"/>
                <a:cs typeface="Lato" panose="020F0502020204030203" pitchFamily="34" charset="0"/>
              </a:rPr>
              <a:t>Team member: </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 Nguyen Thanh Binh - 20210106</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 Le Ngoc Binh  - 20214878</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 Truong Gia Bach – 20210087</a:t>
            </a:r>
          </a:p>
          <a:p>
            <a:pPr marL="285750" indent="-28575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 Vu Lam Anh - 20214876</a:t>
            </a:r>
          </a:p>
          <a:p>
            <a:endParaRPr lang="en-US"/>
          </a:p>
        </p:txBody>
      </p:sp>
      <p:sp>
        <p:nvSpPr>
          <p:cNvPr id="7" name="TextBox 6">
            <a:extLst>
              <a:ext uri="{FF2B5EF4-FFF2-40B4-BE49-F238E27FC236}">
                <a16:creationId xmlns:a16="http://schemas.microsoft.com/office/drawing/2014/main" id="{391EA999-D439-FC23-D4CA-EE84D9363887}"/>
              </a:ext>
            </a:extLst>
          </p:cNvPr>
          <p:cNvSpPr txBox="1"/>
          <p:nvPr/>
        </p:nvSpPr>
        <p:spPr>
          <a:xfrm>
            <a:off x="4020356" y="3378202"/>
            <a:ext cx="5213287" cy="646331"/>
          </a:xfrm>
          <a:prstGeom prst="rect">
            <a:avLst/>
          </a:prstGeom>
          <a:noFill/>
        </p:spPr>
        <p:txBody>
          <a:bodyPr wrap="none" rtlCol="0">
            <a:spAutoFit/>
          </a:bodyPr>
          <a:lstStyle/>
          <a:p>
            <a:r>
              <a:rPr lang="en-US">
                <a:latin typeface="Lato" panose="020F0502020204030203" pitchFamily="34" charset="0"/>
                <a:ea typeface="Lato" panose="020F0502020204030203" pitchFamily="34" charset="0"/>
                <a:cs typeface="Lato" panose="020F0502020204030203" pitchFamily="34" charset="0"/>
              </a:rPr>
              <a:t>Course: Object Oriented Programming – IT3100E</a:t>
            </a:r>
          </a:p>
          <a:p>
            <a:r>
              <a:rPr lang="en-US">
                <a:latin typeface="Lato" panose="020F0502020204030203" pitchFamily="34" charset="0"/>
                <a:ea typeface="Lato" panose="020F0502020204030203" pitchFamily="34" charset="0"/>
                <a:cs typeface="Lato" panose="020F0502020204030203" pitchFamily="34" charset="0"/>
              </a:rPr>
              <a:t>Lecturer: Ph.D. Nguyen </a:t>
            </a:r>
            <a:r>
              <a:rPr lang="en-US" err="1">
                <a:latin typeface="Lato" panose="020F0502020204030203" pitchFamily="34" charset="0"/>
                <a:ea typeface="Lato" panose="020F0502020204030203" pitchFamily="34" charset="0"/>
                <a:cs typeface="Lato" panose="020F0502020204030203" pitchFamily="34" charset="0"/>
              </a:rPr>
              <a:t>Thi</a:t>
            </a:r>
            <a:r>
              <a:rPr lang="en-US">
                <a:latin typeface="Lato" panose="020F0502020204030203" pitchFamily="34" charset="0"/>
                <a:ea typeface="Lato" panose="020F0502020204030203" pitchFamily="34" charset="0"/>
                <a:cs typeface="Lato" panose="020F0502020204030203" pitchFamily="34" charset="0"/>
              </a:rPr>
              <a:t> Thu Trang</a:t>
            </a:r>
          </a:p>
        </p:txBody>
      </p:sp>
    </p:spTree>
    <p:extLst>
      <p:ext uri="{BB962C8B-B14F-4D97-AF65-F5344CB8AC3E}">
        <p14:creationId xmlns:p14="http://schemas.microsoft.com/office/powerpoint/2010/main" val="7431729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20</a:t>
            </a:fld>
            <a:endParaRPr lang="en-US"/>
          </a:p>
        </p:txBody>
      </p:sp>
      <p:sp>
        <p:nvSpPr>
          <p:cNvPr id="5" name="TextBox 4">
            <a:extLst>
              <a:ext uri="{FF2B5EF4-FFF2-40B4-BE49-F238E27FC236}">
                <a16:creationId xmlns:a16="http://schemas.microsoft.com/office/drawing/2014/main" id="{9434F451-20A3-94BE-C31C-1089851806A7}"/>
              </a:ext>
            </a:extLst>
          </p:cNvPr>
          <p:cNvSpPr txBox="1"/>
          <p:nvPr/>
        </p:nvSpPr>
        <p:spPr>
          <a:xfrm>
            <a:off x="3749234" y="2613392"/>
            <a:ext cx="4693532" cy="1631216"/>
          </a:xfrm>
          <a:prstGeom prst="rect">
            <a:avLst/>
          </a:prstGeom>
          <a:noFill/>
        </p:spPr>
        <p:txBody>
          <a:bodyPr wrap="square">
            <a:spAutoFit/>
          </a:bodyPr>
          <a:lstStyle/>
          <a:p>
            <a:r>
              <a:rPr lang="en-US" sz="5000">
                <a:latin typeface="Lato" panose="020F0502020204030203" pitchFamily="34" charset="0"/>
                <a:ea typeface="Lato" panose="020F0502020204030203" pitchFamily="34" charset="0"/>
                <a:cs typeface="Lato" panose="020F0502020204030203" pitchFamily="34" charset="0"/>
              </a:rPr>
              <a:t>            07 </a:t>
            </a:r>
          </a:p>
          <a:p>
            <a:r>
              <a:rPr lang="en-US" sz="5000">
                <a:latin typeface="Lato" panose="020F0502020204030203" pitchFamily="34" charset="0"/>
                <a:ea typeface="Lato" panose="020F0502020204030203" pitchFamily="34" charset="0"/>
                <a:cs typeface="Lato" panose="020F0502020204030203" pitchFamily="34" charset="0"/>
              </a:rPr>
              <a:t> Demo scenario</a:t>
            </a:r>
          </a:p>
        </p:txBody>
      </p:sp>
    </p:spTree>
    <p:extLst>
      <p:ext uri="{BB962C8B-B14F-4D97-AF65-F5344CB8AC3E}">
        <p14:creationId xmlns:p14="http://schemas.microsoft.com/office/powerpoint/2010/main" val="10858783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21</a:t>
            </a:fld>
            <a:endParaRPr lang="en-US"/>
          </a:p>
        </p:txBody>
      </p:sp>
      <p:sp>
        <p:nvSpPr>
          <p:cNvPr id="3" name="Title 2">
            <a:extLst>
              <a:ext uri="{FF2B5EF4-FFF2-40B4-BE49-F238E27FC236}">
                <a16:creationId xmlns:a16="http://schemas.microsoft.com/office/drawing/2014/main" id="{F4F89DFF-18BE-7251-6D1E-C9BA3CEF7F40}"/>
              </a:ext>
            </a:extLst>
          </p:cNvPr>
          <p:cNvSpPr>
            <a:spLocks noGrp="1"/>
          </p:cNvSpPr>
          <p:nvPr>
            <p:ph type="title"/>
          </p:nvPr>
        </p:nvSpPr>
        <p:spPr>
          <a:xfrm>
            <a:off x="338736" y="112543"/>
            <a:ext cx="11514528" cy="436098"/>
          </a:xfrm>
        </p:spPr>
        <p:txBody>
          <a:bodyPr/>
          <a:lstStyle/>
          <a:p>
            <a:r>
              <a:rPr lang="en-US"/>
              <a:t>7</a:t>
            </a:r>
            <a:r>
              <a:rPr lang="en-US" sz="2800"/>
              <a:t>. Demo scenario</a:t>
            </a:r>
          </a:p>
        </p:txBody>
      </p:sp>
      <p:pic>
        <p:nvPicPr>
          <p:cNvPr id="1026" name="Picture 2" descr="Không có mô tả.">
            <a:extLst>
              <a:ext uri="{FF2B5EF4-FFF2-40B4-BE49-F238E27FC236}">
                <a16:creationId xmlns:a16="http://schemas.microsoft.com/office/drawing/2014/main" id="{6498F78F-23FA-8D66-A967-4746E789E6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7" r="1"/>
          <a:stretch/>
        </p:blipFill>
        <p:spPr bwMode="auto">
          <a:xfrm>
            <a:off x="484777" y="1442421"/>
            <a:ext cx="5362712" cy="29276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ummy">
            <a:extLst>
              <a:ext uri="{FF2B5EF4-FFF2-40B4-BE49-F238E27FC236}">
                <a16:creationId xmlns:a16="http://schemas.microsoft.com/office/drawing/2014/main" id="{6D654EAE-CFAE-AB05-8E33-F7A00DB34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8207" y="1442421"/>
            <a:ext cx="5160962" cy="295655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4B19D6-12FE-12EA-B7B5-8122ECA2DA31}"/>
              </a:ext>
            </a:extLst>
          </p:cNvPr>
          <p:cNvSpPr txBox="1"/>
          <p:nvPr/>
        </p:nvSpPr>
        <p:spPr>
          <a:xfrm>
            <a:off x="-790540" y="4891926"/>
            <a:ext cx="10519756" cy="553998"/>
          </a:xfrm>
          <a:prstGeom prst="rect">
            <a:avLst/>
          </a:prstGeom>
          <a:noFill/>
        </p:spPr>
        <p:txBody>
          <a:bodyPr wrap="square">
            <a:spAutoFit/>
          </a:bodyPr>
          <a:lstStyle/>
          <a:p>
            <a:r>
              <a:rPr lang="en-US" sz="3000" dirty="0">
                <a:latin typeface="Lato" panose="020F0502020204030203" pitchFamily="34" charset="0"/>
                <a:ea typeface="Lato" panose="020F0502020204030203" pitchFamily="34" charset="0"/>
                <a:cs typeface="Lato" panose="020F0502020204030203" pitchFamily="34" charset="0"/>
              </a:rPr>
              <a:t>            Link video demo : </a:t>
            </a:r>
            <a:r>
              <a:rPr lang="en-US" sz="3000" dirty="0">
                <a:latin typeface="Lato" panose="020F0502020204030203" pitchFamily="34" charset="0"/>
                <a:ea typeface="Lato" panose="020F0502020204030203" pitchFamily="34" charset="0"/>
                <a:cs typeface="Lato" panose="020F0502020204030203" pitchFamily="34" charset="0"/>
                <a:hlinkClick r:id="rId4"/>
              </a:rPr>
              <a:t>https://youtu.be/_s2489ocm9w</a:t>
            </a:r>
            <a:r>
              <a:rPr lang="en-US" sz="3000" dirty="0">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1806677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945A2BB-ABB6-48FB-A491-502474D93E34}"/>
              </a:ext>
            </a:extLst>
          </p:cNvPr>
          <p:cNvSpPr txBox="1">
            <a:spLocks/>
          </p:cNvSpPr>
          <p:nvPr/>
        </p:nvSpPr>
        <p:spPr>
          <a:xfrm>
            <a:off x="5605763" y="2869457"/>
            <a:ext cx="5422456" cy="9713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6000"/>
              <a:t>THANK YOU !</a:t>
            </a:r>
          </a:p>
        </p:txBody>
      </p:sp>
      <p:sp>
        <p:nvSpPr>
          <p:cNvPr id="3" name="Slide Number Placeholder 2">
            <a:extLst>
              <a:ext uri="{FF2B5EF4-FFF2-40B4-BE49-F238E27FC236}">
                <a16:creationId xmlns:a16="http://schemas.microsoft.com/office/drawing/2014/main" id="{B255FE58-BA70-418C-863F-55066B6675FB}"/>
              </a:ext>
            </a:extLst>
          </p:cNvPr>
          <p:cNvSpPr>
            <a:spLocks noGrp="1"/>
          </p:cNvSpPr>
          <p:nvPr>
            <p:ph type="sldNum" sz="quarter" idx="12"/>
          </p:nvPr>
        </p:nvSpPr>
        <p:spPr/>
        <p:txBody>
          <a:bodyPr/>
          <a:lstStyle/>
          <a:p>
            <a:fld id="{9EA0BE3B-158A-4EDF-80DC-E394A0D1600F}" type="slidenum">
              <a:rPr lang="en-US" smtClean="0"/>
              <a:pPr/>
              <a:t>22</a:t>
            </a:fld>
            <a:endParaRPr lang="en-US"/>
          </a:p>
        </p:txBody>
      </p:sp>
    </p:spTree>
    <p:extLst>
      <p:ext uri="{BB962C8B-B14F-4D97-AF65-F5344CB8AC3E}">
        <p14:creationId xmlns:p14="http://schemas.microsoft.com/office/powerpoint/2010/main" val="2790627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3</a:t>
            </a:fld>
            <a:endParaRPr lang="en-US"/>
          </a:p>
        </p:txBody>
      </p:sp>
      <p:sp>
        <p:nvSpPr>
          <p:cNvPr id="3" name="Title 2">
            <a:extLst>
              <a:ext uri="{FF2B5EF4-FFF2-40B4-BE49-F238E27FC236}">
                <a16:creationId xmlns:a16="http://schemas.microsoft.com/office/drawing/2014/main" id="{2F74FF4C-8152-F46A-3DB8-6C103D1F6410}"/>
              </a:ext>
            </a:extLst>
          </p:cNvPr>
          <p:cNvSpPr>
            <a:spLocks noGrp="1"/>
          </p:cNvSpPr>
          <p:nvPr>
            <p:ph type="title"/>
          </p:nvPr>
        </p:nvSpPr>
        <p:spPr/>
        <p:txBody>
          <a:bodyPr/>
          <a:lstStyle/>
          <a:p>
            <a:r>
              <a:rPr lang="en-US"/>
              <a:t>Contents</a:t>
            </a:r>
          </a:p>
        </p:txBody>
      </p:sp>
      <p:sp>
        <p:nvSpPr>
          <p:cNvPr id="6" name="Content Placeholder 5">
            <a:extLst>
              <a:ext uri="{FF2B5EF4-FFF2-40B4-BE49-F238E27FC236}">
                <a16:creationId xmlns:a16="http://schemas.microsoft.com/office/drawing/2014/main" id="{247F31C6-EF74-CD7D-229B-C394A0722003}"/>
              </a:ext>
            </a:extLst>
          </p:cNvPr>
          <p:cNvSpPr>
            <a:spLocks noGrp="1"/>
          </p:cNvSpPr>
          <p:nvPr>
            <p:ph sz="quarter" idx="13"/>
          </p:nvPr>
        </p:nvSpPr>
        <p:spPr/>
        <p:txBody>
          <a:bodyPr/>
          <a:lstStyle/>
          <a:p>
            <a:pPr marL="514350" indent="-514350">
              <a:buAutoNum type="arabicPeriod"/>
            </a:pPr>
            <a:r>
              <a:rPr lang="en-US" sz="3000"/>
              <a:t>Task assignment</a:t>
            </a:r>
          </a:p>
          <a:p>
            <a:pPr marL="514350" indent="-514350">
              <a:buAutoNum type="arabicPeriod"/>
            </a:pPr>
            <a:r>
              <a:rPr lang="en-US" sz="3000"/>
              <a:t>Problem statement</a:t>
            </a:r>
          </a:p>
          <a:p>
            <a:pPr marL="514350" indent="-514350">
              <a:buAutoNum type="arabicPeriod"/>
            </a:pPr>
            <a:r>
              <a:rPr lang="en-US" sz="3000"/>
              <a:t>Use-case diagram</a:t>
            </a:r>
          </a:p>
          <a:p>
            <a:pPr marL="514350" indent="-514350">
              <a:buAutoNum type="arabicPeriod"/>
            </a:pPr>
            <a:r>
              <a:rPr lang="en-US" sz="3000"/>
              <a:t>General class diagram</a:t>
            </a:r>
          </a:p>
          <a:p>
            <a:pPr marL="514350" indent="-514350">
              <a:buAutoNum type="arabicPeriod"/>
            </a:pPr>
            <a:r>
              <a:rPr lang="en-US" sz="3000"/>
              <a:t>Class diagrams for </a:t>
            </a:r>
            <a:r>
              <a:rPr lang="en-US" sz="3000" dirty="0"/>
              <a:t>detailed package</a:t>
            </a:r>
            <a:endParaRPr lang="en-US" sz="3000"/>
          </a:p>
          <a:p>
            <a:pPr marL="514350" indent="-514350">
              <a:buAutoNum type="arabicPeriod"/>
            </a:pPr>
            <a:r>
              <a:rPr lang="en-US" sz="3000"/>
              <a:t>Explanation of OOP techniques in our design</a:t>
            </a:r>
          </a:p>
          <a:p>
            <a:pPr marL="514350" indent="-514350">
              <a:buAutoNum type="arabicPeriod"/>
            </a:pPr>
            <a:r>
              <a:rPr lang="en-US" sz="3000"/>
              <a:t>Demo scenario</a:t>
            </a:r>
          </a:p>
        </p:txBody>
      </p:sp>
    </p:spTree>
    <p:extLst>
      <p:ext uri="{BB962C8B-B14F-4D97-AF65-F5344CB8AC3E}">
        <p14:creationId xmlns:p14="http://schemas.microsoft.com/office/powerpoint/2010/main" val="1756867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4</a:t>
            </a:fld>
            <a:endParaRPr lang="en-US"/>
          </a:p>
        </p:txBody>
      </p:sp>
      <p:sp>
        <p:nvSpPr>
          <p:cNvPr id="3" name="TextBox 2">
            <a:extLst>
              <a:ext uri="{FF2B5EF4-FFF2-40B4-BE49-F238E27FC236}">
                <a16:creationId xmlns:a16="http://schemas.microsoft.com/office/drawing/2014/main" id="{F3110E5E-056B-4B4B-7417-F28EBAC12F78}"/>
              </a:ext>
            </a:extLst>
          </p:cNvPr>
          <p:cNvSpPr txBox="1"/>
          <p:nvPr/>
        </p:nvSpPr>
        <p:spPr>
          <a:xfrm>
            <a:off x="3686526" y="2613392"/>
            <a:ext cx="4818948" cy="1631216"/>
          </a:xfrm>
          <a:prstGeom prst="rect">
            <a:avLst/>
          </a:prstGeom>
          <a:noFill/>
        </p:spPr>
        <p:txBody>
          <a:bodyPr wrap="none" rtlCol="0">
            <a:spAutoFit/>
          </a:bodyPr>
          <a:lstStyle/>
          <a:p>
            <a:r>
              <a:rPr lang="en-US" sz="5000">
                <a:latin typeface="Lato" panose="020F0502020204030203" pitchFamily="34" charset="0"/>
                <a:ea typeface="Lato" panose="020F0502020204030203" pitchFamily="34" charset="0"/>
                <a:cs typeface="Lato" panose="020F0502020204030203" pitchFamily="34" charset="0"/>
              </a:rPr>
              <a:t>            01</a:t>
            </a:r>
          </a:p>
          <a:p>
            <a:r>
              <a:rPr lang="en-US" sz="5000">
                <a:latin typeface="Lato" panose="020F0502020204030203" pitchFamily="34" charset="0"/>
                <a:ea typeface="Lato" panose="020F0502020204030203" pitchFamily="34" charset="0"/>
                <a:cs typeface="Lato" panose="020F0502020204030203" pitchFamily="34" charset="0"/>
              </a:rPr>
              <a:t>Task assignment</a:t>
            </a:r>
          </a:p>
        </p:txBody>
      </p:sp>
    </p:spTree>
    <p:extLst>
      <p:ext uri="{BB962C8B-B14F-4D97-AF65-F5344CB8AC3E}">
        <p14:creationId xmlns:p14="http://schemas.microsoft.com/office/powerpoint/2010/main" val="148748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5</a:t>
            </a:fld>
            <a:endParaRPr lang="en-US"/>
          </a:p>
        </p:txBody>
      </p:sp>
      <p:sp>
        <p:nvSpPr>
          <p:cNvPr id="5" name="Title 2">
            <a:extLst>
              <a:ext uri="{FF2B5EF4-FFF2-40B4-BE49-F238E27FC236}">
                <a16:creationId xmlns:a16="http://schemas.microsoft.com/office/drawing/2014/main" id="{026188E3-8CE6-8A10-5CDC-BE8256D84849}"/>
              </a:ext>
            </a:extLst>
          </p:cNvPr>
          <p:cNvSpPr>
            <a:spLocks noGrp="1"/>
          </p:cNvSpPr>
          <p:nvPr>
            <p:ph type="title"/>
          </p:nvPr>
        </p:nvSpPr>
        <p:spPr>
          <a:xfrm>
            <a:off x="338736" y="112543"/>
            <a:ext cx="3666336" cy="436098"/>
          </a:xfrm>
        </p:spPr>
        <p:txBody>
          <a:bodyPr/>
          <a:lstStyle/>
          <a:p>
            <a:r>
              <a:rPr lang="en-US" sz="2800"/>
              <a:t>1. Task assignment</a:t>
            </a:r>
          </a:p>
        </p:txBody>
      </p:sp>
      <p:pic>
        <p:nvPicPr>
          <p:cNvPr id="11" name="Picture 10">
            <a:extLst>
              <a:ext uri="{FF2B5EF4-FFF2-40B4-BE49-F238E27FC236}">
                <a16:creationId xmlns:a16="http://schemas.microsoft.com/office/drawing/2014/main" id="{9E361B79-B4D3-285F-F72C-0EC57AE59452}"/>
              </a:ext>
            </a:extLst>
          </p:cNvPr>
          <p:cNvPicPr>
            <a:picLocks noChangeAspect="1"/>
          </p:cNvPicPr>
          <p:nvPr/>
        </p:nvPicPr>
        <p:blipFill>
          <a:blip r:embed="rId2"/>
          <a:stretch>
            <a:fillRect/>
          </a:stretch>
        </p:blipFill>
        <p:spPr>
          <a:xfrm>
            <a:off x="1740408" y="1103202"/>
            <a:ext cx="8418576" cy="4889340"/>
          </a:xfrm>
          <a:prstGeom prst="rect">
            <a:avLst/>
          </a:prstGeom>
        </p:spPr>
      </p:pic>
    </p:spTree>
    <p:extLst>
      <p:ext uri="{BB962C8B-B14F-4D97-AF65-F5344CB8AC3E}">
        <p14:creationId xmlns:p14="http://schemas.microsoft.com/office/powerpoint/2010/main" val="615289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6</a:t>
            </a:fld>
            <a:endParaRPr lang="en-US"/>
          </a:p>
        </p:txBody>
      </p:sp>
      <p:sp>
        <p:nvSpPr>
          <p:cNvPr id="10" name="TextBox 9">
            <a:extLst>
              <a:ext uri="{FF2B5EF4-FFF2-40B4-BE49-F238E27FC236}">
                <a16:creationId xmlns:a16="http://schemas.microsoft.com/office/drawing/2014/main" id="{67367755-E5B7-3F50-70FD-56F5B59AFDF8}"/>
              </a:ext>
            </a:extLst>
          </p:cNvPr>
          <p:cNvSpPr txBox="1"/>
          <p:nvPr/>
        </p:nvSpPr>
        <p:spPr>
          <a:xfrm>
            <a:off x="2978270" y="2613392"/>
            <a:ext cx="6640183" cy="1631216"/>
          </a:xfrm>
          <a:prstGeom prst="rect">
            <a:avLst/>
          </a:prstGeom>
          <a:noFill/>
        </p:spPr>
        <p:txBody>
          <a:bodyPr wrap="square">
            <a:spAutoFit/>
          </a:bodyPr>
          <a:lstStyle/>
          <a:p>
            <a:r>
              <a:rPr lang="en-US" sz="5000">
                <a:latin typeface="Lato" panose="020F0502020204030203" pitchFamily="34" charset="0"/>
                <a:ea typeface="Lato" panose="020F0502020204030203" pitchFamily="34" charset="0"/>
                <a:cs typeface="Lato" panose="020F0502020204030203" pitchFamily="34" charset="0"/>
              </a:rPr>
              <a:t>                 02</a:t>
            </a:r>
          </a:p>
          <a:p>
            <a:r>
              <a:rPr lang="en-US" sz="5000">
                <a:latin typeface="Lato" panose="020F0502020204030203" pitchFamily="34" charset="0"/>
                <a:ea typeface="Lato" panose="020F0502020204030203" pitchFamily="34" charset="0"/>
                <a:cs typeface="Lato" panose="020F0502020204030203" pitchFamily="34" charset="0"/>
              </a:rPr>
              <a:t>    Problem statement</a:t>
            </a:r>
          </a:p>
        </p:txBody>
      </p:sp>
    </p:spTree>
    <p:extLst>
      <p:ext uri="{BB962C8B-B14F-4D97-AF65-F5344CB8AC3E}">
        <p14:creationId xmlns:p14="http://schemas.microsoft.com/office/powerpoint/2010/main" val="1717150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7</a:t>
            </a:fld>
            <a:endParaRPr lang="en-US"/>
          </a:p>
        </p:txBody>
      </p:sp>
      <p:sp>
        <p:nvSpPr>
          <p:cNvPr id="3" name="Title 2">
            <a:extLst>
              <a:ext uri="{FF2B5EF4-FFF2-40B4-BE49-F238E27FC236}">
                <a16:creationId xmlns:a16="http://schemas.microsoft.com/office/drawing/2014/main" id="{2F74FF4C-8152-F46A-3DB8-6C103D1F6410}"/>
              </a:ext>
            </a:extLst>
          </p:cNvPr>
          <p:cNvSpPr>
            <a:spLocks noGrp="1"/>
          </p:cNvSpPr>
          <p:nvPr>
            <p:ph type="title"/>
          </p:nvPr>
        </p:nvSpPr>
        <p:spPr/>
        <p:txBody>
          <a:bodyPr/>
          <a:lstStyle/>
          <a:p>
            <a:r>
              <a:rPr lang="en-US"/>
              <a:t>2</a:t>
            </a:r>
            <a:r>
              <a:rPr lang="en-US" sz="2800"/>
              <a:t>. Problem statement</a:t>
            </a:r>
          </a:p>
        </p:txBody>
      </p:sp>
      <p:sp>
        <p:nvSpPr>
          <p:cNvPr id="5" name="TextBox 4">
            <a:extLst>
              <a:ext uri="{FF2B5EF4-FFF2-40B4-BE49-F238E27FC236}">
                <a16:creationId xmlns:a16="http://schemas.microsoft.com/office/drawing/2014/main" id="{9090761F-1210-38FE-CEDD-BE7A32EB3A84}"/>
              </a:ext>
            </a:extLst>
          </p:cNvPr>
          <p:cNvSpPr txBox="1"/>
          <p:nvPr/>
        </p:nvSpPr>
        <p:spPr>
          <a:xfrm>
            <a:off x="338736" y="1173040"/>
            <a:ext cx="11560975" cy="553998"/>
          </a:xfrm>
          <a:prstGeom prst="rect">
            <a:avLst/>
          </a:prstGeom>
          <a:noFill/>
        </p:spPr>
        <p:txBody>
          <a:bodyPr wrap="square">
            <a:spAutoFit/>
          </a:bodyPr>
          <a:lstStyle/>
          <a:p>
            <a:r>
              <a:rPr lang="en-US" sz="1500" b="0" i="0">
                <a:effectLst/>
                <a:latin typeface="Lato" panose="020F0502020204030203" pitchFamily="34" charset="0"/>
                <a:ea typeface="Lato" panose="020F0502020204030203" pitchFamily="34" charset="0"/>
                <a:cs typeface="Lato" panose="020F0502020204030203" pitchFamily="34" charset="0"/>
              </a:rPr>
              <a:t>In this project, our group needs to create an Electrical Circuit Simulator that let users build an electrical circuit and perform circuit analysis on it.</a:t>
            </a:r>
            <a:endParaRPr lang="en-US" sz="1500">
              <a:latin typeface="Lato" panose="020F0502020204030203" pitchFamily="34" charset="0"/>
              <a:ea typeface="Lato" panose="020F0502020204030203" pitchFamily="34" charset="0"/>
              <a:cs typeface="Lato" panose="020F0502020204030203" pitchFamily="34" charset="0"/>
            </a:endParaRPr>
          </a:p>
        </p:txBody>
      </p:sp>
      <p:sp>
        <p:nvSpPr>
          <p:cNvPr id="6" name="TextBox 5">
            <a:extLst>
              <a:ext uri="{FF2B5EF4-FFF2-40B4-BE49-F238E27FC236}">
                <a16:creationId xmlns:a16="http://schemas.microsoft.com/office/drawing/2014/main" id="{961BDC24-156F-7ABD-D250-8A7A31F8A566}"/>
              </a:ext>
            </a:extLst>
          </p:cNvPr>
          <p:cNvSpPr txBox="1"/>
          <p:nvPr/>
        </p:nvSpPr>
        <p:spPr>
          <a:xfrm>
            <a:off x="338736" y="1727038"/>
            <a:ext cx="6235800" cy="4524315"/>
          </a:xfrm>
          <a:prstGeom prst="rect">
            <a:avLst/>
          </a:prstGeom>
          <a:noFill/>
        </p:spPr>
        <p:txBody>
          <a:bodyPr wrap="square">
            <a:spAutoFit/>
          </a:bodyPr>
          <a:lstStyle/>
          <a:p>
            <a:r>
              <a:rPr lang="en-US" sz="1500">
                <a:latin typeface="Lato" panose="020F0502020204030203" pitchFamily="34" charset="0"/>
                <a:ea typeface="Lato" panose="020F0502020204030203" pitchFamily="34" charset="0"/>
                <a:cs typeface="Lato" panose="020F0502020204030203" pitchFamily="34" charset="0"/>
              </a:rPr>
              <a:t>Specific requirement :</a:t>
            </a:r>
          </a:p>
          <a:p>
            <a:pPr marL="285750" indent="-285750">
              <a:buFont typeface="Arial" panose="020B0604020202020204" pitchFamily="34" charset="0"/>
              <a:buChar char="•"/>
            </a:pPr>
            <a:r>
              <a:rPr lang="en-US" sz="1500" b="1">
                <a:latin typeface="Lato" panose="020F0502020204030203" pitchFamily="34" charset="0"/>
                <a:ea typeface="Lato" panose="020F0502020204030203" pitchFamily="34" charset="0"/>
                <a:cs typeface="Lato" panose="020F0502020204030203" pitchFamily="34" charset="0"/>
              </a:rPr>
              <a:t>Model</a:t>
            </a:r>
            <a:r>
              <a:rPr lang="en-US" sz="1500">
                <a:latin typeface="Lato" panose="020F0502020204030203" pitchFamily="34" charset="0"/>
                <a:ea typeface="Lato" panose="020F0502020204030203" pitchFamily="34" charset="0"/>
                <a:cs typeface="Lato" panose="020F0502020204030203" pitchFamily="34" charset="0"/>
              </a:rPr>
              <a:t>: </a:t>
            </a:r>
          </a:p>
          <a:p>
            <a:pPr marL="742950" lvl="1" indent="-285750">
              <a:buFont typeface="Wingdings" panose="05000000000000000000" pitchFamily="2" charset="2"/>
              <a:buChar char="§"/>
            </a:pPr>
            <a:r>
              <a:rPr lang="en-US" sz="1500">
                <a:latin typeface="Lato" panose="020F0502020204030203" pitchFamily="34" charset="0"/>
                <a:ea typeface="Lato" panose="020F0502020204030203" pitchFamily="34" charset="0"/>
                <a:cs typeface="Lato" panose="020F0502020204030203" pitchFamily="34" charset="0"/>
              </a:rPr>
              <a:t>Build class for circuit </a:t>
            </a:r>
          </a:p>
          <a:p>
            <a:pPr marL="742950" lvl="1" indent="-285750">
              <a:buFont typeface="Wingdings" panose="05000000000000000000" pitchFamily="2" charset="2"/>
              <a:buChar char="§"/>
            </a:pPr>
            <a:r>
              <a:rPr lang="en-US" sz="1500">
                <a:latin typeface="Lato" panose="020F0502020204030203" pitchFamily="34" charset="0"/>
                <a:ea typeface="Lato" panose="020F0502020204030203" pitchFamily="34" charset="0"/>
                <a:cs typeface="Lato" panose="020F0502020204030203" pitchFamily="34" charset="0"/>
              </a:rPr>
              <a:t>Build class for electrical circuit element:  resistors, capacitors, inductors, Ohm’s law, DC voltage source, AC voltage source</a:t>
            </a:r>
          </a:p>
          <a:p>
            <a:pPr marL="285750" indent="-285750">
              <a:buFont typeface="Arial" panose="020B0604020202020204" pitchFamily="34" charset="0"/>
              <a:buChar char="•"/>
            </a:pPr>
            <a:r>
              <a:rPr lang="en-US" sz="1500" b="1">
                <a:latin typeface="Lato" panose="020F0502020204030203" pitchFamily="34" charset="0"/>
                <a:ea typeface="Lato" panose="020F0502020204030203" pitchFamily="34" charset="0"/>
                <a:cs typeface="Lato" panose="020F0502020204030203" pitchFamily="34" charset="0"/>
              </a:rPr>
              <a:t>GUI design</a:t>
            </a:r>
            <a:r>
              <a:rPr lang="en-US" sz="1500">
                <a:latin typeface="Lato" panose="020F0502020204030203" pitchFamily="34" charset="0"/>
                <a:ea typeface="Lato" panose="020F0502020204030203" pitchFamily="34" charset="0"/>
                <a:cs typeface="Lato" panose="020F0502020204030203" pitchFamily="34" charset="0"/>
              </a:rPr>
              <a:t>:</a:t>
            </a:r>
          </a:p>
          <a:p>
            <a:pPr marL="742950" lvl="1" indent="-285750">
              <a:buFont typeface="Wingdings" panose="05000000000000000000" pitchFamily="2" charset="2"/>
              <a:buChar char="§"/>
            </a:pPr>
            <a:r>
              <a:rPr lang="en-US" sz="1500">
                <a:latin typeface="Lato" panose="020F0502020204030203" pitchFamily="34" charset="0"/>
                <a:ea typeface="Lato" panose="020F0502020204030203" pitchFamily="34" charset="0"/>
                <a:cs typeface="Lato" panose="020F0502020204030203" pitchFamily="34" charset="0"/>
              </a:rPr>
              <a:t>Demonstrate two types of circuits: parallel circuit and serial circuit and let user to choose one or two tabs in the navigation bar</a:t>
            </a:r>
          </a:p>
          <a:p>
            <a:pPr marL="742950" lvl="1" indent="-285750">
              <a:buFont typeface="Wingdings" panose="05000000000000000000" pitchFamily="2" charset="2"/>
              <a:buChar char="§"/>
            </a:pPr>
            <a:r>
              <a:rPr lang="en-US" sz="1500" b="1">
                <a:latin typeface="Lato" panose="020F0502020204030203" pitchFamily="34" charset="0"/>
                <a:ea typeface="Lato" panose="020F0502020204030203" pitchFamily="34" charset="0"/>
                <a:cs typeface="Lato" panose="020F0502020204030203" pitchFamily="34" charset="0"/>
              </a:rPr>
              <a:t>Circuit construction</a:t>
            </a:r>
            <a:r>
              <a:rPr lang="en-US" sz="1500">
                <a:latin typeface="Lato" panose="020F0502020204030203" pitchFamily="34" charset="0"/>
                <a:ea typeface="Lato" panose="020F0502020204030203" pitchFamily="34" charset="0"/>
                <a:cs typeface="Lato" panose="020F0502020204030203" pitchFamily="34" charset="0"/>
              </a:rPr>
              <a:t>: Each circuit will allow the user to pick a single voltage source and several electrical elements</a:t>
            </a:r>
          </a:p>
          <a:p>
            <a:pPr marL="742950" lvl="1" indent="-285750">
              <a:buFont typeface="Wingdings" panose="05000000000000000000" pitchFamily="2" charset="2"/>
              <a:buChar char="§"/>
            </a:pPr>
            <a:r>
              <a:rPr lang="en-US" sz="1500" b="1" i="0">
                <a:solidFill>
                  <a:srgbClr val="1E1919"/>
                </a:solidFill>
                <a:effectLst/>
                <a:latin typeface="Lato" panose="020F0502020204030203" pitchFamily="34" charset="0"/>
                <a:ea typeface="Lato" panose="020F0502020204030203" pitchFamily="34" charset="0"/>
                <a:cs typeface="Lato" panose="020F0502020204030203" pitchFamily="34" charset="0"/>
              </a:rPr>
              <a:t>Circuit diagram</a:t>
            </a:r>
            <a:r>
              <a:rPr lang="en-US" sz="1500">
                <a:solidFill>
                  <a:srgbClr val="1E1919"/>
                </a:solidFill>
                <a:latin typeface="Lato" panose="020F0502020204030203" pitchFamily="34" charset="0"/>
                <a:ea typeface="Lato" panose="020F0502020204030203" pitchFamily="34" charset="0"/>
                <a:cs typeface="Lato" panose="020F0502020204030203" pitchFamily="34" charset="0"/>
              </a:rPr>
              <a:t>: </a:t>
            </a:r>
            <a:r>
              <a:rPr lang="en-US" sz="1500">
                <a:latin typeface="Lato" panose="020F0502020204030203" pitchFamily="34" charset="0"/>
                <a:ea typeface="Lato" panose="020F0502020204030203" pitchFamily="34" charset="0"/>
                <a:cs typeface="Lato" panose="020F0502020204030203" pitchFamily="34" charset="0"/>
              </a:rPr>
              <a:t>After the user has constructed the circuit and press the submit button, the simulator will show the corresponding circuit diagram</a:t>
            </a:r>
          </a:p>
          <a:p>
            <a:pPr marL="742950" lvl="1" indent="-285750">
              <a:buFont typeface="Wingdings" panose="05000000000000000000" pitchFamily="2" charset="2"/>
              <a:buChar char="§"/>
            </a:pPr>
            <a:r>
              <a:rPr lang="en-US" sz="1500" b="1">
                <a:latin typeface="Lato" panose="020F0502020204030203" pitchFamily="34" charset="0"/>
                <a:ea typeface="Lato" panose="020F0502020204030203" pitchFamily="34" charset="0"/>
                <a:cs typeface="Lato" panose="020F0502020204030203" pitchFamily="34" charset="0"/>
              </a:rPr>
              <a:t>Circuit analysis</a:t>
            </a:r>
            <a:r>
              <a:rPr lang="en-US" sz="1500">
                <a:latin typeface="Lato" panose="020F0502020204030203" pitchFamily="34" charset="0"/>
                <a:ea typeface="Lato" panose="020F0502020204030203" pitchFamily="34" charset="0"/>
                <a:cs typeface="Lato" panose="020F0502020204030203" pitchFamily="34" charset="0"/>
              </a:rPr>
              <a:t>: Make a table compute voltage, current intensity and resistance for each electrical element</a:t>
            </a:r>
          </a:p>
          <a:p>
            <a:pPr marL="742950" lvl="1" indent="-285750">
              <a:buFont typeface="Wingdings" panose="05000000000000000000" pitchFamily="2" charset="2"/>
              <a:buChar char="§"/>
            </a:pPr>
            <a:r>
              <a:rPr lang="en-US" sz="1500" b="1">
                <a:latin typeface="Lato" panose="020F0502020204030203" pitchFamily="34" charset="0"/>
                <a:ea typeface="Lato" panose="020F0502020204030203" pitchFamily="34" charset="0"/>
                <a:cs typeface="Lato" panose="020F0502020204030203" pitchFamily="34" charset="0"/>
              </a:rPr>
              <a:t>Short circuit</a:t>
            </a:r>
            <a:r>
              <a:rPr lang="en-US" sz="1500">
                <a:latin typeface="Lato" panose="020F0502020204030203" pitchFamily="34" charset="0"/>
                <a:ea typeface="Lato" panose="020F0502020204030203" pitchFamily="34" charset="0"/>
                <a:cs typeface="Lato" panose="020F0502020204030203" pitchFamily="34" charset="0"/>
              </a:rPr>
              <a:t>: Detect short circuit and inform the user</a:t>
            </a:r>
          </a:p>
          <a:p>
            <a:r>
              <a:rPr lang="en-US" sz="1500">
                <a:latin typeface="Lato" panose="020F0502020204030203" pitchFamily="34" charset="0"/>
                <a:ea typeface="Lato" panose="020F0502020204030203" pitchFamily="34" charset="0"/>
                <a:cs typeface="Lato" panose="020F0502020204030203" pitchFamily="34" charset="0"/>
              </a:rPr>
              <a:t>     </a:t>
            </a:r>
          </a:p>
          <a:p>
            <a:pPr marL="285750" indent="-285750">
              <a:buFont typeface="Arial" panose="020B0604020202020204" pitchFamily="34" charset="0"/>
              <a:buChar char="•"/>
            </a:pPr>
            <a:endParaRPr lang="en-US">
              <a:latin typeface="Lato" panose="020F0502020204030203" pitchFamily="34" charset="0"/>
              <a:ea typeface="Lato" panose="020F0502020204030203" pitchFamily="34" charset="0"/>
              <a:cs typeface="Lato" panose="020F0502020204030203" pitchFamily="34" charset="0"/>
            </a:endParaRPr>
          </a:p>
        </p:txBody>
      </p:sp>
      <p:pic>
        <p:nvPicPr>
          <p:cNvPr id="8" name="Picture 7" descr="A screenshot of a computer">
            <a:extLst>
              <a:ext uri="{FF2B5EF4-FFF2-40B4-BE49-F238E27FC236}">
                <a16:creationId xmlns:a16="http://schemas.microsoft.com/office/drawing/2014/main" id="{273125C9-7EAB-DD2E-37A7-6EC271244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808" y="2123438"/>
            <a:ext cx="6579927" cy="3746903"/>
          </a:xfrm>
          <a:prstGeom prst="rect">
            <a:avLst/>
          </a:prstGeom>
        </p:spPr>
      </p:pic>
      <p:sp>
        <p:nvSpPr>
          <p:cNvPr id="11" name="TextBox 10">
            <a:extLst>
              <a:ext uri="{FF2B5EF4-FFF2-40B4-BE49-F238E27FC236}">
                <a16:creationId xmlns:a16="http://schemas.microsoft.com/office/drawing/2014/main" id="{7CEE8744-04A4-1A80-02CC-875ACA93407D}"/>
              </a:ext>
            </a:extLst>
          </p:cNvPr>
          <p:cNvSpPr txBox="1"/>
          <p:nvPr/>
        </p:nvSpPr>
        <p:spPr>
          <a:xfrm>
            <a:off x="7589520" y="5943576"/>
            <a:ext cx="2811988" cy="323165"/>
          </a:xfrm>
          <a:prstGeom prst="rect">
            <a:avLst/>
          </a:prstGeom>
          <a:noFill/>
        </p:spPr>
        <p:txBody>
          <a:bodyPr wrap="none" rtlCol="0">
            <a:spAutoFit/>
          </a:bodyPr>
          <a:lstStyle/>
          <a:p>
            <a:r>
              <a:rPr lang="en-US" sz="1500">
                <a:latin typeface="Lato" panose="020F0502020204030203" pitchFamily="34" charset="0"/>
                <a:ea typeface="Lato" panose="020F0502020204030203" pitchFamily="34" charset="0"/>
                <a:cs typeface="Lato" panose="020F0502020204030203" pitchFamily="34" charset="0"/>
              </a:rPr>
              <a:t>Figure 1: Sample simulator GUI</a:t>
            </a:r>
          </a:p>
        </p:txBody>
      </p:sp>
    </p:spTree>
    <p:extLst>
      <p:ext uri="{BB962C8B-B14F-4D97-AF65-F5344CB8AC3E}">
        <p14:creationId xmlns:p14="http://schemas.microsoft.com/office/powerpoint/2010/main" val="3299648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8</a:t>
            </a:fld>
            <a:endParaRPr lang="en-US"/>
          </a:p>
        </p:txBody>
      </p:sp>
      <p:sp>
        <p:nvSpPr>
          <p:cNvPr id="6" name="TextBox 5">
            <a:extLst>
              <a:ext uri="{FF2B5EF4-FFF2-40B4-BE49-F238E27FC236}">
                <a16:creationId xmlns:a16="http://schemas.microsoft.com/office/drawing/2014/main" id="{0D3E4FB0-BFC2-0524-BDD8-C9588A905024}"/>
              </a:ext>
            </a:extLst>
          </p:cNvPr>
          <p:cNvSpPr txBox="1"/>
          <p:nvPr/>
        </p:nvSpPr>
        <p:spPr>
          <a:xfrm>
            <a:off x="3261390" y="2613392"/>
            <a:ext cx="6495258" cy="1631216"/>
          </a:xfrm>
          <a:prstGeom prst="rect">
            <a:avLst/>
          </a:prstGeom>
          <a:noFill/>
        </p:spPr>
        <p:txBody>
          <a:bodyPr wrap="square">
            <a:spAutoFit/>
          </a:bodyPr>
          <a:lstStyle/>
          <a:p>
            <a:r>
              <a:rPr lang="en-US" sz="5000">
                <a:latin typeface="Lato" panose="020F0502020204030203" pitchFamily="34" charset="0"/>
                <a:ea typeface="Lato" panose="020F0502020204030203" pitchFamily="34" charset="0"/>
                <a:cs typeface="Lato" panose="020F0502020204030203" pitchFamily="34" charset="0"/>
              </a:rPr>
              <a:t>                 03 </a:t>
            </a:r>
          </a:p>
          <a:p>
            <a:r>
              <a:rPr lang="en-US" sz="5000">
                <a:latin typeface="Lato" panose="020F0502020204030203" pitchFamily="34" charset="0"/>
                <a:ea typeface="Lato" panose="020F0502020204030203" pitchFamily="34" charset="0"/>
                <a:cs typeface="Lato" panose="020F0502020204030203" pitchFamily="34" charset="0"/>
              </a:rPr>
              <a:t>     Use-case diagram</a:t>
            </a:r>
          </a:p>
        </p:txBody>
      </p:sp>
    </p:spTree>
    <p:extLst>
      <p:ext uri="{BB962C8B-B14F-4D97-AF65-F5344CB8AC3E}">
        <p14:creationId xmlns:p14="http://schemas.microsoft.com/office/powerpoint/2010/main" val="200028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4F38F3-EE52-1629-0F47-81D6CDBD027B}"/>
              </a:ext>
            </a:extLst>
          </p:cNvPr>
          <p:cNvSpPr>
            <a:spLocks noGrp="1"/>
          </p:cNvSpPr>
          <p:nvPr>
            <p:ph type="sldNum" sz="quarter" idx="12"/>
          </p:nvPr>
        </p:nvSpPr>
        <p:spPr/>
        <p:txBody>
          <a:bodyPr/>
          <a:lstStyle/>
          <a:p>
            <a:fld id="{9EA0BE3B-158A-4EDF-80DC-E394A0D1600F}" type="slidenum">
              <a:rPr lang="en-US" smtClean="0"/>
              <a:pPr/>
              <a:t>9</a:t>
            </a:fld>
            <a:endParaRPr lang="en-US"/>
          </a:p>
        </p:txBody>
      </p:sp>
      <p:sp>
        <p:nvSpPr>
          <p:cNvPr id="3" name="Title 2">
            <a:extLst>
              <a:ext uri="{FF2B5EF4-FFF2-40B4-BE49-F238E27FC236}">
                <a16:creationId xmlns:a16="http://schemas.microsoft.com/office/drawing/2014/main" id="{2F74FF4C-8152-F46A-3DB8-6C103D1F6410}"/>
              </a:ext>
            </a:extLst>
          </p:cNvPr>
          <p:cNvSpPr>
            <a:spLocks noGrp="1"/>
          </p:cNvSpPr>
          <p:nvPr>
            <p:ph type="title"/>
          </p:nvPr>
        </p:nvSpPr>
        <p:spPr/>
        <p:txBody>
          <a:bodyPr/>
          <a:lstStyle/>
          <a:p>
            <a:r>
              <a:rPr lang="en-US"/>
              <a:t>3. Use-case diagram</a:t>
            </a:r>
            <a:endParaRPr lang="en-US" sz="2800"/>
          </a:p>
        </p:txBody>
      </p:sp>
      <p:grpSp>
        <p:nvGrpSpPr>
          <p:cNvPr id="15" name="Group 14">
            <a:extLst>
              <a:ext uri="{FF2B5EF4-FFF2-40B4-BE49-F238E27FC236}">
                <a16:creationId xmlns:a16="http://schemas.microsoft.com/office/drawing/2014/main" id="{A7C56F32-F28D-2AD6-91B6-6E83B33997F8}"/>
              </a:ext>
            </a:extLst>
          </p:cNvPr>
          <p:cNvGrpSpPr/>
          <p:nvPr/>
        </p:nvGrpSpPr>
        <p:grpSpPr>
          <a:xfrm>
            <a:off x="1607569" y="1011318"/>
            <a:ext cx="8562973" cy="4965726"/>
            <a:chOff x="1858994" y="1169546"/>
            <a:chExt cx="8062246" cy="4518907"/>
          </a:xfrm>
        </p:grpSpPr>
        <p:pic>
          <p:nvPicPr>
            <p:cNvPr id="5" name="Picture 4" descr="A diagram of electrical circuit simulator&#10;&#10;Description automatically generated">
              <a:extLst>
                <a:ext uri="{FF2B5EF4-FFF2-40B4-BE49-F238E27FC236}">
                  <a16:creationId xmlns:a16="http://schemas.microsoft.com/office/drawing/2014/main" id="{DE5DD5F9-07D4-08B7-19F7-CA53B8359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8994" y="1169546"/>
              <a:ext cx="8062246" cy="4518907"/>
            </a:xfrm>
            <a:prstGeom prst="rect">
              <a:avLst/>
            </a:prstGeom>
          </p:spPr>
        </p:pic>
        <p:cxnSp>
          <p:nvCxnSpPr>
            <p:cNvPr id="7" name="Straight Connector 6">
              <a:extLst>
                <a:ext uri="{FF2B5EF4-FFF2-40B4-BE49-F238E27FC236}">
                  <a16:creationId xmlns:a16="http://schemas.microsoft.com/office/drawing/2014/main" id="{DA180D9E-311A-56A1-D086-843B008D1E20}"/>
                </a:ext>
              </a:extLst>
            </p:cNvPr>
            <p:cNvCxnSpPr>
              <a:cxnSpLocks/>
            </p:cNvCxnSpPr>
            <p:nvPr/>
          </p:nvCxnSpPr>
          <p:spPr>
            <a:xfrm>
              <a:off x="9921240" y="1188244"/>
              <a:ext cx="0" cy="4500209"/>
            </a:xfrm>
            <a:prstGeom prst="line">
              <a:avLst/>
            </a:prstGeom>
            <a:ln w="12700"/>
          </p:spPr>
          <p:style>
            <a:lnRef idx="1">
              <a:schemeClr val="dk1"/>
            </a:lnRef>
            <a:fillRef idx="0">
              <a:schemeClr val="dk1"/>
            </a:fillRef>
            <a:effectRef idx="0">
              <a:schemeClr val="dk1"/>
            </a:effectRef>
            <a:fontRef idx="minor">
              <a:schemeClr val="tx1"/>
            </a:fontRef>
          </p:style>
        </p:cxnSp>
      </p:grpSp>
      <p:sp>
        <p:nvSpPr>
          <p:cNvPr id="16" name="TextBox 15">
            <a:extLst>
              <a:ext uri="{FF2B5EF4-FFF2-40B4-BE49-F238E27FC236}">
                <a16:creationId xmlns:a16="http://schemas.microsoft.com/office/drawing/2014/main" id="{F1A68DE4-2365-0FE3-9CD8-C610EFBECACC}"/>
              </a:ext>
            </a:extLst>
          </p:cNvPr>
          <p:cNvSpPr txBox="1"/>
          <p:nvPr/>
        </p:nvSpPr>
        <p:spPr>
          <a:xfrm>
            <a:off x="4652980" y="5977044"/>
            <a:ext cx="2472152" cy="323165"/>
          </a:xfrm>
          <a:prstGeom prst="rect">
            <a:avLst/>
          </a:prstGeom>
          <a:noFill/>
        </p:spPr>
        <p:txBody>
          <a:bodyPr wrap="none" rtlCol="0">
            <a:spAutoFit/>
          </a:bodyPr>
          <a:lstStyle/>
          <a:p>
            <a:r>
              <a:rPr lang="en-US" sz="1500">
                <a:latin typeface="Lato" panose="020F0502020204030203" pitchFamily="34" charset="0"/>
                <a:ea typeface="Lato" panose="020F0502020204030203" pitchFamily="34" charset="0"/>
                <a:cs typeface="Lato" panose="020F0502020204030203" pitchFamily="34" charset="0"/>
              </a:rPr>
              <a:t>Figure 2: Use-case diagram</a:t>
            </a:r>
          </a:p>
        </p:txBody>
      </p:sp>
    </p:spTree>
    <p:extLst>
      <p:ext uri="{BB962C8B-B14F-4D97-AF65-F5344CB8AC3E}">
        <p14:creationId xmlns:p14="http://schemas.microsoft.com/office/powerpoint/2010/main" val="1395272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E9612E24A31348B5951F20F052821B" ma:contentTypeVersion="16" ma:contentTypeDescription="Create a new document." ma:contentTypeScope="" ma:versionID="90d03330fd3f620f008d873cd5fdb88a">
  <xsd:schema xmlns:xsd="http://www.w3.org/2001/XMLSchema" xmlns:xs="http://www.w3.org/2001/XMLSchema" xmlns:p="http://schemas.microsoft.com/office/2006/metadata/properties" xmlns:ns2="66b93461-79f3-44af-954b-acc8e441733c" xmlns:ns3="a3759d67-bd93-45f2-a064-149aa4e9ef8f" targetNamespace="http://schemas.microsoft.com/office/2006/metadata/properties" ma:root="true" ma:fieldsID="8391bbdef9a9586d190ecb34fd9e9e3b" ns2:_="" ns3:_="">
    <xsd:import namespace="66b93461-79f3-44af-954b-acc8e441733c"/>
    <xsd:import namespace="a3759d67-bd93-45f2-a064-149aa4e9ef8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2:MediaServiceAutoKeyPoints" minOccurs="0"/>
                <xsd:element ref="ns2:MediaServiceKeyPoint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b93461-79f3-44af-954b-acc8e441733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3759d67-bd93-45f2-a064-149aa4e9ef8f"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29cb7f43-112f-49af-b390-7cdbbe22e929}" ma:internalName="TaxCatchAll" ma:showField="CatchAllData" ma:web="a3759d67-bd93-45f2-a064-149aa4e9ef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6b93461-79f3-44af-954b-acc8e441733c">
      <Terms xmlns="http://schemas.microsoft.com/office/infopath/2007/PartnerControls"/>
    </lcf76f155ced4ddcb4097134ff3c332f>
    <TaxCatchAll xmlns="a3759d67-bd93-45f2-a064-149aa4e9ef8f" xsi:nil="true"/>
  </documentManagement>
</p:properties>
</file>

<file path=customXml/itemProps1.xml><?xml version="1.0" encoding="utf-8"?>
<ds:datastoreItem xmlns:ds="http://schemas.openxmlformats.org/officeDocument/2006/customXml" ds:itemID="{F83C86A6-5CE8-4D99-B9FD-AC38F6D001D0}">
  <ds:schemaRefs>
    <ds:schemaRef ds:uri="66b93461-79f3-44af-954b-acc8e441733c"/>
    <ds:schemaRef ds:uri="a3759d67-bd93-45f2-a064-149aa4e9ef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29EA33-5D62-44EC-98A2-271A25BA2F3A}">
  <ds:schemaRefs>
    <ds:schemaRef ds:uri="http://schemas.microsoft.com/sharepoint/v3/contenttype/forms"/>
  </ds:schemaRefs>
</ds:datastoreItem>
</file>

<file path=customXml/itemProps3.xml><?xml version="1.0" encoding="utf-8"?>
<ds:datastoreItem xmlns:ds="http://schemas.openxmlformats.org/officeDocument/2006/customXml" ds:itemID="{902DA698-BD63-48A5-87E4-B40DDDEA8BD4}">
  <ds:schemaRefs>
    <ds:schemaRef ds:uri="66b93461-79f3-44af-954b-acc8e441733c"/>
    <ds:schemaRef ds:uri="a3759d67-bd93-45f2-a064-149aa4e9ef8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771</Words>
  <Application>Microsoft Office PowerPoint</Application>
  <PresentationFormat>Widescreen</PresentationFormat>
  <Paragraphs>117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Courier New</vt:lpstr>
      <vt:lpstr>Lato</vt:lpstr>
      <vt:lpstr>Wingdings</vt:lpstr>
      <vt:lpstr>Office Theme</vt:lpstr>
      <vt:lpstr>PowerPoint Presentation</vt:lpstr>
      <vt:lpstr>PowerPoint Presentation</vt:lpstr>
      <vt:lpstr>Contents</vt:lpstr>
      <vt:lpstr>PowerPoint Presentation</vt:lpstr>
      <vt:lpstr>1. Task assignment</vt:lpstr>
      <vt:lpstr>PowerPoint Presentation</vt:lpstr>
      <vt:lpstr>2. Problem statement</vt:lpstr>
      <vt:lpstr>PowerPoint Presentation</vt:lpstr>
      <vt:lpstr>3. Use-case diagram</vt:lpstr>
      <vt:lpstr>PowerPoint Presentation</vt:lpstr>
      <vt:lpstr>4. General class diagram</vt:lpstr>
      <vt:lpstr>PowerPoint Presentation</vt:lpstr>
      <vt:lpstr>5. Class diagram for detailed package</vt:lpstr>
      <vt:lpstr>5. Class diagram for detailed package</vt:lpstr>
      <vt:lpstr>5. Class diagram for detailed package</vt:lpstr>
      <vt:lpstr>PowerPoint Presentation</vt:lpstr>
      <vt:lpstr>6. Explanation of OOP techniques in our design</vt:lpstr>
      <vt:lpstr>6. Explanation of OOP techniques in our design</vt:lpstr>
      <vt:lpstr>6. Explanation of OOP techniques in our design</vt:lpstr>
      <vt:lpstr>PowerPoint Presentation</vt:lpstr>
      <vt:lpstr>7. Demo scenario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Vu Lam Anh 20214876</cp:lastModifiedBy>
  <cp:revision>1</cp:revision>
  <dcterms:created xsi:type="dcterms:W3CDTF">2021-05-28T04:32:29Z</dcterms:created>
  <dcterms:modified xsi:type="dcterms:W3CDTF">2023-07-16T11:52:22Z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0x01010026E9612E24A31348B5951F20F052821B</vt:lpwstr>
  </property>
</Properties>
</file>