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8" r:id="rId3"/>
    <p:sldId id="33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30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54" r:id="rId56"/>
    <p:sldId id="448" r:id="rId57"/>
    <p:sldId id="449" r:id="rId58"/>
    <p:sldId id="450" r:id="rId59"/>
    <p:sldId id="451" r:id="rId60"/>
    <p:sldId id="452" r:id="rId61"/>
    <p:sldId id="453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396" r:id="rId74"/>
  </p:sldIdLst>
  <p:sldSz cx="9144000" cy="6858000" type="screen4x3"/>
  <p:notesSz cx="6858000" cy="9144000"/>
  <p:custDataLst>
    <p:tags r:id="rId7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F7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6" autoAdjust="0"/>
    <p:restoredTop sz="76776" autoAdjust="0"/>
  </p:normalViewPr>
  <p:slideViewPr>
    <p:cSldViewPr>
      <p:cViewPr varScale="1">
        <p:scale>
          <a:sx n="54" d="100"/>
          <a:sy n="54" d="100"/>
        </p:scale>
        <p:origin x="-1272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Hãy</a:t>
            </a:r>
            <a:r>
              <a:rPr lang="en-US" baseline="0" smtClean="0"/>
              <a:t> sửa lại file Ex4_Error để chương trình chạy đúng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err="1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rgbClr val="199ACC"/>
                </a:solidFill>
              </a:rPr>
              <a:t>© 2016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>
                <a:solidFill>
                  <a:schemeClr val="bg1"/>
                </a:solidFill>
              </a:rPr>
              <a:t>Lập trình C/C++</a:t>
            </a:r>
            <a:endParaRPr lang="en-US" sz="1100" b="1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Ch</a:t>
            </a:r>
            <a:r>
              <a:rPr lang="vi-VN" sz="2800"/>
              <a:t>ương </a:t>
            </a:r>
            <a:r>
              <a:rPr lang="vi-VN" sz="2800" smtClean="0"/>
              <a:t>05</a:t>
            </a:r>
            <a:r>
              <a:rPr lang="vi-VN"/>
              <a:t/>
            </a:r>
            <a:br>
              <a:rPr lang="vi-VN"/>
            </a:br>
            <a:r>
              <a:rPr lang="en-US" sz="2800" smtClean="0"/>
              <a:t>Cấu trúc </a:t>
            </a:r>
            <a:r>
              <a:rPr lang="vi-VN" sz="2800" smtClean="0"/>
              <a:t>lặp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Lê Thành Sách</a:t>
            </a:r>
            <a:endParaRPr lang="en-US"/>
          </a:p>
          <a:p>
            <a:r>
              <a:rPr lang="vi-VN"/>
              <a:t>Trần Quang</a:t>
            </a:r>
          </a:p>
          <a:p>
            <a:endParaRPr lang="vi-V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91" y="-48065"/>
            <a:ext cx="8610600" cy="8382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0" y="762000"/>
            <a:ext cx="4419600" cy="3469782"/>
            <a:chOff x="1295400" y="1981200"/>
            <a:chExt cx="4419600" cy="3469782"/>
          </a:xfrm>
        </p:grpSpPr>
        <p:sp>
          <p:nvSpPr>
            <p:cNvPr id="5" name="Rectangle 4"/>
            <p:cNvSpPr/>
            <p:nvPr/>
          </p:nvSpPr>
          <p:spPr bwMode="auto">
            <a:xfrm>
              <a:off x="2368095" y="3997818"/>
              <a:ext cx="2490585" cy="5334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kumimoji="0" lang="vi-V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câu lệnh</a:t>
              </a: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&gt;</a:t>
              </a:r>
            </a:p>
          </p:txBody>
        </p:sp>
        <p:sp>
          <p:nvSpPr>
            <p:cNvPr id="6" name="Diamond 5"/>
            <p:cNvSpPr/>
            <p:nvPr/>
          </p:nvSpPr>
          <p:spPr bwMode="auto">
            <a:xfrm>
              <a:off x="2297806" y="2814570"/>
              <a:ext cx="2466975" cy="762001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3502718" y="1981200"/>
              <a:ext cx="0" cy="8333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824550" y="29850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lang="vi-VN" dirty="0" smtClean="0">
                  <a:latin typeface="Consolas" charset="0"/>
                  <a:ea typeface="Consolas" charset="0"/>
                  <a:cs typeface="Consolas" charset="0"/>
                </a:rPr>
                <a:t>điều kiện&gt;</a:t>
              </a:r>
              <a:endParaRPr 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3502718" y="3576571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698995" y="4648200"/>
              <a:ext cx="180372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5251361" y="3169743"/>
              <a:ext cx="0" cy="10689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4764781" y="3195570"/>
              <a:ext cx="493019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698995" y="3200400"/>
              <a:ext cx="58700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698995" y="3195571"/>
              <a:ext cx="0" cy="14526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502718" y="4648200"/>
              <a:ext cx="0" cy="8027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ectangle 15"/>
            <p:cNvSpPr/>
            <p:nvPr/>
          </p:nvSpPr>
          <p:spPr bwMode="auto">
            <a:xfrm>
              <a:off x="1295400" y="2362200"/>
              <a:ext cx="4419600" cy="2667000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1046" y="27807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77976" y="35824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4858680" y="4264518"/>
              <a:ext cx="399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914400" y="4304226"/>
            <a:ext cx="7196912" cy="1661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điều kiện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&gt;:</a:t>
            </a:r>
          </a:p>
          <a:p>
            <a:pPr algn="ctr"/>
            <a:r>
              <a:rPr lang="vi-VN" dirty="0" smtClean="0"/>
              <a:t>Là biểu thức luận lý hay chuyển đổi qua luận lý được</a:t>
            </a:r>
          </a:p>
          <a:p>
            <a:pPr algn="ctr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&gt;:</a:t>
            </a:r>
            <a:endParaRPr lang="vi-VN" sz="2400" dirty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vi-VN" dirty="0" smtClean="0"/>
              <a:t>Là câu lệnh đơn hay phức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399"/>
            <a:ext cx="2590800" cy="426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69883"/>
            <a:ext cx="2971800" cy="255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06" y="2047582"/>
            <a:ext cx="23526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38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 (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219200"/>
          </a:xfrm>
        </p:spPr>
        <p:txBody>
          <a:bodyPr/>
          <a:lstStyle/>
          <a:p>
            <a:pPr eaLnBrk="1" hangingPunct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10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10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2438400"/>
            <a:ext cx="8458200" cy="312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counter (</a:t>
            </a:r>
            <a:r>
              <a:rPr lang="en-US" i="1" dirty="0" err="1" smtClean="0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lần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 smtClean="0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)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b="1" i="1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counter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nhỏ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hơn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hoặc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yêu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cầu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theo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đọc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cộng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này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 smtClean="0">
                <a:latin typeface="DejaVu Sans Mono"/>
                <a:ea typeface="DejaVu Sans Mono"/>
                <a:cs typeface="DejaVu Sans Mono"/>
              </a:rPr>
              <a:t>tăng</a:t>
            </a:r>
            <a:r>
              <a:rPr lang="en-US" i="1" dirty="0" smtClean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counter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chia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6889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eaLnBrk="1" hangingPunct="1"/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0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172200" cy="472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38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29" y="1225428"/>
            <a:ext cx="61722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8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 (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eaLnBrk="1" hangingPunct="1"/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 eaLnBrk="1" hangingPunct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FF0000"/>
                </a:solidFill>
              </a:rPr>
              <a:t>biến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cờ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(sentinel)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eaLnBrk="1" hangingPunct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lộn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 eaLnBrk="1" hangingPunct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lvl="1" eaLnBrk="1" hangingPunct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-1</a:t>
            </a:r>
          </a:p>
          <a:p>
            <a:pPr lvl="1" eaLnBrk="1" hangingPunct="1"/>
            <a:r>
              <a:rPr lang="en-US" dirty="0"/>
              <a:t>95, 96, 75, 89 </a:t>
            </a:r>
            <a:r>
              <a:rPr lang="en-US" dirty="0" err="1"/>
              <a:t>rồi</a:t>
            </a:r>
            <a:r>
              <a:rPr lang="en-US" dirty="0"/>
              <a:t> -1</a:t>
            </a:r>
          </a:p>
          <a:p>
            <a:pPr lvl="1" eaLnBrk="1" hangingPunct="1"/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(95 + 96 + 75 + 89)/4</a:t>
            </a:r>
          </a:p>
          <a:p>
            <a:pPr eaLnBrk="1" hangingPunct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eaLnBrk="1" hangingPunct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2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752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).</a:t>
            </a:r>
          </a:p>
          <a:p>
            <a:pPr eaLnBrk="1" hangingPunct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giã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28575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xác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định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của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lớp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2900" y="34290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Chỉ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thể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hiện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ứng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dụng</a:t>
            </a:r>
            <a:r>
              <a:rPr lang="en-US" sz="2400" dirty="0">
                <a:cs typeface="Tahoma" pitchFamily="34" charset="0"/>
              </a:rPr>
              <a:t>, </a:t>
            </a:r>
            <a:r>
              <a:rPr lang="en-US" sz="2400" dirty="0" err="1">
                <a:cs typeface="Tahoma" pitchFamily="34" charset="0"/>
              </a:rPr>
              <a:t>chưa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đủ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để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viết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ứng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dụng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smtClean="0">
                <a:cs typeface="Tahoma" pitchFamily="34" charset="0"/>
              </a:rPr>
              <a:t>C/C++</a:t>
            </a:r>
            <a:endParaRPr lang="en-US" sz="2400" dirty="0">
              <a:cs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Bắt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đầu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tinh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chỉnh</a:t>
            </a:r>
            <a:endParaRPr lang="en-US" sz="24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3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295400"/>
          </a:xfrm>
        </p:spPr>
        <p:txBody>
          <a:bodyPr/>
          <a:lstStyle/>
          <a:p>
            <a:pPr eaLnBrk="1" hangingPunct="1"/>
            <a:r>
              <a:rPr lang="en-US" dirty="0"/>
              <a:t>Chia </a:t>
            </a:r>
            <a:r>
              <a:rPr lang="en-US" b="1" i="1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eaLnBrk="1" hangingPunct="1"/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2514600"/>
            <a:ext cx="84582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khởi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tạo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,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rồi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đã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toán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35814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Mỗi lần tinh chỉnh mô tả cùng giải thuật, chỉ khác về mức độ chi tiết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Ba bước chung: khởi tạo, nhập và xử lý biến, tính toán và xuất kết quả</a:t>
            </a:r>
          </a:p>
        </p:txBody>
      </p:sp>
    </p:spTree>
    <p:extLst>
      <p:ext uri="{BB962C8B-B14F-4D97-AF65-F5344CB8AC3E}">
        <p14:creationId xmlns:p14="http://schemas.microsoft.com/office/powerpoint/2010/main" val="286701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ấu trúc 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vi-VN" dirty="0" smtClean="0"/>
              <a:t>Câu </a:t>
            </a:r>
            <a:r>
              <a:rPr lang="vi-VN" dirty="0"/>
              <a:t>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dirty="0"/>
              <a:t>Câu 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is-I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endParaRPr lang="en-US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dirty="0" smtClean="0"/>
              <a:t>Câu </a:t>
            </a:r>
            <a:r>
              <a:rPr lang="vi-VN" dirty="0"/>
              <a:t>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smtClean="0"/>
              <a:t>Quiz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2133600"/>
          </a:xfrm>
        </p:spPr>
        <p:txBody>
          <a:bodyPr/>
          <a:lstStyle/>
          <a:p>
            <a:pPr eaLnBrk="1" hangingPunct="1"/>
            <a:r>
              <a:rPr lang="en-US" dirty="0"/>
              <a:t>Ta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 eaLnBrk="1" hangingPunct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US" dirty="0"/>
          </a:p>
          <a:p>
            <a:pPr lvl="1" eaLnBrk="1" hangingPunct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 eaLnBrk="1" hangingPunct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 eaLnBrk="1" hangingPunct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32766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>
                <a:latin typeface="DejaVu Sans Mono"/>
                <a:ea typeface="DejaVu Sans Mono"/>
                <a:cs typeface="DejaVu Sans Mono"/>
              </a:rPr>
              <a:t>	khởi tạo biến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3886200"/>
            <a:ext cx="84582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>
                <a:latin typeface="DejaVu Sans Mono"/>
                <a:ea typeface="DejaVu Sans Mono"/>
                <a:cs typeface="DejaVu Sans Mono"/>
              </a:rPr>
              <a:t>	khởi tạo biến total (tổng điểm) bằng 0</a:t>
            </a:r>
          </a:p>
          <a:p>
            <a:pPr>
              <a:defRPr/>
            </a:pPr>
            <a:r>
              <a:rPr lang="en-US" i="1">
                <a:latin typeface="DejaVu Sans Mono"/>
                <a:ea typeface="DejaVu Sans Mono"/>
                <a:cs typeface="DejaVu Sans Mono"/>
              </a:rPr>
              <a:t>	khởi tạo biến counter (số lượng điểm) bằng 0</a:t>
            </a:r>
          </a:p>
        </p:txBody>
      </p:sp>
    </p:spTree>
    <p:extLst>
      <p:ext uri="{BB962C8B-B14F-4D97-AF65-F5344CB8AC3E}">
        <p14:creationId xmlns:p14="http://schemas.microsoft.com/office/powerpoint/2010/main" val="281230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1600200"/>
          </a:xfrm>
        </p:spPr>
        <p:txBody>
          <a:bodyPr/>
          <a:lstStyle/>
          <a:p>
            <a:pPr eaLnBrk="1" hangingPunct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  <a:p>
            <a:pPr lvl="1" eaLnBrk="1" hangingPunct="1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95400"/>
            <a:ext cx="8458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,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rồi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đã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5200"/>
            <a:ext cx="84582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đầu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while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chưa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thêm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cộng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		</a:t>
            </a:r>
          </a:p>
        </p:txBody>
      </p:sp>
    </p:spTree>
    <p:extLst>
      <p:ext uri="{BB962C8B-B14F-4D97-AF65-F5344CB8AC3E}">
        <p14:creationId xmlns:p14="http://schemas.microsoft.com/office/powerpoint/2010/main" val="67505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8610600" cy="914400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do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900" y="16002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toán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2209800"/>
            <a:ext cx="84582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nếu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khác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chia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ngược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"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Không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thấy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0435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4582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khởi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tạo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,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rồi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số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đã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tính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toán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ra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778" y="2057400"/>
            <a:ext cx="84582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đầu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</a:t>
            </a:r>
          </a:p>
          <a:p>
            <a:pPr>
              <a:defRPr/>
            </a:pP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while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chưa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thêm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vào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total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cộng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lên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1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nhắc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người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dùng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tiếp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(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có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thể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cờ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)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4572000"/>
            <a:ext cx="8458200" cy="152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nếu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khác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0</a:t>
            </a: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gán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là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tổng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chia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cho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đếm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giá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trị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trung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bình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ngược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lại</a:t>
            </a:r>
            <a:endParaRPr lang="en-US" i="1" dirty="0">
              <a:latin typeface="DejaVu Sans Mono"/>
              <a:ea typeface="DejaVu Sans Mono"/>
              <a:cs typeface="DejaVu Sans Mono"/>
            </a:endParaRPr>
          </a:p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	in "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Không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thấy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điểm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i="1" dirty="0" err="1">
                <a:latin typeface="DejaVu Sans Mono"/>
                <a:ea typeface="DejaVu Sans Mono"/>
                <a:cs typeface="DejaVu Sans Mono"/>
              </a:rPr>
              <a:t>nhập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9958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4876800" cy="499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10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while (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94781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8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914400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8229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Dù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>
                <a:latin typeface="DejaVu Sans Mono"/>
                <a:ea typeface="DejaVu Sans Mono"/>
                <a:cs typeface="DejaVu Sans Mono"/>
              </a:rPr>
              <a:t>average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có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kiểu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b="1" dirty="0">
                <a:latin typeface="DejaVu Sans Mono"/>
                <a:cs typeface="Tahoma" pitchFamily="34" charset="0"/>
              </a:rPr>
              <a:t>float</a:t>
            </a:r>
            <a:r>
              <a:rPr lang="en-US" sz="2400" dirty="0">
                <a:cs typeface="Tahoma" pitchFamily="34" charset="0"/>
              </a:rPr>
              <a:t>, </a:t>
            </a:r>
            <a:r>
              <a:rPr lang="en-US" sz="2400" dirty="0" err="1">
                <a:cs typeface="Tahoma" pitchFamily="34" charset="0"/>
              </a:rPr>
              <a:t>phép</a:t>
            </a:r>
            <a:r>
              <a:rPr lang="en-US" sz="2400" dirty="0">
                <a:cs typeface="Tahoma" pitchFamily="34" charset="0"/>
              </a:rPr>
              <a:t> chia </a:t>
            </a:r>
            <a:r>
              <a:rPr lang="en-US" sz="2400" dirty="0" err="1">
                <a:cs typeface="Tahoma" pitchFamily="34" charset="0"/>
              </a:rPr>
              <a:t>vẫn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phải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thập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phân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như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mong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đợi</a:t>
            </a:r>
            <a:r>
              <a:rPr lang="en-US" sz="2400" dirty="0">
                <a:cs typeface="Tahoma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err="1">
                <a:cs typeface="Tahoma" pitchFamily="34" charset="0"/>
              </a:rPr>
              <a:t>Chuyển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đổi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tạm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cs typeface="Tahoma" pitchFamily="34" charset="0"/>
              </a:rPr>
              <a:t>thời</a:t>
            </a:r>
            <a:r>
              <a:rPr lang="en-US" sz="2400" dirty="0">
                <a:solidFill>
                  <a:srgbClr val="FF0000"/>
                </a:solidFill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các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giá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trị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của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>
                <a:latin typeface="DejaVu Sans Mono"/>
                <a:ea typeface="DejaVu Sans Mono"/>
                <a:cs typeface="DejaVu Sans Mono"/>
              </a:rPr>
              <a:t>total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và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>
                <a:latin typeface="DejaVu Sans Mono"/>
                <a:ea typeface="DejaVu Sans Mono"/>
                <a:cs typeface="DejaVu Sans Mono"/>
              </a:rPr>
              <a:t>counter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thành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dirty="0" err="1">
                <a:cs typeface="Tahoma" pitchFamily="34" charset="0"/>
              </a:rPr>
              <a:t>kiểu</a:t>
            </a:r>
            <a:r>
              <a:rPr lang="en-US" sz="2400" dirty="0">
                <a:cs typeface="Tahoma" pitchFamily="34" charset="0"/>
              </a:rPr>
              <a:t> </a:t>
            </a:r>
            <a:r>
              <a:rPr lang="en-US" sz="2400" b="1" dirty="0">
                <a:latin typeface="DejaVu Sans Mono"/>
                <a:cs typeface="Tahoma" pitchFamily="34" charset="0"/>
              </a:rPr>
              <a:t>float.</a:t>
            </a:r>
            <a:endParaRPr lang="en-US" sz="2400" b="1" dirty="0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286000"/>
            <a:ext cx="8458200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b="1" i="1" dirty="0">
                <a:latin typeface="DejaVu Sans Mono"/>
                <a:ea typeface="DejaVu Sans Mono"/>
                <a:cs typeface="DejaVu Sans Mono"/>
              </a:rPr>
              <a:t>float</a:t>
            </a:r>
            <a:r>
              <a:rPr lang="en-US" i="1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average;</a:t>
            </a:r>
          </a:p>
          <a:p>
            <a:pPr>
              <a:defRPr/>
            </a:pPr>
            <a:r>
              <a:rPr lang="en-US" dirty="0">
                <a:latin typeface="DejaVu Sans Mono"/>
                <a:ea typeface="DejaVu Sans Mono"/>
                <a:cs typeface="DejaVu Sans Mono"/>
              </a:rPr>
              <a:t>	average = total / counter;</a:t>
            </a:r>
          </a:p>
        </p:txBody>
      </p:sp>
    </p:spTree>
    <p:extLst>
      <p:ext uri="{BB962C8B-B14F-4D97-AF65-F5344CB8AC3E}">
        <p14:creationId xmlns:p14="http://schemas.microsoft.com/office/powerpoint/2010/main" val="105590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609600"/>
          </a:xfrm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ngôi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24384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Tạo ra một bản sao </a:t>
            </a:r>
            <a:r>
              <a:rPr lang="en-US" sz="2400">
                <a:latin typeface="DejaVu Sans Mono"/>
                <a:ea typeface="DejaVu Sans Mono"/>
                <a:cs typeface="DejaVu Sans Mono"/>
              </a:rPr>
              <a:t>total</a:t>
            </a:r>
            <a:r>
              <a:rPr lang="en-US" sz="2400">
                <a:cs typeface="Tahoma" pitchFamily="34" charset="0"/>
              </a:rPr>
              <a:t> (ở bên phải toán tử) </a:t>
            </a:r>
            <a:r>
              <a:rPr lang="en-US" sz="2400">
                <a:solidFill>
                  <a:srgbClr val="FF0000"/>
                </a:solidFill>
                <a:cs typeface="Tahoma" pitchFamily="34" charset="0"/>
              </a:rPr>
              <a:t>tạm</a:t>
            </a:r>
            <a:r>
              <a:rPr lang="en-US" sz="2400">
                <a:cs typeface="Tahoma" pitchFamily="34" charset="0"/>
              </a:rPr>
              <a:t> có kiểu số thực dấu chấm động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Giá trị lưu trong </a:t>
            </a:r>
            <a:r>
              <a:rPr lang="en-US" sz="2400">
                <a:latin typeface="DejaVu Sans Mono"/>
                <a:ea typeface="DejaVu Sans Mono"/>
                <a:cs typeface="DejaVu Sans Mono"/>
              </a:rPr>
              <a:t>total</a:t>
            </a:r>
            <a:r>
              <a:rPr lang="en-US" sz="2400">
                <a:cs typeface="Tahoma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cs typeface="Tahoma" pitchFamily="34" charset="0"/>
              </a:rPr>
              <a:t>vẫn là số nguyên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cs typeface="Tahoma" pitchFamily="34" charset="0"/>
              </a:rPr>
              <a:t>Sử dụng toán tử ép kiểu gọi là </a:t>
            </a:r>
            <a:r>
              <a:rPr lang="en-US" sz="2400" b="1" i="1">
                <a:solidFill>
                  <a:srgbClr val="FF0000"/>
                </a:solidFill>
                <a:cs typeface="Tahoma" pitchFamily="34" charset="0"/>
              </a:rPr>
              <a:t>chuyển đổi tường minh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1828800"/>
            <a:ext cx="84582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average = ( </a:t>
            </a:r>
            <a:r>
              <a:rPr lang="en-US" b="1" i="1" dirty="0">
                <a:latin typeface="DejaVu Sans Mono"/>
                <a:ea typeface="DejaVu Sans Mono"/>
                <a:cs typeface="DejaVu Sans Mono"/>
              </a:rPr>
              <a:t>float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) total / counter;</a:t>
            </a:r>
          </a:p>
        </p:txBody>
      </p:sp>
    </p:spTree>
    <p:extLst>
      <p:ext uri="{BB962C8B-B14F-4D97-AF65-F5344CB8AC3E}">
        <p14:creationId xmlns:p14="http://schemas.microsoft.com/office/powerpoint/2010/main" val="232956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199"/>
            <a:ext cx="6172200" cy="472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6172200" y="2590800"/>
            <a:ext cx="1905000" cy="381000"/>
          </a:xfrm>
          <a:prstGeom prst="wedgeRectCallout">
            <a:avLst>
              <a:gd name="adj1" fmla="val -146556"/>
              <a:gd name="adj2" fmla="val 43014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ounter += 1;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155788" y="1524000"/>
            <a:ext cx="1905000" cy="381000"/>
          </a:xfrm>
          <a:prstGeom prst="wedgeRectCallout">
            <a:avLst>
              <a:gd name="adj1" fmla="val -159848"/>
              <a:gd name="adj2" fmla="val 64430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total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+=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val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629400" y="4191000"/>
            <a:ext cx="1905000" cy="381000"/>
          </a:xfrm>
          <a:prstGeom prst="wedgeRectCallout">
            <a:avLst>
              <a:gd name="adj1" fmla="val -165018"/>
              <a:gd name="adj2" fmla="val 2030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ounter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++;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5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60960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2362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>
                <a:latin typeface="+mn-lt"/>
                <a:cs typeface="Tahoma" pitchFamily="34" charset="0"/>
              </a:rPr>
              <a:t>Nếu 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Tahoma" pitchFamily="34" charset="0"/>
              </a:rPr>
              <a:t>toánTử</a:t>
            </a:r>
            <a:r>
              <a:rPr lang="en-US" sz="2400" dirty="0">
                <a:latin typeface="+mn-lt"/>
                <a:cs typeface="Tahoma" pitchFamily="34" charset="0"/>
              </a:rPr>
              <a:t> là một trong các phép toán 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+, -, *, /</a:t>
            </a:r>
            <a:r>
              <a:rPr lang="en-US" sz="2400" dirty="0">
                <a:latin typeface="+mn-lt"/>
                <a:ea typeface="DejaVu Sans Mono" pitchFamily="49" charset="0"/>
                <a:cs typeface="Tahoma" pitchFamily="34" charset="0"/>
              </a:rPr>
              <a:t>,</a:t>
            </a:r>
            <a:r>
              <a:rPr lang="en-US" sz="2400" dirty="0">
                <a:latin typeface="+mn-lt"/>
                <a:cs typeface="Tahoma" pitchFamily="34" charset="0"/>
              </a:rPr>
              <a:t> 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%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dirty="0">
                <a:latin typeface="+mn-lt"/>
                <a:cs typeface="Tahoma" pitchFamily="34" charset="0"/>
              </a:rPr>
              <a:t>Đều có thể viết lại dưới dạng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76400"/>
            <a:ext cx="7848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=  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DejaVu Sans Mono"/>
                <a:ea typeface="DejaVu Sans Mono"/>
                <a:cs typeface="DejaVu Sans Mono"/>
              </a:rPr>
              <a:t>toánTử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biểuThức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7848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defRPr/>
            </a:pPr>
            <a:r>
              <a:rPr lang="en-US" i="1" dirty="0">
                <a:latin typeface="DejaVu Sans Mono"/>
                <a:ea typeface="DejaVu Sans Mono"/>
                <a:cs typeface="DejaVu Sans Mono"/>
              </a:rPr>
              <a:t>	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biến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DejaVu Sans Mono"/>
                <a:ea typeface="DejaVu Sans Mono"/>
                <a:cs typeface="DejaVu Sans Mono"/>
              </a:rPr>
              <a:t>toánTử</a:t>
            </a:r>
            <a:r>
              <a:rPr lang="en-US" sz="2400" i="1" dirty="0" smtClean="0">
                <a:latin typeface="DejaVu Sans Mono"/>
                <a:ea typeface="DejaVu Sans Mono"/>
                <a:cs typeface="DejaVu Sans Mono"/>
              </a:rPr>
              <a:t> = </a:t>
            </a:r>
            <a:r>
              <a:rPr lang="en-US" sz="2400" i="1" dirty="0" err="1">
                <a:latin typeface="DejaVu Sans Mono"/>
                <a:ea typeface="DejaVu Sans Mono"/>
                <a:cs typeface="DejaVu Sans Mono"/>
              </a:rPr>
              <a:t>biểuThức</a:t>
            </a:r>
            <a:r>
              <a:rPr lang="en-US" sz="2400" i="1" dirty="0">
                <a:latin typeface="DejaVu Sans Mono"/>
                <a:ea typeface="DejaVu Sans Mono"/>
                <a:cs typeface="DejaVu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442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ấu </a:t>
            </a:r>
            <a:r>
              <a:rPr lang="vi-VN" dirty="0"/>
              <a:t>trúc </a:t>
            </a:r>
            <a:r>
              <a:rPr lang="vi-VN" dirty="0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vi-VN" dirty="0" smtClean="0"/>
              <a:t> điều khiển </a:t>
            </a:r>
          </a:p>
          <a:p>
            <a:pPr lvl="1"/>
            <a:r>
              <a:rPr lang="vi-VN" dirty="0" smtClean="0"/>
              <a:t>Tuần tự: </a:t>
            </a:r>
          </a:p>
          <a:p>
            <a:pPr lvl="2"/>
            <a:r>
              <a:rPr lang="en-US" dirty="0"/>
              <a:t>B</a:t>
            </a:r>
            <a:r>
              <a:rPr lang="vi-VN" dirty="0" smtClean="0"/>
              <a:t>ản </a:t>
            </a:r>
            <a:r>
              <a:rPr lang="vi-VN" dirty="0" smtClean="0"/>
              <a:t>chất của chương trình là tuần tự, hết lệnh này đến lệnh khác</a:t>
            </a:r>
          </a:p>
          <a:p>
            <a:pPr lvl="1"/>
            <a:r>
              <a:rPr lang="vi-VN" dirty="0" smtClean="0"/>
              <a:t>Rẽ nhánh</a:t>
            </a:r>
          </a:p>
          <a:p>
            <a:pPr lvl="2"/>
            <a:r>
              <a:rPr lang="vi-VN" dirty="0" smtClean="0"/>
              <a:t>Để chọn thực thi một số phát biểu</a:t>
            </a:r>
          </a:p>
          <a:p>
            <a:pPr lvl="2"/>
            <a:r>
              <a:rPr lang="vi-VN" dirty="0" smtClean="0"/>
              <a:t>Đã học – chương trước</a:t>
            </a:r>
          </a:p>
          <a:p>
            <a:pPr lvl="1"/>
            <a:r>
              <a:rPr lang="vi-VN" dirty="0" smtClean="0"/>
              <a:t>Lặp</a:t>
            </a:r>
          </a:p>
          <a:p>
            <a:pPr lvl="2"/>
            <a:r>
              <a:rPr lang="vi-VN" dirty="0" smtClean="0"/>
              <a:t>Thực thi một công </a:t>
            </a:r>
            <a:r>
              <a:rPr lang="vi-VN" dirty="0" smtClean="0"/>
              <a:t>việc </a:t>
            </a:r>
            <a:r>
              <a:rPr lang="vi-VN" dirty="0" smtClean="0"/>
              <a:t>nhiều lần.</a:t>
            </a:r>
          </a:p>
          <a:p>
            <a:pPr lvl="2"/>
            <a:endParaRPr lang="vi-VN" dirty="0" smtClean="0"/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3506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229600" cy="3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C/C++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1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eaLnBrk="1" hangingPunct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++</a:t>
            </a:r>
          </a:p>
          <a:p>
            <a:pPr eaLnBrk="1" hangingPunct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--</a:t>
            </a: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Đặt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toán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tử</a:t>
            </a:r>
            <a:r>
              <a:rPr lang="en-US" dirty="0">
                <a:ea typeface="DejaVu Sans Mono"/>
                <a:cs typeface="DejaVu Sans Mono"/>
              </a:rPr>
              <a:t> ở </a:t>
            </a:r>
            <a:r>
              <a:rPr lang="en-US" dirty="0" err="1">
                <a:ea typeface="DejaVu Sans Mono"/>
                <a:cs typeface="DejaVu Sans Mono"/>
              </a:rPr>
              <a:t>trước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số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hạng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gọi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là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DejaVu Sans Mono"/>
                <a:cs typeface="DejaVu Sans Mono"/>
              </a:rPr>
              <a:t>prefix</a:t>
            </a: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Đặt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toán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tử</a:t>
            </a:r>
            <a:r>
              <a:rPr lang="en-US" dirty="0">
                <a:ea typeface="DejaVu Sans Mono"/>
                <a:cs typeface="DejaVu Sans Mono"/>
              </a:rPr>
              <a:t> ở </a:t>
            </a:r>
            <a:r>
              <a:rPr lang="en-US" dirty="0" err="1">
                <a:ea typeface="DejaVu Sans Mono"/>
                <a:cs typeface="DejaVu Sans Mono"/>
              </a:rPr>
              <a:t>sau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số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hạng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gọi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là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b="1" i="1" dirty="0">
                <a:solidFill>
                  <a:srgbClr val="FF0000"/>
                </a:solidFill>
                <a:ea typeface="DejaVu Sans Mono"/>
                <a:cs typeface="DejaVu Sans Mono"/>
              </a:rPr>
              <a:t>postfix</a:t>
            </a: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Có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sự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khác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nhau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giữa</a:t>
            </a:r>
            <a:r>
              <a:rPr lang="en-US" dirty="0">
                <a:ea typeface="DejaVu Sans Mono"/>
                <a:cs typeface="DejaVu Sans Mono"/>
              </a:rPr>
              <a:t> prefix </a:t>
            </a:r>
            <a:r>
              <a:rPr lang="en-US" dirty="0" err="1">
                <a:ea typeface="DejaVu Sans Mono"/>
                <a:cs typeface="DejaVu Sans Mono"/>
              </a:rPr>
              <a:t>và</a:t>
            </a:r>
            <a:r>
              <a:rPr lang="en-US" dirty="0">
                <a:ea typeface="DejaVu Sans Mono"/>
                <a:cs typeface="DejaVu Sans Mono"/>
              </a:rPr>
              <a:t> postfix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4876800" cy="15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41227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114800"/>
            <a:ext cx="51789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567237"/>
            <a:ext cx="41243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516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do … while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914400"/>
            <a:ext cx="4419600" cy="3294309"/>
            <a:chOff x="1676400" y="762000"/>
            <a:chExt cx="4419600" cy="3294309"/>
          </a:xfrm>
        </p:grpSpPr>
        <p:sp>
          <p:nvSpPr>
            <p:cNvPr id="5" name="Rectangle 4"/>
            <p:cNvSpPr/>
            <p:nvPr/>
          </p:nvSpPr>
          <p:spPr bwMode="auto">
            <a:xfrm>
              <a:off x="2593556" y="1576858"/>
              <a:ext cx="2490585" cy="5334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kumimoji="0" lang="vi-V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câu lệnh</a:t>
              </a: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&gt;</a:t>
              </a:r>
            </a:p>
          </p:txBody>
        </p:sp>
        <p:sp>
          <p:nvSpPr>
            <p:cNvPr id="6" name="Diamond 5"/>
            <p:cNvSpPr/>
            <p:nvPr/>
          </p:nvSpPr>
          <p:spPr bwMode="auto">
            <a:xfrm>
              <a:off x="2636989" y="2491526"/>
              <a:ext cx="2466975" cy="762001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3883718" y="762000"/>
              <a:ext cx="0" cy="8333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3036266" y="269557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Consolas" charset="0"/>
                  <a:ea typeface="Consolas" charset="0"/>
                  <a:cs typeface="Consolas" charset="0"/>
                </a:rPr>
                <a:t>&lt;</a:t>
              </a:r>
              <a:r>
                <a:rPr lang="vi-VN" smtClean="0">
                  <a:latin typeface="Consolas" charset="0"/>
                  <a:ea typeface="Consolas" charset="0"/>
                  <a:cs typeface="Consolas" charset="0"/>
                </a:rPr>
                <a:t>điều kiện&gt;</a:t>
              </a:r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3887349" y="2104017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632361" y="1295668"/>
              <a:ext cx="0" cy="15768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3928425" y="1295668"/>
              <a:ext cx="1703936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870476" y="3253527"/>
              <a:ext cx="0" cy="8027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676400" y="1143000"/>
              <a:ext cx="4419600" cy="2667000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0476" y="325352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506" y="252857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5103964" y="2872526"/>
              <a:ext cx="52839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880288" y="4304226"/>
            <a:ext cx="7196912" cy="1661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điều kiện</a:t>
            </a:r>
            <a:r>
              <a:rPr lang="vi-VN" sz="2400">
                <a:latin typeface="Consolas" charset="0"/>
                <a:ea typeface="Consolas" charset="0"/>
                <a:cs typeface="Consolas" charset="0"/>
              </a:rPr>
              <a:t>&gt;:</a:t>
            </a:r>
          </a:p>
          <a:p>
            <a:pPr algn="ctr"/>
            <a:r>
              <a:rPr lang="vi-VN" smtClean="0"/>
              <a:t>Là biểu thức luận lý hay chuyển đổi qua luận lý được</a:t>
            </a:r>
          </a:p>
          <a:p>
            <a:pPr algn="ctr"/>
            <a:r>
              <a:rPr lang="en-US" sz="240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en-US" sz="2400" smtClean="0">
                <a:latin typeface="Consolas" charset="0"/>
                <a:ea typeface="Consolas" charset="0"/>
                <a:cs typeface="Consolas" charset="0"/>
              </a:rPr>
              <a:t>&gt;:</a:t>
            </a:r>
            <a:endParaRPr lang="vi-VN" sz="240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vi-VN" smtClean="0"/>
              <a:t>Là câu lệnh đơn hay phức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0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do …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Nguyên tắc thực thi</a:t>
            </a:r>
          </a:p>
          <a:p>
            <a:pPr lvl="1"/>
            <a:r>
              <a:rPr lang="vi-VN" dirty="0"/>
              <a:t>(1) Chương trình thực thi ngay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2"/>
            <a:r>
              <a:rPr lang="vi-VN" dirty="0"/>
              <a:t>Do đó,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vi-VN" dirty="0"/>
              <a:t>được thực thi ít nhất 01 lần</a:t>
            </a:r>
          </a:p>
          <a:p>
            <a:pPr lvl="2"/>
            <a:r>
              <a:rPr lang="vi-VN" dirty="0"/>
              <a:t>Sau khi thực thi xong, chương trình đánh giá biểu thức điều kiện và kiểm tra</a:t>
            </a:r>
          </a:p>
          <a:p>
            <a:pPr lvl="1"/>
            <a:r>
              <a:rPr lang="vi-VN" dirty="0"/>
              <a:t>(2) Nếu điều kiện là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/>
              <a:t>Đi đến bước (1) để thực </a:t>
            </a:r>
            <a:r>
              <a:rPr lang="en-US" dirty="0" err="1"/>
              <a:t>th</a:t>
            </a:r>
            <a:r>
              <a:rPr lang="vi-VN" dirty="0"/>
              <a:t>i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 </a:t>
            </a:r>
            <a:endParaRPr lang="vi-VN" dirty="0"/>
          </a:p>
          <a:p>
            <a:pPr lvl="1"/>
            <a:r>
              <a:rPr lang="vi-VN" dirty="0"/>
              <a:t>(3) Ngược lại, (</a:t>
            </a:r>
            <a:r>
              <a:rPr lang="vi-VN" dirty="0">
                <a:solidFill>
                  <a:srgbClr val="0432FF"/>
                </a:solidFill>
              </a:rPr>
              <a:t>false</a:t>
            </a:r>
            <a:r>
              <a:rPr lang="vi-VN" dirty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2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do … 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1219200"/>
            <a:ext cx="3581400" cy="156966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&lt;điều kiện&gt;)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96926"/>
            <a:ext cx="3657600" cy="156966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&lt;điều kiện&gt;)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523093"/>
            <a:ext cx="411480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1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2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N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&lt;điều kiện&gt;)</a:t>
            </a:r>
          </a:p>
        </p:txBody>
      </p:sp>
    </p:spTree>
    <p:extLst>
      <p:ext uri="{BB962C8B-B14F-4D97-AF65-F5344CB8AC3E}">
        <p14:creationId xmlns:p14="http://schemas.microsoft.com/office/powerpoint/2010/main" val="3656147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do … while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43218" cy="328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200736" cy="346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5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981200"/>
          </a:xfrm>
        </p:spPr>
        <p:txBody>
          <a:bodyPr/>
          <a:lstStyle/>
          <a:p>
            <a:pPr eaLnBrk="1" hangingPunct="1"/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b="1" i="1" dirty="0" err="1"/>
              <a:t>Biến</a:t>
            </a:r>
            <a:r>
              <a:rPr lang="en-US" b="1" i="1" dirty="0"/>
              <a:t> </a:t>
            </a:r>
            <a:r>
              <a:rPr lang="en-US" b="1" i="1" dirty="0" err="1"/>
              <a:t>điều</a:t>
            </a:r>
            <a:r>
              <a:rPr lang="en-US" b="1" i="1" dirty="0"/>
              <a:t> </a:t>
            </a:r>
            <a:r>
              <a:rPr lang="en-US" b="1" i="1" dirty="0" err="1"/>
              <a:t>khiển</a:t>
            </a:r>
            <a:r>
              <a:rPr lang="en-US" dirty="0"/>
              <a:t> (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  <a:p>
            <a:pPr lvl="1" eaLnBrk="1" hangingPunct="1"/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ban </a:t>
            </a:r>
            <a:r>
              <a:rPr lang="en-US" b="1" i="1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1" eaLnBrk="1" hangingPunct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b="1" i="1" dirty="0" err="1"/>
              <a:t>tăng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i="1" dirty="0" err="1"/>
              <a:t>giảm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 eaLnBrk="1" hangingPunct="1"/>
            <a:r>
              <a:rPr lang="en-US" b="1" i="1" dirty="0" err="1"/>
              <a:t>Điều</a:t>
            </a:r>
            <a:r>
              <a:rPr lang="en-US" b="1" i="1" dirty="0"/>
              <a:t> </a:t>
            </a:r>
            <a:r>
              <a:rPr lang="en-US" b="1" i="1" dirty="0" err="1"/>
              <a:t>kiện</a:t>
            </a:r>
            <a:r>
              <a:rPr lang="en-US" b="1" i="1" dirty="0"/>
              <a:t> </a:t>
            </a:r>
            <a:r>
              <a:rPr lang="en-US" b="1" i="1" dirty="0" err="1"/>
              <a:t>lặp-tiếp</a:t>
            </a:r>
            <a:r>
              <a:rPr lang="en-US" b="1" i="1" dirty="0"/>
              <a:t> </a:t>
            </a:r>
            <a:r>
              <a:rPr lang="en-US" b="1" i="1" dirty="0" err="1"/>
              <a:t>tục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44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4" y="1031631"/>
            <a:ext cx="3488055" cy="30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12" y="3505200"/>
            <a:ext cx="5312931" cy="2590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0334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71575" y="1253544"/>
            <a:ext cx="7058025" cy="4613856"/>
            <a:chOff x="152400" y="990600"/>
            <a:chExt cx="6629400" cy="41148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990600"/>
              <a:ext cx="6629400" cy="4114800"/>
              <a:chOff x="762000" y="914400"/>
              <a:chExt cx="6629400" cy="4114800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752600" y="1524000"/>
                <a:ext cx="2490585" cy="52857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kumimoji="0" lang="vi-V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khởi tạo&gt;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1834695" y="3616818"/>
                <a:ext cx="2490585" cy="53340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kumimoji="0" lang="vi-V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câu lệnh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&gt;</a:t>
                </a:r>
              </a:p>
            </p:txBody>
          </p:sp>
          <p:sp>
            <p:nvSpPr>
              <p:cNvPr id="10" name="Diamond 9"/>
              <p:cNvSpPr/>
              <p:nvPr/>
            </p:nvSpPr>
            <p:spPr bwMode="auto">
              <a:xfrm>
                <a:off x="1764406" y="2433570"/>
                <a:ext cx="2466975" cy="762001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969318" y="2052570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2291150" y="2604077"/>
                <a:ext cx="1577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lang="vi-VN" smtClean="0">
                    <a:latin typeface="Consolas" charset="0"/>
                    <a:ea typeface="Consolas" charset="0"/>
                    <a:cs typeface="Consolas" charset="0"/>
                  </a:rPr>
                  <a:t>điều kiện&gt;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648200" y="3616818"/>
                <a:ext cx="2466975" cy="53340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</a:t>
                </a:r>
                <a:r>
                  <a:rPr kumimoji="0" lang="vi-V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thay đổi giá trị</a:t>
                </a: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&gt;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2969318" y="3195571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1165595" y="4267200"/>
                <a:ext cx="1803723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5881284" y="2243070"/>
                <a:ext cx="0" cy="13737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2997892" y="2243070"/>
                <a:ext cx="288339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165595" y="2819400"/>
                <a:ext cx="58700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1165595" y="2814571"/>
                <a:ext cx="0" cy="145262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2969318" y="914400"/>
                <a:ext cx="0" cy="609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2969318" y="4226418"/>
                <a:ext cx="0" cy="80278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762000" y="1295400"/>
                <a:ext cx="6629400" cy="33528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23" name="Straight Arrow Connector 22"/>
              <p:cNvCxnSpPr>
                <a:endCxn id="13" idx="1"/>
              </p:cNvCxnSpPr>
              <p:nvPr/>
            </p:nvCxnSpPr>
            <p:spPr bwMode="auto">
              <a:xfrm>
                <a:off x="4325280" y="3883518"/>
                <a:ext cx="32292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01142" y="255591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34976" y="32776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21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5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“Hello”</a:t>
            </a:r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eaLnBrk="1" hangingPunct="1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("Hello\n");	</a:t>
            </a:r>
          </a:p>
          <a:p>
            <a:pPr eaLnBrk="1" hangingPunct="1"/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100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953000"/>
          </a:xfrm>
        </p:spPr>
        <p:txBody>
          <a:bodyPr/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khởi tạo&gt;</a:t>
            </a:r>
            <a:endParaRPr lang="vi-VN" dirty="0"/>
          </a:p>
          <a:p>
            <a:pPr lvl="1"/>
            <a:r>
              <a:rPr lang="vi-VN" sz="1800" dirty="0"/>
              <a:t>Công dụng:</a:t>
            </a:r>
          </a:p>
          <a:p>
            <a:pPr lvl="2"/>
            <a:r>
              <a:rPr lang="vi-VN" sz="1800" dirty="0"/>
              <a:t>Khai báo biến: dùng trong chỉ câu lệnh lặp</a:t>
            </a:r>
          </a:p>
          <a:p>
            <a:pPr lvl="2"/>
            <a:r>
              <a:rPr lang="vi-VN" sz="1800" dirty="0"/>
              <a:t>Khởi tạo các biến điều khiển</a:t>
            </a:r>
            <a:r>
              <a:rPr lang="en-US" sz="1800" dirty="0"/>
              <a:t> </a:t>
            </a:r>
            <a:r>
              <a:rPr lang="vi-VN" sz="1800" dirty="0"/>
              <a:t>câu lệnh lặp</a:t>
            </a:r>
          </a:p>
          <a:p>
            <a:pPr lvl="1"/>
            <a:r>
              <a:rPr lang="vi-VN" sz="1800" dirty="0"/>
              <a:t>Số lượng:</a:t>
            </a:r>
          </a:p>
          <a:p>
            <a:pPr lvl="2"/>
            <a:r>
              <a:rPr lang="vi-VN" sz="1800" dirty="0"/>
              <a:t>Không, một hay nhiều biến được khai báo (cùng kiểu) và khởi động</a:t>
            </a:r>
          </a:p>
          <a:p>
            <a:pPr lvl="2"/>
            <a:r>
              <a:rPr lang="vi-VN" sz="1800" dirty="0"/>
              <a:t>Các phép khởi động cách nhau bởi dấu phẩy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&lt;điều kiện&gt; </a:t>
            </a:r>
          </a:p>
          <a:p>
            <a:pPr lvl="1"/>
            <a:r>
              <a:rPr lang="vi-VN" sz="1800" dirty="0"/>
              <a:t>Công dụng:</a:t>
            </a:r>
          </a:p>
          <a:p>
            <a:pPr lvl="2"/>
            <a:r>
              <a:rPr lang="vi-VN" sz="1800" dirty="0"/>
              <a:t>Để kiểm tra điều kiện dừng của câu lệnh</a:t>
            </a:r>
          </a:p>
          <a:p>
            <a:pPr lvl="1"/>
            <a:r>
              <a:rPr lang="vi-VN" sz="1800" dirty="0"/>
              <a:t>Số lượng</a:t>
            </a:r>
          </a:p>
          <a:p>
            <a:pPr lvl="2"/>
            <a:r>
              <a:rPr lang="vi-VN" sz="1800" dirty="0"/>
              <a:t>Không, một hay nhiều biểu thức luận lý hoặc chuyển qua luận lý được</a:t>
            </a:r>
          </a:p>
          <a:p>
            <a:pPr lvl="2"/>
            <a:r>
              <a:rPr lang="vi-VN" sz="1800" dirty="0"/>
              <a:t>Các biểu thức cách nhau bằng dấu phẩy</a:t>
            </a:r>
          </a:p>
          <a:p>
            <a:pPr lvl="2"/>
            <a:r>
              <a:rPr lang="vi-VN" sz="1800" dirty="0"/>
              <a:t>Trường hợp, không có biểu thức nào thì điều kiện là </a:t>
            </a:r>
            <a:r>
              <a:rPr lang="vi-VN" sz="1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vi-VN" sz="1800" dirty="0"/>
              <a:t>. Lúc đó, điều kiện dừng bên trong vòng lặp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21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&lt;Thay đổi giá trị&gt;</a:t>
            </a:r>
          </a:p>
          <a:p>
            <a:pPr lvl="1"/>
            <a:r>
              <a:rPr lang="vi-VN" dirty="0"/>
              <a:t>Cộng dụng</a:t>
            </a:r>
          </a:p>
          <a:p>
            <a:pPr lvl="2"/>
            <a:r>
              <a:rPr lang="vi-VN" dirty="0"/>
              <a:t>Nhằm thay đổi giá trị của biến điều khiển</a:t>
            </a:r>
          </a:p>
          <a:p>
            <a:pPr lvl="3"/>
            <a:r>
              <a:rPr lang="vi-VN" dirty="0"/>
              <a:t>Vì thường câu lệnh sẽ dừng khi biểu thức điều kiện được tính trên các giá trị này</a:t>
            </a:r>
          </a:p>
          <a:p>
            <a:pPr lvl="1"/>
            <a:r>
              <a:rPr lang="vi-VN" dirty="0"/>
              <a:t>Số lượng	</a:t>
            </a:r>
          </a:p>
          <a:p>
            <a:pPr lvl="2"/>
            <a:r>
              <a:rPr lang="vi-VN" dirty="0"/>
              <a:t>Không, một, hay nhiều phép thay đổi biến điều khiển</a:t>
            </a:r>
          </a:p>
          <a:p>
            <a:pPr lvl="2"/>
            <a:r>
              <a:rPr lang="vi-VN" dirty="0"/>
              <a:t>Các phép cách nhau bằng dấu phẩy</a:t>
            </a: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&lt;Câu lệnh&gt;</a:t>
            </a:r>
          </a:p>
          <a:p>
            <a:pPr lvl="1"/>
            <a:r>
              <a:rPr lang="vi-VN" dirty="0"/>
              <a:t>Là câu lệnh đơn hay phức bất kỳ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56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Nguyên tắc thực thi</a:t>
            </a:r>
          </a:p>
          <a:p>
            <a:pPr lvl="1"/>
            <a:r>
              <a:rPr lang="vi-VN" dirty="0"/>
              <a:t>(1) Chương trình sẽ khai báo và khởi tạo các biến trong trong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khởi tạo</a:t>
            </a:r>
            <a:r>
              <a:rPr lang="vi-VN" dirty="0"/>
              <a:t>&gt; và kiểm tra biểu thức điều kiện</a:t>
            </a:r>
          </a:p>
          <a:p>
            <a:pPr lvl="1"/>
            <a:r>
              <a:rPr lang="vi-VN" dirty="0"/>
              <a:t>(2) Nếu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điều kiện</a:t>
            </a:r>
            <a:r>
              <a:rPr lang="vi-VN" dirty="0"/>
              <a:t>&gt; là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/>
              <a:t>Thực hiện câu lệnh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câu lệnh</a:t>
            </a:r>
            <a:r>
              <a:rPr lang="vi-VN" dirty="0"/>
              <a:t>&gt;</a:t>
            </a:r>
          </a:p>
          <a:p>
            <a:pPr lvl="2"/>
            <a:r>
              <a:rPr lang="vi-VN" dirty="0"/>
              <a:t>Thực thi các thay đổi trong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thay đổi giá trị</a:t>
            </a:r>
            <a:r>
              <a:rPr lang="vi-VN" dirty="0"/>
              <a:t>&gt;</a:t>
            </a:r>
          </a:p>
          <a:p>
            <a:pPr lvl="2"/>
            <a:r>
              <a:rPr lang="vi-VN" dirty="0"/>
              <a:t>Kiểm tra lại điều kiện ở Bước (2) ở trên</a:t>
            </a:r>
          </a:p>
          <a:p>
            <a:pPr lvl="1"/>
            <a:r>
              <a:rPr lang="vi-VN" dirty="0"/>
              <a:t>(3) Ngược lại</a:t>
            </a:r>
          </a:p>
          <a:p>
            <a:pPr lvl="2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đ</a:t>
            </a:r>
            <a:r>
              <a:rPr lang="vi-VN" dirty="0" smtClean="0"/>
              <a:t>i </a:t>
            </a:r>
            <a:r>
              <a:rPr lang="vi-VN" dirty="0"/>
              <a:t>đến câu lệnh theo sau câu lệnh lặp này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3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219200"/>
            <a:ext cx="7739130" cy="80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khởi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điều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kiện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đổi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lệnh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2247900"/>
            <a:ext cx="7739130" cy="1028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khởi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điều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kiện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đổi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trị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lệnh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3505200"/>
            <a:ext cx="7740203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khởi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điều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kiện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đổi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trị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lệnh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lệnh 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câu </a:t>
            </a:r>
            <a:r>
              <a:rPr lang="vi-VN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lệnh 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617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813134" cy="381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7188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1000 $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lãi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5%.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cs typeface="Times New Roman" pitchFamily="18" charset="0"/>
              </a:rPr>
              <a:t>			a = p(1 + r)</a:t>
            </a:r>
            <a:r>
              <a:rPr lang="en-US" baseline="30000" dirty="0">
                <a:cs typeface="Times New Roman" pitchFamily="18" charset="0"/>
              </a:rPr>
              <a:t>n</a:t>
            </a:r>
            <a:endParaRPr lang="en-US" dirty="0">
              <a:cs typeface="Times New Roman" pitchFamily="18" charset="0"/>
            </a:endParaRPr>
          </a:p>
          <a:p>
            <a:r>
              <a:rPr lang="en-US" dirty="0" err="1"/>
              <a:t>Với</a:t>
            </a:r>
            <a:r>
              <a:rPr lang="en-US" dirty="0"/>
              <a:t>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lãi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năm</a:t>
            </a:r>
            <a:endParaRPr lang="en-US" dirty="0"/>
          </a:p>
          <a:p>
            <a:r>
              <a:rPr lang="en-US" dirty="0" err="1"/>
              <a:t>Hãy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5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3" y="1219200"/>
            <a:ext cx="644111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146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1883"/>
            <a:ext cx="613099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26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8288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1; i &lt;= 100; i++ 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4003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100; i &gt;= 1; i-- 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0099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7; i &lt;= 77; i += 7 )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581400"/>
            <a:ext cx="77724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</a:t>
            </a:r>
            <a:r>
              <a:rPr lang="en-US" sz="2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 int i = 20; i &gt;= 2; i -= 2 )</a:t>
            </a:r>
          </a:p>
        </p:txBody>
      </p:sp>
    </p:spTree>
    <p:extLst>
      <p:ext uri="{BB962C8B-B14F-4D97-AF65-F5344CB8AC3E}">
        <p14:creationId xmlns:p14="http://schemas.microsoft.com/office/powerpoint/2010/main" val="832516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C/C++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continue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switch</a:t>
            </a:r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10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eaLnBrk="1" hangingPunct="1"/>
            <a:r>
              <a:rPr lang="en-US" dirty="0"/>
              <a:t>float	a;</a:t>
            </a:r>
          </a:p>
          <a:p>
            <a:pPr eaLnBrk="1" hangingPunct="1">
              <a:buNone/>
            </a:pPr>
            <a:r>
              <a:rPr lang="en-US" dirty="0"/>
              <a:t>	float	sum = 0;</a:t>
            </a:r>
          </a:p>
          <a:p>
            <a:pPr eaLnBrk="1" hangingPunct="1">
              <a:buNone/>
            </a:pPr>
            <a:r>
              <a:rPr lang="en-US" dirty="0"/>
              <a:t>		</a:t>
            </a:r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(“%f”, a);</a:t>
            </a:r>
          </a:p>
          <a:p>
            <a:pPr eaLnBrk="1" hangingPunct="1">
              <a:buNone/>
            </a:pPr>
            <a:r>
              <a:rPr lang="en-US" dirty="0"/>
              <a:t>	sum = sum + a;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(“%f”, a);</a:t>
            </a:r>
          </a:p>
          <a:p>
            <a:pPr eaLnBrk="1" hangingPunct="1">
              <a:buNone/>
            </a:pPr>
            <a:r>
              <a:rPr lang="en-US" dirty="0"/>
              <a:t>	sum = sum + a</a:t>
            </a:r>
            <a:r>
              <a:rPr lang="en-US" dirty="0" smtClean="0"/>
              <a:t>;</a:t>
            </a:r>
            <a:endParaRPr lang="en-US" dirty="0"/>
          </a:p>
          <a:p>
            <a:pPr eaLnBrk="1" hangingPunct="1">
              <a:buNone/>
            </a:pPr>
            <a:r>
              <a:rPr lang="en-US" dirty="0"/>
              <a:t>	…………………………………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switch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7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752600"/>
          </a:xfrm>
        </p:spPr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break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switch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3048000"/>
            <a:ext cx="5486400" cy="21764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count;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for ( count = 1; count &lt;= 10; count++ ) // loop 10 times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( count == 5 ) // if count is 5,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	break; // terminate loop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printf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 "%d ", count 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 // end for</a:t>
            </a:r>
            <a:endParaRPr lang="en-US" sz="1600" i="1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343400"/>
            <a:ext cx="51720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662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continue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</a:p>
          <a:p>
            <a:pPr eaLnBrk="1" hangingPunct="1"/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eaLnBrk="1" hangingPunct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while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do...while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pPr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for</a:t>
            </a:r>
            <a:r>
              <a:rPr lang="en-US" dirty="0"/>
              <a:t>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91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for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7561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76687"/>
            <a:ext cx="5806206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566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với lệnh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</a:p>
          <a:p>
            <a:pPr lvl="1"/>
            <a:r>
              <a:rPr lang="vi-VN" dirty="0"/>
              <a:t>Thông thường các câu lệnh trước (liền trước while) đã thực hiện phép gán sao cho điều kiện thực hiện được thoả mãn</a:t>
            </a:r>
          </a:p>
          <a:p>
            <a:pPr lvl="2"/>
            <a:r>
              <a:rPr lang="vi-VN" dirty="0"/>
              <a:t>Có thể là gán biến điều khiển</a:t>
            </a:r>
            <a:endParaRPr lang="en-US" dirty="0"/>
          </a:p>
          <a:p>
            <a:pPr lvl="2"/>
            <a:r>
              <a:rPr lang="vi-VN" dirty="0"/>
              <a:t>Có thể là gán biến đếm chỉ số lần lặp</a:t>
            </a:r>
          </a:p>
          <a:p>
            <a:pPr lvl="2"/>
            <a:r>
              <a:rPr lang="en-US" dirty="0"/>
              <a:t>V</a:t>
            </a:r>
            <a:r>
              <a:rPr lang="vi-VN" dirty="0"/>
              <a:t>.v</a:t>
            </a:r>
          </a:p>
          <a:p>
            <a:pPr lvl="1"/>
            <a:r>
              <a:rPr lang="vi-VN" dirty="0"/>
              <a:t>Có thể có trường hợp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(true){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(1){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</a:t>
            </a:r>
          </a:p>
          <a:p>
            <a:pPr lvl="3"/>
            <a:r>
              <a:rPr lang="vi-VN" dirty="0">
                <a:latin typeface="Consolas" charset="0"/>
                <a:ea typeface="Consolas" charset="0"/>
                <a:cs typeface="Consolas" charset="0"/>
              </a:rPr>
              <a:t>Với các dạng này cần dùng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702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với lệnh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, do … while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</a:rPr>
              <a:t>C</a:t>
            </a:r>
            <a:r>
              <a:rPr lang="vi-VN" dirty="0">
                <a:ea typeface="Consolas" charset="0"/>
              </a:rPr>
              <a:t>âu lệnh while và do while khá tương tự nhau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lvl="3"/>
            <a:r>
              <a:rPr lang="vi-VN" dirty="0">
                <a:ea typeface="Consolas" charset="0"/>
                <a:cs typeface="Consolas" charset="0"/>
              </a:rPr>
              <a:t>Câu lệnh có thể không được thực thi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lvl="3"/>
            <a:r>
              <a:rPr lang="vi-VN" dirty="0">
                <a:ea typeface="Consolas" charset="0"/>
                <a:cs typeface="Consolas" charset="0"/>
              </a:rPr>
              <a:t>Câu lệnh được thực thi ít nhất 01 lần</a:t>
            </a:r>
          </a:p>
          <a:p>
            <a:pPr lvl="3"/>
            <a:endParaRPr lang="vi-VN" dirty="0">
              <a:ea typeface="Consolas" charset="0"/>
              <a:cs typeface="Consolas" charset="0"/>
            </a:endParaRPr>
          </a:p>
          <a:p>
            <a:pPr lvl="1"/>
            <a:r>
              <a:rPr lang="vi-VN" dirty="0">
                <a:ea typeface="Consolas" charset="0"/>
              </a:rPr>
              <a:t>Các phép gán trước (liền trước) các câu lệnh </a:t>
            </a:r>
            <a:r>
              <a:rPr lang="vi-VN" dirty="0">
                <a:solidFill>
                  <a:srgbClr val="002060"/>
                </a:solidFill>
                <a:ea typeface="Consolas" charset="0"/>
              </a:rPr>
              <a:t>while</a:t>
            </a:r>
            <a:r>
              <a:rPr lang="vi-VN" dirty="0">
                <a:ea typeface="Consolas" charset="0"/>
              </a:rPr>
              <a:t> và </a:t>
            </a:r>
            <a:r>
              <a:rPr lang="vi-VN" dirty="0">
                <a:solidFill>
                  <a:srgbClr val="002060"/>
                </a:solidFill>
                <a:ea typeface="Consolas" charset="0"/>
              </a:rPr>
              <a:t>do while </a:t>
            </a:r>
            <a:r>
              <a:rPr lang="vi-VN" dirty="0">
                <a:ea typeface="Consolas" charset="0"/>
              </a:rPr>
              <a:t>là rất quan trọng để xác định điều kiện đầu của bài toán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2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với lệnh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..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1"/>
            <a:r>
              <a:rPr lang="vi-VN" dirty="0" smtClean="0"/>
              <a:t>Thông </a:t>
            </a:r>
            <a:r>
              <a:rPr lang="vi-VN" dirty="0"/>
              <a:t>thường các câu lệnh trước (liền trước </a:t>
            </a:r>
            <a:r>
              <a:rPr lang="vi-VN" dirty="0">
                <a:solidFill>
                  <a:srgbClr val="0432FF"/>
                </a:solidFill>
              </a:rPr>
              <a:t>do</a:t>
            </a:r>
            <a:r>
              <a:rPr lang="vi-VN" dirty="0"/>
              <a:t>) đã thực hiện phép gán để xác định điều kiện đầu của bài toán</a:t>
            </a:r>
          </a:p>
          <a:p>
            <a:pPr lvl="2"/>
            <a:r>
              <a:rPr lang="vi-VN" dirty="0"/>
              <a:t>Tổng ban đầu bằng 0</a:t>
            </a:r>
          </a:p>
          <a:p>
            <a:pPr lvl="2"/>
            <a:r>
              <a:rPr lang="vi-VN" dirty="0"/>
              <a:t>Có thể là gán biến điều khiển</a:t>
            </a:r>
            <a:endParaRPr lang="en-US" dirty="0"/>
          </a:p>
          <a:p>
            <a:pPr lvl="2"/>
            <a:r>
              <a:rPr lang="vi-VN" dirty="0"/>
              <a:t>Có thể là gán biến đếm chỉ số lần lặp</a:t>
            </a:r>
          </a:p>
          <a:p>
            <a:pPr lvl="2"/>
            <a:r>
              <a:rPr lang="en-US" dirty="0"/>
              <a:t>V</a:t>
            </a:r>
            <a:r>
              <a:rPr lang="vi-VN" dirty="0"/>
              <a:t>.v</a:t>
            </a:r>
          </a:p>
          <a:p>
            <a:pPr lvl="1"/>
            <a:r>
              <a:rPr lang="vi-VN" dirty="0"/>
              <a:t>Có thể có trường hợp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(true)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(1)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r>
              <a:rPr lang="vi-VN" dirty="0">
                <a:latin typeface="Consolas" charset="0"/>
                <a:ea typeface="Consolas" charset="0"/>
                <a:cs typeface="Consolas" charset="0"/>
              </a:rPr>
              <a:t>Với các dạng này cần dùng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92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524000"/>
          </a:xfrm>
        </p:spPr>
        <p:txBody>
          <a:bodyPr/>
          <a:lstStyle/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pPr lvl="1"/>
            <a:r>
              <a:rPr lang="vi-VN" dirty="0"/>
              <a:t>Chương trình không “chạm” đến điều kiện dừng</a:t>
            </a:r>
          </a:p>
          <a:p>
            <a:pPr lvl="1"/>
            <a:r>
              <a:rPr lang="vi-VN" dirty="0"/>
              <a:t>Chương trình “chạm” đến được nhưng biểu thức điều kiện không đáp ứng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475094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435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21572"/>
            <a:ext cx="655320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100;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</a:t>
            </a:r>
            <a:b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2;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&lt; i)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% j == 0)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j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j++;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Striped Right Arrow 4"/>
          <p:cNvSpPr/>
          <p:nvPr/>
        </p:nvSpPr>
        <p:spPr bwMode="auto">
          <a:xfrm flipH="1">
            <a:off x="5029200" y="3515886"/>
            <a:ext cx="1828800" cy="533400"/>
          </a:xfrm>
          <a:prstGeom prst="strip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56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Lưu ý về mặt cú </a:t>
            </a:r>
            <a:r>
              <a:rPr lang="vi-VN" dirty="0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endParaRPr lang="vi-VN" dirty="0" smtClean="0"/>
          </a:p>
          <a:p>
            <a:pPr lvl="1"/>
            <a:r>
              <a:rPr lang="vi-VN" dirty="0" smtClean="0"/>
              <a:t>Giữa dấu ( và dấu ) của </a:t>
            </a:r>
            <a:r>
              <a:rPr lang="vi-VN" dirty="0" smtClean="0">
                <a:solidFill>
                  <a:srgbClr val="0432FF"/>
                </a:solidFill>
              </a:rPr>
              <a:t>for</a:t>
            </a:r>
            <a:r>
              <a:rPr lang="vi-VN" dirty="0" smtClean="0"/>
              <a:t>.</a:t>
            </a:r>
          </a:p>
          <a:p>
            <a:pPr lvl="2"/>
            <a:r>
              <a:rPr lang="vi-VN" dirty="0" smtClean="0"/>
              <a:t>Luôn luôn có đúng 3 dấu chấm phẩy (;). Chia ra 3 phạm vị</a:t>
            </a:r>
          </a:p>
          <a:p>
            <a:pPr lvl="3"/>
            <a:r>
              <a:rPr lang="en-US" dirty="0" smtClean="0"/>
              <a:t>K</a:t>
            </a:r>
            <a:r>
              <a:rPr lang="vi-VN" dirty="0" smtClean="0"/>
              <a:t>hởi động</a:t>
            </a:r>
          </a:p>
          <a:p>
            <a:pPr lvl="3"/>
            <a:r>
              <a:rPr lang="vi-VN" dirty="0" smtClean="0"/>
              <a:t>Biểu thức điều kiện</a:t>
            </a:r>
          </a:p>
          <a:p>
            <a:pPr lvl="3"/>
            <a:r>
              <a:rPr lang="vi-VN" dirty="0" smtClean="0"/>
              <a:t>Thay đổi giá trị</a:t>
            </a:r>
          </a:p>
          <a:p>
            <a:pPr lvl="3"/>
            <a:endParaRPr lang="vi-VN" dirty="0"/>
          </a:p>
          <a:p>
            <a:pPr lvl="3"/>
            <a:r>
              <a:rPr lang="vi-VN" dirty="0" smtClean="0"/>
              <a:t>Cả ba vùng này có thể trống</a:t>
            </a:r>
          </a:p>
          <a:p>
            <a:pPr marL="1828800" lvl="4" indent="0">
              <a:buNone/>
            </a:pPr>
            <a:r>
              <a:rPr lang="vi-VN" dirty="0" smtClean="0">
                <a:solidFill>
                  <a:srgbClr val="0432FF"/>
                </a:solidFill>
              </a:rPr>
              <a:t>for(;;){</a:t>
            </a:r>
          </a:p>
          <a:p>
            <a:pPr marL="1828800" lvl="4" indent="0">
              <a:buNone/>
            </a:pPr>
            <a:r>
              <a:rPr lang="vi-VN" dirty="0">
                <a:solidFill>
                  <a:srgbClr val="0432FF"/>
                </a:solidFill>
              </a:rPr>
              <a:t>	</a:t>
            </a:r>
            <a:r>
              <a:rPr lang="vi-VN" dirty="0" smtClean="0">
                <a:solidFill>
                  <a:srgbClr val="0432FF"/>
                </a:solidFill>
              </a:rPr>
              <a:t>//câu lệnh</a:t>
            </a:r>
          </a:p>
          <a:p>
            <a:pPr marL="1828800" lvl="4" indent="0">
              <a:buNone/>
            </a:pPr>
            <a:r>
              <a:rPr lang="vi-VN" dirty="0">
                <a:solidFill>
                  <a:srgbClr val="0432FF"/>
                </a:solidFill>
              </a:rPr>
              <a:t>}</a:t>
            </a:r>
            <a:endParaRPr lang="vi-VN" dirty="0" smtClean="0">
              <a:solidFill>
                <a:srgbClr val="0432FF"/>
              </a:solidFill>
            </a:endParaRPr>
          </a:p>
          <a:p>
            <a:pPr lvl="3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17546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100, 200, 1000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v.v.</a:t>
            </a:r>
          </a:p>
          <a:p>
            <a:pPr eaLnBrk="1" hangingPunct="1"/>
            <a:r>
              <a:rPr lang="en-US" dirty="0" err="1"/>
              <a:t>Để</a:t>
            </a:r>
            <a:r>
              <a:rPr lang="en-US" dirty="0"/>
              <a:t> ý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:</a:t>
            </a:r>
          </a:p>
          <a:p>
            <a:pPr eaLnBrk="1" hangingPunct="1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(“%f”, a);</a:t>
            </a:r>
          </a:p>
          <a:p>
            <a:pPr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	sum = sum +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90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Lưu ý về mặt cú pháp</a:t>
            </a:r>
          </a:p>
          <a:p>
            <a:pPr lvl="1"/>
            <a:r>
              <a:rPr lang="vi-VN" dirty="0"/>
              <a:t>Biến được khai báo trong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vi-VN" dirty="0"/>
              <a:t>.</a:t>
            </a:r>
          </a:p>
          <a:p>
            <a:pPr lvl="2"/>
            <a:r>
              <a:rPr lang="vi-VN" dirty="0"/>
              <a:t>Chỉ được dùng trong </a:t>
            </a:r>
            <a:r>
              <a:rPr lang="vi-VN" dirty="0">
                <a:solidFill>
                  <a:srgbClr val="0432FF"/>
                </a:solidFill>
              </a:rPr>
              <a:t>for</a:t>
            </a:r>
          </a:p>
          <a:p>
            <a:pPr lvl="2"/>
            <a:r>
              <a:rPr lang="vi-VN" dirty="0"/>
              <a:t>Không nhìn thấy và không dùng được ở các lệnh theo sau </a:t>
            </a:r>
            <a:r>
              <a:rPr lang="vi-VN" dirty="0">
                <a:solidFill>
                  <a:srgbClr val="0432FF"/>
                </a:solidFill>
              </a:rPr>
              <a:t>for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vi-VN" dirty="0">
                <a:solidFill>
                  <a:srgbClr val="0432FF"/>
                </a:solidFill>
              </a:rPr>
              <a:t>âu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b="1" dirty="0">
                <a:solidFill>
                  <a:srgbClr val="0432FF"/>
                </a:solidFill>
              </a:rPr>
              <a:t>;</a:t>
            </a:r>
          </a:p>
          <a:p>
            <a:pPr lvl="2"/>
            <a:r>
              <a:rPr lang="vi-VN" dirty="0"/>
              <a:t>Khi câu lệnh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vi-VN" dirty="0"/>
              <a:t> thực thi đến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/>
              <a:t>; nó sẽ thoát khỏi vòng lặp ngay lập tức. Nghĩa là chương trình nhảy đến thực thi lệnh theo sau </a:t>
            </a:r>
            <a:r>
              <a:rPr lang="vi-VN" dirty="0">
                <a:solidFill>
                  <a:srgbClr val="0432FF"/>
                </a:solidFill>
              </a:rPr>
              <a:t>for	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Câu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>
                <a:solidFill>
                  <a:srgbClr val="0432FF"/>
                </a:solidFill>
              </a:rPr>
              <a:t>;</a:t>
            </a:r>
          </a:p>
          <a:p>
            <a:pPr lvl="2"/>
            <a:r>
              <a:rPr lang="vi-VN" dirty="0"/>
              <a:t>Khi câu lệnh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vi-VN" dirty="0"/>
              <a:t> thực thi đến lệnh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; nó không thực thi các lệnh còn lại (theo sau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) của vòng lặp hiện tại. Nó đi đến bước kiểm tra điều kiện để xem có thực thi vòng lặp kế tiếp hay không.</a:t>
            </a:r>
            <a:endParaRPr lang="vi-VN" dirty="0">
              <a:solidFill>
                <a:srgbClr val="0432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10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"/>
          </a:xfrm>
        </p:spPr>
        <p:txBody>
          <a:bodyPr/>
          <a:lstStyle/>
          <a:p>
            <a:r>
              <a:rPr lang="vi-VN" dirty="0"/>
              <a:t>In ra bình phương các số nguyên chẵn 0,2, .., 8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3996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378541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35" y="1752600"/>
            <a:ext cx="3477065" cy="170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75" y="3857625"/>
            <a:ext cx="3629594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274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609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vi-VN" dirty="0" smtClean="0"/>
              <a:t>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vi-VN" dirty="0" smtClean="0"/>
              <a:t> </a:t>
            </a:r>
            <a:r>
              <a:rPr lang="vi-VN" dirty="0"/>
              <a:t>dùng nhiều biến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3" y="1981200"/>
            <a:ext cx="68636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22219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152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90500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10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chữ</a:t>
            </a:r>
            <a:r>
              <a:rPr lang="en-US" dirty="0"/>
              <a:t> “Hello</a:t>
            </a:r>
            <a:r>
              <a:rPr lang="en-US" dirty="0" smtClean="0"/>
              <a:t>”</a:t>
            </a:r>
            <a:endParaRPr lang="nn-NO" dirty="0"/>
          </a:p>
          <a:p>
            <a:pPr>
              <a:buNone/>
            </a:pPr>
            <a:r>
              <a:rPr lang="nn-NO" dirty="0"/>
              <a:t>	</a:t>
            </a:r>
            <a:endParaRPr lang="nn-NO" dirty="0" smtClean="0"/>
          </a:p>
          <a:p>
            <a:pPr>
              <a:buNone/>
            </a:pPr>
            <a:r>
              <a:rPr lang="nn-NO" dirty="0"/>
              <a:t> </a:t>
            </a:r>
            <a:r>
              <a:rPr lang="nn-NO" dirty="0" smtClean="0"/>
              <a:t>  for(int i </a:t>
            </a:r>
            <a:r>
              <a:rPr lang="nn-NO" dirty="0"/>
              <a:t>= 1; i&lt;=100; i</a:t>
            </a:r>
            <a:r>
              <a:rPr lang="nn-NO" dirty="0" smtClean="0"/>
              <a:t>++)</a:t>
            </a:r>
            <a:endParaRPr lang="nn-NO" dirty="0"/>
          </a:p>
          <a:p>
            <a:pPr>
              <a:buNone/>
            </a:pPr>
            <a:r>
              <a:rPr lang="nn-NO" dirty="0"/>
              <a:t>		printf("Hello ");</a:t>
            </a:r>
          </a:p>
          <a:p>
            <a:pPr>
              <a:buNone/>
            </a:pPr>
            <a:r>
              <a:rPr lang="nn-NO" dirty="0"/>
              <a:t>	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2" y="3459480"/>
            <a:ext cx="7934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020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228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1; i&lt;=100; i++)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("Hello ");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if(i </a:t>
            </a:r>
            <a:r>
              <a:rPr lang="en-US" dirty="0"/>
              <a:t>% 10 == 0)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 smtClean="0"/>
              <a:t>printf</a:t>
            </a:r>
            <a:r>
              <a:rPr lang="en-US" dirty="0"/>
              <a:t>("\n");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971800"/>
            <a:ext cx="60293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789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1; i&lt;=10; i++){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/>
              <a:t>= 1; j&lt;= 10; j++)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("Hello ");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10 </a:t>
            </a:r>
            <a:r>
              <a:rPr lang="en-US" dirty="0" err="1"/>
              <a:t>dòng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số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………………………….</a:t>
            </a:r>
          </a:p>
          <a:p>
            <a:pPr lvl="1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số</a:t>
            </a:r>
            <a:r>
              <a:rPr lang="en-US" dirty="0"/>
              <a:t>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4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2743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for(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 1; i&lt;=10; i++)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</a:t>
            </a:r>
            <a:r>
              <a:rPr lang="en-US" dirty="0"/>
              <a:t>= 1; j&lt;= i; j++)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("% d", i);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43148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3044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for, while, do … while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for, while, do … while </a:t>
            </a:r>
            <a:r>
              <a:rPr lang="en-US" dirty="0" err="1"/>
              <a:t>hỗn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8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cỏ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5,</a:t>
            </a:r>
            <a:br>
              <a:rPr lang="en-US" dirty="0"/>
            </a:b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3,</a:t>
            </a:r>
            <a:br>
              <a:rPr lang="en-US" dirty="0"/>
            </a:b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3 con </a:t>
            </a:r>
            <a:r>
              <a:rPr lang="en-US" dirty="0" err="1"/>
              <a:t>ăn</a:t>
            </a:r>
            <a:r>
              <a:rPr lang="en-US" dirty="0"/>
              <a:t> 1 </a:t>
            </a:r>
            <a:r>
              <a:rPr lang="en-US" dirty="0" err="1"/>
              <a:t>bó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,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, </a:t>
            </a:r>
            <a:r>
              <a:rPr lang="en-US" dirty="0" err="1"/>
              <a:t>trâu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! </a:t>
            </a:r>
          </a:p>
          <a:p>
            <a:r>
              <a:rPr lang="en-US" dirty="0"/>
              <a:t>Theo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+ y + z = 100 			(1)</a:t>
            </a:r>
            <a:br>
              <a:rPr lang="en-US" dirty="0"/>
            </a:br>
            <a:r>
              <a:rPr lang="en-US" dirty="0"/>
              <a:t>5x + 3y +z/3 = 100 		(2)</a:t>
            </a:r>
            <a:br>
              <a:rPr lang="en-US" dirty="0"/>
            </a:br>
            <a:r>
              <a:rPr lang="en-US" dirty="0"/>
              <a:t>x, y, z </a:t>
            </a:r>
            <a:r>
              <a:rPr lang="en-US" dirty="0" err="1"/>
              <a:t>thuộc</a:t>
            </a:r>
            <a:r>
              <a:rPr lang="en-US" dirty="0"/>
              <a:t> N, x, y, z&gt;=1 </a:t>
            </a:r>
          </a:p>
          <a:p>
            <a:r>
              <a:rPr lang="en-US" dirty="0"/>
              <a:t>Cho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x, y, z,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7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biểu</a:t>
            </a:r>
            <a:r>
              <a:rPr lang="en-US" sz="2500" dirty="0"/>
              <a:t> </a:t>
            </a:r>
            <a:r>
              <a:rPr lang="en-US" sz="2500" dirty="0" err="1"/>
              <a:t>điều</a:t>
            </a:r>
            <a:r>
              <a:rPr lang="en-US" sz="2500" dirty="0"/>
              <a:t> </a:t>
            </a:r>
            <a:r>
              <a:rPr lang="en-US" sz="2500" dirty="0" err="1"/>
              <a:t>khiển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công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nhiều</a:t>
            </a:r>
            <a:r>
              <a:rPr lang="en-US" sz="2500" dirty="0"/>
              <a:t> </a:t>
            </a:r>
            <a:r>
              <a:rPr lang="en-US" sz="2500" dirty="0" err="1"/>
              <a:t>lần</a:t>
            </a:r>
            <a:r>
              <a:rPr lang="en-US" sz="25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</a:t>
            </a:r>
            <a:r>
              <a:rPr lang="en-US" sz="2500" dirty="0" err="1"/>
              <a:t>biểu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công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gọi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thân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2500" dirty="0" err="1"/>
              <a:t>Một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thường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phần</a:t>
            </a:r>
            <a:r>
              <a:rPr lang="en-US" sz="2500" dirty="0"/>
              <a:t> 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Khởi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động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vòng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lặp</a:t>
            </a:r>
            <a:r>
              <a:rPr lang="en-US" sz="2200" dirty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Thân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vòng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lặp</a:t>
            </a:r>
            <a:r>
              <a:rPr lang="en-US" sz="2200" dirty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008000"/>
                </a:solidFill>
              </a:rPr>
              <a:t>Điều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khiển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vòng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n-US" sz="2200" dirty="0" err="1">
                <a:solidFill>
                  <a:srgbClr val="008000"/>
                </a:solidFill>
              </a:rPr>
              <a:t>lặp</a:t>
            </a:r>
            <a:r>
              <a:rPr lang="en-US" sz="2200" dirty="0">
                <a:solidFill>
                  <a:srgbClr val="008000"/>
                </a:solidFill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thể</a:t>
            </a:r>
            <a:r>
              <a:rPr lang="en-US" sz="2500" dirty="0"/>
              <a:t> </a:t>
            </a: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loại</a:t>
            </a:r>
            <a:r>
              <a:rPr lang="en-US" sz="2500" dirty="0"/>
              <a:t> </a:t>
            </a:r>
            <a:r>
              <a:rPr lang="en-US" sz="2500" dirty="0" err="1"/>
              <a:t>vòng</a:t>
            </a:r>
            <a:r>
              <a:rPr lang="en-US" sz="2500" dirty="0"/>
              <a:t> </a:t>
            </a:r>
            <a:r>
              <a:rPr lang="en-US" sz="2500" dirty="0" err="1"/>
              <a:t>lặp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r>
              <a:rPr lang="en-US" sz="2500" dirty="0"/>
              <a:t> </a:t>
            </a:r>
            <a:r>
              <a:rPr lang="en-US" sz="2500" dirty="0" err="1"/>
              <a:t>chuẩn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FF3300"/>
                </a:solidFill>
              </a:rPr>
              <a:t>Điều</a:t>
            </a:r>
            <a:r>
              <a:rPr lang="en-US" sz="2200" dirty="0">
                <a:solidFill>
                  <a:srgbClr val="FF3300"/>
                </a:solidFill>
              </a:rPr>
              <a:t> </a:t>
            </a:r>
            <a:r>
              <a:rPr lang="en-US" sz="2200" dirty="0" err="1">
                <a:solidFill>
                  <a:srgbClr val="FF3300"/>
                </a:solidFill>
              </a:rPr>
              <a:t>kiện</a:t>
            </a:r>
            <a:r>
              <a:rPr lang="en-US" sz="2200" dirty="0"/>
              <a:t> :</a:t>
            </a:r>
            <a:r>
              <a:rPr lang="en-US" sz="2200" dirty="0">
                <a:solidFill>
                  <a:srgbClr val="00FF99"/>
                </a:solidFill>
              </a:rPr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hoặc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 err="1">
                <a:solidFill>
                  <a:srgbClr val="3333CC"/>
                </a:solidFill>
              </a:rPr>
              <a:t>Số</a:t>
            </a:r>
            <a:r>
              <a:rPr lang="en-US" sz="2200" dirty="0">
                <a:solidFill>
                  <a:srgbClr val="3333CC"/>
                </a:solidFill>
              </a:rPr>
              <a:t> </a:t>
            </a:r>
            <a:r>
              <a:rPr lang="en-US" sz="2200" dirty="0" err="1">
                <a:solidFill>
                  <a:srgbClr val="3333CC"/>
                </a:solidFill>
              </a:rPr>
              <a:t>lần</a:t>
            </a:r>
            <a:r>
              <a:rPr lang="en-US" sz="2200" dirty="0">
                <a:solidFill>
                  <a:srgbClr val="3333CC"/>
                </a:solidFill>
              </a:rPr>
              <a:t> </a:t>
            </a:r>
            <a:r>
              <a:rPr lang="en-US" sz="2200" dirty="0" err="1">
                <a:solidFill>
                  <a:srgbClr val="3333CC"/>
                </a:solidFill>
              </a:rPr>
              <a:t>lặp</a:t>
            </a:r>
            <a:r>
              <a:rPr lang="en-US" sz="2200" dirty="0"/>
              <a:t> :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hoặc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2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67863"/>
            <a:ext cx="8510551" cy="330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92" y="4572000"/>
            <a:ext cx="5324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5486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100</a:t>
            </a:r>
            <a:r>
              <a:rPr lang="en-US" baseline="30000" dirty="0" smtClean="0"/>
              <a:t>3</a:t>
            </a:r>
            <a:r>
              <a:rPr lang="en-US" dirty="0" smtClean="0"/>
              <a:t> = 1000000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0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28446"/>
            <a:ext cx="8952382" cy="325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0" y="1382151"/>
            <a:ext cx="6361582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20×33</a:t>
            </a:r>
            <a:r>
              <a:rPr lang="en-US" dirty="0"/>
              <a:t>×</a:t>
            </a:r>
            <a:r>
              <a:rPr lang="en-US" dirty="0" smtClean="0"/>
              <a:t>100 = 66000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14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81200"/>
            <a:ext cx="840259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6361582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20×33 = 660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vi-VN" smtClean="0"/>
              <a:t>Hiểu nguyên tắc thực thi của các câu lệnh lặp</a:t>
            </a:r>
          </a:p>
          <a:p>
            <a:r>
              <a:rPr lang="vi-VN" smtClean="0"/>
              <a:t>Vận dụng được các câu lệnh để giải các bài toán thực tế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02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ấu trúc lặp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C/C++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en-US" dirty="0">
                <a:solidFill>
                  <a:srgbClr val="66FFFF"/>
                </a:solidFill>
              </a:rPr>
              <a:t>		</a:t>
            </a:r>
            <a:r>
              <a:rPr lang="en-US" sz="2000" b="1" dirty="0">
                <a:solidFill>
                  <a:srgbClr val="3333CC"/>
                </a:solidFill>
              </a:rPr>
              <a:t>while (</a:t>
            </a:r>
            <a:r>
              <a:rPr lang="en-US" sz="2000" b="1" dirty="0">
                <a:solidFill>
                  <a:srgbClr val="FF3300"/>
                </a:solidFill>
              </a:rPr>
              <a:t>condition</a:t>
            </a:r>
            <a:r>
              <a:rPr lang="en-US" sz="2000" b="1" dirty="0">
                <a:solidFill>
                  <a:srgbClr val="3333CC"/>
                </a:solidFill>
              </a:rPr>
              <a:t>)</a:t>
            </a:r>
            <a:r>
              <a:rPr lang="en-US" sz="2000" b="1" dirty="0">
                <a:solidFill>
                  <a:srgbClr val="66FFFF"/>
                </a:solidFill>
              </a:rPr>
              <a:t> </a:t>
            </a:r>
            <a:r>
              <a:rPr lang="en-US" sz="2000" b="1" dirty="0"/>
              <a:t>statement;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do</a:t>
            </a:r>
          </a:p>
          <a:p>
            <a:pPr lvl="1" eaLnBrk="1" hangingPunct="1">
              <a:lnSpc>
                <a:spcPct val="140000"/>
              </a:lnSpc>
              <a:buFont typeface="Arial" pitchFamily="34" charset="0"/>
              <a:buNone/>
            </a:pPr>
            <a:r>
              <a:rPr lang="en-US" dirty="0">
                <a:solidFill>
                  <a:srgbClr val="66FFFF"/>
                </a:solidFill>
              </a:rPr>
              <a:t>		</a:t>
            </a:r>
            <a:r>
              <a:rPr lang="en-US" b="1" dirty="0">
                <a:solidFill>
                  <a:srgbClr val="3333CC"/>
                </a:solidFill>
              </a:rPr>
              <a:t>do </a:t>
            </a:r>
            <a:r>
              <a:rPr lang="en-US" b="1" dirty="0"/>
              <a:t>statement</a:t>
            </a:r>
            <a:r>
              <a:rPr lang="en-US" b="1" dirty="0">
                <a:solidFill>
                  <a:srgbClr val="3333CC"/>
                </a:solidFill>
              </a:rPr>
              <a:t> while (</a:t>
            </a:r>
            <a:r>
              <a:rPr lang="en-US" b="1" dirty="0">
                <a:solidFill>
                  <a:srgbClr val="FF3300"/>
                </a:solidFill>
              </a:rPr>
              <a:t>condition</a:t>
            </a:r>
            <a:r>
              <a:rPr lang="en-US" b="1" dirty="0">
                <a:solidFill>
                  <a:srgbClr val="3333CC"/>
                </a:solidFill>
              </a:rPr>
              <a:t>);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  <a:p>
            <a:pPr lvl="1" eaLnBrk="1" hangingPunct="1">
              <a:lnSpc>
                <a:spcPct val="140000"/>
              </a:lnSpc>
              <a:buFont typeface="Arial" pitchFamily="34" charset="0"/>
              <a:buNone/>
            </a:pPr>
            <a:r>
              <a:rPr lang="en-US" b="1" dirty="0">
                <a:solidFill>
                  <a:srgbClr val="66FFFF"/>
                </a:solidFill>
              </a:rPr>
              <a:t>		</a:t>
            </a:r>
            <a:r>
              <a:rPr lang="en-US" b="1" dirty="0">
                <a:solidFill>
                  <a:srgbClr val="3333CC"/>
                </a:solidFill>
              </a:rPr>
              <a:t>for (</a:t>
            </a:r>
            <a:r>
              <a:rPr lang="en-US" b="1" i="1" dirty="0" err="1"/>
              <a:t>init</a:t>
            </a:r>
            <a:r>
              <a:rPr lang="en-US" b="1" i="1" baseline="-25000" dirty="0" err="1"/>
              <a:t>opt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3333CC"/>
                </a:solidFill>
              </a:rPr>
              <a:t>; </a:t>
            </a:r>
            <a:r>
              <a:rPr lang="en-US" b="1" i="1" dirty="0" err="1">
                <a:solidFill>
                  <a:srgbClr val="FF3300"/>
                </a:solidFill>
              </a:rPr>
              <a:t>cond</a:t>
            </a:r>
            <a:r>
              <a:rPr lang="en-US" b="1" i="1" baseline="-25000" dirty="0" err="1">
                <a:solidFill>
                  <a:srgbClr val="FF3300"/>
                </a:solidFill>
              </a:rPr>
              <a:t>opt</a:t>
            </a:r>
            <a:r>
              <a:rPr lang="en-US" b="1" i="1" dirty="0">
                <a:solidFill>
                  <a:srgbClr val="3333CC"/>
                </a:solidFill>
              </a:rPr>
              <a:t> ; </a:t>
            </a:r>
            <a:r>
              <a:rPr lang="en-US" b="1" i="1" dirty="0" err="1"/>
              <a:t>loop</a:t>
            </a:r>
            <a:r>
              <a:rPr lang="en-US" b="1" i="1" baseline="-25000" dirty="0" err="1"/>
              <a:t>opt</a:t>
            </a:r>
            <a:r>
              <a:rPr lang="en-US" b="1" i="1" baseline="-25000" dirty="0">
                <a:solidFill>
                  <a:srgbClr val="3333CC"/>
                </a:solidFill>
              </a:rPr>
              <a:t> </a:t>
            </a:r>
            <a:r>
              <a:rPr lang="en-US" b="1" i="1" dirty="0">
                <a:solidFill>
                  <a:srgbClr val="3333CC"/>
                </a:solidFill>
              </a:rPr>
              <a:t>) </a:t>
            </a:r>
            <a:r>
              <a:rPr lang="en-US" b="1" i="1" dirty="0"/>
              <a:t>statement;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420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5720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211185"/>
            <a:ext cx="4953000" cy="83099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(&lt;điều kiện&gt;)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&lt;câu lệnh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1201785"/>
            <a:ext cx="49530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(&lt;điều kiện&gt;){</a:t>
            </a:r>
          </a:p>
          <a:p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 &lt;câu lệnh 1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2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   &lt;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câu 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lệnh N</a:t>
            </a:r>
            <a:r>
              <a:rPr lang="vi-VN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vi-VN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3026896"/>
            <a:ext cx="861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 dirty="0" smtClean="0"/>
              <a:t>Nguyên tắc thực thi</a:t>
            </a:r>
          </a:p>
          <a:p>
            <a:pPr lvl="1"/>
            <a:r>
              <a:rPr lang="vi-VN" dirty="0" smtClean="0"/>
              <a:t>Chương trình kiểm tra biểu thức điều kiện</a:t>
            </a:r>
          </a:p>
          <a:p>
            <a:pPr lvl="1"/>
            <a:r>
              <a:rPr lang="vi-VN" dirty="0" smtClean="0"/>
              <a:t>Nếu điều kiện là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 smtClean="0"/>
              <a:t>Thực thi câu lệnh</a:t>
            </a:r>
          </a:p>
          <a:p>
            <a:pPr lvl="2"/>
            <a:r>
              <a:rPr lang="en-US" dirty="0" smtClean="0"/>
              <a:t>Quay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Ngược lại, (là </a:t>
            </a:r>
            <a:r>
              <a:rPr lang="vi-VN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vi-VN" dirty="0" smtClean="0"/>
              <a:t>)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vi-VN" dirty="0" smtClean="0"/>
              <a:t> </a:t>
            </a:r>
            <a:r>
              <a:rPr lang="vi-VN" dirty="0"/>
              <a:t>phải có phép toán thay đổi biểu thức điều kiện</a:t>
            </a:r>
            <a:r>
              <a:rPr lang="en-US" dirty="0"/>
              <a:t> </a:t>
            </a:r>
            <a:r>
              <a:rPr lang="vi-VN" dirty="0"/>
              <a:t>để chương trình không lặp vô hạn</a:t>
            </a:r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574076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2810</Words>
  <Application>Microsoft Office PowerPoint</Application>
  <PresentationFormat>On-screen Show (4:3)</PresentationFormat>
  <Paragraphs>457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15_Blends</vt:lpstr>
      <vt:lpstr>Chương 05 Cấu trúc lặp</vt:lpstr>
      <vt:lpstr>Nội dung</vt:lpstr>
      <vt:lpstr>Cấu trúc lặp là gì?</vt:lpstr>
      <vt:lpstr>Cấu trúc lặp là gì?</vt:lpstr>
      <vt:lpstr>Cấu trúc lặp là gì?</vt:lpstr>
      <vt:lpstr>Cấu trúc lặp là gì?</vt:lpstr>
      <vt:lpstr>Cấu trúc lặp là gì?</vt:lpstr>
      <vt:lpstr>Cấu trúc lặp là gì?</vt:lpstr>
      <vt:lpstr>Câu lệnh while</vt:lpstr>
      <vt:lpstr>Câu lệnh while</vt:lpstr>
      <vt:lpstr>Câu lệnh while</vt:lpstr>
      <vt:lpstr>Câu lệnh while (lặp dựa trên biến đếm)</vt:lpstr>
      <vt:lpstr>Câu lệnh while (lặp dựa trên biến đếm)</vt:lpstr>
      <vt:lpstr>Câu lệnh while (lặp dựa trên biến đếm)</vt:lpstr>
      <vt:lpstr>Câu lệnh while (lặp dựa trên biến đếm)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Câu lệnh while (lặp dựa trên biến cờ)</vt:lpstr>
      <vt:lpstr>Ép kiểu tường minh</vt:lpstr>
      <vt:lpstr>Ép kiểu tường minh</vt:lpstr>
      <vt:lpstr>Toán tử gán phức</vt:lpstr>
      <vt:lpstr>Toán tử gán phức</vt:lpstr>
      <vt:lpstr>Toán tử gán phức</vt:lpstr>
      <vt:lpstr>Toán tử tăng 1 và giảm 1</vt:lpstr>
      <vt:lpstr>Toán tử tăng 1 và giảm 1</vt:lpstr>
      <vt:lpstr>Câu lệnh do … while</vt:lpstr>
      <vt:lpstr>Câu lệnh do … while</vt:lpstr>
      <vt:lpstr>Câu lệnh do … while</vt:lpstr>
      <vt:lpstr>Câu lệnh do … while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Câu lệnh for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Một số lưu ý đối với lệnh lặp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Các lệnh lặp lồng nhau</vt:lpstr>
      <vt:lpstr>Tổng kết</vt:lpstr>
    </vt:vector>
  </TitlesOfParts>
  <Company>Dai hoc Bach Khoa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Admin</cp:lastModifiedBy>
  <cp:revision>686</cp:revision>
  <dcterms:created xsi:type="dcterms:W3CDTF">2010-12-08T09:26:28Z</dcterms:created>
  <dcterms:modified xsi:type="dcterms:W3CDTF">2018-02-02T04:07:32Z</dcterms:modified>
</cp:coreProperties>
</file>