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8" r:id="rId1"/>
  </p:sldMasterIdLst>
  <p:notesMasterIdLst>
    <p:notesMasterId r:id="rId90"/>
  </p:notesMasterIdLst>
  <p:handoutMasterIdLst>
    <p:handoutMasterId r:id="rId91"/>
  </p:handoutMasterIdLst>
  <p:sldIdLst>
    <p:sldId id="256" r:id="rId2"/>
    <p:sldId id="268" r:id="rId3"/>
    <p:sldId id="269" r:id="rId4"/>
    <p:sldId id="271" r:id="rId5"/>
    <p:sldId id="272" r:id="rId6"/>
    <p:sldId id="273" r:id="rId7"/>
    <p:sldId id="274" r:id="rId8"/>
    <p:sldId id="277" r:id="rId9"/>
    <p:sldId id="278" r:id="rId10"/>
    <p:sldId id="279" r:id="rId11"/>
    <p:sldId id="280" r:id="rId12"/>
    <p:sldId id="275" r:id="rId13"/>
    <p:sldId id="276" r:id="rId14"/>
    <p:sldId id="282" r:id="rId15"/>
    <p:sldId id="281" r:id="rId16"/>
    <p:sldId id="283" r:id="rId17"/>
    <p:sldId id="284" r:id="rId18"/>
    <p:sldId id="285" r:id="rId19"/>
    <p:sldId id="286" r:id="rId20"/>
    <p:sldId id="287" r:id="rId21"/>
    <p:sldId id="289" r:id="rId22"/>
    <p:sldId id="290" r:id="rId23"/>
    <p:sldId id="291" r:id="rId24"/>
    <p:sldId id="292" r:id="rId25"/>
    <p:sldId id="293" r:id="rId26"/>
    <p:sldId id="294" r:id="rId27"/>
    <p:sldId id="295" r:id="rId28"/>
    <p:sldId id="296" r:id="rId29"/>
    <p:sldId id="310" r:id="rId30"/>
    <p:sldId id="297" r:id="rId31"/>
    <p:sldId id="311" r:id="rId32"/>
    <p:sldId id="298" r:id="rId33"/>
    <p:sldId id="299" r:id="rId34"/>
    <p:sldId id="300" r:id="rId35"/>
    <p:sldId id="314" r:id="rId36"/>
    <p:sldId id="301" r:id="rId37"/>
    <p:sldId id="302" r:id="rId38"/>
    <p:sldId id="303" r:id="rId39"/>
    <p:sldId id="304" r:id="rId40"/>
    <p:sldId id="305" r:id="rId41"/>
    <p:sldId id="306" r:id="rId42"/>
    <p:sldId id="307" r:id="rId43"/>
    <p:sldId id="308" r:id="rId44"/>
    <p:sldId id="309" r:id="rId45"/>
    <p:sldId id="312" r:id="rId46"/>
    <p:sldId id="313" r:id="rId47"/>
    <p:sldId id="315" r:id="rId48"/>
    <p:sldId id="316" r:id="rId49"/>
    <p:sldId id="317" r:id="rId50"/>
    <p:sldId id="318" r:id="rId51"/>
    <p:sldId id="319" r:id="rId52"/>
    <p:sldId id="320" r:id="rId53"/>
    <p:sldId id="329" r:id="rId54"/>
    <p:sldId id="328" r:id="rId55"/>
    <p:sldId id="322" r:id="rId56"/>
    <p:sldId id="321" r:id="rId57"/>
    <p:sldId id="323" r:id="rId58"/>
    <p:sldId id="324" r:id="rId59"/>
    <p:sldId id="325" r:id="rId60"/>
    <p:sldId id="326" r:id="rId61"/>
    <p:sldId id="327" r:id="rId62"/>
    <p:sldId id="331" r:id="rId63"/>
    <p:sldId id="330"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5" r:id="rId87"/>
    <p:sldId id="354" r:id="rId88"/>
    <p:sldId id="356" r:id="rId89"/>
  </p:sldIdLst>
  <p:sldSz cx="9144000" cy="6858000" type="screen4x3"/>
  <p:notesSz cx="6858000" cy="9144000"/>
  <p:custDataLst>
    <p:tags r:id="rId92"/>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94611" autoAdjust="0"/>
  </p:normalViewPr>
  <p:slideViewPr>
    <p:cSldViewPr>
      <p:cViewPr varScale="1">
        <p:scale>
          <a:sx n="80" d="100"/>
          <a:sy n="80" d="100"/>
        </p:scale>
        <p:origin x="2376" y="184"/>
      </p:cViewPr>
      <p:guideLst>
        <p:guide orient="horz" pos="2160"/>
        <p:guide pos="2880"/>
      </p:guideLst>
    </p:cSldViewPr>
  </p:slideViewPr>
  <p:outlineViewPr>
    <p:cViewPr>
      <p:scale>
        <a:sx n="25" d="100"/>
        <a:sy n="25" d="100"/>
      </p:scale>
      <p:origin x="30" y="0"/>
    </p:cViewPr>
  </p:outlineViewPr>
  <p:notesTextViewPr>
    <p:cViewPr>
      <p:scale>
        <a:sx n="100" d="100"/>
        <a:sy n="100" d="100"/>
      </p:scale>
      <p:origin x="0" y="0"/>
    </p:cViewPr>
  </p:notesTextViewPr>
  <p:notesViewPr>
    <p:cSldViewPr>
      <p:cViewPr varScale="1">
        <p:scale>
          <a:sx n="75" d="100"/>
          <a:sy n="75" d="100"/>
        </p:scale>
        <p:origin x="3504" y="168"/>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handoutMaster" Target="handoutMasters/handoutMaster1.xml"/><Relationship Id="rId92" Type="http://schemas.openxmlformats.org/officeDocument/2006/relationships/tags" Target="tags/tag1.xml"/><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78B6AB-DFD1-4CD7-9516-0A8D9DFD2C18}" type="slidenum">
              <a:rPr lang="en-US"/>
              <a:pPr>
                <a:defRPr/>
              </a:pPr>
              <a:t>‹#›</a:t>
            </a:fld>
            <a:endParaRPr lang="en-US"/>
          </a:p>
        </p:txBody>
      </p:sp>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44</a:t>
            </a:fld>
            <a:endParaRPr lang="en-US"/>
          </a:p>
        </p:txBody>
      </p:sp>
    </p:spTree>
    <p:extLst>
      <p:ext uri="{BB962C8B-B14F-4D97-AF65-F5344CB8AC3E}">
        <p14:creationId xmlns:p14="http://schemas.microsoft.com/office/powerpoint/2010/main" val="130373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71</a:t>
            </a:fld>
            <a:endParaRPr lang="en-US"/>
          </a:p>
        </p:txBody>
      </p:sp>
    </p:spTree>
    <p:extLst>
      <p:ext uri="{BB962C8B-B14F-4D97-AF65-F5344CB8AC3E}">
        <p14:creationId xmlns:p14="http://schemas.microsoft.com/office/powerpoint/2010/main" val="138108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72</a:t>
            </a:fld>
            <a:endParaRPr lang="en-US"/>
          </a:p>
        </p:txBody>
      </p:sp>
    </p:spTree>
    <p:extLst>
      <p:ext uri="{BB962C8B-B14F-4D97-AF65-F5344CB8AC3E}">
        <p14:creationId xmlns:p14="http://schemas.microsoft.com/office/powerpoint/2010/main" val="8337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73</a:t>
            </a:fld>
            <a:endParaRPr lang="en-US"/>
          </a:p>
        </p:txBody>
      </p:sp>
    </p:spTree>
    <p:extLst>
      <p:ext uri="{BB962C8B-B14F-4D97-AF65-F5344CB8AC3E}">
        <p14:creationId xmlns:p14="http://schemas.microsoft.com/office/powerpoint/2010/main" val="123360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74</a:t>
            </a:fld>
            <a:endParaRPr lang="en-US"/>
          </a:p>
        </p:txBody>
      </p:sp>
    </p:spTree>
    <p:extLst>
      <p:ext uri="{BB962C8B-B14F-4D97-AF65-F5344CB8AC3E}">
        <p14:creationId xmlns:p14="http://schemas.microsoft.com/office/powerpoint/2010/main" val="474755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75</a:t>
            </a:fld>
            <a:endParaRPr lang="en-US"/>
          </a:p>
        </p:txBody>
      </p:sp>
    </p:spTree>
    <p:extLst>
      <p:ext uri="{BB962C8B-B14F-4D97-AF65-F5344CB8AC3E}">
        <p14:creationId xmlns:p14="http://schemas.microsoft.com/office/powerpoint/2010/main" val="62952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76</a:t>
            </a:fld>
            <a:endParaRPr lang="en-US"/>
          </a:p>
        </p:txBody>
      </p:sp>
    </p:spTree>
    <p:extLst>
      <p:ext uri="{BB962C8B-B14F-4D97-AF65-F5344CB8AC3E}">
        <p14:creationId xmlns:p14="http://schemas.microsoft.com/office/powerpoint/2010/main" val="82300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smtClean="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smtClean="0"/>
          </a:p>
        </p:txBody>
      </p:sp>
    </p:spTree>
    <p:extLst>
      <p:ext uri="{BB962C8B-B14F-4D97-AF65-F5344CB8AC3E}">
        <p14:creationId xmlns:p14="http://schemas.microsoft.com/office/powerpoint/2010/main" val="330458306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82659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93662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1460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87987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610600" cy="4953000"/>
          </a:xfrm>
        </p:spPr>
        <p:txBody>
          <a:bodyPr/>
          <a:lstStyle>
            <a:lvl1pPr algn="l">
              <a:defRPr>
                <a:latin typeface="+mn-lt"/>
                <a:cs typeface="Tahoma" pitchFamily="34" charset="0"/>
              </a:defRPr>
            </a:lvl1pPr>
            <a:lvl2pPr algn="l">
              <a:defRPr>
                <a:latin typeface="+mn-lt"/>
                <a:cs typeface="Tahoma" pitchFamily="34" charset="0"/>
              </a:defRPr>
            </a:lvl2pPr>
            <a:lvl3pPr algn="l">
              <a:defRPr>
                <a:latin typeface="+mn-lt"/>
                <a:cs typeface="Tahoma" pitchFamily="34" charset="0"/>
              </a:defRPr>
            </a:lvl3pPr>
            <a:lvl4pPr algn="l">
              <a:defRPr>
                <a:latin typeface="+mn-lt"/>
                <a:cs typeface="Tahoma" pitchFamily="34" charset="0"/>
              </a:defRPr>
            </a:lvl4pPr>
            <a:lvl5pPr algn="l">
              <a:defRPr>
                <a:latin typeface="+mn-lt"/>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2111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2407137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762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1"/>
          </p:nvPr>
        </p:nvSpPr>
        <p:spPr>
          <a:xfrm>
            <a:off x="48006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37582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304800" y="37338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13051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47244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2"/>
          </p:nvPr>
        </p:nvSpPr>
        <p:spPr>
          <a:xfrm>
            <a:off x="3048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quarter" idx="13"/>
          </p:nvPr>
        </p:nvSpPr>
        <p:spPr>
          <a:xfrm>
            <a:off x="47244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188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59510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188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Rectangle 11"/>
          <p:cNvSpPr>
            <a:spLocks noChangeArrowheads="1"/>
          </p:cNvSpPr>
          <p:nvPr userDrawn="1"/>
        </p:nvSpPr>
        <p:spPr bwMode="auto">
          <a:xfrm>
            <a:off x="0" y="6137275"/>
            <a:ext cx="9144000" cy="720725"/>
          </a:xfrm>
          <a:prstGeom prst="rect">
            <a:avLst/>
          </a:prstGeom>
          <a:solidFill>
            <a:schemeClr val="tx2">
              <a:lumMod val="75000"/>
            </a:schemeClr>
          </a:soli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34020"/>
          </a:xfrm>
          <a:prstGeom prst="rect">
            <a:avLst/>
          </a:prstGeom>
          <a:noFill/>
          <a:ln w="9525">
            <a:noFill/>
            <a:miter lim="800000"/>
            <a:headEnd/>
            <a:tailEnd/>
          </a:ln>
          <a:effectLst/>
        </p:spPr>
        <p:txBody>
          <a:bodyPr>
            <a:spAutoFit/>
          </a:bodyPr>
          <a:lstStyle/>
          <a:p>
            <a:pPr>
              <a:defRPr/>
            </a:pP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Trường</a:t>
            </a:r>
            <a:r>
              <a:rPr lang="en-US" sz="1100" b="1" dirty="0" smtClean="0">
                <a:solidFill>
                  <a:schemeClr val="tx2">
                    <a:lumMod val="20000"/>
                    <a:lumOff val="80000"/>
                  </a:schemeClr>
                </a:solidFill>
              </a:rPr>
              <a:t> </a:t>
            </a:r>
            <a:r>
              <a:rPr lang="en-US" sz="1100" b="1" dirty="0" err="1">
                <a:solidFill>
                  <a:schemeClr val="tx2">
                    <a:lumMod val="20000"/>
                    <a:lumOff val="80000"/>
                  </a:schemeClr>
                </a:solidFill>
              </a:rPr>
              <a:t>Đại</a:t>
            </a:r>
            <a:r>
              <a:rPr lang="en-US" sz="1100" b="1" dirty="0">
                <a:solidFill>
                  <a:schemeClr val="tx2">
                    <a:lumMod val="20000"/>
                    <a:lumOff val="80000"/>
                  </a:schemeClr>
                </a:solidFill>
              </a:rPr>
              <a:t> </a:t>
            </a:r>
            <a:r>
              <a:rPr lang="en-US" sz="1100" b="1" dirty="0" err="1">
                <a:solidFill>
                  <a:schemeClr val="tx2">
                    <a:lumMod val="20000"/>
                    <a:lumOff val="80000"/>
                  </a:schemeClr>
                </a:solidFill>
              </a:rPr>
              <a:t>Học</a:t>
            </a:r>
            <a:r>
              <a:rPr lang="en-US" sz="1100" b="1" dirty="0">
                <a:solidFill>
                  <a:schemeClr val="tx2">
                    <a:lumMod val="20000"/>
                    <a:lumOff val="80000"/>
                  </a:schemeClr>
                </a:solidFill>
              </a:rPr>
              <a:t> </a:t>
            </a:r>
            <a:r>
              <a:rPr lang="en-US" sz="1100" b="1" dirty="0" err="1">
                <a:solidFill>
                  <a:schemeClr val="tx2">
                    <a:lumMod val="20000"/>
                    <a:lumOff val="80000"/>
                  </a:schemeClr>
                </a:solidFill>
              </a:rPr>
              <a:t>Bách</a:t>
            </a:r>
            <a:r>
              <a:rPr lang="en-US" sz="1100" b="1" dirty="0">
                <a:solidFill>
                  <a:schemeClr val="tx2">
                    <a:lumMod val="20000"/>
                    <a:lumOff val="80000"/>
                  </a:schemeClr>
                </a:solidFill>
              </a:rPr>
              <a:t> </a:t>
            </a:r>
            <a:r>
              <a:rPr lang="en-US" sz="1100" b="1" dirty="0" err="1" smtClean="0">
                <a:solidFill>
                  <a:schemeClr val="tx2">
                    <a:lumMod val="20000"/>
                    <a:lumOff val="80000"/>
                  </a:schemeClr>
                </a:solidFill>
              </a:rPr>
              <a:t>Khoa</a:t>
            </a:r>
            <a:endParaRPr lang="en-US" sz="1100" b="1" dirty="0" smtClean="0">
              <a:solidFill>
                <a:schemeClr val="tx2">
                  <a:lumMod val="20000"/>
                  <a:lumOff val="80000"/>
                </a:schemeClr>
              </a:solidFill>
            </a:endParaRPr>
          </a:p>
          <a:p>
            <a:pPr>
              <a:defRPr/>
            </a:pPr>
            <a:r>
              <a:rPr lang="en-US" sz="1100" b="1" dirty="0" err="1" smtClean="0">
                <a:solidFill>
                  <a:schemeClr val="tx2">
                    <a:lumMod val="20000"/>
                    <a:lumOff val="80000"/>
                  </a:schemeClr>
                </a:solidFill>
              </a:rPr>
              <a:t>Trung</a:t>
            </a: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Tâm</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Kỹ</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Thuật</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Điện</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Toán</a:t>
            </a:r>
            <a:endParaRPr lang="en-US" sz="1100" b="1" dirty="0">
              <a:solidFill>
                <a:schemeClr val="tx2">
                  <a:lumMod val="20000"/>
                  <a:lumOff val="80000"/>
                </a:schemeClr>
              </a:solidFill>
            </a:endParaRPr>
          </a:p>
          <a:p>
            <a:pPr>
              <a:spcBef>
                <a:spcPct val="20000"/>
              </a:spcBef>
              <a:defRPr/>
            </a:pPr>
            <a:r>
              <a:rPr lang="en-US" sz="1100" b="1" dirty="0">
                <a:solidFill>
                  <a:srgbClr val="199ACC"/>
                </a:solidFill>
              </a:rPr>
              <a:t>© </a:t>
            </a:r>
            <a:r>
              <a:rPr lang="en-US" sz="1100" b="1" dirty="0" smtClean="0">
                <a:solidFill>
                  <a:srgbClr val="199ACC"/>
                </a:solidFill>
              </a:rPr>
              <a:t>2016</a:t>
            </a:r>
            <a:endParaRPr lang="en-US" sz="1100" b="1" dirty="0">
              <a:solidFill>
                <a:srgbClr val="199ACC"/>
              </a:solidFill>
            </a:endParaRPr>
          </a:p>
        </p:txBody>
      </p:sp>
      <p:sp>
        <p:nvSpPr>
          <p:cNvPr id="14" name="Text Box 10"/>
          <p:cNvSpPr txBox="1">
            <a:spLocks noChangeArrowheads="1"/>
          </p:cNvSpPr>
          <p:nvPr userDrawn="1"/>
        </p:nvSpPr>
        <p:spPr bwMode="auto">
          <a:xfrm>
            <a:off x="3810000" y="6194425"/>
            <a:ext cx="5334000" cy="430887"/>
          </a:xfrm>
          <a:prstGeom prst="rect">
            <a:avLst/>
          </a:prstGeom>
          <a:noFill/>
          <a:ln w="9525">
            <a:noFill/>
            <a:miter lim="800000"/>
            <a:headEnd/>
            <a:tailEnd/>
          </a:ln>
          <a:effectLst/>
        </p:spPr>
        <p:txBody>
          <a:bodyPr>
            <a:spAutoFit/>
          </a:bodyPr>
          <a:lstStyle/>
          <a:p>
            <a:pPr algn="r">
              <a:defRPr/>
            </a:pPr>
            <a:r>
              <a:rPr lang="vi-VN" sz="1100" b="1" dirty="0" smtClean="0">
                <a:solidFill>
                  <a:schemeClr val="bg1"/>
                </a:solidFill>
              </a:rPr>
              <a:t>Lập trình C/C++</a:t>
            </a:r>
            <a:endParaRPr lang="en-US" sz="1100" b="1" dirty="0" smtClean="0">
              <a:solidFill>
                <a:schemeClr val="bg1"/>
              </a:solidFill>
            </a:endParaRPr>
          </a:p>
          <a:p>
            <a:pPr algn="r">
              <a:defRPr/>
            </a:pPr>
            <a:fld id="{7E361DEB-F8C4-493B-B5A8-8661C8DCD275}" type="slidenum">
              <a:rPr lang="en-US" sz="1100" b="1" smtClean="0">
                <a:solidFill>
                  <a:schemeClr val="bg1"/>
                </a:solidFill>
              </a:rPr>
              <a:pPr algn="r">
                <a:spcBef>
                  <a:spcPct val="20000"/>
                </a:spcBef>
                <a:defRPr/>
              </a:pPr>
              <a:t>‹#›</a:t>
            </a:fld>
            <a:endParaRPr lang="en-US" sz="1100" b="1" dirty="0">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1028" name="Picture 4" descr="D:\5. Work2013\giaovu\logotrungtam.png"/>
          <p:cNvPicPr>
            <a:picLocks noChangeAspect="1" noChangeArrowheads="1"/>
          </p:cNvPicPr>
          <p:nvPr userDrawn="1"/>
        </p:nvPicPr>
        <p:blipFill>
          <a:blip r:embed="rId15">
            <a:extLst>
              <a:ext uri="{BEBA8EAE-BF5A-486C-A8C5-ECC9F3942E4B}">
                <a14:imgProps xmlns:a14="http://schemas.microsoft.com/office/drawing/2010/main">
                  <a14:imgLayer r:embed="rId16">
                    <a14:imgEffect>
                      <a14:artisticCrisscrossEtching trans="15000" pressure="0"/>
                    </a14:imgEffect>
                  </a14:imgLayer>
                </a14:imgProps>
              </a:ext>
              <a:ext uri="{28A0092B-C50C-407E-A947-70E740481C1C}">
                <a14:useLocalDpi xmlns:a14="http://schemas.microsoft.com/office/drawing/2010/main" val="0"/>
              </a:ext>
            </a:extLst>
          </a:blip>
          <a:srcRect/>
          <a:stretch>
            <a:fillRect/>
          </a:stretch>
        </p:blipFill>
        <p:spPr bwMode="auto">
          <a:xfrm>
            <a:off x="2057400" y="1066800"/>
            <a:ext cx="4542882" cy="454288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52" r:id="rId6"/>
    <p:sldLayoutId id="2147484051" r:id="rId7"/>
    <p:sldLayoutId id="2147484045" r:id="rId8"/>
    <p:sldLayoutId id="2147484046" r:id="rId9"/>
    <p:sldLayoutId id="2147484047" r:id="rId10"/>
    <p:sldLayoutId id="2147484048" r:id="rId11"/>
    <p:sldLayoutId id="2147484049" r:id="rId12"/>
    <p:sldLayoutId id="2147484050"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err="1" smtClean="0"/>
              <a:t>Ch</a:t>
            </a:r>
            <a:r>
              <a:rPr lang="vi-VN" sz="2800" dirty="0" smtClean="0"/>
              <a:t>ương 06</a:t>
            </a:r>
            <a:r>
              <a:rPr lang="vi-VN" dirty="0" smtClean="0"/>
              <a:t/>
            </a:r>
            <a:br>
              <a:rPr lang="vi-VN" dirty="0" smtClean="0"/>
            </a:br>
            <a:r>
              <a:rPr lang="vi-VN" dirty="0" smtClean="0"/>
              <a:t>KIỂU DỮ LIỆU </a:t>
            </a:r>
            <a:br>
              <a:rPr lang="vi-VN" dirty="0" smtClean="0"/>
            </a:br>
            <a:r>
              <a:rPr lang="vi-VN" dirty="0" smtClean="0"/>
              <a:t>NGƯỜI LẬP TRÌNH ĐỊNH NGHĨA</a:t>
            </a:r>
            <a:endParaRPr lang="en-US" sz="2800" dirty="0"/>
          </a:p>
        </p:txBody>
      </p:sp>
      <p:sp>
        <p:nvSpPr>
          <p:cNvPr id="3" name="Subtitle 2"/>
          <p:cNvSpPr>
            <a:spLocks noGrp="1"/>
          </p:cNvSpPr>
          <p:nvPr>
            <p:ph type="subTitle" idx="1"/>
          </p:nvPr>
        </p:nvSpPr>
        <p:spPr/>
        <p:txBody>
          <a:bodyPr/>
          <a:lstStyle/>
          <a:p>
            <a:r>
              <a:rPr lang="vi-VN" dirty="0" smtClean="0"/>
              <a:t>Lê Thành Sách</a:t>
            </a:r>
            <a:endParaRPr lang="en-US" dirty="0"/>
          </a:p>
          <a:p>
            <a:r>
              <a:rPr lang="vi-VN" dirty="0" smtClean="0"/>
              <a:t>Trần Quang</a:t>
            </a:r>
          </a:p>
          <a:p>
            <a:endParaRPr lang="vi-VN"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Sự cần thiết</a:t>
            </a:r>
          </a:p>
          <a:p>
            <a:pPr lvl="1"/>
            <a:r>
              <a:rPr lang="vi-VN" dirty="0" smtClean="0"/>
              <a:t>Bài toán: Quản lý sinh viên</a:t>
            </a:r>
            <a:endParaRPr lang="vi-VN" dirty="0"/>
          </a:p>
          <a:p>
            <a:pPr lvl="1"/>
            <a:r>
              <a:rPr lang="vi-VN" dirty="0" smtClean="0"/>
              <a:t>Tương tự cho hầu hết bài toán trong thực tế</a:t>
            </a:r>
          </a:p>
          <a:p>
            <a:pPr lvl="2"/>
            <a:r>
              <a:rPr lang="vi-VN" dirty="0" smtClean="0"/>
              <a:t>Thông tin một điểm hay vector trong chương trình</a:t>
            </a:r>
          </a:p>
          <a:p>
            <a:pPr lvl="2"/>
            <a:r>
              <a:rPr lang="vi-VN" dirty="0"/>
              <a:t>Thông tin </a:t>
            </a:r>
            <a:r>
              <a:rPr lang="vi-VN" dirty="0" smtClean="0"/>
              <a:t>một sản phẩm, hàng hoá trong siêu thị</a:t>
            </a:r>
          </a:p>
          <a:p>
            <a:pPr lvl="2"/>
            <a:r>
              <a:rPr lang="en-US" dirty="0" smtClean="0"/>
              <a:t>V</a:t>
            </a:r>
            <a:r>
              <a:rPr lang="vi-VN" dirty="0" smtClean="0"/>
              <a:t>.v.</a:t>
            </a:r>
          </a:p>
          <a:p>
            <a:pPr lvl="2"/>
            <a:endParaRPr lang="vi-VN" dirty="0"/>
          </a:p>
          <a:p>
            <a:pPr lvl="1"/>
            <a:r>
              <a:rPr lang="vi-VN" dirty="0" smtClean="0"/>
              <a:t>Giải pháp cho các trường hợp như vậy</a:t>
            </a:r>
          </a:p>
          <a:p>
            <a:pPr lvl="2"/>
            <a:r>
              <a:rPr lang="vi-VN" dirty="0" smtClean="0"/>
              <a:t>GOM tất cả các dữ liệu có quan hệ với nhau thành một khối</a:t>
            </a:r>
          </a:p>
          <a:p>
            <a:pPr lvl="3"/>
            <a:r>
              <a:rPr lang="vi-VN" dirty="0" smtClean="0"/>
              <a:t>Luôn luôn cấp phát CÙNG NHAU, LIÊN TỤC trong bộ nhớ</a:t>
            </a:r>
          </a:p>
          <a:p>
            <a:pPr lvl="3"/>
            <a:r>
              <a:rPr lang="vi-VN" dirty="0" smtClean="0"/>
              <a:t>Luôn luôn được huỷ khỏi bộ nhớ CÙNG NHAU</a:t>
            </a:r>
          </a:p>
          <a:p>
            <a:pPr lvl="3"/>
            <a:r>
              <a:rPr lang="vi-VN" dirty="0" smtClean="0"/>
              <a:t>Các mảnh dữ liệu thành phần có thể truy xuất độc lập, thông quan tên gọi của nó.</a:t>
            </a:r>
          </a:p>
          <a:p>
            <a:pPr lvl="2"/>
            <a:endParaRPr lang="vi-VN" dirty="0" smtClean="0"/>
          </a:p>
        </p:txBody>
      </p:sp>
    </p:spTree>
    <p:extLst>
      <p:ext uri="{BB962C8B-B14F-4D97-AF65-F5344CB8AC3E}">
        <p14:creationId xmlns:p14="http://schemas.microsoft.com/office/powerpoint/2010/main" val="1358386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Sự cần thiết</a:t>
            </a:r>
            <a:endParaRPr lang="vi-VN" dirty="0"/>
          </a:p>
          <a:p>
            <a:pPr lvl="1"/>
            <a:r>
              <a:rPr lang="vi-VN" dirty="0" smtClean="0"/>
              <a:t>Giải pháp cho các trường hợp như vậy</a:t>
            </a:r>
          </a:p>
          <a:p>
            <a:pPr lvl="2"/>
            <a:r>
              <a:rPr lang="vi-VN" dirty="0" smtClean="0"/>
              <a:t>GOM tất cả các dữ liệu có quan hệ với nhau thành một khối</a:t>
            </a:r>
          </a:p>
          <a:p>
            <a:pPr lvl="3"/>
            <a:r>
              <a:rPr lang="vi-VN" dirty="0" smtClean="0"/>
              <a:t>Luôn luôn cấp phát CÙNG NHAU, LIÊN TỤC trong bộ nhớ</a:t>
            </a:r>
          </a:p>
          <a:p>
            <a:pPr lvl="3"/>
            <a:r>
              <a:rPr lang="vi-VN" dirty="0" smtClean="0"/>
              <a:t>Luôn luôn được huỷ khỏi bộ nhớ CÙNG NHAU</a:t>
            </a:r>
          </a:p>
          <a:p>
            <a:pPr lvl="3"/>
            <a:r>
              <a:rPr lang="vi-VN" dirty="0" smtClean="0"/>
              <a:t>Các mảnh dữ liệu thành phần có thể truy xuất độc lập, thông quan tên gọi của nó.</a:t>
            </a:r>
          </a:p>
          <a:p>
            <a:pPr lvl="3"/>
            <a:endParaRPr lang="vi-VN" dirty="0"/>
          </a:p>
          <a:p>
            <a:pPr lvl="3"/>
            <a:endParaRPr lang="vi-VN" dirty="0" smtClean="0"/>
          </a:p>
          <a:p>
            <a:pPr lvl="2"/>
            <a:r>
              <a:rPr lang="vi-VN" dirty="0" smtClean="0"/>
              <a:t>Đó là cấu trúc (struct) trong C</a:t>
            </a:r>
          </a:p>
          <a:p>
            <a:pPr lvl="2"/>
            <a:r>
              <a:rPr lang="vi-VN" dirty="0" smtClean="0"/>
              <a:t>Trong C++: đó là lớp (class)</a:t>
            </a:r>
          </a:p>
          <a:p>
            <a:pPr lvl="2"/>
            <a:endParaRPr lang="vi-VN" dirty="0" smtClean="0"/>
          </a:p>
        </p:txBody>
      </p:sp>
    </p:spTree>
    <p:extLst>
      <p:ext uri="{BB962C8B-B14F-4D97-AF65-F5344CB8AC3E}">
        <p14:creationId xmlns:p14="http://schemas.microsoft.com/office/powerpoint/2010/main" val="815380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Cấu trúc là gì</a:t>
            </a:r>
          </a:p>
          <a:p>
            <a:pPr lvl="1"/>
            <a:r>
              <a:rPr lang="vi-VN" dirty="0" smtClean="0"/>
              <a:t>Là một kiểu dữ liệu mô tả một tổ hợp của các kiểu dữ liệu thành phần khác. Các kiểu dữ liệu thành phần có thể có cùng kiểu hay khác kiểu, thậm chí là một kiểu cấu trúc khác.</a:t>
            </a:r>
          </a:p>
          <a:p>
            <a:pPr lvl="1"/>
            <a:endParaRPr lang="vi-VN" dirty="0"/>
          </a:p>
          <a:p>
            <a:pPr lvl="1"/>
            <a:r>
              <a:rPr lang="vi-VN" dirty="0" smtClean="0"/>
              <a:t>Một mở rộng của kiểu này (struct) là kiểu lớp (class) trong các ngôn ngữ lập trình hướng đối tượng</a:t>
            </a:r>
            <a:endParaRPr lang="en-US" dirty="0"/>
          </a:p>
        </p:txBody>
      </p:sp>
    </p:spTree>
    <p:extLst>
      <p:ext uri="{BB962C8B-B14F-4D97-AF65-F5344CB8AC3E}">
        <p14:creationId xmlns:p14="http://schemas.microsoft.com/office/powerpoint/2010/main" val="28029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Cấu trúc là gì</a:t>
            </a:r>
          </a:p>
          <a:p>
            <a:pPr lvl="1"/>
            <a:r>
              <a:rPr lang="vi-VN" dirty="0" smtClean="0"/>
              <a:t>Ví dụ</a:t>
            </a:r>
          </a:p>
        </p:txBody>
      </p:sp>
      <p:sp>
        <p:nvSpPr>
          <p:cNvPr id="2" name="Rectangle 1"/>
          <p:cNvSpPr/>
          <p:nvPr/>
        </p:nvSpPr>
        <p:spPr>
          <a:xfrm>
            <a:off x="2819400" y="1495841"/>
            <a:ext cx="5562600" cy="4247317"/>
          </a:xfrm>
          <a:prstGeom prst="rect">
            <a:avLst/>
          </a:prstGeom>
          <a:solidFill>
            <a:schemeClr val="bg2">
              <a:lumMod val="10000"/>
              <a:lumOff val="90000"/>
            </a:schemeClr>
          </a:solidFill>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sVector3D{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sTable</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code[10];</a:t>
            </a:r>
          </a:p>
          <a:p>
            <a:r>
              <a:rPr lang="en-US" dirty="0">
                <a:solidFill>
                  <a:prstClr val="black"/>
                </a:solidFill>
                <a:latin typeface="Consolas" charset="0"/>
              </a:rPr>
              <a:t>	</a:t>
            </a:r>
            <a:r>
              <a:rPr lang="en-US" dirty="0">
                <a:solidFill>
                  <a:srgbClr val="0000FF"/>
                </a:solidFill>
                <a:latin typeface="Consolas" charset="0"/>
              </a:rPr>
              <a:t>float</a:t>
            </a:r>
            <a:r>
              <a:rPr lang="en-US" dirty="0">
                <a:solidFill>
                  <a:prstClr val="black"/>
                </a:solidFill>
                <a:latin typeface="Consolas" charset="0"/>
              </a:rPr>
              <a:t> width, length, height;</a:t>
            </a:r>
          </a:p>
          <a:p>
            <a:r>
              <a:rPr lang="uk-UA" dirty="0">
                <a:solidFill>
                  <a:prstClr val="black"/>
                </a:solidFill>
                <a:latin typeface="Consolas" charset="0"/>
              </a:rPr>
              <a:t>};</a:t>
            </a:r>
          </a:p>
        </p:txBody>
      </p:sp>
    </p:spTree>
    <p:extLst>
      <p:ext uri="{BB962C8B-B14F-4D97-AF65-F5344CB8AC3E}">
        <p14:creationId xmlns:p14="http://schemas.microsoft.com/office/powerpoint/2010/main" val="265311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Cấu trúc “sStudent”</a:t>
            </a:r>
          </a:p>
          <a:p>
            <a:pPr lvl="1"/>
            <a:r>
              <a:rPr lang="vi-VN" dirty="0" smtClean="0"/>
              <a:t>Gom các thành phần dữ liệu (field) có liên quan với để mô tả một sinh viên </a:t>
            </a:r>
          </a:p>
          <a:p>
            <a:pPr lvl="1"/>
            <a:r>
              <a:rPr lang="vi-VN" dirty="0" smtClean="0"/>
              <a:t>Tên các thành phần hiện có là</a:t>
            </a:r>
          </a:p>
          <a:p>
            <a:pPr lvl="2"/>
            <a:r>
              <a:rPr lang="vi-VN" dirty="0" smtClean="0"/>
              <a:t>id, name: Mã số và họ tên của sinh viên</a:t>
            </a:r>
          </a:p>
          <a:p>
            <a:pPr lvl="3"/>
            <a:r>
              <a:rPr lang="vi-VN" dirty="0" smtClean="0"/>
              <a:t>Có kiểu dữ liệu của nó là mảng (sẽ học sau)</a:t>
            </a:r>
          </a:p>
          <a:p>
            <a:pPr lvl="2"/>
            <a:r>
              <a:rPr lang="en-US" dirty="0" smtClean="0"/>
              <a:t>g</a:t>
            </a:r>
            <a:r>
              <a:rPr lang="vi-VN" dirty="0" smtClean="0"/>
              <a:t>pa: điểm trung bình hiện đạt: </a:t>
            </a:r>
          </a:p>
          <a:p>
            <a:pPr lvl="3"/>
            <a:r>
              <a:rPr lang="en-US" dirty="0" smtClean="0"/>
              <a:t>C</a:t>
            </a:r>
            <a:r>
              <a:rPr lang="vi-VN" dirty="0" smtClean="0"/>
              <a:t>ó kiểu dữ liệu là số thực (float)</a:t>
            </a:r>
          </a:p>
          <a:p>
            <a:pPr lvl="1"/>
            <a:r>
              <a:rPr lang="vi-VN" dirty="0" smtClean="0"/>
              <a:t>Mỗi lần hệ thống cấp phát bộ nhớ cho một sinh viên, nó cấp đủ CÙNG LÚC, LIỀN NHAU TRÊN KHỐI cho tất cả các mảnh dữ liệu của sinh viên.</a:t>
            </a:r>
          </a:p>
          <a:p>
            <a:pPr lvl="2"/>
            <a:endParaRPr lang="vi-VN" dirty="0" smtClean="0"/>
          </a:p>
        </p:txBody>
      </p:sp>
      <p:sp>
        <p:nvSpPr>
          <p:cNvPr id="2" name="Rectangle 1"/>
          <p:cNvSpPr/>
          <p:nvPr/>
        </p:nvSpPr>
        <p:spPr>
          <a:xfrm>
            <a:off x="3581400" y="5029200"/>
            <a:ext cx="3352800" cy="1477328"/>
          </a:xfrm>
          <a:prstGeom prst="rect">
            <a:avLst/>
          </a:prstGeom>
          <a:solidFill>
            <a:schemeClr val="bg2">
              <a:lumMod val="10000"/>
              <a:lumOff val="90000"/>
            </a:schemeClr>
          </a:solidFill>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smtClean="0">
                <a:solidFill>
                  <a:prstClr val="black"/>
                </a:solidFill>
                <a:latin typeface="Consolas" charset="0"/>
              </a:rPr>
              <a:t>};</a:t>
            </a:r>
            <a:endParaRPr lang="uk-UA" dirty="0">
              <a:solidFill>
                <a:prstClr val="black"/>
              </a:solidFill>
              <a:latin typeface="Consolas" charset="0"/>
            </a:endParaRPr>
          </a:p>
        </p:txBody>
      </p:sp>
    </p:spTree>
    <p:extLst>
      <p:ext uri="{BB962C8B-B14F-4D97-AF65-F5344CB8AC3E}">
        <p14:creationId xmlns:p14="http://schemas.microsoft.com/office/powerpoint/2010/main" val="1444204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Cấu trúc “sPoint3D” và “sVector3D”</a:t>
            </a:r>
          </a:p>
          <a:p>
            <a:pPr lvl="1"/>
            <a:r>
              <a:rPr lang="vi-VN" dirty="0" smtClean="0"/>
              <a:t>Gom các thành phần dữ liệu (field) có liên quan với để mô tả một điểm và véctơ trong không gian ba chiều.</a:t>
            </a:r>
          </a:p>
          <a:p>
            <a:pPr lvl="1"/>
            <a:r>
              <a:rPr lang="vi-VN" dirty="0" smtClean="0"/>
              <a:t>Tên các thành phần hiện có là</a:t>
            </a:r>
          </a:p>
          <a:p>
            <a:pPr lvl="2"/>
            <a:r>
              <a:rPr lang="en-US" dirty="0" smtClean="0"/>
              <a:t>x</a:t>
            </a:r>
            <a:r>
              <a:rPr lang="vi-VN" dirty="0" smtClean="0"/>
              <a:t>,y,z: là các toạ độ của điểm và vector</a:t>
            </a:r>
          </a:p>
          <a:p>
            <a:pPr lvl="3"/>
            <a:r>
              <a:rPr lang="vi-VN" dirty="0" smtClean="0"/>
              <a:t>Có kiểu dữ liệu của nó là số thực</a:t>
            </a:r>
          </a:p>
          <a:p>
            <a:pPr lvl="1"/>
            <a:r>
              <a:rPr lang="vi-VN" dirty="0" smtClean="0"/>
              <a:t>Mỗi lần hệ thống cấp phát bộ nhớ cho một điểm hay vector , nó cấp đủ CÙNG LÚC, LIỀN NHAU TRÊN KHỐI cho tất cả các mảnh dữ liệu của điểm và vector</a:t>
            </a:r>
          </a:p>
          <a:p>
            <a:pPr lvl="2"/>
            <a:endParaRPr lang="vi-VN" dirty="0" smtClean="0"/>
          </a:p>
        </p:txBody>
      </p:sp>
      <p:sp>
        <p:nvSpPr>
          <p:cNvPr id="6" name="Rectangle 5"/>
          <p:cNvSpPr/>
          <p:nvPr/>
        </p:nvSpPr>
        <p:spPr>
          <a:xfrm>
            <a:off x="1828800" y="4341674"/>
            <a:ext cx="5562600" cy="1754326"/>
          </a:xfrm>
          <a:prstGeom prst="rect">
            <a:avLst/>
          </a:prstGeom>
          <a:solidFill>
            <a:schemeClr val="bg2">
              <a:lumMod val="10000"/>
              <a:lumOff val="90000"/>
            </a:schemeClr>
          </a:solidFill>
        </p:spPr>
        <p:txBody>
          <a:bodyPr wrap="square">
            <a:spAutoFit/>
          </a:bodyPr>
          <a:lstStyle/>
          <a:p>
            <a:r>
              <a:rPr lang="en-US" dirty="0" err="1" smtClean="0">
                <a:solidFill>
                  <a:srgbClr val="0000FF"/>
                </a:solidFill>
                <a:latin typeface="Consolas" charset="0"/>
              </a:rPr>
              <a:t>struct</a:t>
            </a:r>
            <a:r>
              <a:rPr lang="en-US" dirty="0" smtClean="0">
                <a:solidFill>
                  <a:prstClr val="black"/>
                </a:solidFill>
                <a:latin typeface="Consolas" charset="0"/>
              </a:rPr>
              <a:t> </a:t>
            </a:r>
            <a:r>
              <a:rPr lang="en-US" dirty="0">
                <a:solidFill>
                  <a:prstClr val="black"/>
                </a:solidFill>
                <a:latin typeface="Consolas" charset="0"/>
              </a:rPr>
              <a:t>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sVector3D{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smtClean="0">
                <a:solidFill>
                  <a:prstClr val="black"/>
                </a:solidFill>
                <a:latin typeface="Consolas" charset="0"/>
              </a:rPr>
              <a:t>};</a:t>
            </a:r>
            <a:endParaRPr lang="uk-UA" dirty="0">
              <a:solidFill>
                <a:prstClr val="black"/>
              </a:solidFill>
              <a:latin typeface="Consolas" charset="0"/>
            </a:endParaRPr>
          </a:p>
        </p:txBody>
      </p:sp>
    </p:spTree>
    <p:extLst>
      <p:ext uri="{BB962C8B-B14F-4D97-AF65-F5344CB8AC3E}">
        <p14:creationId xmlns:p14="http://schemas.microsoft.com/office/powerpoint/2010/main" val="1261965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Khai báo và sử dụng cấu trúc</a:t>
            </a:r>
          </a:p>
        </p:txBody>
      </p:sp>
      <p:sp>
        <p:nvSpPr>
          <p:cNvPr id="2" name="Rectangle 1"/>
          <p:cNvSpPr/>
          <p:nvPr/>
        </p:nvSpPr>
        <p:spPr>
          <a:xfrm>
            <a:off x="152400" y="1862538"/>
            <a:ext cx="8763000" cy="4247317"/>
          </a:xfrm>
          <a:prstGeom prst="rect">
            <a:avLst/>
          </a:prstGeom>
        </p:spPr>
        <p:txBody>
          <a:bodyPr wrap="square">
            <a:spAutoFit/>
          </a:bodyPr>
          <a:lstStyle/>
          <a:p>
            <a:r>
              <a:rPr lang="en-US" dirty="0" err="1" smtClean="0">
                <a:solidFill>
                  <a:srgbClr val="0000FF"/>
                </a:solidFill>
                <a:latin typeface="Consolas" charset="0"/>
              </a:rPr>
              <a:t>struct</a:t>
            </a:r>
            <a:r>
              <a:rPr lang="en-US" dirty="0" smtClean="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s2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s3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 9.5f};</a:t>
            </a:r>
          </a:p>
          <a:p>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"ID:\t %-50s\n"</a:t>
            </a:r>
            <a:r>
              <a:rPr lang="en-US" dirty="0">
                <a:solidFill>
                  <a:prstClr val="black"/>
                </a:solidFill>
                <a:latin typeface="Consolas" charset="0"/>
              </a:rPr>
              <a:t>, s3.id);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"NAME:\t %-50s\n"</a:t>
            </a:r>
            <a:r>
              <a:rPr lang="en-US" dirty="0">
                <a:solidFill>
                  <a:prstClr val="black"/>
                </a:solidFill>
                <a:latin typeface="Consolas" charset="0"/>
              </a:rPr>
              <a:t>, s3.name);</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"GPA:\t %-4.1f\n"</a:t>
            </a:r>
            <a:r>
              <a:rPr lang="ro-RO" dirty="0">
                <a:solidFill>
                  <a:prstClr val="black"/>
                </a:solidFill>
                <a:latin typeface="Consolas" charset="0"/>
              </a:rPr>
              <a:t>, s3.gpa</a:t>
            </a:r>
            <a:r>
              <a:rPr lang="ro-RO"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2052536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Khai báo và sử dụng cấu trúc</a:t>
            </a:r>
          </a:p>
        </p:txBody>
      </p:sp>
      <p:sp>
        <p:nvSpPr>
          <p:cNvPr id="2" name="Rectangle 1"/>
          <p:cNvSpPr/>
          <p:nvPr/>
        </p:nvSpPr>
        <p:spPr>
          <a:xfrm>
            <a:off x="152400" y="1862538"/>
            <a:ext cx="8763000" cy="4247317"/>
          </a:xfrm>
          <a:prstGeom prst="rect">
            <a:avLst/>
          </a:prstGeom>
        </p:spPr>
        <p:txBody>
          <a:bodyPr wrap="square">
            <a:spAutoFit/>
          </a:bodyPr>
          <a:lstStyle/>
          <a:p>
            <a:r>
              <a:rPr lang="en-US" dirty="0" err="1" smtClean="0">
                <a:solidFill>
                  <a:srgbClr val="0000FF"/>
                </a:solidFill>
                <a:latin typeface="Consolas" charset="0"/>
              </a:rPr>
              <a:t>struct</a:t>
            </a:r>
            <a:r>
              <a:rPr lang="en-US" dirty="0" smtClean="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s2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s3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 9.5f};</a:t>
            </a:r>
          </a:p>
          <a:p>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"ID:\t %-50s\n"</a:t>
            </a:r>
            <a:r>
              <a:rPr lang="en-US" dirty="0">
                <a:solidFill>
                  <a:prstClr val="black"/>
                </a:solidFill>
                <a:latin typeface="Consolas" charset="0"/>
              </a:rPr>
              <a:t>, s3.id);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"NAME:\t %-50s\n"</a:t>
            </a:r>
            <a:r>
              <a:rPr lang="en-US" dirty="0">
                <a:solidFill>
                  <a:prstClr val="black"/>
                </a:solidFill>
                <a:latin typeface="Consolas" charset="0"/>
              </a:rPr>
              <a:t>, s3.name);</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"GPA:\t %-4.1f\n"</a:t>
            </a:r>
            <a:r>
              <a:rPr lang="ro-RO" dirty="0">
                <a:solidFill>
                  <a:prstClr val="black"/>
                </a:solidFill>
                <a:latin typeface="Consolas" charset="0"/>
              </a:rPr>
              <a:t>, s3.gpa</a:t>
            </a:r>
            <a:r>
              <a:rPr lang="ro-RO"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4" name="Straight Connector 3"/>
          <p:cNvCxnSpPr/>
          <p:nvPr/>
        </p:nvCxnSpPr>
        <p:spPr bwMode="auto">
          <a:xfrm>
            <a:off x="3048000" y="1862538"/>
            <a:ext cx="0" cy="1261662"/>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6" name="TextBox 5"/>
          <p:cNvSpPr txBox="1"/>
          <p:nvPr/>
        </p:nvSpPr>
        <p:spPr>
          <a:xfrm>
            <a:off x="5029200" y="1046018"/>
            <a:ext cx="3145413" cy="369332"/>
          </a:xfrm>
          <a:prstGeom prst="rect">
            <a:avLst/>
          </a:prstGeom>
          <a:solidFill>
            <a:schemeClr val="accent1">
              <a:lumMod val="20000"/>
              <a:lumOff val="80000"/>
            </a:schemeClr>
          </a:solidFill>
        </p:spPr>
        <p:txBody>
          <a:bodyPr wrap="none" rtlCol="0">
            <a:spAutoFit/>
          </a:bodyPr>
          <a:lstStyle/>
          <a:p>
            <a:r>
              <a:rPr lang="vi-VN" dirty="0" smtClean="0"/>
              <a:t>Định nghĩa cấu trúc sStudent</a:t>
            </a:r>
            <a:endParaRPr lang="en-US" dirty="0"/>
          </a:p>
        </p:txBody>
      </p:sp>
      <p:sp>
        <p:nvSpPr>
          <p:cNvPr id="7" name="TextBox 6"/>
          <p:cNvSpPr txBox="1"/>
          <p:nvPr/>
        </p:nvSpPr>
        <p:spPr>
          <a:xfrm>
            <a:off x="4603173" y="2564596"/>
            <a:ext cx="2904962" cy="369332"/>
          </a:xfrm>
          <a:prstGeom prst="rect">
            <a:avLst/>
          </a:prstGeom>
          <a:solidFill>
            <a:schemeClr val="accent1">
              <a:lumMod val="20000"/>
              <a:lumOff val="80000"/>
            </a:schemeClr>
          </a:solidFill>
        </p:spPr>
        <p:txBody>
          <a:bodyPr wrap="none" rtlCol="0">
            <a:spAutoFit/>
          </a:bodyPr>
          <a:lstStyle/>
          <a:p>
            <a:r>
              <a:rPr lang="en-US" dirty="0" smtClean="0"/>
              <a:t>S</a:t>
            </a:r>
            <a:r>
              <a:rPr lang="vi-VN" dirty="0" smtClean="0"/>
              <a:t>1: Không được khởi động</a:t>
            </a:r>
            <a:endParaRPr lang="en-US" dirty="0"/>
          </a:p>
        </p:txBody>
      </p:sp>
      <p:sp>
        <p:nvSpPr>
          <p:cNvPr id="9" name="TextBox 8"/>
          <p:cNvSpPr txBox="1"/>
          <p:nvPr/>
        </p:nvSpPr>
        <p:spPr>
          <a:xfrm>
            <a:off x="4085961" y="1982466"/>
            <a:ext cx="4782078" cy="369332"/>
          </a:xfrm>
          <a:prstGeom prst="rect">
            <a:avLst/>
          </a:prstGeom>
          <a:solidFill>
            <a:schemeClr val="accent1">
              <a:lumMod val="20000"/>
              <a:lumOff val="80000"/>
            </a:schemeClr>
          </a:solidFill>
        </p:spPr>
        <p:txBody>
          <a:bodyPr wrap="none" rtlCol="0">
            <a:spAutoFit/>
          </a:bodyPr>
          <a:lstStyle/>
          <a:p>
            <a:r>
              <a:rPr lang="vi-VN" dirty="0" smtClean="0"/>
              <a:t>Khai báo các biến s1, s2, s3 có kiểu sStudent</a:t>
            </a:r>
            <a:endParaRPr lang="en-US" dirty="0"/>
          </a:p>
        </p:txBody>
      </p:sp>
      <p:sp>
        <p:nvSpPr>
          <p:cNvPr id="10" name="TextBox 9"/>
          <p:cNvSpPr txBox="1"/>
          <p:nvPr/>
        </p:nvSpPr>
        <p:spPr>
          <a:xfrm>
            <a:off x="5063836" y="2960934"/>
            <a:ext cx="3634328" cy="369332"/>
          </a:xfrm>
          <a:prstGeom prst="rect">
            <a:avLst/>
          </a:prstGeom>
          <a:solidFill>
            <a:schemeClr val="accent1">
              <a:lumMod val="20000"/>
              <a:lumOff val="80000"/>
            </a:schemeClr>
          </a:solidFill>
        </p:spPr>
        <p:txBody>
          <a:bodyPr wrap="none" rtlCol="0">
            <a:spAutoFit/>
          </a:bodyPr>
          <a:lstStyle/>
          <a:p>
            <a:r>
              <a:rPr lang="en-US" dirty="0" smtClean="0"/>
              <a:t>s</a:t>
            </a:r>
            <a:r>
              <a:rPr lang="vi-VN" dirty="0" smtClean="0"/>
              <a:t>2: được khởi động không đầy đủ</a:t>
            </a:r>
            <a:endParaRPr lang="en-US" dirty="0"/>
          </a:p>
        </p:txBody>
      </p:sp>
      <p:sp>
        <p:nvSpPr>
          <p:cNvPr id="11" name="TextBox 10"/>
          <p:cNvSpPr txBox="1"/>
          <p:nvPr/>
        </p:nvSpPr>
        <p:spPr>
          <a:xfrm>
            <a:off x="5133395" y="4528467"/>
            <a:ext cx="2937022" cy="369332"/>
          </a:xfrm>
          <a:prstGeom prst="rect">
            <a:avLst/>
          </a:prstGeom>
          <a:solidFill>
            <a:schemeClr val="accent1">
              <a:lumMod val="20000"/>
              <a:lumOff val="80000"/>
            </a:schemeClr>
          </a:solidFill>
        </p:spPr>
        <p:txBody>
          <a:bodyPr wrap="none" rtlCol="0">
            <a:spAutoFit/>
          </a:bodyPr>
          <a:lstStyle/>
          <a:p>
            <a:r>
              <a:rPr lang="en-US" dirty="0" smtClean="0"/>
              <a:t>s</a:t>
            </a:r>
            <a:r>
              <a:rPr lang="vi-VN" dirty="0" smtClean="0"/>
              <a:t>3: được khởi động đầy đủ</a:t>
            </a:r>
            <a:endParaRPr lang="en-US" dirty="0"/>
          </a:p>
        </p:txBody>
      </p:sp>
      <p:cxnSp>
        <p:nvCxnSpPr>
          <p:cNvPr id="12" name="Straight Arrow Connector 11"/>
          <p:cNvCxnSpPr/>
          <p:nvPr/>
        </p:nvCxnSpPr>
        <p:spPr bwMode="auto">
          <a:xfrm flipV="1">
            <a:off x="3048000" y="1403796"/>
            <a:ext cx="1981200" cy="9250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Connector 13"/>
          <p:cNvCxnSpPr/>
          <p:nvPr/>
        </p:nvCxnSpPr>
        <p:spPr bwMode="auto">
          <a:xfrm>
            <a:off x="3810000" y="3461656"/>
            <a:ext cx="0" cy="836267"/>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6" name="Straight Arrow Connector 15"/>
          <p:cNvCxnSpPr/>
          <p:nvPr/>
        </p:nvCxnSpPr>
        <p:spPr bwMode="auto">
          <a:xfrm flipV="1">
            <a:off x="3810000" y="2328852"/>
            <a:ext cx="275961" cy="11328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flipV="1">
            <a:off x="4085961" y="2895254"/>
            <a:ext cx="524139" cy="7582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4082498" y="3289864"/>
            <a:ext cx="981338" cy="6963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endCxn id="11" idx="1"/>
          </p:cNvCxnSpPr>
          <p:nvPr/>
        </p:nvCxnSpPr>
        <p:spPr bwMode="auto">
          <a:xfrm>
            <a:off x="4066912" y="4297923"/>
            <a:ext cx="1066483" cy="4152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35602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Khai báo và sử dụng cấu trúc</a:t>
            </a:r>
          </a:p>
        </p:txBody>
      </p:sp>
      <p:sp>
        <p:nvSpPr>
          <p:cNvPr id="2" name="Rectangle 1"/>
          <p:cNvSpPr/>
          <p:nvPr/>
        </p:nvSpPr>
        <p:spPr>
          <a:xfrm>
            <a:off x="152400" y="1862538"/>
            <a:ext cx="8763000" cy="4247317"/>
          </a:xfrm>
          <a:prstGeom prst="rect">
            <a:avLst/>
          </a:prstGeom>
        </p:spPr>
        <p:txBody>
          <a:bodyPr wrap="square">
            <a:spAutoFit/>
          </a:bodyPr>
          <a:lstStyle/>
          <a:p>
            <a:r>
              <a:rPr lang="en-US" dirty="0" err="1" smtClean="0">
                <a:solidFill>
                  <a:srgbClr val="0000FF"/>
                </a:solidFill>
                <a:latin typeface="Consolas" charset="0"/>
              </a:rPr>
              <a:t>struct</a:t>
            </a:r>
            <a:r>
              <a:rPr lang="en-US" dirty="0" smtClean="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s2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s3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 9.5f};</a:t>
            </a:r>
          </a:p>
          <a:p>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"ID:\t %-50s\n"</a:t>
            </a:r>
            <a:r>
              <a:rPr lang="en-US" dirty="0">
                <a:solidFill>
                  <a:prstClr val="black"/>
                </a:solidFill>
                <a:latin typeface="Consolas" charset="0"/>
              </a:rPr>
              <a:t>, s3.id);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"NAME:\t %-50s\n"</a:t>
            </a:r>
            <a:r>
              <a:rPr lang="en-US" dirty="0">
                <a:solidFill>
                  <a:prstClr val="black"/>
                </a:solidFill>
                <a:latin typeface="Consolas" charset="0"/>
              </a:rPr>
              <a:t>, s3.name);</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"GPA:\t %-4.1f\n"</a:t>
            </a:r>
            <a:r>
              <a:rPr lang="ro-RO" dirty="0">
                <a:solidFill>
                  <a:prstClr val="black"/>
                </a:solidFill>
                <a:latin typeface="Consolas" charset="0"/>
              </a:rPr>
              <a:t>, s3.gpa</a:t>
            </a:r>
            <a:r>
              <a:rPr lang="ro-RO"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11" name="TextBox 10"/>
          <p:cNvSpPr txBox="1"/>
          <p:nvPr/>
        </p:nvSpPr>
        <p:spPr>
          <a:xfrm>
            <a:off x="4114800" y="1862538"/>
            <a:ext cx="4368119" cy="646331"/>
          </a:xfrm>
          <a:prstGeom prst="rect">
            <a:avLst/>
          </a:prstGeom>
          <a:solidFill>
            <a:schemeClr val="accent1">
              <a:lumMod val="20000"/>
              <a:lumOff val="80000"/>
            </a:schemeClr>
          </a:solidFill>
        </p:spPr>
        <p:txBody>
          <a:bodyPr wrap="none" rtlCol="0">
            <a:spAutoFit/>
          </a:bodyPr>
          <a:lstStyle/>
          <a:p>
            <a:r>
              <a:rPr lang="en-US" dirty="0" err="1" smtClean="0"/>
              <a:t>Truy</a:t>
            </a:r>
            <a:r>
              <a:rPr lang="en-US" dirty="0" smtClean="0"/>
              <a:t> </a:t>
            </a:r>
            <a:r>
              <a:rPr lang="vi-VN" dirty="0" smtClean="0"/>
              <a:t>xuất dữ liệu thành phần qua tên gọi</a:t>
            </a:r>
          </a:p>
          <a:p>
            <a:r>
              <a:rPr lang="vi-VN" dirty="0" smtClean="0"/>
              <a:t>Quy tắc: &lt;tên biến&gt;.&lt;tên thành phần&gt;</a:t>
            </a:r>
            <a:endParaRPr lang="en-US" dirty="0"/>
          </a:p>
        </p:txBody>
      </p:sp>
      <p:cxnSp>
        <p:nvCxnSpPr>
          <p:cNvPr id="14" name="Straight Connector 13"/>
          <p:cNvCxnSpPr/>
          <p:nvPr/>
        </p:nvCxnSpPr>
        <p:spPr bwMode="auto">
          <a:xfrm>
            <a:off x="4343400" y="2590800"/>
            <a:ext cx="0" cy="2055467"/>
          </a:xfrm>
          <a:prstGeom prst="line">
            <a:avLst/>
          </a:prstGeom>
          <a:solidFill>
            <a:schemeClr val="accent1"/>
          </a:solidFill>
          <a:ln w="38100" cap="flat" cmpd="sng" algn="ctr">
            <a:solidFill>
              <a:srgbClr val="0070C0"/>
            </a:solidFill>
            <a:prstDash val="solid"/>
            <a:round/>
            <a:headEnd type="triangle" w="med" len="med"/>
            <a:tailEnd type="none" w="med" len="med"/>
          </a:ln>
          <a:effectLst/>
        </p:spPr>
      </p:cxnSp>
    </p:spTree>
    <p:extLst>
      <p:ext uri="{BB962C8B-B14F-4D97-AF65-F5344CB8AC3E}">
        <p14:creationId xmlns:p14="http://schemas.microsoft.com/office/powerpoint/2010/main" val="177893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Một ví dụ sử dụng struct khác</a:t>
            </a:r>
          </a:p>
        </p:txBody>
      </p:sp>
      <p:sp>
        <p:nvSpPr>
          <p:cNvPr id="3" name="Rectangle 2"/>
          <p:cNvSpPr/>
          <p:nvPr/>
        </p:nvSpPr>
        <p:spPr>
          <a:xfrm>
            <a:off x="304800" y="1664017"/>
            <a:ext cx="8382000" cy="4247317"/>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p2 = {1.5f, 2.5f, 3.5f};</a:t>
            </a:r>
          </a:p>
          <a:p>
            <a:r>
              <a:rPr lang="nb-NO" dirty="0">
                <a:solidFill>
                  <a:prstClr val="black"/>
                </a:solidFill>
                <a:latin typeface="Consolas" charset="0"/>
              </a:rPr>
              <a:t>	p1.x = 1.0f; p1.y = 2.0f; p1.z = 3.0f;</a:t>
            </a:r>
          </a:p>
          <a:p>
            <a:endParaRPr lang="nb-NO"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"p1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p1.x, p1.y, p1.z);</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"p2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p2.x, p2.y, p2.z);</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10" name="Straight Connector 9"/>
          <p:cNvCxnSpPr/>
          <p:nvPr/>
        </p:nvCxnSpPr>
        <p:spPr bwMode="auto">
          <a:xfrm>
            <a:off x="6324600" y="3873817"/>
            <a:ext cx="0" cy="531467"/>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2" name="TextBox 11"/>
          <p:cNvSpPr txBox="1"/>
          <p:nvPr/>
        </p:nvSpPr>
        <p:spPr>
          <a:xfrm>
            <a:off x="5334000" y="2367767"/>
            <a:ext cx="3581400" cy="646331"/>
          </a:xfrm>
          <a:prstGeom prst="rect">
            <a:avLst/>
          </a:prstGeom>
          <a:solidFill>
            <a:schemeClr val="accent1">
              <a:lumMod val="20000"/>
              <a:lumOff val="80000"/>
            </a:schemeClr>
          </a:solidFill>
        </p:spPr>
        <p:txBody>
          <a:bodyPr wrap="square" rtlCol="0">
            <a:spAutoFit/>
          </a:bodyPr>
          <a:lstStyle/>
          <a:p>
            <a:r>
              <a:rPr lang="vi-VN" dirty="0" smtClean="0"/>
              <a:t>Lưu ý về: cách khởi động và phép gán dữ liệu thành phần</a:t>
            </a:r>
            <a:endParaRPr lang="en-US" dirty="0"/>
          </a:p>
        </p:txBody>
      </p:sp>
      <p:cxnSp>
        <p:nvCxnSpPr>
          <p:cNvPr id="9" name="Straight Arrow Connector 8"/>
          <p:cNvCxnSpPr/>
          <p:nvPr/>
        </p:nvCxnSpPr>
        <p:spPr bwMode="auto">
          <a:xfrm flipV="1">
            <a:off x="6324600" y="3035617"/>
            <a:ext cx="1143000" cy="838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4114800" y="5726668"/>
            <a:ext cx="3581400" cy="369332"/>
          </a:xfrm>
          <a:prstGeom prst="rect">
            <a:avLst/>
          </a:prstGeom>
          <a:solidFill>
            <a:schemeClr val="accent1">
              <a:lumMod val="20000"/>
              <a:lumOff val="80000"/>
            </a:schemeClr>
          </a:solidFill>
        </p:spPr>
        <p:txBody>
          <a:bodyPr wrap="square" rtlCol="0">
            <a:spAutoFit/>
          </a:bodyPr>
          <a:lstStyle/>
          <a:p>
            <a:r>
              <a:rPr lang="vi-VN" dirty="0" smtClean="0"/>
              <a:t>Lưu ý về: </a:t>
            </a:r>
            <a:r>
              <a:rPr lang="vi-VN" smtClean="0"/>
              <a:t>cách xuất ra màn hình</a:t>
            </a:r>
            <a:endParaRPr lang="en-US" dirty="0"/>
          </a:p>
        </p:txBody>
      </p:sp>
      <p:cxnSp>
        <p:nvCxnSpPr>
          <p:cNvPr id="16" name="Straight Connector 15"/>
          <p:cNvCxnSpPr/>
          <p:nvPr/>
        </p:nvCxnSpPr>
        <p:spPr bwMode="auto">
          <a:xfrm>
            <a:off x="3048000" y="5397817"/>
            <a:ext cx="24384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18" name="Straight Arrow Connector 17"/>
          <p:cNvCxnSpPr/>
          <p:nvPr/>
        </p:nvCxnSpPr>
        <p:spPr bwMode="auto">
          <a:xfrm>
            <a:off x="4610100" y="5474017"/>
            <a:ext cx="419100" cy="2526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8517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Nội dung</a:t>
            </a:r>
            <a:endParaRPr lang="en-US" dirty="0" smtClean="0"/>
          </a:p>
        </p:txBody>
      </p:sp>
      <p:sp>
        <p:nvSpPr>
          <p:cNvPr id="2" name="Content Placeholder 1"/>
          <p:cNvSpPr>
            <a:spLocks noGrp="1"/>
          </p:cNvSpPr>
          <p:nvPr>
            <p:ph idx="1"/>
          </p:nvPr>
        </p:nvSpPr>
        <p:spPr/>
        <p:txBody>
          <a:bodyPr/>
          <a:lstStyle/>
          <a:p>
            <a:r>
              <a:rPr lang="vi-VN" dirty="0" smtClean="0"/>
              <a:t>Từ khoá typedef</a:t>
            </a:r>
          </a:p>
          <a:p>
            <a:r>
              <a:rPr lang="vi-VN" dirty="0" smtClean="0"/>
              <a:t>Cấu trúc</a:t>
            </a:r>
          </a:p>
          <a:p>
            <a:r>
              <a:rPr lang="vi-VN" dirty="0" smtClean="0"/>
              <a:t>Mảng</a:t>
            </a:r>
          </a:p>
          <a:p>
            <a:endParaRPr lang="vi-VN" dirty="0" smtClean="0"/>
          </a:p>
        </p:txBody>
      </p:sp>
    </p:spTree>
    <p:extLst>
      <p:ext uri="{BB962C8B-B14F-4D97-AF65-F5344CB8AC3E}">
        <p14:creationId xmlns:p14="http://schemas.microsoft.com/office/powerpoint/2010/main" val="4100051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Sử dụng typedef với struct</a:t>
            </a:r>
          </a:p>
          <a:p>
            <a:pPr lvl="1"/>
            <a:r>
              <a:rPr lang="vi-VN" dirty="0" smtClean="0"/>
              <a:t>Giúp cắt bỏ từ khoá “struct” khi khai báo biến có kiểu struct.</a:t>
            </a:r>
          </a:p>
          <a:p>
            <a:pPr lvl="1"/>
            <a:endParaRPr lang="vi-VN" dirty="0" smtClean="0"/>
          </a:p>
        </p:txBody>
      </p:sp>
      <p:sp>
        <p:nvSpPr>
          <p:cNvPr id="2" name="Rectangle 1"/>
          <p:cNvSpPr/>
          <p:nvPr/>
        </p:nvSpPr>
        <p:spPr>
          <a:xfrm>
            <a:off x="228600" y="2111827"/>
            <a:ext cx="8534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es-ES_tradnl" dirty="0">
                <a:solidFill>
                  <a:prstClr val="black"/>
                </a:solidFill>
                <a:latin typeface="Consolas" charset="0"/>
              </a:rPr>
              <a:t>} Point3D;</a:t>
            </a:r>
          </a:p>
          <a:p>
            <a:endParaRPr lang="es-ES_tradnl" dirty="0">
              <a:solidFill>
                <a:prstClr val="black"/>
              </a:solidFill>
              <a:latin typeface="Consolas" charset="0"/>
            </a:endParaRPr>
          </a:p>
          <a:p>
            <a:r>
              <a:rPr lang="es-ES_tradnl" dirty="0" err="1">
                <a:solidFill>
                  <a:srgbClr val="0000FF"/>
                </a:solidFill>
                <a:latin typeface="Consolas" charset="0"/>
              </a:rPr>
              <a:t>int</a:t>
            </a:r>
            <a:r>
              <a:rPr lang="es-ES_tradnl" dirty="0">
                <a:solidFill>
                  <a:prstClr val="black"/>
                </a:solidFill>
                <a:latin typeface="Consolas" charset="0"/>
              </a:rPr>
              <a:t> </a:t>
            </a:r>
            <a:r>
              <a:rPr lang="es-ES_tradnl" dirty="0" err="1">
                <a:solidFill>
                  <a:prstClr val="black"/>
                </a:solidFill>
                <a:latin typeface="Consolas" charset="0"/>
              </a:rPr>
              <a:t>main</a:t>
            </a:r>
            <a:r>
              <a:rPr lang="es-ES_tradnl"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p1 = {1.0f, 2.0f, 3.0f};</a:t>
            </a:r>
          </a:p>
          <a:p>
            <a:r>
              <a:rPr lang="hr-HR" dirty="0">
                <a:solidFill>
                  <a:prstClr val="black"/>
                </a:solidFill>
                <a:latin typeface="Consolas" charset="0"/>
              </a:rPr>
              <a:t>	Point3D p2 = {1.0f, 2.0f, 3.0f};</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"p1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p1.x, p1.y, p1.z);</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"p2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p2.x, p2.y, p2.z);</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13" name="Straight Connector 12"/>
          <p:cNvCxnSpPr/>
          <p:nvPr/>
        </p:nvCxnSpPr>
        <p:spPr bwMode="auto">
          <a:xfrm>
            <a:off x="3429000" y="2925230"/>
            <a:ext cx="0" cy="69427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4" name="TextBox 13"/>
          <p:cNvSpPr txBox="1"/>
          <p:nvPr/>
        </p:nvSpPr>
        <p:spPr>
          <a:xfrm>
            <a:off x="4495800" y="2278899"/>
            <a:ext cx="3581400" cy="923330"/>
          </a:xfrm>
          <a:prstGeom prst="rect">
            <a:avLst/>
          </a:prstGeom>
          <a:solidFill>
            <a:schemeClr val="accent1">
              <a:lumMod val="20000"/>
              <a:lumOff val="80000"/>
            </a:schemeClr>
          </a:solidFill>
        </p:spPr>
        <p:txBody>
          <a:bodyPr wrap="square" rtlCol="0">
            <a:spAutoFit/>
          </a:bodyPr>
          <a:lstStyle/>
          <a:p>
            <a:r>
              <a:rPr lang="vi-VN" dirty="0" smtClean="0"/>
              <a:t>Lưu ý về: cách định nghĩa một tên kiểu DL mới </a:t>
            </a:r>
            <a:r>
              <a:rPr lang="vi-VN" b="1" dirty="0" smtClean="0"/>
              <a:t>Point3D</a:t>
            </a:r>
            <a:r>
              <a:rPr lang="vi-VN" dirty="0" smtClean="0"/>
              <a:t> thông qua </a:t>
            </a:r>
            <a:r>
              <a:rPr lang="vi-VN" dirty="0" smtClean="0">
                <a:solidFill>
                  <a:srgbClr val="0432FF"/>
                </a:solidFill>
              </a:rPr>
              <a:t>typedef</a:t>
            </a:r>
            <a:endParaRPr lang="en-US" b="1" dirty="0">
              <a:solidFill>
                <a:srgbClr val="0432FF"/>
              </a:solidFill>
            </a:endParaRPr>
          </a:p>
        </p:txBody>
      </p:sp>
      <p:cxnSp>
        <p:nvCxnSpPr>
          <p:cNvPr id="7" name="Straight Arrow Connector 6"/>
          <p:cNvCxnSpPr/>
          <p:nvPr/>
        </p:nvCxnSpPr>
        <p:spPr bwMode="auto">
          <a:xfrm flipV="1">
            <a:off x="3429000" y="2514600"/>
            <a:ext cx="1066800" cy="7577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8884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Sử dụng typedef với struct</a:t>
            </a:r>
          </a:p>
          <a:p>
            <a:pPr lvl="1"/>
            <a:r>
              <a:rPr lang="vi-VN" dirty="0" smtClean="0"/>
              <a:t>Giúp cắt bỏ từ khoá “struct” khi khai báo biến có kiểu struct.</a:t>
            </a:r>
          </a:p>
          <a:p>
            <a:pPr lvl="1"/>
            <a:endParaRPr lang="vi-VN" dirty="0" smtClean="0"/>
          </a:p>
        </p:txBody>
      </p:sp>
      <p:sp>
        <p:nvSpPr>
          <p:cNvPr id="2" name="Rectangle 1"/>
          <p:cNvSpPr/>
          <p:nvPr/>
        </p:nvSpPr>
        <p:spPr>
          <a:xfrm>
            <a:off x="228600" y="2111827"/>
            <a:ext cx="8534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es-ES_tradnl" dirty="0">
                <a:solidFill>
                  <a:prstClr val="black"/>
                </a:solidFill>
                <a:latin typeface="Consolas" charset="0"/>
              </a:rPr>
              <a:t>} Point3D;</a:t>
            </a:r>
          </a:p>
          <a:p>
            <a:endParaRPr lang="es-ES_tradnl" dirty="0">
              <a:solidFill>
                <a:prstClr val="black"/>
              </a:solidFill>
              <a:latin typeface="Consolas" charset="0"/>
            </a:endParaRPr>
          </a:p>
          <a:p>
            <a:r>
              <a:rPr lang="es-ES_tradnl" dirty="0" err="1">
                <a:solidFill>
                  <a:srgbClr val="0000FF"/>
                </a:solidFill>
                <a:latin typeface="Consolas" charset="0"/>
              </a:rPr>
              <a:t>int</a:t>
            </a:r>
            <a:r>
              <a:rPr lang="es-ES_tradnl" dirty="0">
                <a:solidFill>
                  <a:prstClr val="black"/>
                </a:solidFill>
                <a:latin typeface="Consolas" charset="0"/>
              </a:rPr>
              <a:t> </a:t>
            </a:r>
            <a:r>
              <a:rPr lang="es-ES_tradnl" dirty="0" err="1">
                <a:solidFill>
                  <a:prstClr val="black"/>
                </a:solidFill>
                <a:latin typeface="Consolas" charset="0"/>
              </a:rPr>
              <a:t>main</a:t>
            </a:r>
            <a:r>
              <a:rPr lang="es-ES_tradnl"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p1 = {1.0f, 2.0f, 3.0f};</a:t>
            </a:r>
          </a:p>
          <a:p>
            <a:r>
              <a:rPr lang="hr-HR" dirty="0">
                <a:solidFill>
                  <a:prstClr val="black"/>
                </a:solidFill>
                <a:latin typeface="Consolas" charset="0"/>
              </a:rPr>
              <a:t>	Point3D p2 = {1.0f, 2.0f, 3.0f};</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"p1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p1.x, p1.y, p1.z);</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"p2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p2.x, p2.y, p2.z);</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13" name="Straight Connector 12"/>
          <p:cNvCxnSpPr/>
          <p:nvPr/>
        </p:nvCxnSpPr>
        <p:spPr bwMode="auto">
          <a:xfrm>
            <a:off x="3429000" y="2925230"/>
            <a:ext cx="0" cy="69427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4" name="TextBox 13"/>
          <p:cNvSpPr txBox="1"/>
          <p:nvPr/>
        </p:nvSpPr>
        <p:spPr>
          <a:xfrm>
            <a:off x="4495800" y="2278899"/>
            <a:ext cx="3581400" cy="923330"/>
          </a:xfrm>
          <a:prstGeom prst="rect">
            <a:avLst/>
          </a:prstGeom>
          <a:solidFill>
            <a:schemeClr val="accent1">
              <a:lumMod val="20000"/>
              <a:lumOff val="80000"/>
            </a:schemeClr>
          </a:solidFill>
        </p:spPr>
        <p:txBody>
          <a:bodyPr wrap="square" rtlCol="0">
            <a:spAutoFit/>
          </a:bodyPr>
          <a:lstStyle/>
          <a:p>
            <a:r>
              <a:rPr lang="vi-VN" dirty="0" smtClean="0"/>
              <a:t>Lưu ý về: cách định nghĩa một tên kiểu DL mới </a:t>
            </a:r>
            <a:r>
              <a:rPr lang="vi-VN" b="1" dirty="0" smtClean="0"/>
              <a:t>Point3D</a:t>
            </a:r>
            <a:r>
              <a:rPr lang="vi-VN" dirty="0" smtClean="0"/>
              <a:t> thông qua </a:t>
            </a:r>
            <a:r>
              <a:rPr lang="vi-VN" dirty="0" smtClean="0">
                <a:solidFill>
                  <a:srgbClr val="0432FF"/>
                </a:solidFill>
              </a:rPr>
              <a:t>typedef</a:t>
            </a:r>
            <a:endParaRPr lang="en-US" b="1" dirty="0">
              <a:solidFill>
                <a:srgbClr val="0432FF"/>
              </a:solidFill>
            </a:endParaRPr>
          </a:p>
        </p:txBody>
      </p:sp>
      <p:cxnSp>
        <p:nvCxnSpPr>
          <p:cNvPr id="7" name="Straight Arrow Connector 6"/>
          <p:cNvCxnSpPr/>
          <p:nvPr/>
        </p:nvCxnSpPr>
        <p:spPr bwMode="auto">
          <a:xfrm flipV="1">
            <a:off x="3429000" y="2514600"/>
            <a:ext cx="1066800" cy="7577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Connector 7"/>
          <p:cNvCxnSpPr/>
          <p:nvPr/>
        </p:nvCxnSpPr>
        <p:spPr bwMode="auto">
          <a:xfrm>
            <a:off x="6324600" y="4343400"/>
            <a:ext cx="0" cy="54187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0" name="TextBox 9"/>
          <p:cNvSpPr txBox="1"/>
          <p:nvPr/>
        </p:nvSpPr>
        <p:spPr>
          <a:xfrm>
            <a:off x="4495800" y="3272365"/>
            <a:ext cx="3581400" cy="923330"/>
          </a:xfrm>
          <a:prstGeom prst="rect">
            <a:avLst/>
          </a:prstGeom>
          <a:solidFill>
            <a:schemeClr val="accent1">
              <a:lumMod val="20000"/>
              <a:lumOff val="80000"/>
            </a:schemeClr>
          </a:solidFill>
        </p:spPr>
        <p:txBody>
          <a:bodyPr wrap="square" rtlCol="0">
            <a:spAutoFit/>
          </a:bodyPr>
          <a:lstStyle/>
          <a:p>
            <a:r>
              <a:rPr lang="vi-VN" dirty="0" smtClean="0"/>
              <a:t>Lưu ý về: việc cắt bỏ từ từ khoá </a:t>
            </a:r>
            <a:r>
              <a:rPr lang="vi-VN" dirty="0" smtClean="0">
                <a:solidFill>
                  <a:srgbClr val="0432FF"/>
                </a:solidFill>
              </a:rPr>
              <a:t>struct</a:t>
            </a:r>
            <a:r>
              <a:rPr lang="vi-VN" dirty="0" smtClean="0"/>
              <a:t> trong tên kiểu mới </a:t>
            </a:r>
            <a:r>
              <a:rPr lang="vi-VN" b="1" dirty="0" smtClean="0"/>
              <a:t>Point3D</a:t>
            </a:r>
            <a:endParaRPr lang="en-US" b="1" dirty="0">
              <a:solidFill>
                <a:srgbClr val="0432FF"/>
              </a:solidFill>
            </a:endParaRPr>
          </a:p>
        </p:txBody>
      </p:sp>
      <p:cxnSp>
        <p:nvCxnSpPr>
          <p:cNvPr id="6" name="Straight Arrow Connector 5"/>
          <p:cNvCxnSpPr/>
          <p:nvPr/>
        </p:nvCxnSpPr>
        <p:spPr bwMode="auto">
          <a:xfrm flipV="1">
            <a:off x="6324600" y="4195695"/>
            <a:ext cx="838200" cy="418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4042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vi-VN" dirty="0" smtClean="0"/>
              <a:t>Mảng</a:t>
            </a:r>
            <a:endParaRPr lang="en-US" dirty="0"/>
          </a:p>
        </p:txBody>
      </p:sp>
    </p:spTree>
    <p:extLst>
      <p:ext uri="{BB962C8B-B14F-4D97-AF65-F5344CB8AC3E}">
        <p14:creationId xmlns:p14="http://schemas.microsoft.com/office/powerpoint/2010/main" val="2089655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r>
              <a:rPr lang="vi-VN" sz="1800" dirty="0" smtClean="0"/>
              <a:t>Sự cần thiết</a:t>
            </a:r>
          </a:p>
          <a:p>
            <a:r>
              <a:rPr lang="vi-VN" sz="1800" dirty="0" smtClean="0"/>
              <a:t>Mảng là gì?</a:t>
            </a:r>
          </a:p>
          <a:p>
            <a:r>
              <a:rPr lang="vi-VN" sz="1800" dirty="0" smtClean="0"/>
              <a:t>Mảng 1 chiều	</a:t>
            </a:r>
          </a:p>
          <a:p>
            <a:pPr lvl="1"/>
            <a:r>
              <a:rPr lang="vi-VN" sz="1600" dirty="0" smtClean="0"/>
              <a:t>Khai báo mảng</a:t>
            </a:r>
            <a:r>
              <a:rPr lang="en-US" sz="1600" dirty="0" smtClean="0"/>
              <a:t> </a:t>
            </a:r>
            <a:r>
              <a:rPr lang="vi-VN" sz="1600" dirty="0" smtClean="0"/>
              <a:t>1 chiều</a:t>
            </a:r>
            <a:endParaRPr lang="vi-VN" sz="1600" dirty="0"/>
          </a:p>
          <a:p>
            <a:pPr lvl="1"/>
            <a:r>
              <a:rPr lang="vi-VN" sz="1600" dirty="0" smtClean="0"/>
              <a:t>Đọc và ghi phần tử mảng</a:t>
            </a:r>
          </a:p>
          <a:p>
            <a:pPr lvl="2"/>
            <a:r>
              <a:rPr lang="vi-VN" sz="1600" dirty="0" smtClean="0"/>
              <a:t>Một phần tử</a:t>
            </a:r>
          </a:p>
          <a:p>
            <a:pPr lvl="2"/>
            <a:r>
              <a:rPr lang="vi-VN" sz="1600" dirty="0" smtClean="0"/>
              <a:t>Tất cả</a:t>
            </a:r>
          </a:p>
          <a:p>
            <a:pPr lvl="1"/>
            <a:r>
              <a:rPr lang="vi-VN" sz="1600" dirty="0" smtClean="0"/>
              <a:t>Các bài toán với mảng</a:t>
            </a:r>
          </a:p>
          <a:p>
            <a:r>
              <a:rPr lang="vi-VN" sz="1800" dirty="0"/>
              <a:t>Mảng </a:t>
            </a:r>
            <a:r>
              <a:rPr lang="vi-VN" sz="1800" dirty="0" smtClean="0"/>
              <a:t>2 chiều</a:t>
            </a:r>
            <a:endParaRPr lang="vi-VN" sz="1800" dirty="0"/>
          </a:p>
          <a:p>
            <a:pPr lvl="1"/>
            <a:r>
              <a:rPr lang="vi-VN" sz="1600" dirty="0"/>
              <a:t>Khai báo mảng</a:t>
            </a:r>
            <a:r>
              <a:rPr lang="en-US" sz="1600" dirty="0"/>
              <a:t> </a:t>
            </a:r>
            <a:r>
              <a:rPr lang="vi-VN" sz="1600" dirty="0"/>
              <a:t>1 chiều</a:t>
            </a:r>
          </a:p>
          <a:p>
            <a:pPr lvl="1"/>
            <a:r>
              <a:rPr lang="vi-VN" sz="1600" dirty="0"/>
              <a:t>Đọc và ghi phần tử mảng</a:t>
            </a:r>
          </a:p>
          <a:p>
            <a:pPr lvl="2"/>
            <a:r>
              <a:rPr lang="vi-VN" sz="1600" dirty="0"/>
              <a:t>Một phần tử</a:t>
            </a:r>
          </a:p>
          <a:p>
            <a:pPr lvl="2"/>
            <a:r>
              <a:rPr lang="vi-VN" sz="1600" dirty="0"/>
              <a:t>Tất cả</a:t>
            </a:r>
          </a:p>
          <a:p>
            <a:pPr lvl="1"/>
            <a:r>
              <a:rPr lang="vi-VN" sz="1800" dirty="0"/>
              <a:t>Các bài toán với </a:t>
            </a:r>
            <a:r>
              <a:rPr lang="vi-VN" sz="1800" dirty="0" smtClean="0"/>
              <a:t>mảng</a:t>
            </a:r>
          </a:p>
          <a:p>
            <a:r>
              <a:rPr lang="vi-VN" sz="2000" dirty="0" smtClean="0"/>
              <a:t>Chuỗi</a:t>
            </a:r>
            <a:endParaRPr lang="vi-VN" sz="2000" dirty="0"/>
          </a:p>
          <a:p>
            <a:endParaRPr lang="vi-VN" sz="2000" dirty="0" smtClean="0"/>
          </a:p>
        </p:txBody>
      </p:sp>
    </p:spTree>
    <p:extLst>
      <p:ext uri="{BB962C8B-B14F-4D97-AF65-F5344CB8AC3E}">
        <p14:creationId xmlns:p14="http://schemas.microsoft.com/office/powerpoint/2010/main" val="437375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Sự cần thiết của mảng</a:t>
            </a:r>
            <a:endParaRPr lang="en-US" dirty="0"/>
          </a:p>
        </p:txBody>
      </p:sp>
      <p:sp>
        <p:nvSpPr>
          <p:cNvPr id="3" name="Content Placeholder 2"/>
          <p:cNvSpPr>
            <a:spLocks noGrp="1"/>
          </p:cNvSpPr>
          <p:nvPr>
            <p:ph idx="1"/>
          </p:nvPr>
        </p:nvSpPr>
        <p:spPr/>
        <p:txBody>
          <a:bodyPr/>
          <a:lstStyle/>
          <a:p>
            <a:r>
              <a:rPr lang="vi-VN" dirty="0" smtClean="0"/>
              <a:t>Bài toán: Quản lý sinh viên</a:t>
            </a:r>
          </a:p>
          <a:p>
            <a:pPr lvl="1"/>
            <a:r>
              <a:rPr lang="vi-VN" dirty="0" smtClean="0"/>
              <a:t>Giả sử muốn lưu trữ tạm N sinh viên trong bộ nhớ và chỉ sử dụng kiểu dữ liệu cơ bản</a:t>
            </a:r>
          </a:p>
          <a:p>
            <a:pPr lvl="1"/>
            <a:endParaRPr lang="vi-VN" dirty="0" smtClean="0"/>
          </a:p>
          <a:p>
            <a:pPr lvl="1"/>
            <a:r>
              <a:rPr lang="vi-VN" dirty="0" smtClean="0"/>
              <a:t>Phải cần đến N x M biến. </a:t>
            </a:r>
          </a:p>
          <a:p>
            <a:pPr lvl="2"/>
            <a:r>
              <a:rPr lang="en-US" dirty="0" smtClean="0"/>
              <a:t>M</a:t>
            </a:r>
            <a:r>
              <a:rPr lang="vi-VN" dirty="0" smtClean="0"/>
              <a:t> là số dữ liệu thành phần của một sinh viên</a:t>
            </a:r>
          </a:p>
          <a:p>
            <a:pPr lvl="2"/>
            <a:r>
              <a:rPr lang="vi-VN" dirty="0" smtClean="0"/>
              <a:t>N = 100 sinh viên, M = 10 dữ liệu thành phần</a:t>
            </a:r>
          </a:p>
          <a:p>
            <a:pPr lvl="3"/>
            <a:r>
              <a:rPr lang="vi-VN" b="1" dirty="0" smtClean="0">
                <a:solidFill>
                  <a:srgbClr val="0432FF"/>
                </a:solidFill>
              </a:rPr>
              <a:t>=&gt; 1000 biến!</a:t>
            </a:r>
          </a:p>
          <a:p>
            <a:pPr lvl="1"/>
            <a:endParaRPr lang="en-US" dirty="0" smtClean="0"/>
          </a:p>
          <a:p>
            <a:pPr lvl="1"/>
            <a:r>
              <a:rPr lang="vi-VN" dirty="0" smtClean="0"/>
              <a:t>Khả thi nhưng không hợp lý!</a:t>
            </a:r>
          </a:p>
          <a:p>
            <a:pPr lvl="2"/>
            <a:r>
              <a:rPr lang="vi-VN" dirty="0" smtClean="0"/>
              <a:t>Chương trình khó đọc và khó phát triển</a:t>
            </a:r>
          </a:p>
          <a:p>
            <a:pPr lvl="2"/>
            <a:endParaRPr lang="en-US" dirty="0"/>
          </a:p>
        </p:txBody>
      </p:sp>
    </p:spTree>
    <p:extLst>
      <p:ext uri="{BB962C8B-B14F-4D97-AF65-F5344CB8AC3E}">
        <p14:creationId xmlns:p14="http://schemas.microsoft.com/office/powerpoint/2010/main" val="1532200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Sự cần thiết của mảng</a:t>
            </a:r>
            <a:endParaRPr lang="en-US" dirty="0"/>
          </a:p>
        </p:txBody>
      </p:sp>
      <p:sp>
        <p:nvSpPr>
          <p:cNvPr id="3" name="Content Placeholder 2"/>
          <p:cNvSpPr>
            <a:spLocks noGrp="1"/>
          </p:cNvSpPr>
          <p:nvPr>
            <p:ph idx="1"/>
          </p:nvPr>
        </p:nvSpPr>
        <p:spPr/>
        <p:txBody>
          <a:bodyPr/>
          <a:lstStyle/>
          <a:p>
            <a:r>
              <a:rPr lang="vi-VN" dirty="0" smtClean="0"/>
              <a:t>Bài toán: Quản lý sinh viên</a:t>
            </a:r>
          </a:p>
          <a:p>
            <a:r>
              <a:rPr lang="vi-VN" dirty="0" smtClean="0"/>
              <a:t>Giải pháp</a:t>
            </a:r>
          </a:p>
          <a:p>
            <a:pPr lvl="1"/>
            <a:r>
              <a:rPr lang="vi-VN" dirty="0" smtClean="0"/>
              <a:t>(1) Gom các dữ liệu để mô tả một sinh viên cùng với nhau: ta có </a:t>
            </a:r>
            <a:r>
              <a:rPr lang="vi-VN" dirty="0" smtClean="0">
                <a:solidFill>
                  <a:srgbClr val="0432FF"/>
                </a:solidFill>
              </a:rPr>
              <a:t>struct</a:t>
            </a:r>
            <a:r>
              <a:rPr lang="vi-VN" dirty="0" smtClean="0"/>
              <a:t> hổ trợ</a:t>
            </a:r>
          </a:p>
          <a:p>
            <a:pPr lvl="1"/>
            <a:r>
              <a:rPr lang="vi-VN" dirty="0" smtClean="0"/>
              <a:t>(2) Lưu trữ N sinh viên dùng kiểu dữ liệu mảng </a:t>
            </a:r>
          </a:p>
          <a:p>
            <a:pPr lvl="2"/>
            <a:r>
              <a:rPr lang="vi-VN" dirty="0" smtClean="0"/>
              <a:t>Nâng cao hơn là danh sách liên kết</a:t>
            </a:r>
          </a:p>
          <a:p>
            <a:pPr lvl="2"/>
            <a:endParaRPr lang="vi-VN" dirty="0"/>
          </a:p>
          <a:p>
            <a:r>
              <a:rPr lang="vi-VN" dirty="0" smtClean="0"/>
              <a:t>C hổ trợ</a:t>
            </a:r>
          </a:p>
          <a:p>
            <a:pPr lvl="1"/>
            <a:r>
              <a:rPr lang="vi-VN" dirty="0" smtClean="0"/>
              <a:t>Mảng (array) để lưu trữ liên tục các phần tử cùng một kiểu</a:t>
            </a:r>
          </a:p>
          <a:p>
            <a:pPr lvl="1"/>
            <a:r>
              <a:rPr lang="vi-VN" dirty="0" smtClean="0"/>
              <a:t>Con trỏ (pointer) để từ đó phát triển danh sách liên kết nếu muốn</a:t>
            </a:r>
            <a:endParaRPr lang="en-US" dirty="0"/>
          </a:p>
        </p:txBody>
      </p:sp>
    </p:spTree>
    <p:extLst>
      <p:ext uri="{BB962C8B-B14F-4D97-AF65-F5344CB8AC3E}">
        <p14:creationId xmlns:p14="http://schemas.microsoft.com/office/powerpoint/2010/main" val="1814971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r>
              <a:rPr lang="vi-VN" dirty="0" smtClean="0"/>
              <a:t>Mảng là một dãy các phần tử </a:t>
            </a:r>
            <a:r>
              <a:rPr lang="vi-VN" u="sng" dirty="0" smtClean="0">
                <a:solidFill>
                  <a:srgbClr val="0432FF"/>
                </a:solidFill>
              </a:rPr>
              <a:t>cùng một kiểu</a:t>
            </a:r>
            <a:r>
              <a:rPr lang="vi-VN" dirty="0" smtClean="0">
                <a:solidFill>
                  <a:srgbClr val="0432FF"/>
                </a:solidFill>
              </a:rPr>
              <a:t> </a:t>
            </a:r>
            <a:r>
              <a:rPr lang="vi-VN" u="sng" dirty="0" smtClean="0">
                <a:solidFill>
                  <a:srgbClr val="0432FF"/>
                </a:solidFill>
              </a:rPr>
              <a:t>nằm liền kề </a:t>
            </a:r>
            <a:r>
              <a:rPr lang="vi-VN" dirty="0" smtClean="0"/>
              <a:t>nhau trong bộ nhớ.</a:t>
            </a:r>
          </a:p>
          <a:p>
            <a:r>
              <a:rPr lang="vi-VN" dirty="0" smtClean="0"/>
              <a:t>Minh hoạ</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667000"/>
            <a:ext cx="6072554" cy="2133600"/>
          </a:xfrm>
          <a:prstGeom prst="rect">
            <a:avLst/>
          </a:prstGeom>
          <a:ln>
            <a:solidFill>
              <a:srgbClr val="0070C0"/>
            </a:solidFill>
          </a:ln>
        </p:spPr>
      </p:pic>
    </p:spTree>
    <p:extLst>
      <p:ext uri="{BB962C8B-B14F-4D97-AF65-F5344CB8AC3E}">
        <p14:creationId xmlns:p14="http://schemas.microsoft.com/office/powerpoint/2010/main" val="613654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r>
              <a:rPr lang="vi-VN" dirty="0" smtClean="0"/>
              <a:t>Mảng của 6 số nguyên</a:t>
            </a:r>
          </a:p>
          <a:p>
            <a:pPr lvl="1"/>
            <a:r>
              <a:rPr lang="vi-VN" dirty="0" smtClean="0"/>
              <a:t>Sáu số này nằm liên tục nhau trên bộ nhớ</a:t>
            </a:r>
          </a:p>
          <a:p>
            <a:pPr lvl="1"/>
            <a:r>
              <a:rPr lang="vi-VN" dirty="0" smtClean="0"/>
              <a:t>Do đó,</a:t>
            </a:r>
          </a:p>
          <a:p>
            <a:pPr lvl="2"/>
            <a:r>
              <a:rPr lang="vi-VN" dirty="0" smtClean="0"/>
              <a:t>Nếu ô nhớ đầu tiên, chứa giá trị 10, bắt đầu ở BYTE có địa chỉ </a:t>
            </a:r>
            <a:r>
              <a:rPr lang="vi-VN" b="1" dirty="0" smtClean="0">
                <a:solidFill>
                  <a:srgbClr val="0432FF"/>
                </a:solidFill>
              </a:rPr>
              <a:t>100 </a:t>
            </a:r>
            <a:r>
              <a:rPr lang="vi-VN" dirty="0" smtClean="0"/>
              <a:t>trong vùng nhớ của chương trình</a:t>
            </a:r>
            <a:endParaRPr lang="vi-VN" b="1" dirty="0" smtClean="0">
              <a:solidFill>
                <a:srgbClr val="0432FF"/>
              </a:solidFill>
            </a:endParaRPr>
          </a:p>
          <a:p>
            <a:pPr lvl="2"/>
            <a:r>
              <a:rPr lang="vi-VN" dirty="0" smtClean="0"/>
              <a:t>Thì</a:t>
            </a:r>
          </a:p>
          <a:p>
            <a:pPr lvl="3"/>
            <a:r>
              <a:rPr lang="vi-VN" dirty="0" smtClean="0"/>
              <a:t>Địa chỉ của ô nhớ chứa 20: </a:t>
            </a:r>
            <a:r>
              <a:rPr lang="vi-VN" b="1" dirty="0" smtClean="0">
                <a:solidFill>
                  <a:srgbClr val="0432FF"/>
                </a:solidFill>
              </a:rPr>
              <a:t>104</a:t>
            </a:r>
          </a:p>
          <a:p>
            <a:pPr lvl="3"/>
            <a:r>
              <a:rPr lang="vi-VN" dirty="0"/>
              <a:t>Địa chỉ của ô nhớ chứa </a:t>
            </a:r>
            <a:r>
              <a:rPr lang="vi-VN" dirty="0" smtClean="0"/>
              <a:t>30</a:t>
            </a:r>
            <a:r>
              <a:rPr lang="vi-VN" dirty="0"/>
              <a:t>: </a:t>
            </a:r>
            <a:r>
              <a:rPr lang="vi-VN" b="1" dirty="0" smtClean="0">
                <a:solidFill>
                  <a:srgbClr val="0432FF"/>
                </a:solidFill>
              </a:rPr>
              <a:t>108</a:t>
            </a:r>
            <a:endParaRPr lang="vi-VN" b="1" dirty="0">
              <a:solidFill>
                <a:srgbClr val="0432FF"/>
              </a:solidFill>
            </a:endParaRPr>
          </a:p>
          <a:p>
            <a:pPr lvl="3"/>
            <a:r>
              <a:rPr lang="vi-VN" dirty="0"/>
              <a:t>Địa chỉ của ô nhớ chứa </a:t>
            </a:r>
            <a:r>
              <a:rPr lang="vi-VN" dirty="0" smtClean="0"/>
              <a:t>40</a:t>
            </a:r>
            <a:r>
              <a:rPr lang="vi-VN" dirty="0"/>
              <a:t>: </a:t>
            </a:r>
            <a:r>
              <a:rPr lang="vi-VN" b="1" dirty="0" smtClean="0">
                <a:solidFill>
                  <a:srgbClr val="0432FF"/>
                </a:solidFill>
              </a:rPr>
              <a:t>112</a:t>
            </a:r>
          </a:p>
          <a:p>
            <a:pPr lvl="3"/>
            <a:r>
              <a:rPr lang="vi-VN" dirty="0"/>
              <a:t>Địa chỉ của ô nhớ chứa </a:t>
            </a:r>
            <a:r>
              <a:rPr lang="vi-VN" dirty="0" smtClean="0"/>
              <a:t>50</a:t>
            </a:r>
            <a:r>
              <a:rPr lang="vi-VN" dirty="0"/>
              <a:t>: </a:t>
            </a:r>
            <a:r>
              <a:rPr lang="vi-VN" b="1" dirty="0" smtClean="0">
                <a:solidFill>
                  <a:srgbClr val="0432FF"/>
                </a:solidFill>
              </a:rPr>
              <a:t>116</a:t>
            </a:r>
            <a:endParaRPr lang="vi-VN" b="1" dirty="0">
              <a:solidFill>
                <a:srgbClr val="0432FF"/>
              </a:solidFill>
            </a:endParaRPr>
          </a:p>
          <a:p>
            <a:pPr lvl="3"/>
            <a:r>
              <a:rPr lang="vi-VN" dirty="0" smtClean="0"/>
              <a:t>Địa </a:t>
            </a:r>
            <a:r>
              <a:rPr lang="vi-VN" dirty="0"/>
              <a:t>chỉ của ô nhớ chứa </a:t>
            </a:r>
            <a:r>
              <a:rPr lang="vi-VN" dirty="0" smtClean="0"/>
              <a:t>60</a:t>
            </a:r>
            <a:r>
              <a:rPr lang="vi-VN" dirty="0"/>
              <a:t>: </a:t>
            </a:r>
            <a:r>
              <a:rPr lang="vi-VN" b="1" dirty="0" smtClean="0">
                <a:solidFill>
                  <a:srgbClr val="0432FF"/>
                </a:solidFill>
              </a:rPr>
              <a:t>120</a:t>
            </a:r>
            <a:endParaRPr lang="vi-VN" b="1" dirty="0">
              <a:solidFill>
                <a:srgbClr val="0432FF"/>
              </a:solidFill>
            </a:endParaRPr>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76200"/>
            <a:ext cx="3962400" cy="1392195"/>
          </a:xfrm>
          <a:prstGeom prst="rect">
            <a:avLst/>
          </a:prstGeom>
          <a:ln>
            <a:solidFill>
              <a:srgbClr val="0070C0"/>
            </a:solidFill>
          </a:ln>
        </p:spPr>
      </p:pic>
    </p:spTree>
    <p:extLst>
      <p:ext uri="{BB962C8B-B14F-4D97-AF65-F5344CB8AC3E}">
        <p14:creationId xmlns:p14="http://schemas.microsoft.com/office/powerpoint/2010/main" val="2024943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r>
              <a:rPr lang="vi-VN" dirty="0" smtClean="0"/>
              <a:t>Mảng của 6 số nguyên</a:t>
            </a:r>
          </a:p>
          <a:p>
            <a:pPr lvl="1"/>
            <a:r>
              <a:rPr lang="vi-VN" dirty="0" smtClean="0"/>
              <a:t>Sáu số này nằm liên tục nhau trên bộ nhớ</a:t>
            </a:r>
          </a:p>
          <a:p>
            <a:pPr lvl="1"/>
            <a:r>
              <a:rPr lang="vi-VN" dirty="0" smtClean="0"/>
              <a:t>Các phần tử trong mảng được đánh </a:t>
            </a:r>
            <a:r>
              <a:rPr lang="vi-VN" b="1" u="sng" dirty="0" smtClean="0">
                <a:solidFill>
                  <a:srgbClr val="FF0000"/>
                </a:solidFill>
              </a:rPr>
              <a:t>chỉ số</a:t>
            </a:r>
            <a:r>
              <a:rPr lang="vi-VN" b="1" dirty="0" smtClean="0">
                <a:solidFill>
                  <a:srgbClr val="FF0000"/>
                </a:solidFill>
              </a:rPr>
              <a:t> </a:t>
            </a:r>
            <a:r>
              <a:rPr lang="vi-VN" dirty="0" smtClean="0"/>
              <a:t>để truy xuất</a:t>
            </a:r>
          </a:p>
          <a:p>
            <a:pPr lvl="2"/>
            <a:r>
              <a:rPr lang="vi-VN" dirty="0" smtClean="0">
                <a:solidFill>
                  <a:srgbClr val="FF0000"/>
                </a:solidFill>
              </a:rPr>
              <a:t>Phần tử đầu tiên LUÔN LUÔN CÓ chỉ số là 0</a:t>
            </a:r>
          </a:p>
          <a:p>
            <a:pPr lvl="2"/>
            <a:r>
              <a:rPr lang="vi-VN" dirty="0" smtClean="0">
                <a:solidFill>
                  <a:srgbClr val="FF0000"/>
                </a:solidFill>
              </a:rPr>
              <a:t>Các phần tử kế tiếp theo là 1,2, v.v</a:t>
            </a:r>
          </a:p>
          <a:p>
            <a:pPr lvl="1"/>
            <a:r>
              <a:rPr lang="vi-VN" dirty="0" smtClean="0"/>
              <a:t>Do đó, </a:t>
            </a:r>
          </a:p>
          <a:p>
            <a:pPr lvl="2"/>
            <a:r>
              <a:rPr lang="vi-VN" dirty="0" smtClean="0"/>
              <a:t>Ô nhớ chứa 10 có chỉ số là </a:t>
            </a:r>
            <a:r>
              <a:rPr lang="vi-VN" b="1" dirty="0" smtClean="0">
                <a:solidFill>
                  <a:srgbClr val="0432FF"/>
                </a:solidFill>
              </a:rPr>
              <a:t>0</a:t>
            </a:r>
          </a:p>
          <a:p>
            <a:pPr lvl="2"/>
            <a:r>
              <a:rPr lang="vi-VN" dirty="0"/>
              <a:t>Ô nhớ chứa </a:t>
            </a:r>
            <a:r>
              <a:rPr lang="vi-VN" dirty="0" smtClean="0"/>
              <a:t>20 </a:t>
            </a:r>
            <a:r>
              <a:rPr lang="vi-VN" dirty="0"/>
              <a:t>có chỉ số là </a:t>
            </a:r>
            <a:r>
              <a:rPr lang="vi-VN" b="1" dirty="0" smtClean="0">
                <a:solidFill>
                  <a:srgbClr val="0432FF"/>
                </a:solidFill>
              </a:rPr>
              <a:t>1</a:t>
            </a:r>
            <a:endParaRPr lang="vi-VN" b="1" dirty="0">
              <a:solidFill>
                <a:srgbClr val="0432FF"/>
              </a:solidFill>
            </a:endParaRPr>
          </a:p>
          <a:p>
            <a:pPr lvl="2"/>
            <a:r>
              <a:rPr lang="vi-VN" dirty="0"/>
              <a:t>Ô nhớ chứa </a:t>
            </a:r>
            <a:r>
              <a:rPr lang="vi-VN" dirty="0" smtClean="0"/>
              <a:t>30 </a:t>
            </a:r>
            <a:r>
              <a:rPr lang="vi-VN" dirty="0"/>
              <a:t>có chỉ số là </a:t>
            </a:r>
            <a:r>
              <a:rPr lang="vi-VN" b="1" dirty="0" smtClean="0">
                <a:solidFill>
                  <a:srgbClr val="0432FF"/>
                </a:solidFill>
              </a:rPr>
              <a:t>2</a:t>
            </a:r>
            <a:endParaRPr lang="vi-VN" b="1" dirty="0">
              <a:solidFill>
                <a:srgbClr val="0432FF"/>
              </a:solidFill>
            </a:endParaRPr>
          </a:p>
          <a:p>
            <a:pPr lvl="2"/>
            <a:r>
              <a:rPr lang="vi-VN" dirty="0"/>
              <a:t>Ô nhớ chứa </a:t>
            </a:r>
            <a:r>
              <a:rPr lang="vi-VN" dirty="0" smtClean="0"/>
              <a:t>40 </a:t>
            </a:r>
            <a:r>
              <a:rPr lang="vi-VN" dirty="0"/>
              <a:t>có chỉ số là </a:t>
            </a:r>
            <a:r>
              <a:rPr lang="vi-VN" b="1" dirty="0" smtClean="0">
                <a:solidFill>
                  <a:srgbClr val="0432FF"/>
                </a:solidFill>
              </a:rPr>
              <a:t>3</a:t>
            </a:r>
            <a:endParaRPr lang="vi-VN" b="1" dirty="0">
              <a:solidFill>
                <a:srgbClr val="0432FF"/>
              </a:solidFill>
            </a:endParaRPr>
          </a:p>
          <a:p>
            <a:pPr lvl="2"/>
            <a:r>
              <a:rPr lang="vi-VN" dirty="0"/>
              <a:t>Ô nhớ chứa </a:t>
            </a:r>
            <a:r>
              <a:rPr lang="vi-VN" dirty="0" smtClean="0"/>
              <a:t>50 </a:t>
            </a:r>
            <a:r>
              <a:rPr lang="vi-VN" dirty="0"/>
              <a:t>có chỉ số là </a:t>
            </a:r>
            <a:r>
              <a:rPr lang="vi-VN" b="1" dirty="0" smtClean="0">
                <a:solidFill>
                  <a:srgbClr val="0432FF"/>
                </a:solidFill>
              </a:rPr>
              <a:t>4</a:t>
            </a:r>
            <a:endParaRPr lang="vi-VN" b="1" dirty="0">
              <a:solidFill>
                <a:srgbClr val="0432FF"/>
              </a:solidFill>
            </a:endParaRPr>
          </a:p>
          <a:p>
            <a:pPr lvl="2"/>
            <a:r>
              <a:rPr lang="vi-VN" dirty="0"/>
              <a:t>Ô nhớ chứa </a:t>
            </a:r>
            <a:r>
              <a:rPr lang="vi-VN" dirty="0" smtClean="0"/>
              <a:t>60 </a:t>
            </a:r>
            <a:r>
              <a:rPr lang="vi-VN" dirty="0"/>
              <a:t>có chỉ số là </a:t>
            </a:r>
            <a:r>
              <a:rPr lang="vi-VN" b="1" dirty="0" smtClean="0">
                <a:solidFill>
                  <a:srgbClr val="0432FF"/>
                </a:solidFill>
              </a:rPr>
              <a:t>5</a:t>
            </a:r>
            <a:endParaRPr lang="vi-VN" b="1" dirty="0">
              <a:solidFill>
                <a:srgbClr val="0432FF"/>
              </a:solidFill>
            </a:endParaRPr>
          </a:p>
          <a:p>
            <a:pPr lvl="2"/>
            <a:endParaRPr lang="vi-VN" dirty="0"/>
          </a:p>
          <a:p>
            <a:pPr lvl="2"/>
            <a:endParaRPr lang="vi-VN" dirty="0"/>
          </a:p>
          <a:p>
            <a:pPr lvl="2"/>
            <a:endParaRPr lang="vi-VN" dirty="0"/>
          </a:p>
          <a:p>
            <a:pPr lvl="2"/>
            <a:endParaRPr lang="vi-VN" dirty="0"/>
          </a:p>
          <a:p>
            <a:pPr lvl="2"/>
            <a:endParaRPr lang="vi-VN" dirty="0"/>
          </a:p>
          <a:p>
            <a:pPr lvl="2"/>
            <a:endParaRPr lang="vi-VN" dirty="0"/>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76200"/>
            <a:ext cx="3962400" cy="1392195"/>
          </a:xfrm>
          <a:prstGeom prst="rect">
            <a:avLst/>
          </a:prstGeom>
          <a:ln>
            <a:solidFill>
              <a:srgbClr val="0070C0"/>
            </a:solidFill>
          </a:ln>
        </p:spPr>
      </p:pic>
    </p:spTree>
    <p:extLst>
      <p:ext uri="{BB962C8B-B14F-4D97-AF65-F5344CB8AC3E}">
        <p14:creationId xmlns:p14="http://schemas.microsoft.com/office/powerpoint/2010/main" val="1845468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r>
              <a:rPr lang="vi-VN" dirty="0" smtClean="0"/>
              <a:t>Mảng của 6 số nguyên</a:t>
            </a:r>
          </a:p>
          <a:p>
            <a:pPr lvl="1"/>
            <a:r>
              <a:rPr lang="vi-VN" dirty="0" smtClean="0"/>
              <a:t>Sáu số này nằm liên tục nhau trên bộ nhớ</a:t>
            </a:r>
          </a:p>
          <a:p>
            <a:pPr lvl="1"/>
            <a:r>
              <a:rPr lang="vi-VN" dirty="0" smtClean="0"/>
              <a:t>Các phần tử trong mảng được đánh </a:t>
            </a:r>
            <a:r>
              <a:rPr lang="vi-VN" b="1" u="sng" dirty="0" smtClean="0">
                <a:solidFill>
                  <a:srgbClr val="FF0000"/>
                </a:solidFill>
              </a:rPr>
              <a:t>chỉ số</a:t>
            </a:r>
            <a:r>
              <a:rPr lang="vi-VN" b="1" dirty="0" smtClean="0">
                <a:solidFill>
                  <a:srgbClr val="FF0000"/>
                </a:solidFill>
              </a:rPr>
              <a:t> </a:t>
            </a:r>
            <a:r>
              <a:rPr lang="vi-VN" dirty="0" smtClean="0"/>
              <a:t>để truy xuất</a:t>
            </a:r>
          </a:p>
          <a:p>
            <a:pPr lvl="2"/>
            <a:r>
              <a:rPr lang="vi-VN" dirty="0" smtClean="0">
                <a:solidFill>
                  <a:srgbClr val="FF0000"/>
                </a:solidFill>
              </a:rPr>
              <a:t>Phần tử đầu tiên LUÔN LUÔN CÓ chỉ số là 0</a:t>
            </a:r>
          </a:p>
          <a:p>
            <a:pPr lvl="2"/>
            <a:r>
              <a:rPr lang="vi-VN" dirty="0" smtClean="0">
                <a:solidFill>
                  <a:srgbClr val="FF0000"/>
                </a:solidFill>
              </a:rPr>
              <a:t>Các phần tử kế tiếp theo là 1,2, v.v</a:t>
            </a:r>
          </a:p>
          <a:p>
            <a:pPr lvl="1"/>
            <a:r>
              <a:rPr lang="vi-VN" dirty="0" smtClean="0"/>
              <a:t>Do đó, </a:t>
            </a:r>
          </a:p>
          <a:p>
            <a:pPr lvl="2"/>
            <a:r>
              <a:rPr lang="vi-VN" dirty="0" smtClean="0"/>
              <a:t>Một mảng có </a:t>
            </a:r>
            <a:r>
              <a:rPr lang="vi-VN" b="1" dirty="0" smtClean="0">
                <a:solidFill>
                  <a:srgbClr val="0432FF"/>
                </a:solidFill>
              </a:rPr>
              <a:t>N</a:t>
            </a:r>
            <a:r>
              <a:rPr lang="vi-VN" dirty="0" smtClean="0"/>
              <a:t> phần tử thì chỉ số các phần tử là 0,1, </a:t>
            </a:r>
            <a:r>
              <a:rPr lang="is-IS" dirty="0" smtClean="0"/>
              <a:t>… </a:t>
            </a:r>
            <a:r>
              <a:rPr lang="vi-VN" dirty="0" smtClean="0"/>
              <a:t>và cuối cùng là (</a:t>
            </a:r>
            <a:r>
              <a:rPr lang="vi-VN" b="1" dirty="0" smtClean="0">
                <a:solidFill>
                  <a:srgbClr val="0432FF"/>
                </a:solidFill>
              </a:rPr>
              <a:t>N-1</a:t>
            </a:r>
            <a:r>
              <a:rPr lang="vi-VN" dirty="0" smtClean="0"/>
              <a:t>) - </a:t>
            </a:r>
            <a:r>
              <a:rPr lang="vi-VN" b="1" dirty="0" smtClean="0">
                <a:solidFill>
                  <a:srgbClr val="FF0000"/>
                </a:solidFill>
              </a:rPr>
              <a:t>không phải N</a:t>
            </a:r>
            <a:endParaRPr lang="vi-VN" b="1" dirty="0">
              <a:solidFill>
                <a:srgbClr val="FF0000"/>
              </a:solidFill>
            </a:endParaRPr>
          </a:p>
          <a:p>
            <a:pPr lvl="2"/>
            <a:endParaRPr lang="vi-VN" dirty="0"/>
          </a:p>
          <a:p>
            <a:pPr lvl="2"/>
            <a:endParaRPr lang="vi-VN" dirty="0"/>
          </a:p>
          <a:p>
            <a:pPr lvl="2"/>
            <a:endParaRPr lang="vi-VN" dirty="0"/>
          </a:p>
          <a:p>
            <a:pPr lvl="2"/>
            <a:endParaRPr lang="vi-VN" dirty="0"/>
          </a:p>
          <a:p>
            <a:pPr lvl="2"/>
            <a:endParaRPr lang="vi-VN" dirty="0"/>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76200"/>
            <a:ext cx="3962400" cy="1392195"/>
          </a:xfrm>
          <a:prstGeom prst="rect">
            <a:avLst/>
          </a:prstGeom>
          <a:ln>
            <a:solidFill>
              <a:srgbClr val="0070C0"/>
            </a:solidFill>
          </a:ln>
        </p:spPr>
      </p:pic>
    </p:spTree>
    <p:extLst>
      <p:ext uri="{BB962C8B-B14F-4D97-AF65-F5344CB8AC3E}">
        <p14:creationId xmlns:p14="http://schemas.microsoft.com/office/powerpoint/2010/main" val="1089784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Quy ước</a:t>
            </a:r>
            <a:endParaRPr lang="en-US" dirty="0" smtClean="0"/>
          </a:p>
        </p:txBody>
      </p:sp>
      <p:sp>
        <p:nvSpPr>
          <p:cNvPr id="3" name="TextBox 2"/>
          <p:cNvSpPr txBox="1"/>
          <p:nvPr/>
        </p:nvSpPr>
        <p:spPr>
          <a:xfrm>
            <a:off x="1143000" y="2057400"/>
            <a:ext cx="6324167" cy="1384995"/>
          </a:xfrm>
          <a:prstGeom prst="rect">
            <a:avLst/>
          </a:prstGeom>
          <a:noFill/>
          <a:ln>
            <a:solidFill>
              <a:srgbClr val="0070C0"/>
            </a:solidFill>
          </a:ln>
        </p:spPr>
        <p:txBody>
          <a:bodyPr wrap="none" rtlCol="0">
            <a:spAutoFit/>
          </a:bodyPr>
          <a:lstStyle/>
          <a:p>
            <a:r>
              <a:rPr lang="vi-VN" sz="2800" b="1" dirty="0" smtClean="0">
                <a:solidFill>
                  <a:srgbClr val="0432FF"/>
                </a:solidFill>
              </a:rPr>
              <a:t>USR_DT</a:t>
            </a:r>
          </a:p>
          <a:p>
            <a:r>
              <a:rPr lang="vi-VN" sz="2800" dirty="0" smtClean="0"/>
              <a:t>=</a:t>
            </a:r>
          </a:p>
          <a:p>
            <a:r>
              <a:rPr lang="vi-VN" sz="2800" dirty="0" smtClean="0">
                <a:solidFill>
                  <a:srgbClr val="0432FF"/>
                </a:solidFill>
              </a:rPr>
              <a:t>Kiểu dữ liệu Người lập trình định nghĩa</a:t>
            </a:r>
            <a:endParaRPr lang="en-US" sz="2800" dirty="0">
              <a:solidFill>
                <a:srgbClr val="0432FF"/>
              </a:solidFill>
            </a:endParaRPr>
          </a:p>
        </p:txBody>
      </p:sp>
    </p:spTree>
    <p:extLst>
      <p:ext uri="{BB962C8B-B14F-4D97-AF65-F5344CB8AC3E}">
        <p14:creationId xmlns:p14="http://schemas.microsoft.com/office/powerpoint/2010/main" val="1032105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endParaRPr lang="vi-VN" dirty="0"/>
          </a:p>
          <a:p>
            <a:r>
              <a:rPr lang="vi-VN" dirty="0" smtClean="0"/>
              <a:t>Để tính địa chỉ của ô nhớ có chỉ số k, chương trình dùng công thức sau:</a:t>
            </a:r>
          </a:p>
          <a:p>
            <a:pPr lvl="1"/>
            <a:r>
              <a:rPr lang="vi-VN" dirty="0" smtClean="0"/>
              <a:t>Địa chỉ = địa chỉ phần tử đầu tiên + k *(kích thước phần tử)</a:t>
            </a:r>
          </a:p>
          <a:p>
            <a:pPr lvl="1"/>
            <a:r>
              <a:rPr lang="vi-VN" dirty="0" smtClean="0"/>
              <a:t>Do đó, chương trình dễ dàng chỉ ra ngày một phần tử có chỉ số bất kỳ =&gt; TRUY CẬP NGẪU NHIÊN </a:t>
            </a:r>
            <a:endParaRPr lang="vi-VN" dirty="0"/>
          </a:p>
          <a:p>
            <a:pPr lvl="2"/>
            <a:endParaRPr lang="vi-VN" dirty="0"/>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45473"/>
            <a:ext cx="3543300" cy="1244944"/>
          </a:xfrm>
          <a:prstGeom prst="rect">
            <a:avLst/>
          </a:prstGeom>
          <a:ln>
            <a:solidFill>
              <a:srgbClr val="0070C0"/>
            </a:solidFill>
          </a:ln>
        </p:spPr>
      </p:pic>
    </p:spTree>
    <p:extLst>
      <p:ext uri="{BB962C8B-B14F-4D97-AF65-F5344CB8AC3E}">
        <p14:creationId xmlns:p14="http://schemas.microsoft.com/office/powerpoint/2010/main" val="905737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endParaRPr lang="vi-VN" dirty="0"/>
          </a:p>
          <a:p>
            <a:r>
              <a:rPr lang="vi-VN" dirty="0" smtClean="0"/>
              <a:t>Tuy nhiên, Trình biên dịch đã biết trước kích thước của phần tử trong mảng</a:t>
            </a:r>
          </a:p>
          <a:p>
            <a:pPr lvl="1"/>
            <a:r>
              <a:rPr lang="vi-VN" dirty="0" smtClean="0"/>
              <a:t>Do đó, công thức lấy địa chỉ của phần tử có chỉ số k là</a:t>
            </a:r>
          </a:p>
          <a:p>
            <a:pPr lvl="1"/>
            <a:endParaRPr lang="vi-VN" dirty="0"/>
          </a:p>
          <a:p>
            <a:pPr lvl="1"/>
            <a:endParaRPr lang="vi-VN" dirty="0" smtClean="0"/>
          </a:p>
          <a:p>
            <a:pPr lvl="1"/>
            <a:endParaRPr lang="vi-VN" dirty="0"/>
          </a:p>
          <a:p>
            <a:pPr lvl="1"/>
            <a:endParaRPr lang="vi-VN" dirty="0" smtClean="0"/>
          </a:p>
          <a:p>
            <a:pPr lvl="2"/>
            <a:r>
              <a:rPr lang="vi-VN" b="1" dirty="0" smtClean="0">
                <a:solidFill>
                  <a:srgbClr val="0432FF"/>
                </a:solidFill>
              </a:rPr>
              <a:t>first</a:t>
            </a:r>
            <a:r>
              <a:rPr lang="vi-VN" dirty="0" smtClean="0"/>
              <a:t>: địa chỉ của phần tử đầu tiên của mảng</a:t>
            </a:r>
          </a:p>
          <a:p>
            <a:pPr lvl="3"/>
            <a:r>
              <a:rPr lang="vi-VN" b="1" dirty="0">
                <a:solidFill>
                  <a:srgbClr val="0432FF"/>
                </a:solidFill>
              </a:rPr>
              <a:t>first </a:t>
            </a:r>
            <a:r>
              <a:rPr lang="vi-VN" dirty="0" smtClean="0"/>
              <a:t>cũng chính là tên biến kiểu mảng</a:t>
            </a:r>
          </a:p>
          <a:p>
            <a:endParaRPr lang="vi-VN" dirty="0"/>
          </a:p>
          <a:p>
            <a:pPr lvl="2"/>
            <a:endParaRPr lang="vi-VN" dirty="0"/>
          </a:p>
          <a:p>
            <a:pPr lvl="2"/>
            <a:endParaRPr lang="vi-VN" dirty="0"/>
          </a:p>
          <a:p>
            <a:pPr lvl="2"/>
            <a:endParaRPr lang="vi-VN" dirty="0"/>
          </a:p>
          <a:p>
            <a:pPr lvl="2"/>
            <a:endParaRPr lang="vi-VN" dirty="0"/>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45473"/>
            <a:ext cx="3543300" cy="1244944"/>
          </a:xfrm>
          <a:prstGeom prst="rect">
            <a:avLst/>
          </a:prstGeom>
          <a:ln>
            <a:solidFill>
              <a:srgbClr val="0070C0"/>
            </a:solidFill>
          </a:ln>
        </p:spPr>
      </p:pic>
      <p:sp>
        <p:nvSpPr>
          <p:cNvPr id="6" name="Rectangle 5"/>
          <p:cNvSpPr/>
          <p:nvPr/>
        </p:nvSpPr>
        <p:spPr bwMode="auto">
          <a:xfrm>
            <a:off x="838200" y="3162300"/>
            <a:ext cx="6934200" cy="914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ahoma" pitchFamily="34" charset="0"/>
            </a:endParaRPr>
          </a:p>
          <a:p>
            <a:pPr algn="ctr"/>
            <a:r>
              <a:rPr lang="en-US" dirty="0" err="1">
                <a:solidFill>
                  <a:srgbClr val="0432FF"/>
                </a:solidFill>
              </a:rPr>
              <a:t>Đ</a:t>
            </a:r>
            <a:r>
              <a:rPr lang="vi-VN" dirty="0">
                <a:solidFill>
                  <a:srgbClr val="0432FF"/>
                </a:solidFill>
              </a:rPr>
              <a:t>ịa chỉ của phần tử có chỉ số k </a:t>
            </a:r>
            <a:r>
              <a:rPr lang="vi-VN" dirty="0"/>
              <a:t>= </a:t>
            </a:r>
            <a:r>
              <a:rPr lang="vi-VN" b="1" dirty="0" smtClean="0">
                <a:solidFill>
                  <a:srgbClr val="0432FF"/>
                </a:solidFill>
              </a:rPr>
              <a:t>first + k</a:t>
            </a:r>
            <a:endParaRPr lang="en-US" b="1" dirty="0">
              <a:solidFill>
                <a:srgbClr val="0432FF"/>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57568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Khai báo</a:t>
            </a:r>
            <a:endParaRPr lang="en-US" sz="2400" dirty="0">
              <a:solidFill>
                <a:srgbClr val="0432FF"/>
              </a:solidFill>
            </a:endParaRPr>
          </a:p>
        </p:txBody>
      </p:sp>
      <p:sp>
        <p:nvSpPr>
          <p:cNvPr id="3" name="Content Placeholder 2"/>
          <p:cNvSpPr>
            <a:spLocks noGrp="1"/>
          </p:cNvSpPr>
          <p:nvPr>
            <p:ph idx="1"/>
          </p:nvPr>
        </p:nvSpPr>
        <p:spPr/>
        <p:txBody>
          <a:bodyPr/>
          <a:lstStyle/>
          <a:p>
            <a:endParaRPr lang="vi-VN" dirty="0" smtClean="0"/>
          </a:p>
          <a:p>
            <a:endParaRPr lang="vi-VN" dirty="0"/>
          </a:p>
          <a:p>
            <a:endParaRPr lang="vi-VN" dirty="0" smtClean="0"/>
          </a:p>
          <a:p>
            <a:endParaRPr lang="vi-VN" dirty="0"/>
          </a:p>
          <a:p>
            <a:endParaRPr lang="vi-VN" dirty="0" smtClean="0"/>
          </a:p>
          <a:p>
            <a:r>
              <a:rPr lang="en-US" dirty="0" smtClean="0"/>
              <a:t>a: </a:t>
            </a:r>
            <a:r>
              <a:rPr lang="vi-VN" dirty="0" smtClean="0"/>
              <a:t>mảng của 6 số nguyên</a:t>
            </a:r>
          </a:p>
          <a:p>
            <a:pPr lvl="1"/>
            <a:r>
              <a:rPr lang="en-US" dirty="0" smtClean="0"/>
              <a:t>G</a:t>
            </a:r>
            <a:r>
              <a:rPr lang="vi-VN" dirty="0" smtClean="0"/>
              <a:t>iá trị từng phần tử chưa xác định</a:t>
            </a:r>
          </a:p>
          <a:p>
            <a:r>
              <a:rPr lang="en-US" dirty="0" smtClean="0"/>
              <a:t>b</a:t>
            </a:r>
            <a:r>
              <a:rPr lang="vi-VN" dirty="0" smtClean="0"/>
              <a:t>: </a:t>
            </a:r>
            <a:r>
              <a:rPr lang="vi-VN" dirty="0"/>
              <a:t>mảng của </a:t>
            </a:r>
            <a:r>
              <a:rPr lang="vi-VN" dirty="0" smtClean="0"/>
              <a:t>6 số nguyên</a:t>
            </a:r>
          </a:p>
          <a:p>
            <a:pPr lvl="1"/>
            <a:r>
              <a:rPr lang="vi-VN" dirty="0" smtClean="0"/>
              <a:t>Giá trị 3 phần tử đầu là: 10, 20, và 30</a:t>
            </a:r>
          </a:p>
          <a:p>
            <a:pPr lvl="1"/>
            <a:r>
              <a:rPr lang="vi-VN" dirty="0" smtClean="0"/>
              <a:t>Giá trị 3 phần tử sau chưa xác định</a:t>
            </a:r>
          </a:p>
          <a:p>
            <a:r>
              <a:rPr lang="en-US" dirty="0" smtClean="0"/>
              <a:t>c</a:t>
            </a:r>
            <a:r>
              <a:rPr lang="vi-VN" dirty="0" smtClean="0"/>
              <a:t>: </a:t>
            </a:r>
            <a:r>
              <a:rPr lang="vi-VN" dirty="0"/>
              <a:t>mảng của </a:t>
            </a:r>
            <a:r>
              <a:rPr lang="vi-VN" dirty="0" smtClean="0"/>
              <a:t>6 số nguyên</a:t>
            </a:r>
          </a:p>
          <a:p>
            <a:pPr lvl="1"/>
            <a:r>
              <a:rPr lang="vi-VN" dirty="0" smtClean="0"/>
              <a:t>Giá trị các phần tử lần lượt là: 10, 20, 30, 40, 50, và 60</a:t>
            </a:r>
          </a:p>
          <a:p>
            <a:pPr lvl="1"/>
            <a:endParaRPr lang="vi-VN" dirty="0"/>
          </a:p>
          <a:p>
            <a:pPr lvl="2"/>
            <a:endParaRPr lang="vi-VN" dirty="0"/>
          </a:p>
          <a:p>
            <a:pPr lvl="3"/>
            <a:endParaRPr lang="vi-VN" dirty="0" smtClean="0"/>
          </a:p>
          <a:p>
            <a:pPr lvl="3"/>
            <a:endParaRPr lang="en-US" dirty="0"/>
          </a:p>
        </p:txBody>
      </p:sp>
      <p:sp>
        <p:nvSpPr>
          <p:cNvPr id="5" name="Rectangle 4"/>
          <p:cNvSpPr/>
          <p:nvPr/>
        </p:nvSpPr>
        <p:spPr>
          <a:xfrm>
            <a:off x="2743200" y="516082"/>
            <a:ext cx="5867400" cy="2862322"/>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a[6];</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b[6] = {10, 20, 30};</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endParaRPr lang="de-DE" dirty="0" smtClean="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350641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Khai báo</a:t>
            </a:r>
            <a:endParaRPr lang="en-US" sz="2400" dirty="0">
              <a:solidFill>
                <a:srgbClr val="0432FF"/>
              </a:solidFill>
            </a:endParaRPr>
          </a:p>
        </p:txBody>
      </p:sp>
      <p:sp>
        <p:nvSpPr>
          <p:cNvPr id="3" name="Content Placeholder 2"/>
          <p:cNvSpPr>
            <a:spLocks noGrp="1"/>
          </p:cNvSpPr>
          <p:nvPr>
            <p:ph idx="1"/>
          </p:nvPr>
        </p:nvSpPr>
        <p:spPr/>
        <p:txBody>
          <a:bodyPr/>
          <a:lstStyle/>
          <a:p>
            <a:endParaRPr lang="vi-VN" dirty="0" smtClean="0"/>
          </a:p>
          <a:p>
            <a:endParaRPr lang="vi-VN" dirty="0"/>
          </a:p>
          <a:p>
            <a:endParaRPr lang="vi-VN" dirty="0" smtClean="0"/>
          </a:p>
          <a:p>
            <a:endParaRPr lang="vi-VN" dirty="0"/>
          </a:p>
          <a:p>
            <a:endParaRPr lang="vi-VN" dirty="0" smtClean="0"/>
          </a:p>
          <a:p>
            <a:endParaRPr lang="vi-VN" dirty="0" smtClean="0"/>
          </a:p>
          <a:p>
            <a:endParaRPr lang="vi-VN" dirty="0"/>
          </a:p>
          <a:p>
            <a:r>
              <a:rPr lang="vi-VN" dirty="0" smtClean="0"/>
              <a:t>Lưu ý:</a:t>
            </a:r>
          </a:p>
          <a:p>
            <a:pPr lvl="1"/>
            <a:r>
              <a:rPr lang="vi-VN" dirty="0" smtClean="0"/>
              <a:t>Cả a, b, và c đều là mảng của 6 phần tử.</a:t>
            </a:r>
          </a:p>
          <a:p>
            <a:pPr lvl="1"/>
            <a:r>
              <a:rPr lang="vi-VN" dirty="0" smtClean="0"/>
              <a:t>Do đó, </a:t>
            </a:r>
            <a:r>
              <a:rPr lang="vi-VN" b="1" dirty="0" smtClean="0">
                <a:solidFill>
                  <a:srgbClr val="0432FF"/>
                </a:solidFill>
              </a:rPr>
              <a:t>chỉ số các phần tử phải từ 0 đến 5</a:t>
            </a:r>
          </a:p>
          <a:p>
            <a:pPr lvl="1"/>
            <a:endParaRPr lang="vi-VN" b="1" dirty="0">
              <a:solidFill>
                <a:srgbClr val="0432FF"/>
              </a:solidFill>
            </a:endParaRPr>
          </a:p>
          <a:p>
            <a:pPr lvl="1"/>
            <a:endParaRPr lang="vi-VN" b="1" dirty="0">
              <a:solidFill>
                <a:srgbClr val="0432FF"/>
              </a:solidFill>
            </a:endParaRPr>
          </a:p>
          <a:p>
            <a:pPr lvl="2"/>
            <a:endParaRPr lang="vi-VN" dirty="0"/>
          </a:p>
          <a:p>
            <a:pPr lvl="3"/>
            <a:endParaRPr lang="vi-VN" dirty="0" smtClean="0"/>
          </a:p>
          <a:p>
            <a:pPr lvl="3"/>
            <a:endParaRPr lang="en-US" dirty="0"/>
          </a:p>
        </p:txBody>
      </p:sp>
      <p:sp>
        <p:nvSpPr>
          <p:cNvPr id="5" name="Rectangle 4"/>
          <p:cNvSpPr/>
          <p:nvPr/>
        </p:nvSpPr>
        <p:spPr>
          <a:xfrm>
            <a:off x="2057400" y="1143000"/>
            <a:ext cx="5867400" cy="2862322"/>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a[6];</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b[6] = {10, 20, 30};</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endParaRPr lang="de-DE" dirty="0" smtClean="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17003334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Khai báo</a:t>
            </a:r>
            <a:endParaRPr lang="en-US" sz="2400" dirty="0">
              <a:solidFill>
                <a:srgbClr val="0432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04800"/>
            <a:ext cx="5664200" cy="6299200"/>
          </a:xfrm>
          <a:prstGeom prst="rect">
            <a:avLst/>
          </a:prstGeom>
        </p:spPr>
      </p:pic>
      <p:sp>
        <p:nvSpPr>
          <p:cNvPr id="7" name="TextBox 6"/>
          <p:cNvSpPr txBox="1"/>
          <p:nvPr/>
        </p:nvSpPr>
        <p:spPr>
          <a:xfrm>
            <a:off x="533400" y="1981200"/>
            <a:ext cx="2590800" cy="1200329"/>
          </a:xfrm>
          <a:prstGeom prst="rect">
            <a:avLst/>
          </a:prstGeom>
          <a:noFill/>
        </p:spPr>
        <p:txBody>
          <a:bodyPr wrap="square" rtlCol="0">
            <a:spAutoFit/>
          </a:bodyPr>
          <a:lstStyle/>
          <a:p>
            <a:r>
              <a:rPr lang="vi-VN" sz="2400" smtClean="0"/>
              <a:t>Hình ảnh trong bộ nhớ của các mảng a, b, và c</a:t>
            </a:r>
            <a:endParaRPr lang="en-US" sz="2400" dirty="0"/>
          </a:p>
        </p:txBody>
      </p:sp>
    </p:spTree>
    <p:extLst>
      <p:ext uri="{BB962C8B-B14F-4D97-AF65-F5344CB8AC3E}">
        <p14:creationId xmlns:p14="http://schemas.microsoft.com/office/powerpoint/2010/main" val="381742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Khai báo</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Số phần tử của mảng:</a:t>
            </a:r>
          </a:p>
          <a:p>
            <a:pPr lvl="1"/>
            <a:r>
              <a:rPr lang="vi-VN" dirty="0" smtClean="0"/>
              <a:t>Phải biết trước thời điểm biên dịch</a:t>
            </a:r>
          </a:p>
          <a:p>
            <a:pPr lvl="1"/>
            <a:r>
              <a:rPr lang="vi-VN" dirty="0"/>
              <a:t>Là hằng số không âm.</a:t>
            </a:r>
          </a:p>
          <a:p>
            <a:pPr lvl="2"/>
            <a:r>
              <a:rPr lang="vi-VN" dirty="0" smtClean="0"/>
              <a:t>Sử dụng macro</a:t>
            </a:r>
          </a:p>
          <a:p>
            <a:pPr lvl="3"/>
            <a:r>
              <a:rPr lang="vi-VN" dirty="0" smtClean="0">
                <a:solidFill>
                  <a:srgbClr val="0432FF"/>
                </a:solidFill>
              </a:rPr>
              <a:t>#define </a:t>
            </a:r>
            <a:r>
              <a:rPr lang="vi-VN" dirty="0" smtClean="0"/>
              <a:t>MAX_SIZE</a:t>
            </a:r>
          </a:p>
          <a:p>
            <a:pPr lvl="2"/>
            <a:r>
              <a:rPr lang="vi-VN" dirty="0" smtClean="0"/>
              <a:t>Khai báo hằng số nguyên</a:t>
            </a:r>
          </a:p>
          <a:p>
            <a:pPr lvl="3"/>
            <a:r>
              <a:rPr lang="en-US" dirty="0" smtClean="0">
                <a:solidFill>
                  <a:srgbClr val="0432FF"/>
                </a:solidFill>
              </a:rPr>
              <a:t>c</a:t>
            </a:r>
            <a:r>
              <a:rPr lang="vi-VN" dirty="0" smtClean="0">
                <a:solidFill>
                  <a:srgbClr val="0432FF"/>
                </a:solidFill>
              </a:rPr>
              <a:t>onst int max_size</a:t>
            </a:r>
          </a:p>
          <a:p>
            <a:pPr lvl="1"/>
            <a:endParaRPr lang="vi-VN" b="1" dirty="0">
              <a:solidFill>
                <a:srgbClr val="0432FF"/>
              </a:solidFill>
            </a:endParaRPr>
          </a:p>
          <a:p>
            <a:pPr lvl="1"/>
            <a:endParaRPr lang="vi-VN" b="1" dirty="0">
              <a:solidFill>
                <a:srgbClr val="0432FF"/>
              </a:solidFill>
            </a:endParaRPr>
          </a:p>
          <a:p>
            <a:pPr lvl="2"/>
            <a:endParaRPr lang="vi-VN" dirty="0"/>
          </a:p>
          <a:p>
            <a:pPr lvl="3"/>
            <a:endParaRPr lang="vi-VN" dirty="0" smtClean="0"/>
          </a:p>
          <a:p>
            <a:pPr lvl="3"/>
            <a:endParaRPr lang="en-US" dirty="0"/>
          </a:p>
        </p:txBody>
      </p:sp>
      <p:sp>
        <p:nvSpPr>
          <p:cNvPr id="5" name="Rectangle 4"/>
          <p:cNvSpPr/>
          <p:nvPr/>
        </p:nvSpPr>
        <p:spPr>
          <a:xfrm>
            <a:off x="914400" y="3810000"/>
            <a:ext cx="5867400" cy="2862322"/>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a:t>
            </a:r>
            <a:r>
              <a:rPr lang="vi-VN" dirty="0">
                <a:solidFill>
                  <a:srgbClr val="0000FF"/>
                </a:solidFill>
                <a:latin typeface="Consolas" charset="0"/>
              </a:rPr>
              <a:t>define </a:t>
            </a:r>
            <a:r>
              <a:rPr lang="vi-VN" dirty="0" smtClean="0">
                <a:solidFill>
                  <a:prstClr val="black"/>
                </a:solidFill>
                <a:latin typeface="Consolas" charset="0"/>
              </a:rPr>
              <a:t>MAX_SIZE 6</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r>
              <a:rPr lang="en-US" dirty="0" smtClean="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srgbClr val="0000FF"/>
                </a:solidFill>
                <a:latin typeface="Consolas" charset="0"/>
              </a:rPr>
              <a:t> </a:t>
            </a:r>
            <a:r>
              <a:rPr lang="en-US" dirty="0" err="1">
                <a:solidFill>
                  <a:srgbClr val="0000FF"/>
                </a:solidFill>
                <a:latin typeface="Consolas" charset="0"/>
              </a:rPr>
              <a:t>int</a:t>
            </a:r>
            <a:r>
              <a:rPr lang="en-US" dirty="0" smtClean="0">
                <a:solidFill>
                  <a:prstClr val="black"/>
                </a:solidFill>
                <a:latin typeface="Consolas" charset="0"/>
              </a:rPr>
              <a:t> </a:t>
            </a:r>
            <a:r>
              <a:rPr lang="en-US" dirty="0" err="1" smtClean="0">
                <a:solidFill>
                  <a:prstClr val="black"/>
                </a:solidFill>
                <a:latin typeface="Consolas" charset="0"/>
              </a:rPr>
              <a:t>max_size</a:t>
            </a:r>
            <a:r>
              <a:rPr lang="en-US" dirty="0" smtClean="0">
                <a:solidFill>
                  <a:prstClr val="black"/>
                </a:solidFill>
                <a:latin typeface="Consolas" charset="0"/>
              </a:rPr>
              <a:t> = 10;</a:t>
            </a:r>
            <a:endParaRPr lang="en-US" dirty="0">
              <a:solidFill>
                <a:prstClr val="black"/>
              </a:solidFill>
              <a:latin typeface="Consolas" charset="0"/>
            </a:endParaRP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smtClean="0">
                <a:solidFill>
                  <a:prstClr val="black"/>
                </a:solidFill>
                <a:latin typeface="Consolas" charset="0"/>
              </a:rPr>
              <a:t>a[</a:t>
            </a:r>
            <a:r>
              <a:rPr lang="vi-VN" dirty="0" smtClean="0">
                <a:solidFill>
                  <a:prstClr val="black"/>
                </a:solidFill>
                <a:latin typeface="Consolas" charset="0"/>
              </a:rPr>
              <a:t>MAX_SIZE</a:t>
            </a:r>
            <a:r>
              <a:rPr lang="pt-BR" dirty="0" smtClean="0">
                <a:solidFill>
                  <a:prstClr val="black"/>
                </a:solidFill>
                <a:latin typeface="Consolas" charset="0"/>
              </a:rPr>
              <a:t>];</a:t>
            </a:r>
            <a:endParaRPr lang="pt-BR" dirty="0">
              <a:solidFill>
                <a:prstClr val="black"/>
              </a:solidFill>
              <a:latin typeface="Consolas" charset="0"/>
            </a:endParaRP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smtClean="0">
                <a:solidFill>
                  <a:prstClr val="black"/>
                </a:solidFill>
                <a:latin typeface="Consolas" charset="0"/>
              </a:rPr>
              <a:t>b[</a:t>
            </a:r>
            <a:r>
              <a:rPr lang="en-US" dirty="0" err="1" smtClean="0">
                <a:solidFill>
                  <a:prstClr val="black"/>
                </a:solidFill>
                <a:latin typeface="Consolas" charset="0"/>
              </a:rPr>
              <a:t>max_size</a:t>
            </a:r>
            <a:r>
              <a:rPr lang="en-US" dirty="0" smtClean="0">
                <a:solidFill>
                  <a:prstClr val="black"/>
                </a:solidFill>
                <a:latin typeface="Consolas" charset="0"/>
              </a:rPr>
              <a:t>];</a:t>
            </a:r>
            <a:endParaRPr lang="en-US"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28797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smtClean="0"/>
              <a:t>Dùng chỉ số để lấy phần tử quan tâm </a:t>
            </a:r>
          </a:p>
          <a:p>
            <a:pPr lvl="1"/>
            <a:r>
              <a:rPr lang="vi-VN" dirty="0" smtClean="0"/>
              <a:t>Tự tính toán địa chỉ và lấy phần tử quan tâm</a:t>
            </a:r>
            <a:endParaRPr lang="en-US" dirty="0"/>
          </a:p>
        </p:txBody>
      </p:sp>
    </p:spTree>
    <p:extLst>
      <p:ext uri="{BB962C8B-B14F-4D97-AF65-F5344CB8AC3E}">
        <p14:creationId xmlns:p14="http://schemas.microsoft.com/office/powerpoint/2010/main" val="14502943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Dùng chỉ số để lấy phần tử quan tâm </a:t>
            </a:r>
          </a:p>
          <a:p>
            <a:pPr lvl="1"/>
            <a:endParaRPr lang="vi-VN" dirty="0" smtClean="0"/>
          </a:p>
        </p:txBody>
      </p:sp>
      <p:sp>
        <p:nvSpPr>
          <p:cNvPr id="4" name="Rectangle 3"/>
          <p:cNvSpPr/>
          <p:nvPr/>
        </p:nvSpPr>
        <p:spPr>
          <a:xfrm>
            <a:off x="533400" y="2125682"/>
            <a:ext cx="7391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 = 99;</a:t>
            </a:r>
          </a:p>
          <a:p>
            <a:r>
              <a:rPr lang="is-IS" dirty="0">
                <a:solidFill>
                  <a:prstClr val="black"/>
                </a:solidFill>
                <a:latin typeface="Consolas" charset="0"/>
              </a:rPr>
              <a:t>	c[id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3, </a:t>
            </a:r>
            <a:r>
              <a:rPr lang="pt-BR" dirty="0" err="1">
                <a:solidFill>
                  <a:prstClr val="black"/>
                </a:solidFill>
                <a:latin typeface="Consolas" charset="0"/>
              </a:rPr>
              <a:t>c</a:t>
            </a:r>
            <a:r>
              <a:rPr lang="pt-BR" dirty="0">
                <a:solidFill>
                  <a:prstClr val="black"/>
                </a:solidFill>
                <a:latin typeface="Consolas" charset="0"/>
              </a:rPr>
              <a:t>[3]);</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id + 1, </a:t>
            </a:r>
            <a:r>
              <a:rPr lang="pt-BR" dirty="0" err="1">
                <a:solidFill>
                  <a:prstClr val="black"/>
                </a:solidFill>
                <a:latin typeface="Consolas" charset="0"/>
              </a:rPr>
              <a:t>c</a:t>
            </a:r>
            <a:r>
              <a:rPr lang="pt-BR" dirty="0">
                <a:solidFill>
                  <a:prstClr val="black"/>
                </a:solidFill>
                <a:latin typeface="Consolas" charset="0"/>
              </a:rPr>
              <a:t>[id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526851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Dùng chỉ số để lấy phần tử quan tâm </a:t>
            </a:r>
          </a:p>
        </p:txBody>
      </p:sp>
      <p:sp>
        <p:nvSpPr>
          <p:cNvPr id="4" name="Rectangle 3"/>
          <p:cNvSpPr/>
          <p:nvPr/>
        </p:nvSpPr>
        <p:spPr>
          <a:xfrm>
            <a:off x="533400" y="2125682"/>
            <a:ext cx="7391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 = 99;</a:t>
            </a:r>
          </a:p>
          <a:p>
            <a:r>
              <a:rPr lang="is-IS" dirty="0">
                <a:solidFill>
                  <a:prstClr val="black"/>
                </a:solidFill>
                <a:latin typeface="Consolas" charset="0"/>
              </a:rPr>
              <a:t>	c[id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3, </a:t>
            </a:r>
            <a:r>
              <a:rPr lang="pt-BR" dirty="0" err="1">
                <a:solidFill>
                  <a:prstClr val="black"/>
                </a:solidFill>
                <a:latin typeface="Consolas" charset="0"/>
              </a:rPr>
              <a:t>c</a:t>
            </a:r>
            <a:r>
              <a:rPr lang="pt-BR" dirty="0">
                <a:solidFill>
                  <a:prstClr val="black"/>
                </a:solidFill>
                <a:latin typeface="Consolas" charset="0"/>
              </a:rPr>
              <a:t>[3]);</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id + 1, </a:t>
            </a:r>
            <a:r>
              <a:rPr lang="pt-BR" dirty="0" err="1">
                <a:solidFill>
                  <a:prstClr val="black"/>
                </a:solidFill>
                <a:latin typeface="Consolas" charset="0"/>
              </a:rPr>
              <a:t>c</a:t>
            </a:r>
            <a:r>
              <a:rPr lang="pt-BR" dirty="0">
                <a:solidFill>
                  <a:prstClr val="black"/>
                </a:solidFill>
                <a:latin typeface="Consolas" charset="0"/>
              </a:rPr>
              <a:t>[id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524000" y="4343400"/>
            <a:ext cx="6096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7" name="Straight Connector 6"/>
          <p:cNvCxnSpPr/>
          <p:nvPr/>
        </p:nvCxnSpPr>
        <p:spPr bwMode="auto">
          <a:xfrm>
            <a:off x="1752600" y="4648200"/>
            <a:ext cx="8382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8" name="Straight Connector 7"/>
          <p:cNvCxnSpPr/>
          <p:nvPr/>
        </p:nvCxnSpPr>
        <p:spPr bwMode="auto">
          <a:xfrm>
            <a:off x="4953000" y="5181600"/>
            <a:ext cx="6096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9" name="Straight Connector 8"/>
          <p:cNvCxnSpPr/>
          <p:nvPr/>
        </p:nvCxnSpPr>
        <p:spPr bwMode="auto">
          <a:xfrm>
            <a:off x="5943600" y="5486400"/>
            <a:ext cx="8382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0" name="TextBox 9"/>
          <p:cNvSpPr txBox="1"/>
          <p:nvPr/>
        </p:nvSpPr>
        <p:spPr>
          <a:xfrm>
            <a:off x="3750992" y="2409989"/>
            <a:ext cx="2630848" cy="369332"/>
          </a:xfrm>
          <a:prstGeom prst="rect">
            <a:avLst/>
          </a:prstGeom>
          <a:solidFill>
            <a:schemeClr val="accent5">
              <a:lumMod val="75000"/>
            </a:schemeClr>
          </a:solidFill>
        </p:spPr>
        <p:txBody>
          <a:bodyPr wrap="none" rtlCol="0">
            <a:spAutoFit/>
          </a:bodyPr>
          <a:lstStyle/>
          <a:p>
            <a:r>
              <a:rPr lang="vi-VN" smtClean="0"/>
              <a:t>Chỉ số có thể là hằng số</a:t>
            </a:r>
            <a:endParaRPr lang="en-US" dirty="0"/>
          </a:p>
        </p:txBody>
      </p:sp>
      <p:sp>
        <p:nvSpPr>
          <p:cNvPr id="11" name="TextBox 10"/>
          <p:cNvSpPr txBox="1"/>
          <p:nvPr/>
        </p:nvSpPr>
        <p:spPr>
          <a:xfrm>
            <a:off x="6144491" y="3334129"/>
            <a:ext cx="2743200" cy="646331"/>
          </a:xfrm>
          <a:prstGeom prst="rect">
            <a:avLst/>
          </a:prstGeom>
          <a:solidFill>
            <a:schemeClr val="accent5">
              <a:lumMod val="75000"/>
            </a:schemeClr>
          </a:solidFill>
        </p:spPr>
        <p:txBody>
          <a:bodyPr wrap="square" rtlCol="0">
            <a:spAutoFit/>
          </a:bodyPr>
          <a:lstStyle/>
          <a:p>
            <a:r>
              <a:rPr lang="vi-VN" b="1" dirty="0" smtClean="0">
                <a:solidFill>
                  <a:srgbClr val="0432FF"/>
                </a:solidFill>
              </a:rPr>
              <a:t>Tổng quát: </a:t>
            </a:r>
            <a:r>
              <a:rPr lang="vi-VN" dirty="0" smtClean="0"/>
              <a:t>chỉ số là bất kỳ biểu thức nguyên nào</a:t>
            </a:r>
            <a:endParaRPr lang="en-US" dirty="0"/>
          </a:p>
        </p:txBody>
      </p:sp>
      <p:cxnSp>
        <p:nvCxnSpPr>
          <p:cNvPr id="13" name="Straight Arrow Connector 12"/>
          <p:cNvCxnSpPr/>
          <p:nvPr/>
        </p:nvCxnSpPr>
        <p:spPr bwMode="auto">
          <a:xfrm flipV="1">
            <a:off x="2133600" y="2779321"/>
            <a:ext cx="1600200" cy="15640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H="1" flipV="1">
            <a:off x="3886200" y="2899454"/>
            <a:ext cx="1066800" cy="22821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V="1">
            <a:off x="2590800" y="3657295"/>
            <a:ext cx="3505200" cy="9909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V="1">
            <a:off x="5943600" y="3980460"/>
            <a:ext cx="304800" cy="15059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406095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Dùng chỉ số để lấy phần tử quan tâm </a:t>
            </a:r>
          </a:p>
        </p:txBody>
      </p:sp>
      <p:sp>
        <p:nvSpPr>
          <p:cNvPr id="4" name="Rectangle 3"/>
          <p:cNvSpPr/>
          <p:nvPr/>
        </p:nvSpPr>
        <p:spPr>
          <a:xfrm>
            <a:off x="533400" y="2125682"/>
            <a:ext cx="7391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 = 99;</a:t>
            </a:r>
          </a:p>
          <a:p>
            <a:r>
              <a:rPr lang="is-IS" dirty="0">
                <a:solidFill>
                  <a:prstClr val="black"/>
                </a:solidFill>
                <a:latin typeface="Consolas" charset="0"/>
              </a:rPr>
              <a:t>	c[id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3, </a:t>
            </a:r>
            <a:r>
              <a:rPr lang="pt-BR" dirty="0" err="1">
                <a:solidFill>
                  <a:prstClr val="black"/>
                </a:solidFill>
                <a:latin typeface="Consolas" charset="0"/>
              </a:rPr>
              <a:t>c</a:t>
            </a:r>
            <a:r>
              <a:rPr lang="pt-BR" dirty="0">
                <a:solidFill>
                  <a:prstClr val="black"/>
                </a:solidFill>
                <a:latin typeface="Consolas" charset="0"/>
              </a:rPr>
              <a:t>[3]);</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id + 1, </a:t>
            </a:r>
            <a:r>
              <a:rPr lang="pt-BR" dirty="0" err="1">
                <a:solidFill>
                  <a:prstClr val="black"/>
                </a:solidFill>
                <a:latin typeface="Consolas" charset="0"/>
              </a:rPr>
              <a:t>c</a:t>
            </a:r>
            <a:r>
              <a:rPr lang="pt-BR" dirty="0">
                <a:solidFill>
                  <a:prstClr val="black"/>
                </a:solidFill>
                <a:latin typeface="Consolas" charset="0"/>
              </a:rPr>
              <a:t>[id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391" y="2069273"/>
            <a:ext cx="4241046" cy="1194318"/>
          </a:xfrm>
          <a:prstGeom prst="rect">
            <a:avLst/>
          </a:prstGeom>
        </p:spPr>
      </p:pic>
    </p:spTree>
    <p:extLst>
      <p:ext uri="{BB962C8B-B14F-4D97-AF65-F5344CB8AC3E}">
        <p14:creationId xmlns:p14="http://schemas.microsoft.com/office/powerpoint/2010/main" val="1926508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Từ khoá typedef</a:t>
            </a:r>
            <a:endParaRPr lang="en-US" dirty="0" smtClean="0"/>
          </a:p>
        </p:txBody>
      </p:sp>
      <p:sp>
        <p:nvSpPr>
          <p:cNvPr id="2" name="Content Placeholder 1"/>
          <p:cNvSpPr>
            <a:spLocks noGrp="1"/>
          </p:cNvSpPr>
          <p:nvPr>
            <p:ph idx="1"/>
          </p:nvPr>
        </p:nvSpPr>
        <p:spPr/>
        <p:txBody>
          <a:bodyPr/>
          <a:lstStyle/>
          <a:p>
            <a:r>
              <a:rPr lang="vi-VN" dirty="0" smtClean="0"/>
              <a:t>typedef cho phép người lập trình tạo ra tên mới cho một kiểu dữ liệu đã có.</a:t>
            </a:r>
          </a:p>
          <a:p>
            <a:pPr lvl="1"/>
            <a:r>
              <a:rPr lang="vi-VN" dirty="0" smtClean="0"/>
              <a:t>Tên mới mang lại tính dễ hiểu hơn, trong ngữ cảnh của bài toán đang xét.</a:t>
            </a:r>
          </a:p>
          <a:p>
            <a:pPr lvl="1"/>
            <a:r>
              <a:rPr lang="vi-VN" dirty="0" smtClean="0"/>
              <a:t>Tên mới giúp rút ngắn mã nguồn</a:t>
            </a:r>
          </a:p>
          <a:p>
            <a:pPr lvl="1"/>
            <a:r>
              <a:rPr lang="vi-VN" dirty="0" smtClean="0"/>
              <a:t>Tên kiểu mới có thể được dùng như kiểu cơ bản trong định nghĩa của tên này</a:t>
            </a:r>
          </a:p>
          <a:p>
            <a:endParaRPr lang="vi-VN" dirty="0"/>
          </a:p>
          <a:p>
            <a:endParaRPr lang="vi-VN" dirty="0" smtClean="0"/>
          </a:p>
        </p:txBody>
      </p:sp>
    </p:spTree>
    <p:extLst>
      <p:ext uri="{BB962C8B-B14F-4D97-AF65-F5344CB8AC3E}">
        <p14:creationId xmlns:p14="http://schemas.microsoft.com/office/powerpoint/2010/main" val="4783653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Tự tính toán địa chỉ và lấy phần tử quan tâm</a:t>
            </a:r>
            <a:endParaRPr lang="en-US" dirty="0"/>
          </a:p>
          <a:p>
            <a:pPr lvl="1"/>
            <a:endParaRPr lang="en-US" dirty="0"/>
          </a:p>
        </p:txBody>
      </p:sp>
      <p:sp>
        <p:nvSpPr>
          <p:cNvPr id="4" name="Rectangle 3"/>
          <p:cNvSpPr/>
          <p:nvPr/>
        </p:nvSpPr>
        <p:spPr>
          <a:xfrm>
            <a:off x="38100" y="2057400"/>
            <a:ext cx="88773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en-US" dirty="0">
                <a:solidFill>
                  <a:prstClr val="black"/>
                </a:solidFill>
                <a:latin typeface="Consolas" charset="0"/>
              </a:rPr>
              <a:t>	*(c </a:t>
            </a:r>
            <a:r>
              <a:rPr lang="en-US" dirty="0" smtClean="0">
                <a:solidFill>
                  <a:prstClr val="black"/>
                </a:solidFill>
                <a:latin typeface="Consolas" charset="0"/>
              </a:rPr>
              <a:t>+ </a:t>
            </a:r>
            <a:r>
              <a:rPr lang="vi-VN" dirty="0" smtClean="0">
                <a:solidFill>
                  <a:prstClr val="black"/>
                </a:solidFill>
                <a:latin typeface="Consolas" charset="0"/>
              </a:rPr>
              <a:t>3</a:t>
            </a:r>
            <a:r>
              <a:rPr lang="en-US" dirty="0" smtClean="0">
                <a:solidFill>
                  <a:prstClr val="black"/>
                </a:solidFill>
                <a:latin typeface="Consolas" charset="0"/>
              </a:rPr>
              <a:t>) </a:t>
            </a:r>
            <a:r>
              <a:rPr lang="en-US" dirty="0">
                <a:solidFill>
                  <a:prstClr val="black"/>
                </a:solidFill>
                <a:latin typeface="Consolas" charset="0"/>
              </a:rPr>
              <a:t>= 99;</a:t>
            </a:r>
          </a:p>
          <a:p>
            <a:r>
              <a:rPr lang="en-US" dirty="0">
                <a:solidFill>
                  <a:prstClr val="black"/>
                </a:solidFill>
                <a:latin typeface="Consolas" charset="0"/>
              </a:rPr>
              <a:t>	*(c + (id + 1</a:t>
            </a:r>
            <a:r>
              <a:rPr lang="en-US" dirty="0" smtClean="0">
                <a:solidFill>
                  <a:prstClr val="black"/>
                </a:solidFill>
                <a:latin typeface="Consolas" charset="0"/>
              </a:rPr>
              <a:t>)) </a:t>
            </a:r>
            <a:r>
              <a:rPr lang="en-US" dirty="0">
                <a:solidFill>
                  <a:prstClr val="black"/>
                </a:solidFill>
                <a:latin typeface="Consolas" charset="0"/>
              </a:rPr>
              <a:t>=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"c[%1d] = %3d\n"</a:t>
            </a:r>
            <a:r>
              <a:rPr lang="en-US" dirty="0">
                <a:solidFill>
                  <a:prstClr val="black"/>
                </a:solidFill>
                <a:latin typeface="Consolas" charset="0"/>
              </a:rPr>
              <a:t>, 3, *(c + </a:t>
            </a:r>
            <a:r>
              <a:rPr lang="en-US" dirty="0" smtClean="0">
                <a:solidFill>
                  <a:prstClr val="black"/>
                </a:solidFill>
                <a:latin typeface="Consolas" charset="0"/>
              </a:rPr>
              <a:t>3));</a:t>
            </a:r>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"c[%1d] = %3d\n"</a:t>
            </a:r>
            <a:r>
              <a:rPr lang="en-US" dirty="0">
                <a:solidFill>
                  <a:prstClr val="black"/>
                </a:solidFill>
                <a:latin typeface="Consolas" charset="0"/>
              </a:rPr>
              <a:t>, id + 1, *(c + (id + 1</a:t>
            </a:r>
            <a:r>
              <a:rPr lang="en-US" dirty="0" smtClean="0">
                <a:solidFill>
                  <a:prstClr val="black"/>
                </a:solidFill>
                <a:latin typeface="Consolas" charset="0"/>
              </a:rPr>
              <a:t>)));</a:t>
            </a:r>
            <a:endParaRPr lang="en-US"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572" y="1989118"/>
            <a:ext cx="4241046" cy="1194318"/>
          </a:xfrm>
          <a:prstGeom prst="rect">
            <a:avLst/>
          </a:prstGeom>
        </p:spPr>
      </p:pic>
    </p:spTree>
    <p:extLst>
      <p:ext uri="{BB962C8B-B14F-4D97-AF65-F5344CB8AC3E}">
        <p14:creationId xmlns:p14="http://schemas.microsoft.com/office/powerpoint/2010/main" val="90910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Tự tính toán địa chỉ và lấy phần tử quan </a:t>
            </a:r>
            <a:r>
              <a:rPr lang="vi-VN" dirty="0" smtClean="0"/>
              <a:t>tâm</a:t>
            </a:r>
            <a:endParaRPr lang="en-US" dirty="0"/>
          </a:p>
          <a:p>
            <a:pPr lvl="2"/>
            <a:r>
              <a:rPr lang="vi-VN" dirty="0" smtClean="0">
                <a:solidFill>
                  <a:srgbClr val="00B050"/>
                </a:solidFill>
              </a:rPr>
              <a:t>(1) Tính toán địa chỉ</a:t>
            </a:r>
          </a:p>
          <a:p>
            <a:pPr lvl="2"/>
            <a:r>
              <a:rPr lang="vi-VN" dirty="0" smtClean="0">
                <a:solidFill>
                  <a:srgbClr val="00B050"/>
                </a:solidFill>
              </a:rPr>
              <a:t>(2) Lấy phần tử tại đĩa tính toán được</a:t>
            </a:r>
            <a:endParaRPr lang="en-US" dirty="0">
              <a:solidFill>
                <a:srgbClr val="00B050"/>
              </a:solidFill>
            </a:endParaRPr>
          </a:p>
        </p:txBody>
      </p:sp>
      <p:sp>
        <p:nvSpPr>
          <p:cNvPr id="5" name="Rectangle 4"/>
          <p:cNvSpPr/>
          <p:nvPr/>
        </p:nvSpPr>
        <p:spPr>
          <a:xfrm>
            <a:off x="1066800" y="4038600"/>
            <a:ext cx="3348994" cy="584775"/>
          </a:xfrm>
          <a:prstGeom prst="rect">
            <a:avLst/>
          </a:prstGeom>
          <a:solidFill>
            <a:schemeClr val="bg2">
              <a:lumMod val="10000"/>
              <a:lumOff val="90000"/>
            </a:schemeClr>
          </a:solidFill>
        </p:spPr>
        <p:txBody>
          <a:bodyPr wrap="none">
            <a:spAutoFit/>
          </a:bodyPr>
          <a:lstStyle/>
          <a:p>
            <a:r>
              <a:rPr lang="en-US" sz="3200" dirty="0">
                <a:solidFill>
                  <a:prstClr val="black"/>
                </a:solidFill>
                <a:latin typeface="Consolas" charset="0"/>
              </a:rPr>
              <a:t>*(c + </a:t>
            </a:r>
            <a:r>
              <a:rPr lang="en-US" sz="3200" dirty="0" smtClean="0">
                <a:solidFill>
                  <a:prstClr val="black"/>
                </a:solidFill>
                <a:latin typeface="Consolas" charset="0"/>
              </a:rPr>
              <a:t>3) </a:t>
            </a:r>
            <a:r>
              <a:rPr lang="en-US" sz="3200" dirty="0">
                <a:solidFill>
                  <a:prstClr val="black"/>
                </a:solidFill>
                <a:latin typeface="Consolas" charset="0"/>
              </a:rPr>
              <a:t>= 99;</a:t>
            </a:r>
          </a:p>
        </p:txBody>
      </p:sp>
      <p:grpSp>
        <p:nvGrpSpPr>
          <p:cNvPr id="12" name="Group 11"/>
          <p:cNvGrpSpPr/>
          <p:nvPr/>
        </p:nvGrpSpPr>
        <p:grpSpPr>
          <a:xfrm>
            <a:off x="1524000" y="3771900"/>
            <a:ext cx="1295400" cy="266700"/>
            <a:chOff x="1600200" y="3352800"/>
            <a:chExt cx="3886200" cy="266700"/>
          </a:xfrm>
        </p:grpSpPr>
        <p:cxnSp>
          <p:nvCxnSpPr>
            <p:cNvPr id="7" name="Straight Connector 6"/>
            <p:cNvCxnSpPr/>
            <p:nvPr/>
          </p:nvCxnSpPr>
          <p:spPr bwMode="auto">
            <a:xfrm>
              <a:off x="1600200" y="3352800"/>
              <a:ext cx="38862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9" name="Straight Connector 8"/>
            <p:cNvCxnSpPr/>
            <p:nvPr/>
          </p:nvCxnSpPr>
          <p:spPr bwMode="auto">
            <a:xfrm>
              <a:off x="1600200" y="3352800"/>
              <a:ext cx="0" cy="2667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1" name="Straight Connector 10"/>
            <p:cNvCxnSpPr/>
            <p:nvPr/>
          </p:nvCxnSpPr>
          <p:spPr bwMode="auto">
            <a:xfrm>
              <a:off x="5486400" y="3352800"/>
              <a:ext cx="0" cy="2667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grpSp>
      <p:sp>
        <p:nvSpPr>
          <p:cNvPr id="13" name="TextBox 12"/>
          <p:cNvSpPr txBox="1"/>
          <p:nvPr/>
        </p:nvSpPr>
        <p:spPr>
          <a:xfrm>
            <a:off x="526015" y="3125568"/>
            <a:ext cx="4047903" cy="646331"/>
          </a:xfrm>
          <a:prstGeom prst="rect">
            <a:avLst/>
          </a:prstGeom>
          <a:noFill/>
        </p:spPr>
        <p:txBody>
          <a:bodyPr wrap="none" rtlCol="0">
            <a:spAutoFit/>
          </a:bodyPr>
          <a:lstStyle/>
          <a:p>
            <a:pPr algn="ctr"/>
            <a:r>
              <a:rPr lang="vi-VN" b="1" dirty="0" smtClean="0">
                <a:solidFill>
                  <a:srgbClr val="00B050"/>
                </a:solidFill>
              </a:rPr>
              <a:t>(1) Tính toán địa chỉ</a:t>
            </a:r>
          </a:p>
          <a:p>
            <a:pPr algn="ctr"/>
            <a:r>
              <a:rPr lang="vi-VN" dirty="0" smtClean="0"/>
              <a:t>(theo công thức </a:t>
            </a:r>
            <a:r>
              <a:rPr lang="vi-VN" b="1" dirty="0" smtClean="0">
                <a:solidFill>
                  <a:srgbClr val="0432FF"/>
                </a:solidFill>
              </a:rPr>
              <a:t>first+ k </a:t>
            </a:r>
            <a:r>
              <a:rPr lang="vi-VN" dirty="0" smtClean="0"/>
              <a:t>đã trình bày</a:t>
            </a:r>
            <a:endParaRPr lang="en-US" dirty="0"/>
          </a:p>
        </p:txBody>
      </p:sp>
      <p:sp>
        <p:nvSpPr>
          <p:cNvPr id="14" name="TextBox 13"/>
          <p:cNvSpPr txBox="1"/>
          <p:nvPr/>
        </p:nvSpPr>
        <p:spPr>
          <a:xfrm>
            <a:off x="159507" y="5429069"/>
            <a:ext cx="4968028" cy="369332"/>
          </a:xfrm>
          <a:prstGeom prst="rect">
            <a:avLst/>
          </a:prstGeom>
          <a:noFill/>
        </p:spPr>
        <p:txBody>
          <a:bodyPr wrap="none" rtlCol="0">
            <a:spAutoFit/>
          </a:bodyPr>
          <a:lstStyle/>
          <a:p>
            <a:pPr algn="ctr"/>
            <a:r>
              <a:rPr lang="vi-VN" b="1" dirty="0" smtClean="0">
                <a:solidFill>
                  <a:srgbClr val="00B050"/>
                </a:solidFill>
              </a:rPr>
              <a:t>(2) Lấy phần tử tại một địa chỉ</a:t>
            </a:r>
            <a:r>
              <a:rPr lang="en-US" b="1" dirty="0" smtClean="0">
                <a:solidFill>
                  <a:srgbClr val="00B050"/>
                </a:solidFill>
              </a:rPr>
              <a:t>: </a:t>
            </a:r>
            <a:r>
              <a:rPr lang="vi-VN" b="1" dirty="0" smtClean="0">
                <a:solidFill>
                  <a:srgbClr val="00B050"/>
                </a:solidFill>
              </a:rPr>
              <a:t>Toán tử *</a:t>
            </a:r>
            <a:endParaRPr lang="en-US" dirty="0">
              <a:solidFill>
                <a:srgbClr val="00B050"/>
              </a:solidFill>
            </a:endParaRPr>
          </a:p>
        </p:txBody>
      </p:sp>
      <p:cxnSp>
        <p:nvCxnSpPr>
          <p:cNvPr id="16" name="Straight Arrow Connector 15"/>
          <p:cNvCxnSpPr/>
          <p:nvPr/>
        </p:nvCxnSpPr>
        <p:spPr bwMode="auto">
          <a:xfrm flipV="1">
            <a:off x="1228861" y="4330987"/>
            <a:ext cx="0" cy="1054148"/>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8673706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Tự tính toán địa chỉ và lấy tham khảo đến phần tử quan tâm</a:t>
            </a:r>
            <a:endParaRPr lang="en-US" dirty="0"/>
          </a:p>
          <a:p>
            <a:pPr lvl="2"/>
            <a:r>
              <a:rPr lang="vi-VN" dirty="0" smtClean="0"/>
              <a:t>Tính toán địa chỉ</a:t>
            </a:r>
          </a:p>
          <a:p>
            <a:pPr lvl="2"/>
            <a:r>
              <a:rPr lang="vi-VN" dirty="0" smtClean="0"/>
              <a:t>Lấy tham khảo phần tử quan tâm</a:t>
            </a:r>
            <a:endParaRPr lang="en-US" dirty="0"/>
          </a:p>
        </p:txBody>
      </p:sp>
      <p:sp>
        <p:nvSpPr>
          <p:cNvPr id="5" name="Rectangle 4"/>
          <p:cNvSpPr/>
          <p:nvPr/>
        </p:nvSpPr>
        <p:spPr>
          <a:xfrm>
            <a:off x="685800" y="3034725"/>
            <a:ext cx="3348994" cy="584775"/>
          </a:xfrm>
          <a:prstGeom prst="rect">
            <a:avLst/>
          </a:prstGeom>
          <a:solidFill>
            <a:schemeClr val="bg2">
              <a:lumMod val="10000"/>
              <a:lumOff val="90000"/>
            </a:schemeClr>
          </a:solidFill>
        </p:spPr>
        <p:txBody>
          <a:bodyPr wrap="none">
            <a:spAutoFit/>
          </a:bodyPr>
          <a:lstStyle/>
          <a:p>
            <a:r>
              <a:rPr lang="en-US" sz="3200" dirty="0">
                <a:solidFill>
                  <a:prstClr val="black"/>
                </a:solidFill>
                <a:latin typeface="Consolas" charset="0"/>
              </a:rPr>
              <a:t>*(c + </a:t>
            </a:r>
            <a:r>
              <a:rPr lang="vi-VN" sz="3200" dirty="0" smtClean="0">
                <a:solidFill>
                  <a:prstClr val="black"/>
                </a:solidFill>
                <a:latin typeface="Consolas" charset="0"/>
              </a:rPr>
              <a:t>3</a:t>
            </a:r>
            <a:r>
              <a:rPr lang="en-US" sz="3200" dirty="0" smtClean="0">
                <a:solidFill>
                  <a:prstClr val="black"/>
                </a:solidFill>
                <a:latin typeface="Consolas" charset="0"/>
              </a:rPr>
              <a:t>) </a:t>
            </a:r>
            <a:r>
              <a:rPr lang="en-US" sz="3200" dirty="0">
                <a:solidFill>
                  <a:prstClr val="black"/>
                </a:solidFill>
                <a:latin typeface="Consolas" charset="0"/>
              </a:rPr>
              <a:t>= 99;</a:t>
            </a:r>
          </a:p>
        </p:txBody>
      </p:sp>
      <p:sp>
        <p:nvSpPr>
          <p:cNvPr id="14" name="TextBox 13"/>
          <p:cNvSpPr txBox="1"/>
          <p:nvPr/>
        </p:nvSpPr>
        <p:spPr>
          <a:xfrm>
            <a:off x="304800" y="4342537"/>
            <a:ext cx="5240537" cy="1477328"/>
          </a:xfrm>
          <a:prstGeom prst="rect">
            <a:avLst/>
          </a:prstGeom>
          <a:solidFill>
            <a:schemeClr val="bg2">
              <a:lumMod val="10000"/>
              <a:lumOff val="90000"/>
            </a:schemeClr>
          </a:solidFill>
        </p:spPr>
        <p:txBody>
          <a:bodyPr wrap="none" rtlCol="0">
            <a:spAutoFit/>
          </a:bodyPr>
          <a:lstStyle/>
          <a:p>
            <a:r>
              <a:rPr lang="vi-VN" b="1" dirty="0" smtClean="0">
                <a:solidFill>
                  <a:srgbClr val="0432FF"/>
                </a:solidFill>
              </a:rPr>
              <a:t>Địa chỉ của phần tử đầu tiên của một mảng:</a:t>
            </a:r>
          </a:p>
          <a:p>
            <a:pPr marL="285750" indent="-285750">
              <a:buFont typeface="Arial" charset="0"/>
              <a:buChar char="•"/>
            </a:pPr>
            <a:r>
              <a:rPr lang="vi-VN" dirty="0" smtClean="0"/>
              <a:t>Dùng tên, như trên</a:t>
            </a:r>
          </a:p>
          <a:p>
            <a:pPr marL="742950" lvl="1" indent="-285750">
              <a:buFont typeface="Arial" charset="0"/>
              <a:buChar char="•"/>
            </a:pPr>
            <a:r>
              <a:rPr lang="vi-VN" dirty="0">
                <a:solidFill>
                  <a:srgbClr val="0432FF"/>
                </a:solidFill>
              </a:rPr>
              <a:t>c</a:t>
            </a:r>
            <a:endParaRPr lang="vi-VN" dirty="0" smtClean="0">
              <a:solidFill>
                <a:srgbClr val="0432FF"/>
              </a:solidFill>
            </a:endParaRPr>
          </a:p>
          <a:p>
            <a:pPr marL="285750" indent="-285750">
              <a:buFont typeface="Arial" charset="0"/>
              <a:buChar char="•"/>
            </a:pPr>
            <a:r>
              <a:rPr lang="vi-VN" dirty="0" smtClean="0"/>
              <a:t>Cách khác:</a:t>
            </a:r>
          </a:p>
          <a:p>
            <a:pPr marL="742950" lvl="1" indent="-285750">
              <a:buFont typeface="Arial" charset="0"/>
              <a:buChar char="•"/>
            </a:pPr>
            <a:r>
              <a:rPr lang="vi-VN" dirty="0" smtClean="0">
                <a:solidFill>
                  <a:srgbClr val="0432FF"/>
                </a:solidFill>
              </a:rPr>
              <a:t>&amp;c[0]: toán tử &amp;</a:t>
            </a:r>
          </a:p>
        </p:txBody>
      </p:sp>
      <p:cxnSp>
        <p:nvCxnSpPr>
          <p:cNvPr id="16" name="Straight Arrow Connector 15"/>
          <p:cNvCxnSpPr/>
          <p:nvPr/>
        </p:nvCxnSpPr>
        <p:spPr bwMode="auto">
          <a:xfrm flipV="1">
            <a:off x="1295400" y="3505200"/>
            <a:ext cx="0" cy="83820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452737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sz="1800" dirty="0" smtClean="0"/>
              <a:t>Duyệt qua tất cả các phần trên mảng</a:t>
            </a:r>
          </a:p>
          <a:p>
            <a:r>
              <a:rPr lang="vi-VN" sz="1800" dirty="0" smtClean="0"/>
              <a:t>Tính các giá trị thống kê từ mảng</a:t>
            </a:r>
          </a:p>
          <a:p>
            <a:pPr lvl="1"/>
            <a:r>
              <a:rPr lang="vi-VN" sz="1600" dirty="0" smtClean="0"/>
              <a:t>Tổng các phần tử</a:t>
            </a:r>
          </a:p>
          <a:p>
            <a:pPr lvl="1"/>
            <a:r>
              <a:rPr lang="vi-VN" sz="1600" dirty="0" smtClean="0"/>
              <a:t>Lớn nhất</a:t>
            </a:r>
          </a:p>
          <a:p>
            <a:pPr lvl="1"/>
            <a:r>
              <a:rPr lang="vi-VN" sz="1600" dirty="0" smtClean="0"/>
              <a:t>Nhỏ nhất</a:t>
            </a:r>
          </a:p>
          <a:p>
            <a:pPr lvl="1"/>
            <a:r>
              <a:rPr lang="en-US" sz="1600" dirty="0" smtClean="0"/>
              <a:t>T</a:t>
            </a:r>
            <a:r>
              <a:rPr lang="vi-VN" sz="1600" dirty="0" smtClean="0"/>
              <a:t>rung bình</a:t>
            </a:r>
          </a:p>
          <a:p>
            <a:pPr lvl="1"/>
            <a:r>
              <a:rPr lang="vi-VN" sz="1600" dirty="0" smtClean="0"/>
              <a:t>Độ lệch chuẩn</a:t>
            </a:r>
          </a:p>
          <a:p>
            <a:pPr lvl="1"/>
            <a:r>
              <a:rPr lang="vi-VN" sz="1600" dirty="0" smtClean="0"/>
              <a:t>Giá trị trung vị</a:t>
            </a:r>
          </a:p>
          <a:p>
            <a:pPr lvl="1"/>
            <a:r>
              <a:rPr lang="en-US" sz="1600" dirty="0" smtClean="0"/>
              <a:t>V</a:t>
            </a:r>
            <a:r>
              <a:rPr lang="vi-VN" sz="1600" dirty="0" smtClean="0"/>
              <a:t>.v.</a:t>
            </a:r>
          </a:p>
          <a:p>
            <a:r>
              <a:rPr lang="vi-VN" sz="1800" dirty="0" smtClean="0"/>
              <a:t>Xử lý từng phần tử trên mảng bởi giải thuật nào đó</a:t>
            </a:r>
          </a:p>
          <a:p>
            <a:pPr lvl="1"/>
            <a:r>
              <a:rPr lang="vi-VN" sz="1600" dirty="0" smtClean="0"/>
              <a:t>Chuẩn hoá trên cho tất cả phần tử (sinh viên, sản phẩm, v.v) trên mảng</a:t>
            </a:r>
          </a:p>
          <a:p>
            <a:r>
              <a:rPr lang="vi-VN" sz="1800" dirty="0" smtClean="0"/>
              <a:t>Hoán đổi từng cặp phần tử trên mảng</a:t>
            </a:r>
          </a:p>
          <a:p>
            <a:pPr lvl="1"/>
            <a:r>
              <a:rPr lang="en-US" sz="1600" dirty="0"/>
              <a:t>B</a:t>
            </a:r>
            <a:r>
              <a:rPr lang="vi-VN" sz="1600" dirty="0"/>
              <a:t>ài toán sắp xếp</a:t>
            </a:r>
          </a:p>
          <a:p>
            <a:r>
              <a:rPr lang="vi-VN" sz="1800" dirty="0" smtClean="0"/>
              <a:t>Sắp xếp các phần tử trên mảng</a:t>
            </a:r>
          </a:p>
          <a:p>
            <a:r>
              <a:rPr lang="vi-VN" sz="1800" dirty="0"/>
              <a:t>Tìm một phần tử trên mảng</a:t>
            </a:r>
          </a:p>
          <a:p>
            <a:pPr lvl="1"/>
            <a:r>
              <a:rPr lang="vi-VN" sz="1600" dirty="0"/>
              <a:t>Tìm kiếm nhị phân</a:t>
            </a:r>
          </a:p>
          <a:p>
            <a:pPr lvl="1"/>
            <a:endParaRPr lang="vi-VN" sz="1600" dirty="0"/>
          </a:p>
        </p:txBody>
      </p:sp>
    </p:spTree>
    <p:extLst>
      <p:ext uri="{BB962C8B-B14F-4D97-AF65-F5344CB8AC3E}">
        <p14:creationId xmlns:p14="http://schemas.microsoft.com/office/powerpoint/2010/main" val="1366213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Duyệt qua tất cả các phần trên mảng</a:t>
            </a:r>
          </a:p>
          <a:p>
            <a:pPr lvl="1"/>
            <a:r>
              <a:rPr lang="vi-VN" dirty="0" smtClean="0"/>
              <a:t>Dùng 1 biến chỉ số (kiểu số nguyên)</a:t>
            </a:r>
          </a:p>
          <a:p>
            <a:pPr lvl="1"/>
            <a:r>
              <a:rPr lang="vi-VN" dirty="0" smtClean="0"/>
              <a:t>Đầu tiên gán chỉ số này bằng 0</a:t>
            </a:r>
          </a:p>
          <a:p>
            <a:pPr lvl="2"/>
            <a:r>
              <a:rPr lang="vi-VN" dirty="0" smtClean="0"/>
              <a:t>Chỉ ra phần tử đầu tiên của mảng</a:t>
            </a:r>
          </a:p>
          <a:p>
            <a:pPr lvl="1"/>
            <a:r>
              <a:rPr lang="vi-VN" dirty="0" smtClean="0"/>
              <a:t>Dùng vòng lặp để duyệt qua mỗi phần tử của mảng</a:t>
            </a:r>
          </a:p>
          <a:p>
            <a:pPr lvl="2"/>
            <a:r>
              <a:rPr lang="en-US" dirty="0" smtClean="0"/>
              <a:t>T</a:t>
            </a:r>
            <a:r>
              <a:rPr lang="vi-VN" dirty="0" smtClean="0"/>
              <a:t>ại mỗi vòng lặp</a:t>
            </a:r>
          </a:p>
          <a:p>
            <a:pPr lvl="3"/>
            <a:r>
              <a:rPr lang="vi-VN" dirty="0" smtClean="0"/>
              <a:t>Truy xuất phần tử chỉ ra bởi chỉ số: đọc hay ghi</a:t>
            </a:r>
          </a:p>
          <a:p>
            <a:pPr lvl="3"/>
            <a:r>
              <a:rPr lang="vi-VN" dirty="0" smtClean="0"/>
              <a:t>Tăng chỉ số lên 1</a:t>
            </a:r>
          </a:p>
        </p:txBody>
      </p:sp>
    </p:spTree>
    <p:extLst>
      <p:ext uri="{BB962C8B-B14F-4D97-AF65-F5344CB8AC3E}">
        <p14:creationId xmlns:p14="http://schemas.microsoft.com/office/powerpoint/2010/main" val="830632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Duyệt qua tất cả các phần trên mảng</a:t>
            </a:r>
          </a:p>
        </p:txBody>
      </p:sp>
      <p:sp>
        <p:nvSpPr>
          <p:cNvPr id="4" name="Rectangle 3"/>
          <p:cNvSpPr/>
          <p:nvPr/>
        </p:nvSpPr>
        <p:spPr>
          <a:xfrm>
            <a:off x="270164" y="1752600"/>
            <a:ext cx="8416636" cy="4801314"/>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r>
              <a:rPr lang="en-US" dirty="0">
                <a:solidFill>
                  <a:srgbClr val="008000"/>
                </a:solidFill>
                <a:latin typeface="Consolas" charset="0"/>
              </a:rPr>
              <a:t>/*Print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t>
            </a:r>
            <a:r>
              <a:rPr lang="pt-BR" dirty="0" err="1">
                <a:solidFill>
                  <a:prstClr val="black"/>
                </a:solidFill>
                <a:latin typeface="Consolas" charset="0"/>
              </a:rPr>
              <a:t>arr</a:t>
            </a:r>
            <a:r>
              <a:rPr lang="pt-BR" dirty="0">
                <a:solidFill>
                  <a:prstClr val="black"/>
                </a:solidFill>
                <a:latin typeface="Consolas" charset="0"/>
              </a:rPr>
              <a:t>[</a:t>
            </a:r>
            <a:r>
              <a:rPr lang="pt-BR" dirty="0" err="1">
                <a:solidFill>
                  <a:prstClr val="black"/>
                </a:solidFill>
                <a:latin typeface="Consolas" charset="0"/>
              </a:rPr>
              <a:t>i</a:t>
            </a:r>
            <a:r>
              <a:rPr lang="pt-BR" dirty="0">
                <a:solidFill>
                  <a:prstClr val="black"/>
                </a:solidFill>
                <a:latin typeface="Consolas" charset="0"/>
              </a:rPr>
              <a:t>]);</a:t>
            </a:r>
          </a:p>
          <a:p>
            <a:r>
              <a:rPr lang="pt-BR" dirty="0">
                <a:solidFill>
                  <a:prstClr val="black"/>
                </a:solidFill>
                <a:latin typeface="Consolas" charset="0"/>
              </a:rPr>
              <a:t>	}</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905000"/>
            <a:ext cx="3438699" cy="706582"/>
          </a:xfrm>
          <a:prstGeom prst="rect">
            <a:avLst/>
          </a:prstGeom>
        </p:spPr>
      </p:pic>
    </p:spTree>
    <p:extLst>
      <p:ext uri="{BB962C8B-B14F-4D97-AF65-F5344CB8AC3E}">
        <p14:creationId xmlns:p14="http://schemas.microsoft.com/office/powerpoint/2010/main" val="957297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Duyệt qua tất cả các phần trên mảng</a:t>
            </a:r>
          </a:p>
        </p:txBody>
      </p:sp>
      <p:sp>
        <p:nvSpPr>
          <p:cNvPr id="4" name="Rectangle 3"/>
          <p:cNvSpPr/>
          <p:nvPr/>
        </p:nvSpPr>
        <p:spPr>
          <a:xfrm>
            <a:off x="270164" y="1752600"/>
            <a:ext cx="8416636" cy="4801314"/>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r>
              <a:rPr lang="en-US" dirty="0">
                <a:solidFill>
                  <a:srgbClr val="008000"/>
                </a:solidFill>
                <a:latin typeface="Consolas" charset="0"/>
              </a:rPr>
              <a:t>/*Print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t>
            </a:r>
            <a:r>
              <a:rPr lang="pt-BR" dirty="0" err="1">
                <a:solidFill>
                  <a:prstClr val="black"/>
                </a:solidFill>
                <a:latin typeface="Consolas" charset="0"/>
              </a:rPr>
              <a:t>arr</a:t>
            </a:r>
            <a:r>
              <a:rPr lang="pt-BR" dirty="0">
                <a:solidFill>
                  <a:prstClr val="black"/>
                </a:solidFill>
                <a:latin typeface="Consolas" charset="0"/>
              </a:rPr>
              <a:t>[</a:t>
            </a:r>
            <a:r>
              <a:rPr lang="pt-BR" dirty="0" err="1">
                <a:solidFill>
                  <a:prstClr val="black"/>
                </a:solidFill>
                <a:latin typeface="Consolas" charset="0"/>
              </a:rPr>
              <a:t>i</a:t>
            </a:r>
            <a:r>
              <a:rPr lang="pt-BR" dirty="0">
                <a:solidFill>
                  <a:prstClr val="black"/>
                </a:solidFill>
                <a:latin typeface="Consolas" charset="0"/>
              </a:rPr>
              <a:t>]);</a:t>
            </a:r>
          </a:p>
          <a:p>
            <a:r>
              <a:rPr lang="pt-BR" dirty="0">
                <a:solidFill>
                  <a:prstClr val="black"/>
                </a:solidFill>
                <a:latin typeface="Consolas" charset="0"/>
              </a:rPr>
              <a:t>	}</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752600" y="3429000"/>
            <a:ext cx="16764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4191000" y="1981200"/>
            <a:ext cx="3990195" cy="369332"/>
          </a:xfrm>
          <a:prstGeom prst="rect">
            <a:avLst/>
          </a:prstGeom>
          <a:solidFill>
            <a:schemeClr val="accent5">
              <a:lumMod val="90000"/>
            </a:schemeClr>
          </a:solidFill>
          <a:ln>
            <a:noFill/>
          </a:ln>
        </p:spPr>
        <p:txBody>
          <a:bodyPr wrap="none" rtlCol="0">
            <a:spAutoFit/>
          </a:bodyPr>
          <a:lstStyle/>
          <a:p>
            <a:r>
              <a:rPr lang="vi-VN" smtClean="0"/>
              <a:t>Mảng có MAX_SIZE (100) số nguyên </a:t>
            </a:r>
            <a:endParaRPr lang="en-US" dirty="0"/>
          </a:p>
        </p:txBody>
      </p:sp>
      <p:cxnSp>
        <p:nvCxnSpPr>
          <p:cNvPr id="9" name="Straight Arrow Connector 8"/>
          <p:cNvCxnSpPr/>
          <p:nvPr/>
        </p:nvCxnSpPr>
        <p:spPr bwMode="auto">
          <a:xfrm flipV="1">
            <a:off x="3429000" y="2350532"/>
            <a:ext cx="762000" cy="1078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Connector 9"/>
          <p:cNvCxnSpPr/>
          <p:nvPr/>
        </p:nvCxnSpPr>
        <p:spPr bwMode="auto">
          <a:xfrm>
            <a:off x="1752600" y="3733800"/>
            <a:ext cx="16764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1" name="TextBox 10"/>
          <p:cNvSpPr txBox="1"/>
          <p:nvPr/>
        </p:nvSpPr>
        <p:spPr>
          <a:xfrm>
            <a:off x="4191001" y="2667000"/>
            <a:ext cx="4343400" cy="646331"/>
          </a:xfrm>
          <a:prstGeom prst="rect">
            <a:avLst/>
          </a:prstGeom>
          <a:solidFill>
            <a:schemeClr val="accent5">
              <a:lumMod val="90000"/>
            </a:schemeClr>
          </a:solidFill>
          <a:ln>
            <a:noFill/>
          </a:ln>
        </p:spPr>
        <p:txBody>
          <a:bodyPr wrap="square" rtlCol="0">
            <a:spAutoFit/>
          </a:bodyPr>
          <a:lstStyle/>
          <a:p>
            <a:r>
              <a:rPr lang="vi-VN" smtClean="0"/>
              <a:t>Số phần tử đang dùng thực là cur_size (có thể nhập bởi người dùng)</a:t>
            </a:r>
            <a:endParaRPr lang="en-US" dirty="0"/>
          </a:p>
        </p:txBody>
      </p:sp>
      <p:cxnSp>
        <p:nvCxnSpPr>
          <p:cNvPr id="16" name="Straight Arrow Connector 15"/>
          <p:cNvCxnSpPr/>
          <p:nvPr/>
        </p:nvCxnSpPr>
        <p:spPr bwMode="auto">
          <a:xfrm flipV="1">
            <a:off x="3429000" y="3036332"/>
            <a:ext cx="762000" cy="697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TextBox 16"/>
          <p:cNvSpPr txBox="1"/>
          <p:nvPr/>
        </p:nvSpPr>
        <p:spPr>
          <a:xfrm>
            <a:off x="5978236" y="4104501"/>
            <a:ext cx="2396836" cy="1200329"/>
          </a:xfrm>
          <a:prstGeom prst="rect">
            <a:avLst/>
          </a:prstGeom>
          <a:solidFill>
            <a:schemeClr val="accent5">
              <a:lumMod val="90000"/>
            </a:schemeClr>
          </a:solidFill>
          <a:ln>
            <a:noFill/>
          </a:ln>
        </p:spPr>
        <p:txBody>
          <a:bodyPr wrap="square" rtlCol="0">
            <a:spAutoFit/>
          </a:bodyPr>
          <a:lstStyle/>
          <a:p>
            <a:r>
              <a:rPr lang="en-US" dirty="0" smtClean="0"/>
              <a:t>V</a:t>
            </a:r>
            <a:r>
              <a:rPr lang="vi-VN" dirty="0" smtClean="0"/>
              <a:t>òng lòng </a:t>
            </a:r>
            <a:r>
              <a:rPr lang="vi-VN" dirty="0" smtClean="0">
                <a:solidFill>
                  <a:srgbClr val="0432FF"/>
                </a:solidFill>
              </a:rPr>
              <a:t>for</a:t>
            </a:r>
            <a:r>
              <a:rPr lang="vi-VN" dirty="0" smtClean="0"/>
              <a:t>: duyệt qua từng phần tử để ghi và để đọc và in ra màn hình</a:t>
            </a:r>
            <a:endParaRPr lang="en-US" dirty="0"/>
          </a:p>
        </p:txBody>
      </p:sp>
      <p:cxnSp>
        <p:nvCxnSpPr>
          <p:cNvPr id="19" name="Straight Connector 18"/>
          <p:cNvCxnSpPr/>
          <p:nvPr/>
        </p:nvCxnSpPr>
        <p:spPr bwMode="auto">
          <a:xfrm>
            <a:off x="5181600" y="4000500"/>
            <a:ext cx="0" cy="7620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0" name="Straight Connector 19"/>
          <p:cNvCxnSpPr/>
          <p:nvPr/>
        </p:nvCxnSpPr>
        <p:spPr bwMode="auto">
          <a:xfrm>
            <a:off x="5181600" y="5027831"/>
            <a:ext cx="0" cy="7620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2" name="Straight Arrow Connector 21"/>
          <p:cNvCxnSpPr/>
          <p:nvPr/>
        </p:nvCxnSpPr>
        <p:spPr bwMode="auto">
          <a:xfrm>
            <a:off x="5216237" y="4304586"/>
            <a:ext cx="727363" cy="3436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flipV="1">
            <a:off x="5216237" y="4762500"/>
            <a:ext cx="727363" cy="723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314861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Duyệt qua tất cả các phần trên mảng</a:t>
            </a:r>
          </a:p>
          <a:p>
            <a:pPr lvl="1"/>
            <a:r>
              <a:rPr lang="vi-VN" dirty="0" smtClean="0"/>
              <a:t>Bài tập</a:t>
            </a:r>
          </a:p>
          <a:p>
            <a:pPr lvl="2"/>
            <a:r>
              <a:rPr lang="vi-VN" dirty="0" smtClean="0"/>
              <a:t>Sử dụng các cấu trúc </a:t>
            </a:r>
            <a:r>
              <a:rPr lang="vi-VN" b="1" dirty="0" smtClean="0">
                <a:solidFill>
                  <a:srgbClr val="0432FF"/>
                </a:solidFill>
              </a:rPr>
              <a:t>for</a:t>
            </a:r>
            <a:r>
              <a:rPr lang="vi-VN" dirty="0" smtClean="0"/>
              <a:t> nhưng kiểm tra điều kiện dừng trong mã nguồn vòng lặp</a:t>
            </a:r>
          </a:p>
          <a:p>
            <a:pPr lvl="3"/>
            <a:r>
              <a:rPr lang="en-US" dirty="0" smtClean="0"/>
              <a:t>for</a:t>
            </a:r>
            <a:r>
              <a:rPr lang="vi-VN" dirty="0" smtClean="0"/>
              <a:t>(; ; ){ </a:t>
            </a:r>
            <a:r>
              <a:rPr lang="is-IS" dirty="0" smtClean="0"/>
              <a:t>…}</a:t>
            </a:r>
          </a:p>
          <a:p>
            <a:pPr lvl="4"/>
            <a:r>
              <a:rPr lang="vi-VN" dirty="0" smtClean="0"/>
              <a:t>Sử dụng </a:t>
            </a:r>
            <a:r>
              <a:rPr lang="vi-VN" dirty="0" smtClean="0">
                <a:solidFill>
                  <a:srgbClr val="0432FF"/>
                </a:solidFill>
              </a:rPr>
              <a:t>break</a:t>
            </a:r>
          </a:p>
          <a:p>
            <a:pPr lvl="2"/>
            <a:r>
              <a:rPr lang="vi-VN" dirty="0"/>
              <a:t>Sử dụng các cấu </a:t>
            </a:r>
            <a:r>
              <a:rPr lang="vi-VN" dirty="0" smtClean="0"/>
              <a:t>trúc lặp khác</a:t>
            </a:r>
          </a:p>
          <a:p>
            <a:pPr lvl="3"/>
            <a:r>
              <a:rPr lang="en-US" dirty="0" smtClean="0">
                <a:solidFill>
                  <a:srgbClr val="0432FF"/>
                </a:solidFill>
              </a:rPr>
              <a:t>w</a:t>
            </a:r>
            <a:r>
              <a:rPr lang="vi-VN" dirty="0" smtClean="0">
                <a:solidFill>
                  <a:srgbClr val="0432FF"/>
                </a:solidFill>
              </a:rPr>
              <a:t>hile</a:t>
            </a:r>
          </a:p>
          <a:p>
            <a:pPr lvl="3"/>
            <a:r>
              <a:rPr lang="en-US" dirty="0" smtClean="0">
                <a:solidFill>
                  <a:srgbClr val="0432FF"/>
                </a:solidFill>
              </a:rPr>
              <a:t>d</a:t>
            </a:r>
            <a:r>
              <a:rPr lang="vi-VN" dirty="0" smtClean="0">
                <a:solidFill>
                  <a:srgbClr val="0432FF"/>
                </a:solidFill>
              </a:rPr>
              <a:t>o ... while</a:t>
            </a:r>
          </a:p>
        </p:txBody>
      </p:sp>
    </p:spTree>
    <p:extLst>
      <p:ext uri="{BB962C8B-B14F-4D97-AF65-F5344CB8AC3E}">
        <p14:creationId xmlns:p14="http://schemas.microsoft.com/office/powerpoint/2010/main" val="1069300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Tính tổng các phần tử của mảng</a:t>
            </a:r>
          </a:p>
          <a:p>
            <a:pPr lvl="1"/>
            <a:r>
              <a:rPr lang="vi-VN" dirty="0" smtClean="0"/>
              <a:t>Kỹ thuật lặp</a:t>
            </a:r>
          </a:p>
          <a:p>
            <a:pPr lvl="1"/>
            <a:r>
              <a:rPr lang="vi-VN" dirty="0" smtClean="0"/>
              <a:t>Kỹ thuật đệ quy (trình bày trong chương về hàm)</a:t>
            </a:r>
          </a:p>
        </p:txBody>
      </p:sp>
    </p:spTree>
    <p:extLst>
      <p:ext uri="{BB962C8B-B14F-4D97-AF65-F5344CB8AC3E}">
        <p14:creationId xmlns:p14="http://schemas.microsoft.com/office/powerpoint/2010/main" val="842556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Tính tổng các phần tử của mảng</a:t>
            </a:r>
          </a:p>
          <a:p>
            <a:pPr lvl="1"/>
            <a:r>
              <a:rPr lang="vi-VN" dirty="0" smtClean="0"/>
              <a:t>Kỹ thuật lặp</a:t>
            </a:r>
          </a:p>
          <a:p>
            <a:pPr lvl="2"/>
            <a:r>
              <a:rPr lang="vi-VN" dirty="0" smtClean="0"/>
              <a:t>Gọi sum là biến chứa tổng của các phần tử trong mảng</a:t>
            </a:r>
          </a:p>
          <a:p>
            <a:pPr lvl="2"/>
            <a:r>
              <a:rPr lang="vi-VN" dirty="0" smtClean="0"/>
              <a:t>Khởi động sum = 0</a:t>
            </a:r>
          </a:p>
          <a:p>
            <a:pPr lvl="2"/>
            <a:r>
              <a:rPr lang="vi-VN" dirty="0" smtClean="0"/>
              <a:t>Dùng vòng lặp để duyệt qua mỗi phần tử của mảng</a:t>
            </a:r>
          </a:p>
          <a:p>
            <a:pPr lvl="3"/>
            <a:r>
              <a:rPr lang="vi-VN" dirty="0" smtClean="0"/>
              <a:t>Tại mỗi vòng lặp</a:t>
            </a:r>
          </a:p>
          <a:p>
            <a:pPr lvl="4"/>
            <a:r>
              <a:rPr lang="vi-VN" dirty="0" smtClean="0"/>
              <a:t>Đọc phần tử tại chỉ số hiện tại</a:t>
            </a:r>
          </a:p>
          <a:p>
            <a:pPr lvl="4"/>
            <a:r>
              <a:rPr lang="vi-VN" dirty="0" smtClean="0"/>
              <a:t>Cộng dồn phần tử này vào sum</a:t>
            </a:r>
          </a:p>
          <a:p>
            <a:pPr lvl="4"/>
            <a:r>
              <a:rPr lang="vi-VN" dirty="0" smtClean="0"/>
              <a:t>Tăng chỉ số thêm 1 để chỉ ra phần tử kế tiếp</a:t>
            </a:r>
          </a:p>
        </p:txBody>
      </p:sp>
    </p:spTree>
    <p:extLst>
      <p:ext uri="{BB962C8B-B14F-4D97-AF65-F5344CB8AC3E}">
        <p14:creationId xmlns:p14="http://schemas.microsoft.com/office/powerpoint/2010/main" val="1099491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Từ khoá typedef</a:t>
            </a:r>
            <a:endParaRPr lang="en-US" dirty="0" smtClean="0"/>
          </a:p>
        </p:txBody>
      </p:sp>
      <p:sp>
        <p:nvSpPr>
          <p:cNvPr id="2" name="Content Placeholder 1"/>
          <p:cNvSpPr>
            <a:spLocks noGrp="1"/>
          </p:cNvSpPr>
          <p:nvPr>
            <p:ph idx="1"/>
          </p:nvPr>
        </p:nvSpPr>
        <p:spPr/>
        <p:txBody>
          <a:bodyPr/>
          <a:lstStyle/>
          <a:p>
            <a:endParaRPr lang="vi-VN" dirty="0"/>
          </a:p>
          <a:p>
            <a:endParaRPr lang="vi-VN" dirty="0" smtClean="0"/>
          </a:p>
        </p:txBody>
      </p:sp>
      <p:sp>
        <p:nvSpPr>
          <p:cNvPr id="3" name="Rectangle 2"/>
          <p:cNvSpPr/>
          <p:nvPr/>
        </p:nvSpPr>
        <p:spPr>
          <a:xfrm>
            <a:off x="318655" y="1143000"/>
            <a:ext cx="8382000" cy="4247317"/>
          </a:xfrm>
          <a:prstGeom prst="rect">
            <a:avLst/>
          </a:prstGeom>
          <a:ln>
            <a:solidFill>
              <a:srgbClr val="0070C0"/>
            </a:solidFill>
          </a:ln>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8000"/>
                </a:solidFill>
                <a:latin typeface="Consolas" charset="0"/>
              </a:rPr>
              <a:t>/*new name for "unsigned byte"*/</a:t>
            </a:r>
            <a:endParaRPr lang="en-US" dirty="0">
              <a:solidFill>
                <a:prstClr val="black"/>
              </a:solidFill>
              <a:latin typeface="Consolas" charset="0"/>
            </a:endParaRPr>
          </a:p>
          <a:p>
            <a:r>
              <a:rPr lang="en-US" dirty="0" err="1">
                <a:solidFill>
                  <a:srgbClr val="0000FF"/>
                </a:solidFill>
                <a:latin typeface="Consolas" charset="0"/>
              </a:rPr>
              <a:t>typedef</a:t>
            </a:r>
            <a:r>
              <a:rPr lang="en-US" dirty="0">
                <a:solidFill>
                  <a:prstClr val="black"/>
                </a:solidFill>
                <a:latin typeface="Consolas" charset="0"/>
              </a:rPr>
              <a:t> </a:t>
            </a:r>
            <a:r>
              <a:rPr lang="en-US" dirty="0">
                <a:solidFill>
                  <a:srgbClr val="0000FF"/>
                </a:solidFill>
                <a:latin typeface="Consolas" charset="0"/>
              </a:rPr>
              <a:t>unsigned</a:t>
            </a:r>
            <a:r>
              <a:rPr lang="en-US" dirty="0">
                <a:solidFill>
                  <a:prstClr val="black"/>
                </a:solidFill>
                <a:latin typeface="Consolas" charset="0"/>
              </a:rPr>
              <a:t> </a:t>
            </a:r>
            <a:r>
              <a:rPr lang="vi-VN" dirty="0" err="1">
                <a:solidFill>
                  <a:srgbClr val="0000FF"/>
                </a:solidFill>
                <a:latin typeface="Consolas" charset="0"/>
              </a:rPr>
              <a:t>char </a:t>
            </a:r>
            <a:r>
              <a:rPr lang="en-US" dirty="0">
                <a:solidFill>
                  <a:prstClr val="black"/>
                </a:solidFill>
                <a:latin typeface="Consolas" charset="0"/>
              </a:rPr>
              <a:t>byte;</a:t>
            </a:r>
          </a:p>
          <a:p>
            <a:r>
              <a:rPr lang="en-US" dirty="0" err="1">
                <a:solidFill>
                  <a:srgbClr val="0000FF"/>
                </a:solidFill>
                <a:latin typeface="Consolas" charset="0"/>
              </a:rPr>
              <a:t>int</a:t>
            </a:r>
            <a:r>
              <a:rPr lang="en-US" dirty="0">
                <a:solidFill>
                  <a:prstClr val="black"/>
                </a:solidFill>
                <a:latin typeface="Consolas" charset="0"/>
              </a:rPr>
              <a:t> main(){</a:t>
            </a:r>
          </a:p>
          <a:p>
            <a:r>
              <a:rPr lang="sk-SK" dirty="0">
                <a:solidFill>
                  <a:prstClr val="black"/>
                </a:solidFill>
                <a:latin typeface="Consolas" charset="0"/>
              </a:rPr>
              <a:t>	byte a = 78;</a:t>
            </a:r>
          </a:p>
          <a:p>
            <a:r>
              <a:rPr lang="sk-SK" dirty="0">
                <a:solidFill>
                  <a:prstClr val="black"/>
                </a:solidFill>
                <a:latin typeface="Consolas" charset="0"/>
              </a:rPr>
              <a:t>	</a:t>
            </a:r>
            <a:r>
              <a:rPr lang="sk-SK" dirty="0" err="1">
                <a:solidFill>
                  <a:srgbClr val="0000FF"/>
                </a:solidFill>
                <a:latin typeface="Consolas" charset="0"/>
              </a:rPr>
              <a:t>unsigned</a:t>
            </a:r>
            <a:r>
              <a:rPr lang="sk-SK" dirty="0">
                <a:solidFill>
                  <a:prstClr val="black"/>
                </a:solidFill>
                <a:latin typeface="Consolas" charset="0"/>
              </a:rPr>
              <a:t> </a:t>
            </a:r>
            <a:r>
              <a:rPr lang="vi-VN" dirty="0" err="1">
                <a:solidFill>
                  <a:srgbClr val="0000FF"/>
                </a:solidFill>
                <a:latin typeface="Consolas" charset="0"/>
              </a:rPr>
              <a:t>char </a:t>
            </a:r>
            <a:r>
              <a:rPr lang="sk-SK" dirty="0">
                <a:solidFill>
                  <a:prstClr val="black"/>
                </a:solidFill>
                <a:latin typeface="Consolas" charset="0"/>
              </a:rPr>
              <a:t>b = </a:t>
            </a:r>
            <a:r>
              <a:rPr lang="sk-SK" dirty="0">
                <a:solidFill>
                  <a:srgbClr val="A31515"/>
                </a:solidFill>
                <a:latin typeface="Consolas" charset="0"/>
              </a:rPr>
              <a:t>'A'</a:t>
            </a:r>
            <a:r>
              <a:rPr lang="sk-SK" dirty="0">
                <a:solidFill>
                  <a:prstClr val="black"/>
                </a:solidFill>
                <a:latin typeface="Consolas" charset="0"/>
              </a:rPr>
              <a:t>, c;</a:t>
            </a:r>
          </a:p>
          <a:p>
            <a:r>
              <a:rPr lang="it-IT" dirty="0">
                <a:solidFill>
                  <a:prstClr val="black"/>
                </a:solidFill>
                <a:latin typeface="Consolas" charset="0"/>
              </a:rPr>
              <a:t>	c = a; a = b; </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"a = |%5c:%5d|\n"</a:t>
            </a:r>
            <a:r>
              <a:rPr lang="hr-HR" dirty="0">
                <a:solidFill>
                  <a:prstClr val="black"/>
                </a:solidFill>
                <a:latin typeface="Consolas" charset="0"/>
              </a:rPr>
              <a:t>, </a:t>
            </a:r>
            <a:r>
              <a:rPr lang="hr-HR" dirty="0" err="1">
                <a:solidFill>
                  <a:prstClr val="black"/>
                </a:solidFill>
                <a:latin typeface="Consolas" charset="0"/>
              </a:rPr>
              <a:t>a,a</a:t>
            </a:r>
            <a:r>
              <a:rPr lang="hr-HR" dirty="0">
                <a:solidFill>
                  <a:prstClr val="black"/>
                </a:solidFill>
                <a:latin typeface="Consolas" charset="0"/>
              </a:rPr>
              <a:t>);</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"b = |%5c:%5d|\n"</a:t>
            </a:r>
            <a:r>
              <a:rPr lang="hr-HR" dirty="0">
                <a:solidFill>
                  <a:prstClr val="black"/>
                </a:solidFill>
                <a:latin typeface="Consolas" charset="0"/>
              </a:rPr>
              <a:t>, </a:t>
            </a:r>
            <a:r>
              <a:rPr lang="hr-HR" dirty="0" err="1">
                <a:solidFill>
                  <a:prstClr val="black"/>
                </a:solidFill>
                <a:latin typeface="Consolas" charset="0"/>
              </a:rPr>
              <a:t>b,b</a:t>
            </a:r>
            <a:r>
              <a:rPr lang="hr-HR" dirty="0">
                <a:solidFill>
                  <a:prstClr val="black"/>
                </a:solidFill>
                <a:latin typeface="Consolas" charset="0"/>
              </a:rPr>
              <a:t>);</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"c = |%5c:%5d|\n"</a:t>
            </a:r>
            <a:r>
              <a:rPr lang="hr-HR" dirty="0">
                <a:solidFill>
                  <a:prstClr val="black"/>
                </a:solidFill>
                <a:latin typeface="Consolas" charset="0"/>
              </a:rPr>
              <a:t>, </a:t>
            </a:r>
            <a:r>
              <a:rPr lang="hr-HR" dirty="0" err="1">
                <a:solidFill>
                  <a:prstClr val="black"/>
                </a:solidFill>
                <a:latin typeface="Consolas" charset="0"/>
              </a:rPr>
              <a:t>c,c</a:t>
            </a:r>
            <a:r>
              <a:rPr lang="hr-HR" dirty="0">
                <a:solidFill>
                  <a:prstClr val="black"/>
                </a:solidFill>
                <a:latin typeface="Consolas" charset="0"/>
              </a:rPr>
              <a:t>);</a:t>
            </a:r>
          </a:p>
          <a:p>
            <a:endParaRPr lang="hr-HR" dirty="0">
              <a:solidFill>
                <a:prstClr val="black"/>
              </a:solidFill>
              <a:latin typeface="Consolas" charset="0"/>
            </a:endParaRPr>
          </a:p>
          <a:p>
            <a:r>
              <a:rPr lang="en-US" dirty="0">
                <a:solidFill>
                  <a:prstClr val="black"/>
                </a:solidFill>
                <a:latin typeface="Consolas" charset="0"/>
              </a:rPr>
              <a:t>	system(</a:t>
            </a:r>
            <a:r>
              <a:rPr lang="en-US" dirty="0">
                <a:solidFill>
                  <a:srgbClr val="A31515"/>
                </a:solidFill>
                <a:latin typeface="Consolas" charset="0"/>
              </a:rPr>
              <a:t>"pause"</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return</a:t>
            </a:r>
            <a:r>
              <a:rPr lang="en-US" dirty="0">
                <a:solidFill>
                  <a:prstClr val="black"/>
                </a:solidFill>
                <a:latin typeface="Consolas" charset="0"/>
              </a:rPr>
              <a:t> 0;</a:t>
            </a:r>
          </a:p>
          <a:p>
            <a:r>
              <a:rPr lang="en-US" dirty="0">
                <a:solidFill>
                  <a:prstClr val="black"/>
                </a:solidFill>
                <a:latin typeface="Consolas" charset="0"/>
              </a:rPr>
              <a:t>}</a:t>
            </a:r>
          </a:p>
        </p:txBody>
      </p:sp>
    </p:spTree>
    <p:extLst>
      <p:ext uri="{BB962C8B-B14F-4D97-AF65-F5344CB8AC3E}">
        <p14:creationId xmlns:p14="http://schemas.microsoft.com/office/powerpoint/2010/main" val="14811387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7162800" cy="5078313"/>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r>
              <a:rPr lang="en-US" dirty="0">
                <a:solidFill>
                  <a:srgbClr val="008000"/>
                </a:solidFill>
                <a:latin typeface="Consolas" charset="0"/>
              </a:rPr>
              <a:t>/*Print array*/</a:t>
            </a:r>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"ARRAY's elements:\n"</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t>
            </a:r>
            <a:r>
              <a:rPr lang="pt-BR" dirty="0" err="1">
                <a:solidFill>
                  <a:prstClr val="black"/>
                </a:solidFill>
                <a:latin typeface="Consolas" charset="0"/>
              </a:rPr>
              <a:t>arr</a:t>
            </a:r>
            <a:r>
              <a:rPr lang="pt-BR" dirty="0">
                <a:solidFill>
                  <a:prstClr val="black"/>
                </a:solidFill>
                <a:latin typeface="Consolas" charset="0"/>
              </a:rPr>
              <a:t>[</a:t>
            </a:r>
            <a:r>
              <a:rPr lang="pt-BR" dirty="0" err="1">
                <a:solidFill>
                  <a:prstClr val="black"/>
                </a:solidFill>
                <a:latin typeface="Consolas" charset="0"/>
              </a:rPr>
              <a:t>i</a:t>
            </a:r>
            <a:r>
              <a:rPr lang="pt-BR" dirty="0">
                <a:solidFill>
                  <a:prstClr val="black"/>
                </a:solidFill>
                <a:latin typeface="Consolas" charset="0"/>
              </a:rPr>
              <a:t>]);</a:t>
            </a:r>
          </a:p>
          <a:p>
            <a:r>
              <a:rPr lang="pt-BR" dirty="0">
                <a:solidFill>
                  <a:prstClr val="black"/>
                </a:solidFill>
                <a:latin typeface="Consolas" charset="0"/>
              </a:rPr>
              <a:t>	</a:t>
            </a:r>
            <a:r>
              <a:rPr lang="pt-BR" dirty="0" smtClean="0">
                <a:solidFill>
                  <a:prstClr val="black"/>
                </a:solidFill>
                <a:latin typeface="Consolas" charset="0"/>
              </a:rPr>
              <a:t>}</a:t>
            </a:r>
          </a:p>
          <a:p>
            <a:r>
              <a:rPr lang="pt-BR" dirty="0">
                <a:solidFill>
                  <a:prstClr val="black"/>
                </a:solidFill>
                <a:latin typeface="Consolas" charset="0"/>
              </a:rPr>
              <a:t>	</a:t>
            </a:r>
            <a:r>
              <a:rPr lang="pt-BR" dirty="0" smtClean="0">
                <a:solidFill>
                  <a:prstClr val="black"/>
                </a:solidFill>
                <a:latin typeface="Consolas" charset="0"/>
              </a:rPr>
              <a:t>//...</a:t>
            </a:r>
            <a:endParaRPr lang="pt-BR" dirty="0">
              <a:solidFill>
                <a:prstClr val="black"/>
              </a:solidFill>
              <a:latin typeface="Consolas" charset="0"/>
            </a:endParaRPr>
          </a:p>
          <a:p>
            <a:r>
              <a:rPr lang="de-DE" dirty="0" smtClean="0">
                <a:solidFill>
                  <a:prstClr val="black"/>
                </a:solidFill>
                <a:latin typeface="Consolas" charset="0"/>
              </a:rPr>
              <a:t>}</a:t>
            </a:r>
            <a:endParaRPr lang="de-DE" dirty="0">
              <a:solidFill>
                <a:prstClr val="black"/>
              </a:solidFill>
              <a:latin typeface="Consolas" charset="0"/>
            </a:endParaRPr>
          </a:p>
        </p:txBody>
      </p:sp>
    </p:spTree>
    <p:extLst>
      <p:ext uri="{BB962C8B-B14F-4D97-AF65-F5344CB8AC3E}">
        <p14:creationId xmlns:p14="http://schemas.microsoft.com/office/powerpoint/2010/main" val="2016295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6858000" cy="5632311"/>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a:t>
            </a:r>
            <a:endParaRPr lang="en-US" dirty="0">
              <a:solidFill>
                <a:prstClr val="black"/>
              </a:solidFill>
              <a:latin typeface="Consolas" charset="0"/>
            </a:endParaRPr>
          </a:p>
          <a:p>
            <a:r>
              <a:rPr lang="pt-BR" dirty="0">
                <a:solidFill>
                  <a:prstClr val="black"/>
                </a:solidFill>
                <a:latin typeface="Consolas" charset="0"/>
              </a:rPr>
              <a:t>	</a:t>
            </a:r>
            <a:r>
              <a:rPr lang="pt-BR" dirty="0">
                <a:solidFill>
                  <a:srgbClr val="008000"/>
                </a:solidFill>
                <a:latin typeface="Consolas" charset="0"/>
              </a:rPr>
              <a:t>/*</a:t>
            </a:r>
            <a:r>
              <a:rPr lang="pt-BR" dirty="0" err="1">
                <a:solidFill>
                  <a:srgbClr val="008000"/>
                </a:solidFill>
                <a:latin typeface="Consolas" charset="0"/>
              </a:rPr>
              <a:t>Calculate</a:t>
            </a:r>
            <a:r>
              <a:rPr lang="pt-BR" dirty="0">
                <a:solidFill>
                  <a:srgbClr val="008000"/>
                </a:solidFill>
                <a:latin typeface="Consolas" charset="0"/>
              </a:rPr>
              <a:t> sum*/</a:t>
            </a:r>
            <a:endParaRPr lang="pt-BR" dirty="0">
              <a:solidFill>
                <a:prstClr val="black"/>
              </a:solidFill>
              <a:latin typeface="Consolas" charset="0"/>
            </a:endParaRP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sum = 0;</a:t>
            </a: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is-IS" dirty="0">
                <a:solidFill>
                  <a:prstClr val="black"/>
                </a:solidFill>
                <a:latin typeface="Consolas" charset="0"/>
              </a:rPr>
              <a:t>		sum += arr[i];</a:t>
            </a:r>
          </a:p>
          <a:p>
            <a:r>
              <a:rPr lang="is-IS" dirty="0">
                <a:solidFill>
                  <a:prstClr val="black"/>
                </a:solidFill>
                <a:latin typeface="Consolas" charset="0"/>
              </a:rPr>
              <a:t>	}</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a:t>
            </a:r>
            <a:r>
              <a:rPr lang="ro-RO" dirty="0" err="1">
                <a:solidFill>
                  <a:srgbClr val="A31515"/>
                </a:solidFill>
                <a:latin typeface="Consolas" charset="0"/>
              </a:rPr>
              <a:t>nSUM</a:t>
            </a:r>
            <a:r>
              <a:rPr lang="ro-RO" dirty="0">
                <a:solidFill>
                  <a:srgbClr val="A31515"/>
                </a:solidFill>
                <a:latin typeface="Consolas" charset="0"/>
              </a:rPr>
              <a:t> =%-3d\n"</a:t>
            </a:r>
            <a:r>
              <a:rPr lang="ro-RO" dirty="0">
                <a:solidFill>
                  <a:prstClr val="black"/>
                </a:solidFill>
                <a:latin typeface="Consolas" charset="0"/>
              </a:rPr>
              <a:t>, </a:t>
            </a:r>
            <a:r>
              <a:rPr lang="ro-RO" dirty="0" err="1">
                <a:solidFill>
                  <a:prstClr val="black"/>
                </a:solidFill>
                <a:latin typeface="Consolas" charset="0"/>
              </a:rPr>
              <a:t>sum</a:t>
            </a:r>
            <a:r>
              <a:rPr lang="ro-RO"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3" name="TextBox 2"/>
          <p:cNvSpPr txBox="1"/>
          <p:nvPr/>
        </p:nvSpPr>
        <p:spPr>
          <a:xfrm>
            <a:off x="6248400" y="2133600"/>
            <a:ext cx="2396836" cy="1200329"/>
          </a:xfrm>
          <a:prstGeom prst="rect">
            <a:avLst/>
          </a:prstGeom>
          <a:solidFill>
            <a:schemeClr val="accent5">
              <a:lumMod val="90000"/>
            </a:schemeClr>
          </a:solidFill>
          <a:ln>
            <a:noFill/>
          </a:ln>
        </p:spPr>
        <p:txBody>
          <a:bodyPr wrap="square" rtlCol="0">
            <a:spAutoFit/>
          </a:bodyPr>
          <a:lstStyle/>
          <a:p>
            <a:r>
              <a:rPr lang="en-US" dirty="0" smtClean="0"/>
              <a:t>V</a:t>
            </a:r>
            <a:r>
              <a:rPr lang="vi-VN" dirty="0" smtClean="0"/>
              <a:t>òng lòng </a:t>
            </a:r>
            <a:r>
              <a:rPr lang="vi-VN" dirty="0" smtClean="0">
                <a:solidFill>
                  <a:srgbClr val="0432FF"/>
                </a:solidFill>
              </a:rPr>
              <a:t>for</a:t>
            </a:r>
            <a:r>
              <a:rPr lang="vi-VN" dirty="0" smtClean="0"/>
              <a:t>: duyệt qua từng phần tử và cộng dồn vào biến sum.</a:t>
            </a:r>
            <a:endParaRPr lang="en-US" dirty="0"/>
          </a:p>
        </p:txBody>
      </p:sp>
      <p:cxnSp>
        <p:nvCxnSpPr>
          <p:cNvPr id="5" name="Straight Connector 4"/>
          <p:cNvCxnSpPr/>
          <p:nvPr/>
        </p:nvCxnSpPr>
        <p:spPr bwMode="auto">
          <a:xfrm>
            <a:off x="5579918" y="4148722"/>
            <a:ext cx="0" cy="7620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6" name="Straight Arrow Connector 5"/>
          <p:cNvCxnSpPr/>
          <p:nvPr/>
        </p:nvCxnSpPr>
        <p:spPr bwMode="auto">
          <a:xfrm flipV="1">
            <a:off x="5579918" y="3333929"/>
            <a:ext cx="618260" cy="11957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41365"/>
            <a:ext cx="4876800" cy="1778000"/>
          </a:xfrm>
          <a:prstGeom prst="rect">
            <a:avLst/>
          </a:prstGeom>
        </p:spPr>
      </p:pic>
    </p:spTree>
    <p:extLst>
      <p:ext uri="{BB962C8B-B14F-4D97-AF65-F5344CB8AC3E}">
        <p14:creationId xmlns:p14="http://schemas.microsoft.com/office/powerpoint/2010/main" val="825266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a:t>
            </a:r>
          </a:p>
          <a:p>
            <a:pPr lvl="1"/>
            <a:r>
              <a:rPr lang="vi-VN" dirty="0" smtClean="0"/>
              <a:t>Dùng biến </a:t>
            </a:r>
            <a:r>
              <a:rPr lang="vi-VN" dirty="0" smtClean="0">
                <a:solidFill>
                  <a:srgbClr val="0432FF"/>
                </a:solidFill>
              </a:rPr>
              <a:t>max_value</a:t>
            </a:r>
            <a:r>
              <a:rPr lang="vi-VN" dirty="0" smtClean="0"/>
              <a:t> chứa phần tử lớn nhất</a:t>
            </a:r>
          </a:p>
          <a:p>
            <a:pPr lvl="1"/>
            <a:r>
              <a:rPr lang="vi-VN" dirty="0" smtClean="0"/>
              <a:t>Khởi động </a:t>
            </a:r>
            <a:r>
              <a:rPr lang="vi-VN" dirty="0" smtClean="0">
                <a:solidFill>
                  <a:srgbClr val="0432FF"/>
                </a:solidFill>
              </a:rPr>
              <a:t>max_value</a:t>
            </a:r>
            <a:r>
              <a:rPr lang="vi-VN" dirty="0" smtClean="0"/>
              <a:t> = nhỏ hơn cả phần tử nhỏ nhất</a:t>
            </a:r>
          </a:p>
          <a:p>
            <a:pPr lvl="2"/>
            <a:r>
              <a:rPr lang="vi-VN" dirty="0" smtClean="0"/>
              <a:t>Nếu không biết miền giá trị các phần tử, có thể khởi động bằng phần tử đầu tiên của mảng</a:t>
            </a:r>
          </a:p>
          <a:p>
            <a:pPr lvl="1"/>
            <a:r>
              <a:rPr lang="vi-VN" dirty="0" smtClean="0"/>
              <a:t>Dùng cấu trúc lặp duyệt qua từng phần tử trong mảng</a:t>
            </a:r>
          </a:p>
          <a:p>
            <a:pPr lvl="2"/>
            <a:r>
              <a:rPr lang="vi-VN" dirty="0" smtClean="0"/>
              <a:t>Với mỗi phần tử tại chỉ số ID,</a:t>
            </a:r>
          </a:p>
          <a:p>
            <a:pPr lvl="3"/>
            <a:r>
              <a:rPr lang="vi-VN" dirty="0" smtClean="0"/>
              <a:t>Nếu phần tử đó </a:t>
            </a:r>
            <a:r>
              <a:rPr lang="vi-VN" dirty="0" smtClean="0">
                <a:solidFill>
                  <a:srgbClr val="0432FF"/>
                </a:solidFill>
              </a:rPr>
              <a:t>LỚN NHẤT</a:t>
            </a:r>
            <a:r>
              <a:rPr lang="vi-VN" dirty="0" smtClean="0"/>
              <a:t> cả phần tử max_value</a:t>
            </a:r>
          </a:p>
          <a:p>
            <a:pPr lvl="4"/>
            <a:r>
              <a:rPr lang="en-US" dirty="0" smtClean="0"/>
              <a:t>G</a:t>
            </a:r>
            <a:r>
              <a:rPr lang="vi-VN" dirty="0" smtClean="0"/>
              <a:t>án max_value = phần tử hiện tại ID</a:t>
            </a:r>
          </a:p>
          <a:p>
            <a:pPr lvl="4"/>
            <a:r>
              <a:rPr lang="vi-VN" dirty="0" smtClean="0"/>
              <a:t>Tăng ID lên 1 để đi đến phần tử kế tiếp</a:t>
            </a:r>
          </a:p>
        </p:txBody>
      </p:sp>
    </p:spTree>
    <p:extLst>
      <p:ext uri="{BB962C8B-B14F-4D97-AF65-F5344CB8AC3E}">
        <p14:creationId xmlns:p14="http://schemas.microsoft.com/office/powerpoint/2010/main" val="12743470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bé nhất</a:t>
            </a:r>
          </a:p>
          <a:p>
            <a:pPr lvl="1"/>
            <a:r>
              <a:rPr lang="vi-VN" dirty="0" smtClean="0"/>
              <a:t>Dùng biến </a:t>
            </a:r>
            <a:r>
              <a:rPr lang="vi-VN" dirty="0" smtClean="0">
                <a:solidFill>
                  <a:srgbClr val="0432FF"/>
                </a:solidFill>
              </a:rPr>
              <a:t>min_value</a:t>
            </a:r>
            <a:r>
              <a:rPr lang="vi-VN" dirty="0" smtClean="0"/>
              <a:t> chứa phần tử lớn nhất</a:t>
            </a:r>
          </a:p>
          <a:p>
            <a:pPr lvl="1"/>
            <a:r>
              <a:rPr lang="vi-VN" dirty="0" smtClean="0"/>
              <a:t>Khởi động </a:t>
            </a:r>
            <a:r>
              <a:rPr lang="vi-VN" dirty="0" smtClean="0">
                <a:solidFill>
                  <a:srgbClr val="0432FF"/>
                </a:solidFill>
              </a:rPr>
              <a:t>min_value</a:t>
            </a:r>
            <a:r>
              <a:rPr lang="vi-VN" dirty="0" smtClean="0"/>
              <a:t> = lớn hơn cả phần tử lớn nhất</a:t>
            </a:r>
          </a:p>
          <a:p>
            <a:pPr lvl="2"/>
            <a:r>
              <a:rPr lang="vi-VN" dirty="0" smtClean="0"/>
              <a:t>Nếu không biết miền giá trị các phần tử, có thể khởi động bằng phần tử đầu tiên của mảng</a:t>
            </a:r>
          </a:p>
          <a:p>
            <a:pPr lvl="1"/>
            <a:r>
              <a:rPr lang="vi-VN" dirty="0" smtClean="0"/>
              <a:t>Dùng cấu trúc lặp duyệt qua từng phần tử trong mảng</a:t>
            </a:r>
          </a:p>
          <a:p>
            <a:pPr lvl="2"/>
            <a:r>
              <a:rPr lang="vi-VN" dirty="0" smtClean="0"/>
              <a:t>Với mỗi phần tử tại chỉ số ID,</a:t>
            </a:r>
          </a:p>
          <a:p>
            <a:pPr lvl="3"/>
            <a:r>
              <a:rPr lang="vi-VN" dirty="0" smtClean="0"/>
              <a:t>Nếu phần tử đó </a:t>
            </a:r>
            <a:r>
              <a:rPr lang="vi-VN" dirty="0" smtClean="0">
                <a:solidFill>
                  <a:srgbClr val="0432FF"/>
                </a:solidFill>
              </a:rPr>
              <a:t>BÉ HƠN</a:t>
            </a:r>
            <a:r>
              <a:rPr lang="vi-VN" dirty="0" smtClean="0"/>
              <a:t> cả phần tử min_value</a:t>
            </a:r>
          </a:p>
          <a:p>
            <a:pPr lvl="4"/>
            <a:r>
              <a:rPr lang="en-US" dirty="0" smtClean="0"/>
              <a:t>G</a:t>
            </a:r>
            <a:r>
              <a:rPr lang="vi-VN" dirty="0" smtClean="0"/>
              <a:t>án min_value = phần tử hiện tại ID</a:t>
            </a:r>
          </a:p>
          <a:p>
            <a:pPr lvl="4"/>
            <a:r>
              <a:rPr lang="vi-VN" dirty="0" smtClean="0"/>
              <a:t>Tăng ID lên 1 để đi đến phần tử kế tiếp</a:t>
            </a:r>
          </a:p>
        </p:txBody>
      </p:sp>
    </p:spTree>
    <p:extLst>
      <p:ext uri="{BB962C8B-B14F-4D97-AF65-F5344CB8AC3E}">
        <p14:creationId xmlns:p14="http://schemas.microsoft.com/office/powerpoint/2010/main" val="1596383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Bài toán</a:t>
            </a:r>
          </a:p>
          <a:p>
            <a:pPr lvl="2"/>
            <a:r>
              <a:rPr lang="vi-VN" dirty="0" smtClean="0"/>
              <a:t>Mỗi sinh viên có chứa</a:t>
            </a:r>
          </a:p>
          <a:p>
            <a:pPr lvl="3"/>
            <a:r>
              <a:rPr lang="en-US" dirty="0" smtClean="0"/>
              <a:t>M</a:t>
            </a:r>
            <a:r>
              <a:rPr lang="vi-VN" dirty="0" smtClean="0"/>
              <a:t>ã số (code), tên (name), điểm Toán (math), Anh văn (english), và Lý (physics)</a:t>
            </a:r>
          </a:p>
          <a:p>
            <a:pPr lvl="2"/>
            <a:r>
              <a:rPr lang="vi-VN" dirty="0" smtClean="0"/>
              <a:t>Giả sử có danh sách của N sinh viên.</a:t>
            </a:r>
          </a:p>
          <a:p>
            <a:pPr lvl="2"/>
            <a:r>
              <a:rPr lang="vi-VN" dirty="0" smtClean="0"/>
              <a:t>Chương trình khởi động danh sách với 3 cột điểm sinh ngẫu nhiên từ 0 đến 10. Mã số và tên của sinh viên chưa cần gán</a:t>
            </a:r>
          </a:p>
          <a:p>
            <a:pPr lvl="2"/>
            <a:endParaRPr lang="vi-VN" dirty="0"/>
          </a:p>
          <a:p>
            <a:pPr lvl="2"/>
            <a:r>
              <a:rPr lang="vi-VN" dirty="0" smtClean="0"/>
              <a:t>Tìm điểm trung bình lớn nhất và nhỏ nhất và in ra màn hình. Kết quả như hình sau</a:t>
            </a:r>
          </a:p>
        </p:txBody>
      </p:sp>
    </p:spTree>
    <p:extLst>
      <p:ext uri="{BB962C8B-B14F-4D97-AF65-F5344CB8AC3E}">
        <p14:creationId xmlns:p14="http://schemas.microsoft.com/office/powerpoint/2010/main" val="10365760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Bài toán</a:t>
            </a:r>
          </a:p>
          <a:p>
            <a:pPr lvl="2"/>
            <a:r>
              <a:rPr lang="vi-VN" dirty="0" smtClean="0"/>
              <a:t>Mỗi sinh viên có chứa</a:t>
            </a:r>
          </a:p>
          <a:p>
            <a:pPr lvl="3"/>
            <a:r>
              <a:rPr lang="en-US" dirty="0" smtClean="0"/>
              <a:t>M</a:t>
            </a:r>
            <a:r>
              <a:rPr lang="vi-VN" dirty="0" smtClean="0"/>
              <a:t>ã số (code), tên (name), điểm Toán (math), Anh văn (english), và Lý (physics)</a:t>
            </a:r>
          </a:p>
          <a:p>
            <a:pPr lvl="2"/>
            <a:r>
              <a:rPr lang="vi-VN" dirty="0" smtClean="0"/>
              <a:t>Giả sử có danh sách của N sinh viên.</a:t>
            </a:r>
          </a:p>
          <a:p>
            <a:pPr lvl="2"/>
            <a:r>
              <a:rPr lang="vi-VN" dirty="0" smtClean="0"/>
              <a:t>Chương trình khởi động danh sách với 3 cột điểm sinh ngẫu nhiên từ 0 đến 10. Mã số và tên của sinh viên chưa cần gán</a:t>
            </a:r>
          </a:p>
          <a:p>
            <a:pPr lvl="2"/>
            <a:endParaRPr lang="vi-VN" dirty="0"/>
          </a:p>
          <a:p>
            <a:pPr lvl="2"/>
            <a:r>
              <a:rPr lang="vi-VN" dirty="0" smtClean="0"/>
              <a:t>Tìm điểm trung bình lớn nhất và nhỏ nhất và in ra màn hình. Kết quả như hình sau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76400"/>
            <a:ext cx="8560845" cy="3606800"/>
          </a:xfrm>
          <a:prstGeom prst="rect">
            <a:avLst/>
          </a:prstGeom>
        </p:spPr>
      </p:pic>
    </p:spTree>
    <p:extLst>
      <p:ext uri="{BB962C8B-B14F-4D97-AF65-F5344CB8AC3E}">
        <p14:creationId xmlns:p14="http://schemas.microsoft.com/office/powerpoint/2010/main" val="6230182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Phân tích</a:t>
            </a:r>
          </a:p>
          <a:p>
            <a:pPr lvl="2"/>
            <a:r>
              <a:rPr lang="vi-VN" dirty="0" smtClean="0"/>
              <a:t>Cần định nghĩa kiểu dữ liệu mới là Student, chứa các trường thông tin như trên</a:t>
            </a:r>
          </a:p>
          <a:p>
            <a:pPr lvl="2"/>
            <a:r>
              <a:rPr lang="vi-VN" dirty="0" smtClean="0"/>
              <a:t>Tổ chức lưu danh sách của tối đa là NUM_STUDENT sinh viên.</a:t>
            </a:r>
          </a:p>
          <a:p>
            <a:pPr lvl="2"/>
            <a:r>
              <a:rPr lang="vi-VN" dirty="0" smtClean="0"/>
              <a:t>Khởi động mảng theo yêu cầu</a:t>
            </a:r>
          </a:p>
          <a:p>
            <a:pPr lvl="3"/>
            <a:r>
              <a:rPr lang="vi-VN" dirty="0" smtClean="0"/>
              <a:t>3 cột điểm ngẫu nhiên từ 0 đến 10</a:t>
            </a:r>
          </a:p>
          <a:p>
            <a:pPr lvl="2"/>
            <a:r>
              <a:rPr lang="vi-VN" dirty="0" smtClean="0"/>
              <a:t>Tìm điểm trung bình cao nhất và thấp nhất và in ra.</a:t>
            </a:r>
          </a:p>
          <a:p>
            <a:pPr lvl="3"/>
            <a:r>
              <a:rPr lang="vi-VN" dirty="0" smtClean="0"/>
              <a:t>Điểm trung bình = tổng 3 cột điểm / 3</a:t>
            </a:r>
          </a:p>
          <a:p>
            <a:pPr lvl="1"/>
            <a:r>
              <a:rPr lang="vi-VN" dirty="0" smtClean="0"/>
              <a:t>Viết chương trình</a:t>
            </a:r>
          </a:p>
          <a:p>
            <a:pPr lvl="1"/>
            <a:endParaRPr lang="vi-VN" dirty="0" smtClean="0"/>
          </a:p>
        </p:txBody>
      </p:sp>
    </p:spTree>
    <p:extLst>
      <p:ext uri="{BB962C8B-B14F-4D97-AF65-F5344CB8AC3E}">
        <p14:creationId xmlns:p14="http://schemas.microsoft.com/office/powerpoint/2010/main" val="16771993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Cấu trúc sinh viên (Student)</a:t>
            </a:r>
          </a:p>
        </p:txBody>
      </p:sp>
      <p:sp>
        <p:nvSpPr>
          <p:cNvPr id="4" name="Rectangle 3"/>
          <p:cNvSpPr/>
          <p:nvPr/>
        </p:nvSpPr>
        <p:spPr>
          <a:xfrm>
            <a:off x="1600200" y="2438400"/>
            <a:ext cx="4572000" cy="2031325"/>
          </a:xfrm>
          <a:prstGeom prst="rect">
            <a:avLst/>
          </a:prstGeom>
          <a:solidFill>
            <a:schemeClr val="bg2">
              <a:lumMod val="10000"/>
              <a:lumOff val="90000"/>
            </a:schemeClr>
          </a:solidFill>
        </p:spPr>
        <p:txBody>
          <a:bodyPr>
            <a:spAutoFit/>
          </a:bodyPr>
          <a:lstStyle/>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student_code</a:t>
            </a:r>
            <a:r>
              <a:rPr lang="en-US" dirty="0">
                <a:solidFill>
                  <a:prstClr val="black"/>
                </a:solidFill>
                <a:latin typeface="Consolas" charset="0"/>
              </a:rPr>
              <a:t>[10];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student_name</a:t>
            </a:r>
            <a:r>
              <a:rPr lang="en-US" dirty="0">
                <a:solidFill>
                  <a:prstClr val="black"/>
                </a:solidFill>
                <a:latin typeface="Consolas" charset="0"/>
              </a:rPr>
              <a:t>[50];</a:t>
            </a:r>
          </a:p>
          <a:p>
            <a:r>
              <a:rPr lang="en-US" dirty="0">
                <a:solidFill>
                  <a:prstClr val="black"/>
                </a:solidFill>
                <a:latin typeface="Consolas" charset="0"/>
              </a:rPr>
              <a:t>	</a:t>
            </a:r>
            <a:r>
              <a:rPr lang="en-US" dirty="0">
                <a:solidFill>
                  <a:srgbClr val="0000FF"/>
                </a:solidFill>
                <a:latin typeface="Consolas" charset="0"/>
              </a:rPr>
              <a:t>float</a:t>
            </a:r>
            <a:r>
              <a:rPr lang="en-US" dirty="0">
                <a:solidFill>
                  <a:prstClr val="black"/>
                </a:solidFill>
                <a:latin typeface="Consolas" charset="0"/>
              </a:rPr>
              <a:t> math, </a:t>
            </a:r>
            <a:r>
              <a:rPr lang="en-US" dirty="0" err="1">
                <a:solidFill>
                  <a:prstClr val="black"/>
                </a:solidFill>
                <a:latin typeface="Consolas" charset="0"/>
              </a:rPr>
              <a:t>english</a:t>
            </a:r>
            <a:r>
              <a:rPr lang="en-US" dirty="0">
                <a:solidFill>
                  <a:prstClr val="black"/>
                </a:solidFill>
                <a:latin typeface="Consolas" charset="0"/>
              </a:rPr>
              <a:t>, physics;</a:t>
            </a:r>
          </a:p>
          <a:p>
            <a:r>
              <a:rPr lang="en-US" dirty="0">
                <a:solidFill>
                  <a:prstClr val="black"/>
                </a:solidFill>
                <a:latin typeface="Consolas" charset="0"/>
              </a:rPr>
              <a:t>} Student;</a:t>
            </a:r>
          </a:p>
          <a:p>
            <a:endParaRPr lang="en-US" dirty="0">
              <a:solidFill>
                <a:prstClr val="black"/>
              </a:solidFill>
              <a:latin typeface="Consolas" charset="0"/>
            </a:endParaRPr>
          </a:p>
        </p:txBody>
      </p:sp>
    </p:spTree>
    <p:extLst>
      <p:ext uri="{BB962C8B-B14F-4D97-AF65-F5344CB8AC3E}">
        <p14:creationId xmlns:p14="http://schemas.microsoft.com/office/powerpoint/2010/main" val="1171071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Khai báo mảng chưa NUM_STUDENT</a:t>
            </a:r>
          </a:p>
        </p:txBody>
      </p:sp>
      <p:sp>
        <p:nvSpPr>
          <p:cNvPr id="7" name="Rectangle 6"/>
          <p:cNvSpPr/>
          <p:nvPr/>
        </p:nvSpPr>
        <p:spPr>
          <a:xfrm>
            <a:off x="838200" y="1981200"/>
            <a:ext cx="5867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time.h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NUM_STUDENT  5</a:t>
            </a:r>
          </a:p>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student_code</a:t>
            </a:r>
            <a:r>
              <a:rPr lang="en-US" dirty="0">
                <a:solidFill>
                  <a:prstClr val="black"/>
                </a:solidFill>
                <a:latin typeface="Consolas" charset="0"/>
              </a:rPr>
              <a:t>[10];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student_name</a:t>
            </a:r>
            <a:r>
              <a:rPr lang="en-US" dirty="0">
                <a:solidFill>
                  <a:prstClr val="black"/>
                </a:solidFill>
                <a:latin typeface="Consolas" charset="0"/>
              </a:rPr>
              <a:t>[50];</a:t>
            </a:r>
          </a:p>
          <a:p>
            <a:r>
              <a:rPr lang="en-US" dirty="0">
                <a:solidFill>
                  <a:prstClr val="black"/>
                </a:solidFill>
                <a:latin typeface="Consolas" charset="0"/>
              </a:rPr>
              <a:t>	</a:t>
            </a:r>
            <a:r>
              <a:rPr lang="en-US" dirty="0">
                <a:solidFill>
                  <a:srgbClr val="0000FF"/>
                </a:solidFill>
                <a:latin typeface="Consolas" charset="0"/>
              </a:rPr>
              <a:t>float</a:t>
            </a:r>
            <a:r>
              <a:rPr lang="en-US" dirty="0">
                <a:solidFill>
                  <a:prstClr val="black"/>
                </a:solidFill>
                <a:latin typeface="Consolas" charset="0"/>
              </a:rPr>
              <a:t> math, </a:t>
            </a:r>
            <a:r>
              <a:rPr lang="en-US" dirty="0" err="1">
                <a:solidFill>
                  <a:prstClr val="black"/>
                </a:solidFill>
                <a:latin typeface="Consolas" charset="0"/>
              </a:rPr>
              <a:t>english</a:t>
            </a:r>
            <a:r>
              <a:rPr lang="en-US" dirty="0">
                <a:solidFill>
                  <a:prstClr val="black"/>
                </a:solidFill>
                <a:latin typeface="Consolas" charset="0"/>
              </a:rPr>
              <a:t>, physics;</a:t>
            </a:r>
          </a:p>
          <a:p>
            <a:r>
              <a:rPr lang="en-US" dirty="0">
                <a:solidFill>
                  <a:prstClr val="black"/>
                </a:solidFill>
                <a:latin typeface="Consolas" charset="0"/>
              </a:rPr>
              <a:t>} Student;</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a:solidFill>
                  <a:srgbClr val="008000"/>
                </a:solidFill>
                <a:latin typeface="Consolas" charset="0"/>
              </a:rPr>
              <a:t>/*List of students*/</a:t>
            </a:r>
            <a:endParaRPr lang="en-US" dirty="0">
              <a:solidFill>
                <a:prstClr val="black"/>
              </a:solidFill>
              <a:latin typeface="Consolas" charset="0"/>
            </a:endParaRPr>
          </a:p>
          <a:p>
            <a:r>
              <a:rPr lang="en-US" dirty="0">
                <a:solidFill>
                  <a:prstClr val="black"/>
                </a:solidFill>
                <a:latin typeface="Consolas" charset="0"/>
              </a:rPr>
              <a:t>	Student list[MAX_SIZE</a:t>
            </a:r>
            <a:r>
              <a:rPr lang="en-US" dirty="0" smtClean="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a:t>
            </a:r>
            <a:r>
              <a:rPr lang="is-IS" dirty="0" smtClean="0">
                <a:solidFill>
                  <a:prstClr val="black"/>
                </a:solidFill>
                <a:latin typeface="Consolas" charset="0"/>
              </a:rPr>
              <a:t>...</a:t>
            </a:r>
            <a:endParaRPr lang="en-US" dirty="0">
              <a:solidFill>
                <a:prstClr val="black"/>
              </a:solidFill>
              <a:latin typeface="Consolas" charset="0"/>
            </a:endParaRPr>
          </a:p>
        </p:txBody>
      </p:sp>
      <p:sp>
        <p:nvSpPr>
          <p:cNvPr id="8" name="TextBox 7"/>
          <p:cNvSpPr txBox="1"/>
          <p:nvPr/>
        </p:nvSpPr>
        <p:spPr>
          <a:xfrm>
            <a:off x="4800600" y="2590800"/>
            <a:ext cx="2164375" cy="369332"/>
          </a:xfrm>
          <a:prstGeom prst="rect">
            <a:avLst/>
          </a:prstGeom>
          <a:solidFill>
            <a:srgbClr val="92D050"/>
          </a:solidFill>
        </p:spPr>
        <p:txBody>
          <a:bodyPr wrap="none" rtlCol="0">
            <a:spAutoFit/>
          </a:bodyPr>
          <a:lstStyle/>
          <a:p>
            <a:r>
              <a:rPr lang="vi-VN" dirty="0" smtClean="0"/>
              <a:t>Để dùng hàm </a:t>
            </a:r>
            <a:r>
              <a:rPr lang="vi-VN" b="1" dirty="0" smtClean="0">
                <a:solidFill>
                  <a:srgbClr val="0432FF"/>
                </a:solidFill>
              </a:rPr>
              <a:t>time</a:t>
            </a:r>
            <a:endParaRPr lang="en-US" b="1" dirty="0">
              <a:solidFill>
                <a:srgbClr val="0432FF"/>
              </a:solidFill>
            </a:endParaRPr>
          </a:p>
        </p:txBody>
      </p:sp>
      <p:cxnSp>
        <p:nvCxnSpPr>
          <p:cNvPr id="10" name="Straight Arrow Connector 9"/>
          <p:cNvCxnSpPr/>
          <p:nvPr/>
        </p:nvCxnSpPr>
        <p:spPr bwMode="auto">
          <a:xfrm flipH="1">
            <a:off x="3124200" y="2743200"/>
            <a:ext cx="1676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143482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Khởi động mảng</a:t>
            </a:r>
          </a:p>
        </p:txBody>
      </p:sp>
      <p:sp>
        <p:nvSpPr>
          <p:cNvPr id="4" name="Rectangle 3"/>
          <p:cNvSpPr/>
          <p:nvPr/>
        </p:nvSpPr>
        <p:spPr>
          <a:xfrm>
            <a:off x="419100" y="2057400"/>
            <a:ext cx="8382000" cy="2308324"/>
          </a:xfrm>
          <a:prstGeom prst="rect">
            <a:avLst/>
          </a:prstGeom>
          <a:solidFill>
            <a:schemeClr val="bg2">
              <a:lumMod val="10000"/>
              <a:lumOff val="90000"/>
            </a:schemeClr>
          </a:solidFill>
        </p:spPr>
        <p:txBody>
          <a:bodyPr wrap="square">
            <a:spAutoFit/>
          </a:bodyPr>
          <a:lstStyle/>
          <a:p>
            <a:r>
              <a:rPr lang="en-US" dirty="0">
                <a:solidFill>
                  <a:srgbClr val="008000"/>
                </a:solidFill>
                <a:latin typeface="Consolas" charset="0"/>
              </a:rPr>
              <a:t>/*Initialize the list*/</a:t>
            </a:r>
            <a:endParaRPr lang="en-US" dirty="0">
              <a:solidFill>
                <a:prstClr val="black"/>
              </a:solidFill>
              <a:latin typeface="Consolas" charset="0"/>
            </a:endParaRPr>
          </a:p>
          <a:p>
            <a:r>
              <a:rPr lang="en-US" dirty="0" err="1" smtClean="0">
                <a:solidFill>
                  <a:prstClr val="black"/>
                </a:solidFill>
                <a:latin typeface="Consolas" charset="0"/>
              </a:rPr>
              <a:t>time_t</a:t>
            </a:r>
            <a:r>
              <a:rPr lang="en-US" dirty="0" smtClean="0">
                <a:solidFill>
                  <a:prstClr val="black"/>
                </a:solidFill>
                <a:latin typeface="Consolas" charset="0"/>
              </a:rPr>
              <a:t> </a:t>
            </a:r>
            <a:r>
              <a:rPr lang="en-US" dirty="0">
                <a:solidFill>
                  <a:prstClr val="black"/>
                </a:solidFill>
                <a:latin typeface="Consolas" charset="0"/>
              </a:rPr>
              <a:t>t;</a:t>
            </a:r>
          </a:p>
          <a:p>
            <a:r>
              <a:rPr lang="en-US" dirty="0" err="1" smtClean="0">
                <a:solidFill>
                  <a:prstClr val="black"/>
                </a:solidFill>
                <a:latin typeface="Consolas" charset="0"/>
              </a:rPr>
              <a:t>srand</a:t>
            </a:r>
            <a:r>
              <a:rPr lang="en-US" dirty="0">
                <a:solidFill>
                  <a:prstClr val="black"/>
                </a:solidFill>
                <a:latin typeface="Consolas" charset="0"/>
              </a:rPr>
              <a:t>((</a:t>
            </a:r>
            <a:r>
              <a:rPr lang="en-US" dirty="0">
                <a:solidFill>
                  <a:srgbClr val="0000FF"/>
                </a:solidFill>
                <a:latin typeface="Consolas" charset="0"/>
              </a:rPr>
              <a:t>unsigned</a:t>
            </a:r>
            <a:r>
              <a:rPr lang="en-US" dirty="0">
                <a:solidFill>
                  <a:prstClr val="black"/>
                </a:solidFill>
                <a:latin typeface="Consolas" charset="0"/>
              </a:rPr>
              <a:t>) time(&amp;t));</a:t>
            </a:r>
          </a:p>
          <a:p>
            <a:r>
              <a:rPr lang="en-US" dirty="0" smtClean="0">
                <a:solidFill>
                  <a:srgbClr val="0000FF"/>
                </a:solidFill>
                <a:latin typeface="Consolas" charset="0"/>
              </a:rPr>
              <a:t>for</a:t>
            </a:r>
            <a:r>
              <a:rPr lang="en-US" dirty="0" smtClean="0">
                <a:solidFill>
                  <a:prstClr val="black"/>
                </a:solidFill>
                <a:latin typeface="Consolas" charset="0"/>
              </a:rPr>
              <a:t>(</a:t>
            </a:r>
            <a:r>
              <a:rPr lang="en-US" dirty="0" err="1" smtClean="0">
                <a:solidFill>
                  <a:srgbClr val="0000FF"/>
                </a:solidFill>
                <a:latin typeface="Consolas" charset="0"/>
              </a:rPr>
              <a:t>int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&lt;NUM_STUDENT ;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].math = ((</a:t>
            </a:r>
            <a:r>
              <a:rPr lang="en-US" dirty="0">
                <a:solidFill>
                  <a:srgbClr val="0000FF"/>
                </a:solidFill>
                <a:latin typeface="Consolas" charset="0"/>
              </a:rPr>
              <a:t>float</a:t>
            </a:r>
            <a:r>
              <a:rPr lang="en-US" dirty="0">
                <a:solidFill>
                  <a:prstClr val="black"/>
                </a:solidFill>
                <a:latin typeface="Consolas" charset="0"/>
              </a:rPr>
              <a:t>)rand() / RAND_MAX)*10;</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 = ((</a:t>
            </a:r>
            <a:r>
              <a:rPr lang="en-US" dirty="0">
                <a:solidFill>
                  <a:srgbClr val="0000FF"/>
                </a:solidFill>
                <a:latin typeface="Consolas" charset="0"/>
              </a:rPr>
              <a:t>float</a:t>
            </a:r>
            <a:r>
              <a:rPr lang="en-US" dirty="0">
                <a:solidFill>
                  <a:prstClr val="black"/>
                </a:solidFill>
                <a:latin typeface="Consolas" charset="0"/>
              </a:rPr>
              <a:t>)rand() / RAND_MAX)*10;</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].physics = ((</a:t>
            </a:r>
            <a:r>
              <a:rPr lang="en-US" dirty="0">
                <a:solidFill>
                  <a:srgbClr val="0000FF"/>
                </a:solidFill>
                <a:latin typeface="Consolas" charset="0"/>
              </a:rPr>
              <a:t>float</a:t>
            </a:r>
            <a:r>
              <a:rPr lang="en-US" dirty="0">
                <a:solidFill>
                  <a:prstClr val="black"/>
                </a:solidFill>
                <a:latin typeface="Consolas" charset="0"/>
              </a:rPr>
              <a:t>)rand() / RAND_MAX)*10;</a:t>
            </a:r>
          </a:p>
          <a:p>
            <a:r>
              <a:rPr lang="en-US" dirty="0" smtClean="0">
                <a:solidFill>
                  <a:prstClr val="black"/>
                </a:solidFill>
                <a:latin typeface="Consolas" charset="0"/>
              </a:rPr>
              <a:t>}</a:t>
            </a:r>
            <a:endParaRPr lang="en-US" dirty="0">
              <a:solidFill>
                <a:prstClr val="black"/>
              </a:solidFill>
              <a:latin typeface="Consolas" charset="0"/>
            </a:endParaRPr>
          </a:p>
        </p:txBody>
      </p:sp>
      <p:sp>
        <p:nvSpPr>
          <p:cNvPr id="5" name="TextBox 4"/>
          <p:cNvSpPr txBox="1"/>
          <p:nvPr/>
        </p:nvSpPr>
        <p:spPr>
          <a:xfrm>
            <a:off x="304800" y="4625599"/>
            <a:ext cx="8305800" cy="1477328"/>
          </a:xfrm>
          <a:prstGeom prst="rect">
            <a:avLst/>
          </a:prstGeom>
          <a:noFill/>
        </p:spPr>
        <p:txBody>
          <a:bodyPr wrap="square" rtlCol="0">
            <a:spAutoFit/>
          </a:bodyPr>
          <a:lstStyle/>
          <a:p>
            <a:r>
              <a:rPr lang="vi-VN" dirty="0" smtClean="0"/>
              <a:t>Sử dụng hàm </a:t>
            </a:r>
            <a:r>
              <a:rPr lang="vi-VN" b="1" dirty="0" smtClean="0">
                <a:solidFill>
                  <a:srgbClr val="0432FF"/>
                </a:solidFill>
              </a:rPr>
              <a:t>rand()</a:t>
            </a:r>
            <a:r>
              <a:rPr lang="vi-VN" dirty="0" smtClean="0"/>
              <a:t> để sinh số nguyên từ 0 đến </a:t>
            </a:r>
            <a:r>
              <a:rPr lang="vi-VN" b="1" dirty="0" smtClean="0">
                <a:solidFill>
                  <a:srgbClr val="0432FF"/>
                </a:solidFill>
              </a:rPr>
              <a:t>RAND_MAX</a:t>
            </a:r>
            <a:r>
              <a:rPr lang="vi-VN" dirty="0" smtClean="0">
                <a:solidFill>
                  <a:srgbClr val="0432FF"/>
                </a:solidFill>
              </a:rPr>
              <a:t> </a:t>
            </a:r>
            <a:r>
              <a:rPr lang="vi-VN" dirty="0" smtClean="0"/>
              <a:t>(hằng số)</a:t>
            </a:r>
          </a:p>
          <a:p>
            <a:r>
              <a:rPr lang="vi-VN" dirty="0" smtClean="0">
                <a:solidFill>
                  <a:srgbClr val="0432FF"/>
                </a:solidFill>
              </a:rPr>
              <a:t>rand()/RAND_MAX</a:t>
            </a:r>
            <a:r>
              <a:rPr lang="vi-VN" dirty="0" smtClean="0"/>
              <a:t>: từ 0 đến 1</a:t>
            </a:r>
          </a:p>
          <a:p>
            <a:r>
              <a:rPr lang="en-US" dirty="0" smtClean="0">
                <a:solidFill>
                  <a:srgbClr val="0432FF"/>
                </a:solidFill>
              </a:rPr>
              <a:t>(r</a:t>
            </a:r>
            <a:r>
              <a:rPr lang="vi-VN" dirty="0" smtClean="0">
                <a:solidFill>
                  <a:srgbClr val="0432FF"/>
                </a:solidFill>
              </a:rPr>
              <a:t>and</a:t>
            </a:r>
            <a:r>
              <a:rPr lang="vi-VN" dirty="0">
                <a:solidFill>
                  <a:srgbClr val="0432FF"/>
                </a:solidFill>
              </a:rPr>
              <a:t>()/</a:t>
            </a:r>
            <a:r>
              <a:rPr lang="vi-VN" dirty="0" smtClean="0">
                <a:solidFill>
                  <a:srgbClr val="0432FF"/>
                </a:solidFill>
              </a:rPr>
              <a:t>RAND_MAX)*10</a:t>
            </a:r>
            <a:r>
              <a:rPr lang="vi-VN" dirty="0" smtClean="0"/>
              <a:t>: </a:t>
            </a:r>
            <a:r>
              <a:rPr lang="vi-VN" dirty="0"/>
              <a:t>từ 0 đến </a:t>
            </a:r>
            <a:r>
              <a:rPr lang="vi-VN" dirty="0" smtClean="0"/>
              <a:t>10</a:t>
            </a:r>
          </a:p>
          <a:p>
            <a:r>
              <a:rPr lang="vi-VN" b="1" dirty="0" smtClean="0">
                <a:solidFill>
                  <a:srgbClr val="0432FF"/>
                </a:solidFill>
              </a:rPr>
              <a:t>srand</a:t>
            </a:r>
            <a:r>
              <a:rPr lang="vi-VN" dirty="0" smtClean="0"/>
              <a:t>: khởi động bộ sinh ngẫu nhiên với thời gian của hệ thống (hàm </a:t>
            </a:r>
            <a:r>
              <a:rPr lang="vi-VN" b="1" dirty="0" smtClean="0">
                <a:solidFill>
                  <a:srgbClr val="0432FF"/>
                </a:solidFill>
              </a:rPr>
              <a:t>time</a:t>
            </a:r>
            <a:r>
              <a:rPr lang="vi-VN" dirty="0" smtClean="0"/>
              <a:t>)</a:t>
            </a:r>
            <a:endParaRPr lang="vi-VN" dirty="0"/>
          </a:p>
          <a:p>
            <a:endParaRPr lang="en-US" dirty="0"/>
          </a:p>
        </p:txBody>
      </p:sp>
    </p:spTree>
    <p:extLst>
      <p:ext uri="{BB962C8B-B14F-4D97-AF65-F5344CB8AC3E}">
        <p14:creationId xmlns:p14="http://schemas.microsoft.com/office/powerpoint/2010/main" val="103427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Từ khoá typedef</a:t>
            </a:r>
            <a:endParaRPr lang="en-US" dirty="0" smtClean="0"/>
          </a:p>
        </p:txBody>
      </p:sp>
      <p:sp>
        <p:nvSpPr>
          <p:cNvPr id="5" name="Content Placeholder 4"/>
          <p:cNvSpPr>
            <a:spLocks noGrp="1"/>
          </p:cNvSpPr>
          <p:nvPr>
            <p:ph idx="1"/>
          </p:nvPr>
        </p:nvSpPr>
        <p:spPr/>
        <p:txBody>
          <a:bodyPr/>
          <a:lstStyle/>
          <a:p>
            <a:r>
              <a:rPr lang="vi-VN" dirty="0" smtClean="0"/>
              <a:t>Ví dụ ở trên</a:t>
            </a:r>
          </a:p>
          <a:p>
            <a:pPr lvl="1"/>
            <a:r>
              <a:rPr lang="vi-VN" dirty="0" smtClean="0"/>
              <a:t>Tên kiểu mới “byte” được định nghĩa và có thể dùng thay cho kiểu “unsigned byte”</a:t>
            </a:r>
          </a:p>
          <a:p>
            <a:pPr lvl="2"/>
            <a:r>
              <a:rPr lang="en-US" dirty="0" smtClean="0"/>
              <a:t>=&gt; </a:t>
            </a:r>
            <a:r>
              <a:rPr lang="vi-VN" dirty="0" smtClean="0"/>
              <a:t>Tăng ý nghĩa cho “unsigned char”: kiểu sau khi định nghĩa mô tả các byte dữ liệu, và đương nhiên không có dấu</a:t>
            </a:r>
          </a:p>
          <a:p>
            <a:pPr lvl="2"/>
            <a:r>
              <a:rPr lang="vi-VN" dirty="0" smtClean="0"/>
              <a:t>=&gt; Ngắn hơn trong viết mã</a:t>
            </a:r>
          </a:p>
          <a:p>
            <a:pPr lvl="2"/>
            <a:r>
              <a:rPr lang="vi-VN" dirty="0" smtClean="0"/>
              <a:t>=&gt; Có thể dùng tương thích với kiểu gốc</a:t>
            </a:r>
          </a:p>
          <a:p>
            <a:pPr lvl="3"/>
            <a:r>
              <a:rPr lang="vi-VN" dirty="0" smtClean="0"/>
              <a:t>Biến a (kiểu mới) có thể gán cho biến c (kiểu gốc)</a:t>
            </a:r>
          </a:p>
          <a:p>
            <a:pPr lvl="3"/>
            <a:r>
              <a:rPr lang="vi-VN" dirty="0"/>
              <a:t>Biến a (kiểu mới) có thể </a:t>
            </a:r>
            <a:r>
              <a:rPr lang="vi-VN" dirty="0" smtClean="0"/>
              <a:t>nhận từ biến b </a:t>
            </a:r>
            <a:r>
              <a:rPr lang="vi-VN" dirty="0"/>
              <a:t>(kiểu gốc</a:t>
            </a:r>
            <a:r>
              <a:rPr lang="vi-VN" dirty="0" smtClean="0"/>
              <a:t>)</a:t>
            </a:r>
          </a:p>
          <a:p>
            <a:pPr lvl="3"/>
            <a:r>
              <a:rPr lang="vi-VN" dirty="0" smtClean="0"/>
              <a:t>Có thể in biến a (kiểu mới) như một số hay một ký tự</a:t>
            </a:r>
          </a:p>
          <a:p>
            <a:pPr lvl="3"/>
            <a:r>
              <a:rPr lang="vi-VN" dirty="0" smtClean="0"/>
              <a:t>Biến a có thể tham gia vào biểu thức với các toán tử dùng được cho kiểu gốc (nếu muốn)</a:t>
            </a:r>
            <a:endParaRPr lang="vi-VN" dirty="0"/>
          </a:p>
          <a:p>
            <a:pPr lvl="3"/>
            <a:endParaRPr lang="en-US" dirty="0"/>
          </a:p>
        </p:txBody>
      </p:sp>
    </p:spTree>
    <p:extLst>
      <p:ext uri="{BB962C8B-B14F-4D97-AF65-F5344CB8AC3E}">
        <p14:creationId xmlns:p14="http://schemas.microsoft.com/office/powerpoint/2010/main" val="13672232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Tìm giá trị lớn nhất và bé nhất trong mảng</a:t>
            </a:r>
          </a:p>
        </p:txBody>
      </p:sp>
      <p:sp>
        <p:nvSpPr>
          <p:cNvPr id="5" name="Rectangle 4"/>
          <p:cNvSpPr/>
          <p:nvPr/>
        </p:nvSpPr>
        <p:spPr>
          <a:xfrm>
            <a:off x="152401" y="2438400"/>
            <a:ext cx="8915400" cy="2585323"/>
          </a:xfrm>
          <a:prstGeom prst="rect">
            <a:avLst/>
          </a:prstGeom>
          <a:solidFill>
            <a:schemeClr val="bg2">
              <a:lumMod val="10000"/>
              <a:lumOff val="90000"/>
            </a:schemeClr>
          </a:solidFill>
        </p:spPr>
        <p:txBody>
          <a:bodyPr wrap="square">
            <a:spAutoFit/>
          </a:bodyPr>
          <a:lstStyle/>
          <a:p>
            <a:r>
              <a:rPr lang="en-US" dirty="0" smtClean="0">
                <a:solidFill>
                  <a:srgbClr val="008000"/>
                </a:solidFill>
                <a:latin typeface="Consolas" charset="0"/>
              </a:rPr>
              <a:t>/*</a:t>
            </a:r>
            <a:r>
              <a:rPr lang="en-US" dirty="0">
                <a:solidFill>
                  <a:srgbClr val="008000"/>
                </a:solidFill>
                <a:latin typeface="Consolas" charset="0"/>
              </a:rPr>
              <a:t>Find max </a:t>
            </a:r>
            <a:r>
              <a:rPr lang="en-US" dirty="0" err="1">
                <a:solidFill>
                  <a:srgbClr val="008000"/>
                </a:solidFill>
                <a:latin typeface="Consolas" charset="0"/>
              </a:rPr>
              <a:t>gpa</a:t>
            </a:r>
            <a:r>
              <a:rPr lang="en-US" dirty="0">
                <a:solidFill>
                  <a:srgbClr val="008000"/>
                </a:solidFill>
                <a:latin typeface="Consolas" charset="0"/>
              </a:rPr>
              <a:t> and min </a:t>
            </a:r>
            <a:r>
              <a:rPr lang="en-US" dirty="0" err="1">
                <a:solidFill>
                  <a:srgbClr val="008000"/>
                </a:solidFill>
                <a:latin typeface="Consolas" charset="0"/>
              </a:rPr>
              <a:t>gpa</a:t>
            </a:r>
            <a:r>
              <a:rPr lang="en-US" dirty="0">
                <a:solidFill>
                  <a:srgbClr val="008000"/>
                </a:solidFill>
                <a:latin typeface="Consolas" charset="0"/>
              </a:rPr>
              <a:t>*/</a:t>
            </a:r>
            <a:endParaRPr lang="en-US" dirty="0">
              <a:solidFill>
                <a:prstClr val="black"/>
              </a:solidFill>
              <a:latin typeface="Consolas" charset="0"/>
            </a:endParaRPr>
          </a:p>
          <a:p>
            <a:r>
              <a:rPr lang="en-US" dirty="0" smtClean="0">
                <a:solidFill>
                  <a:srgbClr val="0000FF"/>
                </a:solidFill>
                <a:latin typeface="Consolas" charset="0"/>
              </a:rPr>
              <a:t>float</a:t>
            </a:r>
            <a:r>
              <a:rPr lang="en-US" dirty="0" smtClean="0">
                <a:solidFill>
                  <a:prstClr val="black"/>
                </a:solidFill>
                <a:latin typeface="Consolas" charset="0"/>
              </a:rPr>
              <a:t> </a:t>
            </a:r>
            <a:r>
              <a:rPr lang="en-US" dirty="0" err="1">
                <a:solidFill>
                  <a:prstClr val="black"/>
                </a:solidFill>
                <a:latin typeface="Consolas" charset="0"/>
              </a:rPr>
              <a:t>gpa_max</a:t>
            </a:r>
            <a:r>
              <a:rPr lang="en-US" dirty="0">
                <a:solidFill>
                  <a:prstClr val="black"/>
                </a:solidFill>
                <a:latin typeface="Consolas" charset="0"/>
              </a:rPr>
              <a:t> = -1.0f;</a:t>
            </a:r>
          </a:p>
          <a:p>
            <a:r>
              <a:rPr lang="en-US" dirty="0" smtClean="0">
                <a:solidFill>
                  <a:srgbClr val="0000FF"/>
                </a:solidFill>
                <a:latin typeface="Consolas" charset="0"/>
              </a:rPr>
              <a:t>float</a:t>
            </a:r>
            <a:r>
              <a:rPr lang="en-US" dirty="0" smtClean="0">
                <a:solidFill>
                  <a:prstClr val="black"/>
                </a:solidFill>
                <a:latin typeface="Consolas" charset="0"/>
              </a:rPr>
              <a:t> </a:t>
            </a:r>
            <a:r>
              <a:rPr lang="en-US" dirty="0" err="1">
                <a:solidFill>
                  <a:prstClr val="black"/>
                </a:solidFill>
                <a:latin typeface="Consolas" charset="0"/>
              </a:rPr>
              <a:t>gpa_min</a:t>
            </a:r>
            <a:r>
              <a:rPr lang="en-US" dirty="0">
                <a:solidFill>
                  <a:prstClr val="black"/>
                </a:solidFill>
                <a:latin typeface="Consolas" charset="0"/>
              </a:rPr>
              <a:t> = 11.0f;</a:t>
            </a:r>
          </a:p>
          <a:p>
            <a:r>
              <a:rPr lang="en-US" dirty="0" smtClean="0">
                <a:solidFill>
                  <a:srgbClr val="0000FF"/>
                </a:solidFill>
                <a:latin typeface="Consolas" charset="0"/>
              </a:rPr>
              <a:t>float</a:t>
            </a:r>
            <a:r>
              <a:rPr lang="en-US" dirty="0" smtClean="0">
                <a:solidFill>
                  <a:prstClr val="black"/>
                </a:solidFill>
                <a:latin typeface="Consolas" charset="0"/>
              </a:rPr>
              <a:t> </a:t>
            </a:r>
            <a:r>
              <a:rPr lang="en-US" dirty="0" err="1">
                <a:solidFill>
                  <a:prstClr val="black"/>
                </a:solidFill>
                <a:latin typeface="Consolas" charset="0"/>
              </a:rPr>
              <a:t>gpa</a:t>
            </a:r>
            <a:r>
              <a:rPr lang="en-US" dirty="0">
                <a:solidFill>
                  <a:prstClr val="black"/>
                </a:solidFill>
                <a:latin typeface="Consolas" charset="0"/>
              </a:rPr>
              <a:t>;</a:t>
            </a:r>
          </a:p>
          <a:p>
            <a:r>
              <a:rPr lang="en-US" dirty="0" smtClean="0">
                <a:solidFill>
                  <a:srgbClr val="0000FF"/>
                </a:solidFill>
                <a:latin typeface="Consolas" charset="0"/>
              </a:rPr>
              <a:t>for</a:t>
            </a:r>
            <a:r>
              <a:rPr lang="en-US" dirty="0" smtClean="0">
                <a:solidFill>
                  <a:prstClr val="black"/>
                </a:solidFill>
                <a:latin typeface="Consolas" charset="0"/>
              </a:rPr>
              <a:t>(</a:t>
            </a:r>
            <a:r>
              <a:rPr lang="en-US" dirty="0" err="1" smtClean="0">
                <a:solidFill>
                  <a:srgbClr val="0000FF"/>
                </a:solidFill>
                <a:latin typeface="Consolas" charset="0"/>
              </a:rPr>
              <a:t>int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smtClean="0">
                <a:solidFill>
                  <a:prstClr val="black"/>
                </a:solidFill>
                <a:latin typeface="Consolas" charset="0"/>
              </a:rPr>
              <a:t>i</a:t>
            </a:r>
            <a:r>
              <a:rPr lang="en-US" dirty="0" smtClean="0">
                <a:solidFill>
                  <a:prstClr val="black"/>
                </a:solidFill>
                <a:latin typeface="Consolas" charset="0"/>
              </a:rPr>
              <a:t>&lt;</a:t>
            </a:r>
            <a:r>
              <a:rPr lang="vi-VN" dirty="0" smtClean="0">
                <a:solidFill>
                  <a:prstClr val="black"/>
                </a:solidFill>
                <a:latin typeface="Consolas" charset="0"/>
              </a:rPr>
              <a:t>NUM_STUDENT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smtClean="0">
                <a:solidFill>
                  <a:prstClr val="black"/>
                </a:solidFill>
                <a:latin typeface="Consolas" charset="0"/>
              </a:rPr>
              <a:t>	</a:t>
            </a:r>
            <a:r>
              <a:rPr lang="en-US" dirty="0" err="1" smtClean="0">
                <a:solidFill>
                  <a:prstClr val="black"/>
                </a:solidFill>
                <a:latin typeface="Consolas" charset="0"/>
              </a:rPr>
              <a:t>gpa</a:t>
            </a:r>
            <a:r>
              <a:rPr lang="en-US" dirty="0" smtClean="0">
                <a:solidFill>
                  <a:prstClr val="black"/>
                </a:solidFill>
                <a:latin typeface="Consolas" charset="0"/>
              </a:rPr>
              <a:t> </a:t>
            </a:r>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].math + list[</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 + list[</a:t>
            </a:r>
            <a:r>
              <a:rPr lang="en-US" dirty="0" err="1">
                <a:solidFill>
                  <a:prstClr val="black"/>
                </a:solidFill>
                <a:latin typeface="Consolas" charset="0"/>
              </a:rPr>
              <a:t>i</a:t>
            </a:r>
            <a:r>
              <a:rPr lang="en-US" dirty="0">
                <a:solidFill>
                  <a:prstClr val="black"/>
                </a:solidFill>
                <a:latin typeface="Consolas" charset="0"/>
              </a:rPr>
              <a:t>].physics)/3;</a:t>
            </a:r>
          </a:p>
          <a:p>
            <a:r>
              <a:rPr lang="en-US" dirty="0">
                <a:solidFill>
                  <a:prstClr val="black"/>
                </a:solidFill>
                <a:latin typeface="Consolas" charset="0"/>
              </a:rPr>
              <a:t>	</a:t>
            </a:r>
            <a:r>
              <a:rPr lang="en-US" dirty="0" smtClean="0">
                <a:solidFill>
                  <a:srgbClr val="0000FF"/>
                </a:solidFill>
                <a:latin typeface="Consolas" charset="0"/>
              </a:rPr>
              <a:t>if</a:t>
            </a:r>
            <a:r>
              <a:rPr lang="en-US" dirty="0" smtClean="0">
                <a:solidFill>
                  <a:prstClr val="black"/>
                </a:solidFill>
                <a:latin typeface="Consolas" charset="0"/>
              </a:rPr>
              <a:t>(</a:t>
            </a:r>
            <a:r>
              <a:rPr lang="en-US" dirty="0" err="1" smtClean="0">
                <a:solidFill>
                  <a:prstClr val="black"/>
                </a:solidFill>
                <a:latin typeface="Consolas" charset="0"/>
              </a:rPr>
              <a:t>gpa_max</a:t>
            </a:r>
            <a:r>
              <a:rPr lang="en-US" dirty="0" smtClean="0">
                <a:solidFill>
                  <a:prstClr val="black"/>
                </a:solidFill>
                <a:latin typeface="Consolas" charset="0"/>
              </a:rPr>
              <a:t> </a:t>
            </a:r>
            <a:r>
              <a:rPr lang="en-US" dirty="0">
                <a:solidFill>
                  <a:prstClr val="black"/>
                </a:solidFill>
                <a:latin typeface="Consolas" charset="0"/>
              </a:rPr>
              <a:t>&lt; </a:t>
            </a:r>
            <a:r>
              <a:rPr lang="en-US" dirty="0" err="1">
                <a:solidFill>
                  <a:prstClr val="black"/>
                </a:solidFill>
                <a:latin typeface="Consolas" charset="0"/>
              </a:rPr>
              <a:t>gpa</a:t>
            </a:r>
            <a:r>
              <a:rPr lang="en-US" dirty="0">
                <a:solidFill>
                  <a:prstClr val="black"/>
                </a:solidFill>
                <a:latin typeface="Consolas" charset="0"/>
              </a:rPr>
              <a:t>) </a:t>
            </a:r>
            <a:r>
              <a:rPr lang="en-US" dirty="0" err="1">
                <a:solidFill>
                  <a:prstClr val="black"/>
                </a:solidFill>
                <a:latin typeface="Consolas" charset="0"/>
              </a:rPr>
              <a:t>gpa_max</a:t>
            </a:r>
            <a:r>
              <a:rPr lang="en-US" dirty="0">
                <a:solidFill>
                  <a:prstClr val="black"/>
                </a:solidFill>
                <a:latin typeface="Consolas" charset="0"/>
              </a:rPr>
              <a:t> = </a:t>
            </a:r>
            <a:r>
              <a:rPr lang="en-US" dirty="0" err="1">
                <a:solidFill>
                  <a:prstClr val="black"/>
                </a:solidFill>
                <a:latin typeface="Consolas" charset="0"/>
              </a:rPr>
              <a:t>gpa</a:t>
            </a:r>
            <a:r>
              <a:rPr lang="en-US" dirty="0">
                <a:solidFill>
                  <a:prstClr val="black"/>
                </a:solidFill>
                <a:latin typeface="Consolas" charset="0"/>
              </a:rPr>
              <a:t>;</a:t>
            </a:r>
          </a:p>
          <a:p>
            <a:r>
              <a:rPr lang="en-US" dirty="0">
                <a:solidFill>
                  <a:prstClr val="black"/>
                </a:solidFill>
                <a:latin typeface="Consolas" charset="0"/>
              </a:rPr>
              <a:t>	</a:t>
            </a:r>
            <a:r>
              <a:rPr lang="en-US" dirty="0" smtClean="0">
                <a:solidFill>
                  <a:srgbClr val="0000FF"/>
                </a:solidFill>
                <a:latin typeface="Consolas" charset="0"/>
              </a:rPr>
              <a:t>if</a:t>
            </a:r>
            <a:r>
              <a:rPr lang="en-US" dirty="0" smtClean="0">
                <a:solidFill>
                  <a:prstClr val="black"/>
                </a:solidFill>
                <a:latin typeface="Consolas" charset="0"/>
              </a:rPr>
              <a:t>(</a:t>
            </a:r>
            <a:r>
              <a:rPr lang="en-US" dirty="0" err="1" smtClean="0">
                <a:solidFill>
                  <a:prstClr val="black"/>
                </a:solidFill>
                <a:latin typeface="Consolas" charset="0"/>
              </a:rPr>
              <a:t>gpa_min</a:t>
            </a:r>
            <a:r>
              <a:rPr lang="en-US" dirty="0" smtClean="0">
                <a:solidFill>
                  <a:prstClr val="black"/>
                </a:solidFill>
                <a:latin typeface="Consolas" charset="0"/>
              </a:rPr>
              <a:t> </a:t>
            </a:r>
            <a:r>
              <a:rPr lang="en-US" dirty="0">
                <a:solidFill>
                  <a:prstClr val="black"/>
                </a:solidFill>
                <a:latin typeface="Consolas" charset="0"/>
              </a:rPr>
              <a:t>&gt; </a:t>
            </a:r>
            <a:r>
              <a:rPr lang="en-US" dirty="0" err="1">
                <a:solidFill>
                  <a:prstClr val="black"/>
                </a:solidFill>
                <a:latin typeface="Consolas" charset="0"/>
              </a:rPr>
              <a:t>gpa</a:t>
            </a:r>
            <a:r>
              <a:rPr lang="en-US" dirty="0">
                <a:solidFill>
                  <a:prstClr val="black"/>
                </a:solidFill>
                <a:latin typeface="Consolas" charset="0"/>
              </a:rPr>
              <a:t>) </a:t>
            </a:r>
            <a:r>
              <a:rPr lang="en-US" dirty="0" err="1">
                <a:solidFill>
                  <a:prstClr val="black"/>
                </a:solidFill>
                <a:latin typeface="Consolas" charset="0"/>
              </a:rPr>
              <a:t>gpa_min</a:t>
            </a:r>
            <a:r>
              <a:rPr lang="en-US" dirty="0">
                <a:solidFill>
                  <a:prstClr val="black"/>
                </a:solidFill>
                <a:latin typeface="Consolas" charset="0"/>
              </a:rPr>
              <a:t> = </a:t>
            </a:r>
            <a:r>
              <a:rPr lang="en-US" dirty="0" err="1">
                <a:solidFill>
                  <a:prstClr val="black"/>
                </a:solidFill>
                <a:latin typeface="Consolas" charset="0"/>
              </a:rPr>
              <a:t>gpa</a:t>
            </a:r>
            <a:r>
              <a:rPr lang="en-US" dirty="0">
                <a:solidFill>
                  <a:prstClr val="black"/>
                </a:solidFill>
                <a:latin typeface="Consolas" charset="0"/>
              </a:rPr>
              <a:t>;</a:t>
            </a:r>
          </a:p>
          <a:p>
            <a:r>
              <a:rPr lang="en-US" dirty="0" smtClean="0">
                <a:solidFill>
                  <a:prstClr val="black"/>
                </a:solidFill>
                <a:latin typeface="Consolas" charset="0"/>
              </a:rPr>
              <a:t>}</a:t>
            </a:r>
            <a:endParaRPr lang="en-US" dirty="0">
              <a:solidFill>
                <a:prstClr val="black"/>
              </a:solidFill>
              <a:latin typeface="Consolas" charset="0"/>
            </a:endParaRPr>
          </a:p>
        </p:txBody>
      </p:sp>
    </p:spTree>
    <p:extLst>
      <p:ext uri="{BB962C8B-B14F-4D97-AF65-F5344CB8AC3E}">
        <p14:creationId xmlns:p14="http://schemas.microsoft.com/office/powerpoint/2010/main" val="3989976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In ra mảng và giá trị bé nhất và lớn nhất tìm được</a:t>
            </a:r>
          </a:p>
        </p:txBody>
      </p:sp>
      <p:sp>
        <p:nvSpPr>
          <p:cNvPr id="4" name="Rectangle 3"/>
          <p:cNvSpPr/>
          <p:nvPr/>
        </p:nvSpPr>
        <p:spPr>
          <a:xfrm>
            <a:off x="152400" y="2042831"/>
            <a:ext cx="8763000" cy="4801314"/>
          </a:xfrm>
          <a:prstGeom prst="rect">
            <a:avLst/>
          </a:prstGeom>
          <a:solidFill>
            <a:schemeClr val="bg2">
              <a:lumMod val="10000"/>
              <a:lumOff val="90000"/>
            </a:schemeClr>
          </a:solidFill>
        </p:spPr>
        <p:txBody>
          <a:bodyPr wrap="square">
            <a:spAutoFit/>
          </a:bodyPr>
          <a:lstStyle/>
          <a:p>
            <a:r>
              <a:rPr lang="en-US" dirty="0" smtClean="0">
                <a:solidFill>
                  <a:srgbClr val="008000"/>
                </a:solidFill>
                <a:latin typeface="Consolas" charset="0"/>
              </a:rPr>
              <a:t>/*</a:t>
            </a:r>
            <a:r>
              <a:rPr lang="en-US" dirty="0">
                <a:solidFill>
                  <a:srgbClr val="008000"/>
                </a:solidFill>
                <a:latin typeface="Consolas" charset="0"/>
              </a:rPr>
              <a:t>Print scoreboard, max </a:t>
            </a:r>
            <a:r>
              <a:rPr lang="en-US" dirty="0" err="1">
                <a:solidFill>
                  <a:srgbClr val="008000"/>
                </a:solidFill>
                <a:latin typeface="Consolas" charset="0"/>
              </a:rPr>
              <a:t>gpa</a:t>
            </a:r>
            <a:r>
              <a:rPr lang="en-US" dirty="0">
                <a:solidFill>
                  <a:srgbClr val="008000"/>
                </a:solidFill>
                <a:latin typeface="Consolas" charset="0"/>
              </a:rPr>
              <a:t>, and min </a:t>
            </a:r>
            <a:r>
              <a:rPr lang="en-US" dirty="0" err="1">
                <a:solidFill>
                  <a:srgbClr val="008000"/>
                </a:solidFill>
                <a:latin typeface="Consolas" charset="0"/>
              </a:rPr>
              <a:t>gpa</a:t>
            </a:r>
            <a:r>
              <a:rPr lang="en-US" dirty="0">
                <a:solidFill>
                  <a:srgbClr val="008000"/>
                </a:solidFill>
                <a:latin typeface="Consolas" charset="0"/>
              </a:rPr>
              <a:t>*/</a:t>
            </a:r>
            <a:endParaRPr lang="en-US" dirty="0">
              <a:solidFill>
                <a:prstClr val="black"/>
              </a:solidFill>
              <a:latin typeface="Consolas" charset="0"/>
            </a:endParaRPr>
          </a:p>
          <a:p>
            <a:r>
              <a:rPr lang="hr-HR" dirty="0" err="1" smtClean="0">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"|%8s|%8s|%8s|%8s|\n"</a:t>
            </a:r>
            <a:r>
              <a:rPr lang="hr-HR" dirty="0">
                <a:solidFill>
                  <a:prstClr val="black"/>
                </a:solidFill>
                <a:latin typeface="Consolas" charset="0"/>
              </a:rPr>
              <a:t>, </a:t>
            </a:r>
          </a:p>
          <a:p>
            <a:r>
              <a:rPr lang="de-DE" dirty="0">
                <a:solidFill>
                  <a:prstClr val="black"/>
                </a:solidFill>
                <a:latin typeface="Consolas" charset="0"/>
              </a:rPr>
              <a:t>		</a:t>
            </a:r>
            <a:r>
              <a:rPr lang="de-DE" dirty="0" smtClean="0">
                <a:solidFill>
                  <a:srgbClr val="A31515"/>
                </a:solidFill>
                <a:latin typeface="Consolas" charset="0"/>
              </a:rPr>
              <a:t>"</a:t>
            </a:r>
            <a:r>
              <a:rPr lang="de-DE" dirty="0">
                <a:solidFill>
                  <a:srgbClr val="A31515"/>
                </a:solidFill>
                <a:latin typeface="Consolas" charset="0"/>
              </a:rPr>
              <a:t>MATH"</a:t>
            </a:r>
            <a:r>
              <a:rPr lang="de-DE" dirty="0">
                <a:solidFill>
                  <a:prstClr val="black"/>
                </a:solidFill>
                <a:latin typeface="Consolas" charset="0"/>
              </a:rPr>
              <a:t>,</a:t>
            </a:r>
          </a:p>
          <a:p>
            <a:r>
              <a:rPr lang="es-ES_tradnl" dirty="0">
                <a:solidFill>
                  <a:prstClr val="black"/>
                </a:solidFill>
                <a:latin typeface="Consolas" charset="0"/>
              </a:rPr>
              <a:t>		</a:t>
            </a:r>
            <a:r>
              <a:rPr lang="es-ES_tradnl" dirty="0" smtClean="0">
                <a:solidFill>
                  <a:srgbClr val="A31515"/>
                </a:solidFill>
                <a:latin typeface="Consolas" charset="0"/>
              </a:rPr>
              <a:t>"</a:t>
            </a:r>
            <a:r>
              <a:rPr lang="es-ES_tradnl" dirty="0">
                <a:solidFill>
                  <a:srgbClr val="A31515"/>
                </a:solidFill>
                <a:latin typeface="Consolas" charset="0"/>
              </a:rPr>
              <a:t>ENGLISH"</a:t>
            </a:r>
            <a:r>
              <a:rPr lang="es-ES_tradnl" dirty="0">
                <a:solidFill>
                  <a:prstClr val="black"/>
                </a:solidFill>
                <a:latin typeface="Consolas" charset="0"/>
              </a:rPr>
              <a:t>,</a:t>
            </a:r>
          </a:p>
          <a:p>
            <a:r>
              <a:rPr lang="en-US" dirty="0">
                <a:solidFill>
                  <a:prstClr val="black"/>
                </a:solidFill>
                <a:latin typeface="Consolas" charset="0"/>
              </a:rPr>
              <a:t>		</a:t>
            </a:r>
            <a:r>
              <a:rPr lang="en-US" dirty="0" smtClean="0">
                <a:solidFill>
                  <a:srgbClr val="A31515"/>
                </a:solidFill>
                <a:latin typeface="Consolas" charset="0"/>
              </a:rPr>
              <a:t>"</a:t>
            </a:r>
            <a:r>
              <a:rPr lang="en-US" dirty="0">
                <a:solidFill>
                  <a:srgbClr val="A31515"/>
                </a:solidFill>
                <a:latin typeface="Consolas" charset="0"/>
              </a:rPr>
              <a:t>PHYSICS"</a:t>
            </a:r>
            <a:r>
              <a:rPr lang="en-US" dirty="0">
                <a:solidFill>
                  <a:prstClr val="black"/>
                </a:solidFill>
                <a:latin typeface="Consolas" charset="0"/>
              </a:rPr>
              <a:t>,</a:t>
            </a:r>
          </a:p>
          <a:p>
            <a:r>
              <a:rPr lang="it-IT" dirty="0">
                <a:solidFill>
                  <a:prstClr val="black"/>
                </a:solidFill>
                <a:latin typeface="Consolas" charset="0"/>
              </a:rPr>
              <a:t>		</a:t>
            </a:r>
            <a:r>
              <a:rPr lang="it-IT" dirty="0" smtClean="0">
                <a:solidFill>
                  <a:srgbClr val="A31515"/>
                </a:solidFill>
                <a:latin typeface="Consolas" charset="0"/>
              </a:rPr>
              <a:t>"</a:t>
            </a:r>
            <a:r>
              <a:rPr lang="it-IT" dirty="0">
                <a:solidFill>
                  <a:srgbClr val="A31515"/>
                </a:solidFill>
                <a:latin typeface="Consolas" charset="0"/>
              </a:rPr>
              <a:t>GPA"</a:t>
            </a:r>
            <a:r>
              <a:rPr lang="it-IT" dirty="0">
                <a:solidFill>
                  <a:prstClr val="black"/>
                </a:solidFill>
                <a:latin typeface="Consolas" charset="0"/>
              </a:rPr>
              <a:t>);</a:t>
            </a:r>
          </a:p>
          <a:p>
            <a:r>
              <a:rPr lang="en-US" dirty="0" err="1" smtClean="0">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t>
            </a:r>
            <a:r>
              <a:rPr lang="en-US" dirty="0">
                <a:solidFill>
                  <a:prstClr val="black"/>
                </a:solidFill>
                <a:latin typeface="Consolas" charset="0"/>
              </a:rPr>
              <a:t>);</a:t>
            </a:r>
          </a:p>
          <a:p>
            <a:r>
              <a:rPr lang="en-US" dirty="0" smtClean="0">
                <a:solidFill>
                  <a:srgbClr val="0000FF"/>
                </a:solidFill>
                <a:latin typeface="Consolas" charset="0"/>
              </a:rPr>
              <a:t>for</a:t>
            </a:r>
            <a:r>
              <a:rPr lang="en-US" dirty="0" smtClean="0">
                <a:solidFill>
                  <a:prstClr val="black"/>
                </a:solidFill>
                <a:latin typeface="Consolas" charset="0"/>
              </a:rPr>
              <a:t>(</a:t>
            </a:r>
            <a:r>
              <a:rPr lang="en-US" dirty="0" err="1" smtClean="0">
                <a:solidFill>
                  <a:srgbClr val="0000FF"/>
                </a:solidFill>
                <a:latin typeface="Consolas" charset="0"/>
              </a:rPr>
              <a:t>int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smtClean="0">
                <a:solidFill>
                  <a:prstClr val="black"/>
                </a:solidFill>
                <a:latin typeface="Consolas" charset="0"/>
              </a:rPr>
              <a:t>i</a:t>
            </a:r>
            <a:r>
              <a:rPr lang="en-US" dirty="0" smtClean="0">
                <a:solidFill>
                  <a:prstClr val="black"/>
                </a:solidFill>
                <a:latin typeface="Consolas" charset="0"/>
              </a:rPr>
              <a:t>&lt;</a:t>
            </a:r>
            <a:r>
              <a:rPr lang="vi-VN" dirty="0" smtClean="0">
                <a:solidFill>
                  <a:prstClr val="black"/>
                </a:solidFill>
                <a:latin typeface="Consolas" charset="0"/>
              </a:rPr>
              <a:t>NUM_STUDENT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smtClean="0">
                <a:solidFill>
                  <a:prstClr val="black"/>
                </a:solidFill>
                <a:latin typeface="Consolas" charset="0"/>
              </a:rPr>
              <a:t>gpa</a:t>
            </a:r>
            <a:r>
              <a:rPr lang="en-US" dirty="0" smtClean="0">
                <a:solidFill>
                  <a:prstClr val="black"/>
                </a:solidFill>
                <a:latin typeface="Consolas" charset="0"/>
              </a:rPr>
              <a:t> </a:t>
            </a:r>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].math + list[</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 + list[</a:t>
            </a:r>
            <a:r>
              <a:rPr lang="en-US" dirty="0" err="1">
                <a:solidFill>
                  <a:prstClr val="black"/>
                </a:solidFill>
                <a:latin typeface="Consolas" charset="0"/>
              </a:rPr>
              <a:t>i</a:t>
            </a:r>
            <a:r>
              <a:rPr lang="en-US" dirty="0">
                <a:solidFill>
                  <a:prstClr val="black"/>
                </a:solidFill>
                <a:latin typeface="Consolas" charset="0"/>
              </a:rPr>
              <a:t>].physics)/3;</a:t>
            </a:r>
          </a:p>
          <a:p>
            <a:r>
              <a:rPr lang="hr-HR" dirty="0">
                <a:solidFill>
                  <a:prstClr val="black"/>
                </a:solidFill>
                <a:latin typeface="Consolas" charset="0"/>
              </a:rPr>
              <a:t>	</a:t>
            </a:r>
            <a:r>
              <a:rPr lang="hr-HR" dirty="0" err="1" smtClean="0">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"|%8.1f|%8.1f|%8.1f|%8.1f|\n"</a:t>
            </a:r>
            <a:r>
              <a:rPr lang="hr-HR" dirty="0">
                <a:solidFill>
                  <a:prstClr val="black"/>
                </a:solidFill>
                <a:latin typeface="Consolas" charset="0"/>
              </a:rPr>
              <a:t>, </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].math,</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].physics,</a:t>
            </a:r>
          </a:p>
          <a:p>
            <a:r>
              <a:rPr lang="it-IT" dirty="0">
                <a:solidFill>
                  <a:prstClr val="black"/>
                </a:solidFill>
                <a:latin typeface="Consolas" charset="0"/>
              </a:rPr>
              <a:t>		</a:t>
            </a:r>
            <a:r>
              <a:rPr lang="it-IT" dirty="0" err="1" smtClean="0">
                <a:solidFill>
                  <a:prstClr val="black"/>
                </a:solidFill>
                <a:latin typeface="Consolas" charset="0"/>
              </a:rPr>
              <a:t>gpa</a:t>
            </a:r>
            <a:r>
              <a:rPr lang="it-IT" dirty="0">
                <a:solidFill>
                  <a:prstClr val="black"/>
                </a:solidFill>
                <a:latin typeface="Consolas" charset="0"/>
              </a:rPr>
              <a:t>);</a:t>
            </a:r>
          </a:p>
          <a:p>
            <a:r>
              <a:rPr lang="it-IT" dirty="0" smtClean="0">
                <a:solidFill>
                  <a:prstClr val="black"/>
                </a:solidFill>
                <a:latin typeface="Consolas" charset="0"/>
              </a:rPr>
              <a:t>}</a:t>
            </a:r>
            <a:endParaRPr lang="it-IT" dirty="0">
              <a:solidFill>
                <a:prstClr val="black"/>
              </a:solidFill>
              <a:latin typeface="Consolas" charset="0"/>
            </a:endParaRPr>
          </a:p>
          <a:p>
            <a:r>
              <a:rPr lang="en-US" dirty="0" err="1" smtClean="0">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"%-20s%4.1f\n"</a:t>
            </a:r>
            <a:r>
              <a:rPr lang="en-US" dirty="0">
                <a:solidFill>
                  <a:prstClr val="black"/>
                </a:solidFill>
                <a:latin typeface="Consolas" charset="0"/>
              </a:rPr>
              <a:t>, </a:t>
            </a:r>
            <a:r>
              <a:rPr lang="en-US" dirty="0">
                <a:solidFill>
                  <a:srgbClr val="A31515"/>
                </a:solidFill>
                <a:latin typeface="Consolas" charset="0"/>
              </a:rPr>
              <a:t>"MAX GPA:"</a:t>
            </a:r>
            <a:r>
              <a:rPr lang="en-US" dirty="0">
                <a:solidFill>
                  <a:prstClr val="black"/>
                </a:solidFill>
                <a:latin typeface="Consolas" charset="0"/>
              </a:rPr>
              <a:t>, </a:t>
            </a:r>
            <a:r>
              <a:rPr lang="en-US" dirty="0" err="1">
                <a:solidFill>
                  <a:prstClr val="black"/>
                </a:solidFill>
                <a:latin typeface="Consolas" charset="0"/>
              </a:rPr>
              <a:t>gpa_max</a:t>
            </a:r>
            <a:r>
              <a:rPr lang="en-US" dirty="0">
                <a:solidFill>
                  <a:prstClr val="black"/>
                </a:solidFill>
                <a:latin typeface="Consolas" charset="0"/>
              </a:rPr>
              <a:t>);</a:t>
            </a:r>
          </a:p>
          <a:p>
            <a:r>
              <a:rPr lang="en-US" dirty="0" err="1" smtClean="0">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"%-20s%4.1f\n"</a:t>
            </a:r>
            <a:r>
              <a:rPr lang="en-US" dirty="0">
                <a:solidFill>
                  <a:prstClr val="black"/>
                </a:solidFill>
                <a:latin typeface="Consolas" charset="0"/>
              </a:rPr>
              <a:t>, </a:t>
            </a:r>
            <a:r>
              <a:rPr lang="en-US" dirty="0">
                <a:solidFill>
                  <a:srgbClr val="A31515"/>
                </a:solidFill>
                <a:latin typeface="Consolas" charset="0"/>
              </a:rPr>
              <a:t>"MIN GPA:"</a:t>
            </a:r>
            <a:r>
              <a:rPr lang="en-US" dirty="0">
                <a:solidFill>
                  <a:prstClr val="black"/>
                </a:solidFill>
                <a:latin typeface="Consolas" charset="0"/>
              </a:rPr>
              <a:t>, </a:t>
            </a:r>
            <a:r>
              <a:rPr lang="en-US" dirty="0" err="1">
                <a:solidFill>
                  <a:prstClr val="black"/>
                </a:solidFill>
                <a:latin typeface="Consolas" charset="0"/>
              </a:rPr>
              <a:t>gpa_min</a:t>
            </a:r>
            <a:r>
              <a:rPr lang="en-US" dirty="0">
                <a:solidFill>
                  <a:prstClr val="black"/>
                </a:solidFill>
                <a:latin typeface="Consolas" charset="0"/>
              </a:rPr>
              <a:t>);</a:t>
            </a:r>
          </a:p>
        </p:txBody>
      </p:sp>
    </p:spTree>
    <p:extLst>
      <p:ext uri="{BB962C8B-B14F-4D97-AF65-F5344CB8AC3E}">
        <p14:creationId xmlns:p14="http://schemas.microsoft.com/office/powerpoint/2010/main" val="9438955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22640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Ứng dụng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Các ma trận trong toán học (Đại số tuyến tính) là những mảng 2 chiều</a:t>
            </a:r>
          </a:p>
          <a:p>
            <a:r>
              <a:rPr lang="vi-VN" dirty="0" smtClean="0"/>
              <a:t>Ảnh là mảng 2 chiều của các điểm ảnh (pixel)</a:t>
            </a:r>
          </a:p>
          <a:p>
            <a:r>
              <a:rPr lang="vi-VN" dirty="0" smtClean="0"/>
              <a:t>Đồ thị (mạng của các đối tượng) có thể được biểu diễn dùng mảng 2 chiều</a:t>
            </a:r>
          </a:p>
          <a:p>
            <a:endParaRPr lang="vi-VN" dirty="0" smtClean="0"/>
          </a:p>
        </p:txBody>
      </p:sp>
    </p:spTree>
    <p:extLst>
      <p:ext uri="{BB962C8B-B14F-4D97-AF65-F5344CB8AC3E}">
        <p14:creationId xmlns:p14="http://schemas.microsoft.com/office/powerpoint/2010/main" val="4744653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Mô hình vs Lưu trữ vật lý</a:t>
            </a:r>
            <a:endParaRPr lang="en-US" sz="2400" dirty="0">
              <a:solidFill>
                <a:srgbClr val="0432FF"/>
              </a:solidFill>
            </a:endParaRPr>
          </a:p>
        </p:txBody>
      </p:sp>
      <p:grpSp>
        <p:nvGrpSpPr>
          <p:cNvPr id="60" name="Group 59"/>
          <p:cNvGrpSpPr/>
          <p:nvPr/>
        </p:nvGrpSpPr>
        <p:grpSpPr>
          <a:xfrm>
            <a:off x="3158722" y="1327666"/>
            <a:ext cx="2438400" cy="1828800"/>
            <a:chOff x="3158722" y="1327666"/>
            <a:chExt cx="2438400" cy="1828800"/>
          </a:xfrm>
        </p:grpSpPr>
        <p:sp>
          <p:nvSpPr>
            <p:cNvPr id="4" name="Rectangle 3"/>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7" name="Rectangle 16"/>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8" name="Rectangle 17"/>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9" name="Rectangle 18"/>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20" name="Rectangle 19"/>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22" name="TextBox 21"/>
            <p:cNvSpPr txBox="1"/>
            <p:nvPr/>
          </p:nvSpPr>
          <p:spPr>
            <a:xfrm>
              <a:off x="3244552" y="1447800"/>
              <a:ext cx="380232" cy="307777"/>
            </a:xfrm>
            <a:prstGeom prst="rect">
              <a:avLst/>
            </a:prstGeom>
            <a:noFill/>
          </p:spPr>
          <p:txBody>
            <a:bodyPr wrap="none" rtlCol="0">
              <a:spAutoFit/>
            </a:bodyPr>
            <a:lstStyle/>
            <a:p>
              <a:r>
                <a:rPr lang="vi-VN" sz="1400" dirty="0" smtClean="0"/>
                <a:t>10</a:t>
              </a:r>
              <a:endParaRPr lang="en-US" sz="1400" dirty="0"/>
            </a:p>
          </p:txBody>
        </p:sp>
        <p:sp>
          <p:nvSpPr>
            <p:cNvPr id="23" name="TextBox 22"/>
            <p:cNvSpPr txBox="1"/>
            <p:nvPr/>
          </p:nvSpPr>
          <p:spPr>
            <a:xfrm>
              <a:off x="3854152" y="1447800"/>
              <a:ext cx="380232" cy="307777"/>
            </a:xfrm>
            <a:prstGeom prst="rect">
              <a:avLst/>
            </a:prstGeom>
            <a:noFill/>
          </p:spPr>
          <p:txBody>
            <a:bodyPr wrap="none" rtlCol="0">
              <a:spAutoFit/>
            </a:bodyPr>
            <a:lstStyle/>
            <a:p>
              <a:r>
                <a:rPr lang="vi-VN" sz="1400" dirty="0" smtClean="0"/>
                <a:t>20</a:t>
              </a:r>
              <a:endParaRPr lang="en-US" sz="1400" dirty="0"/>
            </a:p>
          </p:txBody>
        </p:sp>
        <p:sp>
          <p:nvSpPr>
            <p:cNvPr id="24" name="TextBox 23"/>
            <p:cNvSpPr txBox="1"/>
            <p:nvPr/>
          </p:nvSpPr>
          <p:spPr>
            <a:xfrm>
              <a:off x="4463752" y="1447800"/>
              <a:ext cx="380232" cy="307777"/>
            </a:xfrm>
            <a:prstGeom prst="rect">
              <a:avLst/>
            </a:prstGeom>
            <a:noFill/>
          </p:spPr>
          <p:txBody>
            <a:bodyPr wrap="none" rtlCol="0">
              <a:spAutoFit/>
            </a:bodyPr>
            <a:lstStyle/>
            <a:p>
              <a:r>
                <a:rPr lang="vi-VN" sz="1400" dirty="0" smtClean="0"/>
                <a:t>30</a:t>
              </a:r>
              <a:endParaRPr lang="en-US" sz="1400" dirty="0"/>
            </a:p>
          </p:txBody>
        </p:sp>
        <p:sp>
          <p:nvSpPr>
            <p:cNvPr id="25" name="TextBox 24"/>
            <p:cNvSpPr txBox="1"/>
            <p:nvPr/>
          </p:nvSpPr>
          <p:spPr>
            <a:xfrm>
              <a:off x="5124546" y="1447800"/>
              <a:ext cx="380232" cy="307777"/>
            </a:xfrm>
            <a:prstGeom prst="rect">
              <a:avLst/>
            </a:prstGeom>
            <a:noFill/>
          </p:spPr>
          <p:txBody>
            <a:bodyPr wrap="none" rtlCol="0">
              <a:spAutoFit/>
            </a:bodyPr>
            <a:lstStyle/>
            <a:p>
              <a:r>
                <a:rPr lang="vi-VN" sz="1400" dirty="0" smtClean="0"/>
                <a:t>40</a:t>
              </a:r>
              <a:endParaRPr lang="en-US" sz="1400" dirty="0"/>
            </a:p>
          </p:txBody>
        </p:sp>
        <p:sp>
          <p:nvSpPr>
            <p:cNvPr id="26" name="TextBox 25"/>
            <p:cNvSpPr txBox="1"/>
            <p:nvPr/>
          </p:nvSpPr>
          <p:spPr>
            <a:xfrm>
              <a:off x="3258292" y="2108261"/>
              <a:ext cx="380232" cy="307777"/>
            </a:xfrm>
            <a:prstGeom prst="rect">
              <a:avLst/>
            </a:prstGeom>
            <a:noFill/>
          </p:spPr>
          <p:txBody>
            <a:bodyPr wrap="none" rtlCol="0">
              <a:spAutoFit/>
            </a:bodyPr>
            <a:lstStyle/>
            <a:p>
              <a:r>
                <a:rPr lang="vi-VN" sz="1400" dirty="0" smtClean="0"/>
                <a:t>50</a:t>
              </a:r>
              <a:endParaRPr lang="en-US" sz="1400" dirty="0"/>
            </a:p>
          </p:txBody>
        </p:sp>
        <p:sp>
          <p:nvSpPr>
            <p:cNvPr id="27" name="TextBox 26"/>
            <p:cNvSpPr txBox="1"/>
            <p:nvPr/>
          </p:nvSpPr>
          <p:spPr>
            <a:xfrm>
              <a:off x="3867892" y="2108261"/>
              <a:ext cx="380232" cy="307777"/>
            </a:xfrm>
            <a:prstGeom prst="rect">
              <a:avLst/>
            </a:prstGeom>
            <a:noFill/>
          </p:spPr>
          <p:txBody>
            <a:bodyPr wrap="none" rtlCol="0">
              <a:spAutoFit/>
            </a:bodyPr>
            <a:lstStyle/>
            <a:p>
              <a:r>
                <a:rPr lang="vi-VN" sz="1400" dirty="0" smtClean="0"/>
                <a:t>60</a:t>
              </a:r>
              <a:endParaRPr lang="en-US" sz="1400" dirty="0"/>
            </a:p>
          </p:txBody>
        </p:sp>
        <p:sp>
          <p:nvSpPr>
            <p:cNvPr id="28" name="TextBox 27"/>
            <p:cNvSpPr txBox="1"/>
            <p:nvPr/>
          </p:nvSpPr>
          <p:spPr>
            <a:xfrm>
              <a:off x="4477492" y="2108261"/>
              <a:ext cx="380232" cy="307777"/>
            </a:xfrm>
            <a:prstGeom prst="rect">
              <a:avLst/>
            </a:prstGeom>
            <a:noFill/>
          </p:spPr>
          <p:txBody>
            <a:bodyPr wrap="none" rtlCol="0">
              <a:spAutoFit/>
            </a:bodyPr>
            <a:lstStyle/>
            <a:p>
              <a:r>
                <a:rPr lang="vi-VN" sz="1400" dirty="0" smtClean="0"/>
                <a:t>70</a:t>
              </a:r>
              <a:endParaRPr lang="en-US" sz="1400" dirty="0"/>
            </a:p>
          </p:txBody>
        </p:sp>
        <p:sp>
          <p:nvSpPr>
            <p:cNvPr id="29" name="TextBox 28"/>
            <p:cNvSpPr txBox="1"/>
            <p:nvPr/>
          </p:nvSpPr>
          <p:spPr>
            <a:xfrm>
              <a:off x="5138286" y="2108261"/>
              <a:ext cx="380232" cy="307777"/>
            </a:xfrm>
            <a:prstGeom prst="rect">
              <a:avLst/>
            </a:prstGeom>
            <a:noFill/>
          </p:spPr>
          <p:txBody>
            <a:bodyPr wrap="none" rtlCol="0">
              <a:spAutoFit/>
            </a:bodyPr>
            <a:lstStyle/>
            <a:p>
              <a:r>
                <a:rPr lang="vi-VN" sz="1400" dirty="0" smtClean="0"/>
                <a:t>80</a:t>
              </a:r>
              <a:endParaRPr lang="en-US" sz="1400" dirty="0"/>
            </a:p>
          </p:txBody>
        </p:sp>
        <p:sp>
          <p:nvSpPr>
            <p:cNvPr id="30" name="TextBox 29"/>
            <p:cNvSpPr txBox="1"/>
            <p:nvPr/>
          </p:nvSpPr>
          <p:spPr>
            <a:xfrm>
              <a:off x="3258407" y="2667000"/>
              <a:ext cx="380232" cy="307777"/>
            </a:xfrm>
            <a:prstGeom prst="rect">
              <a:avLst/>
            </a:prstGeom>
            <a:noFill/>
          </p:spPr>
          <p:txBody>
            <a:bodyPr wrap="none" rtlCol="0">
              <a:spAutoFit/>
            </a:bodyPr>
            <a:lstStyle/>
            <a:p>
              <a:r>
                <a:rPr lang="vi-VN" sz="1400" dirty="0" smtClean="0"/>
                <a:t>90</a:t>
              </a:r>
              <a:endParaRPr lang="en-US" sz="1400" dirty="0"/>
            </a:p>
          </p:txBody>
        </p:sp>
        <p:sp>
          <p:nvSpPr>
            <p:cNvPr id="31" name="TextBox 30"/>
            <p:cNvSpPr txBox="1"/>
            <p:nvPr/>
          </p:nvSpPr>
          <p:spPr>
            <a:xfrm>
              <a:off x="3768322" y="2667000"/>
              <a:ext cx="478016" cy="307777"/>
            </a:xfrm>
            <a:prstGeom prst="rect">
              <a:avLst/>
            </a:prstGeom>
            <a:noFill/>
          </p:spPr>
          <p:txBody>
            <a:bodyPr wrap="none" rtlCol="0">
              <a:spAutoFit/>
            </a:bodyPr>
            <a:lstStyle/>
            <a:p>
              <a:r>
                <a:rPr lang="vi-VN" sz="1400" smtClean="0"/>
                <a:t>100</a:t>
              </a:r>
              <a:endParaRPr lang="en-US" sz="1400" dirty="0"/>
            </a:p>
          </p:txBody>
        </p:sp>
        <p:sp>
          <p:nvSpPr>
            <p:cNvPr id="32" name="TextBox 31"/>
            <p:cNvSpPr txBox="1"/>
            <p:nvPr/>
          </p:nvSpPr>
          <p:spPr>
            <a:xfrm>
              <a:off x="4395063" y="2667000"/>
              <a:ext cx="478016" cy="307777"/>
            </a:xfrm>
            <a:prstGeom prst="rect">
              <a:avLst/>
            </a:prstGeom>
            <a:noFill/>
          </p:spPr>
          <p:txBody>
            <a:bodyPr wrap="none" rtlCol="0">
              <a:spAutoFit/>
            </a:bodyPr>
            <a:lstStyle/>
            <a:p>
              <a:r>
                <a:rPr lang="vi-VN" sz="1400" smtClean="0"/>
                <a:t>110</a:t>
              </a:r>
              <a:endParaRPr lang="en-US" sz="1400" dirty="0"/>
            </a:p>
          </p:txBody>
        </p:sp>
        <p:sp>
          <p:nvSpPr>
            <p:cNvPr id="33" name="TextBox 32"/>
            <p:cNvSpPr txBox="1"/>
            <p:nvPr/>
          </p:nvSpPr>
          <p:spPr>
            <a:xfrm>
              <a:off x="5018517" y="2667000"/>
              <a:ext cx="478016" cy="307777"/>
            </a:xfrm>
            <a:prstGeom prst="rect">
              <a:avLst/>
            </a:prstGeom>
            <a:noFill/>
          </p:spPr>
          <p:txBody>
            <a:bodyPr wrap="none" rtlCol="0">
              <a:spAutoFit/>
            </a:bodyPr>
            <a:lstStyle/>
            <a:p>
              <a:r>
                <a:rPr lang="vi-VN" sz="1400" smtClean="0"/>
                <a:t>120</a:t>
              </a:r>
              <a:endParaRPr lang="en-US" sz="1400" dirty="0"/>
            </a:p>
          </p:txBody>
        </p:sp>
      </p:grpSp>
      <p:sp>
        <p:nvSpPr>
          <p:cNvPr id="34" name="Rectangle 33"/>
          <p:cNvSpPr/>
          <p:nvPr/>
        </p:nvSpPr>
        <p:spPr bwMode="auto">
          <a:xfrm>
            <a:off x="8573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35" name="Rectangle 34"/>
          <p:cNvSpPr/>
          <p:nvPr/>
        </p:nvSpPr>
        <p:spPr bwMode="auto">
          <a:xfrm>
            <a:off x="14669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36" name="Rectangle 35"/>
          <p:cNvSpPr/>
          <p:nvPr/>
        </p:nvSpPr>
        <p:spPr bwMode="auto">
          <a:xfrm>
            <a:off x="20765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37" name="Rectangle 36"/>
          <p:cNvSpPr/>
          <p:nvPr/>
        </p:nvSpPr>
        <p:spPr bwMode="auto">
          <a:xfrm>
            <a:off x="26861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38" name="Rectangle 37"/>
          <p:cNvSpPr/>
          <p:nvPr/>
        </p:nvSpPr>
        <p:spPr bwMode="auto">
          <a:xfrm>
            <a:off x="32957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39" name="Rectangle 38"/>
          <p:cNvSpPr/>
          <p:nvPr/>
        </p:nvSpPr>
        <p:spPr bwMode="auto">
          <a:xfrm>
            <a:off x="39053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0" name="Rectangle 39"/>
          <p:cNvSpPr/>
          <p:nvPr/>
        </p:nvSpPr>
        <p:spPr bwMode="auto">
          <a:xfrm>
            <a:off x="45149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1" name="Rectangle 40"/>
          <p:cNvSpPr/>
          <p:nvPr/>
        </p:nvSpPr>
        <p:spPr bwMode="auto">
          <a:xfrm>
            <a:off x="51245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2" name="Rectangle 41"/>
          <p:cNvSpPr/>
          <p:nvPr/>
        </p:nvSpPr>
        <p:spPr bwMode="auto">
          <a:xfrm>
            <a:off x="57341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3" name="Rectangle 42"/>
          <p:cNvSpPr/>
          <p:nvPr/>
        </p:nvSpPr>
        <p:spPr bwMode="auto">
          <a:xfrm>
            <a:off x="63437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4" name="Rectangle 43"/>
          <p:cNvSpPr/>
          <p:nvPr/>
        </p:nvSpPr>
        <p:spPr bwMode="auto">
          <a:xfrm>
            <a:off x="69533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5" name="Rectangle 44"/>
          <p:cNvSpPr/>
          <p:nvPr/>
        </p:nvSpPr>
        <p:spPr bwMode="auto">
          <a:xfrm>
            <a:off x="75629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6" name="TextBox 45"/>
          <p:cNvSpPr txBox="1"/>
          <p:nvPr/>
        </p:nvSpPr>
        <p:spPr>
          <a:xfrm>
            <a:off x="943176" y="4431268"/>
            <a:ext cx="380232" cy="307777"/>
          </a:xfrm>
          <a:prstGeom prst="rect">
            <a:avLst/>
          </a:prstGeom>
          <a:noFill/>
        </p:spPr>
        <p:txBody>
          <a:bodyPr wrap="none" rtlCol="0">
            <a:spAutoFit/>
          </a:bodyPr>
          <a:lstStyle/>
          <a:p>
            <a:r>
              <a:rPr lang="vi-VN" sz="1400" dirty="0" smtClean="0"/>
              <a:t>10</a:t>
            </a:r>
            <a:endParaRPr lang="en-US" sz="1400" dirty="0"/>
          </a:p>
        </p:txBody>
      </p:sp>
      <p:sp>
        <p:nvSpPr>
          <p:cNvPr id="47" name="TextBox 46"/>
          <p:cNvSpPr txBox="1"/>
          <p:nvPr/>
        </p:nvSpPr>
        <p:spPr>
          <a:xfrm>
            <a:off x="1552776" y="4431268"/>
            <a:ext cx="380232" cy="307777"/>
          </a:xfrm>
          <a:prstGeom prst="rect">
            <a:avLst/>
          </a:prstGeom>
          <a:noFill/>
        </p:spPr>
        <p:txBody>
          <a:bodyPr wrap="none" rtlCol="0">
            <a:spAutoFit/>
          </a:bodyPr>
          <a:lstStyle/>
          <a:p>
            <a:r>
              <a:rPr lang="vi-VN" sz="1400" dirty="0" smtClean="0"/>
              <a:t>20</a:t>
            </a:r>
            <a:endParaRPr lang="en-US" sz="1400" dirty="0"/>
          </a:p>
        </p:txBody>
      </p:sp>
      <p:sp>
        <p:nvSpPr>
          <p:cNvPr id="48" name="TextBox 47"/>
          <p:cNvSpPr txBox="1"/>
          <p:nvPr/>
        </p:nvSpPr>
        <p:spPr>
          <a:xfrm>
            <a:off x="2162376" y="4431268"/>
            <a:ext cx="380232" cy="307777"/>
          </a:xfrm>
          <a:prstGeom prst="rect">
            <a:avLst/>
          </a:prstGeom>
          <a:noFill/>
        </p:spPr>
        <p:txBody>
          <a:bodyPr wrap="none" rtlCol="0">
            <a:spAutoFit/>
          </a:bodyPr>
          <a:lstStyle/>
          <a:p>
            <a:r>
              <a:rPr lang="vi-VN" sz="1400" dirty="0" smtClean="0"/>
              <a:t>30</a:t>
            </a:r>
            <a:endParaRPr lang="en-US" sz="1400" dirty="0"/>
          </a:p>
        </p:txBody>
      </p:sp>
      <p:sp>
        <p:nvSpPr>
          <p:cNvPr id="49" name="TextBox 48"/>
          <p:cNvSpPr txBox="1"/>
          <p:nvPr/>
        </p:nvSpPr>
        <p:spPr>
          <a:xfrm>
            <a:off x="2823170" y="4431268"/>
            <a:ext cx="380232" cy="307777"/>
          </a:xfrm>
          <a:prstGeom prst="rect">
            <a:avLst/>
          </a:prstGeom>
          <a:noFill/>
        </p:spPr>
        <p:txBody>
          <a:bodyPr wrap="none" rtlCol="0">
            <a:spAutoFit/>
          </a:bodyPr>
          <a:lstStyle/>
          <a:p>
            <a:r>
              <a:rPr lang="vi-VN" sz="1400" dirty="0" smtClean="0"/>
              <a:t>40</a:t>
            </a:r>
            <a:endParaRPr lang="en-US" sz="1400" dirty="0"/>
          </a:p>
        </p:txBody>
      </p:sp>
      <p:sp>
        <p:nvSpPr>
          <p:cNvPr id="50" name="TextBox 49"/>
          <p:cNvSpPr txBox="1"/>
          <p:nvPr/>
        </p:nvSpPr>
        <p:spPr>
          <a:xfrm>
            <a:off x="3395316" y="4431268"/>
            <a:ext cx="380232" cy="307777"/>
          </a:xfrm>
          <a:prstGeom prst="rect">
            <a:avLst/>
          </a:prstGeom>
          <a:noFill/>
        </p:spPr>
        <p:txBody>
          <a:bodyPr wrap="none" rtlCol="0">
            <a:spAutoFit/>
          </a:bodyPr>
          <a:lstStyle/>
          <a:p>
            <a:r>
              <a:rPr lang="vi-VN" sz="1400" dirty="0" smtClean="0"/>
              <a:t>50</a:t>
            </a:r>
            <a:endParaRPr lang="en-US" sz="1400" dirty="0"/>
          </a:p>
        </p:txBody>
      </p:sp>
      <p:sp>
        <p:nvSpPr>
          <p:cNvPr id="51" name="TextBox 50"/>
          <p:cNvSpPr txBox="1"/>
          <p:nvPr/>
        </p:nvSpPr>
        <p:spPr>
          <a:xfrm>
            <a:off x="4004916" y="4431268"/>
            <a:ext cx="380232" cy="307777"/>
          </a:xfrm>
          <a:prstGeom prst="rect">
            <a:avLst/>
          </a:prstGeom>
          <a:noFill/>
        </p:spPr>
        <p:txBody>
          <a:bodyPr wrap="none" rtlCol="0">
            <a:spAutoFit/>
          </a:bodyPr>
          <a:lstStyle/>
          <a:p>
            <a:r>
              <a:rPr lang="vi-VN" sz="1400" dirty="0" smtClean="0"/>
              <a:t>60</a:t>
            </a:r>
            <a:endParaRPr lang="en-US" sz="1400" dirty="0"/>
          </a:p>
        </p:txBody>
      </p:sp>
      <p:sp>
        <p:nvSpPr>
          <p:cNvPr id="52" name="TextBox 51"/>
          <p:cNvSpPr txBox="1"/>
          <p:nvPr/>
        </p:nvSpPr>
        <p:spPr>
          <a:xfrm>
            <a:off x="4614516" y="4431268"/>
            <a:ext cx="380232" cy="307777"/>
          </a:xfrm>
          <a:prstGeom prst="rect">
            <a:avLst/>
          </a:prstGeom>
          <a:noFill/>
        </p:spPr>
        <p:txBody>
          <a:bodyPr wrap="none" rtlCol="0">
            <a:spAutoFit/>
          </a:bodyPr>
          <a:lstStyle/>
          <a:p>
            <a:r>
              <a:rPr lang="vi-VN" sz="1400" dirty="0" smtClean="0"/>
              <a:t>70</a:t>
            </a:r>
            <a:endParaRPr lang="en-US" sz="1400" dirty="0"/>
          </a:p>
        </p:txBody>
      </p:sp>
      <p:sp>
        <p:nvSpPr>
          <p:cNvPr id="53" name="TextBox 52"/>
          <p:cNvSpPr txBox="1"/>
          <p:nvPr/>
        </p:nvSpPr>
        <p:spPr>
          <a:xfrm>
            <a:off x="5275310" y="4431268"/>
            <a:ext cx="380232" cy="307777"/>
          </a:xfrm>
          <a:prstGeom prst="rect">
            <a:avLst/>
          </a:prstGeom>
          <a:noFill/>
        </p:spPr>
        <p:txBody>
          <a:bodyPr wrap="none" rtlCol="0">
            <a:spAutoFit/>
          </a:bodyPr>
          <a:lstStyle/>
          <a:p>
            <a:r>
              <a:rPr lang="vi-VN" sz="1400" dirty="0" smtClean="0"/>
              <a:t>80</a:t>
            </a:r>
            <a:endParaRPr lang="en-US" sz="1400" dirty="0"/>
          </a:p>
        </p:txBody>
      </p:sp>
      <p:sp>
        <p:nvSpPr>
          <p:cNvPr id="54" name="TextBox 53"/>
          <p:cNvSpPr txBox="1"/>
          <p:nvPr/>
        </p:nvSpPr>
        <p:spPr>
          <a:xfrm>
            <a:off x="5833831" y="4431268"/>
            <a:ext cx="380232" cy="307777"/>
          </a:xfrm>
          <a:prstGeom prst="rect">
            <a:avLst/>
          </a:prstGeom>
          <a:noFill/>
        </p:spPr>
        <p:txBody>
          <a:bodyPr wrap="none" rtlCol="0">
            <a:spAutoFit/>
          </a:bodyPr>
          <a:lstStyle/>
          <a:p>
            <a:r>
              <a:rPr lang="vi-VN" sz="1400" dirty="0" smtClean="0"/>
              <a:t>90</a:t>
            </a:r>
            <a:endParaRPr lang="en-US" sz="1400" dirty="0"/>
          </a:p>
        </p:txBody>
      </p:sp>
      <p:sp>
        <p:nvSpPr>
          <p:cNvPr id="55" name="TextBox 54"/>
          <p:cNvSpPr txBox="1"/>
          <p:nvPr/>
        </p:nvSpPr>
        <p:spPr>
          <a:xfrm>
            <a:off x="6343746" y="4431268"/>
            <a:ext cx="478016" cy="307777"/>
          </a:xfrm>
          <a:prstGeom prst="rect">
            <a:avLst/>
          </a:prstGeom>
          <a:noFill/>
        </p:spPr>
        <p:txBody>
          <a:bodyPr wrap="none" rtlCol="0">
            <a:spAutoFit/>
          </a:bodyPr>
          <a:lstStyle/>
          <a:p>
            <a:r>
              <a:rPr lang="vi-VN" sz="1400" smtClean="0"/>
              <a:t>100</a:t>
            </a:r>
            <a:endParaRPr lang="en-US" sz="1400" dirty="0"/>
          </a:p>
        </p:txBody>
      </p:sp>
      <p:sp>
        <p:nvSpPr>
          <p:cNvPr id="56" name="TextBox 55"/>
          <p:cNvSpPr txBox="1"/>
          <p:nvPr/>
        </p:nvSpPr>
        <p:spPr>
          <a:xfrm>
            <a:off x="6970487" y="4431268"/>
            <a:ext cx="478016" cy="307777"/>
          </a:xfrm>
          <a:prstGeom prst="rect">
            <a:avLst/>
          </a:prstGeom>
          <a:noFill/>
        </p:spPr>
        <p:txBody>
          <a:bodyPr wrap="none" rtlCol="0">
            <a:spAutoFit/>
          </a:bodyPr>
          <a:lstStyle/>
          <a:p>
            <a:r>
              <a:rPr lang="vi-VN" sz="1400" smtClean="0"/>
              <a:t>110</a:t>
            </a:r>
            <a:endParaRPr lang="en-US" sz="1400" dirty="0"/>
          </a:p>
        </p:txBody>
      </p:sp>
      <p:sp>
        <p:nvSpPr>
          <p:cNvPr id="57" name="TextBox 56"/>
          <p:cNvSpPr txBox="1"/>
          <p:nvPr/>
        </p:nvSpPr>
        <p:spPr>
          <a:xfrm>
            <a:off x="7593941" y="4431268"/>
            <a:ext cx="478016" cy="307777"/>
          </a:xfrm>
          <a:prstGeom prst="rect">
            <a:avLst/>
          </a:prstGeom>
          <a:noFill/>
        </p:spPr>
        <p:txBody>
          <a:bodyPr wrap="none" rtlCol="0">
            <a:spAutoFit/>
          </a:bodyPr>
          <a:lstStyle/>
          <a:p>
            <a:r>
              <a:rPr lang="vi-VN" sz="1400" smtClean="0"/>
              <a:t>120</a:t>
            </a:r>
            <a:endParaRPr lang="en-US" sz="1400" dirty="0"/>
          </a:p>
        </p:txBody>
      </p:sp>
      <p:sp>
        <p:nvSpPr>
          <p:cNvPr id="58" name="TextBox 57"/>
          <p:cNvSpPr txBox="1"/>
          <p:nvPr/>
        </p:nvSpPr>
        <p:spPr>
          <a:xfrm>
            <a:off x="1826402" y="3288268"/>
            <a:ext cx="5017720" cy="369332"/>
          </a:xfrm>
          <a:prstGeom prst="rect">
            <a:avLst/>
          </a:prstGeom>
          <a:noFill/>
        </p:spPr>
        <p:txBody>
          <a:bodyPr wrap="none" rtlCol="0">
            <a:spAutoFit/>
          </a:bodyPr>
          <a:lstStyle/>
          <a:p>
            <a:r>
              <a:rPr lang="vi-VN" dirty="0" smtClean="0"/>
              <a:t>Mô hình một mảng 2 chiều có: </a:t>
            </a:r>
            <a:r>
              <a:rPr lang="vi-VN" b="1" dirty="0" smtClean="0">
                <a:solidFill>
                  <a:srgbClr val="0432FF"/>
                </a:solidFill>
              </a:rPr>
              <a:t>3 hàng x 4 cột</a:t>
            </a:r>
            <a:endParaRPr lang="en-US" b="1" dirty="0">
              <a:solidFill>
                <a:srgbClr val="0432FF"/>
              </a:solidFill>
            </a:endParaRPr>
          </a:p>
        </p:txBody>
      </p:sp>
      <p:sp>
        <p:nvSpPr>
          <p:cNvPr id="59" name="TextBox 58"/>
          <p:cNvSpPr txBox="1"/>
          <p:nvPr/>
        </p:nvSpPr>
        <p:spPr>
          <a:xfrm>
            <a:off x="857346" y="5150731"/>
            <a:ext cx="7299499" cy="646331"/>
          </a:xfrm>
          <a:prstGeom prst="rect">
            <a:avLst/>
          </a:prstGeom>
          <a:noFill/>
        </p:spPr>
        <p:txBody>
          <a:bodyPr wrap="none" rtlCol="0">
            <a:spAutoFit/>
          </a:bodyPr>
          <a:lstStyle/>
          <a:p>
            <a:r>
              <a:rPr lang="vi-VN" dirty="0" smtClean="0"/>
              <a:t>Lưu trữ trong bộ nhớ của mảng 2 chiều: tuyến tính hoá mảng 2 chiều</a:t>
            </a:r>
          </a:p>
          <a:p>
            <a:pPr algn="ctr"/>
            <a:r>
              <a:rPr lang="vi-VN" b="1" dirty="0" smtClean="0"/>
              <a:t>Phương pháp: </a:t>
            </a:r>
            <a:r>
              <a:rPr lang="vi-VN" b="1" dirty="0" smtClean="0">
                <a:solidFill>
                  <a:srgbClr val="0432FF"/>
                </a:solidFill>
              </a:rPr>
              <a:t>lưu hết hàng đến hàng </a:t>
            </a:r>
            <a:endParaRPr lang="en-US" b="1" dirty="0" smtClean="0">
              <a:solidFill>
                <a:srgbClr val="0432FF"/>
              </a:solidFill>
            </a:endParaRPr>
          </a:p>
        </p:txBody>
      </p:sp>
    </p:spTree>
    <p:extLst>
      <p:ext uri="{BB962C8B-B14F-4D97-AF65-F5344CB8AC3E}">
        <p14:creationId xmlns:p14="http://schemas.microsoft.com/office/powerpoint/2010/main" val="420653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Các phần tử được lưu trữ liên tục, hết hàng đến hàng</a:t>
            </a:r>
          </a:p>
          <a:p>
            <a:r>
              <a:rPr lang="vi-VN" dirty="0" smtClean="0"/>
              <a:t>Nếu phần tử đầu tiên (giá trị 10) bắt đầu ở BYTE có địa chỉ là 100</a:t>
            </a:r>
          </a:p>
          <a:p>
            <a:pPr lvl="1"/>
            <a:r>
              <a:rPr lang="vi-VN" dirty="0" smtClean="0"/>
              <a:t>Phần tử có trị  20 có địa chỉ: </a:t>
            </a:r>
            <a:r>
              <a:rPr lang="vi-VN" b="1" dirty="0" smtClean="0">
                <a:solidFill>
                  <a:srgbClr val="0432FF"/>
                </a:solidFill>
              </a:rPr>
              <a:t>104</a:t>
            </a:r>
          </a:p>
          <a:p>
            <a:pPr lvl="1"/>
            <a:r>
              <a:rPr lang="vi-VN" dirty="0"/>
              <a:t>Phần tử có trị  </a:t>
            </a:r>
            <a:r>
              <a:rPr lang="vi-VN" dirty="0" smtClean="0"/>
              <a:t>30 có địa chỉ: </a:t>
            </a:r>
            <a:r>
              <a:rPr lang="vi-VN" b="1" dirty="0" smtClean="0">
                <a:solidFill>
                  <a:srgbClr val="0432FF"/>
                </a:solidFill>
              </a:rPr>
              <a:t>108</a:t>
            </a:r>
          </a:p>
          <a:p>
            <a:pPr lvl="1"/>
            <a:r>
              <a:rPr lang="vi-VN" dirty="0" smtClean="0"/>
              <a:t>Phần </a:t>
            </a:r>
            <a:r>
              <a:rPr lang="vi-VN" dirty="0"/>
              <a:t>tử có trị  </a:t>
            </a:r>
            <a:r>
              <a:rPr lang="vi-VN" dirty="0" smtClean="0"/>
              <a:t>50 </a:t>
            </a:r>
            <a:r>
              <a:rPr lang="vi-VN" dirty="0"/>
              <a:t>có địa chỉ: </a:t>
            </a:r>
            <a:r>
              <a:rPr lang="vi-VN" b="1" dirty="0" smtClean="0">
                <a:solidFill>
                  <a:srgbClr val="0432FF"/>
                </a:solidFill>
              </a:rPr>
              <a:t>116</a:t>
            </a:r>
            <a:endParaRPr lang="vi-VN" b="1" dirty="0">
              <a:solidFill>
                <a:srgbClr val="0432FF"/>
              </a:solidFill>
            </a:endParaRPr>
          </a:p>
          <a:p>
            <a:pPr lvl="1"/>
            <a:r>
              <a:rPr lang="vi-VN" dirty="0"/>
              <a:t>Phần tử có trị  </a:t>
            </a:r>
            <a:r>
              <a:rPr lang="vi-VN" dirty="0" smtClean="0"/>
              <a:t>60 </a:t>
            </a:r>
            <a:r>
              <a:rPr lang="vi-VN" dirty="0"/>
              <a:t>có địa chỉ: </a:t>
            </a:r>
            <a:r>
              <a:rPr lang="vi-VN" b="1" dirty="0" smtClean="0">
                <a:solidFill>
                  <a:srgbClr val="0432FF"/>
                </a:solidFill>
              </a:rPr>
              <a:t>120</a:t>
            </a:r>
            <a:endParaRPr lang="vi-VN" b="1" dirty="0">
              <a:solidFill>
                <a:srgbClr val="0432FF"/>
              </a:solidFill>
            </a:endParaRPr>
          </a:p>
          <a:p>
            <a:pPr lvl="1"/>
            <a:r>
              <a:rPr lang="vi-VN" dirty="0"/>
              <a:t>Phần tử có trị  </a:t>
            </a:r>
            <a:r>
              <a:rPr lang="vi-VN" dirty="0" smtClean="0"/>
              <a:t>90 </a:t>
            </a:r>
            <a:r>
              <a:rPr lang="vi-VN" dirty="0"/>
              <a:t>có địa chỉ: </a:t>
            </a:r>
            <a:r>
              <a:rPr lang="vi-VN" b="1" dirty="0" smtClean="0">
                <a:solidFill>
                  <a:srgbClr val="0432FF"/>
                </a:solidFill>
              </a:rPr>
              <a:t>132</a:t>
            </a:r>
            <a:endParaRPr lang="vi-VN" b="1" dirty="0">
              <a:solidFill>
                <a:srgbClr val="0432FF"/>
              </a:solidFill>
            </a:endParaRPr>
          </a:p>
          <a:p>
            <a:pPr lvl="1"/>
            <a:r>
              <a:rPr lang="vi-VN" dirty="0"/>
              <a:t>Phần tử có </a:t>
            </a:r>
            <a:r>
              <a:rPr lang="vi-VN" dirty="0" smtClean="0"/>
              <a:t>trị 100 </a:t>
            </a:r>
            <a:r>
              <a:rPr lang="vi-VN" dirty="0"/>
              <a:t>có địa chỉ: </a:t>
            </a:r>
            <a:r>
              <a:rPr lang="vi-VN" b="1" dirty="0" smtClean="0">
                <a:solidFill>
                  <a:srgbClr val="0432FF"/>
                </a:solidFill>
              </a:rPr>
              <a:t>136</a:t>
            </a:r>
            <a:endParaRPr lang="vi-VN" b="1" dirty="0">
              <a:solidFill>
                <a:srgbClr val="0432FF"/>
              </a:solidFill>
            </a:endParaRPr>
          </a:p>
          <a:p>
            <a:pPr lvl="1"/>
            <a:r>
              <a:rPr lang="en-US" dirty="0" smtClean="0"/>
              <a:t>V</a:t>
            </a:r>
            <a:r>
              <a:rPr lang="vi-VN" dirty="0" smtClean="0"/>
              <a:t>.v</a:t>
            </a:r>
            <a:endParaRPr lang="vi-VN" dirty="0"/>
          </a:p>
          <a:p>
            <a:pPr lvl="1"/>
            <a:endParaRPr lang="vi-VN" dirty="0" smtClean="0"/>
          </a:p>
          <a:p>
            <a:pPr lvl="1"/>
            <a:endParaRPr lang="en-US" dirty="0"/>
          </a:p>
        </p:txBody>
      </p:sp>
    </p:spTree>
    <p:extLst>
      <p:ext uri="{BB962C8B-B14F-4D97-AF65-F5344CB8AC3E}">
        <p14:creationId xmlns:p14="http://schemas.microsoft.com/office/powerpoint/2010/main" val="1343784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Các phần tử được lưu trữ liên tục, hết hàng đến hàng</a:t>
            </a:r>
          </a:p>
          <a:p>
            <a:r>
              <a:rPr lang="vi-VN" dirty="0" smtClean="0"/>
              <a:t>Các phần tử trong mảng 2 chiều được đánh chỉ số để truy cập, dùng 2 chỉ số. </a:t>
            </a:r>
          </a:p>
          <a:p>
            <a:pPr lvl="1"/>
            <a:r>
              <a:rPr lang="vi-VN" dirty="0" smtClean="0"/>
              <a:t>Gọi </a:t>
            </a:r>
            <a:r>
              <a:rPr lang="vi-VN" b="1" dirty="0" smtClean="0"/>
              <a:t>row</a:t>
            </a:r>
            <a:r>
              <a:rPr lang="vi-VN" dirty="0" smtClean="0"/>
              <a:t> và </a:t>
            </a:r>
            <a:r>
              <a:rPr lang="vi-VN" b="1" dirty="0" smtClean="0"/>
              <a:t>col</a:t>
            </a:r>
            <a:r>
              <a:rPr lang="vi-VN" dirty="0" smtClean="0"/>
              <a:t> là chỉ số của một phần tử</a:t>
            </a:r>
          </a:p>
          <a:p>
            <a:pPr lvl="1"/>
            <a:r>
              <a:rPr lang="vi-VN" dirty="0" smtClean="0"/>
              <a:t>Chỉ số row và col bắt đầu từ 0 đến (Số hàng -1) và </a:t>
            </a:r>
            <a:r>
              <a:rPr lang="vi-VN" dirty="0"/>
              <a:t>(Số </a:t>
            </a:r>
            <a:r>
              <a:rPr lang="vi-VN" dirty="0" smtClean="0"/>
              <a:t>cột -1) tương ứng</a:t>
            </a:r>
          </a:p>
          <a:p>
            <a:pPr lvl="1"/>
            <a:endParaRPr lang="vi-VN" dirty="0"/>
          </a:p>
          <a:p>
            <a:pPr lvl="1"/>
            <a:endParaRPr lang="vi-VN" dirty="0"/>
          </a:p>
          <a:p>
            <a:pPr lvl="1"/>
            <a:endParaRPr lang="vi-VN" dirty="0" smtClean="0"/>
          </a:p>
          <a:p>
            <a:pPr lvl="1"/>
            <a:endParaRPr lang="en-US" dirty="0"/>
          </a:p>
        </p:txBody>
      </p:sp>
      <p:grpSp>
        <p:nvGrpSpPr>
          <p:cNvPr id="4" name="Group 3"/>
          <p:cNvGrpSpPr/>
          <p:nvPr/>
        </p:nvGrpSpPr>
        <p:grpSpPr>
          <a:xfrm>
            <a:off x="3200400" y="4038600"/>
            <a:ext cx="2438400" cy="1828800"/>
            <a:chOff x="3158722" y="1327666"/>
            <a:chExt cx="2438400" cy="1828800"/>
          </a:xfrm>
        </p:grpSpPr>
        <p:sp>
          <p:nvSpPr>
            <p:cNvPr id="5" name="Rectangle 4"/>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7" name="TextBox 16"/>
            <p:cNvSpPr txBox="1"/>
            <p:nvPr/>
          </p:nvSpPr>
          <p:spPr>
            <a:xfrm>
              <a:off x="3244552" y="1447800"/>
              <a:ext cx="380232" cy="307777"/>
            </a:xfrm>
            <a:prstGeom prst="rect">
              <a:avLst/>
            </a:prstGeom>
            <a:noFill/>
          </p:spPr>
          <p:txBody>
            <a:bodyPr wrap="none" rtlCol="0">
              <a:spAutoFit/>
            </a:bodyPr>
            <a:lstStyle/>
            <a:p>
              <a:r>
                <a:rPr lang="vi-VN" sz="1400" dirty="0" smtClean="0"/>
                <a:t>10</a:t>
              </a:r>
              <a:endParaRPr lang="en-US" sz="1400" dirty="0"/>
            </a:p>
          </p:txBody>
        </p:sp>
        <p:sp>
          <p:nvSpPr>
            <p:cNvPr id="18" name="TextBox 17"/>
            <p:cNvSpPr txBox="1"/>
            <p:nvPr/>
          </p:nvSpPr>
          <p:spPr>
            <a:xfrm>
              <a:off x="3854152" y="1447800"/>
              <a:ext cx="380232" cy="307777"/>
            </a:xfrm>
            <a:prstGeom prst="rect">
              <a:avLst/>
            </a:prstGeom>
            <a:noFill/>
          </p:spPr>
          <p:txBody>
            <a:bodyPr wrap="none" rtlCol="0">
              <a:spAutoFit/>
            </a:bodyPr>
            <a:lstStyle/>
            <a:p>
              <a:r>
                <a:rPr lang="vi-VN" sz="1400" dirty="0" smtClean="0"/>
                <a:t>20</a:t>
              </a:r>
              <a:endParaRPr lang="en-US" sz="1400" dirty="0"/>
            </a:p>
          </p:txBody>
        </p:sp>
        <p:sp>
          <p:nvSpPr>
            <p:cNvPr id="19" name="TextBox 18"/>
            <p:cNvSpPr txBox="1"/>
            <p:nvPr/>
          </p:nvSpPr>
          <p:spPr>
            <a:xfrm>
              <a:off x="4463752" y="1447800"/>
              <a:ext cx="380232" cy="307777"/>
            </a:xfrm>
            <a:prstGeom prst="rect">
              <a:avLst/>
            </a:prstGeom>
            <a:noFill/>
          </p:spPr>
          <p:txBody>
            <a:bodyPr wrap="none" rtlCol="0">
              <a:spAutoFit/>
            </a:bodyPr>
            <a:lstStyle/>
            <a:p>
              <a:r>
                <a:rPr lang="vi-VN" sz="1400" dirty="0" smtClean="0"/>
                <a:t>30</a:t>
              </a:r>
              <a:endParaRPr lang="en-US" sz="1400" dirty="0"/>
            </a:p>
          </p:txBody>
        </p:sp>
        <p:sp>
          <p:nvSpPr>
            <p:cNvPr id="20" name="TextBox 19"/>
            <p:cNvSpPr txBox="1"/>
            <p:nvPr/>
          </p:nvSpPr>
          <p:spPr>
            <a:xfrm>
              <a:off x="5124546" y="1447800"/>
              <a:ext cx="380232" cy="307777"/>
            </a:xfrm>
            <a:prstGeom prst="rect">
              <a:avLst/>
            </a:prstGeom>
            <a:noFill/>
          </p:spPr>
          <p:txBody>
            <a:bodyPr wrap="none" rtlCol="0">
              <a:spAutoFit/>
            </a:bodyPr>
            <a:lstStyle/>
            <a:p>
              <a:r>
                <a:rPr lang="vi-VN" sz="1400" dirty="0" smtClean="0"/>
                <a:t>40</a:t>
              </a:r>
              <a:endParaRPr lang="en-US" sz="1400" dirty="0"/>
            </a:p>
          </p:txBody>
        </p:sp>
        <p:sp>
          <p:nvSpPr>
            <p:cNvPr id="21" name="TextBox 20"/>
            <p:cNvSpPr txBox="1"/>
            <p:nvPr/>
          </p:nvSpPr>
          <p:spPr>
            <a:xfrm>
              <a:off x="3258292" y="2108261"/>
              <a:ext cx="380232" cy="307777"/>
            </a:xfrm>
            <a:prstGeom prst="rect">
              <a:avLst/>
            </a:prstGeom>
            <a:noFill/>
          </p:spPr>
          <p:txBody>
            <a:bodyPr wrap="none" rtlCol="0">
              <a:spAutoFit/>
            </a:bodyPr>
            <a:lstStyle/>
            <a:p>
              <a:r>
                <a:rPr lang="vi-VN" sz="1400" dirty="0" smtClean="0"/>
                <a:t>50</a:t>
              </a:r>
              <a:endParaRPr lang="en-US" sz="1400" dirty="0"/>
            </a:p>
          </p:txBody>
        </p:sp>
        <p:sp>
          <p:nvSpPr>
            <p:cNvPr id="22" name="TextBox 21"/>
            <p:cNvSpPr txBox="1"/>
            <p:nvPr/>
          </p:nvSpPr>
          <p:spPr>
            <a:xfrm>
              <a:off x="3867892" y="2108261"/>
              <a:ext cx="380232" cy="307777"/>
            </a:xfrm>
            <a:prstGeom prst="rect">
              <a:avLst/>
            </a:prstGeom>
            <a:noFill/>
          </p:spPr>
          <p:txBody>
            <a:bodyPr wrap="none" rtlCol="0">
              <a:spAutoFit/>
            </a:bodyPr>
            <a:lstStyle/>
            <a:p>
              <a:r>
                <a:rPr lang="vi-VN" sz="1400" dirty="0" smtClean="0"/>
                <a:t>60</a:t>
              </a:r>
              <a:endParaRPr lang="en-US" sz="1400" dirty="0"/>
            </a:p>
          </p:txBody>
        </p:sp>
        <p:sp>
          <p:nvSpPr>
            <p:cNvPr id="23" name="TextBox 22"/>
            <p:cNvSpPr txBox="1"/>
            <p:nvPr/>
          </p:nvSpPr>
          <p:spPr>
            <a:xfrm>
              <a:off x="4477492" y="2108261"/>
              <a:ext cx="380232" cy="307777"/>
            </a:xfrm>
            <a:prstGeom prst="rect">
              <a:avLst/>
            </a:prstGeom>
            <a:noFill/>
          </p:spPr>
          <p:txBody>
            <a:bodyPr wrap="none" rtlCol="0">
              <a:spAutoFit/>
            </a:bodyPr>
            <a:lstStyle/>
            <a:p>
              <a:r>
                <a:rPr lang="vi-VN" sz="1400" dirty="0" smtClean="0"/>
                <a:t>70</a:t>
              </a:r>
              <a:endParaRPr lang="en-US" sz="1400" dirty="0"/>
            </a:p>
          </p:txBody>
        </p:sp>
        <p:sp>
          <p:nvSpPr>
            <p:cNvPr id="24" name="TextBox 23"/>
            <p:cNvSpPr txBox="1"/>
            <p:nvPr/>
          </p:nvSpPr>
          <p:spPr>
            <a:xfrm>
              <a:off x="5138286" y="2108261"/>
              <a:ext cx="380232" cy="307777"/>
            </a:xfrm>
            <a:prstGeom prst="rect">
              <a:avLst/>
            </a:prstGeom>
            <a:noFill/>
          </p:spPr>
          <p:txBody>
            <a:bodyPr wrap="none" rtlCol="0">
              <a:spAutoFit/>
            </a:bodyPr>
            <a:lstStyle/>
            <a:p>
              <a:r>
                <a:rPr lang="vi-VN" sz="1400" dirty="0" smtClean="0"/>
                <a:t>80</a:t>
              </a:r>
              <a:endParaRPr lang="en-US" sz="1400" dirty="0"/>
            </a:p>
          </p:txBody>
        </p:sp>
        <p:sp>
          <p:nvSpPr>
            <p:cNvPr id="25" name="TextBox 24"/>
            <p:cNvSpPr txBox="1"/>
            <p:nvPr/>
          </p:nvSpPr>
          <p:spPr>
            <a:xfrm>
              <a:off x="3258407" y="2667000"/>
              <a:ext cx="380232" cy="307777"/>
            </a:xfrm>
            <a:prstGeom prst="rect">
              <a:avLst/>
            </a:prstGeom>
            <a:noFill/>
          </p:spPr>
          <p:txBody>
            <a:bodyPr wrap="none" rtlCol="0">
              <a:spAutoFit/>
            </a:bodyPr>
            <a:lstStyle/>
            <a:p>
              <a:r>
                <a:rPr lang="vi-VN" sz="1400" dirty="0" smtClean="0"/>
                <a:t>90</a:t>
              </a:r>
              <a:endParaRPr lang="en-US" sz="1400" dirty="0"/>
            </a:p>
          </p:txBody>
        </p:sp>
        <p:sp>
          <p:nvSpPr>
            <p:cNvPr id="26" name="TextBox 25"/>
            <p:cNvSpPr txBox="1"/>
            <p:nvPr/>
          </p:nvSpPr>
          <p:spPr>
            <a:xfrm>
              <a:off x="3768322" y="2667000"/>
              <a:ext cx="478016" cy="307777"/>
            </a:xfrm>
            <a:prstGeom prst="rect">
              <a:avLst/>
            </a:prstGeom>
            <a:noFill/>
          </p:spPr>
          <p:txBody>
            <a:bodyPr wrap="none" rtlCol="0">
              <a:spAutoFit/>
            </a:bodyPr>
            <a:lstStyle/>
            <a:p>
              <a:r>
                <a:rPr lang="vi-VN" sz="1400" smtClean="0"/>
                <a:t>100</a:t>
              </a:r>
              <a:endParaRPr lang="en-US" sz="1400" dirty="0"/>
            </a:p>
          </p:txBody>
        </p:sp>
        <p:sp>
          <p:nvSpPr>
            <p:cNvPr id="27" name="TextBox 26"/>
            <p:cNvSpPr txBox="1"/>
            <p:nvPr/>
          </p:nvSpPr>
          <p:spPr>
            <a:xfrm>
              <a:off x="4395063" y="2667000"/>
              <a:ext cx="478016" cy="307777"/>
            </a:xfrm>
            <a:prstGeom prst="rect">
              <a:avLst/>
            </a:prstGeom>
            <a:noFill/>
          </p:spPr>
          <p:txBody>
            <a:bodyPr wrap="none" rtlCol="0">
              <a:spAutoFit/>
            </a:bodyPr>
            <a:lstStyle/>
            <a:p>
              <a:r>
                <a:rPr lang="vi-VN" sz="1400" smtClean="0"/>
                <a:t>110</a:t>
              </a:r>
              <a:endParaRPr lang="en-US" sz="1400" dirty="0"/>
            </a:p>
          </p:txBody>
        </p:sp>
        <p:sp>
          <p:nvSpPr>
            <p:cNvPr id="28" name="TextBox 27"/>
            <p:cNvSpPr txBox="1"/>
            <p:nvPr/>
          </p:nvSpPr>
          <p:spPr>
            <a:xfrm>
              <a:off x="5018517" y="2667000"/>
              <a:ext cx="478016" cy="307777"/>
            </a:xfrm>
            <a:prstGeom prst="rect">
              <a:avLst/>
            </a:prstGeom>
            <a:noFill/>
          </p:spPr>
          <p:txBody>
            <a:bodyPr wrap="none" rtlCol="0">
              <a:spAutoFit/>
            </a:bodyPr>
            <a:lstStyle/>
            <a:p>
              <a:r>
                <a:rPr lang="vi-VN" sz="1400" smtClean="0"/>
                <a:t>120</a:t>
              </a:r>
              <a:endParaRPr lang="en-US" sz="1400" dirty="0"/>
            </a:p>
          </p:txBody>
        </p:sp>
      </p:grpSp>
      <p:sp>
        <p:nvSpPr>
          <p:cNvPr id="29" name="TextBox 28"/>
          <p:cNvSpPr txBox="1"/>
          <p:nvPr/>
        </p:nvSpPr>
        <p:spPr>
          <a:xfrm>
            <a:off x="1882696" y="4819195"/>
            <a:ext cx="631904" cy="369332"/>
          </a:xfrm>
          <a:prstGeom prst="rect">
            <a:avLst/>
          </a:prstGeom>
          <a:noFill/>
        </p:spPr>
        <p:txBody>
          <a:bodyPr wrap="none" rtlCol="0">
            <a:spAutoFit/>
          </a:bodyPr>
          <a:lstStyle/>
          <a:p>
            <a:r>
              <a:rPr lang="en-US" b="1" dirty="0" smtClean="0">
                <a:solidFill>
                  <a:srgbClr val="0432FF"/>
                </a:solidFill>
              </a:rPr>
              <a:t>row</a:t>
            </a:r>
            <a:endParaRPr lang="en-US" b="1" dirty="0">
              <a:solidFill>
                <a:srgbClr val="0432FF"/>
              </a:solidFill>
            </a:endParaRPr>
          </a:p>
        </p:txBody>
      </p:sp>
      <p:sp>
        <p:nvSpPr>
          <p:cNvPr id="30" name="TextBox 29"/>
          <p:cNvSpPr txBox="1"/>
          <p:nvPr/>
        </p:nvSpPr>
        <p:spPr>
          <a:xfrm>
            <a:off x="2852768" y="4233446"/>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1" name="TextBox 30"/>
          <p:cNvSpPr txBox="1"/>
          <p:nvPr/>
        </p:nvSpPr>
        <p:spPr>
          <a:xfrm>
            <a:off x="2837114" y="478841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2" name="TextBox 31"/>
          <p:cNvSpPr txBox="1"/>
          <p:nvPr/>
        </p:nvSpPr>
        <p:spPr>
          <a:xfrm>
            <a:off x="2827067" y="5393323"/>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3" name="TextBox 32"/>
          <p:cNvSpPr txBox="1"/>
          <p:nvPr/>
        </p:nvSpPr>
        <p:spPr>
          <a:xfrm>
            <a:off x="3383647" y="3656948"/>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4" name="TextBox 33"/>
          <p:cNvSpPr txBox="1"/>
          <p:nvPr/>
        </p:nvSpPr>
        <p:spPr>
          <a:xfrm>
            <a:off x="3951088" y="365694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5" name="TextBox 34"/>
          <p:cNvSpPr txBox="1"/>
          <p:nvPr/>
        </p:nvSpPr>
        <p:spPr>
          <a:xfrm>
            <a:off x="4537490" y="3656948"/>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6" name="TextBox 35"/>
          <p:cNvSpPr txBox="1"/>
          <p:nvPr/>
        </p:nvSpPr>
        <p:spPr>
          <a:xfrm>
            <a:off x="5141147" y="3656948"/>
            <a:ext cx="316112" cy="338554"/>
          </a:xfrm>
          <a:prstGeom prst="rect">
            <a:avLst/>
          </a:prstGeom>
          <a:noFill/>
        </p:spPr>
        <p:txBody>
          <a:bodyPr wrap="none" rtlCol="0">
            <a:spAutoFit/>
          </a:bodyPr>
          <a:lstStyle/>
          <a:p>
            <a:r>
              <a:rPr lang="en-US" sz="1600" b="1" dirty="0" smtClean="0">
                <a:solidFill>
                  <a:srgbClr val="00B050"/>
                </a:solidFill>
              </a:rPr>
              <a:t>3</a:t>
            </a:r>
            <a:endParaRPr lang="en-US" b="1" dirty="0">
              <a:solidFill>
                <a:srgbClr val="00B050"/>
              </a:solidFill>
            </a:endParaRPr>
          </a:p>
        </p:txBody>
      </p:sp>
      <p:sp>
        <p:nvSpPr>
          <p:cNvPr id="37" name="TextBox 36"/>
          <p:cNvSpPr txBox="1"/>
          <p:nvPr/>
        </p:nvSpPr>
        <p:spPr>
          <a:xfrm>
            <a:off x="4191195" y="3301287"/>
            <a:ext cx="518091" cy="369332"/>
          </a:xfrm>
          <a:prstGeom prst="rect">
            <a:avLst/>
          </a:prstGeom>
          <a:noFill/>
        </p:spPr>
        <p:txBody>
          <a:bodyPr wrap="none" rtlCol="0">
            <a:spAutoFit/>
          </a:bodyPr>
          <a:lstStyle/>
          <a:p>
            <a:r>
              <a:rPr lang="en-US" b="1" dirty="0" smtClean="0">
                <a:solidFill>
                  <a:srgbClr val="0432FF"/>
                </a:solidFill>
              </a:rPr>
              <a:t>col</a:t>
            </a:r>
            <a:endParaRPr lang="en-US" b="1" dirty="0">
              <a:solidFill>
                <a:srgbClr val="0432FF"/>
              </a:solidFill>
            </a:endParaRPr>
          </a:p>
        </p:txBody>
      </p:sp>
    </p:spTree>
    <p:extLst>
      <p:ext uri="{BB962C8B-B14F-4D97-AF65-F5344CB8AC3E}">
        <p14:creationId xmlns:p14="http://schemas.microsoft.com/office/powerpoint/2010/main" val="1240740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Các phần tử được lưu trữ liên tục, hết hàng đến hàng</a:t>
            </a:r>
          </a:p>
          <a:p>
            <a:r>
              <a:rPr lang="vi-VN" dirty="0" smtClean="0"/>
              <a:t>Các phần tử trong mảng 2 chiều được đánh chỉ số để truy cập, dùng 2 chỉ số. </a:t>
            </a:r>
          </a:p>
          <a:p>
            <a:r>
              <a:rPr lang="vi-VN" dirty="0" smtClean="0"/>
              <a:t>Chương trình có thể tính địa chỉ của ô nhớ bắt đầu của phần tử có chỉ số [row, col] dễ dàng</a:t>
            </a:r>
          </a:p>
          <a:p>
            <a:pPr lvl="1"/>
            <a:r>
              <a:rPr lang="vi-VN" dirty="0" smtClean="0"/>
              <a:t>Địa chỉ của phần tử [row, col] = </a:t>
            </a:r>
            <a:br>
              <a:rPr lang="vi-VN" dirty="0" smtClean="0"/>
            </a:br>
            <a:r>
              <a:rPr lang="vi-VN" dirty="0" smtClean="0"/>
              <a:t>		địa chỉ của phần tử đầu tiên + </a:t>
            </a:r>
            <a:br>
              <a:rPr lang="vi-VN" dirty="0" smtClean="0"/>
            </a:br>
            <a:r>
              <a:rPr lang="vi-VN" dirty="0" smtClean="0"/>
              <a:t>		[row* (số phần tử trên một hàng) + </a:t>
            </a:r>
            <a:br>
              <a:rPr lang="vi-VN" dirty="0" smtClean="0"/>
            </a:br>
            <a:r>
              <a:rPr lang="vi-VN" dirty="0" smtClean="0"/>
              <a:t>		col] * kích thước phần tử	</a:t>
            </a:r>
            <a:endParaRPr lang="vi-VN" dirty="0"/>
          </a:p>
          <a:p>
            <a:pPr lvl="1"/>
            <a:endParaRPr lang="vi-VN" dirty="0"/>
          </a:p>
          <a:p>
            <a:pPr lvl="1"/>
            <a:endParaRPr lang="vi-VN" dirty="0" smtClean="0"/>
          </a:p>
          <a:p>
            <a:pPr lvl="1"/>
            <a:endParaRPr lang="en-US" dirty="0"/>
          </a:p>
        </p:txBody>
      </p:sp>
      <p:grpSp>
        <p:nvGrpSpPr>
          <p:cNvPr id="38" name="Group 37"/>
          <p:cNvGrpSpPr/>
          <p:nvPr/>
        </p:nvGrpSpPr>
        <p:grpSpPr>
          <a:xfrm>
            <a:off x="5159296" y="3502178"/>
            <a:ext cx="3756104" cy="2566113"/>
            <a:chOff x="1882696" y="3301287"/>
            <a:chExt cx="3756104" cy="2566113"/>
          </a:xfrm>
        </p:grpSpPr>
        <p:grpSp>
          <p:nvGrpSpPr>
            <p:cNvPr id="4" name="Group 3"/>
            <p:cNvGrpSpPr/>
            <p:nvPr/>
          </p:nvGrpSpPr>
          <p:grpSpPr>
            <a:xfrm>
              <a:off x="3200400" y="4038600"/>
              <a:ext cx="2438400" cy="1828800"/>
              <a:chOff x="3158722" y="1327666"/>
              <a:chExt cx="2438400" cy="1828800"/>
            </a:xfrm>
          </p:grpSpPr>
          <p:sp>
            <p:nvSpPr>
              <p:cNvPr id="5" name="Rectangle 4"/>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7" name="TextBox 16"/>
              <p:cNvSpPr txBox="1"/>
              <p:nvPr/>
            </p:nvSpPr>
            <p:spPr>
              <a:xfrm>
                <a:off x="3244552" y="1447800"/>
                <a:ext cx="380232" cy="307777"/>
              </a:xfrm>
              <a:prstGeom prst="rect">
                <a:avLst/>
              </a:prstGeom>
              <a:noFill/>
            </p:spPr>
            <p:txBody>
              <a:bodyPr wrap="none" rtlCol="0">
                <a:spAutoFit/>
              </a:bodyPr>
              <a:lstStyle/>
              <a:p>
                <a:r>
                  <a:rPr lang="vi-VN" sz="1400" dirty="0" smtClean="0"/>
                  <a:t>10</a:t>
                </a:r>
                <a:endParaRPr lang="en-US" sz="1400" dirty="0"/>
              </a:p>
            </p:txBody>
          </p:sp>
          <p:sp>
            <p:nvSpPr>
              <p:cNvPr id="18" name="TextBox 17"/>
              <p:cNvSpPr txBox="1"/>
              <p:nvPr/>
            </p:nvSpPr>
            <p:spPr>
              <a:xfrm>
                <a:off x="3854152" y="1447800"/>
                <a:ext cx="380232" cy="307777"/>
              </a:xfrm>
              <a:prstGeom prst="rect">
                <a:avLst/>
              </a:prstGeom>
              <a:noFill/>
            </p:spPr>
            <p:txBody>
              <a:bodyPr wrap="none" rtlCol="0">
                <a:spAutoFit/>
              </a:bodyPr>
              <a:lstStyle/>
              <a:p>
                <a:r>
                  <a:rPr lang="vi-VN" sz="1400" dirty="0" smtClean="0"/>
                  <a:t>20</a:t>
                </a:r>
                <a:endParaRPr lang="en-US" sz="1400" dirty="0"/>
              </a:p>
            </p:txBody>
          </p:sp>
          <p:sp>
            <p:nvSpPr>
              <p:cNvPr id="19" name="TextBox 18"/>
              <p:cNvSpPr txBox="1"/>
              <p:nvPr/>
            </p:nvSpPr>
            <p:spPr>
              <a:xfrm>
                <a:off x="4463752" y="1447800"/>
                <a:ext cx="380232" cy="307777"/>
              </a:xfrm>
              <a:prstGeom prst="rect">
                <a:avLst/>
              </a:prstGeom>
              <a:noFill/>
            </p:spPr>
            <p:txBody>
              <a:bodyPr wrap="none" rtlCol="0">
                <a:spAutoFit/>
              </a:bodyPr>
              <a:lstStyle/>
              <a:p>
                <a:r>
                  <a:rPr lang="vi-VN" sz="1400" dirty="0" smtClean="0"/>
                  <a:t>30</a:t>
                </a:r>
                <a:endParaRPr lang="en-US" sz="1400" dirty="0"/>
              </a:p>
            </p:txBody>
          </p:sp>
          <p:sp>
            <p:nvSpPr>
              <p:cNvPr id="20" name="TextBox 19"/>
              <p:cNvSpPr txBox="1"/>
              <p:nvPr/>
            </p:nvSpPr>
            <p:spPr>
              <a:xfrm>
                <a:off x="5124546" y="1447800"/>
                <a:ext cx="380232" cy="307777"/>
              </a:xfrm>
              <a:prstGeom prst="rect">
                <a:avLst/>
              </a:prstGeom>
              <a:noFill/>
            </p:spPr>
            <p:txBody>
              <a:bodyPr wrap="none" rtlCol="0">
                <a:spAutoFit/>
              </a:bodyPr>
              <a:lstStyle/>
              <a:p>
                <a:r>
                  <a:rPr lang="vi-VN" sz="1400" dirty="0" smtClean="0"/>
                  <a:t>40</a:t>
                </a:r>
                <a:endParaRPr lang="en-US" sz="1400" dirty="0"/>
              </a:p>
            </p:txBody>
          </p:sp>
          <p:sp>
            <p:nvSpPr>
              <p:cNvPr id="21" name="TextBox 20"/>
              <p:cNvSpPr txBox="1"/>
              <p:nvPr/>
            </p:nvSpPr>
            <p:spPr>
              <a:xfrm>
                <a:off x="3258292" y="2108261"/>
                <a:ext cx="380232" cy="307777"/>
              </a:xfrm>
              <a:prstGeom prst="rect">
                <a:avLst/>
              </a:prstGeom>
              <a:noFill/>
            </p:spPr>
            <p:txBody>
              <a:bodyPr wrap="none" rtlCol="0">
                <a:spAutoFit/>
              </a:bodyPr>
              <a:lstStyle/>
              <a:p>
                <a:r>
                  <a:rPr lang="vi-VN" sz="1400" dirty="0" smtClean="0"/>
                  <a:t>50</a:t>
                </a:r>
                <a:endParaRPr lang="en-US" sz="1400" dirty="0"/>
              </a:p>
            </p:txBody>
          </p:sp>
          <p:sp>
            <p:nvSpPr>
              <p:cNvPr id="22" name="TextBox 21"/>
              <p:cNvSpPr txBox="1"/>
              <p:nvPr/>
            </p:nvSpPr>
            <p:spPr>
              <a:xfrm>
                <a:off x="3867892" y="2108261"/>
                <a:ext cx="380232" cy="307777"/>
              </a:xfrm>
              <a:prstGeom prst="rect">
                <a:avLst/>
              </a:prstGeom>
              <a:noFill/>
            </p:spPr>
            <p:txBody>
              <a:bodyPr wrap="none" rtlCol="0">
                <a:spAutoFit/>
              </a:bodyPr>
              <a:lstStyle/>
              <a:p>
                <a:r>
                  <a:rPr lang="vi-VN" sz="1400" dirty="0" smtClean="0"/>
                  <a:t>60</a:t>
                </a:r>
                <a:endParaRPr lang="en-US" sz="1400" dirty="0"/>
              </a:p>
            </p:txBody>
          </p:sp>
          <p:sp>
            <p:nvSpPr>
              <p:cNvPr id="23" name="TextBox 22"/>
              <p:cNvSpPr txBox="1"/>
              <p:nvPr/>
            </p:nvSpPr>
            <p:spPr>
              <a:xfrm>
                <a:off x="4477492" y="2108261"/>
                <a:ext cx="380232" cy="307777"/>
              </a:xfrm>
              <a:prstGeom prst="rect">
                <a:avLst/>
              </a:prstGeom>
              <a:noFill/>
            </p:spPr>
            <p:txBody>
              <a:bodyPr wrap="none" rtlCol="0">
                <a:spAutoFit/>
              </a:bodyPr>
              <a:lstStyle/>
              <a:p>
                <a:r>
                  <a:rPr lang="vi-VN" sz="1400" dirty="0" smtClean="0"/>
                  <a:t>70</a:t>
                </a:r>
                <a:endParaRPr lang="en-US" sz="1400" dirty="0"/>
              </a:p>
            </p:txBody>
          </p:sp>
          <p:sp>
            <p:nvSpPr>
              <p:cNvPr id="24" name="TextBox 23"/>
              <p:cNvSpPr txBox="1"/>
              <p:nvPr/>
            </p:nvSpPr>
            <p:spPr>
              <a:xfrm>
                <a:off x="5138286" y="2108261"/>
                <a:ext cx="380232" cy="307777"/>
              </a:xfrm>
              <a:prstGeom prst="rect">
                <a:avLst/>
              </a:prstGeom>
              <a:noFill/>
            </p:spPr>
            <p:txBody>
              <a:bodyPr wrap="none" rtlCol="0">
                <a:spAutoFit/>
              </a:bodyPr>
              <a:lstStyle/>
              <a:p>
                <a:r>
                  <a:rPr lang="vi-VN" sz="1400" dirty="0" smtClean="0"/>
                  <a:t>80</a:t>
                </a:r>
                <a:endParaRPr lang="en-US" sz="1400" dirty="0"/>
              </a:p>
            </p:txBody>
          </p:sp>
          <p:sp>
            <p:nvSpPr>
              <p:cNvPr id="25" name="TextBox 24"/>
              <p:cNvSpPr txBox="1"/>
              <p:nvPr/>
            </p:nvSpPr>
            <p:spPr>
              <a:xfrm>
                <a:off x="3258407" y="2667000"/>
                <a:ext cx="380232" cy="307777"/>
              </a:xfrm>
              <a:prstGeom prst="rect">
                <a:avLst/>
              </a:prstGeom>
              <a:noFill/>
            </p:spPr>
            <p:txBody>
              <a:bodyPr wrap="none" rtlCol="0">
                <a:spAutoFit/>
              </a:bodyPr>
              <a:lstStyle/>
              <a:p>
                <a:r>
                  <a:rPr lang="vi-VN" sz="1400" dirty="0" smtClean="0"/>
                  <a:t>90</a:t>
                </a:r>
                <a:endParaRPr lang="en-US" sz="1400" dirty="0"/>
              </a:p>
            </p:txBody>
          </p:sp>
          <p:sp>
            <p:nvSpPr>
              <p:cNvPr id="26" name="TextBox 25"/>
              <p:cNvSpPr txBox="1"/>
              <p:nvPr/>
            </p:nvSpPr>
            <p:spPr>
              <a:xfrm>
                <a:off x="3768322" y="2667000"/>
                <a:ext cx="478016" cy="307777"/>
              </a:xfrm>
              <a:prstGeom prst="rect">
                <a:avLst/>
              </a:prstGeom>
              <a:noFill/>
            </p:spPr>
            <p:txBody>
              <a:bodyPr wrap="none" rtlCol="0">
                <a:spAutoFit/>
              </a:bodyPr>
              <a:lstStyle/>
              <a:p>
                <a:r>
                  <a:rPr lang="vi-VN" sz="1400" smtClean="0"/>
                  <a:t>100</a:t>
                </a:r>
                <a:endParaRPr lang="en-US" sz="1400" dirty="0"/>
              </a:p>
            </p:txBody>
          </p:sp>
          <p:sp>
            <p:nvSpPr>
              <p:cNvPr id="27" name="TextBox 26"/>
              <p:cNvSpPr txBox="1"/>
              <p:nvPr/>
            </p:nvSpPr>
            <p:spPr>
              <a:xfrm>
                <a:off x="4395063" y="2667000"/>
                <a:ext cx="478016" cy="307777"/>
              </a:xfrm>
              <a:prstGeom prst="rect">
                <a:avLst/>
              </a:prstGeom>
              <a:noFill/>
            </p:spPr>
            <p:txBody>
              <a:bodyPr wrap="none" rtlCol="0">
                <a:spAutoFit/>
              </a:bodyPr>
              <a:lstStyle/>
              <a:p>
                <a:r>
                  <a:rPr lang="vi-VN" sz="1400" smtClean="0"/>
                  <a:t>110</a:t>
                </a:r>
                <a:endParaRPr lang="en-US" sz="1400" dirty="0"/>
              </a:p>
            </p:txBody>
          </p:sp>
          <p:sp>
            <p:nvSpPr>
              <p:cNvPr id="28" name="TextBox 27"/>
              <p:cNvSpPr txBox="1"/>
              <p:nvPr/>
            </p:nvSpPr>
            <p:spPr>
              <a:xfrm>
                <a:off x="5018517" y="2667000"/>
                <a:ext cx="478016" cy="307777"/>
              </a:xfrm>
              <a:prstGeom prst="rect">
                <a:avLst/>
              </a:prstGeom>
              <a:noFill/>
            </p:spPr>
            <p:txBody>
              <a:bodyPr wrap="none" rtlCol="0">
                <a:spAutoFit/>
              </a:bodyPr>
              <a:lstStyle/>
              <a:p>
                <a:r>
                  <a:rPr lang="vi-VN" sz="1400" smtClean="0"/>
                  <a:t>120</a:t>
                </a:r>
                <a:endParaRPr lang="en-US" sz="1400" dirty="0"/>
              </a:p>
            </p:txBody>
          </p:sp>
        </p:grpSp>
        <p:sp>
          <p:nvSpPr>
            <p:cNvPr id="29" name="TextBox 28"/>
            <p:cNvSpPr txBox="1"/>
            <p:nvPr/>
          </p:nvSpPr>
          <p:spPr>
            <a:xfrm>
              <a:off x="1882696" y="4819195"/>
              <a:ext cx="631904" cy="369332"/>
            </a:xfrm>
            <a:prstGeom prst="rect">
              <a:avLst/>
            </a:prstGeom>
            <a:noFill/>
          </p:spPr>
          <p:txBody>
            <a:bodyPr wrap="none" rtlCol="0">
              <a:spAutoFit/>
            </a:bodyPr>
            <a:lstStyle/>
            <a:p>
              <a:r>
                <a:rPr lang="en-US" b="1" dirty="0" smtClean="0">
                  <a:solidFill>
                    <a:srgbClr val="0432FF"/>
                  </a:solidFill>
                </a:rPr>
                <a:t>row</a:t>
              </a:r>
              <a:endParaRPr lang="en-US" b="1" dirty="0">
                <a:solidFill>
                  <a:srgbClr val="0432FF"/>
                </a:solidFill>
              </a:endParaRPr>
            </a:p>
          </p:txBody>
        </p:sp>
        <p:sp>
          <p:nvSpPr>
            <p:cNvPr id="30" name="TextBox 29"/>
            <p:cNvSpPr txBox="1"/>
            <p:nvPr/>
          </p:nvSpPr>
          <p:spPr>
            <a:xfrm>
              <a:off x="2852768" y="4233446"/>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1" name="TextBox 30"/>
            <p:cNvSpPr txBox="1"/>
            <p:nvPr/>
          </p:nvSpPr>
          <p:spPr>
            <a:xfrm>
              <a:off x="2837114" y="478841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2" name="TextBox 31"/>
            <p:cNvSpPr txBox="1"/>
            <p:nvPr/>
          </p:nvSpPr>
          <p:spPr>
            <a:xfrm>
              <a:off x="2827067" y="5393323"/>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3" name="TextBox 32"/>
            <p:cNvSpPr txBox="1"/>
            <p:nvPr/>
          </p:nvSpPr>
          <p:spPr>
            <a:xfrm>
              <a:off x="3383647" y="3656948"/>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4" name="TextBox 33"/>
            <p:cNvSpPr txBox="1"/>
            <p:nvPr/>
          </p:nvSpPr>
          <p:spPr>
            <a:xfrm>
              <a:off x="3951088" y="365694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5" name="TextBox 34"/>
            <p:cNvSpPr txBox="1"/>
            <p:nvPr/>
          </p:nvSpPr>
          <p:spPr>
            <a:xfrm>
              <a:off x="4537490" y="3656948"/>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6" name="TextBox 35"/>
            <p:cNvSpPr txBox="1"/>
            <p:nvPr/>
          </p:nvSpPr>
          <p:spPr>
            <a:xfrm>
              <a:off x="5141147" y="3656948"/>
              <a:ext cx="316112" cy="338554"/>
            </a:xfrm>
            <a:prstGeom prst="rect">
              <a:avLst/>
            </a:prstGeom>
            <a:noFill/>
          </p:spPr>
          <p:txBody>
            <a:bodyPr wrap="none" rtlCol="0">
              <a:spAutoFit/>
            </a:bodyPr>
            <a:lstStyle/>
            <a:p>
              <a:r>
                <a:rPr lang="en-US" sz="1600" b="1" dirty="0" smtClean="0">
                  <a:solidFill>
                    <a:srgbClr val="00B050"/>
                  </a:solidFill>
                </a:rPr>
                <a:t>3</a:t>
              </a:r>
              <a:endParaRPr lang="en-US" b="1" dirty="0">
                <a:solidFill>
                  <a:srgbClr val="00B050"/>
                </a:solidFill>
              </a:endParaRPr>
            </a:p>
          </p:txBody>
        </p:sp>
        <p:sp>
          <p:nvSpPr>
            <p:cNvPr id="37" name="TextBox 36"/>
            <p:cNvSpPr txBox="1"/>
            <p:nvPr/>
          </p:nvSpPr>
          <p:spPr>
            <a:xfrm>
              <a:off x="4191195" y="3301287"/>
              <a:ext cx="518091" cy="369332"/>
            </a:xfrm>
            <a:prstGeom prst="rect">
              <a:avLst/>
            </a:prstGeom>
            <a:noFill/>
          </p:spPr>
          <p:txBody>
            <a:bodyPr wrap="none" rtlCol="0">
              <a:spAutoFit/>
            </a:bodyPr>
            <a:lstStyle/>
            <a:p>
              <a:r>
                <a:rPr lang="en-US" b="1" dirty="0" smtClean="0">
                  <a:solidFill>
                    <a:srgbClr val="0432FF"/>
                  </a:solidFill>
                </a:rPr>
                <a:t>col</a:t>
              </a:r>
              <a:endParaRPr lang="en-US" b="1" dirty="0">
                <a:solidFill>
                  <a:srgbClr val="0432FF"/>
                </a:solidFill>
              </a:endParaRPr>
            </a:p>
          </p:txBody>
        </p:sp>
      </p:grpSp>
    </p:spTree>
    <p:extLst>
      <p:ext uri="{BB962C8B-B14F-4D97-AF65-F5344CB8AC3E}">
        <p14:creationId xmlns:p14="http://schemas.microsoft.com/office/powerpoint/2010/main" val="2205336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Bộ biên dịch đã biết trước kích thước phần tử. Do đó, người lập trình tính toán địa chỉ của phần tử tại [row, col]</a:t>
            </a:r>
            <a:endParaRPr lang="vi-VN" dirty="0"/>
          </a:p>
          <a:p>
            <a:pPr lvl="1"/>
            <a:endParaRPr lang="vi-VN" dirty="0" smtClean="0"/>
          </a:p>
          <a:p>
            <a:pPr lvl="1"/>
            <a:endParaRPr lang="en-US" dirty="0"/>
          </a:p>
        </p:txBody>
      </p:sp>
      <p:grpSp>
        <p:nvGrpSpPr>
          <p:cNvPr id="38" name="Group 37"/>
          <p:cNvGrpSpPr/>
          <p:nvPr/>
        </p:nvGrpSpPr>
        <p:grpSpPr>
          <a:xfrm>
            <a:off x="5159296" y="3368665"/>
            <a:ext cx="3756104" cy="2566113"/>
            <a:chOff x="1882696" y="3301287"/>
            <a:chExt cx="3756104" cy="2566113"/>
          </a:xfrm>
        </p:grpSpPr>
        <p:grpSp>
          <p:nvGrpSpPr>
            <p:cNvPr id="4" name="Group 3"/>
            <p:cNvGrpSpPr/>
            <p:nvPr/>
          </p:nvGrpSpPr>
          <p:grpSpPr>
            <a:xfrm>
              <a:off x="3200400" y="4038600"/>
              <a:ext cx="2438400" cy="1828800"/>
              <a:chOff x="3158722" y="1327666"/>
              <a:chExt cx="2438400" cy="1828800"/>
            </a:xfrm>
          </p:grpSpPr>
          <p:sp>
            <p:nvSpPr>
              <p:cNvPr id="5" name="Rectangle 4"/>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7" name="TextBox 16"/>
              <p:cNvSpPr txBox="1"/>
              <p:nvPr/>
            </p:nvSpPr>
            <p:spPr>
              <a:xfrm>
                <a:off x="3244552" y="1447800"/>
                <a:ext cx="380232" cy="307777"/>
              </a:xfrm>
              <a:prstGeom prst="rect">
                <a:avLst/>
              </a:prstGeom>
              <a:noFill/>
            </p:spPr>
            <p:txBody>
              <a:bodyPr wrap="none" rtlCol="0">
                <a:spAutoFit/>
              </a:bodyPr>
              <a:lstStyle/>
              <a:p>
                <a:r>
                  <a:rPr lang="vi-VN" sz="1400" dirty="0" smtClean="0"/>
                  <a:t>10</a:t>
                </a:r>
                <a:endParaRPr lang="en-US" sz="1400" dirty="0"/>
              </a:p>
            </p:txBody>
          </p:sp>
          <p:sp>
            <p:nvSpPr>
              <p:cNvPr id="18" name="TextBox 17"/>
              <p:cNvSpPr txBox="1"/>
              <p:nvPr/>
            </p:nvSpPr>
            <p:spPr>
              <a:xfrm>
                <a:off x="3854152" y="1447800"/>
                <a:ext cx="380232" cy="307777"/>
              </a:xfrm>
              <a:prstGeom prst="rect">
                <a:avLst/>
              </a:prstGeom>
              <a:noFill/>
            </p:spPr>
            <p:txBody>
              <a:bodyPr wrap="none" rtlCol="0">
                <a:spAutoFit/>
              </a:bodyPr>
              <a:lstStyle/>
              <a:p>
                <a:r>
                  <a:rPr lang="vi-VN" sz="1400" dirty="0" smtClean="0"/>
                  <a:t>20</a:t>
                </a:r>
                <a:endParaRPr lang="en-US" sz="1400" dirty="0"/>
              </a:p>
            </p:txBody>
          </p:sp>
          <p:sp>
            <p:nvSpPr>
              <p:cNvPr id="19" name="TextBox 18"/>
              <p:cNvSpPr txBox="1"/>
              <p:nvPr/>
            </p:nvSpPr>
            <p:spPr>
              <a:xfrm>
                <a:off x="4463752" y="1447800"/>
                <a:ext cx="380232" cy="307777"/>
              </a:xfrm>
              <a:prstGeom prst="rect">
                <a:avLst/>
              </a:prstGeom>
              <a:noFill/>
            </p:spPr>
            <p:txBody>
              <a:bodyPr wrap="none" rtlCol="0">
                <a:spAutoFit/>
              </a:bodyPr>
              <a:lstStyle/>
              <a:p>
                <a:r>
                  <a:rPr lang="vi-VN" sz="1400" dirty="0" smtClean="0"/>
                  <a:t>30</a:t>
                </a:r>
                <a:endParaRPr lang="en-US" sz="1400" dirty="0"/>
              </a:p>
            </p:txBody>
          </p:sp>
          <p:sp>
            <p:nvSpPr>
              <p:cNvPr id="20" name="TextBox 19"/>
              <p:cNvSpPr txBox="1"/>
              <p:nvPr/>
            </p:nvSpPr>
            <p:spPr>
              <a:xfrm>
                <a:off x="5124546" y="1447800"/>
                <a:ext cx="380232" cy="307777"/>
              </a:xfrm>
              <a:prstGeom prst="rect">
                <a:avLst/>
              </a:prstGeom>
              <a:noFill/>
            </p:spPr>
            <p:txBody>
              <a:bodyPr wrap="none" rtlCol="0">
                <a:spAutoFit/>
              </a:bodyPr>
              <a:lstStyle/>
              <a:p>
                <a:r>
                  <a:rPr lang="vi-VN" sz="1400" dirty="0" smtClean="0"/>
                  <a:t>40</a:t>
                </a:r>
                <a:endParaRPr lang="en-US" sz="1400" dirty="0"/>
              </a:p>
            </p:txBody>
          </p:sp>
          <p:sp>
            <p:nvSpPr>
              <p:cNvPr id="21" name="TextBox 20"/>
              <p:cNvSpPr txBox="1"/>
              <p:nvPr/>
            </p:nvSpPr>
            <p:spPr>
              <a:xfrm>
                <a:off x="3258292" y="2108261"/>
                <a:ext cx="380232" cy="307777"/>
              </a:xfrm>
              <a:prstGeom prst="rect">
                <a:avLst/>
              </a:prstGeom>
              <a:noFill/>
            </p:spPr>
            <p:txBody>
              <a:bodyPr wrap="none" rtlCol="0">
                <a:spAutoFit/>
              </a:bodyPr>
              <a:lstStyle/>
              <a:p>
                <a:r>
                  <a:rPr lang="vi-VN" sz="1400" dirty="0" smtClean="0"/>
                  <a:t>50</a:t>
                </a:r>
                <a:endParaRPr lang="en-US" sz="1400" dirty="0"/>
              </a:p>
            </p:txBody>
          </p:sp>
          <p:sp>
            <p:nvSpPr>
              <p:cNvPr id="22" name="TextBox 21"/>
              <p:cNvSpPr txBox="1"/>
              <p:nvPr/>
            </p:nvSpPr>
            <p:spPr>
              <a:xfrm>
                <a:off x="3867892" y="2108261"/>
                <a:ext cx="380232" cy="307777"/>
              </a:xfrm>
              <a:prstGeom prst="rect">
                <a:avLst/>
              </a:prstGeom>
              <a:noFill/>
            </p:spPr>
            <p:txBody>
              <a:bodyPr wrap="none" rtlCol="0">
                <a:spAutoFit/>
              </a:bodyPr>
              <a:lstStyle/>
              <a:p>
                <a:r>
                  <a:rPr lang="vi-VN" sz="1400" dirty="0" smtClean="0"/>
                  <a:t>60</a:t>
                </a:r>
                <a:endParaRPr lang="en-US" sz="1400" dirty="0"/>
              </a:p>
            </p:txBody>
          </p:sp>
          <p:sp>
            <p:nvSpPr>
              <p:cNvPr id="23" name="TextBox 22"/>
              <p:cNvSpPr txBox="1"/>
              <p:nvPr/>
            </p:nvSpPr>
            <p:spPr>
              <a:xfrm>
                <a:off x="4477492" y="2108261"/>
                <a:ext cx="380232" cy="307777"/>
              </a:xfrm>
              <a:prstGeom prst="rect">
                <a:avLst/>
              </a:prstGeom>
              <a:noFill/>
            </p:spPr>
            <p:txBody>
              <a:bodyPr wrap="none" rtlCol="0">
                <a:spAutoFit/>
              </a:bodyPr>
              <a:lstStyle/>
              <a:p>
                <a:r>
                  <a:rPr lang="vi-VN" sz="1400" dirty="0" smtClean="0"/>
                  <a:t>70</a:t>
                </a:r>
                <a:endParaRPr lang="en-US" sz="1400" dirty="0"/>
              </a:p>
            </p:txBody>
          </p:sp>
          <p:sp>
            <p:nvSpPr>
              <p:cNvPr id="24" name="TextBox 23"/>
              <p:cNvSpPr txBox="1"/>
              <p:nvPr/>
            </p:nvSpPr>
            <p:spPr>
              <a:xfrm>
                <a:off x="5138286" y="2108261"/>
                <a:ext cx="380232" cy="307777"/>
              </a:xfrm>
              <a:prstGeom prst="rect">
                <a:avLst/>
              </a:prstGeom>
              <a:noFill/>
            </p:spPr>
            <p:txBody>
              <a:bodyPr wrap="none" rtlCol="0">
                <a:spAutoFit/>
              </a:bodyPr>
              <a:lstStyle/>
              <a:p>
                <a:r>
                  <a:rPr lang="vi-VN" sz="1400" dirty="0" smtClean="0"/>
                  <a:t>80</a:t>
                </a:r>
                <a:endParaRPr lang="en-US" sz="1400" dirty="0"/>
              </a:p>
            </p:txBody>
          </p:sp>
          <p:sp>
            <p:nvSpPr>
              <p:cNvPr id="25" name="TextBox 24"/>
              <p:cNvSpPr txBox="1"/>
              <p:nvPr/>
            </p:nvSpPr>
            <p:spPr>
              <a:xfrm>
                <a:off x="3258407" y="2667000"/>
                <a:ext cx="380232" cy="307777"/>
              </a:xfrm>
              <a:prstGeom prst="rect">
                <a:avLst/>
              </a:prstGeom>
              <a:noFill/>
            </p:spPr>
            <p:txBody>
              <a:bodyPr wrap="none" rtlCol="0">
                <a:spAutoFit/>
              </a:bodyPr>
              <a:lstStyle/>
              <a:p>
                <a:r>
                  <a:rPr lang="vi-VN" sz="1400" dirty="0" smtClean="0"/>
                  <a:t>90</a:t>
                </a:r>
                <a:endParaRPr lang="en-US" sz="1400" dirty="0"/>
              </a:p>
            </p:txBody>
          </p:sp>
          <p:sp>
            <p:nvSpPr>
              <p:cNvPr id="26" name="TextBox 25"/>
              <p:cNvSpPr txBox="1"/>
              <p:nvPr/>
            </p:nvSpPr>
            <p:spPr>
              <a:xfrm>
                <a:off x="3768322" y="2667000"/>
                <a:ext cx="478016" cy="307777"/>
              </a:xfrm>
              <a:prstGeom prst="rect">
                <a:avLst/>
              </a:prstGeom>
              <a:noFill/>
            </p:spPr>
            <p:txBody>
              <a:bodyPr wrap="none" rtlCol="0">
                <a:spAutoFit/>
              </a:bodyPr>
              <a:lstStyle/>
              <a:p>
                <a:r>
                  <a:rPr lang="vi-VN" sz="1400" smtClean="0"/>
                  <a:t>100</a:t>
                </a:r>
                <a:endParaRPr lang="en-US" sz="1400" dirty="0"/>
              </a:p>
            </p:txBody>
          </p:sp>
          <p:sp>
            <p:nvSpPr>
              <p:cNvPr id="27" name="TextBox 26"/>
              <p:cNvSpPr txBox="1"/>
              <p:nvPr/>
            </p:nvSpPr>
            <p:spPr>
              <a:xfrm>
                <a:off x="4395063" y="2667000"/>
                <a:ext cx="478016" cy="307777"/>
              </a:xfrm>
              <a:prstGeom prst="rect">
                <a:avLst/>
              </a:prstGeom>
              <a:noFill/>
            </p:spPr>
            <p:txBody>
              <a:bodyPr wrap="none" rtlCol="0">
                <a:spAutoFit/>
              </a:bodyPr>
              <a:lstStyle/>
              <a:p>
                <a:r>
                  <a:rPr lang="vi-VN" sz="1400" smtClean="0"/>
                  <a:t>110</a:t>
                </a:r>
                <a:endParaRPr lang="en-US" sz="1400" dirty="0"/>
              </a:p>
            </p:txBody>
          </p:sp>
          <p:sp>
            <p:nvSpPr>
              <p:cNvPr id="28" name="TextBox 27"/>
              <p:cNvSpPr txBox="1"/>
              <p:nvPr/>
            </p:nvSpPr>
            <p:spPr>
              <a:xfrm>
                <a:off x="5018517" y="2667000"/>
                <a:ext cx="478016" cy="307777"/>
              </a:xfrm>
              <a:prstGeom prst="rect">
                <a:avLst/>
              </a:prstGeom>
              <a:noFill/>
            </p:spPr>
            <p:txBody>
              <a:bodyPr wrap="none" rtlCol="0">
                <a:spAutoFit/>
              </a:bodyPr>
              <a:lstStyle/>
              <a:p>
                <a:r>
                  <a:rPr lang="vi-VN" sz="1400" smtClean="0"/>
                  <a:t>120</a:t>
                </a:r>
                <a:endParaRPr lang="en-US" sz="1400" dirty="0"/>
              </a:p>
            </p:txBody>
          </p:sp>
        </p:grpSp>
        <p:sp>
          <p:nvSpPr>
            <p:cNvPr id="29" name="TextBox 28"/>
            <p:cNvSpPr txBox="1"/>
            <p:nvPr/>
          </p:nvSpPr>
          <p:spPr>
            <a:xfrm>
              <a:off x="1882696" y="4819195"/>
              <a:ext cx="631904" cy="369332"/>
            </a:xfrm>
            <a:prstGeom prst="rect">
              <a:avLst/>
            </a:prstGeom>
            <a:noFill/>
          </p:spPr>
          <p:txBody>
            <a:bodyPr wrap="none" rtlCol="0">
              <a:spAutoFit/>
            </a:bodyPr>
            <a:lstStyle/>
            <a:p>
              <a:r>
                <a:rPr lang="en-US" b="1" dirty="0" smtClean="0">
                  <a:solidFill>
                    <a:srgbClr val="0432FF"/>
                  </a:solidFill>
                </a:rPr>
                <a:t>row</a:t>
              </a:r>
              <a:endParaRPr lang="en-US" b="1" dirty="0">
                <a:solidFill>
                  <a:srgbClr val="0432FF"/>
                </a:solidFill>
              </a:endParaRPr>
            </a:p>
          </p:txBody>
        </p:sp>
        <p:sp>
          <p:nvSpPr>
            <p:cNvPr id="30" name="TextBox 29"/>
            <p:cNvSpPr txBox="1"/>
            <p:nvPr/>
          </p:nvSpPr>
          <p:spPr>
            <a:xfrm>
              <a:off x="2852768" y="4233446"/>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1" name="TextBox 30"/>
            <p:cNvSpPr txBox="1"/>
            <p:nvPr/>
          </p:nvSpPr>
          <p:spPr>
            <a:xfrm>
              <a:off x="2837114" y="478841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2" name="TextBox 31"/>
            <p:cNvSpPr txBox="1"/>
            <p:nvPr/>
          </p:nvSpPr>
          <p:spPr>
            <a:xfrm>
              <a:off x="2827067" y="5393323"/>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3" name="TextBox 32"/>
            <p:cNvSpPr txBox="1"/>
            <p:nvPr/>
          </p:nvSpPr>
          <p:spPr>
            <a:xfrm>
              <a:off x="3383647" y="3656948"/>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4" name="TextBox 33"/>
            <p:cNvSpPr txBox="1"/>
            <p:nvPr/>
          </p:nvSpPr>
          <p:spPr>
            <a:xfrm>
              <a:off x="3951088" y="365694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5" name="TextBox 34"/>
            <p:cNvSpPr txBox="1"/>
            <p:nvPr/>
          </p:nvSpPr>
          <p:spPr>
            <a:xfrm>
              <a:off x="4537490" y="3656948"/>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6" name="TextBox 35"/>
            <p:cNvSpPr txBox="1"/>
            <p:nvPr/>
          </p:nvSpPr>
          <p:spPr>
            <a:xfrm>
              <a:off x="5141147" y="3656948"/>
              <a:ext cx="316112" cy="338554"/>
            </a:xfrm>
            <a:prstGeom prst="rect">
              <a:avLst/>
            </a:prstGeom>
            <a:noFill/>
          </p:spPr>
          <p:txBody>
            <a:bodyPr wrap="none" rtlCol="0">
              <a:spAutoFit/>
            </a:bodyPr>
            <a:lstStyle/>
            <a:p>
              <a:r>
                <a:rPr lang="en-US" sz="1600" b="1" dirty="0" smtClean="0">
                  <a:solidFill>
                    <a:srgbClr val="00B050"/>
                  </a:solidFill>
                </a:rPr>
                <a:t>3</a:t>
              </a:r>
              <a:endParaRPr lang="en-US" b="1" dirty="0">
                <a:solidFill>
                  <a:srgbClr val="00B050"/>
                </a:solidFill>
              </a:endParaRPr>
            </a:p>
          </p:txBody>
        </p:sp>
        <p:sp>
          <p:nvSpPr>
            <p:cNvPr id="37" name="TextBox 36"/>
            <p:cNvSpPr txBox="1"/>
            <p:nvPr/>
          </p:nvSpPr>
          <p:spPr>
            <a:xfrm>
              <a:off x="4191195" y="3301287"/>
              <a:ext cx="518091" cy="369332"/>
            </a:xfrm>
            <a:prstGeom prst="rect">
              <a:avLst/>
            </a:prstGeom>
            <a:noFill/>
          </p:spPr>
          <p:txBody>
            <a:bodyPr wrap="none" rtlCol="0">
              <a:spAutoFit/>
            </a:bodyPr>
            <a:lstStyle/>
            <a:p>
              <a:r>
                <a:rPr lang="en-US" b="1" dirty="0" smtClean="0">
                  <a:solidFill>
                    <a:srgbClr val="0432FF"/>
                  </a:solidFill>
                </a:rPr>
                <a:t>col</a:t>
              </a:r>
              <a:endParaRPr lang="en-US" b="1" dirty="0">
                <a:solidFill>
                  <a:srgbClr val="0432FF"/>
                </a:solidFill>
              </a:endParaRPr>
            </a:p>
          </p:txBody>
        </p:sp>
      </p:grpSp>
      <p:sp>
        <p:nvSpPr>
          <p:cNvPr id="40" name="Rectangle 39"/>
          <p:cNvSpPr/>
          <p:nvPr/>
        </p:nvSpPr>
        <p:spPr bwMode="auto">
          <a:xfrm>
            <a:off x="1224536" y="2264544"/>
            <a:ext cx="6474595" cy="9983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vi-VN" sz="2400" dirty="0" smtClean="0"/>
              <a:t>Địa </a:t>
            </a:r>
            <a:r>
              <a:rPr lang="vi-VN" sz="2400" dirty="0"/>
              <a:t>chỉ của phần tử </a:t>
            </a:r>
            <a:r>
              <a:rPr lang="vi-VN" sz="2400" b="1" dirty="0">
                <a:solidFill>
                  <a:srgbClr val="0432FF"/>
                </a:solidFill>
              </a:rPr>
              <a:t>[row, col] </a:t>
            </a:r>
            <a:r>
              <a:rPr lang="vi-VN" sz="2400" dirty="0"/>
              <a:t>= </a:t>
            </a:r>
            <a:br>
              <a:rPr lang="vi-VN" sz="2400" dirty="0"/>
            </a:br>
            <a:r>
              <a:rPr lang="vi-VN" sz="2400" dirty="0" smtClean="0"/>
              <a:t>	</a:t>
            </a:r>
            <a:r>
              <a:rPr lang="vi-VN" sz="2400" b="1" dirty="0" smtClean="0">
                <a:solidFill>
                  <a:srgbClr val="0432FF"/>
                </a:solidFill>
              </a:rPr>
              <a:t>first</a:t>
            </a:r>
            <a:r>
              <a:rPr lang="vi-VN" sz="2400" dirty="0" smtClean="0">
                <a:solidFill>
                  <a:srgbClr val="0432FF"/>
                </a:solidFill>
              </a:rPr>
              <a:t> </a:t>
            </a:r>
            <a:r>
              <a:rPr lang="vi-VN" sz="2400" b="1" dirty="0" smtClean="0">
                <a:solidFill>
                  <a:srgbClr val="0432FF"/>
                </a:solidFill>
              </a:rPr>
              <a:t>+</a:t>
            </a:r>
            <a:r>
              <a:rPr lang="vi-VN" sz="2400" dirty="0" smtClean="0"/>
              <a:t> </a:t>
            </a:r>
            <a:r>
              <a:rPr lang="vi-VN" sz="2400" dirty="0"/>
              <a:t>[</a:t>
            </a:r>
            <a:r>
              <a:rPr lang="vi-VN" sz="2400" b="1" dirty="0">
                <a:solidFill>
                  <a:srgbClr val="0432FF"/>
                </a:solidFill>
              </a:rPr>
              <a:t>row</a:t>
            </a:r>
            <a:r>
              <a:rPr lang="vi-VN" sz="2400" dirty="0"/>
              <a:t>* </a:t>
            </a:r>
            <a:r>
              <a:rPr lang="vi-VN" sz="2400" b="1" dirty="0" smtClean="0">
                <a:solidFill>
                  <a:srgbClr val="0432FF"/>
                </a:solidFill>
              </a:rPr>
              <a:t>COLS</a:t>
            </a:r>
            <a:r>
              <a:rPr lang="vi-VN" sz="2400" dirty="0" smtClean="0"/>
              <a:t> </a:t>
            </a:r>
            <a:r>
              <a:rPr lang="vi-VN" sz="2400" dirty="0"/>
              <a:t>+  </a:t>
            </a:r>
            <a:r>
              <a:rPr lang="vi-VN" sz="2400" b="1" dirty="0">
                <a:solidFill>
                  <a:srgbClr val="0432FF"/>
                </a:solidFill>
              </a:rPr>
              <a:t>col</a:t>
            </a:r>
            <a:r>
              <a:rPr lang="vi-VN" sz="2400" dirty="0"/>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
        <p:nvSpPr>
          <p:cNvPr id="41" name="TextBox 40"/>
          <p:cNvSpPr txBox="1"/>
          <p:nvPr/>
        </p:nvSpPr>
        <p:spPr>
          <a:xfrm>
            <a:off x="1160667" y="3411309"/>
            <a:ext cx="3751348" cy="923330"/>
          </a:xfrm>
          <a:prstGeom prst="rect">
            <a:avLst/>
          </a:prstGeom>
          <a:noFill/>
        </p:spPr>
        <p:txBody>
          <a:bodyPr wrap="none" rtlCol="0">
            <a:spAutoFit/>
          </a:bodyPr>
          <a:lstStyle/>
          <a:p>
            <a:r>
              <a:rPr lang="vi-VN" b="1" dirty="0" smtClean="0">
                <a:solidFill>
                  <a:srgbClr val="0432FF"/>
                </a:solidFill>
              </a:rPr>
              <a:t>first</a:t>
            </a:r>
            <a:r>
              <a:rPr lang="en-US" dirty="0" smtClean="0"/>
              <a:t>: </a:t>
            </a:r>
            <a:r>
              <a:rPr lang="vi-VN" dirty="0" smtClean="0"/>
              <a:t>địa chỉ của phần tử đầu tiên</a:t>
            </a:r>
          </a:p>
          <a:p>
            <a:pPr marL="742950" lvl="1" indent="-285750">
              <a:buFont typeface="Arial" charset="0"/>
              <a:buChar char="•"/>
            </a:pPr>
            <a:r>
              <a:rPr lang="vi-VN" dirty="0" smtClean="0"/>
              <a:t>Chính là tên mảng</a:t>
            </a:r>
          </a:p>
          <a:p>
            <a:r>
              <a:rPr lang="vi-VN" b="1" dirty="0" smtClean="0">
                <a:solidFill>
                  <a:srgbClr val="0432FF"/>
                </a:solidFill>
              </a:rPr>
              <a:t>COLS</a:t>
            </a:r>
            <a:r>
              <a:rPr lang="vi-VN" dirty="0" smtClean="0"/>
              <a:t>: số phần tử trên mỗi hàng</a:t>
            </a:r>
          </a:p>
        </p:txBody>
      </p:sp>
    </p:spTree>
    <p:extLst>
      <p:ext uri="{BB962C8B-B14F-4D97-AF65-F5344CB8AC3E}">
        <p14:creationId xmlns:p14="http://schemas.microsoft.com/office/powerpoint/2010/main" val="2399338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Khai báo mảng hai chiều</a:t>
            </a:r>
            <a:endParaRPr lang="en-US" sz="2400" dirty="0">
              <a:solidFill>
                <a:srgbClr val="0432FF"/>
              </a:solidFill>
            </a:endParaRPr>
          </a:p>
        </p:txBody>
      </p:sp>
      <p:sp>
        <p:nvSpPr>
          <p:cNvPr id="39" name="Rectangle 38"/>
          <p:cNvSpPr/>
          <p:nvPr/>
        </p:nvSpPr>
        <p:spPr>
          <a:xfrm>
            <a:off x="277091" y="2057400"/>
            <a:ext cx="8402782"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smtClean="0">
                <a:solidFill>
                  <a:srgbClr val="A31515"/>
                </a:solidFill>
                <a:latin typeface="Consolas" charset="0"/>
              </a:rPr>
              <a:t>&gt;</a:t>
            </a:r>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a[3][4];</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b</a:t>
            </a:r>
            <a:r>
              <a:rPr lang="pt-BR" dirty="0">
                <a:solidFill>
                  <a:prstClr val="black"/>
                </a:solidFill>
                <a:latin typeface="Consolas" charset="0"/>
              </a:rPr>
              <a:t>[3][4] =	{	{10, 20, 30} };</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[3][4] =	{	{10, 20, 30, 40}, </a:t>
            </a:r>
          </a:p>
          <a:p>
            <a:r>
              <a:rPr lang="ru-RU" dirty="0">
                <a:solidFill>
                  <a:prstClr val="black"/>
                </a:solidFill>
                <a:latin typeface="Consolas" charset="0"/>
              </a:rPr>
              <a:t>				</a:t>
            </a:r>
            <a:r>
              <a:rPr lang="ru-RU" dirty="0" smtClean="0">
                <a:solidFill>
                  <a:prstClr val="black"/>
                </a:solidFill>
                <a:latin typeface="Consolas" charset="0"/>
              </a:rPr>
              <a:t>{</a:t>
            </a:r>
            <a:r>
              <a:rPr lang="ru-RU" dirty="0">
                <a:solidFill>
                  <a:prstClr val="black"/>
                </a:solidFill>
                <a:latin typeface="Consolas" charset="0"/>
              </a:rPr>
              <a:t>50, 60}, </a:t>
            </a:r>
          </a:p>
          <a:p>
            <a:r>
              <a:rPr lang="uk-UA" dirty="0">
                <a:solidFill>
                  <a:prstClr val="black"/>
                </a:solidFill>
                <a:latin typeface="Consolas" charset="0"/>
              </a:rPr>
              <a:t>			</a:t>
            </a:r>
            <a:r>
              <a:rPr lang="uk-UA" dirty="0" smtClean="0">
                <a:solidFill>
                  <a:prstClr val="black"/>
                </a:solidFill>
                <a:latin typeface="Consolas" charset="0"/>
              </a:rPr>
              <a:t>};</a:t>
            </a:r>
            <a:endParaRPr lang="uk-UA" dirty="0">
              <a:solidFill>
                <a:prstClr val="black"/>
              </a:solidFill>
              <a:latin typeface="Consolas" charset="0"/>
            </a:endParaRP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d</a:t>
            </a:r>
            <a:r>
              <a:rPr lang="pt-BR" dirty="0">
                <a:solidFill>
                  <a:prstClr val="black"/>
                </a:solidFill>
                <a:latin typeface="Consolas" charset="0"/>
              </a:rPr>
              <a:t>[3][4] =	{	{10, 20, 30, 40}, </a:t>
            </a:r>
          </a:p>
          <a:p>
            <a:r>
              <a:rPr lang="ru-RU" dirty="0">
                <a:solidFill>
                  <a:prstClr val="black"/>
                </a:solidFill>
                <a:latin typeface="Consolas" charset="0"/>
              </a:rPr>
              <a:t>				</a:t>
            </a:r>
            <a:r>
              <a:rPr lang="ru-RU" dirty="0" smtClean="0">
                <a:solidFill>
                  <a:prstClr val="black"/>
                </a:solidFill>
                <a:latin typeface="Consolas" charset="0"/>
              </a:rPr>
              <a:t>{</a:t>
            </a:r>
            <a:r>
              <a:rPr lang="ru-RU" dirty="0">
                <a:solidFill>
                  <a:prstClr val="black"/>
                </a:solidFill>
                <a:latin typeface="Consolas" charset="0"/>
              </a:rPr>
              <a:t>50, 60, 70, 80}, </a:t>
            </a:r>
          </a:p>
          <a:p>
            <a:r>
              <a:rPr lang="cs-CZ" dirty="0">
                <a:solidFill>
                  <a:prstClr val="black"/>
                </a:solidFill>
                <a:latin typeface="Consolas" charset="0"/>
              </a:rPr>
              <a:t>				</a:t>
            </a:r>
            <a:r>
              <a:rPr lang="cs-CZ" dirty="0" smtClean="0">
                <a:solidFill>
                  <a:prstClr val="black"/>
                </a:solidFill>
                <a:latin typeface="Consolas" charset="0"/>
              </a:rPr>
              <a:t>{</a:t>
            </a:r>
            <a:r>
              <a:rPr lang="cs-CZ" dirty="0">
                <a:solidFill>
                  <a:prstClr val="black"/>
                </a:solidFill>
                <a:latin typeface="Consolas" charset="0"/>
              </a:rPr>
              <a:t>90, 100, 110, 120}</a:t>
            </a:r>
          </a:p>
          <a:p>
            <a:r>
              <a:rPr lang="uk-UA" dirty="0">
                <a:solidFill>
                  <a:prstClr val="black"/>
                </a:solidFill>
                <a:latin typeface="Consolas" charset="0"/>
              </a:rPr>
              <a:t>			</a:t>
            </a:r>
            <a:r>
              <a:rPr lang="uk-UA" dirty="0" smtClean="0">
                <a:solidFill>
                  <a:prstClr val="black"/>
                </a:solidFill>
                <a:latin typeface="Consolas" charset="0"/>
              </a:rPr>
              <a:t>};</a:t>
            </a:r>
            <a:endParaRPr lang="uk-UA"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1593977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Từ khoá typedef</a:t>
            </a:r>
            <a:endParaRPr lang="en-US" dirty="0" smtClean="0"/>
          </a:p>
        </p:txBody>
      </p:sp>
      <p:sp>
        <p:nvSpPr>
          <p:cNvPr id="5" name="Content Placeholder 4"/>
          <p:cNvSpPr>
            <a:spLocks noGrp="1"/>
          </p:cNvSpPr>
          <p:nvPr>
            <p:ph idx="1"/>
          </p:nvPr>
        </p:nvSpPr>
        <p:spPr/>
        <p:txBody>
          <a:bodyPr/>
          <a:lstStyle/>
          <a:p>
            <a:r>
              <a:rPr lang="vi-VN" dirty="0" smtClean="0"/>
              <a:t>Các trường hợp dùng khác của typedef</a:t>
            </a:r>
          </a:p>
          <a:p>
            <a:pPr lvl="1"/>
            <a:r>
              <a:rPr lang="vi-VN" dirty="0" smtClean="0"/>
              <a:t>Định nghĩa tên mới cho một enum</a:t>
            </a:r>
          </a:p>
          <a:p>
            <a:pPr lvl="1"/>
            <a:r>
              <a:rPr lang="vi-VN" dirty="0" smtClean="0"/>
              <a:t>Định nghĩa tên mới cho một cấu trúc (struct)</a:t>
            </a:r>
            <a:endParaRPr lang="vi-VN" dirty="0"/>
          </a:p>
          <a:p>
            <a:pPr lvl="3"/>
            <a:endParaRPr lang="en-US" dirty="0"/>
          </a:p>
        </p:txBody>
      </p:sp>
    </p:spTree>
    <p:extLst>
      <p:ext uri="{BB962C8B-B14F-4D97-AF65-F5344CB8AC3E}">
        <p14:creationId xmlns:p14="http://schemas.microsoft.com/office/powerpoint/2010/main" val="8616264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Khai báo mảng hai chiều</a:t>
            </a:r>
            <a:endParaRPr lang="en-US" sz="2400" dirty="0">
              <a:solidFill>
                <a:srgbClr val="0432FF"/>
              </a:solidFill>
            </a:endParaRPr>
          </a:p>
        </p:txBody>
      </p:sp>
      <p:sp>
        <p:nvSpPr>
          <p:cNvPr id="39" name="Rectangle 38"/>
          <p:cNvSpPr/>
          <p:nvPr/>
        </p:nvSpPr>
        <p:spPr>
          <a:xfrm>
            <a:off x="277091" y="2057400"/>
            <a:ext cx="8402782"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smtClean="0">
                <a:solidFill>
                  <a:srgbClr val="A31515"/>
                </a:solidFill>
                <a:latin typeface="Consolas" charset="0"/>
              </a:rPr>
              <a:t>&gt;</a:t>
            </a:r>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a[3][4];</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b</a:t>
            </a:r>
            <a:r>
              <a:rPr lang="pt-BR" dirty="0">
                <a:solidFill>
                  <a:prstClr val="black"/>
                </a:solidFill>
                <a:latin typeface="Consolas" charset="0"/>
              </a:rPr>
              <a:t>[3][4] =	{	{10, 20, 30} };</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[3][4] =	{	{10, 20, 30, 40}, </a:t>
            </a:r>
          </a:p>
          <a:p>
            <a:r>
              <a:rPr lang="ru-RU" dirty="0">
                <a:solidFill>
                  <a:prstClr val="black"/>
                </a:solidFill>
                <a:latin typeface="Consolas" charset="0"/>
              </a:rPr>
              <a:t>				</a:t>
            </a:r>
            <a:r>
              <a:rPr lang="ru-RU" dirty="0" smtClean="0">
                <a:solidFill>
                  <a:prstClr val="black"/>
                </a:solidFill>
                <a:latin typeface="Consolas" charset="0"/>
              </a:rPr>
              <a:t>{</a:t>
            </a:r>
            <a:r>
              <a:rPr lang="ru-RU" dirty="0">
                <a:solidFill>
                  <a:prstClr val="black"/>
                </a:solidFill>
                <a:latin typeface="Consolas" charset="0"/>
              </a:rPr>
              <a:t>50, 60}, </a:t>
            </a:r>
          </a:p>
          <a:p>
            <a:r>
              <a:rPr lang="uk-UA" dirty="0">
                <a:solidFill>
                  <a:prstClr val="black"/>
                </a:solidFill>
                <a:latin typeface="Consolas" charset="0"/>
              </a:rPr>
              <a:t>			</a:t>
            </a:r>
            <a:r>
              <a:rPr lang="uk-UA" dirty="0" smtClean="0">
                <a:solidFill>
                  <a:prstClr val="black"/>
                </a:solidFill>
                <a:latin typeface="Consolas" charset="0"/>
              </a:rPr>
              <a:t>};</a:t>
            </a:r>
            <a:endParaRPr lang="uk-UA" dirty="0">
              <a:solidFill>
                <a:prstClr val="black"/>
              </a:solidFill>
              <a:latin typeface="Consolas" charset="0"/>
            </a:endParaRP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d</a:t>
            </a:r>
            <a:r>
              <a:rPr lang="pt-BR" dirty="0">
                <a:solidFill>
                  <a:prstClr val="black"/>
                </a:solidFill>
                <a:latin typeface="Consolas" charset="0"/>
              </a:rPr>
              <a:t>[3][4] =	{	{10, 20, 30, 40}, </a:t>
            </a:r>
          </a:p>
          <a:p>
            <a:r>
              <a:rPr lang="ru-RU" dirty="0">
                <a:solidFill>
                  <a:prstClr val="black"/>
                </a:solidFill>
                <a:latin typeface="Consolas" charset="0"/>
              </a:rPr>
              <a:t>				</a:t>
            </a:r>
            <a:r>
              <a:rPr lang="ru-RU" dirty="0" smtClean="0">
                <a:solidFill>
                  <a:prstClr val="black"/>
                </a:solidFill>
                <a:latin typeface="Consolas" charset="0"/>
              </a:rPr>
              <a:t>{</a:t>
            </a:r>
            <a:r>
              <a:rPr lang="ru-RU" dirty="0">
                <a:solidFill>
                  <a:prstClr val="black"/>
                </a:solidFill>
                <a:latin typeface="Consolas" charset="0"/>
              </a:rPr>
              <a:t>50, 60, 70, 80}, </a:t>
            </a:r>
          </a:p>
          <a:p>
            <a:r>
              <a:rPr lang="cs-CZ" dirty="0">
                <a:solidFill>
                  <a:prstClr val="black"/>
                </a:solidFill>
                <a:latin typeface="Consolas" charset="0"/>
              </a:rPr>
              <a:t>				</a:t>
            </a:r>
            <a:r>
              <a:rPr lang="cs-CZ" dirty="0" smtClean="0">
                <a:solidFill>
                  <a:prstClr val="black"/>
                </a:solidFill>
                <a:latin typeface="Consolas" charset="0"/>
              </a:rPr>
              <a:t>{</a:t>
            </a:r>
            <a:r>
              <a:rPr lang="cs-CZ" dirty="0">
                <a:solidFill>
                  <a:prstClr val="black"/>
                </a:solidFill>
                <a:latin typeface="Consolas" charset="0"/>
              </a:rPr>
              <a:t>90, 100, 110, 120}</a:t>
            </a:r>
          </a:p>
          <a:p>
            <a:r>
              <a:rPr lang="uk-UA" dirty="0">
                <a:solidFill>
                  <a:prstClr val="black"/>
                </a:solidFill>
                <a:latin typeface="Consolas" charset="0"/>
              </a:rPr>
              <a:t>			</a:t>
            </a:r>
            <a:r>
              <a:rPr lang="uk-UA" dirty="0" smtClean="0">
                <a:solidFill>
                  <a:prstClr val="black"/>
                </a:solidFill>
                <a:latin typeface="Consolas" charset="0"/>
              </a:rPr>
              <a:t>};</a:t>
            </a:r>
            <a:endParaRPr lang="uk-UA"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42" name="TextBox 41"/>
          <p:cNvSpPr txBox="1"/>
          <p:nvPr/>
        </p:nvSpPr>
        <p:spPr>
          <a:xfrm>
            <a:off x="233581" y="1116568"/>
            <a:ext cx="4376519" cy="646331"/>
          </a:xfrm>
          <a:prstGeom prst="rect">
            <a:avLst/>
          </a:prstGeom>
          <a:solidFill>
            <a:srgbClr val="92D050"/>
          </a:solidFill>
        </p:spPr>
        <p:txBody>
          <a:bodyPr wrap="none" rtlCol="0">
            <a:spAutoFit/>
          </a:bodyPr>
          <a:lstStyle/>
          <a:p>
            <a:r>
              <a:rPr lang="en-US" dirty="0" err="1" smtClean="0"/>
              <a:t>Khai</a:t>
            </a:r>
            <a:r>
              <a:rPr lang="en-US" dirty="0" smtClean="0"/>
              <a:t> b</a:t>
            </a:r>
            <a:r>
              <a:rPr lang="vi-VN" dirty="0" smtClean="0"/>
              <a:t>áo mảng 2 chiều, không khởi động</a:t>
            </a:r>
          </a:p>
          <a:p>
            <a:r>
              <a:rPr lang="vi-VN" b="1" dirty="0" smtClean="0">
                <a:solidFill>
                  <a:srgbClr val="0432FF"/>
                </a:solidFill>
              </a:rPr>
              <a:t>Kích thước: 3 hàng, 4 cột</a:t>
            </a:r>
            <a:endParaRPr lang="en-US" b="1" dirty="0">
              <a:solidFill>
                <a:srgbClr val="0432FF"/>
              </a:solidFill>
            </a:endParaRPr>
          </a:p>
        </p:txBody>
      </p:sp>
      <p:cxnSp>
        <p:nvCxnSpPr>
          <p:cNvPr id="44" name="Straight Arrow Connector 43"/>
          <p:cNvCxnSpPr/>
          <p:nvPr/>
        </p:nvCxnSpPr>
        <p:spPr bwMode="auto">
          <a:xfrm flipH="1" flipV="1">
            <a:off x="233582" y="1762899"/>
            <a:ext cx="985618" cy="14069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p:cNvSpPr txBox="1"/>
          <p:nvPr/>
        </p:nvSpPr>
        <p:spPr>
          <a:xfrm>
            <a:off x="4610100" y="106842"/>
            <a:ext cx="4305300" cy="646331"/>
          </a:xfrm>
          <a:prstGeom prst="rect">
            <a:avLst/>
          </a:prstGeom>
          <a:solidFill>
            <a:schemeClr val="accent5">
              <a:lumMod val="90000"/>
            </a:schemeClr>
          </a:solidFill>
          <a:ln>
            <a:noFill/>
          </a:ln>
        </p:spPr>
        <p:txBody>
          <a:bodyPr wrap="square" rtlCol="0">
            <a:spAutoFit/>
          </a:bodyPr>
          <a:lstStyle/>
          <a:p>
            <a:r>
              <a:rPr lang="vi-VN" dirty="0" smtClean="0"/>
              <a:t>Khai báo và khởi động không đầy đủ</a:t>
            </a:r>
          </a:p>
          <a:p>
            <a:r>
              <a:rPr lang="vi-VN" b="1" dirty="0">
                <a:solidFill>
                  <a:srgbClr val="0432FF"/>
                </a:solidFill>
              </a:rPr>
              <a:t>Kích thước: 3 hàng, 4 </a:t>
            </a:r>
            <a:r>
              <a:rPr lang="vi-VN" b="1" dirty="0" smtClean="0">
                <a:solidFill>
                  <a:srgbClr val="0432FF"/>
                </a:solidFill>
              </a:rPr>
              <a:t>cột</a:t>
            </a:r>
            <a:endParaRPr lang="en-US" b="1" dirty="0">
              <a:solidFill>
                <a:srgbClr val="0432FF"/>
              </a:solidFill>
            </a:endParaRPr>
          </a:p>
        </p:txBody>
      </p:sp>
      <p:cxnSp>
        <p:nvCxnSpPr>
          <p:cNvPr id="7" name="Straight Connector 6"/>
          <p:cNvCxnSpPr/>
          <p:nvPr/>
        </p:nvCxnSpPr>
        <p:spPr bwMode="auto">
          <a:xfrm>
            <a:off x="6194714" y="3169825"/>
            <a:ext cx="0" cy="1097375"/>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8" name="Straight Arrow Connector 7"/>
          <p:cNvCxnSpPr/>
          <p:nvPr/>
        </p:nvCxnSpPr>
        <p:spPr bwMode="auto">
          <a:xfrm flipV="1">
            <a:off x="6194714" y="783815"/>
            <a:ext cx="1018309" cy="28620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Connector 11"/>
          <p:cNvCxnSpPr/>
          <p:nvPr/>
        </p:nvCxnSpPr>
        <p:spPr bwMode="auto">
          <a:xfrm>
            <a:off x="6477000" y="4191000"/>
            <a:ext cx="0" cy="12192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4" name="TextBox 13"/>
          <p:cNvSpPr txBox="1"/>
          <p:nvPr/>
        </p:nvSpPr>
        <p:spPr>
          <a:xfrm>
            <a:off x="4011757" y="5537513"/>
            <a:ext cx="4930486" cy="646331"/>
          </a:xfrm>
          <a:prstGeom prst="rect">
            <a:avLst/>
          </a:prstGeom>
          <a:solidFill>
            <a:schemeClr val="accent5">
              <a:lumMod val="90000"/>
            </a:schemeClr>
          </a:solidFill>
          <a:ln>
            <a:noFill/>
          </a:ln>
        </p:spPr>
        <p:txBody>
          <a:bodyPr wrap="square" rtlCol="0">
            <a:spAutoFit/>
          </a:bodyPr>
          <a:lstStyle/>
          <a:p>
            <a:r>
              <a:rPr lang="vi-VN" dirty="0" smtClean="0"/>
              <a:t>Khai báo và khởi động đầy đủ</a:t>
            </a:r>
          </a:p>
          <a:p>
            <a:r>
              <a:rPr lang="vi-VN" b="1" dirty="0">
                <a:solidFill>
                  <a:srgbClr val="0432FF"/>
                </a:solidFill>
              </a:rPr>
              <a:t>Kích thước: 3 hàng, 4 </a:t>
            </a:r>
            <a:r>
              <a:rPr lang="vi-VN" b="1" dirty="0" smtClean="0">
                <a:solidFill>
                  <a:srgbClr val="0432FF"/>
                </a:solidFill>
              </a:rPr>
              <a:t>cột</a:t>
            </a:r>
            <a:endParaRPr lang="en-US" b="1" dirty="0">
              <a:solidFill>
                <a:srgbClr val="0432FF"/>
              </a:solidFill>
            </a:endParaRPr>
          </a:p>
        </p:txBody>
      </p:sp>
      <p:cxnSp>
        <p:nvCxnSpPr>
          <p:cNvPr id="11" name="Straight Arrow Connector 10"/>
          <p:cNvCxnSpPr/>
          <p:nvPr/>
        </p:nvCxnSpPr>
        <p:spPr bwMode="auto">
          <a:xfrm>
            <a:off x="6477000" y="4953001"/>
            <a:ext cx="1302329" cy="5845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Connector 19"/>
          <p:cNvCxnSpPr/>
          <p:nvPr/>
        </p:nvCxnSpPr>
        <p:spPr bwMode="auto">
          <a:xfrm>
            <a:off x="1219200" y="3169825"/>
            <a:ext cx="1447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10076205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Đọc và ghi phần tử của mảng hai chiều</a:t>
            </a:r>
            <a:endParaRPr lang="en-US" sz="2400" dirty="0">
              <a:solidFill>
                <a:srgbClr val="0432FF"/>
              </a:solidFill>
            </a:endParaRPr>
          </a:p>
        </p:txBody>
      </p:sp>
      <p:sp>
        <p:nvSpPr>
          <p:cNvPr id="3" name="Rectangle 2"/>
          <p:cNvSpPr/>
          <p:nvPr/>
        </p:nvSpPr>
        <p:spPr>
          <a:xfrm>
            <a:off x="457200" y="1143000"/>
            <a:ext cx="76200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a[3][4</a:t>
            </a:r>
            <a:r>
              <a:rPr lang="pt-BR" dirty="0" smtClean="0">
                <a:solidFill>
                  <a:prstClr val="black"/>
                </a:solidFill>
                <a:latin typeface="Consolas" charset="0"/>
              </a:rPr>
              <a:t>];</a:t>
            </a:r>
          </a:p>
          <a:p>
            <a:endParaRPr lang="pt-BR" dirty="0">
              <a:solidFill>
                <a:prstClr val="black"/>
              </a:solidFill>
              <a:latin typeface="Consolas" charset="0"/>
            </a:endParaRPr>
          </a:p>
          <a:p>
            <a:r>
              <a:rPr lang="fr-FR" dirty="0">
                <a:solidFill>
                  <a:prstClr val="black"/>
                </a:solidFill>
                <a:latin typeface="Consolas" charset="0"/>
              </a:rPr>
              <a:t>	</a:t>
            </a:r>
            <a:r>
              <a:rPr lang="fr-FR" dirty="0" err="1">
                <a:solidFill>
                  <a:srgbClr val="0000FF"/>
                </a:solidFill>
                <a:latin typeface="Consolas" charset="0"/>
              </a:rPr>
              <a:t>int</a:t>
            </a:r>
            <a:r>
              <a:rPr lang="fr-FR" dirty="0">
                <a:solidFill>
                  <a:prstClr val="black"/>
                </a:solidFill>
                <a:latin typeface="Consolas" charset="0"/>
              </a:rPr>
              <a:t> </a:t>
            </a:r>
            <a:r>
              <a:rPr lang="fr-FR" dirty="0" err="1">
                <a:solidFill>
                  <a:prstClr val="black"/>
                </a:solidFill>
                <a:latin typeface="Consolas" charset="0"/>
              </a:rPr>
              <a:t>r,c</a:t>
            </a:r>
            <a:r>
              <a:rPr lang="fr-FR" dirty="0">
                <a:solidFill>
                  <a:prstClr val="black"/>
                </a:solidFill>
                <a:latin typeface="Consolas" charset="0"/>
              </a:rPr>
              <a:t>;</a:t>
            </a:r>
          </a:p>
          <a:p>
            <a:r>
              <a:rPr lang="is-IS" dirty="0">
                <a:solidFill>
                  <a:prstClr val="black"/>
                </a:solidFill>
                <a:latin typeface="Consolas" charset="0"/>
              </a:rPr>
              <a:t>	r = 0, c = 2</a:t>
            </a:r>
            <a:r>
              <a:rPr lang="is-IS" dirty="0" smtClean="0">
                <a:solidFill>
                  <a:prstClr val="black"/>
                </a:solidFill>
                <a:latin typeface="Consolas" charset="0"/>
              </a:rPr>
              <a:t>;</a:t>
            </a:r>
          </a:p>
          <a:p>
            <a:endParaRPr lang="is-IS" dirty="0">
              <a:solidFill>
                <a:prstClr val="black"/>
              </a:solidFill>
              <a:latin typeface="Consolas" charset="0"/>
            </a:endParaRPr>
          </a:p>
          <a:p>
            <a:r>
              <a:rPr lang="pt-BR" dirty="0">
                <a:solidFill>
                  <a:prstClr val="black"/>
                </a:solidFill>
                <a:latin typeface="Consolas" charset="0"/>
              </a:rPr>
              <a:t>	a[</a:t>
            </a:r>
            <a:r>
              <a:rPr lang="pt-BR" dirty="0" err="1">
                <a:solidFill>
                  <a:prstClr val="black"/>
                </a:solidFill>
                <a:latin typeface="Consolas" charset="0"/>
              </a:rPr>
              <a:t>r</a:t>
            </a:r>
            <a:r>
              <a:rPr lang="pt-BR" dirty="0">
                <a:solidFill>
                  <a:prstClr val="black"/>
                </a:solidFill>
                <a:latin typeface="Consolas" charset="0"/>
              </a:rPr>
              <a:t>][</a:t>
            </a:r>
            <a:r>
              <a:rPr lang="pt-BR" dirty="0" err="1">
                <a:solidFill>
                  <a:prstClr val="black"/>
                </a:solidFill>
                <a:latin typeface="Consolas" charset="0"/>
              </a:rPr>
              <a:t>c</a:t>
            </a:r>
            <a:r>
              <a:rPr lang="pt-BR" dirty="0">
                <a:solidFill>
                  <a:prstClr val="black"/>
                </a:solidFill>
                <a:latin typeface="Consolas" charset="0"/>
              </a:rPr>
              <a:t>] = 99</a:t>
            </a:r>
            <a:r>
              <a:rPr lang="pt-BR" dirty="0" smtClean="0">
                <a:solidFill>
                  <a:prstClr val="black"/>
                </a:solidFill>
                <a:latin typeface="Consolas" charset="0"/>
              </a:rPr>
              <a:t>;</a:t>
            </a:r>
          </a:p>
          <a:p>
            <a:endParaRPr lang="pt-BR"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"a[%1d][%1d]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a:t>
            </a:r>
            <a:r>
              <a:rPr lang="pt-BR" dirty="0" err="1">
                <a:solidFill>
                  <a:prstClr val="black"/>
                </a:solidFill>
                <a:latin typeface="Consolas" charset="0"/>
              </a:rPr>
              <a:t>r</a:t>
            </a:r>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 a[</a:t>
            </a:r>
            <a:r>
              <a:rPr lang="pt-BR" dirty="0" err="1">
                <a:solidFill>
                  <a:prstClr val="black"/>
                </a:solidFill>
                <a:latin typeface="Consolas" charset="0"/>
              </a:rPr>
              <a:t>r</a:t>
            </a:r>
            <a:r>
              <a:rPr lang="pt-BR" dirty="0">
                <a:solidFill>
                  <a:prstClr val="black"/>
                </a:solidFill>
                <a:latin typeface="Consolas" charset="0"/>
              </a:rPr>
              <a:t>][</a:t>
            </a:r>
            <a:r>
              <a:rPr lang="pt-BR" dirty="0" err="1">
                <a:solidFill>
                  <a:prstClr val="black"/>
                </a:solidFill>
                <a:latin typeface="Consolas" charset="0"/>
              </a:rPr>
              <a:t>c</a:t>
            </a:r>
            <a:r>
              <a:rPr lang="pt-BR"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5" name="Straight Connector 4"/>
          <p:cNvCxnSpPr/>
          <p:nvPr/>
        </p:nvCxnSpPr>
        <p:spPr bwMode="auto">
          <a:xfrm>
            <a:off x="1447800" y="3886200"/>
            <a:ext cx="1447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0" name="Straight Connector 9"/>
          <p:cNvCxnSpPr/>
          <p:nvPr/>
        </p:nvCxnSpPr>
        <p:spPr bwMode="auto">
          <a:xfrm>
            <a:off x="6019800" y="4495800"/>
            <a:ext cx="7620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7" name="Straight Connector 16"/>
          <p:cNvCxnSpPr/>
          <p:nvPr/>
        </p:nvCxnSpPr>
        <p:spPr bwMode="auto">
          <a:xfrm>
            <a:off x="1447800" y="2590800"/>
            <a:ext cx="1447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3" name="TextBox 12"/>
          <p:cNvSpPr txBox="1"/>
          <p:nvPr/>
        </p:nvSpPr>
        <p:spPr>
          <a:xfrm>
            <a:off x="4800600" y="1524000"/>
            <a:ext cx="2686954" cy="646331"/>
          </a:xfrm>
          <a:prstGeom prst="rect">
            <a:avLst/>
          </a:prstGeom>
          <a:solidFill>
            <a:srgbClr val="92D050"/>
          </a:solidFill>
        </p:spPr>
        <p:txBody>
          <a:bodyPr wrap="none" rtlCol="0">
            <a:spAutoFit/>
          </a:bodyPr>
          <a:lstStyle/>
          <a:p>
            <a:r>
              <a:rPr lang="en-US" dirty="0" err="1" smtClean="0"/>
              <a:t>Khai</a:t>
            </a:r>
            <a:r>
              <a:rPr lang="en-US" dirty="0" smtClean="0"/>
              <a:t> </a:t>
            </a:r>
            <a:r>
              <a:rPr lang="vi-VN" dirty="0" smtClean="0"/>
              <a:t>báo mảng:</a:t>
            </a:r>
            <a:br>
              <a:rPr lang="vi-VN" dirty="0" smtClean="0"/>
            </a:br>
            <a:r>
              <a:rPr lang="vi-VN" dirty="0" smtClean="0">
                <a:solidFill>
                  <a:srgbClr val="0432FF"/>
                </a:solidFill>
              </a:rPr>
              <a:t>Kích thước 3 hàng, 4 cột</a:t>
            </a:r>
            <a:endParaRPr lang="en-US" dirty="0">
              <a:solidFill>
                <a:srgbClr val="0432FF"/>
              </a:solidFill>
            </a:endParaRPr>
          </a:p>
        </p:txBody>
      </p:sp>
      <p:cxnSp>
        <p:nvCxnSpPr>
          <p:cNvPr id="16" name="Straight Arrow Connector 15"/>
          <p:cNvCxnSpPr>
            <a:endCxn id="13" idx="1"/>
          </p:cNvCxnSpPr>
          <p:nvPr/>
        </p:nvCxnSpPr>
        <p:spPr bwMode="auto">
          <a:xfrm flipV="1">
            <a:off x="2895600" y="1847166"/>
            <a:ext cx="1905000" cy="7436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311236" y="5259181"/>
            <a:ext cx="2533066" cy="646331"/>
          </a:xfrm>
          <a:prstGeom prst="rect">
            <a:avLst/>
          </a:prstGeom>
          <a:solidFill>
            <a:srgbClr val="92D050"/>
          </a:solidFill>
        </p:spPr>
        <p:txBody>
          <a:bodyPr wrap="none" rtlCol="0">
            <a:spAutoFit/>
          </a:bodyPr>
          <a:lstStyle/>
          <a:p>
            <a:r>
              <a:rPr lang="vi-VN" dirty="0" smtClean="0"/>
              <a:t>Lấy giá trị của phần tử</a:t>
            </a:r>
          </a:p>
          <a:p>
            <a:r>
              <a:rPr lang="vi-VN" dirty="0" smtClean="0"/>
              <a:t>Cần chỉ số hàng và cột</a:t>
            </a:r>
          </a:p>
        </p:txBody>
      </p:sp>
      <p:cxnSp>
        <p:nvCxnSpPr>
          <p:cNvPr id="19" name="Straight Arrow Connector 18"/>
          <p:cNvCxnSpPr/>
          <p:nvPr/>
        </p:nvCxnSpPr>
        <p:spPr bwMode="auto">
          <a:xfrm flipV="1">
            <a:off x="2909455" y="2634734"/>
            <a:ext cx="1891145" cy="12514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Box 23"/>
          <p:cNvSpPr txBox="1"/>
          <p:nvPr/>
        </p:nvSpPr>
        <p:spPr>
          <a:xfrm>
            <a:off x="4814455" y="2307589"/>
            <a:ext cx="3337773" cy="923330"/>
          </a:xfrm>
          <a:prstGeom prst="rect">
            <a:avLst/>
          </a:prstGeom>
          <a:solidFill>
            <a:srgbClr val="92D050"/>
          </a:solidFill>
        </p:spPr>
        <p:txBody>
          <a:bodyPr wrap="none" rtlCol="0">
            <a:spAutoFit/>
          </a:bodyPr>
          <a:lstStyle/>
          <a:p>
            <a:r>
              <a:rPr lang="vi-VN" dirty="0" smtClean="0"/>
              <a:t>Gán giá trị cho phần tử</a:t>
            </a:r>
          </a:p>
          <a:p>
            <a:r>
              <a:rPr lang="vi-VN" dirty="0" smtClean="0"/>
              <a:t>Cần chỉ số hàng và cột</a:t>
            </a:r>
          </a:p>
          <a:p>
            <a:r>
              <a:rPr lang="en-US" dirty="0" smtClean="0">
                <a:solidFill>
                  <a:srgbClr val="0432FF"/>
                </a:solidFill>
              </a:rPr>
              <a:t>H</a:t>
            </a:r>
            <a:r>
              <a:rPr lang="vi-VN" dirty="0" smtClean="0">
                <a:solidFill>
                  <a:srgbClr val="0432FF"/>
                </a:solidFill>
              </a:rPr>
              <a:t>àng và cột: biểu thức nguyên</a:t>
            </a:r>
          </a:p>
        </p:txBody>
      </p:sp>
      <p:cxnSp>
        <p:nvCxnSpPr>
          <p:cNvPr id="23" name="Straight Arrow Connector 22"/>
          <p:cNvCxnSpPr/>
          <p:nvPr/>
        </p:nvCxnSpPr>
        <p:spPr bwMode="auto">
          <a:xfrm flipH="1">
            <a:off x="5844302" y="4495800"/>
            <a:ext cx="937498" cy="838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941373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 kỹ thuật với mảng 2 chiều</a:t>
            </a:r>
            <a:endParaRPr lang="en-US" sz="2400" dirty="0">
              <a:solidFill>
                <a:srgbClr val="0432FF"/>
              </a:solidFill>
            </a:endParaRPr>
          </a:p>
        </p:txBody>
      </p:sp>
      <p:sp>
        <p:nvSpPr>
          <p:cNvPr id="4" name="Content Placeholder 3"/>
          <p:cNvSpPr>
            <a:spLocks noGrp="1"/>
          </p:cNvSpPr>
          <p:nvPr>
            <p:ph idx="1"/>
          </p:nvPr>
        </p:nvSpPr>
        <p:spPr/>
        <p:txBody>
          <a:bodyPr/>
          <a:lstStyle/>
          <a:p>
            <a:r>
              <a:rPr lang="vi-VN" dirty="0" smtClean="0"/>
              <a:t>Duyệt qua từng phần tử trong mảng</a:t>
            </a:r>
          </a:p>
          <a:p>
            <a:r>
              <a:rPr lang="vi-VN" dirty="0"/>
              <a:t>Duyệt qua phần tử trên cùng hàng</a:t>
            </a:r>
          </a:p>
          <a:p>
            <a:r>
              <a:rPr lang="vi-VN" dirty="0"/>
              <a:t>Duyệt qua phần tử trên cùng cột </a:t>
            </a:r>
            <a:endParaRPr lang="vi-VN" dirty="0" smtClean="0"/>
          </a:p>
          <a:p>
            <a:r>
              <a:rPr lang="vi-VN" dirty="0" smtClean="0"/>
              <a:t>Với ma trận vuông</a:t>
            </a:r>
          </a:p>
          <a:p>
            <a:pPr lvl="1"/>
            <a:endParaRPr lang="vi-VN" dirty="0" smtClean="0"/>
          </a:p>
          <a:p>
            <a:pPr lvl="1"/>
            <a:r>
              <a:rPr lang="vi-VN" dirty="0" smtClean="0"/>
              <a:t>Duyệt qua phần tử trên đường chéo chính</a:t>
            </a:r>
          </a:p>
          <a:p>
            <a:pPr lvl="1"/>
            <a:r>
              <a:rPr lang="vi-VN" dirty="0"/>
              <a:t>Duyệt qua phần tử trên đường chéo </a:t>
            </a:r>
            <a:r>
              <a:rPr lang="vi-VN" dirty="0" smtClean="0"/>
              <a:t>phụ</a:t>
            </a:r>
            <a:endParaRPr lang="vi-VN" dirty="0"/>
          </a:p>
          <a:p>
            <a:pPr lvl="1"/>
            <a:endParaRPr lang="vi-VN" dirty="0" smtClean="0"/>
          </a:p>
          <a:p>
            <a:pPr lvl="1"/>
            <a:r>
              <a:rPr lang="vi-VN" dirty="0" smtClean="0"/>
              <a:t>Duyệt qua phần tử bên trên đường chéo chính</a:t>
            </a:r>
          </a:p>
          <a:p>
            <a:pPr lvl="1"/>
            <a:r>
              <a:rPr lang="vi-VN" dirty="0"/>
              <a:t>Duyệt qua phần tử bên </a:t>
            </a:r>
            <a:r>
              <a:rPr lang="vi-VN" dirty="0" smtClean="0"/>
              <a:t>dưới đường </a:t>
            </a:r>
            <a:r>
              <a:rPr lang="vi-VN" dirty="0"/>
              <a:t>chéo </a:t>
            </a:r>
            <a:r>
              <a:rPr lang="vi-VN" dirty="0" smtClean="0"/>
              <a:t>chính</a:t>
            </a:r>
          </a:p>
          <a:p>
            <a:pPr lvl="1"/>
            <a:endParaRPr lang="en-US" dirty="0"/>
          </a:p>
        </p:txBody>
      </p:sp>
    </p:spTree>
    <p:extLst>
      <p:ext uri="{BB962C8B-B14F-4D97-AF65-F5344CB8AC3E}">
        <p14:creationId xmlns:p14="http://schemas.microsoft.com/office/powerpoint/2010/main" val="19219689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a:solidFill>
                  <a:srgbClr val="0432FF"/>
                </a:solidFill>
              </a:rPr>
              <a:t>Duyệt qua từng phần tử trong </a:t>
            </a:r>
            <a:r>
              <a:rPr lang="vi-VN" sz="2400" dirty="0" smtClean="0">
                <a:solidFill>
                  <a:srgbClr val="0432FF"/>
                </a:solidFill>
              </a:rPr>
              <a:t>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Gọi ROWS và COLS là tổng số hàng và cột tương ứng </a:t>
            </a:r>
          </a:p>
          <a:p>
            <a:pPr lvl="1"/>
            <a:r>
              <a:rPr lang="vi-VN" dirty="0" smtClean="0"/>
              <a:t>ROWS và COLS là các hằng số</a:t>
            </a:r>
          </a:p>
          <a:p>
            <a:pPr lvl="2"/>
            <a:r>
              <a:rPr lang="vi-VN" dirty="0" smtClean="0"/>
              <a:t>Thông qua </a:t>
            </a:r>
            <a:r>
              <a:rPr lang="vi-VN" dirty="0" smtClean="0">
                <a:solidFill>
                  <a:srgbClr val="0432FF"/>
                </a:solidFill>
              </a:rPr>
              <a:t>#define</a:t>
            </a:r>
          </a:p>
          <a:p>
            <a:pPr lvl="2"/>
            <a:r>
              <a:rPr lang="vi-VN" dirty="0" smtClean="0"/>
              <a:t>Thông qua </a:t>
            </a:r>
            <a:r>
              <a:rPr lang="vi-VN" dirty="0" smtClean="0">
                <a:solidFill>
                  <a:srgbClr val="0432FF"/>
                </a:solidFill>
              </a:rPr>
              <a:t>const int ROWS, COLS;</a:t>
            </a:r>
          </a:p>
          <a:p>
            <a:r>
              <a:rPr lang="vi-VN" dirty="0" smtClean="0"/>
              <a:t>Gọi row và col là hai biến chứa chỉ số hàng và cột</a:t>
            </a:r>
          </a:p>
          <a:p>
            <a:pPr lvl="1"/>
            <a:r>
              <a:rPr lang="vi-VN" dirty="0" smtClean="0"/>
              <a:t>row: chỉ số hàng</a:t>
            </a:r>
          </a:p>
          <a:p>
            <a:pPr lvl="1"/>
            <a:r>
              <a:rPr lang="en-US" dirty="0" smtClean="0"/>
              <a:t>c</a:t>
            </a:r>
            <a:r>
              <a:rPr lang="vi-VN" dirty="0" smtClean="0"/>
              <a:t>ol: số cột</a:t>
            </a:r>
            <a:endParaRPr lang="en-US" dirty="0"/>
          </a:p>
        </p:txBody>
      </p:sp>
    </p:spTree>
    <p:extLst>
      <p:ext uri="{BB962C8B-B14F-4D97-AF65-F5344CB8AC3E}">
        <p14:creationId xmlns:p14="http://schemas.microsoft.com/office/powerpoint/2010/main" val="4730896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a:solidFill>
                  <a:srgbClr val="0432FF"/>
                </a:solidFill>
              </a:rPr>
              <a:t>Duyệt qua từng phần tử trong </a:t>
            </a:r>
            <a:r>
              <a:rPr lang="vi-VN" sz="2400" dirty="0" smtClean="0">
                <a:solidFill>
                  <a:srgbClr val="0432FF"/>
                </a:solidFill>
              </a:rPr>
              <a:t>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Gọi ROWS và COLS là tổng số hàng và cột tương ứng </a:t>
            </a:r>
          </a:p>
          <a:p>
            <a:pPr lvl="1"/>
            <a:r>
              <a:rPr lang="vi-VN" dirty="0" smtClean="0"/>
              <a:t>ROWS và COLS là các hằng số</a:t>
            </a:r>
          </a:p>
          <a:p>
            <a:pPr lvl="2"/>
            <a:r>
              <a:rPr lang="vi-VN" dirty="0" smtClean="0"/>
              <a:t>Thông qua </a:t>
            </a:r>
            <a:r>
              <a:rPr lang="vi-VN" dirty="0" smtClean="0">
                <a:solidFill>
                  <a:srgbClr val="0432FF"/>
                </a:solidFill>
              </a:rPr>
              <a:t>#define</a:t>
            </a:r>
          </a:p>
          <a:p>
            <a:pPr lvl="2"/>
            <a:r>
              <a:rPr lang="vi-VN" dirty="0" smtClean="0"/>
              <a:t>Thông qua </a:t>
            </a:r>
            <a:r>
              <a:rPr lang="vi-VN" dirty="0" smtClean="0">
                <a:solidFill>
                  <a:srgbClr val="0432FF"/>
                </a:solidFill>
              </a:rPr>
              <a:t>const int ROWS, COLS;</a:t>
            </a:r>
          </a:p>
          <a:p>
            <a:r>
              <a:rPr lang="vi-VN" dirty="0" smtClean="0"/>
              <a:t>Gọi row và col là hai biến chứa chỉ số hàng và cột</a:t>
            </a:r>
          </a:p>
          <a:p>
            <a:pPr lvl="1"/>
            <a:r>
              <a:rPr lang="vi-VN" dirty="0" smtClean="0"/>
              <a:t>row: chỉ số hàng</a:t>
            </a:r>
          </a:p>
          <a:p>
            <a:pPr lvl="1"/>
            <a:r>
              <a:rPr lang="en-US" dirty="0" smtClean="0"/>
              <a:t>c</a:t>
            </a:r>
            <a:r>
              <a:rPr lang="vi-VN" dirty="0" smtClean="0"/>
              <a:t>ol: số cột</a:t>
            </a:r>
          </a:p>
          <a:p>
            <a:r>
              <a:rPr lang="vi-VN" dirty="0" smtClean="0"/>
              <a:t>Dùng hai cấu trúc lặp lồng nhau</a:t>
            </a:r>
          </a:p>
          <a:p>
            <a:pPr lvl="1"/>
            <a:r>
              <a:rPr lang="en-US" dirty="0" smtClean="0"/>
              <a:t>C</a:t>
            </a:r>
            <a:r>
              <a:rPr lang="vi-VN" dirty="0" smtClean="0"/>
              <a:t>ho mỗi hàng (row)</a:t>
            </a:r>
          </a:p>
          <a:p>
            <a:pPr lvl="2"/>
            <a:r>
              <a:rPr lang="en-US" dirty="0" smtClean="0"/>
              <a:t>C</a:t>
            </a:r>
            <a:r>
              <a:rPr lang="vi-VN" dirty="0" smtClean="0"/>
              <a:t>ho mỗi cột (col)</a:t>
            </a:r>
          </a:p>
          <a:p>
            <a:pPr lvl="3"/>
            <a:r>
              <a:rPr lang="vi-VN" dirty="0" smtClean="0"/>
              <a:t>Truy xuất phần tử tại [row, col] để ghi hay đọc</a:t>
            </a:r>
          </a:p>
          <a:p>
            <a:pPr lvl="3"/>
            <a:r>
              <a:rPr lang="vi-VN" dirty="0" smtClean="0"/>
              <a:t>Tăng chỉ số cột (col) để đến phần tử kế tiếp trên cùng hàng</a:t>
            </a:r>
          </a:p>
          <a:p>
            <a:pPr lvl="2"/>
            <a:r>
              <a:rPr lang="vi-VN" dirty="0" smtClean="0"/>
              <a:t>Tăng chỉ số hàng (row) đến xử lý hàng kế tiếp</a:t>
            </a:r>
            <a:endParaRPr lang="en-US" dirty="0"/>
          </a:p>
        </p:txBody>
      </p:sp>
    </p:spTree>
    <p:extLst>
      <p:ext uri="{BB962C8B-B14F-4D97-AF65-F5344CB8AC3E}">
        <p14:creationId xmlns:p14="http://schemas.microsoft.com/office/powerpoint/2010/main" val="14701863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a:solidFill>
                  <a:srgbClr val="0432FF"/>
                </a:solidFill>
              </a:rPr>
              <a:t>Duyệt qua từng phần tử trong </a:t>
            </a:r>
            <a:r>
              <a:rPr lang="vi-VN" sz="2400" dirty="0" smtClean="0">
                <a:solidFill>
                  <a:srgbClr val="0432FF"/>
                </a:solidFill>
              </a:rPr>
              <a:t>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Lưu ý</a:t>
            </a:r>
          </a:p>
          <a:p>
            <a:pPr lvl="1"/>
            <a:r>
              <a:rPr lang="vi-VN" dirty="0" smtClean="0"/>
              <a:t>Theo cách trên thì sẽ truy xuất các phần tử theo từng hàng, hết hàng này đến hàng hàng</a:t>
            </a:r>
          </a:p>
          <a:p>
            <a:pPr lvl="2"/>
            <a:r>
              <a:rPr lang="vi-VN" dirty="0" smtClean="0"/>
              <a:t>Chỉ số cột tăng nhanh hơn chỉ số hàng</a:t>
            </a:r>
          </a:p>
          <a:p>
            <a:pPr lvl="1"/>
            <a:r>
              <a:rPr lang="vi-VN" dirty="0" smtClean="0"/>
              <a:t>Cách truy xuất trên giúp chương trình chạy nhanh hơn trường hợp truy xuất theo từng cột</a:t>
            </a:r>
          </a:p>
          <a:p>
            <a:pPr lvl="2"/>
            <a:r>
              <a:rPr lang="vi-VN" dirty="0" smtClean="0"/>
              <a:t>Chỉ số hàng tăng nhanh hơn chỉ số cột</a:t>
            </a:r>
          </a:p>
        </p:txBody>
      </p:sp>
    </p:spTree>
    <p:extLst>
      <p:ext uri="{BB962C8B-B14F-4D97-AF65-F5344CB8AC3E}">
        <p14:creationId xmlns:p14="http://schemas.microsoft.com/office/powerpoint/2010/main" val="4791868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07126"/>
            <a:ext cx="8305800" cy="5909310"/>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err="1" smtClean="0">
                <a:solidFill>
                  <a:srgbClr val="0000FF"/>
                </a:solidFill>
                <a:latin typeface="Consolas" charset="0"/>
              </a:rPr>
              <a:t>int</a:t>
            </a:r>
            <a:r>
              <a:rPr lang="en-US" dirty="0" smtClean="0">
                <a:solidFill>
                  <a:prstClr val="black"/>
                </a:solidFill>
                <a:latin typeface="Consolas" charset="0"/>
              </a:rPr>
              <a:t> </a:t>
            </a:r>
            <a:r>
              <a:rPr lang="en-US" dirty="0">
                <a:solidFill>
                  <a:prstClr val="black"/>
                </a:solidFill>
                <a:latin typeface="Consolas" charset="0"/>
              </a:rPr>
              <a:t>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ROWS = 3, COLS = 4;</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a[ROWS][COLS];</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row,col</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(row=0; row&lt;ROWS; row++){</a:t>
            </a: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(col=0; col&lt;COLS; col++){</a:t>
            </a:r>
          </a:p>
          <a:p>
            <a:r>
              <a:rPr lang="pt-BR" dirty="0">
                <a:solidFill>
                  <a:prstClr val="black"/>
                </a:solidFill>
                <a:latin typeface="Consolas" charset="0"/>
              </a:rPr>
              <a:t>			a[</a:t>
            </a:r>
            <a:r>
              <a:rPr lang="pt-BR" dirty="0" err="1">
                <a:solidFill>
                  <a:prstClr val="black"/>
                </a:solidFill>
                <a:latin typeface="Consolas" charset="0"/>
              </a:rPr>
              <a:t>row</a:t>
            </a:r>
            <a:r>
              <a:rPr lang="pt-BR" dirty="0">
                <a:solidFill>
                  <a:prstClr val="black"/>
                </a:solidFill>
                <a:latin typeface="Consolas" charset="0"/>
              </a:rPr>
              <a:t>][</a:t>
            </a:r>
            <a:r>
              <a:rPr lang="pt-BR" dirty="0" err="1">
                <a:solidFill>
                  <a:prstClr val="black"/>
                </a:solidFill>
                <a:latin typeface="Consolas" charset="0"/>
              </a:rPr>
              <a:t>col</a:t>
            </a:r>
            <a:r>
              <a:rPr lang="pt-BR" dirty="0">
                <a:solidFill>
                  <a:prstClr val="black"/>
                </a:solidFill>
                <a:latin typeface="Consolas" charset="0"/>
              </a:rPr>
              <a:t>] = (</a:t>
            </a:r>
            <a:r>
              <a:rPr lang="pt-BR" dirty="0" err="1">
                <a:solidFill>
                  <a:prstClr val="black"/>
                </a:solidFill>
                <a:latin typeface="Consolas" charset="0"/>
              </a:rPr>
              <a:t>row</a:t>
            </a:r>
            <a:r>
              <a:rPr lang="pt-BR" dirty="0">
                <a:solidFill>
                  <a:prstClr val="black"/>
                </a:solidFill>
                <a:latin typeface="Consolas" charset="0"/>
              </a:rPr>
              <a:t> + 1)*(</a:t>
            </a:r>
            <a:r>
              <a:rPr lang="pt-BR" dirty="0" err="1">
                <a:solidFill>
                  <a:prstClr val="black"/>
                </a:solidFill>
                <a:latin typeface="Consolas" charset="0"/>
              </a:rPr>
              <a:t>col</a:t>
            </a:r>
            <a:r>
              <a:rPr lang="pt-BR" dirty="0">
                <a:solidFill>
                  <a:prstClr val="black"/>
                </a:solidFill>
                <a:latin typeface="Consolas" charset="0"/>
              </a:rPr>
              <a:t> + 1);</a:t>
            </a:r>
          </a:p>
          <a:p>
            <a:r>
              <a:rPr lang="pt-BR" dirty="0">
                <a:solidFill>
                  <a:prstClr val="black"/>
                </a:solidFill>
                <a:latin typeface="Consolas" charset="0"/>
              </a:rPr>
              <a:t>		}</a:t>
            </a:r>
          </a:p>
          <a:p>
            <a:r>
              <a:rPr lang="pt-BR" dirty="0">
                <a:solidFill>
                  <a:prstClr val="black"/>
                </a:solidFill>
                <a:latin typeface="Consolas" charset="0"/>
              </a:rPr>
              <a:t>	}</a:t>
            </a:r>
          </a:p>
          <a:p>
            <a:r>
              <a:rPr lang="pt-BR" dirty="0">
                <a:solidFill>
                  <a:prstClr val="black"/>
                </a:solidFill>
                <a:latin typeface="Consolas" charset="0"/>
              </a:rPr>
              <a:t>	</a:t>
            </a:r>
            <a:r>
              <a:rPr lang="pt-BR" dirty="0">
                <a:solidFill>
                  <a:srgbClr val="008000"/>
                </a:solidFill>
                <a:latin typeface="Consolas" charset="0"/>
              </a:rPr>
              <a:t>/*Print </a:t>
            </a:r>
            <a:r>
              <a:rPr lang="pt-BR" dirty="0" err="1">
                <a:solidFill>
                  <a:srgbClr val="008000"/>
                </a:solidFill>
                <a:latin typeface="Consolas" charset="0"/>
              </a:rPr>
              <a:t>array</a:t>
            </a:r>
            <a:r>
              <a:rPr lang="pt-BR" dirty="0">
                <a:solidFill>
                  <a:srgbClr val="008000"/>
                </a:solidFill>
                <a:latin typeface="Consolas" charset="0"/>
              </a:rPr>
              <a:t>*/</a:t>
            </a:r>
            <a:endParaRPr lang="pt-BR" dirty="0">
              <a:solidFill>
                <a:prstClr val="black"/>
              </a:solidFill>
              <a:latin typeface="Consolas" charset="0"/>
            </a:endParaRPr>
          </a:p>
          <a:p>
            <a:r>
              <a:rPr lang="pt-BR" dirty="0">
                <a:solidFill>
                  <a:prstClr val="black"/>
                </a:solidFill>
                <a:latin typeface="Consolas" charset="0"/>
              </a:rPr>
              <a:t>	</a:t>
            </a:r>
            <a:r>
              <a:rPr lang="pt-BR" dirty="0">
                <a:solidFill>
                  <a:srgbClr val="0000FF"/>
                </a:solidFill>
                <a:latin typeface="Consolas" charset="0"/>
              </a:rPr>
              <a:t>for</a:t>
            </a:r>
            <a:r>
              <a:rPr lang="pt-BR" dirty="0">
                <a:solidFill>
                  <a:prstClr val="black"/>
                </a:solidFill>
                <a:latin typeface="Consolas" charset="0"/>
              </a:rPr>
              <a:t>(</a:t>
            </a:r>
            <a:r>
              <a:rPr lang="pt-BR" dirty="0" err="1">
                <a:solidFill>
                  <a:prstClr val="black"/>
                </a:solidFill>
                <a:latin typeface="Consolas" charset="0"/>
              </a:rPr>
              <a:t>row</a:t>
            </a:r>
            <a:r>
              <a:rPr lang="pt-BR" dirty="0">
                <a:solidFill>
                  <a:prstClr val="black"/>
                </a:solidFill>
                <a:latin typeface="Consolas" charset="0"/>
              </a:rPr>
              <a:t>=0; </a:t>
            </a:r>
            <a:r>
              <a:rPr lang="pt-BR" dirty="0" err="1">
                <a:solidFill>
                  <a:prstClr val="black"/>
                </a:solidFill>
                <a:latin typeface="Consolas" charset="0"/>
              </a:rPr>
              <a:t>row</a:t>
            </a:r>
            <a:r>
              <a:rPr lang="pt-BR" dirty="0">
                <a:solidFill>
                  <a:prstClr val="black"/>
                </a:solidFill>
                <a:latin typeface="Consolas" charset="0"/>
              </a:rPr>
              <a:t>&lt;ROWS; </a:t>
            </a:r>
            <a:r>
              <a:rPr lang="pt-BR" dirty="0" err="1">
                <a:solidFill>
                  <a:prstClr val="black"/>
                </a:solidFill>
                <a:latin typeface="Consolas" charset="0"/>
              </a:rPr>
              <a:t>row</a:t>
            </a:r>
            <a:r>
              <a:rPr lang="pt-BR"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for</a:t>
            </a:r>
            <a:r>
              <a:rPr lang="pt-BR" dirty="0">
                <a:solidFill>
                  <a:prstClr val="black"/>
                </a:solidFill>
                <a:latin typeface="Consolas" charset="0"/>
              </a:rPr>
              <a:t>(</a:t>
            </a:r>
            <a:r>
              <a:rPr lang="pt-BR" dirty="0" err="1">
                <a:solidFill>
                  <a:prstClr val="black"/>
                </a:solidFill>
                <a:latin typeface="Consolas" charset="0"/>
              </a:rPr>
              <a:t>col</a:t>
            </a:r>
            <a:r>
              <a:rPr lang="pt-BR" dirty="0">
                <a:solidFill>
                  <a:prstClr val="black"/>
                </a:solidFill>
                <a:latin typeface="Consolas" charset="0"/>
              </a:rPr>
              <a:t>=0; </a:t>
            </a:r>
            <a:r>
              <a:rPr lang="pt-BR" dirty="0" err="1">
                <a:solidFill>
                  <a:prstClr val="black"/>
                </a:solidFill>
                <a:latin typeface="Consolas" charset="0"/>
              </a:rPr>
              <a:t>col</a:t>
            </a:r>
            <a:r>
              <a:rPr lang="pt-BR" dirty="0">
                <a:solidFill>
                  <a:prstClr val="black"/>
                </a:solidFill>
                <a:latin typeface="Consolas" charset="0"/>
              </a:rPr>
              <a:t>&lt;COLS; </a:t>
            </a:r>
            <a:r>
              <a:rPr lang="pt-BR" dirty="0" err="1">
                <a:solidFill>
                  <a:prstClr val="black"/>
                </a:solidFill>
                <a:latin typeface="Consolas" charset="0"/>
              </a:rPr>
              <a:t>col</a:t>
            </a:r>
            <a:r>
              <a:rPr lang="pt-BR"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a:t>
            </a:r>
            <a:r>
              <a:rPr lang="pt-BR" dirty="0" err="1">
                <a:solidFill>
                  <a:prstClr val="black"/>
                </a:solidFill>
                <a:latin typeface="Consolas" charset="0"/>
              </a:rPr>
              <a:t>row</a:t>
            </a:r>
            <a:r>
              <a:rPr lang="pt-BR" dirty="0">
                <a:solidFill>
                  <a:prstClr val="black"/>
                </a:solidFill>
                <a:latin typeface="Consolas" charset="0"/>
              </a:rPr>
              <a:t>][</a:t>
            </a:r>
            <a:r>
              <a:rPr lang="pt-BR" dirty="0" err="1">
                <a:solidFill>
                  <a:prstClr val="black"/>
                </a:solidFill>
                <a:latin typeface="Consolas" charset="0"/>
              </a:rPr>
              <a:t>col</a:t>
            </a:r>
            <a:r>
              <a:rPr lang="pt-BR" dirty="0">
                <a:solidFill>
                  <a:prstClr val="black"/>
                </a:solidFill>
                <a:latin typeface="Consolas" charset="0"/>
              </a:rPr>
              <a:t>]);</a:t>
            </a:r>
          </a:p>
          <a:p>
            <a:r>
              <a:rPr lang="pt-BR" dirty="0">
                <a:solidFill>
                  <a:prstClr val="black"/>
                </a:solidFill>
                <a:latin typeface="Consolas" charset="0"/>
              </a:rPr>
              <a:t>		}</a:t>
            </a:r>
          </a:p>
          <a:p>
            <a:r>
              <a:rPr lang="de-DE" dirty="0">
                <a:solidFill>
                  <a:prstClr val="black"/>
                </a:solidFill>
                <a:latin typeface="Consolas" charset="0"/>
              </a:rPr>
              <a:t>		</a:t>
            </a:r>
            <a:r>
              <a:rPr lang="de-DE" dirty="0" err="1">
                <a:solidFill>
                  <a:prstClr val="black"/>
                </a:solidFill>
                <a:latin typeface="Consolas" charset="0"/>
              </a:rPr>
              <a:t>printf</a:t>
            </a:r>
            <a:r>
              <a:rPr lang="de-DE" dirty="0">
                <a:solidFill>
                  <a:prstClr val="black"/>
                </a:solidFill>
                <a:latin typeface="Consolas" charset="0"/>
              </a:rPr>
              <a:t>(</a:t>
            </a:r>
            <a:r>
              <a:rPr lang="de-DE" dirty="0">
                <a:solidFill>
                  <a:srgbClr val="A31515"/>
                </a:solidFill>
                <a:latin typeface="Consolas" charset="0"/>
              </a:rPr>
              <a:t>"\</a:t>
            </a:r>
            <a:r>
              <a:rPr lang="de-DE" dirty="0" err="1">
                <a:solidFill>
                  <a:srgbClr val="A31515"/>
                </a:solidFill>
                <a:latin typeface="Consolas" charset="0"/>
              </a:rPr>
              <a:t>n</a:t>
            </a:r>
            <a:r>
              <a:rPr lang="de-DE" dirty="0">
                <a:solidFill>
                  <a:srgbClr val="A31515"/>
                </a:solidFill>
                <a:latin typeface="Consolas" charset="0"/>
              </a:rPr>
              <a:t>"</a:t>
            </a:r>
            <a:r>
              <a:rPr lang="de-DE" dirty="0">
                <a:solidFill>
                  <a:prstClr val="black"/>
                </a:solidFill>
                <a:latin typeface="Consolas" charset="0"/>
              </a:rPr>
              <a:t>);</a:t>
            </a:r>
          </a:p>
          <a:p>
            <a:r>
              <a:rPr lang="de-DE" dirty="0">
                <a:solidFill>
                  <a:prstClr val="black"/>
                </a:solidFill>
                <a:latin typeface="Consolas" charset="0"/>
              </a:rPr>
              <a:t>	</a:t>
            </a:r>
            <a:r>
              <a:rPr lang="de-DE"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5" name="TextBox 4"/>
          <p:cNvSpPr txBox="1"/>
          <p:nvPr/>
        </p:nvSpPr>
        <p:spPr>
          <a:xfrm>
            <a:off x="4229100" y="2209800"/>
            <a:ext cx="3776996" cy="369332"/>
          </a:xfrm>
          <a:prstGeom prst="rect">
            <a:avLst/>
          </a:prstGeom>
          <a:solidFill>
            <a:srgbClr val="92D050"/>
          </a:solidFill>
        </p:spPr>
        <p:txBody>
          <a:bodyPr wrap="none" rtlCol="0">
            <a:spAutoFit/>
          </a:bodyPr>
          <a:lstStyle/>
          <a:p>
            <a:r>
              <a:rPr lang="vi-VN" smtClean="0"/>
              <a:t>Lặp trên hàng trước, cột sau (lồng)</a:t>
            </a:r>
            <a:endParaRPr lang="en-US" dirty="0"/>
          </a:p>
        </p:txBody>
      </p:sp>
      <p:cxnSp>
        <p:nvCxnSpPr>
          <p:cNvPr id="7" name="Straight Arrow Connector 6"/>
          <p:cNvCxnSpPr/>
          <p:nvPr/>
        </p:nvCxnSpPr>
        <p:spPr bwMode="auto">
          <a:xfrm flipV="1">
            <a:off x="4648200" y="2579132"/>
            <a:ext cx="533400" cy="392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V="1">
            <a:off x="5562600" y="2579132"/>
            <a:ext cx="838200" cy="697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Connector 10"/>
          <p:cNvCxnSpPr/>
          <p:nvPr/>
        </p:nvCxnSpPr>
        <p:spPr bwMode="auto">
          <a:xfrm>
            <a:off x="2993398" y="3733800"/>
            <a:ext cx="4038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2" name="Straight Connector 11"/>
          <p:cNvCxnSpPr/>
          <p:nvPr/>
        </p:nvCxnSpPr>
        <p:spPr bwMode="auto">
          <a:xfrm>
            <a:off x="4584839" y="5410200"/>
            <a:ext cx="1663561"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4" name="TextBox 13"/>
          <p:cNvSpPr txBox="1"/>
          <p:nvPr/>
        </p:nvSpPr>
        <p:spPr>
          <a:xfrm>
            <a:off x="4512302" y="4038600"/>
            <a:ext cx="2558329" cy="369332"/>
          </a:xfrm>
          <a:prstGeom prst="rect">
            <a:avLst/>
          </a:prstGeom>
          <a:solidFill>
            <a:srgbClr val="92D050"/>
          </a:solidFill>
        </p:spPr>
        <p:txBody>
          <a:bodyPr wrap="none" rtlCol="0">
            <a:spAutoFit/>
          </a:bodyPr>
          <a:lstStyle/>
          <a:p>
            <a:r>
              <a:rPr lang="vi-VN" smtClean="0"/>
              <a:t>Truy xuất và gán giá trị</a:t>
            </a:r>
            <a:endParaRPr lang="en-US" dirty="0"/>
          </a:p>
        </p:txBody>
      </p:sp>
      <p:sp>
        <p:nvSpPr>
          <p:cNvPr id="15" name="TextBox 14"/>
          <p:cNvSpPr txBox="1"/>
          <p:nvPr/>
        </p:nvSpPr>
        <p:spPr>
          <a:xfrm>
            <a:off x="5181600" y="5574615"/>
            <a:ext cx="3397597" cy="369332"/>
          </a:xfrm>
          <a:prstGeom prst="rect">
            <a:avLst/>
          </a:prstGeom>
          <a:solidFill>
            <a:srgbClr val="92D050"/>
          </a:solidFill>
        </p:spPr>
        <p:txBody>
          <a:bodyPr wrap="none" rtlCol="0">
            <a:spAutoFit/>
          </a:bodyPr>
          <a:lstStyle/>
          <a:p>
            <a:r>
              <a:rPr lang="vi-VN" dirty="0" smtClean="0"/>
              <a:t>Truy xuất và đọc giá trị để in ra</a:t>
            </a:r>
            <a:endParaRPr lang="en-US" dirty="0"/>
          </a:p>
        </p:txBody>
      </p:sp>
      <p:cxnSp>
        <p:nvCxnSpPr>
          <p:cNvPr id="17" name="Straight Arrow Connector 16"/>
          <p:cNvCxnSpPr/>
          <p:nvPr/>
        </p:nvCxnSpPr>
        <p:spPr bwMode="auto">
          <a:xfrm>
            <a:off x="2993398" y="3733800"/>
            <a:ext cx="1350002"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4584839" y="5427518"/>
            <a:ext cx="596761" cy="3709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p:cNvSpPr txBox="1"/>
          <p:nvPr/>
        </p:nvSpPr>
        <p:spPr>
          <a:xfrm>
            <a:off x="2886040" y="6248466"/>
            <a:ext cx="3745834" cy="369332"/>
          </a:xfrm>
          <a:prstGeom prst="rect">
            <a:avLst/>
          </a:prstGeom>
          <a:solidFill>
            <a:srgbClr val="92D050"/>
          </a:solidFill>
        </p:spPr>
        <p:txBody>
          <a:bodyPr wrap="none" rtlCol="0">
            <a:spAutoFit/>
          </a:bodyPr>
          <a:lstStyle/>
          <a:p>
            <a:r>
              <a:rPr lang="vi-VN" smtClean="0"/>
              <a:t>Xuống hàng khi in ra hết một hàng</a:t>
            </a:r>
            <a:endParaRPr lang="en-US" dirty="0"/>
          </a:p>
        </p:txBody>
      </p:sp>
      <p:cxnSp>
        <p:nvCxnSpPr>
          <p:cNvPr id="21" name="Straight Connector 20"/>
          <p:cNvCxnSpPr/>
          <p:nvPr/>
        </p:nvCxnSpPr>
        <p:spPr bwMode="auto">
          <a:xfrm>
            <a:off x="1905000" y="5937020"/>
            <a:ext cx="1663561"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3" name="Straight Arrow Connector 22"/>
          <p:cNvCxnSpPr/>
          <p:nvPr/>
        </p:nvCxnSpPr>
        <p:spPr bwMode="auto">
          <a:xfrm>
            <a:off x="1905000" y="5943947"/>
            <a:ext cx="981040" cy="48918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890" y="157826"/>
            <a:ext cx="3581400" cy="1498600"/>
          </a:xfrm>
          <a:prstGeom prst="rect">
            <a:avLst/>
          </a:prstGeom>
        </p:spPr>
      </p:pic>
    </p:spTree>
    <p:extLst>
      <p:ext uri="{BB962C8B-B14F-4D97-AF65-F5344CB8AC3E}">
        <p14:creationId xmlns:p14="http://schemas.microsoft.com/office/powerpoint/2010/main" val="11760732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Chu</a:t>
            </a:r>
            <a:r>
              <a:rPr lang="vi-VN" dirty="0" smtClean="0"/>
              <a:t>ỗi</a:t>
            </a:r>
            <a:endParaRPr lang="en-US" dirty="0"/>
          </a:p>
        </p:txBody>
      </p:sp>
    </p:spTree>
    <p:extLst>
      <p:ext uri="{BB962C8B-B14F-4D97-AF65-F5344CB8AC3E}">
        <p14:creationId xmlns:p14="http://schemas.microsoft.com/office/powerpoint/2010/main" val="945175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r>
              <a:rPr lang="vi-VN" dirty="0" smtClean="0"/>
              <a:t>Mô hình chuỗi trong C</a:t>
            </a:r>
          </a:p>
          <a:p>
            <a:r>
              <a:rPr lang="vi-VN" dirty="0" smtClean="0"/>
              <a:t>Khai báo chuỗi trong C</a:t>
            </a:r>
          </a:p>
          <a:p>
            <a:r>
              <a:rPr lang="vi-VN" dirty="0" smtClean="0"/>
              <a:t>Các hàm xử lý chuỗi</a:t>
            </a:r>
          </a:p>
          <a:p>
            <a:pPr lvl="1"/>
            <a:r>
              <a:rPr lang="vi-VN" dirty="0" smtClean="0"/>
              <a:t>In chuỗi</a:t>
            </a:r>
          </a:p>
          <a:p>
            <a:pPr lvl="1"/>
            <a:r>
              <a:rPr lang="vi-VN" dirty="0" smtClean="0"/>
              <a:t>Đọc chuỗi</a:t>
            </a:r>
          </a:p>
          <a:p>
            <a:pPr lvl="1"/>
            <a:r>
              <a:rPr lang="vi-VN" dirty="0" smtClean="0"/>
              <a:t>Lấy chiều dài chuỗi</a:t>
            </a:r>
          </a:p>
          <a:p>
            <a:r>
              <a:rPr lang="vi-VN" dirty="0" smtClean="0"/>
              <a:t>Các kỹ thuật trên chuỗi</a:t>
            </a:r>
          </a:p>
          <a:p>
            <a:pPr lvl="1"/>
            <a:r>
              <a:rPr lang="vi-VN" dirty="0" smtClean="0"/>
              <a:t>Tìm chuỗi con</a:t>
            </a:r>
          </a:p>
          <a:p>
            <a:pPr lvl="1"/>
            <a:r>
              <a:rPr lang="vi-VN" dirty="0" smtClean="0"/>
              <a:t>Xoá khoảng trắng giữa các từ</a:t>
            </a:r>
            <a:r>
              <a:rPr lang="vi-VN" dirty="0"/>
              <a:t> </a:t>
            </a:r>
            <a:r>
              <a:rPr lang="vi-VN" dirty="0" smtClean="0"/>
              <a:t>và các khoảng trắng đầu cuối</a:t>
            </a:r>
          </a:p>
          <a:p>
            <a:pPr lvl="1"/>
            <a:r>
              <a:rPr lang="vi-VN" dirty="0" smtClean="0"/>
              <a:t>Nối các chuỗi</a:t>
            </a:r>
          </a:p>
          <a:p>
            <a:pPr lvl="1"/>
            <a:r>
              <a:rPr lang="vi-VN" dirty="0" smtClean="0"/>
              <a:t>Tách chuỗi</a:t>
            </a:r>
          </a:p>
          <a:p>
            <a:pPr lvl="2"/>
            <a:r>
              <a:rPr lang="vi-VN" dirty="0" smtClean="0"/>
              <a:t>Thành các token</a:t>
            </a:r>
            <a:endParaRPr lang="vi-VN" dirty="0"/>
          </a:p>
          <a:p>
            <a:pPr lvl="2"/>
            <a:r>
              <a:rPr lang="vi-VN" dirty="0" smtClean="0"/>
              <a:t>Thành tên và họ</a:t>
            </a:r>
          </a:p>
          <a:p>
            <a:pPr lvl="2"/>
            <a:endParaRPr lang="vi-VN" dirty="0" smtClean="0"/>
          </a:p>
        </p:txBody>
      </p:sp>
    </p:spTree>
    <p:extLst>
      <p:ext uri="{BB962C8B-B14F-4D97-AF65-F5344CB8AC3E}">
        <p14:creationId xmlns:p14="http://schemas.microsoft.com/office/powerpoint/2010/main" val="19134349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Mô hình chuỗi trong </a:t>
            </a:r>
            <a:r>
              <a:rPr lang="vi-VN" dirty="0" smtClean="0"/>
              <a:t>C</a:t>
            </a:r>
            <a:endParaRPr lang="vi-VN" dirty="0"/>
          </a:p>
        </p:txBody>
      </p:sp>
      <p:sp>
        <p:nvSpPr>
          <p:cNvPr id="3" name="Content Placeholder 2"/>
          <p:cNvSpPr>
            <a:spLocks noGrp="1"/>
          </p:cNvSpPr>
          <p:nvPr>
            <p:ph idx="1"/>
          </p:nvPr>
        </p:nvSpPr>
        <p:spPr/>
        <p:txBody>
          <a:bodyPr/>
          <a:lstStyle/>
          <a:p>
            <a:r>
              <a:rPr lang="vi-VN" dirty="0" smtClean="0"/>
              <a:t>Trong C, chuỗi là mảng của các ký tự trong chuỗi và kết thúc bằng ký tự đặc biệt là ‘\0’</a:t>
            </a:r>
          </a:p>
          <a:p>
            <a:r>
              <a:rPr lang="vi-VN" dirty="0" smtClean="0">
                <a:solidFill>
                  <a:srgbClr val="FF0000"/>
                </a:solidFill>
              </a:rPr>
              <a:t>=&gt; Mảng có kích thước N phần tử chỉ có thể chứa tối đa (N-1) ký tự</a:t>
            </a:r>
          </a:p>
          <a:p>
            <a:r>
              <a:rPr lang="vi-VN" dirty="0" smtClean="0"/>
              <a:t>Ví dụ: chuỗi “LAP TRINH”</a:t>
            </a:r>
          </a:p>
          <a:p>
            <a:pPr lvl="1"/>
            <a:r>
              <a:rPr lang="vi-VN" dirty="0" smtClean="0"/>
              <a:t>Chiều dài: 9 ký tự</a:t>
            </a:r>
          </a:p>
          <a:p>
            <a:pPr lvl="1"/>
            <a:r>
              <a:rPr lang="vi-VN" dirty="0" smtClean="0"/>
              <a:t>Số lượng ô nhớ cần thiết: 10</a:t>
            </a:r>
          </a:p>
        </p:txBody>
      </p:sp>
      <p:sp>
        <p:nvSpPr>
          <p:cNvPr id="4" name="Rectangle 3"/>
          <p:cNvSpPr/>
          <p:nvPr/>
        </p:nvSpPr>
        <p:spPr bwMode="auto">
          <a:xfrm>
            <a:off x="11430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5" name="Rectangle 4"/>
          <p:cNvSpPr/>
          <p:nvPr/>
        </p:nvSpPr>
        <p:spPr bwMode="auto">
          <a:xfrm>
            <a:off x="29718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Rectangle 5"/>
          <p:cNvSpPr/>
          <p:nvPr/>
        </p:nvSpPr>
        <p:spPr bwMode="auto">
          <a:xfrm>
            <a:off x="17526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23622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35814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54102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41910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48006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60198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6636327"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4" name="TextBox 13"/>
          <p:cNvSpPr txBox="1"/>
          <p:nvPr/>
        </p:nvSpPr>
        <p:spPr>
          <a:xfrm>
            <a:off x="1239408" y="4239468"/>
            <a:ext cx="402931"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L</a:t>
            </a:r>
            <a:r>
              <a:rPr lang="en-US" sz="2000" dirty="0" smtClean="0">
                <a:solidFill>
                  <a:srgbClr val="0432FF"/>
                </a:solidFill>
              </a:rPr>
              <a:t>’</a:t>
            </a:r>
            <a:endParaRPr lang="en-US" sz="2000" dirty="0">
              <a:solidFill>
                <a:srgbClr val="0432FF"/>
              </a:solidFill>
            </a:endParaRPr>
          </a:p>
        </p:txBody>
      </p:sp>
      <p:sp>
        <p:nvSpPr>
          <p:cNvPr id="15" name="TextBox 14"/>
          <p:cNvSpPr txBox="1"/>
          <p:nvPr/>
        </p:nvSpPr>
        <p:spPr>
          <a:xfrm>
            <a:off x="2457171" y="4239468"/>
            <a:ext cx="434734"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P</a:t>
            </a:r>
            <a:r>
              <a:rPr lang="en-US" sz="2000" dirty="0" smtClean="0">
                <a:solidFill>
                  <a:srgbClr val="0432FF"/>
                </a:solidFill>
              </a:rPr>
              <a:t>’</a:t>
            </a:r>
            <a:endParaRPr lang="en-US" sz="2000" dirty="0">
              <a:solidFill>
                <a:srgbClr val="0432FF"/>
              </a:solidFill>
            </a:endParaRPr>
          </a:p>
        </p:txBody>
      </p:sp>
      <p:sp>
        <p:nvSpPr>
          <p:cNvPr id="16" name="TextBox 15"/>
          <p:cNvSpPr txBox="1"/>
          <p:nvPr/>
        </p:nvSpPr>
        <p:spPr>
          <a:xfrm>
            <a:off x="1806869" y="4239468"/>
            <a:ext cx="421654"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A</a:t>
            </a:r>
            <a:r>
              <a:rPr lang="en-US" sz="2000" dirty="0" smtClean="0">
                <a:solidFill>
                  <a:srgbClr val="0432FF"/>
                </a:solidFill>
              </a:rPr>
              <a:t>’</a:t>
            </a:r>
            <a:endParaRPr lang="en-US" sz="2000" dirty="0">
              <a:solidFill>
                <a:srgbClr val="0432FF"/>
              </a:solidFill>
            </a:endParaRPr>
          </a:p>
        </p:txBody>
      </p:sp>
      <p:sp>
        <p:nvSpPr>
          <p:cNvPr id="17" name="TextBox 16"/>
          <p:cNvSpPr txBox="1"/>
          <p:nvPr/>
        </p:nvSpPr>
        <p:spPr>
          <a:xfrm>
            <a:off x="3719517" y="4239468"/>
            <a:ext cx="455574"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T</a:t>
            </a:r>
            <a:r>
              <a:rPr lang="en-US" sz="2000" dirty="0" smtClean="0">
                <a:solidFill>
                  <a:srgbClr val="0432FF"/>
                </a:solidFill>
              </a:rPr>
              <a:t>’</a:t>
            </a:r>
            <a:endParaRPr lang="en-US" sz="2000" dirty="0">
              <a:solidFill>
                <a:srgbClr val="0432FF"/>
              </a:solidFill>
            </a:endParaRPr>
          </a:p>
        </p:txBody>
      </p:sp>
      <p:sp>
        <p:nvSpPr>
          <p:cNvPr id="18" name="TextBox 17"/>
          <p:cNvSpPr txBox="1"/>
          <p:nvPr/>
        </p:nvSpPr>
        <p:spPr>
          <a:xfrm>
            <a:off x="3047279" y="4239468"/>
            <a:ext cx="534121"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   </a:t>
            </a:r>
            <a:r>
              <a:rPr lang="en-US" sz="2000" dirty="0" smtClean="0">
                <a:solidFill>
                  <a:srgbClr val="0432FF"/>
                </a:solidFill>
              </a:rPr>
              <a:t>’</a:t>
            </a:r>
            <a:endParaRPr lang="en-US" sz="2000" dirty="0">
              <a:solidFill>
                <a:srgbClr val="0432FF"/>
              </a:solidFill>
            </a:endParaRPr>
          </a:p>
        </p:txBody>
      </p:sp>
      <p:sp>
        <p:nvSpPr>
          <p:cNvPr id="19" name="TextBox 18"/>
          <p:cNvSpPr txBox="1"/>
          <p:nvPr/>
        </p:nvSpPr>
        <p:spPr>
          <a:xfrm>
            <a:off x="4321765" y="4239468"/>
            <a:ext cx="443904"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R</a:t>
            </a:r>
            <a:r>
              <a:rPr lang="en-US" sz="2000" dirty="0" smtClean="0">
                <a:solidFill>
                  <a:srgbClr val="0432FF"/>
                </a:solidFill>
              </a:rPr>
              <a:t>’</a:t>
            </a:r>
            <a:endParaRPr lang="en-US" sz="2000" dirty="0">
              <a:solidFill>
                <a:srgbClr val="0432FF"/>
              </a:solidFill>
            </a:endParaRPr>
          </a:p>
        </p:txBody>
      </p:sp>
      <p:sp>
        <p:nvSpPr>
          <p:cNvPr id="20" name="TextBox 19"/>
          <p:cNvSpPr txBox="1"/>
          <p:nvPr/>
        </p:nvSpPr>
        <p:spPr>
          <a:xfrm>
            <a:off x="6591793" y="4239468"/>
            <a:ext cx="604653" cy="400110"/>
          </a:xfrm>
          <a:prstGeom prst="rect">
            <a:avLst/>
          </a:prstGeom>
          <a:noFill/>
        </p:spPr>
        <p:txBody>
          <a:bodyPr wrap="none" rtlCol="0">
            <a:spAutoFit/>
          </a:bodyPr>
          <a:lstStyle/>
          <a:p>
            <a:r>
              <a:rPr lang="en-US" sz="2000" dirty="0" smtClean="0">
                <a:solidFill>
                  <a:srgbClr val="0432FF"/>
                </a:solidFill>
              </a:rPr>
              <a:t>’</a:t>
            </a:r>
            <a:r>
              <a:rPr lang="vi-VN" sz="2000" b="1" dirty="0" smtClean="0">
                <a:solidFill>
                  <a:srgbClr val="0432FF"/>
                </a:solidFill>
              </a:rPr>
              <a:t>\0</a:t>
            </a:r>
            <a:r>
              <a:rPr lang="en-US" sz="2000" dirty="0" smtClean="0">
                <a:solidFill>
                  <a:srgbClr val="0432FF"/>
                </a:solidFill>
              </a:rPr>
              <a:t>’</a:t>
            </a:r>
            <a:endParaRPr lang="en-US" sz="2000" dirty="0">
              <a:solidFill>
                <a:srgbClr val="0432FF"/>
              </a:solidFill>
            </a:endParaRPr>
          </a:p>
        </p:txBody>
      </p:sp>
      <p:sp>
        <p:nvSpPr>
          <p:cNvPr id="21" name="TextBox 20"/>
          <p:cNvSpPr txBox="1"/>
          <p:nvPr/>
        </p:nvSpPr>
        <p:spPr>
          <a:xfrm>
            <a:off x="4953000" y="4239468"/>
            <a:ext cx="402931"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I</a:t>
            </a:r>
            <a:r>
              <a:rPr lang="en-US" sz="2000" dirty="0" smtClean="0">
                <a:solidFill>
                  <a:srgbClr val="0432FF"/>
                </a:solidFill>
              </a:rPr>
              <a:t>’</a:t>
            </a:r>
            <a:endParaRPr lang="en-US" sz="2000" dirty="0">
              <a:solidFill>
                <a:srgbClr val="0432FF"/>
              </a:solidFill>
            </a:endParaRPr>
          </a:p>
        </p:txBody>
      </p:sp>
      <p:sp>
        <p:nvSpPr>
          <p:cNvPr id="22" name="TextBox 21"/>
          <p:cNvSpPr txBox="1"/>
          <p:nvPr/>
        </p:nvSpPr>
        <p:spPr>
          <a:xfrm>
            <a:off x="6067142" y="4239468"/>
            <a:ext cx="465192"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H</a:t>
            </a:r>
            <a:r>
              <a:rPr lang="en-US" sz="2000" dirty="0" smtClean="0">
                <a:solidFill>
                  <a:srgbClr val="0432FF"/>
                </a:solidFill>
              </a:rPr>
              <a:t>’</a:t>
            </a:r>
            <a:endParaRPr lang="en-US" sz="2000" dirty="0">
              <a:solidFill>
                <a:srgbClr val="0432FF"/>
              </a:solidFill>
            </a:endParaRPr>
          </a:p>
        </p:txBody>
      </p:sp>
      <p:sp>
        <p:nvSpPr>
          <p:cNvPr id="23" name="TextBox 22"/>
          <p:cNvSpPr txBox="1"/>
          <p:nvPr/>
        </p:nvSpPr>
        <p:spPr>
          <a:xfrm>
            <a:off x="5420017" y="4239468"/>
            <a:ext cx="465192"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N</a:t>
            </a:r>
            <a:r>
              <a:rPr lang="en-US" sz="2000" dirty="0" smtClean="0">
                <a:solidFill>
                  <a:srgbClr val="0432FF"/>
                </a:solidFill>
              </a:rPr>
              <a:t>’</a:t>
            </a:r>
            <a:endParaRPr lang="en-US" sz="2000" dirty="0">
              <a:solidFill>
                <a:srgbClr val="0432FF"/>
              </a:solidFill>
            </a:endParaRPr>
          </a:p>
        </p:txBody>
      </p:sp>
      <p:sp>
        <p:nvSpPr>
          <p:cNvPr id="24" name="TextBox 23"/>
          <p:cNvSpPr txBox="1"/>
          <p:nvPr/>
        </p:nvSpPr>
        <p:spPr>
          <a:xfrm>
            <a:off x="5105400" y="5498068"/>
            <a:ext cx="3709670" cy="369332"/>
          </a:xfrm>
          <a:prstGeom prst="rect">
            <a:avLst/>
          </a:prstGeom>
          <a:noFill/>
        </p:spPr>
        <p:txBody>
          <a:bodyPr wrap="none" rtlCol="0">
            <a:spAutoFit/>
          </a:bodyPr>
          <a:lstStyle/>
          <a:p>
            <a:r>
              <a:rPr lang="vi-VN" smtClean="0">
                <a:solidFill>
                  <a:srgbClr val="FF0000"/>
                </a:solidFill>
              </a:rPr>
              <a:t>Chuỗi kết thúc </a:t>
            </a:r>
            <a:r>
              <a:rPr lang="vi-VN" dirty="0" smtClean="0">
                <a:solidFill>
                  <a:srgbClr val="FF0000"/>
                </a:solidFill>
              </a:rPr>
              <a:t>bằng ký tự đặc biệt</a:t>
            </a:r>
            <a:endParaRPr lang="en-US" dirty="0">
              <a:solidFill>
                <a:srgbClr val="FF0000"/>
              </a:solidFill>
            </a:endParaRPr>
          </a:p>
        </p:txBody>
      </p:sp>
      <p:cxnSp>
        <p:nvCxnSpPr>
          <p:cNvPr id="26" name="Straight Arrow Connector 25"/>
          <p:cNvCxnSpPr>
            <a:stCxn id="13" idx="2"/>
            <a:endCxn id="24" idx="0"/>
          </p:cNvCxnSpPr>
          <p:nvPr/>
        </p:nvCxnSpPr>
        <p:spPr bwMode="auto">
          <a:xfrm>
            <a:off x="6941127" y="4758177"/>
            <a:ext cx="19108" cy="739891"/>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1420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Sự cần thiết</a:t>
            </a:r>
          </a:p>
          <a:p>
            <a:pPr lvl="1"/>
            <a:r>
              <a:rPr lang="vi-VN" dirty="0" smtClean="0"/>
              <a:t>Bài toán: Quản lý sinh viên</a:t>
            </a:r>
          </a:p>
          <a:p>
            <a:pPr lvl="2"/>
            <a:r>
              <a:rPr lang="vi-VN" dirty="0" smtClean="0"/>
              <a:t>Mỗi sinh viên, chương trình cần lưu và xử lý các mảnh dữ liệu sau</a:t>
            </a:r>
          </a:p>
          <a:p>
            <a:pPr lvl="3"/>
            <a:r>
              <a:rPr lang="vi-VN" dirty="0" smtClean="0"/>
              <a:t>Mã số sinh viên</a:t>
            </a:r>
          </a:p>
          <a:p>
            <a:pPr lvl="3"/>
            <a:r>
              <a:rPr lang="vi-VN" dirty="0" smtClean="0"/>
              <a:t>Họ tên sinh viên</a:t>
            </a:r>
          </a:p>
          <a:p>
            <a:pPr lvl="3"/>
            <a:r>
              <a:rPr lang="vi-VN" dirty="0" smtClean="0"/>
              <a:t>Ngày sinh</a:t>
            </a:r>
          </a:p>
          <a:p>
            <a:pPr lvl="3"/>
            <a:r>
              <a:rPr lang="vi-VN" dirty="0" smtClean="0"/>
              <a:t>Địa chỉ</a:t>
            </a:r>
          </a:p>
          <a:p>
            <a:pPr lvl="3"/>
            <a:r>
              <a:rPr lang="vi-VN" dirty="0" smtClean="0"/>
              <a:t>Số điện thoại</a:t>
            </a:r>
          </a:p>
          <a:p>
            <a:pPr lvl="3"/>
            <a:r>
              <a:rPr lang="vi-VN" dirty="0" smtClean="0"/>
              <a:t>Email</a:t>
            </a:r>
          </a:p>
          <a:p>
            <a:pPr lvl="3"/>
            <a:r>
              <a:rPr lang="en-US" dirty="0" smtClean="0"/>
              <a:t>V</a:t>
            </a:r>
            <a:r>
              <a:rPr lang="vi-VN" dirty="0" smtClean="0"/>
              <a:t>.v</a:t>
            </a:r>
          </a:p>
        </p:txBody>
      </p:sp>
    </p:spTree>
    <p:extLst>
      <p:ext uri="{BB962C8B-B14F-4D97-AF65-F5344CB8AC3E}">
        <p14:creationId xmlns:p14="http://schemas.microsoft.com/office/powerpoint/2010/main" val="10325764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chuỗi</a:t>
            </a:r>
            <a:endParaRPr lang="vi-VN" dirty="0"/>
          </a:p>
        </p:txBody>
      </p:sp>
      <p:sp>
        <p:nvSpPr>
          <p:cNvPr id="28" name="Rectangle 27"/>
          <p:cNvSpPr/>
          <p:nvPr/>
        </p:nvSpPr>
        <p:spPr>
          <a:xfrm>
            <a:off x="76200" y="1524000"/>
            <a:ext cx="8991600" cy="4524315"/>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smtClean="0">
                <a:solidFill>
                  <a:srgbClr val="0000FF"/>
                </a:solidFill>
                <a:latin typeface="Consolas" charset="0"/>
              </a:rPr>
              <a:t>char</a:t>
            </a:r>
            <a:r>
              <a:rPr lang="en-US" dirty="0" smtClean="0">
                <a:solidFill>
                  <a:prstClr val="black"/>
                </a:solidFill>
                <a:latin typeface="Consolas" charset="0"/>
              </a:rPr>
              <a:t> </a:t>
            </a:r>
            <a:r>
              <a:rPr lang="en-US" dirty="0">
                <a:solidFill>
                  <a:prstClr val="black"/>
                </a:solidFill>
                <a:latin typeface="Consolas" charset="0"/>
              </a:rPr>
              <a:t>s1[MAX_LEN];</a:t>
            </a:r>
          </a:p>
          <a:p>
            <a:r>
              <a:rPr lang="en-US" dirty="0">
                <a:solidFill>
                  <a:prstClr val="black"/>
                </a:solidFill>
                <a:latin typeface="Consolas" charset="0"/>
              </a:rPr>
              <a:t>	</a:t>
            </a:r>
            <a:r>
              <a:rPr lang="en-US" dirty="0" smtClean="0">
                <a:solidFill>
                  <a:srgbClr val="0000FF"/>
                </a:solidFill>
                <a:latin typeface="Consolas" charset="0"/>
              </a:rPr>
              <a:t>char</a:t>
            </a:r>
            <a:r>
              <a:rPr lang="en-US" dirty="0" smtClean="0">
                <a:solidFill>
                  <a:prstClr val="black"/>
                </a:solidFill>
                <a:latin typeface="Consolas" charset="0"/>
              </a:rPr>
              <a:t> </a:t>
            </a:r>
            <a:r>
              <a:rPr lang="en-US" dirty="0">
                <a:solidFill>
                  <a:prstClr val="black"/>
                </a:solidFill>
                <a:latin typeface="Consolas" charset="0"/>
              </a:rPr>
              <a:t>s2[MAX_LEN] = </a:t>
            </a:r>
          </a:p>
          <a:p>
            <a:r>
              <a:rPr lang="nl-NL" dirty="0">
                <a:solidFill>
                  <a:prstClr val="black"/>
                </a:solidFill>
                <a:latin typeface="Consolas" charset="0"/>
              </a:rPr>
              <a:t>		{</a:t>
            </a:r>
            <a:r>
              <a:rPr lang="nl-NL" dirty="0">
                <a:solidFill>
                  <a:srgbClr val="A31515"/>
                </a:solidFill>
                <a:latin typeface="Consolas" charset="0"/>
              </a:rPr>
              <a:t>'L'</a:t>
            </a:r>
            <a:r>
              <a:rPr lang="nl-NL" dirty="0">
                <a:solidFill>
                  <a:prstClr val="black"/>
                </a:solidFill>
                <a:latin typeface="Consolas" charset="0"/>
              </a:rPr>
              <a:t>, </a:t>
            </a:r>
            <a:r>
              <a:rPr lang="nl-NL" dirty="0">
                <a:solidFill>
                  <a:srgbClr val="A31515"/>
                </a:solidFill>
                <a:latin typeface="Consolas" charset="0"/>
              </a:rPr>
              <a:t>'A'</a:t>
            </a:r>
            <a:r>
              <a:rPr lang="nl-NL" dirty="0">
                <a:solidFill>
                  <a:prstClr val="black"/>
                </a:solidFill>
                <a:latin typeface="Consolas" charset="0"/>
              </a:rPr>
              <a:t>, </a:t>
            </a:r>
            <a:r>
              <a:rPr lang="nl-NL" dirty="0">
                <a:solidFill>
                  <a:srgbClr val="A31515"/>
                </a:solidFill>
                <a:latin typeface="Consolas" charset="0"/>
              </a:rPr>
              <a:t>'P'</a:t>
            </a:r>
            <a:r>
              <a:rPr lang="nl-NL" dirty="0">
                <a:solidFill>
                  <a:prstClr val="black"/>
                </a:solidFill>
                <a:latin typeface="Consolas" charset="0"/>
              </a:rPr>
              <a:t>, </a:t>
            </a:r>
            <a:r>
              <a:rPr lang="nl-NL" dirty="0">
                <a:solidFill>
                  <a:srgbClr val="A31515"/>
                </a:solidFill>
                <a:latin typeface="Consolas" charset="0"/>
              </a:rPr>
              <a:t>' '</a:t>
            </a:r>
            <a:r>
              <a:rPr lang="nl-NL" dirty="0">
                <a:solidFill>
                  <a:prstClr val="black"/>
                </a:solidFill>
                <a:latin typeface="Consolas" charset="0"/>
              </a:rPr>
              <a:t>, </a:t>
            </a:r>
            <a:r>
              <a:rPr lang="nl-NL" dirty="0" err="1">
                <a:solidFill>
                  <a:srgbClr val="A31515"/>
                </a:solidFill>
                <a:latin typeface="Consolas" charset="0"/>
              </a:rPr>
              <a:t>'T</a:t>
            </a:r>
            <a:r>
              <a:rPr lang="nl-NL" dirty="0">
                <a:solidFill>
                  <a:srgbClr val="A31515"/>
                </a:solidFill>
                <a:latin typeface="Consolas" charset="0"/>
              </a:rPr>
              <a:t>'</a:t>
            </a:r>
            <a:r>
              <a:rPr lang="nl-NL" dirty="0">
                <a:solidFill>
                  <a:prstClr val="black"/>
                </a:solidFill>
                <a:latin typeface="Consolas" charset="0"/>
              </a:rPr>
              <a:t>, </a:t>
            </a:r>
            <a:r>
              <a:rPr lang="nl-NL" dirty="0" err="1">
                <a:solidFill>
                  <a:srgbClr val="A31515"/>
                </a:solidFill>
                <a:latin typeface="Consolas" charset="0"/>
              </a:rPr>
              <a:t>'R</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'I'</a:t>
            </a:r>
            <a:r>
              <a:rPr lang="nl-NL" dirty="0">
                <a:solidFill>
                  <a:prstClr val="black"/>
                </a:solidFill>
                <a:latin typeface="Consolas" charset="0"/>
              </a:rPr>
              <a:t>, </a:t>
            </a:r>
            <a:r>
              <a:rPr lang="nl-NL" dirty="0" err="1">
                <a:solidFill>
                  <a:srgbClr val="A31515"/>
                </a:solidFill>
                <a:latin typeface="Consolas" charset="0"/>
              </a:rPr>
              <a:t>'N</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'H'</a:t>
            </a:r>
            <a:r>
              <a:rPr lang="nl-NL" dirty="0">
                <a:solidFill>
                  <a:prstClr val="black"/>
                </a:solidFill>
                <a:latin typeface="Consolas" charset="0"/>
              </a:rPr>
              <a:t>, </a:t>
            </a:r>
            <a:r>
              <a:rPr lang="nl-NL" dirty="0">
                <a:solidFill>
                  <a:srgbClr val="A31515"/>
                </a:solidFill>
                <a:latin typeface="Consolas" charset="0"/>
              </a:rPr>
              <a:t>'\0'</a:t>
            </a:r>
            <a:r>
              <a:rPr lang="nl-NL" dirty="0">
                <a:solidFill>
                  <a:prstClr val="black"/>
                </a:solidFill>
                <a:latin typeface="Consolas" charset="0"/>
              </a:rPr>
              <a:t>};</a:t>
            </a:r>
          </a:p>
          <a:p>
            <a:r>
              <a:rPr lang="nl-NL" dirty="0">
                <a:solidFill>
                  <a:prstClr val="black"/>
                </a:solidFill>
                <a:latin typeface="Consolas" charset="0"/>
              </a:rPr>
              <a:t>	</a:t>
            </a:r>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s3[MAX_LEN] = </a:t>
            </a:r>
            <a:r>
              <a:rPr lang="nl-NL" dirty="0">
                <a:solidFill>
                  <a:srgbClr val="A31515"/>
                </a:solidFill>
                <a:latin typeface="Consolas" charset="0"/>
              </a:rPr>
              <a:t>"LAP TRINH"</a:t>
            </a:r>
            <a:r>
              <a:rPr lang="nl-NL" dirty="0">
                <a:solidFill>
                  <a:prstClr val="black"/>
                </a:solidFill>
                <a:latin typeface="Consolas" charset="0"/>
              </a:rPr>
              <a:t>;</a:t>
            </a:r>
          </a:p>
          <a:p>
            <a:r>
              <a:rPr lang="nl-NL" dirty="0">
                <a:solidFill>
                  <a:prstClr val="black"/>
                </a:solidFill>
                <a:latin typeface="Consolas" charset="0"/>
              </a:rPr>
              <a:t>	</a:t>
            </a:r>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s4[] = </a:t>
            </a:r>
          </a:p>
          <a:p>
            <a:r>
              <a:rPr lang="nl-NL" dirty="0">
                <a:solidFill>
                  <a:prstClr val="black"/>
                </a:solidFill>
                <a:latin typeface="Consolas" charset="0"/>
              </a:rPr>
              <a:t>		{</a:t>
            </a:r>
            <a:r>
              <a:rPr lang="nl-NL" dirty="0">
                <a:solidFill>
                  <a:srgbClr val="A31515"/>
                </a:solidFill>
                <a:latin typeface="Consolas" charset="0"/>
              </a:rPr>
              <a:t>'L'</a:t>
            </a:r>
            <a:r>
              <a:rPr lang="nl-NL" dirty="0">
                <a:solidFill>
                  <a:prstClr val="black"/>
                </a:solidFill>
                <a:latin typeface="Consolas" charset="0"/>
              </a:rPr>
              <a:t>, </a:t>
            </a:r>
            <a:r>
              <a:rPr lang="nl-NL" dirty="0">
                <a:solidFill>
                  <a:srgbClr val="A31515"/>
                </a:solidFill>
                <a:latin typeface="Consolas" charset="0"/>
              </a:rPr>
              <a:t>'A'</a:t>
            </a:r>
            <a:r>
              <a:rPr lang="nl-NL" dirty="0">
                <a:solidFill>
                  <a:prstClr val="black"/>
                </a:solidFill>
                <a:latin typeface="Consolas" charset="0"/>
              </a:rPr>
              <a:t>, </a:t>
            </a:r>
            <a:r>
              <a:rPr lang="nl-NL" dirty="0">
                <a:solidFill>
                  <a:srgbClr val="A31515"/>
                </a:solidFill>
                <a:latin typeface="Consolas" charset="0"/>
              </a:rPr>
              <a:t>'P'</a:t>
            </a:r>
            <a:r>
              <a:rPr lang="nl-NL" dirty="0">
                <a:solidFill>
                  <a:prstClr val="black"/>
                </a:solidFill>
                <a:latin typeface="Consolas" charset="0"/>
              </a:rPr>
              <a:t>, </a:t>
            </a:r>
            <a:r>
              <a:rPr lang="nl-NL" dirty="0">
                <a:solidFill>
                  <a:srgbClr val="A31515"/>
                </a:solidFill>
                <a:latin typeface="Consolas" charset="0"/>
              </a:rPr>
              <a:t>' '</a:t>
            </a:r>
            <a:r>
              <a:rPr lang="nl-NL" dirty="0">
                <a:solidFill>
                  <a:prstClr val="black"/>
                </a:solidFill>
                <a:latin typeface="Consolas" charset="0"/>
              </a:rPr>
              <a:t>, </a:t>
            </a:r>
            <a:r>
              <a:rPr lang="nl-NL" dirty="0" err="1">
                <a:solidFill>
                  <a:srgbClr val="A31515"/>
                </a:solidFill>
                <a:latin typeface="Consolas" charset="0"/>
              </a:rPr>
              <a:t>'T</a:t>
            </a:r>
            <a:r>
              <a:rPr lang="nl-NL" dirty="0">
                <a:solidFill>
                  <a:srgbClr val="A31515"/>
                </a:solidFill>
                <a:latin typeface="Consolas" charset="0"/>
              </a:rPr>
              <a:t>'</a:t>
            </a:r>
            <a:r>
              <a:rPr lang="nl-NL" dirty="0">
                <a:solidFill>
                  <a:prstClr val="black"/>
                </a:solidFill>
                <a:latin typeface="Consolas" charset="0"/>
              </a:rPr>
              <a:t>, </a:t>
            </a:r>
            <a:r>
              <a:rPr lang="nl-NL" dirty="0" err="1">
                <a:solidFill>
                  <a:srgbClr val="A31515"/>
                </a:solidFill>
                <a:latin typeface="Consolas" charset="0"/>
              </a:rPr>
              <a:t>'R</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'I'</a:t>
            </a:r>
            <a:r>
              <a:rPr lang="nl-NL" dirty="0">
                <a:solidFill>
                  <a:prstClr val="black"/>
                </a:solidFill>
                <a:latin typeface="Consolas" charset="0"/>
              </a:rPr>
              <a:t>, </a:t>
            </a:r>
            <a:r>
              <a:rPr lang="nl-NL" dirty="0" err="1">
                <a:solidFill>
                  <a:srgbClr val="A31515"/>
                </a:solidFill>
                <a:latin typeface="Consolas" charset="0"/>
              </a:rPr>
              <a:t>'N</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'H'</a:t>
            </a:r>
            <a:r>
              <a:rPr lang="nl-NL" dirty="0">
                <a:solidFill>
                  <a:prstClr val="black"/>
                </a:solidFill>
                <a:latin typeface="Consolas" charset="0"/>
              </a:rPr>
              <a:t>, </a:t>
            </a:r>
            <a:r>
              <a:rPr lang="nl-NL" dirty="0">
                <a:solidFill>
                  <a:srgbClr val="A31515"/>
                </a:solidFill>
                <a:latin typeface="Consolas" charset="0"/>
              </a:rPr>
              <a:t>'\0'</a:t>
            </a:r>
            <a:r>
              <a:rPr lang="nl-NL" dirty="0">
                <a:solidFill>
                  <a:prstClr val="black"/>
                </a:solidFill>
                <a:latin typeface="Consolas" charset="0"/>
              </a:rPr>
              <a:t>};</a:t>
            </a:r>
          </a:p>
          <a:p>
            <a:r>
              <a:rPr lang="nl-NL" dirty="0">
                <a:solidFill>
                  <a:prstClr val="black"/>
                </a:solidFill>
                <a:latin typeface="Consolas" charset="0"/>
              </a:rPr>
              <a:t>	</a:t>
            </a:r>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s5[] = </a:t>
            </a:r>
            <a:r>
              <a:rPr lang="nl-NL" dirty="0">
                <a:solidFill>
                  <a:srgbClr val="A31515"/>
                </a:solidFill>
                <a:latin typeface="Consolas" charset="0"/>
              </a:rPr>
              <a:t>"LAP TRINH"</a:t>
            </a:r>
            <a:r>
              <a:rPr lang="nl-NL" dirty="0">
                <a:solidFill>
                  <a:prstClr val="black"/>
                </a:solidFill>
                <a:latin typeface="Consolas" charset="0"/>
              </a:rPr>
              <a:t>;</a:t>
            </a:r>
          </a:p>
          <a:p>
            <a:endParaRPr lang="nl-NL"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s2,s3,s4,s5);</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15900"/>
            <a:ext cx="2857500" cy="2006600"/>
          </a:xfrm>
          <a:prstGeom prst="rect">
            <a:avLst/>
          </a:prstGeom>
        </p:spPr>
      </p:pic>
    </p:spTree>
    <p:extLst>
      <p:ext uri="{BB962C8B-B14F-4D97-AF65-F5344CB8AC3E}">
        <p14:creationId xmlns:p14="http://schemas.microsoft.com/office/powerpoint/2010/main" val="20123941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chuỗi</a:t>
            </a:r>
            <a:endParaRPr lang="vi-VN" dirty="0"/>
          </a:p>
        </p:txBody>
      </p:sp>
      <p:sp>
        <p:nvSpPr>
          <p:cNvPr id="3" name="Content Placeholder 2"/>
          <p:cNvSpPr>
            <a:spLocks noGrp="1"/>
          </p:cNvSpPr>
          <p:nvPr>
            <p:ph idx="1"/>
          </p:nvPr>
        </p:nvSpPr>
        <p:spPr/>
        <p:txBody>
          <a:bodyPr/>
          <a:lstStyle/>
          <a:p>
            <a:r>
              <a:rPr lang="en-US" dirty="0" smtClean="0">
                <a:solidFill>
                  <a:srgbClr val="0000FF"/>
                </a:solidFill>
                <a:latin typeface="Consolas" charset="0"/>
              </a:rPr>
              <a:t>char</a:t>
            </a:r>
            <a:r>
              <a:rPr lang="en-US" dirty="0" smtClean="0">
                <a:solidFill>
                  <a:prstClr val="black"/>
                </a:solidFill>
                <a:latin typeface="Consolas" charset="0"/>
              </a:rPr>
              <a:t> </a:t>
            </a:r>
            <a:r>
              <a:rPr lang="en-US" dirty="0">
                <a:solidFill>
                  <a:prstClr val="black"/>
                </a:solidFill>
                <a:latin typeface="Consolas" charset="0"/>
              </a:rPr>
              <a:t>s1[MAX_LEN</a:t>
            </a:r>
            <a:r>
              <a:rPr lang="en-US" dirty="0" smtClean="0">
                <a:solidFill>
                  <a:prstClr val="black"/>
                </a:solidFill>
                <a:latin typeface="Consolas" charset="0"/>
              </a:rPr>
              <a:t>];</a:t>
            </a:r>
          </a:p>
          <a:p>
            <a:pPr marL="742950" lvl="2" indent="-342900">
              <a:buSzPct val="60000"/>
            </a:pPr>
            <a:r>
              <a:rPr lang="en-US" dirty="0" smtClean="0">
                <a:ea typeface="+mn-ea"/>
              </a:rPr>
              <a:t>s</a:t>
            </a:r>
            <a:r>
              <a:rPr lang="vi-VN" dirty="0" smtClean="0">
                <a:ea typeface="+mn-ea"/>
              </a:rPr>
              <a:t>1: có thể chứa tối đa (MAX_LEN – 1) ký tự</a:t>
            </a:r>
            <a:endParaRPr lang="en-US" dirty="0">
              <a:ea typeface="+mn-ea"/>
            </a:endParaRPr>
          </a:p>
          <a:p>
            <a:endParaRPr lang="en-US" dirty="0" smtClean="0">
              <a:solidFill>
                <a:srgbClr val="0000FF"/>
              </a:solidFill>
              <a:latin typeface="Consolas" charset="0"/>
            </a:endParaRPr>
          </a:p>
          <a:p>
            <a:r>
              <a:rPr lang="en-US" dirty="0" smtClean="0">
                <a:solidFill>
                  <a:srgbClr val="0000FF"/>
                </a:solidFill>
                <a:latin typeface="Consolas" charset="0"/>
              </a:rPr>
              <a:t>char</a:t>
            </a:r>
            <a:r>
              <a:rPr lang="en-US" dirty="0" smtClean="0">
                <a:solidFill>
                  <a:prstClr val="black"/>
                </a:solidFill>
                <a:latin typeface="Consolas" charset="0"/>
              </a:rPr>
              <a:t> </a:t>
            </a:r>
            <a:r>
              <a:rPr lang="en-US" dirty="0">
                <a:solidFill>
                  <a:prstClr val="black"/>
                </a:solidFill>
                <a:latin typeface="Consolas" charset="0"/>
              </a:rPr>
              <a:t>s2[MAX_LEN] = </a:t>
            </a:r>
          </a:p>
          <a:p>
            <a:pPr marL="0" indent="0">
              <a:buNone/>
            </a:pPr>
            <a:r>
              <a:rPr lang="nl-NL" dirty="0">
                <a:solidFill>
                  <a:prstClr val="black"/>
                </a:solidFill>
                <a:latin typeface="Consolas" charset="0"/>
              </a:rPr>
              <a:t>	</a:t>
            </a:r>
            <a:r>
              <a:rPr lang="nl-NL" sz="1800" dirty="0" smtClean="0">
                <a:solidFill>
                  <a:prstClr val="black"/>
                </a:solidFill>
                <a:latin typeface="Consolas" charset="0"/>
              </a:rPr>
              <a:t>{</a:t>
            </a:r>
            <a:r>
              <a:rPr lang="nl-NL" sz="1800" dirty="0">
                <a:solidFill>
                  <a:srgbClr val="A31515"/>
                </a:solidFill>
                <a:latin typeface="Consolas" charset="0"/>
              </a:rPr>
              <a:t>'L'</a:t>
            </a:r>
            <a:r>
              <a:rPr lang="nl-NL" sz="1800" dirty="0">
                <a:solidFill>
                  <a:prstClr val="black"/>
                </a:solidFill>
                <a:latin typeface="Consolas" charset="0"/>
              </a:rPr>
              <a:t>, </a:t>
            </a:r>
            <a:r>
              <a:rPr lang="nl-NL" sz="1800" dirty="0">
                <a:solidFill>
                  <a:srgbClr val="A31515"/>
                </a:solidFill>
                <a:latin typeface="Consolas" charset="0"/>
              </a:rPr>
              <a:t>'A'</a:t>
            </a:r>
            <a:r>
              <a:rPr lang="nl-NL" sz="1800" dirty="0">
                <a:solidFill>
                  <a:prstClr val="black"/>
                </a:solidFill>
                <a:latin typeface="Consolas" charset="0"/>
              </a:rPr>
              <a:t>, </a:t>
            </a:r>
            <a:r>
              <a:rPr lang="nl-NL" sz="1800" dirty="0">
                <a:solidFill>
                  <a:srgbClr val="A31515"/>
                </a:solidFill>
                <a:latin typeface="Consolas" charset="0"/>
              </a:rPr>
              <a:t>'P'</a:t>
            </a:r>
            <a:r>
              <a:rPr lang="nl-NL" sz="1800" dirty="0">
                <a:solidFill>
                  <a:prstClr val="black"/>
                </a:solidFill>
                <a:latin typeface="Consolas" charset="0"/>
              </a:rPr>
              <a:t>, </a:t>
            </a:r>
            <a:r>
              <a:rPr lang="nl-NL" sz="1800" dirty="0">
                <a:solidFill>
                  <a:srgbClr val="A31515"/>
                </a:solidFill>
                <a:latin typeface="Consolas" charset="0"/>
              </a:rPr>
              <a:t>' '</a:t>
            </a:r>
            <a:r>
              <a:rPr lang="nl-NL" sz="1800" dirty="0">
                <a:solidFill>
                  <a:prstClr val="black"/>
                </a:solidFill>
                <a:latin typeface="Consolas" charset="0"/>
              </a:rPr>
              <a:t>, </a:t>
            </a:r>
            <a:r>
              <a:rPr lang="nl-NL" sz="1800" dirty="0" err="1">
                <a:solidFill>
                  <a:srgbClr val="A31515"/>
                </a:solidFill>
                <a:latin typeface="Consolas" charset="0"/>
              </a:rPr>
              <a:t>'T</a:t>
            </a:r>
            <a:r>
              <a:rPr lang="nl-NL" sz="1800" dirty="0">
                <a:solidFill>
                  <a:srgbClr val="A31515"/>
                </a:solidFill>
                <a:latin typeface="Consolas" charset="0"/>
              </a:rPr>
              <a:t>'</a:t>
            </a:r>
            <a:r>
              <a:rPr lang="nl-NL" sz="1800" dirty="0">
                <a:solidFill>
                  <a:prstClr val="black"/>
                </a:solidFill>
                <a:latin typeface="Consolas" charset="0"/>
              </a:rPr>
              <a:t>, </a:t>
            </a:r>
            <a:r>
              <a:rPr lang="nl-NL" sz="1800" dirty="0" err="1">
                <a:solidFill>
                  <a:srgbClr val="A31515"/>
                </a:solidFill>
                <a:latin typeface="Consolas" charset="0"/>
              </a:rPr>
              <a:t>'R</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'I'</a:t>
            </a:r>
            <a:r>
              <a:rPr lang="nl-NL" sz="1800" dirty="0">
                <a:solidFill>
                  <a:prstClr val="black"/>
                </a:solidFill>
                <a:latin typeface="Consolas" charset="0"/>
              </a:rPr>
              <a:t>, </a:t>
            </a:r>
            <a:r>
              <a:rPr lang="nl-NL" sz="1800" dirty="0" err="1">
                <a:solidFill>
                  <a:srgbClr val="A31515"/>
                </a:solidFill>
                <a:latin typeface="Consolas" charset="0"/>
              </a:rPr>
              <a:t>'N</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'H'</a:t>
            </a:r>
            <a:r>
              <a:rPr lang="nl-NL" sz="1800" dirty="0">
                <a:solidFill>
                  <a:prstClr val="black"/>
                </a:solidFill>
                <a:latin typeface="Consolas" charset="0"/>
              </a:rPr>
              <a:t>, </a:t>
            </a:r>
            <a:r>
              <a:rPr lang="nl-NL" sz="1800" dirty="0">
                <a:solidFill>
                  <a:srgbClr val="A31515"/>
                </a:solidFill>
                <a:latin typeface="Consolas" charset="0"/>
              </a:rPr>
              <a:t>'\0</a:t>
            </a:r>
            <a:r>
              <a:rPr lang="nl-NL" sz="1800" dirty="0" smtClean="0">
                <a:solidFill>
                  <a:srgbClr val="A31515"/>
                </a:solidFill>
                <a:latin typeface="Consolas" charset="0"/>
              </a:rPr>
              <a:t>'</a:t>
            </a:r>
            <a:r>
              <a:rPr lang="nl-NL" sz="1800" dirty="0" smtClean="0">
                <a:solidFill>
                  <a:prstClr val="black"/>
                </a:solidFill>
                <a:latin typeface="Consolas" charset="0"/>
              </a:rPr>
              <a:t>};</a:t>
            </a:r>
          </a:p>
          <a:p>
            <a:pPr marL="800100" lvl="4" indent="-342900">
              <a:buClr>
                <a:schemeClr val="folHlink"/>
              </a:buClr>
              <a:buSzPct val="60000"/>
            </a:pPr>
            <a:r>
              <a:rPr lang="nl-NL" dirty="0" smtClean="0"/>
              <a:t>s</a:t>
            </a:r>
            <a:r>
              <a:rPr lang="vi-VN" dirty="0" smtClean="0"/>
              <a:t>2: </a:t>
            </a:r>
            <a:r>
              <a:rPr lang="vi-VN" dirty="0"/>
              <a:t>có thể chứa tối đa (MAX_LEN – 1) ký </a:t>
            </a:r>
            <a:r>
              <a:rPr lang="vi-VN" dirty="0" smtClean="0"/>
              <a:t>tự</a:t>
            </a:r>
          </a:p>
          <a:p>
            <a:pPr marL="800100" lvl="4" indent="-342900">
              <a:buClr>
                <a:schemeClr val="folHlink"/>
              </a:buClr>
              <a:buSzPct val="60000"/>
            </a:pPr>
            <a:r>
              <a:rPr lang="vi-VN" dirty="0" smtClean="0"/>
              <a:t>Khởi động chuỗi theo cách khởi động mảng </a:t>
            </a:r>
            <a:r>
              <a:rPr lang="vi-VN" dirty="0" smtClean="0">
                <a:sym typeface="Wingdings"/>
              </a:rPr>
              <a:t> </a:t>
            </a:r>
            <a:r>
              <a:rPr lang="vi-VN" b="1" dirty="0" smtClean="0">
                <a:solidFill>
                  <a:srgbClr val="FF0000"/>
                </a:solidFill>
                <a:sym typeface="Wingdings"/>
              </a:rPr>
              <a:t>cần kết thúc bằng ‘\0’</a:t>
            </a:r>
            <a:endParaRPr lang="en-US" b="1" dirty="0">
              <a:solidFill>
                <a:srgbClr val="FF0000"/>
              </a:solidFill>
              <a:sym typeface="Wingdings"/>
            </a:endParaRPr>
          </a:p>
          <a:p>
            <a:pPr marL="800100" lvl="4" indent="-342900">
              <a:buClr>
                <a:schemeClr val="folHlink"/>
              </a:buClr>
              <a:buSzPct val="60000"/>
            </a:pPr>
            <a:endParaRPr lang="nl-NL" dirty="0">
              <a:solidFill>
                <a:prstClr val="black"/>
              </a:solidFill>
              <a:latin typeface="Consolas" charset="0"/>
            </a:endParaRPr>
          </a:p>
          <a:p>
            <a:r>
              <a:rPr lang="nl-NL" dirty="0" err="1" smtClean="0">
                <a:solidFill>
                  <a:srgbClr val="0000FF"/>
                </a:solidFill>
                <a:latin typeface="Consolas" charset="0"/>
              </a:rPr>
              <a:t>char</a:t>
            </a:r>
            <a:r>
              <a:rPr lang="nl-NL" dirty="0" smtClean="0">
                <a:solidFill>
                  <a:prstClr val="black"/>
                </a:solidFill>
                <a:latin typeface="Consolas" charset="0"/>
              </a:rPr>
              <a:t> s3[MAX_LEN</a:t>
            </a:r>
            <a:r>
              <a:rPr lang="nl-NL" dirty="0">
                <a:solidFill>
                  <a:prstClr val="black"/>
                </a:solidFill>
                <a:latin typeface="Consolas" charset="0"/>
              </a:rPr>
              <a:t>] = </a:t>
            </a:r>
            <a:r>
              <a:rPr lang="nl-NL" dirty="0">
                <a:solidFill>
                  <a:srgbClr val="A31515"/>
                </a:solidFill>
                <a:latin typeface="Consolas" charset="0"/>
              </a:rPr>
              <a:t>"LAP TRINH</a:t>
            </a:r>
            <a:r>
              <a:rPr lang="nl-NL" dirty="0" smtClean="0">
                <a:solidFill>
                  <a:srgbClr val="A31515"/>
                </a:solidFill>
                <a:latin typeface="Consolas" charset="0"/>
              </a:rPr>
              <a:t>"</a:t>
            </a:r>
            <a:r>
              <a:rPr lang="nl-NL" dirty="0" smtClean="0">
                <a:solidFill>
                  <a:prstClr val="black"/>
                </a:solidFill>
                <a:latin typeface="Consolas" charset="0"/>
              </a:rPr>
              <a:t>;</a:t>
            </a:r>
          </a:p>
          <a:p>
            <a:pPr marL="800100" lvl="4" indent="-342900">
              <a:buClr>
                <a:schemeClr val="folHlink"/>
              </a:buClr>
              <a:buSzPct val="60000"/>
            </a:pPr>
            <a:r>
              <a:rPr lang="nl-NL" dirty="0" smtClean="0"/>
              <a:t>s</a:t>
            </a:r>
            <a:r>
              <a:rPr lang="vi-VN" dirty="0"/>
              <a:t>3</a:t>
            </a:r>
            <a:r>
              <a:rPr lang="vi-VN" dirty="0" smtClean="0"/>
              <a:t>: </a:t>
            </a:r>
            <a:r>
              <a:rPr lang="vi-VN" dirty="0"/>
              <a:t>có thể chứa tối đa (MAX_LEN – 1) ký tự</a:t>
            </a:r>
          </a:p>
          <a:p>
            <a:pPr marL="800100" lvl="4" indent="-342900">
              <a:buClr>
                <a:schemeClr val="folHlink"/>
              </a:buClr>
              <a:buSzPct val="60000"/>
            </a:pPr>
            <a:r>
              <a:rPr lang="vi-VN" dirty="0"/>
              <a:t>Khởi động </a:t>
            </a:r>
            <a:r>
              <a:rPr lang="vi-VN" dirty="0" smtClean="0"/>
              <a:t>bằng hằng chuỗi </a:t>
            </a:r>
            <a:r>
              <a:rPr lang="vi-VN" dirty="0" smtClean="0">
                <a:sym typeface="Wingdings"/>
              </a:rPr>
              <a:t> </a:t>
            </a:r>
            <a:r>
              <a:rPr lang="vi-VN" b="1" dirty="0" smtClean="0">
                <a:solidFill>
                  <a:srgbClr val="FF0000"/>
                </a:solidFill>
                <a:sym typeface="Wingdings"/>
              </a:rPr>
              <a:t>không cần ghi ’\0’</a:t>
            </a:r>
            <a:endParaRPr lang="en-US" b="1" dirty="0">
              <a:solidFill>
                <a:srgbClr val="FF0000"/>
              </a:solidFill>
            </a:endParaRPr>
          </a:p>
          <a:p>
            <a:endParaRPr lang="nl-NL" dirty="0">
              <a:solidFill>
                <a:prstClr val="black"/>
              </a:solidFill>
              <a:latin typeface="Consolas" charset="0"/>
            </a:endParaRPr>
          </a:p>
          <a:p>
            <a:endParaRPr lang="en-US" dirty="0"/>
          </a:p>
        </p:txBody>
      </p:sp>
    </p:spTree>
    <p:extLst>
      <p:ext uri="{BB962C8B-B14F-4D97-AF65-F5344CB8AC3E}">
        <p14:creationId xmlns:p14="http://schemas.microsoft.com/office/powerpoint/2010/main" val="11321114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chuỗi</a:t>
            </a:r>
            <a:endParaRPr lang="vi-VN" dirty="0"/>
          </a:p>
        </p:txBody>
      </p:sp>
      <p:sp>
        <p:nvSpPr>
          <p:cNvPr id="3" name="Content Placeholder 2"/>
          <p:cNvSpPr>
            <a:spLocks noGrp="1"/>
          </p:cNvSpPr>
          <p:nvPr>
            <p:ph idx="1"/>
          </p:nvPr>
        </p:nvSpPr>
        <p:spPr/>
        <p:txBody>
          <a:bodyPr/>
          <a:lstStyle/>
          <a:p>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s4[] = </a:t>
            </a:r>
          </a:p>
          <a:p>
            <a:pPr marL="0" indent="0">
              <a:buNone/>
            </a:pPr>
            <a:r>
              <a:rPr lang="nl-NL" dirty="0">
                <a:solidFill>
                  <a:prstClr val="black"/>
                </a:solidFill>
                <a:latin typeface="Consolas" charset="0"/>
              </a:rPr>
              <a:t>		</a:t>
            </a:r>
            <a:r>
              <a:rPr lang="nl-NL" sz="1800" dirty="0">
                <a:solidFill>
                  <a:prstClr val="black"/>
                </a:solidFill>
                <a:latin typeface="Consolas" charset="0"/>
              </a:rPr>
              <a:t>{</a:t>
            </a:r>
            <a:r>
              <a:rPr lang="nl-NL" sz="1800" dirty="0">
                <a:solidFill>
                  <a:srgbClr val="A31515"/>
                </a:solidFill>
                <a:latin typeface="Consolas" charset="0"/>
              </a:rPr>
              <a:t>'L'</a:t>
            </a:r>
            <a:r>
              <a:rPr lang="nl-NL" sz="1800" dirty="0">
                <a:solidFill>
                  <a:prstClr val="black"/>
                </a:solidFill>
                <a:latin typeface="Consolas" charset="0"/>
              </a:rPr>
              <a:t>, </a:t>
            </a:r>
            <a:r>
              <a:rPr lang="nl-NL" sz="1800" dirty="0">
                <a:solidFill>
                  <a:srgbClr val="A31515"/>
                </a:solidFill>
                <a:latin typeface="Consolas" charset="0"/>
              </a:rPr>
              <a:t>'A'</a:t>
            </a:r>
            <a:r>
              <a:rPr lang="nl-NL" sz="1800" dirty="0">
                <a:solidFill>
                  <a:prstClr val="black"/>
                </a:solidFill>
                <a:latin typeface="Consolas" charset="0"/>
              </a:rPr>
              <a:t>, </a:t>
            </a:r>
            <a:r>
              <a:rPr lang="nl-NL" sz="1800" dirty="0">
                <a:solidFill>
                  <a:srgbClr val="A31515"/>
                </a:solidFill>
                <a:latin typeface="Consolas" charset="0"/>
              </a:rPr>
              <a:t>'P'</a:t>
            </a:r>
            <a:r>
              <a:rPr lang="nl-NL" sz="1800" dirty="0">
                <a:solidFill>
                  <a:prstClr val="black"/>
                </a:solidFill>
                <a:latin typeface="Consolas" charset="0"/>
              </a:rPr>
              <a:t>, </a:t>
            </a:r>
            <a:r>
              <a:rPr lang="nl-NL" sz="1800" dirty="0">
                <a:solidFill>
                  <a:srgbClr val="A31515"/>
                </a:solidFill>
                <a:latin typeface="Consolas" charset="0"/>
              </a:rPr>
              <a:t>' '</a:t>
            </a:r>
            <a:r>
              <a:rPr lang="nl-NL" sz="1800" dirty="0">
                <a:solidFill>
                  <a:prstClr val="black"/>
                </a:solidFill>
                <a:latin typeface="Consolas" charset="0"/>
              </a:rPr>
              <a:t>, </a:t>
            </a:r>
            <a:r>
              <a:rPr lang="nl-NL" sz="1800" dirty="0" err="1">
                <a:solidFill>
                  <a:srgbClr val="A31515"/>
                </a:solidFill>
                <a:latin typeface="Consolas" charset="0"/>
              </a:rPr>
              <a:t>'T</a:t>
            </a:r>
            <a:r>
              <a:rPr lang="nl-NL" sz="1800" dirty="0">
                <a:solidFill>
                  <a:srgbClr val="A31515"/>
                </a:solidFill>
                <a:latin typeface="Consolas" charset="0"/>
              </a:rPr>
              <a:t>'</a:t>
            </a:r>
            <a:r>
              <a:rPr lang="nl-NL" sz="1800" dirty="0">
                <a:solidFill>
                  <a:prstClr val="black"/>
                </a:solidFill>
                <a:latin typeface="Consolas" charset="0"/>
              </a:rPr>
              <a:t>, </a:t>
            </a:r>
            <a:r>
              <a:rPr lang="nl-NL" sz="1800" dirty="0" err="1">
                <a:solidFill>
                  <a:srgbClr val="A31515"/>
                </a:solidFill>
                <a:latin typeface="Consolas" charset="0"/>
              </a:rPr>
              <a:t>'R</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'I'</a:t>
            </a:r>
            <a:r>
              <a:rPr lang="nl-NL" sz="1800" dirty="0">
                <a:solidFill>
                  <a:prstClr val="black"/>
                </a:solidFill>
                <a:latin typeface="Consolas" charset="0"/>
              </a:rPr>
              <a:t>, </a:t>
            </a:r>
            <a:r>
              <a:rPr lang="nl-NL" sz="1800" dirty="0" err="1">
                <a:solidFill>
                  <a:srgbClr val="A31515"/>
                </a:solidFill>
                <a:latin typeface="Consolas" charset="0"/>
              </a:rPr>
              <a:t>'N</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'H'</a:t>
            </a:r>
            <a:r>
              <a:rPr lang="nl-NL" sz="1800" dirty="0">
                <a:solidFill>
                  <a:prstClr val="black"/>
                </a:solidFill>
                <a:latin typeface="Consolas" charset="0"/>
              </a:rPr>
              <a:t>, </a:t>
            </a:r>
            <a:r>
              <a:rPr lang="nl-NL" sz="1800" dirty="0">
                <a:solidFill>
                  <a:srgbClr val="A31515"/>
                </a:solidFill>
                <a:latin typeface="Consolas" charset="0"/>
              </a:rPr>
              <a:t>'\0'</a:t>
            </a:r>
            <a:r>
              <a:rPr lang="nl-NL" sz="1800" dirty="0">
                <a:solidFill>
                  <a:prstClr val="black"/>
                </a:solidFill>
                <a:latin typeface="Consolas" charset="0"/>
              </a:rPr>
              <a:t>};</a:t>
            </a:r>
          </a:p>
          <a:p>
            <a:pPr marL="800100" lvl="4" indent="-342900">
              <a:buClr>
                <a:schemeClr val="folHlink"/>
              </a:buClr>
              <a:buSzPct val="60000"/>
            </a:pPr>
            <a:r>
              <a:rPr lang="nl-NL" dirty="0" smtClean="0"/>
              <a:t>s</a:t>
            </a:r>
            <a:r>
              <a:rPr lang="vi-VN" dirty="0" smtClean="0"/>
              <a:t>4: mảng của 10 ô nhớ, chứa đúng 9 ký tự chuỗi “LAP TRINH”</a:t>
            </a:r>
            <a:endParaRPr lang="vi-VN" dirty="0"/>
          </a:p>
          <a:p>
            <a:pPr marL="800100" lvl="4" indent="-342900">
              <a:buClr>
                <a:schemeClr val="folHlink"/>
              </a:buClr>
              <a:buSzPct val="60000"/>
            </a:pPr>
            <a:r>
              <a:rPr lang="vi-VN" dirty="0" smtClean="0"/>
              <a:t>Không cần đặt tả kích thước mảng khi khai báo có khởi động</a:t>
            </a:r>
          </a:p>
          <a:p>
            <a:pPr marL="800100" lvl="4" indent="-342900">
              <a:buClr>
                <a:schemeClr val="folHlink"/>
              </a:buClr>
              <a:buSzPct val="60000"/>
            </a:pPr>
            <a:r>
              <a:rPr lang="vi-VN" dirty="0" smtClean="0"/>
              <a:t>Khởi động theo cách khởi động mảng</a:t>
            </a:r>
          </a:p>
          <a:p>
            <a:pPr marL="457200" lvl="4" indent="0">
              <a:buClr>
                <a:schemeClr val="folHlink"/>
              </a:buClr>
              <a:buSzPct val="60000"/>
              <a:buNone/>
            </a:pPr>
            <a:r>
              <a:rPr lang="nl-NL" dirty="0">
                <a:solidFill>
                  <a:prstClr val="black"/>
                </a:solidFill>
                <a:latin typeface="Consolas" charset="0"/>
              </a:rPr>
              <a:t>	</a:t>
            </a:r>
            <a:endParaRPr lang="nl-NL" dirty="0" smtClean="0">
              <a:solidFill>
                <a:prstClr val="black"/>
              </a:solidFill>
              <a:latin typeface="Consolas" charset="0"/>
            </a:endParaRPr>
          </a:p>
          <a:p>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s5[] = </a:t>
            </a:r>
            <a:r>
              <a:rPr lang="nl-NL" dirty="0">
                <a:solidFill>
                  <a:srgbClr val="A31515"/>
                </a:solidFill>
                <a:latin typeface="Consolas" charset="0"/>
              </a:rPr>
              <a:t>"LAP TRINH"</a:t>
            </a:r>
            <a:r>
              <a:rPr lang="nl-NL" dirty="0">
                <a:solidFill>
                  <a:prstClr val="black"/>
                </a:solidFill>
                <a:latin typeface="Consolas" charset="0"/>
              </a:rPr>
              <a:t>;</a:t>
            </a:r>
          </a:p>
          <a:p>
            <a:pPr marL="800100" lvl="4" indent="-342900">
              <a:buClr>
                <a:schemeClr val="folHlink"/>
              </a:buClr>
              <a:buSzPct val="60000"/>
            </a:pPr>
            <a:r>
              <a:rPr lang="nl-NL" dirty="0" smtClean="0"/>
              <a:t>s</a:t>
            </a:r>
            <a:r>
              <a:rPr lang="vi-VN" dirty="0" smtClean="0"/>
              <a:t>5: </a:t>
            </a:r>
            <a:r>
              <a:rPr lang="vi-VN" dirty="0"/>
              <a:t>mảng của 10 ô nhớ, chứa đúng 9 ký tự chuỗi “LAP TRINH”</a:t>
            </a:r>
          </a:p>
          <a:p>
            <a:pPr marL="800100" lvl="4" indent="-342900">
              <a:buClr>
                <a:schemeClr val="folHlink"/>
              </a:buClr>
              <a:buSzPct val="60000"/>
            </a:pPr>
            <a:r>
              <a:rPr lang="vi-VN" dirty="0"/>
              <a:t>Không cần đặt tả kích thước mảng khi khai báo có khởi </a:t>
            </a:r>
            <a:r>
              <a:rPr lang="vi-VN" dirty="0" smtClean="0"/>
              <a:t>động</a:t>
            </a:r>
          </a:p>
          <a:p>
            <a:pPr marL="800100" lvl="4" indent="-342900">
              <a:buClr>
                <a:schemeClr val="folHlink"/>
              </a:buClr>
              <a:buSzPct val="60000"/>
            </a:pPr>
            <a:r>
              <a:rPr lang="vi-VN" dirty="0"/>
              <a:t>Khởi động </a:t>
            </a:r>
            <a:r>
              <a:rPr lang="vi-VN" dirty="0" smtClean="0"/>
              <a:t>bằng hằng chuỗi “LAP TRINH”</a:t>
            </a:r>
            <a:endParaRPr lang="vi-VN" dirty="0"/>
          </a:p>
          <a:p>
            <a:pPr marL="457200" lvl="4" indent="0">
              <a:buClr>
                <a:schemeClr val="folHlink"/>
              </a:buClr>
              <a:buSzPct val="60000"/>
              <a:buNone/>
            </a:pPr>
            <a:r>
              <a:rPr lang="nl-NL" dirty="0">
                <a:solidFill>
                  <a:prstClr val="black"/>
                </a:solidFill>
                <a:latin typeface="Consolas" charset="0"/>
              </a:rPr>
              <a:t>	</a:t>
            </a:r>
          </a:p>
          <a:p>
            <a:endParaRPr lang="nl-NL" dirty="0">
              <a:solidFill>
                <a:prstClr val="black"/>
              </a:solidFill>
              <a:latin typeface="Consolas" charset="0"/>
            </a:endParaRPr>
          </a:p>
          <a:p>
            <a:endParaRPr lang="en-US" dirty="0"/>
          </a:p>
        </p:txBody>
      </p:sp>
    </p:spTree>
    <p:extLst>
      <p:ext uri="{BB962C8B-B14F-4D97-AF65-F5344CB8AC3E}">
        <p14:creationId xmlns:p14="http://schemas.microsoft.com/office/powerpoint/2010/main" val="1451060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in chuỗi</a:t>
            </a:r>
          </a:p>
          <a:p>
            <a:pPr lvl="1"/>
            <a:r>
              <a:rPr lang="en-US" dirty="0" smtClean="0"/>
              <a:t>H</a:t>
            </a:r>
            <a:r>
              <a:rPr lang="vi-VN" dirty="0" smtClean="0"/>
              <a:t>àm: </a:t>
            </a:r>
            <a:r>
              <a:rPr lang="vi-VN" dirty="0" smtClean="0">
                <a:solidFill>
                  <a:srgbClr val="0432FF"/>
                </a:solidFill>
              </a:rPr>
              <a:t>printf</a:t>
            </a:r>
            <a:r>
              <a:rPr lang="vi-VN" dirty="0" smtClean="0"/>
              <a:t> với đặc tả </a:t>
            </a:r>
            <a:r>
              <a:rPr lang="vi-VN" dirty="0" smtClean="0">
                <a:solidFill>
                  <a:srgbClr val="0432FF"/>
                </a:solidFill>
              </a:rPr>
              <a:t>%s</a:t>
            </a:r>
          </a:p>
        </p:txBody>
      </p:sp>
      <p:sp>
        <p:nvSpPr>
          <p:cNvPr id="4" name="Rectangle 3"/>
          <p:cNvSpPr/>
          <p:nvPr/>
        </p:nvSpPr>
        <p:spPr>
          <a:xfrm>
            <a:off x="76200" y="2514600"/>
            <a:ext cx="8991600" cy="341632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smtClean="0">
                <a:solidFill>
                  <a:srgbClr val="0000FF"/>
                </a:solidFill>
                <a:latin typeface="Consolas" charset="0"/>
              </a:rPr>
              <a:t>char</a:t>
            </a:r>
            <a:r>
              <a:rPr lang="en-US" dirty="0" smtClean="0">
                <a:solidFill>
                  <a:prstClr val="black"/>
                </a:solidFill>
                <a:latin typeface="Consolas" charset="0"/>
              </a:rPr>
              <a:t> s1[MAX_LEN</a:t>
            </a:r>
            <a:r>
              <a:rPr lang="en-US" dirty="0">
                <a:solidFill>
                  <a:prstClr val="black"/>
                </a:solidFill>
                <a:latin typeface="Consolas" charset="0"/>
              </a:rPr>
              <a:t>] = </a:t>
            </a:r>
          </a:p>
          <a:p>
            <a:r>
              <a:rPr lang="nl-NL" dirty="0">
                <a:solidFill>
                  <a:prstClr val="black"/>
                </a:solidFill>
                <a:latin typeface="Consolas" charset="0"/>
              </a:rPr>
              <a:t>		{</a:t>
            </a:r>
            <a:r>
              <a:rPr lang="nl-NL" dirty="0">
                <a:solidFill>
                  <a:srgbClr val="A31515"/>
                </a:solidFill>
                <a:latin typeface="Consolas" charset="0"/>
              </a:rPr>
              <a:t>'L'</a:t>
            </a:r>
            <a:r>
              <a:rPr lang="nl-NL" dirty="0">
                <a:solidFill>
                  <a:prstClr val="black"/>
                </a:solidFill>
                <a:latin typeface="Consolas" charset="0"/>
              </a:rPr>
              <a:t>, </a:t>
            </a:r>
            <a:r>
              <a:rPr lang="nl-NL" dirty="0">
                <a:solidFill>
                  <a:srgbClr val="A31515"/>
                </a:solidFill>
                <a:latin typeface="Consolas" charset="0"/>
              </a:rPr>
              <a:t>'A'</a:t>
            </a:r>
            <a:r>
              <a:rPr lang="nl-NL" dirty="0">
                <a:solidFill>
                  <a:prstClr val="black"/>
                </a:solidFill>
                <a:latin typeface="Consolas" charset="0"/>
              </a:rPr>
              <a:t>, </a:t>
            </a:r>
            <a:r>
              <a:rPr lang="nl-NL" dirty="0">
                <a:solidFill>
                  <a:srgbClr val="A31515"/>
                </a:solidFill>
                <a:latin typeface="Consolas" charset="0"/>
              </a:rPr>
              <a:t>'P'</a:t>
            </a:r>
            <a:r>
              <a:rPr lang="nl-NL" dirty="0">
                <a:solidFill>
                  <a:prstClr val="black"/>
                </a:solidFill>
                <a:latin typeface="Consolas" charset="0"/>
              </a:rPr>
              <a:t>, </a:t>
            </a:r>
            <a:r>
              <a:rPr lang="nl-NL" dirty="0">
                <a:solidFill>
                  <a:srgbClr val="A31515"/>
                </a:solidFill>
                <a:latin typeface="Consolas" charset="0"/>
              </a:rPr>
              <a:t>' '</a:t>
            </a:r>
            <a:r>
              <a:rPr lang="nl-NL" dirty="0">
                <a:solidFill>
                  <a:prstClr val="black"/>
                </a:solidFill>
                <a:latin typeface="Consolas" charset="0"/>
              </a:rPr>
              <a:t>, </a:t>
            </a:r>
            <a:r>
              <a:rPr lang="nl-NL" dirty="0" err="1">
                <a:solidFill>
                  <a:srgbClr val="A31515"/>
                </a:solidFill>
                <a:latin typeface="Consolas" charset="0"/>
              </a:rPr>
              <a:t>'T</a:t>
            </a:r>
            <a:r>
              <a:rPr lang="nl-NL" dirty="0">
                <a:solidFill>
                  <a:srgbClr val="A31515"/>
                </a:solidFill>
                <a:latin typeface="Consolas" charset="0"/>
              </a:rPr>
              <a:t>'</a:t>
            </a:r>
            <a:r>
              <a:rPr lang="nl-NL" dirty="0">
                <a:solidFill>
                  <a:prstClr val="black"/>
                </a:solidFill>
                <a:latin typeface="Consolas" charset="0"/>
              </a:rPr>
              <a:t>, </a:t>
            </a:r>
            <a:r>
              <a:rPr lang="nl-NL" dirty="0" err="1">
                <a:solidFill>
                  <a:srgbClr val="A31515"/>
                </a:solidFill>
                <a:latin typeface="Consolas" charset="0"/>
              </a:rPr>
              <a:t>'R</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'I'</a:t>
            </a:r>
            <a:r>
              <a:rPr lang="nl-NL" dirty="0">
                <a:solidFill>
                  <a:prstClr val="black"/>
                </a:solidFill>
                <a:latin typeface="Consolas" charset="0"/>
              </a:rPr>
              <a:t>, </a:t>
            </a:r>
            <a:r>
              <a:rPr lang="nl-NL" dirty="0" err="1">
                <a:solidFill>
                  <a:srgbClr val="A31515"/>
                </a:solidFill>
                <a:latin typeface="Consolas" charset="0"/>
              </a:rPr>
              <a:t>'N</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'H'</a:t>
            </a:r>
            <a:r>
              <a:rPr lang="nl-NL" dirty="0">
                <a:solidFill>
                  <a:prstClr val="black"/>
                </a:solidFill>
                <a:latin typeface="Consolas" charset="0"/>
              </a:rPr>
              <a:t>, </a:t>
            </a:r>
            <a:r>
              <a:rPr lang="nl-NL" dirty="0">
                <a:solidFill>
                  <a:srgbClr val="A31515"/>
                </a:solidFill>
                <a:latin typeface="Consolas" charset="0"/>
              </a:rPr>
              <a:t>'\0'</a:t>
            </a:r>
            <a:r>
              <a:rPr lang="nl-NL" dirty="0">
                <a:solidFill>
                  <a:prstClr val="black"/>
                </a:solidFill>
                <a:latin typeface="Consolas" charset="0"/>
              </a:rPr>
              <a:t>};</a:t>
            </a:r>
          </a:p>
          <a:p>
            <a:r>
              <a:rPr lang="nl-NL" dirty="0">
                <a:solidFill>
                  <a:prstClr val="black"/>
                </a:solidFill>
                <a:latin typeface="Consolas" charset="0"/>
              </a:rPr>
              <a:t>	</a:t>
            </a:r>
            <a:r>
              <a:rPr lang="nl-NL" dirty="0" err="1" smtClean="0">
                <a:solidFill>
                  <a:srgbClr val="0000FF"/>
                </a:solidFill>
                <a:latin typeface="Consolas" charset="0"/>
              </a:rPr>
              <a:t>char</a:t>
            </a:r>
            <a:r>
              <a:rPr lang="nl-NL" dirty="0" smtClean="0">
                <a:solidFill>
                  <a:prstClr val="black"/>
                </a:solidFill>
                <a:latin typeface="Consolas" charset="0"/>
              </a:rPr>
              <a:t> s2[] </a:t>
            </a:r>
            <a:r>
              <a:rPr lang="nl-NL" dirty="0">
                <a:solidFill>
                  <a:prstClr val="black"/>
                </a:solidFill>
                <a:latin typeface="Consolas" charset="0"/>
              </a:rPr>
              <a:t>= </a:t>
            </a:r>
            <a:r>
              <a:rPr lang="nl-NL" dirty="0">
                <a:solidFill>
                  <a:srgbClr val="A31515"/>
                </a:solidFill>
                <a:latin typeface="Consolas" charset="0"/>
              </a:rPr>
              <a:t>"LAP TRINH"</a:t>
            </a:r>
            <a:r>
              <a:rPr lang="nl-NL" dirty="0">
                <a:solidFill>
                  <a:prstClr val="black"/>
                </a:solidFill>
                <a:latin typeface="Consolas" charset="0"/>
              </a:rPr>
              <a:t>;</a:t>
            </a:r>
          </a:p>
          <a:p>
            <a:endParaRPr lang="nl-NL"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smtClean="0">
                <a:solidFill>
                  <a:srgbClr val="A31515"/>
                </a:solidFill>
                <a:latin typeface="Consolas" charset="0"/>
              </a:rPr>
              <a:t>s</a:t>
            </a:r>
            <a:r>
              <a:rPr lang="pt-BR" dirty="0" smtClean="0">
                <a:solidFill>
                  <a:srgbClr val="A31515"/>
                </a:solidFill>
                <a:latin typeface="Consolas" charset="0"/>
              </a:rPr>
              <a:t>\</a:t>
            </a:r>
            <a:r>
              <a:rPr lang="pt-BR" dirty="0" err="1" smtClean="0">
                <a:solidFill>
                  <a:srgbClr val="A31515"/>
                </a:solidFill>
                <a:latin typeface="Consolas" charset="0"/>
              </a:rPr>
              <a:t>n%s</a:t>
            </a:r>
            <a:r>
              <a:rPr lang="pt-BR" dirty="0" smtClean="0">
                <a:solidFill>
                  <a:srgbClr val="A31515"/>
                </a:solidFill>
                <a:latin typeface="Consolas" charset="0"/>
              </a:rPr>
              <a:t>\</a:t>
            </a:r>
            <a:r>
              <a:rPr lang="pt-BR" dirty="0" err="1" smtClean="0">
                <a:solidFill>
                  <a:srgbClr val="A31515"/>
                </a:solidFill>
                <a:latin typeface="Consolas" charset="0"/>
              </a:rPr>
              <a:t>n</a:t>
            </a:r>
            <a:r>
              <a:rPr lang="pt-BR" dirty="0" smtClean="0">
                <a:solidFill>
                  <a:srgbClr val="A31515"/>
                </a:solidFill>
                <a:latin typeface="Consolas" charset="0"/>
              </a:rPr>
              <a:t>"</a:t>
            </a:r>
            <a:r>
              <a:rPr lang="pt-BR" dirty="0" smtClean="0">
                <a:solidFill>
                  <a:prstClr val="black"/>
                </a:solidFill>
                <a:latin typeface="Consolas" charset="0"/>
              </a:rPr>
              <a:t>, s1,s2);</a:t>
            </a:r>
            <a:endParaRPr lang="pt-BR"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143000" y="5334000"/>
            <a:ext cx="32004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4572000" y="2895600"/>
            <a:ext cx="4093493" cy="369332"/>
          </a:xfrm>
          <a:prstGeom prst="rect">
            <a:avLst/>
          </a:prstGeom>
          <a:solidFill>
            <a:srgbClr val="92D050"/>
          </a:solidFill>
        </p:spPr>
        <p:txBody>
          <a:bodyPr wrap="none" rtlCol="0">
            <a:spAutoFit/>
          </a:bodyPr>
          <a:lstStyle/>
          <a:p>
            <a:r>
              <a:rPr lang="vi-VN" smtClean="0"/>
              <a:t>In ra hai chuỗi trong các biến s1 và s2</a:t>
            </a:r>
            <a:endParaRPr lang="en-US" dirty="0"/>
          </a:p>
        </p:txBody>
      </p:sp>
      <p:cxnSp>
        <p:nvCxnSpPr>
          <p:cNvPr id="9" name="Straight Arrow Connector 8"/>
          <p:cNvCxnSpPr/>
          <p:nvPr/>
        </p:nvCxnSpPr>
        <p:spPr bwMode="auto">
          <a:xfrm flipV="1">
            <a:off x="4343400" y="3264932"/>
            <a:ext cx="2275346" cy="20690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712569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đọc chuỗi: </a:t>
            </a:r>
            <a:r>
              <a:rPr lang="vi-VN" dirty="0" smtClean="0">
                <a:solidFill>
                  <a:srgbClr val="0432FF"/>
                </a:solidFill>
              </a:rPr>
              <a:t>đọc từ (read a word)</a:t>
            </a:r>
          </a:p>
          <a:p>
            <a:pPr lvl="1"/>
            <a:r>
              <a:rPr lang="en-US" dirty="0" smtClean="0"/>
              <a:t>H</a:t>
            </a:r>
            <a:r>
              <a:rPr lang="vi-VN" dirty="0" smtClean="0"/>
              <a:t>àm: </a:t>
            </a:r>
            <a:r>
              <a:rPr lang="vi-VN" dirty="0" smtClean="0">
                <a:solidFill>
                  <a:srgbClr val="0432FF"/>
                </a:solidFill>
              </a:rPr>
              <a:t>scanf </a:t>
            </a:r>
            <a:r>
              <a:rPr lang="vi-VN" dirty="0" smtClean="0"/>
              <a:t>với đặc tả </a:t>
            </a:r>
            <a:r>
              <a:rPr lang="vi-VN" dirty="0" smtClean="0">
                <a:solidFill>
                  <a:srgbClr val="0432FF"/>
                </a:solidFill>
              </a:rPr>
              <a:t>%s</a:t>
            </a:r>
          </a:p>
        </p:txBody>
      </p:sp>
      <p:sp>
        <p:nvSpPr>
          <p:cNvPr id="5" name="Rectangle 4"/>
          <p:cNvSpPr/>
          <p:nvPr/>
        </p:nvSpPr>
        <p:spPr>
          <a:xfrm>
            <a:off x="97508" y="2102346"/>
            <a:ext cx="8817892" cy="341632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str</a:t>
            </a:r>
            <a:r>
              <a:rPr lang="en-US" dirty="0">
                <a:solidFill>
                  <a:prstClr val="black"/>
                </a:solidFill>
                <a:latin typeface="Consolas" charset="0"/>
              </a:rPr>
              <a:t>[MAX_LEN];</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"Enter a word, %d character max:"</a:t>
            </a:r>
            <a:r>
              <a:rPr lang="en-US" dirty="0">
                <a:solidFill>
                  <a:prstClr val="black"/>
                </a:solidFill>
                <a:latin typeface="Consolas" charset="0"/>
              </a:rPr>
              <a:t>, MAX_LEN);</a:t>
            </a:r>
          </a:p>
          <a:p>
            <a:r>
              <a:rPr lang="es-ES_tradnl" dirty="0">
                <a:solidFill>
                  <a:prstClr val="black"/>
                </a:solidFill>
                <a:latin typeface="Consolas" charset="0"/>
              </a:rPr>
              <a:t>	</a:t>
            </a:r>
            <a:r>
              <a:rPr lang="es-ES_tradnl" dirty="0" err="1">
                <a:solidFill>
                  <a:prstClr val="black"/>
                </a:solidFill>
                <a:latin typeface="Consolas" charset="0"/>
              </a:rPr>
              <a:t>scanf</a:t>
            </a:r>
            <a:r>
              <a:rPr lang="es-ES_tradnl" dirty="0">
                <a:solidFill>
                  <a:prstClr val="black"/>
                </a:solidFill>
                <a:latin typeface="Consolas" charset="0"/>
              </a:rPr>
              <a:t>(</a:t>
            </a:r>
            <a:r>
              <a:rPr lang="es-ES_tradnl" dirty="0">
                <a:solidFill>
                  <a:srgbClr val="A31515"/>
                </a:solidFill>
                <a:latin typeface="Consolas" charset="0"/>
              </a:rPr>
              <a:t>"%s"</a:t>
            </a:r>
            <a:r>
              <a:rPr lang="es-ES_tradnl" dirty="0">
                <a:solidFill>
                  <a:prstClr val="black"/>
                </a:solidFill>
                <a:latin typeface="Consolas" charset="0"/>
              </a:rPr>
              <a:t>, </a:t>
            </a:r>
            <a:r>
              <a:rPr lang="es-ES_tradnl" dirty="0" err="1">
                <a:solidFill>
                  <a:prstClr val="black"/>
                </a:solidFill>
                <a:latin typeface="Consolas" charset="0"/>
              </a:rPr>
              <a:t>str</a:t>
            </a:r>
            <a:r>
              <a:rPr lang="es-ES_tradnl" dirty="0">
                <a:solidFill>
                  <a:prstClr val="black"/>
                </a:solidFill>
                <a:latin typeface="Consolas" charset="0"/>
              </a:rPr>
              <a:t>); </a:t>
            </a:r>
          </a:p>
          <a:p>
            <a:endParaRPr lang="es-ES_tradnl" dirty="0">
              <a:solidFill>
                <a:prstClr val="black"/>
              </a:solidFill>
              <a:latin typeface="Consolas" charset="0"/>
            </a:endParaRPr>
          </a:p>
          <a:p>
            <a:r>
              <a:rPr lang="de-DE" dirty="0">
                <a:solidFill>
                  <a:prstClr val="black"/>
                </a:solidFill>
                <a:latin typeface="Consolas" charset="0"/>
              </a:rPr>
              <a:t>	</a:t>
            </a:r>
            <a:r>
              <a:rPr lang="de-DE" dirty="0" err="1">
                <a:solidFill>
                  <a:prstClr val="black"/>
                </a:solidFill>
                <a:latin typeface="Consolas" charset="0"/>
              </a:rPr>
              <a:t>printf</a:t>
            </a:r>
            <a:r>
              <a:rPr lang="de-DE" dirty="0">
                <a:solidFill>
                  <a:prstClr val="black"/>
                </a:solidFill>
                <a:latin typeface="Consolas" charset="0"/>
              </a:rPr>
              <a:t>(</a:t>
            </a:r>
            <a:r>
              <a:rPr lang="de-DE" dirty="0">
                <a:solidFill>
                  <a:srgbClr val="A31515"/>
                </a:solidFill>
                <a:latin typeface="Consolas" charset="0"/>
              </a:rPr>
              <a:t>"%s\</a:t>
            </a:r>
            <a:r>
              <a:rPr lang="de-DE" dirty="0" err="1">
                <a:solidFill>
                  <a:srgbClr val="A31515"/>
                </a:solidFill>
                <a:latin typeface="Consolas" charset="0"/>
              </a:rPr>
              <a:t>n</a:t>
            </a:r>
            <a:r>
              <a:rPr lang="de-DE" dirty="0">
                <a:solidFill>
                  <a:srgbClr val="A31515"/>
                </a:solidFill>
                <a:latin typeface="Consolas" charset="0"/>
              </a:rPr>
              <a:t>"</a:t>
            </a:r>
            <a:r>
              <a:rPr lang="de-DE" dirty="0">
                <a:solidFill>
                  <a:prstClr val="black"/>
                </a:solidFill>
                <a:latin typeface="Consolas" charset="0"/>
              </a:rPr>
              <a:t>, </a:t>
            </a:r>
            <a:r>
              <a:rPr lang="de-DE" dirty="0" err="1">
                <a:solidFill>
                  <a:prstClr val="black"/>
                </a:solidFill>
                <a:latin typeface="Consolas" charset="0"/>
              </a:rPr>
              <a:t>str</a:t>
            </a:r>
            <a:r>
              <a:rPr lang="de-DE"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066800" y="4343400"/>
            <a:ext cx="2209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3143307" y="5687337"/>
            <a:ext cx="5772093" cy="369332"/>
          </a:xfrm>
          <a:prstGeom prst="rect">
            <a:avLst/>
          </a:prstGeom>
          <a:solidFill>
            <a:srgbClr val="92D050"/>
          </a:solidFill>
        </p:spPr>
        <p:txBody>
          <a:bodyPr wrap="none" rtlCol="0">
            <a:spAutoFit/>
          </a:bodyPr>
          <a:lstStyle/>
          <a:p>
            <a:r>
              <a:rPr lang="vi-VN" dirty="0" smtClean="0">
                <a:solidFill>
                  <a:srgbClr val="0432FF"/>
                </a:solidFill>
              </a:rPr>
              <a:t>scanf</a:t>
            </a:r>
            <a:r>
              <a:rPr lang="vi-VN" dirty="0" smtClean="0"/>
              <a:t>: </a:t>
            </a:r>
            <a:r>
              <a:rPr lang="en-US" dirty="0" err="1" smtClean="0"/>
              <a:t>Đ</a:t>
            </a:r>
            <a:r>
              <a:rPr lang="vi-VN" dirty="0" smtClean="0"/>
              <a:t>ọc đến khi gặp khoảng trắng </a:t>
            </a:r>
            <a:r>
              <a:rPr lang="vi-VN" dirty="0" smtClean="0">
                <a:sym typeface="Wingdings"/>
              </a:rPr>
              <a:t> đọc từ (word)</a:t>
            </a:r>
            <a:endParaRPr lang="en-US" dirty="0"/>
          </a:p>
        </p:txBody>
      </p:sp>
      <p:cxnSp>
        <p:nvCxnSpPr>
          <p:cNvPr id="9" name="Straight Arrow Connector 8"/>
          <p:cNvCxnSpPr/>
          <p:nvPr/>
        </p:nvCxnSpPr>
        <p:spPr bwMode="auto">
          <a:xfrm>
            <a:off x="3276600" y="4343400"/>
            <a:ext cx="3124200" cy="13391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20422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đọc chuỗi: </a:t>
            </a:r>
            <a:r>
              <a:rPr lang="vi-VN" dirty="0" smtClean="0">
                <a:solidFill>
                  <a:srgbClr val="0432FF"/>
                </a:solidFill>
              </a:rPr>
              <a:t>đọc cả dòng (read a line)</a:t>
            </a:r>
          </a:p>
          <a:p>
            <a:pPr lvl="1"/>
            <a:r>
              <a:rPr lang="en-US" dirty="0" smtClean="0"/>
              <a:t>H</a:t>
            </a:r>
            <a:r>
              <a:rPr lang="vi-VN" dirty="0" smtClean="0"/>
              <a:t>àm: </a:t>
            </a:r>
            <a:r>
              <a:rPr lang="vi-VN" dirty="0" smtClean="0">
                <a:solidFill>
                  <a:srgbClr val="0432FF"/>
                </a:solidFill>
              </a:rPr>
              <a:t>gets </a:t>
            </a:r>
            <a:r>
              <a:rPr lang="vi-VN" dirty="0" smtClean="0"/>
              <a:t>đọc một dòng, đến khi gặp ký tự xuống hàng (ENTER)</a:t>
            </a:r>
          </a:p>
        </p:txBody>
      </p:sp>
      <p:sp>
        <p:nvSpPr>
          <p:cNvPr id="4" name="Rectangle 3"/>
          <p:cNvSpPr/>
          <p:nvPr/>
        </p:nvSpPr>
        <p:spPr>
          <a:xfrm>
            <a:off x="304800" y="2209800"/>
            <a:ext cx="8458200" cy="341632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str</a:t>
            </a:r>
            <a:r>
              <a:rPr lang="en-US" dirty="0">
                <a:solidFill>
                  <a:prstClr val="black"/>
                </a:solidFill>
                <a:latin typeface="Consolas" charset="0"/>
              </a:rPr>
              <a:t>[MAX_LEN];</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"Enter a line, %d characters max:"</a:t>
            </a:r>
            <a:r>
              <a:rPr lang="en-US" dirty="0">
                <a:solidFill>
                  <a:prstClr val="black"/>
                </a:solidFill>
                <a:latin typeface="Consolas" charset="0"/>
              </a:rPr>
              <a:t>, MAX_LEN);</a:t>
            </a:r>
          </a:p>
          <a:p>
            <a:r>
              <a:rPr lang="en-US" dirty="0">
                <a:solidFill>
                  <a:prstClr val="black"/>
                </a:solidFill>
                <a:latin typeface="Consolas" charset="0"/>
              </a:rPr>
              <a:t>	gets(</a:t>
            </a:r>
            <a:r>
              <a:rPr lang="en-US" dirty="0" err="1">
                <a:solidFill>
                  <a:prstClr val="black"/>
                </a:solidFill>
                <a:latin typeface="Consolas" charset="0"/>
              </a:rPr>
              <a:t>str</a:t>
            </a:r>
            <a:r>
              <a:rPr lang="en-US" dirty="0">
                <a:solidFill>
                  <a:prstClr val="black"/>
                </a:solidFill>
                <a:latin typeface="Consolas" charset="0"/>
              </a:rPr>
              <a:t>); </a:t>
            </a:r>
          </a:p>
          <a:p>
            <a:endParaRPr lang="en-US" dirty="0">
              <a:solidFill>
                <a:prstClr val="black"/>
              </a:solidFill>
              <a:latin typeface="Consolas" charset="0"/>
            </a:endParaRPr>
          </a:p>
          <a:p>
            <a:r>
              <a:rPr lang="de-DE" dirty="0">
                <a:solidFill>
                  <a:prstClr val="black"/>
                </a:solidFill>
                <a:latin typeface="Consolas" charset="0"/>
              </a:rPr>
              <a:t>	</a:t>
            </a:r>
            <a:r>
              <a:rPr lang="de-DE" dirty="0" err="1">
                <a:solidFill>
                  <a:prstClr val="black"/>
                </a:solidFill>
                <a:latin typeface="Consolas" charset="0"/>
              </a:rPr>
              <a:t>printf</a:t>
            </a:r>
            <a:r>
              <a:rPr lang="de-DE" dirty="0">
                <a:solidFill>
                  <a:prstClr val="black"/>
                </a:solidFill>
                <a:latin typeface="Consolas" charset="0"/>
              </a:rPr>
              <a:t>(</a:t>
            </a:r>
            <a:r>
              <a:rPr lang="de-DE" dirty="0">
                <a:solidFill>
                  <a:srgbClr val="A31515"/>
                </a:solidFill>
                <a:latin typeface="Consolas" charset="0"/>
              </a:rPr>
              <a:t>"%s\</a:t>
            </a:r>
            <a:r>
              <a:rPr lang="de-DE" dirty="0" err="1">
                <a:solidFill>
                  <a:srgbClr val="A31515"/>
                </a:solidFill>
                <a:latin typeface="Consolas" charset="0"/>
              </a:rPr>
              <a:t>n</a:t>
            </a:r>
            <a:r>
              <a:rPr lang="de-DE" dirty="0">
                <a:solidFill>
                  <a:srgbClr val="A31515"/>
                </a:solidFill>
                <a:latin typeface="Consolas" charset="0"/>
              </a:rPr>
              <a:t>"</a:t>
            </a:r>
            <a:r>
              <a:rPr lang="de-DE" dirty="0">
                <a:solidFill>
                  <a:prstClr val="black"/>
                </a:solidFill>
                <a:latin typeface="Consolas" charset="0"/>
              </a:rPr>
              <a:t>, </a:t>
            </a:r>
            <a:r>
              <a:rPr lang="de-DE" dirty="0" err="1">
                <a:solidFill>
                  <a:prstClr val="black"/>
                </a:solidFill>
                <a:latin typeface="Consolas" charset="0"/>
              </a:rPr>
              <a:t>str</a:t>
            </a:r>
            <a:r>
              <a:rPr lang="de-DE"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219200" y="4495800"/>
            <a:ext cx="1371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2848061" y="5733595"/>
            <a:ext cx="6221575" cy="369332"/>
          </a:xfrm>
          <a:prstGeom prst="rect">
            <a:avLst/>
          </a:prstGeom>
          <a:solidFill>
            <a:srgbClr val="92D050"/>
          </a:solidFill>
        </p:spPr>
        <p:txBody>
          <a:bodyPr wrap="none" rtlCol="0">
            <a:spAutoFit/>
          </a:bodyPr>
          <a:lstStyle/>
          <a:p>
            <a:r>
              <a:rPr lang="vi-VN" dirty="0" smtClean="0">
                <a:solidFill>
                  <a:srgbClr val="0432FF"/>
                </a:solidFill>
              </a:rPr>
              <a:t>gets</a:t>
            </a:r>
            <a:r>
              <a:rPr lang="vi-VN" dirty="0" smtClean="0"/>
              <a:t>: </a:t>
            </a:r>
            <a:r>
              <a:rPr lang="en-US" dirty="0" err="1" smtClean="0"/>
              <a:t>Đ</a:t>
            </a:r>
            <a:r>
              <a:rPr lang="vi-VN" dirty="0" smtClean="0"/>
              <a:t>ọc đến khi gặp ký tự xuống hàng </a:t>
            </a:r>
            <a:r>
              <a:rPr lang="vi-VN" dirty="0" smtClean="0">
                <a:sym typeface="Wingdings"/>
              </a:rPr>
              <a:t> đọc dòng (line)</a:t>
            </a:r>
            <a:endParaRPr lang="en-US" dirty="0"/>
          </a:p>
        </p:txBody>
      </p:sp>
      <p:cxnSp>
        <p:nvCxnSpPr>
          <p:cNvPr id="9" name="Straight Arrow Connector 8"/>
          <p:cNvCxnSpPr/>
          <p:nvPr/>
        </p:nvCxnSpPr>
        <p:spPr bwMode="auto">
          <a:xfrm>
            <a:off x="2552815" y="4495800"/>
            <a:ext cx="2095385" cy="1230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559417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đọc chuỗi: </a:t>
            </a:r>
            <a:r>
              <a:rPr lang="vi-VN" dirty="0" smtClean="0">
                <a:solidFill>
                  <a:srgbClr val="0432FF"/>
                </a:solidFill>
              </a:rPr>
              <a:t>đọc cả dòng (read a line)</a:t>
            </a:r>
          </a:p>
          <a:p>
            <a:pPr lvl="1"/>
            <a:r>
              <a:rPr lang="en-US" dirty="0" smtClean="0"/>
              <a:t>D</a:t>
            </a:r>
            <a:r>
              <a:rPr lang="vi-VN" dirty="0" smtClean="0"/>
              <a:t>ùng hàm </a:t>
            </a:r>
            <a:r>
              <a:rPr lang="en-US" dirty="0" err="1">
                <a:solidFill>
                  <a:srgbClr val="0432FF"/>
                </a:solidFill>
              </a:rPr>
              <a:t>getchar</a:t>
            </a:r>
            <a:r>
              <a:rPr lang="en-US" dirty="0" smtClean="0"/>
              <a:t>()</a:t>
            </a:r>
            <a:r>
              <a:rPr lang="vi-VN" dirty="0" smtClean="0"/>
              <a:t>, đến khi gặp ký tự xuống hàng (ENTER)</a:t>
            </a:r>
          </a:p>
        </p:txBody>
      </p:sp>
      <p:sp>
        <p:nvSpPr>
          <p:cNvPr id="5" name="Rectangle 4"/>
          <p:cNvSpPr/>
          <p:nvPr/>
        </p:nvSpPr>
        <p:spPr>
          <a:xfrm>
            <a:off x="190500" y="2046506"/>
            <a:ext cx="8839200" cy="4278094"/>
          </a:xfrm>
          <a:prstGeom prst="rect">
            <a:avLst/>
          </a:prstGeom>
          <a:solidFill>
            <a:schemeClr val="bg2">
              <a:lumMod val="10000"/>
              <a:lumOff val="90000"/>
            </a:schemeClr>
          </a:solidFill>
        </p:spPr>
        <p:txBody>
          <a:bodyPr wrap="square">
            <a:spAutoFit/>
          </a:bodyPr>
          <a:lstStyle/>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stdio.h</a:t>
            </a:r>
            <a:r>
              <a:rPr lang="en-US" sz="1600" dirty="0">
                <a:solidFill>
                  <a:srgbClr val="A31515"/>
                </a:solidFill>
                <a:latin typeface="Consolas" charset="0"/>
              </a:rPr>
              <a:t>&gt;</a:t>
            </a:r>
            <a:endParaRPr lang="en-US" sz="1600" dirty="0">
              <a:solidFill>
                <a:prstClr val="black"/>
              </a:solidFill>
              <a:latin typeface="Consolas" charset="0"/>
            </a:endParaRPr>
          </a:p>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stdlib.h</a:t>
            </a:r>
            <a:r>
              <a:rPr lang="en-US" sz="1600" dirty="0">
                <a:solidFill>
                  <a:srgbClr val="A31515"/>
                </a:solidFill>
                <a:latin typeface="Consolas" charset="0"/>
              </a:rPr>
              <a:t>&gt;</a:t>
            </a:r>
            <a:endParaRPr lang="en-US" sz="1600" dirty="0">
              <a:solidFill>
                <a:prstClr val="black"/>
              </a:solidFill>
              <a:latin typeface="Consolas" charset="0"/>
            </a:endParaRPr>
          </a:p>
          <a:p>
            <a:endParaRPr lang="en-US" sz="1600" dirty="0">
              <a:solidFill>
                <a:prstClr val="black"/>
              </a:solidFill>
              <a:latin typeface="Consolas" charset="0"/>
            </a:endParaRPr>
          </a:p>
          <a:p>
            <a:r>
              <a:rPr lang="en-US" sz="1600" dirty="0" err="1">
                <a:solidFill>
                  <a:srgbClr val="0000FF"/>
                </a:solidFill>
                <a:latin typeface="Consolas" charset="0"/>
              </a:rPr>
              <a:t>int</a:t>
            </a:r>
            <a:r>
              <a:rPr lang="en-US" sz="1600" dirty="0">
                <a:solidFill>
                  <a:prstClr val="black"/>
                </a:solidFill>
                <a:latin typeface="Consolas" charset="0"/>
              </a:rPr>
              <a:t> main(){</a:t>
            </a:r>
          </a:p>
          <a:p>
            <a:r>
              <a:rPr lang="en-US" sz="1600" dirty="0">
                <a:solidFill>
                  <a:prstClr val="black"/>
                </a:solidFill>
                <a:latin typeface="Consolas" charset="0"/>
              </a:rPr>
              <a:t> </a:t>
            </a:r>
            <a:r>
              <a:rPr lang="en-US" sz="1600" dirty="0" smtClean="0">
                <a:solidFill>
                  <a:prstClr val="black"/>
                </a:solidFill>
                <a:latin typeface="Consolas" charset="0"/>
              </a:rPr>
              <a:t>   </a:t>
            </a:r>
            <a:r>
              <a:rPr lang="en-US" sz="1600" dirty="0" err="1" smtClean="0">
                <a:solidFill>
                  <a:srgbClr val="0000FF"/>
                </a:solidFill>
                <a:latin typeface="Consolas" charset="0"/>
              </a:rPr>
              <a:t>const</a:t>
            </a:r>
            <a:r>
              <a:rPr lang="en-US" sz="1600" dirty="0" smtClean="0">
                <a:solidFill>
                  <a:prstClr val="black"/>
                </a:solidFill>
                <a:latin typeface="Consolas" charset="0"/>
              </a:rPr>
              <a:t> </a:t>
            </a:r>
            <a:r>
              <a:rPr lang="en-US" sz="1600" dirty="0" err="1">
                <a:solidFill>
                  <a:srgbClr val="0000FF"/>
                </a:solidFill>
                <a:latin typeface="Consolas" charset="0"/>
              </a:rPr>
              <a:t>int</a:t>
            </a:r>
            <a:r>
              <a:rPr lang="en-US" sz="1600" dirty="0">
                <a:solidFill>
                  <a:prstClr val="black"/>
                </a:solidFill>
                <a:latin typeface="Consolas" charset="0"/>
              </a:rPr>
              <a:t> </a:t>
            </a:r>
            <a:r>
              <a:rPr lang="en-US" sz="1600" dirty="0" err="1">
                <a:solidFill>
                  <a:prstClr val="black"/>
                </a:solidFill>
                <a:latin typeface="Consolas" charset="0"/>
              </a:rPr>
              <a:t>max_len</a:t>
            </a:r>
            <a:r>
              <a:rPr lang="en-US" sz="1600" dirty="0">
                <a:solidFill>
                  <a:prstClr val="black"/>
                </a:solidFill>
                <a:latin typeface="Consolas" charset="0"/>
              </a:rPr>
              <a:t> = 50;</a:t>
            </a:r>
          </a:p>
          <a:p>
            <a:r>
              <a:rPr lang="en-US" sz="1600" dirty="0" smtClean="0">
                <a:solidFill>
                  <a:prstClr val="black"/>
                </a:solidFill>
                <a:latin typeface="Consolas" charset="0"/>
              </a:rPr>
              <a:t>    </a:t>
            </a:r>
            <a:r>
              <a:rPr lang="en-US" sz="1600" dirty="0" smtClean="0">
                <a:solidFill>
                  <a:srgbClr val="0000FF"/>
                </a:solidFill>
                <a:latin typeface="Consolas" charset="0"/>
              </a:rPr>
              <a:t>char</a:t>
            </a:r>
            <a:r>
              <a:rPr lang="en-US" sz="1600" dirty="0" smtClean="0">
                <a:solidFill>
                  <a:prstClr val="black"/>
                </a:solidFill>
                <a:latin typeface="Consolas" charset="0"/>
              </a:rPr>
              <a:t> </a:t>
            </a:r>
            <a:r>
              <a:rPr lang="en-US" sz="1600" dirty="0" err="1">
                <a:solidFill>
                  <a:prstClr val="black"/>
                </a:solidFill>
                <a:latin typeface="Consolas" charset="0"/>
              </a:rPr>
              <a:t>str</a:t>
            </a:r>
            <a:r>
              <a:rPr lang="en-US" sz="1600" dirty="0">
                <a:solidFill>
                  <a:prstClr val="black"/>
                </a:solidFill>
                <a:latin typeface="Consolas" charset="0"/>
              </a:rPr>
              <a:t>[</a:t>
            </a:r>
            <a:r>
              <a:rPr lang="en-US" sz="1600" dirty="0" err="1">
                <a:solidFill>
                  <a:prstClr val="black"/>
                </a:solidFill>
                <a:latin typeface="Consolas" charset="0"/>
              </a:rPr>
              <a:t>max_len</a:t>
            </a:r>
            <a:r>
              <a:rPr lang="en-US" sz="1600" dirty="0">
                <a:solidFill>
                  <a:prstClr val="black"/>
                </a:solidFill>
                <a:latin typeface="Consolas" charset="0"/>
              </a:rPr>
              <a:t>], </a:t>
            </a:r>
            <a:r>
              <a:rPr lang="en-US" sz="1600" dirty="0" err="1">
                <a:solidFill>
                  <a:prstClr val="black"/>
                </a:solidFill>
                <a:latin typeface="Consolas" charset="0"/>
              </a:rPr>
              <a:t>ch</a:t>
            </a:r>
            <a:r>
              <a:rPr lang="en-US" sz="1600" dirty="0">
                <a:solidFill>
                  <a:prstClr val="black"/>
                </a:solidFill>
                <a:latin typeface="Consolas" charset="0"/>
              </a:rPr>
              <a:t> = </a:t>
            </a:r>
            <a:r>
              <a:rPr lang="en-US" sz="1600" dirty="0">
                <a:solidFill>
                  <a:srgbClr val="A31515"/>
                </a:solidFill>
                <a:latin typeface="Consolas" charset="0"/>
              </a:rPr>
              <a:t>'\0'</a:t>
            </a:r>
            <a:r>
              <a:rPr lang="en-US" sz="1600" dirty="0">
                <a:solidFill>
                  <a:prstClr val="black"/>
                </a:solidFill>
                <a:latin typeface="Consolas" charset="0"/>
              </a:rPr>
              <a:t>;</a:t>
            </a:r>
          </a:p>
          <a:p>
            <a:r>
              <a:rPr lang="hu-HU" sz="1600" dirty="0">
                <a:solidFill>
                  <a:prstClr val="black"/>
                </a:solidFill>
                <a:latin typeface="Consolas" charset="0"/>
              </a:rPr>
              <a:t>    </a:t>
            </a:r>
            <a:r>
              <a:rPr lang="hu-HU" sz="1600" dirty="0">
                <a:solidFill>
                  <a:srgbClr val="0000FF"/>
                </a:solidFill>
                <a:latin typeface="Consolas" charset="0"/>
              </a:rPr>
              <a:t>int</a:t>
            </a:r>
            <a:r>
              <a:rPr lang="hu-HU" sz="1600" dirty="0">
                <a:solidFill>
                  <a:prstClr val="black"/>
                </a:solidFill>
                <a:latin typeface="Consolas" charset="0"/>
              </a:rPr>
              <a:t> i=0;</a:t>
            </a:r>
          </a:p>
          <a:p>
            <a:r>
              <a:rPr lang="en-US" sz="1600" dirty="0">
                <a:solidFill>
                  <a:prstClr val="black"/>
                </a:solidFill>
                <a:latin typeface="Consolas" charset="0"/>
              </a:rPr>
              <a:t>    </a:t>
            </a:r>
            <a:r>
              <a:rPr lang="en-US" sz="1600" dirty="0" err="1">
                <a:solidFill>
                  <a:prstClr val="black"/>
                </a:solidFill>
                <a:latin typeface="Consolas" charset="0"/>
              </a:rPr>
              <a:t>printf</a:t>
            </a:r>
            <a:r>
              <a:rPr lang="en-US" sz="1600" dirty="0">
                <a:solidFill>
                  <a:prstClr val="black"/>
                </a:solidFill>
                <a:latin typeface="Consolas" charset="0"/>
              </a:rPr>
              <a:t>(</a:t>
            </a:r>
            <a:r>
              <a:rPr lang="en-US" sz="1600" dirty="0">
                <a:solidFill>
                  <a:srgbClr val="A31515"/>
                </a:solidFill>
                <a:latin typeface="Consolas" charset="0"/>
              </a:rPr>
              <a:t>"Enter a string, %d chars max:"</a:t>
            </a:r>
            <a:r>
              <a:rPr lang="en-US" sz="1600" dirty="0">
                <a:solidFill>
                  <a:prstClr val="black"/>
                </a:solidFill>
                <a:latin typeface="Consolas" charset="0"/>
              </a:rPr>
              <a:t>, </a:t>
            </a:r>
            <a:r>
              <a:rPr lang="en-US" sz="1600" dirty="0" err="1">
                <a:solidFill>
                  <a:prstClr val="black"/>
                </a:solidFill>
                <a:latin typeface="Consolas" charset="0"/>
              </a:rPr>
              <a:t>max_len</a:t>
            </a:r>
            <a:r>
              <a:rPr lang="en-U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while</a:t>
            </a:r>
            <a:r>
              <a:rPr lang="en-US" sz="1600" dirty="0">
                <a:solidFill>
                  <a:prstClr val="black"/>
                </a:solidFill>
                <a:latin typeface="Consolas" charset="0"/>
              </a:rPr>
              <a:t>(</a:t>
            </a:r>
            <a:r>
              <a:rPr lang="en-US" sz="1600" dirty="0" err="1">
                <a:solidFill>
                  <a:prstClr val="black"/>
                </a:solidFill>
                <a:latin typeface="Consolas" charset="0"/>
              </a:rPr>
              <a:t>ch</a:t>
            </a:r>
            <a:r>
              <a:rPr lang="en-US" sz="1600" dirty="0">
                <a:solidFill>
                  <a:prstClr val="black"/>
                </a:solidFill>
                <a:latin typeface="Consolas" charset="0"/>
              </a:rPr>
              <a:t>!=</a:t>
            </a:r>
            <a:r>
              <a:rPr lang="en-US" sz="1600" dirty="0">
                <a:solidFill>
                  <a:srgbClr val="A31515"/>
                </a:solidFill>
                <a:latin typeface="Consolas" charset="0"/>
              </a:rPr>
              <a:t>'\n'</a:t>
            </a:r>
            <a:r>
              <a:rPr lang="en-US" sz="1600" dirty="0">
                <a:solidFill>
                  <a:prstClr val="black"/>
                </a:solidFill>
                <a:latin typeface="Consolas" charset="0"/>
              </a:rPr>
              <a:t>){</a:t>
            </a:r>
          </a:p>
          <a:p>
            <a:r>
              <a:rPr lang="ro-RO" sz="1600" dirty="0">
                <a:solidFill>
                  <a:prstClr val="black"/>
                </a:solidFill>
                <a:latin typeface="Consolas" charset="0"/>
              </a:rPr>
              <a:t>        </a:t>
            </a:r>
            <a:r>
              <a:rPr lang="ro-RO" sz="1600" dirty="0" err="1">
                <a:solidFill>
                  <a:prstClr val="black"/>
                </a:solidFill>
                <a:latin typeface="Consolas" charset="0"/>
              </a:rPr>
              <a:t>ch</a:t>
            </a:r>
            <a:r>
              <a:rPr lang="ro-RO" sz="1600" dirty="0">
                <a:solidFill>
                  <a:prstClr val="black"/>
                </a:solidFill>
                <a:latin typeface="Consolas" charset="0"/>
              </a:rPr>
              <a:t>=</a:t>
            </a:r>
            <a:r>
              <a:rPr lang="ro-RO" sz="1600" dirty="0" err="1">
                <a:solidFill>
                  <a:prstClr val="black"/>
                </a:solidFill>
                <a:latin typeface="Consolas" charset="0"/>
              </a:rPr>
              <a:t>getchar</a:t>
            </a:r>
            <a:r>
              <a:rPr lang="ro-RO" sz="1600" dirty="0">
                <a:solidFill>
                  <a:prstClr val="black"/>
                </a:solidFill>
                <a:latin typeface="Consolas" charset="0"/>
              </a:rPr>
              <a:t>();</a:t>
            </a:r>
          </a:p>
          <a:p>
            <a:r>
              <a:rPr lang="de-DE" sz="1600" dirty="0">
                <a:solidFill>
                  <a:prstClr val="black"/>
                </a:solidFill>
                <a:latin typeface="Consolas" charset="0"/>
              </a:rPr>
              <a:t>        </a:t>
            </a:r>
            <a:r>
              <a:rPr lang="de-DE" sz="1600" dirty="0" err="1">
                <a:solidFill>
                  <a:prstClr val="black"/>
                </a:solidFill>
                <a:latin typeface="Consolas" charset="0"/>
              </a:rPr>
              <a:t>str</a:t>
            </a:r>
            <a:r>
              <a:rPr lang="de-DE" sz="1600" dirty="0">
                <a:solidFill>
                  <a:prstClr val="black"/>
                </a:solidFill>
                <a:latin typeface="Consolas" charset="0"/>
              </a:rPr>
              <a:t>[i]=</a:t>
            </a:r>
            <a:r>
              <a:rPr lang="de-DE" sz="1600" dirty="0" err="1">
                <a:solidFill>
                  <a:prstClr val="black"/>
                </a:solidFill>
                <a:latin typeface="Consolas" charset="0"/>
              </a:rPr>
              <a:t>ch</a:t>
            </a:r>
            <a:r>
              <a:rPr lang="de-DE" sz="1600" dirty="0">
                <a:solidFill>
                  <a:prstClr val="black"/>
                </a:solidFill>
                <a:latin typeface="Consolas" charset="0"/>
              </a:rPr>
              <a:t>;</a:t>
            </a:r>
          </a:p>
          <a:p>
            <a:r>
              <a:rPr lang="de-DE" sz="1600" dirty="0">
                <a:solidFill>
                  <a:prstClr val="black"/>
                </a:solidFill>
                <a:latin typeface="Consolas" charset="0"/>
              </a:rPr>
              <a:t>        i++;</a:t>
            </a:r>
          </a:p>
          <a:p>
            <a:r>
              <a:rPr lang="de-DE" sz="1600" dirty="0">
                <a:solidFill>
                  <a:prstClr val="black"/>
                </a:solidFill>
                <a:latin typeface="Consolas" charset="0"/>
              </a:rPr>
              <a:t>    }</a:t>
            </a:r>
          </a:p>
          <a:p>
            <a:r>
              <a:rPr lang="en-US" sz="1600" dirty="0">
                <a:solidFill>
                  <a:prstClr val="black"/>
                </a:solidFill>
                <a:latin typeface="Consolas" charset="0"/>
              </a:rPr>
              <a:t>    </a:t>
            </a:r>
            <a:r>
              <a:rPr lang="en-US" sz="1600" dirty="0" err="1">
                <a:solidFill>
                  <a:prstClr val="black"/>
                </a:solidFill>
                <a:latin typeface="Consolas" charset="0"/>
              </a:rPr>
              <a:t>str</a:t>
            </a:r>
            <a:r>
              <a:rPr lang="en-US" sz="1600" dirty="0">
                <a:solidFill>
                  <a:prstClr val="black"/>
                </a:solidFill>
                <a:latin typeface="Consolas" charset="0"/>
              </a:rPr>
              <a:t>[</a:t>
            </a:r>
            <a:r>
              <a:rPr lang="en-US" sz="1600" dirty="0" err="1">
                <a:solidFill>
                  <a:prstClr val="black"/>
                </a:solidFill>
                <a:latin typeface="Consolas" charset="0"/>
              </a:rPr>
              <a:t>i</a:t>
            </a:r>
            <a:r>
              <a:rPr lang="en-US" sz="1600" dirty="0">
                <a:solidFill>
                  <a:prstClr val="black"/>
                </a:solidFill>
                <a:latin typeface="Consolas" charset="0"/>
              </a:rPr>
              <a:t>]=</a:t>
            </a:r>
            <a:r>
              <a:rPr lang="en-US" sz="1600" dirty="0">
                <a:solidFill>
                  <a:srgbClr val="A31515"/>
                </a:solidFill>
                <a:latin typeface="Consolas" charset="0"/>
              </a:rPr>
              <a:t>'\0'</a:t>
            </a:r>
            <a:r>
              <a:rPr lang="en-US" sz="1600" dirty="0">
                <a:solidFill>
                  <a:prstClr val="black"/>
                </a:solidFill>
                <a:latin typeface="Consolas" charset="0"/>
              </a:rPr>
              <a:t>; </a:t>
            </a:r>
            <a:r>
              <a:rPr lang="en-US" sz="1600" dirty="0">
                <a:solidFill>
                  <a:srgbClr val="008000"/>
                </a:solidFill>
                <a:latin typeface="Consolas" charset="0"/>
              </a:rPr>
              <a:t>//ending string</a:t>
            </a:r>
            <a:endParaRPr lang="en-US" sz="1600" dirty="0">
              <a:solidFill>
                <a:prstClr val="black"/>
              </a:solidFill>
              <a:latin typeface="Consolas" charset="0"/>
            </a:endParaRPr>
          </a:p>
          <a:p>
            <a:r>
              <a:rPr lang="ro-RO" sz="1600" dirty="0">
                <a:solidFill>
                  <a:prstClr val="black"/>
                </a:solidFill>
                <a:latin typeface="Consolas" charset="0"/>
              </a:rPr>
              <a:t>    </a:t>
            </a:r>
            <a:r>
              <a:rPr lang="ro-RO" sz="1600" dirty="0" err="1">
                <a:solidFill>
                  <a:prstClr val="black"/>
                </a:solidFill>
                <a:latin typeface="Consolas" charset="0"/>
              </a:rPr>
              <a:t>printf</a:t>
            </a:r>
            <a:r>
              <a:rPr lang="ro-RO" sz="1600" dirty="0">
                <a:solidFill>
                  <a:prstClr val="black"/>
                </a:solidFill>
                <a:latin typeface="Consolas" charset="0"/>
              </a:rPr>
              <a:t>(</a:t>
            </a:r>
            <a:r>
              <a:rPr lang="ro-RO" sz="1600" dirty="0">
                <a:solidFill>
                  <a:srgbClr val="A31515"/>
                </a:solidFill>
                <a:latin typeface="Consolas" charset="0"/>
              </a:rPr>
              <a:t>"line: %s"</a:t>
            </a:r>
            <a:r>
              <a:rPr lang="ro-RO" sz="1600" dirty="0">
                <a:solidFill>
                  <a:prstClr val="black"/>
                </a:solidFill>
                <a:latin typeface="Consolas" charset="0"/>
              </a:rPr>
              <a:t>,</a:t>
            </a:r>
            <a:r>
              <a:rPr lang="ro-RO" sz="1600" dirty="0" err="1">
                <a:solidFill>
                  <a:prstClr val="black"/>
                </a:solidFill>
                <a:latin typeface="Consolas" charset="0"/>
              </a:rPr>
              <a:t>str</a:t>
            </a:r>
            <a:r>
              <a:rPr lang="ro-RO" sz="1600" dirty="0" smtClean="0">
                <a:solidFill>
                  <a:prstClr val="black"/>
                </a:solidFill>
                <a:latin typeface="Consolas" charset="0"/>
              </a:rPr>
              <a:t>);</a:t>
            </a:r>
          </a:p>
          <a:p>
            <a:r>
              <a:rPr lang="de-DE" sz="1600" dirty="0" smtClean="0">
                <a:solidFill>
                  <a:srgbClr val="0000FF"/>
                </a:solidFill>
                <a:latin typeface="Consolas" charset="0"/>
              </a:rPr>
              <a:t>    </a:t>
            </a:r>
            <a:r>
              <a:rPr lang="de-DE" sz="1600" dirty="0" err="1" smtClean="0">
                <a:solidFill>
                  <a:srgbClr val="0000FF"/>
                </a:solidFill>
                <a:latin typeface="Consolas" charset="0"/>
              </a:rPr>
              <a:t>return</a:t>
            </a:r>
            <a:r>
              <a:rPr lang="de-DE" sz="1600" dirty="0" smtClean="0">
                <a:solidFill>
                  <a:prstClr val="black"/>
                </a:solidFill>
                <a:latin typeface="Consolas" charset="0"/>
              </a:rPr>
              <a:t> </a:t>
            </a:r>
            <a:r>
              <a:rPr lang="de-DE" sz="1600" dirty="0">
                <a:solidFill>
                  <a:prstClr val="black"/>
                </a:solidFill>
                <a:latin typeface="Consolas" charset="0"/>
              </a:rPr>
              <a:t>0;</a:t>
            </a:r>
          </a:p>
          <a:p>
            <a:r>
              <a:rPr lang="de-DE" sz="1600" dirty="0">
                <a:solidFill>
                  <a:prstClr val="black"/>
                </a:solidFill>
                <a:latin typeface="Consolas" charset="0"/>
              </a:rPr>
              <a:t>}</a:t>
            </a:r>
          </a:p>
        </p:txBody>
      </p:sp>
      <p:cxnSp>
        <p:nvCxnSpPr>
          <p:cNvPr id="6" name="Straight Connector 5"/>
          <p:cNvCxnSpPr/>
          <p:nvPr/>
        </p:nvCxnSpPr>
        <p:spPr bwMode="auto">
          <a:xfrm>
            <a:off x="1143000" y="4516582"/>
            <a:ext cx="1371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2514600" y="5840968"/>
            <a:ext cx="2622834" cy="369332"/>
          </a:xfrm>
          <a:prstGeom prst="rect">
            <a:avLst/>
          </a:prstGeom>
          <a:solidFill>
            <a:srgbClr val="92D050"/>
          </a:solidFill>
        </p:spPr>
        <p:txBody>
          <a:bodyPr wrap="none" rtlCol="0">
            <a:spAutoFit/>
          </a:bodyPr>
          <a:lstStyle/>
          <a:p>
            <a:r>
              <a:rPr lang="vi-VN" dirty="0" smtClean="0">
                <a:solidFill>
                  <a:srgbClr val="0432FF"/>
                </a:solidFill>
              </a:rPr>
              <a:t>getchar</a:t>
            </a:r>
            <a:r>
              <a:rPr lang="vi-VN" dirty="0" smtClean="0"/>
              <a:t>: </a:t>
            </a:r>
            <a:r>
              <a:rPr lang="en-US" dirty="0" err="1" smtClean="0"/>
              <a:t>Đ</a:t>
            </a:r>
            <a:r>
              <a:rPr lang="vi-VN" dirty="0" smtClean="0"/>
              <a:t>ọc từng ký tự</a:t>
            </a:r>
            <a:endParaRPr lang="en-US" dirty="0"/>
          </a:p>
        </p:txBody>
      </p:sp>
      <p:cxnSp>
        <p:nvCxnSpPr>
          <p:cNvPr id="9" name="Straight Arrow Connector 8"/>
          <p:cNvCxnSpPr/>
          <p:nvPr/>
        </p:nvCxnSpPr>
        <p:spPr bwMode="auto">
          <a:xfrm>
            <a:off x="2514715" y="4516582"/>
            <a:ext cx="2095385" cy="1230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354478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đọc chuỗi: </a:t>
            </a:r>
          </a:p>
          <a:p>
            <a:pPr lvl="1"/>
            <a:r>
              <a:rPr lang="vi-VN" sz="2400" dirty="0" smtClean="0"/>
              <a:t>Không nên sử dụng chung scanf và gets trong cùng chương trình</a:t>
            </a:r>
          </a:p>
          <a:p>
            <a:pPr lvl="2"/>
            <a:r>
              <a:rPr lang="vi-VN" sz="2400" dirty="0" smtClean="0">
                <a:solidFill>
                  <a:srgbClr val="0432FF"/>
                </a:solidFill>
              </a:rPr>
              <a:t>scanf</a:t>
            </a:r>
            <a:r>
              <a:rPr lang="vi-VN" sz="2400" dirty="0" smtClean="0"/>
              <a:t>: không đọc ký tự xuống hàng</a:t>
            </a:r>
            <a:r>
              <a:rPr lang="vi-VN" sz="2400" dirty="0"/>
              <a:t> </a:t>
            </a:r>
            <a:r>
              <a:rPr lang="vi-VN" sz="2400" dirty="0" smtClean="0">
                <a:sym typeface="Wingdings"/>
              </a:rPr>
              <a:t> </a:t>
            </a:r>
            <a:r>
              <a:rPr lang="vi-VN" sz="2400" dirty="0" smtClean="0">
                <a:solidFill>
                  <a:srgbClr val="0432FF"/>
                </a:solidFill>
                <a:sym typeface="Wingdings"/>
              </a:rPr>
              <a:t>gets</a:t>
            </a:r>
            <a:r>
              <a:rPr lang="vi-VN" sz="2400" dirty="0" smtClean="0">
                <a:sym typeface="Wingdings"/>
              </a:rPr>
              <a:t> sau đó có thể trả về ngay mà không cần người dùng nhập liệu.</a:t>
            </a:r>
            <a:endParaRPr lang="vi-VN" sz="2400" dirty="0" smtClean="0"/>
          </a:p>
        </p:txBody>
      </p:sp>
    </p:spTree>
    <p:extLst>
      <p:ext uri="{BB962C8B-B14F-4D97-AF65-F5344CB8AC3E}">
        <p14:creationId xmlns:p14="http://schemas.microsoft.com/office/powerpoint/2010/main" val="917789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en-US" dirty="0" smtClean="0"/>
              <a:t>C</a:t>
            </a:r>
            <a:r>
              <a:rPr lang="vi-VN" dirty="0" smtClean="0"/>
              <a:t>ác hàm khác: </a:t>
            </a:r>
          </a:p>
        </p:txBody>
      </p:sp>
      <p:graphicFrame>
        <p:nvGraphicFramePr>
          <p:cNvPr id="4" name="Table 3"/>
          <p:cNvGraphicFramePr>
            <a:graphicFrameLocks noGrp="1"/>
          </p:cNvGraphicFramePr>
          <p:nvPr>
            <p:extLst>
              <p:ext uri="{D42A27DB-BD31-4B8C-83A1-F6EECF244321}">
                <p14:modId xmlns:p14="http://schemas.microsoft.com/office/powerpoint/2010/main" val="1405699501"/>
              </p:ext>
            </p:extLst>
          </p:nvPr>
        </p:nvGraphicFramePr>
        <p:xfrm>
          <a:off x="457200" y="1905000"/>
          <a:ext cx="8305800" cy="1854200"/>
        </p:xfrm>
        <a:graphic>
          <a:graphicData uri="http://schemas.openxmlformats.org/drawingml/2006/table">
            <a:tbl>
              <a:tblPr firstRow="1" bandRow="1">
                <a:tableStyleId>{00A15C55-8517-42AA-B614-E9B94910E393}</a:tableStyleId>
              </a:tblPr>
              <a:tblGrid>
                <a:gridCol w="2362200"/>
                <a:gridCol w="5943600"/>
              </a:tblGrid>
              <a:tr h="370840">
                <a:tc>
                  <a:txBody>
                    <a:bodyPr/>
                    <a:lstStyle/>
                    <a:p>
                      <a:r>
                        <a:rPr lang="vi-VN" dirty="0" smtClean="0"/>
                        <a:t>Hàm</a:t>
                      </a:r>
                      <a:endParaRPr lang="en-US" dirty="0"/>
                    </a:p>
                  </a:txBody>
                  <a:tcPr/>
                </a:tc>
                <a:tc>
                  <a:txBody>
                    <a:bodyPr/>
                    <a:lstStyle/>
                    <a:p>
                      <a:r>
                        <a:rPr lang="vi-VN" dirty="0" smtClean="0"/>
                        <a:t>Công dụng</a:t>
                      </a:r>
                      <a:endParaRPr lang="en-US" dirty="0"/>
                    </a:p>
                  </a:txBody>
                  <a:tcPr/>
                </a:tc>
              </a:tr>
              <a:tr h="370840">
                <a:tc>
                  <a:txBody>
                    <a:bodyPr/>
                    <a:lstStyle/>
                    <a:p>
                      <a:r>
                        <a:rPr lang="vi-VN" dirty="0" smtClean="0">
                          <a:solidFill>
                            <a:srgbClr val="0432FF"/>
                          </a:solidFill>
                        </a:rPr>
                        <a:t>strlen</a:t>
                      </a:r>
                      <a:endParaRPr lang="en-US" dirty="0">
                        <a:solidFill>
                          <a:srgbClr val="0432FF"/>
                        </a:solidFill>
                      </a:endParaRPr>
                    </a:p>
                  </a:txBody>
                  <a:tcPr/>
                </a:tc>
                <a:tc>
                  <a:txBody>
                    <a:bodyPr/>
                    <a:lstStyle/>
                    <a:p>
                      <a:r>
                        <a:rPr lang="vi-VN" dirty="0" smtClean="0"/>
                        <a:t>Lấy chiều dài chuỗi</a:t>
                      </a:r>
                      <a:endParaRPr lang="en-US" dirty="0"/>
                    </a:p>
                  </a:txBody>
                  <a:tcPr/>
                </a:tc>
              </a:tr>
              <a:tr h="370840">
                <a:tc>
                  <a:txBody>
                    <a:bodyPr/>
                    <a:lstStyle/>
                    <a:p>
                      <a:r>
                        <a:rPr lang="vi-VN" sz="1800" kern="1200" dirty="0" smtClean="0">
                          <a:solidFill>
                            <a:srgbClr val="0432FF"/>
                          </a:solidFill>
                          <a:latin typeface="+mn-lt"/>
                          <a:ea typeface="+mn-ea"/>
                          <a:cs typeface="+mn-cs"/>
                        </a:rPr>
                        <a:t>strcpy</a:t>
                      </a:r>
                      <a:endParaRPr lang="en-US" sz="1800" kern="1200" dirty="0">
                        <a:solidFill>
                          <a:srgbClr val="0432FF"/>
                        </a:solidFill>
                        <a:latin typeface="+mn-lt"/>
                        <a:ea typeface="+mn-ea"/>
                        <a:cs typeface="+mn-cs"/>
                      </a:endParaRPr>
                    </a:p>
                  </a:txBody>
                  <a:tcPr/>
                </a:tc>
                <a:tc>
                  <a:txBody>
                    <a:bodyPr/>
                    <a:lstStyle/>
                    <a:p>
                      <a:r>
                        <a:rPr lang="vi-VN" dirty="0" smtClean="0"/>
                        <a:t>Copy một chuỗi sang chuỗi khác</a:t>
                      </a:r>
                      <a:endParaRPr lang="en-US" dirty="0"/>
                    </a:p>
                  </a:txBody>
                  <a:tcPr/>
                </a:tc>
              </a:tr>
              <a:tr h="370840">
                <a:tc>
                  <a:txBody>
                    <a:bodyPr/>
                    <a:lstStyle/>
                    <a:p>
                      <a:r>
                        <a:rPr lang="vi-VN" sz="1800" kern="1200" dirty="0" smtClean="0">
                          <a:solidFill>
                            <a:srgbClr val="0432FF"/>
                          </a:solidFill>
                          <a:latin typeface="+mn-lt"/>
                          <a:ea typeface="+mn-ea"/>
                          <a:cs typeface="+mn-cs"/>
                        </a:rPr>
                        <a:t>strcmp</a:t>
                      </a:r>
                      <a:endParaRPr lang="en-US" sz="1800" kern="1200" dirty="0">
                        <a:solidFill>
                          <a:srgbClr val="0432FF"/>
                        </a:solidFill>
                        <a:latin typeface="+mn-lt"/>
                        <a:ea typeface="+mn-ea"/>
                        <a:cs typeface="+mn-cs"/>
                      </a:endParaRPr>
                    </a:p>
                  </a:txBody>
                  <a:tcPr/>
                </a:tc>
                <a:tc>
                  <a:txBody>
                    <a:bodyPr/>
                    <a:lstStyle/>
                    <a:p>
                      <a:r>
                        <a:rPr lang="vi-VN" dirty="0" smtClean="0"/>
                        <a:t>So sánh hai chuỗi</a:t>
                      </a:r>
                      <a:endParaRPr lang="en-US" dirty="0"/>
                    </a:p>
                  </a:txBody>
                  <a:tcPr/>
                </a:tc>
              </a:tr>
              <a:tr h="370840">
                <a:tc>
                  <a:txBody>
                    <a:bodyPr/>
                    <a:lstStyle/>
                    <a:p>
                      <a:r>
                        <a:rPr lang="en-US" sz="1800" kern="1200" dirty="0" err="1" smtClean="0">
                          <a:solidFill>
                            <a:srgbClr val="0432FF"/>
                          </a:solidFill>
                          <a:latin typeface="+mn-lt"/>
                          <a:ea typeface="+mn-ea"/>
                          <a:cs typeface="+mn-cs"/>
                        </a:rPr>
                        <a:t>strstr</a:t>
                      </a:r>
                      <a:endParaRPr lang="en-US" sz="1800" kern="1200" dirty="0">
                        <a:solidFill>
                          <a:srgbClr val="0432FF"/>
                        </a:solidFill>
                        <a:latin typeface="+mn-lt"/>
                        <a:ea typeface="+mn-ea"/>
                        <a:cs typeface="+mn-cs"/>
                      </a:endParaRPr>
                    </a:p>
                  </a:txBody>
                  <a:tcPr/>
                </a:tc>
                <a:tc>
                  <a:txBody>
                    <a:bodyPr/>
                    <a:lstStyle/>
                    <a:p>
                      <a:r>
                        <a:rPr lang="vi-VN" dirty="0" smtClean="0"/>
                        <a:t>Tìm chuỗi con trong một chuỗi</a:t>
                      </a:r>
                      <a:endParaRPr lang="en-US" dirty="0"/>
                    </a:p>
                  </a:txBody>
                  <a:tcPr/>
                </a:tc>
              </a:tr>
            </a:tbl>
          </a:graphicData>
        </a:graphic>
      </p:graphicFrame>
      <p:sp>
        <p:nvSpPr>
          <p:cNvPr id="5" name="Rectangle 4"/>
          <p:cNvSpPr/>
          <p:nvPr/>
        </p:nvSpPr>
        <p:spPr>
          <a:xfrm>
            <a:off x="1229174" y="4703633"/>
            <a:ext cx="6761851" cy="369332"/>
          </a:xfrm>
          <a:prstGeom prst="rect">
            <a:avLst/>
          </a:prstGeom>
        </p:spPr>
        <p:txBody>
          <a:bodyPr wrap="square">
            <a:spAutoFit/>
          </a:bodyPr>
          <a:lstStyle/>
          <a:p>
            <a:r>
              <a:rPr lang="en-US" dirty="0">
                <a:solidFill>
                  <a:srgbClr val="0432FF"/>
                </a:solidFill>
              </a:rPr>
              <a:t>http://</a:t>
            </a:r>
            <a:r>
              <a:rPr lang="en-US" dirty="0" err="1">
                <a:solidFill>
                  <a:srgbClr val="0432FF"/>
                </a:solidFill>
              </a:rPr>
              <a:t>www.cplusplus.com</a:t>
            </a:r>
            <a:r>
              <a:rPr lang="en-US" dirty="0">
                <a:solidFill>
                  <a:srgbClr val="0432FF"/>
                </a:solidFill>
              </a:rPr>
              <a:t>/reference/</a:t>
            </a:r>
            <a:r>
              <a:rPr lang="en-US" dirty="0" err="1">
                <a:solidFill>
                  <a:srgbClr val="0432FF"/>
                </a:solidFill>
              </a:rPr>
              <a:t>cstring</a:t>
            </a:r>
            <a:r>
              <a:rPr lang="en-US" dirty="0">
                <a:solidFill>
                  <a:srgbClr val="0432FF"/>
                </a:solidFill>
              </a:rPr>
              <a:t>/</a:t>
            </a:r>
          </a:p>
        </p:txBody>
      </p:sp>
      <p:sp>
        <p:nvSpPr>
          <p:cNvPr id="6" name="TextBox 5"/>
          <p:cNvSpPr txBox="1"/>
          <p:nvPr/>
        </p:nvSpPr>
        <p:spPr>
          <a:xfrm>
            <a:off x="457200" y="4198034"/>
            <a:ext cx="2427203" cy="461665"/>
          </a:xfrm>
          <a:prstGeom prst="rect">
            <a:avLst/>
          </a:prstGeom>
          <a:noFill/>
        </p:spPr>
        <p:txBody>
          <a:bodyPr wrap="none" rtlCol="0">
            <a:spAutoFit/>
          </a:bodyPr>
          <a:lstStyle/>
          <a:p>
            <a:r>
              <a:rPr lang="vi-VN" sz="2400" dirty="0" smtClean="0"/>
              <a:t>Xem chi tiết tại: </a:t>
            </a:r>
            <a:endParaRPr lang="en-US" sz="2400" dirty="0"/>
          </a:p>
        </p:txBody>
      </p:sp>
    </p:spTree>
    <p:extLst>
      <p:ext uri="{BB962C8B-B14F-4D97-AF65-F5344CB8AC3E}">
        <p14:creationId xmlns:p14="http://schemas.microsoft.com/office/powerpoint/2010/main" val="102656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Sự cần thiết</a:t>
            </a:r>
          </a:p>
          <a:p>
            <a:pPr lvl="1"/>
            <a:r>
              <a:rPr lang="vi-VN" dirty="0" smtClean="0"/>
              <a:t>Bài toán: Quản lý sinh viên</a:t>
            </a:r>
          </a:p>
          <a:p>
            <a:pPr lvl="2"/>
            <a:r>
              <a:rPr lang="vi-VN" dirty="0" smtClean="0"/>
              <a:t>Nếu chỉ sử dụng các kiểu cơ bản để lưu trữ tạm một sinh viên trong bộ nhớ.</a:t>
            </a:r>
          </a:p>
          <a:p>
            <a:pPr lvl="3"/>
            <a:r>
              <a:rPr lang="vi-VN" dirty="0" smtClean="0"/>
              <a:t>Người lập trình cần khai báo NHIỀU biến đơn lẻ, mỗi cho một mảnh dữ liệu của sinh viên</a:t>
            </a:r>
          </a:p>
          <a:p>
            <a:pPr lvl="3"/>
            <a:r>
              <a:rPr lang="vi-VN" dirty="0" smtClean="0"/>
              <a:t>=&gt; Quá bất tiện: dài dòng, khó hiểu, v.v</a:t>
            </a:r>
          </a:p>
          <a:p>
            <a:pPr lvl="3"/>
            <a:r>
              <a:rPr lang="vi-VN" dirty="0" smtClean="0"/>
              <a:t>=&gt; Khi cần vài sinh viên trong bộ nhớ: các dòng khai báo biến đã chiếm một vùng lớn mã nguồn!</a:t>
            </a:r>
          </a:p>
          <a:p>
            <a:pPr lvl="3"/>
            <a:endParaRPr lang="vi-VN" dirty="0" smtClean="0"/>
          </a:p>
        </p:txBody>
      </p:sp>
    </p:spTree>
    <p:extLst>
      <p:ext uri="{BB962C8B-B14F-4D97-AF65-F5344CB8AC3E}">
        <p14:creationId xmlns:p14="http://schemas.microsoft.com/office/powerpoint/2010/main" val="14933129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4738</TotalTime>
  <Words>5109</Words>
  <Application>Microsoft Macintosh PowerPoint</Application>
  <PresentationFormat>On-screen Show (4:3)</PresentationFormat>
  <Paragraphs>1187</Paragraphs>
  <Slides>88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Consolas</vt:lpstr>
      <vt:lpstr>Tahoma</vt:lpstr>
      <vt:lpstr>Wingdings</vt:lpstr>
      <vt:lpstr>15_Blends</vt:lpstr>
      <vt:lpstr>Chương 06 KIỂU DỮ LIỆU  NGƯỜI LẬP TRÌNH ĐỊNH NGHĨA</vt:lpstr>
      <vt:lpstr>Nội dung</vt:lpstr>
      <vt:lpstr>Quy ước</vt:lpstr>
      <vt:lpstr>Từ khoá typedef</vt:lpstr>
      <vt:lpstr>Từ khoá typedef</vt:lpstr>
      <vt:lpstr>Từ khoá typedef</vt:lpstr>
      <vt:lpstr>Từ khoá typedef</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Mảng</vt:lpstr>
      <vt:lpstr>Nội dung</vt:lpstr>
      <vt:lpstr>Sự cần thiết của mảng</vt:lpstr>
      <vt:lpstr>Sự cần thiết của mảng</vt:lpstr>
      <vt:lpstr>Mảng là gì</vt:lpstr>
      <vt:lpstr>Mảng là gì</vt:lpstr>
      <vt:lpstr>Mảng là gì</vt:lpstr>
      <vt:lpstr>Mảng là gì</vt:lpstr>
      <vt:lpstr>Mảng là gì</vt:lpstr>
      <vt:lpstr>Mảng là gì</vt:lpstr>
      <vt:lpstr>Mảng 1 chiều Khai báo</vt:lpstr>
      <vt:lpstr>Mảng 1 chiều Khai báo</vt:lpstr>
      <vt:lpstr>Mảng 1 chiều Khai báo</vt:lpstr>
      <vt:lpstr>Mảng 1 chiều Khai báo</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PowerPoint Presentation</vt:lpstr>
      <vt:lpstr>PowerPoint Presentation</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PowerPoint Presentation</vt:lpstr>
      <vt:lpstr>Mảng 2 chiều Ứng dụng</vt:lpstr>
      <vt:lpstr>Mảng 2 chiều Mô hình vs Lưu trữ vật lý</vt:lpstr>
      <vt:lpstr>Mảng 2 chiều Cách lưu trữ mảng 2 chiều</vt:lpstr>
      <vt:lpstr>Mảng 2 chiều Cách lưu trữ mảng 2 chiều</vt:lpstr>
      <vt:lpstr>Mảng 2 chiều Cách lưu trữ mảng 2 chiều</vt:lpstr>
      <vt:lpstr>Mảng 2 chiều Cách lưu trữ mảng 2 chiều</vt:lpstr>
      <vt:lpstr>Mảng 2 chiều Khai báo mảng hai chiều</vt:lpstr>
      <vt:lpstr>Mảng 2 chiều Khai báo mảng hai chiều</vt:lpstr>
      <vt:lpstr>Mảng 2 chiều Đọc và ghi phần tử của mảng hai chiều</vt:lpstr>
      <vt:lpstr>Mảng 2 chiều Các kỹ thuật với mảng 2 chiều</vt:lpstr>
      <vt:lpstr>Mảng 2 chiều Duyệt qua từng phần tử trong mảng</vt:lpstr>
      <vt:lpstr>Mảng 2 chiều Duyệt qua từng phần tử trong mảng</vt:lpstr>
      <vt:lpstr>Mảng 2 chiều Duyệt qua từng phần tử trong mảng</vt:lpstr>
      <vt:lpstr>PowerPoint Presentation</vt:lpstr>
      <vt:lpstr>Chuỗi</vt:lpstr>
      <vt:lpstr>Nội dung</vt:lpstr>
      <vt:lpstr>Mô hình chuỗi trong C</vt:lpstr>
      <vt:lpstr>Khai báo chuỗi</vt:lpstr>
      <vt:lpstr>Khai báo chuỗi</vt:lpstr>
      <vt:lpstr>Khai báo chuỗi</vt:lpstr>
      <vt:lpstr>Các hàm thao tác với chuỗi</vt:lpstr>
      <vt:lpstr>Các hàm thao tác với chuỗi</vt:lpstr>
      <vt:lpstr>Các hàm thao tác với chuỗi</vt:lpstr>
      <vt:lpstr>Các hàm thao tác với chuỗi</vt:lpstr>
      <vt:lpstr>Các hàm thao tác với chuỗi</vt:lpstr>
      <vt:lpstr>Các hàm thao tác với chuỗi</vt:lpstr>
    </vt:vector>
  </TitlesOfParts>
  <Company>Dai hoc Bach Khoa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Thanh-Sach LE</cp:lastModifiedBy>
  <cp:revision>983</cp:revision>
  <dcterms:created xsi:type="dcterms:W3CDTF">2010-12-08T09:26:28Z</dcterms:created>
  <dcterms:modified xsi:type="dcterms:W3CDTF">2016-08-06T01:10:51Z</dcterms:modified>
</cp:coreProperties>
</file>