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8" r:id="rId1"/>
  </p:sldMasterIdLst>
  <p:notesMasterIdLst>
    <p:notesMasterId r:id="rId54"/>
  </p:notesMasterIdLst>
  <p:handoutMasterIdLst>
    <p:handoutMasterId r:id="rId55"/>
  </p:handoutMasterIdLst>
  <p:sldIdLst>
    <p:sldId id="256" r:id="rId2"/>
    <p:sldId id="268" r:id="rId3"/>
    <p:sldId id="269" r:id="rId4"/>
    <p:sldId id="270" r:id="rId5"/>
    <p:sldId id="271" r:id="rId6"/>
    <p:sldId id="272" r:id="rId7"/>
    <p:sldId id="296" r:id="rId8"/>
    <p:sldId id="297" r:id="rId9"/>
    <p:sldId id="298" r:id="rId10"/>
    <p:sldId id="299" r:id="rId11"/>
    <p:sldId id="294" r:id="rId12"/>
    <p:sldId id="295" r:id="rId13"/>
    <p:sldId id="273" r:id="rId14"/>
    <p:sldId id="276" r:id="rId15"/>
    <p:sldId id="283" r:id="rId16"/>
    <p:sldId id="282" r:id="rId17"/>
    <p:sldId id="275" r:id="rId18"/>
    <p:sldId id="300" r:id="rId19"/>
    <p:sldId id="278" r:id="rId20"/>
    <p:sldId id="284" r:id="rId21"/>
    <p:sldId id="279" r:id="rId22"/>
    <p:sldId id="280" r:id="rId23"/>
    <p:sldId id="286" r:id="rId24"/>
    <p:sldId id="287" r:id="rId25"/>
    <p:sldId id="288" r:id="rId26"/>
    <p:sldId id="302" r:id="rId27"/>
    <p:sldId id="303" r:id="rId28"/>
    <p:sldId id="304" r:id="rId29"/>
    <p:sldId id="305" r:id="rId30"/>
    <p:sldId id="306" r:id="rId31"/>
    <p:sldId id="301" r:id="rId32"/>
    <p:sldId id="307" r:id="rId33"/>
    <p:sldId id="308" r:id="rId34"/>
    <p:sldId id="309" r:id="rId35"/>
    <p:sldId id="310" r:id="rId36"/>
    <p:sldId id="311" r:id="rId37"/>
    <p:sldId id="312" r:id="rId38"/>
    <p:sldId id="313" r:id="rId39"/>
    <p:sldId id="314" r:id="rId40"/>
    <p:sldId id="315" r:id="rId41"/>
    <p:sldId id="290" r:id="rId42"/>
    <p:sldId id="291" r:id="rId43"/>
    <p:sldId id="292" r:id="rId44"/>
    <p:sldId id="316" r:id="rId45"/>
    <p:sldId id="317" r:id="rId46"/>
    <p:sldId id="318" r:id="rId47"/>
    <p:sldId id="319" r:id="rId48"/>
    <p:sldId id="320" r:id="rId49"/>
    <p:sldId id="321" r:id="rId50"/>
    <p:sldId id="322" r:id="rId51"/>
    <p:sldId id="324" r:id="rId52"/>
    <p:sldId id="323" r:id="rId53"/>
  </p:sldIdLst>
  <p:sldSz cx="9144000" cy="6858000" type="screen4x3"/>
  <p:notesSz cx="6858000" cy="9144000"/>
  <p:custDataLst>
    <p:tags r:id="rId56"/>
  </p:custDataLst>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272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96" autoAdjust="0"/>
    <p:restoredTop sz="94590" autoAdjust="0"/>
  </p:normalViewPr>
  <p:slideViewPr>
    <p:cSldViewPr>
      <p:cViewPr>
        <p:scale>
          <a:sx n="58" d="100"/>
          <a:sy n="58" d="100"/>
        </p:scale>
        <p:origin x="-1253" y="-58"/>
      </p:cViewPr>
      <p:guideLst>
        <p:guide orient="horz" pos="2160"/>
        <p:guide pos="2880"/>
      </p:guideLst>
    </p:cSldViewPr>
  </p:slideViewPr>
  <p:outlineViewPr>
    <p:cViewPr>
      <p:scale>
        <a:sx n="25" d="100"/>
        <a:sy n="25" d="100"/>
      </p:scale>
      <p:origin x="30" y="0"/>
    </p:cViewPr>
  </p:outlineViewPr>
  <p:notesTextViewPr>
    <p:cViewPr>
      <p:scale>
        <a:sx n="100" d="100"/>
        <a:sy n="100" d="100"/>
      </p:scale>
      <p:origin x="0" y="0"/>
    </p:cViewPr>
  </p:notesTextViewPr>
  <p:notesViewPr>
    <p:cSldViewPr>
      <p:cViewPr varScale="1">
        <p:scale>
          <a:sx n="75" d="100"/>
          <a:sy n="75" d="100"/>
        </p:scale>
        <p:origin x="3504"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37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37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37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0878B6AB-DFD1-4CD7-9516-0A8D9DFD2C18}" type="slidenum">
              <a:rPr lang="en-US"/>
              <a:pPr>
                <a:defRPr/>
              </a:pPr>
              <a:t>‹#›</a:t>
            </a:fld>
            <a:endParaRPr lang="en-US"/>
          </a:p>
        </p:txBody>
      </p:sp>
    </p:spTree>
    <p:extLst>
      <p:ext uri="{BB962C8B-B14F-4D97-AF65-F5344CB8AC3E}">
        <p14:creationId xmlns:p14="http://schemas.microsoft.com/office/powerpoint/2010/main" val="4084055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08A473A7-C3D2-489D-BF5C-7BF44E7D5C48}" type="slidenum">
              <a:rPr lang="en-US"/>
              <a:pPr>
                <a:defRPr/>
              </a:pPr>
              <a:t>‹#›</a:t>
            </a:fld>
            <a:endParaRPr lang="en-US"/>
          </a:p>
        </p:txBody>
      </p:sp>
    </p:spTree>
    <p:extLst>
      <p:ext uri="{BB962C8B-B14F-4D97-AF65-F5344CB8AC3E}">
        <p14:creationId xmlns:p14="http://schemas.microsoft.com/office/powerpoint/2010/main" val="7031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8A473A7-C3D2-489D-BF5C-7BF44E7D5C48}" type="slidenum">
              <a:rPr lang="en-US"/>
              <a:pPr>
                <a:defRPr/>
              </a:pPr>
              <a:t>16</a:t>
            </a:fld>
            <a:endParaRPr lang="en-US"/>
          </a:p>
        </p:txBody>
      </p:sp>
    </p:spTree>
    <p:extLst>
      <p:ext uri="{BB962C8B-B14F-4D97-AF65-F5344CB8AC3E}">
        <p14:creationId xmlns:p14="http://schemas.microsoft.com/office/powerpoint/2010/main" val="23856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8A473A7-C3D2-489D-BF5C-7BF44E7D5C48}" type="slidenum">
              <a:rPr lang="en-US"/>
              <a:pPr>
                <a:defRPr/>
              </a:pPr>
              <a:t>17</a:t>
            </a:fld>
            <a:endParaRPr lang="en-US"/>
          </a:p>
        </p:txBody>
      </p:sp>
    </p:spTree>
    <p:extLst>
      <p:ext uri="{BB962C8B-B14F-4D97-AF65-F5344CB8AC3E}">
        <p14:creationId xmlns:p14="http://schemas.microsoft.com/office/powerpoint/2010/main" val="2090752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8A473A7-C3D2-489D-BF5C-7BF44E7D5C48}" type="slidenum">
              <a:rPr lang="en-US"/>
              <a:pPr>
                <a:defRPr/>
              </a:pPr>
              <a:t>18</a:t>
            </a:fld>
            <a:endParaRPr lang="en-US"/>
          </a:p>
        </p:txBody>
      </p:sp>
    </p:spTree>
    <p:extLst>
      <p:ext uri="{BB962C8B-B14F-4D97-AF65-F5344CB8AC3E}">
        <p14:creationId xmlns:p14="http://schemas.microsoft.com/office/powerpoint/2010/main" val="1188248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4" name="Rectangle 8"/>
          <p:cNvSpPr>
            <a:spLocks noChangeArrowheads="1"/>
          </p:cNvSpPr>
          <p:nvPr/>
        </p:nvSpPr>
        <p:spPr bwMode="gray">
          <a:xfrm>
            <a:off x="533400" y="354965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23556" name="Rectangle 9"/>
          <p:cNvSpPr>
            <a:spLocks noGrp="1" noChangeArrowheads="1"/>
          </p:cNvSpPr>
          <p:nvPr>
            <p:ph type="ctrTitle"/>
          </p:nvPr>
        </p:nvSpPr>
        <p:spPr>
          <a:xfrm>
            <a:off x="381000" y="609601"/>
            <a:ext cx="8305800" cy="2514599"/>
          </a:xfrm>
          <a:prstGeom prst="rect">
            <a:avLst/>
          </a:prstGeom>
        </p:spPr>
        <p:txBody>
          <a:bodyPr/>
          <a:lstStyle>
            <a:lvl1pPr algn="ctr">
              <a:defRPr sz="3600" smtClean="0">
                <a:latin typeface="Tahoma" pitchFamily="34" charset="0"/>
              </a:defRPr>
            </a:lvl1pPr>
          </a:lstStyle>
          <a:p>
            <a:endParaRPr lang="en-US" dirty="0" smtClean="0"/>
          </a:p>
        </p:txBody>
      </p:sp>
      <p:sp>
        <p:nvSpPr>
          <p:cNvPr id="23557" name="Rectangle 10"/>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mtClean="0"/>
            </a:lvl1pPr>
          </a:lstStyle>
          <a:p>
            <a:endParaRPr lang="en-US" dirty="0" smtClean="0"/>
          </a:p>
        </p:txBody>
      </p:sp>
    </p:spTree>
    <p:extLst>
      <p:ext uri="{BB962C8B-B14F-4D97-AF65-F5344CB8AC3E}">
        <p14:creationId xmlns:p14="http://schemas.microsoft.com/office/powerpoint/2010/main" val="3304583067"/>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229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1"/>
            <a:ext cx="3008313" cy="4666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6826595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3936622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1614600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187987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10600" cy="838200"/>
          </a:xfrm>
          <a:prstGeom prst="rect">
            <a:avLst/>
          </a:prstGeom>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04800" y="1143000"/>
            <a:ext cx="8610600" cy="4953000"/>
          </a:xfrm>
        </p:spPr>
        <p:txBody>
          <a:bodyPr/>
          <a:lstStyle>
            <a:lvl1pPr algn="l">
              <a:defRPr>
                <a:latin typeface="+mn-lt"/>
                <a:cs typeface="Tahoma" pitchFamily="34" charset="0"/>
              </a:defRPr>
            </a:lvl1pPr>
            <a:lvl2pPr algn="l">
              <a:defRPr>
                <a:latin typeface="+mn-lt"/>
                <a:cs typeface="Tahoma" pitchFamily="34" charset="0"/>
              </a:defRPr>
            </a:lvl2pPr>
            <a:lvl3pPr algn="l">
              <a:defRPr>
                <a:latin typeface="+mn-lt"/>
                <a:cs typeface="Tahoma" pitchFamily="34" charset="0"/>
              </a:defRPr>
            </a:lvl3pPr>
            <a:lvl4pPr algn="l">
              <a:defRPr>
                <a:latin typeface="+mn-lt"/>
                <a:cs typeface="Tahoma" pitchFamily="34" charset="0"/>
              </a:defRPr>
            </a:lvl4pPr>
            <a:lvl5pPr algn="l">
              <a:defRPr>
                <a:latin typeface="+mn-lt"/>
                <a:cs typeface="Tahom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821115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1756" name="Rectangle 12"/>
          <p:cNvSpPr>
            <a:spLocks noGrp="1" noChangeArrowheads="1"/>
          </p:cNvSpPr>
          <p:nvPr>
            <p:ph type="ctrTitle"/>
          </p:nvPr>
        </p:nvSpPr>
        <p:spPr>
          <a:xfrm>
            <a:off x="457200" y="1905000"/>
            <a:ext cx="8382000" cy="1447800"/>
          </a:xfrm>
          <a:prstGeom prst="rect">
            <a:avLst/>
          </a:prstGeom>
        </p:spPr>
        <p:txBody>
          <a:bodyPr/>
          <a:lstStyle>
            <a:lvl1pPr algn="ctr">
              <a:defRPr sz="3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2407137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6276285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04800" y="1143000"/>
            <a:ext cx="411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3"/>
          <p:cNvSpPr>
            <a:spLocks noGrp="1"/>
          </p:cNvSpPr>
          <p:nvPr>
            <p:ph sz="quarter" idx="11"/>
          </p:nvPr>
        </p:nvSpPr>
        <p:spPr>
          <a:xfrm>
            <a:off x="4800600" y="1143000"/>
            <a:ext cx="411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237582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04800" y="1143000"/>
            <a:ext cx="8610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3"/>
          <p:cNvSpPr>
            <a:spLocks noGrp="1"/>
          </p:cNvSpPr>
          <p:nvPr>
            <p:ph sz="quarter" idx="11"/>
          </p:nvPr>
        </p:nvSpPr>
        <p:spPr>
          <a:xfrm>
            <a:off x="304800" y="3733800"/>
            <a:ext cx="8610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813051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04800" y="1143000"/>
            <a:ext cx="4191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3"/>
          <p:cNvSpPr>
            <a:spLocks noGrp="1"/>
          </p:cNvSpPr>
          <p:nvPr>
            <p:ph sz="quarter" idx="11"/>
          </p:nvPr>
        </p:nvSpPr>
        <p:spPr>
          <a:xfrm>
            <a:off x="4724400" y="1143000"/>
            <a:ext cx="4191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3"/>
          <p:cNvSpPr>
            <a:spLocks noGrp="1"/>
          </p:cNvSpPr>
          <p:nvPr>
            <p:ph sz="quarter" idx="12"/>
          </p:nvPr>
        </p:nvSpPr>
        <p:spPr>
          <a:xfrm>
            <a:off x="304800" y="3733800"/>
            <a:ext cx="4191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3"/>
          <p:cNvSpPr>
            <a:spLocks noGrp="1"/>
          </p:cNvSpPr>
          <p:nvPr>
            <p:ph sz="quarter" idx="13"/>
          </p:nvPr>
        </p:nvSpPr>
        <p:spPr>
          <a:xfrm>
            <a:off x="4724400" y="3733800"/>
            <a:ext cx="4191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918814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800" y="1143000"/>
            <a:ext cx="4191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1782762"/>
            <a:ext cx="4191000" cy="43132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724400" y="1143000"/>
            <a:ext cx="419264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24400" y="1782762"/>
            <a:ext cx="4192646" cy="43132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2595106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61881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body" idx="1"/>
          </p:nvPr>
        </p:nvSpPr>
        <p:spPr bwMode="auto">
          <a:xfrm>
            <a:off x="304800" y="1143000"/>
            <a:ext cx="8610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Rectangle 11"/>
          <p:cNvSpPr>
            <a:spLocks noChangeArrowheads="1"/>
          </p:cNvSpPr>
          <p:nvPr userDrawn="1"/>
        </p:nvSpPr>
        <p:spPr bwMode="auto">
          <a:xfrm>
            <a:off x="0" y="6137275"/>
            <a:ext cx="9144000" cy="720725"/>
          </a:xfrm>
          <a:prstGeom prst="rect">
            <a:avLst/>
          </a:prstGeom>
          <a:solidFill>
            <a:schemeClr val="tx2">
              <a:lumMod val="75000"/>
            </a:schemeClr>
          </a:solidFill>
          <a:ln w="9525">
            <a:solidFill>
              <a:schemeClr val="tx1"/>
            </a:solidFill>
            <a:miter lim="800000"/>
            <a:headEnd/>
            <a:tailEnd/>
          </a:ln>
          <a:effectLst/>
        </p:spPr>
        <p:txBody>
          <a:bodyPr wrap="none" anchor="ctr"/>
          <a:lstStyle/>
          <a:p>
            <a:pPr>
              <a:defRPr/>
            </a:pPr>
            <a:endParaRPr lang="en-US"/>
          </a:p>
        </p:txBody>
      </p:sp>
      <p:sp>
        <p:nvSpPr>
          <p:cNvPr id="10" name="Text Box 9"/>
          <p:cNvSpPr txBox="1">
            <a:spLocks noChangeArrowheads="1"/>
          </p:cNvSpPr>
          <p:nvPr userDrawn="1"/>
        </p:nvSpPr>
        <p:spPr bwMode="auto">
          <a:xfrm>
            <a:off x="0" y="6194425"/>
            <a:ext cx="2941638" cy="634020"/>
          </a:xfrm>
          <a:prstGeom prst="rect">
            <a:avLst/>
          </a:prstGeom>
          <a:noFill/>
          <a:ln w="9525">
            <a:noFill/>
            <a:miter lim="800000"/>
            <a:headEnd/>
            <a:tailEnd/>
          </a:ln>
          <a:effectLst/>
        </p:spPr>
        <p:txBody>
          <a:bodyPr>
            <a:spAutoFit/>
          </a:bodyPr>
          <a:lstStyle/>
          <a:p>
            <a:pPr>
              <a:defRPr/>
            </a:pPr>
            <a:r>
              <a:rPr lang="en-US" sz="1100" b="1" dirty="0" smtClean="0">
                <a:solidFill>
                  <a:schemeClr val="tx2">
                    <a:lumMod val="20000"/>
                    <a:lumOff val="80000"/>
                  </a:schemeClr>
                </a:solidFill>
              </a:rPr>
              <a:t>   </a:t>
            </a:r>
            <a:r>
              <a:rPr lang="en-US" sz="1100" b="1" dirty="0" err="1" smtClean="0">
                <a:solidFill>
                  <a:schemeClr val="tx2">
                    <a:lumMod val="20000"/>
                    <a:lumOff val="80000"/>
                  </a:schemeClr>
                </a:solidFill>
              </a:rPr>
              <a:t>Trường</a:t>
            </a:r>
            <a:r>
              <a:rPr lang="en-US" sz="1100" b="1" dirty="0" smtClean="0">
                <a:solidFill>
                  <a:schemeClr val="tx2">
                    <a:lumMod val="20000"/>
                    <a:lumOff val="80000"/>
                  </a:schemeClr>
                </a:solidFill>
              </a:rPr>
              <a:t> </a:t>
            </a:r>
            <a:r>
              <a:rPr lang="en-US" sz="1100" b="1" dirty="0" err="1">
                <a:solidFill>
                  <a:schemeClr val="tx2">
                    <a:lumMod val="20000"/>
                    <a:lumOff val="80000"/>
                  </a:schemeClr>
                </a:solidFill>
              </a:rPr>
              <a:t>Đại</a:t>
            </a:r>
            <a:r>
              <a:rPr lang="en-US" sz="1100" b="1" dirty="0">
                <a:solidFill>
                  <a:schemeClr val="tx2">
                    <a:lumMod val="20000"/>
                    <a:lumOff val="80000"/>
                  </a:schemeClr>
                </a:solidFill>
              </a:rPr>
              <a:t> </a:t>
            </a:r>
            <a:r>
              <a:rPr lang="en-US" sz="1100" b="1" dirty="0" err="1">
                <a:solidFill>
                  <a:schemeClr val="tx2">
                    <a:lumMod val="20000"/>
                    <a:lumOff val="80000"/>
                  </a:schemeClr>
                </a:solidFill>
              </a:rPr>
              <a:t>Học</a:t>
            </a:r>
            <a:r>
              <a:rPr lang="en-US" sz="1100" b="1" dirty="0">
                <a:solidFill>
                  <a:schemeClr val="tx2">
                    <a:lumMod val="20000"/>
                    <a:lumOff val="80000"/>
                  </a:schemeClr>
                </a:solidFill>
              </a:rPr>
              <a:t> </a:t>
            </a:r>
            <a:r>
              <a:rPr lang="en-US" sz="1100" b="1" dirty="0" err="1">
                <a:solidFill>
                  <a:schemeClr val="tx2">
                    <a:lumMod val="20000"/>
                    <a:lumOff val="80000"/>
                  </a:schemeClr>
                </a:solidFill>
              </a:rPr>
              <a:t>Bách</a:t>
            </a:r>
            <a:r>
              <a:rPr lang="en-US" sz="1100" b="1" dirty="0">
                <a:solidFill>
                  <a:schemeClr val="tx2">
                    <a:lumMod val="20000"/>
                    <a:lumOff val="80000"/>
                  </a:schemeClr>
                </a:solidFill>
              </a:rPr>
              <a:t> </a:t>
            </a:r>
            <a:r>
              <a:rPr lang="en-US" sz="1100" b="1" dirty="0" err="1" smtClean="0">
                <a:solidFill>
                  <a:schemeClr val="tx2">
                    <a:lumMod val="20000"/>
                    <a:lumOff val="80000"/>
                  </a:schemeClr>
                </a:solidFill>
              </a:rPr>
              <a:t>Khoa</a:t>
            </a:r>
            <a:endParaRPr lang="en-US" sz="1100" b="1" dirty="0" smtClean="0">
              <a:solidFill>
                <a:schemeClr val="tx2">
                  <a:lumMod val="20000"/>
                  <a:lumOff val="80000"/>
                </a:schemeClr>
              </a:solidFill>
            </a:endParaRPr>
          </a:p>
          <a:p>
            <a:pPr>
              <a:defRPr/>
            </a:pPr>
            <a:r>
              <a:rPr lang="en-US" sz="1100" b="1" dirty="0" err="1" smtClean="0">
                <a:solidFill>
                  <a:schemeClr val="tx2">
                    <a:lumMod val="20000"/>
                    <a:lumOff val="80000"/>
                  </a:schemeClr>
                </a:solidFill>
              </a:rPr>
              <a:t>Trung</a:t>
            </a:r>
            <a:r>
              <a:rPr lang="en-US" sz="1100" b="1" dirty="0" smtClean="0">
                <a:solidFill>
                  <a:schemeClr val="tx2">
                    <a:lumMod val="20000"/>
                    <a:lumOff val="80000"/>
                  </a:schemeClr>
                </a:solidFill>
              </a:rPr>
              <a:t> </a:t>
            </a:r>
            <a:r>
              <a:rPr lang="en-US" sz="1100" b="1" dirty="0" err="1" smtClean="0">
                <a:solidFill>
                  <a:schemeClr val="tx2">
                    <a:lumMod val="20000"/>
                    <a:lumOff val="80000"/>
                  </a:schemeClr>
                </a:solidFill>
              </a:rPr>
              <a:t>Tâm</a:t>
            </a:r>
            <a:r>
              <a:rPr lang="en-US" sz="1100" b="1" baseline="0" dirty="0" smtClean="0">
                <a:solidFill>
                  <a:schemeClr val="tx2">
                    <a:lumMod val="20000"/>
                    <a:lumOff val="80000"/>
                  </a:schemeClr>
                </a:solidFill>
              </a:rPr>
              <a:t> </a:t>
            </a:r>
            <a:r>
              <a:rPr lang="en-US" sz="1100" b="1" baseline="0" dirty="0" err="1" smtClean="0">
                <a:solidFill>
                  <a:schemeClr val="tx2">
                    <a:lumMod val="20000"/>
                    <a:lumOff val="80000"/>
                  </a:schemeClr>
                </a:solidFill>
              </a:rPr>
              <a:t>Kỹ</a:t>
            </a:r>
            <a:r>
              <a:rPr lang="en-US" sz="1100" b="1" baseline="0" dirty="0" smtClean="0">
                <a:solidFill>
                  <a:schemeClr val="tx2">
                    <a:lumMod val="20000"/>
                    <a:lumOff val="80000"/>
                  </a:schemeClr>
                </a:solidFill>
              </a:rPr>
              <a:t> </a:t>
            </a:r>
            <a:r>
              <a:rPr lang="en-US" sz="1100" b="1" baseline="0" dirty="0" err="1" smtClean="0">
                <a:solidFill>
                  <a:schemeClr val="tx2">
                    <a:lumMod val="20000"/>
                    <a:lumOff val="80000"/>
                  </a:schemeClr>
                </a:solidFill>
              </a:rPr>
              <a:t>Thuật</a:t>
            </a:r>
            <a:r>
              <a:rPr lang="en-US" sz="1100" b="1" baseline="0" dirty="0" smtClean="0">
                <a:solidFill>
                  <a:schemeClr val="tx2">
                    <a:lumMod val="20000"/>
                    <a:lumOff val="80000"/>
                  </a:schemeClr>
                </a:solidFill>
              </a:rPr>
              <a:t> </a:t>
            </a:r>
            <a:r>
              <a:rPr lang="en-US" sz="1100" b="1" baseline="0" dirty="0" err="1" smtClean="0">
                <a:solidFill>
                  <a:schemeClr val="tx2">
                    <a:lumMod val="20000"/>
                    <a:lumOff val="80000"/>
                  </a:schemeClr>
                </a:solidFill>
              </a:rPr>
              <a:t>Điện</a:t>
            </a:r>
            <a:r>
              <a:rPr lang="en-US" sz="1100" b="1" baseline="0" dirty="0" smtClean="0">
                <a:solidFill>
                  <a:schemeClr val="tx2">
                    <a:lumMod val="20000"/>
                    <a:lumOff val="80000"/>
                  </a:schemeClr>
                </a:solidFill>
              </a:rPr>
              <a:t> </a:t>
            </a:r>
            <a:r>
              <a:rPr lang="en-US" sz="1100" b="1" baseline="0" dirty="0" err="1" smtClean="0">
                <a:solidFill>
                  <a:schemeClr val="tx2">
                    <a:lumMod val="20000"/>
                    <a:lumOff val="80000"/>
                  </a:schemeClr>
                </a:solidFill>
              </a:rPr>
              <a:t>Toán</a:t>
            </a:r>
            <a:endParaRPr lang="en-US" sz="1100" b="1" dirty="0">
              <a:solidFill>
                <a:schemeClr val="tx2">
                  <a:lumMod val="20000"/>
                  <a:lumOff val="80000"/>
                </a:schemeClr>
              </a:solidFill>
            </a:endParaRPr>
          </a:p>
          <a:p>
            <a:pPr>
              <a:spcBef>
                <a:spcPct val="20000"/>
              </a:spcBef>
              <a:defRPr/>
            </a:pPr>
            <a:r>
              <a:rPr lang="en-US" sz="1100" b="1" dirty="0">
                <a:solidFill>
                  <a:srgbClr val="199ACC"/>
                </a:solidFill>
              </a:rPr>
              <a:t>© </a:t>
            </a:r>
            <a:r>
              <a:rPr lang="en-US" sz="1100" b="1" dirty="0" smtClean="0">
                <a:solidFill>
                  <a:srgbClr val="199ACC"/>
                </a:solidFill>
              </a:rPr>
              <a:t>2016</a:t>
            </a:r>
            <a:endParaRPr lang="en-US" sz="1100" b="1" dirty="0">
              <a:solidFill>
                <a:srgbClr val="199ACC"/>
              </a:solidFill>
            </a:endParaRPr>
          </a:p>
        </p:txBody>
      </p:sp>
      <p:sp>
        <p:nvSpPr>
          <p:cNvPr id="14" name="Text Box 10"/>
          <p:cNvSpPr txBox="1">
            <a:spLocks noChangeArrowheads="1"/>
          </p:cNvSpPr>
          <p:nvPr userDrawn="1"/>
        </p:nvSpPr>
        <p:spPr bwMode="auto">
          <a:xfrm>
            <a:off x="3810000" y="6194425"/>
            <a:ext cx="5334000" cy="430887"/>
          </a:xfrm>
          <a:prstGeom prst="rect">
            <a:avLst/>
          </a:prstGeom>
          <a:noFill/>
          <a:ln w="9525">
            <a:noFill/>
            <a:miter lim="800000"/>
            <a:headEnd/>
            <a:tailEnd/>
          </a:ln>
          <a:effectLst/>
        </p:spPr>
        <p:txBody>
          <a:bodyPr>
            <a:spAutoFit/>
          </a:bodyPr>
          <a:lstStyle/>
          <a:p>
            <a:pPr algn="r">
              <a:defRPr/>
            </a:pPr>
            <a:r>
              <a:rPr lang="vi-VN" sz="1100" b="1" dirty="0" smtClean="0">
                <a:solidFill>
                  <a:schemeClr val="bg1"/>
                </a:solidFill>
              </a:rPr>
              <a:t>Lập trình C/C++</a:t>
            </a:r>
            <a:endParaRPr lang="en-US" sz="1100" b="1" dirty="0" smtClean="0">
              <a:solidFill>
                <a:schemeClr val="bg1"/>
              </a:solidFill>
            </a:endParaRPr>
          </a:p>
          <a:p>
            <a:pPr algn="r">
              <a:defRPr/>
            </a:pPr>
            <a:fld id="{7E361DEB-F8C4-493B-B5A8-8661C8DCD275}" type="slidenum">
              <a:rPr lang="en-US" sz="1100" b="1" smtClean="0">
                <a:solidFill>
                  <a:schemeClr val="bg1"/>
                </a:solidFill>
              </a:rPr>
              <a:pPr algn="r">
                <a:spcBef>
                  <a:spcPct val="20000"/>
                </a:spcBef>
                <a:defRPr/>
              </a:pPr>
              <a:t>‹#›</a:t>
            </a:fld>
            <a:endParaRPr lang="en-US" sz="1100" b="1" dirty="0">
              <a:solidFill>
                <a:schemeClr val="bg1"/>
              </a:solidFill>
            </a:endParaRPr>
          </a:p>
        </p:txBody>
      </p:sp>
      <p:sp>
        <p:nvSpPr>
          <p:cNvPr id="1030" name="Rectangle 9"/>
          <p:cNvSpPr>
            <a:spLocks noGrp="1" noChangeArrowheads="1"/>
          </p:cNvSpPr>
          <p:nvPr>
            <p:ph type="title"/>
          </p:nvPr>
        </p:nvSpPr>
        <p:spPr bwMode="auto">
          <a:xfrm>
            <a:off x="304800" y="76200"/>
            <a:ext cx="861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pic>
        <p:nvPicPr>
          <p:cNvPr id="1028" name="Picture 4" descr="D:\5. Work2013\giaovu\logotrungtam.png"/>
          <p:cNvPicPr>
            <a:picLocks noChangeAspect="1" noChangeArrowheads="1"/>
          </p:cNvPicPr>
          <p:nvPr userDrawn="1"/>
        </p:nvPicPr>
        <p:blipFill>
          <a:blip r:embed="rId15">
            <a:extLst>
              <a:ext uri="{BEBA8EAE-BF5A-486C-A8C5-ECC9F3942E4B}">
                <a14:imgProps xmlns:a14="http://schemas.microsoft.com/office/drawing/2010/main">
                  <a14:imgLayer r:embed="rId16">
                    <a14:imgEffect>
                      <a14:artisticCrisscrossEtching trans="15000" pressure="0"/>
                    </a14:imgEffect>
                  </a14:imgLayer>
                </a14:imgProps>
              </a:ext>
              <a:ext uri="{28A0092B-C50C-407E-A947-70E740481C1C}">
                <a14:useLocalDpi xmlns:a14="http://schemas.microsoft.com/office/drawing/2010/main" val="0"/>
              </a:ext>
            </a:extLst>
          </a:blip>
          <a:srcRect/>
          <a:stretch>
            <a:fillRect/>
          </a:stretch>
        </p:blipFill>
        <p:spPr bwMode="auto">
          <a:xfrm>
            <a:off x="2057400" y="1066800"/>
            <a:ext cx="4542882" cy="454288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4028" r:id="rId1"/>
    <p:sldLayoutId id="2147484029" r:id="rId2"/>
    <p:sldLayoutId id="2147484030" r:id="rId3"/>
    <p:sldLayoutId id="2147484031" r:id="rId4"/>
    <p:sldLayoutId id="2147484032" r:id="rId5"/>
    <p:sldLayoutId id="2147484052" r:id="rId6"/>
    <p:sldLayoutId id="2147484051" r:id="rId7"/>
    <p:sldLayoutId id="2147484045" r:id="rId8"/>
    <p:sldLayoutId id="2147484046" r:id="rId9"/>
    <p:sldLayoutId id="2147484047" r:id="rId10"/>
    <p:sldLayoutId id="2147484048" r:id="rId11"/>
    <p:sldLayoutId id="2147484049" r:id="rId12"/>
    <p:sldLayoutId id="2147484050" r:id="rId13"/>
  </p:sldLayoutIdLst>
  <p:timing>
    <p:tnLst>
      <p:par>
        <p:cTn id="1" dur="indefinite" restart="never" nodeType="tmRoot"/>
      </p:par>
    </p:tnLst>
  </p:timing>
  <p:hf hdr="0" ftr="0" dt="0"/>
  <p:txStyles>
    <p:titleStyle>
      <a:lvl1pPr algn="l" rtl="0" eaLnBrk="0" fontAlgn="base" hangingPunct="0">
        <a:spcBef>
          <a:spcPct val="0"/>
        </a:spcBef>
        <a:spcAft>
          <a:spcPct val="0"/>
        </a:spcAft>
        <a:defRPr sz="3000">
          <a:solidFill>
            <a:schemeClr val="tx2"/>
          </a:solidFill>
          <a:latin typeface="Tahoma" pitchFamily="34" charset="0"/>
          <a:ea typeface="+mj-ea"/>
          <a:cs typeface="Tahoma" pitchFamily="34" charset="0"/>
        </a:defRPr>
      </a:lvl1pPr>
      <a:lvl2pPr algn="l" rtl="0" eaLnBrk="0" fontAlgn="base" hangingPunct="0">
        <a:spcBef>
          <a:spcPct val="0"/>
        </a:spcBef>
        <a:spcAft>
          <a:spcPct val="0"/>
        </a:spcAft>
        <a:defRPr sz="3000">
          <a:solidFill>
            <a:schemeClr val="tx2"/>
          </a:solidFill>
          <a:latin typeface="Tahoma" pitchFamily="34" charset="0"/>
          <a:cs typeface="Tahoma" pitchFamily="34" charset="0"/>
        </a:defRPr>
      </a:lvl2pPr>
      <a:lvl3pPr algn="l" rtl="0" eaLnBrk="0" fontAlgn="base" hangingPunct="0">
        <a:spcBef>
          <a:spcPct val="0"/>
        </a:spcBef>
        <a:spcAft>
          <a:spcPct val="0"/>
        </a:spcAft>
        <a:defRPr sz="3000">
          <a:solidFill>
            <a:schemeClr val="tx2"/>
          </a:solidFill>
          <a:latin typeface="Tahoma" pitchFamily="34" charset="0"/>
          <a:cs typeface="Tahoma" pitchFamily="34" charset="0"/>
        </a:defRPr>
      </a:lvl3pPr>
      <a:lvl4pPr algn="l" rtl="0" eaLnBrk="0" fontAlgn="base" hangingPunct="0">
        <a:spcBef>
          <a:spcPct val="0"/>
        </a:spcBef>
        <a:spcAft>
          <a:spcPct val="0"/>
        </a:spcAft>
        <a:defRPr sz="3000">
          <a:solidFill>
            <a:schemeClr val="tx2"/>
          </a:solidFill>
          <a:latin typeface="Tahoma" pitchFamily="34" charset="0"/>
          <a:cs typeface="Tahoma" pitchFamily="34" charset="0"/>
        </a:defRPr>
      </a:lvl4pPr>
      <a:lvl5pPr algn="l" rtl="0" eaLnBrk="0" fontAlgn="base" hangingPunct="0">
        <a:spcBef>
          <a:spcPct val="0"/>
        </a:spcBef>
        <a:spcAft>
          <a:spcPct val="0"/>
        </a:spcAft>
        <a:defRPr sz="3000">
          <a:solidFill>
            <a:schemeClr val="tx2"/>
          </a:solidFill>
          <a:latin typeface="Tahoma" pitchFamily="34" charset="0"/>
          <a:cs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000">
          <a:solidFill>
            <a:schemeClr val="tx1"/>
          </a:solidFill>
          <a:latin typeface="+mn-lt"/>
          <a:cs typeface="Tahoma" pitchFamily="34" charset="0"/>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latin typeface="+mn-lt"/>
          <a:cs typeface="Tahoma" pitchFamily="34" charset="0"/>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cs typeface="Tahoma" pitchFamily="34" charset="0"/>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cs typeface="Tahoma" pitchFamily="34" charset="0"/>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err="1" smtClean="0"/>
              <a:t>Ch</a:t>
            </a:r>
            <a:r>
              <a:rPr lang="vi-VN" sz="2800" dirty="0" smtClean="0"/>
              <a:t>ương </a:t>
            </a:r>
            <a:r>
              <a:rPr lang="en-US" sz="2800" dirty="0" smtClean="0"/>
              <a:t>10</a:t>
            </a:r>
            <a:r>
              <a:rPr lang="vi-VN" dirty="0" smtClean="0"/>
              <a:t/>
            </a:r>
            <a:br>
              <a:rPr lang="vi-VN" dirty="0" smtClean="0"/>
            </a:br>
            <a:r>
              <a:rPr lang="vi-VN" dirty="0" smtClean="0"/>
              <a:t>TẬP TIN</a:t>
            </a:r>
            <a:endParaRPr lang="en-US" sz="2800" dirty="0"/>
          </a:p>
        </p:txBody>
      </p:sp>
      <p:sp>
        <p:nvSpPr>
          <p:cNvPr id="3" name="Subtitle 2"/>
          <p:cNvSpPr>
            <a:spLocks noGrp="1"/>
          </p:cNvSpPr>
          <p:nvPr>
            <p:ph type="subTitle" idx="1"/>
          </p:nvPr>
        </p:nvSpPr>
        <p:spPr/>
        <p:txBody>
          <a:bodyPr/>
          <a:lstStyle/>
          <a:p>
            <a:r>
              <a:rPr lang="vi-VN" dirty="0" smtClean="0"/>
              <a:t>Lê Thành Sách</a:t>
            </a:r>
            <a:endParaRPr lang="en-US" dirty="0"/>
          </a:p>
          <a:p>
            <a:r>
              <a:rPr lang="vi-VN" dirty="0" smtClean="0"/>
              <a:t>Trần Quang</a:t>
            </a:r>
          </a:p>
          <a:p>
            <a:endParaRPr lang="vi-VN"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Các thao tác bắt buộc</a:t>
            </a:r>
            <a:br>
              <a:rPr lang="vi-VN" dirty="0"/>
            </a:br>
            <a:r>
              <a:rPr lang="vi-VN" sz="2000" b="1" dirty="0">
                <a:solidFill>
                  <a:srgbClr val="0432FF"/>
                </a:solidFill>
              </a:rPr>
              <a:t>Thẻ đánh dấu trong tập tin</a:t>
            </a:r>
            <a:endParaRPr lang="vi-VN" dirty="0"/>
          </a:p>
        </p:txBody>
      </p:sp>
      <p:grpSp>
        <p:nvGrpSpPr>
          <p:cNvPr id="4" name="Group 3"/>
          <p:cNvGrpSpPr/>
          <p:nvPr/>
        </p:nvGrpSpPr>
        <p:grpSpPr>
          <a:xfrm>
            <a:off x="304800" y="1371600"/>
            <a:ext cx="7984801" cy="1188891"/>
            <a:chOff x="593558" y="2436625"/>
            <a:chExt cx="7984801" cy="1188891"/>
          </a:xfrm>
        </p:grpSpPr>
        <p:sp>
          <p:nvSpPr>
            <p:cNvPr id="5" name="Rectangle 4"/>
            <p:cNvSpPr/>
            <p:nvPr/>
          </p:nvSpPr>
          <p:spPr bwMode="auto">
            <a:xfrm>
              <a:off x="609600" y="3124200"/>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6" name="Rectangle 5"/>
            <p:cNvSpPr/>
            <p:nvPr/>
          </p:nvSpPr>
          <p:spPr bwMode="auto">
            <a:xfrm>
              <a:off x="1114926" y="3124200"/>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7" name="Rectangle 6"/>
            <p:cNvSpPr/>
            <p:nvPr/>
          </p:nvSpPr>
          <p:spPr bwMode="auto">
            <a:xfrm>
              <a:off x="1600200" y="3124200"/>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8" name="Rectangle 7"/>
            <p:cNvSpPr/>
            <p:nvPr/>
          </p:nvSpPr>
          <p:spPr bwMode="auto">
            <a:xfrm>
              <a:off x="2105526" y="3124200"/>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9" name="Rectangle 8"/>
            <p:cNvSpPr/>
            <p:nvPr/>
          </p:nvSpPr>
          <p:spPr bwMode="auto">
            <a:xfrm>
              <a:off x="2600826" y="3124200"/>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0" name="Rectangle 9"/>
            <p:cNvSpPr/>
            <p:nvPr/>
          </p:nvSpPr>
          <p:spPr bwMode="auto">
            <a:xfrm>
              <a:off x="3090110" y="3124200"/>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1" name="Rectangle 10"/>
            <p:cNvSpPr/>
            <p:nvPr/>
          </p:nvSpPr>
          <p:spPr bwMode="auto">
            <a:xfrm>
              <a:off x="3575384" y="3124200"/>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2" name="Rectangle 11"/>
            <p:cNvSpPr/>
            <p:nvPr/>
          </p:nvSpPr>
          <p:spPr bwMode="auto">
            <a:xfrm>
              <a:off x="5051258" y="3130216"/>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3" name="Rectangle 12"/>
            <p:cNvSpPr/>
            <p:nvPr/>
          </p:nvSpPr>
          <p:spPr bwMode="auto">
            <a:xfrm>
              <a:off x="5552574" y="3130216"/>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4" name="Rectangle 13"/>
            <p:cNvSpPr/>
            <p:nvPr/>
          </p:nvSpPr>
          <p:spPr bwMode="auto">
            <a:xfrm>
              <a:off x="6047874" y="3130216"/>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5" name="Rectangle 14"/>
            <p:cNvSpPr/>
            <p:nvPr/>
          </p:nvSpPr>
          <p:spPr bwMode="auto">
            <a:xfrm>
              <a:off x="6543174" y="3130216"/>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6" name="Rectangle 15"/>
            <p:cNvSpPr/>
            <p:nvPr/>
          </p:nvSpPr>
          <p:spPr bwMode="auto">
            <a:xfrm>
              <a:off x="7048500" y="3130216"/>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7" name="Rectangle 16"/>
            <p:cNvSpPr/>
            <p:nvPr/>
          </p:nvSpPr>
          <p:spPr bwMode="auto">
            <a:xfrm>
              <a:off x="7533774" y="3130216"/>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8" name="Rectangle 17"/>
            <p:cNvSpPr/>
            <p:nvPr/>
          </p:nvSpPr>
          <p:spPr bwMode="auto">
            <a:xfrm>
              <a:off x="8039100" y="3130216"/>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9" name="TextBox 18"/>
            <p:cNvSpPr txBox="1"/>
            <p:nvPr/>
          </p:nvSpPr>
          <p:spPr>
            <a:xfrm>
              <a:off x="4357016" y="3048000"/>
              <a:ext cx="492443" cy="461665"/>
            </a:xfrm>
            <a:prstGeom prst="rect">
              <a:avLst/>
            </a:prstGeom>
            <a:noFill/>
          </p:spPr>
          <p:txBody>
            <a:bodyPr wrap="none" rtlCol="0">
              <a:spAutoFit/>
            </a:bodyPr>
            <a:lstStyle/>
            <a:p>
              <a:r>
                <a:rPr lang="is-IS" sz="2400" b="1">
                  <a:solidFill>
                    <a:srgbClr val="0432FF"/>
                  </a:solidFill>
                </a:rPr>
                <a:t>…</a:t>
              </a:r>
              <a:endParaRPr lang="en-US" sz="2400" b="1">
                <a:solidFill>
                  <a:srgbClr val="0432FF"/>
                </a:solidFill>
              </a:endParaRPr>
            </a:p>
          </p:txBody>
        </p:sp>
        <p:sp>
          <p:nvSpPr>
            <p:cNvPr id="20" name="TextBox 19"/>
            <p:cNvSpPr txBox="1"/>
            <p:nvPr/>
          </p:nvSpPr>
          <p:spPr>
            <a:xfrm>
              <a:off x="648530" y="2817625"/>
              <a:ext cx="332142" cy="369332"/>
            </a:xfrm>
            <a:prstGeom prst="rect">
              <a:avLst/>
            </a:prstGeom>
            <a:noFill/>
          </p:spPr>
          <p:txBody>
            <a:bodyPr wrap="none" rtlCol="0">
              <a:spAutoFit/>
            </a:bodyPr>
            <a:lstStyle/>
            <a:p>
              <a:r>
                <a:rPr lang="vi-VN" b="1">
                  <a:solidFill>
                    <a:srgbClr val="0432FF"/>
                  </a:solidFill>
                </a:rPr>
                <a:t>1</a:t>
              </a:r>
              <a:endParaRPr lang="en-US" b="1">
                <a:solidFill>
                  <a:srgbClr val="0432FF"/>
                </a:solidFill>
              </a:endParaRPr>
            </a:p>
          </p:txBody>
        </p:sp>
        <p:sp>
          <p:nvSpPr>
            <p:cNvPr id="21" name="TextBox 20"/>
            <p:cNvSpPr txBox="1"/>
            <p:nvPr/>
          </p:nvSpPr>
          <p:spPr>
            <a:xfrm>
              <a:off x="1153856" y="2817625"/>
              <a:ext cx="332142" cy="369332"/>
            </a:xfrm>
            <a:prstGeom prst="rect">
              <a:avLst/>
            </a:prstGeom>
            <a:noFill/>
          </p:spPr>
          <p:txBody>
            <a:bodyPr wrap="none" rtlCol="0">
              <a:spAutoFit/>
            </a:bodyPr>
            <a:lstStyle/>
            <a:p>
              <a:r>
                <a:rPr lang="vi-VN" b="1">
                  <a:solidFill>
                    <a:srgbClr val="0432FF"/>
                  </a:solidFill>
                </a:rPr>
                <a:t>2</a:t>
              </a:r>
              <a:endParaRPr lang="en-US" b="1">
                <a:solidFill>
                  <a:srgbClr val="0432FF"/>
                </a:solidFill>
              </a:endParaRPr>
            </a:p>
          </p:txBody>
        </p:sp>
        <p:sp>
          <p:nvSpPr>
            <p:cNvPr id="22" name="TextBox 21"/>
            <p:cNvSpPr txBox="1"/>
            <p:nvPr/>
          </p:nvSpPr>
          <p:spPr>
            <a:xfrm>
              <a:off x="1639130" y="2817625"/>
              <a:ext cx="332142" cy="369332"/>
            </a:xfrm>
            <a:prstGeom prst="rect">
              <a:avLst/>
            </a:prstGeom>
            <a:noFill/>
          </p:spPr>
          <p:txBody>
            <a:bodyPr wrap="none" rtlCol="0">
              <a:spAutoFit/>
            </a:bodyPr>
            <a:lstStyle/>
            <a:p>
              <a:r>
                <a:rPr lang="vi-VN" b="1">
                  <a:solidFill>
                    <a:srgbClr val="0432FF"/>
                  </a:solidFill>
                </a:rPr>
                <a:t>3</a:t>
              </a:r>
              <a:endParaRPr lang="en-US" b="1">
                <a:solidFill>
                  <a:srgbClr val="0432FF"/>
                </a:solidFill>
              </a:endParaRPr>
            </a:p>
          </p:txBody>
        </p:sp>
        <p:sp>
          <p:nvSpPr>
            <p:cNvPr id="23" name="TextBox 22"/>
            <p:cNvSpPr txBox="1"/>
            <p:nvPr/>
          </p:nvSpPr>
          <p:spPr>
            <a:xfrm>
              <a:off x="7508415" y="2817625"/>
              <a:ext cx="362600" cy="369332"/>
            </a:xfrm>
            <a:prstGeom prst="rect">
              <a:avLst/>
            </a:prstGeom>
            <a:noFill/>
          </p:spPr>
          <p:txBody>
            <a:bodyPr wrap="none" rtlCol="0">
              <a:spAutoFit/>
            </a:bodyPr>
            <a:lstStyle/>
            <a:p>
              <a:r>
                <a:rPr lang="vi-VN" b="1">
                  <a:solidFill>
                    <a:srgbClr val="0432FF"/>
                  </a:solidFill>
                </a:rPr>
                <a:t>N</a:t>
              </a:r>
              <a:endParaRPr lang="en-US" b="1">
                <a:solidFill>
                  <a:srgbClr val="0432FF"/>
                </a:solidFill>
              </a:endParaRPr>
            </a:p>
          </p:txBody>
        </p:sp>
        <p:cxnSp>
          <p:nvCxnSpPr>
            <p:cNvPr id="24" name="Straight Connector 23"/>
            <p:cNvCxnSpPr/>
            <p:nvPr/>
          </p:nvCxnSpPr>
          <p:spPr bwMode="auto">
            <a:xfrm>
              <a:off x="593558" y="2438400"/>
              <a:ext cx="0" cy="73511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8029074" y="2438400"/>
              <a:ext cx="0" cy="685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Arrow Connector 25"/>
            <p:cNvCxnSpPr/>
            <p:nvPr/>
          </p:nvCxnSpPr>
          <p:spPr bwMode="auto">
            <a:xfrm>
              <a:off x="652642" y="2781300"/>
              <a:ext cx="7327476" cy="0"/>
            </a:xfrm>
            <a:prstGeom prst="straightConnector1">
              <a:avLst/>
            </a:prstGeom>
            <a:solidFill>
              <a:schemeClr val="accent1"/>
            </a:solidFill>
            <a:ln w="9525" cap="flat" cmpd="sng" algn="ctr">
              <a:solidFill>
                <a:srgbClr val="0070C0"/>
              </a:solidFill>
              <a:prstDash val="solid"/>
              <a:round/>
              <a:headEnd type="triangle" w="med" len="med"/>
              <a:tailEnd type="triangle" w="med" len="med"/>
            </a:ln>
            <a:effectLst/>
          </p:spPr>
        </p:cxnSp>
        <p:sp>
          <p:nvSpPr>
            <p:cNvPr id="27" name="TextBox 26"/>
            <p:cNvSpPr txBox="1"/>
            <p:nvPr/>
          </p:nvSpPr>
          <p:spPr>
            <a:xfrm>
              <a:off x="2024340" y="2436625"/>
              <a:ext cx="4607095" cy="369332"/>
            </a:xfrm>
            <a:prstGeom prst="rect">
              <a:avLst/>
            </a:prstGeom>
            <a:noFill/>
          </p:spPr>
          <p:txBody>
            <a:bodyPr wrap="none" rtlCol="0">
              <a:spAutoFit/>
            </a:bodyPr>
            <a:lstStyle/>
            <a:p>
              <a:r>
                <a:rPr lang="vi-VN">
                  <a:solidFill>
                    <a:srgbClr val="0432FF"/>
                  </a:solidFill>
                </a:rPr>
                <a:t>N bytes dữ liệu của một file ở mức mô hình</a:t>
              </a:r>
              <a:endParaRPr lang="en-US">
                <a:solidFill>
                  <a:srgbClr val="0432FF"/>
                </a:solidFill>
              </a:endParaRPr>
            </a:p>
          </p:txBody>
        </p:sp>
        <p:sp>
          <p:nvSpPr>
            <p:cNvPr id="28" name="TextBox 27"/>
            <p:cNvSpPr txBox="1"/>
            <p:nvPr/>
          </p:nvSpPr>
          <p:spPr>
            <a:xfrm>
              <a:off x="7980118" y="3173514"/>
              <a:ext cx="598241" cy="369332"/>
            </a:xfrm>
            <a:prstGeom prst="rect">
              <a:avLst/>
            </a:prstGeom>
            <a:noFill/>
          </p:spPr>
          <p:txBody>
            <a:bodyPr wrap="none" rtlCol="0">
              <a:spAutoFit/>
            </a:bodyPr>
            <a:lstStyle/>
            <a:p>
              <a:r>
                <a:rPr lang="vi-VN"/>
                <a:t>EOF</a:t>
              </a:r>
              <a:endParaRPr lang="en-US"/>
            </a:p>
          </p:txBody>
        </p:sp>
      </p:grpSp>
      <p:sp>
        <p:nvSpPr>
          <p:cNvPr id="32" name="Up Arrow 31"/>
          <p:cNvSpPr/>
          <p:nvPr/>
        </p:nvSpPr>
        <p:spPr bwMode="auto">
          <a:xfrm>
            <a:off x="7903666" y="2603789"/>
            <a:ext cx="173628" cy="457200"/>
          </a:xfrm>
          <a:prstGeom prst="upArrow">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33" name="TextBox 32"/>
          <p:cNvSpPr txBox="1"/>
          <p:nvPr/>
        </p:nvSpPr>
        <p:spPr>
          <a:xfrm>
            <a:off x="4989981" y="3138923"/>
            <a:ext cx="3946201" cy="1754326"/>
          </a:xfrm>
          <a:prstGeom prst="rect">
            <a:avLst/>
          </a:prstGeom>
          <a:noFill/>
        </p:spPr>
        <p:txBody>
          <a:bodyPr wrap="square" rtlCol="0">
            <a:spAutoFit/>
          </a:bodyPr>
          <a:lstStyle/>
          <a:p>
            <a:r>
              <a:rPr lang="vi-VN">
                <a:solidFill>
                  <a:srgbClr val="0432FF"/>
                </a:solidFill>
              </a:rPr>
              <a:t>Sau khi đã đọc thành công N bytes</a:t>
            </a:r>
          </a:p>
          <a:p>
            <a:r>
              <a:rPr lang="vi-VN">
                <a:solidFill>
                  <a:srgbClr val="0432FF"/>
                </a:solidFill>
              </a:rPr>
              <a:t>Thẻ đánh dấu chỉ đến EOF</a:t>
            </a:r>
          </a:p>
          <a:p>
            <a:endParaRPr lang="vi-VN">
              <a:solidFill>
                <a:srgbClr val="0432FF"/>
              </a:solidFill>
            </a:endParaRPr>
          </a:p>
          <a:p>
            <a:r>
              <a:rPr lang="vi-VN">
                <a:solidFill>
                  <a:srgbClr val="0432FF"/>
                </a:solidFill>
              </a:rPr>
              <a:t>Lần đọc dữ liệu kế tiếp hàm đọc trả về giá trị EOF để nói rằng kết thúc tập tin, và giá trị trả về là EOF (-1) </a:t>
            </a:r>
            <a:endParaRPr lang="en-US">
              <a:solidFill>
                <a:srgbClr val="0432FF"/>
              </a:solidFill>
            </a:endParaRPr>
          </a:p>
        </p:txBody>
      </p:sp>
    </p:spTree>
    <p:extLst>
      <p:ext uri="{BB962C8B-B14F-4D97-AF65-F5344CB8AC3E}">
        <p14:creationId xmlns:p14="http://schemas.microsoft.com/office/powerpoint/2010/main" val="450903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Tập tin văn bản: Đọc tập tin</a:t>
            </a:r>
            <a:br>
              <a:rPr lang="vi-VN" dirty="0"/>
            </a:br>
            <a:r>
              <a:rPr lang="vi-VN" sz="2000" b="1" dirty="0">
                <a:solidFill>
                  <a:srgbClr val="0432FF"/>
                </a:solidFill>
              </a:rPr>
              <a:t>Yêu cầu</a:t>
            </a:r>
            <a:endParaRPr lang="vi-VN" b="1" dirty="0">
              <a:solidFill>
                <a:srgbClr val="0432FF"/>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363" r="7506" b="60997"/>
          <a:stretch/>
        </p:blipFill>
        <p:spPr>
          <a:xfrm>
            <a:off x="457200" y="1369400"/>
            <a:ext cx="5705823" cy="1006280"/>
          </a:xfrm>
          <a:prstGeom prst="rect">
            <a:avLst/>
          </a:prstGeom>
          <a:ln>
            <a:solidFill>
              <a:srgbClr val="0070C0"/>
            </a:solidFill>
          </a:ln>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06" r="34537" b="59210"/>
          <a:stretch/>
        </p:blipFill>
        <p:spPr>
          <a:xfrm>
            <a:off x="457200" y="4267200"/>
            <a:ext cx="5705823" cy="1371600"/>
          </a:xfrm>
          <a:prstGeom prst="rect">
            <a:avLst/>
          </a:prstGeom>
          <a:ln>
            <a:solidFill>
              <a:srgbClr val="0070C0"/>
            </a:solidFill>
          </a:ln>
        </p:spPr>
      </p:pic>
      <p:grpSp>
        <p:nvGrpSpPr>
          <p:cNvPr id="8" name="Group 7"/>
          <p:cNvGrpSpPr/>
          <p:nvPr/>
        </p:nvGrpSpPr>
        <p:grpSpPr>
          <a:xfrm>
            <a:off x="2133600" y="2940440"/>
            <a:ext cx="2286000" cy="762000"/>
            <a:chOff x="3429000" y="2971800"/>
            <a:chExt cx="2286000" cy="762000"/>
          </a:xfrm>
        </p:grpSpPr>
        <p:sp>
          <p:nvSpPr>
            <p:cNvPr id="6" name="Oval 5"/>
            <p:cNvSpPr/>
            <p:nvPr/>
          </p:nvSpPr>
          <p:spPr bwMode="auto">
            <a:xfrm>
              <a:off x="3429000" y="2971800"/>
              <a:ext cx="2286000" cy="762000"/>
            </a:xfrm>
            <a:prstGeom prst="ellipse">
              <a:avLst/>
            </a:prstGeom>
            <a:solidFill>
              <a:schemeClr val="bg2">
                <a:lumMod val="10000"/>
                <a:lumOff val="90000"/>
              </a:schemeClr>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7" name="TextBox 6"/>
            <p:cNvSpPr txBox="1"/>
            <p:nvPr/>
          </p:nvSpPr>
          <p:spPr>
            <a:xfrm>
              <a:off x="3752333" y="3168134"/>
              <a:ext cx="1715534" cy="369332"/>
            </a:xfrm>
            <a:prstGeom prst="rect">
              <a:avLst/>
            </a:prstGeom>
            <a:noFill/>
          </p:spPr>
          <p:txBody>
            <a:bodyPr wrap="none" rtlCol="0">
              <a:spAutoFit/>
            </a:bodyPr>
            <a:lstStyle/>
            <a:p>
              <a:r>
                <a:rPr lang="vi-VN" b="1">
                  <a:solidFill>
                    <a:srgbClr val="0432FF"/>
                  </a:solidFill>
                </a:rPr>
                <a:t>Chương trình</a:t>
              </a:r>
              <a:endParaRPr lang="en-US" b="1">
                <a:solidFill>
                  <a:srgbClr val="0432FF"/>
                </a:solidFill>
              </a:endParaRPr>
            </a:p>
          </p:txBody>
        </p:sp>
      </p:grpSp>
      <p:sp>
        <p:nvSpPr>
          <p:cNvPr id="9" name="Down Arrow 8"/>
          <p:cNvSpPr/>
          <p:nvPr/>
        </p:nvSpPr>
        <p:spPr bwMode="auto">
          <a:xfrm>
            <a:off x="2781300" y="2539360"/>
            <a:ext cx="990600" cy="291320"/>
          </a:xfrm>
          <a:prstGeom prst="downArrow">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0" name="Down Arrow 9"/>
          <p:cNvSpPr/>
          <p:nvPr/>
        </p:nvSpPr>
        <p:spPr bwMode="auto">
          <a:xfrm>
            <a:off x="2819400" y="3839160"/>
            <a:ext cx="990600" cy="291320"/>
          </a:xfrm>
          <a:prstGeom prst="downArrow">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1" name="TextBox 10"/>
          <p:cNvSpPr txBox="1"/>
          <p:nvPr/>
        </p:nvSpPr>
        <p:spPr>
          <a:xfrm>
            <a:off x="6477000" y="1614376"/>
            <a:ext cx="2438400" cy="646331"/>
          </a:xfrm>
          <a:prstGeom prst="rect">
            <a:avLst/>
          </a:prstGeom>
          <a:noFill/>
        </p:spPr>
        <p:txBody>
          <a:bodyPr wrap="square" rtlCol="0">
            <a:spAutoFit/>
          </a:bodyPr>
          <a:lstStyle/>
          <a:p>
            <a:r>
              <a:rPr lang="vi-VN" b="1">
                <a:solidFill>
                  <a:srgbClr val="0432FF"/>
                </a:solidFill>
              </a:rPr>
              <a:t>Vào: </a:t>
            </a:r>
            <a:r>
              <a:rPr lang="vi-VN">
                <a:solidFill>
                  <a:srgbClr val="0432FF"/>
                </a:solidFill>
              </a:rPr>
              <a:t>tập tin văn bản</a:t>
            </a:r>
            <a:endParaRPr lang="en-US">
              <a:solidFill>
                <a:srgbClr val="0432FF"/>
              </a:solidFill>
            </a:endParaRPr>
          </a:p>
          <a:p>
            <a:r>
              <a:rPr lang="en-US">
                <a:solidFill>
                  <a:srgbClr val="0432FF"/>
                </a:solidFill>
              </a:rPr>
              <a:t>(</a:t>
            </a:r>
            <a:r>
              <a:rPr lang="vi-VN">
                <a:solidFill>
                  <a:srgbClr val="0432FF"/>
                </a:solidFill>
              </a:rPr>
              <a:t>đọc được)</a:t>
            </a:r>
          </a:p>
        </p:txBody>
      </p:sp>
      <p:sp>
        <p:nvSpPr>
          <p:cNvPr id="12" name="TextBox 11"/>
          <p:cNvSpPr txBox="1"/>
          <p:nvPr/>
        </p:nvSpPr>
        <p:spPr>
          <a:xfrm>
            <a:off x="6400801" y="4629834"/>
            <a:ext cx="2514599" cy="646331"/>
          </a:xfrm>
          <a:prstGeom prst="rect">
            <a:avLst/>
          </a:prstGeom>
          <a:noFill/>
        </p:spPr>
        <p:txBody>
          <a:bodyPr wrap="square" rtlCol="0">
            <a:spAutoFit/>
          </a:bodyPr>
          <a:lstStyle/>
          <a:p>
            <a:r>
              <a:rPr lang="vi-VN" b="1">
                <a:solidFill>
                  <a:srgbClr val="0432FF"/>
                </a:solidFill>
              </a:rPr>
              <a:t>Ra: </a:t>
            </a:r>
            <a:r>
              <a:rPr lang="vi-VN">
                <a:solidFill>
                  <a:srgbClr val="0432FF"/>
                </a:solidFill>
              </a:rPr>
              <a:t>in lại các dòng trên màn hình</a:t>
            </a:r>
          </a:p>
        </p:txBody>
      </p:sp>
      <p:sp>
        <p:nvSpPr>
          <p:cNvPr id="13" name="TextBox 12"/>
          <p:cNvSpPr txBox="1"/>
          <p:nvPr/>
        </p:nvSpPr>
        <p:spPr>
          <a:xfrm>
            <a:off x="5299364" y="3015324"/>
            <a:ext cx="3581400" cy="646331"/>
          </a:xfrm>
          <a:prstGeom prst="rect">
            <a:avLst/>
          </a:prstGeom>
          <a:noFill/>
        </p:spPr>
        <p:txBody>
          <a:bodyPr wrap="square" rtlCol="0">
            <a:spAutoFit/>
          </a:bodyPr>
          <a:lstStyle/>
          <a:p>
            <a:r>
              <a:rPr lang="vi-VN" b="1">
                <a:solidFill>
                  <a:srgbClr val="0432FF"/>
                </a:solidFill>
              </a:rPr>
              <a:t>Chương trình: </a:t>
            </a:r>
            <a:r>
              <a:rPr lang="vi-VN">
                <a:solidFill>
                  <a:srgbClr val="0432FF"/>
                </a:solidFill>
              </a:rPr>
              <a:t>đọc các dòng văn bản và đưa vào bộ đệm</a:t>
            </a:r>
            <a:endParaRPr lang="en-US">
              <a:solidFill>
                <a:srgbClr val="0432FF"/>
              </a:solidFill>
            </a:endParaRPr>
          </a:p>
        </p:txBody>
      </p:sp>
    </p:spTree>
    <p:extLst>
      <p:ext uri="{BB962C8B-B14F-4D97-AF65-F5344CB8AC3E}">
        <p14:creationId xmlns:p14="http://schemas.microsoft.com/office/powerpoint/2010/main" val="1297563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Tập tin văn bản: Đọc tập tin </a:t>
            </a:r>
            <a:br>
              <a:rPr lang="vi-VN" dirty="0"/>
            </a:br>
            <a:r>
              <a:rPr lang="vi-VN" sz="2000" b="1" dirty="0">
                <a:solidFill>
                  <a:srgbClr val="0432FF"/>
                </a:solidFill>
              </a:rPr>
              <a:t>Ý tưởng</a:t>
            </a:r>
            <a:endParaRPr lang="vi-VN" b="1" dirty="0">
              <a:solidFill>
                <a:srgbClr val="0432FF"/>
              </a:solidFill>
            </a:endParaRPr>
          </a:p>
        </p:txBody>
      </p:sp>
      <p:grpSp>
        <p:nvGrpSpPr>
          <p:cNvPr id="50" name="Group 49"/>
          <p:cNvGrpSpPr/>
          <p:nvPr/>
        </p:nvGrpSpPr>
        <p:grpSpPr>
          <a:xfrm>
            <a:off x="1828800" y="1143000"/>
            <a:ext cx="4953000" cy="4753386"/>
            <a:chOff x="304800" y="1213366"/>
            <a:chExt cx="4953000" cy="4753386"/>
          </a:xfrm>
        </p:grpSpPr>
        <p:sp>
          <p:nvSpPr>
            <p:cNvPr id="3" name="Rectangle 2"/>
            <p:cNvSpPr/>
            <p:nvPr/>
          </p:nvSpPr>
          <p:spPr bwMode="auto">
            <a:xfrm>
              <a:off x="1409254" y="1981200"/>
              <a:ext cx="2590800" cy="457200"/>
            </a:xfrm>
            <a:prstGeom prst="rect">
              <a:avLst/>
            </a:prstGeom>
            <a:solidFill>
              <a:schemeClr val="bg2">
                <a:lumMod val="10000"/>
                <a:lumOff val="90000"/>
              </a:schemeClr>
            </a:solid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vi-VN" sz="1800" i="0" u="none" strike="noStrike" cap="none" normalizeH="0" baseline="0" smtClean="0">
                  <a:ln>
                    <a:noFill/>
                  </a:ln>
                  <a:solidFill>
                    <a:srgbClr val="0432FF"/>
                  </a:solidFill>
                  <a:effectLst/>
                  <a:latin typeface="Tahoma" pitchFamily="34" charset="0"/>
                </a:rPr>
                <a:t>CH = Đọc một ký tự</a:t>
              </a:r>
              <a:endParaRPr kumimoji="0" lang="en-US" sz="1800" i="0" u="none" strike="noStrike" cap="none" normalizeH="0" baseline="0" smtClean="0">
                <a:ln>
                  <a:noFill/>
                </a:ln>
                <a:solidFill>
                  <a:srgbClr val="0432FF"/>
                </a:solidFill>
                <a:effectLst/>
                <a:latin typeface="Tahoma" pitchFamily="34" charset="0"/>
              </a:endParaRPr>
            </a:p>
          </p:txBody>
        </p:sp>
        <p:grpSp>
          <p:nvGrpSpPr>
            <p:cNvPr id="16" name="Group 15"/>
            <p:cNvGrpSpPr/>
            <p:nvPr/>
          </p:nvGrpSpPr>
          <p:grpSpPr>
            <a:xfrm>
              <a:off x="1523108" y="2918752"/>
              <a:ext cx="2362200" cy="685800"/>
              <a:chOff x="2247900" y="3200400"/>
              <a:chExt cx="2362200" cy="685800"/>
            </a:xfrm>
          </p:grpSpPr>
          <p:sp>
            <p:nvSpPr>
              <p:cNvPr id="14" name="Diamond 13"/>
              <p:cNvSpPr/>
              <p:nvPr/>
            </p:nvSpPr>
            <p:spPr bwMode="auto">
              <a:xfrm>
                <a:off x="2247900" y="3200400"/>
                <a:ext cx="2362200" cy="685800"/>
              </a:xfrm>
              <a:prstGeom prst="diamond">
                <a:avLst/>
              </a:prstGeom>
              <a:solidFill>
                <a:schemeClr val="bg2">
                  <a:lumMod val="10000"/>
                  <a:lumOff val="90000"/>
                </a:schemeClr>
              </a:solid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5" name="TextBox 14"/>
              <p:cNvSpPr txBox="1"/>
              <p:nvPr/>
            </p:nvSpPr>
            <p:spPr>
              <a:xfrm>
                <a:off x="2742308" y="3358634"/>
                <a:ext cx="1372492" cy="369332"/>
              </a:xfrm>
              <a:prstGeom prst="rect">
                <a:avLst/>
              </a:prstGeom>
              <a:noFill/>
            </p:spPr>
            <p:txBody>
              <a:bodyPr wrap="none" rtlCol="0">
                <a:spAutoFit/>
              </a:bodyPr>
              <a:lstStyle/>
              <a:p>
                <a:r>
                  <a:rPr lang="vi-VN">
                    <a:solidFill>
                      <a:srgbClr val="0432FF"/>
                    </a:solidFill>
                  </a:rPr>
                  <a:t>CH &lt;&gt; EOF</a:t>
                </a:r>
                <a:endParaRPr lang="en-US">
                  <a:solidFill>
                    <a:srgbClr val="0432FF"/>
                  </a:solidFill>
                </a:endParaRPr>
              </a:p>
            </p:txBody>
          </p:sp>
        </p:grpSp>
        <p:sp>
          <p:nvSpPr>
            <p:cNvPr id="17" name="Rectangle 16"/>
            <p:cNvSpPr/>
            <p:nvPr/>
          </p:nvSpPr>
          <p:spPr bwMode="auto">
            <a:xfrm>
              <a:off x="1408362" y="4084904"/>
              <a:ext cx="2590800" cy="700748"/>
            </a:xfrm>
            <a:prstGeom prst="rect">
              <a:avLst/>
            </a:prstGeom>
            <a:solidFill>
              <a:schemeClr val="bg2">
                <a:lumMod val="10000"/>
                <a:lumOff val="90000"/>
              </a:schemeClr>
            </a:solid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vi-VN" sz="1800" i="0" u="none" strike="noStrike" cap="none" normalizeH="0" baseline="0" smtClean="0">
                  <a:ln>
                    <a:noFill/>
                  </a:ln>
                  <a:solidFill>
                    <a:srgbClr val="0432FF"/>
                  </a:solidFill>
                  <a:effectLst/>
                  <a:latin typeface="Tahoma" pitchFamily="34" charset="0"/>
                </a:rPr>
                <a:t>Đưa CH vào bộ đệm</a:t>
              </a:r>
            </a:p>
            <a:p>
              <a:pPr algn="ctr"/>
              <a:r>
                <a:rPr lang="vi-VN">
                  <a:solidFill>
                    <a:srgbClr val="0432FF"/>
                  </a:solidFill>
                </a:rPr>
                <a:t>CH = Đọc một ký tự</a:t>
              </a:r>
              <a:endParaRPr lang="en-US">
                <a:solidFill>
                  <a:srgbClr val="0432FF"/>
                </a:solidFill>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i="0" u="none" strike="noStrike" cap="none" normalizeH="0" baseline="0" smtClean="0">
                <a:ln>
                  <a:noFill/>
                </a:ln>
                <a:solidFill>
                  <a:srgbClr val="0432FF"/>
                </a:solidFill>
                <a:effectLst/>
                <a:latin typeface="Tahoma" pitchFamily="34" charset="0"/>
              </a:endParaRPr>
            </a:p>
          </p:txBody>
        </p:sp>
        <p:cxnSp>
          <p:nvCxnSpPr>
            <p:cNvPr id="19" name="Straight Arrow Connector 18"/>
            <p:cNvCxnSpPr>
              <a:stCxn id="3" idx="2"/>
            </p:cNvCxnSpPr>
            <p:nvPr/>
          </p:nvCxnSpPr>
          <p:spPr bwMode="auto">
            <a:xfrm flipH="1">
              <a:off x="2704208" y="2438400"/>
              <a:ext cx="446" cy="457200"/>
            </a:xfrm>
            <a:prstGeom prst="straightConnector1">
              <a:avLst/>
            </a:prstGeom>
            <a:solidFill>
              <a:schemeClr val="accent1"/>
            </a:solidFill>
            <a:ln w="28575" cap="flat" cmpd="sng" algn="ctr">
              <a:solidFill>
                <a:srgbClr val="0070C0"/>
              </a:solidFill>
              <a:prstDash val="solid"/>
              <a:round/>
              <a:headEnd type="none" w="med" len="med"/>
              <a:tailEnd type="triangle"/>
            </a:ln>
            <a:effectLst/>
          </p:spPr>
        </p:cxnSp>
        <p:cxnSp>
          <p:nvCxnSpPr>
            <p:cNvPr id="21" name="Straight Arrow Connector 20"/>
            <p:cNvCxnSpPr>
              <a:stCxn id="14" idx="2"/>
            </p:cNvCxnSpPr>
            <p:nvPr/>
          </p:nvCxnSpPr>
          <p:spPr bwMode="auto">
            <a:xfrm flipH="1">
              <a:off x="2703762" y="3604552"/>
              <a:ext cx="446" cy="480352"/>
            </a:xfrm>
            <a:prstGeom prst="straightConnector1">
              <a:avLst/>
            </a:prstGeom>
            <a:solidFill>
              <a:schemeClr val="accent1"/>
            </a:solidFill>
            <a:ln w="28575" cap="flat" cmpd="sng" algn="ctr">
              <a:solidFill>
                <a:srgbClr val="0070C0"/>
              </a:solidFill>
              <a:prstDash val="solid"/>
              <a:round/>
              <a:headEnd type="none" w="med" len="med"/>
              <a:tailEnd type="triangle"/>
            </a:ln>
            <a:effectLst/>
          </p:spPr>
        </p:cxnSp>
        <p:cxnSp>
          <p:nvCxnSpPr>
            <p:cNvPr id="25" name="Straight Arrow Connector 24"/>
            <p:cNvCxnSpPr>
              <a:stCxn id="14" idx="3"/>
            </p:cNvCxnSpPr>
            <p:nvPr/>
          </p:nvCxnSpPr>
          <p:spPr bwMode="auto">
            <a:xfrm>
              <a:off x="3885308" y="3261652"/>
              <a:ext cx="724792" cy="0"/>
            </a:xfrm>
            <a:prstGeom prst="straightConnector1">
              <a:avLst/>
            </a:prstGeom>
            <a:solidFill>
              <a:schemeClr val="accent1"/>
            </a:solidFill>
            <a:ln w="28575" cap="flat" cmpd="sng" algn="ctr">
              <a:solidFill>
                <a:srgbClr val="0070C0"/>
              </a:solidFill>
              <a:prstDash val="solid"/>
              <a:round/>
              <a:headEnd type="none" w="med" len="med"/>
              <a:tailEnd type="none" w="med" len="med"/>
            </a:ln>
            <a:effectLst/>
          </p:spPr>
        </p:cxnSp>
        <p:cxnSp>
          <p:nvCxnSpPr>
            <p:cNvPr id="26" name="Straight Arrow Connector 25"/>
            <p:cNvCxnSpPr/>
            <p:nvPr/>
          </p:nvCxnSpPr>
          <p:spPr bwMode="auto">
            <a:xfrm>
              <a:off x="2704208" y="1213366"/>
              <a:ext cx="446" cy="767834"/>
            </a:xfrm>
            <a:prstGeom prst="straightConnector1">
              <a:avLst/>
            </a:prstGeom>
            <a:solidFill>
              <a:schemeClr val="accent1"/>
            </a:solidFill>
            <a:ln w="28575" cap="flat" cmpd="sng" algn="ctr">
              <a:solidFill>
                <a:srgbClr val="0070C0"/>
              </a:solidFill>
              <a:prstDash val="solid"/>
              <a:round/>
              <a:headEnd type="none" w="med" len="med"/>
              <a:tailEnd type="triangle"/>
            </a:ln>
            <a:effectLst/>
          </p:spPr>
        </p:cxnSp>
        <p:cxnSp>
          <p:nvCxnSpPr>
            <p:cNvPr id="31" name="Straight Arrow Connector 30"/>
            <p:cNvCxnSpPr/>
            <p:nvPr/>
          </p:nvCxnSpPr>
          <p:spPr bwMode="auto">
            <a:xfrm flipH="1">
              <a:off x="2703762" y="4759220"/>
              <a:ext cx="446" cy="480352"/>
            </a:xfrm>
            <a:prstGeom prst="straightConnector1">
              <a:avLst/>
            </a:prstGeom>
            <a:solidFill>
              <a:schemeClr val="accent1"/>
            </a:solidFill>
            <a:ln w="28575" cap="flat" cmpd="sng" algn="ctr">
              <a:solidFill>
                <a:srgbClr val="0070C0"/>
              </a:solidFill>
              <a:prstDash val="solid"/>
              <a:round/>
              <a:headEnd type="none" w="med" len="med"/>
              <a:tailEnd type="none" w="med" len="med"/>
            </a:ln>
            <a:effectLst/>
          </p:spPr>
        </p:cxnSp>
        <p:cxnSp>
          <p:nvCxnSpPr>
            <p:cNvPr id="33" name="Straight Connector 32"/>
            <p:cNvCxnSpPr/>
            <p:nvPr/>
          </p:nvCxnSpPr>
          <p:spPr bwMode="auto">
            <a:xfrm flipH="1">
              <a:off x="762000" y="5239572"/>
              <a:ext cx="1941762" cy="0"/>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35" name="Straight Connector 34"/>
            <p:cNvCxnSpPr/>
            <p:nvPr/>
          </p:nvCxnSpPr>
          <p:spPr bwMode="auto">
            <a:xfrm flipV="1">
              <a:off x="762000" y="2667000"/>
              <a:ext cx="0" cy="2572572"/>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37" name="Straight Arrow Connector 36"/>
            <p:cNvCxnSpPr/>
            <p:nvPr/>
          </p:nvCxnSpPr>
          <p:spPr bwMode="auto">
            <a:xfrm flipV="1">
              <a:off x="762000" y="2641661"/>
              <a:ext cx="1844334" cy="13855"/>
            </a:xfrm>
            <a:prstGeom prst="straightConnector1">
              <a:avLst/>
            </a:prstGeom>
            <a:solidFill>
              <a:schemeClr val="accent1"/>
            </a:solidFill>
            <a:ln w="28575" cap="flat" cmpd="sng" algn="ctr">
              <a:solidFill>
                <a:srgbClr val="0070C0"/>
              </a:solidFill>
              <a:prstDash val="solid"/>
              <a:round/>
              <a:headEnd type="none" w="med" len="med"/>
              <a:tailEnd type="triangle"/>
            </a:ln>
            <a:effectLst/>
          </p:spPr>
        </p:cxnSp>
        <p:sp>
          <p:nvSpPr>
            <p:cNvPr id="40" name="Oval 39"/>
            <p:cNvSpPr/>
            <p:nvPr/>
          </p:nvSpPr>
          <p:spPr bwMode="auto">
            <a:xfrm>
              <a:off x="2627562" y="2579316"/>
              <a:ext cx="152400" cy="152400"/>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cxnSp>
          <p:nvCxnSpPr>
            <p:cNvPr id="42" name="Straight Connector 41"/>
            <p:cNvCxnSpPr/>
            <p:nvPr/>
          </p:nvCxnSpPr>
          <p:spPr bwMode="auto">
            <a:xfrm flipV="1">
              <a:off x="4610100" y="3261652"/>
              <a:ext cx="0" cy="2224748"/>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45" name="Straight Connector 44"/>
            <p:cNvCxnSpPr/>
            <p:nvPr/>
          </p:nvCxnSpPr>
          <p:spPr bwMode="auto">
            <a:xfrm flipH="1">
              <a:off x="2703762" y="5488954"/>
              <a:ext cx="1941762" cy="0"/>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46" name="Straight Arrow Connector 45"/>
            <p:cNvCxnSpPr/>
            <p:nvPr/>
          </p:nvCxnSpPr>
          <p:spPr bwMode="auto">
            <a:xfrm flipH="1">
              <a:off x="2703316" y="5486400"/>
              <a:ext cx="446" cy="480352"/>
            </a:xfrm>
            <a:prstGeom prst="straightConnector1">
              <a:avLst/>
            </a:prstGeom>
            <a:solidFill>
              <a:schemeClr val="accent1"/>
            </a:solidFill>
            <a:ln w="28575" cap="flat" cmpd="sng" algn="ctr">
              <a:solidFill>
                <a:srgbClr val="0070C0"/>
              </a:solidFill>
              <a:prstDash val="solid"/>
              <a:round/>
              <a:headEnd type="none" w="med" len="med"/>
              <a:tailEnd type="triangle"/>
            </a:ln>
            <a:effectLst/>
          </p:spPr>
        </p:cxnSp>
        <p:sp>
          <p:nvSpPr>
            <p:cNvPr id="47" name="Rectangle 46"/>
            <p:cNvSpPr/>
            <p:nvPr/>
          </p:nvSpPr>
          <p:spPr bwMode="auto">
            <a:xfrm>
              <a:off x="304800" y="1597283"/>
              <a:ext cx="4953000" cy="4129293"/>
            </a:xfrm>
            <a:prstGeom prst="rect">
              <a:avLst/>
            </a:prstGeom>
            <a:noFill/>
            <a:ln w="28575" cap="flat" cmpd="sng" algn="ctr">
              <a:solidFill>
                <a:srgbClr val="0070C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48" name="TextBox 47"/>
            <p:cNvSpPr txBox="1"/>
            <p:nvPr/>
          </p:nvSpPr>
          <p:spPr>
            <a:xfrm>
              <a:off x="3849885" y="2929143"/>
              <a:ext cx="736099" cy="369332"/>
            </a:xfrm>
            <a:prstGeom prst="rect">
              <a:avLst/>
            </a:prstGeom>
            <a:noFill/>
          </p:spPr>
          <p:txBody>
            <a:bodyPr wrap="none" rtlCol="0">
              <a:spAutoFit/>
            </a:bodyPr>
            <a:lstStyle/>
            <a:p>
              <a:r>
                <a:rPr lang="vi-VN" b="1">
                  <a:solidFill>
                    <a:srgbClr val="0432FF"/>
                  </a:solidFill>
                </a:rPr>
                <a:t>false</a:t>
              </a:r>
              <a:endParaRPr lang="en-US" b="1">
                <a:solidFill>
                  <a:srgbClr val="0432FF"/>
                </a:solidFill>
              </a:endParaRPr>
            </a:p>
          </p:txBody>
        </p:sp>
        <p:sp>
          <p:nvSpPr>
            <p:cNvPr id="49" name="TextBox 48"/>
            <p:cNvSpPr txBox="1"/>
            <p:nvPr/>
          </p:nvSpPr>
          <p:spPr>
            <a:xfrm>
              <a:off x="2677117" y="3706821"/>
              <a:ext cx="665567" cy="369332"/>
            </a:xfrm>
            <a:prstGeom prst="rect">
              <a:avLst/>
            </a:prstGeom>
            <a:noFill/>
          </p:spPr>
          <p:txBody>
            <a:bodyPr wrap="none" rtlCol="0">
              <a:spAutoFit/>
            </a:bodyPr>
            <a:lstStyle/>
            <a:p>
              <a:r>
                <a:rPr lang="vi-VN" b="1">
                  <a:solidFill>
                    <a:srgbClr val="0432FF"/>
                  </a:solidFill>
                </a:rPr>
                <a:t>true</a:t>
              </a:r>
              <a:endParaRPr lang="en-US" b="1">
                <a:solidFill>
                  <a:srgbClr val="0432FF"/>
                </a:solidFill>
              </a:endParaRPr>
            </a:p>
          </p:txBody>
        </p:sp>
      </p:grpSp>
    </p:spTree>
    <p:extLst>
      <p:ext uri="{BB962C8B-B14F-4D97-AF65-F5344CB8AC3E}">
        <p14:creationId xmlns:p14="http://schemas.microsoft.com/office/powerpoint/2010/main" val="1038118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Tập tin văn bản: Đọc tập tin </a:t>
            </a:r>
            <a:br>
              <a:rPr lang="vi-VN" dirty="0"/>
            </a:br>
            <a:r>
              <a:rPr lang="vi-VN" sz="2000" b="1" dirty="0">
                <a:solidFill>
                  <a:srgbClr val="0432FF"/>
                </a:solidFill>
              </a:rPr>
              <a:t>(1) Khai báo con trỏ tập tin</a:t>
            </a:r>
          </a:p>
        </p:txBody>
      </p:sp>
      <p:sp>
        <p:nvSpPr>
          <p:cNvPr id="4" name="Rectangle 3"/>
          <p:cNvSpPr/>
          <p:nvPr/>
        </p:nvSpPr>
        <p:spPr>
          <a:xfrm>
            <a:off x="705853" y="1590020"/>
            <a:ext cx="4522392" cy="954107"/>
          </a:xfrm>
          <a:prstGeom prst="rect">
            <a:avLst/>
          </a:prstGeom>
          <a:solidFill>
            <a:schemeClr val="bg2">
              <a:lumMod val="10000"/>
              <a:lumOff val="90000"/>
            </a:schemeClr>
          </a:solidFill>
        </p:spPr>
        <p:txBody>
          <a:bodyPr wrap="none">
            <a:spAutoFit/>
          </a:bodyPr>
          <a:lstStyle/>
          <a:p>
            <a:r>
              <a:rPr lang="en-US" sz="2800">
                <a:solidFill>
                  <a:srgbClr val="0432FF"/>
                </a:solidFill>
                <a:latin typeface="Consolas" charset="0"/>
              </a:rPr>
              <a:t>FILE</a:t>
            </a:r>
            <a:r>
              <a:rPr lang="en-US" sz="2800">
                <a:latin typeface="Consolas" charset="0"/>
              </a:rPr>
              <a:t>* file_ptr = NULL;</a:t>
            </a:r>
          </a:p>
          <a:p>
            <a:endParaRPr lang="en-US" sz="2800">
              <a:latin typeface="Consolas" charset="0"/>
            </a:endParaRPr>
          </a:p>
        </p:txBody>
      </p:sp>
      <p:sp>
        <p:nvSpPr>
          <p:cNvPr id="5" name="TextBox 4"/>
          <p:cNvSpPr txBox="1"/>
          <p:nvPr/>
        </p:nvSpPr>
        <p:spPr>
          <a:xfrm>
            <a:off x="733927" y="4724400"/>
            <a:ext cx="5400004" cy="1200329"/>
          </a:xfrm>
          <a:prstGeom prst="rect">
            <a:avLst/>
          </a:prstGeom>
          <a:solidFill>
            <a:srgbClr val="92D050"/>
          </a:solidFill>
        </p:spPr>
        <p:txBody>
          <a:bodyPr wrap="none" rtlCol="0">
            <a:spAutoFit/>
          </a:bodyPr>
          <a:lstStyle/>
          <a:p>
            <a:r>
              <a:rPr lang="vi-VN" sz="2400"/>
              <a:t>Kiểu dữ liệu </a:t>
            </a:r>
            <a:r>
              <a:rPr lang="vi-VN" sz="2400" b="1">
                <a:solidFill>
                  <a:srgbClr val="0432FF"/>
                </a:solidFill>
              </a:rPr>
              <a:t>FILE</a:t>
            </a:r>
          </a:p>
          <a:p>
            <a:r>
              <a:rPr lang="vi-VN" sz="2400"/>
              <a:t>Định nghĩa trong &lt;stdio.h&gt;</a:t>
            </a:r>
          </a:p>
          <a:p>
            <a:r>
              <a:rPr lang="vi-VN" sz="2400">
                <a:sym typeface="Wingdings"/>
              </a:rPr>
              <a:t> Đặt </a:t>
            </a:r>
            <a:r>
              <a:rPr lang="vi-VN" sz="2400">
                <a:solidFill>
                  <a:srgbClr val="0432FF"/>
                </a:solidFill>
                <a:sym typeface="Wingdings"/>
              </a:rPr>
              <a:t>#include &lt;stdio.h&gt; </a:t>
            </a:r>
            <a:r>
              <a:rPr lang="vi-VN" sz="2400">
                <a:sym typeface="Wingdings"/>
              </a:rPr>
              <a:t>đầu tập tin</a:t>
            </a:r>
            <a:endParaRPr lang="en-US" sz="2400"/>
          </a:p>
        </p:txBody>
      </p:sp>
      <p:cxnSp>
        <p:nvCxnSpPr>
          <p:cNvPr id="8" name="Straight Connector 7"/>
          <p:cNvCxnSpPr/>
          <p:nvPr/>
        </p:nvCxnSpPr>
        <p:spPr bwMode="auto">
          <a:xfrm>
            <a:off x="790074" y="2067073"/>
            <a:ext cx="762000" cy="0"/>
          </a:xfrm>
          <a:prstGeom prst="line">
            <a:avLst/>
          </a:prstGeom>
          <a:solidFill>
            <a:schemeClr val="accent1"/>
          </a:solidFill>
          <a:ln w="76200" cap="flat" cmpd="sng" algn="ctr">
            <a:solidFill>
              <a:srgbClr val="0070C0"/>
            </a:solidFill>
            <a:prstDash val="solid"/>
            <a:round/>
            <a:headEnd type="none" w="med" len="med"/>
            <a:tailEnd type="none" w="med" len="med"/>
          </a:ln>
          <a:effectLst/>
        </p:spPr>
      </p:cxnSp>
      <p:cxnSp>
        <p:nvCxnSpPr>
          <p:cNvPr id="11" name="Straight Arrow Connector 10"/>
          <p:cNvCxnSpPr/>
          <p:nvPr/>
        </p:nvCxnSpPr>
        <p:spPr bwMode="auto">
          <a:xfrm flipV="1">
            <a:off x="1171074" y="2209800"/>
            <a:ext cx="0" cy="2514600"/>
          </a:xfrm>
          <a:prstGeom prst="straightConnector1">
            <a:avLst/>
          </a:prstGeom>
          <a:solidFill>
            <a:schemeClr val="accent1"/>
          </a:solidFill>
          <a:ln w="9525" cap="flat" cmpd="sng" algn="ctr">
            <a:solidFill>
              <a:srgbClr val="0070C0"/>
            </a:solidFill>
            <a:prstDash val="solid"/>
            <a:round/>
            <a:headEnd type="none" w="med" len="med"/>
            <a:tailEnd type="triangle"/>
          </a:ln>
          <a:effectLst/>
        </p:spPr>
      </p:cxnSp>
      <p:cxnSp>
        <p:nvCxnSpPr>
          <p:cNvPr id="12" name="Straight Connector 11"/>
          <p:cNvCxnSpPr/>
          <p:nvPr/>
        </p:nvCxnSpPr>
        <p:spPr bwMode="auto">
          <a:xfrm>
            <a:off x="1981200" y="2067073"/>
            <a:ext cx="1424655" cy="0"/>
          </a:xfrm>
          <a:prstGeom prst="line">
            <a:avLst/>
          </a:prstGeom>
          <a:solidFill>
            <a:schemeClr val="accent1"/>
          </a:solidFill>
          <a:ln w="76200" cap="flat" cmpd="sng" algn="ctr">
            <a:solidFill>
              <a:srgbClr val="0070C0"/>
            </a:solidFill>
            <a:prstDash val="solid"/>
            <a:round/>
            <a:headEnd type="none" w="med" len="med"/>
            <a:tailEnd type="none" w="med" len="med"/>
          </a:ln>
          <a:effectLst/>
        </p:spPr>
      </p:cxnSp>
      <p:sp>
        <p:nvSpPr>
          <p:cNvPr id="15" name="TextBox 14"/>
          <p:cNvSpPr txBox="1"/>
          <p:nvPr/>
        </p:nvSpPr>
        <p:spPr>
          <a:xfrm>
            <a:off x="2053583" y="3273138"/>
            <a:ext cx="4919937" cy="461665"/>
          </a:xfrm>
          <a:prstGeom prst="rect">
            <a:avLst/>
          </a:prstGeom>
          <a:solidFill>
            <a:srgbClr val="92D050"/>
          </a:solidFill>
        </p:spPr>
        <p:txBody>
          <a:bodyPr wrap="none" rtlCol="0">
            <a:spAutoFit/>
          </a:bodyPr>
          <a:lstStyle/>
          <a:p>
            <a:r>
              <a:rPr lang="vi-VN" sz="2400"/>
              <a:t>Con trỏ đến tập tin, một danh hiệu</a:t>
            </a:r>
            <a:endParaRPr lang="en-US" sz="2400"/>
          </a:p>
        </p:txBody>
      </p:sp>
      <p:cxnSp>
        <p:nvCxnSpPr>
          <p:cNvPr id="16" name="Straight Arrow Connector 15"/>
          <p:cNvCxnSpPr/>
          <p:nvPr/>
        </p:nvCxnSpPr>
        <p:spPr bwMode="auto">
          <a:xfrm flipV="1">
            <a:off x="2819400" y="2209800"/>
            <a:ext cx="0" cy="1063338"/>
          </a:xfrm>
          <a:prstGeom prst="straightConnector1">
            <a:avLst/>
          </a:prstGeom>
          <a:solidFill>
            <a:schemeClr val="accent1"/>
          </a:solidFill>
          <a:ln w="9525" cap="flat" cmpd="sng" algn="ctr">
            <a:solidFill>
              <a:srgbClr val="0070C0"/>
            </a:solidFill>
            <a:prstDash val="solid"/>
            <a:round/>
            <a:headEnd type="none" w="med" len="med"/>
            <a:tailEnd type="triangle"/>
          </a:ln>
          <a:effectLst/>
        </p:spPr>
      </p:cxnSp>
    </p:spTree>
    <p:extLst>
      <p:ext uri="{BB962C8B-B14F-4D97-AF65-F5344CB8AC3E}">
        <p14:creationId xmlns:p14="http://schemas.microsoft.com/office/powerpoint/2010/main" val="1570603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Tập tin văn bản: Đọc tập tin </a:t>
            </a:r>
            <a:br>
              <a:rPr lang="vi-VN" dirty="0"/>
            </a:br>
            <a:r>
              <a:rPr lang="vi-VN" sz="2000" b="1" dirty="0">
                <a:solidFill>
                  <a:srgbClr val="0432FF"/>
                </a:solidFill>
              </a:rPr>
              <a:t>(2) Mở tập tin</a:t>
            </a:r>
          </a:p>
        </p:txBody>
      </p:sp>
      <p:sp>
        <p:nvSpPr>
          <p:cNvPr id="6" name="TextBox 5"/>
          <p:cNvSpPr txBox="1"/>
          <p:nvPr/>
        </p:nvSpPr>
        <p:spPr>
          <a:xfrm>
            <a:off x="674375" y="3639547"/>
            <a:ext cx="7871450" cy="2308324"/>
          </a:xfrm>
          <a:prstGeom prst="rect">
            <a:avLst/>
          </a:prstGeom>
          <a:noFill/>
        </p:spPr>
        <p:txBody>
          <a:bodyPr wrap="none" rtlCol="0">
            <a:spAutoFit/>
          </a:bodyPr>
          <a:lstStyle/>
          <a:p>
            <a:pPr marL="285750" indent="-285750">
              <a:buFont typeface="Arial" charset="0"/>
              <a:buChar char="•"/>
            </a:pPr>
            <a:r>
              <a:rPr lang="vi-VN" sz="2400"/>
              <a:t>Mở tập tin bằng hàm fopen</a:t>
            </a:r>
          </a:p>
          <a:p>
            <a:pPr marL="742950" lvl="1" indent="-285750">
              <a:buFont typeface="Arial" charset="0"/>
              <a:buChar char="•"/>
            </a:pPr>
            <a:r>
              <a:rPr lang="vi-VN" sz="2400"/>
              <a:t>Tên tập tin: </a:t>
            </a:r>
            <a:r>
              <a:rPr lang="en-US" sz="2400">
                <a:solidFill>
                  <a:srgbClr val="A31515"/>
                </a:solidFill>
                <a:latin typeface="Consolas" charset="0"/>
              </a:rPr>
              <a:t>"test.tx</a:t>
            </a:r>
            <a:r>
              <a:rPr lang="vi-VN" sz="2400">
                <a:solidFill>
                  <a:srgbClr val="A31515"/>
                </a:solidFill>
                <a:latin typeface="Consolas" charset="0"/>
              </a:rPr>
              <a:t>t</a:t>
            </a:r>
            <a:r>
              <a:rPr lang="en-US" sz="2400">
                <a:solidFill>
                  <a:srgbClr val="A31515"/>
                </a:solidFill>
                <a:latin typeface="Consolas" charset="0"/>
              </a:rPr>
              <a:t>”</a:t>
            </a:r>
          </a:p>
          <a:p>
            <a:pPr marL="742950" lvl="1" indent="-285750">
              <a:buFont typeface="Arial" charset="0"/>
              <a:buChar char="•"/>
            </a:pPr>
            <a:r>
              <a:rPr lang="vi-VN" sz="2400"/>
              <a:t>Mục tiêu của việc mở là: ”</a:t>
            </a:r>
            <a:r>
              <a:rPr lang="vi-VN" sz="2400" b="1">
                <a:solidFill>
                  <a:srgbClr val="0432FF"/>
                </a:solidFill>
              </a:rPr>
              <a:t>r</a:t>
            </a:r>
            <a:r>
              <a:rPr lang="vi-VN" sz="2400"/>
              <a:t>” </a:t>
            </a:r>
            <a:r>
              <a:rPr lang="vi-VN" sz="2400">
                <a:sym typeface="Wingdings"/>
              </a:rPr>
              <a:t> cho việc đọc (</a:t>
            </a:r>
            <a:r>
              <a:rPr lang="vi-VN" sz="2400">
                <a:solidFill>
                  <a:srgbClr val="0432FF"/>
                </a:solidFill>
                <a:sym typeface="Wingdings"/>
              </a:rPr>
              <a:t>read</a:t>
            </a:r>
            <a:r>
              <a:rPr lang="vi-VN" sz="2400">
                <a:sym typeface="Wingdings"/>
              </a:rPr>
              <a:t>)</a:t>
            </a:r>
          </a:p>
          <a:p>
            <a:pPr marL="285750" indent="-285750">
              <a:buFont typeface="Arial" charset="0"/>
              <a:buChar char="•"/>
            </a:pPr>
            <a:r>
              <a:rPr lang="vi-VN" sz="2400">
                <a:sym typeface="Wingdings"/>
              </a:rPr>
              <a:t>Kiểm tra xem file_ptr có NULL không</a:t>
            </a:r>
          </a:p>
          <a:p>
            <a:pPr marL="742950" lvl="1" indent="-285750">
              <a:buFont typeface="Arial" charset="0"/>
              <a:buChar char="•"/>
            </a:pPr>
            <a:r>
              <a:rPr lang="vi-VN" sz="2400">
                <a:sym typeface="Wingdings"/>
              </a:rPr>
              <a:t>= NULL nghĩa là không mở được tập tin</a:t>
            </a:r>
          </a:p>
          <a:p>
            <a:pPr marL="742950" lvl="1" indent="-285750">
              <a:buFont typeface="Arial" charset="0"/>
              <a:buChar char="•"/>
            </a:pPr>
            <a:r>
              <a:rPr lang="vi-VN" sz="2400">
                <a:sym typeface="Wingdings"/>
              </a:rPr>
              <a:t>= NULL, có thể chấm dứt thực thi</a:t>
            </a:r>
            <a:endParaRPr lang="en-US" sz="2400"/>
          </a:p>
        </p:txBody>
      </p:sp>
      <p:sp>
        <p:nvSpPr>
          <p:cNvPr id="4" name="Rectangle 3"/>
          <p:cNvSpPr/>
          <p:nvPr/>
        </p:nvSpPr>
        <p:spPr>
          <a:xfrm>
            <a:off x="674375" y="1261311"/>
            <a:ext cx="6781800" cy="2246769"/>
          </a:xfrm>
          <a:prstGeom prst="rect">
            <a:avLst/>
          </a:prstGeom>
          <a:solidFill>
            <a:schemeClr val="bg2">
              <a:lumMod val="10000"/>
              <a:lumOff val="90000"/>
            </a:schemeClr>
          </a:solidFill>
        </p:spPr>
        <p:txBody>
          <a:bodyPr wrap="square">
            <a:spAutoFit/>
          </a:bodyPr>
          <a:lstStyle/>
          <a:p>
            <a:r>
              <a:rPr lang="en-US" sz="2000">
                <a:latin typeface="Consolas" charset="0"/>
              </a:rPr>
              <a:t>FILE* file_ptr = NULL;</a:t>
            </a:r>
          </a:p>
          <a:p>
            <a:r>
              <a:rPr lang="en-US" sz="2000">
                <a:latin typeface="Consolas" charset="0"/>
              </a:rPr>
              <a:t>	file_ptr = fopen(</a:t>
            </a:r>
            <a:r>
              <a:rPr lang="en-US" sz="2000">
                <a:solidFill>
                  <a:srgbClr val="A31515"/>
                </a:solidFill>
                <a:latin typeface="Consolas" charset="0"/>
              </a:rPr>
              <a:t>"test.txt"</a:t>
            </a:r>
            <a:r>
              <a:rPr lang="en-US" sz="2000">
                <a:solidFill>
                  <a:prstClr val="black"/>
                </a:solidFill>
                <a:latin typeface="Consolas" charset="0"/>
              </a:rPr>
              <a:t>, </a:t>
            </a:r>
            <a:r>
              <a:rPr lang="en-US" sz="2000">
                <a:solidFill>
                  <a:srgbClr val="A31515"/>
                </a:solidFill>
                <a:latin typeface="Consolas" charset="0"/>
              </a:rPr>
              <a:t>"r"</a:t>
            </a:r>
            <a:r>
              <a:rPr lang="en-US" sz="2000">
                <a:solidFill>
                  <a:prstClr val="black"/>
                </a:solidFill>
                <a:latin typeface="Consolas" charset="0"/>
              </a:rPr>
              <a:t>);</a:t>
            </a:r>
          </a:p>
          <a:p>
            <a:r>
              <a:rPr lang="en-US" sz="2000">
                <a:solidFill>
                  <a:prstClr val="black"/>
                </a:solidFill>
                <a:latin typeface="Consolas" charset="0"/>
              </a:rPr>
              <a:t>	</a:t>
            </a:r>
            <a:r>
              <a:rPr lang="en-US" sz="2000">
                <a:solidFill>
                  <a:srgbClr val="0000FF"/>
                </a:solidFill>
                <a:latin typeface="Consolas" charset="0"/>
              </a:rPr>
              <a:t>if</a:t>
            </a:r>
            <a:r>
              <a:rPr lang="en-US" sz="2000">
                <a:solidFill>
                  <a:prstClr val="black"/>
                </a:solidFill>
                <a:latin typeface="Consolas" charset="0"/>
              </a:rPr>
              <a:t>(file_ptr == NULL){</a:t>
            </a:r>
          </a:p>
          <a:p>
            <a:r>
              <a:rPr lang="en-US" sz="2000">
                <a:solidFill>
                  <a:prstClr val="black"/>
                </a:solidFill>
                <a:latin typeface="Consolas" charset="0"/>
              </a:rPr>
              <a:t>		perror(</a:t>
            </a:r>
            <a:r>
              <a:rPr lang="en-US" sz="2000">
                <a:solidFill>
                  <a:srgbClr val="A31515"/>
                </a:solidFill>
                <a:latin typeface="Consolas" charset="0"/>
              </a:rPr>
              <a:t>"Loi da xay ra: "</a:t>
            </a:r>
            <a:r>
              <a:rPr lang="en-US" sz="2000">
                <a:solidFill>
                  <a:prstClr val="black"/>
                </a:solidFill>
                <a:latin typeface="Consolas" charset="0"/>
              </a:rPr>
              <a:t>);</a:t>
            </a:r>
          </a:p>
          <a:p>
            <a:r>
              <a:rPr lang="en-US" sz="2000">
                <a:solidFill>
                  <a:prstClr val="black"/>
                </a:solidFill>
                <a:latin typeface="Consolas" charset="0"/>
              </a:rPr>
              <a:t>		system(</a:t>
            </a:r>
            <a:r>
              <a:rPr lang="en-US" sz="2000">
                <a:solidFill>
                  <a:srgbClr val="A31515"/>
                </a:solidFill>
                <a:latin typeface="Consolas" charset="0"/>
              </a:rPr>
              <a:t>"pause"</a:t>
            </a:r>
            <a:r>
              <a:rPr lang="en-US" sz="2000">
                <a:solidFill>
                  <a:prstClr val="black"/>
                </a:solidFill>
                <a:latin typeface="Consolas" charset="0"/>
              </a:rPr>
              <a:t>);</a:t>
            </a:r>
          </a:p>
          <a:p>
            <a:r>
              <a:rPr lang="en-US" sz="2000">
                <a:solidFill>
                  <a:prstClr val="black"/>
                </a:solidFill>
                <a:latin typeface="Consolas" charset="0"/>
              </a:rPr>
              <a:t>		exit(EXIT_FAILURE);</a:t>
            </a:r>
          </a:p>
          <a:p>
            <a:r>
              <a:rPr lang="en-US" sz="2000">
                <a:solidFill>
                  <a:prstClr val="black"/>
                </a:solidFill>
                <a:latin typeface="Consolas" charset="0"/>
              </a:rPr>
              <a:t>	}</a:t>
            </a:r>
          </a:p>
        </p:txBody>
      </p:sp>
    </p:spTree>
    <p:extLst>
      <p:ext uri="{BB962C8B-B14F-4D97-AF65-F5344CB8AC3E}">
        <p14:creationId xmlns:p14="http://schemas.microsoft.com/office/powerpoint/2010/main" val="519871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Tập tin văn bản: Đọc tập tin </a:t>
            </a:r>
            <a:br>
              <a:rPr lang="vi-VN" dirty="0"/>
            </a:br>
            <a:r>
              <a:rPr lang="vi-VN" sz="2000" b="1" dirty="0">
                <a:solidFill>
                  <a:srgbClr val="0432FF"/>
                </a:solidFill>
              </a:rPr>
              <a:t>(2) Mở tập tin</a:t>
            </a:r>
          </a:p>
        </p:txBody>
      </p:sp>
      <p:sp>
        <p:nvSpPr>
          <p:cNvPr id="4" name="TextBox 3"/>
          <p:cNvSpPr txBox="1"/>
          <p:nvPr/>
        </p:nvSpPr>
        <p:spPr>
          <a:xfrm>
            <a:off x="457200" y="3429000"/>
            <a:ext cx="8305800" cy="2554545"/>
          </a:xfrm>
          <a:prstGeom prst="rect">
            <a:avLst/>
          </a:prstGeom>
          <a:noFill/>
        </p:spPr>
        <p:txBody>
          <a:bodyPr wrap="square" rtlCol="0">
            <a:spAutoFit/>
          </a:bodyPr>
          <a:lstStyle/>
          <a:p>
            <a:r>
              <a:rPr lang="en-US" sz="2000">
                <a:solidFill>
                  <a:srgbClr val="0432FF"/>
                </a:solidFill>
                <a:latin typeface="Consolas" charset="0"/>
                <a:ea typeface="Consolas" charset="0"/>
                <a:cs typeface="Consolas" charset="0"/>
              </a:rPr>
              <a:t>"test.tx</a:t>
            </a:r>
            <a:r>
              <a:rPr lang="vi-VN" sz="2000">
                <a:solidFill>
                  <a:srgbClr val="0432FF"/>
                </a:solidFill>
                <a:latin typeface="Consolas" charset="0"/>
                <a:ea typeface="Consolas" charset="0"/>
                <a:cs typeface="Consolas" charset="0"/>
              </a:rPr>
              <a:t>t</a:t>
            </a:r>
            <a:r>
              <a:rPr lang="en-US" sz="2000">
                <a:solidFill>
                  <a:srgbClr val="0432FF"/>
                </a:solidFill>
                <a:latin typeface="Consolas" charset="0"/>
                <a:ea typeface="Consolas" charset="0"/>
                <a:cs typeface="Consolas" charset="0"/>
              </a:rPr>
              <a:t>”: </a:t>
            </a:r>
            <a:r>
              <a:rPr lang="vi-VN" sz="2000">
                <a:latin typeface="Tahoma" charset="0"/>
                <a:ea typeface="Tahoma" charset="0"/>
                <a:cs typeface="Tahoma" charset="0"/>
              </a:rPr>
              <a:t>Chương trình tìm tập tin này ở thư mục hiện tại (chứa tập tin thực thi), hoặc trong các thư mục chứa trong biến môi trường PATH</a:t>
            </a:r>
          </a:p>
          <a:p>
            <a:endParaRPr lang="vi-VN" sz="2000">
              <a:latin typeface="Tahoma" charset="0"/>
              <a:ea typeface="Tahoma" charset="0"/>
              <a:cs typeface="Tahoma" charset="0"/>
            </a:endParaRPr>
          </a:p>
          <a:p>
            <a:r>
              <a:rPr lang="vi-VN" sz="2000">
                <a:latin typeface="Tahoma" charset="0"/>
                <a:ea typeface="Tahoma" charset="0"/>
                <a:cs typeface="Tahoma" charset="0"/>
              </a:rPr>
              <a:t>Nếu chỉ ra đường dẫn, dùng </a:t>
            </a:r>
            <a:r>
              <a:rPr lang="vi-VN" sz="2000" b="1">
                <a:solidFill>
                  <a:srgbClr val="0432FF"/>
                </a:solidFill>
                <a:latin typeface="Tahoma" charset="0"/>
                <a:ea typeface="Tahoma" charset="0"/>
                <a:cs typeface="Tahoma" charset="0"/>
              </a:rPr>
              <a:t>HAI DẤU “\\” </a:t>
            </a:r>
            <a:r>
              <a:rPr lang="vi-VN" sz="2000">
                <a:latin typeface="Tahoma" charset="0"/>
                <a:ea typeface="Tahoma" charset="0"/>
                <a:cs typeface="Tahoma" charset="0"/>
              </a:rPr>
              <a:t>thay cho chỉ 01 dấu; vì “\” là ký tự điều khiển trong chuỗi</a:t>
            </a:r>
          </a:p>
          <a:p>
            <a:endParaRPr lang="vi-VN" sz="2000">
              <a:latin typeface="Tahoma" charset="0"/>
              <a:ea typeface="Tahoma" charset="0"/>
              <a:cs typeface="Tahoma" charset="0"/>
            </a:endParaRPr>
          </a:p>
          <a:p>
            <a:r>
              <a:rPr lang="vi-VN" sz="2000">
                <a:latin typeface="Tahoma" charset="0"/>
                <a:ea typeface="Tahoma" charset="0"/>
                <a:cs typeface="Tahoma" charset="0"/>
              </a:rPr>
              <a:t>Ví dụ: Dùng </a:t>
            </a:r>
            <a:r>
              <a:rPr lang="vi-VN" sz="2000" b="1">
                <a:solidFill>
                  <a:srgbClr val="0432FF"/>
                </a:solidFill>
                <a:latin typeface="Tahoma" charset="0"/>
                <a:ea typeface="Tahoma" charset="0"/>
                <a:cs typeface="Tahoma" charset="0"/>
              </a:rPr>
              <a:t>C:\\DATA\\Test.txt </a:t>
            </a:r>
            <a:r>
              <a:rPr lang="vi-VN" sz="2000">
                <a:latin typeface="Tahoma" charset="0"/>
                <a:ea typeface="Tahoma" charset="0"/>
                <a:cs typeface="Tahoma" charset="0"/>
              </a:rPr>
              <a:t>thay cho: C:\DATA\Test.txt</a:t>
            </a:r>
          </a:p>
        </p:txBody>
      </p:sp>
      <p:sp>
        <p:nvSpPr>
          <p:cNvPr id="5" name="Rectangle 4"/>
          <p:cNvSpPr/>
          <p:nvPr/>
        </p:nvSpPr>
        <p:spPr>
          <a:xfrm>
            <a:off x="471055" y="1027533"/>
            <a:ext cx="6781800" cy="2246769"/>
          </a:xfrm>
          <a:prstGeom prst="rect">
            <a:avLst/>
          </a:prstGeom>
          <a:solidFill>
            <a:schemeClr val="bg2">
              <a:lumMod val="10000"/>
              <a:lumOff val="90000"/>
            </a:schemeClr>
          </a:solidFill>
        </p:spPr>
        <p:txBody>
          <a:bodyPr wrap="square">
            <a:spAutoFit/>
          </a:bodyPr>
          <a:lstStyle/>
          <a:p>
            <a:r>
              <a:rPr lang="en-US" sz="2000">
                <a:latin typeface="Consolas" charset="0"/>
              </a:rPr>
              <a:t>FILE* file_ptr = NULL;</a:t>
            </a:r>
          </a:p>
          <a:p>
            <a:r>
              <a:rPr lang="en-US" sz="2000">
                <a:latin typeface="Consolas" charset="0"/>
              </a:rPr>
              <a:t>	file_ptr = fopen(</a:t>
            </a:r>
            <a:r>
              <a:rPr lang="en-US" sz="2000">
                <a:solidFill>
                  <a:srgbClr val="A31515"/>
                </a:solidFill>
                <a:latin typeface="Consolas" charset="0"/>
              </a:rPr>
              <a:t>"test.txt"</a:t>
            </a:r>
            <a:r>
              <a:rPr lang="en-US" sz="2000">
                <a:solidFill>
                  <a:prstClr val="black"/>
                </a:solidFill>
                <a:latin typeface="Consolas" charset="0"/>
              </a:rPr>
              <a:t>, </a:t>
            </a:r>
            <a:r>
              <a:rPr lang="en-US" sz="2000">
                <a:solidFill>
                  <a:srgbClr val="A31515"/>
                </a:solidFill>
                <a:latin typeface="Consolas" charset="0"/>
              </a:rPr>
              <a:t>"r"</a:t>
            </a:r>
            <a:r>
              <a:rPr lang="en-US" sz="2000">
                <a:solidFill>
                  <a:prstClr val="black"/>
                </a:solidFill>
                <a:latin typeface="Consolas" charset="0"/>
              </a:rPr>
              <a:t>);</a:t>
            </a:r>
          </a:p>
          <a:p>
            <a:r>
              <a:rPr lang="en-US" sz="2000">
                <a:solidFill>
                  <a:prstClr val="black"/>
                </a:solidFill>
                <a:latin typeface="Consolas" charset="0"/>
              </a:rPr>
              <a:t>	</a:t>
            </a:r>
            <a:r>
              <a:rPr lang="en-US" sz="2000">
                <a:solidFill>
                  <a:srgbClr val="0000FF"/>
                </a:solidFill>
                <a:latin typeface="Consolas" charset="0"/>
              </a:rPr>
              <a:t>if</a:t>
            </a:r>
            <a:r>
              <a:rPr lang="en-US" sz="2000">
                <a:solidFill>
                  <a:prstClr val="black"/>
                </a:solidFill>
                <a:latin typeface="Consolas" charset="0"/>
              </a:rPr>
              <a:t>(file_ptr == NULL){</a:t>
            </a:r>
          </a:p>
          <a:p>
            <a:r>
              <a:rPr lang="en-US" sz="2000">
                <a:solidFill>
                  <a:prstClr val="black"/>
                </a:solidFill>
                <a:latin typeface="Consolas" charset="0"/>
              </a:rPr>
              <a:t>		perror(</a:t>
            </a:r>
            <a:r>
              <a:rPr lang="en-US" sz="2000">
                <a:solidFill>
                  <a:srgbClr val="A31515"/>
                </a:solidFill>
                <a:latin typeface="Consolas" charset="0"/>
              </a:rPr>
              <a:t>"Loi da xay ra: "</a:t>
            </a:r>
            <a:r>
              <a:rPr lang="en-US" sz="2000">
                <a:solidFill>
                  <a:prstClr val="black"/>
                </a:solidFill>
                <a:latin typeface="Consolas" charset="0"/>
              </a:rPr>
              <a:t>);</a:t>
            </a:r>
          </a:p>
          <a:p>
            <a:r>
              <a:rPr lang="en-US" sz="2000">
                <a:solidFill>
                  <a:prstClr val="black"/>
                </a:solidFill>
                <a:latin typeface="Consolas" charset="0"/>
              </a:rPr>
              <a:t>		system(</a:t>
            </a:r>
            <a:r>
              <a:rPr lang="en-US" sz="2000">
                <a:solidFill>
                  <a:srgbClr val="A31515"/>
                </a:solidFill>
                <a:latin typeface="Consolas" charset="0"/>
              </a:rPr>
              <a:t>"pause"</a:t>
            </a:r>
            <a:r>
              <a:rPr lang="en-US" sz="2000">
                <a:solidFill>
                  <a:prstClr val="black"/>
                </a:solidFill>
                <a:latin typeface="Consolas" charset="0"/>
              </a:rPr>
              <a:t>);</a:t>
            </a:r>
          </a:p>
          <a:p>
            <a:r>
              <a:rPr lang="en-US" sz="2000">
                <a:solidFill>
                  <a:prstClr val="black"/>
                </a:solidFill>
                <a:latin typeface="Consolas" charset="0"/>
              </a:rPr>
              <a:t>		exit(EXIT_FAILURE);</a:t>
            </a:r>
          </a:p>
          <a:p>
            <a:r>
              <a:rPr lang="en-US" sz="2000">
                <a:solidFill>
                  <a:prstClr val="black"/>
                </a:solidFill>
                <a:latin typeface="Consolas" charset="0"/>
              </a:rPr>
              <a:t>	}</a:t>
            </a:r>
          </a:p>
        </p:txBody>
      </p:sp>
    </p:spTree>
    <p:extLst>
      <p:ext uri="{BB962C8B-B14F-4D97-AF65-F5344CB8AC3E}">
        <p14:creationId xmlns:p14="http://schemas.microsoft.com/office/powerpoint/2010/main" val="795645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Tập tin văn bản : Đọc tập tin </a:t>
            </a:r>
            <a:br>
              <a:rPr lang="vi-VN" dirty="0"/>
            </a:br>
            <a:r>
              <a:rPr lang="vi-VN" sz="2000" b="1" dirty="0">
                <a:solidFill>
                  <a:srgbClr val="0432FF"/>
                </a:solidFill>
              </a:rPr>
              <a:t>(2) Mở tập tin – chế độ mở</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71789368"/>
              </p:ext>
            </p:extLst>
          </p:nvPr>
        </p:nvGraphicFramePr>
        <p:xfrm>
          <a:off x="304800" y="1219200"/>
          <a:ext cx="8610600" cy="3942080"/>
        </p:xfrm>
        <a:graphic>
          <a:graphicData uri="http://schemas.openxmlformats.org/drawingml/2006/table">
            <a:tbl>
              <a:tblPr firstRow="1" bandRow="1">
                <a:tableStyleId>{D27102A9-8310-4765-A935-A1911B00CA55}</a:tableStyleId>
              </a:tblPr>
              <a:tblGrid>
                <a:gridCol w="1219200">
                  <a:extLst>
                    <a:ext uri="{9D8B030D-6E8A-4147-A177-3AD203B41FA5}">
                      <a16:colId xmlns="" xmlns:a16="http://schemas.microsoft.com/office/drawing/2014/main" val="1396670212"/>
                    </a:ext>
                  </a:extLst>
                </a:gridCol>
                <a:gridCol w="7391400">
                  <a:extLst>
                    <a:ext uri="{9D8B030D-6E8A-4147-A177-3AD203B41FA5}">
                      <a16:colId xmlns="" xmlns:a16="http://schemas.microsoft.com/office/drawing/2014/main" val="1209212525"/>
                    </a:ext>
                  </a:extLst>
                </a:gridCol>
              </a:tblGrid>
              <a:tr h="370840">
                <a:tc>
                  <a:txBody>
                    <a:bodyPr/>
                    <a:lstStyle/>
                    <a:p>
                      <a:r>
                        <a:rPr lang="en-US"/>
                        <a:t>Chế</a:t>
                      </a:r>
                      <a:r>
                        <a:rPr lang="en-US" baseline="0"/>
                        <a:t> độ</a:t>
                      </a:r>
                      <a:endParaRPr lang="en-US"/>
                    </a:p>
                  </a:txBody>
                  <a:tcPr/>
                </a:tc>
                <a:tc>
                  <a:txBody>
                    <a:bodyPr/>
                    <a:lstStyle/>
                    <a:p>
                      <a:pPr algn="ctr"/>
                      <a:r>
                        <a:rPr lang="en-US"/>
                        <a:t>Mô</a:t>
                      </a:r>
                      <a:r>
                        <a:rPr lang="en-US" baseline="0"/>
                        <a:t> tả</a:t>
                      </a:r>
                      <a:endParaRPr lang="en-US"/>
                    </a:p>
                  </a:txBody>
                  <a:tcPr/>
                </a:tc>
                <a:extLst>
                  <a:ext uri="{0D108BD9-81ED-4DB2-BD59-A6C34878D82A}">
                    <a16:rowId xmlns="" xmlns:a16="http://schemas.microsoft.com/office/drawing/2014/main" val="4056612585"/>
                  </a:ext>
                </a:extLst>
              </a:tr>
              <a:tr h="370840">
                <a:tc>
                  <a:txBody>
                    <a:bodyPr/>
                    <a:lstStyle/>
                    <a:p>
                      <a:r>
                        <a:rPr lang="en-US"/>
                        <a:t>r</a:t>
                      </a:r>
                    </a:p>
                  </a:txBody>
                  <a:tcPr/>
                </a:tc>
                <a:tc>
                  <a:txBody>
                    <a:bodyPr/>
                    <a:lstStyle/>
                    <a:p>
                      <a:r>
                        <a:rPr lang="en-US"/>
                        <a:t>Mở</a:t>
                      </a:r>
                      <a:r>
                        <a:rPr lang="en-US" baseline="0"/>
                        <a:t> tập tin để đọc.</a:t>
                      </a:r>
                      <a:endParaRPr lang="en-US"/>
                    </a:p>
                  </a:txBody>
                  <a:tcPr/>
                </a:tc>
                <a:extLst>
                  <a:ext uri="{0D108BD9-81ED-4DB2-BD59-A6C34878D82A}">
                    <a16:rowId xmlns="" xmlns:a16="http://schemas.microsoft.com/office/drawing/2014/main" val="2798843451"/>
                  </a:ext>
                </a:extLst>
              </a:tr>
              <a:tr h="370840">
                <a:tc>
                  <a:txBody>
                    <a:bodyPr/>
                    <a:lstStyle/>
                    <a:p>
                      <a:r>
                        <a:rPr lang="en-US"/>
                        <a:t>w</a:t>
                      </a:r>
                    </a:p>
                  </a:txBody>
                  <a:tcPr/>
                </a:tc>
                <a:tc>
                  <a:txBody>
                    <a:bodyPr/>
                    <a:lstStyle/>
                    <a:p>
                      <a:r>
                        <a:rPr lang="en-US"/>
                        <a:t>Mở</a:t>
                      </a:r>
                      <a:r>
                        <a:rPr lang="en-US" baseline="0"/>
                        <a:t> tập tin để ghi. Nếu tập tin đã tồn tại, xóa toàn bộ nội dung tập tin đó.</a:t>
                      </a:r>
                      <a:endParaRPr lang="en-US"/>
                    </a:p>
                  </a:txBody>
                  <a:tcPr/>
                </a:tc>
                <a:extLst>
                  <a:ext uri="{0D108BD9-81ED-4DB2-BD59-A6C34878D82A}">
                    <a16:rowId xmlns="" xmlns:a16="http://schemas.microsoft.com/office/drawing/2014/main" val="2763114324"/>
                  </a:ext>
                </a:extLst>
              </a:tr>
              <a:tr h="370840">
                <a:tc>
                  <a:txBody>
                    <a:bodyPr/>
                    <a:lstStyle/>
                    <a:p>
                      <a:r>
                        <a:rPr lang="en-US"/>
                        <a:t>a</a:t>
                      </a:r>
                    </a:p>
                  </a:txBody>
                  <a:tcPr/>
                </a:tc>
                <a:tc>
                  <a:txBody>
                    <a:bodyPr/>
                    <a:lstStyle/>
                    <a:p>
                      <a:r>
                        <a:rPr lang="en-US"/>
                        <a:t>Nối</a:t>
                      </a:r>
                      <a:r>
                        <a:rPr lang="en-US" baseline="0"/>
                        <a:t> tập tin. Mở tập tin đã có sẵn hoặc tạo mới tập tin, ghi vào đuôi của tập tin </a:t>
                      </a:r>
                      <a:r>
                        <a:rPr lang="vi-VN" baseline="0"/>
                        <a:t>nếu nó tồn tại</a:t>
                      </a:r>
                      <a:r>
                        <a:rPr lang="en-US" baseline="0"/>
                        <a:t>.</a:t>
                      </a:r>
                      <a:endParaRPr lang="en-US"/>
                    </a:p>
                  </a:txBody>
                  <a:tcPr/>
                </a:tc>
                <a:extLst>
                  <a:ext uri="{0D108BD9-81ED-4DB2-BD59-A6C34878D82A}">
                    <a16:rowId xmlns="" xmlns:a16="http://schemas.microsoft.com/office/drawing/2014/main" val="4038338929"/>
                  </a:ext>
                </a:extLst>
              </a:tr>
              <a:tr h="370840">
                <a:tc>
                  <a:txBody>
                    <a:bodyPr/>
                    <a:lstStyle/>
                    <a:p>
                      <a:r>
                        <a:rPr lang="en-US"/>
                        <a:t>r+</a:t>
                      </a:r>
                    </a:p>
                  </a:txBody>
                  <a:tcPr/>
                </a:tc>
                <a:tc>
                  <a:txBody>
                    <a:bodyPr/>
                    <a:lstStyle/>
                    <a:p>
                      <a:r>
                        <a:rPr lang="en-US"/>
                        <a:t>Mở</a:t>
                      </a:r>
                      <a:r>
                        <a:rPr lang="en-US" baseline="0"/>
                        <a:t> tập tin cho phép đọc lẫn ghi. Không tạo mới tập tin nếu tập tin chưa có sẵn.</a:t>
                      </a:r>
                      <a:endParaRPr lang="en-US"/>
                    </a:p>
                  </a:txBody>
                  <a:tcPr/>
                </a:tc>
                <a:extLst>
                  <a:ext uri="{0D108BD9-81ED-4DB2-BD59-A6C34878D82A}">
                    <a16:rowId xmlns="" xmlns:a16="http://schemas.microsoft.com/office/drawing/2014/main" val="2507413160"/>
                  </a:ext>
                </a:extLst>
              </a:tr>
              <a:tr h="370840">
                <a:tc>
                  <a:txBody>
                    <a:bodyPr/>
                    <a:lstStyle/>
                    <a:p>
                      <a:r>
                        <a:rPr lang="en-US"/>
                        <a:t>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Mở</a:t>
                      </a:r>
                      <a:r>
                        <a:rPr lang="en-US" baseline="0"/>
                        <a:t> tập tin cho phép đọc lẫn ghi. Tạo mới tập tin nếu tập tin chưa có sẵn.</a:t>
                      </a:r>
                      <a:endParaRPr lang="en-US"/>
                    </a:p>
                  </a:txBody>
                  <a:tcPr/>
                </a:tc>
                <a:extLst>
                  <a:ext uri="{0D108BD9-81ED-4DB2-BD59-A6C34878D82A}">
                    <a16:rowId xmlns="" xmlns:a16="http://schemas.microsoft.com/office/drawing/2014/main" val="1314851311"/>
                  </a:ext>
                </a:extLst>
              </a:tr>
              <a:tr h="370840">
                <a:tc>
                  <a:txBody>
                    <a:bodyPr/>
                    <a:lstStyle/>
                    <a:p>
                      <a:r>
                        <a:rPr lang="en-US"/>
                        <a:t>a+</a:t>
                      </a:r>
                    </a:p>
                  </a:txBody>
                  <a:tcPr/>
                </a:tc>
                <a:tc>
                  <a:txBody>
                    <a:bodyPr/>
                    <a:lstStyle/>
                    <a:p>
                      <a:r>
                        <a:rPr lang="en-US"/>
                        <a:t>Nối</a:t>
                      </a:r>
                      <a:r>
                        <a:rPr lang="en-US" baseline="0"/>
                        <a:t> tập tin, cho phép đọc tập tin. Mở tập tin đã có sẵn hoặc tạo mới tập tin, ghi vào đuôi của tập tin đó.</a:t>
                      </a:r>
                      <a:endParaRPr lang="en-US"/>
                    </a:p>
                  </a:txBody>
                  <a:tcPr/>
                </a:tc>
                <a:extLst>
                  <a:ext uri="{0D108BD9-81ED-4DB2-BD59-A6C34878D82A}">
                    <a16:rowId xmlns="" xmlns:a16="http://schemas.microsoft.com/office/drawing/2014/main" val="2105913274"/>
                  </a:ext>
                </a:extLst>
              </a:tr>
            </a:tbl>
          </a:graphicData>
        </a:graphic>
      </p:graphicFrame>
    </p:spTree>
    <p:extLst>
      <p:ext uri="{BB962C8B-B14F-4D97-AF65-F5344CB8AC3E}">
        <p14:creationId xmlns:p14="http://schemas.microsoft.com/office/powerpoint/2010/main" val="227346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235" y="1122522"/>
            <a:ext cx="6960877" cy="3477875"/>
          </a:xfrm>
          <a:prstGeom prst="rect">
            <a:avLst/>
          </a:prstGeom>
          <a:solidFill>
            <a:schemeClr val="bg2">
              <a:lumMod val="10000"/>
              <a:lumOff val="90000"/>
            </a:schemeClr>
          </a:solidFill>
        </p:spPr>
        <p:txBody>
          <a:bodyPr wrap="square">
            <a:spAutoFit/>
          </a:bodyPr>
          <a:lstStyle/>
          <a:p>
            <a:r>
              <a:rPr lang="en-US" sz="2000">
                <a:solidFill>
                  <a:srgbClr val="0000FF"/>
                </a:solidFill>
                <a:latin typeface="Consolas" charset="0"/>
              </a:rPr>
              <a:t>void</a:t>
            </a:r>
            <a:r>
              <a:rPr lang="en-US" sz="2000">
                <a:solidFill>
                  <a:prstClr val="black"/>
                </a:solidFill>
                <a:latin typeface="Consolas" charset="0"/>
              </a:rPr>
              <a:t> doc_tap_tin(FILE* file_ptr, </a:t>
            </a:r>
            <a:r>
              <a:rPr lang="en-US" sz="2000">
                <a:solidFill>
                  <a:srgbClr val="0000FF"/>
                </a:solidFill>
                <a:latin typeface="Consolas" charset="0"/>
              </a:rPr>
              <a:t>char</a:t>
            </a:r>
            <a:r>
              <a:rPr lang="en-US" sz="2000">
                <a:solidFill>
                  <a:prstClr val="black"/>
                </a:solidFill>
                <a:latin typeface="Consolas" charset="0"/>
              </a:rPr>
              <a:t>* buffer){</a:t>
            </a:r>
          </a:p>
          <a:p>
            <a:r>
              <a:rPr lang="de-DE" sz="2000">
                <a:solidFill>
                  <a:prstClr val="black"/>
                </a:solidFill>
                <a:latin typeface="Consolas" charset="0"/>
              </a:rPr>
              <a:t>	</a:t>
            </a:r>
            <a:r>
              <a:rPr lang="de-DE" sz="2000">
                <a:solidFill>
                  <a:srgbClr val="0000FF"/>
                </a:solidFill>
                <a:latin typeface="Consolas" charset="0"/>
              </a:rPr>
              <a:t>int</a:t>
            </a:r>
            <a:r>
              <a:rPr lang="de-DE" sz="2000">
                <a:solidFill>
                  <a:prstClr val="black"/>
                </a:solidFill>
                <a:latin typeface="Consolas" charset="0"/>
              </a:rPr>
              <a:t> index = 0;</a:t>
            </a:r>
          </a:p>
          <a:p>
            <a:r>
              <a:rPr lang="de-DE" sz="2000">
                <a:solidFill>
                  <a:prstClr val="black"/>
                </a:solidFill>
                <a:latin typeface="Consolas" charset="0"/>
              </a:rPr>
              <a:t>	</a:t>
            </a:r>
          </a:p>
          <a:p>
            <a:r>
              <a:rPr lang="de-DE" sz="2000">
                <a:solidFill>
                  <a:prstClr val="black"/>
                </a:solidFill>
                <a:latin typeface="Consolas" charset="0"/>
              </a:rPr>
              <a:t>	</a:t>
            </a:r>
            <a:r>
              <a:rPr lang="de-DE" sz="2000">
                <a:solidFill>
                  <a:srgbClr val="0000FF"/>
                </a:solidFill>
                <a:latin typeface="Consolas" charset="0"/>
              </a:rPr>
              <a:t>int</a:t>
            </a:r>
            <a:r>
              <a:rPr lang="de-DE" sz="2000">
                <a:solidFill>
                  <a:prstClr val="black"/>
                </a:solidFill>
                <a:latin typeface="Consolas" charset="0"/>
              </a:rPr>
              <a:t> ch = fgetc(file_ptr);</a:t>
            </a:r>
          </a:p>
          <a:p>
            <a:r>
              <a:rPr lang="de-DE" sz="2000">
                <a:solidFill>
                  <a:prstClr val="black"/>
                </a:solidFill>
                <a:latin typeface="Consolas" charset="0"/>
              </a:rPr>
              <a:t>	</a:t>
            </a:r>
            <a:r>
              <a:rPr lang="de-DE" sz="2000">
                <a:solidFill>
                  <a:srgbClr val="0000FF"/>
                </a:solidFill>
                <a:latin typeface="Consolas" charset="0"/>
              </a:rPr>
              <a:t>while</a:t>
            </a:r>
            <a:r>
              <a:rPr lang="de-DE" sz="2000">
                <a:solidFill>
                  <a:prstClr val="black"/>
                </a:solidFill>
                <a:latin typeface="Consolas" charset="0"/>
              </a:rPr>
              <a:t>(ch != EOF){</a:t>
            </a:r>
          </a:p>
          <a:p>
            <a:r>
              <a:rPr lang="de-DE" sz="2000">
                <a:solidFill>
                  <a:prstClr val="black"/>
                </a:solidFill>
                <a:latin typeface="Consolas" charset="0"/>
              </a:rPr>
              <a:t>		buffer[index] = ch;</a:t>
            </a:r>
          </a:p>
          <a:p>
            <a:r>
              <a:rPr lang="de-DE" sz="2000">
                <a:solidFill>
                  <a:prstClr val="black"/>
                </a:solidFill>
                <a:latin typeface="Consolas" charset="0"/>
              </a:rPr>
              <a:t>		ch = fgetc(file_ptr);</a:t>
            </a:r>
          </a:p>
          <a:p>
            <a:r>
              <a:rPr lang="de-DE" sz="2000">
                <a:solidFill>
                  <a:prstClr val="black"/>
                </a:solidFill>
                <a:latin typeface="Consolas" charset="0"/>
              </a:rPr>
              <a:t>		index += 1;</a:t>
            </a:r>
          </a:p>
          <a:p>
            <a:r>
              <a:rPr lang="de-DE" sz="2000">
                <a:solidFill>
                  <a:prstClr val="black"/>
                </a:solidFill>
                <a:latin typeface="Consolas" charset="0"/>
              </a:rPr>
              <a:t>	}</a:t>
            </a:r>
          </a:p>
          <a:p>
            <a:r>
              <a:rPr lang="en-US" sz="2000">
                <a:solidFill>
                  <a:prstClr val="black"/>
                </a:solidFill>
                <a:latin typeface="Consolas" charset="0"/>
              </a:rPr>
              <a:t>	buffer[index] = </a:t>
            </a:r>
            <a:r>
              <a:rPr lang="en-US" sz="2000">
                <a:solidFill>
                  <a:srgbClr val="A31515"/>
                </a:solidFill>
                <a:latin typeface="Consolas" charset="0"/>
              </a:rPr>
              <a:t>'\0'</a:t>
            </a:r>
            <a:r>
              <a:rPr lang="en-US" sz="2000">
                <a:solidFill>
                  <a:prstClr val="black"/>
                </a:solidFill>
                <a:latin typeface="Consolas" charset="0"/>
              </a:rPr>
              <a:t>;</a:t>
            </a:r>
          </a:p>
          <a:p>
            <a:r>
              <a:rPr lang="en-US" sz="2000">
                <a:solidFill>
                  <a:prstClr val="black"/>
                </a:solidFill>
                <a:latin typeface="Consolas" charset="0"/>
              </a:rPr>
              <a:t>}</a:t>
            </a:r>
          </a:p>
        </p:txBody>
      </p:sp>
      <p:sp>
        <p:nvSpPr>
          <p:cNvPr id="2" name="Title 1"/>
          <p:cNvSpPr>
            <a:spLocks noGrp="1"/>
          </p:cNvSpPr>
          <p:nvPr>
            <p:ph type="title"/>
          </p:nvPr>
        </p:nvSpPr>
        <p:spPr/>
        <p:txBody>
          <a:bodyPr/>
          <a:lstStyle/>
          <a:p>
            <a:r>
              <a:rPr lang="vi-VN" dirty="0"/>
              <a:t>Tập tin văn bản : Đọc tập tin </a:t>
            </a:r>
            <a:br>
              <a:rPr lang="vi-VN" dirty="0"/>
            </a:br>
            <a:r>
              <a:rPr lang="vi-VN" sz="2000" b="1" dirty="0">
                <a:solidFill>
                  <a:srgbClr val="0432FF"/>
                </a:solidFill>
              </a:rPr>
              <a:t>(3) Đọc tất cả các ký tự trong tập tin vào một bộ đệm</a:t>
            </a:r>
          </a:p>
        </p:txBody>
      </p:sp>
      <p:grpSp>
        <p:nvGrpSpPr>
          <p:cNvPr id="11" name="Group 10"/>
          <p:cNvGrpSpPr/>
          <p:nvPr/>
        </p:nvGrpSpPr>
        <p:grpSpPr>
          <a:xfrm>
            <a:off x="5629799" y="2826823"/>
            <a:ext cx="3285601" cy="3153186"/>
            <a:chOff x="304800" y="1213366"/>
            <a:chExt cx="4953000" cy="4753386"/>
          </a:xfrm>
        </p:grpSpPr>
        <p:sp>
          <p:nvSpPr>
            <p:cNvPr id="12" name="Rectangle 11"/>
            <p:cNvSpPr/>
            <p:nvPr/>
          </p:nvSpPr>
          <p:spPr bwMode="auto">
            <a:xfrm>
              <a:off x="1409254" y="1981200"/>
              <a:ext cx="2590800" cy="457200"/>
            </a:xfrm>
            <a:prstGeom prst="rect">
              <a:avLst/>
            </a:prstGeom>
            <a:solidFill>
              <a:schemeClr val="bg2">
                <a:lumMod val="10000"/>
                <a:lumOff val="90000"/>
              </a:schemeClr>
            </a:solid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vi-VN" sz="1200" i="0" u="none" strike="noStrike" cap="none" normalizeH="0" baseline="0" smtClean="0">
                  <a:ln>
                    <a:noFill/>
                  </a:ln>
                  <a:solidFill>
                    <a:srgbClr val="0432FF"/>
                  </a:solidFill>
                  <a:effectLst/>
                  <a:latin typeface="Tahoma" pitchFamily="34" charset="0"/>
                </a:rPr>
                <a:t>CH = Đọc một ký tự</a:t>
              </a:r>
              <a:endParaRPr kumimoji="0" lang="en-US" sz="1200" i="0" u="none" strike="noStrike" cap="none" normalizeH="0" baseline="0" smtClean="0">
                <a:ln>
                  <a:noFill/>
                </a:ln>
                <a:solidFill>
                  <a:srgbClr val="0432FF"/>
                </a:solidFill>
                <a:effectLst/>
                <a:latin typeface="Tahoma" pitchFamily="34" charset="0"/>
              </a:endParaRPr>
            </a:p>
          </p:txBody>
        </p:sp>
        <p:grpSp>
          <p:nvGrpSpPr>
            <p:cNvPr id="13" name="Group 12"/>
            <p:cNvGrpSpPr/>
            <p:nvPr/>
          </p:nvGrpSpPr>
          <p:grpSpPr>
            <a:xfrm>
              <a:off x="1523108" y="2918752"/>
              <a:ext cx="2362200" cy="685800"/>
              <a:chOff x="2247900" y="3200400"/>
              <a:chExt cx="2362200" cy="685800"/>
            </a:xfrm>
          </p:grpSpPr>
          <p:sp>
            <p:nvSpPr>
              <p:cNvPr id="35" name="Diamond 34"/>
              <p:cNvSpPr/>
              <p:nvPr/>
            </p:nvSpPr>
            <p:spPr bwMode="auto">
              <a:xfrm>
                <a:off x="2247900" y="3200400"/>
                <a:ext cx="2362200" cy="685800"/>
              </a:xfrm>
              <a:prstGeom prst="diamond">
                <a:avLst/>
              </a:prstGeom>
              <a:solidFill>
                <a:schemeClr val="bg2">
                  <a:lumMod val="10000"/>
                  <a:lumOff val="90000"/>
                </a:schemeClr>
              </a:solid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Tahoma" pitchFamily="34" charset="0"/>
                </a:endParaRPr>
              </a:p>
            </p:txBody>
          </p:sp>
          <p:sp>
            <p:nvSpPr>
              <p:cNvPr id="36" name="TextBox 35"/>
              <p:cNvSpPr txBox="1"/>
              <p:nvPr/>
            </p:nvSpPr>
            <p:spPr>
              <a:xfrm>
                <a:off x="2742307" y="3358633"/>
                <a:ext cx="1474553" cy="417573"/>
              </a:xfrm>
              <a:prstGeom prst="rect">
                <a:avLst/>
              </a:prstGeom>
              <a:noFill/>
              <a:ln>
                <a:noFill/>
              </a:ln>
            </p:spPr>
            <p:txBody>
              <a:bodyPr wrap="none" rtlCol="0">
                <a:spAutoFit/>
              </a:bodyPr>
              <a:lstStyle/>
              <a:p>
                <a:r>
                  <a:rPr lang="vi-VN" sz="1200">
                    <a:solidFill>
                      <a:srgbClr val="0432FF"/>
                    </a:solidFill>
                  </a:rPr>
                  <a:t>CH &lt;&gt; EOF</a:t>
                </a:r>
                <a:endParaRPr lang="en-US" sz="1200">
                  <a:solidFill>
                    <a:srgbClr val="0432FF"/>
                  </a:solidFill>
                </a:endParaRPr>
              </a:p>
            </p:txBody>
          </p:sp>
        </p:grpSp>
        <p:sp>
          <p:nvSpPr>
            <p:cNvPr id="15" name="Rectangle 14"/>
            <p:cNvSpPr/>
            <p:nvPr/>
          </p:nvSpPr>
          <p:spPr bwMode="auto">
            <a:xfrm>
              <a:off x="1408362" y="4084904"/>
              <a:ext cx="2590800" cy="700748"/>
            </a:xfrm>
            <a:prstGeom prst="rect">
              <a:avLst/>
            </a:prstGeom>
            <a:solidFill>
              <a:schemeClr val="bg2">
                <a:lumMod val="10000"/>
                <a:lumOff val="90000"/>
              </a:schemeClr>
            </a:solid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vi-VN" sz="1200" i="0" u="none" strike="noStrike" cap="none" normalizeH="0" baseline="0" smtClean="0">
                  <a:ln>
                    <a:noFill/>
                  </a:ln>
                  <a:solidFill>
                    <a:srgbClr val="0432FF"/>
                  </a:solidFill>
                  <a:effectLst/>
                </a:rPr>
                <a:t>Đưa CH vào bộ đệm</a:t>
              </a:r>
            </a:p>
            <a:p>
              <a:pPr algn="ctr"/>
              <a:r>
                <a:rPr lang="vi-VN" sz="1200">
                  <a:solidFill>
                    <a:srgbClr val="0432FF"/>
                  </a:solidFill>
                </a:rPr>
                <a:t>CH = Đọc một ký tự</a:t>
              </a:r>
              <a:endParaRPr lang="en-US" sz="1200">
                <a:solidFill>
                  <a:srgbClr val="0432FF"/>
                </a:solidFill>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i="0" u="none" strike="noStrike" cap="none" normalizeH="0" baseline="0" smtClean="0">
                <a:ln>
                  <a:noFill/>
                </a:ln>
                <a:solidFill>
                  <a:srgbClr val="0432FF"/>
                </a:solidFill>
                <a:effectLst/>
              </a:endParaRPr>
            </a:p>
          </p:txBody>
        </p:sp>
        <p:cxnSp>
          <p:nvCxnSpPr>
            <p:cNvPr id="16" name="Straight Arrow Connector 15"/>
            <p:cNvCxnSpPr>
              <a:stCxn id="12" idx="2"/>
            </p:cNvCxnSpPr>
            <p:nvPr/>
          </p:nvCxnSpPr>
          <p:spPr bwMode="auto">
            <a:xfrm flipH="1">
              <a:off x="2704208" y="2438400"/>
              <a:ext cx="446" cy="457200"/>
            </a:xfrm>
            <a:prstGeom prst="straightConnector1">
              <a:avLst/>
            </a:prstGeom>
            <a:solidFill>
              <a:schemeClr val="accent1"/>
            </a:solidFill>
            <a:ln w="28575" cap="flat" cmpd="sng" algn="ctr">
              <a:solidFill>
                <a:srgbClr val="0070C0"/>
              </a:solidFill>
              <a:prstDash val="solid"/>
              <a:round/>
              <a:headEnd type="none" w="med" len="med"/>
              <a:tailEnd type="triangle"/>
            </a:ln>
            <a:effectLst/>
          </p:spPr>
        </p:cxnSp>
        <p:cxnSp>
          <p:nvCxnSpPr>
            <p:cNvPr id="19" name="Straight Arrow Connector 18"/>
            <p:cNvCxnSpPr>
              <a:stCxn id="28" idx="2"/>
            </p:cNvCxnSpPr>
            <p:nvPr/>
          </p:nvCxnSpPr>
          <p:spPr bwMode="auto">
            <a:xfrm flipH="1">
              <a:off x="2703762" y="3604552"/>
              <a:ext cx="446" cy="480352"/>
            </a:xfrm>
            <a:prstGeom prst="straightConnector1">
              <a:avLst/>
            </a:prstGeom>
            <a:solidFill>
              <a:schemeClr val="accent1"/>
            </a:solidFill>
            <a:ln w="28575" cap="flat" cmpd="sng" algn="ctr">
              <a:solidFill>
                <a:srgbClr val="0070C0"/>
              </a:solidFill>
              <a:prstDash val="solid"/>
              <a:round/>
              <a:headEnd type="none" w="med" len="med"/>
              <a:tailEnd type="triangle"/>
            </a:ln>
            <a:effectLst/>
          </p:spPr>
        </p:cxnSp>
        <p:cxnSp>
          <p:nvCxnSpPr>
            <p:cNvPr id="22" name="Straight Arrow Connector 21"/>
            <p:cNvCxnSpPr>
              <a:stCxn id="28" idx="3"/>
            </p:cNvCxnSpPr>
            <p:nvPr/>
          </p:nvCxnSpPr>
          <p:spPr bwMode="auto">
            <a:xfrm>
              <a:off x="3885308" y="3261652"/>
              <a:ext cx="724792" cy="0"/>
            </a:xfrm>
            <a:prstGeom prst="straightConnector1">
              <a:avLst/>
            </a:prstGeom>
            <a:solidFill>
              <a:schemeClr val="accent1"/>
            </a:solidFill>
            <a:ln w="28575" cap="flat" cmpd="sng" algn="ctr">
              <a:solidFill>
                <a:srgbClr val="0070C0"/>
              </a:solidFill>
              <a:prstDash val="solid"/>
              <a:round/>
              <a:headEnd type="none" w="med" len="med"/>
              <a:tailEnd type="none" w="med" len="med"/>
            </a:ln>
            <a:effectLst/>
          </p:spPr>
        </p:cxnSp>
        <p:cxnSp>
          <p:nvCxnSpPr>
            <p:cNvPr id="23" name="Straight Arrow Connector 22"/>
            <p:cNvCxnSpPr/>
            <p:nvPr/>
          </p:nvCxnSpPr>
          <p:spPr bwMode="auto">
            <a:xfrm>
              <a:off x="2704208" y="1213366"/>
              <a:ext cx="446" cy="767834"/>
            </a:xfrm>
            <a:prstGeom prst="straightConnector1">
              <a:avLst/>
            </a:prstGeom>
            <a:solidFill>
              <a:schemeClr val="accent1"/>
            </a:solidFill>
            <a:ln w="28575" cap="flat" cmpd="sng" algn="ctr">
              <a:solidFill>
                <a:srgbClr val="0070C0"/>
              </a:solidFill>
              <a:prstDash val="solid"/>
              <a:round/>
              <a:headEnd type="none" w="med" len="med"/>
              <a:tailEnd type="triangle"/>
            </a:ln>
            <a:effectLst/>
          </p:spPr>
        </p:cxnSp>
        <p:cxnSp>
          <p:nvCxnSpPr>
            <p:cNvPr id="24" name="Straight Arrow Connector 23"/>
            <p:cNvCxnSpPr/>
            <p:nvPr/>
          </p:nvCxnSpPr>
          <p:spPr bwMode="auto">
            <a:xfrm flipH="1">
              <a:off x="2703762" y="4759220"/>
              <a:ext cx="446" cy="480352"/>
            </a:xfrm>
            <a:prstGeom prst="straightConnector1">
              <a:avLst/>
            </a:prstGeom>
            <a:solidFill>
              <a:schemeClr val="accent1"/>
            </a:solidFill>
            <a:ln w="28575" cap="flat" cmpd="sng" algn="ctr">
              <a:solidFill>
                <a:srgbClr val="0070C0"/>
              </a:solidFill>
              <a:prstDash val="solid"/>
              <a:round/>
              <a:headEnd type="none" w="med" len="med"/>
              <a:tailEnd type="none" w="med" len="med"/>
            </a:ln>
            <a:effectLst/>
          </p:spPr>
        </p:cxnSp>
        <p:cxnSp>
          <p:nvCxnSpPr>
            <p:cNvPr id="25" name="Straight Connector 24"/>
            <p:cNvCxnSpPr/>
            <p:nvPr/>
          </p:nvCxnSpPr>
          <p:spPr bwMode="auto">
            <a:xfrm flipH="1">
              <a:off x="762000" y="5239572"/>
              <a:ext cx="1941762" cy="0"/>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26" name="Straight Connector 25"/>
            <p:cNvCxnSpPr/>
            <p:nvPr/>
          </p:nvCxnSpPr>
          <p:spPr bwMode="auto">
            <a:xfrm flipV="1">
              <a:off x="762000" y="2667000"/>
              <a:ext cx="0" cy="2572572"/>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27" name="Straight Arrow Connector 26"/>
            <p:cNvCxnSpPr/>
            <p:nvPr/>
          </p:nvCxnSpPr>
          <p:spPr bwMode="auto">
            <a:xfrm flipV="1">
              <a:off x="762000" y="2641661"/>
              <a:ext cx="1844334" cy="13855"/>
            </a:xfrm>
            <a:prstGeom prst="straightConnector1">
              <a:avLst/>
            </a:prstGeom>
            <a:solidFill>
              <a:schemeClr val="accent1"/>
            </a:solidFill>
            <a:ln w="28575" cap="flat" cmpd="sng" algn="ctr">
              <a:solidFill>
                <a:srgbClr val="0070C0"/>
              </a:solidFill>
              <a:prstDash val="solid"/>
              <a:round/>
              <a:headEnd type="none" w="med" len="med"/>
              <a:tailEnd type="triangle"/>
            </a:ln>
            <a:effectLst/>
          </p:spPr>
        </p:cxnSp>
        <p:sp>
          <p:nvSpPr>
            <p:cNvPr id="28" name="Oval 27"/>
            <p:cNvSpPr/>
            <p:nvPr/>
          </p:nvSpPr>
          <p:spPr bwMode="auto">
            <a:xfrm>
              <a:off x="2627562" y="2579316"/>
              <a:ext cx="152400" cy="152400"/>
            </a:xfrm>
            <a:prstGeom prst="ellipse">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Tahoma" pitchFamily="34" charset="0"/>
              </a:endParaRPr>
            </a:p>
          </p:txBody>
        </p:sp>
        <p:cxnSp>
          <p:nvCxnSpPr>
            <p:cNvPr id="29" name="Straight Connector 28"/>
            <p:cNvCxnSpPr/>
            <p:nvPr/>
          </p:nvCxnSpPr>
          <p:spPr bwMode="auto">
            <a:xfrm flipV="1">
              <a:off x="4610100" y="3261652"/>
              <a:ext cx="0" cy="2224748"/>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30" name="Straight Connector 29"/>
            <p:cNvCxnSpPr/>
            <p:nvPr/>
          </p:nvCxnSpPr>
          <p:spPr bwMode="auto">
            <a:xfrm flipH="1">
              <a:off x="2703762" y="5488954"/>
              <a:ext cx="1941762" cy="0"/>
            </a:xfrm>
            <a:prstGeom prst="line">
              <a:avLst/>
            </a:prstGeom>
            <a:solidFill>
              <a:schemeClr val="accent1"/>
            </a:solidFill>
            <a:ln w="28575" cap="flat" cmpd="sng" algn="ctr">
              <a:solidFill>
                <a:srgbClr val="0070C0"/>
              </a:solidFill>
              <a:prstDash val="solid"/>
              <a:round/>
              <a:headEnd type="none" w="med" len="med"/>
              <a:tailEnd type="none" w="med" len="med"/>
            </a:ln>
            <a:effectLst/>
          </p:spPr>
        </p:cxnSp>
        <p:cxnSp>
          <p:nvCxnSpPr>
            <p:cNvPr id="31" name="Straight Arrow Connector 30"/>
            <p:cNvCxnSpPr/>
            <p:nvPr/>
          </p:nvCxnSpPr>
          <p:spPr bwMode="auto">
            <a:xfrm flipH="1">
              <a:off x="2703316" y="5486400"/>
              <a:ext cx="446" cy="480352"/>
            </a:xfrm>
            <a:prstGeom prst="straightConnector1">
              <a:avLst/>
            </a:prstGeom>
            <a:solidFill>
              <a:schemeClr val="accent1"/>
            </a:solidFill>
            <a:ln w="28575" cap="flat" cmpd="sng" algn="ctr">
              <a:solidFill>
                <a:srgbClr val="0070C0"/>
              </a:solidFill>
              <a:prstDash val="solid"/>
              <a:round/>
              <a:headEnd type="none" w="med" len="med"/>
              <a:tailEnd type="triangle"/>
            </a:ln>
            <a:effectLst/>
          </p:spPr>
        </p:cxnSp>
        <p:sp>
          <p:nvSpPr>
            <p:cNvPr id="32" name="Rectangle 31"/>
            <p:cNvSpPr/>
            <p:nvPr/>
          </p:nvSpPr>
          <p:spPr bwMode="auto">
            <a:xfrm>
              <a:off x="304800" y="1597283"/>
              <a:ext cx="4953000" cy="4129293"/>
            </a:xfrm>
            <a:prstGeom prst="rect">
              <a:avLst/>
            </a:prstGeom>
            <a:noFill/>
            <a:ln w="28575" cap="flat" cmpd="sng" algn="ctr">
              <a:solidFill>
                <a:srgbClr val="0070C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Tahoma" pitchFamily="34" charset="0"/>
              </a:endParaRPr>
            </a:p>
          </p:txBody>
        </p:sp>
        <p:sp>
          <p:nvSpPr>
            <p:cNvPr id="33" name="TextBox 32"/>
            <p:cNvSpPr txBox="1"/>
            <p:nvPr/>
          </p:nvSpPr>
          <p:spPr>
            <a:xfrm>
              <a:off x="3849884" y="2929144"/>
              <a:ext cx="831762" cy="417572"/>
            </a:xfrm>
            <a:prstGeom prst="rect">
              <a:avLst/>
            </a:prstGeom>
            <a:noFill/>
            <a:ln>
              <a:noFill/>
            </a:ln>
          </p:spPr>
          <p:txBody>
            <a:bodyPr wrap="none" rtlCol="0">
              <a:spAutoFit/>
            </a:bodyPr>
            <a:lstStyle/>
            <a:p>
              <a:r>
                <a:rPr lang="vi-VN" sz="1200" b="1">
                  <a:solidFill>
                    <a:srgbClr val="0432FF"/>
                  </a:solidFill>
                </a:rPr>
                <a:t>false</a:t>
              </a:r>
              <a:endParaRPr lang="en-US" sz="1200" b="1">
                <a:solidFill>
                  <a:srgbClr val="0432FF"/>
                </a:solidFill>
              </a:endParaRPr>
            </a:p>
          </p:txBody>
        </p:sp>
        <p:sp>
          <p:nvSpPr>
            <p:cNvPr id="34" name="TextBox 33"/>
            <p:cNvSpPr txBox="1"/>
            <p:nvPr/>
          </p:nvSpPr>
          <p:spPr>
            <a:xfrm>
              <a:off x="2677117" y="3706821"/>
              <a:ext cx="761683" cy="417572"/>
            </a:xfrm>
            <a:prstGeom prst="rect">
              <a:avLst/>
            </a:prstGeom>
            <a:noFill/>
            <a:ln>
              <a:noFill/>
            </a:ln>
          </p:spPr>
          <p:txBody>
            <a:bodyPr wrap="none" rtlCol="0">
              <a:spAutoFit/>
            </a:bodyPr>
            <a:lstStyle/>
            <a:p>
              <a:r>
                <a:rPr lang="vi-VN" sz="1200" b="1">
                  <a:solidFill>
                    <a:srgbClr val="0432FF"/>
                  </a:solidFill>
                </a:rPr>
                <a:t>true</a:t>
              </a:r>
              <a:endParaRPr lang="en-US" sz="1200" b="1">
                <a:solidFill>
                  <a:srgbClr val="0432FF"/>
                </a:solidFill>
              </a:endParaRPr>
            </a:p>
          </p:txBody>
        </p:sp>
      </p:grpSp>
      <p:sp>
        <p:nvSpPr>
          <p:cNvPr id="4" name="TextBox 3"/>
          <p:cNvSpPr txBox="1"/>
          <p:nvPr/>
        </p:nvSpPr>
        <p:spPr>
          <a:xfrm flipH="1">
            <a:off x="63526" y="5338308"/>
            <a:ext cx="4662682" cy="646331"/>
          </a:xfrm>
          <a:prstGeom prst="rect">
            <a:avLst/>
          </a:prstGeom>
          <a:noFill/>
        </p:spPr>
        <p:txBody>
          <a:bodyPr wrap="square" rtlCol="0">
            <a:spAutoFit/>
          </a:bodyPr>
          <a:lstStyle/>
          <a:p>
            <a:pPr algn="ctr"/>
            <a:r>
              <a:rPr lang="en-US">
                <a:solidFill>
                  <a:srgbClr val="0432FF"/>
                </a:solidFill>
              </a:rPr>
              <a:t>Gi</a:t>
            </a:r>
            <a:r>
              <a:rPr lang="vi-VN">
                <a:solidFill>
                  <a:srgbClr val="0432FF"/>
                </a:solidFill>
              </a:rPr>
              <a:t>ả sử buffer đủ lớn để chứa toàn bộ dữ liệu từ tập tin</a:t>
            </a:r>
            <a:endParaRPr lang="en-US">
              <a:solidFill>
                <a:srgbClr val="0432FF"/>
              </a:solidFill>
            </a:endParaRPr>
          </a:p>
        </p:txBody>
      </p:sp>
    </p:spTree>
    <p:extLst>
      <p:ext uri="{BB962C8B-B14F-4D97-AF65-F5344CB8AC3E}">
        <p14:creationId xmlns:p14="http://schemas.microsoft.com/office/powerpoint/2010/main" val="895459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235" y="1122522"/>
            <a:ext cx="6960877" cy="3477875"/>
          </a:xfrm>
          <a:prstGeom prst="rect">
            <a:avLst/>
          </a:prstGeom>
          <a:solidFill>
            <a:schemeClr val="bg2">
              <a:lumMod val="10000"/>
              <a:lumOff val="90000"/>
            </a:schemeClr>
          </a:solidFill>
        </p:spPr>
        <p:txBody>
          <a:bodyPr wrap="square">
            <a:spAutoFit/>
          </a:bodyPr>
          <a:lstStyle/>
          <a:p>
            <a:r>
              <a:rPr lang="en-US" sz="2000">
                <a:solidFill>
                  <a:srgbClr val="0000FF"/>
                </a:solidFill>
                <a:latin typeface="Consolas" charset="0"/>
              </a:rPr>
              <a:t>void</a:t>
            </a:r>
            <a:r>
              <a:rPr lang="en-US" sz="2000">
                <a:solidFill>
                  <a:prstClr val="black"/>
                </a:solidFill>
                <a:latin typeface="Consolas" charset="0"/>
              </a:rPr>
              <a:t> doc_tap_tin(FILE* file_ptr, </a:t>
            </a:r>
            <a:r>
              <a:rPr lang="en-US" sz="2000">
                <a:solidFill>
                  <a:srgbClr val="0000FF"/>
                </a:solidFill>
                <a:latin typeface="Consolas" charset="0"/>
              </a:rPr>
              <a:t>char</a:t>
            </a:r>
            <a:r>
              <a:rPr lang="en-US" sz="2000">
                <a:solidFill>
                  <a:prstClr val="black"/>
                </a:solidFill>
                <a:latin typeface="Consolas" charset="0"/>
              </a:rPr>
              <a:t>* buffer){</a:t>
            </a:r>
          </a:p>
          <a:p>
            <a:r>
              <a:rPr lang="de-DE" sz="2000">
                <a:solidFill>
                  <a:prstClr val="black"/>
                </a:solidFill>
                <a:latin typeface="Consolas" charset="0"/>
              </a:rPr>
              <a:t>	</a:t>
            </a:r>
            <a:r>
              <a:rPr lang="de-DE" sz="2000">
                <a:solidFill>
                  <a:srgbClr val="0000FF"/>
                </a:solidFill>
                <a:latin typeface="Consolas" charset="0"/>
              </a:rPr>
              <a:t>int</a:t>
            </a:r>
            <a:r>
              <a:rPr lang="de-DE" sz="2000">
                <a:solidFill>
                  <a:prstClr val="black"/>
                </a:solidFill>
                <a:latin typeface="Consolas" charset="0"/>
              </a:rPr>
              <a:t> index = 0;</a:t>
            </a:r>
          </a:p>
          <a:p>
            <a:r>
              <a:rPr lang="de-DE" sz="2000">
                <a:solidFill>
                  <a:prstClr val="black"/>
                </a:solidFill>
                <a:latin typeface="Consolas" charset="0"/>
              </a:rPr>
              <a:t>	</a:t>
            </a:r>
          </a:p>
          <a:p>
            <a:r>
              <a:rPr lang="de-DE" sz="2000">
                <a:solidFill>
                  <a:prstClr val="black"/>
                </a:solidFill>
                <a:latin typeface="Consolas" charset="0"/>
              </a:rPr>
              <a:t>	</a:t>
            </a:r>
            <a:r>
              <a:rPr lang="de-DE" sz="2000">
                <a:solidFill>
                  <a:srgbClr val="0000FF"/>
                </a:solidFill>
                <a:latin typeface="Consolas" charset="0"/>
              </a:rPr>
              <a:t>int</a:t>
            </a:r>
            <a:r>
              <a:rPr lang="de-DE" sz="2000">
                <a:solidFill>
                  <a:prstClr val="black"/>
                </a:solidFill>
                <a:latin typeface="Consolas" charset="0"/>
              </a:rPr>
              <a:t> ch = fgetc(file_ptr);</a:t>
            </a:r>
          </a:p>
          <a:p>
            <a:r>
              <a:rPr lang="de-DE" sz="2000">
                <a:solidFill>
                  <a:prstClr val="black"/>
                </a:solidFill>
                <a:latin typeface="Consolas" charset="0"/>
              </a:rPr>
              <a:t>	</a:t>
            </a:r>
            <a:r>
              <a:rPr lang="de-DE" sz="2000">
                <a:solidFill>
                  <a:srgbClr val="0000FF"/>
                </a:solidFill>
                <a:latin typeface="Consolas" charset="0"/>
              </a:rPr>
              <a:t>while</a:t>
            </a:r>
            <a:r>
              <a:rPr lang="de-DE" sz="2000">
                <a:solidFill>
                  <a:prstClr val="black"/>
                </a:solidFill>
                <a:latin typeface="Consolas" charset="0"/>
              </a:rPr>
              <a:t>(ch != EOF){</a:t>
            </a:r>
          </a:p>
          <a:p>
            <a:r>
              <a:rPr lang="de-DE" sz="2000">
                <a:solidFill>
                  <a:prstClr val="black"/>
                </a:solidFill>
                <a:latin typeface="Consolas" charset="0"/>
              </a:rPr>
              <a:t>		buffer[index] = ch;</a:t>
            </a:r>
          </a:p>
          <a:p>
            <a:r>
              <a:rPr lang="de-DE" sz="2000">
                <a:solidFill>
                  <a:prstClr val="black"/>
                </a:solidFill>
                <a:latin typeface="Consolas" charset="0"/>
              </a:rPr>
              <a:t>		ch = fgetc(file_ptr);</a:t>
            </a:r>
          </a:p>
          <a:p>
            <a:r>
              <a:rPr lang="de-DE" sz="2000">
                <a:solidFill>
                  <a:prstClr val="black"/>
                </a:solidFill>
                <a:latin typeface="Consolas" charset="0"/>
              </a:rPr>
              <a:t>		index += 1;</a:t>
            </a:r>
          </a:p>
          <a:p>
            <a:r>
              <a:rPr lang="de-DE" sz="2000">
                <a:solidFill>
                  <a:prstClr val="black"/>
                </a:solidFill>
                <a:latin typeface="Consolas" charset="0"/>
              </a:rPr>
              <a:t>	}</a:t>
            </a:r>
          </a:p>
          <a:p>
            <a:r>
              <a:rPr lang="en-US" sz="2000">
                <a:solidFill>
                  <a:prstClr val="black"/>
                </a:solidFill>
                <a:latin typeface="Consolas" charset="0"/>
              </a:rPr>
              <a:t>	buffer[index] = </a:t>
            </a:r>
            <a:r>
              <a:rPr lang="en-US" sz="2000">
                <a:solidFill>
                  <a:srgbClr val="A31515"/>
                </a:solidFill>
                <a:latin typeface="Consolas" charset="0"/>
              </a:rPr>
              <a:t>'\0'</a:t>
            </a:r>
            <a:r>
              <a:rPr lang="en-US" sz="2000">
                <a:solidFill>
                  <a:prstClr val="black"/>
                </a:solidFill>
                <a:latin typeface="Consolas" charset="0"/>
              </a:rPr>
              <a:t>;</a:t>
            </a:r>
          </a:p>
          <a:p>
            <a:r>
              <a:rPr lang="en-US" sz="2000">
                <a:solidFill>
                  <a:prstClr val="black"/>
                </a:solidFill>
                <a:latin typeface="Consolas" charset="0"/>
              </a:rPr>
              <a:t>}</a:t>
            </a:r>
          </a:p>
        </p:txBody>
      </p:sp>
      <p:sp>
        <p:nvSpPr>
          <p:cNvPr id="2" name="Title 1"/>
          <p:cNvSpPr>
            <a:spLocks noGrp="1"/>
          </p:cNvSpPr>
          <p:nvPr>
            <p:ph type="title"/>
          </p:nvPr>
        </p:nvSpPr>
        <p:spPr/>
        <p:txBody>
          <a:bodyPr/>
          <a:lstStyle/>
          <a:p>
            <a:r>
              <a:rPr lang="vi-VN" dirty="0"/>
              <a:t>Tập tin văn bản : Đọc tập tin </a:t>
            </a:r>
            <a:br>
              <a:rPr lang="vi-VN" dirty="0"/>
            </a:br>
            <a:r>
              <a:rPr lang="vi-VN" sz="2000" b="1" dirty="0">
                <a:solidFill>
                  <a:srgbClr val="0432FF"/>
                </a:solidFill>
              </a:rPr>
              <a:t>(3) Đọc tất cả các ký tự trong tập tin vào một bộ đệm</a:t>
            </a:r>
          </a:p>
        </p:txBody>
      </p:sp>
      <p:sp>
        <p:nvSpPr>
          <p:cNvPr id="4" name="TextBox 3"/>
          <p:cNvSpPr txBox="1"/>
          <p:nvPr/>
        </p:nvSpPr>
        <p:spPr>
          <a:xfrm flipH="1">
            <a:off x="1504901" y="4906879"/>
            <a:ext cx="4662682" cy="369332"/>
          </a:xfrm>
          <a:prstGeom prst="rect">
            <a:avLst/>
          </a:prstGeom>
          <a:noFill/>
        </p:spPr>
        <p:txBody>
          <a:bodyPr wrap="square" rtlCol="0">
            <a:spAutoFit/>
          </a:bodyPr>
          <a:lstStyle/>
          <a:p>
            <a:pPr algn="ctr"/>
            <a:r>
              <a:rPr lang="en-US" b="1">
                <a:solidFill>
                  <a:srgbClr val="0432FF"/>
                </a:solidFill>
              </a:rPr>
              <a:t>f</a:t>
            </a:r>
            <a:r>
              <a:rPr lang="vi-VN" b="1">
                <a:solidFill>
                  <a:srgbClr val="0432FF"/>
                </a:solidFill>
              </a:rPr>
              <a:t>getc: </a:t>
            </a:r>
            <a:r>
              <a:rPr lang="vi-VN">
                <a:solidFill>
                  <a:srgbClr val="0432FF"/>
                </a:solidFill>
              </a:rPr>
              <a:t>hàm đọc từng ký tự</a:t>
            </a:r>
            <a:endParaRPr lang="en-US">
              <a:solidFill>
                <a:srgbClr val="0432FF"/>
              </a:solidFill>
            </a:endParaRPr>
          </a:p>
        </p:txBody>
      </p:sp>
    </p:spTree>
    <p:extLst>
      <p:ext uri="{BB962C8B-B14F-4D97-AF65-F5344CB8AC3E}">
        <p14:creationId xmlns:p14="http://schemas.microsoft.com/office/powerpoint/2010/main" val="443315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889844"/>
            <a:ext cx="6553200" cy="3970318"/>
          </a:xfrm>
          <a:prstGeom prst="rect">
            <a:avLst/>
          </a:prstGeom>
          <a:solidFill>
            <a:schemeClr val="bg2">
              <a:lumMod val="10000"/>
              <a:lumOff val="90000"/>
            </a:schemeClr>
          </a:solidFill>
        </p:spPr>
        <p:txBody>
          <a:bodyPr wrap="square">
            <a:spAutoFit/>
          </a:bodyPr>
          <a:lstStyle/>
          <a:p>
            <a:r>
              <a:rPr lang="en-US">
                <a:solidFill>
                  <a:srgbClr val="0000FF"/>
                </a:solidFill>
                <a:latin typeface="Consolas" charset="0"/>
              </a:rPr>
              <a:t>void</a:t>
            </a:r>
            <a:r>
              <a:rPr lang="en-US">
                <a:solidFill>
                  <a:prstClr val="black"/>
                </a:solidFill>
                <a:latin typeface="Consolas" charset="0"/>
              </a:rPr>
              <a:t> doc_tap_tin(FILE* file_ptr, </a:t>
            </a:r>
            <a:r>
              <a:rPr lang="en-US">
                <a:solidFill>
                  <a:srgbClr val="0000FF"/>
                </a:solidFill>
                <a:latin typeface="Consolas" charset="0"/>
              </a:rPr>
              <a:t>char</a:t>
            </a:r>
            <a:r>
              <a:rPr lang="en-US">
                <a:solidFill>
                  <a:prstClr val="black"/>
                </a:solidFill>
                <a:latin typeface="Consolas" charset="0"/>
              </a:rPr>
              <a:t>* buffer){</a:t>
            </a:r>
          </a:p>
          <a:p>
            <a:r>
              <a:rPr lang="de-DE">
                <a:solidFill>
                  <a:prstClr val="black"/>
                </a:solidFill>
                <a:latin typeface="Consolas" charset="0"/>
              </a:rPr>
              <a:t>	</a:t>
            </a:r>
            <a:r>
              <a:rPr lang="de-DE">
                <a:solidFill>
                  <a:srgbClr val="0000FF"/>
                </a:solidFill>
                <a:latin typeface="Consolas" charset="0"/>
              </a:rPr>
              <a:t>int</a:t>
            </a:r>
            <a:r>
              <a:rPr lang="de-DE">
                <a:solidFill>
                  <a:prstClr val="black"/>
                </a:solidFill>
                <a:latin typeface="Consolas" charset="0"/>
              </a:rPr>
              <a:t> index = 0;</a:t>
            </a:r>
          </a:p>
          <a:p>
            <a:r>
              <a:rPr lang="de-DE">
                <a:solidFill>
                  <a:prstClr val="black"/>
                </a:solidFill>
                <a:latin typeface="Consolas" charset="0"/>
              </a:rPr>
              <a:t>	</a:t>
            </a:r>
          </a:p>
          <a:p>
            <a:r>
              <a:rPr lang="de-DE">
                <a:solidFill>
                  <a:prstClr val="black"/>
                </a:solidFill>
                <a:latin typeface="Consolas" charset="0"/>
              </a:rPr>
              <a:t>	</a:t>
            </a:r>
            <a:r>
              <a:rPr lang="de-DE">
                <a:solidFill>
                  <a:srgbClr val="0000FF"/>
                </a:solidFill>
                <a:latin typeface="Consolas" charset="0"/>
              </a:rPr>
              <a:t>int</a:t>
            </a:r>
            <a:r>
              <a:rPr lang="de-DE">
                <a:solidFill>
                  <a:prstClr val="black"/>
                </a:solidFill>
                <a:latin typeface="Consolas" charset="0"/>
              </a:rPr>
              <a:t> ch = fgetc(file_ptr);</a:t>
            </a:r>
          </a:p>
          <a:p>
            <a:r>
              <a:rPr lang="de-DE">
                <a:solidFill>
                  <a:prstClr val="black"/>
                </a:solidFill>
                <a:latin typeface="Consolas" charset="0"/>
              </a:rPr>
              <a:t>	</a:t>
            </a:r>
            <a:r>
              <a:rPr lang="de-DE">
                <a:solidFill>
                  <a:srgbClr val="0000FF"/>
                </a:solidFill>
                <a:latin typeface="Consolas" charset="0"/>
              </a:rPr>
              <a:t>while</a:t>
            </a:r>
            <a:r>
              <a:rPr lang="de-DE">
                <a:solidFill>
                  <a:prstClr val="black"/>
                </a:solidFill>
                <a:latin typeface="Consolas" charset="0"/>
              </a:rPr>
              <a:t>(ch != EOF){</a:t>
            </a:r>
          </a:p>
          <a:p>
            <a:r>
              <a:rPr lang="de-DE">
                <a:solidFill>
                  <a:prstClr val="black"/>
                </a:solidFill>
                <a:latin typeface="Consolas" charset="0"/>
              </a:rPr>
              <a:t>		</a:t>
            </a:r>
            <a:r>
              <a:rPr lang="de-DE">
                <a:solidFill>
                  <a:srgbClr val="0000FF"/>
                </a:solidFill>
                <a:latin typeface="Consolas" charset="0"/>
              </a:rPr>
              <a:t>if</a:t>
            </a:r>
            <a:r>
              <a:rPr lang="de-DE">
                <a:solidFill>
                  <a:prstClr val="black"/>
                </a:solidFill>
                <a:latin typeface="Consolas" charset="0"/>
              </a:rPr>
              <a:t>(index &lt; MAX_LEN - 1){</a:t>
            </a:r>
          </a:p>
          <a:p>
            <a:r>
              <a:rPr lang="de-DE">
                <a:solidFill>
                  <a:prstClr val="black"/>
                </a:solidFill>
                <a:latin typeface="Consolas" charset="0"/>
              </a:rPr>
              <a:t>			buffer[index] = ch;</a:t>
            </a:r>
          </a:p>
          <a:p>
            <a:r>
              <a:rPr lang="de-DE">
                <a:solidFill>
                  <a:prstClr val="black"/>
                </a:solidFill>
                <a:latin typeface="Consolas" charset="0"/>
              </a:rPr>
              <a:t>			ch = fgetc(file_ptr);</a:t>
            </a:r>
          </a:p>
          <a:p>
            <a:r>
              <a:rPr lang="de-DE">
                <a:solidFill>
                  <a:prstClr val="black"/>
                </a:solidFill>
                <a:latin typeface="Consolas" charset="0"/>
              </a:rPr>
              <a:t>			index += 1;</a:t>
            </a:r>
          </a:p>
          <a:p>
            <a:r>
              <a:rPr lang="de-DE">
                <a:solidFill>
                  <a:prstClr val="black"/>
                </a:solidFill>
                <a:latin typeface="Consolas" charset="0"/>
              </a:rPr>
              <a:t>		}</a:t>
            </a:r>
          </a:p>
          <a:p>
            <a:r>
              <a:rPr lang="de-DE">
                <a:solidFill>
                  <a:prstClr val="black"/>
                </a:solidFill>
                <a:latin typeface="Consolas" charset="0"/>
              </a:rPr>
              <a:t>		</a:t>
            </a:r>
            <a:r>
              <a:rPr lang="de-DE">
                <a:solidFill>
                  <a:srgbClr val="0000FF"/>
                </a:solidFill>
                <a:latin typeface="Consolas" charset="0"/>
              </a:rPr>
              <a:t>else</a:t>
            </a:r>
            <a:r>
              <a:rPr lang="de-DE">
                <a:solidFill>
                  <a:prstClr val="black"/>
                </a:solidFill>
                <a:latin typeface="Consolas" charset="0"/>
              </a:rPr>
              <a:t> </a:t>
            </a:r>
            <a:r>
              <a:rPr lang="de-DE">
                <a:solidFill>
                  <a:srgbClr val="0000FF"/>
                </a:solidFill>
                <a:latin typeface="Consolas" charset="0"/>
              </a:rPr>
              <a:t>break</a:t>
            </a:r>
            <a:r>
              <a:rPr lang="de-DE">
                <a:solidFill>
                  <a:prstClr val="black"/>
                </a:solidFill>
                <a:latin typeface="Consolas" charset="0"/>
              </a:rPr>
              <a:t>;</a:t>
            </a:r>
          </a:p>
          <a:p>
            <a:r>
              <a:rPr lang="de-DE">
                <a:solidFill>
                  <a:prstClr val="black"/>
                </a:solidFill>
                <a:latin typeface="Consolas" charset="0"/>
              </a:rPr>
              <a:t>	}</a:t>
            </a:r>
          </a:p>
          <a:p>
            <a:r>
              <a:rPr lang="en-US">
                <a:solidFill>
                  <a:prstClr val="black"/>
                </a:solidFill>
                <a:latin typeface="Consolas" charset="0"/>
              </a:rPr>
              <a:t>	buffer[index] = </a:t>
            </a:r>
            <a:r>
              <a:rPr lang="en-US">
                <a:solidFill>
                  <a:srgbClr val="A31515"/>
                </a:solidFill>
                <a:latin typeface="Consolas" charset="0"/>
              </a:rPr>
              <a:t>'\0'</a:t>
            </a:r>
            <a:r>
              <a:rPr lang="en-US">
                <a:solidFill>
                  <a:prstClr val="black"/>
                </a:solidFill>
                <a:latin typeface="Consolas" charset="0"/>
              </a:rPr>
              <a:t>;</a:t>
            </a:r>
          </a:p>
          <a:p>
            <a:r>
              <a:rPr lang="en-US">
                <a:solidFill>
                  <a:prstClr val="black"/>
                </a:solidFill>
                <a:latin typeface="Consolas" charset="0"/>
              </a:rPr>
              <a:t>}</a:t>
            </a:r>
          </a:p>
        </p:txBody>
      </p:sp>
      <p:sp>
        <p:nvSpPr>
          <p:cNvPr id="2" name="Title 1"/>
          <p:cNvSpPr>
            <a:spLocks noGrp="1"/>
          </p:cNvSpPr>
          <p:nvPr>
            <p:ph type="title"/>
          </p:nvPr>
        </p:nvSpPr>
        <p:spPr/>
        <p:txBody>
          <a:bodyPr/>
          <a:lstStyle/>
          <a:p>
            <a:r>
              <a:rPr lang="vi-VN" dirty="0"/>
              <a:t>Tập tin văn bản : Đọc tập tin </a:t>
            </a:r>
            <a:br>
              <a:rPr lang="vi-VN" dirty="0"/>
            </a:br>
            <a:r>
              <a:rPr lang="vi-VN" sz="2000" b="1" dirty="0">
                <a:solidFill>
                  <a:srgbClr val="0432FF"/>
                </a:solidFill>
              </a:rPr>
              <a:t>(3) Đọc tất cả các ký tự trong tập tin vào một bộ đệm</a:t>
            </a:r>
          </a:p>
        </p:txBody>
      </p:sp>
      <p:sp>
        <p:nvSpPr>
          <p:cNvPr id="17" name="TextBox 16"/>
          <p:cNvSpPr txBox="1"/>
          <p:nvPr/>
        </p:nvSpPr>
        <p:spPr>
          <a:xfrm>
            <a:off x="5107405" y="4023223"/>
            <a:ext cx="3958389" cy="1200329"/>
          </a:xfrm>
          <a:prstGeom prst="rect">
            <a:avLst/>
          </a:prstGeom>
          <a:solidFill>
            <a:srgbClr val="92D050"/>
          </a:solidFill>
        </p:spPr>
        <p:txBody>
          <a:bodyPr wrap="square" rtlCol="0">
            <a:spAutoFit/>
          </a:bodyPr>
          <a:lstStyle/>
          <a:p>
            <a:pPr marL="285750" indent="-285750">
              <a:buFont typeface="Arial" charset="0"/>
              <a:buChar char="•"/>
            </a:pPr>
            <a:r>
              <a:rPr lang="vi-VN"/>
              <a:t>Nếu chỉ số vượt qua chỉ số giới hạn thì thoát khỏi vòng lặp, không đọc nữa, dù còn ký tự trong tập tin</a:t>
            </a:r>
            <a:endParaRPr lang="en-US"/>
          </a:p>
        </p:txBody>
      </p:sp>
      <p:cxnSp>
        <p:nvCxnSpPr>
          <p:cNvPr id="21" name="Straight Arrow Connector 20"/>
          <p:cNvCxnSpPr/>
          <p:nvPr/>
        </p:nvCxnSpPr>
        <p:spPr bwMode="auto">
          <a:xfrm>
            <a:off x="3979355" y="3783797"/>
            <a:ext cx="1128050" cy="407203"/>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
        <p:nvSpPr>
          <p:cNvPr id="4" name="Right Brace 3"/>
          <p:cNvSpPr/>
          <p:nvPr/>
        </p:nvSpPr>
        <p:spPr bwMode="auto">
          <a:xfrm>
            <a:off x="3668538" y="3464025"/>
            <a:ext cx="310817" cy="639544"/>
          </a:xfrm>
          <a:prstGeom prst="rightBrace">
            <a:avLst>
              <a:gd name="adj1" fmla="val 29294"/>
              <a:gd name="adj2" fmla="val 50000"/>
            </a:avLst>
          </a:pr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8" name="TextBox 7"/>
          <p:cNvSpPr txBox="1"/>
          <p:nvPr/>
        </p:nvSpPr>
        <p:spPr>
          <a:xfrm>
            <a:off x="4505919" y="5350640"/>
            <a:ext cx="3958389" cy="646331"/>
          </a:xfrm>
          <a:prstGeom prst="rect">
            <a:avLst/>
          </a:prstGeom>
          <a:solidFill>
            <a:srgbClr val="92D050"/>
          </a:solidFill>
        </p:spPr>
        <p:txBody>
          <a:bodyPr wrap="square" rtlCol="0">
            <a:spAutoFit/>
          </a:bodyPr>
          <a:lstStyle/>
          <a:p>
            <a:pPr marL="285750" indent="-285750">
              <a:buFont typeface="Arial" charset="0"/>
              <a:buChar char="•"/>
            </a:pPr>
            <a:r>
              <a:rPr lang="vi-VN"/>
              <a:t>Gán ký tự kết thúc chuỗi cho bộ đệm</a:t>
            </a:r>
            <a:endParaRPr lang="en-US"/>
          </a:p>
        </p:txBody>
      </p:sp>
      <p:cxnSp>
        <p:nvCxnSpPr>
          <p:cNvPr id="9" name="Straight Arrow Connector 8"/>
          <p:cNvCxnSpPr/>
          <p:nvPr/>
        </p:nvCxnSpPr>
        <p:spPr bwMode="auto">
          <a:xfrm>
            <a:off x="3522406" y="4531098"/>
            <a:ext cx="1020974" cy="819542"/>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
        <p:nvSpPr>
          <p:cNvPr id="13" name="TextBox 12"/>
          <p:cNvSpPr txBox="1"/>
          <p:nvPr/>
        </p:nvSpPr>
        <p:spPr>
          <a:xfrm flipH="1">
            <a:off x="270164" y="5269091"/>
            <a:ext cx="3924300" cy="369332"/>
          </a:xfrm>
          <a:prstGeom prst="rect">
            <a:avLst/>
          </a:prstGeom>
          <a:noFill/>
        </p:spPr>
        <p:txBody>
          <a:bodyPr wrap="square" rtlCol="0">
            <a:spAutoFit/>
          </a:bodyPr>
          <a:lstStyle/>
          <a:p>
            <a:pPr algn="ctr"/>
            <a:r>
              <a:rPr lang="en-US">
                <a:solidFill>
                  <a:srgbClr val="0432FF"/>
                </a:solidFill>
              </a:rPr>
              <a:t>T</a:t>
            </a:r>
            <a:r>
              <a:rPr lang="vi-VN">
                <a:solidFill>
                  <a:srgbClr val="0432FF"/>
                </a:solidFill>
              </a:rPr>
              <a:t>rường hợp kiểm tra cả độ bộ đệm</a:t>
            </a:r>
            <a:endParaRPr lang="en-US">
              <a:solidFill>
                <a:srgbClr val="0432FF"/>
              </a:solidFill>
            </a:endParaRPr>
          </a:p>
        </p:txBody>
      </p:sp>
    </p:spTree>
    <p:extLst>
      <p:ext uri="{BB962C8B-B14F-4D97-AF65-F5344CB8AC3E}">
        <p14:creationId xmlns:p14="http://schemas.microsoft.com/office/powerpoint/2010/main" val="1519433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vi-VN" dirty="0" smtClean="0"/>
              <a:t>Nội dung</a:t>
            </a:r>
            <a:endParaRPr lang="en-US" dirty="0" smtClean="0"/>
          </a:p>
        </p:txBody>
      </p:sp>
      <p:sp>
        <p:nvSpPr>
          <p:cNvPr id="2" name="Content Placeholder 1"/>
          <p:cNvSpPr>
            <a:spLocks noGrp="1"/>
          </p:cNvSpPr>
          <p:nvPr>
            <p:ph idx="1"/>
          </p:nvPr>
        </p:nvSpPr>
        <p:spPr/>
        <p:txBody>
          <a:bodyPr/>
          <a:lstStyle/>
          <a:p>
            <a:r>
              <a:rPr lang="vi-VN" dirty="0"/>
              <a:t>Tại sao phải dùng tập tin (file)?</a:t>
            </a:r>
          </a:p>
          <a:p>
            <a:r>
              <a:rPr lang="vi-VN" dirty="0"/>
              <a:t>Mô hình tập tin</a:t>
            </a:r>
          </a:p>
          <a:p>
            <a:r>
              <a:rPr lang="vi-VN" dirty="0"/>
              <a:t>Các loại tập tin</a:t>
            </a:r>
          </a:p>
          <a:p>
            <a:r>
              <a:rPr lang="vi-VN" dirty="0"/>
              <a:t>Các thao tác bắt buộc</a:t>
            </a:r>
          </a:p>
          <a:p>
            <a:r>
              <a:rPr lang="vi-VN" dirty="0"/>
              <a:t>Đọc và ghi dữ liệu vào tập tin</a:t>
            </a:r>
          </a:p>
          <a:p>
            <a:r>
              <a:rPr lang="vi-VN" dirty="0"/>
              <a:t>Tập tin văn bản</a:t>
            </a:r>
          </a:p>
          <a:p>
            <a:pPr lvl="1"/>
            <a:r>
              <a:rPr lang="vi-VN" dirty="0"/>
              <a:t>Đọc, ghi, đọc và ghi</a:t>
            </a:r>
          </a:p>
          <a:p>
            <a:r>
              <a:rPr lang="vi-VN" dirty="0"/>
              <a:t>Tập tin nhị phân</a:t>
            </a:r>
          </a:p>
          <a:p>
            <a:pPr lvl="1"/>
            <a:r>
              <a:rPr lang="vi-VN" dirty="0"/>
              <a:t>Đọc, ghi, đọc và ghi</a:t>
            </a:r>
          </a:p>
          <a:p>
            <a:r>
              <a:rPr lang="vi-VN" dirty="0"/>
              <a:t>Các hàm xử lý tập tin</a:t>
            </a:r>
          </a:p>
          <a:p>
            <a:r>
              <a:rPr lang="en-US" dirty="0"/>
              <a:t>C</a:t>
            </a:r>
            <a:r>
              <a:rPr lang="vi-VN" dirty="0"/>
              <a:t>ác ví dụ</a:t>
            </a:r>
          </a:p>
          <a:p>
            <a:r>
              <a:rPr lang="vi-VN" dirty="0"/>
              <a:t>Tổng kết</a:t>
            </a:r>
            <a:endParaRPr lang="vi-VN" dirty="0" smtClean="0"/>
          </a:p>
          <a:p>
            <a:endParaRPr lang="vi-VN" dirty="0" smtClean="0"/>
          </a:p>
        </p:txBody>
      </p:sp>
    </p:spTree>
    <p:extLst>
      <p:ext uri="{BB962C8B-B14F-4D97-AF65-F5344CB8AC3E}">
        <p14:creationId xmlns:p14="http://schemas.microsoft.com/office/powerpoint/2010/main" val="41000518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Tập tin văn bản : Đọc tập tin </a:t>
            </a:r>
            <a:br>
              <a:rPr lang="vi-VN" dirty="0"/>
            </a:br>
            <a:r>
              <a:rPr lang="vi-VN" sz="2000" b="1" dirty="0">
                <a:solidFill>
                  <a:srgbClr val="0432FF"/>
                </a:solidFill>
              </a:rPr>
              <a:t>(3) Đọc tất cả các ký tự trong tập tin vào một bộ đệm</a:t>
            </a:r>
          </a:p>
        </p:txBody>
      </p:sp>
      <p:sp>
        <p:nvSpPr>
          <p:cNvPr id="3" name="Content Placeholder 2"/>
          <p:cNvSpPr>
            <a:spLocks noGrp="1"/>
          </p:cNvSpPr>
          <p:nvPr>
            <p:ph idx="1"/>
          </p:nvPr>
        </p:nvSpPr>
        <p:spPr/>
        <p:txBody>
          <a:bodyPr/>
          <a:lstStyle/>
          <a:p>
            <a:r>
              <a:rPr lang="vi-VN"/>
              <a:t>Hàm </a:t>
            </a:r>
            <a:r>
              <a:rPr lang="vi-VN" b="1">
                <a:solidFill>
                  <a:srgbClr val="0432FF"/>
                </a:solidFill>
              </a:rPr>
              <a:t>fgetc</a:t>
            </a:r>
            <a:r>
              <a:rPr lang="vi-VN"/>
              <a:t>:</a:t>
            </a:r>
          </a:p>
          <a:p>
            <a:pPr lvl="1"/>
            <a:r>
              <a:rPr lang="vi-VN"/>
              <a:t>Nhận vào con trỏ đến tập tin</a:t>
            </a:r>
          </a:p>
          <a:p>
            <a:pPr lvl="1"/>
            <a:r>
              <a:rPr lang="vi-VN"/>
              <a:t>Trả về một giá trị kiểu int</a:t>
            </a:r>
          </a:p>
          <a:p>
            <a:pPr lvl="1"/>
            <a:endParaRPr lang="vi-VN"/>
          </a:p>
          <a:p>
            <a:pPr lvl="1"/>
            <a:r>
              <a:rPr lang="vi-VN"/>
              <a:t>Nếu giá trị trả về từ hàm fgetc là </a:t>
            </a:r>
            <a:r>
              <a:rPr lang="vi-VN">
                <a:solidFill>
                  <a:srgbClr val="0432FF"/>
                </a:solidFill>
              </a:rPr>
              <a:t>EOF</a:t>
            </a:r>
            <a:r>
              <a:rPr lang="vi-VN"/>
              <a:t> thì chỉ ra là kết thúc tập tin</a:t>
            </a:r>
          </a:p>
          <a:p>
            <a:pPr lvl="1"/>
            <a:r>
              <a:rPr lang="vi-VN"/>
              <a:t>Ngược lại:</a:t>
            </a:r>
          </a:p>
          <a:p>
            <a:pPr lvl="2"/>
            <a:r>
              <a:rPr lang="vi-VN"/>
              <a:t>fgetc trả về một ký tự có thể ép kiểu vào unsigned char (0, .., 255)</a:t>
            </a:r>
          </a:p>
          <a:p>
            <a:pPr lvl="2"/>
            <a:r>
              <a:rPr lang="en-US">
                <a:solidFill>
                  <a:srgbClr val="0432FF"/>
                </a:solidFill>
              </a:rPr>
              <a:t>f</a:t>
            </a:r>
            <a:r>
              <a:rPr lang="vi-VN">
                <a:solidFill>
                  <a:srgbClr val="0432FF"/>
                </a:solidFill>
              </a:rPr>
              <a:t>getc đặt thẻ đánh dấu tại byte kế tiếp trên tập tin, để lần sau đó gọi fgetc sẽ đọc ký tự kế tiếp</a:t>
            </a:r>
          </a:p>
          <a:p>
            <a:pPr lvl="1"/>
            <a:endParaRPr lang="vi-VN"/>
          </a:p>
          <a:p>
            <a:pPr lvl="1"/>
            <a:endParaRPr lang="vi-VN"/>
          </a:p>
          <a:p>
            <a:pPr lvl="1"/>
            <a:endParaRPr lang="en-US"/>
          </a:p>
        </p:txBody>
      </p:sp>
    </p:spTree>
    <p:extLst>
      <p:ext uri="{BB962C8B-B14F-4D97-AF65-F5344CB8AC3E}">
        <p14:creationId xmlns:p14="http://schemas.microsoft.com/office/powerpoint/2010/main" val="618919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Tập tin văn bản : Đọc tập tin </a:t>
            </a:r>
            <a:br>
              <a:rPr lang="vi-VN" dirty="0"/>
            </a:br>
            <a:r>
              <a:rPr lang="vi-VN" sz="2000" b="1" dirty="0">
                <a:solidFill>
                  <a:srgbClr val="0432FF"/>
                </a:solidFill>
              </a:rPr>
              <a:t>(4) Đóng tập tin</a:t>
            </a:r>
          </a:p>
        </p:txBody>
      </p:sp>
      <p:sp>
        <p:nvSpPr>
          <p:cNvPr id="8" name="TextBox 7"/>
          <p:cNvSpPr txBox="1"/>
          <p:nvPr/>
        </p:nvSpPr>
        <p:spPr>
          <a:xfrm>
            <a:off x="4151396" y="995566"/>
            <a:ext cx="3958389" cy="369332"/>
          </a:xfrm>
          <a:prstGeom prst="rect">
            <a:avLst/>
          </a:prstGeom>
          <a:solidFill>
            <a:srgbClr val="92D050"/>
          </a:solidFill>
        </p:spPr>
        <p:txBody>
          <a:bodyPr wrap="square" rtlCol="0">
            <a:spAutoFit/>
          </a:bodyPr>
          <a:lstStyle/>
          <a:p>
            <a:pPr marL="285750" indent="-285750">
              <a:buFont typeface="Arial" charset="0"/>
              <a:buChar char="•"/>
            </a:pPr>
            <a:r>
              <a:rPr lang="vi-VN"/>
              <a:t>Đóng tập tin bằng hàm </a:t>
            </a:r>
            <a:r>
              <a:rPr lang="vi-VN">
                <a:solidFill>
                  <a:srgbClr val="0432FF"/>
                </a:solidFill>
              </a:rPr>
              <a:t>fclose</a:t>
            </a:r>
            <a:endParaRPr lang="en-US">
              <a:solidFill>
                <a:srgbClr val="0432FF"/>
              </a:solidFill>
            </a:endParaRPr>
          </a:p>
        </p:txBody>
      </p:sp>
      <p:sp>
        <p:nvSpPr>
          <p:cNvPr id="3" name="Rectangle 2"/>
          <p:cNvSpPr/>
          <p:nvPr/>
        </p:nvSpPr>
        <p:spPr>
          <a:xfrm>
            <a:off x="381000" y="1756955"/>
            <a:ext cx="5943600" cy="1200329"/>
          </a:xfrm>
          <a:prstGeom prst="rect">
            <a:avLst/>
          </a:prstGeom>
          <a:solidFill>
            <a:schemeClr val="bg2">
              <a:lumMod val="10000"/>
              <a:lumOff val="90000"/>
            </a:schemeClr>
          </a:solidFill>
        </p:spPr>
        <p:txBody>
          <a:bodyPr wrap="square">
            <a:spAutoFit/>
          </a:bodyPr>
          <a:lstStyle/>
          <a:p>
            <a:r>
              <a:rPr lang="en-US" sz="2400">
                <a:latin typeface="Consolas" charset="0"/>
              </a:rPr>
              <a:t>fclose(file_ptr);</a:t>
            </a:r>
          </a:p>
          <a:p>
            <a:endParaRPr lang="en-US" sz="2400">
              <a:latin typeface="Consolas" charset="0"/>
            </a:endParaRPr>
          </a:p>
          <a:p>
            <a:r>
              <a:rPr lang="en-US" sz="2400">
                <a:latin typeface="Consolas" charset="0"/>
              </a:rPr>
              <a:t>printf(</a:t>
            </a:r>
            <a:r>
              <a:rPr lang="en-US" sz="2400">
                <a:solidFill>
                  <a:srgbClr val="A31515"/>
                </a:solidFill>
                <a:latin typeface="Consolas" charset="0"/>
              </a:rPr>
              <a:t>"%s"</a:t>
            </a:r>
            <a:r>
              <a:rPr lang="en-US" sz="2400">
                <a:solidFill>
                  <a:prstClr val="black"/>
                </a:solidFill>
                <a:latin typeface="Consolas" charset="0"/>
              </a:rPr>
              <a:t>, buffer);</a:t>
            </a:r>
          </a:p>
        </p:txBody>
      </p:sp>
      <p:cxnSp>
        <p:nvCxnSpPr>
          <p:cNvPr id="21" name="Straight Arrow Connector 20"/>
          <p:cNvCxnSpPr/>
          <p:nvPr/>
        </p:nvCxnSpPr>
        <p:spPr bwMode="auto">
          <a:xfrm flipV="1">
            <a:off x="3672639" y="1364898"/>
            <a:ext cx="937461" cy="672449"/>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
        <p:nvSpPr>
          <p:cNvPr id="4" name="Right Brace 3"/>
          <p:cNvSpPr/>
          <p:nvPr/>
        </p:nvSpPr>
        <p:spPr bwMode="auto">
          <a:xfrm>
            <a:off x="3995987" y="2463443"/>
            <a:ext cx="310817" cy="639544"/>
          </a:xfrm>
          <a:prstGeom prst="rightBrace">
            <a:avLst>
              <a:gd name="adj1" fmla="val 29294"/>
              <a:gd name="adj2" fmla="val 50000"/>
            </a:avLst>
          </a:pr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cxnSp>
        <p:nvCxnSpPr>
          <p:cNvPr id="9" name="Straight Arrow Connector 8"/>
          <p:cNvCxnSpPr>
            <a:endCxn id="10" idx="0"/>
          </p:cNvCxnSpPr>
          <p:nvPr/>
        </p:nvCxnSpPr>
        <p:spPr bwMode="auto">
          <a:xfrm>
            <a:off x="4378493" y="2797993"/>
            <a:ext cx="1410702" cy="817180"/>
          </a:xfrm>
          <a:prstGeom prst="straightConnector1">
            <a:avLst/>
          </a:prstGeom>
          <a:solidFill>
            <a:schemeClr val="accent1"/>
          </a:solidFill>
          <a:ln w="38100" cap="flat" cmpd="sng" algn="ctr">
            <a:solidFill>
              <a:srgbClr val="0070C0"/>
            </a:solidFill>
            <a:prstDash val="solid"/>
            <a:round/>
            <a:headEnd type="none" w="med" len="med"/>
            <a:tailEnd type="triangle"/>
          </a:ln>
          <a:effectLst/>
        </p:spPr>
      </p:cxnSp>
      <p:sp>
        <p:nvSpPr>
          <p:cNvPr id="10" name="TextBox 9"/>
          <p:cNvSpPr txBox="1"/>
          <p:nvPr/>
        </p:nvSpPr>
        <p:spPr>
          <a:xfrm>
            <a:off x="3810000" y="3615173"/>
            <a:ext cx="3958389" cy="369332"/>
          </a:xfrm>
          <a:prstGeom prst="rect">
            <a:avLst/>
          </a:prstGeom>
          <a:solidFill>
            <a:srgbClr val="92D050"/>
          </a:solidFill>
        </p:spPr>
        <p:txBody>
          <a:bodyPr wrap="square" rtlCol="0">
            <a:spAutoFit/>
          </a:bodyPr>
          <a:lstStyle/>
          <a:p>
            <a:pPr marL="285750" indent="-285750">
              <a:buFont typeface="Arial" charset="0"/>
              <a:buChar char="•"/>
            </a:pPr>
            <a:r>
              <a:rPr lang="vi-VN"/>
              <a:t>In </a:t>
            </a:r>
            <a:r>
              <a:rPr lang="vi-VN">
                <a:solidFill>
                  <a:srgbClr val="0432FF"/>
                </a:solidFill>
              </a:rPr>
              <a:t>buffer</a:t>
            </a:r>
            <a:r>
              <a:rPr lang="vi-VN"/>
              <a:t> ra màn hình</a:t>
            </a:r>
            <a:endParaRPr lang="en-US">
              <a:solidFill>
                <a:srgbClr val="0432FF"/>
              </a:solidFill>
            </a:endParaRPr>
          </a:p>
        </p:txBody>
      </p:sp>
      <p:sp>
        <p:nvSpPr>
          <p:cNvPr id="11" name="Right Brace 10"/>
          <p:cNvSpPr/>
          <p:nvPr/>
        </p:nvSpPr>
        <p:spPr bwMode="auto">
          <a:xfrm>
            <a:off x="3352800" y="1717575"/>
            <a:ext cx="310817" cy="639544"/>
          </a:xfrm>
          <a:prstGeom prst="rightBrace">
            <a:avLst>
              <a:gd name="adj1" fmla="val 29294"/>
              <a:gd name="adj2" fmla="val 50000"/>
            </a:avLst>
          </a:pr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1693748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Tập tin văn bản : Đọc tập tin </a:t>
            </a:r>
            <a:br>
              <a:rPr lang="vi-VN" dirty="0"/>
            </a:br>
            <a:r>
              <a:rPr lang="vi-VN" sz="2000" b="1" dirty="0">
                <a:solidFill>
                  <a:srgbClr val="0432FF"/>
                </a:solidFill>
              </a:rPr>
              <a:t>Chương trình hoàn chỉnh</a:t>
            </a:r>
          </a:p>
        </p:txBody>
      </p:sp>
      <p:sp>
        <p:nvSpPr>
          <p:cNvPr id="3" name="Rectangle 2"/>
          <p:cNvSpPr/>
          <p:nvPr/>
        </p:nvSpPr>
        <p:spPr>
          <a:xfrm>
            <a:off x="304800" y="914400"/>
            <a:ext cx="6116052" cy="5909310"/>
          </a:xfrm>
          <a:prstGeom prst="rect">
            <a:avLst/>
          </a:prstGeom>
          <a:solidFill>
            <a:schemeClr val="bg2">
              <a:lumMod val="10000"/>
              <a:lumOff val="90000"/>
            </a:schemeClr>
          </a:solidFill>
        </p:spPr>
        <p:txBody>
          <a:bodyPr wrap="square">
            <a:spAutoFit/>
          </a:bodyPr>
          <a:lstStyle/>
          <a:p>
            <a:r>
              <a:rPr lang="en-US">
                <a:solidFill>
                  <a:srgbClr val="0000FF"/>
                </a:solidFill>
                <a:latin typeface="Consolas" charset="0"/>
              </a:rPr>
              <a:t>#include</a:t>
            </a:r>
            <a:r>
              <a:rPr lang="en-US">
                <a:solidFill>
                  <a:prstClr val="black"/>
                </a:solidFill>
                <a:latin typeface="Consolas" charset="0"/>
              </a:rPr>
              <a:t> </a:t>
            </a:r>
            <a:r>
              <a:rPr lang="en-US">
                <a:solidFill>
                  <a:srgbClr val="A31515"/>
                </a:solidFill>
                <a:latin typeface="Consolas" charset="0"/>
              </a:rPr>
              <a:t>&lt;stdio.h&gt;</a:t>
            </a:r>
            <a:endParaRPr lang="en-US">
              <a:solidFill>
                <a:prstClr val="black"/>
              </a:solidFill>
              <a:latin typeface="Consolas" charset="0"/>
            </a:endParaRPr>
          </a:p>
          <a:p>
            <a:r>
              <a:rPr lang="en-US">
                <a:solidFill>
                  <a:srgbClr val="0000FF"/>
                </a:solidFill>
                <a:latin typeface="Consolas" charset="0"/>
              </a:rPr>
              <a:t>#include</a:t>
            </a:r>
            <a:r>
              <a:rPr lang="en-US">
                <a:solidFill>
                  <a:prstClr val="black"/>
                </a:solidFill>
                <a:latin typeface="Consolas" charset="0"/>
              </a:rPr>
              <a:t> </a:t>
            </a:r>
            <a:r>
              <a:rPr lang="en-US">
                <a:solidFill>
                  <a:srgbClr val="A31515"/>
                </a:solidFill>
                <a:latin typeface="Consolas" charset="0"/>
              </a:rPr>
              <a:t>&lt;stdlib.h&gt;</a:t>
            </a:r>
            <a:endParaRPr lang="en-US">
              <a:solidFill>
                <a:prstClr val="black"/>
              </a:solidFill>
              <a:latin typeface="Consolas" charset="0"/>
            </a:endParaRPr>
          </a:p>
          <a:p>
            <a:r>
              <a:rPr lang="en-US">
                <a:solidFill>
                  <a:srgbClr val="0000FF"/>
                </a:solidFill>
                <a:latin typeface="Consolas" charset="0"/>
              </a:rPr>
              <a:t>#define</a:t>
            </a:r>
            <a:r>
              <a:rPr lang="en-US">
                <a:solidFill>
                  <a:prstClr val="black"/>
                </a:solidFill>
                <a:latin typeface="Consolas" charset="0"/>
              </a:rPr>
              <a:t> MAX_LEN 1024</a:t>
            </a:r>
            <a:endParaRPr lang="en-US">
              <a:solidFill>
                <a:srgbClr val="0000FF"/>
              </a:solidFill>
              <a:latin typeface="Consolas" charset="0"/>
            </a:endParaRPr>
          </a:p>
          <a:p>
            <a:r>
              <a:rPr lang="en-US">
                <a:solidFill>
                  <a:srgbClr val="0000FF"/>
                </a:solidFill>
                <a:latin typeface="Consolas" charset="0"/>
              </a:rPr>
              <a:t>int</a:t>
            </a:r>
            <a:r>
              <a:rPr lang="en-US">
                <a:solidFill>
                  <a:prstClr val="black"/>
                </a:solidFill>
                <a:latin typeface="Consolas" charset="0"/>
              </a:rPr>
              <a:t> main(){</a:t>
            </a:r>
          </a:p>
          <a:p>
            <a:r>
              <a:rPr lang="en-US">
                <a:solidFill>
                  <a:prstClr val="black"/>
                </a:solidFill>
                <a:latin typeface="Consolas" charset="0"/>
              </a:rPr>
              <a:t>	</a:t>
            </a:r>
            <a:r>
              <a:rPr lang="en-US">
                <a:solidFill>
                  <a:srgbClr val="008000"/>
                </a:solidFill>
                <a:latin typeface="Consolas" charset="0"/>
              </a:rPr>
              <a:t>//Mo tap tin</a:t>
            </a:r>
            <a:endParaRPr lang="en-US">
              <a:solidFill>
                <a:prstClr val="black"/>
              </a:solidFill>
              <a:latin typeface="Consolas" charset="0"/>
            </a:endParaRPr>
          </a:p>
          <a:p>
            <a:r>
              <a:rPr lang="en-US">
                <a:solidFill>
                  <a:prstClr val="black"/>
                </a:solidFill>
                <a:latin typeface="Consolas" charset="0"/>
              </a:rPr>
              <a:t>	FILE* file_ptr = NULL;</a:t>
            </a:r>
          </a:p>
          <a:p>
            <a:r>
              <a:rPr lang="en-US">
                <a:solidFill>
                  <a:prstClr val="black"/>
                </a:solidFill>
                <a:latin typeface="Consolas" charset="0"/>
              </a:rPr>
              <a:t>	file_ptr = fopen(</a:t>
            </a:r>
            <a:r>
              <a:rPr lang="en-US">
                <a:solidFill>
                  <a:srgbClr val="A31515"/>
                </a:solidFill>
                <a:latin typeface="Consolas" charset="0"/>
              </a:rPr>
              <a:t>"test.txt"</a:t>
            </a:r>
            <a:r>
              <a:rPr lang="en-US">
                <a:solidFill>
                  <a:prstClr val="black"/>
                </a:solidFill>
                <a:latin typeface="Consolas" charset="0"/>
              </a:rPr>
              <a:t>, </a:t>
            </a:r>
            <a:r>
              <a:rPr lang="en-US">
                <a:solidFill>
                  <a:srgbClr val="A31515"/>
                </a:solidFill>
                <a:latin typeface="Consolas" charset="0"/>
              </a:rPr>
              <a:t>"r"</a:t>
            </a:r>
            <a:r>
              <a:rPr lang="en-US">
                <a:solidFill>
                  <a:prstClr val="black"/>
                </a:solidFill>
                <a:latin typeface="Consolas" charset="0"/>
              </a:rPr>
              <a:t>);</a:t>
            </a:r>
          </a:p>
          <a:p>
            <a:r>
              <a:rPr lang="en-US">
                <a:solidFill>
                  <a:prstClr val="black"/>
                </a:solidFill>
                <a:latin typeface="Consolas" charset="0"/>
              </a:rPr>
              <a:t>	</a:t>
            </a:r>
            <a:r>
              <a:rPr lang="en-US">
                <a:solidFill>
                  <a:srgbClr val="0000FF"/>
                </a:solidFill>
                <a:latin typeface="Consolas" charset="0"/>
              </a:rPr>
              <a:t>if</a:t>
            </a:r>
            <a:r>
              <a:rPr lang="en-US">
                <a:solidFill>
                  <a:prstClr val="black"/>
                </a:solidFill>
                <a:latin typeface="Consolas" charset="0"/>
              </a:rPr>
              <a:t>(file_ptr == NULL){</a:t>
            </a:r>
          </a:p>
          <a:p>
            <a:r>
              <a:rPr lang="en-US">
                <a:solidFill>
                  <a:prstClr val="black"/>
                </a:solidFill>
                <a:latin typeface="Consolas" charset="0"/>
              </a:rPr>
              <a:t>		perror(</a:t>
            </a:r>
            <a:r>
              <a:rPr lang="en-US">
                <a:solidFill>
                  <a:srgbClr val="A31515"/>
                </a:solidFill>
                <a:latin typeface="Consolas" charset="0"/>
              </a:rPr>
              <a:t>"Loi da xay ra: "</a:t>
            </a:r>
            <a:r>
              <a:rPr lang="en-US">
                <a:solidFill>
                  <a:prstClr val="black"/>
                </a:solidFill>
                <a:latin typeface="Consolas" charset="0"/>
              </a:rPr>
              <a:t>);</a:t>
            </a:r>
          </a:p>
          <a:p>
            <a:r>
              <a:rPr lang="en-US">
                <a:solidFill>
                  <a:prstClr val="black"/>
                </a:solidFill>
                <a:latin typeface="Consolas" charset="0"/>
              </a:rPr>
              <a:t>		system(</a:t>
            </a:r>
            <a:r>
              <a:rPr lang="en-US">
                <a:solidFill>
                  <a:srgbClr val="A31515"/>
                </a:solidFill>
                <a:latin typeface="Consolas" charset="0"/>
              </a:rPr>
              <a:t>"pause"</a:t>
            </a:r>
            <a:r>
              <a:rPr lang="en-US">
                <a:solidFill>
                  <a:prstClr val="black"/>
                </a:solidFill>
                <a:latin typeface="Consolas" charset="0"/>
              </a:rPr>
              <a:t>);</a:t>
            </a:r>
          </a:p>
          <a:p>
            <a:r>
              <a:rPr lang="en-US">
                <a:solidFill>
                  <a:prstClr val="black"/>
                </a:solidFill>
                <a:latin typeface="Consolas" charset="0"/>
              </a:rPr>
              <a:t>		exit(EXIT_FAILURE);</a:t>
            </a:r>
          </a:p>
          <a:p>
            <a:r>
              <a:rPr lang="en-US">
                <a:solidFill>
                  <a:prstClr val="black"/>
                </a:solidFill>
                <a:latin typeface="Consolas" charset="0"/>
              </a:rPr>
              <a:t>	}</a:t>
            </a:r>
          </a:p>
          <a:p>
            <a:r>
              <a:rPr lang="en-US">
                <a:solidFill>
                  <a:prstClr val="black"/>
                </a:solidFill>
                <a:latin typeface="Consolas" charset="0"/>
              </a:rPr>
              <a:t>	</a:t>
            </a:r>
            <a:r>
              <a:rPr lang="en-US">
                <a:solidFill>
                  <a:srgbClr val="008000"/>
                </a:solidFill>
                <a:latin typeface="Consolas" charset="0"/>
              </a:rPr>
              <a:t>//Doc tap tin</a:t>
            </a:r>
            <a:endParaRPr lang="en-US">
              <a:solidFill>
                <a:prstClr val="black"/>
              </a:solidFill>
              <a:latin typeface="Consolas" charset="0"/>
            </a:endParaRPr>
          </a:p>
          <a:p>
            <a:r>
              <a:rPr lang="en-US">
                <a:solidFill>
                  <a:prstClr val="black"/>
                </a:solidFill>
                <a:latin typeface="Consolas" charset="0"/>
              </a:rPr>
              <a:t>	</a:t>
            </a:r>
            <a:r>
              <a:rPr lang="en-US">
                <a:solidFill>
                  <a:srgbClr val="0000FF"/>
                </a:solidFill>
                <a:latin typeface="Consolas" charset="0"/>
              </a:rPr>
              <a:t>char</a:t>
            </a:r>
            <a:r>
              <a:rPr lang="en-US">
                <a:solidFill>
                  <a:prstClr val="black"/>
                </a:solidFill>
                <a:latin typeface="Consolas" charset="0"/>
              </a:rPr>
              <a:t> buffer[MAX_LEN];</a:t>
            </a:r>
          </a:p>
          <a:p>
            <a:r>
              <a:rPr lang="en-US">
                <a:solidFill>
                  <a:prstClr val="black"/>
                </a:solidFill>
                <a:latin typeface="Consolas" charset="0"/>
              </a:rPr>
              <a:t>	doc_tap_tin(file_ptr, buffer);</a:t>
            </a:r>
          </a:p>
          <a:p>
            <a:r>
              <a:rPr lang="en-US">
                <a:solidFill>
                  <a:prstClr val="black"/>
                </a:solidFill>
                <a:latin typeface="Consolas" charset="0"/>
              </a:rPr>
              <a:t>	</a:t>
            </a:r>
            <a:r>
              <a:rPr lang="en-US">
                <a:solidFill>
                  <a:srgbClr val="008000"/>
                </a:solidFill>
                <a:latin typeface="Consolas" charset="0"/>
              </a:rPr>
              <a:t>//Dong tap tin</a:t>
            </a:r>
            <a:endParaRPr lang="en-US">
              <a:solidFill>
                <a:prstClr val="black"/>
              </a:solidFill>
              <a:latin typeface="Consolas" charset="0"/>
            </a:endParaRPr>
          </a:p>
          <a:p>
            <a:r>
              <a:rPr lang="en-US">
                <a:solidFill>
                  <a:prstClr val="black"/>
                </a:solidFill>
                <a:latin typeface="Consolas" charset="0"/>
              </a:rPr>
              <a:t>	fclose(file_ptr);</a:t>
            </a:r>
          </a:p>
          <a:p>
            <a:r>
              <a:rPr lang="en-US">
                <a:solidFill>
                  <a:prstClr val="black"/>
                </a:solidFill>
                <a:latin typeface="Consolas" charset="0"/>
              </a:rPr>
              <a:t>	printf(</a:t>
            </a:r>
            <a:r>
              <a:rPr lang="en-US">
                <a:solidFill>
                  <a:srgbClr val="A31515"/>
                </a:solidFill>
                <a:latin typeface="Consolas" charset="0"/>
              </a:rPr>
              <a:t>"%s"</a:t>
            </a:r>
            <a:r>
              <a:rPr lang="en-US">
                <a:solidFill>
                  <a:prstClr val="black"/>
                </a:solidFill>
                <a:latin typeface="Consolas" charset="0"/>
              </a:rPr>
              <a:t>, buffer);</a:t>
            </a:r>
          </a:p>
          <a:p>
            <a:r>
              <a:rPr lang="de-DE">
                <a:solidFill>
                  <a:prstClr val="black"/>
                </a:solidFill>
                <a:latin typeface="Consolas" charset="0"/>
              </a:rPr>
              <a:t>	system(</a:t>
            </a:r>
            <a:r>
              <a:rPr lang="de-DE">
                <a:solidFill>
                  <a:srgbClr val="A31515"/>
                </a:solidFill>
                <a:latin typeface="Consolas" charset="0"/>
              </a:rPr>
              <a:t>"pause"</a:t>
            </a:r>
            <a:r>
              <a:rPr lang="de-DE">
                <a:solidFill>
                  <a:prstClr val="black"/>
                </a:solidFill>
                <a:latin typeface="Consolas" charset="0"/>
              </a:rPr>
              <a:t>);</a:t>
            </a:r>
          </a:p>
          <a:p>
            <a:r>
              <a:rPr lang="de-DE">
                <a:solidFill>
                  <a:prstClr val="black"/>
                </a:solidFill>
                <a:latin typeface="Consolas" charset="0"/>
              </a:rPr>
              <a:t>	</a:t>
            </a:r>
            <a:r>
              <a:rPr lang="de-DE">
                <a:solidFill>
                  <a:srgbClr val="0000FF"/>
                </a:solidFill>
                <a:latin typeface="Consolas" charset="0"/>
              </a:rPr>
              <a:t>return</a:t>
            </a:r>
            <a:r>
              <a:rPr lang="de-DE">
                <a:solidFill>
                  <a:prstClr val="black"/>
                </a:solidFill>
                <a:latin typeface="Consolas" charset="0"/>
              </a:rPr>
              <a:t> EXIT_SUCCESS;</a:t>
            </a:r>
          </a:p>
          <a:p>
            <a:r>
              <a:rPr lang="de-DE">
                <a:solidFill>
                  <a:prstClr val="black"/>
                </a:solidFill>
                <a:latin typeface="Consolas" charset="0"/>
              </a:rPr>
              <a:t>}</a:t>
            </a:r>
          </a:p>
        </p:txBody>
      </p:sp>
      <p:sp>
        <p:nvSpPr>
          <p:cNvPr id="4" name="Left Arrow 3"/>
          <p:cNvSpPr/>
          <p:nvPr/>
        </p:nvSpPr>
        <p:spPr bwMode="auto">
          <a:xfrm>
            <a:off x="5181600" y="4800600"/>
            <a:ext cx="1676400" cy="228600"/>
          </a:xfrm>
          <a:prstGeom prst="lef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6" name="TextBox 5"/>
          <p:cNvSpPr txBox="1"/>
          <p:nvPr/>
        </p:nvSpPr>
        <p:spPr>
          <a:xfrm>
            <a:off x="7010400" y="4591734"/>
            <a:ext cx="1676400" cy="646331"/>
          </a:xfrm>
          <a:prstGeom prst="rect">
            <a:avLst/>
          </a:prstGeom>
          <a:noFill/>
        </p:spPr>
        <p:txBody>
          <a:bodyPr wrap="square" rtlCol="0">
            <a:spAutoFit/>
          </a:bodyPr>
          <a:lstStyle/>
          <a:p>
            <a:r>
              <a:rPr lang="vi-VN">
                <a:solidFill>
                  <a:srgbClr val="0432FF"/>
                </a:solidFill>
              </a:rPr>
              <a:t>Hàm đọc ở slide trước</a:t>
            </a:r>
            <a:endParaRPr lang="en-US">
              <a:solidFill>
                <a:srgbClr val="0432FF"/>
              </a:solidFill>
            </a:endParaRPr>
          </a:p>
        </p:txBody>
      </p:sp>
    </p:spTree>
    <p:extLst>
      <p:ext uri="{BB962C8B-B14F-4D97-AF65-F5344CB8AC3E}">
        <p14:creationId xmlns:p14="http://schemas.microsoft.com/office/powerpoint/2010/main" val="831024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Tập tin văn bản : Đọc file </a:t>
            </a:r>
            <a:br>
              <a:rPr lang="vi-VN" dirty="0"/>
            </a:br>
            <a:r>
              <a:rPr lang="vi-VN" sz="2000" b="1" dirty="0">
                <a:solidFill>
                  <a:srgbClr val="0432FF"/>
                </a:solidFill>
              </a:rPr>
              <a:t>Các hàm thao tác tập tin khác</a:t>
            </a:r>
          </a:p>
        </p:txBody>
      </p:sp>
      <p:graphicFrame>
        <p:nvGraphicFramePr>
          <p:cNvPr id="6" name="Content Placeholder 4"/>
          <p:cNvGraphicFramePr>
            <a:graphicFrameLocks noGrp="1"/>
          </p:cNvGraphicFramePr>
          <p:nvPr>
            <p:ph idx="1"/>
            <p:extLst/>
          </p:nvPr>
        </p:nvGraphicFramePr>
        <p:xfrm>
          <a:off x="304800" y="1143000"/>
          <a:ext cx="8610600" cy="4693920"/>
        </p:xfrm>
        <a:graphic>
          <a:graphicData uri="http://schemas.openxmlformats.org/drawingml/2006/table">
            <a:tbl>
              <a:tblPr firstRow="1" bandRow="1">
                <a:tableStyleId>{3B4B98B0-60AC-42C2-AFA5-B58CD77FA1E5}</a:tableStyleId>
              </a:tblPr>
              <a:tblGrid>
                <a:gridCol w="1219200">
                  <a:extLst>
                    <a:ext uri="{9D8B030D-6E8A-4147-A177-3AD203B41FA5}">
                      <a16:colId xmlns="" xmlns:a16="http://schemas.microsoft.com/office/drawing/2014/main" val="1396670212"/>
                    </a:ext>
                  </a:extLst>
                </a:gridCol>
                <a:gridCol w="7391400">
                  <a:extLst>
                    <a:ext uri="{9D8B030D-6E8A-4147-A177-3AD203B41FA5}">
                      <a16:colId xmlns="" xmlns:a16="http://schemas.microsoft.com/office/drawing/2014/main" val="1209212525"/>
                    </a:ext>
                  </a:extLst>
                </a:gridCol>
              </a:tblGrid>
              <a:tr h="370840">
                <a:tc>
                  <a:txBody>
                    <a:bodyPr/>
                    <a:lstStyle/>
                    <a:p>
                      <a:r>
                        <a:rPr lang="en-US"/>
                        <a:t>Hàm</a:t>
                      </a:r>
                    </a:p>
                  </a:txBody>
                  <a:tcPr>
                    <a:lnR w="12700" cap="flat" cmpd="sng" algn="ctr">
                      <a:solidFill>
                        <a:schemeClr val="tx1"/>
                      </a:solidFill>
                      <a:prstDash val="solid"/>
                      <a:round/>
                      <a:headEnd type="none" w="med" len="med"/>
                      <a:tailEnd type="none" w="med" len="med"/>
                    </a:lnR>
                  </a:tcPr>
                </a:tc>
                <a:tc>
                  <a:txBody>
                    <a:bodyPr/>
                    <a:lstStyle/>
                    <a:p>
                      <a:pPr algn="ctr"/>
                      <a:r>
                        <a:rPr lang="en-US"/>
                        <a:t>Mô</a:t>
                      </a:r>
                      <a:r>
                        <a:rPr lang="en-US" baseline="0"/>
                        <a:t> tả</a:t>
                      </a:r>
                      <a:endParaRPr lang="en-US"/>
                    </a:p>
                  </a:txBody>
                  <a:tcP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4056612585"/>
                  </a:ext>
                </a:extLst>
              </a:tr>
              <a:tr h="370840">
                <a:tc>
                  <a:txBody>
                    <a:bodyPr/>
                    <a:lstStyle/>
                    <a:p>
                      <a:r>
                        <a:rPr lang="en-US"/>
                        <a:t>fopen</a:t>
                      </a:r>
                    </a:p>
                  </a:txBody>
                  <a:tcPr>
                    <a:lnR w="12700" cap="flat" cmpd="sng" algn="ctr">
                      <a:solidFill>
                        <a:schemeClr val="tx1"/>
                      </a:solidFill>
                      <a:prstDash val="solid"/>
                      <a:round/>
                      <a:headEnd type="none" w="med" len="med"/>
                      <a:tailEnd type="none" w="med" len="med"/>
                    </a:lnR>
                  </a:tcPr>
                </a:tc>
                <a:tc>
                  <a:txBody>
                    <a:bodyPr/>
                    <a:lstStyle/>
                    <a:p>
                      <a:r>
                        <a:rPr lang="en-US"/>
                        <a:t>Mở</a:t>
                      </a:r>
                      <a:r>
                        <a:rPr lang="en-US" baseline="0"/>
                        <a:t> luồng xử lý tập tin.</a:t>
                      </a:r>
                      <a:endParaRPr lang="en-US"/>
                    </a:p>
                  </a:txBody>
                  <a:tcP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2798843451"/>
                  </a:ext>
                </a:extLst>
              </a:tr>
              <a:tr h="370840">
                <a:tc>
                  <a:txBody>
                    <a:bodyPr/>
                    <a:lstStyle/>
                    <a:p>
                      <a:r>
                        <a:rPr lang="en-US"/>
                        <a:t>fclose</a:t>
                      </a:r>
                    </a:p>
                  </a:txBody>
                  <a:tcPr>
                    <a:lnR w="12700" cap="flat" cmpd="sng" algn="ctr">
                      <a:solidFill>
                        <a:schemeClr val="tx1"/>
                      </a:solidFill>
                      <a:prstDash val="solid"/>
                      <a:round/>
                      <a:headEnd type="none" w="med" len="med"/>
                      <a:tailEnd type="none" w="med" len="med"/>
                    </a:lnR>
                  </a:tcPr>
                </a:tc>
                <a:tc>
                  <a:txBody>
                    <a:bodyPr/>
                    <a:lstStyle/>
                    <a:p>
                      <a:r>
                        <a:rPr lang="en-US"/>
                        <a:t>Đóng luồng</a:t>
                      </a:r>
                      <a:r>
                        <a:rPr lang="en-US" baseline="0"/>
                        <a:t> xử lý tập tin.</a:t>
                      </a:r>
                      <a:endParaRPr lang="en-US"/>
                    </a:p>
                  </a:txBody>
                  <a:tcP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1781274528"/>
                  </a:ext>
                </a:extLst>
              </a:tr>
              <a:tr h="370840">
                <a:tc>
                  <a:txBody>
                    <a:bodyPr/>
                    <a:lstStyle/>
                    <a:p>
                      <a:r>
                        <a:rPr lang="en-US"/>
                        <a:t>fscanf</a:t>
                      </a:r>
                    </a:p>
                  </a:txBody>
                  <a:tcPr>
                    <a:lnR w="12700" cap="flat" cmpd="sng" algn="ctr">
                      <a:solidFill>
                        <a:schemeClr val="tx1"/>
                      </a:solidFill>
                      <a:prstDash val="solid"/>
                      <a:round/>
                      <a:headEnd type="none" w="med" len="med"/>
                      <a:tailEnd type="none" w="med" len="med"/>
                    </a:lnR>
                  </a:tcPr>
                </a:tc>
                <a:tc>
                  <a:txBody>
                    <a:bodyPr/>
                    <a:lstStyle/>
                    <a:p>
                      <a:r>
                        <a:rPr lang="en-US"/>
                        <a:t>Nhận</a:t>
                      </a:r>
                      <a:r>
                        <a:rPr lang="en-US" baseline="0"/>
                        <a:t> các dữ liệu phổ biến như char, int, float v.v. từ tập tin.</a:t>
                      </a:r>
                      <a:endParaRPr lang="en-US"/>
                    </a:p>
                  </a:txBody>
                  <a:tcP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2763114324"/>
                  </a:ext>
                </a:extLst>
              </a:tr>
              <a:tr h="370840">
                <a:tc>
                  <a:txBody>
                    <a:bodyPr/>
                    <a:lstStyle/>
                    <a:p>
                      <a:r>
                        <a:rPr lang="en-US"/>
                        <a:t>fprintf</a:t>
                      </a:r>
                    </a:p>
                  </a:txBody>
                  <a:tcPr>
                    <a:lnR w="12700" cap="flat" cmpd="sng" algn="ctr">
                      <a:solidFill>
                        <a:schemeClr val="tx1"/>
                      </a:solidFill>
                      <a:prstDash val="solid"/>
                      <a:round/>
                      <a:headEnd type="none" w="med" len="med"/>
                      <a:tailEnd type="none" w="med" len="med"/>
                    </a:lnR>
                  </a:tcPr>
                </a:tc>
                <a:tc>
                  <a:txBody>
                    <a:bodyPr/>
                    <a:lstStyle/>
                    <a:p>
                      <a:r>
                        <a:rPr lang="en-US"/>
                        <a:t>In các</a:t>
                      </a:r>
                      <a:r>
                        <a:rPr lang="en-US" baseline="0"/>
                        <a:t> dữ liệu phổ biến như char, int, float, v.v. lên tập tin.</a:t>
                      </a:r>
                      <a:endParaRPr lang="en-US"/>
                    </a:p>
                  </a:txBody>
                  <a:tcP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4038338929"/>
                  </a:ext>
                </a:extLst>
              </a:tr>
              <a:tr h="370840">
                <a:tc>
                  <a:txBody>
                    <a:bodyPr/>
                    <a:lstStyle/>
                    <a:p>
                      <a:r>
                        <a:rPr lang="en-US"/>
                        <a:t>rewind</a:t>
                      </a:r>
                    </a:p>
                  </a:txBody>
                  <a:tcPr>
                    <a:lnR w="12700" cap="flat" cmpd="sng" algn="ctr">
                      <a:solidFill>
                        <a:schemeClr val="tx1"/>
                      </a:solidFill>
                      <a:prstDash val="solid"/>
                      <a:round/>
                      <a:headEnd type="none" w="med" len="med"/>
                      <a:tailEnd type="none" w="med" len="med"/>
                    </a:lnR>
                  </a:tcPr>
                </a:tc>
                <a:tc>
                  <a:txBody>
                    <a:bodyPr/>
                    <a:lstStyle/>
                    <a:p>
                      <a:r>
                        <a:rPr lang="en-US"/>
                        <a:t>Quay</a:t>
                      </a:r>
                      <a:r>
                        <a:rPr lang="en-US" baseline="0"/>
                        <a:t> con trỏ byte trong con trỏ FILE về đầu tập tin. Như vậy, ta có thể đọc tập tin nhiều lần mà không cần đóng rồi mở lại tập tin.</a:t>
                      </a:r>
                      <a:endParaRPr lang="en-US"/>
                    </a:p>
                  </a:txBody>
                  <a:tcP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2507413160"/>
                  </a:ext>
                </a:extLst>
              </a:tr>
              <a:tr h="370840">
                <a:tc>
                  <a:txBody>
                    <a:bodyPr/>
                    <a:lstStyle/>
                    <a:p>
                      <a:r>
                        <a:rPr lang="en-US"/>
                        <a:t>fgets</a:t>
                      </a:r>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Hàm</a:t>
                      </a:r>
                      <a:r>
                        <a:rPr lang="en-US" baseline="0"/>
                        <a:t> </a:t>
                      </a:r>
                      <a:r>
                        <a:rPr lang="en-US" i="0">
                          <a:latin typeface="Consolas" panose="020B0609020204030204" pitchFamily="49" charset="0"/>
                          <a:cs typeface="Consolas" panose="020B0609020204030204" pitchFamily="49" charset="0"/>
                        </a:rPr>
                        <a:t>fgets (char* </a:t>
                      </a:r>
                      <a:r>
                        <a:rPr lang="en-US" b="1" i="0">
                          <a:solidFill>
                            <a:srgbClr val="7030A0"/>
                          </a:solidFill>
                          <a:latin typeface="Consolas" panose="020B0609020204030204" pitchFamily="49" charset="0"/>
                          <a:cs typeface="Consolas" panose="020B0609020204030204" pitchFamily="49" charset="0"/>
                        </a:rPr>
                        <a:t>str</a:t>
                      </a:r>
                      <a:r>
                        <a:rPr lang="en-US" i="0">
                          <a:latin typeface="Consolas" panose="020B0609020204030204" pitchFamily="49" charset="0"/>
                          <a:cs typeface="Consolas" panose="020B0609020204030204" pitchFamily="49" charset="0"/>
                        </a:rPr>
                        <a:t>, int </a:t>
                      </a:r>
                      <a:r>
                        <a:rPr lang="en-US" b="1" i="0">
                          <a:solidFill>
                            <a:srgbClr val="FF0000"/>
                          </a:solidFill>
                          <a:latin typeface="Consolas" panose="020B0609020204030204" pitchFamily="49" charset="0"/>
                          <a:cs typeface="Consolas" panose="020B0609020204030204" pitchFamily="49" charset="0"/>
                        </a:rPr>
                        <a:t>num</a:t>
                      </a:r>
                      <a:r>
                        <a:rPr lang="en-US" i="0">
                          <a:latin typeface="Consolas" panose="020B0609020204030204" pitchFamily="49" charset="0"/>
                          <a:cs typeface="Consolas" panose="020B0609020204030204" pitchFamily="49" charset="0"/>
                        </a:rPr>
                        <a:t>, FILE* stream)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Đọc</a:t>
                      </a:r>
                      <a:r>
                        <a:rPr lang="en-US" baseline="0"/>
                        <a:t> tập tin theo từng cụm </a:t>
                      </a:r>
                      <a:r>
                        <a:rPr lang="en-US" b="1">
                          <a:solidFill>
                            <a:srgbClr val="FF0000"/>
                          </a:solidFill>
                        </a:rPr>
                        <a:t>num</a:t>
                      </a:r>
                      <a:r>
                        <a:rPr lang="en-US" baseline="0"/>
                        <a:t> các ký tự và sao chép cụm đó vào mảng char mà </a:t>
                      </a:r>
                      <a:r>
                        <a:rPr lang="en-US" b="1">
                          <a:solidFill>
                            <a:srgbClr val="7030A0"/>
                          </a:solidFill>
                        </a:rPr>
                        <a:t>str</a:t>
                      </a:r>
                      <a:r>
                        <a:rPr lang="en-US" baseline="0"/>
                        <a:t> trỏ đến. Nếu một hàng trong tập chứa ít hơn </a:t>
                      </a:r>
                      <a:r>
                        <a:rPr lang="en-US" b="1">
                          <a:solidFill>
                            <a:srgbClr val="FF0000"/>
                          </a:solidFill>
                        </a:rPr>
                        <a:t>num</a:t>
                      </a:r>
                      <a:r>
                        <a:rPr lang="en-US" baseline="0"/>
                        <a:t> các ký tự thì hàm sẽ sao toàn bộ hàng đó vào mảng mà </a:t>
                      </a:r>
                      <a:r>
                        <a:rPr lang="en-US" b="1">
                          <a:solidFill>
                            <a:srgbClr val="7030A0"/>
                          </a:solidFill>
                        </a:rPr>
                        <a:t>str</a:t>
                      </a:r>
                      <a:r>
                        <a:rPr lang="en-US" baseline="0"/>
                        <a:t> trỏ đến.</a:t>
                      </a:r>
                      <a:endParaRPr lang="en-US"/>
                    </a:p>
                  </a:txBody>
                  <a:tcP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1314851311"/>
                  </a:ext>
                </a:extLst>
              </a:tr>
              <a:tr h="370840">
                <a:tc>
                  <a:txBody>
                    <a:bodyPr/>
                    <a:lstStyle/>
                    <a:p>
                      <a:r>
                        <a:rPr lang="en-US"/>
                        <a:t>fputs</a:t>
                      </a:r>
                    </a:p>
                  </a:txBody>
                  <a:tcPr>
                    <a:lnR w="12700" cap="flat" cmpd="sng" algn="ctr">
                      <a:solidFill>
                        <a:schemeClr val="tx1"/>
                      </a:solidFill>
                      <a:prstDash val="solid"/>
                      <a:round/>
                      <a:headEnd type="none" w="med" len="med"/>
                      <a:tailEnd type="none" w="med" len="med"/>
                    </a:lnR>
                  </a:tcPr>
                </a:tc>
                <a:tc>
                  <a:txBody>
                    <a:bodyPr/>
                    <a:lstStyle/>
                    <a:p>
                      <a:r>
                        <a:rPr lang="en-US"/>
                        <a:t>Hàm</a:t>
                      </a:r>
                      <a:r>
                        <a:rPr lang="en-US" baseline="0"/>
                        <a:t> </a:t>
                      </a:r>
                      <a:r>
                        <a:rPr lang="en-US">
                          <a:latin typeface="Consolas" panose="020B0609020204030204" pitchFamily="49" charset="0"/>
                          <a:cs typeface="Consolas" panose="020B0609020204030204" pitchFamily="49" charset="0"/>
                        </a:rPr>
                        <a:t>fputs (const char* </a:t>
                      </a:r>
                      <a:r>
                        <a:rPr lang="en-US" b="1">
                          <a:solidFill>
                            <a:srgbClr val="7030A0"/>
                          </a:solidFill>
                          <a:latin typeface="Consolas" panose="020B0609020204030204" pitchFamily="49" charset="0"/>
                          <a:cs typeface="Consolas" panose="020B0609020204030204" pitchFamily="49" charset="0"/>
                        </a:rPr>
                        <a:t>str</a:t>
                      </a:r>
                      <a:r>
                        <a:rPr lang="en-US">
                          <a:latin typeface="Consolas" panose="020B0609020204030204" pitchFamily="49" charset="0"/>
                          <a:cs typeface="Consolas" panose="020B0609020204030204" pitchFamily="49" charset="0"/>
                        </a:rPr>
                        <a:t>, FILE* stream)</a:t>
                      </a:r>
                    </a:p>
                    <a:p>
                      <a:r>
                        <a:rPr lang="en-US"/>
                        <a:t>Ghi chuỗi</a:t>
                      </a:r>
                      <a:r>
                        <a:rPr lang="en-US" baseline="0"/>
                        <a:t> ký tự mà </a:t>
                      </a:r>
                      <a:r>
                        <a:rPr lang="en-US" b="1">
                          <a:solidFill>
                            <a:srgbClr val="7030A0"/>
                          </a:solidFill>
                          <a:latin typeface="Consolas" panose="020B0609020204030204" pitchFamily="49" charset="0"/>
                          <a:cs typeface="Consolas" panose="020B0609020204030204" pitchFamily="49" charset="0"/>
                        </a:rPr>
                        <a:t>str</a:t>
                      </a:r>
                      <a:r>
                        <a:rPr lang="en-US" baseline="0"/>
                        <a:t> trỏ đến vào luồng xử lý tập tin đang mở.</a:t>
                      </a:r>
                      <a:endParaRPr lang="en-US"/>
                    </a:p>
                  </a:txBody>
                  <a:tcP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2105913274"/>
                  </a:ext>
                </a:extLst>
              </a:tr>
              <a:tr h="370840">
                <a:tc gridSpan="2">
                  <a:txBody>
                    <a:bodyPr/>
                    <a:lstStyle/>
                    <a:p>
                      <a:r>
                        <a:rPr lang="en-US"/>
                        <a:t>Các</a:t>
                      </a:r>
                      <a:r>
                        <a:rPr lang="en-US" baseline="0"/>
                        <a:t> hàm trên đều nằm trong thư viện stdio.h</a:t>
                      </a:r>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 xmlns:a16="http://schemas.microsoft.com/office/drawing/2014/main" val="2843919859"/>
                  </a:ext>
                </a:extLst>
              </a:tr>
            </a:tbl>
          </a:graphicData>
        </a:graphic>
      </p:graphicFrame>
    </p:spTree>
    <p:extLst>
      <p:ext uri="{BB962C8B-B14F-4D97-AF65-F5344CB8AC3E}">
        <p14:creationId xmlns:p14="http://schemas.microsoft.com/office/powerpoint/2010/main" val="989240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Tập tin văn bản: Ghi tập tin</a:t>
            </a:r>
            <a:br>
              <a:rPr lang="vi-VN" dirty="0"/>
            </a:br>
            <a:r>
              <a:rPr lang="vi-VN" sz="2000" b="1" dirty="0">
                <a:solidFill>
                  <a:srgbClr val="0432FF"/>
                </a:solidFill>
              </a:rPr>
              <a:t>Các bước tương tự như đọc tập tin</a:t>
            </a:r>
          </a:p>
        </p:txBody>
      </p:sp>
      <p:graphicFrame>
        <p:nvGraphicFramePr>
          <p:cNvPr id="4" name="Table 3"/>
          <p:cNvGraphicFramePr>
            <a:graphicFrameLocks noGrp="1"/>
          </p:cNvGraphicFramePr>
          <p:nvPr>
            <p:extLst>
              <p:ext uri="{D42A27DB-BD31-4B8C-83A1-F6EECF244321}">
                <p14:modId xmlns:p14="http://schemas.microsoft.com/office/powerpoint/2010/main" val="750984049"/>
              </p:ext>
            </p:extLst>
          </p:nvPr>
        </p:nvGraphicFramePr>
        <p:xfrm>
          <a:off x="457200" y="1397000"/>
          <a:ext cx="8458200" cy="3053080"/>
        </p:xfrm>
        <a:graphic>
          <a:graphicData uri="http://schemas.openxmlformats.org/drawingml/2006/table">
            <a:tbl>
              <a:tblPr firstRow="1" bandRow="1">
                <a:tableStyleId>{00A15C55-8517-42AA-B614-E9B94910E393}</a:tableStyleId>
              </a:tblPr>
              <a:tblGrid>
                <a:gridCol w="1752600"/>
                <a:gridCol w="3352800"/>
                <a:gridCol w="3352800"/>
              </a:tblGrid>
              <a:tr h="370840">
                <a:tc>
                  <a:txBody>
                    <a:bodyPr/>
                    <a:lstStyle/>
                    <a:p>
                      <a:r>
                        <a:rPr lang="vi-VN"/>
                        <a:t>Bước</a:t>
                      </a:r>
                      <a:endParaRPr lang="en-US"/>
                    </a:p>
                  </a:txBody>
                  <a:tcPr/>
                </a:tc>
                <a:tc>
                  <a:txBody>
                    <a:bodyPr/>
                    <a:lstStyle/>
                    <a:p>
                      <a:r>
                        <a:rPr lang="vi-VN"/>
                        <a:t>Đọc tâp tin</a:t>
                      </a:r>
                      <a:endParaRPr lang="en-US"/>
                    </a:p>
                  </a:txBody>
                  <a:tcPr/>
                </a:tc>
                <a:tc>
                  <a:txBody>
                    <a:bodyPr/>
                    <a:lstStyle/>
                    <a:p>
                      <a:r>
                        <a:rPr lang="vi-VN"/>
                        <a:t>Ghi tập tin</a:t>
                      </a:r>
                      <a:endParaRPr lang="en-US"/>
                    </a:p>
                  </a:txBody>
                  <a:tcPr/>
                </a:tc>
              </a:tr>
              <a:tr h="370840">
                <a:tc>
                  <a:txBody>
                    <a:bodyPr/>
                    <a:lstStyle/>
                    <a:p>
                      <a:r>
                        <a:rPr lang="vi-VN"/>
                        <a:t>(1) Khai báo con trỏ tập tin</a:t>
                      </a:r>
                      <a:endParaRPr lang="en-US"/>
                    </a:p>
                  </a:txBody>
                  <a:tcPr/>
                </a:tc>
                <a:tc>
                  <a:txBody>
                    <a:bodyPr/>
                    <a:lstStyle/>
                    <a:p>
                      <a:r>
                        <a:rPr lang="vi-VN" sz="2000">
                          <a:latin typeface="Consolas" charset="0"/>
                          <a:ea typeface="Consolas" charset="0"/>
                          <a:cs typeface="Consolas" charset="0"/>
                        </a:rPr>
                        <a:t>FILE</a:t>
                      </a:r>
                      <a:r>
                        <a:rPr lang="vi-VN" sz="2000" baseline="0">
                          <a:latin typeface="Consolas" charset="0"/>
                          <a:ea typeface="Consolas" charset="0"/>
                          <a:cs typeface="Consolas" charset="0"/>
                        </a:rPr>
                        <a:t> *file_ptr</a:t>
                      </a:r>
                      <a:endParaRPr lang="en-US" sz="2000">
                        <a:latin typeface="Consolas" charset="0"/>
                        <a:ea typeface="Consolas" charset="0"/>
                        <a:cs typeface="Consolas" charset="0"/>
                      </a:endParaRPr>
                    </a:p>
                  </a:txBody>
                  <a:tcPr/>
                </a:tc>
                <a:tc>
                  <a:txBody>
                    <a:bodyPr/>
                    <a:lstStyle/>
                    <a:p>
                      <a:r>
                        <a:rPr lang="vi-VN" sz="2000">
                          <a:latin typeface="Consolas" charset="0"/>
                          <a:ea typeface="Consolas" charset="0"/>
                          <a:cs typeface="Consolas" charset="0"/>
                        </a:rPr>
                        <a:t>FILE</a:t>
                      </a:r>
                      <a:r>
                        <a:rPr lang="vi-VN" sz="2000" baseline="0">
                          <a:latin typeface="Consolas" charset="0"/>
                          <a:ea typeface="Consolas" charset="0"/>
                          <a:cs typeface="Consolas" charset="0"/>
                        </a:rPr>
                        <a:t> *file_ptr</a:t>
                      </a:r>
                      <a:endParaRPr lang="en-US" sz="2000">
                        <a:latin typeface="Consolas" charset="0"/>
                        <a:ea typeface="Consolas" charset="0"/>
                        <a:cs typeface="Consolas" charset="0"/>
                      </a:endParaRPr>
                    </a:p>
                  </a:txBody>
                  <a:tcPr/>
                </a:tc>
              </a:tr>
              <a:tr h="370840">
                <a:tc>
                  <a:txBody>
                    <a:bodyPr/>
                    <a:lstStyle/>
                    <a:p>
                      <a:r>
                        <a:rPr lang="vi-VN"/>
                        <a:t>(2) Mở tập tin</a:t>
                      </a:r>
                      <a:endParaRPr lang="en-US"/>
                    </a:p>
                  </a:txBody>
                  <a:tcPr/>
                </a:tc>
                <a:tc>
                  <a:txBody>
                    <a:bodyPr/>
                    <a:lstStyle/>
                    <a:p>
                      <a:r>
                        <a:rPr lang="en-US" sz="2000">
                          <a:latin typeface="Consolas" charset="0"/>
                        </a:rPr>
                        <a:t>file_ptr = fopen</a:t>
                      </a:r>
                      <a:r>
                        <a:rPr lang="en-US" sz="2000">
                          <a:solidFill>
                            <a:prstClr val="black"/>
                          </a:solidFill>
                          <a:latin typeface="Consolas" charset="0"/>
                        </a:rPr>
                        <a:t>(</a:t>
                      </a:r>
                      <a:r>
                        <a:rPr lang="en-US" sz="2000">
                          <a:solidFill>
                            <a:srgbClr val="A31515"/>
                          </a:solidFill>
                          <a:latin typeface="Consolas" charset="0"/>
                        </a:rPr>
                        <a:t>"test.tx</a:t>
                      </a:r>
                      <a:r>
                        <a:rPr lang="vi-VN" sz="2000">
                          <a:solidFill>
                            <a:srgbClr val="A31515"/>
                          </a:solidFill>
                          <a:latin typeface="Consolas" charset="0"/>
                        </a:rPr>
                        <a:t>t</a:t>
                      </a:r>
                      <a:r>
                        <a:rPr lang="en-US" sz="2000">
                          <a:solidFill>
                            <a:srgbClr val="A31515"/>
                          </a:solidFill>
                          <a:latin typeface="Consolas" charset="0"/>
                        </a:rPr>
                        <a:t>"</a:t>
                      </a:r>
                      <a:r>
                        <a:rPr lang="en-US" sz="2000">
                          <a:solidFill>
                            <a:prstClr val="black"/>
                          </a:solidFill>
                          <a:latin typeface="Consolas" charset="0"/>
                        </a:rPr>
                        <a:t>, </a:t>
                      </a:r>
                      <a:r>
                        <a:rPr lang="en-US" sz="2000">
                          <a:solidFill>
                            <a:srgbClr val="A31515"/>
                          </a:solidFill>
                          <a:latin typeface="Consolas" charset="0"/>
                        </a:rPr>
                        <a:t>"</a:t>
                      </a:r>
                      <a:r>
                        <a:rPr lang="en-US" sz="2800">
                          <a:solidFill>
                            <a:srgbClr val="0432FF"/>
                          </a:solidFill>
                          <a:latin typeface="Consolas" charset="0"/>
                        </a:rPr>
                        <a:t>r</a:t>
                      </a:r>
                      <a:r>
                        <a:rPr lang="en-US" sz="2000">
                          <a:solidFill>
                            <a:srgbClr val="A31515"/>
                          </a:solidFill>
                          <a:latin typeface="Consolas" charset="0"/>
                        </a:rPr>
                        <a:t>"</a:t>
                      </a:r>
                      <a:r>
                        <a:rPr lang="en-US" sz="2000">
                          <a:solidFill>
                            <a:prstClr val="black"/>
                          </a:solidFill>
                          <a:latin typeface="Consolas" charset="0"/>
                        </a:rPr>
                        <a:t>);</a:t>
                      </a:r>
                    </a:p>
                    <a:p>
                      <a:endParaRPr lang="en-US"/>
                    </a:p>
                  </a:txBody>
                  <a:tcPr/>
                </a:tc>
                <a:tc>
                  <a:txBody>
                    <a:bodyPr/>
                    <a:lstStyle/>
                    <a:p>
                      <a:r>
                        <a:rPr lang="en-US" sz="2000">
                          <a:latin typeface="Consolas" charset="0"/>
                        </a:rPr>
                        <a:t>file_ptr = fopen</a:t>
                      </a:r>
                      <a:r>
                        <a:rPr lang="en-US" sz="2000">
                          <a:solidFill>
                            <a:prstClr val="black"/>
                          </a:solidFill>
                          <a:latin typeface="Consolas" charset="0"/>
                        </a:rPr>
                        <a:t>(</a:t>
                      </a:r>
                      <a:r>
                        <a:rPr lang="en-US" sz="2000">
                          <a:solidFill>
                            <a:srgbClr val="A31515"/>
                          </a:solidFill>
                          <a:latin typeface="Consolas" charset="0"/>
                        </a:rPr>
                        <a:t>"test.tx</a:t>
                      </a:r>
                      <a:r>
                        <a:rPr lang="vi-VN" sz="2000">
                          <a:solidFill>
                            <a:srgbClr val="A31515"/>
                          </a:solidFill>
                          <a:latin typeface="Consolas" charset="0"/>
                        </a:rPr>
                        <a:t>t</a:t>
                      </a:r>
                      <a:r>
                        <a:rPr lang="en-US" sz="2000">
                          <a:solidFill>
                            <a:srgbClr val="A31515"/>
                          </a:solidFill>
                          <a:latin typeface="Consolas" charset="0"/>
                        </a:rPr>
                        <a:t>"</a:t>
                      </a:r>
                      <a:r>
                        <a:rPr lang="en-US" sz="2000">
                          <a:solidFill>
                            <a:prstClr val="black"/>
                          </a:solidFill>
                          <a:latin typeface="Consolas" charset="0"/>
                        </a:rPr>
                        <a:t>, </a:t>
                      </a:r>
                      <a:r>
                        <a:rPr lang="en-US" sz="2000">
                          <a:solidFill>
                            <a:srgbClr val="A31515"/>
                          </a:solidFill>
                          <a:latin typeface="Consolas" charset="0"/>
                        </a:rPr>
                        <a:t>"</a:t>
                      </a:r>
                      <a:r>
                        <a:rPr lang="vi-VN" sz="2800">
                          <a:solidFill>
                            <a:srgbClr val="0432FF"/>
                          </a:solidFill>
                          <a:latin typeface="Consolas" charset="0"/>
                        </a:rPr>
                        <a:t>w</a:t>
                      </a:r>
                      <a:r>
                        <a:rPr lang="en-US" sz="2000">
                          <a:solidFill>
                            <a:srgbClr val="A31515"/>
                          </a:solidFill>
                          <a:latin typeface="Consolas" charset="0"/>
                        </a:rPr>
                        <a:t>"</a:t>
                      </a:r>
                      <a:r>
                        <a:rPr lang="en-US" sz="2000">
                          <a:solidFill>
                            <a:prstClr val="black"/>
                          </a:solidFill>
                          <a:latin typeface="Consolas" charset="0"/>
                        </a:rPr>
                        <a:t>);</a:t>
                      </a:r>
                    </a:p>
                  </a:txBody>
                  <a:tcPr/>
                </a:tc>
              </a:tr>
              <a:tr h="370840">
                <a:tc>
                  <a:txBody>
                    <a:bodyPr/>
                    <a:lstStyle/>
                    <a:p>
                      <a:r>
                        <a:rPr lang="vi-VN"/>
                        <a:t>(4) Đóng tập tin</a:t>
                      </a:r>
                      <a:endParaRPr lang="en-US"/>
                    </a:p>
                  </a:txBody>
                  <a:tcPr/>
                </a:tc>
                <a:tc>
                  <a:txBody>
                    <a:bodyPr/>
                    <a:lstStyle/>
                    <a:p>
                      <a:r>
                        <a:rPr lang="vi-VN" sz="2000"/>
                        <a:t>fclose(file_ptr)</a:t>
                      </a:r>
                      <a:endParaRPr lang="en-US" sz="20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2000">
                          <a:latin typeface="Consolas" charset="0"/>
                          <a:ea typeface="Consolas" charset="0"/>
                          <a:cs typeface="Consolas" charset="0"/>
                        </a:rPr>
                        <a:t>fclose(file_ptr</a:t>
                      </a:r>
                      <a:r>
                        <a:rPr lang="vi-VN"/>
                        <a:t>)</a:t>
                      </a:r>
                      <a:endParaRPr lang="en-US"/>
                    </a:p>
                  </a:txBody>
                  <a:tcPr/>
                </a:tc>
              </a:tr>
            </a:tbl>
          </a:graphicData>
        </a:graphic>
      </p:graphicFrame>
      <p:sp>
        <p:nvSpPr>
          <p:cNvPr id="5" name="TextBox 4"/>
          <p:cNvSpPr txBox="1"/>
          <p:nvPr/>
        </p:nvSpPr>
        <p:spPr>
          <a:xfrm>
            <a:off x="457200" y="5181600"/>
            <a:ext cx="8458200" cy="400110"/>
          </a:xfrm>
          <a:prstGeom prst="rect">
            <a:avLst/>
          </a:prstGeom>
          <a:noFill/>
        </p:spPr>
        <p:txBody>
          <a:bodyPr wrap="square" rtlCol="0">
            <a:spAutoFit/>
          </a:bodyPr>
          <a:lstStyle/>
          <a:p>
            <a:r>
              <a:rPr lang="vi-VN" sz="2000">
                <a:solidFill>
                  <a:srgbClr val="0432FF"/>
                </a:solidFill>
              </a:rPr>
              <a:t>Chỉ có bước số (3) Dành cho việc đọc và ghi là thực sự khác nhau nhiều</a:t>
            </a:r>
            <a:endParaRPr lang="en-US" sz="2000">
              <a:solidFill>
                <a:srgbClr val="0432FF"/>
              </a:solidFill>
            </a:endParaRPr>
          </a:p>
        </p:txBody>
      </p:sp>
    </p:spTree>
    <p:extLst>
      <p:ext uri="{BB962C8B-B14F-4D97-AF65-F5344CB8AC3E}">
        <p14:creationId xmlns:p14="http://schemas.microsoft.com/office/powerpoint/2010/main" val="374166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Tập tin văn bản: Ghi tập tin</a:t>
            </a:r>
            <a:br>
              <a:rPr lang="vi-VN" dirty="0"/>
            </a:br>
            <a:r>
              <a:rPr lang="vi-VN" sz="2000" b="1" dirty="0">
                <a:solidFill>
                  <a:srgbClr val="0432FF"/>
                </a:solidFill>
              </a:rPr>
              <a:t>Bài toán</a:t>
            </a:r>
          </a:p>
        </p:txBody>
      </p:sp>
      <p:sp>
        <p:nvSpPr>
          <p:cNvPr id="6" name="Content Placeholder 5"/>
          <p:cNvSpPr>
            <a:spLocks noGrp="1"/>
          </p:cNvSpPr>
          <p:nvPr>
            <p:ph idx="1"/>
          </p:nvPr>
        </p:nvSpPr>
        <p:spPr/>
        <p:txBody>
          <a:bodyPr/>
          <a:lstStyle/>
          <a:p>
            <a:r>
              <a:rPr lang="vi-VN"/>
              <a:t>Giả sử cần viết chương trình đọc và ghi tập tin có định dạng dạng như sau:</a:t>
            </a:r>
          </a:p>
          <a:p>
            <a:endParaRPr lang="vi-VN"/>
          </a:p>
          <a:p>
            <a:endParaRPr lang="vi-VN"/>
          </a:p>
          <a:p>
            <a:endParaRPr lang="vi-VN"/>
          </a:p>
          <a:p>
            <a:endParaRPr lang="vi-VN"/>
          </a:p>
          <a:p>
            <a:r>
              <a:rPr lang="vi-VN"/>
              <a:t>Phân tích bài toán:</a:t>
            </a:r>
          </a:p>
          <a:p>
            <a:pPr lvl="1"/>
            <a:r>
              <a:rPr lang="vi-VN"/>
              <a:t>Mỗi hàng dữ liệu gồm tên, 3 cột điểm (các con số thực). Độ rộng của từng cột là cố định. </a:t>
            </a:r>
          </a:p>
          <a:p>
            <a:pPr lvl="1"/>
            <a:r>
              <a:rPr lang="vi-VN"/>
              <a:t>Hàm </a:t>
            </a:r>
            <a:r>
              <a:rPr lang="vi-VN" b="1">
                <a:solidFill>
                  <a:srgbClr val="0432FF"/>
                </a:solidFill>
              </a:rPr>
              <a:t>fprintf</a:t>
            </a:r>
            <a:r>
              <a:rPr lang="vi-VN">
                <a:solidFill>
                  <a:srgbClr val="0432FF"/>
                </a:solidFill>
              </a:rPr>
              <a:t> </a:t>
            </a:r>
            <a:r>
              <a:rPr lang="vi-VN"/>
              <a:t>để in các số liệu xuống tập tin có tính năng tương tự như printf </a:t>
            </a:r>
            <a:r>
              <a:rPr lang="vi-VN">
                <a:sym typeface="Wingdings"/>
              </a:rPr>
              <a:t> nên sử dụng</a:t>
            </a:r>
            <a:r>
              <a:rPr lang="vi-VN"/>
              <a:t>.</a:t>
            </a:r>
          </a:p>
          <a:p>
            <a:pPr lvl="1"/>
            <a:endParaRPr lang="vi-VN"/>
          </a:p>
          <a:p>
            <a:endParaRPr lang="vi-VN"/>
          </a:p>
          <a:p>
            <a:pPr lvl="1"/>
            <a:endParaRPr lang="vi-VN"/>
          </a:p>
        </p:txBody>
      </p:sp>
      <p:sp>
        <p:nvSpPr>
          <p:cNvPr id="3" name="Rectangle 2"/>
          <p:cNvSpPr/>
          <p:nvPr/>
        </p:nvSpPr>
        <p:spPr>
          <a:xfrm>
            <a:off x="1066800" y="2286000"/>
            <a:ext cx="6324600" cy="1200329"/>
          </a:xfrm>
          <a:prstGeom prst="rect">
            <a:avLst/>
          </a:prstGeom>
          <a:solidFill>
            <a:schemeClr val="bg2">
              <a:lumMod val="10000"/>
              <a:lumOff val="90000"/>
            </a:schemeClr>
          </a:solidFill>
        </p:spPr>
        <p:txBody>
          <a:bodyPr wrap="square">
            <a:spAutoFit/>
          </a:bodyPr>
          <a:lstStyle/>
          <a:p>
            <a:r>
              <a:rPr lang="en-US" sz="2400"/>
              <a:t>Nguyen Van A   	:9.8  ,  7.2,  9.5</a:t>
            </a:r>
          </a:p>
          <a:p>
            <a:r>
              <a:rPr lang="en-US" sz="2400"/>
              <a:t>Tran Van B     	:4.0  ,  5.3,  2.5</a:t>
            </a:r>
          </a:p>
          <a:p>
            <a:r>
              <a:rPr lang="en-US" sz="2400"/>
              <a:t>Phan Dinh C    	:8.7  ,  7.9,  8.1</a:t>
            </a:r>
          </a:p>
        </p:txBody>
      </p:sp>
    </p:spTree>
    <p:extLst>
      <p:ext uri="{BB962C8B-B14F-4D97-AF65-F5344CB8AC3E}">
        <p14:creationId xmlns:p14="http://schemas.microsoft.com/office/powerpoint/2010/main" val="753967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Tập tin văn bản: Ghi tập tin</a:t>
            </a:r>
            <a:br>
              <a:rPr lang="vi-VN" dirty="0"/>
            </a:br>
            <a:r>
              <a:rPr lang="vi-VN" sz="2000" b="1" dirty="0">
                <a:solidFill>
                  <a:srgbClr val="0432FF"/>
                </a:solidFill>
              </a:rPr>
              <a:t>Bài toán</a:t>
            </a:r>
          </a:p>
        </p:txBody>
      </p:sp>
      <p:sp>
        <p:nvSpPr>
          <p:cNvPr id="6" name="Content Placeholder 5"/>
          <p:cNvSpPr>
            <a:spLocks noGrp="1"/>
          </p:cNvSpPr>
          <p:nvPr>
            <p:ph idx="1"/>
          </p:nvPr>
        </p:nvSpPr>
        <p:spPr/>
        <p:txBody>
          <a:bodyPr/>
          <a:lstStyle/>
          <a:p>
            <a:r>
              <a:rPr lang="vi-VN"/>
              <a:t>Phân tích bài toán:</a:t>
            </a:r>
          </a:p>
          <a:p>
            <a:pPr lvl="1"/>
            <a:r>
              <a:rPr lang="vi-VN"/>
              <a:t>Cần định nghĩa kiểu dữ liệu Student gồm các trường thông tin như sau</a:t>
            </a:r>
          </a:p>
          <a:p>
            <a:pPr lvl="1"/>
            <a:endParaRPr lang="vi-VN"/>
          </a:p>
          <a:p>
            <a:endParaRPr lang="vi-VN"/>
          </a:p>
          <a:p>
            <a:pPr lvl="1"/>
            <a:endParaRPr lang="vi-VN"/>
          </a:p>
        </p:txBody>
      </p:sp>
      <p:sp>
        <p:nvSpPr>
          <p:cNvPr id="4" name="Rectangle 3"/>
          <p:cNvSpPr/>
          <p:nvPr/>
        </p:nvSpPr>
        <p:spPr>
          <a:xfrm>
            <a:off x="1219200" y="2834670"/>
            <a:ext cx="6172200" cy="1569660"/>
          </a:xfrm>
          <a:prstGeom prst="rect">
            <a:avLst/>
          </a:prstGeom>
          <a:solidFill>
            <a:schemeClr val="bg2">
              <a:lumMod val="10000"/>
              <a:lumOff val="90000"/>
            </a:schemeClr>
          </a:solidFill>
        </p:spPr>
        <p:txBody>
          <a:bodyPr wrap="square">
            <a:spAutoFit/>
          </a:bodyPr>
          <a:lstStyle/>
          <a:p>
            <a:r>
              <a:rPr lang="en-US" sz="2400">
                <a:solidFill>
                  <a:srgbClr val="0000FF"/>
                </a:solidFill>
                <a:latin typeface="Consolas" charset="0"/>
              </a:rPr>
              <a:t>typedef</a:t>
            </a:r>
            <a:r>
              <a:rPr lang="en-US" sz="2400">
                <a:solidFill>
                  <a:prstClr val="black"/>
                </a:solidFill>
                <a:latin typeface="Consolas" charset="0"/>
              </a:rPr>
              <a:t> </a:t>
            </a:r>
            <a:r>
              <a:rPr lang="en-US" sz="2400">
                <a:solidFill>
                  <a:srgbClr val="0000FF"/>
                </a:solidFill>
                <a:latin typeface="Consolas" charset="0"/>
              </a:rPr>
              <a:t>struct</a:t>
            </a:r>
            <a:r>
              <a:rPr lang="en-US" sz="2400">
                <a:solidFill>
                  <a:prstClr val="black"/>
                </a:solidFill>
                <a:latin typeface="Consolas" charset="0"/>
              </a:rPr>
              <a:t>{</a:t>
            </a:r>
          </a:p>
          <a:p>
            <a:r>
              <a:rPr lang="pt-BR" sz="2400">
                <a:solidFill>
                  <a:prstClr val="black"/>
                </a:solidFill>
                <a:latin typeface="Consolas" charset="0"/>
              </a:rPr>
              <a:t>	</a:t>
            </a:r>
            <a:r>
              <a:rPr lang="pt-BR" sz="2400">
                <a:solidFill>
                  <a:srgbClr val="0000FF"/>
                </a:solidFill>
                <a:latin typeface="Consolas" charset="0"/>
              </a:rPr>
              <a:t>char</a:t>
            </a:r>
            <a:r>
              <a:rPr lang="pt-BR" sz="2400">
                <a:solidFill>
                  <a:prstClr val="black"/>
                </a:solidFill>
                <a:latin typeface="Consolas" charset="0"/>
              </a:rPr>
              <a:t> name[20];</a:t>
            </a:r>
          </a:p>
          <a:p>
            <a:r>
              <a:rPr lang="pt-BR" sz="2400">
                <a:solidFill>
                  <a:prstClr val="black"/>
                </a:solidFill>
                <a:latin typeface="Consolas" charset="0"/>
              </a:rPr>
              <a:t>	</a:t>
            </a:r>
            <a:r>
              <a:rPr lang="pt-BR" sz="2400">
                <a:solidFill>
                  <a:srgbClr val="0000FF"/>
                </a:solidFill>
                <a:latin typeface="Consolas" charset="0"/>
              </a:rPr>
              <a:t>float</a:t>
            </a:r>
            <a:r>
              <a:rPr lang="pt-BR" sz="2400">
                <a:solidFill>
                  <a:prstClr val="black"/>
                </a:solidFill>
                <a:latin typeface="Consolas" charset="0"/>
              </a:rPr>
              <a:t> math, physics, english;</a:t>
            </a:r>
          </a:p>
          <a:p>
            <a:r>
              <a:rPr lang="pt-BR" sz="2400">
                <a:solidFill>
                  <a:prstClr val="black"/>
                </a:solidFill>
                <a:latin typeface="Consolas" charset="0"/>
              </a:rPr>
              <a:t>} Student;</a:t>
            </a:r>
          </a:p>
        </p:txBody>
      </p:sp>
    </p:spTree>
    <p:extLst>
      <p:ext uri="{BB962C8B-B14F-4D97-AF65-F5344CB8AC3E}">
        <p14:creationId xmlns:p14="http://schemas.microsoft.com/office/powerpoint/2010/main" val="1159342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Tập tin văn bản: Ghi tập tin</a:t>
            </a:r>
            <a:br>
              <a:rPr lang="vi-VN" dirty="0"/>
            </a:br>
            <a:r>
              <a:rPr lang="vi-VN" sz="2000" b="1" dirty="0">
                <a:solidFill>
                  <a:srgbClr val="0432FF"/>
                </a:solidFill>
              </a:rPr>
              <a:t>Bài toán</a:t>
            </a:r>
          </a:p>
        </p:txBody>
      </p:sp>
      <p:sp>
        <p:nvSpPr>
          <p:cNvPr id="6" name="Content Placeholder 5"/>
          <p:cNvSpPr>
            <a:spLocks noGrp="1"/>
          </p:cNvSpPr>
          <p:nvPr>
            <p:ph idx="1"/>
          </p:nvPr>
        </p:nvSpPr>
        <p:spPr/>
        <p:txBody>
          <a:bodyPr/>
          <a:lstStyle/>
          <a:p>
            <a:r>
              <a:rPr lang="vi-VN"/>
              <a:t>Phân tích bài toán:</a:t>
            </a:r>
          </a:p>
          <a:p>
            <a:pPr lvl="1"/>
            <a:r>
              <a:rPr lang="vi-VN"/>
              <a:t>Cần khai báo danh sách sinh viên. Có thể khởi động bằng một số dữ liệu mẫu để kiểm tra như sau:</a:t>
            </a:r>
          </a:p>
          <a:p>
            <a:pPr lvl="1"/>
            <a:endParaRPr lang="vi-VN"/>
          </a:p>
          <a:p>
            <a:endParaRPr lang="vi-VN"/>
          </a:p>
          <a:p>
            <a:pPr lvl="1"/>
            <a:endParaRPr lang="vi-VN"/>
          </a:p>
        </p:txBody>
      </p:sp>
      <p:sp>
        <p:nvSpPr>
          <p:cNvPr id="3" name="Rectangle 2"/>
          <p:cNvSpPr/>
          <p:nvPr/>
        </p:nvSpPr>
        <p:spPr>
          <a:xfrm>
            <a:off x="838200" y="2742337"/>
            <a:ext cx="7315200" cy="1754326"/>
          </a:xfrm>
          <a:prstGeom prst="rect">
            <a:avLst/>
          </a:prstGeom>
          <a:solidFill>
            <a:schemeClr val="bg2">
              <a:lumMod val="10000"/>
              <a:lumOff val="90000"/>
            </a:schemeClr>
          </a:solidFill>
        </p:spPr>
        <p:txBody>
          <a:bodyPr wrap="square">
            <a:spAutoFit/>
          </a:bodyPr>
          <a:lstStyle/>
          <a:p>
            <a:r>
              <a:rPr lang="en-US">
                <a:solidFill>
                  <a:srgbClr val="0432FF"/>
                </a:solidFill>
                <a:latin typeface="Consolas" charset="0"/>
              </a:rPr>
              <a:t>Student</a:t>
            </a:r>
            <a:r>
              <a:rPr lang="en-US">
                <a:latin typeface="Consolas" charset="0"/>
              </a:rPr>
              <a:t> list[] = {</a:t>
            </a:r>
          </a:p>
          <a:p>
            <a:r>
              <a:rPr lang="tr-TR">
                <a:latin typeface="Consolas" charset="0"/>
              </a:rPr>
              <a:t>	{</a:t>
            </a:r>
            <a:r>
              <a:rPr lang="tr-TR">
                <a:solidFill>
                  <a:srgbClr val="A31515"/>
                </a:solidFill>
                <a:latin typeface="Consolas" charset="0"/>
              </a:rPr>
              <a:t>"Nguyen Van A"</a:t>
            </a:r>
            <a:r>
              <a:rPr lang="tr-TR">
                <a:solidFill>
                  <a:prstClr val="black"/>
                </a:solidFill>
                <a:latin typeface="Consolas" charset="0"/>
              </a:rPr>
              <a:t>, 9.8f, 7.2f, 9.5f},</a:t>
            </a:r>
          </a:p>
          <a:p>
            <a:r>
              <a:rPr lang="nb-NO">
                <a:solidFill>
                  <a:prstClr val="black"/>
                </a:solidFill>
                <a:latin typeface="Consolas" charset="0"/>
              </a:rPr>
              <a:t>	{</a:t>
            </a:r>
            <a:r>
              <a:rPr lang="nb-NO">
                <a:solidFill>
                  <a:srgbClr val="A31515"/>
                </a:solidFill>
                <a:latin typeface="Consolas" charset="0"/>
              </a:rPr>
              <a:t>"Tran Van B"</a:t>
            </a:r>
            <a:r>
              <a:rPr lang="nb-NO">
                <a:solidFill>
                  <a:prstClr val="black"/>
                </a:solidFill>
                <a:latin typeface="Consolas" charset="0"/>
              </a:rPr>
              <a:t>, 4.0f, 5.3f, 2.5f},</a:t>
            </a:r>
          </a:p>
          <a:p>
            <a:r>
              <a:rPr lang="hr-HR">
                <a:solidFill>
                  <a:prstClr val="black"/>
                </a:solidFill>
                <a:latin typeface="Consolas" charset="0"/>
              </a:rPr>
              <a:t>	{</a:t>
            </a:r>
            <a:r>
              <a:rPr lang="hr-HR">
                <a:solidFill>
                  <a:srgbClr val="A31515"/>
                </a:solidFill>
                <a:latin typeface="Consolas" charset="0"/>
              </a:rPr>
              <a:t>"Phan Dinh C"</a:t>
            </a:r>
            <a:r>
              <a:rPr lang="hr-HR">
                <a:solidFill>
                  <a:prstClr val="black"/>
                </a:solidFill>
                <a:latin typeface="Consolas" charset="0"/>
              </a:rPr>
              <a:t>, 8.7f, 7.9f, 8.1f},</a:t>
            </a:r>
          </a:p>
          <a:p>
            <a:endParaRPr lang="hr-HR">
              <a:solidFill>
                <a:prstClr val="black"/>
              </a:solidFill>
              <a:latin typeface="Consolas" charset="0"/>
            </a:endParaRPr>
          </a:p>
          <a:p>
            <a:r>
              <a:rPr lang="uk-UA">
                <a:solidFill>
                  <a:prstClr val="black"/>
                </a:solidFill>
                <a:latin typeface="Consolas" charset="0"/>
              </a:rPr>
              <a:t>};</a:t>
            </a:r>
          </a:p>
        </p:txBody>
      </p:sp>
    </p:spTree>
    <p:extLst>
      <p:ext uri="{BB962C8B-B14F-4D97-AF65-F5344CB8AC3E}">
        <p14:creationId xmlns:p14="http://schemas.microsoft.com/office/powerpoint/2010/main" val="967364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Tập tin văn bản: Ghi tập tin</a:t>
            </a:r>
            <a:br>
              <a:rPr lang="vi-VN" dirty="0"/>
            </a:br>
            <a:r>
              <a:rPr lang="vi-VN" sz="2000" b="1" dirty="0">
                <a:solidFill>
                  <a:srgbClr val="0432FF"/>
                </a:solidFill>
              </a:rPr>
              <a:t>Bài toán</a:t>
            </a:r>
          </a:p>
        </p:txBody>
      </p:sp>
      <p:sp>
        <p:nvSpPr>
          <p:cNvPr id="6" name="Content Placeholder 5"/>
          <p:cNvSpPr>
            <a:spLocks noGrp="1"/>
          </p:cNvSpPr>
          <p:nvPr>
            <p:ph idx="1"/>
          </p:nvPr>
        </p:nvSpPr>
        <p:spPr/>
        <p:txBody>
          <a:bodyPr/>
          <a:lstStyle/>
          <a:p>
            <a:r>
              <a:rPr lang="vi-VN"/>
              <a:t>Phân tích bài toán:</a:t>
            </a:r>
          </a:p>
          <a:p>
            <a:pPr lvl="1"/>
            <a:r>
              <a:rPr lang="vi-VN"/>
              <a:t>Ý tưởng chính của việc ghi là: duyệt qua từng phần tử trong mảng và ghi từng phần tử vào tập tin</a:t>
            </a:r>
          </a:p>
          <a:p>
            <a:pPr lvl="1"/>
            <a:endParaRPr lang="vi-VN"/>
          </a:p>
          <a:p>
            <a:endParaRPr lang="vi-VN"/>
          </a:p>
          <a:p>
            <a:pPr lvl="1"/>
            <a:endParaRPr lang="vi-VN"/>
          </a:p>
        </p:txBody>
      </p:sp>
      <p:sp>
        <p:nvSpPr>
          <p:cNvPr id="4" name="Rectangle 3"/>
          <p:cNvSpPr/>
          <p:nvPr/>
        </p:nvSpPr>
        <p:spPr>
          <a:xfrm>
            <a:off x="571500" y="2514600"/>
            <a:ext cx="8077200" cy="1631216"/>
          </a:xfrm>
          <a:prstGeom prst="rect">
            <a:avLst/>
          </a:prstGeom>
          <a:solidFill>
            <a:schemeClr val="bg2">
              <a:lumMod val="10000"/>
              <a:lumOff val="90000"/>
            </a:schemeClr>
          </a:solidFill>
        </p:spPr>
        <p:txBody>
          <a:bodyPr wrap="square">
            <a:spAutoFit/>
          </a:bodyPr>
          <a:lstStyle/>
          <a:p>
            <a:r>
              <a:rPr lang="en-US" sz="2000">
                <a:solidFill>
                  <a:srgbClr val="0000FF"/>
                </a:solidFill>
                <a:latin typeface="Consolas" charset="0"/>
              </a:rPr>
              <a:t>for</a:t>
            </a:r>
            <a:r>
              <a:rPr lang="en-US" sz="2000">
                <a:solidFill>
                  <a:prstClr val="black"/>
                </a:solidFill>
                <a:latin typeface="Consolas" charset="0"/>
              </a:rPr>
              <a:t>(</a:t>
            </a:r>
            <a:r>
              <a:rPr lang="en-US" sz="2000">
                <a:solidFill>
                  <a:srgbClr val="0000FF"/>
                </a:solidFill>
                <a:latin typeface="Consolas" charset="0"/>
              </a:rPr>
              <a:t>int</a:t>
            </a:r>
            <a:r>
              <a:rPr lang="en-US" sz="2000">
                <a:solidFill>
                  <a:prstClr val="black"/>
                </a:solidFill>
                <a:latin typeface="Consolas" charset="0"/>
              </a:rPr>
              <a:t> i=0; i&lt; 3; i++){</a:t>
            </a:r>
          </a:p>
          <a:p>
            <a:r>
              <a:rPr lang="pt-BR" sz="2000">
                <a:solidFill>
                  <a:prstClr val="black"/>
                </a:solidFill>
                <a:latin typeface="Consolas" charset="0"/>
              </a:rPr>
              <a:t>	fprintf(</a:t>
            </a:r>
            <a:r>
              <a:rPr lang="pt-BR" sz="2000" b="1">
                <a:solidFill>
                  <a:srgbClr val="0432FF"/>
                </a:solidFill>
                <a:latin typeface="Consolas" charset="0"/>
              </a:rPr>
              <a:t>file_ptr</a:t>
            </a:r>
            <a:r>
              <a:rPr lang="pt-BR" sz="2000">
                <a:solidFill>
                  <a:prstClr val="black"/>
                </a:solidFill>
                <a:latin typeface="Consolas" charset="0"/>
              </a:rPr>
              <a:t>, </a:t>
            </a:r>
            <a:r>
              <a:rPr lang="pt-BR" sz="2000">
                <a:solidFill>
                  <a:srgbClr val="A31515"/>
                </a:solidFill>
                <a:latin typeface="Consolas" charset="0"/>
              </a:rPr>
              <a:t>"%-15s:%-5.1f,%5.1f,%5.1f\n"</a:t>
            </a:r>
            <a:r>
              <a:rPr lang="pt-BR" sz="2000">
                <a:solidFill>
                  <a:prstClr val="black"/>
                </a:solidFill>
                <a:latin typeface="Consolas" charset="0"/>
              </a:rPr>
              <a:t>, </a:t>
            </a:r>
          </a:p>
          <a:p>
            <a:r>
              <a:rPr lang="en-US" sz="2000">
                <a:solidFill>
                  <a:prstClr val="black"/>
                </a:solidFill>
                <a:latin typeface="Consolas" charset="0"/>
              </a:rPr>
              <a:t>	list[i].name, </a:t>
            </a:r>
          </a:p>
          <a:p>
            <a:r>
              <a:rPr lang="en-US" sz="2000">
                <a:solidFill>
                  <a:prstClr val="black"/>
                </a:solidFill>
                <a:latin typeface="Consolas" charset="0"/>
              </a:rPr>
              <a:t>	list[i].math, list[i].physics, list[i].english);</a:t>
            </a:r>
          </a:p>
          <a:p>
            <a:r>
              <a:rPr lang="en-US" sz="2000">
                <a:solidFill>
                  <a:prstClr val="black"/>
                </a:solidFill>
                <a:latin typeface="Consolas" charset="0"/>
              </a:rPr>
              <a:t>}</a:t>
            </a:r>
          </a:p>
        </p:txBody>
      </p:sp>
      <p:sp>
        <p:nvSpPr>
          <p:cNvPr id="5" name="TextBox 4"/>
          <p:cNvSpPr txBox="1"/>
          <p:nvPr/>
        </p:nvSpPr>
        <p:spPr>
          <a:xfrm>
            <a:off x="1086539" y="4751576"/>
            <a:ext cx="7047122" cy="369332"/>
          </a:xfrm>
          <a:prstGeom prst="rect">
            <a:avLst/>
          </a:prstGeom>
          <a:noFill/>
        </p:spPr>
        <p:txBody>
          <a:bodyPr wrap="none" rtlCol="0">
            <a:spAutoFit/>
          </a:bodyPr>
          <a:lstStyle/>
          <a:p>
            <a:r>
              <a:rPr lang="pt-BR" b="1">
                <a:solidFill>
                  <a:srgbClr val="0432FF"/>
                </a:solidFill>
                <a:latin typeface="Consolas" charset="0"/>
              </a:rPr>
              <a:t>file_ptr: </a:t>
            </a:r>
            <a:r>
              <a:rPr lang="vi-VN"/>
              <a:t>là con trỏ đến FILE, và đã mở tập tin cho ghi trước đó.</a:t>
            </a:r>
            <a:endParaRPr lang="en-US"/>
          </a:p>
        </p:txBody>
      </p:sp>
    </p:spTree>
    <p:extLst>
      <p:ext uri="{BB962C8B-B14F-4D97-AF65-F5344CB8AC3E}">
        <p14:creationId xmlns:p14="http://schemas.microsoft.com/office/powerpoint/2010/main" val="1760309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Tập tin văn bản: Ghi tập tin</a:t>
            </a:r>
            <a:br>
              <a:rPr lang="vi-VN" dirty="0"/>
            </a:br>
            <a:r>
              <a:rPr lang="vi-VN" sz="2000" b="1" dirty="0">
                <a:solidFill>
                  <a:srgbClr val="0432FF"/>
                </a:solidFill>
              </a:rPr>
              <a:t>Bài toán – chương trình hoàn chỉnh</a:t>
            </a:r>
          </a:p>
        </p:txBody>
      </p:sp>
      <p:sp>
        <p:nvSpPr>
          <p:cNvPr id="7" name="Rectangle 6"/>
          <p:cNvSpPr/>
          <p:nvPr/>
        </p:nvSpPr>
        <p:spPr>
          <a:xfrm>
            <a:off x="304800" y="914400"/>
            <a:ext cx="7696200" cy="5078313"/>
          </a:xfrm>
          <a:prstGeom prst="rect">
            <a:avLst/>
          </a:prstGeom>
          <a:solidFill>
            <a:schemeClr val="bg2">
              <a:lumMod val="10000"/>
              <a:lumOff val="90000"/>
            </a:schemeClr>
          </a:solidFill>
        </p:spPr>
        <p:txBody>
          <a:bodyPr wrap="square">
            <a:spAutoFit/>
          </a:bodyPr>
          <a:lstStyle/>
          <a:p>
            <a:r>
              <a:rPr lang="en-US">
                <a:solidFill>
                  <a:srgbClr val="0000FF"/>
                </a:solidFill>
                <a:latin typeface="Consolas" charset="0"/>
              </a:rPr>
              <a:t>#include</a:t>
            </a:r>
            <a:r>
              <a:rPr lang="en-US">
                <a:solidFill>
                  <a:prstClr val="black"/>
                </a:solidFill>
                <a:latin typeface="Consolas" charset="0"/>
              </a:rPr>
              <a:t> </a:t>
            </a:r>
            <a:r>
              <a:rPr lang="en-US">
                <a:solidFill>
                  <a:srgbClr val="A31515"/>
                </a:solidFill>
                <a:latin typeface="Consolas" charset="0"/>
              </a:rPr>
              <a:t>&lt;stdio.h&gt;</a:t>
            </a:r>
            <a:endParaRPr lang="en-US">
              <a:solidFill>
                <a:prstClr val="black"/>
              </a:solidFill>
              <a:latin typeface="Consolas" charset="0"/>
            </a:endParaRPr>
          </a:p>
          <a:p>
            <a:r>
              <a:rPr lang="en-US">
                <a:solidFill>
                  <a:srgbClr val="0000FF"/>
                </a:solidFill>
                <a:latin typeface="Consolas" charset="0"/>
              </a:rPr>
              <a:t>#include</a:t>
            </a:r>
            <a:r>
              <a:rPr lang="en-US">
                <a:solidFill>
                  <a:prstClr val="black"/>
                </a:solidFill>
                <a:latin typeface="Consolas" charset="0"/>
              </a:rPr>
              <a:t> </a:t>
            </a:r>
            <a:r>
              <a:rPr lang="en-US">
                <a:solidFill>
                  <a:srgbClr val="A31515"/>
                </a:solidFill>
                <a:latin typeface="Consolas" charset="0"/>
              </a:rPr>
              <a:t>&lt;stdlib.h&gt;</a:t>
            </a:r>
            <a:endParaRPr lang="en-US">
              <a:solidFill>
                <a:prstClr val="black"/>
              </a:solidFill>
              <a:latin typeface="Consolas" charset="0"/>
            </a:endParaRPr>
          </a:p>
          <a:p>
            <a:r>
              <a:rPr lang="en-US">
                <a:solidFill>
                  <a:srgbClr val="0000FF"/>
                </a:solidFill>
                <a:latin typeface="Consolas" charset="0"/>
              </a:rPr>
              <a:t>#define</a:t>
            </a:r>
            <a:r>
              <a:rPr lang="en-US">
                <a:solidFill>
                  <a:prstClr val="black"/>
                </a:solidFill>
                <a:latin typeface="Consolas" charset="0"/>
              </a:rPr>
              <a:t> MAX_LEN 1024</a:t>
            </a:r>
          </a:p>
          <a:p>
            <a:endParaRPr lang="en-US">
              <a:solidFill>
                <a:prstClr val="black"/>
              </a:solidFill>
              <a:latin typeface="Consolas" charset="0"/>
            </a:endParaRPr>
          </a:p>
          <a:p>
            <a:r>
              <a:rPr lang="en-US">
                <a:solidFill>
                  <a:srgbClr val="0000FF"/>
                </a:solidFill>
                <a:latin typeface="Consolas" charset="0"/>
              </a:rPr>
              <a:t>typedef</a:t>
            </a:r>
            <a:r>
              <a:rPr lang="en-US">
                <a:solidFill>
                  <a:prstClr val="black"/>
                </a:solidFill>
                <a:latin typeface="Consolas" charset="0"/>
              </a:rPr>
              <a:t> </a:t>
            </a:r>
            <a:r>
              <a:rPr lang="en-US">
                <a:solidFill>
                  <a:srgbClr val="0000FF"/>
                </a:solidFill>
                <a:latin typeface="Consolas" charset="0"/>
              </a:rPr>
              <a:t>struct</a:t>
            </a:r>
            <a:r>
              <a:rPr lang="en-US">
                <a:solidFill>
                  <a:prstClr val="black"/>
                </a:solidFill>
                <a:latin typeface="Consolas" charset="0"/>
              </a:rPr>
              <a:t>{</a:t>
            </a:r>
          </a:p>
          <a:p>
            <a:r>
              <a:rPr lang="pt-BR">
                <a:solidFill>
                  <a:prstClr val="black"/>
                </a:solidFill>
                <a:latin typeface="Consolas" charset="0"/>
              </a:rPr>
              <a:t>	</a:t>
            </a:r>
            <a:r>
              <a:rPr lang="pt-BR">
                <a:solidFill>
                  <a:srgbClr val="0000FF"/>
                </a:solidFill>
                <a:latin typeface="Consolas" charset="0"/>
              </a:rPr>
              <a:t>char</a:t>
            </a:r>
            <a:r>
              <a:rPr lang="pt-BR">
                <a:solidFill>
                  <a:prstClr val="black"/>
                </a:solidFill>
                <a:latin typeface="Consolas" charset="0"/>
              </a:rPr>
              <a:t> name[20];</a:t>
            </a:r>
          </a:p>
          <a:p>
            <a:r>
              <a:rPr lang="pt-BR">
                <a:solidFill>
                  <a:prstClr val="black"/>
                </a:solidFill>
                <a:latin typeface="Consolas" charset="0"/>
              </a:rPr>
              <a:t>	</a:t>
            </a:r>
            <a:r>
              <a:rPr lang="pt-BR">
                <a:solidFill>
                  <a:srgbClr val="0000FF"/>
                </a:solidFill>
                <a:latin typeface="Consolas" charset="0"/>
              </a:rPr>
              <a:t>float</a:t>
            </a:r>
            <a:r>
              <a:rPr lang="pt-BR">
                <a:solidFill>
                  <a:prstClr val="black"/>
                </a:solidFill>
                <a:latin typeface="Consolas" charset="0"/>
              </a:rPr>
              <a:t> math, physics, english;</a:t>
            </a:r>
          </a:p>
          <a:p>
            <a:r>
              <a:rPr lang="pt-BR">
                <a:solidFill>
                  <a:prstClr val="black"/>
                </a:solidFill>
                <a:latin typeface="Consolas" charset="0"/>
              </a:rPr>
              <a:t>} Student;</a:t>
            </a:r>
          </a:p>
          <a:p>
            <a:endParaRPr lang="pt-BR">
              <a:solidFill>
                <a:prstClr val="black"/>
              </a:solidFill>
              <a:latin typeface="Consolas" charset="0"/>
            </a:endParaRPr>
          </a:p>
          <a:p>
            <a:r>
              <a:rPr lang="pt-BR">
                <a:solidFill>
                  <a:srgbClr val="0000FF"/>
                </a:solidFill>
                <a:latin typeface="Consolas" charset="0"/>
              </a:rPr>
              <a:t>int</a:t>
            </a:r>
            <a:r>
              <a:rPr lang="pt-BR">
                <a:solidFill>
                  <a:prstClr val="black"/>
                </a:solidFill>
                <a:latin typeface="Consolas" charset="0"/>
              </a:rPr>
              <a:t> main(){</a:t>
            </a:r>
          </a:p>
          <a:p>
            <a:r>
              <a:rPr lang="pt-BR">
                <a:solidFill>
                  <a:prstClr val="black"/>
                </a:solidFill>
                <a:latin typeface="Consolas" charset="0"/>
              </a:rPr>
              <a:t>	Student list[] = {</a:t>
            </a:r>
          </a:p>
          <a:p>
            <a:r>
              <a:rPr lang="tr-TR">
                <a:solidFill>
                  <a:prstClr val="black"/>
                </a:solidFill>
                <a:latin typeface="Consolas" charset="0"/>
              </a:rPr>
              <a:t>		{</a:t>
            </a:r>
            <a:r>
              <a:rPr lang="tr-TR">
                <a:solidFill>
                  <a:srgbClr val="A31515"/>
                </a:solidFill>
                <a:latin typeface="Consolas" charset="0"/>
              </a:rPr>
              <a:t>"Nguyen Van A"</a:t>
            </a:r>
            <a:r>
              <a:rPr lang="tr-TR">
                <a:solidFill>
                  <a:prstClr val="black"/>
                </a:solidFill>
                <a:latin typeface="Consolas" charset="0"/>
              </a:rPr>
              <a:t>, 9.8f, 7.2f, 9.5f},</a:t>
            </a:r>
          </a:p>
          <a:p>
            <a:r>
              <a:rPr lang="nb-NO">
                <a:solidFill>
                  <a:prstClr val="black"/>
                </a:solidFill>
                <a:latin typeface="Consolas" charset="0"/>
              </a:rPr>
              <a:t>		{</a:t>
            </a:r>
            <a:r>
              <a:rPr lang="nb-NO">
                <a:solidFill>
                  <a:srgbClr val="A31515"/>
                </a:solidFill>
                <a:latin typeface="Consolas" charset="0"/>
              </a:rPr>
              <a:t>"Tran Van B"</a:t>
            </a:r>
            <a:r>
              <a:rPr lang="nb-NO">
                <a:solidFill>
                  <a:prstClr val="black"/>
                </a:solidFill>
                <a:latin typeface="Consolas" charset="0"/>
              </a:rPr>
              <a:t>, 4.0f, 5.3f, 2.5f},</a:t>
            </a:r>
          </a:p>
          <a:p>
            <a:r>
              <a:rPr lang="hr-HR">
                <a:solidFill>
                  <a:prstClr val="black"/>
                </a:solidFill>
                <a:latin typeface="Consolas" charset="0"/>
              </a:rPr>
              <a:t>		{</a:t>
            </a:r>
            <a:r>
              <a:rPr lang="hr-HR">
                <a:solidFill>
                  <a:srgbClr val="A31515"/>
                </a:solidFill>
                <a:latin typeface="Consolas" charset="0"/>
              </a:rPr>
              <a:t>"Phan Dinh C"</a:t>
            </a:r>
            <a:r>
              <a:rPr lang="hr-HR">
                <a:solidFill>
                  <a:prstClr val="black"/>
                </a:solidFill>
                <a:latin typeface="Consolas" charset="0"/>
              </a:rPr>
              <a:t>, 8.7f, 7.9f, 8.1f},</a:t>
            </a:r>
          </a:p>
          <a:p>
            <a:endParaRPr lang="hr-HR">
              <a:solidFill>
                <a:prstClr val="black"/>
              </a:solidFill>
              <a:latin typeface="Consolas" charset="0"/>
            </a:endParaRPr>
          </a:p>
          <a:p>
            <a:r>
              <a:rPr lang="uk-UA">
                <a:solidFill>
                  <a:prstClr val="black"/>
                </a:solidFill>
                <a:latin typeface="Consolas" charset="0"/>
              </a:rPr>
              <a:t>	};</a:t>
            </a:r>
          </a:p>
          <a:p>
            <a:endParaRPr lang="de-DE">
              <a:solidFill>
                <a:prstClr val="black"/>
              </a:solidFill>
              <a:latin typeface="Consolas" charset="0"/>
            </a:endParaRPr>
          </a:p>
          <a:p>
            <a:endParaRPr lang="de-DE">
              <a:solidFill>
                <a:prstClr val="black"/>
              </a:solidFill>
              <a:latin typeface="Consolas" charset="0"/>
            </a:endParaRPr>
          </a:p>
        </p:txBody>
      </p:sp>
    </p:spTree>
    <p:extLst>
      <p:ext uri="{BB962C8B-B14F-4D97-AF65-F5344CB8AC3E}">
        <p14:creationId xmlns:p14="http://schemas.microsoft.com/office/powerpoint/2010/main" val="2117652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Tại sao phải dùng tập tin (file)?</a:t>
            </a:r>
          </a:p>
        </p:txBody>
      </p:sp>
      <p:sp>
        <p:nvSpPr>
          <p:cNvPr id="3" name="Content Placeholder 2"/>
          <p:cNvSpPr>
            <a:spLocks noGrp="1"/>
          </p:cNvSpPr>
          <p:nvPr>
            <p:ph idx="1"/>
          </p:nvPr>
        </p:nvSpPr>
        <p:spPr/>
        <p:txBody>
          <a:bodyPr/>
          <a:lstStyle/>
          <a:p>
            <a:r>
              <a:rPr lang="vi-VN"/>
              <a:t>Khi một chương trình kết thúc thực thi</a:t>
            </a:r>
            <a:r>
              <a:rPr lang="en-US"/>
              <a:t>, các biến dữ liệu liên quan sẽ bị dọn dẹp khỏi bộ nhớ ch</a:t>
            </a:r>
            <a:r>
              <a:rPr lang="vi-VN"/>
              <a:t>ính (RAM)</a:t>
            </a:r>
            <a:r>
              <a:rPr lang="en-US"/>
              <a:t> của máy tính</a:t>
            </a:r>
          </a:p>
          <a:p>
            <a:endParaRPr lang="en-US"/>
          </a:p>
          <a:p>
            <a:pPr lvl="1"/>
            <a:r>
              <a:rPr lang="en-US"/>
              <a:t>=&gt; </a:t>
            </a:r>
            <a:r>
              <a:rPr lang="vi-VN"/>
              <a:t>Để dữ liệu không bị chương trình mất đi khi chương trình kết thúc, chương trình </a:t>
            </a:r>
            <a:r>
              <a:rPr lang="en-US"/>
              <a:t>cần lưu chúng dưới dạng tập tin (file) vào các thiết bị lưu trữ như ổ cứng, CD, DVD, v.v.</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3406821"/>
            <a:ext cx="4699000" cy="3451179"/>
          </a:xfrm>
          <a:prstGeom prst="rect">
            <a:avLst/>
          </a:prstGeom>
        </p:spPr>
      </p:pic>
    </p:spTree>
    <p:extLst>
      <p:ext uri="{BB962C8B-B14F-4D97-AF65-F5344CB8AC3E}">
        <p14:creationId xmlns:p14="http://schemas.microsoft.com/office/powerpoint/2010/main" val="296524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Tập tin văn bản: Ghi tập tin</a:t>
            </a:r>
            <a:br>
              <a:rPr lang="vi-VN" dirty="0"/>
            </a:br>
            <a:r>
              <a:rPr lang="vi-VN" sz="2000" b="1" dirty="0">
                <a:solidFill>
                  <a:srgbClr val="0432FF"/>
                </a:solidFill>
              </a:rPr>
              <a:t>Bài toán – chương trình hoàn chỉnh</a:t>
            </a:r>
          </a:p>
        </p:txBody>
      </p:sp>
      <p:sp>
        <p:nvSpPr>
          <p:cNvPr id="3" name="Rectangle 2"/>
          <p:cNvSpPr/>
          <p:nvPr/>
        </p:nvSpPr>
        <p:spPr>
          <a:xfrm>
            <a:off x="-1" y="914400"/>
            <a:ext cx="9144001" cy="5078313"/>
          </a:xfrm>
          <a:prstGeom prst="rect">
            <a:avLst/>
          </a:prstGeom>
          <a:solidFill>
            <a:schemeClr val="bg2">
              <a:lumMod val="10000"/>
              <a:lumOff val="90000"/>
            </a:schemeClr>
          </a:solidFill>
        </p:spPr>
        <p:txBody>
          <a:bodyPr wrap="square">
            <a:spAutoFit/>
          </a:bodyPr>
          <a:lstStyle/>
          <a:p>
            <a:r>
              <a:rPr lang="en-US">
                <a:solidFill>
                  <a:prstClr val="black"/>
                </a:solidFill>
                <a:latin typeface="Consolas" charset="0"/>
              </a:rPr>
              <a:t>	FILE* file_ptr = NULL;</a:t>
            </a:r>
          </a:p>
          <a:p>
            <a:r>
              <a:rPr lang="en-US">
                <a:solidFill>
                  <a:prstClr val="black"/>
                </a:solidFill>
                <a:latin typeface="Consolas" charset="0"/>
              </a:rPr>
              <a:t>	file_ptr = fopen(</a:t>
            </a:r>
            <a:r>
              <a:rPr lang="en-US">
                <a:solidFill>
                  <a:srgbClr val="A31515"/>
                </a:solidFill>
                <a:latin typeface="Consolas" charset="0"/>
              </a:rPr>
              <a:t>"data.txt"</a:t>
            </a:r>
            <a:r>
              <a:rPr lang="en-US">
                <a:solidFill>
                  <a:prstClr val="black"/>
                </a:solidFill>
                <a:latin typeface="Consolas" charset="0"/>
              </a:rPr>
              <a:t>, </a:t>
            </a:r>
            <a:r>
              <a:rPr lang="en-US">
                <a:solidFill>
                  <a:srgbClr val="A31515"/>
                </a:solidFill>
                <a:latin typeface="Consolas" charset="0"/>
              </a:rPr>
              <a:t>"a"</a:t>
            </a:r>
            <a:r>
              <a:rPr lang="en-US">
                <a:solidFill>
                  <a:prstClr val="black"/>
                </a:solidFill>
                <a:latin typeface="Consolas" charset="0"/>
              </a:rPr>
              <a:t>);</a:t>
            </a:r>
          </a:p>
          <a:p>
            <a:r>
              <a:rPr lang="en-US">
                <a:solidFill>
                  <a:prstClr val="black"/>
                </a:solidFill>
                <a:latin typeface="Consolas" charset="0"/>
              </a:rPr>
              <a:t>	</a:t>
            </a:r>
            <a:r>
              <a:rPr lang="en-US">
                <a:solidFill>
                  <a:srgbClr val="0000FF"/>
                </a:solidFill>
                <a:latin typeface="Consolas" charset="0"/>
              </a:rPr>
              <a:t>if</a:t>
            </a:r>
            <a:r>
              <a:rPr lang="en-US">
                <a:solidFill>
                  <a:prstClr val="black"/>
                </a:solidFill>
                <a:latin typeface="Consolas" charset="0"/>
              </a:rPr>
              <a:t>(file_ptr == NULL){</a:t>
            </a:r>
          </a:p>
          <a:p>
            <a:r>
              <a:rPr lang="fr-FR">
                <a:solidFill>
                  <a:prstClr val="black"/>
                </a:solidFill>
                <a:latin typeface="Consolas" charset="0"/>
              </a:rPr>
              <a:t>		perror(</a:t>
            </a:r>
            <a:r>
              <a:rPr lang="fr-FR">
                <a:solidFill>
                  <a:srgbClr val="A31515"/>
                </a:solidFill>
                <a:latin typeface="Consolas" charset="0"/>
              </a:rPr>
              <a:t>"Co loi: "</a:t>
            </a:r>
            <a:r>
              <a:rPr lang="fr-FR">
                <a:solidFill>
                  <a:prstClr val="black"/>
                </a:solidFill>
                <a:latin typeface="Consolas" charset="0"/>
              </a:rPr>
              <a:t>);</a:t>
            </a:r>
          </a:p>
          <a:p>
            <a:r>
              <a:rPr lang="fr-FR">
                <a:solidFill>
                  <a:prstClr val="black"/>
                </a:solidFill>
                <a:latin typeface="Consolas" charset="0"/>
              </a:rPr>
              <a:t>		system(</a:t>
            </a:r>
            <a:r>
              <a:rPr lang="fr-FR">
                <a:solidFill>
                  <a:srgbClr val="A31515"/>
                </a:solidFill>
                <a:latin typeface="Consolas" charset="0"/>
              </a:rPr>
              <a:t>"pause"</a:t>
            </a:r>
            <a:r>
              <a:rPr lang="fr-FR">
                <a:solidFill>
                  <a:prstClr val="black"/>
                </a:solidFill>
                <a:latin typeface="Consolas" charset="0"/>
              </a:rPr>
              <a:t>);</a:t>
            </a:r>
          </a:p>
          <a:p>
            <a:r>
              <a:rPr lang="fr-FR">
                <a:solidFill>
                  <a:prstClr val="black"/>
                </a:solidFill>
                <a:latin typeface="Consolas" charset="0"/>
              </a:rPr>
              <a:t>		exit(EXIT_FAILURE);</a:t>
            </a:r>
          </a:p>
          <a:p>
            <a:r>
              <a:rPr lang="fr-FR">
                <a:solidFill>
                  <a:prstClr val="black"/>
                </a:solidFill>
                <a:latin typeface="Consolas" charset="0"/>
              </a:rPr>
              <a:t>	}</a:t>
            </a:r>
          </a:p>
          <a:p>
            <a:r>
              <a:rPr lang="en-US">
                <a:solidFill>
                  <a:prstClr val="black"/>
                </a:solidFill>
                <a:latin typeface="Consolas" charset="0"/>
              </a:rPr>
              <a:t>	</a:t>
            </a:r>
            <a:r>
              <a:rPr lang="en-US">
                <a:solidFill>
                  <a:srgbClr val="0000FF"/>
                </a:solidFill>
                <a:latin typeface="Consolas" charset="0"/>
              </a:rPr>
              <a:t>for</a:t>
            </a:r>
            <a:r>
              <a:rPr lang="en-US">
                <a:solidFill>
                  <a:prstClr val="black"/>
                </a:solidFill>
                <a:latin typeface="Consolas" charset="0"/>
              </a:rPr>
              <a:t>(</a:t>
            </a:r>
            <a:r>
              <a:rPr lang="en-US">
                <a:solidFill>
                  <a:srgbClr val="0000FF"/>
                </a:solidFill>
                <a:latin typeface="Consolas" charset="0"/>
              </a:rPr>
              <a:t>int</a:t>
            </a:r>
            <a:r>
              <a:rPr lang="en-US">
                <a:solidFill>
                  <a:prstClr val="black"/>
                </a:solidFill>
                <a:latin typeface="Consolas" charset="0"/>
              </a:rPr>
              <a:t> i=0; i&lt; 3; i++){</a:t>
            </a:r>
          </a:p>
          <a:p>
            <a:r>
              <a:rPr lang="pt-BR">
                <a:solidFill>
                  <a:prstClr val="black"/>
                </a:solidFill>
                <a:latin typeface="Consolas" charset="0"/>
              </a:rPr>
              <a:t>		fprintf(file_ptr, </a:t>
            </a:r>
            <a:r>
              <a:rPr lang="pt-BR">
                <a:solidFill>
                  <a:srgbClr val="A31515"/>
                </a:solidFill>
                <a:latin typeface="Consolas" charset="0"/>
              </a:rPr>
              <a:t>"%-15s:%-5.1f,%5.1f,%5.1f\n"</a:t>
            </a:r>
            <a:r>
              <a:rPr lang="pt-BR">
                <a:solidFill>
                  <a:prstClr val="black"/>
                </a:solidFill>
                <a:latin typeface="Consolas" charset="0"/>
              </a:rPr>
              <a:t>, </a:t>
            </a:r>
          </a:p>
          <a:p>
            <a:r>
              <a:rPr lang="en-US">
                <a:solidFill>
                  <a:prstClr val="black"/>
                </a:solidFill>
                <a:latin typeface="Consolas" charset="0"/>
              </a:rPr>
              <a:t>			list[i].name, </a:t>
            </a:r>
          </a:p>
          <a:p>
            <a:r>
              <a:rPr lang="en-US">
                <a:solidFill>
                  <a:prstClr val="black"/>
                </a:solidFill>
                <a:latin typeface="Consolas" charset="0"/>
              </a:rPr>
              <a:t>			list[i].math, list[i].physics, list[i].english);</a:t>
            </a:r>
          </a:p>
          <a:p>
            <a:r>
              <a:rPr lang="en-US">
                <a:solidFill>
                  <a:prstClr val="black"/>
                </a:solidFill>
                <a:latin typeface="Consolas" charset="0"/>
              </a:rPr>
              <a:t>	}</a:t>
            </a:r>
          </a:p>
          <a:p>
            <a:endParaRPr lang="en-US">
              <a:solidFill>
                <a:prstClr val="black"/>
              </a:solidFill>
              <a:latin typeface="Consolas" charset="0"/>
            </a:endParaRPr>
          </a:p>
          <a:p>
            <a:r>
              <a:rPr lang="en-US">
                <a:solidFill>
                  <a:prstClr val="black"/>
                </a:solidFill>
                <a:latin typeface="Consolas" charset="0"/>
              </a:rPr>
              <a:t>	fclose(file_ptr);</a:t>
            </a:r>
          </a:p>
          <a:p>
            <a:r>
              <a:rPr lang="de-DE">
                <a:solidFill>
                  <a:prstClr val="black"/>
                </a:solidFill>
                <a:latin typeface="Consolas" charset="0"/>
              </a:rPr>
              <a:t>	system(</a:t>
            </a:r>
            <a:r>
              <a:rPr lang="de-DE">
                <a:solidFill>
                  <a:srgbClr val="A31515"/>
                </a:solidFill>
                <a:latin typeface="Consolas" charset="0"/>
              </a:rPr>
              <a:t>"pause"</a:t>
            </a:r>
            <a:r>
              <a:rPr lang="de-DE">
                <a:solidFill>
                  <a:prstClr val="black"/>
                </a:solidFill>
                <a:latin typeface="Consolas" charset="0"/>
              </a:rPr>
              <a:t>);</a:t>
            </a:r>
          </a:p>
          <a:p>
            <a:r>
              <a:rPr lang="de-DE">
                <a:solidFill>
                  <a:prstClr val="black"/>
                </a:solidFill>
                <a:latin typeface="Consolas" charset="0"/>
              </a:rPr>
              <a:t>	</a:t>
            </a:r>
            <a:r>
              <a:rPr lang="de-DE">
                <a:solidFill>
                  <a:srgbClr val="0000FF"/>
                </a:solidFill>
                <a:latin typeface="Consolas" charset="0"/>
              </a:rPr>
              <a:t>return</a:t>
            </a:r>
            <a:r>
              <a:rPr lang="de-DE">
                <a:solidFill>
                  <a:prstClr val="black"/>
                </a:solidFill>
                <a:latin typeface="Consolas" charset="0"/>
              </a:rPr>
              <a:t> EXIT_SUCCESS;</a:t>
            </a:r>
          </a:p>
          <a:p>
            <a:r>
              <a:rPr lang="de-DE">
                <a:solidFill>
                  <a:prstClr val="black"/>
                </a:solidFill>
                <a:latin typeface="Consolas" charset="0"/>
              </a:rPr>
              <a:t>}</a:t>
            </a:r>
          </a:p>
          <a:p>
            <a:endParaRPr lang="de-DE">
              <a:solidFill>
                <a:prstClr val="black"/>
              </a:solidFill>
              <a:latin typeface="Consolas" charset="0"/>
            </a:endParaRPr>
          </a:p>
        </p:txBody>
      </p:sp>
    </p:spTree>
    <p:extLst>
      <p:ext uri="{BB962C8B-B14F-4D97-AF65-F5344CB8AC3E}">
        <p14:creationId xmlns:p14="http://schemas.microsoft.com/office/powerpoint/2010/main" val="16170297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Tập tin văn bản có định dạng: đọc tập tin</a:t>
            </a:r>
            <a:br>
              <a:rPr lang="vi-VN" dirty="0"/>
            </a:br>
            <a:r>
              <a:rPr lang="vi-VN" sz="2000" b="1" dirty="0">
                <a:solidFill>
                  <a:srgbClr val="0432FF"/>
                </a:solidFill>
              </a:rPr>
              <a:t>Bài toán</a:t>
            </a:r>
            <a:endParaRPr lang="en-US"/>
          </a:p>
        </p:txBody>
      </p:sp>
      <p:sp>
        <p:nvSpPr>
          <p:cNvPr id="4" name="Rectangle 3"/>
          <p:cNvSpPr/>
          <p:nvPr/>
        </p:nvSpPr>
        <p:spPr>
          <a:xfrm>
            <a:off x="1066800" y="2286000"/>
            <a:ext cx="6324600" cy="1200329"/>
          </a:xfrm>
          <a:prstGeom prst="rect">
            <a:avLst/>
          </a:prstGeom>
          <a:solidFill>
            <a:schemeClr val="bg2">
              <a:lumMod val="10000"/>
              <a:lumOff val="90000"/>
            </a:schemeClr>
          </a:solidFill>
        </p:spPr>
        <p:txBody>
          <a:bodyPr wrap="square">
            <a:spAutoFit/>
          </a:bodyPr>
          <a:lstStyle/>
          <a:p>
            <a:r>
              <a:rPr lang="en-US" sz="2400"/>
              <a:t>Nguyen Van A   	:9.8  ,  7.2,  9.5</a:t>
            </a:r>
          </a:p>
          <a:p>
            <a:r>
              <a:rPr lang="en-US" sz="2400"/>
              <a:t>Tran Van B     	:4.0  ,  5.3,  2.5</a:t>
            </a:r>
          </a:p>
          <a:p>
            <a:r>
              <a:rPr lang="en-US" sz="2400"/>
              <a:t>Phan Dinh C    	:8.7  ,  7.9,  8.1</a:t>
            </a:r>
          </a:p>
        </p:txBody>
      </p:sp>
      <p:sp>
        <p:nvSpPr>
          <p:cNvPr id="5" name="TextBox 4"/>
          <p:cNvSpPr txBox="1"/>
          <p:nvPr/>
        </p:nvSpPr>
        <p:spPr>
          <a:xfrm>
            <a:off x="2895600" y="1752600"/>
            <a:ext cx="2702984" cy="369332"/>
          </a:xfrm>
          <a:prstGeom prst="rect">
            <a:avLst/>
          </a:prstGeom>
          <a:noFill/>
        </p:spPr>
        <p:txBody>
          <a:bodyPr wrap="none" rtlCol="0">
            <a:spAutoFit/>
          </a:bodyPr>
          <a:lstStyle/>
          <a:p>
            <a:r>
              <a:rPr lang="vi-VN"/>
              <a:t>Đọc tập tin có định dạng</a:t>
            </a:r>
            <a:endParaRPr lang="en-US"/>
          </a:p>
        </p:txBody>
      </p:sp>
    </p:spTree>
    <p:extLst>
      <p:ext uri="{BB962C8B-B14F-4D97-AF65-F5344CB8AC3E}">
        <p14:creationId xmlns:p14="http://schemas.microsoft.com/office/powerpoint/2010/main" val="1134679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Tập tin văn bản có định dạng: đọc tập tin</a:t>
            </a:r>
            <a:br>
              <a:rPr lang="vi-VN" dirty="0"/>
            </a:br>
            <a:r>
              <a:rPr lang="vi-VN" sz="2000" b="1" dirty="0">
                <a:solidFill>
                  <a:srgbClr val="0432FF"/>
                </a:solidFill>
              </a:rPr>
              <a:t>Các thao tác</a:t>
            </a:r>
            <a:endParaRPr lang="en-US"/>
          </a:p>
        </p:txBody>
      </p:sp>
      <p:sp>
        <p:nvSpPr>
          <p:cNvPr id="3" name="Rectangle 2"/>
          <p:cNvSpPr/>
          <p:nvPr/>
        </p:nvSpPr>
        <p:spPr>
          <a:xfrm>
            <a:off x="152400" y="1447800"/>
            <a:ext cx="5867400" cy="3970318"/>
          </a:xfrm>
          <a:prstGeom prst="rect">
            <a:avLst/>
          </a:prstGeom>
          <a:solidFill>
            <a:schemeClr val="bg2">
              <a:lumMod val="10000"/>
              <a:lumOff val="90000"/>
            </a:schemeClr>
          </a:solidFill>
        </p:spPr>
        <p:txBody>
          <a:bodyPr wrap="square">
            <a:spAutoFit/>
          </a:bodyPr>
          <a:lstStyle/>
          <a:p>
            <a:r>
              <a:rPr lang="en-US">
                <a:solidFill>
                  <a:srgbClr val="0000FF"/>
                </a:solidFill>
                <a:latin typeface="Consolas" charset="0"/>
              </a:rPr>
              <a:t>int</a:t>
            </a:r>
            <a:r>
              <a:rPr lang="en-US">
                <a:solidFill>
                  <a:prstClr val="black"/>
                </a:solidFill>
                <a:latin typeface="Consolas" charset="0"/>
              </a:rPr>
              <a:t> main(){</a:t>
            </a:r>
          </a:p>
          <a:p>
            <a:r>
              <a:rPr lang="en-US">
                <a:solidFill>
                  <a:prstClr val="black"/>
                </a:solidFill>
                <a:latin typeface="Consolas" charset="0"/>
              </a:rPr>
              <a:t>	Student list[100];</a:t>
            </a:r>
          </a:p>
          <a:p>
            <a:r>
              <a:rPr lang="en-US">
                <a:solidFill>
                  <a:prstClr val="black"/>
                </a:solidFill>
                <a:latin typeface="Consolas" charset="0"/>
              </a:rPr>
              <a:t>	</a:t>
            </a:r>
            <a:r>
              <a:rPr lang="en-US">
                <a:solidFill>
                  <a:srgbClr val="0000FF"/>
                </a:solidFill>
                <a:latin typeface="Consolas" charset="0"/>
              </a:rPr>
              <a:t>int</a:t>
            </a:r>
            <a:r>
              <a:rPr lang="en-US">
                <a:solidFill>
                  <a:prstClr val="black"/>
                </a:solidFill>
                <a:latin typeface="Consolas" charset="0"/>
              </a:rPr>
              <a:t> size = 0;</a:t>
            </a:r>
          </a:p>
          <a:p>
            <a:endParaRPr lang="en-US">
              <a:solidFill>
                <a:prstClr val="black"/>
              </a:solidFill>
              <a:latin typeface="Consolas" charset="0"/>
            </a:endParaRPr>
          </a:p>
          <a:p>
            <a:r>
              <a:rPr lang="en-US">
                <a:solidFill>
                  <a:prstClr val="black"/>
                </a:solidFill>
                <a:latin typeface="Consolas" charset="0"/>
              </a:rPr>
              <a:t>	FILE* file_ptr = NULL;</a:t>
            </a:r>
          </a:p>
          <a:p>
            <a:r>
              <a:rPr lang="en-US">
                <a:solidFill>
                  <a:prstClr val="black"/>
                </a:solidFill>
                <a:latin typeface="Consolas" charset="0"/>
              </a:rPr>
              <a:t>	mo_tap_tin(&amp;file_ptr, </a:t>
            </a:r>
            <a:r>
              <a:rPr lang="en-US">
                <a:solidFill>
                  <a:srgbClr val="A31515"/>
                </a:solidFill>
                <a:latin typeface="Consolas" charset="0"/>
              </a:rPr>
              <a:t>"data.txt"</a:t>
            </a:r>
            <a:r>
              <a:rPr lang="en-US">
                <a:solidFill>
                  <a:prstClr val="black"/>
                </a:solidFill>
                <a:latin typeface="Consolas" charset="0"/>
              </a:rPr>
              <a:t>);</a:t>
            </a:r>
          </a:p>
          <a:p>
            <a:r>
              <a:rPr lang="en-US">
                <a:solidFill>
                  <a:prstClr val="black"/>
                </a:solidFill>
                <a:latin typeface="Consolas" charset="0"/>
              </a:rPr>
              <a:t>	size = doc_du_lieu(file_ptr, list);</a:t>
            </a:r>
          </a:p>
          <a:p>
            <a:r>
              <a:rPr lang="en-US">
                <a:solidFill>
                  <a:prstClr val="black"/>
                </a:solidFill>
                <a:latin typeface="Consolas" charset="0"/>
              </a:rPr>
              <a:t>	dong_tap_tin(file_ptr);</a:t>
            </a:r>
          </a:p>
          <a:p>
            <a:r>
              <a:rPr lang="en-US">
                <a:solidFill>
                  <a:prstClr val="black"/>
                </a:solidFill>
                <a:latin typeface="Consolas" charset="0"/>
              </a:rPr>
              <a:t>	in_du_lieu(list, size);</a:t>
            </a:r>
          </a:p>
          <a:p>
            <a:r>
              <a:rPr lang="en-US">
                <a:solidFill>
                  <a:prstClr val="black"/>
                </a:solidFill>
                <a:latin typeface="Consolas" charset="0"/>
              </a:rPr>
              <a:t>	</a:t>
            </a:r>
            <a:endParaRPr lang="de-DE">
              <a:solidFill>
                <a:prstClr val="black"/>
              </a:solidFill>
              <a:latin typeface="Consolas" charset="0"/>
            </a:endParaRPr>
          </a:p>
          <a:p>
            <a:r>
              <a:rPr lang="de-DE">
                <a:solidFill>
                  <a:prstClr val="black"/>
                </a:solidFill>
                <a:latin typeface="Consolas" charset="0"/>
              </a:rPr>
              <a:t>	system(</a:t>
            </a:r>
            <a:r>
              <a:rPr lang="de-DE">
                <a:solidFill>
                  <a:srgbClr val="A31515"/>
                </a:solidFill>
                <a:latin typeface="Consolas" charset="0"/>
              </a:rPr>
              <a:t>"pause"</a:t>
            </a:r>
            <a:r>
              <a:rPr lang="de-DE">
                <a:solidFill>
                  <a:prstClr val="black"/>
                </a:solidFill>
                <a:latin typeface="Consolas" charset="0"/>
              </a:rPr>
              <a:t>);</a:t>
            </a:r>
          </a:p>
          <a:p>
            <a:r>
              <a:rPr lang="de-DE">
                <a:solidFill>
                  <a:prstClr val="black"/>
                </a:solidFill>
                <a:latin typeface="Consolas" charset="0"/>
              </a:rPr>
              <a:t>	</a:t>
            </a:r>
            <a:r>
              <a:rPr lang="de-DE">
                <a:solidFill>
                  <a:srgbClr val="0000FF"/>
                </a:solidFill>
                <a:latin typeface="Consolas" charset="0"/>
              </a:rPr>
              <a:t>return</a:t>
            </a:r>
            <a:r>
              <a:rPr lang="de-DE">
                <a:solidFill>
                  <a:prstClr val="black"/>
                </a:solidFill>
                <a:latin typeface="Consolas" charset="0"/>
              </a:rPr>
              <a:t> EXIT_SUCCESS;</a:t>
            </a:r>
          </a:p>
          <a:p>
            <a:r>
              <a:rPr lang="de-DE">
                <a:solidFill>
                  <a:prstClr val="black"/>
                </a:solidFill>
                <a:latin typeface="Consolas" charset="0"/>
              </a:rPr>
              <a:t>}</a:t>
            </a:r>
          </a:p>
          <a:p>
            <a:endParaRPr lang="de-DE">
              <a:solidFill>
                <a:prstClr val="black"/>
              </a:solidFill>
              <a:latin typeface="Consolas" charset="0"/>
            </a:endParaRPr>
          </a:p>
        </p:txBody>
      </p:sp>
      <p:sp>
        <p:nvSpPr>
          <p:cNvPr id="6" name="TextBox 5"/>
          <p:cNvSpPr txBox="1"/>
          <p:nvPr/>
        </p:nvSpPr>
        <p:spPr>
          <a:xfrm>
            <a:off x="5839691" y="2514600"/>
            <a:ext cx="3048000" cy="1477328"/>
          </a:xfrm>
          <a:prstGeom prst="rect">
            <a:avLst/>
          </a:prstGeom>
          <a:solidFill>
            <a:srgbClr val="92D050"/>
          </a:solidFill>
        </p:spPr>
        <p:txBody>
          <a:bodyPr wrap="square" rtlCol="0">
            <a:spAutoFit/>
          </a:bodyPr>
          <a:lstStyle/>
          <a:p>
            <a:r>
              <a:rPr lang="vi-VN"/>
              <a:t>1. Khai báo con trỏ tập tin</a:t>
            </a:r>
          </a:p>
          <a:p>
            <a:r>
              <a:rPr lang="vi-VN"/>
              <a:t>2. Mở tập tin cho đọc</a:t>
            </a:r>
          </a:p>
          <a:p>
            <a:r>
              <a:rPr lang="vi-VN"/>
              <a:t>3. Đọc dữ liệu có định dạng</a:t>
            </a:r>
          </a:p>
          <a:p>
            <a:r>
              <a:rPr lang="vi-VN"/>
              <a:t>4. Đóng tập tin</a:t>
            </a:r>
          </a:p>
          <a:p>
            <a:r>
              <a:rPr lang="vi-VN"/>
              <a:t>5. In dữ liệu</a:t>
            </a:r>
            <a:endParaRPr lang="en-US"/>
          </a:p>
        </p:txBody>
      </p:sp>
    </p:spTree>
    <p:extLst>
      <p:ext uri="{BB962C8B-B14F-4D97-AF65-F5344CB8AC3E}">
        <p14:creationId xmlns:p14="http://schemas.microsoft.com/office/powerpoint/2010/main" val="1546032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Tập tin văn bản có định dạng: đọc tập tin</a:t>
            </a:r>
            <a:br>
              <a:rPr lang="vi-VN" dirty="0"/>
            </a:br>
            <a:r>
              <a:rPr lang="vi-VN" sz="2000" b="1" dirty="0">
                <a:solidFill>
                  <a:srgbClr val="0432FF"/>
                </a:solidFill>
              </a:rPr>
              <a:t>Các thao tác</a:t>
            </a:r>
            <a:endParaRPr lang="en-US"/>
          </a:p>
        </p:txBody>
      </p:sp>
      <p:sp>
        <p:nvSpPr>
          <p:cNvPr id="4" name="Rectangle 3"/>
          <p:cNvSpPr/>
          <p:nvPr/>
        </p:nvSpPr>
        <p:spPr>
          <a:xfrm>
            <a:off x="152400" y="2133600"/>
            <a:ext cx="8763000" cy="3385542"/>
          </a:xfrm>
          <a:prstGeom prst="rect">
            <a:avLst/>
          </a:prstGeom>
          <a:solidFill>
            <a:schemeClr val="bg2">
              <a:lumMod val="10000"/>
              <a:lumOff val="90000"/>
            </a:schemeClr>
          </a:solidFill>
        </p:spPr>
        <p:txBody>
          <a:bodyPr wrap="square">
            <a:spAutoFit/>
          </a:bodyPr>
          <a:lstStyle/>
          <a:p>
            <a:r>
              <a:rPr lang="en-US" sz="1600">
                <a:solidFill>
                  <a:srgbClr val="0000FF"/>
                </a:solidFill>
                <a:latin typeface="Consolas" charset="0"/>
              </a:rPr>
              <a:t>typedef</a:t>
            </a:r>
            <a:r>
              <a:rPr lang="en-US" sz="1600">
                <a:solidFill>
                  <a:prstClr val="black"/>
                </a:solidFill>
                <a:latin typeface="Consolas" charset="0"/>
              </a:rPr>
              <a:t> </a:t>
            </a:r>
            <a:r>
              <a:rPr lang="en-US" sz="1600">
                <a:solidFill>
                  <a:srgbClr val="0000FF"/>
                </a:solidFill>
                <a:latin typeface="Consolas" charset="0"/>
              </a:rPr>
              <a:t>struct</a:t>
            </a:r>
            <a:r>
              <a:rPr lang="en-US" sz="1600">
                <a:solidFill>
                  <a:prstClr val="black"/>
                </a:solidFill>
                <a:latin typeface="Consolas" charset="0"/>
              </a:rPr>
              <a:t>{</a:t>
            </a:r>
          </a:p>
          <a:p>
            <a:r>
              <a:rPr lang="pt-BR" sz="1600">
                <a:solidFill>
                  <a:prstClr val="black"/>
                </a:solidFill>
                <a:latin typeface="Consolas" charset="0"/>
              </a:rPr>
              <a:t>	</a:t>
            </a:r>
            <a:r>
              <a:rPr lang="pt-BR" sz="1600">
                <a:solidFill>
                  <a:srgbClr val="0000FF"/>
                </a:solidFill>
                <a:latin typeface="Consolas" charset="0"/>
              </a:rPr>
              <a:t>char</a:t>
            </a:r>
            <a:r>
              <a:rPr lang="pt-BR" sz="1600">
                <a:solidFill>
                  <a:prstClr val="black"/>
                </a:solidFill>
                <a:latin typeface="Consolas" charset="0"/>
              </a:rPr>
              <a:t> name[20];</a:t>
            </a:r>
          </a:p>
          <a:p>
            <a:r>
              <a:rPr lang="pt-BR" sz="1600">
                <a:solidFill>
                  <a:prstClr val="black"/>
                </a:solidFill>
                <a:latin typeface="Consolas" charset="0"/>
              </a:rPr>
              <a:t>	</a:t>
            </a:r>
            <a:r>
              <a:rPr lang="pt-BR" sz="1600">
                <a:solidFill>
                  <a:srgbClr val="0000FF"/>
                </a:solidFill>
                <a:latin typeface="Consolas" charset="0"/>
              </a:rPr>
              <a:t>float</a:t>
            </a:r>
            <a:r>
              <a:rPr lang="pt-BR" sz="1600">
                <a:solidFill>
                  <a:prstClr val="black"/>
                </a:solidFill>
                <a:latin typeface="Consolas" charset="0"/>
              </a:rPr>
              <a:t> math, physics, english;</a:t>
            </a:r>
          </a:p>
          <a:p>
            <a:r>
              <a:rPr lang="pt-BR" sz="1600">
                <a:solidFill>
                  <a:prstClr val="black"/>
                </a:solidFill>
                <a:latin typeface="Consolas" charset="0"/>
              </a:rPr>
              <a:t>} Student;</a:t>
            </a:r>
          </a:p>
          <a:p>
            <a:endParaRPr lang="pt-BR" sz="1600">
              <a:solidFill>
                <a:prstClr val="black"/>
              </a:solidFill>
              <a:latin typeface="Consolas" charset="0"/>
            </a:endParaRPr>
          </a:p>
          <a:p>
            <a:r>
              <a:rPr lang="pt-BR" sz="1600">
                <a:solidFill>
                  <a:srgbClr val="0000FF"/>
                </a:solidFill>
                <a:latin typeface="Consolas" charset="0"/>
              </a:rPr>
              <a:t>void</a:t>
            </a:r>
            <a:r>
              <a:rPr lang="pt-BR" sz="1600">
                <a:solidFill>
                  <a:prstClr val="black"/>
                </a:solidFill>
                <a:latin typeface="Consolas" charset="0"/>
              </a:rPr>
              <a:t> mo_tap_tin(FILE** file_ptr, </a:t>
            </a:r>
            <a:r>
              <a:rPr lang="pt-BR" sz="1600">
                <a:solidFill>
                  <a:srgbClr val="0000FF"/>
                </a:solidFill>
                <a:latin typeface="Consolas" charset="0"/>
              </a:rPr>
              <a:t>char</a:t>
            </a:r>
            <a:r>
              <a:rPr lang="pt-BR" sz="1600">
                <a:solidFill>
                  <a:prstClr val="black"/>
                </a:solidFill>
                <a:latin typeface="Consolas" charset="0"/>
              </a:rPr>
              <a:t> tap_tin[]);</a:t>
            </a:r>
          </a:p>
          <a:p>
            <a:r>
              <a:rPr lang="pt-BR" sz="1600">
                <a:solidFill>
                  <a:srgbClr val="0000FF"/>
                </a:solidFill>
                <a:latin typeface="Consolas" charset="0"/>
              </a:rPr>
              <a:t>void</a:t>
            </a:r>
            <a:r>
              <a:rPr lang="pt-BR" sz="1600">
                <a:solidFill>
                  <a:prstClr val="black"/>
                </a:solidFill>
                <a:latin typeface="Consolas" charset="0"/>
              </a:rPr>
              <a:t> dong_tap_tin(FILE* file_ptr);</a:t>
            </a:r>
          </a:p>
          <a:p>
            <a:endParaRPr lang="pt-BR" sz="1600">
              <a:solidFill>
                <a:prstClr val="black"/>
              </a:solidFill>
              <a:latin typeface="Consolas" charset="0"/>
            </a:endParaRPr>
          </a:p>
          <a:p>
            <a:r>
              <a:rPr lang="pt-BR" sz="1600">
                <a:solidFill>
                  <a:srgbClr val="0000FF"/>
                </a:solidFill>
                <a:latin typeface="Consolas" charset="0"/>
              </a:rPr>
              <a:t>bool</a:t>
            </a:r>
            <a:r>
              <a:rPr lang="pt-BR" sz="1600">
                <a:solidFill>
                  <a:prstClr val="black"/>
                </a:solidFill>
                <a:latin typeface="Consolas" charset="0"/>
              </a:rPr>
              <a:t> doc_ten(FILE* file_ptr, </a:t>
            </a:r>
            <a:r>
              <a:rPr lang="pt-BR" sz="1600">
                <a:solidFill>
                  <a:srgbClr val="0000FF"/>
                </a:solidFill>
                <a:latin typeface="Consolas" charset="0"/>
              </a:rPr>
              <a:t>char</a:t>
            </a:r>
            <a:r>
              <a:rPr lang="pt-BR" sz="1600">
                <a:solidFill>
                  <a:prstClr val="black"/>
                </a:solidFill>
                <a:latin typeface="Consolas" charset="0"/>
              </a:rPr>
              <a:t>* name, </a:t>
            </a:r>
            <a:r>
              <a:rPr lang="pt-BR" sz="1600">
                <a:solidFill>
                  <a:srgbClr val="0000FF"/>
                </a:solidFill>
                <a:latin typeface="Consolas" charset="0"/>
              </a:rPr>
              <a:t>char</a:t>
            </a:r>
            <a:r>
              <a:rPr lang="pt-BR" sz="1600">
                <a:solidFill>
                  <a:prstClr val="black"/>
                </a:solidFill>
                <a:latin typeface="Consolas" charset="0"/>
              </a:rPr>
              <a:t> end_char);</a:t>
            </a:r>
          </a:p>
          <a:p>
            <a:r>
              <a:rPr lang="pt-BR" sz="1600">
                <a:solidFill>
                  <a:srgbClr val="0000FF"/>
                </a:solidFill>
                <a:latin typeface="Consolas" charset="0"/>
              </a:rPr>
              <a:t>bool</a:t>
            </a:r>
            <a:r>
              <a:rPr lang="pt-BR" sz="1600">
                <a:solidFill>
                  <a:prstClr val="black"/>
                </a:solidFill>
                <a:latin typeface="Consolas" charset="0"/>
              </a:rPr>
              <a:t> doc_diem(FILE* file_ptr, </a:t>
            </a:r>
            <a:r>
              <a:rPr lang="pt-BR" sz="1600">
                <a:solidFill>
                  <a:srgbClr val="0000FF"/>
                </a:solidFill>
                <a:latin typeface="Consolas" charset="0"/>
              </a:rPr>
              <a:t>float</a:t>
            </a:r>
            <a:r>
              <a:rPr lang="pt-BR" sz="1600">
                <a:solidFill>
                  <a:prstClr val="black"/>
                </a:solidFill>
                <a:latin typeface="Consolas" charset="0"/>
              </a:rPr>
              <a:t> *math, </a:t>
            </a:r>
            <a:r>
              <a:rPr lang="pt-BR" sz="1600">
                <a:solidFill>
                  <a:srgbClr val="0000FF"/>
                </a:solidFill>
                <a:latin typeface="Consolas" charset="0"/>
              </a:rPr>
              <a:t>float</a:t>
            </a:r>
            <a:r>
              <a:rPr lang="pt-BR" sz="1600">
                <a:solidFill>
                  <a:prstClr val="black"/>
                </a:solidFill>
                <a:latin typeface="Consolas" charset="0"/>
              </a:rPr>
              <a:t> *physics, </a:t>
            </a:r>
            <a:r>
              <a:rPr lang="pt-BR" sz="1600">
                <a:solidFill>
                  <a:srgbClr val="0000FF"/>
                </a:solidFill>
                <a:latin typeface="Consolas" charset="0"/>
              </a:rPr>
              <a:t>float</a:t>
            </a:r>
            <a:r>
              <a:rPr lang="pt-BR" sz="1600">
                <a:solidFill>
                  <a:prstClr val="black"/>
                </a:solidFill>
                <a:latin typeface="Consolas" charset="0"/>
              </a:rPr>
              <a:t> *english);</a:t>
            </a:r>
          </a:p>
          <a:p>
            <a:r>
              <a:rPr lang="pt-BR" sz="1600">
                <a:solidFill>
                  <a:srgbClr val="0000FF"/>
                </a:solidFill>
                <a:latin typeface="Consolas" charset="0"/>
              </a:rPr>
              <a:t>bool</a:t>
            </a:r>
            <a:r>
              <a:rPr lang="pt-BR" sz="1600">
                <a:solidFill>
                  <a:prstClr val="black"/>
                </a:solidFill>
                <a:latin typeface="Consolas" charset="0"/>
              </a:rPr>
              <a:t> xoa_xuong_hang(FILE* file_ptr);</a:t>
            </a:r>
          </a:p>
          <a:p>
            <a:r>
              <a:rPr lang="pt-BR" sz="1600">
                <a:solidFill>
                  <a:srgbClr val="0000FF"/>
                </a:solidFill>
                <a:latin typeface="Consolas" charset="0"/>
              </a:rPr>
              <a:t>int</a:t>
            </a:r>
            <a:r>
              <a:rPr lang="pt-BR" sz="1600">
                <a:solidFill>
                  <a:prstClr val="black"/>
                </a:solidFill>
                <a:latin typeface="Consolas" charset="0"/>
              </a:rPr>
              <a:t> doc_du_lieu(FILE* file_ptr, Student list[]);</a:t>
            </a:r>
          </a:p>
          <a:p>
            <a:r>
              <a:rPr lang="pt-BR" sz="1600">
                <a:solidFill>
                  <a:srgbClr val="0000FF"/>
                </a:solidFill>
                <a:latin typeface="Consolas" charset="0"/>
              </a:rPr>
              <a:t>void</a:t>
            </a:r>
            <a:r>
              <a:rPr lang="pt-BR" sz="1600">
                <a:solidFill>
                  <a:prstClr val="black"/>
                </a:solidFill>
                <a:latin typeface="Consolas" charset="0"/>
              </a:rPr>
              <a:t> in_du_lieu(Student list[], </a:t>
            </a:r>
            <a:r>
              <a:rPr lang="pt-BR" sz="1600">
                <a:solidFill>
                  <a:srgbClr val="0000FF"/>
                </a:solidFill>
                <a:latin typeface="Consolas" charset="0"/>
              </a:rPr>
              <a:t>int</a:t>
            </a:r>
            <a:r>
              <a:rPr lang="pt-BR" sz="1600">
                <a:solidFill>
                  <a:prstClr val="black"/>
                </a:solidFill>
                <a:latin typeface="Consolas" charset="0"/>
              </a:rPr>
              <a:t> size);</a:t>
            </a:r>
          </a:p>
        </p:txBody>
      </p:sp>
      <p:sp>
        <p:nvSpPr>
          <p:cNvPr id="5" name="TextBox 4"/>
          <p:cNvSpPr txBox="1"/>
          <p:nvPr/>
        </p:nvSpPr>
        <p:spPr>
          <a:xfrm>
            <a:off x="2438400" y="1447800"/>
            <a:ext cx="3673057" cy="369332"/>
          </a:xfrm>
          <a:prstGeom prst="rect">
            <a:avLst/>
          </a:prstGeom>
          <a:solidFill>
            <a:srgbClr val="92D050"/>
          </a:solidFill>
        </p:spPr>
        <p:txBody>
          <a:bodyPr wrap="none" rtlCol="0">
            <a:spAutoFit/>
          </a:bodyPr>
          <a:lstStyle/>
          <a:p>
            <a:r>
              <a:rPr lang="vi-VN"/>
              <a:t>Kiểu dữ liệu và các prototype hàm</a:t>
            </a:r>
            <a:endParaRPr lang="en-US"/>
          </a:p>
        </p:txBody>
      </p:sp>
    </p:spTree>
    <p:extLst>
      <p:ext uri="{BB962C8B-B14F-4D97-AF65-F5344CB8AC3E}">
        <p14:creationId xmlns:p14="http://schemas.microsoft.com/office/powerpoint/2010/main" val="174631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Tập tin văn bản có định dạng: đọc tập tin</a:t>
            </a:r>
            <a:br>
              <a:rPr lang="vi-VN" dirty="0"/>
            </a:br>
            <a:r>
              <a:rPr lang="vi-VN" sz="2000" b="1" dirty="0">
                <a:solidFill>
                  <a:srgbClr val="0432FF"/>
                </a:solidFill>
              </a:rPr>
              <a:t>Các thao tác</a:t>
            </a:r>
            <a:endParaRPr lang="en-US"/>
          </a:p>
        </p:txBody>
      </p:sp>
      <p:sp>
        <p:nvSpPr>
          <p:cNvPr id="5" name="TextBox 4"/>
          <p:cNvSpPr txBox="1"/>
          <p:nvPr/>
        </p:nvSpPr>
        <p:spPr>
          <a:xfrm>
            <a:off x="3352800" y="1600200"/>
            <a:ext cx="2089033" cy="369332"/>
          </a:xfrm>
          <a:prstGeom prst="rect">
            <a:avLst/>
          </a:prstGeom>
          <a:solidFill>
            <a:srgbClr val="92D050"/>
          </a:solidFill>
        </p:spPr>
        <p:txBody>
          <a:bodyPr wrap="none" rtlCol="0">
            <a:spAutoFit/>
          </a:bodyPr>
          <a:lstStyle/>
          <a:p>
            <a:r>
              <a:rPr lang="vi-VN"/>
              <a:t>Mở tập tin cho đọc</a:t>
            </a:r>
            <a:endParaRPr lang="en-US"/>
          </a:p>
        </p:txBody>
      </p:sp>
      <p:sp>
        <p:nvSpPr>
          <p:cNvPr id="3" name="Rectangle 2"/>
          <p:cNvSpPr/>
          <p:nvPr/>
        </p:nvSpPr>
        <p:spPr>
          <a:xfrm>
            <a:off x="998328" y="2350532"/>
            <a:ext cx="6553200" cy="2308324"/>
          </a:xfrm>
          <a:prstGeom prst="rect">
            <a:avLst/>
          </a:prstGeom>
          <a:solidFill>
            <a:schemeClr val="bg2">
              <a:lumMod val="10000"/>
              <a:lumOff val="90000"/>
            </a:schemeClr>
          </a:solidFill>
        </p:spPr>
        <p:txBody>
          <a:bodyPr wrap="square">
            <a:spAutoFit/>
          </a:bodyPr>
          <a:lstStyle/>
          <a:p>
            <a:r>
              <a:rPr lang="en-US">
                <a:solidFill>
                  <a:srgbClr val="0000FF"/>
                </a:solidFill>
                <a:latin typeface="Consolas" charset="0"/>
              </a:rPr>
              <a:t>void</a:t>
            </a:r>
            <a:r>
              <a:rPr lang="en-US">
                <a:solidFill>
                  <a:prstClr val="black"/>
                </a:solidFill>
                <a:latin typeface="Consolas" charset="0"/>
              </a:rPr>
              <a:t> mo_tap_tin(FILE** file_ptr, </a:t>
            </a:r>
            <a:r>
              <a:rPr lang="en-US">
                <a:solidFill>
                  <a:srgbClr val="0000FF"/>
                </a:solidFill>
                <a:latin typeface="Consolas" charset="0"/>
              </a:rPr>
              <a:t>char</a:t>
            </a:r>
            <a:r>
              <a:rPr lang="en-US">
                <a:solidFill>
                  <a:prstClr val="black"/>
                </a:solidFill>
                <a:latin typeface="Consolas" charset="0"/>
              </a:rPr>
              <a:t> tap_tin[]){</a:t>
            </a:r>
          </a:p>
          <a:p>
            <a:r>
              <a:rPr lang="en-US">
                <a:solidFill>
                  <a:prstClr val="black"/>
                </a:solidFill>
                <a:latin typeface="Consolas" charset="0"/>
              </a:rPr>
              <a:t>	*file_ptr = fopen(tap_tin, </a:t>
            </a:r>
            <a:r>
              <a:rPr lang="en-US">
                <a:solidFill>
                  <a:srgbClr val="A31515"/>
                </a:solidFill>
                <a:latin typeface="Consolas" charset="0"/>
              </a:rPr>
              <a:t>"r"</a:t>
            </a:r>
            <a:r>
              <a:rPr lang="en-US">
                <a:solidFill>
                  <a:prstClr val="black"/>
                </a:solidFill>
                <a:latin typeface="Consolas" charset="0"/>
              </a:rPr>
              <a:t>);</a:t>
            </a:r>
          </a:p>
          <a:p>
            <a:r>
              <a:rPr lang="en-US">
                <a:solidFill>
                  <a:prstClr val="black"/>
                </a:solidFill>
                <a:latin typeface="Consolas" charset="0"/>
              </a:rPr>
              <a:t>	</a:t>
            </a:r>
            <a:r>
              <a:rPr lang="en-US">
                <a:solidFill>
                  <a:srgbClr val="0000FF"/>
                </a:solidFill>
                <a:latin typeface="Consolas" charset="0"/>
              </a:rPr>
              <a:t>if</a:t>
            </a:r>
            <a:r>
              <a:rPr lang="en-US">
                <a:solidFill>
                  <a:prstClr val="black"/>
                </a:solidFill>
                <a:latin typeface="Consolas" charset="0"/>
              </a:rPr>
              <a:t>(*file_ptr == NULL){</a:t>
            </a:r>
          </a:p>
          <a:p>
            <a:r>
              <a:rPr lang="fr-FR">
                <a:solidFill>
                  <a:prstClr val="black"/>
                </a:solidFill>
                <a:latin typeface="Consolas" charset="0"/>
              </a:rPr>
              <a:t>		perror(</a:t>
            </a:r>
            <a:r>
              <a:rPr lang="fr-FR">
                <a:solidFill>
                  <a:srgbClr val="A31515"/>
                </a:solidFill>
                <a:latin typeface="Consolas" charset="0"/>
              </a:rPr>
              <a:t>"Co loi: "</a:t>
            </a:r>
            <a:r>
              <a:rPr lang="fr-FR">
                <a:solidFill>
                  <a:prstClr val="black"/>
                </a:solidFill>
                <a:latin typeface="Consolas" charset="0"/>
              </a:rPr>
              <a:t>);</a:t>
            </a:r>
          </a:p>
          <a:p>
            <a:r>
              <a:rPr lang="fr-FR">
                <a:solidFill>
                  <a:prstClr val="black"/>
                </a:solidFill>
                <a:latin typeface="Consolas" charset="0"/>
              </a:rPr>
              <a:t>		system(</a:t>
            </a:r>
            <a:r>
              <a:rPr lang="fr-FR">
                <a:solidFill>
                  <a:srgbClr val="A31515"/>
                </a:solidFill>
                <a:latin typeface="Consolas" charset="0"/>
              </a:rPr>
              <a:t>"pause"</a:t>
            </a:r>
            <a:r>
              <a:rPr lang="fr-FR">
                <a:solidFill>
                  <a:prstClr val="black"/>
                </a:solidFill>
                <a:latin typeface="Consolas" charset="0"/>
              </a:rPr>
              <a:t>);</a:t>
            </a:r>
          </a:p>
          <a:p>
            <a:r>
              <a:rPr lang="fr-FR">
                <a:solidFill>
                  <a:prstClr val="black"/>
                </a:solidFill>
                <a:latin typeface="Consolas" charset="0"/>
              </a:rPr>
              <a:t>		exit(EXIT_FAILURE);</a:t>
            </a:r>
          </a:p>
          <a:p>
            <a:r>
              <a:rPr lang="fr-FR">
                <a:solidFill>
                  <a:prstClr val="black"/>
                </a:solidFill>
                <a:latin typeface="Consolas" charset="0"/>
              </a:rPr>
              <a:t>	}</a:t>
            </a:r>
          </a:p>
          <a:p>
            <a:r>
              <a:rPr lang="fr-FR">
                <a:solidFill>
                  <a:prstClr val="black"/>
                </a:solidFill>
                <a:latin typeface="Consolas" charset="0"/>
              </a:rPr>
              <a:t>}</a:t>
            </a:r>
          </a:p>
        </p:txBody>
      </p:sp>
    </p:spTree>
    <p:extLst>
      <p:ext uri="{BB962C8B-B14F-4D97-AF65-F5344CB8AC3E}">
        <p14:creationId xmlns:p14="http://schemas.microsoft.com/office/powerpoint/2010/main" val="877834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Tập tin văn bản có định dạng: đọc tập tin</a:t>
            </a:r>
            <a:br>
              <a:rPr lang="vi-VN" dirty="0"/>
            </a:br>
            <a:r>
              <a:rPr lang="vi-VN" sz="2000" b="1" dirty="0">
                <a:solidFill>
                  <a:srgbClr val="0432FF"/>
                </a:solidFill>
              </a:rPr>
              <a:t>Các thao tác</a:t>
            </a:r>
            <a:endParaRPr lang="en-US"/>
          </a:p>
        </p:txBody>
      </p:sp>
      <p:sp>
        <p:nvSpPr>
          <p:cNvPr id="5" name="TextBox 4"/>
          <p:cNvSpPr txBox="1"/>
          <p:nvPr/>
        </p:nvSpPr>
        <p:spPr>
          <a:xfrm>
            <a:off x="3352800" y="1600200"/>
            <a:ext cx="3060453" cy="369332"/>
          </a:xfrm>
          <a:prstGeom prst="rect">
            <a:avLst/>
          </a:prstGeom>
          <a:solidFill>
            <a:srgbClr val="92D050"/>
          </a:solidFill>
        </p:spPr>
        <p:txBody>
          <a:bodyPr wrap="none" rtlCol="0">
            <a:spAutoFit/>
          </a:bodyPr>
          <a:lstStyle/>
          <a:p>
            <a:r>
              <a:rPr lang="vi-VN"/>
              <a:t>Mở và đóng tập tin cho đọc</a:t>
            </a:r>
            <a:endParaRPr lang="en-US"/>
          </a:p>
        </p:txBody>
      </p:sp>
      <p:sp>
        <p:nvSpPr>
          <p:cNvPr id="3" name="Rectangle 2"/>
          <p:cNvSpPr/>
          <p:nvPr/>
        </p:nvSpPr>
        <p:spPr>
          <a:xfrm>
            <a:off x="998328" y="2350532"/>
            <a:ext cx="6553200" cy="2308324"/>
          </a:xfrm>
          <a:prstGeom prst="rect">
            <a:avLst/>
          </a:prstGeom>
          <a:solidFill>
            <a:schemeClr val="bg2">
              <a:lumMod val="10000"/>
              <a:lumOff val="90000"/>
            </a:schemeClr>
          </a:solidFill>
        </p:spPr>
        <p:txBody>
          <a:bodyPr wrap="square">
            <a:spAutoFit/>
          </a:bodyPr>
          <a:lstStyle/>
          <a:p>
            <a:r>
              <a:rPr lang="en-US">
                <a:solidFill>
                  <a:srgbClr val="0000FF"/>
                </a:solidFill>
                <a:latin typeface="Consolas" charset="0"/>
              </a:rPr>
              <a:t>void</a:t>
            </a:r>
            <a:r>
              <a:rPr lang="en-US">
                <a:solidFill>
                  <a:prstClr val="black"/>
                </a:solidFill>
                <a:latin typeface="Consolas" charset="0"/>
              </a:rPr>
              <a:t> mo_tap_tin(FILE** file_ptr, </a:t>
            </a:r>
            <a:r>
              <a:rPr lang="en-US">
                <a:solidFill>
                  <a:srgbClr val="0000FF"/>
                </a:solidFill>
                <a:latin typeface="Consolas" charset="0"/>
              </a:rPr>
              <a:t>char</a:t>
            </a:r>
            <a:r>
              <a:rPr lang="en-US">
                <a:solidFill>
                  <a:prstClr val="black"/>
                </a:solidFill>
                <a:latin typeface="Consolas" charset="0"/>
              </a:rPr>
              <a:t> tap_tin[]){</a:t>
            </a:r>
          </a:p>
          <a:p>
            <a:r>
              <a:rPr lang="en-US">
                <a:solidFill>
                  <a:prstClr val="black"/>
                </a:solidFill>
                <a:latin typeface="Consolas" charset="0"/>
              </a:rPr>
              <a:t>	*file_ptr = fopen(tap_tin, </a:t>
            </a:r>
            <a:r>
              <a:rPr lang="en-US">
                <a:solidFill>
                  <a:srgbClr val="A31515"/>
                </a:solidFill>
                <a:latin typeface="Consolas" charset="0"/>
              </a:rPr>
              <a:t>"r"</a:t>
            </a:r>
            <a:r>
              <a:rPr lang="en-US">
                <a:solidFill>
                  <a:prstClr val="black"/>
                </a:solidFill>
                <a:latin typeface="Consolas" charset="0"/>
              </a:rPr>
              <a:t>);</a:t>
            </a:r>
          </a:p>
          <a:p>
            <a:r>
              <a:rPr lang="en-US">
                <a:solidFill>
                  <a:prstClr val="black"/>
                </a:solidFill>
                <a:latin typeface="Consolas" charset="0"/>
              </a:rPr>
              <a:t>	</a:t>
            </a:r>
            <a:r>
              <a:rPr lang="en-US">
                <a:solidFill>
                  <a:srgbClr val="0000FF"/>
                </a:solidFill>
                <a:latin typeface="Consolas" charset="0"/>
              </a:rPr>
              <a:t>if</a:t>
            </a:r>
            <a:r>
              <a:rPr lang="en-US">
                <a:solidFill>
                  <a:prstClr val="black"/>
                </a:solidFill>
                <a:latin typeface="Consolas" charset="0"/>
              </a:rPr>
              <a:t>(*file_ptr == NULL){</a:t>
            </a:r>
          </a:p>
          <a:p>
            <a:r>
              <a:rPr lang="fr-FR">
                <a:solidFill>
                  <a:prstClr val="black"/>
                </a:solidFill>
                <a:latin typeface="Consolas" charset="0"/>
              </a:rPr>
              <a:t>		perror(</a:t>
            </a:r>
            <a:r>
              <a:rPr lang="fr-FR">
                <a:solidFill>
                  <a:srgbClr val="A31515"/>
                </a:solidFill>
                <a:latin typeface="Consolas" charset="0"/>
              </a:rPr>
              <a:t>"Co loi: "</a:t>
            </a:r>
            <a:r>
              <a:rPr lang="fr-FR">
                <a:solidFill>
                  <a:prstClr val="black"/>
                </a:solidFill>
                <a:latin typeface="Consolas" charset="0"/>
              </a:rPr>
              <a:t>);</a:t>
            </a:r>
          </a:p>
          <a:p>
            <a:r>
              <a:rPr lang="fr-FR">
                <a:solidFill>
                  <a:prstClr val="black"/>
                </a:solidFill>
                <a:latin typeface="Consolas" charset="0"/>
              </a:rPr>
              <a:t>		system(</a:t>
            </a:r>
            <a:r>
              <a:rPr lang="fr-FR">
                <a:solidFill>
                  <a:srgbClr val="A31515"/>
                </a:solidFill>
                <a:latin typeface="Consolas" charset="0"/>
              </a:rPr>
              <a:t>"pause"</a:t>
            </a:r>
            <a:r>
              <a:rPr lang="fr-FR">
                <a:solidFill>
                  <a:prstClr val="black"/>
                </a:solidFill>
                <a:latin typeface="Consolas" charset="0"/>
              </a:rPr>
              <a:t>);</a:t>
            </a:r>
          </a:p>
          <a:p>
            <a:r>
              <a:rPr lang="fr-FR">
                <a:solidFill>
                  <a:prstClr val="black"/>
                </a:solidFill>
                <a:latin typeface="Consolas" charset="0"/>
              </a:rPr>
              <a:t>		exit(EXIT_FAILURE);</a:t>
            </a:r>
          </a:p>
          <a:p>
            <a:r>
              <a:rPr lang="fr-FR">
                <a:solidFill>
                  <a:prstClr val="black"/>
                </a:solidFill>
                <a:latin typeface="Consolas" charset="0"/>
              </a:rPr>
              <a:t>	}</a:t>
            </a:r>
          </a:p>
          <a:p>
            <a:r>
              <a:rPr lang="fr-FR">
                <a:solidFill>
                  <a:prstClr val="black"/>
                </a:solidFill>
                <a:latin typeface="Consolas" charset="0"/>
              </a:rPr>
              <a:t>}</a:t>
            </a:r>
          </a:p>
        </p:txBody>
      </p:sp>
      <p:sp>
        <p:nvSpPr>
          <p:cNvPr id="4" name="Rectangle 3"/>
          <p:cNvSpPr/>
          <p:nvPr/>
        </p:nvSpPr>
        <p:spPr>
          <a:xfrm>
            <a:off x="998328" y="5039856"/>
            <a:ext cx="6553200" cy="923330"/>
          </a:xfrm>
          <a:prstGeom prst="rect">
            <a:avLst/>
          </a:prstGeom>
          <a:solidFill>
            <a:schemeClr val="bg2">
              <a:lumMod val="10000"/>
              <a:lumOff val="90000"/>
            </a:schemeClr>
          </a:solidFill>
        </p:spPr>
        <p:txBody>
          <a:bodyPr wrap="square">
            <a:spAutoFit/>
          </a:bodyPr>
          <a:lstStyle/>
          <a:p>
            <a:r>
              <a:rPr lang="en-US">
                <a:solidFill>
                  <a:srgbClr val="0000FF"/>
                </a:solidFill>
                <a:latin typeface="Consolas" charset="0"/>
              </a:rPr>
              <a:t>void</a:t>
            </a:r>
            <a:r>
              <a:rPr lang="en-US">
                <a:solidFill>
                  <a:prstClr val="black"/>
                </a:solidFill>
                <a:latin typeface="Consolas" charset="0"/>
              </a:rPr>
              <a:t> dong_tap_tin(FILE* file_ptr){</a:t>
            </a:r>
          </a:p>
          <a:p>
            <a:r>
              <a:rPr lang="en-US">
                <a:solidFill>
                  <a:prstClr val="black"/>
                </a:solidFill>
                <a:latin typeface="Consolas" charset="0"/>
              </a:rPr>
              <a:t>	fclose(file_ptr);</a:t>
            </a:r>
          </a:p>
          <a:p>
            <a:r>
              <a:rPr lang="en-US">
                <a:solidFill>
                  <a:prstClr val="black"/>
                </a:solidFill>
                <a:latin typeface="Consolas" charset="0"/>
              </a:rPr>
              <a:t>}</a:t>
            </a:r>
          </a:p>
        </p:txBody>
      </p:sp>
    </p:spTree>
    <p:extLst>
      <p:ext uri="{BB962C8B-B14F-4D97-AF65-F5344CB8AC3E}">
        <p14:creationId xmlns:p14="http://schemas.microsoft.com/office/powerpoint/2010/main" val="14164831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Tập tin văn bản có định dạng: đọc tập tin</a:t>
            </a:r>
            <a:br>
              <a:rPr lang="vi-VN" dirty="0"/>
            </a:br>
            <a:r>
              <a:rPr lang="vi-VN" sz="2000" b="1" dirty="0">
                <a:solidFill>
                  <a:srgbClr val="0432FF"/>
                </a:solidFill>
              </a:rPr>
              <a:t>Các thao tác</a:t>
            </a:r>
            <a:endParaRPr lang="en-US"/>
          </a:p>
        </p:txBody>
      </p:sp>
      <p:sp>
        <p:nvSpPr>
          <p:cNvPr id="6" name="Rectangle 5"/>
          <p:cNvSpPr/>
          <p:nvPr/>
        </p:nvSpPr>
        <p:spPr>
          <a:xfrm>
            <a:off x="76200" y="928255"/>
            <a:ext cx="8686800" cy="5355312"/>
          </a:xfrm>
          <a:prstGeom prst="rect">
            <a:avLst/>
          </a:prstGeom>
          <a:solidFill>
            <a:schemeClr val="bg2">
              <a:lumMod val="10000"/>
              <a:lumOff val="90000"/>
            </a:schemeClr>
          </a:solidFill>
        </p:spPr>
        <p:txBody>
          <a:bodyPr wrap="square">
            <a:spAutoFit/>
          </a:bodyPr>
          <a:lstStyle/>
          <a:p>
            <a:r>
              <a:rPr lang="en-US">
                <a:solidFill>
                  <a:srgbClr val="0000FF"/>
                </a:solidFill>
                <a:latin typeface="Consolas" charset="0"/>
              </a:rPr>
              <a:t>int</a:t>
            </a:r>
            <a:r>
              <a:rPr lang="en-US">
                <a:solidFill>
                  <a:prstClr val="black"/>
                </a:solidFill>
                <a:latin typeface="Consolas" charset="0"/>
              </a:rPr>
              <a:t> doc_du_lieu(FILE* file_ptr, Student list[]){</a:t>
            </a:r>
          </a:p>
          <a:p>
            <a:r>
              <a:rPr lang="en-US">
                <a:solidFill>
                  <a:prstClr val="black"/>
                </a:solidFill>
                <a:latin typeface="Consolas" charset="0"/>
              </a:rPr>
              <a:t>	</a:t>
            </a:r>
            <a:r>
              <a:rPr lang="en-US">
                <a:solidFill>
                  <a:srgbClr val="0000FF"/>
                </a:solidFill>
                <a:latin typeface="Consolas" charset="0"/>
              </a:rPr>
              <a:t>int</a:t>
            </a:r>
            <a:r>
              <a:rPr lang="en-US">
                <a:solidFill>
                  <a:prstClr val="black"/>
                </a:solidFill>
                <a:latin typeface="Consolas" charset="0"/>
              </a:rPr>
              <a:t> size =0;</a:t>
            </a:r>
          </a:p>
          <a:p>
            <a:r>
              <a:rPr lang="en-US">
                <a:solidFill>
                  <a:prstClr val="black"/>
                </a:solidFill>
                <a:latin typeface="Consolas" charset="0"/>
              </a:rPr>
              <a:t>	</a:t>
            </a:r>
            <a:r>
              <a:rPr lang="en-US">
                <a:solidFill>
                  <a:srgbClr val="0000FF"/>
                </a:solidFill>
                <a:latin typeface="Consolas" charset="0"/>
              </a:rPr>
              <a:t>bool</a:t>
            </a:r>
            <a:r>
              <a:rPr lang="en-US">
                <a:solidFill>
                  <a:prstClr val="black"/>
                </a:solidFill>
                <a:latin typeface="Consolas" charset="0"/>
              </a:rPr>
              <a:t> doc_tiep = </a:t>
            </a:r>
            <a:r>
              <a:rPr lang="en-US">
                <a:solidFill>
                  <a:srgbClr val="0000FF"/>
                </a:solidFill>
                <a:latin typeface="Consolas" charset="0"/>
              </a:rPr>
              <a:t>true</a:t>
            </a:r>
            <a:r>
              <a:rPr lang="en-US">
                <a:solidFill>
                  <a:prstClr val="black"/>
                </a:solidFill>
                <a:latin typeface="Consolas" charset="0"/>
              </a:rPr>
              <a:t>;</a:t>
            </a:r>
          </a:p>
          <a:p>
            <a:r>
              <a:rPr lang="en-US">
                <a:solidFill>
                  <a:prstClr val="black"/>
                </a:solidFill>
                <a:latin typeface="Consolas" charset="0"/>
              </a:rPr>
              <a:t>	</a:t>
            </a:r>
            <a:r>
              <a:rPr lang="en-US">
                <a:solidFill>
                  <a:srgbClr val="0000FF"/>
                </a:solidFill>
                <a:latin typeface="Consolas" charset="0"/>
              </a:rPr>
              <a:t>while</a:t>
            </a:r>
            <a:r>
              <a:rPr lang="en-US">
                <a:solidFill>
                  <a:prstClr val="black"/>
                </a:solidFill>
                <a:latin typeface="Consolas" charset="0"/>
              </a:rPr>
              <a:t>(doc_tiep){</a:t>
            </a:r>
          </a:p>
          <a:p>
            <a:r>
              <a:rPr lang="en-US">
                <a:solidFill>
                  <a:prstClr val="black"/>
                </a:solidFill>
                <a:latin typeface="Consolas" charset="0"/>
              </a:rPr>
              <a:t>		doc_tiep = doc_ten(file_ptr, list[size].name, </a:t>
            </a:r>
            <a:r>
              <a:rPr lang="en-US">
                <a:solidFill>
                  <a:srgbClr val="A31515"/>
                </a:solidFill>
                <a:latin typeface="Consolas" charset="0"/>
              </a:rPr>
              <a:t>':'</a:t>
            </a:r>
            <a:r>
              <a:rPr lang="en-US">
                <a:solidFill>
                  <a:prstClr val="black"/>
                </a:solidFill>
                <a:latin typeface="Consolas" charset="0"/>
              </a:rPr>
              <a:t>);</a:t>
            </a:r>
          </a:p>
          <a:p>
            <a:r>
              <a:rPr lang="en-US">
                <a:solidFill>
                  <a:prstClr val="black"/>
                </a:solidFill>
                <a:latin typeface="Consolas" charset="0"/>
              </a:rPr>
              <a:t>		</a:t>
            </a:r>
            <a:r>
              <a:rPr lang="en-US">
                <a:solidFill>
                  <a:srgbClr val="0000FF"/>
                </a:solidFill>
                <a:latin typeface="Consolas" charset="0"/>
              </a:rPr>
              <a:t>if</a:t>
            </a:r>
            <a:r>
              <a:rPr lang="en-US">
                <a:solidFill>
                  <a:prstClr val="black"/>
                </a:solidFill>
                <a:latin typeface="Consolas" charset="0"/>
              </a:rPr>
              <a:t>(!doc_tiep) </a:t>
            </a:r>
            <a:r>
              <a:rPr lang="en-US">
                <a:solidFill>
                  <a:srgbClr val="0000FF"/>
                </a:solidFill>
                <a:latin typeface="Consolas" charset="0"/>
              </a:rPr>
              <a:t>break</a:t>
            </a:r>
            <a:r>
              <a:rPr lang="en-US">
                <a:solidFill>
                  <a:prstClr val="black"/>
                </a:solidFill>
                <a:latin typeface="Consolas" charset="0"/>
              </a:rPr>
              <a:t>;</a:t>
            </a:r>
          </a:p>
          <a:p>
            <a:r>
              <a:rPr lang="en-US">
                <a:solidFill>
                  <a:prstClr val="black"/>
                </a:solidFill>
                <a:latin typeface="Consolas" charset="0"/>
              </a:rPr>
              <a:t>		doc_tiep = doc_diem(file_ptr, </a:t>
            </a:r>
          </a:p>
          <a:p>
            <a:r>
              <a:rPr lang="en-US">
                <a:solidFill>
                  <a:prstClr val="black"/>
                </a:solidFill>
                <a:latin typeface="Consolas" charset="0"/>
              </a:rPr>
              <a:t>			&amp;list[size].math, </a:t>
            </a:r>
          </a:p>
          <a:p>
            <a:r>
              <a:rPr lang="en-US">
                <a:solidFill>
                  <a:prstClr val="black"/>
                </a:solidFill>
                <a:latin typeface="Consolas" charset="0"/>
              </a:rPr>
              <a:t>			&amp;list[size].physics, &amp;list[size].english);</a:t>
            </a:r>
          </a:p>
          <a:p>
            <a:r>
              <a:rPr lang="en-US">
                <a:solidFill>
                  <a:prstClr val="black"/>
                </a:solidFill>
                <a:latin typeface="Consolas" charset="0"/>
              </a:rPr>
              <a:t>		</a:t>
            </a:r>
            <a:r>
              <a:rPr lang="en-US">
                <a:solidFill>
                  <a:srgbClr val="0000FF"/>
                </a:solidFill>
                <a:latin typeface="Consolas" charset="0"/>
              </a:rPr>
              <a:t>if</a:t>
            </a:r>
            <a:r>
              <a:rPr lang="en-US">
                <a:solidFill>
                  <a:prstClr val="black"/>
                </a:solidFill>
                <a:latin typeface="Consolas" charset="0"/>
              </a:rPr>
              <a:t>(!doc_tiep) </a:t>
            </a:r>
            <a:r>
              <a:rPr lang="en-US">
                <a:solidFill>
                  <a:srgbClr val="0000FF"/>
                </a:solidFill>
                <a:latin typeface="Consolas" charset="0"/>
              </a:rPr>
              <a:t>break</a:t>
            </a:r>
            <a:r>
              <a:rPr lang="en-US">
                <a:solidFill>
                  <a:prstClr val="black"/>
                </a:solidFill>
                <a:latin typeface="Consolas" charset="0"/>
              </a:rPr>
              <a:t>;</a:t>
            </a:r>
          </a:p>
          <a:p>
            <a:endParaRPr lang="en-US">
              <a:solidFill>
                <a:prstClr val="black"/>
              </a:solidFill>
              <a:latin typeface="Consolas" charset="0"/>
            </a:endParaRPr>
          </a:p>
          <a:p>
            <a:r>
              <a:rPr lang="en-US">
                <a:solidFill>
                  <a:prstClr val="black"/>
                </a:solidFill>
                <a:latin typeface="Consolas" charset="0"/>
              </a:rPr>
              <a:t>		doc_tiep = xoa_xuong_hang(file_ptr);</a:t>
            </a:r>
          </a:p>
          <a:p>
            <a:r>
              <a:rPr lang="en-US">
                <a:solidFill>
                  <a:prstClr val="black"/>
                </a:solidFill>
                <a:latin typeface="Consolas" charset="0"/>
              </a:rPr>
              <a:t>		size += 1;</a:t>
            </a:r>
          </a:p>
          <a:p>
            <a:endParaRPr lang="en-US">
              <a:solidFill>
                <a:prstClr val="black"/>
              </a:solidFill>
              <a:latin typeface="Consolas" charset="0"/>
            </a:endParaRPr>
          </a:p>
          <a:p>
            <a:r>
              <a:rPr lang="en-US">
                <a:solidFill>
                  <a:prstClr val="black"/>
                </a:solidFill>
                <a:latin typeface="Consolas" charset="0"/>
              </a:rPr>
              <a:t>		</a:t>
            </a:r>
            <a:r>
              <a:rPr lang="en-US">
                <a:solidFill>
                  <a:srgbClr val="0000FF"/>
                </a:solidFill>
                <a:latin typeface="Consolas" charset="0"/>
              </a:rPr>
              <a:t>if</a:t>
            </a:r>
            <a:r>
              <a:rPr lang="en-US">
                <a:solidFill>
                  <a:prstClr val="black"/>
                </a:solidFill>
                <a:latin typeface="Consolas" charset="0"/>
              </a:rPr>
              <a:t>(!doc_tiep) </a:t>
            </a:r>
            <a:r>
              <a:rPr lang="en-US">
                <a:solidFill>
                  <a:srgbClr val="0000FF"/>
                </a:solidFill>
                <a:latin typeface="Consolas" charset="0"/>
              </a:rPr>
              <a:t>break</a:t>
            </a:r>
            <a:r>
              <a:rPr lang="en-US">
                <a:solidFill>
                  <a:prstClr val="black"/>
                </a:solidFill>
                <a:latin typeface="Consolas" charset="0"/>
              </a:rPr>
              <a:t>;</a:t>
            </a:r>
          </a:p>
          <a:p>
            <a:endParaRPr lang="en-US">
              <a:solidFill>
                <a:prstClr val="black"/>
              </a:solidFill>
              <a:latin typeface="Consolas" charset="0"/>
            </a:endParaRPr>
          </a:p>
          <a:p>
            <a:r>
              <a:rPr lang="en-US">
                <a:solidFill>
                  <a:prstClr val="black"/>
                </a:solidFill>
                <a:latin typeface="Consolas" charset="0"/>
              </a:rPr>
              <a:t>	}</a:t>
            </a:r>
            <a:r>
              <a:rPr lang="en-US">
                <a:solidFill>
                  <a:srgbClr val="008000"/>
                </a:solidFill>
                <a:latin typeface="Consolas" charset="0"/>
              </a:rPr>
              <a:t>//while</a:t>
            </a:r>
            <a:endParaRPr lang="en-US">
              <a:solidFill>
                <a:prstClr val="black"/>
              </a:solidFill>
              <a:latin typeface="Consolas" charset="0"/>
            </a:endParaRPr>
          </a:p>
          <a:p>
            <a:r>
              <a:rPr lang="en-US">
                <a:solidFill>
                  <a:prstClr val="black"/>
                </a:solidFill>
                <a:latin typeface="Consolas" charset="0"/>
              </a:rPr>
              <a:t>	</a:t>
            </a:r>
            <a:r>
              <a:rPr lang="en-US">
                <a:solidFill>
                  <a:srgbClr val="0000FF"/>
                </a:solidFill>
                <a:latin typeface="Consolas" charset="0"/>
              </a:rPr>
              <a:t>return</a:t>
            </a:r>
            <a:r>
              <a:rPr lang="en-US">
                <a:solidFill>
                  <a:prstClr val="black"/>
                </a:solidFill>
                <a:latin typeface="Consolas" charset="0"/>
              </a:rPr>
              <a:t> size;</a:t>
            </a:r>
          </a:p>
          <a:p>
            <a:r>
              <a:rPr lang="en-US">
                <a:solidFill>
                  <a:prstClr val="black"/>
                </a:solidFill>
                <a:latin typeface="Consolas" charset="0"/>
              </a:rPr>
              <a:t>}</a:t>
            </a:r>
          </a:p>
        </p:txBody>
      </p:sp>
      <p:sp>
        <p:nvSpPr>
          <p:cNvPr id="7" name="TextBox 6"/>
          <p:cNvSpPr txBox="1"/>
          <p:nvPr/>
        </p:nvSpPr>
        <p:spPr>
          <a:xfrm>
            <a:off x="3581400" y="5715000"/>
            <a:ext cx="2329484" cy="369332"/>
          </a:xfrm>
          <a:prstGeom prst="rect">
            <a:avLst/>
          </a:prstGeom>
          <a:solidFill>
            <a:srgbClr val="92D050"/>
          </a:solidFill>
        </p:spPr>
        <p:txBody>
          <a:bodyPr wrap="none" rtlCol="0">
            <a:spAutoFit/>
          </a:bodyPr>
          <a:lstStyle/>
          <a:p>
            <a:r>
              <a:rPr lang="vi-VN"/>
              <a:t>Các bước đọc dữ liệu</a:t>
            </a:r>
            <a:endParaRPr lang="en-US"/>
          </a:p>
        </p:txBody>
      </p:sp>
    </p:spTree>
    <p:extLst>
      <p:ext uri="{BB962C8B-B14F-4D97-AF65-F5344CB8AC3E}">
        <p14:creationId xmlns:p14="http://schemas.microsoft.com/office/powerpoint/2010/main" val="10575368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Tập tin văn bản có định dạng: đọc tập tin</a:t>
            </a:r>
            <a:br>
              <a:rPr lang="vi-VN" dirty="0"/>
            </a:br>
            <a:r>
              <a:rPr lang="vi-VN" sz="2000" b="1" dirty="0">
                <a:solidFill>
                  <a:srgbClr val="0432FF"/>
                </a:solidFill>
              </a:rPr>
              <a:t>Các thao tác</a:t>
            </a:r>
            <a:endParaRPr lang="en-US"/>
          </a:p>
        </p:txBody>
      </p:sp>
      <p:sp>
        <p:nvSpPr>
          <p:cNvPr id="3" name="Rectangle 2"/>
          <p:cNvSpPr/>
          <p:nvPr/>
        </p:nvSpPr>
        <p:spPr>
          <a:xfrm>
            <a:off x="533400" y="2133600"/>
            <a:ext cx="7543800" cy="3693319"/>
          </a:xfrm>
          <a:prstGeom prst="rect">
            <a:avLst/>
          </a:prstGeom>
          <a:solidFill>
            <a:schemeClr val="bg2">
              <a:lumMod val="10000"/>
              <a:lumOff val="90000"/>
            </a:schemeClr>
          </a:solidFill>
        </p:spPr>
        <p:txBody>
          <a:bodyPr wrap="square">
            <a:spAutoFit/>
          </a:bodyPr>
          <a:lstStyle/>
          <a:p>
            <a:r>
              <a:rPr lang="en-US">
                <a:solidFill>
                  <a:srgbClr val="0000FF"/>
                </a:solidFill>
                <a:latin typeface="Consolas" charset="0"/>
              </a:rPr>
              <a:t>bool</a:t>
            </a:r>
            <a:r>
              <a:rPr lang="en-US">
                <a:solidFill>
                  <a:prstClr val="black"/>
                </a:solidFill>
                <a:latin typeface="Consolas" charset="0"/>
              </a:rPr>
              <a:t> doc_ten(FILE* file_ptr, </a:t>
            </a:r>
            <a:r>
              <a:rPr lang="en-US">
                <a:solidFill>
                  <a:srgbClr val="0000FF"/>
                </a:solidFill>
                <a:latin typeface="Consolas" charset="0"/>
              </a:rPr>
              <a:t>char</a:t>
            </a:r>
            <a:r>
              <a:rPr lang="en-US">
                <a:solidFill>
                  <a:prstClr val="black"/>
                </a:solidFill>
                <a:latin typeface="Consolas" charset="0"/>
              </a:rPr>
              <a:t>* name, </a:t>
            </a:r>
            <a:r>
              <a:rPr lang="en-US">
                <a:solidFill>
                  <a:srgbClr val="0000FF"/>
                </a:solidFill>
                <a:latin typeface="Consolas" charset="0"/>
              </a:rPr>
              <a:t>char</a:t>
            </a:r>
            <a:r>
              <a:rPr lang="en-US">
                <a:solidFill>
                  <a:prstClr val="black"/>
                </a:solidFill>
                <a:latin typeface="Consolas" charset="0"/>
              </a:rPr>
              <a:t> end_char){</a:t>
            </a:r>
          </a:p>
          <a:p>
            <a:r>
              <a:rPr lang="nb-NO">
                <a:solidFill>
                  <a:prstClr val="black"/>
                </a:solidFill>
                <a:latin typeface="Consolas" charset="0"/>
              </a:rPr>
              <a:t>	</a:t>
            </a:r>
            <a:r>
              <a:rPr lang="nb-NO">
                <a:solidFill>
                  <a:srgbClr val="0000FF"/>
                </a:solidFill>
                <a:latin typeface="Consolas" charset="0"/>
              </a:rPr>
              <a:t>int</a:t>
            </a:r>
            <a:r>
              <a:rPr lang="nb-NO">
                <a:solidFill>
                  <a:prstClr val="black"/>
                </a:solidFill>
                <a:latin typeface="Consolas" charset="0"/>
              </a:rPr>
              <a:t> i = 0;</a:t>
            </a:r>
          </a:p>
          <a:p>
            <a:r>
              <a:rPr lang="nb-NO">
                <a:solidFill>
                  <a:prstClr val="black"/>
                </a:solidFill>
                <a:latin typeface="Consolas" charset="0"/>
              </a:rPr>
              <a:t>	</a:t>
            </a:r>
            <a:r>
              <a:rPr lang="nb-NO">
                <a:solidFill>
                  <a:srgbClr val="0000FF"/>
                </a:solidFill>
                <a:latin typeface="Consolas" charset="0"/>
              </a:rPr>
              <a:t>int</a:t>
            </a:r>
            <a:r>
              <a:rPr lang="nb-NO">
                <a:solidFill>
                  <a:prstClr val="black"/>
                </a:solidFill>
                <a:latin typeface="Consolas" charset="0"/>
              </a:rPr>
              <a:t> ch = fgetc(file_ptr);</a:t>
            </a:r>
          </a:p>
          <a:p>
            <a:r>
              <a:rPr lang="en-US">
                <a:solidFill>
                  <a:prstClr val="black"/>
                </a:solidFill>
                <a:latin typeface="Consolas" charset="0"/>
              </a:rPr>
              <a:t>	</a:t>
            </a:r>
            <a:r>
              <a:rPr lang="en-US">
                <a:solidFill>
                  <a:srgbClr val="0000FF"/>
                </a:solidFill>
                <a:latin typeface="Consolas" charset="0"/>
              </a:rPr>
              <a:t>while</a:t>
            </a:r>
            <a:r>
              <a:rPr lang="en-US">
                <a:solidFill>
                  <a:prstClr val="black"/>
                </a:solidFill>
                <a:latin typeface="Consolas" charset="0"/>
              </a:rPr>
              <a:t>((ch != </a:t>
            </a:r>
            <a:r>
              <a:rPr lang="en-US">
                <a:solidFill>
                  <a:srgbClr val="A31515"/>
                </a:solidFill>
                <a:latin typeface="Consolas" charset="0"/>
              </a:rPr>
              <a:t>':'</a:t>
            </a:r>
            <a:r>
              <a:rPr lang="en-US">
                <a:solidFill>
                  <a:prstClr val="black"/>
                </a:solidFill>
                <a:latin typeface="Consolas" charset="0"/>
              </a:rPr>
              <a:t>) &amp;&amp; (ch != EOF)){</a:t>
            </a:r>
          </a:p>
          <a:p>
            <a:r>
              <a:rPr lang="pt-BR">
                <a:solidFill>
                  <a:prstClr val="black"/>
                </a:solidFill>
                <a:latin typeface="Consolas" charset="0"/>
              </a:rPr>
              <a:t>		name[i] = ch;</a:t>
            </a:r>
          </a:p>
          <a:p>
            <a:r>
              <a:rPr lang="is-IS">
                <a:solidFill>
                  <a:prstClr val="black"/>
                </a:solidFill>
                <a:latin typeface="Consolas" charset="0"/>
              </a:rPr>
              <a:t>		i += 1;</a:t>
            </a:r>
          </a:p>
          <a:p>
            <a:r>
              <a:rPr lang="en-US">
                <a:solidFill>
                  <a:prstClr val="black"/>
                </a:solidFill>
                <a:latin typeface="Consolas" charset="0"/>
              </a:rPr>
              <a:t>		ch = fgetc(file_ptr);</a:t>
            </a:r>
          </a:p>
          <a:p>
            <a:r>
              <a:rPr lang="en-US">
                <a:solidFill>
                  <a:prstClr val="black"/>
                </a:solidFill>
                <a:latin typeface="Consolas" charset="0"/>
              </a:rPr>
              <a:t>	}</a:t>
            </a:r>
          </a:p>
          <a:p>
            <a:r>
              <a:rPr lang="en-US">
                <a:solidFill>
                  <a:prstClr val="black"/>
                </a:solidFill>
                <a:latin typeface="Consolas" charset="0"/>
              </a:rPr>
              <a:t>	name[i] = </a:t>
            </a:r>
            <a:r>
              <a:rPr lang="en-US">
                <a:solidFill>
                  <a:srgbClr val="A31515"/>
                </a:solidFill>
                <a:latin typeface="Consolas" charset="0"/>
              </a:rPr>
              <a:t>'\0'</a:t>
            </a:r>
            <a:r>
              <a:rPr lang="en-US">
                <a:solidFill>
                  <a:prstClr val="black"/>
                </a:solidFill>
                <a:latin typeface="Consolas" charset="0"/>
              </a:rPr>
              <a:t>;</a:t>
            </a:r>
          </a:p>
          <a:p>
            <a:endParaRPr lang="en-US">
              <a:solidFill>
                <a:prstClr val="black"/>
              </a:solidFill>
              <a:latin typeface="Consolas" charset="0"/>
            </a:endParaRPr>
          </a:p>
          <a:p>
            <a:r>
              <a:rPr lang="en-US">
                <a:solidFill>
                  <a:prstClr val="black"/>
                </a:solidFill>
                <a:latin typeface="Consolas" charset="0"/>
              </a:rPr>
              <a:t>	</a:t>
            </a:r>
            <a:r>
              <a:rPr lang="en-US">
                <a:solidFill>
                  <a:srgbClr val="0000FF"/>
                </a:solidFill>
                <a:latin typeface="Consolas" charset="0"/>
              </a:rPr>
              <a:t>if</a:t>
            </a:r>
            <a:r>
              <a:rPr lang="en-US">
                <a:solidFill>
                  <a:prstClr val="black"/>
                </a:solidFill>
                <a:latin typeface="Consolas" charset="0"/>
              </a:rPr>
              <a:t>(ch == EOF) </a:t>
            </a:r>
            <a:r>
              <a:rPr lang="en-US">
                <a:solidFill>
                  <a:srgbClr val="0000FF"/>
                </a:solidFill>
                <a:latin typeface="Consolas" charset="0"/>
              </a:rPr>
              <a:t>return</a:t>
            </a:r>
            <a:r>
              <a:rPr lang="en-US">
                <a:solidFill>
                  <a:prstClr val="black"/>
                </a:solidFill>
                <a:latin typeface="Consolas" charset="0"/>
              </a:rPr>
              <a:t> </a:t>
            </a:r>
            <a:r>
              <a:rPr lang="en-US">
                <a:solidFill>
                  <a:srgbClr val="0000FF"/>
                </a:solidFill>
                <a:latin typeface="Consolas" charset="0"/>
              </a:rPr>
              <a:t>false</a:t>
            </a:r>
            <a:r>
              <a:rPr lang="en-US">
                <a:solidFill>
                  <a:prstClr val="black"/>
                </a:solidFill>
                <a:latin typeface="Consolas" charset="0"/>
              </a:rPr>
              <a:t>;</a:t>
            </a:r>
          </a:p>
          <a:p>
            <a:r>
              <a:rPr lang="en-US">
                <a:solidFill>
                  <a:prstClr val="black"/>
                </a:solidFill>
                <a:latin typeface="Consolas" charset="0"/>
              </a:rPr>
              <a:t>	</a:t>
            </a:r>
            <a:r>
              <a:rPr lang="en-US">
                <a:solidFill>
                  <a:srgbClr val="0000FF"/>
                </a:solidFill>
                <a:latin typeface="Consolas" charset="0"/>
              </a:rPr>
              <a:t>else</a:t>
            </a:r>
            <a:r>
              <a:rPr lang="en-US">
                <a:solidFill>
                  <a:prstClr val="black"/>
                </a:solidFill>
                <a:latin typeface="Consolas" charset="0"/>
              </a:rPr>
              <a:t> </a:t>
            </a:r>
            <a:r>
              <a:rPr lang="en-US">
                <a:solidFill>
                  <a:srgbClr val="0000FF"/>
                </a:solidFill>
                <a:latin typeface="Consolas" charset="0"/>
              </a:rPr>
              <a:t>return</a:t>
            </a:r>
            <a:r>
              <a:rPr lang="en-US">
                <a:solidFill>
                  <a:prstClr val="black"/>
                </a:solidFill>
                <a:latin typeface="Consolas" charset="0"/>
              </a:rPr>
              <a:t> </a:t>
            </a:r>
            <a:r>
              <a:rPr lang="en-US">
                <a:solidFill>
                  <a:srgbClr val="0000FF"/>
                </a:solidFill>
                <a:latin typeface="Consolas" charset="0"/>
              </a:rPr>
              <a:t>true</a:t>
            </a:r>
            <a:r>
              <a:rPr lang="en-US">
                <a:solidFill>
                  <a:prstClr val="black"/>
                </a:solidFill>
                <a:latin typeface="Consolas" charset="0"/>
              </a:rPr>
              <a:t>;</a:t>
            </a:r>
          </a:p>
          <a:p>
            <a:r>
              <a:rPr lang="en-US">
                <a:solidFill>
                  <a:prstClr val="black"/>
                </a:solidFill>
                <a:latin typeface="Consolas" charset="0"/>
              </a:rPr>
              <a:t>}</a:t>
            </a:r>
          </a:p>
        </p:txBody>
      </p:sp>
    </p:spTree>
    <p:extLst>
      <p:ext uri="{BB962C8B-B14F-4D97-AF65-F5344CB8AC3E}">
        <p14:creationId xmlns:p14="http://schemas.microsoft.com/office/powerpoint/2010/main" val="884620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Tập tin văn bản có định dạng: đọc tập tin</a:t>
            </a:r>
            <a:br>
              <a:rPr lang="vi-VN" dirty="0"/>
            </a:br>
            <a:r>
              <a:rPr lang="vi-VN" sz="2000" b="1" dirty="0">
                <a:solidFill>
                  <a:srgbClr val="0432FF"/>
                </a:solidFill>
              </a:rPr>
              <a:t>Các thao tác</a:t>
            </a:r>
            <a:endParaRPr lang="en-US"/>
          </a:p>
        </p:txBody>
      </p:sp>
      <p:sp>
        <p:nvSpPr>
          <p:cNvPr id="4" name="Rectangle 3"/>
          <p:cNvSpPr/>
          <p:nvPr/>
        </p:nvSpPr>
        <p:spPr>
          <a:xfrm>
            <a:off x="495300" y="2133600"/>
            <a:ext cx="8229600" cy="2585323"/>
          </a:xfrm>
          <a:prstGeom prst="rect">
            <a:avLst/>
          </a:prstGeom>
          <a:solidFill>
            <a:schemeClr val="bg2">
              <a:lumMod val="10000"/>
              <a:lumOff val="90000"/>
            </a:schemeClr>
          </a:solidFill>
        </p:spPr>
        <p:txBody>
          <a:bodyPr wrap="square">
            <a:spAutoFit/>
          </a:bodyPr>
          <a:lstStyle/>
          <a:p>
            <a:r>
              <a:rPr lang="en-US">
                <a:solidFill>
                  <a:srgbClr val="0000FF"/>
                </a:solidFill>
                <a:latin typeface="Consolas" charset="0"/>
              </a:rPr>
              <a:t>bool</a:t>
            </a:r>
            <a:r>
              <a:rPr lang="en-US">
                <a:solidFill>
                  <a:prstClr val="black"/>
                </a:solidFill>
                <a:latin typeface="Consolas" charset="0"/>
              </a:rPr>
              <a:t> doc_diem(FILE* file_ptr, </a:t>
            </a:r>
          </a:p>
          <a:p>
            <a:r>
              <a:rPr lang="en-US">
                <a:solidFill>
                  <a:prstClr val="black"/>
                </a:solidFill>
                <a:latin typeface="Consolas" charset="0"/>
              </a:rPr>
              <a:t>	</a:t>
            </a:r>
            <a:r>
              <a:rPr lang="en-US">
                <a:solidFill>
                  <a:srgbClr val="0000FF"/>
                </a:solidFill>
                <a:latin typeface="Consolas" charset="0"/>
              </a:rPr>
              <a:t>float</a:t>
            </a:r>
            <a:r>
              <a:rPr lang="en-US">
                <a:solidFill>
                  <a:prstClr val="black"/>
                </a:solidFill>
                <a:latin typeface="Consolas" charset="0"/>
              </a:rPr>
              <a:t> *math, </a:t>
            </a:r>
            <a:r>
              <a:rPr lang="en-US">
                <a:solidFill>
                  <a:srgbClr val="0000FF"/>
                </a:solidFill>
                <a:latin typeface="Consolas" charset="0"/>
              </a:rPr>
              <a:t>float</a:t>
            </a:r>
            <a:r>
              <a:rPr lang="en-US">
                <a:solidFill>
                  <a:prstClr val="black"/>
                </a:solidFill>
                <a:latin typeface="Consolas" charset="0"/>
              </a:rPr>
              <a:t> *physics, </a:t>
            </a:r>
            <a:r>
              <a:rPr lang="en-US">
                <a:solidFill>
                  <a:srgbClr val="0000FF"/>
                </a:solidFill>
                <a:latin typeface="Consolas" charset="0"/>
              </a:rPr>
              <a:t>float</a:t>
            </a:r>
            <a:r>
              <a:rPr lang="en-US">
                <a:solidFill>
                  <a:prstClr val="black"/>
                </a:solidFill>
                <a:latin typeface="Consolas" charset="0"/>
              </a:rPr>
              <a:t> *english){</a:t>
            </a:r>
          </a:p>
          <a:p>
            <a:r>
              <a:rPr lang="pt-BR">
                <a:solidFill>
                  <a:prstClr val="black"/>
                </a:solidFill>
                <a:latin typeface="Consolas" charset="0"/>
              </a:rPr>
              <a:t>	</a:t>
            </a:r>
            <a:r>
              <a:rPr lang="pt-BR">
                <a:solidFill>
                  <a:srgbClr val="0000FF"/>
                </a:solidFill>
                <a:latin typeface="Consolas" charset="0"/>
              </a:rPr>
              <a:t>int</a:t>
            </a:r>
            <a:r>
              <a:rPr lang="pt-BR">
                <a:solidFill>
                  <a:prstClr val="black"/>
                </a:solidFill>
                <a:latin typeface="Consolas" charset="0"/>
              </a:rPr>
              <a:t> num = fscanf(file_ptr, </a:t>
            </a:r>
            <a:r>
              <a:rPr lang="pt-BR">
                <a:solidFill>
                  <a:srgbClr val="A31515"/>
                </a:solidFill>
                <a:latin typeface="Consolas" charset="0"/>
              </a:rPr>
              <a:t>"%f , %f, %f"</a:t>
            </a:r>
            <a:r>
              <a:rPr lang="pt-BR">
                <a:solidFill>
                  <a:prstClr val="black"/>
                </a:solidFill>
                <a:latin typeface="Consolas" charset="0"/>
              </a:rPr>
              <a:t>, </a:t>
            </a:r>
          </a:p>
          <a:p>
            <a:r>
              <a:rPr lang="en-US">
                <a:solidFill>
                  <a:prstClr val="black"/>
                </a:solidFill>
                <a:latin typeface="Consolas" charset="0"/>
              </a:rPr>
              <a:t>		math,</a:t>
            </a:r>
          </a:p>
          <a:p>
            <a:r>
              <a:rPr lang="en-US">
                <a:solidFill>
                  <a:prstClr val="black"/>
                </a:solidFill>
                <a:latin typeface="Consolas" charset="0"/>
              </a:rPr>
              <a:t>		physics,</a:t>
            </a:r>
          </a:p>
          <a:p>
            <a:r>
              <a:rPr lang="en-US">
                <a:solidFill>
                  <a:prstClr val="black"/>
                </a:solidFill>
                <a:latin typeface="Consolas" charset="0"/>
              </a:rPr>
              <a:t>		english);</a:t>
            </a:r>
          </a:p>
          <a:p>
            <a:r>
              <a:rPr lang="en-US">
                <a:solidFill>
                  <a:prstClr val="black"/>
                </a:solidFill>
                <a:latin typeface="Consolas" charset="0"/>
              </a:rPr>
              <a:t>	</a:t>
            </a:r>
            <a:r>
              <a:rPr lang="en-US">
                <a:solidFill>
                  <a:srgbClr val="0000FF"/>
                </a:solidFill>
                <a:latin typeface="Consolas" charset="0"/>
              </a:rPr>
              <a:t>if</a:t>
            </a:r>
            <a:r>
              <a:rPr lang="en-US">
                <a:solidFill>
                  <a:prstClr val="black"/>
                </a:solidFill>
                <a:latin typeface="Consolas" charset="0"/>
              </a:rPr>
              <a:t>(num != 3) </a:t>
            </a:r>
            <a:r>
              <a:rPr lang="en-US">
                <a:solidFill>
                  <a:srgbClr val="0000FF"/>
                </a:solidFill>
                <a:latin typeface="Consolas" charset="0"/>
              </a:rPr>
              <a:t>return</a:t>
            </a:r>
            <a:r>
              <a:rPr lang="en-US">
                <a:solidFill>
                  <a:prstClr val="black"/>
                </a:solidFill>
                <a:latin typeface="Consolas" charset="0"/>
              </a:rPr>
              <a:t> </a:t>
            </a:r>
            <a:r>
              <a:rPr lang="en-US">
                <a:solidFill>
                  <a:srgbClr val="0000FF"/>
                </a:solidFill>
                <a:latin typeface="Consolas" charset="0"/>
              </a:rPr>
              <a:t>false</a:t>
            </a:r>
            <a:r>
              <a:rPr lang="en-US">
                <a:solidFill>
                  <a:prstClr val="black"/>
                </a:solidFill>
                <a:latin typeface="Consolas" charset="0"/>
              </a:rPr>
              <a:t>;</a:t>
            </a:r>
          </a:p>
          <a:p>
            <a:r>
              <a:rPr lang="en-US">
                <a:solidFill>
                  <a:prstClr val="black"/>
                </a:solidFill>
                <a:latin typeface="Consolas" charset="0"/>
              </a:rPr>
              <a:t>	</a:t>
            </a:r>
            <a:r>
              <a:rPr lang="en-US">
                <a:solidFill>
                  <a:srgbClr val="0000FF"/>
                </a:solidFill>
                <a:latin typeface="Consolas" charset="0"/>
              </a:rPr>
              <a:t>else</a:t>
            </a:r>
            <a:r>
              <a:rPr lang="en-US">
                <a:solidFill>
                  <a:prstClr val="black"/>
                </a:solidFill>
                <a:latin typeface="Consolas" charset="0"/>
              </a:rPr>
              <a:t> </a:t>
            </a:r>
            <a:r>
              <a:rPr lang="en-US">
                <a:solidFill>
                  <a:srgbClr val="0000FF"/>
                </a:solidFill>
                <a:latin typeface="Consolas" charset="0"/>
              </a:rPr>
              <a:t>return</a:t>
            </a:r>
            <a:r>
              <a:rPr lang="en-US">
                <a:solidFill>
                  <a:prstClr val="black"/>
                </a:solidFill>
                <a:latin typeface="Consolas" charset="0"/>
              </a:rPr>
              <a:t> </a:t>
            </a:r>
            <a:r>
              <a:rPr lang="en-US">
                <a:solidFill>
                  <a:srgbClr val="0000FF"/>
                </a:solidFill>
                <a:latin typeface="Consolas" charset="0"/>
              </a:rPr>
              <a:t>true</a:t>
            </a:r>
            <a:r>
              <a:rPr lang="en-US">
                <a:solidFill>
                  <a:prstClr val="black"/>
                </a:solidFill>
                <a:latin typeface="Consolas" charset="0"/>
              </a:rPr>
              <a:t>;</a:t>
            </a:r>
          </a:p>
          <a:p>
            <a:r>
              <a:rPr lang="en-US">
                <a:solidFill>
                  <a:prstClr val="black"/>
                </a:solidFill>
                <a:latin typeface="Consolas" charset="0"/>
              </a:rPr>
              <a:t>}</a:t>
            </a:r>
          </a:p>
        </p:txBody>
      </p:sp>
    </p:spTree>
    <p:extLst>
      <p:ext uri="{BB962C8B-B14F-4D97-AF65-F5344CB8AC3E}">
        <p14:creationId xmlns:p14="http://schemas.microsoft.com/office/powerpoint/2010/main" val="1094667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Tập tin văn bản có định dạng: đọc tập tin</a:t>
            </a:r>
            <a:br>
              <a:rPr lang="vi-VN" dirty="0"/>
            </a:br>
            <a:r>
              <a:rPr lang="vi-VN" sz="2000" b="1" dirty="0">
                <a:solidFill>
                  <a:srgbClr val="0432FF"/>
                </a:solidFill>
              </a:rPr>
              <a:t>Các thao tác</a:t>
            </a:r>
            <a:endParaRPr lang="en-US"/>
          </a:p>
        </p:txBody>
      </p:sp>
      <p:sp>
        <p:nvSpPr>
          <p:cNvPr id="3" name="Rectangle 2"/>
          <p:cNvSpPr/>
          <p:nvPr/>
        </p:nvSpPr>
        <p:spPr>
          <a:xfrm>
            <a:off x="533400" y="1676400"/>
            <a:ext cx="8153400" cy="3416320"/>
          </a:xfrm>
          <a:prstGeom prst="rect">
            <a:avLst/>
          </a:prstGeom>
          <a:solidFill>
            <a:schemeClr val="bg2">
              <a:lumMod val="10000"/>
              <a:lumOff val="90000"/>
            </a:schemeClr>
          </a:solidFill>
        </p:spPr>
        <p:txBody>
          <a:bodyPr wrap="square">
            <a:spAutoFit/>
          </a:bodyPr>
          <a:lstStyle/>
          <a:p>
            <a:r>
              <a:rPr lang="en-US">
                <a:solidFill>
                  <a:srgbClr val="0000FF"/>
                </a:solidFill>
                <a:latin typeface="Consolas" charset="0"/>
              </a:rPr>
              <a:t>bool</a:t>
            </a:r>
            <a:r>
              <a:rPr lang="en-US">
                <a:solidFill>
                  <a:prstClr val="black"/>
                </a:solidFill>
                <a:latin typeface="Consolas" charset="0"/>
              </a:rPr>
              <a:t> xoa_xuong_hang(FILE* file_ptr){</a:t>
            </a:r>
          </a:p>
          <a:p>
            <a:r>
              <a:rPr lang="en-US">
                <a:solidFill>
                  <a:prstClr val="black"/>
                </a:solidFill>
                <a:latin typeface="Consolas" charset="0"/>
              </a:rPr>
              <a:t>	</a:t>
            </a:r>
            <a:r>
              <a:rPr lang="en-US">
                <a:solidFill>
                  <a:srgbClr val="0000FF"/>
                </a:solidFill>
                <a:latin typeface="Consolas" charset="0"/>
              </a:rPr>
              <a:t>int</a:t>
            </a:r>
            <a:r>
              <a:rPr lang="en-US">
                <a:solidFill>
                  <a:prstClr val="black"/>
                </a:solidFill>
                <a:latin typeface="Consolas" charset="0"/>
              </a:rPr>
              <a:t> ch;</a:t>
            </a:r>
          </a:p>
          <a:p>
            <a:r>
              <a:rPr lang="en-US">
                <a:solidFill>
                  <a:prstClr val="black"/>
                </a:solidFill>
                <a:latin typeface="Consolas" charset="0"/>
              </a:rPr>
              <a:t>	ch = fgetc(file_ptr);</a:t>
            </a:r>
          </a:p>
          <a:p>
            <a:r>
              <a:rPr lang="en-US">
                <a:solidFill>
                  <a:prstClr val="black"/>
                </a:solidFill>
                <a:latin typeface="Consolas" charset="0"/>
              </a:rPr>
              <a:t>	</a:t>
            </a:r>
            <a:r>
              <a:rPr lang="en-US">
                <a:solidFill>
                  <a:srgbClr val="0000FF"/>
                </a:solidFill>
                <a:latin typeface="Consolas" charset="0"/>
              </a:rPr>
              <a:t>while</a:t>
            </a:r>
            <a:r>
              <a:rPr lang="en-US">
                <a:solidFill>
                  <a:prstClr val="black"/>
                </a:solidFill>
                <a:latin typeface="Consolas" charset="0"/>
              </a:rPr>
              <a:t>((ch != EOF) &amp;&amp; (ch == </a:t>
            </a:r>
            <a:r>
              <a:rPr lang="en-US">
                <a:solidFill>
                  <a:srgbClr val="A31515"/>
                </a:solidFill>
                <a:latin typeface="Consolas" charset="0"/>
              </a:rPr>
              <a:t>'\n'</a:t>
            </a:r>
            <a:r>
              <a:rPr lang="en-US">
                <a:solidFill>
                  <a:prstClr val="black"/>
                </a:solidFill>
                <a:latin typeface="Consolas" charset="0"/>
              </a:rPr>
              <a:t>) ){</a:t>
            </a:r>
          </a:p>
          <a:p>
            <a:r>
              <a:rPr lang="en-US">
                <a:solidFill>
                  <a:prstClr val="black"/>
                </a:solidFill>
                <a:latin typeface="Consolas" charset="0"/>
              </a:rPr>
              <a:t>		ch = fgetc(file_ptr);</a:t>
            </a:r>
          </a:p>
          <a:p>
            <a:r>
              <a:rPr lang="en-US">
                <a:solidFill>
                  <a:prstClr val="black"/>
                </a:solidFill>
                <a:latin typeface="Consolas" charset="0"/>
              </a:rPr>
              <a:t>	}</a:t>
            </a:r>
          </a:p>
          <a:p>
            <a:r>
              <a:rPr lang="en-US">
                <a:solidFill>
                  <a:prstClr val="black"/>
                </a:solidFill>
                <a:latin typeface="Consolas" charset="0"/>
              </a:rPr>
              <a:t>	</a:t>
            </a:r>
            <a:r>
              <a:rPr lang="en-US">
                <a:solidFill>
                  <a:srgbClr val="0000FF"/>
                </a:solidFill>
                <a:latin typeface="Consolas" charset="0"/>
              </a:rPr>
              <a:t>if</a:t>
            </a:r>
            <a:r>
              <a:rPr lang="en-US">
                <a:solidFill>
                  <a:prstClr val="black"/>
                </a:solidFill>
                <a:latin typeface="Consolas" charset="0"/>
              </a:rPr>
              <a:t>(ch == EOF) </a:t>
            </a:r>
            <a:r>
              <a:rPr lang="en-US">
                <a:solidFill>
                  <a:srgbClr val="0000FF"/>
                </a:solidFill>
                <a:latin typeface="Consolas" charset="0"/>
              </a:rPr>
              <a:t>return</a:t>
            </a:r>
            <a:r>
              <a:rPr lang="en-US">
                <a:solidFill>
                  <a:prstClr val="black"/>
                </a:solidFill>
                <a:latin typeface="Consolas" charset="0"/>
              </a:rPr>
              <a:t> </a:t>
            </a:r>
            <a:r>
              <a:rPr lang="en-US">
                <a:solidFill>
                  <a:srgbClr val="0000FF"/>
                </a:solidFill>
                <a:latin typeface="Consolas" charset="0"/>
              </a:rPr>
              <a:t>false</a:t>
            </a:r>
            <a:r>
              <a:rPr lang="en-US">
                <a:solidFill>
                  <a:prstClr val="black"/>
                </a:solidFill>
                <a:latin typeface="Consolas" charset="0"/>
              </a:rPr>
              <a:t>;</a:t>
            </a:r>
          </a:p>
          <a:p>
            <a:r>
              <a:rPr lang="en-US">
                <a:solidFill>
                  <a:prstClr val="black"/>
                </a:solidFill>
                <a:latin typeface="Consolas" charset="0"/>
              </a:rPr>
              <a:t>	</a:t>
            </a:r>
            <a:r>
              <a:rPr lang="en-US">
                <a:solidFill>
                  <a:srgbClr val="0000FF"/>
                </a:solidFill>
                <a:latin typeface="Consolas" charset="0"/>
              </a:rPr>
              <a:t>else</a:t>
            </a:r>
            <a:r>
              <a:rPr lang="en-US">
                <a:solidFill>
                  <a:prstClr val="black"/>
                </a:solidFill>
                <a:latin typeface="Consolas" charset="0"/>
              </a:rPr>
              <a:t>{</a:t>
            </a:r>
          </a:p>
          <a:p>
            <a:r>
              <a:rPr lang="en-US">
                <a:solidFill>
                  <a:prstClr val="black"/>
                </a:solidFill>
                <a:latin typeface="Consolas" charset="0"/>
              </a:rPr>
              <a:t>		fseek(file_ptr, -1, SEEK_CUR);</a:t>
            </a:r>
          </a:p>
          <a:p>
            <a:r>
              <a:rPr lang="en-US">
                <a:solidFill>
                  <a:prstClr val="black"/>
                </a:solidFill>
                <a:latin typeface="Consolas" charset="0"/>
              </a:rPr>
              <a:t>		</a:t>
            </a:r>
            <a:r>
              <a:rPr lang="en-US">
                <a:solidFill>
                  <a:srgbClr val="0000FF"/>
                </a:solidFill>
                <a:latin typeface="Consolas" charset="0"/>
              </a:rPr>
              <a:t>return</a:t>
            </a:r>
            <a:r>
              <a:rPr lang="en-US">
                <a:solidFill>
                  <a:prstClr val="black"/>
                </a:solidFill>
                <a:latin typeface="Consolas" charset="0"/>
              </a:rPr>
              <a:t> </a:t>
            </a:r>
            <a:r>
              <a:rPr lang="en-US">
                <a:solidFill>
                  <a:srgbClr val="0000FF"/>
                </a:solidFill>
                <a:latin typeface="Consolas" charset="0"/>
              </a:rPr>
              <a:t>true</a:t>
            </a:r>
            <a:r>
              <a:rPr lang="en-US">
                <a:solidFill>
                  <a:prstClr val="black"/>
                </a:solidFill>
                <a:latin typeface="Consolas" charset="0"/>
              </a:rPr>
              <a:t>;</a:t>
            </a:r>
          </a:p>
          <a:p>
            <a:r>
              <a:rPr lang="en-US">
                <a:solidFill>
                  <a:prstClr val="black"/>
                </a:solidFill>
                <a:latin typeface="Consolas" charset="0"/>
              </a:rPr>
              <a:t>	}</a:t>
            </a:r>
          </a:p>
          <a:p>
            <a:r>
              <a:rPr lang="en-US">
                <a:solidFill>
                  <a:prstClr val="black"/>
                </a:solidFill>
                <a:latin typeface="Consolas" charset="0"/>
              </a:rPr>
              <a:t>}</a:t>
            </a:r>
          </a:p>
        </p:txBody>
      </p:sp>
    </p:spTree>
    <p:extLst>
      <p:ext uri="{BB962C8B-B14F-4D97-AF65-F5344CB8AC3E}">
        <p14:creationId xmlns:p14="http://schemas.microsoft.com/office/powerpoint/2010/main" val="1171473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Mô hình tập tin</a:t>
            </a:r>
          </a:p>
        </p:txBody>
      </p:sp>
      <p:sp>
        <p:nvSpPr>
          <p:cNvPr id="3" name="Content Placeholder 2"/>
          <p:cNvSpPr>
            <a:spLocks noGrp="1"/>
          </p:cNvSpPr>
          <p:nvPr>
            <p:ph idx="1"/>
          </p:nvPr>
        </p:nvSpPr>
        <p:spPr/>
        <p:txBody>
          <a:bodyPr/>
          <a:lstStyle/>
          <a:p>
            <a:r>
              <a:rPr lang="vi-VN"/>
              <a:t>Tập tin là một dãy các bytes dữ liệu, như hình vẽ, kết thúc bằng ký hiệu đặc biệt EOF</a:t>
            </a:r>
          </a:p>
          <a:p>
            <a:pPr lvl="1"/>
            <a:r>
              <a:rPr lang="vi-VN">
                <a:solidFill>
                  <a:srgbClr val="0432FF"/>
                </a:solidFill>
              </a:rPr>
              <a:t>EOF</a:t>
            </a:r>
            <a:r>
              <a:rPr lang="vi-VN"/>
              <a:t> (End Of File): là giá trị đặt biệt, không trùng với bất cứ giá trị của byte dữ liệu nào.</a:t>
            </a:r>
          </a:p>
          <a:p>
            <a:pPr lvl="1"/>
            <a:r>
              <a:rPr lang="vi-VN">
                <a:solidFill>
                  <a:srgbClr val="0432FF"/>
                </a:solidFill>
              </a:rPr>
              <a:t>EOF:</a:t>
            </a:r>
            <a:r>
              <a:rPr lang="vi-VN"/>
              <a:t> Ký hiệu mà các hàm đọc dữ liệu trả về để cho biết kết thúc tập tin.</a:t>
            </a:r>
          </a:p>
          <a:p>
            <a:pPr lvl="1"/>
            <a:r>
              <a:rPr lang="en-US"/>
              <a:t>(</a:t>
            </a:r>
            <a:r>
              <a:rPr lang="vi-VN"/>
              <a:t>Nhiều hệ thống EOF = -1)</a:t>
            </a:r>
            <a:endParaRPr lang="en-US"/>
          </a:p>
        </p:txBody>
      </p:sp>
      <p:grpSp>
        <p:nvGrpSpPr>
          <p:cNvPr id="14" name="Group 13"/>
          <p:cNvGrpSpPr/>
          <p:nvPr/>
        </p:nvGrpSpPr>
        <p:grpSpPr>
          <a:xfrm>
            <a:off x="617699" y="4038600"/>
            <a:ext cx="7984801" cy="1796534"/>
            <a:chOff x="593558" y="3048000"/>
            <a:chExt cx="7984801" cy="1796534"/>
          </a:xfrm>
        </p:grpSpPr>
        <p:sp>
          <p:nvSpPr>
            <p:cNvPr id="6" name="Rectangle 5"/>
            <p:cNvSpPr/>
            <p:nvPr/>
          </p:nvSpPr>
          <p:spPr bwMode="auto">
            <a:xfrm>
              <a:off x="609600" y="3124200"/>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7" name="Rectangle 6"/>
            <p:cNvSpPr/>
            <p:nvPr/>
          </p:nvSpPr>
          <p:spPr bwMode="auto">
            <a:xfrm>
              <a:off x="1114926" y="3124200"/>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8" name="Rectangle 7"/>
            <p:cNvSpPr/>
            <p:nvPr/>
          </p:nvSpPr>
          <p:spPr bwMode="auto">
            <a:xfrm>
              <a:off x="1600200" y="3124200"/>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9" name="Rectangle 8"/>
            <p:cNvSpPr/>
            <p:nvPr/>
          </p:nvSpPr>
          <p:spPr bwMode="auto">
            <a:xfrm>
              <a:off x="2105526" y="3124200"/>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0" name="Rectangle 9"/>
            <p:cNvSpPr/>
            <p:nvPr/>
          </p:nvSpPr>
          <p:spPr bwMode="auto">
            <a:xfrm>
              <a:off x="2600826" y="3124200"/>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1" name="Rectangle 10"/>
            <p:cNvSpPr/>
            <p:nvPr/>
          </p:nvSpPr>
          <p:spPr bwMode="auto">
            <a:xfrm>
              <a:off x="3090110" y="3124200"/>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2" name="Rectangle 11"/>
            <p:cNvSpPr/>
            <p:nvPr/>
          </p:nvSpPr>
          <p:spPr bwMode="auto">
            <a:xfrm>
              <a:off x="3575384" y="3124200"/>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5" name="Rectangle 14"/>
            <p:cNvSpPr/>
            <p:nvPr/>
          </p:nvSpPr>
          <p:spPr bwMode="auto">
            <a:xfrm>
              <a:off x="5051258" y="3130216"/>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6" name="Rectangle 15"/>
            <p:cNvSpPr/>
            <p:nvPr/>
          </p:nvSpPr>
          <p:spPr bwMode="auto">
            <a:xfrm>
              <a:off x="5552574" y="3130216"/>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7" name="Rectangle 16"/>
            <p:cNvSpPr/>
            <p:nvPr/>
          </p:nvSpPr>
          <p:spPr bwMode="auto">
            <a:xfrm>
              <a:off x="6047874" y="3130216"/>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8" name="Rectangle 17"/>
            <p:cNvSpPr/>
            <p:nvPr/>
          </p:nvSpPr>
          <p:spPr bwMode="auto">
            <a:xfrm>
              <a:off x="6543174" y="3130216"/>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9" name="Rectangle 18"/>
            <p:cNvSpPr/>
            <p:nvPr/>
          </p:nvSpPr>
          <p:spPr bwMode="auto">
            <a:xfrm>
              <a:off x="7048500" y="3130216"/>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20" name="Rectangle 19"/>
            <p:cNvSpPr/>
            <p:nvPr/>
          </p:nvSpPr>
          <p:spPr bwMode="auto">
            <a:xfrm>
              <a:off x="7533774" y="3130216"/>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21" name="Rectangle 20"/>
            <p:cNvSpPr/>
            <p:nvPr/>
          </p:nvSpPr>
          <p:spPr bwMode="auto">
            <a:xfrm>
              <a:off x="8039100" y="3130216"/>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22" name="TextBox 21"/>
            <p:cNvSpPr txBox="1"/>
            <p:nvPr/>
          </p:nvSpPr>
          <p:spPr>
            <a:xfrm>
              <a:off x="4357016" y="3048000"/>
              <a:ext cx="492443" cy="461665"/>
            </a:xfrm>
            <a:prstGeom prst="rect">
              <a:avLst/>
            </a:prstGeom>
            <a:noFill/>
          </p:spPr>
          <p:txBody>
            <a:bodyPr wrap="none" rtlCol="0">
              <a:spAutoFit/>
            </a:bodyPr>
            <a:lstStyle/>
            <a:p>
              <a:r>
                <a:rPr lang="is-IS" sz="2400" b="1">
                  <a:solidFill>
                    <a:srgbClr val="0432FF"/>
                  </a:solidFill>
                </a:rPr>
                <a:t>…</a:t>
              </a:r>
              <a:endParaRPr lang="en-US" sz="2400" b="1">
                <a:solidFill>
                  <a:srgbClr val="0432FF"/>
                </a:solidFill>
              </a:endParaRPr>
            </a:p>
          </p:txBody>
        </p:sp>
        <p:sp>
          <p:nvSpPr>
            <p:cNvPr id="23" name="TextBox 22"/>
            <p:cNvSpPr txBox="1"/>
            <p:nvPr/>
          </p:nvSpPr>
          <p:spPr>
            <a:xfrm>
              <a:off x="701598" y="3663434"/>
              <a:ext cx="332142" cy="369332"/>
            </a:xfrm>
            <a:prstGeom prst="rect">
              <a:avLst/>
            </a:prstGeom>
            <a:noFill/>
          </p:spPr>
          <p:txBody>
            <a:bodyPr wrap="none" rtlCol="0">
              <a:spAutoFit/>
            </a:bodyPr>
            <a:lstStyle/>
            <a:p>
              <a:r>
                <a:rPr lang="vi-VN" b="1">
                  <a:solidFill>
                    <a:srgbClr val="0432FF"/>
                  </a:solidFill>
                </a:rPr>
                <a:t>1</a:t>
              </a:r>
              <a:endParaRPr lang="en-US" b="1">
                <a:solidFill>
                  <a:srgbClr val="0432FF"/>
                </a:solidFill>
              </a:endParaRPr>
            </a:p>
          </p:txBody>
        </p:sp>
        <p:sp>
          <p:nvSpPr>
            <p:cNvPr id="24" name="TextBox 23"/>
            <p:cNvSpPr txBox="1"/>
            <p:nvPr/>
          </p:nvSpPr>
          <p:spPr>
            <a:xfrm>
              <a:off x="1206924" y="3663434"/>
              <a:ext cx="332142" cy="369332"/>
            </a:xfrm>
            <a:prstGeom prst="rect">
              <a:avLst/>
            </a:prstGeom>
            <a:noFill/>
          </p:spPr>
          <p:txBody>
            <a:bodyPr wrap="none" rtlCol="0">
              <a:spAutoFit/>
            </a:bodyPr>
            <a:lstStyle/>
            <a:p>
              <a:r>
                <a:rPr lang="vi-VN" b="1">
                  <a:solidFill>
                    <a:srgbClr val="0432FF"/>
                  </a:solidFill>
                </a:rPr>
                <a:t>2</a:t>
              </a:r>
              <a:endParaRPr lang="en-US" b="1">
                <a:solidFill>
                  <a:srgbClr val="0432FF"/>
                </a:solidFill>
              </a:endParaRPr>
            </a:p>
          </p:txBody>
        </p:sp>
        <p:sp>
          <p:nvSpPr>
            <p:cNvPr id="25" name="TextBox 24"/>
            <p:cNvSpPr txBox="1"/>
            <p:nvPr/>
          </p:nvSpPr>
          <p:spPr>
            <a:xfrm>
              <a:off x="1692198" y="3663434"/>
              <a:ext cx="332142" cy="369332"/>
            </a:xfrm>
            <a:prstGeom prst="rect">
              <a:avLst/>
            </a:prstGeom>
            <a:noFill/>
          </p:spPr>
          <p:txBody>
            <a:bodyPr wrap="none" rtlCol="0">
              <a:spAutoFit/>
            </a:bodyPr>
            <a:lstStyle/>
            <a:p>
              <a:r>
                <a:rPr lang="vi-VN" b="1">
                  <a:solidFill>
                    <a:srgbClr val="0432FF"/>
                  </a:solidFill>
                </a:rPr>
                <a:t>3</a:t>
              </a:r>
              <a:endParaRPr lang="en-US" b="1">
                <a:solidFill>
                  <a:srgbClr val="0432FF"/>
                </a:solidFill>
              </a:endParaRPr>
            </a:p>
          </p:txBody>
        </p:sp>
        <p:sp>
          <p:nvSpPr>
            <p:cNvPr id="26" name="TextBox 25"/>
            <p:cNvSpPr txBox="1"/>
            <p:nvPr/>
          </p:nvSpPr>
          <p:spPr>
            <a:xfrm>
              <a:off x="7561483" y="3663434"/>
              <a:ext cx="362600" cy="369332"/>
            </a:xfrm>
            <a:prstGeom prst="rect">
              <a:avLst/>
            </a:prstGeom>
            <a:noFill/>
          </p:spPr>
          <p:txBody>
            <a:bodyPr wrap="none" rtlCol="0">
              <a:spAutoFit/>
            </a:bodyPr>
            <a:lstStyle/>
            <a:p>
              <a:r>
                <a:rPr lang="vi-VN" b="1">
                  <a:solidFill>
                    <a:srgbClr val="0432FF"/>
                  </a:solidFill>
                </a:rPr>
                <a:t>N</a:t>
              </a:r>
              <a:endParaRPr lang="en-US" b="1">
                <a:solidFill>
                  <a:srgbClr val="0432FF"/>
                </a:solidFill>
              </a:endParaRPr>
            </a:p>
          </p:txBody>
        </p:sp>
        <p:cxnSp>
          <p:nvCxnSpPr>
            <p:cNvPr id="28" name="Straight Connector 27"/>
            <p:cNvCxnSpPr/>
            <p:nvPr/>
          </p:nvCxnSpPr>
          <p:spPr bwMode="auto">
            <a:xfrm>
              <a:off x="593558" y="3663434"/>
              <a:ext cx="0" cy="11811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8039100" y="3657146"/>
              <a:ext cx="0" cy="11811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Arrow Connector 30"/>
            <p:cNvCxnSpPr/>
            <p:nvPr/>
          </p:nvCxnSpPr>
          <p:spPr bwMode="auto">
            <a:xfrm>
              <a:off x="701598" y="4572000"/>
              <a:ext cx="7327476" cy="0"/>
            </a:xfrm>
            <a:prstGeom prst="straightConnector1">
              <a:avLst/>
            </a:prstGeom>
            <a:solidFill>
              <a:schemeClr val="accent1"/>
            </a:solidFill>
            <a:ln w="9525" cap="flat" cmpd="sng" algn="ctr">
              <a:solidFill>
                <a:srgbClr val="0070C0"/>
              </a:solidFill>
              <a:prstDash val="solid"/>
              <a:round/>
              <a:headEnd type="triangle" w="med" len="med"/>
              <a:tailEnd type="triangle" w="med" len="med"/>
            </a:ln>
            <a:effectLst/>
          </p:spPr>
        </p:cxnSp>
        <p:sp>
          <p:nvSpPr>
            <p:cNvPr id="32" name="TextBox 31"/>
            <p:cNvSpPr txBox="1"/>
            <p:nvPr/>
          </p:nvSpPr>
          <p:spPr>
            <a:xfrm>
              <a:off x="2311440" y="4247696"/>
              <a:ext cx="4607095" cy="369332"/>
            </a:xfrm>
            <a:prstGeom prst="rect">
              <a:avLst/>
            </a:prstGeom>
            <a:noFill/>
          </p:spPr>
          <p:txBody>
            <a:bodyPr wrap="none" rtlCol="0">
              <a:spAutoFit/>
            </a:bodyPr>
            <a:lstStyle/>
            <a:p>
              <a:r>
                <a:rPr lang="vi-VN">
                  <a:solidFill>
                    <a:srgbClr val="0432FF"/>
                  </a:solidFill>
                </a:rPr>
                <a:t>N bytes dữ liệu của một file ở mức mô hình</a:t>
              </a:r>
              <a:endParaRPr lang="en-US">
                <a:solidFill>
                  <a:srgbClr val="0432FF"/>
                </a:solidFill>
              </a:endParaRPr>
            </a:p>
          </p:txBody>
        </p:sp>
        <p:sp>
          <p:nvSpPr>
            <p:cNvPr id="13" name="TextBox 12"/>
            <p:cNvSpPr txBox="1"/>
            <p:nvPr/>
          </p:nvSpPr>
          <p:spPr>
            <a:xfrm>
              <a:off x="7980118" y="3173514"/>
              <a:ext cx="598241" cy="369332"/>
            </a:xfrm>
            <a:prstGeom prst="rect">
              <a:avLst/>
            </a:prstGeom>
            <a:noFill/>
          </p:spPr>
          <p:txBody>
            <a:bodyPr wrap="none" rtlCol="0">
              <a:spAutoFit/>
            </a:bodyPr>
            <a:lstStyle/>
            <a:p>
              <a:r>
                <a:rPr lang="vi-VN"/>
                <a:t>EOF</a:t>
              </a:r>
              <a:endParaRPr lang="en-US"/>
            </a:p>
          </p:txBody>
        </p:sp>
      </p:grpSp>
    </p:spTree>
    <p:extLst>
      <p:ext uri="{BB962C8B-B14F-4D97-AF65-F5344CB8AC3E}">
        <p14:creationId xmlns:p14="http://schemas.microsoft.com/office/powerpoint/2010/main" val="12599584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Tập tin văn bản có định dạng: đọc tập tin</a:t>
            </a:r>
            <a:br>
              <a:rPr lang="vi-VN" dirty="0"/>
            </a:br>
            <a:r>
              <a:rPr lang="vi-VN" sz="2000" b="1" dirty="0">
                <a:solidFill>
                  <a:srgbClr val="0432FF"/>
                </a:solidFill>
              </a:rPr>
              <a:t>Các thao tác</a:t>
            </a:r>
            <a:endParaRPr lang="en-US"/>
          </a:p>
        </p:txBody>
      </p:sp>
      <p:sp>
        <p:nvSpPr>
          <p:cNvPr id="4" name="Rectangle 3"/>
          <p:cNvSpPr/>
          <p:nvPr/>
        </p:nvSpPr>
        <p:spPr>
          <a:xfrm>
            <a:off x="533400" y="1828800"/>
            <a:ext cx="7252855" cy="2862322"/>
          </a:xfrm>
          <a:prstGeom prst="rect">
            <a:avLst/>
          </a:prstGeom>
          <a:solidFill>
            <a:schemeClr val="bg2">
              <a:lumMod val="10000"/>
              <a:lumOff val="90000"/>
            </a:schemeClr>
          </a:solidFill>
        </p:spPr>
        <p:txBody>
          <a:bodyPr wrap="square">
            <a:spAutoFit/>
          </a:bodyPr>
          <a:lstStyle/>
          <a:p>
            <a:r>
              <a:rPr lang="en-US" sz="2000">
                <a:solidFill>
                  <a:srgbClr val="0000FF"/>
                </a:solidFill>
                <a:latin typeface="Consolas" charset="0"/>
              </a:rPr>
              <a:t>void</a:t>
            </a:r>
            <a:r>
              <a:rPr lang="en-US" sz="2000">
                <a:solidFill>
                  <a:prstClr val="black"/>
                </a:solidFill>
                <a:latin typeface="Consolas" charset="0"/>
              </a:rPr>
              <a:t> in_du_lieu(Student list[], </a:t>
            </a:r>
            <a:r>
              <a:rPr lang="en-US" sz="2000">
                <a:solidFill>
                  <a:srgbClr val="0000FF"/>
                </a:solidFill>
                <a:latin typeface="Consolas" charset="0"/>
              </a:rPr>
              <a:t>int</a:t>
            </a:r>
            <a:r>
              <a:rPr lang="en-US" sz="2000">
                <a:solidFill>
                  <a:prstClr val="black"/>
                </a:solidFill>
                <a:latin typeface="Consolas" charset="0"/>
              </a:rPr>
              <a:t> size){</a:t>
            </a:r>
          </a:p>
          <a:p>
            <a:r>
              <a:rPr lang="en-US" sz="2000">
                <a:solidFill>
                  <a:prstClr val="black"/>
                </a:solidFill>
                <a:latin typeface="Consolas" charset="0"/>
              </a:rPr>
              <a:t>	</a:t>
            </a:r>
            <a:r>
              <a:rPr lang="en-US" sz="2000">
                <a:solidFill>
                  <a:srgbClr val="0000FF"/>
                </a:solidFill>
                <a:latin typeface="Consolas" charset="0"/>
              </a:rPr>
              <a:t>for</a:t>
            </a:r>
            <a:r>
              <a:rPr lang="en-US" sz="2000">
                <a:solidFill>
                  <a:prstClr val="black"/>
                </a:solidFill>
                <a:latin typeface="Consolas" charset="0"/>
              </a:rPr>
              <a:t>(</a:t>
            </a:r>
            <a:r>
              <a:rPr lang="en-US" sz="2000">
                <a:solidFill>
                  <a:srgbClr val="0000FF"/>
                </a:solidFill>
                <a:latin typeface="Consolas" charset="0"/>
              </a:rPr>
              <a:t>int</a:t>
            </a:r>
            <a:r>
              <a:rPr lang="en-US" sz="2000">
                <a:solidFill>
                  <a:prstClr val="black"/>
                </a:solidFill>
                <a:latin typeface="Consolas" charset="0"/>
              </a:rPr>
              <a:t> i=0; i&lt; size; i++){</a:t>
            </a:r>
          </a:p>
          <a:p>
            <a:r>
              <a:rPr lang="pt-BR" sz="2000">
                <a:solidFill>
                  <a:prstClr val="black"/>
                </a:solidFill>
                <a:latin typeface="Consolas" charset="0"/>
              </a:rPr>
              <a:t>		printf(</a:t>
            </a:r>
            <a:r>
              <a:rPr lang="pt-BR" sz="2000">
                <a:solidFill>
                  <a:srgbClr val="A31515"/>
                </a:solidFill>
                <a:latin typeface="Consolas" charset="0"/>
              </a:rPr>
              <a:t>"%-20s:%-5.1f,%5.1f,%5.1f\n"</a:t>
            </a:r>
            <a:r>
              <a:rPr lang="pt-BR" sz="2000">
                <a:solidFill>
                  <a:prstClr val="black"/>
                </a:solidFill>
                <a:latin typeface="Consolas" charset="0"/>
              </a:rPr>
              <a:t>, </a:t>
            </a:r>
          </a:p>
          <a:p>
            <a:r>
              <a:rPr lang="en-US" sz="2000">
                <a:solidFill>
                  <a:prstClr val="black"/>
                </a:solidFill>
                <a:latin typeface="Consolas" charset="0"/>
              </a:rPr>
              <a:t>			list[i].name, </a:t>
            </a:r>
          </a:p>
          <a:p>
            <a:r>
              <a:rPr lang="en-US" sz="2000">
                <a:solidFill>
                  <a:prstClr val="black"/>
                </a:solidFill>
                <a:latin typeface="Consolas" charset="0"/>
              </a:rPr>
              <a:t>			list[i].math, </a:t>
            </a:r>
          </a:p>
          <a:p>
            <a:r>
              <a:rPr lang="en-US" sz="2000">
                <a:solidFill>
                  <a:prstClr val="black"/>
                </a:solidFill>
                <a:latin typeface="Consolas" charset="0"/>
              </a:rPr>
              <a:t>			list[i].physics, </a:t>
            </a:r>
          </a:p>
          <a:p>
            <a:r>
              <a:rPr lang="en-US" sz="2000">
                <a:solidFill>
                  <a:prstClr val="black"/>
                </a:solidFill>
                <a:latin typeface="Consolas" charset="0"/>
              </a:rPr>
              <a:t>			list[i].english);</a:t>
            </a:r>
          </a:p>
          <a:p>
            <a:r>
              <a:rPr lang="en-US" sz="2000">
                <a:solidFill>
                  <a:prstClr val="black"/>
                </a:solidFill>
                <a:latin typeface="Consolas" charset="0"/>
              </a:rPr>
              <a:t>	}</a:t>
            </a:r>
          </a:p>
          <a:p>
            <a:r>
              <a:rPr lang="en-US" sz="2000">
                <a:solidFill>
                  <a:prstClr val="black"/>
                </a:solidFill>
                <a:latin typeface="Consolas" charset="0"/>
              </a:rPr>
              <a:t>}</a:t>
            </a:r>
          </a:p>
        </p:txBody>
      </p:sp>
    </p:spTree>
    <p:extLst>
      <p:ext uri="{BB962C8B-B14F-4D97-AF65-F5344CB8AC3E}">
        <p14:creationId xmlns:p14="http://schemas.microsoft.com/office/powerpoint/2010/main" val="709681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Đọc và ghi với tập tin</a:t>
            </a:r>
            <a:endParaRPr lang="en-US"/>
          </a:p>
        </p:txBody>
      </p:sp>
      <p:sp>
        <p:nvSpPr>
          <p:cNvPr id="3" name="Content Placeholder 2"/>
          <p:cNvSpPr>
            <a:spLocks noGrp="1"/>
          </p:cNvSpPr>
          <p:nvPr>
            <p:ph idx="1"/>
          </p:nvPr>
        </p:nvSpPr>
        <p:spPr/>
        <p:txBody>
          <a:bodyPr/>
          <a:lstStyle/>
          <a:p>
            <a:r>
              <a:rPr lang="vi-VN"/>
              <a:t>Hai thao tác phổ biến với tâp tin là</a:t>
            </a:r>
          </a:p>
          <a:p>
            <a:pPr lvl="1"/>
            <a:r>
              <a:rPr lang="vi-VN"/>
              <a:t>Ghi vào tập tin</a:t>
            </a:r>
          </a:p>
          <a:p>
            <a:pPr lvl="1"/>
            <a:r>
              <a:rPr lang="vi-VN"/>
              <a:t>Đọc dữ liệu từ tập tin.</a:t>
            </a:r>
          </a:p>
          <a:p>
            <a:r>
              <a:rPr lang="vi-VN"/>
              <a:t>Ghi dữ liệu</a:t>
            </a:r>
          </a:p>
          <a:p>
            <a:pPr lvl="1"/>
            <a:r>
              <a:rPr lang="vi-VN"/>
              <a:t>Sử dụng các hàm thư viện</a:t>
            </a:r>
          </a:p>
          <a:p>
            <a:pPr lvl="2"/>
            <a:r>
              <a:rPr lang="vi-VN"/>
              <a:t>Với tập tin văn bản: </a:t>
            </a:r>
            <a:r>
              <a:rPr lang="vi-VN">
                <a:solidFill>
                  <a:srgbClr val="0432FF"/>
                </a:solidFill>
              </a:rPr>
              <a:t>fprintf, fputs</a:t>
            </a:r>
          </a:p>
          <a:p>
            <a:pPr lvl="2"/>
            <a:r>
              <a:rPr lang="vi-VN"/>
              <a:t>Với tập tin nhị phân: </a:t>
            </a:r>
            <a:r>
              <a:rPr lang="vi-VN">
                <a:solidFill>
                  <a:srgbClr val="0432FF"/>
                </a:solidFill>
              </a:rPr>
              <a:t>fwrite</a:t>
            </a:r>
          </a:p>
          <a:p>
            <a:pPr lvl="1"/>
            <a:r>
              <a:rPr lang="vi-VN" b="1">
                <a:solidFill>
                  <a:srgbClr val="0432FF"/>
                </a:solidFill>
              </a:rPr>
              <a:t>Việc ghi thường dễ dàng hơn đọc.</a:t>
            </a:r>
          </a:p>
          <a:p>
            <a:pPr lvl="2"/>
            <a:r>
              <a:rPr lang="vi-VN"/>
              <a:t>Với tập tin văn bản: </a:t>
            </a:r>
            <a:r>
              <a:rPr lang="vi-VN" b="1">
                <a:solidFill>
                  <a:srgbClr val="0432FF"/>
                </a:solidFill>
                <a:latin typeface="Tahoma" charset="0"/>
                <a:ea typeface="Tahoma" charset="0"/>
                <a:cs typeface="Tahoma" charset="0"/>
              </a:rPr>
              <a:t>fprintf</a:t>
            </a:r>
            <a:r>
              <a:rPr lang="vi-VN">
                <a:solidFill>
                  <a:srgbClr val="0432FF"/>
                </a:solidFill>
                <a:latin typeface="Tahoma" charset="0"/>
                <a:ea typeface="Tahoma" charset="0"/>
                <a:cs typeface="Tahoma" charset="0"/>
              </a:rPr>
              <a:t> </a:t>
            </a:r>
            <a:r>
              <a:rPr lang="vi-VN"/>
              <a:t>tương tự như printf có các định dạng</a:t>
            </a:r>
          </a:p>
          <a:p>
            <a:pPr lvl="3"/>
            <a:r>
              <a:rPr lang="vi-VN"/>
              <a:t>%s: để ghi chuỗi, với độ rộng, canh lề mong muốn</a:t>
            </a:r>
          </a:p>
          <a:p>
            <a:pPr lvl="3"/>
            <a:r>
              <a:rPr lang="vi-VN"/>
              <a:t>%f: để ghi số thực với độ rộng, độ chính xác mong muốn</a:t>
            </a:r>
          </a:p>
          <a:p>
            <a:pPr lvl="3"/>
            <a:r>
              <a:rPr lang="en-US"/>
              <a:t>V</a:t>
            </a:r>
            <a:r>
              <a:rPr lang="vi-VN"/>
              <a:t>.v</a:t>
            </a:r>
            <a:endParaRPr lang="en-US"/>
          </a:p>
        </p:txBody>
      </p:sp>
    </p:spTree>
    <p:extLst>
      <p:ext uri="{BB962C8B-B14F-4D97-AF65-F5344CB8AC3E}">
        <p14:creationId xmlns:p14="http://schemas.microsoft.com/office/powerpoint/2010/main" val="17515101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Đọc và ghi với tập tin</a:t>
            </a:r>
            <a:endParaRPr lang="en-US"/>
          </a:p>
        </p:txBody>
      </p:sp>
      <p:sp>
        <p:nvSpPr>
          <p:cNvPr id="3" name="Content Placeholder 2"/>
          <p:cNvSpPr>
            <a:spLocks noGrp="1"/>
          </p:cNvSpPr>
          <p:nvPr>
            <p:ph idx="1"/>
          </p:nvPr>
        </p:nvSpPr>
        <p:spPr/>
        <p:txBody>
          <a:bodyPr/>
          <a:lstStyle/>
          <a:p>
            <a:r>
              <a:rPr lang="vi-VN"/>
              <a:t>Ghi dữ liệu</a:t>
            </a:r>
          </a:p>
          <a:p>
            <a:pPr lvl="1"/>
            <a:r>
              <a:rPr lang="vi-VN" b="1">
                <a:solidFill>
                  <a:srgbClr val="0432FF"/>
                </a:solidFill>
              </a:rPr>
              <a:t>Việc ghi thường dễ dàng hơn đọc.</a:t>
            </a:r>
          </a:p>
          <a:p>
            <a:pPr lvl="2"/>
            <a:r>
              <a:rPr lang="vi-VN"/>
              <a:t>Với tập tin nhị phân, dùng hàm </a:t>
            </a:r>
            <a:r>
              <a:rPr lang="vi-VN">
                <a:solidFill>
                  <a:srgbClr val="0432FF"/>
                </a:solidFill>
              </a:rPr>
              <a:t>fwrite</a:t>
            </a:r>
            <a:r>
              <a:rPr lang="vi-VN"/>
              <a:t>.</a:t>
            </a:r>
          </a:p>
          <a:p>
            <a:pPr lvl="3"/>
            <a:r>
              <a:rPr lang="vi-VN"/>
              <a:t>Hàm này cho phép đặc tả số lượng và kích thước mỗi phần tử (các phần tử có thể là </a:t>
            </a:r>
            <a:r>
              <a:rPr lang="vi-VN">
                <a:solidFill>
                  <a:srgbClr val="0432FF"/>
                </a:solidFill>
              </a:rPr>
              <a:t>struct</a:t>
            </a:r>
            <a:r>
              <a:rPr lang="vi-VN"/>
              <a:t> hay </a:t>
            </a:r>
            <a:r>
              <a:rPr lang="vi-VN">
                <a:solidFill>
                  <a:srgbClr val="0432FF"/>
                </a:solidFill>
              </a:rPr>
              <a:t>array</a:t>
            </a:r>
            <a:r>
              <a:rPr lang="vi-VN"/>
              <a:t>) </a:t>
            </a:r>
            <a:endParaRPr lang="en-US"/>
          </a:p>
        </p:txBody>
      </p:sp>
    </p:spTree>
    <p:extLst>
      <p:ext uri="{BB962C8B-B14F-4D97-AF65-F5344CB8AC3E}">
        <p14:creationId xmlns:p14="http://schemas.microsoft.com/office/powerpoint/2010/main" val="20725567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Đọc và ghi với tập tin</a:t>
            </a:r>
            <a:endParaRPr lang="en-US"/>
          </a:p>
        </p:txBody>
      </p:sp>
      <p:sp>
        <p:nvSpPr>
          <p:cNvPr id="3" name="Content Placeholder 2"/>
          <p:cNvSpPr>
            <a:spLocks noGrp="1"/>
          </p:cNvSpPr>
          <p:nvPr>
            <p:ph idx="1"/>
          </p:nvPr>
        </p:nvSpPr>
        <p:spPr/>
        <p:txBody>
          <a:bodyPr/>
          <a:lstStyle/>
          <a:p>
            <a:r>
              <a:rPr lang="vi-VN"/>
              <a:t>Đọc dữ liệu</a:t>
            </a:r>
          </a:p>
          <a:p>
            <a:pPr lvl="1"/>
            <a:r>
              <a:rPr lang="vi-VN"/>
              <a:t>Việc đọc dữ liệu từ tập tin thường phức tạp hơn ghi</a:t>
            </a:r>
          </a:p>
          <a:p>
            <a:pPr lvl="1"/>
            <a:r>
              <a:rPr lang="vi-VN"/>
              <a:t>Giải thuật đọc tốt:</a:t>
            </a:r>
          </a:p>
          <a:p>
            <a:pPr lvl="2"/>
            <a:r>
              <a:rPr lang="vi-VN"/>
              <a:t>Phải làm việc được với cấu trúc tập tin bị thay đổi</a:t>
            </a:r>
          </a:p>
          <a:p>
            <a:pPr lvl="1"/>
            <a:r>
              <a:rPr lang="vi-VN"/>
              <a:t>Với tập tin nhị phân:</a:t>
            </a:r>
          </a:p>
          <a:p>
            <a:pPr lvl="2"/>
            <a:r>
              <a:rPr lang="vi-VN"/>
              <a:t>Vì không biết trước bao nhiều phần tử có trong tập tin </a:t>
            </a:r>
          </a:p>
          <a:p>
            <a:pPr lvl="3"/>
            <a:r>
              <a:rPr lang="vi-VN">
                <a:sym typeface="Wingdings"/>
              </a:rPr>
              <a:t> Giải thuật cần đọc từng phần tử, cho đến khi gặp cuối tập tin hoặc đến khi một cấu trúc bị lỗi nên chấm dứt việc đọc từ đó trong tập tin.</a:t>
            </a:r>
          </a:p>
          <a:p>
            <a:pPr lvl="1"/>
            <a:r>
              <a:rPr lang="vi-VN">
                <a:sym typeface="Wingdings"/>
              </a:rPr>
              <a:t>Với tập tin văn bản:</a:t>
            </a:r>
          </a:p>
          <a:p>
            <a:pPr lvl="2"/>
            <a:r>
              <a:rPr lang="vi-VN">
                <a:sym typeface="Wingdings"/>
              </a:rPr>
              <a:t>Việc đọc khó hay dễ tuỳ vào định dạng dữ liệu</a:t>
            </a:r>
            <a:endParaRPr lang="vi-VN"/>
          </a:p>
        </p:txBody>
      </p:sp>
    </p:spTree>
    <p:extLst>
      <p:ext uri="{BB962C8B-B14F-4D97-AF65-F5344CB8AC3E}">
        <p14:creationId xmlns:p14="http://schemas.microsoft.com/office/powerpoint/2010/main" val="12764420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Tập tin nhị phân: Ghi tập tin</a:t>
            </a:r>
            <a:br>
              <a:rPr lang="vi-VN"/>
            </a:br>
            <a:r>
              <a:rPr lang="vi-VN" sz="2000" b="1">
                <a:solidFill>
                  <a:srgbClr val="0432FF"/>
                </a:solidFill>
              </a:rPr>
              <a:t>Các thao tác</a:t>
            </a:r>
            <a:endParaRPr lang="en-US" b="1">
              <a:solidFill>
                <a:srgbClr val="0432FF"/>
              </a:solidFill>
            </a:endParaRPr>
          </a:p>
        </p:txBody>
      </p:sp>
      <p:sp>
        <p:nvSpPr>
          <p:cNvPr id="4" name="Rectangle 3"/>
          <p:cNvSpPr/>
          <p:nvPr/>
        </p:nvSpPr>
        <p:spPr>
          <a:xfrm>
            <a:off x="325582" y="1295400"/>
            <a:ext cx="6934200" cy="3693319"/>
          </a:xfrm>
          <a:prstGeom prst="rect">
            <a:avLst/>
          </a:prstGeom>
          <a:solidFill>
            <a:schemeClr val="bg2">
              <a:lumMod val="10000"/>
              <a:lumOff val="90000"/>
            </a:schemeClr>
          </a:solidFill>
        </p:spPr>
        <p:txBody>
          <a:bodyPr wrap="square">
            <a:spAutoFit/>
          </a:bodyPr>
          <a:lstStyle/>
          <a:p>
            <a:r>
              <a:rPr lang="en-US">
                <a:solidFill>
                  <a:srgbClr val="0000FF"/>
                </a:solidFill>
                <a:latin typeface="Consolas" charset="0"/>
              </a:rPr>
              <a:t>int</a:t>
            </a:r>
            <a:r>
              <a:rPr lang="en-US">
                <a:solidFill>
                  <a:prstClr val="black"/>
                </a:solidFill>
                <a:latin typeface="Consolas" charset="0"/>
              </a:rPr>
              <a:t> main(){</a:t>
            </a:r>
          </a:p>
          <a:p>
            <a:r>
              <a:rPr lang="en-US">
                <a:solidFill>
                  <a:prstClr val="black"/>
                </a:solidFill>
                <a:latin typeface="Consolas" charset="0"/>
              </a:rPr>
              <a:t>	Student list[MAX_SIZE];</a:t>
            </a:r>
          </a:p>
          <a:p>
            <a:r>
              <a:rPr lang="en-US">
                <a:solidFill>
                  <a:prstClr val="black"/>
                </a:solidFill>
                <a:latin typeface="Consolas" charset="0"/>
              </a:rPr>
              <a:t>	</a:t>
            </a:r>
            <a:r>
              <a:rPr lang="en-US">
                <a:solidFill>
                  <a:srgbClr val="0000FF"/>
                </a:solidFill>
                <a:latin typeface="Consolas" charset="0"/>
              </a:rPr>
              <a:t>int</a:t>
            </a:r>
            <a:r>
              <a:rPr lang="en-US">
                <a:solidFill>
                  <a:prstClr val="black"/>
                </a:solidFill>
                <a:latin typeface="Consolas" charset="0"/>
              </a:rPr>
              <a:t> size;</a:t>
            </a:r>
          </a:p>
          <a:p>
            <a:endParaRPr lang="en-US">
              <a:solidFill>
                <a:prstClr val="black"/>
              </a:solidFill>
              <a:latin typeface="Consolas" charset="0"/>
            </a:endParaRPr>
          </a:p>
          <a:p>
            <a:r>
              <a:rPr lang="en-US">
                <a:solidFill>
                  <a:prstClr val="black"/>
                </a:solidFill>
                <a:latin typeface="Consolas" charset="0"/>
              </a:rPr>
              <a:t>	size  = sinh_du_lieu_mau(list);</a:t>
            </a:r>
          </a:p>
          <a:p>
            <a:r>
              <a:rPr lang="en-US">
                <a:solidFill>
                  <a:prstClr val="black"/>
                </a:solidFill>
                <a:latin typeface="Consolas" charset="0"/>
              </a:rPr>
              <a:t>	ghi_du_lieu(list, size, </a:t>
            </a:r>
            <a:r>
              <a:rPr lang="en-US">
                <a:solidFill>
                  <a:srgbClr val="A31515"/>
                </a:solidFill>
                <a:latin typeface="Consolas" charset="0"/>
              </a:rPr>
              <a:t>"stu_list.data"</a:t>
            </a:r>
            <a:r>
              <a:rPr lang="en-US">
                <a:solidFill>
                  <a:prstClr val="black"/>
                </a:solidFill>
                <a:latin typeface="Consolas" charset="0"/>
              </a:rPr>
              <a:t>);</a:t>
            </a:r>
          </a:p>
          <a:p>
            <a:r>
              <a:rPr lang="en-US">
                <a:solidFill>
                  <a:prstClr val="black"/>
                </a:solidFill>
                <a:latin typeface="Consolas" charset="0"/>
              </a:rPr>
              <a:t>	in_du_lieu(list, size);</a:t>
            </a:r>
          </a:p>
          <a:p>
            <a:endParaRPr lang="en-US">
              <a:solidFill>
                <a:prstClr val="black"/>
              </a:solidFill>
              <a:latin typeface="Consolas" charset="0"/>
            </a:endParaRPr>
          </a:p>
          <a:p>
            <a:endParaRPr lang="en-US">
              <a:solidFill>
                <a:prstClr val="black"/>
              </a:solidFill>
              <a:latin typeface="Consolas" charset="0"/>
            </a:endParaRPr>
          </a:p>
          <a:p>
            <a:r>
              <a:rPr lang="de-DE">
                <a:solidFill>
                  <a:prstClr val="black"/>
                </a:solidFill>
                <a:latin typeface="Consolas" charset="0"/>
              </a:rPr>
              <a:t>	printf(</a:t>
            </a:r>
            <a:r>
              <a:rPr lang="de-DE">
                <a:solidFill>
                  <a:srgbClr val="A31515"/>
                </a:solidFill>
                <a:latin typeface="Consolas" charset="0"/>
              </a:rPr>
              <a:t>"\n\n"</a:t>
            </a:r>
            <a:r>
              <a:rPr lang="de-DE">
                <a:solidFill>
                  <a:prstClr val="black"/>
                </a:solidFill>
                <a:latin typeface="Consolas" charset="0"/>
              </a:rPr>
              <a:t>);</a:t>
            </a:r>
          </a:p>
          <a:p>
            <a:r>
              <a:rPr lang="de-DE">
                <a:solidFill>
                  <a:prstClr val="black"/>
                </a:solidFill>
                <a:latin typeface="Consolas" charset="0"/>
              </a:rPr>
              <a:t>	system(</a:t>
            </a:r>
            <a:r>
              <a:rPr lang="de-DE">
                <a:solidFill>
                  <a:srgbClr val="A31515"/>
                </a:solidFill>
                <a:latin typeface="Consolas" charset="0"/>
              </a:rPr>
              <a:t>"pause"</a:t>
            </a:r>
            <a:r>
              <a:rPr lang="de-DE">
                <a:solidFill>
                  <a:prstClr val="black"/>
                </a:solidFill>
                <a:latin typeface="Consolas" charset="0"/>
              </a:rPr>
              <a:t>);</a:t>
            </a:r>
          </a:p>
          <a:p>
            <a:r>
              <a:rPr lang="de-DE">
                <a:solidFill>
                  <a:prstClr val="black"/>
                </a:solidFill>
                <a:latin typeface="Consolas" charset="0"/>
              </a:rPr>
              <a:t>	</a:t>
            </a:r>
            <a:r>
              <a:rPr lang="de-DE">
                <a:solidFill>
                  <a:srgbClr val="0000FF"/>
                </a:solidFill>
                <a:latin typeface="Consolas" charset="0"/>
              </a:rPr>
              <a:t>return</a:t>
            </a:r>
            <a:r>
              <a:rPr lang="de-DE">
                <a:solidFill>
                  <a:prstClr val="black"/>
                </a:solidFill>
                <a:latin typeface="Consolas" charset="0"/>
              </a:rPr>
              <a:t> EXIT_SUCCESS;</a:t>
            </a:r>
          </a:p>
          <a:p>
            <a:r>
              <a:rPr lang="de-DE">
                <a:solidFill>
                  <a:prstClr val="black"/>
                </a:solidFill>
                <a:latin typeface="Consolas" charset="0"/>
              </a:rPr>
              <a:t>}</a:t>
            </a:r>
          </a:p>
        </p:txBody>
      </p:sp>
    </p:spTree>
    <p:extLst>
      <p:ext uri="{BB962C8B-B14F-4D97-AF65-F5344CB8AC3E}">
        <p14:creationId xmlns:p14="http://schemas.microsoft.com/office/powerpoint/2010/main" val="902066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Tập tin nhị phân : Ghi tập tin </a:t>
            </a:r>
            <a:br>
              <a:rPr lang="vi-VN"/>
            </a:br>
            <a:r>
              <a:rPr lang="vi-VN" sz="2000" b="1">
                <a:solidFill>
                  <a:srgbClr val="0432FF"/>
                </a:solidFill>
              </a:rPr>
              <a:t>Các thao tác</a:t>
            </a:r>
            <a:endParaRPr lang="en-US" b="1">
              <a:solidFill>
                <a:srgbClr val="0432FF"/>
              </a:solidFill>
            </a:endParaRPr>
          </a:p>
        </p:txBody>
      </p:sp>
      <p:sp>
        <p:nvSpPr>
          <p:cNvPr id="3" name="Rectangle 2"/>
          <p:cNvSpPr/>
          <p:nvPr/>
        </p:nvSpPr>
        <p:spPr>
          <a:xfrm>
            <a:off x="609600" y="1981200"/>
            <a:ext cx="8001000" cy="3693319"/>
          </a:xfrm>
          <a:prstGeom prst="rect">
            <a:avLst/>
          </a:prstGeom>
          <a:solidFill>
            <a:schemeClr val="bg2">
              <a:lumMod val="10000"/>
              <a:lumOff val="90000"/>
            </a:schemeClr>
          </a:solidFill>
        </p:spPr>
        <p:txBody>
          <a:bodyPr wrap="square">
            <a:spAutoFit/>
          </a:bodyPr>
          <a:lstStyle/>
          <a:p>
            <a:r>
              <a:rPr lang="en-US">
                <a:solidFill>
                  <a:srgbClr val="0000FF"/>
                </a:solidFill>
                <a:latin typeface="Consolas" charset="0"/>
              </a:rPr>
              <a:t>#include</a:t>
            </a:r>
            <a:r>
              <a:rPr lang="en-US">
                <a:solidFill>
                  <a:prstClr val="black"/>
                </a:solidFill>
                <a:latin typeface="Consolas" charset="0"/>
              </a:rPr>
              <a:t> </a:t>
            </a:r>
            <a:r>
              <a:rPr lang="en-US">
                <a:solidFill>
                  <a:srgbClr val="A31515"/>
                </a:solidFill>
                <a:latin typeface="Consolas" charset="0"/>
              </a:rPr>
              <a:t>&lt;stdio.h&gt;</a:t>
            </a:r>
            <a:endParaRPr lang="en-US">
              <a:solidFill>
                <a:prstClr val="black"/>
              </a:solidFill>
              <a:latin typeface="Consolas" charset="0"/>
            </a:endParaRPr>
          </a:p>
          <a:p>
            <a:r>
              <a:rPr lang="en-US">
                <a:solidFill>
                  <a:srgbClr val="0000FF"/>
                </a:solidFill>
                <a:latin typeface="Consolas" charset="0"/>
              </a:rPr>
              <a:t>#include</a:t>
            </a:r>
            <a:r>
              <a:rPr lang="en-US">
                <a:solidFill>
                  <a:prstClr val="black"/>
                </a:solidFill>
                <a:latin typeface="Consolas" charset="0"/>
              </a:rPr>
              <a:t> </a:t>
            </a:r>
            <a:r>
              <a:rPr lang="en-US">
                <a:solidFill>
                  <a:srgbClr val="A31515"/>
                </a:solidFill>
                <a:latin typeface="Consolas" charset="0"/>
              </a:rPr>
              <a:t>&lt;stdlib.h&gt;</a:t>
            </a:r>
            <a:endParaRPr lang="en-US">
              <a:solidFill>
                <a:prstClr val="black"/>
              </a:solidFill>
              <a:latin typeface="Consolas" charset="0"/>
            </a:endParaRPr>
          </a:p>
          <a:p>
            <a:r>
              <a:rPr lang="en-US">
                <a:solidFill>
                  <a:srgbClr val="0000FF"/>
                </a:solidFill>
                <a:latin typeface="Consolas" charset="0"/>
              </a:rPr>
              <a:t>#include</a:t>
            </a:r>
            <a:r>
              <a:rPr lang="en-US">
                <a:solidFill>
                  <a:prstClr val="black"/>
                </a:solidFill>
                <a:latin typeface="Consolas" charset="0"/>
              </a:rPr>
              <a:t> </a:t>
            </a:r>
            <a:r>
              <a:rPr lang="en-US">
                <a:solidFill>
                  <a:srgbClr val="A31515"/>
                </a:solidFill>
                <a:latin typeface="Consolas" charset="0"/>
              </a:rPr>
              <a:t>&lt;time.h&gt;</a:t>
            </a:r>
            <a:endParaRPr lang="en-US">
              <a:solidFill>
                <a:prstClr val="black"/>
              </a:solidFill>
              <a:latin typeface="Consolas" charset="0"/>
            </a:endParaRPr>
          </a:p>
          <a:p>
            <a:r>
              <a:rPr lang="en-US">
                <a:solidFill>
                  <a:srgbClr val="0000FF"/>
                </a:solidFill>
                <a:latin typeface="Consolas" charset="0"/>
              </a:rPr>
              <a:t>#define</a:t>
            </a:r>
            <a:r>
              <a:rPr lang="en-US">
                <a:solidFill>
                  <a:prstClr val="black"/>
                </a:solidFill>
                <a:latin typeface="Consolas" charset="0"/>
              </a:rPr>
              <a:t> MAX_SIZE 100</a:t>
            </a:r>
          </a:p>
          <a:p>
            <a:endParaRPr lang="en-US">
              <a:solidFill>
                <a:prstClr val="black"/>
              </a:solidFill>
              <a:latin typeface="Consolas" charset="0"/>
            </a:endParaRPr>
          </a:p>
          <a:p>
            <a:r>
              <a:rPr lang="en-US">
                <a:solidFill>
                  <a:srgbClr val="0000FF"/>
                </a:solidFill>
                <a:latin typeface="Consolas" charset="0"/>
              </a:rPr>
              <a:t>typedef</a:t>
            </a:r>
            <a:r>
              <a:rPr lang="en-US">
                <a:solidFill>
                  <a:prstClr val="black"/>
                </a:solidFill>
                <a:latin typeface="Consolas" charset="0"/>
              </a:rPr>
              <a:t> </a:t>
            </a:r>
            <a:r>
              <a:rPr lang="en-US">
                <a:solidFill>
                  <a:srgbClr val="0000FF"/>
                </a:solidFill>
                <a:latin typeface="Consolas" charset="0"/>
              </a:rPr>
              <a:t>struct</a:t>
            </a:r>
            <a:r>
              <a:rPr lang="en-US">
                <a:solidFill>
                  <a:prstClr val="black"/>
                </a:solidFill>
                <a:latin typeface="Consolas" charset="0"/>
              </a:rPr>
              <a:t>{</a:t>
            </a:r>
          </a:p>
          <a:p>
            <a:r>
              <a:rPr lang="pt-BR">
                <a:solidFill>
                  <a:prstClr val="black"/>
                </a:solidFill>
                <a:latin typeface="Consolas" charset="0"/>
              </a:rPr>
              <a:t>	</a:t>
            </a:r>
            <a:r>
              <a:rPr lang="pt-BR">
                <a:solidFill>
                  <a:srgbClr val="0000FF"/>
                </a:solidFill>
                <a:latin typeface="Consolas" charset="0"/>
              </a:rPr>
              <a:t>char</a:t>
            </a:r>
            <a:r>
              <a:rPr lang="pt-BR">
                <a:solidFill>
                  <a:prstClr val="black"/>
                </a:solidFill>
                <a:latin typeface="Consolas" charset="0"/>
              </a:rPr>
              <a:t> name[20];</a:t>
            </a:r>
          </a:p>
          <a:p>
            <a:r>
              <a:rPr lang="pt-BR">
                <a:solidFill>
                  <a:prstClr val="black"/>
                </a:solidFill>
                <a:latin typeface="Consolas" charset="0"/>
              </a:rPr>
              <a:t>	</a:t>
            </a:r>
            <a:r>
              <a:rPr lang="pt-BR">
                <a:solidFill>
                  <a:srgbClr val="0000FF"/>
                </a:solidFill>
                <a:latin typeface="Consolas" charset="0"/>
              </a:rPr>
              <a:t>float</a:t>
            </a:r>
            <a:r>
              <a:rPr lang="pt-BR">
                <a:solidFill>
                  <a:prstClr val="black"/>
                </a:solidFill>
                <a:latin typeface="Consolas" charset="0"/>
              </a:rPr>
              <a:t> math, physics, english;</a:t>
            </a:r>
          </a:p>
          <a:p>
            <a:r>
              <a:rPr lang="pt-BR">
                <a:solidFill>
                  <a:prstClr val="black"/>
                </a:solidFill>
                <a:latin typeface="Consolas" charset="0"/>
              </a:rPr>
              <a:t>} Student;</a:t>
            </a:r>
          </a:p>
          <a:p>
            <a:endParaRPr lang="pt-BR">
              <a:solidFill>
                <a:prstClr val="black"/>
              </a:solidFill>
              <a:latin typeface="Consolas" charset="0"/>
            </a:endParaRPr>
          </a:p>
          <a:p>
            <a:r>
              <a:rPr lang="pt-BR">
                <a:solidFill>
                  <a:srgbClr val="0000FF"/>
                </a:solidFill>
                <a:latin typeface="Consolas" charset="0"/>
              </a:rPr>
              <a:t>int</a:t>
            </a:r>
            <a:r>
              <a:rPr lang="pt-BR">
                <a:solidFill>
                  <a:prstClr val="black"/>
                </a:solidFill>
                <a:latin typeface="Consolas" charset="0"/>
              </a:rPr>
              <a:t> sinh_du_lieu_mau(Student *list);</a:t>
            </a:r>
          </a:p>
          <a:p>
            <a:r>
              <a:rPr lang="pt-BR">
                <a:solidFill>
                  <a:srgbClr val="0000FF"/>
                </a:solidFill>
                <a:latin typeface="Consolas" charset="0"/>
              </a:rPr>
              <a:t>void</a:t>
            </a:r>
            <a:r>
              <a:rPr lang="pt-BR">
                <a:solidFill>
                  <a:prstClr val="black"/>
                </a:solidFill>
                <a:latin typeface="Consolas" charset="0"/>
              </a:rPr>
              <a:t> ghi_du_lieu(Student *list, </a:t>
            </a:r>
            <a:r>
              <a:rPr lang="pt-BR">
                <a:solidFill>
                  <a:srgbClr val="0000FF"/>
                </a:solidFill>
                <a:latin typeface="Consolas" charset="0"/>
              </a:rPr>
              <a:t>int</a:t>
            </a:r>
            <a:r>
              <a:rPr lang="pt-BR">
                <a:solidFill>
                  <a:prstClr val="black"/>
                </a:solidFill>
                <a:latin typeface="Consolas" charset="0"/>
              </a:rPr>
              <a:t> size, </a:t>
            </a:r>
            <a:r>
              <a:rPr lang="pt-BR">
                <a:solidFill>
                  <a:srgbClr val="0000FF"/>
                </a:solidFill>
                <a:latin typeface="Consolas" charset="0"/>
              </a:rPr>
              <a:t>char</a:t>
            </a:r>
            <a:r>
              <a:rPr lang="pt-BR">
                <a:solidFill>
                  <a:prstClr val="black"/>
                </a:solidFill>
                <a:latin typeface="Consolas" charset="0"/>
              </a:rPr>
              <a:t>* file);</a:t>
            </a:r>
          </a:p>
          <a:p>
            <a:r>
              <a:rPr lang="pt-BR">
                <a:solidFill>
                  <a:srgbClr val="0000FF"/>
                </a:solidFill>
                <a:latin typeface="Consolas" charset="0"/>
              </a:rPr>
              <a:t>void</a:t>
            </a:r>
            <a:r>
              <a:rPr lang="pt-BR">
                <a:solidFill>
                  <a:prstClr val="black"/>
                </a:solidFill>
                <a:latin typeface="Consolas" charset="0"/>
              </a:rPr>
              <a:t> in_du_lieu(Student *list, </a:t>
            </a:r>
            <a:r>
              <a:rPr lang="pt-BR">
                <a:solidFill>
                  <a:srgbClr val="0000FF"/>
                </a:solidFill>
                <a:latin typeface="Consolas" charset="0"/>
              </a:rPr>
              <a:t>int</a:t>
            </a:r>
            <a:r>
              <a:rPr lang="pt-BR">
                <a:solidFill>
                  <a:prstClr val="black"/>
                </a:solidFill>
                <a:latin typeface="Consolas" charset="0"/>
              </a:rPr>
              <a:t> size);</a:t>
            </a:r>
          </a:p>
        </p:txBody>
      </p:sp>
    </p:spTree>
    <p:extLst>
      <p:ext uri="{BB962C8B-B14F-4D97-AF65-F5344CB8AC3E}">
        <p14:creationId xmlns:p14="http://schemas.microsoft.com/office/powerpoint/2010/main" val="7575911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Tập tin nhị phân : Ghi tập tin </a:t>
            </a:r>
            <a:br>
              <a:rPr lang="vi-VN"/>
            </a:br>
            <a:r>
              <a:rPr lang="vi-VN" sz="2000" b="1">
                <a:solidFill>
                  <a:srgbClr val="0432FF"/>
                </a:solidFill>
              </a:rPr>
              <a:t>Các thao tác</a:t>
            </a:r>
            <a:endParaRPr lang="en-US" b="1">
              <a:solidFill>
                <a:srgbClr val="0432FF"/>
              </a:solidFill>
            </a:endParaRPr>
          </a:p>
        </p:txBody>
      </p:sp>
      <p:sp>
        <p:nvSpPr>
          <p:cNvPr id="4" name="Rectangle 3"/>
          <p:cNvSpPr/>
          <p:nvPr/>
        </p:nvSpPr>
        <p:spPr>
          <a:xfrm>
            <a:off x="266700" y="1752600"/>
            <a:ext cx="8686800" cy="3416320"/>
          </a:xfrm>
          <a:prstGeom prst="rect">
            <a:avLst/>
          </a:prstGeom>
          <a:solidFill>
            <a:schemeClr val="bg2">
              <a:lumMod val="10000"/>
              <a:lumOff val="90000"/>
            </a:schemeClr>
          </a:solidFill>
        </p:spPr>
        <p:txBody>
          <a:bodyPr wrap="square">
            <a:spAutoFit/>
          </a:bodyPr>
          <a:lstStyle/>
          <a:p>
            <a:r>
              <a:rPr lang="en-US">
                <a:solidFill>
                  <a:srgbClr val="0000FF"/>
                </a:solidFill>
                <a:latin typeface="Consolas" charset="0"/>
              </a:rPr>
              <a:t>int</a:t>
            </a:r>
            <a:r>
              <a:rPr lang="en-US">
                <a:solidFill>
                  <a:prstClr val="black"/>
                </a:solidFill>
                <a:latin typeface="Consolas" charset="0"/>
              </a:rPr>
              <a:t> sinh_du_lieu_mau(Student *list){</a:t>
            </a:r>
          </a:p>
          <a:p>
            <a:r>
              <a:rPr lang="en-US">
                <a:solidFill>
                  <a:prstClr val="black"/>
                </a:solidFill>
                <a:latin typeface="Consolas" charset="0"/>
              </a:rPr>
              <a:t>	time_t t;</a:t>
            </a:r>
          </a:p>
          <a:p>
            <a:r>
              <a:rPr lang="en-US">
                <a:solidFill>
                  <a:prstClr val="black"/>
                </a:solidFill>
                <a:latin typeface="Consolas" charset="0"/>
              </a:rPr>
              <a:t>	srand((</a:t>
            </a:r>
            <a:r>
              <a:rPr lang="en-US">
                <a:solidFill>
                  <a:srgbClr val="0000FF"/>
                </a:solidFill>
                <a:latin typeface="Consolas" charset="0"/>
              </a:rPr>
              <a:t>unsigned</a:t>
            </a:r>
            <a:r>
              <a:rPr lang="en-US">
                <a:solidFill>
                  <a:prstClr val="black"/>
                </a:solidFill>
                <a:latin typeface="Consolas" charset="0"/>
              </a:rPr>
              <a:t> </a:t>
            </a:r>
            <a:r>
              <a:rPr lang="en-US">
                <a:solidFill>
                  <a:srgbClr val="0000FF"/>
                </a:solidFill>
                <a:latin typeface="Consolas" charset="0"/>
              </a:rPr>
              <a:t>int</a:t>
            </a:r>
            <a:r>
              <a:rPr lang="en-US">
                <a:solidFill>
                  <a:prstClr val="black"/>
                </a:solidFill>
                <a:latin typeface="Consolas" charset="0"/>
              </a:rPr>
              <a:t>) time(&amp;t));</a:t>
            </a:r>
          </a:p>
          <a:p>
            <a:r>
              <a:rPr lang="nl-NL">
                <a:solidFill>
                  <a:prstClr val="black"/>
                </a:solidFill>
                <a:latin typeface="Consolas" charset="0"/>
              </a:rPr>
              <a:t>	</a:t>
            </a:r>
            <a:r>
              <a:rPr lang="nl-NL">
                <a:solidFill>
                  <a:srgbClr val="0000FF"/>
                </a:solidFill>
                <a:latin typeface="Consolas" charset="0"/>
              </a:rPr>
              <a:t>for</a:t>
            </a:r>
            <a:r>
              <a:rPr lang="nl-NL">
                <a:solidFill>
                  <a:prstClr val="black"/>
                </a:solidFill>
                <a:latin typeface="Consolas" charset="0"/>
              </a:rPr>
              <a:t>(</a:t>
            </a:r>
            <a:r>
              <a:rPr lang="nl-NL">
                <a:solidFill>
                  <a:srgbClr val="0000FF"/>
                </a:solidFill>
                <a:latin typeface="Consolas" charset="0"/>
              </a:rPr>
              <a:t>char</a:t>
            </a:r>
            <a:r>
              <a:rPr lang="nl-NL">
                <a:solidFill>
                  <a:prstClr val="black"/>
                </a:solidFill>
                <a:latin typeface="Consolas" charset="0"/>
              </a:rPr>
              <a:t> c=</a:t>
            </a:r>
            <a:r>
              <a:rPr lang="nl-NL">
                <a:solidFill>
                  <a:srgbClr val="A31515"/>
                </a:solidFill>
                <a:latin typeface="Consolas" charset="0"/>
              </a:rPr>
              <a:t>'A'</a:t>
            </a:r>
            <a:r>
              <a:rPr lang="nl-NL">
                <a:solidFill>
                  <a:prstClr val="black"/>
                </a:solidFill>
                <a:latin typeface="Consolas" charset="0"/>
              </a:rPr>
              <a:t>; c &lt;= </a:t>
            </a:r>
            <a:r>
              <a:rPr lang="nl-NL">
                <a:solidFill>
                  <a:srgbClr val="A31515"/>
                </a:solidFill>
                <a:latin typeface="Consolas" charset="0"/>
              </a:rPr>
              <a:t>'Z'</a:t>
            </a:r>
            <a:r>
              <a:rPr lang="nl-NL">
                <a:solidFill>
                  <a:prstClr val="black"/>
                </a:solidFill>
                <a:latin typeface="Consolas" charset="0"/>
              </a:rPr>
              <a:t>; c++){</a:t>
            </a:r>
          </a:p>
          <a:p>
            <a:r>
              <a:rPr lang="nl-NL">
                <a:solidFill>
                  <a:prstClr val="black"/>
                </a:solidFill>
                <a:latin typeface="Consolas" charset="0"/>
              </a:rPr>
              <a:t>		list[c - </a:t>
            </a:r>
            <a:r>
              <a:rPr lang="nl-NL">
                <a:solidFill>
                  <a:srgbClr val="A31515"/>
                </a:solidFill>
                <a:latin typeface="Consolas" charset="0"/>
              </a:rPr>
              <a:t>'A'</a:t>
            </a:r>
            <a:r>
              <a:rPr lang="nl-NL">
                <a:solidFill>
                  <a:prstClr val="black"/>
                </a:solidFill>
                <a:latin typeface="Consolas" charset="0"/>
              </a:rPr>
              <a:t>].name[0] = c;</a:t>
            </a:r>
          </a:p>
          <a:p>
            <a:r>
              <a:rPr lang="nl-NL">
                <a:solidFill>
                  <a:prstClr val="black"/>
                </a:solidFill>
                <a:latin typeface="Consolas" charset="0"/>
              </a:rPr>
              <a:t>		list[c - </a:t>
            </a:r>
            <a:r>
              <a:rPr lang="nl-NL">
                <a:solidFill>
                  <a:srgbClr val="A31515"/>
                </a:solidFill>
                <a:latin typeface="Consolas" charset="0"/>
              </a:rPr>
              <a:t>'A'</a:t>
            </a:r>
            <a:r>
              <a:rPr lang="nl-NL">
                <a:solidFill>
                  <a:prstClr val="black"/>
                </a:solidFill>
                <a:latin typeface="Consolas" charset="0"/>
              </a:rPr>
              <a:t>].name[1] = </a:t>
            </a:r>
            <a:r>
              <a:rPr lang="nl-NL">
                <a:solidFill>
                  <a:srgbClr val="A31515"/>
                </a:solidFill>
                <a:latin typeface="Consolas" charset="0"/>
              </a:rPr>
              <a:t>'\0'</a:t>
            </a:r>
            <a:r>
              <a:rPr lang="nl-NL">
                <a:solidFill>
                  <a:prstClr val="black"/>
                </a:solidFill>
                <a:latin typeface="Consolas" charset="0"/>
              </a:rPr>
              <a:t>;</a:t>
            </a:r>
          </a:p>
          <a:p>
            <a:r>
              <a:rPr lang="nl-NL">
                <a:solidFill>
                  <a:prstClr val="black"/>
                </a:solidFill>
                <a:latin typeface="Consolas" charset="0"/>
              </a:rPr>
              <a:t>		list[c - </a:t>
            </a:r>
            <a:r>
              <a:rPr lang="nl-NL">
                <a:solidFill>
                  <a:srgbClr val="A31515"/>
                </a:solidFill>
                <a:latin typeface="Consolas" charset="0"/>
              </a:rPr>
              <a:t>'A'</a:t>
            </a:r>
            <a:r>
              <a:rPr lang="nl-NL">
                <a:solidFill>
                  <a:prstClr val="black"/>
                </a:solidFill>
                <a:latin typeface="Consolas" charset="0"/>
              </a:rPr>
              <a:t>].math = ((</a:t>
            </a:r>
            <a:r>
              <a:rPr lang="nl-NL">
                <a:solidFill>
                  <a:srgbClr val="0000FF"/>
                </a:solidFill>
                <a:latin typeface="Consolas" charset="0"/>
              </a:rPr>
              <a:t>float</a:t>
            </a:r>
            <a:r>
              <a:rPr lang="nl-NL">
                <a:solidFill>
                  <a:prstClr val="black"/>
                </a:solidFill>
                <a:latin typeface="Consolas" charset="0"/>
              </a:rPr>
              <a:t>)rand()/RAND_MAX)*10;</a:t>
            </a:r>
          </a:p>
          <a:p>
            <a:r>
              <a:rPr lang="nl-NL">
                <a:solidFill>
                  <a:prstClr val="black"/>
                </a:solidFill>
                <a:latin typeface="Consolas" charset="0"/>
              </a:rPr>
              <a:t>		list[c - </a:t>
            </a:r>
            <a:r>
              <a:rPr lang="nl-NL">
                <a:solidFill>
                  <a:srgbClr val="A31515"/>
                </a:solidFill>
                <a:latin typeface="Consolas" charset="0"/>
              </a:rPr>
              <a:t>'A'</a:t>
            </a:r>
            <a:r>
              <a:rPr lang="nl-NL">
                <a:solidFill>
                  <a:prstClr val="black"/>
                </a:solidFill>
                <a:latin typeface="Consolas" charset="0"/>
              </a:rPr>
              <a:t>].physics = ((</a:t>
            </a:r>
            <a:r>
              <a:rPr lang="nl-NL">
                <a:solidFill>
                  <a:srgbClr val="0000FF"/>
                </a:solidFill>
                <a:latin typeface="Consolas" charset="0"/>
              </a:rPr>
              <a:t>float</a:t>
            </a:r>
            <a:r>
              <a:rPr lang="nl-NL">
                <a:solidFill>
                  <a:prstClr val="black"/>
                </a:solidFill>
                <a:latin typeface="Consolas" charset="0"/>
              </a:rPr>
              <a:t>)rand()/RAND_MAX)*10;</a:t>
            </a:r>
          </a:p>
          <a:p>
            <a:r>
              <a:rPr lang="nl-NL">
                <a:solidFill>
                  <a:prstClr val="black"/>
                </a:solidFill>
                <a:latin typeface="Consolas" charset="0"/>
              </a:rPr>
              <a:t>		list[c - </a:t>
            </a:r>
            <a:r>
              <a:rPr lang="nl-NL">
                <a:solidFill>
                  <a:srgbClr val="A31515"/>
                </a:solidFill>
                <a:latin typeface="Consolas" charset="0"/>
              </a:rPr>
              <a:t>'A'</a:t>
            </a:r>
            <a:r>
              <a:rPr lang="nl-NL">
                <a:solidFill>
                  <a:prstClr val="black"/>
                </a:solidFill>
                <a:latin typeface="Consolas" charset="0"/>
              </a:rPr>
              <a:t>].english = ((</a:t>
            </a:r>
            <a:r>
              <a:rPr lang="nl-NL">
                <a:solidFill>
                  <a:srgbClr val="0000FF"/>
                </a:solidFill>
                <a:latin typeface="Consolas" charset="0"/>
              </a:rPr>
              <a:t>float</a:t>
            </a:r>
            <a:r>
              <a:rPr lang="nl-NL">
                <a:solidFill>
                  <a:prstClr val="black"/>
                </a:solidFill>
                <a:latin typeface="Consolas" charset="0"/>
              </a:rPr>
              <a:t>)rand()/RAND_MAX)*10;</a:t>
            </a:r>
          </a:p>
          <a:p>
            <a:r>
              <a:rPr lang="nl-NL">
                <a:solidFill>
                  <a:prstClr val="black"/>
                </a:solidFill>
                <a:latin typeface="Consolas" charset="0"/>
              </a:rPr>
              <a:t>	}</a:t>
            </a:r>
          </a:p>
          <a:p>
            <a:r>
              <a:rPr lang="nl-NL">
                <a:solidFill>
                  <a:prstClr val="black"/>
                </a:solidFill>
                <a:latin typeface="Consolas" charset="0"/>
              </a:rPr>
              <a:t>	</a:t>
            </a:r>
            <a:r>
              <a:rPr lang="nl-NL">
                <a:solidFill>
                  <a:srgbClr val="0000FF"/>
                </a:solidFill>
                <a:latin typeface="Consolas" charset="0"/>
              </a:rPr>
              <a:t>return</a:t>
            </a:r>
            <a:r>
              <a:rPr lang="nl-NL">
                <a:solidFill>
                  <a:prstClr val="black"/>
                </a:solidFill>
                <a:latin typeface="Consolas" charset="0"/>
              </a:rPr>
              <a:t> (</a:t>
            </a:r>
            <a:r>
              <a:rPr lang="nl-NL">
                <a:solidFill>
                  <a:srgbClr val="A31515"/>
                </a:solidFill>
                <a:latin typeface="Consolas" charset="0"/>
              </a:rPr>
              <a:t>'Z'</a:t>
            </a:r>
            <a:r>
              <a:rPr lang="nl-NL">
                <a:solidFill>
                  <a:prstClr val="black"/>
                </a:solidFill>
                <a:latin typeface="Consolas" charset="0"/>
              </a:rPr>
              <a:t> - </a:t>
            </a:r>
            <a:r>
              <a:rPr lang="nl-NL">
                <a:solidFill>
                  <a:srgbClr val="A31515"/>
                </a:solidFill>
                <a:latin typeface="Consolas" charset="0"/>
              </a:rPr>
              <a:t>'A'</a:t>
            </a:r>
            <a:r>
              <a:rPr lang="nl-NL">
                <a:solidFill>
                  <a:prstClr val="black"/>
                </a:solidFill>
                <a:latin typeface="Consolas" charset="0"/>
              </a:rPr>
              <a:t> + 1);</a:t>
            </a:r>
          </a:p>
          <a:p>
            <a:r>
              <a:rPr lang="nl-NL">
                <a:solidFill>
                  <a:prstClr val="black"/>
                </a:solidFill>
                <a:latin typeface="Consolas" charset="0"/>
              </a:rPr>
              <a:t>}</a:t>
            </a:r>
          </a:p>
        </p:txBody>
      </p:sp>
    </p:spTree>
    <p:extLst>
      <p:ext uri="{BB962C8B-B14F-4D97-AF65-F5344CB8AC3E}">
        <p14:creationId xmlns:p14="http://schemas.microsoft.com/office/powerpoint/2010/main" val="689707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Tập tin nhị phân : Ghi tập tin </a:t>
            </a:r>
            <a:br>
              <a:rPr lang="vi-VN"/>
            </a:br>
            <a:r>
              <a:rPr lang="vi-VN" sz="2000" b="1">
                <a:solidFill>
                  <a:srgbClr val="0432FF"/>
                </a:solidFill>
              </a:rPr>
              <a:t>Các thao tác</a:t>
            </a:r>
            <a:endParaRPr lang="en-US" b="1">
              <a:solidFill>
                <a:srgbClr val="0432FF"/>
              </a:solidFill>
            </a:endParaRPr>
          </a:p>
        </p:txBody>
      </p:sp>
      <p:sp>
        <p:nvSpPr>
          <p:cNvPr id="3" name="Rectangle 2"/>
          <p:cNvSpPr/>
          <p:nvPr/>
        </p:nvSpPr>
        <p:spPr>
          <a:xfrm>
            <a:off x="304800" y="1828800"/>
            <a:ext cx="8153400" cy="2585323"/>
          </a:xfrm>
          <a:prstGeom prst="rect">
            <a:avLst/>
          </a:prstGeom>
          <a:solidFill>
            <a:schemeClr val="bg2">
              <a:lumMod val="10000"/>
              <a:lumOff val="90000"/>
            </a:schemeClr>
          </a:solidFill>
        </p:spPr>
        <p:txBody>
          <a:bodyPr wrap="square">
            <a:spAutoFit/>
          </a:bodyPr>
          <a:lstStyle/>
          <a:p>
            <a:r>
              <a:rPr lang="en-US">
                <a:solidFill>
                  <a:srgbClr val="0000FF"/>
                </a:solidFill>
                <a:latin typeface="Consolas" charset="0"/>
              </a:rPr>
              <a:t>void</a:t>
            </a:r>
            <a:r>
              <a:rPr lang="en-US">
                <a:solidFill>
                  <a:prstClr val="black"/>
                </a:solidFill>
                <a:latin typeface="Consolas" charset="0"/>
              </a:rPr>
              <a:t> ghi_du_lieu(Student *list, </a:t>
            </a:r>
            <a:r>
              <a:rPr lang="en-US">
                <a:solidFill>
                  <a:srgbClr val="0000FF"/>
                </a:solidFill>
                <a:latin typeface="Consolas" charset="0"/>
              </a:rPr>
              <a:t>int</a:t>
            </a:r>
            <a:r>
              <a:rPr lang="en-US">
                <a:solidFill>
                  <a:prstClr val="black"/>
                </a:solidFill>
                <a:latin typeface="Consolas" charset="0"/>
              </a:rPr>
              <a:t> size, </a:t>
            </a:r>
            <a:r>
              <a:rPr lang="en-US">
                <a:solidFill>
                  <a:srgbClr val="0000FF"/>
                </a:solidFill>
                <a:latin typeface="Consolas" charset="0"/>
              </a:rPr>
              <a:t>char</a:t>
            </a:r>
            <a:r>
              <a:rPr lang="en-US">
                <a:solidFill>
                  <a:prstClr val="black"/>
                </a:solidFill>
                <a:latin typeface="Consolas" charset="0"/>
              </a:rPr>
              <a:t>* file){</a:t>
            </a:r>
          </a:p>
          <a:p>
            <a:r>
              <a:rPr lang="en-US">
                <a:solidFill>
                  <a:prstClr val="black"/>
                </a:solidFill>
                <a:latin typeface="Consolas" charset="0"/>
              </a:rPr>
              <a:t>	FILE* file_ptr = NULL;</a:t>
            </a:r>
          </a:p>
          <a:p>
            <a:r>
              <a:rPr lang="en-US">
                <a:solidFill>
                  <a:prstClr val="black"/>
                </a:solidFill>
                <a:latin typeface="Consolas" charset="0"/>
              </a:rPr>
              <a:t>	file_ptr = fopen(file, </a:t>
            </a:r>
            <a:r>
              <a:rPr lang="en-US">
                <a:solidFill>
                  <a:srgbClr val="A31515"/>
                </a:solidFill>
                <a:latin typeface="Consolas" charset="0"/>
              </a:rPr>
              <a:t>"ab+"</a:t>
            </a:r>
            <a:r>
              <a:rPr lang="en-US">
                <a:solidFill>
                  <a:prstClr val="black"/>
                </a:solidFill>
                <a:latin typeface="Consolas" charset="0"/>
              </a:rPr>
              <a:t>);</a:t>
            </a:r>
          </a:p>
          <a:p>
            <a:r>
              <a:rPr lang="en-US">
                <a:solidFill>
                  <a:prstClr val="black"/>
                </a:solidFill>
                <a:latin typeface="Consolas" charset="0"/>
              </a:rPr>
              <a:t>	</a:t>
            </a:r>
            <a:r>
              <a:rPr lang="en-US">
                <a:solidFill>
                  <a:srgbClr val="0000FF"/>
                </a:solidFill>
                <a:latin typeface="Consolas" charset="0"/>
              </a:rPr>
              <a:t>if</a:t>
            </a:r>
            <a:r>
              <a:rPr lang="en-US">
                <a:solidFill>
                  <a:prstClr val="black"/>
                </a:solidFill>
                <a:latin typeface="Consolas" charset="0"/>
              </a:rPr>
              <a:t>(file_ptr == NULL)</a:t>
            </a:r>
          </a:p>
          <a:p>
            <a:r>
              <a:rPr lang="en-US">
                <a:solidFill>
                  <a:prstClr val="black"/>
                </a:solidFill>
                <a:latin typeface="Consolas" charset="0"/>
              </a:rPr>
              <a:t>		exit(EXIT_FAILURE);</a:t>
            </a:r>
          </a:p>
          <a:p>
            <a:endParaRPr lang="en-US">
              <a:solidFill>
                <a:prstClr val="black"/>
              </a:solidFill>
              <a:latin typeface="Consolas" charset="0"/>
            </a:endParaRPr>
          </a:p>
          <a:p>
            <a:r>
              <a:rPr lang="en-US">
                <a:solidFill>
                  <a:prstClr val="black"/>
                </a:solidFill>
                <a:latin typeface="Consolas" charset="0"/>
              </a:rPr>
              <a:t>	fwrite(list, </a:t>
            </a:r>
            <a:r>
              <a:rPr lang="en-US">
                <a:solidFill>
                  <a:srgbClr val="0000FF"/>
                </a:solidFill>
                <a:latin typeface="Consolas" charset="0"/>
              </a:rPr>
              <a:t>sizeof</a:t>
            </a:r>
            <a:r>
              <a:rPr lang="en-US">
                <a:solidFill>
                  <a:prstClr val="black"/>
                </a:solidFill>
                <a:latin typeface="Consolas" charset="0"/>
              </a:rPr>
              <a:t>(Student), size, file_ptr);</a:t>
            </a:r>
          </a:p>
          <a:p>
            <a:r>
              <a:rPr lang="en-US">
                <a:solidFill>
                  <a:prstClr val="black"/>
                </a:solidFill>
                <a:latin typeface="Consolas" charset="0"/>
              </a:rPr>
              <a:t>	fclose(file_ptr);</a:t>
            </a:r>
          </a:p>
          <a:p>
            <a:r>
              <a:rPr lang="en-US">
                <a:solidFill>
                  <a:prstClr val="black"/>
                </a:solidFill>
                <a:latin typeface="Consolas" charset="0"/>
              </a:rPr>
              <a:t>}</a:t>
            </a:r>
          </a:p>
        </p:txBody>
      </p:sp>
    </p:spTree>
    <p:extLst>
      <p:ext uri="{BB962C8B-B14F-4D97-AF65-F5344CB8AC3E}">
        <p14:creationId xmlns:p14="http://schemas.microsoft.com/office/powerpoint/2010/main" val="18212380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Tập tin nhị phân : Ghi tập tin </a:t>
            </a:r>
            <a:br>
              <a:rPr lang="vi-VN"/>
            </a:br>
            <a:r>
              <a:rPr lang="vi-VN" sz="2000" b="1">
                <a:solidFill>
                  <a:srgbClr val="0432FF"/>
                </a:solidFill>
              </a:rPr>
              <a:t>Các thao tác</a:t>
            </a:r>
            <a:endParaRPr lang="en-US" b="1">
              <a:solidFill>
                <a:srgbClr val="0432FF"/>
              </a:solidFill>
            </a:endParaRPr>
          </a:p>
        </p:txBody>
      </p:sp>
      <p:sp>
        <p:nvSpPr>
          <p:cNvPr id="4" name="Rectangle 3"/>
          <p:cNvSpPr/>
          <p:nvPr/>
        </p:nvSpPr>
        <p:spPr>
          <a:xfrm>
            <a:off x="895350" y="1905000"/>
            <a:ext cx="7429500" cy="2585323"/>
          </a:xfrm>
          <a:prstGeom prst="rect">
            <a:avLst/>
          </a:prstGeom>
          <a:solidFill>
            <a:schemeClr val="bg2">
              <a:lumMod val="10000"/>
              <a:lumOff val="90000"/>
            </a:schemeClr>
          </a:solidFill>
        </p:spPr>
        <p:txBody>
          <a:bodyPr wrap="square">
            <a:spAutoFit/>
          </a:bodyPr>
          <a:lstStyle/>
          <a:p>
            <a:r>
              <a:rPr lang="en-US">
                <a:solidFill>
                  <a:srgbClr val="0000FF"/>
                </a:solidFill>
                <a:latin typeface="Consolas" charset="0"/>
              </a:rPr>
              <a:t>void</a:t>
            </a:r>
            <a:r>
              <a:rPr lang="en-US">
                <a:solidFill>
                  <a:prstClr val="black"/>
                </a:solidFill>
                <a:latin typeface="Consolas" charset="0"/>
              </a:rPr>
              <a:t> in_du_lieu(Student *list, </a:t>
            </a:r>
            <a:r>
              <a:rPr lang="en-US">
                <a:solidFill>
                  <a:srgbClr val="0000FF"/>
                </a:solidFill>
                <a:latin typeface="Consolas" charset="0"/>
              </a:rPr>
              <a:t>int</a:t>
            </a:r>
            <a:r>
              <a:rPr lang="en-US">
                <a:solidFill>
                  <a:prstClr val="black"/>
                </a:solidFill>
                <a:latin typeface="Consolas" charset="0"/>
              </a:rPr>
              <a:t> size){</a:t>
            </a:r>
          </a:p>
          <a:p>
            <a:r>
              <a:rPr lang="en-US">
                <a:solidFill>
                  <a:prstClr val="black"/>
                </a:solidFill>
                <a:latin typeface="Consolas" charset="0"/>
              </a:rPr>
              <a:t>	</a:t>
            </a:r>
            <a:r>
              <a:rPr lang="en-US">
                <a:solidFill>
                  <a:srgbClr val="0000FF"/>
                </a:solidFill>
                <a:latin typeface="Consolas" charset="0"/>
              </a:rPr>
              <a:t>for</a:t>
            </a:r>
            <a:r>
              <a:rPr lang="en-US">
                <a:solidFill>
                  <a:prstClr val="black"/>
                </a:solidFill>
                <a:latin typeface="Consolas" charset="0"/>
              </a:rPr>
              <a:t>(</a:t>
            </a:r>
            <a:r>
              <a:rPr lang="en-US">
                <a:solidFill>
                  <a:srgbClr val="0000FF"/>
                </a:solidFill>
                <a:latin typeface="Consolas" charset="0"/>
              </a:rPr>
              <a:t>int</a:t>
            </a:r>
            <a:r>
              <a:rPr lang="en-US">
                <a:solidFill>
                  <a:prstClr val="black"/>
                </a:solidFill>
                <a:latin typeface="Consolas" charset="0"/>
              </a:rPr>
              <a:t> i=0; i&lt; size; i++){</a:t>
            </a:r>
          </a:p>
          <a:p>
            <a:r>
              <a:rPr lang="pt-BR">
                <a:solidFill>
                  <a:prstClr val="black"/>
                </a:solidFill>
                <a:latin typeface="Consolas" charset="0"/>
              </a:rPr>
              <a:t>		printf(</a:t>
            </a:r>
            <a:r>
              <a:rPr lang="pt-BR">
                <a:solidFill>
                  <a:srgbClr val="A31515"/>
                </a:solidFill>
                <a:latin typeface="Consolas" charset="0"/>
              </a:rPr>
              <a:t>"%-20s:%-5.1f,%-5.1f,%-5.1f\n"</a:t>
            </a:r>
            <a:r>
              <a:rPr lang="pt-BR">
                <a:solidFill>
                  <a:prstClr val="black"/>
                </a:solidFill>
                <a:latin typeface="Consolas" charset="0"/>
              </a:rPr>
              <a:t>, </a:t>
            </a:r>
          </a:p>
          <a:p>
            <a:r>
              <a:rPr lang="en-US">
                <a:solidFill>
                  <a:prstClr val="black"/>
                </a:solidFill>
                <a:latin typeface="Consolas" charset="0"/>
              </a:rPr>
              <a:t>			list[i].name, </a:t>
            </a:r>
          </a:p>
          <a:p>
            <a:r>
              <a:rPr lang="en-US">
                <a:solidFill>
                  <a:prstClr val="black"/>
                </a:solidFill>
                <a:latin typeface="Consolas" charset="0"/>
              </a:rPr>
              <a:t>			list[i].math, </a:t>
            </a:r>
          </a:p>
          <a:p>
            <a:r>
              <a:rPr lang="en-US">
                <a:solidFill>
                  <a:prstClr val="black"/>
                </a:solidFill>
                <a:latin typeface="Consolas" charset="0"/>
              </a:rPr>
              <a:t>			list[i].physics, </a:t>
            </a:r>
          </a:p>
          <a:p>
            <a:r>
              <a:rPr lang="en-US">
                <a:solidFill>
                  <a:prstClr val="black"/>
                </a:solidFill>
                <a:latin typeface="Consolas" charset="0"/>
              </a:rPr>
              <a:t>			list[i].english);</a:t>
            </a:r>
          </a:p>
          <a:p>
            <a:r>
              <a:rPr lang="en-US">
                <a:solidFill>
                  <a:prstClr val="black"/>
                </a:solidFill>
                <a:latin typeface="Consolas" charset="0"/>
              </a:rPr>
              <a:t>	}</a:t>
            </a:r>
          </a:p>
          <a:p>
            <a:r>
              <a:rPr lang="en-US">
                <a:solidFill>
                  <a:prstClr val="black"/>
                </a:solidFill>
                <a:latin typeface="Consolas" charset="0"/>
              </a:rPr>
              <a:t>}</a:t>
            </a:r>
          </a:p>
        </p:txBody>
      </p:sp>
    </p:spTree>
    <p:extLst>
      <p:ext uri="{BB962C8B-B14F-4D97-AF65-F5344CB8AC3E}">
        <p14:creationId xmlns:p14="http://schemas.microsoft.com/office/powerpoint/2010/main" val="10221646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Tập tin nhị phân : Đọc tập tin </a:t>
            </a:r>
            <a:br>
              <a:rPr lang="vi-VN"/>
            </a:br>
            <a:r>
              <a:rPr lang="vi-VN" sz="2000" b="1">
                <a:solidFill>
                  <a:srgbClr val="0432FF"/>
                </a:solidFill>
              </a:rPr>
              <a:t>Các thao tác</a:t>
            </a:r>
            <a:endParaRPr lang="en-US" b="1">
              <a:solidFill>
                <a:srgbClr val="0432FF"/>
              </a:solidFill>
            </a:endParaRPr>
          </a:p>
        </p:txBody>
      </p:sp>
      <p:sp>
        <p:nvSpPr>
          <p:cNvPr id="5" name="Rectangle 4"/>
          <p:cNvSpPr/>
          <p:nvPr/>
        </p:nvSpPr>
        <p:spPr>
          <a:xfrm>
            <a:off x="990600" y="2743200"/>
            <a:ext cx="6781800" cy="2031325"/>
          </a:xfrm>
          <a:prstGeom prst="rect">
            <a:avLst/>
          </a:prstGeom>
          <a:solidFill>
            <a:schemeClr val="bg2">
              <a:lumMod val="10000"/>
              <a:lumOff val="90000"/>
            </a:schemeClr>
          </a:solidFill>
        </p:spPr>
        <p:txBody>
          <a:bodyPr wrap="square">
            <a:spAutoFit/>
          </a:bodyPr>
          <a:lstStyle/>
          <a:p>
            <a:r>
              <a:rPr lang="en-US">
                <a:solidFill>
                  <a:prstClr val="black"/>
                </a:solidFill>
                <a:latin typeface="Consolas" charset="0"/>
              </a:rPr>
              <a:t>	FILE* file_ptr = NULL;</a:t>
            </a:r>
          </a:p>
          <a:p>
            <a:r>
              <a:rPr lang="en-US">
                <a:solidFill>
                  <a:prstClr val="black"/>
                </a:solidFill>
                <a:latin typeface="Consolas" charset="0"/>
              </a:rPr>
              <a:t>	file_ptr = fopen(file, </a:t>
            </a:r>
            <a:r>
              <a:rPr lang="en-US">
                <a:solidFill>
                  <a:srgbClr val="A31515"/>
                </a:solidFill>
                <a:latin typeface="Consolas" charset="0"/>
              </a:rPr>
              <a:t>"rb"</a:t>
            </a:r>
            <a:r>
              <a:rPr lang="en-US">
                <a:solidFill>
                  <a:prstClr val="black"/>
                </a:solidFill>
                <a:latin typeface="Consolas" charset="0"/>
              </a:rPr>
              <a:t>);</a:t>
            </a:r>
          </a:p>
          <a:p>
            <a:r>
              <a:rPr lang="en-US">
                <a:solidFill>
                  <a:prstClr val="black"/>
                </a:solidFill>
                <a:latin typeface="Consolas" charset="0"/>
              </a:rPr>
              <a:t>	</a:t>
            </a:r>
            <a:r>
              <a:rPr lang="en-US">
                <a:solidFill>
                  <a:srgbClr val="0000FF"/>
                </a:solidFill>
                <a:latin typeface="Consolas" charset="0"/>
              </a:rPr>
              <a:t>if</a:t>
            </a:r>
            <a:r>
              <a:rPr lang="en-US">
                <a:solidFill>
                  <a:prstClr val="black"/>
                </a:solidFill>
                <a:latin typeface="Consolas" charset="0"/>
              </a:rPr>
              <a:t>(file_ptr == NULL){</a:t>
            </a:r>
          </a:p>
          <a:p>
            <a:r>
              <a:rPr lang="en-US">
                <a:solidFill>
                  <a:prstClr val="black"/>
                </a:solidFill>
                <a:latin typeface="Consolas" charset="0"/>
              </a:rPr>
              <a:t>		perror(</a:t>
            </a:r>
            <a:r>
              <a:rPr lang="en-US">
                <a:solidFill>
                  <a:srgbClr val="A31515"/>
                </a:solidFill>
                <a:latin typeface="Consolas" charset="0"/>
              </a:rPr>
              <a:t>"Error in open file: "</a:t>
            </a:r>
            <a:r>
              <a:rPr lang="en-US">
                <a:solidFill>
                  <a:prstClr val="black"/>
                </a:solidFill>
                <a:latin typeface="Consolas" charset="0"/>
              </a:rPr>
              <a:t>);</a:t>
            </a:r>
          </a:p>
          <a:p>
            <a:r>
              <a:rPr lang="en-US">
                <a:solidFill>
                  <a:prstClr val="black"/>
                </a:solidFill>
                <a:latin typeface="Consolas" charset="0"/>
              </a:rPr>
              <a:t>		system(</a:t>
            </a:r>
            <a:r>
              <a:rPr lang="en-US">
                <a:solidFill>
                  <a:srgbClr val="A31515"/>
                </a:solidFill>
                <a:latin typeface="Consolas" charset="0"/>
              </a:rPr>
              <a:t>"pause"</a:t>
            </a:r>
            <a:r>
              <a:rPr lang="en-US">
                <a:solidFill>
                  <a:prstClr val="black"/>
                </a:solidFill>
                <a:latin typeface="Consolas" charset="0"/>
              </a:rPr>
              <a:t>);</a:t>
            </a:r>
          </a:p>
          <a:p>
            <a:r>
              <a:rPr lang="en-US">
                <a:solidFill>
                  <a:prstClr val="black"/>
                </a:solidFill>
                <a:latin typeface="Consolas" charset="0"/>
              </a:rPr>
              <a:t>		exit(EXIT_FAILURE);</a:t>
            </a:r>
          </a:p>
          <a:p>
            <a:r>
              <a:rPr lang="en-US">
                <a:solidFill>
                  <a:prstClr val="black"/>
                </a:solidFill>
                <a:latin typeface="Consolas" charset="0"/>
              </a:rPr>
              <a:t>	}</a:t>
            </a:r>
          </a:p>
        </p:txBody>
      </p:sp>
      <p:sp>
        <p:nvSpPr>
          <p:cNvPr id="6" name="TextBox 5"/>
          <p:cNvSpPr txBox="1"/>
          <p:nvPr/>
        </p:nvSpPr>
        <p:spPr>
          <a:xfrm>
            <a:off x="3999195" y="2057400"/>
            <a:ext cx="1221809" cy="369332"/>
          </a:xfrm>
          <a:prstGeom prst="rect">
            <a:avLst/>
          </a:prstGeom>
          <a:solidFill>
            <a:srgbClr val="92D050"/>
          </a:solidFill>
        </p:spPr>
        <p:txBody>
          <a:bodyPr wrap="none" rtlCol="0">
            <a:spAutoFit/>
          </a:bodyPr>
          <a:lstStyle/>
          <a:p>
            <a:r>
              <a:rPr lang="vi-VN"/>
              <a:t>Mở tập tin</a:t>
            </a:r>
            <a:endParaRPr lang="en-US"/>
          </a:p>
        </p:txBody>
      </p:sp>
    </p:spTree>
    <p:extLst>
      <p:ext uri="{BB962C8B-B14F-4D97-AF65-F5344CB8AC3E}">
        <p14:creationId xmlns:p14="http://schemas.microsoft.com/office/powerpoint/2010/main" val="383017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Các loại tập tin</a:t>
            </a:r>
          </a:p>
        </p:txBody>
      </p:sp>
      <p:sp>
        <p:nvSpPr>
          <p:cNvPr id="3" name="Content Placeholder 2"/>
          <p:cNvSpPr>
            <a:spLocks noGrp="1"/>
          </p:cNvSpPr>
          <p:nvPr>
            <p:ph idx="1"/>
          </p:nvPr>
        </p:nvSpPr>
        <p:spPr/>
        <p:txBody>
          <a:bodyPr/>
          <a:lstStyle/>
          <a:p>
            <a:r>
              <a:rPr lang="vi-VN"/>
              <a:t>Tập tin văn bản (text)</a:t>
            </a:r>
          </a:p>
          <a:p>
            <a:pPr lvl="1"/>
            <a:r>
              <a:rPr lang="vi-VN"/>
              <a:t>Các byte trong mô hình tập tin chứa các ký tự đọc được (có nghĩa) bởi con người</a:t>
            </a:r>
          </a:p>
          <a:p>
            <a:pPr lvl="1"/>
            <a:r>
              <a:rPr lang="vi-VN"/>
              <a:t>Tập tin có thể mở ra để đọc và thay đổi bởi chương trình soạn thảo văn bản như NOTEPAD.</a:t>
            </a:r>
          </a:p>
          <a:p>
            <a:pPr lvl="1"/>
            <a:endParaRPr lang="en-US"/>
          </a:p>
          <a:p>
            <a:r>
              <a:rPr lang="vi-VN"/>
              <a:t>Tập tin nhị phân (binary)</a:t>
            </a:r>
          </a:p>
          <a:p>
            <a:pPr lvl="1"/>
            <a:r>
              <a:rPr lang="vi-VN"/>
              <a:t>Được tạo bởi chương trình nào đó, không dành cho con người đọc và hiểu trực tiếp bằng NOTEPAD</a:t>
            </a:r>
          </a:p>
          <a:p>
            <a:pPr lvl="1"/>
            <a:endParaRPr lang="vi-VN"/>
          </a:p>
          <a:p>
            <a:pPr lvl="1"/>
            <a:r>
              <a:rPr lang="vi-VN"/>
              <a:t>Tập tin dành riêng cho chương trình nào đó đọc và diễn dịch theo ý của chương trình đó.</a:t>
            </a:r>
          </a:p>
        </p:txBody>
      </p:sp>
    </p:spTree>
    <p:extLst>
      <p:ext uri="{BB962C8B-B14F-4D97-AF65-F5344CB8AC3E}">
        <p14:creationId xmlns:p14="http://schemas.microsoft.com/office/powerpoint/2010/main" val="4982081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Tập tin nhị phân : Đọc tập tin </a:t>
            </a:r>
            <a:br>
              <a:rPr lang="vi-VN"/>
            </a:br>
            <a:r>
              <a:rPr lang="vi-VN" sz="2000" b="1">
                <a:solidFill>
                  <a:srgbClr val="0432FF"/>
                </a:solidFill>
              </a:rPr>
              <a:t>Các thao tác</a:t>
            </a:r>
            <a:endParaRPr lang="en-US" b="1">
              <a:solidFill>
                <a:srgbClr val="0432FF"/>
              </a:solidFill>
            </a:endParaRPr>
          </a:p>
        </p:txBody>
      </p:sp>
      <p:sp>
        <p:nvSpPr>
          <p:cNvPr id="4" name="Rectangle 3"/>
          <p:cNvSpPr/>
          <p:nvPr/>
        </p:nvSpPr>
        <p:spPr>
          <a:xfrm>
            <a:off x="152400" y="2286000"/>
            <a:ext cx="8610600" cy="3139321"/>
          </a:xfrm>
          <a:prstGeom prst="rect">
            <a:avLst/>
          </a:prstGeom>
          <a:solidFill>
            <a:schemeClr val="bg2">
              <a:lumMod val="10000"/>
              <a:lumOff val="90000"/>
            </a:schemeClr>
          </a:solidFill>
        </p:spPr>
        <p:txBody>
          <a:bodyPr wrap="square">
            <a:spAutoFit/>
          </a:bodyPr>
          <a:lstStyle/>
          <a:p>
            <a:r>
              <a:rPr lang="fr-FR">
                <a:solidFill>
                  <a:prstClr val="black"/>
                </a:solidFill>
                <a:latin typeface="Consolas" charset="0"/>
              </a:rPr>
              <a:t>	</a:t>
            </a:r>
            <a:r>
              <a:rPr lang="fr-FR">
                <a:solidFill>
                  <a:srgbClr val="0000FF"/>
                </a:solidFill>
                <a:latin typeface="Consolas" charset="0"/>
              </a:rPr>
              <a:t>int</a:t>
            </a:r>
            <a:r>
              <a:rPr lang="fr-FR">
                <a:solidFill>
                  <a:prstClr val="black"/>
                </a:solidFill>
                <a:latin typeface="Consolas" charset="0"/>
              </a:rPr>
              <a:t> c= 0;</a:t>
            </a:r>
          </a:p>
          <a:p>
            <a:r>
              <a:rPr lang="pt-BR">
                <a:solidFill>
                  <a:prstClr val="black"/>
                </a:solidFill>
                <a:latin typeface="Consolas" charset="0"/>
              </a:rPr>
              <a:t>	</a:t>
            </a:r>
            <a:r>
              <a:rPr lang="pt-BR">
                <a:solidFill>
                  <a:srgbClr val="0000FF"/>
                </a:solidFill>
                <a:latin typeface="Consolas" charset="0"/>
              </a:rPr>
              <a:t>int</a:t>
            </a:r>
            <a:r>
              <a:rPr lang="pt-BR">
                <a:solidFill>
                  <a:prstClr val="black"/>
                </a:solidFill>
                <a:latin typeface="Consolas" charset="0"/>
              </a:rPr>
              <a:t> num = 0;</a:t>
            </a:r>
          </a:p>
          <a:p>
            <a:r>
              <a:rPr lang="pt-BR">
                <a:solidFill>
                  <a:prstClr val="black"/>
                </a:solidFill>
                <a:latin typeface="Consolas" charset="0"/>
              </a:rPr>
              <a:t>	</a:t>
            </a:r>
            <a:r>
              <a:rPr lang="pt-BR">
                <a:solidFill>
                  <a:srgbClr val="0000FF"/>
                </a:solidFill>
                <a:latin typeface="Consolas" charset="0"/>
              </a:rPr>
              <a:t>while</a:t>
            </a:r>
            <a:r>
              <a:rPr lang="pt-BR">
                <a:solidFill>
                  <a:prstClr val="black"/>
                </a:solidFill>
                <a:latin typeface="Consolas" charset="0"/>
              </a:rPr>
              <a:t>(</a:t>
            </a:r>
            <a:r>
              <a:rPr lang="pt-BR">
                <a:solidFill>
                  <a:srgbClr val="0000FF"/>
                </a:solidFill>
                <a:latin typeface="Consolas" charset="0"/>
              </a:rPr>
              <a:t>true</a:t>
            </a:r>
            <a:r>
              <a:rPr lang="pt-BR">
                <a:solidFill>
                  <a:prstClr val="black"/>
                </a:solidFill>
                <a:latin typeface="Consolas" charset="0"/>
              </a:rPr>
              <a:t>){</a:t>
            </a:r>
          </a:p>
          <a:p>
            <a:r>
              <a:rPr lang="pt-BR">
                <a:solidFill>
                  <a:prstClr val="black"/>
                </a:solidFill>
                <a:latin typeface="Consolas" charset="0"/>
              </a:rPr>
              <a:t>		num = fread(&amp;list[c], </a:t>
            </a:r>
            <a:r>
              <a:rPr lang="pt-BR">
                <a:solidFill>
                  <a:srgbClr val="0000FF"/>
                </a:solidFill>
                <a:latin typeface="Consolas" charset="0"/>
              </a:rPr>
              <a:t>sizeof</a:t>
            </a:r>
            <a:r>
              <a:rPr lang="pt-BR">
                <a:solidFill>
                  <a:prstClr val="black"/>
                </a:solidFill>
                <a:latin typeface="Consolas" charset="0"/>
              </a:rPr>
              <a:t>(Student), 1, file_ptr);</a:t>
            </a:r>
          </a:p>
          <a:p>
            <a:r>
              <a:rPr lang="is-IS">
                <a:solidFill>
                  <a:prstClr val="black"/>
                </a:solidFill>
                <a:latin typeface="Consolas" charset="0"/>
              </a:rPr>
              <a:t>		</a:t>
            </a:r>
            <a:r>
              <a:rPr lang="is-IS">
                <a:solidFill>
                  <a:srgbClr val="0000FF"/>
                </a:solidFill>
                <a:latin typeface="Consolas" charset="0"/>
              </a:rPr>
              <a:t>if</a:t>
            </a:r>
            <a:r>
              <a:rPr lang="is-IS">
                <a:solidFill>
                  <a:prstClr val="black"/>
                </a:solidFill>
                <a:latin typeface="Consolas" charset="0"/>
              </a:rPr>
              <a:t>(num != 1){</a:t>
            </a:r>
          </a:p>
          <a:p>
            <a:r>
              <a:rPr lang="en-US">
                <a:solidFill>
                  <a:prstClr val="black"/>
                </a:solidFill>
                <a:latin typeface="Consolas" charset="0"/>
              </a:rPr>
              <a:t>			</a:t>
            </a:r>
            <a:r>
              <a:rPr lang="en-US">
                <a:solidFill>
                  <a:srgbClr val="0000FF"/>
                </a:solidFill>
                <a:latin typeface="Consolas" charset="0"/>
              </a:rPr>
              <a:t>break</a:t>
            </a:r>
            <a:r>
              <a:rPr lang="en-US">
                <a:solidFill>
                  <a:prstClr val="black"/>
                </a:solidFill>
                <a:latin typeface="Consolas" charset="0"/>
              </a:rPr>
              <a:t>;</a:t>
            </a:r>
          </a:p>
          <a:p>
            <a:r>
              <a:rPr lang="en-US">
                <a:solidFill>
                  <a:prstClr val="black"/>
                </a:solidFill>
                <a:latin typeface="Consolas" charset="0"/>
              </a:rPr>
              <a:t>		}</a:t>
            </a:r>
          </a:p>
          <a:p>
            <a:r>
              <a:rPr lang="de-DE">
                <a:solidFill>
                  <a:prstClr val="black"/>
                </a:solidFill>
                <a:latin typeface="Consolas" charset="0"/>
              </a:rPr>
              <a:t>		c++;</a:t>
            </a:r>
          </a:p>
          <a:p>
            <a:r>
              <a:rPr lang="de-DE">
                <a:solidFill>
                  <a:prstClr val="black"/>
                </a:solidFill>
                <a:latin typeface="Consolas" charset="0"/>
              </a:rPr>
              <a:t>	}</a:t>
            </a:r>
          </a:p>
          <a:p>
            <a:r>
              <a:rPr lang="tr-TR">
                <a:solidFill>
                  <a:prstClr val="black"/>
                </a:solidFill>
                <a:latin typeface="Consolas" charset="0"/>
              </a:rPr>
              <a:t>	*size = c;</a:t>
            </a:r>
          </a:p>
          <a:p>
            <a:endParaRPr lang="de-DE">
              <a:solidFill>
                <a:prstClr val="black"/>
              </a:solidFill>
              <a:latin typeface="Consolas" charset="0"/>
            </a:endParaRPr>
          </a:p>
        </p:txBody>
      </p:sp>
      <p:sp>
        <p:nvSpPr>
          <p:cNvPr id="5" name="TextBox 4"/>
          <p:cNvSpPr txBox="1"/>
          <p:nvPr/>
        </p:nvSpPr>
        <p:spPr>
          <a:xfrm>
            <a:off x="3736303" y="1676400"/>
            <a:ext cx="1747594" cy="369332"/>
          </a:xfrm>
          <a:prstGeom prst="rect">
            <a:avLst/>
          </a:prstGeom>
          <a:solidFill>
            <a:srgbClr val="92D050"/>
          </a:solidFill>
        </p:spPr>
        <p:txBody>
          <a:bodyPr wrap="none" rtlCol="0">
            <a:spAutoFit/>
          </a:bodyPr>
          <a:lstStyle/>
          <a:p>
            <a:r>
              <a:rPr lang="vi-VN"/>
              <a:t>Đọc từng hồ sơ</a:t>
            </a:r>
            <a:endParaRPr lang="en-US"/>
          </a:p>
        </p:txBody>
      </p:sp>
    </p:spTree>
    <p:extLst>
      <p:ext uri="{BB962C8B-B14F-4D97-AF65-F5344CB8AC3E}">
        <p14:creationId xmlns:p14="http://schemas.microsoft.com/office/powerpoint/2010/main" val="10653298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Tập tin nhị phân : Đọc tập tin </a:t>
            </a:r>
            <a:br>
              <a:rPr lang="vi-VN"/>
            </a:br>
            <a:r>
              <a:rPr lang="vi-VN" sz="2000" b="1">
                <a:solidFill>
                  <a:srgbClr val="0432FF"/>
                </a:solidFill>
              </a:rPr>
              <a:t>Các thao tác</a:t>
            </a:r>
            <a:endParaRPr lang="en-US" b="1">
              <a:solidFill>
                <a:srgbClr val="0432FF"/>
              </a:solidFill>
            </a:endParaRPr>
          </a:p>
        </p:txBody>
      </p:sp>
      <p:sp>
        <p:nvSpPr>
          <p:cNvPr id="5" name="TextBox 4"/>
          <p:cNvSpPr txBox="1"/>
          <p:nvPr/>
        </p:nvSpPr>
        <p:spPr>
          <a:xfrm>
            <a:off x="3736303" y="1676400"/>
            <a:ext cx="1457450" cy="369332"/>
          </a:xfrm>
          <a:prstGeom prst="rect">
            <a:avLst/>
          </a:prstGeom>
          <a:solidFill>
            <a:srgbClr val="92D050"/>
          </a:solidFill>
        </p:spPr>
        <p:txBody>
          <a:bodyPr wrap="none" rtlCol="0">
            <a:spAutoFit/>
          </a:bodyPr>
          <a:lstStyle/>
          <a:p>
            <a:r>
              <a:rPr lang="vi-VN"/>
              <a:t>Đóng tâp tin</a:t>
            </a:r>
            <a:endParaRPr lang="en-US"/>
          </a:p>
        </p:txBody>
      </p:sp>
      <p:sp>
        <p:nvSpPr>
          <p:cNvPr id="3" name="Rectangle 2"/>
          <p:cNvSpPr/>
          <p:nvPr/>
        </p:nvSpPr>
        <p:spPr>
          <a:xfrm>
            <a:off x="2286000" y="3105835"/>
            <a:ext cx="4572000" cy="369332"/>
          </a:xfrm>
          <a:prstGeom prst="rect">
            <a:avLst/>
          </a:prstGeom>
          <a:solidFill>
            <a:schemeClr val="bg2">
              <a:lumMod val="10000"/>
              <a:lumOff val="90000"/>
            </a:schemeClr>
          </a:solidFill>
        </p:spPr>
        <p:txBody>
          <a:bodyPr>
            <a:spAutoFit/>
          </a:bodyPr>
          <a:lstStyle/>
          <a:p>
            <a:r>
              <a:rPr lang="tr-TR">
                <a:solidFill>
                  <a:prstClr val="black"/>
                </a:solidFill>
                <a:latin typeface="Consolas" charset="0"/>
              </a:rPr>
              <a:t>fclose(file_ptr);</a:t>
            </a:r>
          </a:p>
        </p:txBody>
      </p:sp>
    </p:spTree>
    <p:extLst>
      <p:ext uri="{BB962C8B-B14F-4D97-AF65-F5344CB8AC3E}">
        <p14:creationId xmlns:p14="http://schemas.microsoft.com/office/powerpoint/2010/main" val="16890905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Tập tin nhị phân : Đọc tập tin </a:t>
            </a:r>
            <a:br>
              <a:rPr lang="vi-VN"/>
            </a:br>
            <a:r>
              <a:rPr lang="vi-VN" sz="2000" b="1">
                <a:solidFill>
                  <a:srgbClr val="0432FF"/>
                </a:solidFill>
              </a:rPr>
              <a:t>Các thao tác</a:t>
            </a:r>
            <a:endParaRPr lang="en-US" b="1">
              <a:solidFill>
                <a:srgbClr val="0432FF"/>
              </a:solidFill>
            </a:endParaRPr>
          </a:p>
        </p:txBody>
      </p:sp>
      <p:sp>
        <p:nvSpPr>
          <p:cNvPr id="3" name="Rectangle 2"/>
          <p:cNvSpPr/>
          <p:nvPr/>
        </p:nvSpPr>
        <p:spPr>
          <a:xfrm>
            <a:off x="34636" y="505691"/>
            <a:ext cx="8915400" cy="6186309"/>
          </a:xfrm>
          <a:prstGeom prst="rect">
            <a:avLst/>
          </a:prstGeom>
          <a:solidFill>
            <a:schemeClr val="bg2">
              <a:lumMod val="10000"/>
              <a:lumOff val="90000"/>
            </a:schemeClr>
          </a:solidFill>
        </p:spPr>
        <p:txBody>
          <a:bodyPr wrap="square">
            <a:spAutoFit/>
          </a:bodyPr>
          <a:lstStyle/>
          <a:p>
            <a:r>
              <a:rPr lang="en-US">
                <a:solidFill>
                  <a:srgbClr val="0000FF"/>
                </a:solidFill>
                <a:latin typeface="Consolas" charset="0"/>
              </a:rPr>
              <a:t>void</a:t>
            </a:r>
            <a:r>
              <a:rPr lang="en-US">
                <a:solidFill>
                  <a:prstClr val="black"/>
                </a:solidFill>
                <a:latin typeface="Consolas" charset="0"/>
              </a:rPr>
              <a:t> doc_du_lieu(Student *list, </a:t>
            </a:r>
            <a:r>
              <a:rPr lang="en-US">
                <a:solidFill>
                  <a:srgbClr val="0000FF"/>
                </a:solidFill>
                <a:latin typeface="Consolas" charset="0"/>
              </a:rPr>
              <a:t>int</a:t>
            </a:r>
            <a:r>
              <a:rPr lang="en-US">
                <a:solidFill>
                  <a:prstClr val="black"/>
                </a:solidFill>
                <a:latin typeface="Consolas" charset="0"/>
              </a:rPr>
              <a:t> *size, </a:t>
            </a:r>
            <a:r>
              <a:rPr lang="en-US">
                <a:solidFill>
                  <a:srgbClr val="0000FF"/>
                </a:solidFill>
                <a:latin typeface="Consolas" charset="0"/>
              </a:rPr>
              <a:t>char</a:t>
            </a:r>
            <a:r>
              <a:rPr lang="en-US">
                <a:solidFill>
                  <a:prstClr val="black"/>
                </a:solidFill>
                <a:latin typeface="Consolas" charset="0"/>
              </a:rPr>
              <a:t>* file){</a:t>
            </a:r>
          </a:p>
          <a:p>
            <a:r>
              <a:rPr lang="en-US">
                <a:solidFill>
                  <a:prstClr val="black"/>
                </a:solidFill>
                <a:latin typeface="Consolas" charset="0"/>
              </a:rPr>
              <a:t>	FILE* file_ptr = NULL;</a:t>
            </a:r>
          </a:p>
          <a:p>
            <a:r>
              <a:rPr lang="en-US">
                <a:solidFill>
                  <a:prstClr val="black"/>
                </a:solidFill>
                <a:latin typeface="Consolas" charset="0"/>
              </a:rPr>
              <a:t>	file_ptr = fopen(file, </a:t>
            </a:r>
            <a:r>
              <a:rPr lang="en-US">
                <a:solidFill>
                  <a:srgbClr val="A31515"/>
                </a:solidFill>
                <a:latin typeface="Consolas" charset="0"/>
              </a:rPr>
              <a:t>"rb"</a:t>
            </a:r>
            <a:r>
              <a:rPr lang="en-US">
                <a:solidFill>
                  <a:prstClr val="black"/>
                </a:solidFill>
                <a:latin typeface="Consolas" charset="0"/>
              </a:rPr>
              <a:t>);</a:t>
            </a:r>
          </a:p>
          <a:p>
            <a:r>
              <a:rPr lang="en-US">
                <a:solidFill>
                  <a:prstClr val="black"/>
                </a:solidFill>
                <a:latin typeface="Consolas" charset="0"/>
              </a:rPr>
              <a:t>	</a:t>
            </a:r>
            <a:r>
              <a:rPr lang="en-US">
                <a:solidFill>
                  <a:srgbClr val="0000FF"/>
                </a:solidFill>
                <a:latin typeface="Consolas" charset="0"/>
              </a:rPr>
              <a:t>if</a:t>
            </a:r>
            <a:r>
              <a:rPr lang="en-US">
                <a:solidFill>
                  <a:prstClr val="black"/>
                </a:solidFill>
                <a:latin typeface="Consolas" charset="0"/>
              </a:rPr>
              <a:t>(file_ptr == NULL){</a:t>
            </a:r>
          </a:p>
          <a:p>
            <a:r>
              <a:rPr lang="en-US">
                <a:solidFill>
                  <a:prstClr val="black"/>
                </a:solidFill>
                <a:latin typeface="Consolas" charset="0"/>
              </a:rPr>
              <a:t>		perror(</a:t>
            </a:r>
            <a:r>
              <a:rPr lang="en-US">
                <a:solidFill>
                  <a:srgbClr val="A31515"/>
                </a:solidFill>
                <a:latin typeface="Consolas" charset="0"/>
              </a:rPr>
              <a:t>"Error in open file: "</a:t>
            </a:r>
            <a:r>
              <a:rPr lang="en-US">
                <a:solidFill>
                  <a:prstClr val="black"/>
                </a:solidFill>
                <a:latin typeface="Consolas" charset="0"/>
              </a:rPr>
              <a:t>);</a:t>
            </a:r>
          </a:p>
          <a:p>
            <a:r>
              <a:rPr lang="en-US">
                <a:solidFill>
                  <a:prstClr val="black"/>
                </a:solidFill>
                <a:latin typeface="Consolas" charset="0"/>
              </a:rPr>
              <a:t>		system(</a:t>
            </a:r>
            <a:r>
              <a:rPr lang="en-US">
                <a:solidFill>
                  <a:srgbClr val="A31515"/>
                </a:solidFill>
                <a:latin typeface="Consolas" charset="0"/>
              </a:rPr>
              <a:t>"pause"</a:t>
            </a:r>
            <a:r>
              <a:rPr lang="en-US">
                <a:solidFill>
                  <a:prstClr val="black"/>
                </a:solidFill>
                <a:latin typeface="Consolas" charset="0"/>
              </a:rPr>
              <a:t>);</a:t>
            </a:r>
          </a:p>
          <a:p>
            <a:r>
              <a:rPr lang="en-US">
                <a:solidFill>
                  <a:prstClr val="black"/>
                </a:solidFill>
                <a:latin typeface="Consolas" charset="0"/>
              </a:rPr>
              <a:t>		exit(EXIT_FAILURE);</a:t>
            </a:r>
          </a:p>
          <a:p>
            <a:r>
              <a:rPr lang="en-US">
                <a:solidFill>
                  <a:prstClr val="black"/>
                </a:solidFill>
                <a:latin typeface="Consolas" charset="0"/>
              </a:rPr>
              <a:t>	}</a:t>
            </a:r>
          </a:p>
          <a:p>
            <a:endParaRPr lang="en-US">
              <a:solidFill>
                <a:prstClr val="black"/>
              </a:solidFill>
              <a:latin typeface="Consolas" charset="0"/>
            </a:endParaRPr>
          </a:p>
          <a:p>
            <a:r>
              <a:rPr lang="fr-FR">
                <a:solidFill>
                  <a:prstClr val="black"/>
                </a:solidFill>
                <a:latin typeface="Consolas" charset="0"/>
              </a:rPr>
              <a:t>	</a:t>
            </a:r>
            <a:r>
              <a:rPr lang="fr-FR">
                <a:solidFill>
                  <a:srgbClr val="0000FF"/>
                </a:solidFill>
                <a:latin typeface="Consolas" charset="0"/>
              </a:rPr>
              <a:t>int</a:t>
            </a:r>
            <a:r>
              <a:rPr lang="fr-FR">
                <a:solidFill>
                  <a:prstClr val="black"/>
                </a:solidFill>
                <a:latin typeface="Consolas" charset="0"/>
              </a:rPr>
              <a:t> c= 0;</a:t>
            </a:r>
          </a:p>
          <a:p>
            <a:r>
              <a:rPr lang="pt-BR">
                <a:solidFill>
                  <a:prstClr val="black"/>
                </a:solidFill>
                <a:latin typeface="Consolas" charset="0"/>
              </a:rPr>
              <a:t>	</a:t>
            </a:r>
            <a:r>
              <a:rPr lang="pt-BR">
                <a:solidFill>
                  <a:srgbClr val="0000FF"/>
                </a:solidFill>
                <a:latin typeface="Consolas" charset="0"/>
              </a:rPr>
              <a:t>int</a:t>
            </a:r>
            <a:r>
              <a:rPr lang="pt-BR">
                <a:solidFill>
                  <a:prstClr val="black"/>
                </a:solidFill>
                <a:latin typeface="Consolas" charset="0"/>
              </a:rPr>
              <a:t> num = 0;</a:t>
            </a:r>
          </a:p>
          <a:p>
            <a:r>
              <a:rPr lang="pt-BR">
                <a:solidFill>
                  <a:prstClr val="black"/>
                </a:solidFill>
                <a:latin typeface="Consolas" charset="0"/>
              </a:rPr>
              <a:t>	</a:t>
            </a:r>
            <a:r>
              <a:rPr lang="pt-BR">
                <a:solidFill>
                  <a:srgbClr val="0000FF"/>
                </a:solidFill>
                <a:latin typeface="Consolas" charset="0"/>
              </a:rPr>
              <a:t>while</a:t>
            </a:r>
            <a:r>
              <a:rPr lang="pt-BR">
                <a:solidFill>
                  <a:prstClr val="black"/>
                </a:solidFill>
                <a:latin typeface="Consolas" charset="0"/>
              </a:rPr>
              <a:t>(</a:t>
            </a:r>
            <a:r>
              <a:rPr lang="pt-BR">
                <a:solidFill>
                  <a:srgbClr val="0000FF"/>
                </a:solidFill>
                <a:latin typeface="Consolas" charset="0"/>
              </a:rPr>
              <a:t>true</a:t>
            </a:r>
            <a:r>
              <a:rPr lang="pt-BR">
                <a:solidFill>
                  <a:prstClr val="black"/>
                </a:solidFill>
                <a:latin typeface="Consolas" charset="0"/>
              </a:rPr>
              <a:t>){</a:t>
            </a:r>
          </a:p>
          <a:p>
            <a:r>
              <a:rPr lang="pt-BR">
                <a:solidFill>
                  <a:prstClr val="black"/>
                </a:solidFill>
                <a:latin typeface="Consolas" charset="0"/>
              </a:rPr>
              <a:t>		num = fread(&amp;list[c], </a:t>
            </a:r>
            <a:r>
              <a:rPr lang="pt-BR">
                <a:solidFill>
                  <a:srgbClr val="0000FF"/>
                </a:solidFill>
                <a:latin typeface="Consolas" charset="0"/>
              </a:rPr>
              <a:t>sizeof</a:t>
            </a:r>
            <a:r>
              <a:rPr lang="pt-BR">
                <a:solidFill>
                  <a:prstClr val="black"/>
                </a:solidFill>
                <a:latin typeface="Consolas" charset="0"/>
              </a:rPr>
              <a:t>(Student), 1, file_ptr);</a:t>
            </a:r>
          </a:p>
          <a:p>
            <a:r>
              <a:rPr lang="is-IS">
                <a:solidFill>
                  <a:prstClr val="black"/>
                </a:solidFill>
                <a:latin typeface="Consolas" charset="0"/>
              </a:rPr>
              <a:t>		</a:t>
            </a:r>
            <a:r>
              <a:rPr lang="is-IS">
                <a:solidFill>
                  <a:srgbClr val="0000FF"/>
                </a:solidFill>
                <a:latin typeface="Consolas" charset="0"/>
              </a:rPr>
              <a:t>if</a:t>
            </a:r>
            <a:r>
              <a:rPr lang="is-IS">
                <a:solidFill>
                  <a:prstClr val="black"/>
                </a:solidFill>
                <a:latin typeface="Consolas" charset="0"/>
              </a:rPr>
              <a:t>(num != 1){</a:t>
            </a:r>
          </a:p>
          <a:p>
            <a:r>
              <a:rPr lang="en-US">
                <a:solidFill>
                  <a:prstClr val="black"/>
                </a:solidFill>
                <a:latin typeface="Consolas" charset="0"/>
              </a:rPr>
              <a:t>			</a:t>
            </a:r>
            <a:r>
              <a:rPr lang="en-US">
                <a:solidFill>
                  <a:srgbClr val="0000FF"/>
                </a:solidFill>
                <a:latin typeface="Consolas" charset="0"/>
              </a:rPr>
              <a:t>break</a:t>
            </a:r>
            <a:r>
              <a:rPr lang="en-US">
                <a:solidFill>
                  <a:prstClr val="black"/>
                </a:solidFill>
                <a:latin typeface="Consolas" charset="0"/>
              </a:rPr>
              <a:t>;</a:t>
            </a:r>
          </a:p>
          <a:p>
            <a:r>
              <a:rPr lang="en-US">
                <a:solidFill>
                  <a:prstClr val="black"/>
                </a:solidFill>
                <a:latin typeface="Consolas" charset="0"/>
              </a:rPr>
              <a:t>		}</a:t>
            </a:r>
          </a:p>
          <a:p>
            <a:r>
              <a:rPr lang="de-DE">
                <a:solidFill>
                  <a:prstClr val="black"/>
                </a:solidFill>
                <a:latin typeface="Consolas" charset="0"/>
              </a:rPr>
              <a:t>		c++;</a:t>
            </a:r>
          </a:p>
          <a:p>
            <a:r>
              <a:rPr lang="de-DE">
                <a:solidFill>
                  <a:prstClr val="black"/>
                </a:solidFill>
                <a:latin typeface="Consolas" charset="0"/>
              </a:rPr>
              <a:t>	}</a:t>
            </a:r>
          </a:p>
          <a:p>
            <a:endParaRPr lang="de-DE">
              <a:solidFill>
                <a:prstClr val="black"/>
              </a:solidFill>
              <a:latin typeface="Consolas" charset="0"/>
            </a:endParaRPr>
          </a:p>
          <a:p>
            <a:r>
              <a:rPr lang="tr-TR">
                <a:solidFill>
                  <a:prstClr val="black"/>
                </a:solidFill>
                <a:latin typeface="Consolas" charset="0"/>
              </a:rPr>
              <a:t>	*size = c;</a:t>
            </a:r>
          </a:p>
          <a:p>
            <a:r>
              <a:rPr lang="tr-TR">
                <a:solidFill>
                  <a:prstClr val="black"/>
                </a:solidFill>
                <a:latin typeface="Consolas" charset="0"/>
              </a:rPr>
              <a:t>	fclose(file_ptr);</a:t>
            </a:r>
          </a:p>
          <a:p>
            <a:r>
              <a:rPr lang="tr-TR">
                <a:solidFill>
                  <a:prstClr val="black"/>
                </a:solidFill>
                <a:latin typeface="Consolas" charset="0"/>
              </a:rPr>
              <a:t>}</a:t>
            </a:r>
          </a:p>
        </p:txBody>
      </p:sp>
    </p:spTree>
    <p:extLst>
      <p:ext uri="{BB962C8B-B14F-4D97-AF65-F5344CB8AC3E}">
        <p14:creationId xmlns:p14="http://schemas.microsoft.com/office/powerpoint/2010/main" val="1741506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Các thao tác bắt buộc</a:t>
            </a:r>
          </a:p>
        </p:txBody>
      </p:sp>
      <p:sp>
        <p:nvSpPr>
          <p:cNvPr id="3" name="Content Placeholder 2"/>
          <p:cNvSpPr>
            <a:spLocks noGrp="1"/>
          </p:cNvSpPr>
          <p:nvPr>
            <p:ph idx="1"/>
          </p:nvPr>
        </p:nvSpPr>
        <p:spPr/>
        <p:txBody>
          <a:bodyPr/>
          <a:lstStyle/>
          <a:p>
            <a:r>
              <a:rPr lang="vi-VN"/>
              <a:t>(1) Khai báo sử dụng kiểu dữ liệu tập tin</a:t>
            </a:r>
          </a:p>
          <a:p>
            <a:r>
              <a:rPr lang="vi-VN"/>
              <a:t>(2) Mở tập tin</a:t>
            </a:r>
          </a:p>
          <a:p>
            <a:pPr lvl="1"/>
            <a:r>
              <a:rPr lang="vi-VN"/>
              <a:t>Hàm: </a:t>
            </a:r>
            <a:r>
              <a:rPr lang="vi-VN" b="1">
                <a:solidFill>
                  <a:srgbClr val="0432FF"/>
                </a:solidFill>
              </a:rPr>
              <a:t>fopen, nói sau</a:t>
            </a:r>
            <a:endParaRPr lang="vi-VN"/>
          </a:p>
          <a:p>
            <a:r>
              <a:rPr lang="vi-VN"/>
              <a:t>(3) Thao tác với tập tin</a:t>
            </a:r>
          </a:p>
          <a:p>
            <a:pPr lvl="1"/>
            <a:r>
              <a:rPr lang="vi-VN"/>
              <a:t>Đọc hay ghi dữ liệu</a:t>
            </a:r>
          </a:p>
          <a:p>
            <a:pPr lvl="1"/>
            <a:r>
              <a:rPr lang="vi-VN">
                <a:solidFill>
                  <a:srgbClr val="0432FF"/>
                </a:solidFill>
              </a:rPr>
              <a:t>Mỗi lần đọc hay ghi dữ liệu, thẻ đánh dấu trong tập tin tự động tăng đến phần tử tiếp theo</a:t>
            </a:r>
          </a:p>
          <a:p>
            <a:r>
              <a:rPr lang="vi-VN"/>
              <a:t>(4) Đóng tập tin</a:t>
            </a:r>
          </a:p>
          <a:p>
            <a:pPr lvl="1"/>
            <a:r>
              <a:rPr lang="vi-VN"/>
              <a:t>Hàm: </a:t>
            </a:r>
            <a:r>
              <a:rPr lang="vi-VN" b="1">
                <a:solidFill>
                  <a:srgbClr val="0432FF"/>
                </a:solidFill>
              </a:rPr>
              <a:t>fclose, nói sau</a:t>
            </a:r>
            <a:endParaRPr lang="vi-VN"/>
          </a:p>
        </p:txBody>
      </p:sp>
    </p:spTree>
    <p:extLst>
      <p:ext uri="{BB962C8B-B14F-4D97-AF65-F5344CB8AC3E}">
        <p14:creationId xmlns:p14="http://schemas.microsoft.com/office/powerpoint/2010/main" val="1278240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Các thao tác bắt buộc</a:t>
            </a:r>
            <a:br>
              <a:rPr lang="vi-VN" dirty="0"/>
            </a:br>
            <a:r>
              <a:rPr lang="vi-VN" sz="2000" b="1" dirty="0">
                <a:solidFill>
                  <a:srgbClr val="0432FF"/>
                </a:solidFill>
              </a:rPr>
              <a:t>Thẻ đánh dấu trong tập tin</a:t>
            </a:r>
            <a:endParaRPr lang="vi-VN" b="1" dirty="0">
              <a:solidFill>
                <a:srgbClr val="0432FF"/>
              </a:solidFill>
            </a:endParaRPr>
          </a:p>
        </p:txBody>
      </p:sp>
      <p:grpSp>
        <p:nvGrpSpPr>
          <p:cNvPr id="4" name="Group 3"/>
          <p:cNvGrpSpPr/>
          <p:nvPr/>
        </p:nvGrpSpPr>
        <p:grpSpPr>
          <a:xfrm>
            <a:off x="304800" y="1371600"/>
            <a:ext cx="7984801" cy="1188891"/>
            <a:chOff x="593558" y="2436625"/>
            <a:chExt cx="7984801" cy="1188891"/>
          </a:xfrm>
        </p:grpSpPr>
        <p:sp>
          <p:nvSpPr>
            <p:cNvPr id="5" name="Rectangle 4"/>
            <p:cNvSpPr/>
            <p:nvPr/>
          </p:nvSpPr>
          <p:spPr bwMode="auto">
            <a:xfrm>
              <a:off x="609600" y="3124200"/>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6" name="Rectangle 5"/>
            <p:cNvSpPr/>
            <p:nvPr/>
          </p:nvSpPr>
          <p:spPr bwMode="auto">
            <a:xfrm>
              <a:off x="1114926" y="3124200"/>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7" name="Rectangle 6"/>
            <p:cNvSpPr/>
            <p:nvPr/>
          </p:nvSpPr>
          <p:spPr bwMode="auto">
            <a:xfrm>
              <a:off x="1600200" y="3124200"/>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8" name="Rectangle 7"/>
            <p:cNvSpPr/>
            <p:nvPr/>
          </p:nvSpPr>
          <p:spPr bwMode="auto">
            <a:xfrm>
              <a:off x="2105526" y="3124200"/>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9" name="Rectangle 8"/>
            <p:cNvSpPr/>
            <p:nvPr/>
          </p:nvSpPr>
          <p:spPr bwMode="auto">
            <a:xfrm>
              <a:off x="2600826" y="3124200"/>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0" name="Rectangle 9"/>
            <p:cNvSpPr/>
            <p:nvPr/>
          </p:nvSpPr>
          <p:spPr bwMode="auto">
            <a:xfrm>
              <a:off x="3090110" y="3124200"/>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1" name="Rectangle 10"/>
            <p:cNvSpPr/>
            <p:nvPr/>
          </p:nvSpPr>
          <p:spPr bwMode="auto">
            <a:xfrm>
              <a:off x="3575384" y="3124200"/>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2" name="Rectangle 11"/>
            <p:cNvSpPr/>
            <p:nvPr/>
          </p:nvSpPr>
          <p:spPr bwMode="auto">
            <a:xfrm>
              <a:off x="5051258" y="3130216"/>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3" name="Rectangle 12"/>
            <p:cNvSpPr/>
            <p:nvPr/>
          </p:nvSpPr>
          <p:spPr bwMode="auto">
            <a:xfrm>
              <a:off x="5552574" y="3130216"/>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4" name="Rectangle 13"/>
            <p:cNvSpPr/>
            <p:nvPr/>
          </p:nvSpPr>
          <p:spPr bwMode="auto">
            <a:xfrm>
              <a:off x="6047874" y="3130216"/>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5" name="Rectangle 14"/>
            <p:cNvSpPr/>
            <p:nvPr/>
          </p:nvSpPr>
          <p:spPr bwMode="auto">
            <a:xfrm>
              <a:off x="6543174" y="3130216"/>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6" name="Rectangle 15"/>
            <p:cNvSpPr/>
            <p:nvPr/>
          </p:nvSpPr>
          <p:spPr bwMode="auto">
            <a:xfrm>
              <a:off x="7048500" y="3130216"/>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7" name="Rectangle 16"/>
            <p:cNvSpPr/>
            <p:nvPr/>
          </p:nvSpPr>
          <p:spPr bwMode="auto">
            <a:xfrm>
              <a:off x="7533774" y="3130216"/>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8" name="Rectangle 17"/>
            <p:cNvSpPr/>
            <p:nvPr/>
          </p:nvSpPr>
          <p:spPr bwMode="auto">
            <a:xfrm>
              <a:off x="8039100" y="3130216"/>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9" name="TextBox 18"/>
            <p:cNvSpPr txBox="1"/>
            <p:nvPr/>
          </p:nvSpPr>
          <p:spPr>
            <a:xfrm>
              <a:off x="4357016" y="3048000"/>
              <a:ext cx="492443" cy="461665"/>
            </a:xfrm>
            <a:prstGeom prst="rect">
              <a:avLst/>
            </a:prstGeom>
            <a:noFill/>
          </p:spPr>
          <p:txBody>
            <a:bodyPr wrap="none" rtlCol="0">
              <a:spAutoFit/>
            </a:bodyPr>
            <a:lstStyle/>
            <a:p>
              <a:r>
                <a:rPr lang="is-IS" sz="2400" b="1">
                  <a:solidFill>
                    <a:srgbClr val="0432FF"/>
                  </a:solidFill>
                </a:rPr>
                <a:t>…</a:t>
              </a:r>
              <a:endParaRPr lang="en-US" sz="2400" b="1">
                <a:solidFill>
                  <a:srgbClr val="0432FF"/>
                </a:solidFill>
              </a:endParaRPr>
            </a:p>
          </p:txBody>
        </p:sp>
        <p:sp>
          <p:nvSpPr>
            <p:cNvPr id="20" name="TextBox 19"/>
            <p:cNvSpPr txBox="1"/>
            <p:nvPr/>
          </p:nvSpPr>
          <p:spPr>
            <a:xfrm>
              <a:off x="648530" y="2817625"/>
              <a:ext cx="332142" cy="369332"/>
            </a:xfrm>
            <a:prstGeom prst="rect">
              <a:avLst/>
            </a:prstGeom>
            <a:noFill/>
          </p:spPr>
          <p:txBody>
            <a:bodyPr wrap="none" rtlCol="0">
              <a:spAutoFit/>
            </a:bodyPr>
            <a:lstStyle/>
            <a:p>
              <a:r>
                <a:rPr lang="vi-VN" b="1">
                  <a:solidFill>
                    <a:srgbClr val="0432FF"/>
                  </a:solidFill>
                </a:rPr>
                <a:t>1</a:t>
              </a:r>
              <a:endParaRPr lang="en-US" b="1">
                <a:solidFill>
                  <a:srgbClr val="0432FF"/>
                </a:solidFill>
              </a:endParaRPr>
            </a:p>
          </p:txBody>
        </p:sp>
        <p:sp>
          <p:nvSpPr>
            <p:cNvPr id="21" name="TextBox 20"/>
            <p:cNvSpPr txBox="1"/>
            <p:nvPr/>
          </p:nvSpPr>
          <p:spPr>
            <a:xfrm>
              <a:off x="1153856" y="2817625"/>
              <a:ext cx="332142" cy="369332"/>
            </a:xfrm>
            <a:prstGeom prst="rect">
              <a:avLst/>
            </a:prstGeom>
            <a:noFill/>
          </p:spPr>
          <p:txBody>
            <a:bodyPr wrap="none" rtlCol="0">
              <a:spAutoFit/>
            </a:bodyPr>
            <a:lstStyle/>
            <a:p>
              <a:r>
                <a:rPr lang="vi-VN" b="1">
                  <a:solidFill>
                    <a:srgbClr val="0432FF"/>
                  </a:solidFill>
                </a:rPr>
                <a:t>2</a:t>
              </a:r>
              <a:endParaRPr lang="en-US" b="1">
                <a:solidFill>
                  <a:srgbClr val="0432FF"/>
                </a:solidFill>
              </a:endParaRPr>
            </a:p>
          </p:txBody>
        </p:sp>
        <p:sp>
          <p:nvSpPr>
            <p:cNvPr id="22" name="TextBox 21"/>
            <p:cNvSpPr txBox="1"/>
            <p:nvPr/>
          </p:nvSpPr>
          <p:spPr>
            <a:xfrm>
              <a:off x="1639130" y="2817625"/>
              <a:ext cx="332142" cy="369332"/>
            </a:xfrm>
            <a:prstGeom prst="rect">
              <a:avLst/>
            </a:prstGeom>
            <a:noFill/>
          </p:spPr>
          <p:txBody>
            <a:bodyPr wrap="none" rtlCol="0">
              <a:spAutoFit/>
            </a:bodyPr>
            <a:lstStyle/>
            <a:p>
              <a:r>
                <a:rPr lang="vi-VN" b="1">
                  <a:solidFill>
                    <a:srgbClr val="0432FF"/>
                  </a:solidFill>
                </a:rPr>
                <a:t>3</a:t>
              </a:r>
              <a:endParaRPr lang="en-US" b="1">
                <a:solidFill>
                  <a:srgbClr val="0432FF"/>
                </a:solidFill>
              </a:endParaRPr>
            </a:p>
          </p:txBody>
        </p:sp>
        <p:sp>
          <p:nvSpPr>
            <p:cNvPr id="23" name="TextBox 22"/>
            <p:cNvSpPr txBox="1"/>
            <p:nvPr/>
          </p:nvSpPr>
          <p:spPr>
            <a:xfrm>
              <a:off x="7508415" y="2817625"/>
              <a:ext cx="362600" cy="369332"/>
            </a:xfrm>
            <a:prstGeom prst="rect">
              <a:avLst/>
            </a:prstGeom>
            <a:noFill/>
          </p:spPr>
          <p:txBody>
            <a:bodyPr wrap="none" rtlCol="0">
              <a:spAutoFit/>
            </a:bodyPr>
            <a:lstStyle/>
            <a:p>
              <a:r>
                <a:rPr lang="vi-VN" b="1">
                  <a:solidFill>
                    <a:srgbClr val="0432FF"/>
                  </a:solidFill>
                </a:rPr>
                <a:t>N</a:t>
              </a:r>
              <a:endParaRPr lang="en-US" b="1">
                <a:solidFill>
                  <a:srgbClr val="0432FF"/>
                </a:solidFill>
              </a:endParaRPr>
            </a:p>
          </p:txBody>
        </p:sp>
        <p:cxnSp>
          <p:nvCxnSpPr>
            <p:cNvPr id="24" name="Straight Connector 23"/>
            <p:cNvCxnSpPr/>
            <p:nvPr/>
          </p:nvCxnSpPr>
          <p:spPr bwMode="auto">
            <a:xfrm>
              <a:off x="593558" y="2438400"/>
              <a:ext cx="0" cy="73511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8029074" y="2438400"/>
              <a:ext cx="0" cy="685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Arrow Connector 25"/>
            <p:cNvCxnSpPr/>
            <p:nvPr/>
          </p:nvCxnSpPr>
          <p:spPr bwMode="auto">
            <a:xfrm>
              <a:off x="652642" y="2781300"/>
              <a:ext cx="7327476" cy="0"/>
            </a:xfrm>
            <a:prstGeom prst="straightConnector1">
              <a:avLst/>
            </a:prstGeom>
            <a:solidFill>
              <a:schemeClr val="accent1"/>
            </a:solidFill>
            <a:ln w="9525" cap="flat" cmpd="sng" algn="ctr">
              <a:solidFill>
                <a:srgbClr val="0070C0"/>
              </a:solidFill>
              <a:prstDash val="solid"/>
              <a:round/>
              <a:headEnd type="triangle" w="med" len="med"/>
              <a:tailEnd type="triangle" w="med" len="med"/>
            </a:ln>
            <a:effectLst/>
          </p:spPr>
        </p:cxnSp>
        <p:sp>
          <p:nvSpPr>
            <p:cNvPr id="27" name="TextBox 26"/>
            <p:cNvSpPr txBox="1"/>
            <p:nvPr/>
          </p:nvSpPr>
          <p:spPr>
            <a:xfrm>
              <a:off x="2024340" y="2436625"/>
              <a:ext cx="4607095" cy="369332"/>
            </a:xfrm>
            <a:prstGeom prst="rect">
              <a:avLst/>
            </a:prstGeom>
            <a:noFill/>
          </p:spPr>
          <p:txBody>
            <a:bodyPr wrap="none" rtlCol="0">
              <a:spAutoFit/>
            </a:bodyPr>
            <a:lstStyle/>
            <a:p>
              <a:r>
                <a:rPr lang="vi-VN">
                  <a:solidFill>
                    <a:srgbClr val="0432FF"/>
                  </a:solidFill>
                </a:rPr>
                <a:t>N bytes dữ liệu của một file ở mức mô hình</a:t>
              </a:r>
              <a:endParaRPr lang="en-US">
                <a:solidFill>
                  <a:srgbClr val="0432FF"/>
                </a:solidFill>
              </a:endParaRPr>
            </a:p>
          </p:txBody>
        </p:sp>
        <p:sp>
          <p:nvSpPr>
            <p:cNvPr id="28" name="TextBox 27"/>
            <p:cNvSpPr txBox="1"/>
            <p:nvPr/>
          </p:nvSpPr>
          <p:spPr>
            <a:xfrm>
              <a:off x="7980118" y="3173514"/>
              <a:ext cx="598241" cy="369332"/>
            </a:xfrm>
            <a:prstGeom prst="rect">
              <a:avLst/>
            </a:prstGeom>
            <a:noFill/>
          </p:spPr>
          <p:txBody>
            <a:bodyPr wrap="none" rtlCol="0">
              <a:spAutoFit/>
            </a:bodyPr>
            <a:lstStyle/>
            <a:p>
              <a:r>
                <a:rPr lang="vi-VN"/>
                <a:t>EOF</a:t>
              </a:r>
              <a:endParaRPr lang="en-US"/>
            </a:p>
          </p:txBody>
        </p:sp>
      </p:grpSp>
      <p:sp>
        <p:nvSpPr>
          <p:cNvPr id="32" name="Up Arrow 31"/>
          <p:cNvSpPr/>
          <p:nvPr/>
        </p:nvSpPr>
        <p:spPr bwMode="auto">
          <a:xfrm>
            <a:off x="439029" y="2556251"/>
            <a:ext cx="173628" cy="457200"/>
          </a:xfrm>
          <a:prstGeom prst="upArrow">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33" name="TextBox 32"/>
          <p:cNvSpPr txBox="1"/>
          <p:nvPr/>
        </p:nvSpPr>
        <p:spPr>
          <a:xfrm>
            <a:off x="284018" y="3272544"/>
            <a:ext cx="8194508" cy="646331"/>
          </a:xfrm>
          <a:prstGeom prst="rect">
            <a:avLst/>
          </a:prstGeom>
          <a:noFill/>
        </p:spPr>
        <p:txBody>
          <a:bodyPr wrap="square" rtlCol="0">
            <a:spAutoFit/>
          </a:bodyPr>
          <a:lstStyle/>
          <a:p>
            <a:r>
              <a:rPr lang="vi-VN">
                <a:solidFill>
                  <a:srgbClr val="0432FF"/>
                </a:solidFill>
              </a:rPr>
              <a:t>Sau khi mở tập tin thành công, thẻ đánh dấu tự động chì đến byte đầu tiên của tập tin</a:t>
            </a:r>
            <a:endParaRPr lang="en-US">
              <a:solidFill>
                <a:srgbClr val="0432FF"/>
              </a:solidFill>
            </a:endParaRPr>
          </a:p>
        </p:txBody>
      </p:sp>
    </p:spTree>
    <p:extLst>
      <p:ext uri="{BB962C8B-B14F-4D97-AF65-F5344CB8AC3E}">
        <p14:creationId xmlns:p14="http://schemas.microsoft.com/office/powerpoint/2010/main" val="1658352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Các thao tác bắt buộc</a:t>
            </a:r>
            <a:br>
              <a:rPr lang="vi-VN" dirty="0"/>
            </a:br>
            <a:r>
              <a:rPr lang="vi-VN" sz="2000" b="1" dirty="0">
                <a:solidFill>
                  <a:srgbClr val="0432FF"/>
                </a:solidFill>
              </a:rPr>
              <a:t>Thẻ đánh dấu trong tập tin</a:t>
            </a:r>
            <a:endParaRPr lang="vi-VN" dirty="0"/>
          </a:p>
        </p:txBody>
      </p:sp>
      <p:grpSp>
        <p:nvGrpSpPr>
          <p:cNvPr id="4" name="Group 3"/>
          <p:cNvGrpSpPr/>
          <p:nvPr/>
        </p:nvGrpSpPr>
        <p:grpSpPr>
          <a:xfrm>
            <a:off x="304800" y="1371600"/>
            <a:ext cx="7984801" cy="1188891"/>
            <a:chOff x="593558" y="2436625"/>
            <a:chExt cx="7984801" cy="1188891"/>
          </a:xfrm>
        </p:grpSpPr>
        <p:sp>
          <p:nvSpPr>
            <p:cNvPr id="5" name="Rectangle 4"/>
            <p:cNvSpPr/>
            <p:nvPr/>
          </p:nvSpPr>
          <p:spPr bwMode="auto">
            <a:xfrm>
              <a:off x="609600" y="3124200"/>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6" name="Rectangle 5"/>
            <p:cNvSpPr/>
            <p:nvPr/>
          </p:nvSpPr>
          <p:spPr bwMode="auto">
            <a:xfrm>
              <a:off x="1114926" y="3124200"/>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7" name="Rectangle 6"/>
            <p:cNvSpPr/>
            <p:nvPr/>
          </p:nvSpPr>
          <p:spPr bwMode="auto">
            <a:xfrm>
              <a:off x="1600200" y="3124200"/>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8" name="Rectangle 7"/>
            <p:cNvSpPr/>
            <p:nvPr/>
          </p:nvSpPr>
          <p:spPr bwMode="auto">
            <a:xfrm>
              <a:off x="2105526" y="3124200"/>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9" name="Rectangle 8"/>
            <p:cNvSpPr/>
            <p:nvPr/>
          </p:nvSpPr>
          <p:spPr bwMode="auto">
            <a:xfrm>
              <a:off x="2600826" y="3124200"/>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0" name="Rectangle 9"/>
            <p:cNvSpPr/>
            <p:nvPr/>
          </p:nvSpPr>
          <p:spPr bwMode="auto">
            <a:xfrm>
              <a:off x="3090110" y="3124200"/>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1" name="Rectangle 10"/>
            <p:cNvSpPr/>
            <p:nvPr/>
          </p:nvSpPr>
          <p:spPr bwMode="auto">
            <a:xfrm>
              <a:off x="3575384" y="3124200"/>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2" name="Rectangle 11"/>
            <p:cNvSpPr/>
            <p:nvPr/>
          </p:nvSpPr>
          <p:spPr bwMode="auto">
            <a:xfrm>
              <a:off x="5051258" y="3130216"/>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3" name="Rectangle 12"/>
            <p:cNvSpPr/>
            <p:nvPr/>
          </p:nvSpPr>
          <p:spPr bwMode="auto">
            <a:xfrm>
              <a:off x="5552574" y="3130216"/>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4" name="Rectangle 13"/>
            <p:cNvSpPr/>
            <p:nvPr/>
          </p:nvSpPr>
          <p:spPr bwMode="auto">
            <a:xfrm>
              <a:off x="6047874" y="3130216"/>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5" name="Rectangle 14"/>
            <p:cNvSpPr/>
            <p:nvPr/>
          </p:nvSpPr>
          <p:spPr bwMode="auto">
            <a:xfrm>
              <a:off x="6543174" y="3130216"/>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6" name="Rectangle 15"/>
            <p:cNvSpPr/>
            <p:nvPr/>
          </p:nvSpPr>
          <p:spPr bwMode="auto">
            <a:xfrm>
              <a:off x="7048500" y="3130216"/>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7" name="Rectangle 16"/>
            <p:cNvSpPr/>
            <p:nvPr/>
          </p:nvSpPr>
          <p:spPr bwMode="auto">
            <a:xfrm>
              <a:off x="7533774" y="3130216"/>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8" name="Rectangle 17"/>
            <p:cNvSpPr/>
            <p:nvPr/>
          </p:nvSpPr>
          <p:spPr bwMode="auto">
            <a:xfrm>
              <a:off x="8039100" y="3130216"/>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9" name="TextBox 18"/>
            <p:cNvSpPr txBox="1"/>
            <p:nvPr/>
          </p:nvSpPr>
          <p:spPr>
            <a:xfrm>
              <a:off x="4357016" y="3048000"/>
              <a:ext cx="492443" cy="461665"/>
            </a:xfrm>
            <a:prstGeom prst="rect">
              <a:avLst/>
            </a:prstGeom>
            <a:noFill/>
          </p:spPr>
          <p:txBody>
            <a:bodyPr wrap="none" rtlCol="0">
              <a:spAutoFit/>
            </a:bodyPr>
            <a:lstStyle/>
            <a:p>
              <a:r>
                <a:rPr lang="is-IS" sz="2400" b="1">
                  <a:solidFill>
                    <a:srgbClr val="0432FF"/>
                  </a:solidFill>
                </a:rPr>
                <a:t>…</a:t>
              </a:r>
              <a:endParaRPr lang="en-US" sz="2400" b="1">
                <a:solidFill>
                  <a:srgbClr val="0432FF"/>
                </a:solidFill>
              </a:endParaRPr>
            </a:p>
          </p:txBody>
        </p:sp>
        <p:sp>
          <p:nvSpPr>
            <p:cNvPr id="20" name="TextBox 19"/>
            <p:cNvSpPr txBox="1"/>
            <p:nvPr/>
          </p:nvSpPr>
          <p:spPr>
            <a:xfrm>
              <a:off x="648530" y="2817625"/>
              <a:ext cx="332142" cy="369332"/>
            </a:xfrm>
            <a:prstGeom prst="rect">
              <a:avLst/>
            </a:prstGeom>
            <a:noFill/>
          </p:spPr>
          <p:txBody>
            <a:bodyPr wrap="none" rtlCol="0">
              <a:spAutoFit/>
            </a:bodyPr>
            <a:lstStyle/>
            <a:p>
              <a:r>
                <a:rPr lang="vi-VN" b="1">
                  <a:solidFill>
                    <a:srgbClr val="0432FF"/>
                  </a:solidFill>
                </a:rPr>
                <a:t>1</a:t>
              </a:r>
              <a:endParaRPr lang="en-US" b="1">
                <a:solidFill>
                  <a:srgbClr val="0432FF"/>
                </a:solidFill>
              </a:endParaRPr>
            </a:p>
          </p:txBody>
        </p:sp>
        <p:sp>
          <p:nvSpPr>
            <p:cNvPr id="21" name="TextBox 20"/>
            <p:cNvSpPr txBox="1"/>
            <p:nvPr/>
          </p:nvSpPr>
          <p:spPr>
            <a:xfrm>
              <a:off x="1153856" y="2817625"/>
              <a:ext cx="332142" cy="369332"/>
            </a:xfrm>
            <a:prstGeom prst="rect">
              <a:avLst/>
            </a:prstGeom>
            <a:noFill/>
          </p:spPr>
          <p:txBody>
            <a:bodyPr wrap="none" rtlCol="0">
              <a:spAutoFit/>
            </a:bodyPr>
            <a:lstStyle/>
            <a:p>
              <a:r>
                <a:rPr lang="vi-VN" b="1">
                  <a:solidFill>
                    <a:srgbClr val="0432FF"/>
                  </a:solidFill>
                </a:rPr>
                <a:t>2</a:t>
              </a:r>
              <a:endParaRPr lang="en-US" b="1">
                <a:solidFill>
                  <a:srgbClr val="0432FF"/>
                </a:solidFill>
              </a:endParaRPr>
            </a:p>
          </p:txBody>
        </p:sp>
        <p:sp>
          <p:nvSpPr>
            <p:cNvPr id="22" name="TextBox 21"/>
            <p:cNvSpPr txBox="1"/>
            <p:nvPr/>
          </p:nvSpPr>
          <p:spPr>
            <a:xfrm>
              <a:off x="1639130" y="2817625"/>
              <a:ext cx="332142" cy="369332"/>
            </a:xfrm>
            <a:prstGeom prst="rect">
              <a:avLst/>
            </a:prstGeom>
            <a:noFill/>
          </p:spPr>
          <p:txBody>
            <a:bodyPr wrap="none" rtlCol="0">
              <a:spAutoFit/>
            </a:bodyPr>
            <a:lstStyle/>
            <a:p>
              <a:r>
                <a:rPr lang="vi-VN" b="1">
                  <a:solidFill>
                    <a:srgbClr val="0432FF"/>
                  </a:solidFill>
                </a:rPr>
                <a:t>3</a:t>
              </a:r>
              <a:endParaRPr lang="en-US" b="1">
                <a:solidFill>
                  <a:srgbClr val="0432FF"/>
                </a:solidFill>
              </a:endParaRPr>
            </a:p>
          </p:txBody>
        </p:sp>
        <p:sp>
          <p:nvSpPr>
            <p:cNvPr id="23" name="TextBox 22"/>
            <p:cNvSpPr txBox="1"/>
            <p:nvPr/>
          </p:nvSpPr>
          <p:spPr>
            <a:xfrm>
              <a:off x="7508415" y="2817625"/>
              <a:ext cx="362600" cy="369332"/>
            </a:xfrm>
            <a:prstGeom prst="rect">
              <a:avLst/>
            </a:prstGeom>
            <a:noFill/>
          </p:spPr>
          <p:txBody>
            <a:bodyPr wrap="none" rtlCol="0">
              <a:spAutoFit/>
            </a:bodyPr>
            <a:lstStyle/>
            <a:p>
              <a:r>
                <a:rPr lang="vi-VN" b="1">
                  <a:solidFill>
                    <a:srgbClr val="0432FF"/>
                  </a:solidFill>
                </a:rPr>
                <a:t>N</a:t>
              </a:r>
              <a:endParaRPr lang="en-US" b="1">
                <a:solidFill>
                  <a:srgbClr val="0432FF"/>
                </a:solidFill>
              </a:endParaRPr>
            </a:p>
          </p:txBody>
        </p:sp>
        <p:cxnSp>
          <p:nvCxnSpPr>
            <p:cNvPr id="24" name="Straight Connector 23"/>
            <p:cNvCxnSpPr/>
            <p:nvPr/>
          </p:nvCxnSpPr>
          <p:spPr bwMode="auto">
            <a:xfrm>
              <a:off x="593558" y="2438400"/>
              <a:ext cx="0" cy="73511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8029074" y="2438400"/>
              <a:ext cx="0" cy="685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Arrow Connector 25"/>
            <p:cNvCxnSpPr/>
            <p:nvPr/>
          </p:nvCxnSpPr>
          <p:spPr bwMode="auto">
            <a:xfrm>
              <a:off x="652642" y="2781300"/>
              <a:ext cx="7327476" cy="0"/>
            </a:xfrm>
            <a:prstGeom prst="straightConnector1">
              <a:avLst/>
            </a:prstGeom>
            <a:solidFill>
              <a:schemeClr val="accent1"/>
            </a:solidFill>
            <a:ln w="9525" cap="flat" cmpd="sng" algn="ctr">
              <a:solidFill>
                <a:srgbClr val="0070C0"/>
              </a:solidFill>
              <a:prstDash val="solid"/>
              <a:round/>
              <a:headEnd type="triangle" w="med" len="med"/>
              <a:tailEnd type="triangle" w="med" len="med"/>
            </a:ln>
            <a:effectLst/>
          </p:spPr>
        </p:cxnSp>
        <p:sp>
          <p:nvSpPr>
            <p:cNvPr id="27" name="TextBox 26"/>
            <p:cNvSpPr txBox="1"/>
            <p:nvPr/>
          </p:nvSpPr>
          <p:spPr>
            <a:xfrm>
              <a:off x="2024340" y="2436625"/>
              <a:ext cx="4607095" cy="369332"/>
            </a:xfrm>
            <a:prstGeom prst="rect">
              <a:avLst/>
            </a:prstGeom>
            <a:noFill/>
          </p:spPr>
          <p:txBody>
            <a:bodyPr wrap="none" rtlCol="0">
              <a:spAutoFit/>
            </a:bodyPr>
            <a:lstStyle/>
            <a:p>
              <a:r>
                <a:rPr lang="vi-VN">
                  <a:solidFill>
                    <a:srgbClr val="0432FF"/>
                  </a:solidFill>
                </a:rPr>
                <a:t>N bytes dữ liệu của một file ở mức mô hình</a:t>
              </a:r>
              <a:endParaRPr lang="en-US">
                <a:solidFill>
                  <a:srgbClr val="0432FF"/>
                </a:solidFill>
              </a:endParaRPr>
            </a:p>
          </p:txBody>
        </p:sp>
        <p:sp>
          <p:nvSpPr>
            <p:cNvPr id="28" name="TextBox 27"/>
            <p:cNvSpPr txBox="1"/>
            <p:nvPr/>
          </p:nvSpPr>
          <p:spPr>
            <a:xfrm>
              <a:off x="7980118" y="3173514"/>
              <a:ext cx="598241" cy="369332"/>
            </a:xfrm>
            <a:prstGeom prst="rect">
              <a:avLst/>
            </a:prstGeom>
            <a:noFill/>
          </p:spPr>
          <p:txBody>
            <a:bodyPr wrap="none" rtlCol="0">
              <a:spAutoFit/>
            </a:bodyPr>
            <a:lstStyle/>
            <a:p>
              <a:r>
                <a:rPr lang="vi-VN"/>
                <a:t>EOF</a:t>
              </a:r>
              <a:endParaRPr lang="en-US"/>
            </a:p>
          </p:txBody>
        </p:sp>
      </p:grpSp>
      <p:sp>
        <p:nvSpPr>
          <p:cNvPr id="32" name="Up Arrow 31"/>
          <p:cNvSpPr/>
          <p:nvPr/>
        </p:nvSpPr>
        <p:spPr bwMode="auto">
          <a:xfrm>
            <a:off x="944355" y="2582184"/>
            <a:ext cx="173628" cy="457200"/>
          </a:xfrm>
          <a:prstGeom prst="upArrow">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33" name="TextBox 32"/>
          <p:cNvSpPr txBox="1"/>
          <p:nvPr/>
        </p:nvSpPr>
        <p:spPr>
          <a:xfrm>
            <a:off x="284018" y="3272544"/>
            <a:ext cx="8194508" cy="369332"/>
          </a:xfrm>
          <a:prstGeom prst="rect">
            <a:avLst/>
          </a:prstGeom>
          <a:noFill/>
        </p:spPr>
        <p:txBody>
          <a:bodyPr wrap="square" rtlCol="0">
            <a:spAutoFit/>
          </a:bodyPr>
          <a:lstStyle/>
          <a:p>
            <a:r>
              <a:rPr lang="vi-VN">
                <a:solidFill>
                  <a:srgbClr val="0432FF"/>
                </a:solidFill>
              </a:rPr>
              <a:t>Sau khi đọc 1 byte dữ liệu, ví dụ sử dụng hàm fgetc</a:t>
            </a:r>
            <a:endParaRPr lang="en-US">
              <a:solidFill>
                <a:srgbClr val="0432FF"/>
              </a:solidFill>
            </a:endParaRPr>
          </a:p>
        </p:txBody>
      </p:sp>
    </p:spTree>
    <p:extLst>
      <p:ext uri="{BB962C8B-B14F-4D97-AF65-F5344CB8AC3E}">
        <p14:creationId xmlns:p14="http://schemas.microsoft.com/office/powerpoint/2010/main" val="1555307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Các thao tác bắt buộc</a:t>
            </a:r>
            <a:br>
              <a:rPr lang="vi-VN" dirty="0"/>
            </a:br>
            <a:r>
              <a:rPr lang="vi-VN" sz="2000" b="1" dirty="0">
                <a:solidFill>
                  <a:srgbClr val="0432FF"/>
                </a:solidFill>
              </a:rPr>
              <a:t>Thẻ đánh dấu trong tập tin</a:t>
            </a:r>
            <a:endParaRPr lang="vi-VN" dirty="0"/>
          </a:p>
        </p:txBody>
      </p:sp>
      <p:grpSp>
        <p:nvGrpSpPr>
          <p:cNvPr id="4" name="Group 3"/>
          <p:cNvGrpSpPr/>
          <p:nvPr/>
        </p:nvGrpSpPr>
        <p:grpSpPr>
          <a:xfrm>
            <a:off x="304800" y="1371600"/>
            <a:ext cx="7984801" cy="1188891"/>
            <a:chOff x="593558" y="2436625"/>
            <a:chExt cx="7984801" cy="1188891"/>
          </a:xfrm>
        </p:grpSpPr>
        <p:sp>
          <p:nvSpPr>
            <p:cNvPr id="5" name="Rectangle 4"/>
            <p:cNvSpPr/>
            <p:nvPr/>
          </p:nvSpPr>
          <p:spPr bwMode="auto">
            <a:xfrm>
              <a:off x="609600" y="3124200"/>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6" name="Rectangle 5"/>
            <p:cNvSpPr/>
            <p:nvPr/>
          </p:nvSpPr>
          <p:spPr bwMode="auto">
            <a:xfrm>
              <a:off x="1114926" y="3124200"/>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7" name="Rectangle 6"/>
            <p:cNvSpPr/>
            <p:nvPr/>
          </p:nvSpPr>
          <p:spPr bwMode="auto">
            <a:xfrm>
              <a:off x="1600200" y="3124200"/>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8" name="Rectangle 7"/>
            <p:cNvSpPr/>
            <p:nvPr/>
          </p:nvSpPr>
          <p:spPr bwMode="auto">
            <a:xfrm>
              <a:off x="2105526" y="3124200"/>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9" name="Rectangle 8"/>
            <p:cNvSpPr/>
            <p:nvPr/>
          </p:nvSpPr>
          <p:spPr bwMode="auto">
            <a:xfrm>
              <a:off x="2600826" y="3124200"/>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0" name="Rectangle 9"/>
            <p:cNvSpPr/>
            <p:nvPr/>
          </p:nvSpPr>
          <p:spPr bwMode="auto">
            <a:xfrm>
              <a:off x="3090110" y="3124200"/>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1" name="Rectangle 10"/>
            <p:cNvSpPr/>
            <p:nvPr/>
          </p:nvSpPr>
          <p:spPr bwMode="auto">
            <a:xfrm>
              <a:off x="3575384" y="3124200"/>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2" name="Rectangle 11"/>
            <p:cNvSpPr/>
            <p:nvPr/>
          </p:nvSpPr>
          <p:spPr bwMode="auto">
            <a:xfrm>
              <a:off x="5051258" y="3130216"/>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3" name="Rectangle 12"/>
            <p:cNvSpPr/>
            <p:nvPr/>
          </p:nvSpPr>
          <p:spPr bwMode="auto">
            <a:xfrm>
              <a:off x="5552574" y="3130216"/>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4" name="Rectangle 13"/>
            <p:cNvSpPr/>
            <p:nvPr/>
          </p:nvSpPr>
          <p:spPr bwMode="auto">
            <a:xfrm>
              <a:off x="6047874" y="3130216"/>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5" name="Rectangle 14"/>
            <p:cNvSpPr/>
            <p:nvPr/>
          </p:nvSpPr>
          <p:spPr bwMode="auto">
            <a:xfrm>
              <a:off x="6543174" y="3130216"/>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6" name="Rectangle 15"/>
            <p:cNvSpPr/>
            <p:nvPr/>
          </p:nvSpPr>
          <p:spPr bwMode="auto">
            <a:xfrm>
              <a:off x="7048500" y="3130216"/>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7" name="Rectangle 16"/>
            <p:cNvSpPr/>
            <p:nvPr/>
          </p:nvSpPr>
          <p:spPr bwMode="auto">
            <a:xfrm>
              <a:off x="7533774" y="3130216"/>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8" name="Rectangle 17"/>
            <p:cNvSpPr/>
            <p:nvPr/>
          </p:nvSpPr>
          <p:spPr bwMode="auto">
            <a:xfrm>
              <a:off x="8039100" y="3130216"/>
              <a:ext cx="495300" cy="4953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9" name="TextBox 18"/>
            <p:cNvSpPr txBox="1"/>
            <p:nvPr/>
          </p:nvSpPr>
          <p:spPr>
            <a:xfrm>
              <a:off x="4357016" y="3048000"/>
              <a:ext cx="492443" cy="461665"/>
            </a:xfrm>
            <a:prstGeom prst="rect">
              <a:avLst/>
            </a:prstGeom>
            <a:noFill/>
          </p:spPr>
          <p:txBody>
            <a:bodyPr wrap="none" rtlCol="0">
              <a:spAutoFit/>
            </a:bodyPr>
            <a:lstStyle/>
            <a:p>
              <a:r>
                <a:rPr lang="is-IS" sz="2400" b="1">
                  <a:solidFill>
                    <a:srgbClr val="0432FF"/>
                  </a:solidFill>
                </a:rPr>
                <a:t>…</a:t>
              </a:r>
              <a:endParaRPr lang="en-US" sz="2400" b="1">
                <a:solidFill>
                  <a:srgbClr val="0432FF"/>
                </a:solidFill>
              </a:endParaRPr>
            </a:p>
          </p:txBody>
        </p:sp>
        <p:sp>
          <p:nvSpPr>
            <p:cNvPr id="20" name="TextBox 19"/>
            <p:cNvSpPr txBox="1"/>
            <p:nvPr/>
          </p:nvSpPr>
          <p:spPr>
            <a:xfrm>
              <a:off x="648530" y="2817625"/>
              <a:ext cx="332142" cy="369332"/>
            </a:xfrm>
            <a:prstGeom prst="rect">
              <a:avLst/>
            </a:prstGeom>
            <a:noFill/>
          </p:spPr>
          <p:txBody>
            <a:bodyPr wrap="none" rtlCol="0">
              <a:spAutoFit/>
            </a:bodyPr>
            <a:lstStyle/>
            <a:p>
              <a:r>
                <a:rPr lang="vi-VN" b="1">
                  <a:solidFill>
                    <a:srgbClr val="0432FF"/>
                  </a:solidFill>
                </a:rPr>
                <a:t>1</a:t>
              </a:r>
              <a:endParaRPr lang="en-US" b="1">
                <a:solidFill>
                  <a:srgbClr val="0432FF"/>
                </a:solidFill>
              </a:endParaRPr>
            </a:p>
          </p:txBody>
        </p:sp>
        <p:sp>
          <p:nvSpPr>
            <p:cNvPr id="21" name="TextBox 20"/>
            <p:cNvSpPr txBox="1"/>
            <p:nvPr/>
          </p:nvSpPr>
          <p:spPr>
            <a:xfrm>
              <a:off x="1153856" y="2817625"/>
              <a:ext cx="332142" cy="369332"/>
            </a:xfrm>
            <a:prstGeom prst="rect">
              <a:avLst/>
            </a:prstGeom>
            <a:noFill/>
          </p:spPr>
          <p:txBody>
            <a:bodyPr wrap="none" rtlCol="0">
              <a:spAutoFit/>
            </a:bodyPr>
            <a:lstStyle/>
            <a:p>
              <a:r>
                <a:rPr lang="vi-VN" b="1">
                  <a:solidFill>
                    <a:srgbClr val="0432FF"/>
                  </a:solidFill>
                </a:rPr>
                <a:t>2</a:t>
              </a:r>
              <a:endParaRPr lang="en-US" b="1">
                <a:solidFill>
                  <a:srgbClr val="0432FF"/>
                </a:solidFill>
              </a:endParaRPr>
            </a:p>
          </p:txBody>
        </p:sp>
        <p:sp>
          <p:nvSpPr>
            <p:cNvPr id="22" name="TextBox 21"/>
            <p:cNvSpPr txBox="1"/>
            <p:nvPr/>
          </p:nvSpPr>
          <p:spPr>
            <a:xfrm>
              <a:off x="1639130" y="2817625"/>
              <a:ext cx="332142" cy="369332"/>
            </a:xfrm>
            <a:prstGeom prst="rect">
              <a:avLst/>
            </a:prstGeom>
            <a:noFill/>
          </p:spPr>
          <p:txBody>
            <a:bodyPr wrap="none" rtlCol="0">
              <a:spAutoFit/>
            </a:bodyPr>
            <a:lstStyle/>
            <a:p>
              <a:r>
                <a:rPr lang="vi-VN" b="1">
                  <a:solidFill>
                    <a:srgbClr val="0432FF"/>
                  </a:solidFill>
                </a:rPr>
                <a:t>3</a:t>
              </a:r>
              <a:endParaRPr lang="en-US" b="1">
                <a:solidFill>
                  <a:srgbClr val="0432FF"/>
                </a:solidFill>
              </a:endParaRPr>
            </a:p>
          </p:txBody>
        </p:sp>
        <p:sp>
          <p:nvSpPr>
            <p:cNvPr id="23" name="TextBox 22"/>
            <p:cNvSpPr txBox="1"/>
            <p:nvPr/>
          </p:nvSpPr>
          <p:spPr>
            <a:xfrm>
              <a:off x="7508415" y="2817625"/>
              <a:ext cx="362600" cy="369332"/>
            </a:xfrm>
            <a:prstGeom prst="rect">
              <a:avLst/>
            </a:prstGeom>
            <a:noFill/>
          </p:spPr>
          <p:txBody>
            <a:bodyPr wrap="none" rtlCol="0">
              <a:spAutoFit/>
            </a:bodyPr>
            <a:lstStyle/>
            <a:p>
              <a:r>
                <a:rPr lang="vi-VN" b="1">
                  <a:solidFill>
                    <a:srgbClr val="0432FF"/>
                  </a:solidFill>
                </a:rPr>
                <a:t>N</a:t>
              </a:r>
              <a:endParaRPr lang="en-US" b="1">
                <a:solidFill>
                  <a:srgbClr val="0432FF"/>
                </a:solidFill>
              </a:endParaRPr>
            </a:p>
          </p:txBody>
        </p:sp>
        <p:cxnSp>
          <p:nvCxnSpPr>
            <p:cNvPr id="24" name="Straight Connector 23"/>
            <p:cNvCxnSpPr/>
            <p:nvPr/>
          </p:nvCxnSpPr>
          <p:spPr bwMode="auto">
            <a:xfrm>
              <a:off x="593558" y="2438400"/>
              <a:ext cx="0" cy="73511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8029074" y="2438400"/>
              <a:ext cx="0" cy="685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Arrow Connector 25"/>
            <p:cNvCxnSpPr/>
            <p:nvPr/>
          </p:nvCxnSpPr>
          <p:spPr bwMode="auto">
            <a:xfrm>
              <a:off x="652642" y="2781300"/>
              <a:ext cx="7327476" cy="0"/>
            </a:xfrm>
            <a:prstGeom prst="straightConnector1">
              <a:avLst/>
            </a:prstGeom>
            <a:solidFill>
              <a:schemeClr val="accent1"/>
            </a:solidFill>
            <a:ln w="9525" cap="flat" cmpd="sng" algn="ctr">
              <a:solidFill>
                <a:srgbClr val="0070C0"/>
              </a:solidFill>
              <a:prstDash val="solid"/>
              <a:round/>
              <a:headEnd type="triangle" w="med" len="med"/>
              <a:tailEnd type="triangle" w="med" len="med"/>
            </a:ln>
            <a:effectLst/>
          </p:spPr>
        </p:cxnSp>
        <p:sp>
          <p:nvSpPr>
            <p:cNvPr id="27" name="TextBox 26"/>
            <p:cNvSpPr txBox="1"/>
            <p:nvPr/>
          </p:nvSpPr>
          <p:spPr>
            <a:xfrm>
              <a:off x="2024340" y="2436625"/>
              <a:ext cx="4607095" cy="369332"/>
            </a:xfrm>
            <a:prstGeom prst="rect">
              <a:avLst/>
            </a:prstGeom>
            <a:noFill/>
          </p:spPr>
          <p:txBody>
            <a:bodyPr wrap="none" rtlCol="0">
              <a:spAutoFit/>
            </a:bodyPr>
            <a:lstStyle/>
            <a:p>
              <a:r>
                <a:rPr lang="vi-VN">
                  <a:solidFill>
                    <a:srgbClr val="0432FF"/>
                  </a:solidFill>
                </a:rPr>
                <a:t>N bytes dữ liệu của một file ở mức mô hình</a:t>
              </a:r>
              <a:endParaRPr lang="en-US">
                <a:solidFill>
                  <a:srgbClr val="0432FF"/>
                </a:solidFill>
              </a:endParaRPr>
            </a:p>
          </p:txBody>
        </p:sp>
        <p:sp>
          <p:nvSpPr>
            <p:cNvPr id="28" name="TextBox 27"/>
            <p:cNvSpPr txBox="1"/>
            <p:nvPr/>
          </p:nvSpPr>
          <p:spPr>
            <a:xfrm>
              <a:off x="7980118" y="3173514"/>
              <a:ext cx="598241" cy="369332"/>
            </a:xfrm>
            <a:prstGeom prst="rect">
              <a:avLst/>
            </a:prstGeom>
            <a:noFill/>
          </p:spPr>
          <p:txBody>
            <a:bodyPr wrap="none" rtlCol="0">
              <a:spAutoFit/>
            </a:bodyPr>
            <a:lstStyle/>
            <a:p>
              <a:r>
                <a:rPr lang="vi-VN"/>
                <a:t>EOF</a:t>
              </a:r>
              <a:endParaRPr lang="en-US"/>
            </a:p>
          </p:txBody>
        </p:sp>
      </p:grpSp>
      <p:sp>
        <p:nvSpPr>
          <p:cNvPr id="32" name="Up Arrow 31"/>
          <p:cNvSpPr/>
          <p:nvPr/>
        </p:nvSpPr>
        <p:spPr bwMode="auto">
          <a:xfrm>
            <a:off x="1429629" y="2605385"/>
            <a:ext cx="173628" cy="457200"/>
          </a:xfrm>
          <a:prstGeom prst="upArrow">
            <a:avLst/>
          </a:prstGeom>
          <a:solidFill>
            <a:srgbClr val="0070C0"/>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33" name="TextBox 32"/>
          <p:cNvSpPr txBox="1"/>
          <p:nvPr/>
        </p:nvSpPr>
        <p:spPr>
          <a:xfrm>
            <a:off x="284018" y="3272544"/>
            <a:ext cx="8194508" cy="369332"/>
          </a:xfrm>
          <a:prstGeom prst="rect">
            <a:avLst/>
          </a:prstGeom>
          <a:noFill/>
        </p:spPr>
        <p:txBody>
          <a:bodyPr wrap="square" rtlCol="0">
            <a:spAutoFit/>
          </a:bodyPr>
          <a:lstStyle/>
          <a:p>
            <a:r>
              <a:rPr lang="vi-VN">
                <a:solidFill>
                  <a:srgbClr val="0432FF"/>
                </a:solidFill>
              </a:rPr>
              <a:t>Sau khi đọc 1 byte dữ liệu nữa</a:t>
            </a:r>
            <a:endParaRPr lang="en-US">
              <a:solidFill>
                <a:srgbClr val="0432FF"/>
              </a:solidFill>
            </a:endParaRPr>
          </a:p>
        </p:txBody>
      </p:sp>
    </p:spTree>
    <p:extLst>
      <p:ext uri="{BB962C8B-B14F-4D97-AF65-F5344CB8AC3E}">
        <p14:creationId xmlns:p14="http://schemas.microsoft.com/office/powerpoint/2010/main" val="5722762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73f988fe6df8ae7d8013c6fd66a1c042d9bb9d"/>
</p:tagLst>
</file>

<file path=ppt/theme/theme1.xml><?xml version="1.0" encoding="utf-8"?>
<a:theme xmlns:a="http://schemas.openxmlformats.org/drawingml/2006/main" name="15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5_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6629</TotalTime>
  <Words>2507</Words>
  <Application>Microsoft Office PowerPoint</Application>
  <PresentationFormat>On-screen Show (4:3)</PresentationFormat>
  <Paragraphs>618</Paragraphs>
  <Slides>52</Slides>
  <Notes>3</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15_Blends</vt:lpstr>
      <vt:lpstr>Chương 10 TẬP TIN</vt:lpstr>
      <vt:lpstr>Nội dung</vt:lpstr>
      <vt:lpstr>Tại sao phải dùng tập tin (file)?</vt:lpstr>
      <vt:lpstr>Mô hình tập tin</vt:lpstr>
      <vt:lpstr>Các loại tập tin</vt:lpstr>
      <vt:lpstr>Các thao tác bắt buộc</vt:lpstr>
      <vt:lpstr>Các thao tác bắt buộc Thẻ đánh dấu trong tập tin</vt:lpstr>
      <vt:lpstr>Các thao tác bắt buộc Thẻ đánh dấu trong tập tin</vt:lpstr>
      <vt:lpstr>Các thao tác bắt buộc Thẻ đánh dấu trong tập tin</vt:lpstr>
      <vt:lpstr>Các thao tác bắt buộc Thẻ đánh dấu trong tập tin</vt:lpstr>
      <vt:lpstr>Tập tin văn bản: Đọc tập tin Yêu cầu</vt:lpstr>
      <vt:lpstr>Tập tin văn bản: Đọc tập tin  Ý tưởng</vt:lpstr>
      <vt:lpstr>Tập tin văn bản: Đọc tập tin  (1) Khai báo con trỏ tập tin</vt:lpstr>
      <vt:lpstr>Tập tin văn bản: Đọc tập tin  (2) Mở tập tin</vt:lpstr>
      <vt:lpstr>Tập tin văn bản: Đọc tập tin  (2) Mở tập tin</vt:lpstr>
      <vt:lpstr>Tập tin văn bản : Đọc tập tin  (2) Mở tập tin – chế độ mở</vt:lpstr>
      <vt:lpstr>Tập tin văn bản : Đọc tập tin  (3) Đọc tất cả các ký tự trong tập tin vào một bộ đệm</vt:lpstr>
      <vt:lpstr>Tập tin văn bản : Đọc tập tin  (3) Đọc tất cả các ký tự trong tập tin vào một bộ đệm</vt:lpstr>
      <vt:lpstr>Tập tin văn bản : Đọc tập tin  (3) Đọc tất cả các ký tự trong tập tin vào một bộ đệm</vt:lpstr>
      <vt:lpstr>Tập tin văn bản : Đọc tập tin  (3) Đọc tất cả các ký tự trong tập tin vào một bộ đệm</vt:lpstr>
      <vt:lpstr>Tập tin văn bản : Đọc tập tin  (4) Đóng tập tin</vt:lpstr>
      <vt:lpstr>Tập tin văn bản : Đọc tập tin  Chương trình hoàn chỉnh</vt:lpstr>
      <vt:lpstr>Tập tin văn bản : Đọc file  Các hàm thao tác tập tin khác</vt:lpstr>
      <vt:lpstr>Tập tin văn bản: Ghi tập tin Các bước tương tự như đọc tập tin</vt:lpstr>
      <vt:lpstr>Tập tin văn bản: Ghi tập tin Bài toán</vt:lpstr>
      <vt:lpstr>Tập tin văn bản: Ghi tập tin Bài toán</vt:lpstr>
      <vt:lpstr>Tập tin văn bản: Ghi tập tin Bài toán</vt:lpstr>
      <vt:lpstr>Tập tin văn bản: Ghi tập tin Bài toán</vt:lpstr>
      <vt:lpstr>Tập tin văn bản: Ghi tập tin Bài toán – chương trình hoàn chỉnh</vt:lpstr>
      <vt:lpstr>Tập tin văn bản: Ghi tập tin Bài toán – chương trình hoàn chỉnh</vt:lpstr>
      <vt:lpstr>Tập tin văn bản có định dạng: đọc tập tin Bài toán</vt:lpstr>
      <vt:lpstr>Tập tin văn bản có định dạng: đọc tập tin Các thao tác</vt:lpstr>
      <vt:lpstr>Tập tin văn bản có định dạng: đọc tập tin Các thao tác</vt:lpstr>
      <vt:lpstr>Tập tin văn bản có định dạng: đọc tập tin Các thao tác</vt:lpstr>
      <vt:lpstr>Tập tin văn bản có định dạng: đọc tập tin Các thao tác</vt:lpstr>
      <vt:lpstr>Tập tin văn bản có định dạng: đọc tập tin Các thao tác</vt:lpstr>
      <vt:lpstr>Tập tin văn bản có định dạng: đọc tập tin Các thao tác</vt:lpstr>
      <vt:lpstr>Tập tin văn bản có định dạng: đọc tập tin Các thao tác</vt:lpstr>
      <vt:lpstr>Tập tin văn bản có định dạng: đọc tập tin Các thao tác</vt:lpstr>
      <vt:lpstr>Tập tin văn bản có định dạng: đọc tập tin Các thao tác</vt:lpstr>
      <vt:lpstr>Đọc và ghi với tập tin</vt:lpstr>
      <vt:lpstr>Đọc và ghi với tập tin</vt:lpstr>
      <vt:lpstr>Đọc và ghi với tập tin</vt:lpstr>
      <vt:lpstr>Tập tin nhị phân: Ghi tập tin Các thao tác</vt:lpstr>
      <vt:lpstr>Tập tin nhị phân : Ghi tập tin  Các thao tác</vt:lpstr>
      <vt:lpstr>Tập tin nhị phân : Ghi tập tin  Các thao tác</vt:lpstr>
      <vt:lpstr>Tập tin nhị phân : Ghi tập tin  Các thao tác</vt:lpstr>
      <vt:lpstr>Tập tin nhị phân : Ghi tập tin  Các thao tác</vt:lpstr>
      <vt:lpstr>Tập tin nhị phân : Đọc tập tin  Các thao tác</vt:lpstr>
      <vt:lpstr>Tập tin nhị phân : Đọc tập tin  Các thao tác</vt:lpstr>
      <vt:lpstr>Tập tin nhị phân : Đọc tập tin  Các thao tác</vt:lpstr>
      <vt:lpstr>Tập tin nhị phân : Đọc tập tin  Các thao tác</vt:lpstr>
    </vt:vector>
  </TitlesOfParts>
  <Company>Dai hoc Bach Khoa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Tran Quang</dc:creator>
  <cp:lastModifiedBy>Admin</cp:lastModifiedBy>
  <cp:revision>1269</cp:revision>
  <cp:lastPrinted>2016-07-27T21:47:52Z</cp:lastPrinted>
  <dcterms:created xsi:type="dcterms:W3CDTF">2010-12-08T09:26:28Z</dcterms:created>
  <dcterms:modified xsi:type="dcterms:W3CDTF">2018-05-21T04:34:01Z</dcterms:modified>
</cp:coreProperties>
</file>