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691813" cy="15117763"/>
  <p:notesSz cx="7099300" cy="10234613"/>
  <p:embeddedFontLst>
    <p:embeddedFont>
      <p:font typeface="Cambria" panose="02040503050406030204" pitchFamily="18" charset="0"/>
      <p:regular r:id="rId4"/>
      <p:bold r:id="rId5"/>
      <p:italic r:id="rId6"/>
      <p:boldItalic r:id="rId7"/>
    </p:embeddedFont>
    <p:embeddedFont>
      <p:font typeface="Tahoma" panose="020B0604030504040204" pitchFamily="34" charset="0"/>
      <p:regular r:id="rId8"/>
      <p:bold r:id="rId9"/>
    </p:embeddedFont>
    <p:embeddedFont>
      <p:font typeface="Times" panose="02020603050405020304" pitchFamily="18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312">
          <p15:clr>
            <a:srgbClr val="000000"/>
          </p15:clr>
        </p15:guide>
        <p15:guide id="2" orient="horz" pos="232">
          <p15:clr>
            <a:srgbClr val="000000"/>
          </p15:clr>
        </p15:guide>
        <p15:guide id="3" orient="horz" pos="8880">
          <p15:clr>
            <a:srgbClr val="000000"/>
          </p15:clr>
        </p15:guide>
        <p15:guide id="4" pos="3366">
          <p15:clr>
            <a:srgbClr val="000000"/>
          </p15:clr>
        </p15:guide>
        <p15:guide id="5" pos="240">
          <p15:clr>
            <a:srgbClr val="000000"/>
          </p15:clr>
        </p15:guide>
        <p15:guide id="6" pos="6506">
          <p15:clr>
            <a:srgbClr val="000000"/>
          </p15:clr>
        </p15:guide>
        <p15:guide id="7" pos="3186">
          <p15:clr>
            <a:srgbClr val="000000"/>
          </p15:clr>
        </p15:guide>
        <p15:guide id="8" pos="3552">
          <p15:clr>
            <a:srgbClr val="000000"/>
          </p15:clr>
        </p15:guide>
        <p15:guide id="9" pos="6318">
          <p15:clr>
            <a:srgbClr val="000000"/>
          </p15:clr>
        </p15:guide>
        <p15:guide id="10" pos="414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000000"/>
          </p15:clr>
        </p15:guide>
        <p15:guide id="2" pos="2236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-192" y="-5538"/>
      </p:cViewPr>
      <p:guideLst>
        <p:guide orient="horz" pos="9312"/>
        <p:guide orient="horz" pos="232"/>
        <p:guide orient="horz" pos="8880"/>
        <p:guide pos="3366"/>
        <p:guide pos="240"/>
        <p:guide pos="6506"/>
        <p:guide pos="3186"/>
        <p:guide pos="3552"/>
        <p:guide pos="6318"/>
        <p:guide pos="41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97325" y="0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192337" y="773112"/>
            <a:ext cx="2700337" cy="3817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62025" y="4848225"/>
            <a:ext cx="5210175" cy="464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97325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/>
        </p:nvSpPr>
        <p:spPr>
          <a:xfrm>
            <a:off x="3997325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"/>
              <a:buNone/>
            </a:pPr>
            <a:fld id="{00000000-1234-1234-1234-123412341234}" type="slidenum">
              <a:rPr lang="en-US" sz="8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</a:t>
            </a:fld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773113"/>
            <a:ext cx="2700337" cy="3817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62025" y="4848225"/>
            <a:ext cx="5210175" cy="464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801688" y="4695825"/>
            <a:ext cx="9088437" cy="324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603375" y="8566150"/>
            <a:ext cx="7485063" cy="386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ctr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"/>
              <a:buNone/>
              <a:defRPr/>
            </a:lvl1pPr>
            <a:lvl2pPr lvl="1" algn="ctr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"/>
              <a:buNone/>
              <a:defRPr/>
            </a:lvl2pPr>
            <a:lvl3pPr lvl="2" algn="ctr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"/>
              <a:buNone/>
              <a:defRPr/>
            </a:lvl3pPr>
            <a:lvl4pPr lvl="3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4pPr>
            <a:lvl5pPr lvl="4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5pPr>
            <a:lvl6pPr lvl="5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6pPr>
            <a:lvl7pPr lvl="6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7pPr>
            <a:lvl8pPr lvl="7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8pPr>
            <a:lvl9pPr lvl="8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844550" y="9713913"/>
            <a:ext cx="9088438" cy="30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844550" y="6407150"/>
            <a:ext cx="9088438" cy="330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798512" y="4343400"/>
            <a:ext cx="9088437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 rot="5400000">
            <a:off x="2720182" y="6244432"/>
            <a:ext cx="12068175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 rot="5400000">
            <a:off x="-1901824" y="4046538"/>
            <a:ext cx="12068175" cy="6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 rot="5400000">
            <a:off x="807243" y="4334669"/>
            <a:ext cx="9070975" cy="908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2095500" y="10582275"/>
            <a:ext cx="6415088" cy="124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>
            <a:spLocks noGrp="1"/>
          </p:cNvSpPr>
          <p:nvPr>
            <p:ph type="pic" idx="2"/>
          </p:nvPr>
        </p:nvSpPr>
        <p:spPr>
          <a:xfrm>
            <a:off x="2095500" y="1350963"/>
            <a:ext cx="6415088" cy="907097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2095500" y="11831638"/>
            <a:ext cx="6415088" cy="177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534988" y="601663"/>
            <a:ext cx="3517900" cy="256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4179888" y="601663"/>
            <a:ext cx="5976937" cy="12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534988" y="3163888"/>
            <a:ext cx="3517900" cy="1034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534988" y="604838"/>
            <a:ext cx="9621837" cy="25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534988" y="3384550"/>
            <a:ext cx="47244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534988" y="4794250"/>
            <a:ext cx="4724400" cy="871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3"/>
          </p:nvPr>
        </p:nvSpPr>
        <p:spPr>
          <a:xfrm>
            <a:off x="5430838" y="3384550"/>
            <a:ext cx="4725987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4"/>
          </p:nvPr>
        </p:nvSpPr>
        <p:spPr>
          <a:xfrm>
            <a:off x="5430838" y="4794250"/>
            <a:ext cx="4725987" cy="871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798513" y="4343400"/>
            <a:ext cx="4467225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2"/>
          </p:nvPr>
        </p:nvSpPr>
        <p:spPr>
          <a:xfrm>
            <a:off x="5418138" y="4343400"/>
            <a:ext cx="4468812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60362" y="4019550"/>
            <a:ext cx="9967912" cy="100774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358775" y="368300"/>
            <a:ext cx="9969500" cy="2044700"/>
            <a:chOff x="226" y="232"/>
            <a:chExt cx="6280" cy="1288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271" y="273"/>
              <a:ext cx="6189" cy="124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pic>
          <p:nvPicPr>
            <p:cNvPr id="13" name="Google Shape;13;p1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226" y="232"/>
              <a:ext cx="6280" cy="12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"/>
          <p:cNvSpPr txBox="1"/>
          <p:nvPr/>
        </p:nvSpPr>
        <p:spPr>
          <a:xfrm>
            <a:off x="360362" y="14243050"/>
            <a:ext cx="9967912" cy="539750"/>
          </a:xfrm>
          <a:prstGeom prst="rect">
            <a:avLst/>
          </a:prstGeom>
          <a:solidFill>
            <a:srgbClr val="2EAE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7225" y="14355762"/>
            <a:ext cx="525462" cy="34766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5629275" y="2936875"/>
            <a:ext cx="4408487" cy="1979612"/>
          </a:xfrm>
          <a:prstGeom prst="roundRect">
            <a:avLst>
              <a:gd name="adj" fmla="val 16667"/>
            </a:avLst>
          </a:prstGeom>
          <a:solidFill>
            <a:srgbClr val="D1F3F3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932612" y="2651125"/>
            <a:ext cx="1800225" cy="43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657225" y="2936875"/>
            <a:ext cx="4408487" cy="1979612"/>
          </a:xfrm>
          <a:prstGeom prst="roundRect">
            <a:avLst>
              <a:gd name="adj" fmla="val 16667"/>
            </a:avLst>
          </a:prstGeom>
          <a:solidFill>
            <a:srgbClr val="D1F3F3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960562" y="2651125"/>
            <a:ext cx="1800225" cy="43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798512" y="4343400"/>
            <a:ext cx="9088437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marR="0" lvl="0" indent="-558800" algn="l" rtl="0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"/>
              <a:buChar char="•"/>
              <a:defRPr sz="5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5143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"/>
              <a:buChar char="–"/>
              <a:defRPr sz="45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4762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"/>
              <a:buChar char="•"/>
              <a:defRPr sz="39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–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web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>
            <a:off x="620712" y="8396287"/>
            <a:ext cx="9448800" cy="365125"/>
            <a:chOff x="620713" y="8243888"/>
            <a:chExt cx="9448800" cy="365125"/>
          </a:xfrm>
        </p:grpSpPr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8813" y="8243888"/>
              <a:ext cx="9371012" cy="36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3"/>
            <p:cNvSpPr txBox="1"/>
            <p:nvPr/>
          </p:nvSpPr>
          <p:spPr>
            <a:xfrm>
              <a:off x="620713" y="8304213"/>
              <a:ext cx="94488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 b="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 TẢ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393700" y="623887"/>
            <a:ext cx="9906000" cy="29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sp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18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 DỤNG MÔ HÌNH LSTM ĐƯỢC SỬ DỤNG ĐỂ PHÂN LOẠI TẤN CÔNG DDOS</a:t>
            </a:r>
            <a:endParaRPr b="1">
              <a:solidFill>
                <a:schemeClr val="bg1"/>
              </a:solidFill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812" y="5257800"/>
            <a:ext cx="9371012" cy="3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/>
        </p:nvSpPr>
        <p:spPr>
          <a:xfrm>
            <a:off x="620712" y="5318125"/>
            <a:ext cx="94488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2089150" y="2720975"/>
            <a:ext cx="15240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8195"/>
              </a:buClr>
              <a:buSzPts val="1200"/>
              <a:buFont typeface="Tahoma"/>
              <a:buNone/>
            </a:pPr>
            <a:r>
              <a:rPr lang="en-US" b="1" err="1">
                <a:solidFill>
                  <a:srgbClr val="098195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Mục</a:t>
            </a:r>
            <a:r>
              <a:rPr lang="en-US" b="1">
                <a:solidFill>
                  <a:srgbClr val="098195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 </a:t>
            </a:r>
            <a:r>
              <a:rPr lang="en-US" b="1" err="1">
                <a:solidFill>
                  <a:srgbClr val="098195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tiêu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7051675" y="2720975"/>
            <a:ext cx="162083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8195"/>
              </a:buClr>
              <a:buSzPts val="1200"/>
              <a:buFont typeface="Tahoma"/>
              <a:buNone/>
            </a:pPr>
            <a:r>
              <a:rPr lang="en-US" sz="1200" b="1" i="0" u="none">
                <a:solidFill>
                  <a:srgbClr val="098195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Lý do </a:t>
            </a:r>
            <a:r>
              <a:rPr lang="en-US" sz="1200" b="1" i="0" u="none" err="1">
                <a:solidFill>
                  <a:srgbClr val="098195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chọn</a:t>
            </a:r>
            <a:r>
              <a:rPr lang="en-US" sz="1200" b="1" i="0" u="none">
                <a:solidFill>
                  <a:srgbClr val="098195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 </a:t>
            </a:r>
            <a:r>
              <a:rPr lang="en-US" sz="1200" b="1" i="0" u="none" err="1">
                <a:solidFill>
                  <a:srgbClr val="098195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đề</a:t>
            </a:r>
            <a:r>
              <a:rPr lang="en-US" sz="1200" b="1" i="0" u="none">
                <a:solidFill>
                  <a:srgbClr val="098195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 </a:t>
            </a:r>
            <a:r>
              <a:rPr lang="en-US" sz="1200" b="1" i="0" u="none" err="1">
                <a:solidFill>
                  <a:srgbClr val="098195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tài</a:t>
            </a:r>
            <a:r>
              <a:rPr lang="en-US" sz="1200" b="1" i="0" u="none">
                <a:solidFill>
                  <a:srgbClr val="098195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 ?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3807205" y="1089854"/>
            <a:ext cx="254793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TRƯƠNG CÔNG BÌNH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3169300" y="1585271"/>
            <a:ext cx="3534369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spAutoFit/>
          </a:bodyPr>
          <a:lstStyle/>
          <a:p>
            <a:pPr marL="342900" marR="0" lvl="0" indent="-3429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TRƯỜNG ĐẠI HỌC CÔNG NGHỆ THÔNG TIN</a:t>
            </a:r>
            <a:endParaRPr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1272149" y="14304113"/>
            <a:ext cx="89042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3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TRƯƠNG CÔNG BÌNH -Trường Đại học Công nghệ thông tin TPHCM</a:t>
            </a:r>
            <a:endParaRPr/>
          </a:p>
          <a:p>
            <a:pPr marL="0" marR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TEL : 0909934728	Email : binhtc.18@grad.uit.edu.vn</a:t>
            </a:r>
            <a:endParaRPr/>
          </a:p>
        </p:txBody>
      </p:sp>
      <p:sp>
        <p:nvSpPr>
          <p:cNvPr id="431" name="Google Shape;431;p13"/>
          <p:cNvSpPr txBox="1"/>
          <p:nvPr/>
        </p:nvSpPr>
        <p:spPr>
          <a:xfrm>
            <a:off x="5649912" y="3082925"/>
            <a:ext cx="42672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Đánh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giá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hiệu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suất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LSTM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trong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việc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phát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hiện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các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loại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tấn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công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DDoS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khác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nhau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bằng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cách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sử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dụng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các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bộ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dữ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liệu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CIC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được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sử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dụng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phổ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biến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và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công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khai</a:t>
            </a:r>
            <a:endParaRPr lang="en-US" sz="12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Việc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phân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loại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chính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xác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lưu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lượng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mạng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giúp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phát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hiện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sớm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các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cuộc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tấn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công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DDoS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và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thực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hiện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các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biện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pháp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phòng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thủ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kịp</a:t>
            </a:r>
            <a:r>
              <a:rPr lang="en-US" sz="12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thời</a:t>
            </a:r>
            <a:endParaRPr lang="en-US" sz="12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34" name="Google Shape;434;p13"/>
          <p:cNvSpPr txBox="1"/>
          <p:nvPr/>
        </p:nvSpPr>
        <p:spPr>
          <a:xfrm>
            <a:off x="742372" y="3073666"/>
            <a:ext cx="4194113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DDoS. Trong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1200"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1200"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DDoS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diagram of a method&#10;&#10;Description automatically generated">
            <a:extLst>
              <a:ext uri="{FF2B5EF4-FFF2-40B4-BE49-F238E27FC236}">
                <a16:creationId xmlns:a16="http://schemas.microsoft.com/office/drawing/2014/main" id="{BB935765-279C-4C6D-A8E4-D2C4D9085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854" y="5803661"/>
            <a:ext cx="4557474" cy="2126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048156-6F08-50C7-785E-FFBE2A3D9060}"/>
              </a:ext>
            </a:extLst>
          </p:cNvPr>
          <p:cNvSpPr txBox="1"/>
          <p:nvPr/>
        </p:nvSpPr>
        <p:spPr>
          <a:xfrm>
            <a:off x="1051133" y="9007247"/>
            <a:ext cx="103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0C203-33FF-C9D0-E412-0A1FA7EA6BAC}"/>
              </a:ext>
            </a:extLst>
          </p:cNvPr>
          <p:cNvSpPr txBox="1"/>
          <p:nvPr/>
        </p:nvSpPr>
        <p:spPr>
          <a:xfrm>
            <a:off x="4887250" y="8980522"/>
            <a:ext cx="118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986BB-5AD0-836F-85AB-899D0FA4386A}"/>
              </a:ext>
            </a:extLst>
          </p:cNvPr>
          <p:cNvSpPr txBox="1"/>
          <p:nvPr/>
        </p:nvSpPr>
        <p:spPr>
          <a:xfrm>
            <a:off x="8370059" y="8980522"/>
            <a:ext cx="159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A922AC-0C42-2A66-68B8-A4D838385E93}"/>
              </a:ext>
            </a:extLst>
          </p:cNvPr>
          <p:cNvSpPr txBox="1"/>
          <p:nvPr/>
        </p:nvSpPr>
        <p:spPr>
          <a:xfrm>
            <a:off x="3015853" y="9506720"/>
            <a:ext cx="5084747" cy="4502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800" b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LIME (Local Interpretable Model-Agnostic Explanations)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LIME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tạo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ra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các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mô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hình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giải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thích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cục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bộ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xấp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xỉ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mô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hình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LSTM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bằng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một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mô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hình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tuyến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tính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đơn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giản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trong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vùng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lân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cận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của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điểm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dữ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liệu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giải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thích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.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Mô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hình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tuyến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tính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này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đào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tạo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trên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một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tập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dữ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liệu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nhỏ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tạo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ra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từ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điểm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dữ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liệu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giải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thích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và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các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điểm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dữ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liệu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lân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cận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.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Các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trọng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số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của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mô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hình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tuyến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tính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sử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dụng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để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xác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định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các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đặc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điểm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quan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trọng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nhất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cho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dự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đoán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của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LSTM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tại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điểm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dữ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liệu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giải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thích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.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lvl="0" indent="-1714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800" b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SHAP (</a:t>
            </a:r>
            <a:r>
              <a:rPr lang="en-US" sz="800" b="1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SHapley</a:t>
            </a:r>
            <a:r>
              <a:rPr lang="en-US" sz="800" b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Additive </a:t>
            </a:r>
            <a:r>
              <a:rPr lang="en-US" sz="800" b="1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exPlanations</a:t>
            </a:r>
            <a:r>
              <a:rPr lang="en-US" sz="800" b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):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SHAP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sử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dụng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phân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bổ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Shapley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để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phân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bổ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mức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độ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ảnh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hưởng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của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mỗi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đặc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điểm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đối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với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dự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đoán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của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LSTM.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Phân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bổ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Shapley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là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một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phương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pháp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phân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bổ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giá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trị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công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bằng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cho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mỗi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người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chơi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trong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một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trò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chơi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hợp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tác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.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Trong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ngữ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cảnh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giải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thích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mô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hình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,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mỗi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đặc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điểm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coi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là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một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người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chơi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và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giá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trị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Shapley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của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nó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đại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diện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cho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mức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độ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ảnh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hưởng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của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nó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đối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với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dự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đoán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.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lvl="0" indent="-1714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800" b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Anchor: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Anchor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tìm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kiếm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các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điểm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dữ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liệu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lân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cận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với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điểm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dữ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liệu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giải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thích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có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cùng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dự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đoán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với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LSTM.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Các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điểm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dữ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liệu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này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gọi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là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"anchor"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và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sử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dụng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để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giải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thích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dự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đoán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của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LSTM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tại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điểm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dữ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liệu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giải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thích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.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Anchor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có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thể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sử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dụng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để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so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sánh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điểm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dữ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liệu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giải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thích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với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các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điểm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dữ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liệu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tương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tự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khác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và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xác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định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các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đặc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điểm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khác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biệt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.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lvl="0" indent="-1714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800" b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LORE (Local Optimal Reconstruction Explanation):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LORE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sử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dụng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phương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pháp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tối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ưu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hóa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cục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bộ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để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tìm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kiếm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một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tập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con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nhỏ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các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đặc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điểm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có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thể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tái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tạo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dự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đoán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của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LSTM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tại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điểm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dữ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liệu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giải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thích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.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Tập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con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này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gọi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là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"LORE"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và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sử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dụng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để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giải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thích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dự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đoán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của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LSTM.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>
                <a:latin typeface="Times New Roman" panose="02020603050405020304" pitchFamily="18" charset="0"/>
              </a:rPr>
              <a:t>LORE </a:t>
            </a:r>
            <a:r>
              <a:rPr lang="en-US" sz="800" err="1">
                <a:latin typeface="Times New Roman" panose="02020603050405020304" pitchFamily="18" charset="0"/>
              </a:rPr>
              <a:t>có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thể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được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sử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dụng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để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xác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định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các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đặc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điểm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quan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trọng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nhất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cho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dự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đoán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của</a:t>
            </a:r>
            <a:r>
              <a:rPr lang="en-US" sz="800">
                <a:latin typeface="Times New Roman" panose="02020603050405020304" pitchFamily="18" charset="0"/>
              </a:rPr>
              <a:t> LSTM </a:t>
            </a:r>
            <a:r>
              <a:rPr lang="en-US" sz="800" err="1">
                <a:latin typeface="Times New Roman" panose="02020603050405020304" pitchFamily="18" charset="0"/>
              </a:rPr>
              <a:t>tại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điểm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dữ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liệu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được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giải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thích</a:t>
            </a:r>
            <a:r>
              <a:rPr lang="en-US" sz="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01379F-C6E3-5E4F-9C5D-BDE248D548BF}"/>
              </a:ext>
            </a:extLst>
          </p:cNvPr>
          <p:cNvSpPr txBox="1"/>
          <p:nvPr/>
        </p:nvSpPr>
        <p:spPr>
          <a:xfrm>
            <a:off x="8174236" y="9502280"/>
            <a:ext cx="1982587" cy="210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Mô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hình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LSTM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đạt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độ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chính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xác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cao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trong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việc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phân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loại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các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cuộc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tấn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công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DDoS.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Các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phương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pháp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giải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thích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giúp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hiểu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rõ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cách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thức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hoạt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động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của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mô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hình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LSTM.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51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đặc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điểm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quan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trọng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xác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định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để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phân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loại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tấn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công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DDoS.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err="1">
                <a:latin typeface="Times New Roman" panose="02020603050405020304" pitchFamily="18" charset="0"/>
              </a:rPr>
              <a:t>Phương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pháp</a:t>
            </a:r>
            <a:r>
              <a:rPr lang="en-US" sz="800">
                <a:latin typeface="Times New Roman" panose="02020603050405020304" pitchFamily="18" charset="0"/>
              </a:rPr>
              <a:t> LIME </a:t>
            </a:r>
            <a:r>
              <a:rPr lang="en-US" sz="800" err="1">
                <a:latin typeface="Times New Roman" panose="02020603050405020304" pitchFamily="18" charset="0"/>
              </a:rPr>
              <a:t>đạt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hiệu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suất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tốt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nhất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về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độ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chính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xác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mô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tả</a:t>
            </a:r>
            <a:r>
              <a:rPr lang="en-US" sz="800">
                <a:latin typeface="Times New Roman" panose="02020603050405020304" pitchFamily="18" charset="0"/>
              </a:rPr>
              <a:t> (DA) </a:t>
            </a:r>
            <a:r>
              <a:rPr lang="en-US" sz="800" err="1">
                <a:latin typeface="Times New Roman" panose="02020603050405020304" pitchFamily="18" charset="0"/>
              </a:rPr>
              <a:t>và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độ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thưa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thớt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mô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tả</a:t>
            </a:r>
            <a:r>
              <a:rPr lang="en-US" sz="800">
                <a:latin typeface="Times New Roman" panose="02020603050405020304" pitchFamily="18" charset="0"/>
              </a:rPr>
              <a:t> (DS).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63F60-394E-8C6B-6882-27203692AC87}"/>
              </a:ext>
            </a:extLst>
          </p:cNvPr>
          <p:cNvSpPr txBox="1"/>
          <p:nvPr/>
        </p:nvSpPr>
        <p:spPr>
          <a:xfrm>
            <a:off x="380257" y="9502280"/>
            <a:ext cx="2510488" cy="320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Mô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hình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LSTM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cho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phân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loại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tấn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công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DDoS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thường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bao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gồm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các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thành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phần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sau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: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Lớp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thập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dữ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liệu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: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Dữ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liệu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lưu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lượng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truy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cập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mạng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ghi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lại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, bao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gồm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các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tính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năng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như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địa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chỉ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IP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nguồn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và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đích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,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cổng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,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giao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thức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, byte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truyền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.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Lớp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tiền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xử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lý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dữ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liệu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: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Xử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lý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trước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dữ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liệu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: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Dữ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liệu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thập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làm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sạch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,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chuẩn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hóa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và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định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dạng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để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tương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thích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với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LSTM. 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Lớp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LSTM: Bao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gồm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nhiều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lớp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nơ-ron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LSTM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được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kết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nối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với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nhau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.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Các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nơ-ron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LSTM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có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khả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năng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học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hỏi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các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phụ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thuộc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thời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gian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trong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dữ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liệu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lưu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lượng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mạng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.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Lớp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phân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loại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: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Phân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loại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dữ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liệu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đầu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vào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là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lưu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lượng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truy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cập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bình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thường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hay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tấn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công</a:t>
            </a: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DDoS.</a:t>
            </a:r>
            <a:endParaRPr lang="en-US" sz="8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err="1">
                <a:latin typeface="Times New Roman" panose="02020603050405020304" pitchFamily="18" charset="0"/>
              </a:rPr>
              <a:t>Sử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dụng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mô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hình</a:t>
            </a:r>
            <a:r>
              <a:rPr lang="en-US" sz="800">
                <a:latin typeface="Times New Roman" panose="02020603050405020304" pitchFamily="18" charset="0"/>
              </a:rPr>
              <a:t> LSTM </a:t>
            </a:r>
            <a:r>
              <a:rPr lang="en-US" sz="800" err="1">
                <a:latin typeface="Times New Roman" panose="02020603050405020304" pitchFamily="18" charset="0"/>
              </a:rPr>
              <a:t>để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phân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loại</a:t>
            </a:r>
            <a:r>
              <a:rPr lang="en-US" sz="800">
                <a:latin typeface="Times New Roman" panose="02020603050405020304" pitchFamily="18" charset="0"/>
              </a:rPr>
              <a:t> 17 </a:t>
            </a:r>
            <a:r>
              <a:rPr lang="en-US" sz="800" err="1">
                <a:latin typeface="Times New Roman" panose="02020603050405020304" pitchFamily="18" charset="0"/>
              </a:rPr>
              <a:t>loại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tấn</a:t>
            </a:r>
            <a:r>
              <a:rPr lang="en-US" sz="800">
                <a:latin typeface="Times New Roman" panose="02020603050405020304" pitchFamily="18" charset="0"/>
              </a:rPr>
              <a:t> </a:t>
            </a:r>
            <a:r>
              <a:rPr lang="en-US" sz="800" err="1">
                <a:latin typeface="Times New Roman" panose="02020603050405020304" pitchFamily="18" charset="0"/>
              </a:rPr>
              <a:t>công</a:t>
            </a:r>
            <a:r>
              <a:rPr lang="en-US" sz="800">
                <a:latin typeface="Times New Roman" panose="02020603050405020304" pitchFamily="18" charset="0"/>
              </a:rPr>
              <a:t> DDoS</a:t>
            </a:r>
          </a:p>
        </p:txBody>
      </p:sp>
      <p:pic>
        <p:nvPicPr>
          <p:cNvPr id="15" name="Picture 14" descr="A diagram of a model&#10;&#10;Description automatically generated">
            <a:extLst>
              <a:ext uri="{FF2B5EF4-FFF2-40B4-BE49-F238E27FC236}">
                <a16:creationId xmlns:a16="http://schemas.microsoft.com/office/drawing/2014/main" id="{60163195-0045-18B9-12BC-1810833B1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5803661"/>
            <a:ext cx="4660106" cy="21260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80617C-4C0B-F208-59BC-B34009E8FD27}"/>
              </a:ext>
            </a:extLst>
          </p:cNvPr>
          <p:cNvSpPr txBox="1"/>
          <p:nvPr/>
        </p:nvSpPr>
        <p:spPr>
          <a:xfrm>
            <a:off x="981075" y="8039280"/>
            <a:ext cx="416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phát hiện và giải thích kiến trúc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73EF1-A23A-9A09-51EE-8B8C2D14CB31}"/>
              </a:ext>
            </a:extLst>
          </p:cNvPr>
          <p:cNvSpPr txBox="1"/>
          <p:nvPr/>
        </p:nvSpPr>
        <p:spPr>
          <a:xfrm>
            <a:off x="6219031" y="8020187"/>
            <a:ext cx="328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Kiến trúc mô hình phân loại LSTM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823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Times</vt:lpstr>
      <vt:lpstr>Times New Roman</vt:lpstr>
      <vt:lpstr>Symbol</vt:lpstr>
      <vt:lpstr>Cambria</vt:lpstr>
      <vt:lpstr>Arial</vt:lpstr>
      <vt:lpstr>Tahoma</vt:lpstr>
      <vt:lpstr>新しいプレゼンテーション</vt:lpstr>
      <vt:lpstr>ỨNG DỤNG MÔ HÌNH LSTM ĐƯỢC SỬ DỤNG ĐỂ PHÂN LOẠI TẤN CÔNG DDOS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GIẢI THÍCH VỀ MÔ HÌNH LSTM ĐƯỢC SỬ DỤNG ĐỂ PHÂN LOẠI TẤN CÔNG DDoS</dc:title>
  <dc:creator>Bình Trương</dc:creator>
  <cp:lastModifiedBy>Bình Trương</cp:lastModifiedBy>
  <cp:revision>12</cp:revision>
  <dcterms:modified xsi:type="dcterms:W3CDTF">2024-05-30T17:59:09Z</dcterms:modified>
</cp:coreProperties>
</file>