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5" r:id="rId5"/>
    <p:sldId id="259" r:id="rId6"/>
    <p:sldId id="260" r:id="rId7"/>
    <p:sldId id="263" r:id="rId8"/>
    <p:sldId id="264" r:id="rId9"/>
    <p:sldId id="261" r:id="rId10"/>
    <p:sldId id="262" r:id="rId11"/>
  </p:sldIdLst>
  <p:sldSz cx="9144000" cy="5143500" type="screen16x9"/>
  <p:notesSz cx="6858000" cy="9144000"/>
  <p:embeddedFontLst>
    <p:embeddedFont>
      <p:font typeface="Cambria" panose="02040503050406030204" pitchFamily="18"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0DED8-993C-4878-894A-D96C6BF97F1C}" v="2" dt="2024-05-30T09:58:41.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scholar.google.com/scholar_lookup?title=A+Review+on+Various+DPM+Traceback+Schemes+to+Detect+DDoS+Attacks&amp;author=Suresh,+S.&amp;author=Ram,+N.&amp;publication_year=2016&amp;journal=Indian+J.+Sci.+Technol.&amp;volume=9&amp;pages=1%E2%80%938&amp;doi=10.17485/ijst/2016/v9i47/95630" TargetMode="External"/><Relationship Id="rId13" Type="http://schemas.openxmlformats.org/officeDocument/2006/relationships/hyperlink" Target="https://blog.cloudflare.com/cloudflare-ddos-threat-report-2022-q3/" TargetMode="External"/><Relationship Id="rId3" Type="http://schemas.openxmlformats.org/officeDocument/2006/relationships/hyperlink" Target="https://scholar.google.com/scholar_lookup?title=Almaiah,+M.A.+A+New+Scheme+for+Detecting+Malicious+Attacks+in+Wireless+Sensor+Networks+Based+on+Blockchain+Technology&amp;author=Almaiah,+M.A.&amp;publication_year=2021&amp;pages=217%E2%80%93234" TargetMode="External"/><Relationship Id="rId7" Type="http://schemas.openxmlformats.org/officeDocument/2006/relationships/hyperlink" Target="https://scholar.google.com/scholar_lookup?title=Identifying+Botnets+by+Capturing+Group+Activities+in+DNS+Traffic&amp;author=Choi,+H.&amp;author=Lee,+H.&amp;publication_year=2012&amp;journal=Comput.+Netw.&amp;volume=56&amp;pages=20%E2%80%9333" TargetMode="External"/><Relationship Id="rId12" Type="http://schemas.openxmlformats.org/officeDocument/2006/relationships/hyperlink" Target="https://scholar.google.com/scholar_lookup?title=Signature+Based+Intrusion+Detection+for+Wireless+Ad-Hoc+Networks:+A+Comparative+Study+of+Various+Routing+Protocols&amp;conference=Proceedings+of+the+IEEE+58th+Vehicular+Technology+Conference&amp;author=Anjum,+F.&amp;author=Subhadrabandhu,+D.&amp;author=Sarkar,+S.&amp;publication_year=2003"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radware.com/security/ddos-knowledge-center/ddos-chronicles/ddos-attacks-history/" TargetMode="External"/><Relationship Id="rId11" Type="http://schemas.openxmlformats.org/officeDocument/2006/relationships/hyperlink" Target="https://scholar.google.com/scholar_lookup?title=Active+Internet+Traffic+Filtering:+Real-Time+Response+to+Denial+of+Service+Attacks&amp;author=Argyraki,+K.&amp;author=Cheriton,+D.&amp;publication_year=2003&amp;journal=arXiv" TargetMode="External"/><Relationship Id="rId5" Type="http://schemas.openxmlformats.org/officeDocument/2006/relationships/hyperlink" Target="https://scholar.google.com/scholar_lookup?title=Machine+Learning+Based+DDos+Detection+Through+NetFlow+Analysis&amp;conference=Proceedings+of+the+IEEE+Military+Communications+Conference+MILCOM&amp;author=Hou,+J.&amp;author=Fu,+P.&amp;author=Cao,+Z.&amp;author=Xu,+A.&amp;publication_year=2018" TargetMode="External"/><Relationship Id="rId15" Type="http://schemas.openxmlformats.org/officeDocument/2006/relationships/hyperlink" Target="https://doi.org/10.1016/j.comcom.2017.05.015" TargetMode="External"/><Relationship Id="rId10" Type="http://schemas.openxmlformats.org/officeDocument/2006/relationships/hyperlink" Target="http://www.indjst.org/index.php/indjst/article/download/95630/76837" TargetMode="External"/><Relationship Id="rId4" Type="http://schemas.openxmlformats.org/officeDocument/2006/relationships/hyperlink" Target="https://scholar.google.com/scholar_lookup?title=A+Survey+of+Defense+Mechanisms+Against+Distributed+Denial+of+Service+(DDoS)+Flooding+Attacks&amp;author=Zargar,+S.T.&amp;author=Joshi,+J.&amp;author=Tipper,+D.&amp;publication_year=2013&amp;journal=IEEE+Commun.+Surv.+Tutor.&amp;volume=15&amp;pages=2046%E2%80%932069" TargetMode="External"/><Relationship Id="rId9" Type="http://schemas.openxmlformats.org/officeDocument/2006/relationships/hyperlink" Target="https://doi.org/10.17485/ijst/2016/v9i47/95630" TargetMode="External"/><Relationship Id="rId14" Type="http://schemas.openxmlformats.org/officeDocument/2006/relationships/hyperlink" Target="https://scholar.google.com/scholar_lookup?title=Real-Time+DDoS+Attack+Detection+Using+FPGA&amp;author=Hoque,+N.&amp;author=Kashyap,+H.&amp;author=Bhattacharyya,+D.K.&amp;publication_year=2017&amp;journal=Comput.+Commun.&amp;volume=110&amp;pages=48%E2%80%9358&amp;doi=10.1016/j.comcom.2017.05.01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effectLst/>
                <a:latin typeface="Times New Roman" panose="02020603050405020304" pitchFamily="18" charset="0"/>
                <a:ea typeface="Times New Roman" panose="02020603050405020304" pitchFamily="18" charset="0"/>
              </a:rPr>
              <a:t>ỨNG DỤNG MÔ HÌNH LSTM ĐƯỢC SỬ DỤNG ĐỂ PHÂN LOẠI TẤN CÔNG DDOS</a:t>
            </a:r>
            <a:endParaRPr sz="2800" b="1" dirty="0"/>
          </a:p>
        </p:txBody>
      </p:sp>
      <p:sp>
        <p:nvSpPr>
          <p:cNvPr id="67" name="Google Shape;67;p13"/>
          <p:cNvSpPr txBox="1">
            <a:spLocks noGrp="1"/>
          </p:cNvSpPr>
          <p:nvPr>
            <p:ph type="title"/>
          </p:nvPr>
        </p:nvSpPr>
        <p:spPr>
          <a:xfrm>
            <a:off x="2347546" y="2262538"/>
            <a:ext cx="4633546"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latin typeface="Times New Roman" panose="02020603050405020304" pitchFamily="18" charset="0"/>
                <a:cs typeface="Times New Roman" panose="02020603050405020304" pitchFamily="18" charset="0"/>
              </a:rPr>
              <a:t>Trương </a:t>
            </a:r>
            <a:r>
              <a:rPr lang="en" sz="2400" b="1">
                <a:latin typeface="Times New Roman" panose="02020603050405020304" pitchFamily="18" charset="0"/>
                <a:cs typeface="Times New Roman" panose="02020603050405020304" pitchFamily="18" charset="0"/>
              </a:rPr>
              <a:t>Công Bình - </a:t>
            </a:r>
            <a:r>
              <a:rPr lang="en-US" sz="2400" b="1" dirty="0">
                <a:latin typeface="Times New Roman" panose="02020603050405020304" pitchFamily="18" charset="0"/>
                <a:cs typeface="Times New Roman" panose="02020603050405020304" pitchFamily="18" charset="0"/>
              </a:rPr>
              <a:t>230201039</a:t>
            </a:r>
            <a:endParaRPr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Tài liệu tham khảo</a:t>
            </a:r>
            <a:endParaRPr>
              <a:latin typeface="Times New Roman" panose="02020603050405020304" pitchFamily="18" charset="0"/>
              <a:cs typeface="Times New Roman" panose="02020603050405020304" pitchFamily="18" charset="0"/>
            </a:endParaRPr>
          </a:p>
        </p:txBody>
      </p:sp>
      <p:sp>
        <p:nvSpPr>
          <p:cNvPr id="103" name="Google Shape;103;p19"/>
          <p:cNvSpPr txBox="1">
            <a:spLocks noGrp="1"/>
          </p:cNvSpPr>
          <p:nvPr>
            <p:ph type="body" idx="1"/>
          </p:nvPr>
        </p:nvSpPr>
        <p:spPr>
          <a:xfrm>
            <a:off x="215868" y="728375"/>
            <a:ext cx="8222100" cy="3908400"/>
          </a:xfrm>
          <a:prstGeom prst="rect">
            <a:avLst/>
          </a:prstGeom>
        </p:spPr>
        <p:txBody>
          <a:bodyPr spcFirstLastPara="1" wrap="square" lIns="91425" tIns="91425" rIns="91425" bIns="91425" anchor="t" anchorCtr="0">
            <a:noAutofit/>
          </a:bodyPr>
          <a:lstStyle/>
          <a:p>
            <a:pPr marL="342900" lvl="0" indent="-342900" algn="just">
              <a:tabLst>
                <a:tab pos="457200" algn="l"/>
              </a:tabLst>
            </a:pP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Almaiah</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M.A.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Almaiah</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M.A. A New Scheme for Detecting Malicious Attacks in Wireless Sensor Networks Based on Blockchain Technology. In Artificial Intelligence and Blockchain for Future Cybersecurity Applications; Springer: Berlin/Heidelberg, Germany, 2021; pp. 217–234.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3"/>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Zargar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S.T.; Joshi, J.; Tipper, D. A Survey of Defense Mechanisms Against Distributed Denial of Service (DDoS) Flooding Attacks. IEEE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Commun</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Surv</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Tutor. 2013, 15, 2046–2069.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4"/>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Hou, J.; Fu, P.; Cao, Z.; Xu, A. Machine Learning Based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DDos</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Detection Through NetFlow Analysis. In Proceedings of the IEEE Military Communications Conference MILCOM, Los Angeles, CA, USA, 29 October 2018.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5"/>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DDoS Attacks History.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Radware</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Available online: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6"/>
              </a:rPr>
              <a:t>https://www.radware.com/security/ddos-knowledge-center/ddos-chronicles/ddos-attacks-history/</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(accessed on 17 July 2023).</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Choi, H.; Lee, H. Identifying Botnets by Capturing Group Activities in DNS Traffic.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Comput</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Netw</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2012, 56, 20–33.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7"/>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Suresh, S.; Ram, N. A Review on Various DPM Traceback Schemes to Detect DDoS Attacks. Indian J. Sci. Technol. 2016, 9, 1–8.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8"/>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05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hlinkClick r:id="rId9"/>
              </a:rPr>
              <a:t>CrossRef</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10"/>
              </a:rPr>
              <a:t>Green Version</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Argyraki</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K.; Cheriton, D. Active Internet Traffic Filtering: Real-Time Response to Denial of Service Attacks.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arXiv</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2003,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arXiv:cs</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/0309054.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11"/>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Anjum, F.;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Subhadrabandhu</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D.; Sarkar, S. Signature Based Intrusion Detection for Wireless Ad-Hoc Networks: A Comparative Study of Various Routing Protocols. In Proceedings of the IEEE 58th Vehicular Technology Conference, Orlando, FL, USA, 6 October 2003.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12"/>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Cloudflare DDoS Threat Report 2022 Q3. Cloudflare. Available online: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13"/>
              </a:rPr>
              <a:t>https://blog.cloudflare.com/cloudflare-ddos-threat-report-2022-q3/</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(accessed on 17 July 2023).</a:t>
            </a:r>
            <a:endParaRPr lang="en-US" sz="105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tabLst>
                <a:tab pos="457200" algn="l"/>
              </a:tabLst>
            </a:pP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Hoque, N.; Kashyap, H.; Bhattacharyya, D.K. Real-Time DDoS Attack Detection Using FPGA.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Comput</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050" dirty="0" err="1">
                <a:solidFill>
                  <a:srgbClr val="000000"/>
                </a:solidFill>
                <a:effectLst/>
                <a:highlight>
                  <a:srgbClr val="FFFFFF"/>
                </a:highlight>
                <a:latin typeface="Times New Roman" panose="02020603050405020304" pitchFamily="18" charset="0"/>
                <a:ea typeface="Times New Roman" panose="02020603050405020304" pitchFamily="18" charset="0"/>
              </a:rPr>
              <a:t>Commun</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2017, 110, 48–58. [</a:t>
            </a:r>
            <a:r>
              <a:rPr lang="en-US" sz="105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hlinkClick r:id="rId14"/>
              </a:rPr>
              <a:t>Google Scholar</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05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hlinkClick r:id="rId15"/>
              </a:rPr>
              <a:t>CrossRef</a:t>
            </a:r>
            <a:r>
              <a:rPr lang="en-US" sz="105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1050" dirty="0">
              <a:effectLst/>
              <a:highlight>
                <a:srgbClr val="FFFFFF"/>
              </a:highlight>
              <a:latin typeface="Times New Roman" panose="02020603050405020304" pitchFamily="18" charset="0"/>
              <a:ea typeface="Times New Roman" panose="02020603050405020304" pitchFamily="18" charset="0"/>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Tóm tắt </a:t>
            </a:r>
            <a:endParaRPr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latin typeface="Times New Roman" panose="02020603050405020304" pitchFamily="18" charset="0"/>
                <a:cs typeface="Times New Roman" panose="02020603050405020304" pitchFamily="18" charset="0"/>
              </a:rPr>
              <a:t>Lớp: </a:t>
            </a:r>
            <a:r>
              <a:rPr lang="en-US" dirty="0">
                <a:latin typeface="Times New Roman" panose="02020603050405020304" pitchFamily="18" charset="0"/>
                <a:cs typeface="Times New Roman" panose="02020603050405020304" pitchFamily="18" charset="0"/>
              </a:rPr>
              <a:t>CS2205.APR2023</a:t>
            </a:r>
          </a:p>
          <a:p>
            <a:pPr marL="457200" lvl="0" indent="-368300" algn="l" rtl="0">
              <a:spcBef>
                <a:spcPts val="0"/>
              </a:spcBef>
              <a:spcAft>
                <a:spcPts val="0"/>
              </a:spcAft>
              <a:buSzPts val="2200"/>
              <a:buFont typeface="Arial"/>
              <a:buChar char="●"/>
            </a:pPr>
            <a:r>
              <a:rPr lang="en" dirty="0">
                <a:latin typeface="Times New Roman" panose="02020603050405020304" pitchFamily="18" charset="0"/>
                <a:cs typeface="Times New Roman" panose="02020603050405020304" pitchFamily="18" charset="0"/>
              </a:rPr>
              <a:t>Link Github</a:t>
            </a:r>
            <a:r>
              <a:rPr lang="en">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https://github.com/BinhTruongCong/CS2205.APR2023</a:t>
            </a:r>
            <a:endParaRPr sz="2000" dirty="0">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SzPts val="2200"/>
              <a:buChar char="●"/>
            </a:pPr>
            <a:r>
              <a:rPr lang="en" dirty="0">
                <a:latin typeface="Times New Roman" panose="02020603050405020304" pitchFamily="18" charset="0"/>
                <a:cs typeface="Times New Roman" panose="02020603050405020304" pitchFamily="18" charset="0"/>
              </a:rPr>
              <a:t>Link YouTube video</a:t>
            </a:r>
            <a:r>
              <a:rPr lang="e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https://youtu.be/BDUu3fha5ow</a:t>
            </a:r>
            <a:endParaRPr dirty="0">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SzPts val="2200"/>
              <a:buChar char="●"/>
            </a:pPr>
            <a:r>
              <a:rPr lang="en" dirty="0">
                <a:latin typeface="Times New Roman" panose="02020603050405020304" pitchFamily="18" charset="0"/>
                <a:cs typeface="Times New Roman" panose="02020603050405020304" pitchFamily="18" charset="0"/>
              </a:rPr>
              <a:t>Ảnh + Họ và </a:t>
            </a:r>
            <a:r>
              <a:rPr lang="en">
                <a:latin typeface="Times New Roman" panose="02020603050405020304" pitchFamily="18" charset="0"/>
                <a:cs typeface="Times New Roman" panose="02020603050405020304" pitchFamily="18" charset="0"/>
              </a:rPr>
              <a:t>Tên:Trương Công Bình</a:t>
            </a:r>
            <a:endParaRPr dirty="0">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SzPts val="2200"/>
              <a:buChar char="●"/>
            </a:pPr>
            <a:r>
              <a:rPr lang="en" dirty="0">
                <a:latin typeface="Times New Roman" panose="02020603050405020304" pitchFamily="18" charset="0"/>
                <a:cs typeface="Times New Roman" panose="02020603050405020304" pitchFamily="18" charset="0"/>
              </a:rPr>
              <a:t>Tổng số slides không vượt quá 10</a:t>
            </a:r>
            <a:endParaRPr dirty="0">
              <a:latin typeface="Times New Roman" panose="02020603050405020304" pitchFamily="18" charset="0"/>
              <a:cs typeface="Times New Roman" panose="02020603050405020304" pitchFamily="18" charset="0"/>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3" name="Picture 2" descr="A person in a suit and tie&#10;&#10;Description automatically generated">
            <a:extLst>
              <a:ext uri="{FF2B5EF4-FFF2-40B4-BE49-F238E27FC236}">
                <a16:creationId xmlns:a16="http://schemas.microsoft.com/office/drawing/2014/main" id="{A412EDC9-3D6F-6E50-8E88-B9C2BE8E9524}"/>
              </a:ext>
            </a:extLst>
          </p:cNvPr>
          <p:cNvPicPr>
            <a:picLocks noChangeAspect="1"/>
          </p:cNvPicPr>
          <p:nvPr/>
        </p:nvPicPr>
        <p:blipFill>
          <a:blip r:embed="rId3"/>
          <a:stretch>
            <a:fillRect/>
          </a:stretch>
        </p:blipFill>
        <p:spPr>
          <a:xfrm>
            <a:off x="5793487" y="2157149"/>
            <a:ext cx="1929337" cy="257175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6893" y="15903"/>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dirty="0">
              <a:latin typeface="Times New Roman" panose="02020603050405020304" pitchFamily="18" charset="0"/>
              <a:cs typeface="Times New Roman" panose="02020603050405020304" pitchFamily="18" charset="0"/>
            </a:endParaRPr>
          </a:p>
        </p:txBody>
      </p:sp>
      <p:sp>
        <p:nvSpPr>
          <p:cNvPr id="79" name="Google Shape;79;p15"/>
          <p:cNvSpPr txBox="1">
            <a:spLocks noGrp="1"/>
          </p:cNvSpPr>
          <p:nvPr>
            <p:ph type="body" idx="1"/>
          </p:nvPr>
        </p:nvSpPr>
        <p:spPr>
          <a:xfrm>
            <a:off x="-13296" y="686403"/>
            <a:ext cx="9157296" cy="3995325"/>
          </a:xfrm>
          <a:prstGeom prst="rect">
            <a:avLst/>
          </a:prstGeom>
        </p:spPr>
        <p:txBody>
          <a:bodyPr spcFirstLastPara="1" wrap="square" lIns="91425" tIns="91425" rIns="91425" bIns="91425" anchor="t" anchorCtr="0">
            <a:noAutofit/>
          </a:bodyPr>
          <a:lstStyle/>
          <a:p>
            <a:pPr>
              <a:buFont typeface="Arial"/>
              <a:buChar char="●"/>
            </a:pP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cuộc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tấn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công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từ</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chối</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dịch</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vụ</a:t>
            </a:r>
            <a:r>
              <a:rPr lang="en-US" sz="1400" dirty="0">
                <a:latin typeface="Times New Roman" panose="02020603050405020304" pitchFamily="18" charset="0"/>
                <a:ea typeface="Cambria" panose="02040503050406030204" pitchFamily="18" charset="0"/>
                <a:cs typeface="Times New Roman" panose="02020603050405020304" pitchFamily="18" charset="0"/>
              </a:rPr>
              <a:t> (DoS)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là</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một</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trong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những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cuộc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tấn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công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phổ</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biến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và</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đe</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dọa</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nhất</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đối</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với</a:t>
            </a:r>
            <a:r>
              <a:rPr lang="en-US" sz="1400" dirty="0">
                <a:latin typeface="Times New Roman" panose="02020603050405020304" pitchFamily="18" charset="0"/>
                <a:ea typeface="Cambria" panose="02040503050406030204" pitchFamily="18" charset="0"/>
                <a:cs typeface="Times New Roman" panose="02020603050405020304" pitchFamily="18" charset="0"/>
              </a:rPr>
              <a:t> an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ninh</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mạng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cuộc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tấn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công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này</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nhằm</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làm</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quá</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tải</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hệ</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thống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mục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tiêu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bằng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lưu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lượng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truy</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cập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ảo</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khiến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hệ</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thống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không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thể</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đáp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ứng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yêu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cầu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hợp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pháp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của</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người</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dùng</a:t>
            </a:r>
            <a:r>
              <a:rPr lang="en-US" sz="1400" dirty="0">
                <a:latin typeface="Times New Roman" panose="02020603050405020304" pitchFamily="18" charset="0"/>
                <a:ea typeface="Cambria" panose="02040503050406030204" pitchFamily="18" charset="0"/>
                <a:cs typeface="Times New Roman" panose="02020603050405020304" pitchFamily="18" charset="0"/>
              </a:rPr>
              <a:t>.</a:t>
            </a:r>
          </a:p>
          <a:p>
            <a:pPr>
              <a:buFont typeface="Arial"/>
              <a:buChar char="●"/>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a:buChar char="●"/>
            </a:pPr>
            <a:endParaRPr lang="en-US"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88900" indent="0" algn="ctr">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LSTM</a:t>
            </a:r>
            <a:endParaRPr lang="en-US" sz="1400" dirty="0">
              <a:effectLst/>
              <a:latin typeface="Times New Roman" panose="02020603050405020304" pitchFamily="18" charset="0"/>
              <a:ea typeface="Cambria" panose="02040503050406030204" pitchFamily="18" charset="0"/>
              <a:cs typeface="Times New Roman" panose="02020603050405020304" pitchFamily="18" charset="0"/>
            </a:endParaRPr>
          </a:p>
          <a:p>
            <a:pPr algn="ctr">
              <a:buFont typeface="Arial"/>
              <a:buChar char="●"/>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a:buChar char="●"/>
            </a:pPr>
            <a:endParaRPr lang="en-US" sz="1800" dirty="0">
              <a:effectLst/>
              <a:latin typeface="Times New Roman" panose="02020603050405020304" pitchFamily="18" charset="0"/>
              <a:ea typeface="Cambria" panose="02040503050406030204" pitchFamily="18" charset="0"/>
              <a:cs typeface="Times New Roman" panose="02020603050405020304" pitchFamily="18" charset="0"/>
            </a:endParaRPr>
          </a:p>
          <a:p>
            <a:pPr>
              <a:buFont typeface="Arial"/>
              <a:buChar char="●"/>
            </a:pPr>
            <a:endParaRPr lang="en-US" sz="1400" dirty="0">
              <a:effectLst/>
              <a:latin typeface="Times New Roman" panose="02020603050405020304" pitchFamily="18" charset="0"/>
              <a:ea typeface="Cambria" panose="02040503050406030204" pitchFamily="18" charset="0"/>
              <a:cs typeface="Times New Roman" panose="02020603050405020304" pitchFamily="18" charset="0"/>
            </a:endParaRPr>
          </a:p>
          <a:p>
            <a:pPr lvl="0">
              <a:buFont typeface="Arial"/>
              <a:buChar char="●"/>
            </a:pPr>
            <a:r>
              <a:rPr lang="en-US" sz="1400" dirty="0" err="1">
                <a:latin typeface="Times New Roman" panose="02020603050405020304" pitchFamily="18" charset="0"/>
                <a:ea typeface="Cambria" panose="02040503050406030204" pitchFamily="18" charset="0"/>
                <a:cs typeface="Times New Roman" panose="02020603050405020304" pitchFamily="18" charset="0"/>
              </a:rPr>
              <a:t>Đánh</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giá</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hiệu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suất</a:t>
            </a:r>
            <a:r>
              <a:rPr lang="en-US" sz="1400" dirty="0">
                <a:latin typeface="Times New Roman" panose="02020603050405020304" pitchFamily="18" charset="0"/>
                <a:ea typeface="Cambria" panose="02040503050406030204" pitchFamily="18" charset="0"/>
                <a:cs typeface="Times New Roman" panose="02020603050405020304" pitchFamily="18" charset="0"/>
              </a:rPr>
              <a:t> LSTM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trong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việc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phát</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hiện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loại</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tấn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công</a:t>
            </a:r>
            <a:r>
              <a:rPr lang="en-US" sz="1400" dirty="0">
                <a:latin typeface="Times New Roman" panose="02020603050405020304" pitchFamily="18" charset="0"/>
                <a:ea typeface="Cambria" panose="02040503050406030204" pitchFamily="18" charset="0"/>
                <a:cs typeface="Times New Roman" panose="02020603050405020304" pitchFamily="18" charset="0"/>
              </a:rPr>
              <a:t> DDoS </a:t>
            </a:r>
            <a:r>
              <a:rPr lang="en-US" sz="1400" dirty="0" err="1">
                <a:latin typeface="Times New Roman" panose="02020603050405020304" pitchFamily="18" charset="0"/>
                <a:ea typeface="Cambria" panose="02040503050406030204" pitchFamily="18" charset="0"/>
                <a:cs typeface="Times New Roman" panose="02020603050405020304" pitchFamily="18" charset="0"/>
              </a:rPr>
              <a:t>khác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nhau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bằng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cách</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sử</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dụng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bộ</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dữ</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liệu</a:t>
            </a:r>
            <a:r>
              <a:rPr lang="en-US" sz="1400" dirty="0">
                <a:latin typeface="Times New Roman" panose="02020603050405020304" pitchFamily="18" charset="0"/>
                <a:ea typeface="Cambria" panose="02040503050406030204" pitchFamily="18" charset="0"/>
                <a:cs typeface="Times New Roman" panose="02020603050405020304" pitchFamily="18" charset="0"/>
              </a:rPr>
              <a:t> CIC </a:t>
            </a:r>
            <a:r>
              <a:rPr lang="en-US" sz="1400" dirty="0" err="1">
                <a:latin typeface="Times New Roman" panose="02020603050405020304" pitchFamily="18" charset="0"/>
                <a:ea typeface="Cambria" panose="02040503050406030204" pitchFamily="18" charset="0"/>
                <a:cs typeface="Times New Roman" panose="02020603050405020304" pitchFamily="18" charset="0"/>
              </a:rPr>
              <a:t>được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sử</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dụng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phổ</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biến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và</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công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khai</a:t>
            </a: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lvl="0">
              <a:buFont typeface="Arial"/>
              <a:buChar char="●"/>
            </a:pPr>
            <a:r>
              <a:rPr lang="en-US" sz="1400" dirty="0" err="1">
                <a:latin typeface="Times New Roman" panose="02020603050405020304" pitchFamily="18" charset="0"/>
                <a:ea typeface="Cambria" panose="02040503050406030204" pitchFamily="18" charset="0"/>
                <a:cs typeface="Times New Roman" panose="02020603050405020304" pitchFamily="18" charset="0"/>
              </a:rPr>
              <a:t>Việc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phân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loại</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chính</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xác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lưu</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lượng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mạng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giúp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phát</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hiện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sớm</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cuộc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tấn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công</a:t>
            </a:r>
            <a:r>
              <a:rPr lang="en-US" sz="1400" dirty="0">
                <a:latin typeface="Times New Roman" panose="02020603050405020304" pitchFamily="18" charset="0"/>
                <a:ea typeface="Cambria" panose="02040503050406030204" pitchFamily="18" charset="0"/>
                <a:cs typeface="Times New Roman" panose="02020603050405020304" pitchFamily="18" charset="0"/>
              </a:rPr>
              <a:t> DDoS </a:t>
            </a:r>
            <a:r>
              <a:rPr lang="en-US" sz="1400" dirty="0" err="1">
                <a:latin typeface="Times New Roman" panose="02020603050405020304" pitchFamily="18" charset="0"/>
                <a:ea typeface="Cambria" panose="02040503050406030204" pitchFamily="18" charset="0"/>
                <a:cs typeface="Times New Roman" panose="02020603050405020304" pitchFamily="18" charset="0"/>
              </a:rPr>
              <a:t>và</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thực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hiện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các</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biện</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pháp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phòng</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thủ</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kịp</a:t>
            </a: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panose="02040503050406030204" pitchFamily="18" charset="0"/>
                <a:cs typeface="Times New Roman" panose="02020603050405020304" pitchFamily="18" charset="0"/>
              </a:rPr>
              <a:t>thời</a:t>
            </a: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1025" name="Picture 2" descr="A diagram of a software process&#10;&#10;Description automatically generated with medium confidence">
            <a:extLst>
              <a:ext uri="{FF2B5EF4-FFF2-40B4-BE49-F238E27FC236}">
                <a16:creationId xmlns:a16="http://schemas.microsoft.com/office/drawing/2014/main" id="{B8E18DF3-6824-EC84-B59F-B070B2643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 y="1569337"/>
            <a:ext cx="3194304" cy="1624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555B-FBCD-21FA-8DAD-7032EDDA19FC}"/>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0F26A0-7C2F-64C6-D69C-76DA2F50143D}"/>
              </a:ext>
            </a:extLst>
          </p:cNvPr>
          <p:cNvSpPr>
            <a:spLocks noGrp="1"/>
          </p:cNvSpPr>
          <p:nvPr>
            <p:ph type="body" idx="1"/>
          </p:nvPr>
        </p:nvSpPr>
        <p:spPr/>
        <p:txBody>
          <a:bodyPr/>
          <a:lstStyle/>
          <a:p>
            <a:pPr>
              <a:buFont typeface="Arial"/>
              <a:buChar char="●"/>
            </a:pPr>
            <a:r>
              <a:rPr lang="vi-VN" sz="1400" dirty="0">
                <a:latin typeface="Cambria" panose="02040503050406030204" pitchFamily="18" charset="0"/>
                <a:ea typeface="Cambria" panose="02040503050406030204" pitchFamily="18" charset="0"/>
              </a:rPr>
              <a:t>Một nghiên cứu đã sử dụng mô hình LSTM để phân loại lưu lượng mạng trong mạng máy tính và đạt được độ chính xác cao hơn 98% trong việc phát hiện các cuộc tấn công DDoS.</a:t>
            </a:r>
          </a:p>
          <a:p>
            <a:pPr>
              <a:buFont typeface="Arial"/>
              <a:buChar char="●"/>
            </a:pPr>
            <a:r>
              <a:rPr lang="vi-VN" sz="1400" dirty="0">
                <a:latin typeface="Cambria" panose="02040503050406030204" pitchFamily="18" charset="0"/>
                <a:ea typeface="Cambria" panose="02040503050406030204" pitchFamily="18" charset="0"/>
              </a:rPr>
              <a:t>Một nghiên cứu khác đã sử dụng mô hình LSTM để phân loại lưu lượng mạng trong mạng điện thoại di động và đạt được độ chính xác cao hơn 95% trong việc phát hiện các cuộc tấn công DDoS</a:t>
            </a:r>
            <a:endParaRPr lang="vi-VN" sz="1400" dirty="0">
              <a:latin typeface="Cambria" panose="02040503050406030204" pitchFamily="18" charset="0"/>
              <a:ea typeface="Cambria" panose="02040503050406030204" pitchFamily="18" charset="0"/>
              <a:sym typeface="Arial"/>
            </a:endParaRPr>
          </a:p>
          <a:p>
            <a:endParaRPr lang="en-US" dirty="0"/>
          </a:p>
        </p:txBody>
      </p:sp>
    </p:spTree>
    <p:extLst>
      <p:ext uri="{BB962C8B-B14F-4D97-AF65-F5344CB8AC3E}">
        <p14:creationId xmlns:p14="http://schemas.microsoft.com/office/powerpoint/2010/main" val="170798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Mục tiêu</a:t>
            </a:r>
            <a:endParaRPr>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lvl="0"/>
            <a:r>
              <a:rPr lang="en-US" sz="1800" dirty="0" err="1">
                <a:latin typeface="Times New Roman" panose="02020603050405020304" pitchFamily="18" charset="0"/>
              </a:rPr>
              <a:t>Tăng</a:t>
            </a:r>
            <a:r>
              <a:rPr lang="en-US" sz="1800" dirty="0">
                <a:latin typeface="Times New Roman" panose="02020603050405020304" pitchFamily="18" charset="0"/>
              </a:rPr>
              <a:t> </a:t>
            </a:r>
            <a:r>
              <a:rPr lang="en-US" sz="1800" dirty="0" err="1">
                <a:latin typeface="Times New Roman" panose="02020603050405020304" pitchFamily="18" charset="0"/>
              </a:rPr>
              <a:t>cường</a:t>
            </a:r>
            <a:r>
              <a:rPr lang="en-US" sz="1800" dirty="0">
                <a:latin typeface="Times New Roman" panose="02020603050405020304" pitchFamily="18" charset="0"/>
              </a:rPr>
              <a:t> </a:t>
            </a:r>
            <a:r>
              <a:rPr lang="en-US" sz="1800" dirty="0" err="1">
                <a:latin typeface="Times New Roman" panose="02020603050405020304" pitchFamily="18" charset="0"/>
              </a:rPr>
              <a:t>khả</a:t>
            </a:r>
            <a:r>
              <a:rPr lang="en-US" sz="1800" dirty="0">
                <a:latin typeface="Times New Roman" panose="02020603050405020304" pitchFamily="18" charset="0"/>
              </a:rPr>
              <a:t> </a:t>
            </a:r>
            <a:r>
              <a:rPr lang="en-US" sz="1800" dirty="0" err="1">
                <a:latin typeface="Times New Roman" panose="02020603050405020304" pitchFamily="18" charset="0"/>
              </a:rPr>
              <a:t>năng</a:t>
            </a:r>
            <a:r>
              <a:rPr lang="en-US" sz="1800" dirty="0">
                <a:latin typeface="Times New Roman" panose="02020603050405020304" pitchFamily="18" charset="0"/>
              </a:rPr>
              <a:t> </a:t>
            </a:r>
            <a:r>
              <a:rPr lang="en-US" sz="1800" dirty="0" err="1">
                <a:latin typeface="Times New Roman" panose="02020603050405020304" pitchFamily="18" charset="0"/>
              </a:rPr>
              <a:t>thích</a:t>
            </a:r>
            <a:r>
              <a:rPr lang="en-US" sz="1800" dirty="0">
                <a:latin typeface="Times New Roman" panose="02020603050405020304" pitchFamily="18" charset="0"/>
              </a:rPr>
              <a:t> </a:t>
            </a:r>
            <a:r>
              <a:rPr lang="en-US" sz="1800" dirty="0" err="1">
                <a:latin typeface="Times New Roman" panose="02020603050405020304" pitchFamily="18" charset="0"/>
              </a:rPr>
              <a:t>ứng</a:t>
            </a:r>
            <a:r>
              <a:rPr lang="en-US" sz="1800" dirty="0">
                <a:latin typeface="Times New Roman" panose="02020603050405020304" pitchFamily="18" charset="0"/>
              </a:rPr>
              <a:t> </a:t>
            </a:r>
            <a:r>
              <a:rPr lang="en-US" sz="1800" dirty="0" err="1">
                <a:latin typeface="Times New Roman" panose="02020603050405020304" pitchFamily="18" charset="0"/>
              </a:rPr>
              <a:t>với</a:t>
            </a:r>
            <a:r>
              <a:rPr lang="en-US" sz="1800" dirty="0">
                <a:latin typeface="Times New Roman" panose="02020603050405020304" pitchFamily="18" charset="0"/>
              </a:rPr>
              <a:t> </a:t>
            </a:r>
            <a:r>
              <a:rPr lang="en-US" sz="1800" dirty="0" err="1">
                <a:latin typeface="Times New Roman" panose="02020603050405020304" pitchFamily="18" charset="0"/>
              </a:rPr>
              <a:t>các</a:t>
            </a:r>
            <a:r>
              <a:rPr lang="en-US" sz="1800" dirty="0">
                <a:latin typeface="Times New Roman" panose="02020603050405020304" pitchFamily="18" charset="0"/>
              </a:rPr>
              <a:t> </a:t>
            </a:r>
            <a:r>
              <a:rPr lang="en-US" sz="1800" dirty="0" err="1">
                <a:latin typeface="Times New Roman" panose="02020603050405020304" pitchFamily="18" charset="0"/>
              </a:rPr>
              <a:t>loại</a:t>
            </a:r>
            <a:r>
              <a:rPr lang="en-US" sz="1800" dirty="0">
                <a:latin typeface="Times New Roman" panose="02020603050405020304" pitchFamily="18" charset="0"/>
              </a:rPr>
              <a:t> </a:t>
            </a:r>
            <a:r>
              <a:rPr lang="en-US" sz="1800" dirty="0" err="1">
                <a:latin typeface="Times New Roman" panose="02020603050405020304" pitchFamily="18" charset="0"/>
              </a:rPr>
              <a:t>tấn</a:t>
            </a:r>
            <a:r>
              <a:rPr lang="en-US" sz="1800" dirty="0">
                <a:latin typeface="Times New Roman" panose="02020603050405020304" pitchFamily="18" charset="0"/>
              </a:rPr>
              <a:t> </a:t>
            </a:r>
            <a:r>
              <a:rPr lang="en-US" sz="1800" dirty="0" err="1">
                <a:latin typeface="Times New Roman" panose="02020603050405020304" pitchFamily="18" charset="0"/>
              </a:rPr>
              <a:t>công</a:t>
            </a:r>
            <a:r>
              <a:rPr lang="en-US" sz="1800" dirty="0">
                <a:latin typeface="Times New Roman" panose="02020603050405020304" pitchFamily="18" charset="0"/>
              </a:rPr>
              <a:t> </a:t>
            </a:r>
            <a:r>
              <a:rPr lang="en-US" sz="1800" dirty="0" err="1">
                <a:latin typeface="Times New Roman" panose="02020603050405020304" pitchFamily="18" charset="0"/>
              </a:rPr>
              <a:t>mới</a:t>
            </a:r>
            <a:endParaRPr lang="en-US" sz="1800" dirty="0">
              <a:latin typeface="Times New Roman" panose="02020603050405020304" pitchFamily="18" charset="0"/>
            </a:endParaRPr>
          </a:p>
          <a:p>
            <a:pPr lvl="0"/>
            <a:r>
              <a:rPr lang="en-US" sz="1800" dirty="0" err="1">
                <a:latin typeface="Times New Roman" panose="02020603050405020304" pitchFamily="18" charset="0"/>
              </a:rPr>
              <a:t>Hỗ</a:t>
            </a:r>
            <a:r>
              <a:rPr lang="en-US" sz="1800" dirty="0">
                <a:latin typeface="Times New Roman" panose="02020603050405020304" pitchFamily="18" charset="0"/>
              </a:rPr>
              <a:t> </a:t>
            </a:r>
            <a:r>
              <a:rPr lang="en-US" sz="1800" dirty="0" err="1">
                <a:latin typeface="Times New Roman" panose="02020603050405020304" pitchFamily="18" charset="0"/>
              </a:rPr>
              <a:t>trợ</a:t>
            </a:r>
            <a:r>
              <a:rPr lang="en-US" sz="1800" dirty="0">
                <a:latin typeface="Times New Roman" panose="02020603050405020304" pitchFamily="18" charset="0"/>
              </a:rPr>
              <a:t> </a:t>
            </a:r>
            <a:r>
              <a:rPr lang="en-US" sz="1800" dirty="0" err="1">
                <a:latin typeface="Times New Roman" panose="02020603050405020304" pitchFamily="18" charset="0"/>
              </a:rPr>
              <a:t>việc</a:t>
            </a:r>
            <a:r>
              <a:rPr lang="en-US" sz="1800" dirty="0">
                <a:latin typeface="Times New Roman" panose="02020603050405020304" pitchFamily="18" charset="0"/>
              </a:rPr>
              <a:t> </a:t>
            </a:r>
            <a:r>
              <a:rPr lang="en-US" sz="1800" dirty="0" err="1">
                <a:latin typeface="Times New Roman" panose="02020603050405020304" pitchFamily="18" charset="0"/>
              </a:rPr>
              <a:t>phân</a:t>
            </a:r>
            <a:r>
              <a:rPr lang="en-US" sz="1800" dirty="0">
                <a:latin typeface="Times New Roman" panose="02020603050405020304" pitchFamily="18" charset="0"/>
              </a:rPr>
              <a:t> </a:t>
            </a:r>
            <a:r>
              <a:rPr lang="en-US" sz="1800" dirty="0" err="1">
                <a:latin typeface="Times New Roman" panose="02020603050405020304" pitchFamily="18" charset="0"/>
              </a:rPr>
              <a:t>tích</a:t>
            </a:r>
            <a:r>
              <a:rPr lang="en-US" sz="1800" dirty="0">
                <a:latin typeface="Times New Roman" panose="02020603050405020304" pitchFamily="18" charset="0"/>
              </a:rPr>
              <a:t> </a:t>
            </a:r>
            <a:r>
              <a:rPr lang="en-US" sz="1800" dirty="0" err="1">
                <a:latin typeface="Times New Roman" panose="02020603050405020304" pitchFamily="18" charset="0"/>
              </a:rPr>
              <a:t>dữ</a:t>
            </a:r>
            <a:r>
              <a:rPr lang="en-US" sz="1800" dirty="0">
                <a:latin typeface="Times New Roman" panose="02020603050405020304" pitchFamily="18" charset="0"/>
              </a:rPr>
              <a:t> </a:t>
            </a:r>
            <a:r>
              <a:rPr lang="en-US" sz="1800" dirty="0" err="1">
                <a:latin typeface="Times New Roman" panose="02020603050405020304" pitchFamily="18" charset="0"/>
              </a:rPr>
              <a:t>liệu</a:t>
            </a:r>
            <a:r>
              <a:rPr lang="en-US" sz="1800" dirty="0">
                <a:latin typeface="Times New Roman" panose="02020603050405020304" pitchFamily="18" charset="0"/>
              </a:rPr>
              <a:t> </a:t>
            </a:r>
            <a:r>
              <a:rPr lang="en-US" sz="1800" dirty="0" err="1">
                <a:latin typeface="Times New Roman" panose="02020603050405020304" pitchFamily="18" charset="0"/>
              </a:rPr>
              <a:t>và</a:t>
            </a:r>
            <a:r>
              <a:rPr lang="en-US" sz="1800" dirty="0">
                <a:latin typeface="Times New Roman" panose="02020603050405020304" pitchFamily="18" charset="0"/>
              </a:rPr>
              <a:t> </a:t>
            </a:r>
            <a:r>
              <a:rPr lang="en-US" sz="1800" dirty="0" err="1">
                <a:latin typeface="Times New Roman" panose="02020603050405020304" pitchFamily="18" charset="0"/>
              </a:rPr>
              <a:t>ra</a:t>
            </a:r>
            <a:r>
              <a:rPr lang="en-US" sz="1800" dirty="0">
                <a:latin typeface="Times New Roman" panose="02020603050405020304" pitchFamily="18" charset="0"/>
              </a:rPr>
              <a:t> </a:t>
            </a:r>
            <a:r>
              <a:rPr lang="en-US" sz="1800" dirty="0" err="1">
                <a:latin typeface="Times New Roman" panose="02020603050405020304" pitchFamily="18" charset="0"/>
              </a:rPr>
              <a:t>quyết</a:t>
            </a:r>
            <a:r>
              <a:rPr lang="en-US" sz="1800" dirty="0">
                <a:latin typeface="Times New Roman" panose="02020603050405020304" pitchFamily="18" charset="0"/>
              </a:rPr>
              <a:t> </a:t>
            </a:r>
            <a:r>
              <a:rPr lang="en-US" sz="1800" dirty="0" err="1">
                <a:latin typeface="Times New Roman" panose="02020603050405020304" pitchFamily="18" charset="0"/>
              </a:rPr>
              <a:t>định</a:t>
            </a:r>
            <a:endParaRPr lang="en-US" sz="1800" dirty="0">
              <a:latin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chống</a:t>
            </a:r>
            <a:r>
              <a:rPr lang="en-US" sz="1800" dirty="0">
                <a:effectLst/>
                <a:latin typeface="Times New Roman" panose="02020603050405020304" pitchFamily="18" charset="0"/>
                <a:ea typeface="Times New Roman" panose="02020603050405020304" pitchFamily="18" charset="0"/>
              </a:rPr>
              <a:t> DDoS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Nội dung và Phương pháp</a:t>
            </a:r>
            <a:endParaRPr dirty="0">
              <a:latin typeface="Times New Roman" panose="02020603050405020304" pitchFamily="18" charset="0"/>
              <a:cs typeface="Times New Roman" panose="02020603050405020304" pitchFamily="18" charset="0"/>
            </a:endParaRPr>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lvl="0"/>
            <a:r>
              <a:rPr lang="en-US" sz="1200" b="1" dirty="0" err="1">
                <a:latin typeface="Times New Roman" panose="02020603050405020304" pitchFamily="18" charset="0"/>
                <a:cs typeface="Times New Roman" panose="02020603050405020304" pitchFamily="18" charset="0"/>
              </a:rPr>
              <a:t>Nội</a:t>
            </a:r>
            <a:r>
              <a:rPr lang="en-US" sz="1200" b="1" dirty="0">
                <a:latin typeface="Times New Roman" panose="02020603050405020304" pitchFamily="18" charset="0"/>
                <a:cs typeface="Times New Roman" panose="02020603050405020304" pitchFamily="18" charset="0"/>
              </a:rPr>
              <a:t> dung:</a:t>
            </a:r>
          </a:p>
          <a:p>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nơ-ron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dài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ngắn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hạn</a:t>
            </a:r>
            <a:r>
              <a:rPr lang="en-US" sz="1200" dirty="0">
                <a:latin typeface="Times New Roman" panose="02020603050405020304" pitchFamily="18" charset="0"/>
                <a:cs typeface="Times New Roman" panose="02020603050405020304" pitchFamily="18" charset="0"/>
              </a:rPr>
              <a:t> (LSTM)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nơ-ron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(ANN)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phổ</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ngôn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giọng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nói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kế</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quyết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vấn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mất</a:t>
            </a:r>
            <a:r>
              <a:rPr lang="en-US" sz="1200" dirty="0">
                <a:latin typeface="Times New Roman" panose="02020603050405020304" pitchFamily="18" charset="0"/>
                <a:cs typeface="Times New Roman" panose="02020603050405020304" pitchFamily="18" charset="0"/>
              </a:rPr>
              <a:t> gradient,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vấn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thường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gặp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nơ-ron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dài</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LSTM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tấn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DDoS </a:t>
            </a:r>
            <a:r>
              <a:rPr lang="en-US" sz="1200" dirty="0" err="1">
                <a:latin typeface="Times New Roman" panose="02020603050405020304" pitchFamily="18" charset="0"/>
                <a:cs typeface="Times New Roman" panose="02020603050405020304" pitchFamily="18" charset="0"/>
              </a:rPr>
              <a:t>thường</a:t>
            </a:r>
            <a:r>
              <a:rPr lang="en-US" sz="1200" dirty="0">
                <a:latin typeface="Times New Roman" panose="02020603050405020304" pitchFamily="18" charset="0"/>
                <a:cs typeface="Times New Roman" panose="02020603050405020304" pitchFamily="18" charset="0"/>
              </a:rPr>
              <a:t> bao </a:t>
            </a:r>
            <a:r>
              <a:rPr lang="en-US" sz="1200" dirty="0" err="1">
                <a:latin typeface="Times New Roman" panose="02020603050405020304" pitchFamily="18" charset="0"/>
                <a:cs typeface="Times New Roman" panose="02020603050405020304" pitchFamily="18" charset="0"/>
              </a:rPr>
              <a:t>gồm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p>
            <a:pPr lvl="0"/>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 bao </a:t>
            </a:r>
            <a:r>
              <a:rPr lang="en-US" sz="1200" dirty="0" err="1">
                <a:latin typeface="Times New Roman" panose="02020603050405020304" pitchFamily="18" charset="0"/>
                <a:cs typeface="Times New Roman" panose="02020603050405020304" pitchFamily="18" charset="0"/>
              </a:rPr>
              <a:t>gồm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địa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chỉ</a:t>
            </a:r>
            <a:r>
              <a:rPr lang="en-US" sz="1200" dirty="0">
                <a:latin typeface="Times New Roman" panose="02020603050405020304" pitchFamily="18" charset="0"/>
                <a:cs typeface="Times New Roman" panose="02020603050405020304" pitchFamily="18" charset="0"/>
              </a:rPr>
              <a:t> IP </a:t>
            </a:r>
            <a:r>
              <a:rPr lang="en-US" sz="1200" dirty="0" err="1">
                <a:latin typeface="Times New Roman" panose="02020603050405020304" pitchFamily="18" charset="0"/>
                <a:cs typeface="Times New Roman" panose="02020603050405020304" pitchFamily="18" charset="0"/>
              </a:rPr>
              <a:t>nguồn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cổng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byte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endParaRPr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chuẩn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hóa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định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LSTM.</a:t>
            </a:r>
          </a:p>
          <a:p>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LSTM: Bao </a:t>
            </a:r>
            <a:r>
              <a:rPr lang="en-US" sz="1200" dirty="0" err="1">
                <a:latin typeface="Times New Roman" panose="02020603050405020304" pitchFamily="18" charset="0"/>
                <a:cs typeface="Times New Roman" panose="02020603050405020304" pitchFamily="18" charset="0"/>
              </a:rPr>
              <a:t>gồm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nơ-ron</a:t>
            </a:r>
            <a:r>
              <a:rPr lang="en-US" sz="1200" dirty="0">
                <a:latin typeface="Times New Roman" panose="02020603050405020304" pitchFamily="18" charset="0"/>
                <a:cs typeface="Times New Roman" panose="02020603050405020304" pitchFamily="18" charset="0"/>
              </a:rPr>
              <a:t> LSTM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nơ-ron</a:t>
            </a:r>
            <a:r>
              <a:rPr lang="en-US" sz="1200" dirty="0">
                <a:latin typeface="Times New Roman" panose="02020603050405020304" pitchFamily="18" charset="0"/>
                <a:cs typeface="Times New Roman" panose="02020603050405020304" pitchFamily="18" charset="0"/>
              </a:rPr>
              <a:t> LSTM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học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hỏi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a:t>
            </a:r>
          </a:p>
          <a:p>
            <a:r>
              <a:rPr lang="en-US" sz="1200">
                <a:latin typeface="Times New Roman" panose="02020603050405020304" pitchFamily="18" charset="0"/>
                <a:cs typeface="Times New Roman" panose="02020603050405020304" pitchFamily="18" charset="0"/>
              </a:rPr>
              <a:t>Lớp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bình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thường</a:t>
            </a:r>
            <a:r>
              <a:rPr lang="en-US" sz="1200" dirty="0">
                <a:latin typeface="Times New Roman" panose="02020603050405020304" pitchFamily="18" charset="0"/>
                <a:cs typeface="Times New Roman" panose="02020603050405020304" pitchFamily="18" charset="0"/>
              </a:rPr>
              <a:t> hay </a:t>
            </a:r>
            <a:r>
              <a:rPr lang="en-US" sz="1200" dirty="0" err="1">
                <a:latin typeface="Times New Roman" panose="02020603050405020304" pitchFamily="18" charset="0"/>
                <a:cs typeface="Times New Roman" panose="02020603050405020304" pitchFamily="18" charset="0"/>
              </a:rPr>
              <a:t>tấn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DDoS.</a:t>
            </a:r>
          </a:p>
          <a:p>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LSTM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loại</a:t>
            </a:r>
            <a:r>
              <a:rPr lang="en-US" sz="1200" dirty="0">
                <a:latin typeface="Times New Roman" panose="02020603050405020304" pitchFamily="18" charset="0"/>
                <a:cs typeface="Times New Roman" panose="02020603050405020304" pitchFamily="18" charset="0"/>
              </a:rPr>
              <a:t> 17 </a:t>
            </a:r>
            <a:r>
              <a:rPr lang="en-US" sz="1200" dirty="0" err="1">
                <a:latin typeface="Times New Roman" panose="02020603050405020304" pitchFamily="18" charset="0"/>
                <a:cs typeface="Times New Roman" panose="02020603050405020304" pitchFamily="18" charset="0"/>
              </a:rPr>
              <a:t>loại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tấn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DDoS.</a:t>
            </a:r>
          </a:p>
          <a:p>
            <a:r>
              <a:rPr lang="en-US" sz="1200" dirty="0" err="1">
                <a:latin typeface="Times New Roman" panose="02020603050405020304" pitchFamily="18" charset="0"/>
                <a:cs typeface="Times New Roman" panose="02020603050405020304" pitchFamily="18" charset="0"/>
              </a:rPr>
              <a:t>Áp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pháp</a:t>
            </a:r>
            <a:r>
              <a:rPr lang="en-US" sz="1200" dirty="0">
                <a:latin typeface="Times New Roman" panose="02020603050405020304" pitchFamily="18" charset="0"/>
                <a:cs typeface="Times New Roman" panose="02020603050405020304" pitchFamily="18" charset="0"/>
              </a:rPr>
              <a:t> LIME, SHAP, Anchor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LORE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đoán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LSTM</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5C3B-8566-F7B2-4F1A-0594ED03F2A9}"/>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Nội dung và Phương pháp</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F00D60-8D7A-299D-F1B4-1E67C4ACF420}"/>
              </a:ext>
            </a:extLst>
          </p:cNvPr>
          <p:cNvSpPr>
            <a:spLocks noGrp="1"/>
          </p:cNvSpPr>
          <p:nvPr>
            <p:ph type="body" idx="1"/>
          </p:nvPr>
        </p:nvSpPr>
        <p:spPr/>
        <p:txBody>
          <a:bodyPr/>
          <a:lstStyle/>
          <a:p>
            <a:r>
              <a:rPr lang="en-US" sz="1400" b="1" dirty="0">
                <a:latin typeface="Times New Roman" panose="02020603050405020304" pitchFamily="18" charset="0"/>
                <a:cs typeface="Times New Roman" panose="02020603050405020304" pitchFamily="18" charset="0"/>
              </a:rPr>
              <a:t>PHƯƠNG PHÁP</a:t>
            </a:r>
          </a:p>
          <a:p>
            <a:r>
              <a:rPr lang="en-US" sz="1400" b="1" dirty="0">
                <a:effectLst/>
                <a:latin typeface="Times New Roman" panose="02020603050405020304" pitchFamily="18" charset="0"/>
                <a:ea typeface="Cambria" panose="02040503050406030204" pitchFamily="18" charset="0"/>
                <a:cs typeface="Cambria" panose="02040503050406030204" pitchFamily="18" charset="0"/>
              </a:rPr>
              <a:t>LIME (Local Interpretable Model-Agnostic Explanations)</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LIME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tạo</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ra</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mô</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hình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cục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bộ</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bằng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xấp</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xỉ</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mô</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hình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LSTM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bằng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một</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mô</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hình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tuyến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tính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đơn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trong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vùng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lân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cận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của</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Symbol" panose="05050102010706020507" pitchFamily="18" charset="2"/>
              <a:buChar char=""/>
            </a:pP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Mô</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hình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tuyến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tính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này</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đào</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tạo</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trên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một</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tập</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nhỏ</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tạo</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ra</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từ</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và</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lân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cận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Symbol" panose="05050102010706020507" pitchFamily="18" charset="2"/>
              <a:buChar char=""/>
            </a:pP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trọng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số</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của</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mô</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hình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tuyến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tính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sử</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dụng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để</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xác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định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đặc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quan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trọng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nhất</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cho</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dự</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đoán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của</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LSTM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tại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r>
              <a:rPr lang="en-US" sz="1400" b="1" dirty="0">
                <a:latin typeface="Times New Roman" panose="02020603050405020304" pitchFamily="18" charset="0"/>
                <a:ea typeface="Cambria" panose="02040503050406030204" pitchFamily="18" charset="0"/>
              </a:rPr>
              <a:t>SHAP (</a:t>
            </a:r>
            <a:r>
              <a:rPr lang="en-US" sz="1400" b="1" dirty="0" err="1">
                <a:latin typeface="Times New Roman" panose="02020603050405020304" pitchFamily="18" charset="0"/>
                <a:ea typeface="Cambria" panose="02040503050406030204" pitchFamily="18" charset="0"/>
              </a:rPr>
              <a:t>SHapley</a:t>
            </a:r>
            <a:r>
              <a:rPr lang="en-US" sz="1400" b="1" dirty="0">
                <a:latin typeface="Times New Roman" panose="02020603050405020304" pitchFamily="18" charset="0"/>
                <a:ea typeface="Cambria" panose="02040503050406030204" pitchFamily="18" charset="0"/>
              </a:rPr>
              <a:t> Additive </a:t>
            </a:r>
            <a:r>
              <a:rPr lang="en-US" sz="1400" b="1" dirty="0" err="1">
                <a:latin typeface="Times New Roman" panose="02020603050405020304" pitchFamily="18" charset="0"/>
                <a:ea typeface="Cambria" panose="02040503050406030204" pitchFamily="18" charset="0"/>
              </a:rPr>
              <a:t>exPlanations</a:t>
            </a:r>
            <a:r>
              <a:rPr lang="en-US" sz="1400" b="1" dirty="0">
                <a:latin typeface="Times New Roman" panose="02020603050405020304" pitchFamily="18" charset="0"/>
                <a:ea typeface="Cambria" panose="02040503050406030204" pitchFamily="18" charset="0"/>
              </a:rPr>
              <a:t>):</a:t>
            </a:r>
          </a:p>
          <a:p>
            <a:pPr marL="342900" indent="-342900" algn="just">
              <a:lnSpc>
                <a:spcPct val="150000"/>
              </a:lnSpc>
              <a:buFont typeface="Symbol" panose="05050102010706020507" pitchFamily="18" charset="2"/>
              <a:buChar char=""/>
            </a:pPr>
            <a:r>
              <a:rPr lang="en-US" sz="1400" dirty="0">
                <a:latin typeface="Times New Roman" panose="02020603050405020304" pitchFamily="18" charset="0"/>
              </a:rPr>
              <a:t>SHAP </a:t>
            </a:r>
            <a:r>
              <a:rPr lang="en-US" sz="1400" dirty="0" err="1">
                <a:latin typeface="Times New Roman" panose="02020603050405020304" pitchFamily="18" charset="0"/>
              </a:rPr>
              <a:t>sử</a:t>
            </a:r>
            <a:r>
              <a:rPr lang="en-US" sz="1400" dirty="0">
                <a:latin typeface="Times New Roman" panose="02020603050405020304" pitchFamily="18" charset="0"/>
              </a:rPr>
              <a:t> </a:t>
            </a:r>
            <a:r>
              <a:rPr lang="en-US" sz="1400" dirty="0" err="1">
                <a:latin typeface="Times New Roman" panose="02020603050405020304" pitchFamily="18" charset="0"/>
              </a:rPr>
              <a:t>dụng</a:t>
            </a:r>
            <a:r>
              <a:rPr lang="en-US" sz="1400" dirty="0">
                <a:latin typeface="Times New Roman" panose="02020603050405020304" pitchFamily="18" charset="0"/>
              </a:rPr>
              <a:t> </a:t>
            </a:r>
            <a:r>
              <a:rPr lang="en-US" sz="1400" dirty="0" err="1">
                <a:latin typeface="Times New Roman" panose="02020603050405020304" pitchFamily="18" charset="0"/>
              </a:rPr>
              <a:t>phân</a:t>
            </a:r>
            <a:r>
              <a:rPr lang="en-US" sz="1400" dirty="0">
                <a:latin typeface="Times New Roman" panose="02020603050405020304" pitchFamily="18" charset="0"/>
              </a:rPr>
              <a:t> </a:t>
            </a:r>
            <a:r>
              <a:rPr lang="en-US" sz="1400" dirty="0" err="1">
                <a:latin typeface="Times New Roman" panose="02020603050405020304" pitchFamily="18" charset="0"/>
              </a:rPr>
              <a:t>bổ</a:t>
            </a:r>
            <a:r>
              <a:rPr lang="en-US" sz="1400" dirty="0">
                <a:latin typeface="Times New Roman" panose="02020603050405020304" pitchFamily="18" charset="0"/>
              </a:rPr>
              <a:t> Shapley </a:t>
            </a:r>
            <a:r>
              <a:rPr lang="en-US" sz="1400" dirty="0" err="1">
                <a:latin typeface="Times New Roman" panose="02020603050405020304" pitchFamily="18" charset="0"/>
              </a:rPr>
              <a:t>để</a:t>
            </a:r>
            <a:r>
              <a:rPr lang="en-US" sz="1400" dirty="0">
                <a:latin typeface="Times New Roman" panose="02020603050405020304" pitchFamily="18" charset="0"/>
              </a:rPr>
              <a:t> </a:t>
            </a:r>
            <a:r>
              <a:rPr lang="en-US" sz="1400" dirty="0" err="1">
                <a:latin typeface="Times New Roman" panose="02020603050405020304" pitchFamily="18" charset="0"/>
              </a:rPr>
              <a:t>phân</a:t>
            </a:r>
            <a:r>
              <a:rPr lang="en-US" sz="1400" dirty="0">
                <a:latin typeface="Times New Roman" panose="02020603050405020304" pitchFamily="18" charset="0"/>
              </a:rPr>
              <a:t> </a:t>
            </a:r>
            <a:r>
              <a:rPr lang="en-US" sz="1400" dirty="0" err="1">
                <a:latin typeface="Times New Roman" panose="02020603050405020304" pitchFamily="18" charset="0"/>
              </a:rPr>
              <a:t>bổ</a:t>
            </a:r>
            <a:r>
              <a:rPr lang="en-US" sz="1400" dirty="0">
                <a:latin typeface="Times New Roman" panose="02020603050405020304" pitchFamily="18" charset="0"/>
              </a:rPr>
              <a:t> </a:t>
            </a:r>
            <a:r>
              <a:rPr lang="en-US" sz="1400" dirty="0" err="1">
                <a:latin typeface="Times New Roman" panose="02020603050405020304" pitchFamily="18" charset="0"/>
              </a:rPr>
              <a:t>mức</a:t>
            </a:r>
            <a:r>
              <a:rPr lang="en-US" sz="1400" dirty="0">
                <a:latin typeface="Times New Roman" panose="02020603050405020304" pitchFamily="18" charset="0"/>
              </a:rPr>
              <a:t> </a:t>
            </a:r>
            <a:r>
              <a:rPr lang="en-US" sz="1400" dirty="0" err="1">
                <a:latin typeface="Times New Roman" panose="02020603050405020304" pitchFamily="18" charset="0"/>
              </a:rPr>
              <a:t>độ</a:t>
            </a:r>
            <a:r>
              <a:rPr lang="en-US" sz="1400" dirty="0">
                <a:latin typeface="Times New Roman" panose="02020603050405020304" pitchFamily="18" charset="0"/>
              </a:rPr>
              <a:t> </a:t>
            </a:r>
            <a:r>
              <a:rPr lang="en-US" sz="1400" dirty="0" err="1">
                <a:latin typeface="Times New Roman" panose="02020603050405020304" pitchFamily="18" charset="0"/>
              </a:rPr>
              <a:t>ảnh</a:t>
            </a:r>
            <a:r>
              <a:rPr lang="en-US" sz="1400" dirty="0">
                <a:latin typeface="Times New Roman" panose="02020603050405020304" pitchFamily="18" charset="0"/>
              </a:rPr>
              <a:t> </a:t>
            </a:r>
            <a:r>
              <a:rPr lang="en-US" sz="1400" dirty="0" err="1">
                <a:latin typeface="Times New Roman" panose="02020603050405020304" pitchFamily="18" charset="0"/>
              </a:rPr>
              <a:t>hưởng</a:t>
            </a:r>
            <a:r>
              <a:rPr lang="en-US" sz="1400" dirty="0">
                <a:latin typeface="Times New Roman" panose="02020603050405020304" pitchFamily="18" charset="0"/>
              </a:rPr>
              <a:t> </a:t>
            </a:r>
            <a:r>
              <a:rPr lang="en-US" sz="1400" dirty="0" err="1">
                <a:latin typeface="Times New Roman" panose="02020603050405020304" pitchFamily="18" charset="0"/>
              </a:rPr>
              <a:t>của</a:t>
            </a:r>
            <a:r>
              <a:rPr lang="en-US" sz="1400" dirty="0">
                <a:latin typeface="Times New Roman" panose="02020603050405020304" pitchFamily="18" charset="0"/>
              </a:rPr>
              <a:t> </a:t>
            </a:r>
            <a:r>
              <a:rPr lang="en-US" sz="1400" dirty="0" err="1">
                <a:latin typeface="Times New Roman" panose="02020603050405020304" pitchFamily="18" charset="0"/>
              </a:rPr>
              <a:t>mỗi</a:t>
            </a:r>
            <a:r>
              <a:rPr lang="en-US" sz="1400" dirty="0">
                <a:latin typeface="Times New Roman" panose="02020603050405020304" pitchFamily="18" charset="0"/>
              </a:rPr>
              <a:t> </a:t>
            </a:r>
            <a:r>
              <a:rPr lang="en-US" sz="1400" dirty="0" err="1">
                <a:latin typeface="Times New Roman" panose="02020603050405020304" pitchFamily="18" charset="0"/>
              </a:rPr>
              <a:t>đặc</a:t>
            </a:r>
            <a:r>
              <a:rPr lang="en-US" sz="1400" dirty="0">
                <a:latin typeface="Times New Roman" panose="02020603050405020304" pitchFamily="18" charset="0"/>
              </a:rPr>
              <a:t> </a:t>
            </a:r>
            <a:r>
              <a:rPr lang="en-US" sz="1400" dirty="0" err="1">
                <a:latin typeface="Times New Roman" panose="02020603050405020304" pitchFamily="18" charset="0"/>
              </a:rPr>
              <a:t>điểm</a:t>
            </a:r>
            <a:r>
              <a:rPr lang="en-US" sz="1400" dirty="0">
                <a:latin typeface="Times New Roman" panose="02020603050405020304" pitchFamily="18" charset="0"/>
              </a:rPr>
              <a:t> </a:t>
            </a:r>
            <a:r>
              <a:rPr lang="en-US" sz="1400" dirty="0" err="1">
                <a:latin typeface="Times New Roman" panose="02020603050405020304" pitchFamily="18" charset="0"/>
              </a:rPr>
              <a:t>đối</a:t>
            </a:r>
            <a:r>
              <a:rPr lang="en-US" sz="1400" dirty="0">
                <a:latin typeface="Times New Roman" panose="02020603050405020304" pitchFamily="18" charset="0"/>
              </a:rPr>
              <a:t> </a:t>
            </a:r>
            <a:r>
              <a:rPr lang="en-US" sz="1400" dirty="0" err="1">
                <a:latin typeface="Times New Roman" panose="02020603050405020304" pitchFamily="18" charset="0"/>
              </a:rPr>
              <a:t>với</a:t>
            </a:r>
            <a:r>
              <a:rPr lang="en-US" sz="1400" dirty="0">
                <a:latin typeface="Times New Roman" panose="02020603050405020304" pitchFamily="18" charset="0"/>
              </a:rPr>
              <a:t> </a:t>
            </a:r>
            <a:r>
              <a:rPr lang="en-US" sz="1400" dirty="0" err="1">
                <a:latin typeface="Times New Roman" panose="02020603050405020304" pitchFamily="18" charset="0"/>
              </a:rPr>
              <a:t>dự</a:t>
            </a:r>
            <a:r>
              <a:rPr lang="en-US" sz="1400" dirty="0">
                <a:latin typeface="Times New Roman" panose="02020603050405020304" pitchFamily="18" charset="0"/>
              </a:rPr>
              <a:t> </a:t>
            </a:r>
            <a:r>
              <a:rPr lang="en-US" sz="1400" dirty="0" err="1">
                <a:latin typeface="Times New Roman" panose="02020603050405020304" pitchFamily="18" charset="0"/>
              </a:rPr>
              <a:t>đoán</a:t>
            </a:r>
            <a:r>
              <a:rPr lang="en-US" sz="1400" dirty="0">
                <a:latin typeface="Times New Roman" panose="02020603050405020304" pitchFamily="18" charset="0"/>
              </a:rPr>
              <a:t> </a:t>
            </a:r>
            <a:r>
              <a:rPr lang="en-US" sz="1400" dirty="0" err="1">
                <a:latin typeface="Times New Roman" panose="02020603050405020304" pitchFamily="18" charset="0"/>
              </a:rPr>
              <a:t>của</a:t>
            </a:r>
            <a:r>
              <a:rPr lang="en-US" sz="1400" dirty="0">
                <a:latin typeface="Times New Roman" panose="02020603050405020304" pitchFamily="18" charset="0"/>
              </a:rPr>
              <a:t> LSTM.</a:t>
            </a:r>
          </a:p>
          <a:p>
            <a:pPr marL="342900" indent="-342900" algn="just">
              <a:lnSpc>
                <a:spcPct val="150000"/>
              </a:lnSpc>
              <a:buFont typeface="Symbol" panose="05050102010706020507" pitchFamily="18" charset="2"/>
              <a:buChar char=""/>
            </a:pPr>
            <a:r>
              <a:rPr lang="en-US" sz="1400" dirty="0" err="1">
                <a:latin typeface="Times New Roman" panose="02020603050405020304" pitchFamily="18" charset="0"/>
              </a:rPr>
              <a:t>Phân</a:t>
            </a:r>
            <a:r>
              <a:rPr lang="en-US" sz="1400" dirty="0">
                <a:latin typeface="Times New Roman" panose="02020603050405020304" pitchFamily="18" charset="0"/>
              </a:rPr>
              <a:t> </a:t>
            </a:r>
            <a:r>
              <a:rPr lang="en-US" sz="1400" dirty="0" err="1">
                <a:latin typeface="Times New Roman" panose="02020603050405020304" pitchFamily="18" charset="0"/>
              </a:rPr>
              <a:t>bổ</a:t>
            </a:r>
            <a:r>
              <a:rPr lang="en-US" sz="1400" dirty="0">
                <a:latin typeface="Times New Roman" panose="02020603050405020304" pitchFamily="18" charset="0"/>
              </a:rPr>
              <a:t> Shapley </a:t>
            </a:r>
            <a:r>
              <a:rPr lang="en-US" sz="1400" dirty="0" err="1">
                <a:latin typeface="Times New Roman" panose="02020603050405020304" pitchFamily="18" charset="0"/>
              </a:rPr>
              <a:t>là</a:t>
            </a:r>
            <a:r>
              <a:rPr lang="en-US" sz="1400" dirty="0">
                <a:latin typeface="Times New Roman" panose="02020603050405020304" pitchFamily="18" charset="0"/>
              </a:rPr>
              <a:t> </a:t>
            </a:r>
            <a:r>
              <a:rPr lang="en-US" sz="1400" dirty="0" err="1">
                <a:latin typeface="Times New Roman" panose="02020603050405020304" pitchFamily="18" charset="0"/>
              </a:rPr>
              <a:t>một</a:t>
            </a:r>
            <a:r>
              <a:rPr lang="en-US" sz="1400" dirty="0">
                <a:latin typeface="Times New Roman" panose="02020603050405020304" pitchFamily="18" charset="0"/>
              </a:rPr>
              <a:t> </a:t>
            </a:r>
            <a:r>
              <a:rPr lang="en-US" sz="1400" dirty="0" err="1">
                <a:latin typeface="Times New Roman" panose="02020603050405020304" pitchFamily="18" charset="0"/>
              </a:rPr>
              <a:t>phương</a:t>
            </a:r>
            <a:r>
              <a:rPr lang="en-US" sz="1400" dirty="0">
                <a:latin typeface="Times New Roman" panose="02020603050405020304" pitchFamily="18" charset="0"/>
              </a:rPr>
              <a:t> </a:t>
            </a:r>
            <a:r>
              <a:rPr lang="en-US" sz="1400" dirty="0" err="1">
                <a:latin typeface="Times New Roman" panose="02020603050405020304" pitchFamily="18" charset="0"/>
              </a:rPr>
              <a:t>pháp</a:t>
            </a:r>
            <a:r>
              <a:rPr lang="en-US" sz="1400" dirty="0">
                <a:latin typeface="Times New Roman" panose="02020603050405020304" pitchFamily="18" charset="0"/>
              </a:rPr>
              <a:t> </a:t>
            </a:r>
            <a:r>
              <a:rPr lang="en-US" sz="1400" dirty="0" err="1">
                <a:latin typeface="Times New Roman" panose="02020603050405020304" pitchFamily="18" charset="0"/>
              </a:rPr>
              <a:t>phân</a:t>
            </a:r>
            <a:r>
              <a:rPr lang="en-US" sz="1400" dirty="0">
                <a:latin typeface="Times New Roman" panose="02020603050405020304" pitchFamily="18" charset="0"/>
              </a:rPr>
              <a:t> </a:t>
            </a:r>
            <a:r>
              <a:rPr lang="en-US" sz="1400" dirty="0" err="1">
                <a:latin typeface="Times New Roman" panose="02020603050405020304" pitchFamily="18" charset="0"/>
              </a:rPr>
              <a:t>bổ</a:t>
            </a:r>
            <a:r>
              <a:rPr lang="en-US" sz="1400" dirty="0">
                <a:latin typeface="Times New Roman" panose="02020603050405020304" pitchFamily="18" charset="0"/>
              </a:rPr>
              <a:t> </a:t>
            </a:r>
            <a:r>
              <a:rPr lang="en-US" sz="1400" dirty="0" err="1">
                <a:latin typeface="Times New Roman" panose="02020603050405020304" pitchFamily="18" charset="0"/>
              </a:rPr>
              <a:t>giá</a:t>
            </a:r>
            <a:r>
              <a:rPr lang="en-US" sz="1400" dirty="0">
                <a:latin typeface="Times New Roman" panose="02020603050405020304" pitchFamily="18" charset="0"/>
              </a:rPr>
              <a:t> </a:t>
            </a:r>
            <a:r>
              <a:rPr lang="en-US" sz="1400" dirty="0" err="1">
                <a:latin typeface="Times New Roman" panose="02020603050405020304" pitchFamily="18" charset="0"/>
              </a:rPr>
              <a:t>trị</a:t>
            </a:r>
            <a:r>
              <a:rPr lang="en-US" sz="1400" dirty="0">
                <a:latin typeface="Times New Roman" panose="02020603050405020304" pitchFamily="18" charset="0"/>
              </a:rPr>
              <a:t> </a:t>
            </a:r>
            <a:r>
              <a:rPr lang="en-US" sz="1400" dirty="0" err="1">
                <a:latin typeface="Times New Roman" panose="02020603050405020304" pitchFamily="18" charset="0"/>
              </a:rPr>
              <a:t>công</a:t>
            </a:r>
            <a:r>
              <a:rPr lang="en-US" sz="1400" dirty="0">
                <a:latin typeface="Times New Roman" panose="02020603050405020304" pitchFamily="18" charset="0"/>
              </a:rPr>
              <a:t> </a:t>
            </a:r>
            <a:r>
              <a:rPr lang="en-US" sz="1400" dirty="0" err="1">
                <a:latin typeface="Times New Roman" panose="02020603050405020304" pitchFamily="18" charset="0"/>
              </a:rPr>
              <a:t>bằng</a:t>
            </a:r>
            <a:r>
              <a:rPr lang="en-US" sz="1400" dirty="0">
                <a:latin typeface="Times New Roman" panose="02020603050405020304" pitchFamily="18" charset="0"/>
              </a:rPr>
              <a:t> </a:t>
            </a:r>
            <a:r>
              <a:rPr lang="en-US" sz="1400" dirty="0" err="1">
                <a:latin typeface="Times New Roman" panose="02020603050405020304" pitchFamily="18" charset="0"/>
              </a:rPr>
              <a:t>cho</a:t>
            </a:r>
            <a:r>
              <a:rPr lang="en-US" sz="1400" dirty="0">
                <a:latin typeface="Times New Roman" panose="02020603050405020304" pitchFamily="18" charset="0"/>
              </a:rPr>
              <a:t> </a:t>
            </a:r>
            <a:r>
              <a:rPr lang="en-US" sz="1400" dirty="0" err="1">
                <a:latin typeface="Times New Roman" panose="02020603050405020304" pitchFamily="18" charset="0"/>
              </a:rPr>
              <a:t>mỗi</a:t>
            </a:r>
            <a:r>
              <a:rPr lang="en-US" sz="1400" dirty="0">
                <a:latin typeface="Times New Roman" panose="02020603050405020304" pitchFamily="18" charset="0"/>
              </a:rPr>
              <a:t> </a:t>
            </a:r>
            <a:r>
              <a:rPr lang="en-US" sz="1400" dirty="0" err="1">
                <a:latin typeface="Times New Roman" panose="02020603050405020304" pitchFamily="18" charset="0"/>
              </a:rPr>
              <a:t>người</a:t>
            </a:r>
            <a:r>
              <a:rPr lang="en-US" sz="1400" dirty="0">
                <a:latin typeface="Times New Roman" panose="02020603050405020304" pitchFamily="18" charset="0"/>
              </a:rPr>
              <a:t> </a:t>
            </a:r>
            <a:r>
              <a:rPr lang="en-US" sz="1400" dirty="0" err="1">
                <a:latin typeface="Times New Roman" panose="02020603050405020304" pitchFamily="18" charset="0"/>
              </a:rPr>
              <a:t>chơi</a:t>
            </a:r>
            <a:r>
              <a:rPr lang="en-US" sz="1400" dirty="0">
                <a:latin typeface="Times New Roman" panose="02020603050405020304" pitchFamily="18" charset="0"/>
              </a:rPr>
              <a:t> </a:t>
            </a:r>
            <a:r>
              <a:rPr lang="en-US" sz="1400" dirty="0" err="1">
                <a:latin typeface="Times New Roman" panose="02020603050405020304" pitchFamily="18" charset="0"/>
              </a:rPr>
              <a:t>trong</a:t>
            </a:r>
            <a:r>
              <a:rPr lang="en-US" sz="1400" dirty="0">
                <a:latin typeface="Times New Roman" panose="02020603050405020304" pitchFamily="18" charset="0"/>
              </a:rPr>
              <a:t> </a:t>
            </a:r>
            <a:r>
              <a:rPr lang="en-US" sz="1400" dirty="0" err="1">
                <a:latin typeface="Times New Roman" panose="02020603050405020304" pitchFamily="18" charset="0"/>
              </a:rPr>
              <a:t>một</a:t>
            </a:r>
            <a:r>
              <a:rPr lang="en-US" sz="1400" dirty="0">
                <a:latin typeface="Times New Roman" panose="02020603050405020304" pitchFamily="18" charset="0"/>
              </a:rPr>
              <a:t> </a:t>
            </a:r>
            <a:r>
              <a:rPr lang="en-US" sz="1400" dirty="0" err="1">
                <a:latin typeface="Times New Roman" panose="02020603050405020304" pitchFamily="18" charset="0"/>
              </a:rPr>
              <a:t>trò</a:t>
            </a:r>
            <a:r>
              <a:rPr lang="en-US" sz="1400" dirty="0">
                <a:latin typeface="Times New Roman" panose="02020603050405020304" pitchFamily="18" charset="0"/>
              </a:rPr>
              <a:t> </a:t>
            </a:r>
            <a:r>
              <a:rPr lang="en-US" sz="1400" dirty="0" err="1">
                <a:latin typeface="Times New Roman" panose="02020603050405020304" pitchFamily="18" charset="0"/>
              </a:rPr>
              <a:t>chơi</a:t>
            </a:r>
            <a:r>
              <a:rPr lang="en-US" sz="1400" dirty="0">
                <a:latin typeface="Times New Roman" panose="02020603050405020304" pitchFamily="18" charset="0"/>
              </a:rPr>
              <a:t> </a:t>
            </a:r>
            <a:r>
              <a:rPr lang="en-US" sz="1400" dirty="0" err="1">
                <a:latin typeface="Times New Roman" panose="02020603050405020304" pitchFamily="18" charset="0"/>
              </a:rPr>
              <a:t>hợp</a:t>
            </a:r>
            <a:r>
              <a:rPr lang="en-US" sz="1400" dirty="0">
                <a:latin typeface="Times New Roman" panose="02020603050405020304" pitchFamily="18" charset="0"/>
              </a:rPr>
              <a:t> </a:t>
            </a:r>
            <a:r>
              <a:rPr lang="en-US" sz="1400" dirty="0" err="1">
                <a:latin typeface="Times New Roman" panose="02020603050405020304" pitchFamily="18" charset="0"/>
              </a:rPr>
              <a:t>tác</a:t>
            </a:r>
            <a:r>
              <a:rPr lang="en-US" sz="1400" dirty="0">
                <a:latin typeface="Times New Roman" panose="02020603050405020304" pitchFamily="18" charset="0"/>
              </a:rPr>
              <a:t>.</a:t>
            </a:r>
          </a:p>
          <a:p>
            <a:endParaRPr lang="en-US" dirty="0"/>
          </a:p>
        </p:txBody>
      </p:sp>
    </p:spTree>
    <p:extLst>
      <p:ext uri="{BB962C8B-B14F-4D97-AF65-F5344CB8AC3E}">
        <p14:creationId xmlns:p14="http://schemas.microsoft.com/office/powerpoint/2010/main" val="2797255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B41-9ED4-3D29-D5A1-35CE2477DEC8}"/>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E40454D-8279-EDA2-0FBD-A90BB10AB33E}"/>
              </a:ext>
            </a:extLst>
          </p:cNvPr>
          <p:cNvSpPr>
            <a:spLocks noGrp="1"/>
          </p:cNvSpPr>
          <p:nvPr>
            <p:ph type="body" idx="1"/>
          </p:nvPr>
        </p:nvSpPr>
        <p:spPr/>
        <p:txBody>
          <a:bodyPr/>
          <a:lstStyle/>
          <a:p>
            <a:r>
              <a:rPr lang="en-US" sz="1400" b="1" dirty="0">
                <a:latin typeface="Times New Roman" panose="02020603050405020304" pitchFamily="18" charset="0"/>
                <a:ea typeface="Cambria" panose="02040503050406030204" pitchFamily="18" charset="0"/>
              </a:rPr>
              <a:t>Anchor:</a:t>
            </a:r>
          </a:p>
          <a:p>
            <a:pPr marL="342900" lvl="0"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Anchor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tìm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kiếm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lân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cận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với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có</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cùng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dự</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đoán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với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LSTM.</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Symbol" panose="05050102010706020507" pitchFamily="18" charset="2"/>
              <a:buChar char=""/>
            </a:pP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Các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này</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gọi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là</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"anchor"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và</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sử</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dụng</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để</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dự</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đoán</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của</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LSTM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tại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điểm</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dữ</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liệu</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được</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giải</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400" dirty="0" err="1">
                <a:effectLst/>
                <a:latin typeface="Times New Roman" panose="02020603050405020304" pitchFamily="18" charset="0"/>
                <a:ea typeface="Times New Roman" panose="02020603050405020304" pitchFamily="18" charset="0"/>
                <a:cs typeface="Cambria" panose="02040503050406030204" pitchFamily="18" charset="0"/>
              </a:rPr>
              <a:t>thích</a:t>
            </a:r>
            <a:r>
              <a:rPr lang="en-US" sz="1400" dirty="0">
                <a:effectLst/>
                <a:latin typeface="Times New Roman" panose="02020603050405020304" pitchFamily="18" charset="0"/>
                <a:ea typeface="Times New Roman" panose="02020603050405020304" pitchFamily="18" charset="0"/>
                <a:cs typeface="Cambria" panose="02040503050406030204" pitchFamily="18" charset="0"/>
              </a:rPr>
              <a:t>.</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lvl="0"/>
            <a:r>
              <a:rPr lang="en-US" sz="1400" b="1" dirty="0">
                <a:latin typeface="Times New Roman" panose="02020603050405020304" pitchFamily="18" charset="0"/>
                <a:ea typeface="Cambria" panose="02040503050406030204" pitchFamily="18" charset="0"/>
              </a:rPr>
              <a:t>LORE (Local Optimal Reconstruction Explanation):</a:t>
            </a:r>
          </a:p>
          <a:p>
            <a:pPr marL="342900" indent="-342900" algn="just">
              <a:lnSpc>
                <a:spcPct val="150000"/>
              </a:lnSpc>
              <a:buFont typeface="Symbol" panose="05050102010706020507" pitchFamily="18" charset="2"/>
              <a:buChar char=""/>
            </a:pPr>
            <a:r>
              <a:rPr lang="en-US" sz="1400" dirty="0">
                <a:latin typeface="Times New Roman" panose="02020603050405020304" pitchFamily="18" charset="0"/>
              </a:rPr>
              <a:t>LORE </a:t>
            </a:r>
            <a:r>
              <a:rPr lang="en-US" sz="1400" dirty="0" err="1">
                <a:latin typeface="Times New Roman" panose="02020603050405020304" pitchFamily="18" charset="0"/>
              </a:rPr>
              <a:t>sử</a:t>
            </a:r>
            <a:r>
              <a:rPr lang="en-US" sz="1400" dirty="0">
                <a:latin typeface="Times New Roman" panose="02020603050405020304" pitchFamily="18" charset="0"/>
              </a:rPr>
              <a:t> </a:t>
            </a:r>
            <a:r>
              <a:rPr lang="en-US" sz="1400" dirty="0" err="1">
                <a:latin typeface="Times New Roman" panose="02020603050405020304" pitchFamily="18" charset="0"/>
              </a:rPr>
              <a:t>dụng</a:t>
            </a:r>
            <a:r>
              <a:rPr lang="en-US" sz="1400" dirty="0">
                <a:latin typeface="Times New Roman" panose="02020603050405020304" pitchFamily="18" charset="0"/>
              </a:rPr>
              <a:t> </a:t>
            </a:r>
            <a:r>
              <a:rPr lang="en-US" sz="1400" dirty="0" err="1">
                <a:latin typeface="Times New Roman" panose="02020603050405020304" pitchFamily="18" charset="0"/>
              </a:rPr>
              <a:t>phương</a:t>
            </a:r>
            <a:r>
              <a:rPr lang="en-US" sz="1400" dirty="0">
                <a:latin typeface="Times New Roman" panose="02020603050405020304" pitchFamily="18" charset="0"/>
              </a:rPr>
              <a:t> </a:t>
            </a:r>
            <a:r>
              <a:rPr lang="en-US" sz="1400" dirty="0" err="1">
                <a:latin typeface="Times New Roman" panose="02020603050405020304" pitchFamily="18" charset="0"/>
              </a:rPr>
              <a:t>pháp</a:t>
            </a:r>
            <a:r>
              <a:rPr lang="en-US" sz="1400" dirty="0">
                <a:latin typeface="Times New Roman" panose="02020603050405020304" pitchFamily="18" charset="0"/>
              </a:rPr>
              <a:t> </a:t>
            </a:r>
            <a:r>
              <a:rPr lang="en-US" sz="1400" dirty="0" err="1">
                <a:latin typeface="Times New Roman" panose="02020603050405020304" pitchFamily="18" charset="0"/>
              </a:rPr>
              <a:t>tối</a:t>
            </a:r>
            <a:r>
              <a:rPr lang="en-US" sz="1400" dirty="0">
                <a:latin typeface="Times New Roman" panose="02020603050405020304" pitchFamily="18" charset="0"/>
              </a:rPr>
              <a:t> </a:t>
            </a:r>
            <a:r>
              <a:rPr lang="en-US" sz="1400" dirty="0" err="1">
                <a:latin typeface="Times New Roman" panose="02020603050405020304" pitchFamily="18" charset="0"/>
              </a:rPr>
              <a:t>ưu</a:t>
            </a:r>
            <a:r>
              <a:rPr lang="en-US" sz="1400" dirty="0">
                <a:latin typeface="Times New Roman" panose="02020603050405020304" pitchFamily="18" charset="0"/>
              </a:rPr>
              <a:t> </a:t>
            </a:r>
            <a:r>
              <a:rPr lang="en-US" sz="1400" dirty="0" err="1">
                <a:latin typeface="Times New Roman" panose="02020603050405020304" pitchFamily="18" charset="0"/>
              </a:rPr>
              <a:t>hóa</a:t>
            </a:r>
            <a:r>
              <a:rPr lang="en-US" sz="1400" dirty="0">
                <a:latin typeface="Times New Roman" panose="02020603050405020304" pitchFamily="18" charset="0"/>
              </a:rPr>
              <a:t> </a:t>
            </a:r>
            <a:r>
              <a:rPr lang="en-US" sz="1400" dirty="0" err="1">
                <a:latin typeface="Times New Roman" panose="02020603050405020304" pitchFamily="18" charset="0"/>
              </a:rPr>
              <a:t>cục</a:t>
            </a:r>
            <a:r>
              <a:rPr lang="en-US" sz="1400" dirty="0">
                <a:latin typeface="Times New Roman" panose="02020603050405020304" pitchFamily="18" charset="0"/>
              </a:rPr>
              <a:t> </a:t>
            </a:r>
            <a:r>
              <a:rPr lang="en-US" sz="1400" dirty="0" err="1">
                <a:latin typeface="Times New Roman" panose="02020603050405020304" pitchFamily="18" charset="0"/>
              </a:rPr>
              <a:t>bộ</a:t>
            </a:r>
            <a:r>
              <a:rPr lang="en-US" sz="1400" dirty="0">
                <a:latin typeface="Times New Roman" panose="02020603050405020304" pitchFamily="18" charset="0"/>
              </a:rPr>
              <a:t> </a:t>
            </a:r>
            <a:r>
              <a:rPr lang="en-US" sz="1400" dirty="0" err="1">
                <a:latin typeface="Times New Roman" panose="02020603050405020304" pitchFamily="18" charset="0"/>
              </a:rPr>
              <a:t>để</a:t>
            </a:r>
            <a:r>
              <a:rPr lang="en-US" sz="1400" dirty="0">
                <a:latin typeface="Times New Roman" panose="02020603050405020304" pitchFamily="18" charset="0"/>
              </a:rPr>
              <a:t> </a:t>
            </a:r>
            <a:r>
              <a:rPr lang="en-US" sz="1400" dirty="0" err="1">
                <a:latin typeface="Times New Roman" panose="02020603050405020304" pitchFamily="18" charset="0"/>
              </a:rPr>
              <a:t>tìm</a:t>
            </a:r>
            <a:r>
              <a:rPr lang="en-US" sz="1400" dirty="0">
                <a:latin typeface="Times New Roman" panose="02020603050405020304" pitchFamily="18" charset="0"/>
              </a:rPr>
              <a:t> </a:t>
            </a:r>
            <a:r>
              <a:rPr lang="en-US" sz="1400" dirty="0" err="1">
                <a:latin typeface="Times New Roman" panose="02020603050405020304" pitchFamily="18" charset="0"/>
              </a:rPr>
              <a:t>kiếm</a:t>
            </a:r>
            <a:r>
              <a:rPr lang="en-US" sz="1400" dirty="0">
                <a:latin typeface="Times New Roman" panose="02020603050405020304" pitchFamily="18" charset="0"/>
              </a:rPr>
              <a:t> </a:t>
            </a:r>
            <a:r>
              <a:rPr lang="en-US" sz="1400" dirty="0" err="1">
                <a:latin typeface="Times New Roman" panose="02020603050405020304" pitchFamily="18" charset="0"/>
              </a:rPr>
              <a:t>một</a:t>
            </a:r>
            <a:r>
              <a:rPr lang="en-US" sz="1400" dirty="0">
                <a:latin typeface="Times New Roman" panose="02020603050405020304" pitchFamily="18" charset="0"/>
              </a:rPr>
              <a:t> </a:t>
            </a:r>
            <a:r>
              <a:rPr lang="en-US" sz="1400" dirty="0" err="1">
                <a:latin typeface="Times New Roman" panose="02020603050405020304" pitchFamily="18" charset="0"/>
              </a:rPr>
              <a:t>tập</a:t>
            </a:r>
            <a:r>
              <a:rPr lang="en-US" sz="1400" dirty="0">
                <a:latin typeface="Times New Roman" panose="02020603050405020304" pitchFamily="18" charset="0"/>
              </a:rPr>
              <a:t> con </a:t>
            </a:r>
            <a:r>
              <a:rPr lang="en-US" sz="1400" dirty="0" err="1">
                <a:latin typeface="Times New Roman" panose="02020603050405020304" pitchFamily="18" charset="0"/>
              </a:rPr>
              <a:t>nhỏ</a:t>
            </a:r>
            <a:r>
              <a:rPr lang="en-US" sz="1400" dirty="0">
                <a:latin typeface="Times New Roman" panose="02020603050405020304" pitchFamily="18" charset="0"/>
              </a:rPr>
              <a:t> </a:t>
            </a:r>
            <a:r>
              <a:rPr lang="en-US" sz="1400" dirty="0" err="1">
                <a:latin typeface="Times New Roman" panose="02020603050405020304" pitchFamily="18" charset="0"/>
              </a:rPr>
              <a:t>các</a:t>
            </a:r>
            <a:r>
              <a:rPr lang="en-US" sz="1400" dirty="0">
                <a:latin typeface="Times New Roman" panose="02020603050405020304" pitchFamily="18" charset="0"/>
              </a:rPr>
              <a:t> </a:t>
            </a:r>
            <a:r>
              <a:rPr lang="en-US" sz="1400" dirty="0" err="1">
                <a:latin typeface="Times New Roman" panose="02020603050405020304" pitchFamily="18" charset="0"/>
              </a:rPr>
              <a:t>đặc</a:t>
            </a:r>
            <a:r>
              <a:rPr lang="en-US" sz="1400" dirty="0">
                <a:latin typeface="Times New Roman" panose="02020603050405020304" pitchFamily="18" charset="0"/>
              </a:rPr>
              <a:t> </a:t>
            </a:r>
            <a:r>
              <a:rPr lang="en-US" sz="1400" dirty="0" err="1">
                <a:latin typeface="Times New Roman" panose="02020603050405020304" pitchFamily="18" charset="0"/>
              </a:rPr>
              <a:t>điểm</a:t>
            </a:r>
            <a:r>
              <a:rPr lang="en-US" sz="1400" dirty="0">
                <a:latin typeface="Times New Roman" panose="02020603050405020304" pitchFamily="18" charset="0"/>
              </a:rPr>
              <a:t> </a:t>
            </a:r>
            <a:r>
              <a:rPr lang="en-US" sz="1400" dirty="0" err="1">
                <a:latin typeface="Times New Roman" panose="02020603050405020304" pitchFamily="18" charset="0"/>
              </a:rPr>
              <a:t>có</a:t>
            </a:r>
            <a:r>
              <a:rPr lang="en-US" sz="1400" dirty="0">
                <a:latin typeface="Times New Roman" panose="02020603050405020304" pitchFamily="18" charset="0"/>
              </a:rPr>
              <a:t> </a:t>
            </a:r>
            <a:r>
              <a:rPr lang="en-US" sz="1400" dirty="0" err="1">
                <a:latin typeface="Times New Roman" panose="02020603050405020304" pitchFamily="18" charset="0"/>
              </a:rPr>
              <a:t>thể</a:t>
            </a:r>
            <a:r>
              <a:rPr lang="en-US" sz="1400" dirty="0">
                <a:latin typeface="Times New Roman" panose="02020603050405020304" pitchFamily="18" charset="0"/>
              </a:rPr>
              <a:t> </a:t>
            </a:r>
            <a:r>
              <a:rPr lang="en-US" sz="1400" dirty="0" err="1">
                <a:latin typeface="Times New Roman" panose="02020603050405020304" pitchFamily="18" charset="0"/>
              </a:rPr>
              <a:t>tái</a:t>
            </a:r>
            <a:r>
              <a:rPr lang="en-US" sz="1400" dirty="0">
                <a:latin typeface="Times New Roman" panose="02020603050405020304" pitchFamily="18" charset="0"/>
              </a:rPr>
              <a:t> </a:t>
            </a:r>
            <a:r>
              <a:rPr lang="en-US" sz="1400" dirty="0" err="1">
                <a:latin typeface="Times New Roman" panose="02020603050405020304" pitchFamily="18" charset="0"/>
              </a:rPr>
              <a:t>tạo</a:t>
            </a:r>
            <a:r>
              <a:rPr lang="en-US" sz="1400" dirty="0">
                <a:latin typeface="Times New Roman" panose="02020603050405020304" pitchFamily="18" charset="0"/>
              </a:rPr>
              <a:t> </a:t>
            </a:r>
            <a:r>
              <a:rPr lang="en-US" sz="1400" dirty="0" err="1">
                <a:latin typeface="Times New Roman" panose="02020603050405020304" pitchFamily="18" charset="0"/>
              </a:rPr>
              <a:t>dự</a:t>
            </a:r>
            <a:r>
              <a:rPr lang="en-US" sz="1400" dirty="0">
                <a:latin typeface="Times New Roman" panose="02020603050405020304" pitchFamily="18" charset="0"/>
              </a:rPr>
              <a:t> </a:t>
            </a:r>
            <a:r>
              <a:rPr lang="en-US" sz="1400" dirty="0" err="1">
                <a:latin typeface="Times New Roman" panose="02020603050405020304" pitchFamily="18" charset="0"/>
              </a:rPr>
              <a:t>đoán</a:t>
            </a:r>
            <a:r>
              <a:rPr lang="en-US" sz="1400" dirty="0">
                <a:latin typeface="Times New Roman" panose="02020603050405020304" pitchFamily="18" charset="0"/>
              </a:rPr>
              <a:t> </a:t>
            </a:r>
            <a:r>
              <a:rPr lang="en-US" sz="1400" dirty="0" err="1">
                <a:latin typeface="Times New Roman" panose="02020603050405020304" pitchFamily="18" charset="0"/>
              </a:rPr>
              <a:t>của</a:t>
            </a:r>
            <a:r>
              <a:rPr lang="en-US" sz="1400" dirty="0">
                <a:latin typeface="Times New Roman" panose="02020603050405020304" pitchFamily="18" charset="0"/>
              </a:rPr>
              <a:t> LSTM </a:t>
            </a:r>
            <a:r>
              <a:rPr lang="en-US" sz="1400" dirty="0" err="1">
                <a:latin typeface="Times New Roman" panose="02020603050405020304" pitchFamily="18" charset="0"/>
              </a:rPr>
              <a:t>tại</a:t>
            </a:r>
            <a:r>
              <a:rPr lang="en-US" sz="1400" dirty="0">
                <a:latin typeface="Times New Roman" panose="02020603050405020304" pitchFamily="18" charset="0"/>
              </a:rPr>
              <a:t> </a:t>
            </a:r>
            <a:r>
              <a:rPr lang="en-US" sz="1400" dirty="0" err="1">
                <a:latin typeface="Times New Roman" panose="02020603050405020304" pitchFamily="18" charset="0"/>
              </a:rPr>
              <a:t>điểm</a:t>
            </a:r>
            <a:r>
              <a:rPr lang="en-US" sz="1400" dirty="0">
                <a:latin typeface="Times New Roman" panose="02020603050405020304" pitchFamily="18" charset="0"/>
              </a:rPr>
              <a:t> </a:t>
            </a:r>
            <a:r>
              <a:rPr lang="en-US" sz="1400" dirty="0" err="1">
                <a:latin typeface="Times New Roman" panose="02020603050405020304" pitchFamily="18" charset="0"/>
              </a:rPr>
              <a:t>dữ</a:t>
            </a:r>
            <a:r>
              <a:rPr lang="en-US" sz="1400" dirty="0">
                <a:latin typeface="Times New Roman" panose="02020603050405020304" pitchFamily="18" charset="0"/>
              </a:rPr>
              <a:t> </a:t>
            </a:r>
            <a:r>
              <a:rPr lang="en-US" sz="1400" dirty="0" err="1">
                <a:latin typeface="Times New Roman" panose="02020603050405020304" pitchFamily="18" charset="0"/>
              </a:rPr>
              <a:t>liệu</a:t>
            </a:r>
            <a:r>
              <a:rPr lang="en-US" sz="1400" dirty="0">
                <a:latin typeface="Times New Roman" panose="02020603050405020304" pitchFamily="18" charset="0"/>
              </a:rPr>
              <a:t> </a:t>
            </a:r>
            <a:r>
              <a:rPr lang="en-US" sz="1400" dirty="0" err="1">
                <a:latin typeface="Times New Roman" panose="02020603050405020304" pitchFamily="18" charset="0"/>
              </a:rPr>
              <a:t>được</a:t>
            </a:r>
            <a:r>
              <a:rPr lang="en-US" sz="1400" dirty="0">
                <a:latin typeface="Times New Roman" panose="02020603050405020304" pitchFamily="18" charset="0"/>
              </a:rPr>
              <a:t> </a:t>
            </a:r>
            <a:r>
              <a:rPr lang="en-US" sz="1400" dirty="0" err="1">
                <a:latin typeface="Times New Roman" panose="02020603050405020304" pitchFamily="18" charset="0"/>
              </a:rPr>
              <a:t>giải</a:t>
            </a:r>
            <a:r>
              <a:rPr lang="en-US" sz="1400" dirty="0">
                <a:latin typeface="Times New Roman" panose="02020603050405020304" pitchFamily="18" charset="0"/>
              </a:rPr>
              <a:t> </a:t>
            </a:r>
            <a:r>
              <a:rPr lang="en-US" sz="1400" dirty="0" err="1">
                <a:latin typeface="Times New Roman" panose="02020603050405020304" pitchFamily="18" charset="0"/>
              </a:rPr>
              <a:t>thích</a:t>
            </a:r>
            <a:r>
              <a:rPr lang="en-US" sz="1400" dirty="0">
                <a:latin typeface="Times New Roman" panose="02020603050405020304" pitchFamily="18" charset="0"/>
              </a:rPr>
              <a:t>.</a:t>
            </a:r>
          </a:p>
          <a:p>
            <a:pPr marL="342900" indent="-342900" algn="just">
              <a:lnSpc>
                <a:spcPct val="150000"/>
              </a:lnSpc>
              <a:buFont typeface="Symbol" panose="05050102010706020507" pitchFamily="18" charset="2"/>
              <a:buChar char=""/>
            </a:pPr>
            <a:r>
              <a:rPr lang="en-US" sz="1400" dirty="0" err="1">
                <a:latin typeface="Times New Roman" panose="02020603050405020304" pitchFamily="18" charset="0"/>
              </a:rPr>
              <a:t>Tập</a:t>
            </a:r>
            <a:r>
              <a:rPr lang="en-US" sz="1400" dirty="0">
                <a:latin typeface="Times New Roman" panose="02020603050405020304" pitchFamily="18" charset="0"/>
              </a:rPr>
              <a:t> con </a:t>
            </a:r>
            <a:r>
              <a:rPr lang="en-US" sz="1400" dirty="0" err="1">
                <a:latin typeface="Times New Roman" panose="02020603050405020304" pitchFamily="18" charset="0"/>
              </a:rPr>
              <a:t>này</a:t>
            </a:r>
            <a:r>
              <a:rPr lang="en-US" sz="1400" dirty="0">
                <a:latin typeface="Times New Roman" panose="02020603050405020304" pitchFamily="18" charset="0"/>
              </a:rPr>
              <a:t> </a:t>
            </a:r>
            <a:r>
              <a:rPr lang="en-US" sz="1400" dirty="0" err="1">
                <a:latin typeface="Times New Roman" panose="02020603050405020304" pitchFamily="18" charset="0"/>
              </a:rPr>
              <a:t>được</a:t>
            </a:r>
            <a:r>
              <a:rPr lang="en-US" sz="1400" dirty="0">
                <a:latin typeface="Times New Roman" panose="02020603050405020304" pitchFamily="18" charset="0"/>
              </a:rPr>
              <a:t> </a:t>
            </a:r>
            <a:r>
              <a:rPr lang="en-US" sz="1400" dirty="0" err="1">
                <a:latin typeface="Times New Roman" panose="02020603050405020304" pitchFamily="18" charset="0"/>
              </a:rPr>
              <a:t>gọi</a:t>
            </a:r>
            <a:r>
              <a:rPr lang="en-US" sz="1400" dirty="0">
                <a:latin typeface="Times New Roman" panose="02020603050405020304" pitchFamily="18" charset="0"/>
              </a:rPr>
              <a:t> </a:t>
            </a:r>
            <a:r>
              <a:rPr lang="en-US" sz="1400" dirty="0" err="1">
                <a:latin typeface="Times New Roman" panose="02020603050405020304" pitchFamily="18" charset="0"/>
              </a:rPr>
              <a:t>là</a:t>
            </a:r>
            <a:r>
              <a:rPr lang="en-US" sz="1400" dirty="0">
                <a:latin typeface="Times New Roman" panose="02020603050405020304" pitchFamily="18" charset="0"/>
              </a:rPr>
              <a:t> "LORE" </a:t>
            </a:r>
            <a:r>
              <a:rPr lang="en-US" sz="1400" dirty="0" err="1">
                <a:latin typeface="Times New Roman" panose="02020603050405020304" pitchFamily="18" charset="0"/>
              </a:rPr>
              <a:t>và</a:t>
            </a:r>
            <a:r>
              <a:rPr lang="en-US" sz="1400" dirty="0">
                <a:latin typeface="Times New Roman" panose="02020603050405020304" pitchFamily="18" charset="0"/>
              </a:rPr>
              <a:t> </a:t>
            </a:r>
            <a:r>
              <a:rPr lang="en-US" sz="1400" dirty="0" err="1">
                <a:latin typeface="Times New Roman" panose="02020603050405020304" pitchFamily="18" charset="0"/>
              </a:rPr>
              <a:t>được</a:t>
            </a:r>
            <a:r>
              <a:rPr lang="en-US" sz="1400" dirty="0">
                <a:latin typeface="Times New Roman" panose="02020603050405020304" pitchFamily="18" charset="0"/>
              </a:rPr>
              <a:t> </a:t>
            </a:r>
            <a:r>
              <a:rPr lang="en-US" sz="1400" dirty="0" err="1">
                <a:latin typeface="Times New Roman" panose="02020603050405020304" pitchFamily="18" charset="0"/>
              </a:rPr>
              <a:t>sử</a:t>
            </a:r>
            <a:r>
              <a:rPr lang="en-US" sz="1400" dirty="0">
                <a:latin typeface="Times New Roman" panose="02020603050405020304" pitchFamily="18" charset="0"/>
              </a:rPr>
              <a:t> </a:t>
            </a:r>
            <a:r>
              <a:rPr lang="en-US" sz="1400" dirty="0" err="1">
                <a:latin typeface="Times New Roman" panose="02020603050405020304" pitchFamily="18" charset="0"/>
              </a:rPr>
              <a:t>dụng</a:t>
            </a:r>
            <a:r>
              <a:rPr lang="en-US" sz="1400" dirty="0">
                <a:latin typeface="Times New Roman" panose="02020603050405020304" pitchFamily="18" charset="0"/>
              </a:rPr>
              <a:t> </a:t>
            </a:r>
            <a:r>
              <a:rPr lang="en-US" sz="1400" dirty="0" err="1">
                <a:latin typeface="Times New Roman" panose="02020603050405020304" pitchFamily="18" charset="0"/>
              </a:rPr>
              <a:t>để</a:t>
            </a:r>
            <a:r>
              <a:rPr lang="en-US" sz="1400" dirty="0">
                <a:latin typeface="Times New Roman" panose="02020603050405020304" pitchFamily="18" charset="0"/>
              </a:rPr>
              <a:t> </a:t>
            </a:r>
            <a:r>
              <a:rPr lang="en-US" sz="1400" dirty="0" err="1">
                <a:latin typeface="Times New Roman" panose="02020603050405020304" pitchFamily="18" charset="0"/>
              </a:rPr>
              <a:t>giải</a:t>
            </a:r>
            <a:r>
              <a:rPr lang="en-US" sz="1400" dirty="0">
                <a:latin typeface="Times New Roman" panose="02020603050405020304" pitchFamily="18" charset="0"/>
              </a:rPr>
              <a:t> </a:t>
            </a:r>
            <a:r>
              <a:rPr lang="en-US" sz="1400" dirty="0" err="1">
                <a:latin typeface="Times New Roman" panose="02020603050405020304" pitchFamily="18" charset="0"/>
              </a:rPr>
              <a:t>thích</a:t>
            </a:r>
            <a:r>
              <a:rPr lang="en-US" sz="1400" dirty="0">
                <a:latin typeface="Times New Roman" panose="02020603050405020304" pitchFamily="18" charset="0"/>
              </a:rPr>
              <a:t> </a:t>
            </a:r>
            <a:r>
              <a:rPr lang="en-US" sz="1400" dirty="0" err="1">
                <a:latin typeface="Times New Roman" panose="02020603050405020304" pitchFamily="18" charset="0"/>
              </a:rPr>
              <a:t>dự</a:t>
            </a:r>
            <a:r>
              <a:rPr lang="en-US" sz="1400" dirty="0">
                <a:latin typeface="Times New Roman" panose="02020603050405020304" pitchFamily="18" charset="0"/>
              </a:rPr>
              <a:t> </a:t>
            </a:r>
            <a:r>
              <a:rPr lang="en-US" sz="1400" dirty="0" err="1">
                <a:latin typeface="Times New Roman" panose="02020603050405020304" pitchFamily="18" charset="0"/>
              </a:rPr>
              <a:t>đoán</a:t>
            </a:r>
            <a:r>
              <a:rPr lang="en-US" sz="1400" dirty="0">
                <a:latin typeface="Times New Roman" panose="02020603050405020304" pitchFamily="18" charset="0"/>
              </a:rPr>
              <a:t> </a:t>
            </a:r>
            <a:r>
              <a:rPr lang="en-US" sz="1400" dirty="0" err="1">
                <a:latin typeface="Times New Roman" panose="02020603050405020304" pitchFamily="18" charset="0"/>
              </a:rPr>
              <a:t>của</a:t>
            </a:r>
            <a:r>
              <a:rPr lang="en-US" sz="1400" dirty="0">
                <a:latin typeface="Times New Roman" panose="02020603050405020304" pitchFamily="18" charset="0"/>
              </a:rPr>
              <a:t> LSTM.</a:t>
            </a:r>
          </a:p>
          <a:p>
            <a:pPr marL="342900" indent="-342900" algn="just">
              <a:lnSpc>
                <a:spcPct val="150000"/>
              </a:lnSpc>
              <a:buFont typeface="Symbol" panose="05050102010706020507" pitchFamily="18" charset="2"/>
              <a:buChar char=""/>
            </a:pPr>
            <a:r>
              <a:rPr lang="en-US" sz="1400" dirty="0">
                <a:latin typeface="Times New Roman" panose="02020603050405020304" pitchFamily="18" charset="0"/>
              </a:rPr>
              <a:t>LORE </a:t>
            </a:r>
            <a:r>
              <a:rPr lang="en-US" sz="1400" dirty="0" err="1">
                <a:latin typeface="Times New Roman" panose="02020603050405020304" pitchFamily="18" charset="0"/>
              </a:rPr>
              <a:t>có</a:t>
            </a:r>
            <a:r>
              <a:rPr lang="en-US" sz="1400" dirty="0">
                <a:latin typeface="Times New Roman" panose="02020603050405020304" pitchFamily="18" charset="0"/>
              </a:rPr>
              <a:t> </a:t>
            </a:r>
            <a:r>
              <a:rPr lang="en-US" sz="1400" dirty="0" err="1">
                <a:latin typeface="Times New Roman" panose="02020603050405020304" pitchFamily="18" charset="0"/>
              </a:rPr>
              <a:t>thể</a:t>
            </a:r>
            <a:r>
              <a:rPr lang="en-US" sz="1400" dirty="0">
                <a:latin typeface="Times New Roman" panose="02020603050405020304" pitchFamily="18" charset="0"/>
              </a:rPr>
              <a:t> </a:t>
            </a:r>
            <a:r>
              <a:rPr lang="en-US" sz="1400" dirty="0" err="1">
                <a:latin typeface="Times New Roman" panose="02020603050405020304" pitchFamily="18" charset="0"/>
              </a:rPr>
              <a:t>được</a:t>
            </a:r>
            <a:r>
              <a:rPr lang="en-US" sz="1400" dirty="0">
                <a:latin typeface="Times New Roman" panose="02020603050405020304" pitchFamily="18" charset="0"/>
              </a:rPr>
              <a:t> </a:t>
            </a:r>
            <a:r>
              <a:rPr lang="en-US" sz="1400" dirty="0" err="1">
                <a:latin typeface="Times New Roman" panose="02020603050405020304" pitchFamily="18" charset="0"/>
              </a:rPr>
              <a:t>sử</a:t>
            </a:r>
            <a:r>
              <a:rPr lang="en-US" sz="1400" dirty="0">
                <a:latin typeface="Times New Roman" panose="02020603050405020304" pitchFamily="18" charset="0"/>
              </a:rPr>
              <a:t> </a:t>
            </a:r>
            <a:r>
              <a:rPr lang="en-US" sz="1400" dirty="0" err="1">
                <a:latin typeface="Times New Roman" panose="02020603050405020304" pitchFamily="18" charset="0"/>
              </a:rPr>
              <a:t>dụng</a:t>
            </a:r>
            <a:r>
              <a:rPr lang="en-US" sz="1400" dirty="0">
                <a:latin typeface="Times New Roman" panose="02020603050405020304" pitchFamily="18" charset="0"/>
              </a:rPr>
              <a:t> </a:t>
            </a:r>
            <a:r>
              <a:rPr lang="en-US" sz="1400" dirty="0" err="1">
                <a:latin typeface="Times New Roman" panose="02020603050405020304" pitchFamily="18" charset="0"/>
              </a:rPr>
              <a:t>để</a:t>
            </a:r>
            <a:r>
              <a:rPr lang="en-US" sz="1400" dirty="0">
                <a:latin typeface="Times New Roman" panose="02020603050405020304" pitchFamily="18" charset="0"/>
              </a:rPr>
              <a:t> </a:t>
            </a:r>
            <a:r>
              <a:rPr lang="en-US" sz="1400" dirty="0" err="1">
                <a:latin typeface="Times New Roman" panose="02020603050405020304" pitchFamily="18" charset="0"/>
              </a:rPr>
              <a:t>xác</a:t>
            </a:r>
            <a:r>
              <a:rPr lang="en-US" sz="1400" dirty="0">
                <a:latin typeface="Times New Roman" panose="02020603050405020304" pitchFamily="18" charset="0"/>
              </a:rPr>
              <a:t> </a:t>
            </a:r>
            <a:r>
              <a:rPr lang="en-US" sz="1400" dirty="0" err="1">
                <a:latin typeface="Times New Roman" panose="02020603050405020304" pitchFamily="18" charset="0"/>
              </a:rPr>
              <a:t>định</a:t>
            </a:r>
            <a:r>
              <a:rPr lang="en-US" sz="1400" dirty="0">
                <a:latin typeface="Times New Roman" panose="02020603050405020304" pitchFamily="18" charset="0"/>
              </a:rPr>
              <a:t> </a:t>
            </a:r>
            <a:r>
              <a:rPr lang="en-US" sz="1400" dirty="0" err="1">
                <a:latin typeface="Times New Roman" panose="02020603050405020304" pitchFamily="18" charset="0"/>
              </a:rPr>
              <a:t>các</a:t>
            </a:r>
            <a:r>
              <a:rPr lang="en-US" sz="1400" dirty="0">
                <a:latin typeface="Times New Roman" panose="02020603050405020304" pitchFamily="18" charset="0"/>
              </a:rPr>
              <a:t> </a:t>
            </a:r>
            <a:r>
              <a:rPr lang="en-US" sz="1400" dirty="0" err="1">
                <a:latin typeface="Times New Roman" panose="02020603050405020304" pitchFamily="18" charset="0"/>
              </a:rPr>
              <a:t>đặc</a:t>
            </a:r>
            <a:r>
              <a:rPr lang="en-US" sz="1400" dirty="0">
                <a:latin typeface="Times New Roman" panose="02020603050405020304" pitchFamily="18" charset="0"/>
              </a:rPr>
              <a:t> </a:t>
            </a:r>
            <a:r>
              <a:rPr lang="en-US" sz="1400" dirty="0" err="1">
                <a:latin typeface="Times New Roman" panose="02020603050405020304" pitchFamily="18" charset="0"/>
              </a:rPr>
              <a:t>điểm</a:t>
            </a:r>
            <a:r>
              <a:rPr lang="en-US" sz="1400" dirty="0">
                <a:latin typeface="Times New Roman" panose="02020603050405020304" pitchFamily="18" charset="0"/>
              </a:rPr>
              <a:t> </a:t>
            </a:r>
            <a:r>
              <a:rPr lang="en-US" sz="1400" dirty="0" err="1">
                <a:latin typeface="Times New Roman" panose="02020603050405020304" pitchFamily="18" charset="0"/>
              </a:rPr>
              <a:t>quan</a:t>
            </a:r>
            <a:r>
              <a:rPr lang="en-US" sz="1400" dirty="0">
                <a:latin typeface="Times New Roman" panose="02020603050405020304" pitchFamily="18" charset="0"/>
              </a:rPr>
              <a:t> </a:t>
            </a:r>
            <a:r>
              <a:rPr lang="en-US" sz="1400" dirty="0" err="1">
                <a:latin typeface="Times New Roman" panose="02020603050405020304" pitchFamily="18" charset="0"/>
              </a:rPr>
              <a:t>trọng</a:t>
            </a:r>
            <a:r>
              <a:rPr lang="en-US" sz="1400" dirty="0">
                <a:latin typeface="Times New Roman" panose="02020603050405020304" pitchFamily="18" charset="0"/>
              </a:rPr>
              <a:t> </a:t>
            </a:r>
            <a:r>
              <a:rPr lang="en-US" sz="1400" dirty="0" err="1">
                <a:latin typeface="Times New Roman" panose="02020603050405020304" pitchFamily="18" charset="0"/>
              </a:rPr>
              <a:t>nhất</a:t>
            </a:r>
            <a:r>
              <a:rPr lang="en-US" sz="1400" dirty="0">
                <a:latin typeface="Times New Roman" panose="02020603050405020304" pitchFamily="18" charset="0"/>
              </a:rPr>
              <a:t> </a:t>
            </a:r>
            <a:r>
              <a:rPr lang="en-US" sz="1400" dirty="0" err="1">
                <a:latin typeface="Times New Roman" panose="02020603050405020304" pitchFamily="18" charset="0"/>
              </a:rPr>
              <a:t>cho</a:t>
            </a:r>
            <a:r>
              <a:rPr lang="en-US" sz="1400" dirty="0">
                <a:latin typeface="Times New Roman" panose="02020603050405020304" pitchFamily="18" charset="0"/>
              </a:rPr>
              <a:t> </a:t>
            </a:r>
            <a:r>
              <a:rPr lang="en-US" sz="1400" dirty="0" err="1">
                <a:latin typeface="Times New Roman" panose="02020603050405020304" pitchFamily="18" charset="0"/>
              </a:rPr>
              <a:t>dự</a:t>
            </a:r>
            <a:r>
              <a:rPr lang="en-US" sz="1400" dirty="0">
                <a:latin typeface="Times New Roman" panose="02020603050405020304" pitchFamily="18" charset="0"/>
              </a:rPr>
              <a:t> </a:t>
            </a:r>
            <a:r>
              <a:rPr lang="en-US" sz="1400" dirty="0" err="1">
                <a:latin typeface="Times New Roman" panose="02020603050405020304" pitchFamily="18" charset="0"/>
              </a:rPr>
              <a:t>đoán</a:t>
            </a:r>
            <a:r>
              <a:rPr lang="en-US" sz="1400" dirty="0">
                <a:latin typeface="Times New Roman" panose="02020603050405020304" pitchFamily="18" charset="0"/>
              </a:rPr>
              <a:t> </a:t>
            </a:r>
            <a:r>
              <a:rPr lang="en-US" sz="1400" dirty="0" err="1">
                <a:latin typeface="Times New Roman" panose="02020603050405020304" pitchFamily="18" charset="0"/>
              </a:rPr>
              <a:t>của</a:t>
            </a:r>
            <a:r>
              <a:rPr lang="en-US" sz="1400" dirty="0">
                <a:latin typeface="Times New Roman" panose="02020603050405020304" pitchFamily="18" charset="0"/>
              </a:rPr>
              <a:t> LSTM </a:t>
            </a:r>
            <a:r>
              <a:rPr lang="en-US" sz="1400" dirty="0" err="1">
                <a:latin typeface="Times New Roman" panose="02020603050405020304" pitchFamily="18" charset="0"/>
              </a:rPr>
              <a:t>tại</a:t>
            </a:r>
            <a:r>
              <a:rPr lang="en-US" sz="1400" dirty="0">
                <a:latin typeface="Times New Roman" panose="02020603050405020304" pitchFamily="18" charset="0"/>
              </a:rPr>
              <a:t> </a:t>
            </a:r>
            <a:r>
              <a:rPr lang="en-US" sz="1400" dirty="0" err="1">
                <a:latin typeface="Times New Roman" panose="02020603050405020304" pitchFamily="18" charset="0"/>
              </a:rPr>
              <a:t>điểm</a:t>
            </a:r>
            <a:r>
              <a:rPr lang="en-US" sz="1400" dirty="0">
                <a:latin typeface="Times New Roman" panose="02020603050405020304" pitchFamily="18" charset="0"/>
              </a:rPr>
              <a:t> </a:t>
            </a:r>
            <a:r>
              <a:rPr lang="en-US" sz="1400" dirty="0" err="1">
                <a:latin typeface="Times New Roman" panose="02020603050405020304" pitchFamily="18" charset="0"/>
              </a:rPr>
              <a:t>dữ</a:t>
            </a:r>
            <a:r>
              <a:rPr lang="en-US" sz="1400" dirty="0">
                <a:latin typeface="Times New Roman" panose="02020603050405020304" pitchFamily="18" charset="0"/>
              </a:rPr>
              <a:t> </a:t>
            </a:r>
            <a:r>
              <a:rPr lang="en-US" sz="1400" dirty="0" err="1">
                <a:latin typeface="Times New Roman" panose="02020603050405020304" pitchFamily="18" charset="0"/>
              </a:rPr>
              <a:t>liệu</a:t>
            </a:r>
            <a:r>
              <a:rPr lang="en-US" sz="1400" dirty="0">
                <a:latin typeface="Times New Roman" panose="02020603050405020304" pitchFamily="18" charset="0"/>
              </a:rPr>
              <a:t> </a:t>
            </a:r>
            <a:r>
              <a:rPr lang="en-US" sz="1400" dirty="0" err="1">
                <a:latin typeface="Times New Roman" panose="02020603050405020304" pitchFamily="18" charset="0"/>
              </a:rPr>
              <a:t>được</a:t>
            </a:r>
            <a:r>
              <a:rPr lang="en-US" sz="1400" dirty="0">
                <a:latin typeface="Times New Roman" panose="02020603050405020304" pitchFamily="18" charset="0"/>
              </a:rPr>
              <a:t> </a:t>
            </a:r>
            <a:r>
              <a:rPr lang="en-US" sz="1400" dirty="0" err="1">
                <a:latin typeface="Times New Roman" panose="02020603050405020304" pitchFamily="18" charset="0"/>
              </a:rPr>
              <a:t>giải</a:t>
            </a:r>
            <a:r>
              <a:rPr lang="en-US" sz="1400" dirty="0">
                <a:latin typeface="Times New Roman" panose="02020603050405020304" pitchFamily="18" charset="0"/>
              </a:rPr>
              <a:t> </a:t>
            </a:r>
            <a:r>
              <a:rPr lang="en-US" sz="1400" dirty="0" err="1">
                <a:latin typeface="Times New Roman" panose="02020603050405020304" pitchFamily="18" charset="0"/>
              </a:rPr>
              <a:t>thích</a:t>
            </a:r>
            <a:r>
              <a:rPr lang="en-US" sz="1400" dirty="0">
                <a:latin typeface="Times New Roman" panose="02020603050405020304" pitchFamily="18" charset="0"/>
              </a:rPr>
              <a:t>.</a:t>
            </a:r>
          </a:p>
          <a:p>
            <a:pPr marL="342900" indent="-342900" algn="just">
              <a:lnSpc>
                <a:spcPct val="150000"/>
              </a:lnSpc>
              <a:buFont typeface="Symbol" panose="05050102010706020507" pitchFamily="18" charset="2"/>
              <a:buChar char=""/>
            </a:pPr>
            <a:endParaRPr lang="en-US" sz="1800" dirty="0">
              <a:latin typeface="Times New Roman" panose="02020603050405020304" pitchFamily="18" charset="0"/>
            </a:endParaRPr>
          </a:p>
        </p:txBody>
      </p:sp>
    </p:spTree>
    <p:extLst>
      <p:ext uri="{BB962C8B-B14F-4D97-AF65-F5344CB8AC3E}">
        <p14:creationId xmlns:p14="http://schemas.microsoft.com/office/powerpoint/2010/main" val="1676410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Kết quả dự kiến</a:t>
            </a:r>
            <a:endParaRPr>
              <a:latin typeface="Times New Roman" panose="02020603050405020304" pitchFamily="18" charset="0"/>
              <a:cs typeface="Times New Roman" panose="02020603050405020304" pitchFamily="18" charset="0"/>
            </a:endParaRPr>
          </a:p>
        </p:txBody>
      </p:sp>
      <p:sp>
        <p:nvSpPr>
          <p:cNvPr id="97" name="Google Shape;97;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lvl="0"/>
            <a:r>
              <a:rPr lang="en-US" sz="1800" dirty="0" err="1">
                <a:latin typeface="Times New Roman" panose="02020603050405020304" pitchFamily="18" charset="0"/>
              </a:rPr>
              <a:t>Mô</a:t>
            </a:r>
            <a:r>
              <a:rPr lang="en-US" sz="1800" dirty="0">
                <a:latin typeface="Times New Roman" panose="02020603050405020304" pitchFamily="18" charset="0"/>
              </a:rPr>
              <a:t> </a:t>
            </a:r>
            <a:r>
              <a:rPr lang="en-US" sz="1800" dirty="0" err="1">
                <a:latin typeface="Times New Roman" panose="02020603050405020304" pitchFamily="18" charset="0"/>
              </a:rPr>
              <a:t>hình</a:t>
            </a:r>
            <a:r>
              <a:rPr lang="en-US" sz="1800" dirty="0">
                <a:latin typeface="Times New Roman" panose="02020603050405020304" pitchFamily="18" charset="0"/>
              </a:rPr>
              <a:t> LSTM </a:t>
            </a:r>
            <a:r>
              <a:rPr lang="en-US" sz="1800" dirty="0" err="1">
                <a:latin typeface="Times New Roman" panose="02020603050405020304" pitchFamily="18" charset="0"/>
              </a:rPr>
              <a:t>đạt</a:t>
            </a:r>
            <a:r>
              <a:rPr lang="en-US" sz="1800" dirty="0">
                <a:latin typeface="Times New Roman" panose="02020603050405020304" pitchFamily="18" charset="0"/>
              </a:rPr>
              <a:t> </a:t>
            </a:r>
            <a:r>
              <a:rPr lang="en-US" sz="1800" dirty="0" err="1">
                <a:latin typeface="Times New Roman" panose="02020603050405020304" pitchFamily="18" charset="0"/>
              </a:rPr>
              <a:t>được</a:t>
            </a:r>
            <a:r>
              <a:rPr lang="en-US" sz="1800" dirty="0">
                <a:latin typeface="Times New Roman" panose="02020603050405020304" pitchFamily="18" charset="0"/>
              </a:rPr>
              <a:t> </a:t>
            </a:r>
            <a:r>
              <a:rPr lang="en-US" sz="1800" dirty="0" err="1">
                <a:latin typeface="Times New Roman" panose="02020603050405020304" pitchFamily="18" charset="0"/>
              </a:rPr>
              <a:t>độ</a:t>
            </a:r>
            <a:r>
              <a:rPr lang="en-US" sz="1800" dirty="0">
                <a:latin typeface="Times New Roman" panose="02020603050405020304" pitchFamily="18" charset="0"/>
              </a:rPr>
              <a:t> </a:t>
            </a:r>
            <a:r>
              <a:rPr lang="en-US" sz="1800" dirty="0" err="1">
                <a:latin typeface="Times New Roman" panose="02020603050405020304" pitchFamily="18" charset="0"/>
              </a:rPr>
              <a:t>chính</a:t>
            </a:r>
            <a:r>
              <a:rPr lang="en-US" sz="1800" dirty="0">
                <a:latin typeface="Times New Roman" panose="02020603050405020304" pitchFamily="18" charset="0"/>
              </a:rPr>
              <a:t> </a:t>
            </a:r>
            <a:r>
              <a:rPr lang="en-US" sz="1800" dirty="0" err="1">
                <a:latin typeface="Times New Roman" panose="02020603050405020304" pitchFamily="18" charset="0"/>
              </a:rPr>
              <a:t>xác</a:t>
            </a:r>
            <a:r>
              <a:rPr lang="en-US" sz="1800" dirty="0">
                <a:latin typeface="Times New Roman" panose="02020603050405020304" pitchFamily="18" charset="0"/>
              </a:rPr>
              <a:t> </a:t>
            </a:r>
            <a:r>
              <a:rPr lang="en-US" sz="1800" dirty="0" err="1">
                <a:latin typeface="Times New Roman" panose="02020603050405020304" pitchFamily="18" charset="0"/>
              </a:rPr>
              <a:t>cao</a:t>
            </a:r>
            <a:r>
              <a:rPr lang="en-US" sz="1800" dirty="0">
                <a:latin typeface="Times New Roman" panose="02020603050405020304" pitchFamily="18" charset="0"/>
              </a:rPr>
              <a:t> </a:t>
            </a:r>
            <a:r>
              <a:rPr lang="en-US" sz="1800" dirty="0" err="1">
                <a:latin typeface="Times New Roman" panose="02020603050405020304" pitchFamily="18" charset="0"/>
              </a:rPr>
              <a:t>trong</a:t>
            </a:r>
            <a:r>
              <a:rPr lang="en-US" sz="1800" dirty="0">
                <a:latin typeface="Times New Roman" panose="02020603050405020304" pitchFamily="18" charset="0"/>
              </a:rPr>
              <a:t> </a:t>
            </a:r>
            <a:r>
              <a:rPr lang="en-US" sz="1800" dirty="0" err="1">
                <a:latin typeface="Times New Roman" panose="02020603050405020304" pitchFamily="18" charset="0"/>
              </a:rPr>
              <a:t>việc</a:t>
            </a:r>
            <a:r>
              <a:rPr lang="en-US" sz="1800" dirty="0">
                <a:latin typeface="Times New Roman" panose="02020603050405020304" pitchFamily="18" charset="0"/>
              </a:rPr>
              <a:t> </a:t>
            </a:r>
            <a:r>
              <a:rPr lang="en-US" sz="1800" dirty="0" err="1">
                <a:latin typeface="Times New Roman" panose="02020603050405020304" pitchFamily="18" charset="0"/>
              </a:rPr>
              <a:t>phân</a:t>
            </a:r>
            <a:r>
              <a:rPr lang="en-US" sz="1800" dirty="0">
                <a:latin typeface="Times New Roman" panose="02020603050405020304" pitchFamily="18" charset="0"/>
              </a:rPr>
              <a:t> </a:t>
            </a:r>
            <a:r>
              <a:rPr lang="en-US" sz="1800" dirty="0" err="1">
                <a:latin typeface="Times New Roman" panose="02020603050405020304" pitchFamily="18" charset="0"/>
              </a:rPr>
              <a:t>loại</a:t>
            </a:r>
            <a:r>
              <a:rPr lang="en-US" sz="1800" dirty="0">
                <a:latin typeface="Times New Roman" panose="02020603050405020304" pitchFamily="18" charset="0"/>
              </a:rPr>
              <a:t> </a:t>
            </a:r>
            <a:r>
              <a:rPr lang="en-US" sz="1800" dirty="0" err="1">
                <a:latin typeface="Times New Roman" panose="02020603050405020304" pitchFamily="18" charset="0"/>
              </a:rPr>
              <a:t>các</a:t>
            </a:r>
            <a:r>
              <a:rPr lang="en-US" sz="1800" dirty="0">
                <a:latin typeface="Times New Roman" panose="02020603050405020304" pitchFamily="18" charset="0"/>
              </a:rPr>
              <a:t> </a:t>
            </a:r>
            <a:r>
              <a:rPr lang="en-US" sz="1800" dirty="0" err="1">
                <a:latin typeface="Times New Roman" panose="02020603050405020304" pitchFamily="18" charset="0"/>
              </a:rPr>
              <a:t>cuộc</a:t>
            </a:r>
            <a:r>
              <a:rPr lang="en-US" sz="1800" dirty="0">
                <a:latin typeface="Times New Roman" panose="02020603050405020304" pitchFamily="18" charset="0"/>
              </a:rPr>
              <a:t> </a:t>
            </a:r>
            <a:r>
              <a:rPr lang="en-US" sz="1800" dirty="0" err="1">
                <a:latin typeface="Times New Roman" panose="02020603050405020304" pitchFamily="18" charset="0"/>
              </a:rPr>
              <a:t>tấn</a:t>
            </a:r>
            <a:r>
              <a:rPr lang="en-US" sz="1800" dirty="0">
                <a:latin typeface="Times New Roman" panose="02020603050405020304" pitchFamily="18" charset="0"/>
              </a:rPr>
              <a:t> </a:t>
            </a:r>
            <a:r>
              <a:rPr lang="en-US" sz="1800" dirty="0" err="1">
                <a:latin typeface="Times New Roman" panose="02020603050405020304" pitchFamily="18" charset="0"/>
              </a:rPr>
              <a:t>công</a:t>
            </a:r>
            <a:r>
              <a:rPr lang="en-US" sz="1800" dirty="0">
                <a:latin typeface="Times New Roman" panose="02020603050405020304" pitchFamily="18" charset="0"/>
              </a:rPr>
              <a:t> DDoS.</a:t>
            </a:r>
          </a:p>
          <a:p>
            <a:pPr lvl="0"/>
            <a:r>
              <a:rPr lang="en-US" sz="1800" dirty="0" err="1">
                <a:latin typeface="Times New Roman" panose="02020603050405020304" pitchFamily="18" charset="0"/>
              </a:rPr>
              <a:t>Các</a:t>
            </a:r>
            <a:r>
              <a:rPr lang="en-US" sz="1800" dirty="0">
                <a:latin typeface="Times New Roman" panose="02020603050405020304" pitchFamily="18" charset="0"/>
              </a:rPr>
              <a:t> </a:t>
            </a:r>
            <a:r>
              <a:rPr lang="en-US" sz="1800" dirty="0" err="1">
                <a:latin typeface="Times New Roman" panose="02020603050405020304" pitchFamily="18" charset="0"/>
              </a:rPr>
              <a:t>phương</a:t>
            </a:r>
            <a:r>
              <a:rPr lang="en-US" sz="1800" dirty="0">
                <a:latin typeface="Times New Roman" panose="02020603050405020304" pitchFamily="18" charset="0"/>
              </a:rPr>
              <a:t> </a:t>
            </a:r>
            <a:r>
              <a:rPr lang="en-US" sz="1800" dirty="0" err="1">
                <a:latin typeface="Times New Roman" panose="02020603050405020304" pitchFamily="18" charset="0"/>
              </a:rPr>
              <a:t>pháp</a:t>
            </a:r>
            <a:r>
              <a:rPr lang="en-US" sz="1800" dirty="0">
                <a:latin typeface="Times New Roman" panose="02020603050405020304" pitchFamily="18" charset="0"/>
              </a:rPr>
              <a:t> </a:t>
            </a:r>
            <a:r>
              <a:rPr lang="en-US" sz="1800" dirty="0" err="1">
                <a:latin typeface="Times New Roman" panose="02020603050405020304" pitchFamily="18" charset="0"/>
              </a:rPr>
              <a:t>giải</a:t>
            </a:r>
            <a:r>
              <a:rPr lang="en-US" sz="1800" dirty="0">
                <a:latin typeface="Times New Roman" panose="02020603050405020304" pitchFamily="18" charset="0"/>
              </a:rPr>
              <a:t> </a:t>
            </a:r>
            <a:r>
              <a:rPr lang="en-US" sz="1800" dirty="0" err="1">
                <a:latin typeface="Times New Roman" panose="02020603050405020304" pitchFamily="18" charset="0"/>
              </a:rPr>
              <a:t>thích</a:t>
            </a:r>
            <a:r>
              <a:rPr lang="en-US" sz="1800" dirty="0">
                <a:latin typeface="Times New Roman" panose="02020603050405020304" pitchFamily="18" charset="0"/>
              </a:rPr>
              <a:t> </a:t>
            </a:r>
            <a:r>
              <a:rPr lang="en-US" sz="1800" dirty="0" err="1">
                <a:latin typeface="Times New Roman" panose="02020603050405020304" pitchFamily="18" charset="0"/>
              </a:rPr>
              <a:t>giúp</a:t>
            </a:r>
            <a:r>
              <a:rPr lang="en-US" sz="1800" dirty="0">
                <a:latin typeface="Times New Roman" panose="02020603050405020304" pitchFamily="18" charset="0"/>
              </a:rPr>
              <a:t> </a:t>
            </a:r>
            <a:r>
              <a:rPr lang="en-US" sz="1800" dirty="0" err="1">
                <a:latin typeface="Times New Roman" panose="02020603050405020304" pitchFamily="18" charset="0"/>
              </a:rPr>
              <a:t>hiểu</a:t>
            </a:r>
            <a:r>
              <a:rPr lang="en-US" sz="1800" dirty="0">
                <a:latin typeface="Times New Roman" panose="02020603050405020304" pitchFamily="18" charset="0"/>
              </a:rPr>
              <a:t> </a:t>
            </a:r>
            <a:r>
              <a:rPr lang="en-US" sz="1800" dirty="0" err="1">
                <a:latin typeface="Times New Roman" panose="02020603050405020304" pitchFamily="18" charset="0"/>
              </a:rPr>
              <a:t>rõ</a:t>
            </a:r>
            <a:r>
              <a:rPr lang="en-US" sz="1800" dirty="0">
                <a:latin typeface="Times New Roman" panose="02020603050405020304" pitchFamily="18" charset="0"/>
              </a:rPr>
              <a:t> </a:t>
            </a:r>
            <a:r>
              <a:rPr lang="en-US" sz="1800" dirty="0" err="1">
                <a:latin typeface="Times New Roman" panose="02020603050405020304" pitchFamily="18" charset="0"/>
              </a:rPr>
              <a:t>cách</a:t>
            </a:r>
            <a:r>
              <a:rPr lang="en-US" sz="1800" dirty="0">
                <a:latin typeface="Times New Roman" panose="02020603050405020304" pitchFamily="18" charset="0"/>
              </a:rPr>
              <a:t> </a:t>
            </a:r>
            <a:r>
              <a:rPr lang="en-US" sz="1800" dirty="0" err="1">
                <a:latin typeface="Times New Roman" panose="02020603050405020304" pitchFamily="18" charset="0"/>
              </a:rPr>
              <a:t>thức</a:t>
            </a:r>
            <a:r>
              <a:rPr lang="en-US" sz="1800" dirty="0">
                <a:latin typeface="Times New Roman" panose="02020603050405020304" pitchFamily="18" charset="0"/>
              </a:rPr>
              <a:t> </a:t>
            </a:r>
            <a:r>
              <a:rPr lang="en-US" sz="1800" dirty="0" err="1">
                <a:latin typeface="Times New Roman" panose="02020603050405020304" pitchFamily="18" charset="0"/>
              </a:rPr>
              <a:t>hoạt</a:t>
            </a:r>
            <a:r>
              <a:rPr lang="en-US" sz="1800" dirty="0">
                <a:latin typeface="Times New Roman" panose="02020603050405020304" pitchFamily="18" charset="0"/>
              </a:rPr>
              <a:t> </a:t>
            </a:r>
            <a:r>
              <a:rPr lang="en-US" sz="1800" dirty="0" err="1">
                <a:latin typeface="Times New Roman" panose="02020603050405020304" pitchFamily="18" charset="0"/>
              </a:rPr>
              <a:t>động</a:t>
            </a:r>
            <a:r>
              <a:rPr lang="en-US" sz="1800" dirty="0">
                <a:latin typeface="Times New Roman" panose="02020603050405020304" pitchFamily="18" charset="0"/>
              </a:rPr>
              <a:t> </a:t>
            </a:r>
            <a:r>
              <a:rPr lang="en-US" sz="1800" dirty="0" err="1">
                <a:latin typeface="Times New Roman" panose="02020603050405020304" pitchFamily="18" charset="0"/>
              </a:rPr>
              <a:t>của</a:t>
            </a:r>
            <a:r>
              <a:rPr lang="en-US" sz="1800" dirty="0">
                <a:latin typeface="Times New Roman" panose="02020603050405020304" pitchFamily="18" charset="0"/>
              </a:rPr>
              <a:t> </a:t>
            </a:r>
            <a:r>
              <a:rPr lang="en-US" sz="1800" dirty="0" err="1">
                <a:latin typeface="Times New Roman" panose="02020603050405020304" pitchFamily="18" charset="0"/>
              </a:rPr>
              <a:t>mô</a:t>
            </a:r>
            <a:r>
              <a:rPr lang="en-US" sz="1800" dirty="0">
                <a:latin typeface="Times New Roman" panose="02020603050405020304" pitchFamily="18" charset="0"/>
              </a:rPr>
              <a:t> </a:t>
            </a:r>
            <a:r>
              <a:rPr lang="en-US" sz="1800" dirty="0" err="1">
                <a:latin typeface="Times New Roman" panose="02020603050405020304" pitchFamily="18" charset="0"/>
              </a:rPr>
              <a:t>hình</a:t>
            </a:r>
            <a:r>
              <a:rPr lang="en-US" sz="1800" dirty="0">
                <a:latin typeface="Times New Roman" panose="02020603050405020304" pitchFamily="18" charset="0"/>
              </a:rPr>
              <a:t> LSTM.</a:t>
            </a:r>
          </a:p>
          <a:p>
            <a:pPr lvl="0"/>
            <a:r>
              <a:rPr lang="en-US" sz="1800" dirty="0">
                <a:latin typeface="Times New Roman" panose="02020603050405020304" pitchFamily="18" charset="0"/>
              </a:rPr>
              <a:t>51 </a:t>
            </a:r>
            <a:r>
              <a:rPr lang="en-US" sz="1800" dirty="0" err="1">
                <a:latin typeface="Times New Roman" panose="02020603050405020304" pitchFamily="18" charset="0"/>
              </a:rPr>
              <a:t>đặc</a:t>
            </a:r>
            <a:r>
              <a:rPr lang="en-US" sz="1800" dirty="0">
                <a:latin typeface="Times New Roman" panose="02020603050405020304" pitchFamily="18" charset="0"/>
              </a:rPr>
              <a:t> </a:t>
            </a:r>
            <a:r>
              <a:rPr lang="en-US" sz="1800" dirty="0" err="1">
                <a:latin typeface="Times New Roman" panose="02020603050405020304" pitchFamily="18" charset="0"/>
              </a:rPr>
              <a:t>điểm</a:t>
            </a:r>
            <a:r>
              <a:rPr lang="en-US" sz="1800" dirty="0">
                <a:latin typeface="Times New Roman" panose="02020603050405020304" pitchFamily="18" charset="0"/>
              </a:rPr>
              <a:t> </a:t>
            </a:r>
            <a:r>
              <a:rPr lang="en-US" sz="1800" dirty="0" err="1">
                <a:latin typeface="Times New Roman" panose="02020603050405020304" pitchFamily="18" charset="0"/>
              </a:rPr>
              <a:t>quan</a:t>
            </a:r>
            <a:r>
              <a:rPr lang="en-US" sz="1800" dirty="0">
                <a:latin typeface="Times New Roman" panose="02020603050405020304" pitchFamily="18" charset="0"/>
              </a:rPr>
              <a:t> </a:t>
            </a:r>
            <a:r>
              <a:rPr lang="en-US" sz="1800" dirty="0" err="1">
                <a:latin typeface="Times New Roman" panose="02020603050405020304" pitchFamily="18" charset="0"/>
              </a:rPr>
              <a:t>trọng</a:t>
            </a:r>
            <a:r>
              <a:rPr lang="en-US" sz="1800" dirty="0">
                <a:latin typeface="Times New Roman" panose="02020603050405020304" pitchFamily="18" charset="0"/>
              </a:rPr>
              <a:t> </a:t>
            </a:r>
            <a:r>
              <a:rPr lang="en-US" sz="1800" dirty="0" err="1">
                <a:latin typeface="Times New Roman" panose="02020603050405020304" pitchFamily="18" charset="0"/>
              </a:rPr>
              <a:t>được</a:t>
            </a:r>
            <a:r>
              <a:rPr lang="en-US" sz="1800" dirty="0">
                <a:latin typeface="Times New Roman" panose="02020603050405020304" pitchFamily="18" charset="0"/>
              </a:rPr>
              <a:t> </a:t>
            </a:r>
            <a:r>
              <a:rPr lang="en-US" sz="1800" dirty="0" err="1">
                <a:latin typeface="Times New Roman" panose="02020603050405020304" pitchFamily="18" charset="0"/>
              </a:rPr>
              <a:t>xác</a:t>
            </a:r>
            <a:r>
              <a:rPr lang="en-US" sz="1800" dirty="0">
                <a:latin typeface="Times New Roman" panose="02020603050405020304" pitchFamily="18" charset="0"/>
              </a:rPr>
              <a:t> </a:t>
            </a:r>
            <a:r>
              <a:rPr lang="en-US" sz="1800" dirty="0" err="1">
                <a:latin typeface="Times New Roman" panose="02020603050405020304" pitchFamily="18" charset="0"/>
              </a:rPr>
              <a:t>định</a:t>
            </a:r>
            <a:r>
              <a:rPr lang="en-US" sz="1800" dirty="0">
                <a:latin typeface="Times New Roman" panose="02020603050405020304" pitchFamily="18" charset="0"/>
              </a:rPr>
              <a:t> </a:t>
            </a:r>
            <a:r>
              <a:rPr lang="en-US" sz="1800" dirty="0" err="1">
                <a:latin typeface="Times New Roman" panose="02020603050405020304" pitchFamily="18" charset="0"/>
              </a:rPr>
              <a:t>để</a:t>
            </a:r>
            <a:r>
              <a:rPr lang="en-US" sz="1800" dirty="0">
                <a:latin typeface="Times New Roman" panose="02020603050405020304" pitchFamily="18" charset="0"/>
              </a:rPr>
              <a:t> </a:t>
            </a:r>
            <a:r>
              <a:rPr lang="en-US" sz="1800" dirty="0" err="1">
                <a:latin typeface="Times New Roman" panose="02020603050405020304" pitchFamily="18" charset="0"/>
              </a:rPr>
              <a:t>phân</a:t>
            </a:r>
            <a:r>
              <a:rPr lang="en-US" sz="1800" dirty="0">
                <a:latin typeface="Times New Roman" panose="02020603050405020304" pitchFamily="18" charset="0"/>
              </a:rPr>
              <a:t> </a:t>
            </a:r>
            <a:r>
              <a:rPr lang="en-US" sz="1800" dirty="0" err="1">
                <a:latin typeface="Times New Roman" panose="02020603050405020304" pitchFamily="18" charset="0"/>
              </a:rPr>
              <a:t>loại</a:t>
            </a:r>
            <a:r>
              <a:rPr lang="en-US" sz="1800" dirty="0">
                <a:latin typeface="Times New Roman" panose="02020603050405020304" pitchFamily="18" charset="0"/>
              </a:rPr>
              <a:t> </a:t>
            </a:r>
            <a:r>
              <a:rPr lang="en-US" sz="1800" dirty="0" err="1">
                <a:latin typeface="Times New Roman" panose="02020603050405020304" pitchFamily="18" charset="0"/>
              </a:rPr>
              <a:t>tấn</a:t>
            </a:r>
            <a:r>
              <a:rPr lang="en-US" sz="1800" dirty="0">
                <a:latin typeface="Times New Roman" panose="02020603050405020304" pitchFamily="18" charset="0"/>
              </a:rPr>
              <a:t> </a:t>
            </a:r>
            <a:r>
              <a:rPr lang="en-US" sz="1800" dirty="0" err="1">
                <a:latin typeface="Times New Roman" panose="02020603050405020304" pitchFamily="18" charset="0"/>
              </a:rPr>
              <a:t>công</a:t>
            </a:r>
            <a:r>
              <a:rPr lang="en-US" sz="1800" dirty="0">
                <a:latin typeface="Times New Roman" panose="02020603050405020304" pitchFamily="18" charset="0"/>
              </a:rPr>
              <a:t> DDoS.</a:t>
            </a:r>
          </a:p>
          <a:p>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LIME </a:t>
            </a:r>
            <a:r>
              <a:rPr lang="en-US" sz="1800" dirty="0" err="1">
                <a:effectLst/>
                <a:latin typeface="Times New Roman" panose="02020603050405020304" pitchFamily="18" charset="0"/>
                <a:ea typeface="Times New Roman" panose="02020603050405020304" pitchFamily="18" charset="0"/>
              </a:rPr>
              <a:t>đạt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rPr>
              <a:t> (DA)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thớt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rPr>
              <a:t> (DS).</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0">
        <p159:morph option="byObject"/>
      </p:transition>
    </mc:Choice>
    <mc:Fallback xmlns="">
      <p:transition spd="slow" advTm="30000">
        <p:fade/>
      </p:transition>
    </mc:Fallback>
  </mc:AlternateContent>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1403</Words>
  <Application>Microsoft Office PowerPoint</Application>
  <PresentationFormat>On-screen Show (16:9)</PresentationFormat>
  <Paragraphs>77</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vt:lpstr>
      <vt:lpstr>Times New Roman</vt:lpstr>
      <vt:lpstr>Symbol</vt:lpstr>
      <vt:lpstr>Cambria</vt:lpstr>
      <vt:lpstr>Material - R01</vt:lpstr>
      <vt:lpstr>ỨNG DỤNG MÔ HÌNH LSTM ĐƯỢC SỬ DỤNG ĐỂ PHÂN LOẠI TẤN CÔNG DDOS</vt:lpstr>
      <vt:lpstr>Tóm tắt </vt:lpstr>
      <vt:lpstr>Giới thiệu</vt:lpstr>
      <vt:lpstr>Giới thiệu</vt:lpstr>
      <vt:lpstr>Mục tiêu</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THÍCH VỀ MÔ HÌNH LSTM ĐƯỢC SỬ DỤNG ĐỂ PHÂN LOẠI TẤN CÔNG DDOS</dc:title>
  <dc:creator>Bình Trương</dc:creator>
  <cp:lastModifiedBy>Truong Cong Binh (Phong CNTT)</cp:lastModifiedBy>
  <cp:revision>23</cp:revision>
  <dcterms:modified xsi:type="dcterms:W3CDTF">2024-05-31T10:07:42Z</dcterms:modified>
</cp:coreProperties>
</file>