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3004800" cy="9753600"/>
  <p:notesSz cx="6858000" cy="9144000"/>
  <p:embeddedFontLst>
    <p:embeddedFont>
      <p:font typeface="Calibri" panose="020F0502020204030204"/>
      <p:regular r:id="rId20"/>
    </p:embeddedFont>
    <p:embeddedFont>
      <p:font typeface="Helvetica Neue" panose="020B0604020202020204"/>
      <p:regular r:id="rId21"/>
    </p:embeddedFont>
    <p:embeddedFont>
      <p:font typeface="Belleza"/>
      <p:regular r:id="rId22"/>
    </p:embeddedFont>
    <p:embeddedFont>
      <p:font typeface="Carlito" panose="020F0502020204030204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506E240-9340-481B-B692-498AAA08B329}" styleName="Table_0">
    <a:wholeTbl>
      <a:tcTxStyle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TxStyle/>
      <a:tcStyle>
        <a:tcBdr/>
        <a:fill>
          <a:solidFill>
            <a:srgbClr val="A9A9A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marR="0" lvl="1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371600" marR="0" lvl="2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828800" marR="0" lvl="3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2286000" marR="0" lvl="4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743200" marR="0" lvl="5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3200400" marR="0" lvl="6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657600" marR="0" lvl="7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4114800" marR="0" lvl="8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2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3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2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2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2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2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1958086" y="2927813"/>
            <a:ext cx="9088644" cy="218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500" tIns="97500" rIns="97500" bIns="975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44"/>
          <p:cNvSpPr txBox="1"/>
          <p:nvPr>
            <p:ph type="body" idx="1"/>
          </p:nvPr>
        </p:nvSpPr>
        <p:spPr>
          <a:xfrm>
            <a:off x="1958078" y="5156666"/>
            <a:ext cx="9088644" cy="84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500" tIns="97500" rIns="97500" bIns="975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000"/>
              <a:buFont typeface="Arial" panose="020B0604020202020204"/>
              <a:buNone/>
              <a:defRPr sz="50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000"/>
              <a:buFont typeface="Arial" panose="020B0604020202020204"/>
              <a:buNone/>
              <a:defRPr sz="50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000"/>
              <a:buFont typeface="Arial" panose="020B0604020202020204"/>
              <a:buNone/>
              <a:defRPr sz="50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000"/>
              <a:buFont typeface="Arial" panose="020B0604020202020204"/>
              <a:buNone/>
              <a:defRPr sz="50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000"/>
              <a:buFont typeface="Arial" panose="020B0604020202020204"/>
              <a:buNone/>
              <a:defRPr sz="50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44"/>
          <p:cNvSpPr txBox="1"/>
          <p:nvPr>
            <p:ph type="sldNum" idx="12"/>
          </p:nvPr>
        </p:nvSpPr>
        <p:spPr>
          <a:xfrm>
            <a:off x="10814410" y="7109122"/>
            <a:ext cx="433760" cy="41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500" tIns="97500" rIns="97500" bIns="975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 panose="020B0604020202020204"/>
              <a:buNone/>
              <a:defRPr sz="16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 panose="020B0604020202020204"/>
              <a:buNone/>
              <a:defRPr sz="16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 panose="020B0604020202020204"/>
              <a:buNone/>
              <a:defRPr sz="16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 panose="020B0604020202020204"/>
              <a:buNone/>
              <a:defRPr sz="16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 panose="020B0604020202020204"/>
              <a:buNone/>
              <a:defRPr sz="16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 panose="020B0604020202020204"/>
              <a:buNone/>
              <a:defRPr sz="16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 panose="020B0604020202020204"/>
              <a:buNone/>
              <a:defRPr sz="16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 panose="020B0604020202020204"/>
              <a:buNone/>
              <a:defRPr sz="16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 panose="020B0604020202020204"/>
              <a:buNone/>
              <a:defRPr sz="16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3"/>
          <p:cNvSpPr/>
          <p:nvPr>
            <p:ph type="pic" idx="2"/>
          </p:nvPr>
        </p:nvSpPr>
        <p:spPr>
          <a:xfrm>
            <a:off x="4292600" y="0"/>
            <a:ext cx="1291449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53"/>
          <p:cNvSpPr txBox="1"/>
          <p:nvPr>
            <p:ph type="title"/>
          </p:nvPr>
        </p:nvSpPr>
        <p:spPr>
          <a:xfrm>
            <a:off x="762000" y="495300"/>
            <a:ext cx="4953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03FF"/>
              </a:buClr>
              <a:buSzPts val="5800"/>
              <a:buFont typeface="Arial" panose="020B0604020202020204"/>
              <a:buNone/>
              <a:defRPr>
                <a:solidFill>
                  <a:srgbClr val="5E03FF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type="body" idx="1"/>
          </p:nvPr>
        </p:nvSpPr>
        <p:spPr>
          <a:xfrm>
            <a:off x="762000" y="3534833"/>
            <a:ext cx="4953000" cy="543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type="body" idx="3"/>
          </p:nvPr>
        </p:nvSpPr>
        <p:spPr>
          <a:xfrm>
            <a:off x="762000" y="2247900"/>
            <a:ext cx="4953000" cy="65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 panose="020B0604020202020204"/>
              <a:buNone/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4"/>
          <p:cNvSpPr txBox="1"/>
          <p:nvPr>
            <p:ph type="title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200"/>
              <a:buFont typeface="Arial" panose="020B0604020202020204"/>
              <a:buNone/>
              <a:defRPr sz="8200">
                <a:solidFill>
                  <a:srgbClr val="FF00D8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54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5"/>
          <p:cNvSpPr txBox="1"/>
          <p:nvPr>
            <p:ph type="title"/>
          </p:nvPr>
        </p:nvSpPr>
        <p:spPr>
          <a:xfrm>
            <a:off x="762000" y="457200"/>
            <a:ext cx="1148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55"/>
          <p:cNvSpPr txBox="1"/>
          <p:nvPr>
            <p:ph type="body" idx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 panose="020B0604020202020204"/>
              <a:buNone/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5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/>
          <p:nvPr>
            <p:ph type="body" idx="1"/>
          </p:nvPr>
        </p:nvSpPr>
        <p:spPr>
          <a:xfrm>
            <a:off x="762000" y="2997200"/>
            <a:ext cx="11480800" cy="5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/>
              <a:buNone/>
              <a:defRPr sz="38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/>
              <a:buNone/>
              <a:defRPr sz="3800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/>
              <a:buNone/>
              <a:defRPr sz="3800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/>
              <a:buNone/>
              <a:defRPr sz="3800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/>
              <a:buNone/>
              <a:defRPr sz="3800"/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6"/>
          <p:cNvSpPr txBox="1"/>
          <p:nvPr>
            <p:ph type="body" idx="2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 panose="020B0604020202020204"/>
              <a:buNone/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56"/>
          <p:cNvSpPr txBox="1"/>
          <p:nvPr>
            <p:ph type="title"/>
          </p:nvPr>
        </p:nvSpPr>
        <p:spPr>
          <a:xfrm>
            <a:off x="762000" y="457200"/>
            <a:ext cx="1148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56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Statem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7"/>
          <p:cNvSpPr txBox="1"/>
          <p:nvPr>
            <p:ph type="body" idx="1"/>
          </p:nvPr>
        </p:nvSpPr>
        <p:spPr>
          <a:xfrm>
            <a:off x="762000" y="3341985"/>
            <a:ext cx="11480800" cy="288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5800"/>
              <a:buFont typeface="Arial" panose="020B0604020202020204"/>
              <a:buNone/>
              <a:defRPr sz="5800">
                <a:solidFill>
                  <a:srgbClr val="1E98F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5800"/>
              <a:buFont typeface="Arial" panose="020B0604020202020204"/>
              <a:buNone/>
              <a:defRPr sz="5800">
                <a:solidFill>
                  <a:srgbClr val="1E98F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5800"/>
              <a:buFont typeface="Arial" panose="020B0604020202020204"/>
              <a:buNone/>
              <a:defRPr sz="5800">
                <a:solidFill>
                  <a:srgbClr val="1E98F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5800"/>
              <a:buFont typeface="Arial" panose="020B0604020202020204"/>
              <a:buNone/>
              <a:defRPr sz="5800">
                <a:solidFill>
                  <a:srgbClr val="1E98F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5800"/>
              <a:buFont typeface="Arial" panose="020B0604020202020204"/>
              <a:buNone/>
              <a:defRPr sz="5800">
                <a:solidFill>
                  <a:srgbClr val="1E98F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Fact">
  <p:cSld name="Big Fa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8"/>
          <p:cNvSpPr txBox="1"/>
          <p:nvPr>
            <p:ph type="body" idx="1"/>
          </p:nvPr>
        </p:nvSpPr>
        <p:spPr>
          <a:xfrm>
            <a:off x="762000" y="2044700"/>
            <a:ext cx="11480800" cy="375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15800"/>
              <a:buFont typeface="Arial" panose="020B0604020202020204"/>
              <a:buNone/>
              <a:defRPr sz="15800">
                <a:solidFill>
                  <a:srgbClr val="1E98F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15800"/>
              <a:buFont typeface="Arial" panose="020B0604020202020204"/>
              <a:buNone/>
              <a:defRPr sz="15800">
                <a:solidFill>
                  <a:srgbClr val="1E98F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15800"/>
              <a:buFont typeface="Arial" panose="020B0604020202020204"/>
              <a:buNone/>
              <a:defRPr sz="15800">
                <a:solidFill>
                  <a:srgbClr val="1E98F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15800"/>
              <a:buFont typeface="Arial" panose="020B0604020202020204"/>
              <a:buNone/>
              <a:defRPr sz="15800">
                <a:solidFill>
                  <a:srgbClr val="1E98F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15800"/>
              <a:buFont typeface="Arial" panose="020B0604020202020204"/>
              <a:buNone/>
              <a:defRPr sz="15800">
                <a:solidFill>
                  <a:srgbClr val="1E98F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8"/>
          <p:cNvSpPr txBox="1"/>
          <p:nvPr>
            <p:ph type="body" idx="2"/>
          </p:nvPr>
        </p:nvSpPr>
        <p:spPr>
          <a:xfrm>
            <a:off x="762000" y="5829300"/>
            <a:ext cx="11480800" cy="61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  <a:defRPr sz="3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8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9"/>
          <p:cNvSpPr txBox="1"/>
          <p:nvPr>
            <p:ph type="body" idx="1"/>
          </p:nvPr>
        </p:nvSpPr>
        <p:spPr>
          <a:xfrm>
            <a:off x="762000" y="3498850"/>
            <a:ext cx="11480800" cy="242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5800"/>
              <a:buFont typeface="Arial" panose="020B0604020202020204"/>
              <a:buNone/>
              <a:defRPr sz="5800">
                <a:solidFill>
                  <a:srgbClr val="FF00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5800"/>
              <a:buFont typeface="Arial" panose="020B0604020202020204"/>
              <a:buNone/>
              <a:defRPr sz="5800">
                <a:solidFill>
                  <a:srgbClr val="FF00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5800"/>
              <a:buFont typeface="Arial" panose="020B0604020202020204"/>
              <a:buNone/>
              <a:defRPr sz="5800">
                <a:solidFill>
                  <a:srgbClr val="FF00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5800"/>
              <a:buFont typeface="Arial" panose="020B0604020202020204"/>
              <a:buNone/>
              <a:defRPr sz="5800">
                <a:solidFill>
                  <a:srgbClr val="FF00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5800"/>
              <a:buFont typeface="Arial" panose="020B0604020202020204"/>
              <a:buNone/>
              <a:defRPr sz="5800">
                <a:solidFill>
                  <a:srgbClr val="FF00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type="body" idx="2"/>
          </p:nvPr>
        </p:nvSpPr>
        <p:spPr>
          <a:xfrm>
            <a:off x="762000" y="7100189"/>
            <a:ext cx="11480800" cy="60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  <a:defRPr sz="3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/>
          <p:nvPr>
            <p:ph type="pic" idx="2"/>
          </p:nvPr>
        </p:nvSpPr>
        <p:spPr>
          <a:xfrm>
            <a:off x="6502400" y="4254500"/>
            <a:ext cx="7302500" cy="551517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60"/>
          <p:cNvSpPr/>
          <p:nvPr>
            <p:ph type="pic" idx="3"/>
          </p:nvPr>
        </p:nvSpPr>
        <p:spPr>
          <a:xfrm>
            <a:off x="6105525" y="0"/>
            <a:ext cx="7296150" cy="48641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60"/>
          <p:cNvSpPr/>
          <p:nvPr>
            <p:ph type="pic" idx="4"/>
          </p:nvPr>
        </p:nvSpPr>
        <p:spPr>
          <a:xfrm>
            <a:off x="-4267200" y="0"/>
            <a:ext cx="14630400" cy="9753601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60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1"/>
          <p:cNvSpPr/>
          <p:nvPr>
            <p:ph type="pic" idx="2"/>
          </p:nvPr>
        </p:nvSpPr>
        <p:spPr>
          <a:xfrm>
            <a:off x="-812800" y="0"/>
            <a:ext cx="146304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61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2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type="title"/>
          </p:nvPr>
        </p:nvSpPr>
        <p:spPr>
          <a:xfrm>
            <a:off x="2844799" y="3031490"/>
            <a:ext cx="7315202" cy="191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Calibri" panose="020F0502020204030204"/>
              <a:buNone/>
              <a:defRPr sz="8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type="body" idx="1"/>
          </p:nvPr>
        </p:nvSpPr>
        <p:spPr>
          <a:xfrm>
            <a:off x="2844799" y="5015230"/>
            <a:ext cx="7315202" cy="132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286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286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286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286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type="sldNum" idx="12"/>
          </p:nvPr>
        </p:nvSpPr>
        <p:spPr>
          <a:xfrm>
            <a:off x="10442557" y="7233474"/>
            <a:ext cx="266084" cy="26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 b="0" i="0" u="none" strike="noStrike" cap="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title"/>
          </p:nvPr>
        </p:nvSpPr>
        <p:spPr>
          <a:xfrm>
            <a:off x="2296159" y="2425699"/>
            <a:ext cx="8412482" cy="10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 panose="020F0502020204030204"/>
              <a:buNone/>
              <a:defRPr sz="6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type="body" idx="1"/>
          </p:nvPr>
        </p:nvSpPr>
        <p:spPr>
          <a:xfrm>
            <a:off x="2296159" y="3594099"/>
            <a:ext cx="8412482" cy="348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Char char="•"/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Char char="•"/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Char char="•"/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Char char="•"/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Char char="•"/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type="sldNum" idx="12"/>
          </p:nvPr>
        </p:nvSpPr>
        <p:spPr>
          <a:xfrm>
            <a:off x="10442557" y="7233474"/>
            <a:ext cx="266084" cy="26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 b="0" i="0" u="none" strike="noStrike" cap="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tion with Pic on Right">
  <p:cSld name="1_Caption with Pic on Righ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/>
          <p:nvPr>
            <p:ph type="pic" idx="2"/>
          </p:nvPr>
        </p:nvSpPr>
        <p:spPr>
          <a:xfrm>
            <a:off x="6502400" y="3959860"/>
            <a:ext cx="4195113" cy="292481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47"/>
          <p:cNvSpPr txBox="1"/>
          <p:nvPr>
            <p:ph type="body" idx="1"/>
          </p:nvPr>
        </p:nvSpPr>
        <p:spPr>
          <a:xfrm>
            <a:off x="2594996" y="3897630"/>
            <a:ext cx="3568507" cy="304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575" tIns="57575" rIns="57575" bIns="57575" anchor="ctr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20204"/>
              <a:buChar char="-"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20204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20204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20204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20204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type="title"/>
          </p:nvPr>
        </p:nvSpPr>
        <p:spPr>
          <a:xfrm>
            <a:off x="2296158" y="2425700"/>
            <a:ext cx="7837119" cy="85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 panose="020F0502020204030204"/>
              <a:buNone/>
              <a:defRPr sz="6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type="sldNum" idx="12"/>
          </p:nvPr>
        </p:nvSpPr>
        <p:spPr>
          <a:xfrm>
            <a:off x="6339840" y="7072630"/>
            <a:ext cx="2275841" cy="29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 panose="020F0502020204030204"/>
              <a:buNone/>
              <a:defRPr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 b="0" i="0" u="none" strike="noStrike" cap="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8"/>
          <p:cNvSpPr txBox="1"/>
          <p:nvPr>
            <p:ph type="title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200"/>
              <a:buFont typeface="Arial" panose="020B0604020202020204"/>
              <a:buNone/>
              <a:defRPr sz="8200">
                <a:solidFill>
                  <a:srgbClr val="1E98FD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8"/>
          <p:cNvSpPr txBox="1"/>
          <p:nvPr>
            <p:ph type="body" idx="1"/>
          </p:nvPr>
        </p:nvSpPr>
        <p:spPr>
          <a:xfrm>
            <a:off x="762000" y="5248275"/>
            <a:ext cx="11480800" cy="201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  <a:defRPr sz="4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  <a:defRPr sz="4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  <a:defRPr sz="4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  <a:defRPr sz="4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  <a:defRPr sz="4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8"/>
          <p:cNvSpPr txBox="1"/>
          <p:nvPr>
            <p:ph type="body" idx="2"/>
          </p:nvPr>
        </p:nvSpPr>
        <p:spPr>
          <a:xfrm>
            <a:off x="762000" y="8350781"/>
            <a:ext cx="11480800" cy="49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type="sldNum" idx="12"/>
          </p:nvPr>
        </p:nvSpPr>
        <p:spPr>
          <a:xfrm>
            <a:off x="6349238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">
  <p:cSld name="Title &amp; Phot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/>
          <p:nvPr>
            <p:ph type="pic" idx="2"/>
          </p:nvPr>
        </p:nvSpPr>
        <p:spPr>
          <a:xfrm>
            <a:off x="-812800" y="0"/>
            <a:ext cx="146304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49"/>
          <p:cNvSpPr txBox="1"/>
          <p:nvPr>
            <p:ph type="body" idx="1"/>
          </p:nvPr>
        </p:nvSpPr>
        <p:spPr>
          <a:xfrm>
            <a:off x="762000" y="5245100"/>
            <a:ext cx="11476038" cy="198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 panose="020B0604020202020204"/>
              <a:buNone/>
              <a:defRPr sz="4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 panose="020B0604020202020204"/>
              <a:buNone/>
              <a:defRPr sz="4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 panose="020B0604020202020204"/>
              <a:buNone/>
              <a:defRPr sz="4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 panose="020B0604020202020204"/>
              <a:buNone/>
              <a:defRPr sz="4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 panose="020B0604020202020204"/>
              <a:buNone/>
              <a:defRPr sz="4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9"/>
          <p:cNvSpPr txBox="1"/>
          <p:nvPr>
            <p:ph type="body" idx="3"/>
          </p:nvPr>
        </p:nvSpPr>
        <p:spPr>
          <a:xfrm>
            <a:off x="764381" y="8356600"/>
            <a:ext cx="11476038" cy="49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  <a:def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type="title"/>
          </p:nvPr>
        </p:nvSpPr>
        <p:spPr>
          <a:xfrm>
            <a:off x="764381" y="2108200"/>
            <a:ext cx="11476038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Arial" panose="020B0604020202020204"/>
              <a:buNone/>
              <a:defRPr sz="8200">
                <a:solidFill>
                  <a:srgbClr val="FFFFFF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49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Alt">
  <p:cSld name="Title &amp; Photo Al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0"/>
          <p:cNvSpPr txBox="1"/>
          <p:nvPr>
            <p:ph type="body" idx="1"/>
          </p:nvPr>
        </p:nvSpPr>
        <p:spPr>
          <a:xfrm>
            <a:off x="762000" y="5295900"/>
            <a:ext cx="4953000" cy="3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 panose="020B0604020202020204"/>
              <a:buNone/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 panose="020B0604020202020204"/>
              <a:buNone/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 panose="020B0604020202020204"/>
              <a:buNone/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 panose="020B0604020202020204"/>
              <a:buNone/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 panose="020B0604020202020204"/>
              <a:buNone/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0"/>
          <p:cNvSpPr/>
          <p:nvPr>
            <p:ph type="pic" idx="2"/>
          </p:nvPr>
        </p:nvSpPr>
        <p:spPr>
          <a:xfrm>
            <a:off x="2184400" y="0"/>
            <a:ext cx="146304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50"/>
          <p:cNvSpPr txBox="1"/>
          <p:nvPr>
            <p:ph type="title"/>
          </p:nvPr>
        </p:nvSpPr>
        <p:spPr>
          <a:xfrm>
            <a:off x="762000" y="3441700"/>
            <a:ext cx="4953000" cy="19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5800"/>
              <a:buFont typeface="Arial" panose="020B0604020202020204"/>
              <a:buNone/>
              <a:defRPr>
                <a:solidFill>
                  <a:srgbClr val="FF00D8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50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1"/>
          <p:cNvSpPr txBox="1"/>
          <p:nvPr>
            <p:ph type="body" idx="1"/>
          </p:nvPr>
        </p:nvSpPr>
        <p:spPr>
          <a:xfrm>
            <a:off x="762000" y="2997200"/>
            <a:ext cx="11480800" cy="5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type="title"/>
          </p:nvPr>
        </p:nvSpPr>
        <p:spPr>
          <a:xfrm>
            <a:off x="762000" y="457200"/>
            <a:ext cx="1148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type="body" idx="2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 panose="020B0604020202020204"/>
              <a:buNone/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2"/>
          <p:cNvSpPr txBox="1"/>
          <p:nvPr>
            <p:ph type="body" idx="1"/>
          </p:nvPr>
        </p:nvSpPr>
        <p:spPr>
          <a:xfrm>
            <a:off x="762000" y="2997200"/>
            <a:ext cx="11480800" cy="5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body" idx="1"/>
          </p:nvPr>
        </p:nvSpPr>
        <p:spPr>
          <a:xfrm>
            <a:off x="762000" y="2997200"/>
            <a:ext cx="11480800" cy="5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4318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4318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4318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43180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type="title"/>
          </p:nvPr>
        </p:nvSpPr>
        <p:spPr>
          <a:xfrm>
            <a:off x="762000" y="457200"/>
            <a:ext cx="1148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 panose="020B0604020202020204"/>
              <a:buNone/>
              <a:defRPr sz="5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 panose="020B0604020202020204"/>
              <a:buNone/>
              <a:defRPr sz="5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 panose="020B0604020202020204"/>
              <a:buNone/>
              <a:defRPr sz="5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 panose="020B0604020202020204"/>
              <a:buNone/>
              <a:defRPr sz="5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 panose="020B0604020202020204"/>
              <a:buNone/>
              <a:defRPr sz="5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 panose="020B0604020202020204"/>
              <a:buNone/>
              <a:defRPr sz="5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 panose="020B0604020202020204"/>
              <a:buNone/>
              <a:defRPr sz="5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 panose="020B0604020202020204"/>
              <a:buNone/>
              <a:defRPr sz="5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 panose="020B0604020202020204"/>
              <a:buNone/>
              <a:defRPr sz="5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type="sldNum" idx="1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712097" y="2971313"/>
            <a:ext cx="7315202" cy="131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6560"/>
              <a:buFont typeface="Belleza"/>
              <a:buNone/>
            </a:pPr>
            <a:r>
              <a:rPr lang="en-US" sz="6560" b="1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AI-PASS</a:t>
            </a:r>
            <a:endParaRPr lang="en-US" sz="6560" b="1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94" name="Google Shape;94;p17"/>
          <p:cNvSpPr txBox="1"/>
          <p:nvPr>
            <p:ph type="body" idx="1"/>
          </p:nvPr>
        </p:nvSpPr>
        <p:spPr>
          <a:xfrm>
            <a:off x="2636520" y="4709160"/>
            <a:ext cx="7942580" cy="241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 lnSpcReduction="20000"/>
          </a:bodyPr>
          <a:lstStyle/>
          <a:p>
            <a:pPr marL="0" lvl="0" indent="0" algn="ctr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SzPts val="2656"/>
              <a:buFont typeface="Belleza"/>
              <a:buNone/>
            </a:pPr>
            <a:r>
              <a:rPr lang="en-US" sz="2655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52550</a:t>
            </a:r>
            <a:endParaRPr lang="en-US" sz="2655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ctr" rtl="0">
              <a:lnSpc>
                <a:spcPct val="81000"/>
              </a:lnSpc>
              <a:spcBef>
                <a:spcPts val="1100"/>
              </a:spcBef>
              <a:spcAft>
                <a:spcPts val="0"/>
              </a:spcAft>
              <a:buSzPts val="2656"/>
              <a:buFont typeface="Belleza"/>
              <a:buNone/>
            </a:pPr>
            <a:r>
              <a:rPr lang="en-US" sz="2655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AI-Based </a:t>
            </a:r>
            <a:r>
              <a:rPr lang="en-US" sz="2655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Train </a:t>
            </a:r>
            <a:r>
              <a:rPr lang="en-US" sz="2655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Monitoring And </a:t>
            </a:r>
            <a:r>
              <a:rPr lang="en-US" sz="2655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Passengers </a:t>
            </a:r>
            <a:r>
              <a:rPr lang="en-US" sz="2655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Safety System</a:t>
            </a:r>
            <a:endParaRPr lang="en-US" sz="2655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ctr" rtl="0">
              <a:lnSpc>
                <a:spcPct val="81000"/>
              </a:lnSpc>
              <a:spcBef>
                <a:spcPts val="1100"/>
              </a:spcBef>
              <a:spcAft>
                <a:spcPts val="0"/>
              </a:spcAft>
              <a:buSzPts val="2656"/>
              <a:buFont typeface="Belleza"/>
              <a:buNone/>
            </a:pPr>
            <a:r>
              <a:rPr lang="en-US" sz="2655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7736760131/9567165413</a:t>
            </a:r>
            <a:endParaRPr lang="en-US" sz="2655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ctr" rtl="0">
              <a:lnSpc>
                <a:spcPct val="81000"/>
              </a:lnSpc>
              <a:spcBef>
                <a:spcPts val="1100"/>
              </a:spcBef>
              <a:spcAft>
                <a:spcPts val="0"/>
              </a:spcAft>
              <a:buSzPts val="2656"/>
              <a:buFont typeface="Belleza"/>
              <a:buNone/>
            </a:pPr>
            <a:r>
              <a:rPr lang="en-US" sz="2655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Noble Women’s College,Manjeri</a:t>
            </a:r>
            <a:endParaRPr lang="en-US" sz="2655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ctr" rtl="0">
              <a:lnSpc>
                <a:spcPct val="81000"/>
              </a:lnSpc>
              <a:spcBef>
                <a:spcPts val="1100"/>
              </a:spcBef>
              <a:spcAft>
                <a:spcPts val="0"/>
              </a:spcAft>
              <a:buSzPts val="2656"/>
              <a:buFont typeface="Belleza"/>
              <a:buNone/>
            </a:pPr>
            <a:r>
              <a:rPr lang="en-US" sz="2655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Malappuram</a:t>
            </a:r>
            <a:endParaRPr lang="en-US" sz="2655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95" name="Google Shape;95;p17" descr="Picture 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88645" y="213168"/>
            <a:ext cx="2308967" cy="71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 descr="Picture 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583" y="219218"/>
            <a:ext cx="2065064" cy="146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850133" y="1758503"/>
            <a:ext cx="8412482" cy="106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1993"/>
              </a:buClr>
              <a:buSzPts val="6000"/>
              <a:buFont typeface="Belleza"/>
              <a:buNone/>
            </a:pPr>
            <a:r>
              <a:rPr lang="en-US" b="1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Impact</a:t>
            </a:r>
            <a:endParaRPr lang="en-US" b="1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74" name="Google Shape;174;p27"/>
          <p:cNvSpPr txBox="1"/>
          <p:nvPr>
            <p:ph type="body" idx="1"/>
          </p:nvPr>
        </p:nvSpPr>
        <p:spPr>
          <a:xfrm>
            <a:off x="742315" y="3293110"/>
            <a:ext cx="11520170" cy="566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 fontScale="6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Business Impact: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Revenue Growth: New revenue streams from premium services, data sales, and partnerships.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Operational Efficiency: Cost savings through automation and efficient resource management.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Market Expansion: Potential to scale the system to other regions or countries, opening new markets.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Brand Reputation: Positioning the railway as a leader in safety and innovation.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Social Impact: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Improved Public Safety: Reduced crime and quick emergency responses enhance overall passenger safety.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Accessibility: Better support for vulnerable populations, leading to more inclusive public transportation.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Environmental Benefits: More efficient train operations can lead to reduced carbon emissions.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Quality of Life: Easier and safer travel improves the overall quality of life for citizens.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175" name="Google Shape;175;p27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05900" y="265022"/>
            <a:ext cx="2314303" cy="71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 descr="Picture 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153" y="130906"/>
            <a:ext cx="1632860" cy="124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2104479" y="1915469"/>
            <a:ext cx="8412481" cy="106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1993"/>
              </a:buClr>
              <a:buSzPts val="5880"/>
              <a:buFont typeface="Carlito" panose="020F0502020204030204"/>
              <a:buNone/>
            </a:pPr>
            <a:r>
              <a:rPr lang="en-US" sz="5880" b="1">
                <a:solidFill>
                  <a:srgbClr val="011993"/>
                </a:solidFill>
                <a:latin typeface="Carlito" panose="020F0502020204030204"/>
                <a:ea typeface="Carlito" panose="020F0502020204030204"/>
                <a:cs typeface="Carlito" panose="020F0502020204030204"/>
                <a:sym typeface="Carlito" panose="020F0502020204030204"/>
              </a:rPr>
              <a:t>Support expected from YIP</a:t>
            </a:r>
            <a:endParaRPr lang="en-US" sz="5880" b="1">
              <a:solidFill>
                <a:srgbClr val="011993"/>
              </a:solidFill>
              <a:latin typeface="Carlito" panose="020F0502020204030204"/>
              <a:ea typeface="Carlito" panose="020F0502020204030204"/>
              <a:cs typeface="Carlito" panose="020F0502020204030204"/>
              <a:sym typeface="Carlito" panose="020F0502020204030204"/>
            </a:endParaRPr>
          </a:p>
        </p:txBody>
      </p:sp>
      <p:sp>
        <p:nvSpPr>
          <p:cNvPr id="182" name="Google Shape;182;p28"/>
          <p:cNvSpPr txBox="1"/>
          <p:nvPr>
            <p:ph type="body" idx="1"/>
          </p:nvPr>
        </p:nvSpPr>
        <p:spPr>
          <a:xfrm>
            <a:off x="983423" y="3417163"/>
            <a:ext cx="11510878" cy="348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/>
          </a:bodyPr>
          <a:lstStyle/>
          <a:p>
            <a:pPr marL="294005" lvl="0" indent="-294005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From yip,we expect funding,mentorship,and networking oppertunities.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just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183" name="Google Shape;183;p28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11670" y="262145"/>
            <a:ext cx="2208533" cy="68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 descr="Picture 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2248" y="113284"/>
            <a:ext cx="1632861" cy="124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1971776" y="1916076"/>
            <a:ext cx="8412482" cy="10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1993"/>
              </a:buClr>
              <a:buSzPts val="6000"/>
              <a:buFont typeface="Belleza"/>
              <a:buNone/>
            </a:pPr>
            <a:r>
              <a:rPr lang="en-US" b="1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Team overview </a:t>
            </a:r>
            <a:endParaRPr lang="en-US" b="1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90" name="Google Shape;190;p29"/>
          <p:cNvSpPr txBox="1"/>
          <p:nvPr>
            <p:ph type="body" idx="1"/>
          </p:nvPr>
        </p:nvSpPr>
        <p:spPr>
          <a:xfrm>
            <a:off x="688392" y="3387674"/>
            <a:ext cx="11628016" cy="348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 fontScale="90000"/>
          </a:bodyPr>
          <a:lstStyle/>
          <a:p>
            <a:pPr marL="294005" lvl="0" indent="-294005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Idea ID:52550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94005" lvl="0" indent="-294005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Team members: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3494405" lvl="7" indent="-294005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Fida K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3494405" lvl="7" indent="-294005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Binha binth ashraf K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3494405" lvl="7" indent="-294005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Nihala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3494405" lvl="7" indent="-294005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Sayana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94005" lvl="0" indent="-294005" algn="just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3600"/>
              <a:buChar char="•"/>
            </a:pP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191" name="Google Shape;191;p29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60933" y="279519"/>
            <a:ext cx="2340366" cy="720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 descr="Picture 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897" y="186400"/>
            <a:ext cx="1632861" cy="124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2397759" y="4300915"/>
            <a:ext cx="8412482" cy="106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1993"/>
              </a:buClr>
              <a:buSzPts val="5040"/>
              <a:buFont typeface="Belleza"/>
              <a:buNone/>
            </a:pPr>
            <a:r>
              <a:rPr lang="en-US" sz="5040" b="1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Thank you</a:t>
            </a:r>
            <a:endParaRPr lang="en-US" sz="5040" b="1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198" name="Google Shape;198;p30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850463" y="327440"/>
            <a:ext cx="2050836" cy="63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 descr="Picture 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1701" y="278554"/>
            <a:ext cx="1721981" cy="13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185574" y="2100385"/>
            <a:ext cx="8412482" cy="106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6000"/>
              <a:buFont typeface="Belleza"/>
              <a:buNone/>
            </a:pPr>
            <a:r>
              <a:rPr lang="en-US" b="1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Problem Statement</a:t>
            </a:r>
            <a:endParaRPr lang="en-US" b="1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02" name="Google Shape;102;p18"/>
          <p:cNvSpPr txBox="1"/>
          <p:nvPr>
            <p:ph type="body" idx="1"/>
          </p:nvPr>
        </p:nvSpPr>
        <p:spPr>
          <a:xfrm>
            <a:off x="840008" y="3594099"/>
            <a:ext cx="11674855" cy="348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 fontScale="90000"/>
          </a:bodyPr>
          <a:lstStyle/>
          <a:p>
            <a:pPr marL="294005" lvl="0" indent="-2940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The project aims to address several key challenges and problems in railway management:</a:t>
            </a:r>
            <a:endParaRPr lang="en-US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Safety Concerns,Operational Efficiency,Passenger Satisfaction,Emergency     Response,Technological Integration</a:t>
            </a:r>
            <a:endParaRPr lang="en-US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94005" lvl="0" indent="-2940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By addressing these challenges, the project aims to enhance overall safety, convenience, and satisfaction levels for railway passengers while improving the operational effectiveness of railway systems.</a:t>
            </a:r>
            <a:endParaRPr lang="en-US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94005" lvl="0" indent="-6540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</a:p>
          <a:p>
            <a:pPr marL="294005" lvl="0" indent="-29400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Char char="•"/>
            </a:pPr>
            <a:endParaRPr lang="en-US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103" name="Google Shape;103;p18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379103" y="220541"/>
            <a:ext cx="2522196" cy="77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descr="Picture 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3817" y="175341"/>
            <a:ext cx="1786133" cy="136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296159" y="2145551"/>
            <a:ext cx="8412482" cy="106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5760"/>
              <a:buFont typeface="Belleza"/>
              <a:buNone/>
            </a:pPr>
            <a:r>
              <a:rPr lang="en-US" sz="5760" b="1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Idea summary / Approach</a:t>
            </a:r>
            <a:endParaRPr lang="en-US" sz="5760" b="1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10" name="Google Shape;110;p19"/>
          <p:cNvSpPr txBox="1"/>
          <p:nvPr>
            <p:ph type="body" idx="1"/>
          </p:nvPr>
        </p:nvSpPr>
        <p:spPr>
          <a:xfrm>
            <a:off x="2296160" y="3594100"/>
            <a:ext cx="8412480" cy="409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 fontScale="70000"/>
          </a:bodyPr>
          <a:lstStyle/>
          <a:p>
            <a:pPr marL="294005" lvl="0" indent="-2940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This project aims to create a railway management system integrating AI for enhanced safety and convenience. Features include train tracking, seat info, AI security (face, human, fire, weapon detection), ID verification, a complaint system, passenger profiles for awareness, emergency contacts, and TTE functionalities for onboard support.</a:t>
            </a:r>
            <a:endParaRPr lang="en-US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94005" lvl="0" indent="-2940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endParaRPr lang="en-US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94005" lvl="0" indent="-2940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>
                <a:solidFill>
                  <a:srgbClr val="0433FF"/>
                </a:solidFill>
                <a:latin typeface="Belleza"/>
                <a:ea typeface="Belleza"/>
                <a:cs typeface="Belleza"/>
                <a:sym typeface="Belleza"/>
              </a:rPr>
              <a:t>ERT (Emergency Response Team) in train provides immediate assistance and medical aid during onboard emergencies for passenger safety.</a:t>
            </a:r>
            <a:endParaRPr lang="en-US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94005" lvl="0" indent="-2940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endParaRPr lang="en-US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94005" lvl="0" indent="-2940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endParaRPr lang="en-US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lang="en-US">
              <a:solidFill>
                <a:srgbClr val="0433F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111" name="Google Shape;111;p19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06083" y="286892"/>
            <a:ext cx="2280945" cy="702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 descr="Picture 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2796" y="160596"/>
            <a:ext cx="1632861" cy="124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296159" y="1744762"/>
            <a:ext cx="8412482" cy="10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1B93"/>
              </a:buClr>
              <a:buSzPts val="4800"/>
              <a:buFont typeface="Belleza"/>
              <a:buNone/>
            </a:pPr>
            <a:r>
              <a:rPr lang="en-US" sz="4800" b="1">
                <a:solidFill>
                  <a:srgbClr val="531B93"/>
                </a:solidFill>
                <a:latin typeface="Belleza"/>
                <a:ea typeface="Belleza"/>
                <a:cs typeface="Belleza"/>
                <a:sym typeface="Belleza"/>
              </a:rPr>
              <a:t>Product/Social Cause/Research</a:t>
            </a:r>
            <a:endParaRPr lang="en-US" sz="4800" b="1">
              <a:solidFill>
                <a:srgbClr val="531B9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18" name="Google Shape;118;p20"/>
          <p:cNvSpPr txBox="1"/>
          <p:nvPr>
            <p:ph type="body" idx="1"/>
          </p:nvPr>
        </p:nvSpPr>
        <p:spPr>
          <a:xfrm>
            <a:off x="908606" y="3365650"/>
            <a:ext cx="11187588" cy="427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 fontScale="70000"/>
          </a:bodyPr>
          <a:lstStyle/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20"/>
              <a:buChar char="•"/>
            </a:pPr>
            <a:r>
              <a:rPr lang="en-US" sz="3420">
                <a:solidFill>
                  <a:srgbClr val="531B93"/>
                </a:solidFill>
                <a:latin typeface="Belleza"/>
                <a:ea typeface="Belleza"/>
                <a:cs typeface="Belleza"/>
                <a:sym typeface="Belleza"/>
              </a:rPr>
              <a:t>our idea is a product</a:t>
            </a:r>
            <a:endParaRPr lang="en-US" sz="3420">
              <a:solidFill>
                <a:srgbClr val="531B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SzPts val="3420"/>
              <a:buChar char="•"/>
            </a:pPr>
            <a:r>
              <a:rPr lang="en-US" sz="3420">
                <a:solidFill>
                  <a:srgbClr val="531B93"/>
                </a:solidFill>
                <a:latin typeface="Belleza"/>
                <a:ea typeface="Belleza"/>
                <a:cs typeface="Belleza"/>
                <a:sym typeface="Belleza"/>
              </a:rPr>
              <a:t>Railway Operators,Emergency Service Providers,Technology Providers</a:t>
            </a:r>
            <a:r>
              <a:rPr lang="en-US" sz="3420">
                <a:solidFill>
                  <a:srgbClr val="531B93"/>
                </a:solidFill>
                <a:latin typeface="Belleza"/>
                <a:ea typeface="Belleza"/>
                <a:cs typeface="Belleza"/>
                <a:sym typeface="Belleza"/>
              </a:rPr>
              <a:t>,Local Businesses,</a:t>
            </a:r>
            <a:r>
              <a:rPr lang="en-US" sz="3420">
                <a:solidFill>
                  <a:srgbClr val="531B93"/>
                </a:solidFill>
                <a:latin typeface="Belleza"/>
                <a:ea typeface="Belleza"/>
                <a:cs typeface="Belleza"/>
                <a:sym typeface="Belleza"/>
              </a:rPr>
              <a:t>Government and Regulatory Bodies will benefitted by this</a:t>
            </a:r>
            <a:endParaRPr lang="en-US" sz="3420">
              <a:solidFill>
                <a:srgbClr val="531B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SzPts val="3420"/>
              <a:buChar char="•"/>
            </a:pPr>
            <a:r>
              <a:rPr lang="en-US" sz="3420">
                <a:solidFill>
                  <a:srgbClr val="531B93"/>
                </a:solidFill>
                <a:latin typeface="Belleza"/>
                <a:ea typeface="Belleza"/>
                <a:cs typeface="Belleza"/>
                <a:sym typeface="Belleza"/>
              </a:rPr>
              <a:t>Integration of AI for Safety and Security,Emergency Response Integration,Operational Efficiency,Comprehensive Passenger Experience,Holistic Approach etc are the uniqueness of our project</a:t>
            </a:r>
            <a:endParaRPr lang="en-US" sz="3420">
              <a:solidFill>
                <a:srgbClr val="531B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SzPts val="3420"/>
              <a:buChar char="•"/>
            </a:pPr>
            <a:r>
              <a:rPr lang="en-US" sz="3420">
                <a:solidFill>
                  <a:srgbClr val="531B93"/>
                </a:solidFill>
                <a:latin typeface="Belleza"/>
                <a:ea typeface="Belleza"/>
                <a:cs typeface="Belleza"/>
                <a:sym typeface="Belleza"/>
              </a:rPr>
              <a:t>No one has proposed this project before.</a:t>
            </a:r>
            <a:endParaRPr lang="en-US" sz="3420">
              <a:solidFill>
                <a:srgbClr val="531B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SzPts val="3420"/>
              <a:buChar char="•"/>
            </a:pPr>
            <a:r>
              <a:rPr lang="en-US" sz="3420">
                <a:solidFill>
                  <a:srgbClr val="531B93"/>
                </a:solidFill>
                <a:latin typeface="Belleza"/>
                <a:ea typeface="Belleza"/>
                <a:cs typeface="Belleza"/>
                <a:sym typeface="Belleza"/>
              </a:rPr>
              <a:t>this product is  not implemented in anywhere yet</a:t>
            </a:r>
            <a:endParaRPr lang="en-US" sz="3420">
              <a:solidFill>
                <a:srgbClr val="531B9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119" name="Google Shape;119;p20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76676" y="224319"/>
            <a:ext cx="2217723" cy="68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 descr="Picture 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0131" y="123642"/>
            <a:ext cx="1632861" cy="124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104478" y="1768915"/>
            <a:ext cx="8412482" cy="10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1993"/>
              </a:buClr>
              <a:buSzPts val="6000"/>
              <a:buFont typeface="Belleza"/>
              <a:buNone/>
            </a:pPr>
            <a:r>
              <a:rPr lang="en-US" b="1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Project Status</a:t>
            </a:r>
            <a:endParaRPr lang="en-US" b="1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26" name="Google Shape;126;p21"/>
          <p:cNvSpPr txBox="1"/>
          <p:nvPr>
            <p:ph type="body" idx="1"/>
          </p:nvPr>
        </p:nvSpPr>
        <p:spPr>
          <a:xfrm>
            <a:off x="922507" y="3262344"/>
            <a:ext cx="11659952" cy="348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39"/>
              <a:buNone/>
            </a:pPr>
            <a:endParaRPr lang="en-US" sz="3240" b="1" i="1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64795" lvl="0" indent="-36195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</a:p>
          <a:p>
            <a:pPr marL="264795" lvl="0" indent="-264795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3239"/>
              <a:buChar char="•"/>
            </a:pPr>
            <a:r>
              <a:rPr lang="en-US" sz="3240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The project is currently in ideation stages,and no patents have been filed yet</a:t>
            </a:r>
            <a:endParaRPr lang="en-US" sz="3240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pic>
        <p:nvPicPr>
          <p:cNvPr id="127" name="Google Shape;127;p21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332071" y="305323"/>
            <a:ext cx="2484447" cy="765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 descr="Picture 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2" y="116362"/>
            <a:ext cx="1632860" cy="124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986521" y="2145551"/>
            <a:ext cx="8412482" cy="106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1993"/>
              </a:buClr>
              <a:buSzPct val="100000"/>
              <a:buFont typeface="Belleza"/>
              <a:buNone/>
            </a:pPr>
            <a:r>
              <a:rPr lang="en-US" sz="5760" b="1" i="0" u="none" strike="noStrike" cap="none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Voice of Stakeholder Survey </a:t>
            </a:r>
            <a:endParaRPr lang="en-US" sz="5760" b="1" i="0" u="none" strike="noStrike" cap="none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34" name="Google Shape;134;p22"/>
          <p:cNvSpPr txBox="1"/>
          <p:nvPr>
            <p:ph type="body" idx="1"/>
          </p:nvPr>
        </p:nvSpPr>
        <p:spPr>
          <a:xfrm>
            <a:off x="1188720" y="3402330"/>
            <a:ext cx="10626725" cy="558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 fontScale="80000"/>
          </a:bodyPr>
          <a:lstStyle/>
          <a:p>
            <a:pPr marL="294005" lvl="0" indent="-294005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Our Stakeholder </a:t>
            </a:r>
            <a:r>
              <a:rPr lang="en-US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/ </a:t>
            </a:r>
            <a:r>
              <a:rPr lang="en-US"/>
              <a:t>customer are: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Primary Stakeholders: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Railway Passengers,Railway Authorities and Operators,Emergency Response Teams (ERT),Government and Regulatory Bodies,Railway Employees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Secondary Stakeholders: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Technology Providers,Healthcare Providers,Investors and Funding Bodies,Data Protection Authorities,Local Communities</a:t>
            </a:r>
            <a:endParaRPr lang="en-US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  <a:p>
            <a:pPr marL="294005" lvl="0" indent="-294005" algn="just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we have spoken to our stakeholders and all of them are interested in our innovative idea</a:t>
            </a:r>
            <a:endParaRPr lang="en-US"/>
          </a:p>
        </p:txBody>
      </p:sp>
      <p:pic>
        <p:nvPicPr>
          <p:cNvPr id="135" name="Google Shape;135;p22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270243" y="294264"/>
            <a:ext cx="2468865" cy="76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 descr="Picture 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583" y="145852"/>
            <a:ext cx="1632861" cy="124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041814" y="1565283"/>
            <a:ext cx="8412481" cy="106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1993"/>
              </a:buClr>
              <a:buSzPts val="6000"/>
              <a:buFont typeface="Belleza"/>
              <a:buNone/>
            </a:pPr>
            <a:r>
              <a:rPr lang="en-US" b="1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Competitors?</a:t>
            </a:r>
            <a:endParaRPr lang="en-US" b="1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42" name="Google Shape;142;p23"/>
          <p:cNvSpPr txBox="1"/>
          <p:nvPr>
            <p:ph type="body" idx="1"/>
          </p:nvPr>
        </p:nvSpPr>
        <p:spPr>
          <a:xfrm>
            <a:off x="1427347" y="3019057"/>
            <a:ext cx="9982789" cy="348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/>
          </a:bodyPr>
          <a:lstStyle/>
          <a:p>
            <a:pPr marL="294005" lvl="0" indent="-29400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Currently there are no competitors in this field </a:t>
            </a:r>
            <a:endParaRPr lang="en-US"/>
          </a:p>
        </p:txBody>
      </p:sp>
      <p:pic>
        <p:nvPicPr>
          <p:cNvPr id="143" name="Google Shape;143;p23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55955" y="335868"/>
            <a:ext cx="2238444" cy="68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 descr="Picture 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387" y="231241"/>
            <a:ext cx="1632860" cy="124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1749195" y="988599"/>
            <a:ext cx="9411160" cy="106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1993"/>
              </a:buClr>
              <a:buSzPct val="100000"/>
              <a:buFont typeface="Carlito" panose="020F0502020204030204"/>
              <a:buNone/>
            </a:pPr>
            <a:r>
              <a:rPr lang="en-US" sz="4260" b="1">
                <a:solidFill>
                  <a:srgbClr val="011993"/>
                </a:solidFill>
                <a:latin typeface="Carlito" panose="020F0502020204030204"/>
                <a:ea typeface="Carlito" panose="020F0502020204030204"/>
                <a:cs typeface="Carlito" panose="020F0502020204030204"/>
                <a:sym typeface="Carlito" panose="020F0502020204030204"/>
              </a:rPr>
              <a:t>Investment/Support needed</a:t>
            </a:r>
            <a:br>
              <a:rPr lang="en-US" sz="4260" b="1">
                <a:solidFill>
                  <a:srgbClr val="011993"/>
                </a:solidFill>
                <a:latin typeface="Carlito" panose="020F0502020204030204"/>
                <a:ea typeface="Carlito" panose="020F0502020204030204"/>
                <a:cs typeface="Carlito" panose="020F0502020204030204"/>
                <a:sym typeface="Carlito" panose="020F0502020204030204"/>
              </a:rPr>
            </a:br>
            <a:r>
              <a:rPr lang="en-US" sz="2980"/>
              <a:t>Please outline the total fund required and the split</a:t>
            </a:r>
            <a:endParaRPr lang="en-US" sz="2980"/>
          </a:p>
        </p:txBody>
      </p:sp>
      <p:graphicFrame>
        <p:nvGraphicFramePr>
          <p:cNvPr id="158" name="Google Shape;158;p25"/>
          <p:cNvGraphicFramePr/>
          <p:nvPr/>
        </p:nvGraphicFramePr>
        <p:xfrm>
          <a:off x="1245870" y="1996440"/>
          <a:ext cx="10860405" cy="7135495"/>
        </p:xfrm>
        <a:graphic>
          <a:graphicData uri="http://schemas.openxmlformats.org/drawingml/2006/table">
            <a:tbl>
              <a:tblPr firstRow="1" bandRow="1">
                <a:noFill/>
                <a:tableStyleId>{E506E240-9340-481B-B692-498AAA08B329}</a:tableStyleId>
              </a:tblPr>
              <a:tblGrid>
                <a:gridCol w="1113155"/>
                <a:gridCol w="2319655"/>
                <a:gridCol w="2672715"/>
                <a:gridCol w="2386965"/>
                <a:gridCol w="2367915"/>
              </a:tblGrid>
              <a:tr h="13925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Belleza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Sl.No.</a:t>
                      </a:r>
                      <a:endParaRPr lang="en-US" sz="2200" b="1" u="none" strike="noStrike" cap="none">
                        <a:solidFill>
                          <a:srgbClr val="FFFFFF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Belleza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What is the fund required for?</a:t>
                      </a:r>
                      <a:endParaRPr lang="en-US" sz="2200" b="1" u="none" strike="noStrike" cap="none">
                        <a:solidFill>
                          <a:srgbClr val="FFFFFF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Belleza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When is it required?</a:t>
                      </a:r>
                      <a:endParaRPr lang="en-US" sz="2200" b="1" u="none" strike="noStrike" cap="none">
                        <a:solidFill>
                          <a:srgbClr val="FFFFFF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Belleza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What is the amount required?</a:t>
                      </a:r>
                      <a:endParaRPr lang="en-US" sz="2200" b="1" u="none" strike="noStrike" cap="none">
                        <a:solidFill>
                          <a:srgbClr val="FFFFFF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Belleza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How do we measure the outcome of the fund disbursed?</a:t>
                      </a:r>
                      <a:endParaRPr lang="en-US" sz="2200" b="1" u="none" strike="noStrike" cap="none">
                        <a:solidFill>
                          <a:srgbClr val="FFFFFF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</a:tr>
              <a:tr h="7353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Avenir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AI Security Systems (face, human, fire, weapon detection)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Initial Phase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$1,200,000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Reduction in security incidents, successful detection and response metrics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Avenir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Train Tracking &amp; Seat Information Systems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>
                          <a:sym typeface="+mn-ea"/>
                        </a:rPr>
                        <a:t>Initial Phase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$800,000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Accuracy of tracking data, real-time seat availability updates, user feedback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Avenir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ID Verification &amp; Passenger Profile Management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Mid Project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$500,000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Improved boarding times, user satisfaction with profile accuracy and security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Avenir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Emergency Response Team (ERT) Implementation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Mid Project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$1,000,000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Response time during emergencies, number of successful interventions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Avenir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Complaint System Development and Integration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>
                          <a:sym typeface="+mn-ea"/>
                        </a:rPr>
                        <a:t>Initial Phase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strike="noStrike" cap="none"/>
                        <a:t>$300,000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Reduced complaint resolution times, increased passenger satisfaction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Avenir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TTE Functionality Automation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>
                          <a:sym typeface="+mn-ea"/>
                        </a:rPr>
                        <a:t>Initial Phase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strike="noStrike" cap="none"/>
                        <a:t>$400,000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sz="1400" u="none" strike="noStrike" cap="none"/>
                        <a:t>Efficiency of ticket verification, reduced operational costs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Avenir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strike="noStrike" cap="none"/>
                        <a:t>Emergency Contact System Setup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strike="noStrike" cap="none"/>
                        <a:t>Mid Project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strike="noStrike" cap="none"/>
                        <a:t>$200,000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strike="noStrike" cap="none"/>
                        <a:t>Effectiveness of emergency notifications, timely assistance to passengers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Avenir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strike="noStrike" cap="none"/>
                        <a:t>Project Management and Administrative Costs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strike="noStrike" cap="none"/>
                        <a:t>Throughout Project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strike="noStrike" cap="none"/>
                        <a:t>$300,000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strike="noStrike" cap="none"/>
                        <a:t>Project milestones met, budget adherence, overall project completion rate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Avenir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total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r>
                        <a:rPr lang="en-US" sz="1400" u="none" strike="noStrike" cap="none"/>
                        <a:t>$4,700,000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Avenir"/>
                        <a:buNone/>
                      </a:pP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pic>
        <p:nvPicPr>
          <p:cNvPr id="159" name="Google Shape;159;p25" descr="Picture 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292455" y="264775"/>
            <a:ext cx="2616216" cy="805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 descr="Picture 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349" y="120656"/>
            <a:ext cx="1839427" cy="140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2135347" y="772504"/>
            <a:ext cx="8412482" cy="85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1993"/>
              </a:buClr>
              <a:buSzPts val="5340"/>
              <a:buFont typeface="Belleza"/>
              <a:buNone/>
            </a:pPr>
            <a:r>
              <a:rPr lang="en-US" sz="5340" b="1">
                <a:solidFill>
                  <a:srgbClr val="011993"/>
                </a:solidFill>
                <a:latin typeface="Belleza"/>
                <a:ea typeface="Belleza"/>
                <a:cs typeface="Belleza"/>
                <a:sym typeface="Belleza"/>
              </a:rPr>
              <a:t>Project Schedule </a:t>
            </a:r>
            <a:endParaRPr lang="en-US" sz="5340" b="1">
              <a:solidFill>
                <a:srgbClr val="011993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graphicFrame>
        <p:nvGraphicFramePr>
          <p:cNvPr id="166" name="Google Shape;166;p26"/>
          <p:cNvGraphicFramePr/>
          <p:nvPr/>
        </p:nvGraphicFramePr>
        <p:xfrm>
          <a:off x="693010" y="1564475"/>
          <a:ext cx="11619865" cy="5326380"/>
        </p:xfrm>
        <a:graphic>
          <a:graphicData uri="http://schemas.openxmlformats.org/drawingml/2006/table">
            <a:tbl>
              <a:tblPr firstRow="1" bandRow="1">
                <a:noFill/>
                <a:tableStyleId>{E506E240-9340-481B-B692-498AAA08B329}</a:tableStyleId>
              </a:tblPr>
              <a:tblGrid>
                <a:gridCol w="1233550"/>
                <a:gridCol w="2624350"/>
                <a:gridCol w="2515450"/>
                <a:gridCol w="2623185"/>
                <a:gridCol w="2623165"/>
              </a:tblGrid>
              <a:tr h="217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Belleza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Sl. No.</a:t>
                      </a:r>
                      <a:endParaRPr lang="en-US" sz="2200" b="1" u="none" strike="noStrike" cap="none">
                        <a:solidFill>
                          <a:srgbClr val="FFFFFF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Belleza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Phase</a:t>
                      </a:r>
                      <a:endParaRPr lang="en-US" sz="2200" u="none" strike="noStrike" cap="none">
                        <a:solidFill>
                          <a:srgbClr val="FFFFFF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1- Concept &amp; Development, 2-Product Development, </a:t>
                      </a:r>
                      <a:endParaRPr lang="en-US" sz="1400" u="none" strike="noStrike" cap="none">
                        <a:solidFill>
                          <a:srgbClr val="FFFFFF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3-Market Strategy and Testing, </a:t>
                      </a:r>
                      <a:endParaRPr lang="en-US" sz="1400" u="none" strike="noStrike" cap="none">
                        <a:solidFill>
                          <a:srgbClr val="FFFFFF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4- Commercialization</a:t>
                      </a:r>
                      <a:endParaRPr lang="en-US" sz="1400" u="none" strike="noStrike" cap="none">
                        <a:solidFill>
                          <a:srgbClr val="FFFFFF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Belleza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Activity</a:t>
                      </a:r>
                      <a:endParaRPr lang="en-US" sz="2200" b="1" u="none" strike="noStrike" cap="none">
                        <a:solidFill>
                          <a:srgbClr val="FFFFFF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Belleza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How to know if the task is completed?</a:t>
                      </a:r>
                      <a:endParaRPr lang="en-US" sz="2200" b="1" u="none" strike="noStrike" cap="none">
                        <a:solidFill>
                          <a:srgbClr val="FFFFFF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200"/>
                        <a:buFont typeface="Belleza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Fund Required </a:t>
                      </a:r>
                      <a:b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</a:b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(Insert Sl. No. from Prior Sheet)</a:t>
                      </a:r>
                      <a:endParaRPr lang="en-US" sz="2200" b="1" u="none" strike="noStrike" cap="none">
                        <a:solidFill>
                          <a:srgbClr val="FFFFFF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Belleza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1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Concept &amp; Development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Define project scope and requirements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Scope document reviewed and approved by stakeholders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Fund Sl. No. 1, 2, 5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Belleza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2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Concept &amp; Development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Conduct feasibility study and risk analysis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Feasibility report completed with risk mitigation strategies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Fund Sl. No. 1, 2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Belleza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3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 Product Development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Develop AI security systems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AI systems tested and validated for face, human, fire, weapon detection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Fund Sl. No. 1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Belleza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4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 Product Development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Implement train tracking and seat information system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System operational with accurate tracking and seat info functionality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Fund Sl. No. 2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Belleza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5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 Product Development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Develop ID verification and passenger profile management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Successful integration with real-time verification and profile management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Fund Sl. No. 3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</a:tr>
              <a:tr h="31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Belleza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6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Market Strategy and Testing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Conduct market testing and user acceptance testing (UAT)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Positive feedback from beta testing and UAT completed</a:t>
                      </a:r>
                      <a:endParaRPr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sz="1400" u="none" strike="noStrike" cap="none"/>
                        <a:t>Fund Sl. No. </a:t>
                      </a:r>
                      <a:r>
                        <a:rPr lang="en-US" sz="1400" u="none" strike="noStrike" cap="none"/>
                        <a:t>4,5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</a:tr>
              <a:tr h="314975">
                <a:tc>
                  <a:txBody>
                    <a:bodyPr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Belleza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7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/>
                        <a:t>Market Strategy and Testing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/>
                        <a:t>Train ERT and onboard staff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/>
                        <a:t>ERT trained, simulation exercises successful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/>
                        <a:t>Fund Sl. No. 4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</a:tr>
              <a:tr h="314975">
                <a:tc>
                  <a:txBody>
                    <a:bodyPr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Belleza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8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/>
                        <a:t>Commercialization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/>
                        <a:t>Launch the railway management system to public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/>
                        <a:t>System live, user engagement metrics indicate successful launch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/>
                        <a:t>Fund Sl. No. 1,2,3,4,5,6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</a:tr>
              <a:tr h="314975">
                <a:tc>
                  <a:txBody>
                    <a:bodyPr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2000"/>
                        <a:buFont typeface="Belleza"/>
                        <a:buNone/>
                      </a:pPr>
                      <a:r>
                        <a:rPr lang="en-US" sz="2000" u="none" strike="noStrike" cap="none">
                          <a:solidFill>
                            <a:srgbClr val="404040"/>
                          </a:solidFill>
                          <a:latin typeface="Belleza"/>
                          <a:ea typeface="Belleza"/>
                          <a:cs typeface="Belleza"/>
                          <a:sym typeface="Belleza"/>
                        </a:rPr>
                        <a:t>9</a:t>
                      </a:r>
                      <a:endParaRPr lang="en-US" sz="2000" u="none" strike="noStrike" cap="none">
                        <a:solidFill>
                          <a:srgbClr val="40404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/>
                        <a:t>Commercialization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/>
                        <a:t>Monitor performance and gather feedback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/>
                        <a:t>Performance metrics meet targets, user feedback positive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400"/>
                        <a:buFont typeface="Belleza"/>
                        <a:buNone/>
                      </a:pPr>
                      <a:r>
                        <a:rPr lang="en-US" sz="1400" u="none" strike="noStrike" cap="none"/>
                        <a:t>Fund Sl. No. 7</a:t>
                      </a:r>
                      <a:endParaRPr lang="en-US" sz="1400" u="none" strike="noStrike" cap="none"/>
                    </a:p>
                  </a:txBody>
                  <a:tcPr marL="0" marR="0" marT="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pic>
        <p:nvPicPr>
          <p:cNvPr id="167" name="Google Shape;167;p26" descr="Picture 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47736" y="251086"/>
            <a:ext cx="2383053" cy="733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 descr="Picture 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0679" y="102225"/>
            <a:ext cx="1515846" cy="115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5858</Words>
  <Application>WPS Presentation</Application>
  <PresentationFormat/>
  <Paragraphs>282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Helvetica Neue</vt:lpstr>
      <vt:lpstr>Belleza</vt:lpstr>
      <vt:lpstr>Carlito</vt:lpstr>
      <vt:lpstr>Avenir</vt:lpstr>
      <vt:lpstr>Segoe Print</vt:lpstr>
      <vt:lpstr>Microsoft YaHei</vt:lpstr>
      <vt:lpstr>Arial Unicode MS</vt:lpstr>
      <vt:lpstr>31_ColorGradientLight</vt:lpstr>
      <vt:lpstr>Title of your project</vt:lpstr>
      <vt:lpstr>Problem Statement</vt:lpstr>
      <vt:lpstr>Idea summary / Approach</vt:lpstr>
      <vt:lpstr>Product/Social Cause/Research</vt:lpstr>
      <vt:lpstr>Project Status</vt:lpstr>
      <vt:lpstr>Voice of Stakeholder Survey </vt:lpstr>
      <vt:lpstr>Competitors?</vt:lpstr>
      <vt:lpstr>Investment/Support needed Please outline the total fund required and the split</vt:lpstr>
      <vt:lpstr>Project Schedule </vt:lpstr>
      <vt:lpstr>Impact</vt:lpstr>
      <vt:lpstr>Support expected from YIP</vt:lpstr>
      <vt:lpstr>Team overview </vt:lpstr>
      <vt:lpstr>Additional Information, if any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AI-PASS</dc:title>
  <dc:creator/>
  <cp:lastModifiedBy>Mohammed Binan</cp:lastModifiedBy>
  <cp:revision>1</cp:revision>
  <dcterms:created xsi:type="dcterms:W3CDTF">2024-07-02T16:01:28Z</dcterms:created>
  <dcterms:modified xsi:type="dcterms:W3CDTF">2024-07-02T16:01:29Z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F1B4627666934FC4A081865A0B159867_12</vt:lpwstr>
  </property>
  <property fmtid="{D5CDD505-2E9C-101B-9397-08002B2CF9AE}" pid="3" name="KSOProductBuildVer">
    <vt:lpwstr>1033-12.2.0.13489</vt:lpwstr>
  </property>
</Properties>
</file>