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Market Basket Analysis – Online Retail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Bundles/Combos for Cross‑Sell • Python (Apriori / FP‑Max + FP‑Growth)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Bài toán &amp; Mục tiêu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Khám phá cặp/bộ mặt hàng thường mua chung trong cùng hóa đơn</a:t>
            </a:r>
          </a:p>
          <a:p>
            <a:pPr/>
            <a:r>
              <a:t>Ứng dụng: thiết kế bundle, gợi ý kèm giỏ (cross‑sell), trưng bày &amp; khuyến mãi</a:t>
            </a:r>
          </a:p>
          <a:p>
            <a:pPr/>
            <a:r>
              <a:t>Theo yêu cầu: ID lẻ → Apriori; ID chẵn → FP‑Max (maximal) + FP‑Growth → Rules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Tiền xử lý dữ liệu (Online Retail 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Loại hóa đơn trả hàng: Invoice bắt đầu bằng 'C'</a:t>
            </a:r>
          </a:p>
          <a:p>
            <a:pPr/>
            <a:r>
              <a:t>Giữ Quantity&gt;0, Price&gt;0; drop NA; chuẩn hoá mô tả</a:t>
            </a:r>
          </a:p>
          <a:p>
            <a:pPr/>
            <a:r>
              <a:t>Gộp theo Invoice → giỏ hàng; chỉ giữ giỏ có ≥ 2 item</a:t>
            </a:r>
          </a:p>
          <a:p>
            <a:pPr/>
            <a:r>
              <a:t>Item mode: StockCode (sạch nhiễu) hoặc Description (dễ đọc)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Thiết lập &amp; Khai thác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One‑hot hoá giỏ (TransactionEncoder)</a:t>
            </a:r>
          </a:p>
          <a:p>
            <a:pPr/>
            <a:r>
              <a:t>Grid tham số: min_support ≈ 0.003 → 0.0005; min_confidence ≈ 0.20 → 0.02; giữ lift ≥ 1</a:t>
            </a:r>
          </a:p>
          <a:p>
            <a:pPr/>
            <a:r>
              <a:t>Giới hạn cặp (max_len=2) để tập trung bundle</a:t>
            </a:r>
          </a:p>
          <a:p>
            <a:pPr/>
            <a:r>
              <a:t>Auto‑tuning: chọn ngưỡng tạo 10–20 luật mạnh cho thuyết trình (và lưu toàn bộ)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Tổng quan kết quả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Số luật dương (lift≥1): 314,476</a:t>
            </a:r>
          </a:p>
          <a:p>
            <a:pPr/>
            <a:r>
              <a:t>Số tập phổ biến: 160,208</a:t>
            </a:r>
          </a:p>
          <a:p>
            <a:pPr/>
            <a:r>
              <a:t>Support: min 0.0005 • median 0.0014 • max 0.0392</a:t>
            </a:r>
          </a:p>
          <a:p>
            <a:pPr/>
            <a:r>
              <a:t>Confidence: min 0.02 • median 0.06 • max 0.84</a:t>
            </a:r>
          </a:p>
          <a:p>
            <a:pPr/>
            <a:r>
              <a:t>Lift: min 1.00 • median 2.74 • max 47.64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10–20 luật dương (ưu tiên lift &amp; confidence)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30590">
                <a:tc>
                  <a:txBody>
                    <a:bodyPr/>
                    <a:lstStyle/>
                    <a:p>
                      <a:r>
                        <a:t>Antecedents (Item)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Consequents (Item)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lift</a:t>
                      </a:r>
                    </a:p>
                  </a:txBody>
                  <a:tcPr/>
                </a:tc>
              </a:tr>
              <a:tr h="330590">
                <a:tc>
                  <a:txBody>
                    <a:bodyPr/>
                    <a:lstStyle/>
                    <a:p>
                      <a:r>
                        <a:t>22635 – CHILDS BREAKFAST SET DOLLY GIRL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22634 – CHILDS BREAKFAST SET SPACEBOY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64.67%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47.64</a:t>
                      </a:r>
                    </a:p>
                  </a:txBody>
                  <a:tcPr/>
                </a:tc>
              </a:tr>
              <a:tr h="330590">
                <a:tc>
                  <a:txBody>
                    <a:bodyPr/>
                    <a:lstStyle/>
                    <a:p>
                      <a:r>
                        <a:t>22634 – CHILDS BREAKFAST SET SPACEBOY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22635 – CHILDS BREAKFAST SET DOLLY GIRL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47.64</a:t>
                      </a:r>
                    </a:p>
                  </a:txBody>
                  <a:tcPr/>
                </a:tc>
              </a:tr>
              <a:tr h="330590">
                <a:tc>
                  <a:txBody>
                    <a:bodyPr/>
                    <a:lstStyle/>
                    <a:p>
                      <a:r>
                        <a:t>21499 – BLUE POLKADOT WRAP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21500 – PINK POLKADOT WRAP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59.91%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44.40</a:t>
                      </a:r>
                    </a:p>
                  </a:txBody>
                  <a:tcPr/>
                </a:tc>
              </a:tr>
              <a:tr h="330590">
                <a:tc>
                  <a:txBody>
                    <a:bodyPr/>
                    <a:lstStyle/>
                    <a:p>
                      <a:r>
                        <a:t>21500 – PINK POLKADOT WRAP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21499 – BLUE POLKADOT WRAP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56.01%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44.40</a:t>
                      </a:r>
                    </a:p>
                  </a:txBody>
                  <a:tcPr/>
                </a:tc>
              </a:tr>
              <a:tr h="330590">
                <a:tc>
                  <a:txBody>
                    <a:bodyPr/>
                    <a:lstStyle/>
                    <a:p>
                      <a:r>
                        <a:t>21715 – GIRLS VINTAGE TIN SEASIDE BUCKET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21716 – BOYS VINTAGE TIN SEASIDE BUCKET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58.85%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43.26</a:t>
                      </a:r>
                    </a:p>
                  </a:txBody>
                  <a:tcPr/>
                </a:tc>
              </a:tr>
              <a:tr h="330590">
                <a:tc>
                  <a:txBody>
                    <a:bodyPr/>
                    <a:lstStyle/>
                    <a:p>
                      <a:r>
                        <a:t>21716 – BOYS VINTAGE TIN SEASIDE BUCKET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21715 – GIRLS VINTAGE TIN SEASIDE BUCKET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57.78%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43.26</a:t>
                      </a:r>
                    </a:p>
                  </a:txBody>
                  <a:tcPr/>
                </a:tc>
              </a:tr>
              <a:tr h="330590">
                <a:tc>
                  <a:txBody>
                    <a:bodyPr/>
                    <a:lstStyle/>
                    <a:p>
                      <a:r>
                        <a:t>22754 – SMALL RED BABUSHKA NOTEBOOK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22755 – SMALL PURPLE BABUSHKA NOTEBOOK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42.69</a:t>
                      </a:r>
                    </a:p>
                  </a:txBody>
                  <a:tcPr/>
                </a:tc>
              </a:tr>
              <a:tr h="330590">
                <a:tc>
                  <a:txBody>
                    <a:bodyPr/>
                    <a:lstStyle/>
                    <a:p>
                      <a:r>
                        <a:t>22755 – SMALL PURPLE BABUSHKA NOTEBOOK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22754 – SMALL RED BABUSHKA NOTEBOOK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57.72%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42.69</a:t>
                      </a:r>
                    </a:p>
                  </a:txBody>
                  <a:tcPr/>
                </a:tc>
              </a:tr>
              <a:tr h="330590">
                <a:tc>
                  <a:txBody>
                    <a:bodyPr/>
                    <a:lstStyle/>
                    <a:p>
                      <a:r>
                        <a:t>22301 – COFFEE MUG CAT + BIRD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22300 – COFFEE MUG DOG + BALL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61.43%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42.66</a:t>
                      </a:r>
                    </a:p>
                  </a:txBody>
                  <a:tcPr/>
                </a:tc>
              </a:tr>
              <a:tr h="330590">
                <a:tc>
                  <a:txBody>
                    <a:bodyPr/>
                    <a:lstStyle/>
                    <a:p>
                      <a:r>
                        <a:t>22300 – COFFEE MUG DOG + BALL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22301 – COFFEE MUG CAT + BIRD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75.38%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42.66</a:t>
                      </a:r>
                    </a:p>
                  </a:txBody>
                  <a:tcPr/>
                </a:tc>
              </a:tr>
              <a:tr h="330590">
                <a:tc>
                  <a:txBody>
                    <a:bodyPr/>
                    <a:lstStyle/>
                    <a:p>
                      <a:r>
                        <a:t>22746 – POPPY'S PLAYHOUSE LIVINGROOM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22745 – POPPY'S PLAYHOUSE BEDROOM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81.74%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42.31</a:t>
                      </a:r>
                    </a:p>
                  </a:txBody>
                  <a:tcPr/>
                </a:tc>
              </a:tr>
              <a:tr h="330600">
                <a:tc>
                  <a:txBody>
                    <a:bodyPr/>
                    <a:lstStyle/>
                    <a:p>
                      <a:r>
                        <a:t>22745 – POPPY'S PLAYHOUSE BEDROOM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22746 – POPPY'S PLAYHOUSE LIVINGROOM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65.58%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42.31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Phân bố luật: support vs confidence (kích thước ~ lift)</a:t>
            </a:r>
          </a:p>
        </p:txBody>
      </p:sp>
      <p:pic>
        <p:nvPicPr>
          <p:cNvPr id="3" name="Picture 2" descr="rules_sca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371600"/>
            <a:ext cx="7863840" cy="56170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Gợi ý hành động (dựa trên luật mạnh)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Tạo bundle ‘biến thể’ (ví dụ: GIRL ↔ BOY set; BLUE ↔ PINK wrap) với giảm giá nhẹ</a:t>
            </a:r>
          </a:p>
          <a:p>
            <a:pPr/>
            <a:r>
              <a:t>Gợi ý kèm giỏ tại checkout: nếu có A, đề xuất B (cùng dòng/biến thể)</a:t>
            </a:r>
          </a:p>
          <a:p>
            <a:pPr/>
            <a:r>
              <a:t>Trưng bày cạnh nhau theo cụm combo; tối ưu tồn kho cho cặp bán chạy</a:t>
            </a:r>
          </a:p>
          <a:p>
            <a:pPr/>
            <a:r>
              <a:t>Theo dõi lift theo mùa (Q4) và theo quốc gia (UK vs non‑UK) để tinh chỉnh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Tái lập &amp; Tối ưu hiệu năng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Script: mba_online_retail_memorysafe.py (ITEM_MODE=stockcode, max_len=2)</a:t>
            </a:r>
          </a:p>
          <a:p>
            <a:pPr/>
            <a:r>
              <a:t>Giới hạn số item (Top‑K theo support) để tránh OOM; hoặc tăng RAM</a:t>
            </a:r>
          </a:p>
          <a:p>
            <a:pPr/>
            <a:r>
              <a:t>Có thể chuyển sang FP‑Growth (ID chẵn) để nhanh hơn trên tập lớn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