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5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5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Market Basket Analysis – Online Retail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Bundles/Combos for Cross‑Sell • Odd (Apriori) &amp; Even (FP‑Max + FP‑Growth)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7) Tái lập &amp; chạy 2 phiên bản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Script: mba_online_retail_memorysafe.py</a:t>
            </a:r>
          </a:p>
          <a:p>
            <a:r>
              <a:t>Chạy LẺ (Apriori):  set ID_PARITY='odd'  → python mba_online_retail_memorysafe.py</a:t>
            </a:r>
          </a:p>
          <a:p>
            <a:r>
              <a:t>Chạy CHẴN (FP‑Max+FP‑Growth): set ID_PARITY='even' → python mba_online_retail_memorysafe.py</a:t>
            </a:r>
          </a:p>
          <a:p>
            <a:r>
              <a:t>Đầu ra ./out/: frequent_itemsets.csv, association_rules.csv, top_rules.csv, rules_scatter.png, (và frequent_itemsets_maximal.csv cho CHẴN)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8) Kết luận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Xác thực nhiều combo biến thể lift rất cao (40–48) và support đủ lớn (200–300+ hóa đơn)</a:t>
            </a:r>
          </a:p>
          <a:p>
            <a:r>
              <a:t>Đề xuất triển khai bundle ngay các cặp Girl/Boy, Blue/Pink; theo dõi theo mùa &amp; quốc gia</a:t>
            </a:r>
          </a:p>
          <a:p>
            <a:r>
              <a:t>Có thể nhúng vào rule‑based recommender ở checkout để tăng AOV/CR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1) Bài toán &amp; Mục tiêu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Khám phá cặp/bộ mặt hàng mua chung trong cùng hóa đơn</a:t>
            </a:r>
          </a:p>
          <a:p>
            <a:r>
              <a:t>Ứng dụng: bundle, cross‑sell, trưng bày; chỉ giữ luật dương (lift ≥ 1)</a:t>
            </a:r>
          </a:p>
          <a:p>
            <a:r>
              <a:t>Yêu cầu: ID LẺ → Apriori | ID CHẴN → FP‑Max + FP‑Growth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2) Dữ liệu &amp; Tiền xử lý (Online Retail II)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Loại hóa đơn trả hàng (Invoice bắt đầu 'C'); giữ Quantity&gt;0, Price&gt;0; drop NA</a:t>
            </a:r>
          </a:p>
          <a:p>
            <a:r>
              <a:t>Gộp theo Invoice → giỏ; chỉ giữ giỏ có ≥ 2 item</a:t>
            </a:r>
          </a:p>
          <a:p>
            <a:r>
              <a:t>ITEM_MODE=stockcode (giảm nhiễu chính tả), giữ Top‑K (600) item phổ biến</a:t>
            </a:r>
          </a:p>
          <a:p>
            <a:r>
              <a:t>max_len=2 (tập trung cặp combo)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3) Thuật toán &amp; Tham số (cả LẺ &amp; CHẴN)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Grid: min_support 0.003→0.0005; min_confidence 0.20→0.02; lift ≥ 1</a:t>
            </a:r>
          </a:p>
          <a:p>
            <a:r>
              <a:t>LẺ (Apriori): apriori(..., max_len=2, low_memory=True)</a:t>
            </a:r>
          </a:p>
          <a:p>
            <a:r>
              <a:t>CHẴN (FP‑Max + FP‑Growth): fpmax (báo cáo tập tối đại) + fpgrowth(..., max_len=2)</a:t>
            </a:r>
          </a:p>
          <a:p>
            <a:r>
              <a:t>Auto‑tune để chọn 10–20 luật mạnh cho slide (đồng thời lưu toàn bộ)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4) Tổng quan kết quả – Track LẺ (Apriori)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Luật dương: 314,476  •  Tập phổ biến: 160,208</a:t>
            </a:r>
          </a:p>
          <a:p>
            <a:r>
              <a:t>Support: min 0.0005 • median 0.0014 • max 0.0392</a:t>
            </a:r>
          </a:p>
          <a:p>
            <a:r>
              <a:t>Confidence: min 0.02 • median 0.06 • max 0.84</a:t>
            </a:r>
          </a:p>
          <a:p>
            <a:r>
              <a:t>Lift: min 1.00 • median 2.74 • max 47.64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4B) Ghi chú – Track CHẴN (FP‑Max + FP‑Growth)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Khi chạy cùng grid tham số trên cùng subset, kết quả thường tương đương về hướng luật</a:t>
            </a:r>
          </a:p>
          <a:p>
            <a:r>
              <a:t>FP‑Growth thường nhanh hơn Apriori; FP‑Max cung cấp 'frequent itemsets tối đại' để trình bày</a:t>
            </a:r>
          </a:p>
          <a:p>
            <a:r>
              <a:t>Đầu ra mong đợi: association_rules.csv, frequent_itemsets.csv, frequent_itemsets_maximal.csv (tối đại)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5) Ví dụ luật tiêu biểu (Top theo lift &amp; confidence)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5760" y="1371600"/>
          <a:ext cx="8321040" cy="429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4208"/>
                <a:gridCol w="1664208"/>
                <a:gridCol w="1664208"/>
                <a:gridCol w="1664208"/>
                <a:gridCol w="1664208"/>
              </a:tblGrid>
              <a:tr h="330590">
                <a:tc>
                  <a:txBody>
                    <a:bodyPr/>
                    <a:lstStyle/>
                    <a:p>
                      <a:r>
                        <a:t>Antecedents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Consequents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confidence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lift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22635 – CHILDS BREAKFAST SET DOLLY GIRL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22634 – CHILDS BREAKFAST SET SPACEBOY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64.67%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47.64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22634 – CHILDS BREAKFAST SET SPACEBOY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22635 – CHILDS BREAKFAST SET DOLLY GIRL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63.36%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47.64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21499 – BLUE POLKADOT 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21500 – PINK POLKADOT WRAP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59.91%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44.40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21500 – PINK POLKADOT WRAP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21499 – BLUE POLKADOT WRAP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56.01%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44.40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21715 – GIRLS VINTAGE TIN SEASIDE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21716 – BOYS VINTAGE TIN SEASIDE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58.85%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43.26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21716 – BOYS VINTAGE TIN SEASIDE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21715 – GIRLS VINTAGE TIN SEASIDE BUCKET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57.78%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43.26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22754 – SMALL RED BABUSHKA NOTEBOOK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22755 – SMALL PURPLE BABUSHKA NOTEBOOK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58.54%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42.69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22755 – SMALL PURPLE BABUSHKA NOTEBOOK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22754 – SMALL RED BABUSHKA NOTEBOOK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0.79%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57.72%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42.69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22301 – COFFEE MUG CAT + BIRD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22300 – COFFEE MUG DOG + BALL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61.43%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42.66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22300 – COFFEE MUG DOG + BALL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22301 – COFFEE MUG CAT + BIRD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1.09%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75.38%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42.66</a:t>
                      </a:r>
                    </a:p>
                  </a:txBody>
                  <a:tcPr/>
                </a:tc>
              </a:tr>
              <a:tr h="330590">
                <a:tc>
                  <a:txBody>
                    <a:bodyPr/>
                    <a:lstStyle/>
                    <a:p>
                      <a:r>
                        <a:t>22746 – POPPY'S PLAYHOUSE LIVINGROOM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22745 – POPPY'S PLAYHOUSE BEDROOM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81.74%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42.31</a:t>
                      </a:r>
                    </a:p>
                  </a:txBody>
                  <a:tcPr/>
                </a:tc>
              </a:tr>
              <a:tr h="330600">
                <a:tc>
                  <a:txBody>
                    <a:bodyPr/>
                    <a:lstStyle/>
                    <a:p>
                      <a:r>
                        <a:t>22745 – POPPY'S PLAYHOUSE BEDROOM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22746 – POPPY'S PLAYHOUSE LIVINGROOM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1.27%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65.58%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42.31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Biểu đồ: support vs confidence (size ~ lift)</a:t>
            </a:r>
          </a:p>
        </p:txBody>
      </p:sp>
      <p:pic>
        <p:nvPicPr>
          <p:cNvPr id="3" name="Picture 2" descr="rules_scatter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0080" y="1371600"/>
            <a:ext cx="7863840" cy="561702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6) Chuyển hóa thành hành động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Tạo bundle 'biến thể' (Girl ↔ Boy set; Blue ↔ Pink wrap) với ưu đãi -5%/-10%</a:t>
            </a:r>
          </a:p>
          <a:p>
            <a:r>
              <a:t>Cross‑sell tại checkout: nếu giỏ có A → gợi ý B (biến thể cùng dòng)</a:t>
            </a:r>
          </a:p>
          <a:p>
            <a:r>
              <a:t>Trưng bày cạnh nhau các cặp lift cao; ưu tiên tồn kho theo combo</a:t>
            </a:r>
          </a:p>
          <a:p>
            <a:r>
              <a:t>Chạy theo mùa (Q4) và theo quốc gia (UK vs non‑UK) để tinh chỉnh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3549</Words>
  <Application>WPS Presentation</Application>
  <PresentationFormat>On-screen Show (4:3)</PresentationFormat>
  <Paragraphs>191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9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Market Basket Analysis – Online Retail II</vt:lpstr>
      <vt:lpstr>1) Bài toán &amp; Mục tiêu</vt:lpstr>
      <vt:lpstr>2) Dữ liệu &amp; Tiền xử lý (Online Retail II)</vt:lpstr>
      <vt:lpstr>3) Thuật toán &amp; Tham số (cả LẺ &amp; CHẴN)</vt:lpstr>
      <vt:lpstr>4) Tổng quan kết quả – Track LẺ (Apriori)</vt:lpstr>
      <vt:lpstr>4B) Ghi chú – Track CHẴN (FP‑Max + FP‑Growth)</vt:lpstr>
      <vt:lpstr>5) Ví dụ luật tiêu biểu (Top theo lift &amp; confidence)</vt:lpstr>
      <vt:lpstr>Biểu đồ: support vs confidence (size ~ lift)</vt:lpstr>
      <vt:lpstr>6) Chuyển hóa thành hành động</vt:lpstr>
      <vt:lpstr>7) Tái lập &amp; chạy 2 phiên bản</vt:lpstr>
      <vt:lpstr>8) Kết luận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</cp:lastModifiedBy>
  <cp:revision>2</cp:revision>
  <dcterms:created xsi:type="dcterms:W3CDTF">2013-01-27T09:14:00Z</dcterms:created>
  <dcterms:modified xsi:type="dcterms:W3CDTF">2025-08-16T04:17:00Z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2DB12AA13E994EFDACECEFDCAF59A988_12</vt:lpwstr>
  </property>
  <property fmtid="{D5CDD505-2E9C-101B-9397-08002B2CF9AE}" pid="3" name="KSOProductBuildVer">
    <vt:lpwstr>1033-12.2.0.21931</vt:lpwstr>
  </property>
</Properties>
</file>