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69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1FBC-518B-49C1-AC91-56CC5CD77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3299A-DE81-493E-A10F-95482A2CD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879E-2347-4453-AC8F-375C06C6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0E6F-CDB6-48BF-99B4-F448678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8D76-FBF2-40F8-A4E4-336FF91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CBB3-F042-44D7-ABD6-6CF24792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841AA-B949-4100-AD84-10CA79A8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9F20-F805-4C3D-9E75-9346B80D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7636-E130-483E-AA6B-DA7547B5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FE68-876B-4957-9C1E-E683CC92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0E05D-854F-4B86-827A-F15C763F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35DA6-F7DF-4F4D-84A1-44AC41A9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7AE9-ACC7-4AD3-91A4-84D58C94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5568-F0BF-4360-8B32-DBA52A92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D198-07A0-447A-84BA-7D05BDC0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3D26-28BD-4E4E-8CF8-163CE435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7150-6731-4ACB-A449-58D066F0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6B94-F812-419F-A832-610FF730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ED9F-80CF-478D-9A0B-6DE36F29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3985-7B0C-45A5-B359-35673F5D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3DE8-6170-400B-9310-DE5B3F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8EF8-140C-49CF-8E73-064D3F8B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F5D0-3663-44C8-A79F-99827F65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DCD8-FCFF-4BE2-8685-F8DB3E54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4B81-8D0B-4695-8D49-471B21AF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C8D8-8C8C-47DC-B7AC-EBE50D4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85FF-935C-49D3-AE74-6E4BBD419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A103E-2C1E-49B0-87B9-6E64B6679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B113-0FF4-423C-ADED-55523A6D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35903-C016-4895-B509-D9CF552B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E3293-4327-44CC-95BC-4E43056E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1F99-7BF0-4568-83AA-A3C7A4A0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2AD9-7ABE-4565-A84E-624B3638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52B61-0195-4A3D-B0EB-BCE9CEA9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3B46-F9B0-477A-9ABC-850C8060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5C13F-0F7E-48C2-A2D8-17C76AFC8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903B5-E020-465F-B6A6-9FA06D50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6C98B-CFC0-4888-8203-0AA69CA6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BA8C3-4FEC-42AF-83DC-14AE1BF4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4C8-02E0-4FD4-9DE8-2A5127D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352E8-5752-44C7-9A9D-3D07A4EC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F7EDF-1462-4D90-82D9-152D1221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88E38-AB54-4F33-852F-793272D6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4E37-3BBB-4852-BA95-1FA1A809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54D6C-FC9E-491B-8249-AF1ABE8A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1694-A8EE-4534-94ED-43B2382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E68B-C4CA-4ABA-B2DD-36641A68E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B1F-75A3-47B1-9E5C-C610AEB3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4D8EA-BC29-4DDE-8C4E-4A7E8C6C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42C9B-23BA-4F36-A8C6-93E85C4D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192D5-D5E3-4252-891D-3EF243C3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D0555-3D96-49E5-A408-8B80F98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E51A-5358-46FF-90B9-53E16252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A696F-26E6-4008-B58F-AF4583ED0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21312-916F-40F7-93D9-B8622C38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1B71-EC31-42E1-8316-57C61B42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3F9CC-028E-4A1F-BF83-8294DD3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D5EEF-7D3D-4667-BE63-63A6E96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6D087-B6BE-42FE-B834-881FC83C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8CBB-C5D5-460B-A2E5-1A2BB5DB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F88-3385-420F-9DC4-CBB823C25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A60C-E8BB-4AD8-9036-5B354982DA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76F6-F847-4951-80A7-B340F7C7A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4FFC-B6B7-4033-9AD1-90B25791B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5113-0CC7-4948-BD99-E478624E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56B5-6893-4879-9F6C-EFB20370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156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NCKH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14DD7-4F9A-469E-A724-2FEFAB21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5015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VIẾT BÁO KHOA HỌC</a:t>
            </a:r>
          </a:p>
        </p:txBody>
      </p:sp>
    </p:spTree>
    <p:extLst>
      <p:ext uri="{BB962C8B-B14F-4D97-AF65-F5344CB8AC3E}">
        <p14:creationId xmlns:p14="http://schemas.microsoft.com/office/powerpoint/2010/main" val="221884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1182444"/>
            <a:ext cx="11009243" cy="33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b="1" dirty="0">
                <a:solidFill>
                  <a:srgbClr val="FF0000"/>
                </a:solidFill>
              </a:rPr>
              <a:t>MỤC TIÊU KHI ĐỌC BÀI BÁO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vi-VN" sz="2400" dirty="0"/>
              <a:t>Nắm </a:t>
            </a:r>
            <a:r>
              <a:rPr lang="vi-VN" sz="2400" b="1" dirty="0"/>
              <a:t>ý chính</a:t>
            </a:r>
            <a:r>
              <a:rPr lang="vi-VN" sz="2400" dirty="0"/>
              <a:t> của nghiên cứu.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vi-VN" sz="2400" dirty="0"/>
              <a:t>Hiểu được </a:t>
            </a:r>
            <a:r>
              <a:rPr lang="vi-VN" sz="2400" b="1" dirty="0"/>
              <a:t>đóng góp mới</a:t>
            </a:r>
            <a:r>
              <a:rPr lang="vi-VN" sz="2400" dirty="0"/>
              <a:t> của tác giả.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vi-VN" sz="2400" dirty="0"/>
              <a:t>Nhận biết </a:t>
            </a:r>
            <a:r>
              <a:rPr lang="vi-VN" sz="2400" b="1" dirty="0"/>
              <a:t>phương pháp</a:t>
            </a:r>
            <a:r>
              <a:rPr lang="vi-VN" sz="2400" dirty="0"/>
              <a:t>, </a:t>
            </a:r>
            <a:r>
              <a:rPr lang="vi-VN" sz="2400" b="1" dirty="0"/>
              <a:t>kết quả</a:t>
            </a:r>
            <a:r>
              <a:rPr lang="vi-VN" sz="2400" dirty="0"/>
              <a:t>, và </a:t>
            </a:r>
            <a:r>
              <a:rPr lang="vi-VN" sz="2400" b="1" dirty="0"/>
              <a:t>ứng dụng</a:t>
            </a:r>
            <a:r>
              <a:rPr lang="vi-VN" sz="2400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vi-VN" sz="2400" dirty="0"/>
              <a:t>Đánh giá được </a:t>
            </a:r>
            <a:r>
              <a:rPr lang="vi-VN" sz="2400" b="1" dirty="0"/>
              <a:t>giá trị</a:t>
            </a:r>
            <a:r>
              <a:rPr lang="vi-VN" sz="2400" dirty="0"/>
              <a:t> và </a:t>
            </a:r>
            <a:r>
              <a:rPr lang="vi-VN" sz="2400" b="1" dirty="0"/>
              <a:t>tính phù hợp</a:t>
            </a:r>
            <a:r>
              <a:rPr lang="vi-VN" sz="2400" dirty="0"/>
              <a:t> của bài báo với đề tài đang làm.</a:t>
            </a:r>
          </a:p>
        </p:txBody>
      </p:sp>
    </p:spTree>
    <p:extLst>
      <p:ext uri="{BB962C8B-B14F-4D97-AF65-F5344CB8AC3E}">
        <p14:creationId xmlns:p14="http://schemas.microsoft.com/office/powerpoint/2010/main" val="17642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877636"/>
            <a:ext cx="11009243" cy="557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QUY TRÌNH 3-VÒNG KINH ĐIỂN ĐỂ ĐỌC MỘT BÀI BÁO KHOA HỌC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VÒNG 1: ĐỌC LƯỚT – NẮM Ý CHÍNH (5-10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phút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ea typeface="Times New Roman" panose="02020603050405020304" pitchFamily="18" charset="0"/>
              </a:rPr>
              <a:t>Mục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tiêu</a:t>
            </a:r>
            <a:r>
              <a:rPr lang="en-US" dirty="0">
                <a:effectLst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Biết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bài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nói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cái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gì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phù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Đọc</a:t>
            </a:r>
            <a:r>
              <a:rPr lang="en-US" b="1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sau</a:t>
            </a:r>
            <a:r>
              <a:rPr lang="en-US" b="1" dirty="0"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: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Tiêu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liên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tới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lĩnh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vực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nào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Tóm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tắt</a:t>
            </a:r>
            <a:r>
              <a:rPr lang="en-US" b="1" dirty="0">
                <a:effectLst/>
                <a:ea typeface="Times New Roman" panose="02020603050405020304" pitchFamily="18" charset="0"/>
              </a:rPr>
              <a:t> (Abstract)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Nắm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mục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tiêu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chính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Từ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khóa</a:t>
            </a:r>
            <a:r>
              <a:rPr lang="en-US" b="1" dirty="0">
                <a:effectLst/>
                <a:ea typeface="Times New Roman" panose="02020603050405020304" pitchFamily="18" charset="0"/>
              </a:rPr>
              <a:t> (Keywords)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Xác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lĩnh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vực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cụ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luận</a:t>
            </a:r>
            <a:r>
              <a:rPr lang="en-US" b="1" dirty="0">
                <a:effectLst/>
                <a:ea typeface="Times New Roman" panose="02020603050405020304" pitchFamily="18" charset="0"/>
              </a:rPr>
              <a:t> (Conclusion)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Nắm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quả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đóng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góp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tổng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ảnh</a:t>
            </a:r>
            <a:r>
              <a:rPr lang="en-US" b="1" dirty="0">
                <a:effectLst/>
                <a:ea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đồ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thị</a:t>
            </a:r>
            <a:r>
              <a:rPr lang="en-US" dirty="0">
                <a:effectLst/>
                <a:ea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Nhìn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nhanh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họ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gì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>
                <a:effectLst/>
                <a:ea typeface="Times New Roman" panose="02020603050405020304" pitchFamily="18" charset="0"/>
              </a:rPr>
              <a:t>Sau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bước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này</a:t>
            </a:r>
            <a:r>
              <a:rPr lang="en-US" i="1" dirty="0">
                <a:effectLst/>
                <a:ea typeface="Times New Roman" panose="02020603050405020304" pitchFamily="18" charset="0"/>
              </a:rPr>
              <a:t>,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bạn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quyết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định</a:t>
            </a:r>
            <a:r>
              <a:rPr lang="en-US" i="1" dirty="0">
                <a:effectLst/>
                <a:ea typeface="Times New Roman" panose="02020603050405020304" pitchFamily="18" charset="0"/>
              </a:rPr>
              <a:t>: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nên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đọc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kỹ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hơn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i="1" dirty="0">
                <a:effectLst/>
                <a:ea typeface="Times New Roman" panose="02020603050405020304" pitchFamily="18" charset="0"/>
              </a:rPr>
              <a:t>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7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01125B-4B6D-4210-8335-BD3F9CD4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83" y="897767"/>
            <a:ext cx="1145981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 TRÌNH 3-VÒNG KINH ĐIỂN ĐỂ ĐỌC MỘT BÀI BÁO KHOA HỌC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VÒNG 2: ĐỌC CÓ CHỌN LỌC – TẬP TRUNG PHẦN QUAN TRỌNG (15–30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(Introduction)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(Methods)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(Results)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(Discussion)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/ý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bút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378" y="794481"/>
            <a:ext cx="11009243" cy="62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QUY TRÌNH 3-VÒNG KINH ĐIỂN ĐỂ ĐỌC MỘT BÀI BÁO KHOA HỌC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VÒNG 3: ĐỌC PHÂN TÍCH – ĐỂ TRÍCH DẪN HOẶC TỔNG HỢP (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nếu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cần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dùng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này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nghiên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cứu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mình</a:t>
            </a: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effectLst/>
                <a:ea typeface="Times New Roman" panose="02020603050405020304" pitchFamily="18" charset="0"/>
              </a:rPr>
              <a:t>Mục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tiêu</a:t>
            </a:r>
            <a:r>
              <a:rPr lang="en-US" dirty="0">
                <a:effectLst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ea typeface="Times New Roman" panose="02020603050405020304" pitchFamily="18" charset="0"/>
              </a:rPr>
              <a:t> chi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tiết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kỹ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thuật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phỏng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áp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phê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bình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effectLst/>
                <a:ea typeface="Times New Roman" panose="02020603050405020304" pitchFamily="18" charset="0"/>
              </a:rPr>
              <a:t>Làm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gì</a:t>
            </a:r>
            <a:r>
              <a:rPr lang="en-US" b="1" dirty="0">
                <a:effectLst/>
                <a:ea typeface="Times New Roman" panose="02020603050405020304" pitchFamily="18" charset="0"/>
              </a:rPr>
              <a:t> ở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bước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này</a:t>
            </a:r>
            <a:r>
              <a:rPr lang="en-US" b="1" dirty="0">
                <a:effectLst/>
                <a:ea typeface="Times New Roman" panose="02020603050405020304" pitchFamily="18" charset="0"/>
              </a:rPr>
              <a:t>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</a:rPr>
              <a:t>Đọc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kỹ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công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thức</a:t>
            </a:r>
            <a:r>
              <a:rPr lang="en-US" b="1" dirty="0">
                <a:effectLst/>
                <a:ea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mô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hình</a:t>
            </a:r>
            <a:r>
              <a:rPr lang="en-US" b="1" dirty="0">
                <a:effectLst/>
                <a:ea typeface="Times New Roman" panose="02020603050405020304" pitchFamily="18" charset="0"/>
              </a:rPr>
              <a:t>,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cấu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trúc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thuật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toán</a:t>
            </a:r>
            <a:r>
              <a:rPr lang="en-US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</a:rPr>
              <a:t>Kiểm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kỹ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tài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tham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khảo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liên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Times New Roman" panose="02020603050405020304" pitchFamily="18" charset="0"/>
              </a:rPr>
              <a:t>quan</a:t>
            </a:r>
            <a:r>
              <a:rPr lang="en-US" dirty="0">
                <a:effectLst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họ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dựa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trên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nào</a:t>
            </a:r>
            <a:r>
              <a:rPr lang="en-US" dirty="0">
                <a:effectLst/>
                <a:ea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ffectLst/>
                <a:ea typeface="Times New Roman" panose="02020603050405020304" pitchFamily="18" charset="0"/>
              </a:rPr>
              <a:t>Nếu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bài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mã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nguồn</a:t>
            </a:r>
            <a:r>
              <a:rPr lang="en-US" dirty="0">
                <a:effectLst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tải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không</a:t>
            </a:r>
            <a:r>
              <a:rPr lang="en-US" dirty="0">
                <a:effectLst/>
                <a:ea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thường</a:t>
            </a:r>
            <a:r>
              <a:rPr lang="en-US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ea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phần</a:t>
            </a:r>
            <a:r>
              <a:rPr lang="en-US" dirty="0">
                <a:effectLst/>
                <a:ea typeface="Times New Roman" panose="02020603050405020304" pitchFamily="18" charset="0"/>
              </a:rPr>
              <a:t> "Supplementary Materials"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ea typeface="Times New Roman" panose="02020603050405020304" pitchFamily="18" charset="0"/>
              </a:rPr>
              <a:t> "GitHub").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effectLst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ea typeface="Times New Roman" panose="02020603050405020304" pitchFamily="18" charset="0"/>
              </a:rPr>
              <a:t>🎓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Giai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đoạn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này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thường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dành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cho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sinh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viên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làm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đề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tài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tốt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nghiệp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hoặc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đang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viết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bài</a:t>
            </a:r>
            <a:r>
              <a:rPr lang="en-US" i="1" dirty="0">
                <a:effectLst/>
                <a:ea typeface="Times New Roman" panose="02020603050405020304" pitchFamily="18" charset="0"/>
              </a:rPr>
              <a:t>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báo</a:t>
            </a:r>
            <a:r>
              <a:rPr lang="en-US" i="1" dirty="0">
                <a:effectLst/>
                <a:ea typeface="Times New Roman" panose="02020603050405020304" pitchFamily="18" charset="0"/>
              </a:rPr>
              <a:t> khoa </a:t>
            </a:r>
            <a:r>
              <a:rPr lang="en-US" i="1" dirty="0" err="1">
                <a:effectLst/>
                <a:ea typeface="Times New Roman" panose="02020603050405020304" pitchFamily="18" charset="0"/>
              </a:rPr>
              <a:t>học</a:t>
            </a:r>
            <a:r>
              <a:rPr lang="en-US" i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3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378" y="751808"/>
            <a:ext cx="11009243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45033B-968F-4846-B5B5-8436FCFE54D5}"/>
              </a:ext>
            </a:extLst>
          </p:cNvPr>
          <p:cNvGraphicFramePr>
            <a:graphicFrameLocks noGrp="1"/>
          </p:cNvGraphicFramePr>
          <p:nvPr/>
        </p:nvGraphicFramePr>
        <p:xfrm>
          <a:off x="591377" y="1331775"/>
          <a:ext cx="11335580" cy="5135287"/>
        </p:xfrm>
        <a:graphic>
          <a:graphicData uri="http://schemas.openxmlformats.org/drawingml/2006/table">
            <a:tbl>
              <a:tblPr/>
              <a:tblGrid>
                <a:gridCol w="4855266">
                  <a:extLst>
                    <a:ext uri="{9D8B030D-6E8A-4147-A177-3AD203B41FA5}">
                      <a16:colId xmlns:a16="http://schemas.microsoft.com/office/drawing/2014/main" val="1482151394"/>
                    </a:ext>
                  </a:extLst>
                </a:gridCol>
                <a:gridCol w="6480314">
                  <a:extLst>
                    <a:ext uri="{9D8B030D-6E8A-4147-A177-3AD203B41FA5}">
                      <a16:colId xmlns:a16="http://schemas.microsoft.com/office/drawing/2014/main" val="2582178324"/>
                    </a:ext>
                  </a:extLst>
                </a:gridCol>
              </a:tblGrid>
              <a:tr h="477701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Mẹo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Mô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tả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970673"/>
                  </a:ext>
                </a:extLst>
              </a:tr>
              <a:tr h="477701">
                <a:tc>
                  <a:txBody>
                    <a:bodyPr/>
                    <a:lstStyle/>
                    <a:p>
                      <a:r>
                        <a:rPr lang="en-US"/>
                        <a:t>📌 Đừng đọc từ đầu đến cuối ngay!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Luôn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vòng</a:t>
                      </a:r>
                      <a:r>
                        <a:rPr lang="en-US" dirty="0"/>
                        <a:t> ở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22592"/>
                  </a:ext>
                </a:extLst>
              </a:tr>
              <a:tr h="835977">
                <a:tc>
                  <a:txBody>
                    <a:bodyPr/>
                    <a:lstStyle/>
                    <a:p>
                      <a:r>
                        <a:rPr lang="en-US"/>
                        <a:t>✏️ Ghi chú khi đọc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/>
                        <a:t>Ghi lại "Mục tiêu – Phương pháp – Kết quả – Ý tưởng hay" vào sổ tay hoặc Notion.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207976"/>
                  </a:ext>
                </a:extLst>
              </a:tr>
              <a:tr h="835977">
                <a:tc>
                  <a:txBody>
                    <a:bodyPr/>
                    <a:lstStyle/>
                    <a:p>
                      <a:r>
                        <a:rPr lang="en-US"/>
                        <a:t>🔍 Tập trung vào phần bạn cần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/>
                        <a:t>Nếu bạn chỉ quan tâm phương pháp, hãy chỉ đọc kỹ phần đó.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745413"/>
                  </a:ext>
                </a:extLst>
              </a:tr>
              <a:tr h="835977">
                <a:tc>
                  <a:txBody>
                    <a:bodyPr/>
                    <a:lstStyle/>
                    <a:p>
                      <a:r>
                        <a:rPr lang="en-US"/>
                        <a:t>🧩 Đọc nhiều bài cùng chủ đề để thấy mô hình chung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/>
                        <a:t>Cùng một lĩnh vực, đọc 5–7 bài sẽ giúp bạn "nắm được ngôn ngữ chuyên ngành".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77829"/>
                  </a:ext>
                </a:extLst>
              </a:tr>
              <a:tr h="835977">
                <a:tc>
                  <a:txBody>
                    <a:bodyPr/>
                    <a:lstStyle/>
                    <a:p>
                      <a:r>
                        <a:rPr lang="en-US"/>
                        <a:t>🧑‍🤝‍🧑 Học theo nhóm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/>
                        <a:t>Thảo luận nhóm sau khi mỗi người đọc 1 bài để tiết kiệm thời gian và hiểu sâu hơn.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664344"/>
                  </a:ext>
                </a:extLst>
              </a:tr>
              <a:tr h="835977">
                <a:tc>
                  <a:txBody>
                    <a:bodyPr/>
                    <a:lstStyle/>
                    <a:p>
                      <a:r>
                        <a:rPr lang="en-US"/>
                        <a:t>🧰 Sử dụng AI hỗ trợ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Dùng ChatGPT (như mình nè!) để tóm tắt bài báo, dịch thuật, hoặc giải thích phần khó hiểu.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3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05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1" y="739885"/>
            <a:ext cx="11009243" cy="505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vi-VN" b="1" dirty="0">
                <a:solidFill>
                  <a:srgbClr val="FF0000"/>
                </a:solidFill>
              </a:rPr>
              <a:t>MẪU CÂU HỎI GIÚP ĐỌC HIỂU MỘT BÀI BÁO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vi-VN" dirty="0"/>
              <a:t>Bài báo này đang giải quyết vấn đề gì?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vi-VN" dirty="0"/>
              <a:t>Phương pháp tiếp cận của tác giả là gì?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vi-VN" dirty="0"/>
              <a:t>Điểm mới hoặc đóng góp chính là gì?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vi-VN" dirty="0"/>
              <a:t>Kết quả có gì nổi bật? Có đáng tin cậy không?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vi-VN" dirty="0"/>
              <a:t>Tôi có thể áp dụng được gì cho đề tài của mình?</a:t>
            </a:r>
          </a:p>
        </p:txBody>
      </p:sp>
    </p:spTree>
    <p:extLst>
      <p:ext uri="{BB962C8B-B14F-4D97-AF65-F5344CB8AC3E}">
        <p14:creationId xmlns:p14="http://schemas.microsoft.com/office/powerpoint/2010/main" val="138343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ĐỌC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1" y="1041792"/>
            <a:ext cx="11009243" cy="57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NOTE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ED56D-255C-417F-A780-E8FB2C77B001}"/>
              </a:ext>
            </a:extLst>
          </p:cNvPr>
          <p:cNvGraphicFramePr>
            <a:graphicFrameLocks noGrp="1"/>
          </p:cNvGraphicFramePr>
          <p:nvPr/>
        </p:nvGraphicFramePr>
        <p:xfrm>
          <a:off x="732182" y="1632387"/>
          <a:ext cx="10515600" cy="4114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527531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83782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38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471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 giả &amp; năm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8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 (Tạp chí / Hội thảo)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7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nghiên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cứu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1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Phương pháp sử dụng</a:t>
                      </a:r>
                      <a:endParaRPr lang="vi-V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74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chính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065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 mạnh / Hạn chế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26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tưởng có thể học hỏi / áp dụng</a:t>
                      </a:r>
                      <a:endParaRPr lang="vi-V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8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0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2988710"/>
            <a:ext cx="11009243" cy="880579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8908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78" y="2988710"/>
            <a:ext cx="11009243" cy="880579"/>
          </a:xfrm>
        </p:spPr>
        <p:txBody>
          <a:bodyPr>
            <a:noAutofit/>
          </a:bodyPr>
          <a:lstStyle/>
          <a:p>
            <a:pPr algn="ctr"/>
            <a:r>
              <a:rPr lang="en-US" sz="6600" i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0827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VIẾT BÀI BÁO NGHIÊN CỨU KHOA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EF79-EC02-42A7-B28B-71358116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5704"/>
            <a:ext cx="10836965" cy="52471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800" b="1" dirty="0">
                <a:solidFill>
                  <a:srgbClr val="FF0000"/>
                </a:solidFill>
              </a:rPr>
              <a:t>Xác định mục tiêu của bài báo</a:t>
            </a:r>
          </a:p>
          <a:p>
            <a:pPr>
              <a:lnSpc>
                <a:spcPct val="150000"/>
              </a:lnSpc>
            </a:pPr>
            <a:r>
              <a:rPr lang="vi-VN" dirty="0"/>
              <a:t>Trước khi viết, cần xác định rõ: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Vấn đề đang giải quyết là gì?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Tại sao nó quan trọng?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Bạn đã làm gì mới (phương pháp, dữ liệu, ứng dụng)?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Kết quả chính là gì?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Bài báo của đóng góp gì cho cộng đồng học thuật?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VIẾT BÀI 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497" y="1073426"/>
            <a:ext cx="10885005" cy="519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Bố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cục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tiêu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chuẩn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của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một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bài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báo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khoa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học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trúc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IMRaD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Introduction – Methods – Results – and – Discussion.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Tiêu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(Title)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ngắn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gọn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nhưng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Tránh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"A study on..."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"New research about...".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Tóm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tắt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(Abstract)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Tóm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ngắn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gọn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(100–250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tiêu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phương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luận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nhưng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đặt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08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VIẾT BÀI 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736992"/>
            <a:ext cx="10447683" cy="57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Bố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cục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tiêu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chuẩn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của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một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bài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báo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khoa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học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khóa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(Keywords)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3–7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lĩnh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vực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Giúp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thấy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thuật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Giới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thiệu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(Introduction)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Đặt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vấn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tầm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trọng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Tóm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trước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(literature review).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khoảng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(gap)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mục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Đôi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đóng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góp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(contribution)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09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VIẾT BÀI 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829757"/>
            <a:ext cx="11009243" cy="57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Bố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cục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tiêu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chuẩn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của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một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bài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báo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khoa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học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vi-VN" b="1" dirty="0"/>
              <a:t>5. Phương pháp nghiên cứu (Methods / Materials and Methods)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Trình bày rõ bạn đã làm gì, làm như thế nào để người khác có thể lặp lại.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Bao gồm thiết kế nghiên cứu, quy trình, mô hình, công cụ, phần mềm, dữ liệu, tiêu chí đánh giá.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vi-VN" b="1" dirty="0"/>
              <a:t>Kết quả (Results)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Trình bày dữ liệu, phân tích, bảng biểu, đồ thị.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Không cần bàn luận ở phần này quá nhiều – chỉ nêu những gì bạn quan sát được.</a:t>
            </a:r>
          </a:p>
          <a:p>
            <a:pPr marL="0" indent="0">
              <a:buNone/>
            </a:pPr>
            <a:r>
              <a:rPr lang="en-US" b="1" dirty="0"/>
              <a:t>7. </a:t>
            </a:r>
            <a:r>
              <a:rPr lang="vi-VN" b="1" dirty="0"/>
              <a:t>Thảo luận (Discussion)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Diễn giải ý nghĩa của kết quả.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So sánh với các nghiên cứu trước.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Nhấn mạnh đóng góp, giới hạn của nghiên cứu, gợi ý cho nghiên cứu tương lai.</a:t>
            </a:r>
          </a:p>
        </p:txBody>
      </p:sp>
    </p:spTree>
    <p:extLst>
      <p:ext uri="{BB962C8B-B14F-4D97-AF65-F5344CB8AC3E}">
        <p14:creationId xmlns:p14="http://schemas.microsoft.com/office/powerpoint/2010/main" val="184271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VIẾT BÀI 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845195"/>
            <a:ext cx="11009243" cy="485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Bố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cục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tiêu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chuẩn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của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một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bài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báo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khoa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học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b="1" dirty="0"/>
              <a:t>8. Kết luận (Conclusion)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Tóm tắt đóng góp chính và kết luận chính.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Gợi ý hướng nghiên cứu tiếp theo nếu có.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9. </a:t>
            </a:r>
            <a:r>
              <a:rPr lang="vi-VN" b="1" dirty="0"/>
              <a:t>Tài liệu tham khảo (References)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Theo định dạng chuẩn (APA, IEEE, Chicago, v.v. tùy theo tạp chí).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/>
              <a:t>Dẫn đầy đủ các tài liệu đã trích dẫn.</a:t>
            </a:r>
          </a:p>
        </p:txBody>
      </p:sp>
    </p:spTree>
    <p:extLst>
      <p:ext uri="{BB962C8B-B14F-4D97-AF65-F5344CB8AC3E}">
        <p14:creationId xmlns:p14="http://schemas.microsoft.com/office/powerpoint/2010/main" val="2668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VIẾT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854" y="801956"/>
            <a:ext cx="11476381" cy="4729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b="1" dirty="0">
                <a:solidFill>
                  <a:srgbClr val="FF0000"/>
                </a:solidFill>
              </a:rPr>
              <a:t>Một số nguyên tắc khi viết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Viết rõ ràng, chính xác, ngắn gọn.</a:t>
            </a:r>
            <a:r>
              <a:rPr lang="vi-VN" dirty="0"/>
              <a:t> Hạn chế dài dòng, lặp ý.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Tránh dùng đại từ cá nhân</a:t>
            </a:r>
            <a:r>
              <a:rPr lang="vi-VN" dirty="0"/>
              <a:t> (I/we), trừ khi tạp chí cho phép.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Minh họa bằng hình ảnh và bảng</a:t>
            </a:r>
            <a:r>
              <a:rPr lang="vi-VN" dirty="0"/>
              <a:t> nếu cần. Đừng trình bày quá nhiều chữ mô tả dữ liệu.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Luôn dẫn nguồn</a:t>
            </a:r>
            <a:r>
              <a:rPr lang="vi-VN" dirty="0"/>
              <a:t> khi sử dụng ý tưởng, kết quả, hoặc số liệu từ người khác.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/>
              <a:t>Luôn đọc kỹ hướng dẫn của tạp chí hoặc hội thảo bạn định gửi bài</a:t>
            </a:r>
            <a:r>
              <a:rPr lang="vi-VN" dirty="0"/>
              <a:t> (Author Guidelines).</a:t>
            </a:r>
          </a:p>
        </p:txBody>
      </p:sp>
    </p:spTree>
    <p:extLst>
      <p:ext uri="{BB962C8B-B14F-4D97-AF65-F5344CB8AC3E}">
        <p14:creationId xmlns:p14="http://schemas.microsoft.com/office/powerpoint/2010/main" val="7751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VIẾT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843009"/>
            <a:ext cx="10727636" cy="349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Công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cụ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và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tài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nguyên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hỗ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trợ</a:t>
            </a:r>
            <a:endParaRPr lang="en-US" sz="3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Zotero / Mendeley / EndNote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Grammarly / </a:t>
            </a:r>
            <a:r>
              <a:rPr lang="en-US" b="1" dirty="0" err="1"/>
              <a:t>ChatGPT</a:t>
            </a:r>
            <a:r>
              <a:rPr lang="en-US" dirty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Overleaf</a:t>
            </a:r>
            <a:r>
              <a:rPr lang="en-US" dirty="0"/>
              <a:t>: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LaTeX (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Google Scholar / ResearchGate / Semantic Scholar</a:t>
            </a:r>
            <a:r>
              <a:rPr lang="en-US" dirty="0"/>
              <a:t>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52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2820-00F4-4D6F-9699-02E9D085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61213"/>
            <a:ext cx="11009243" cy="880579"/>
          </a:xfrm>
        </p:spPr>
        <p:txBody>
          <a:bodyPr>
            <a:noAutofit/>
          </a:bodyPr>
          <a:lstStyle/>
          <a:p>
            <a:r>
              <a:rPr lang="vi-VN" dirty="0"/>
              <a:t>HƯỚNG DẪN </a:t>
            </a:r>
            <a:r>
              <a:rPr lang="en-US" dirty="0"/>
              <a:t>VIẾT </a:t>
            </a:r>
            <a:r>
              <a:rPr lang="vi-VN" dirty="0"/>
              <a:t>BÁO NGHIÊN CỨU KHOA HỌC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99E74-9F85-401D-B9A0-3726F220B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2" y="833195"/>
            <a:ext cx="10727636" cy="417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200" b="1" dirty="0">
                <a:solidFill>
                  <a:srgbClr val="FF0000"/>
                </a:solidFill>
              </a:rPr>
              <a:t>Lời khuyên cho người mới bắt đầu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Bắt đầu từ </a:t>
            </a:r>
            <a:r>
              <a:rPr lang="vi-VN" sz="2400" b="1" dirty="0"/>
              <a:t>một nghiên cứu nhỏ, rõ ràng</a:t>
            </a:r>
            <a:r>
              <a:rPr lang="vi-VN" sz="2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Tìm và đọc 3–5 </a:t>
            </a:r>
            <a:r>
              <a:rPr lang="vi-VN" sz="2400" b="1" dirty="0"/>
              <a:t>bài báo tốt trong cùng lĩnh vực</a:t>
            </a:r>
            <a:r>
              <a:rPr lang="vi-VN" sz="2400" dirty="0"/>
              <a:t> để học cách viết.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Viết từng phần, sau đó chỉnh sửa lại sau.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/>
              <a:t>Nhận góp ý</a:t>
            </a:r>
            <a:r>
              <a:rPr lang="vi-VN" sz="2400" dirty="0"/>
              <a:t> từ </a:t>
            </a:r>
            <a:r>
              <a:rPr lang="en-US" sz="2400" dirty="0"/>
              <a:t>GVHD</a:t>
            </a:r>
            <a:r>
              <a:rPr lang="vi-VN" sz="2400" dirty="0"/>
              <a:t>, bạn bè, người đi trước.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dirty="0"/>
              <a:t>Đừng sợ viết dở lúc đầu — cải thiện là cả quá trình!</a:t>
            </a:r>
          </a:p>
        </p:txBody>
      </p:sp>
    </p:spTree>
    <p:extLst>
      <p:ext uri="{BB962C8B-B14F-4D97-AF65-F5344CB8AC3E}">
        <p14:creationId xmlns:p14="http://schemas.microsoft.com/office/powerpoint/2010/main" val="367968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1706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 Emoji</vt:lpstr>
      <vt:lpstr>Symbol</vt:lpstr>
      <vt:lpstr>Times New Roman</vt:lpstr>
      <vt:lpstr>Office Theme</vt:lpstr>
      <vt:lpstr>HƯỚNG DẪN NCKH</vt:lpstr>
      <vt:lpstr>HƯỚNG DẪN VIẾT BÀI BÁO NGHIÊN CỨU KHOA HỌC</vt:lpstr>
      <vt:lpstr>HƯỚNG DẪN VIẾT BÀI BÁO NGHIÊN CỨU KHOA HỌC</vt:lpstr>
      <vt:lpstr>HƯỚNG DẪN VIẾT BÀI BÁO NGHIÊN CỨU KHOA HỌC</vt:lpstr>
      <vt:lpstr>HƯỚNG DẪN VIẾT BÀI BÁO NGHIÊN CỨU KHOA HỌC</vt:lpstr>
      <vt:lpstr>HƯỚNG DẪN VIẾT BÀI BÁO NGHIÊN CỨU KHOA HỌC</vt:lpstr>
      <vt:lpstr>HƯỚNG DẪN VIẾT BÁO NGHIÊN CỨU KHOA HỌC</vt:lpstr>
      <vt:lpstr>HƯỚNG DẪN VIẾT BÁO NGHIÊN CỨU KHOA HỌC</vt:lpstr>
      <vt:lpstr>HƯỚNG DẪN VIẾT BÁO NGHIÊN CỨU KHOA HỌC</vt:lpstr>
      <vt:lpstr>HƯỚNG DẪN ĐỌC BÁO NGHIÊN CỨU KHOA HỌC</vt:lpstr>
      <vt:lpstr>HƯỚNG DẪN ĐỌC BÁO NGHIÊN CỨU KHOA HỌC</vt:lpstr>
      <vt:lpstr>HƯỚNG DẪN ĐỌC BÁO NGHIÊN CỨU KHOA HỌC</vt:lpstr>
      <vt:lpstr>HƯỚNG DẪN ĐỌC BÁO NGHIÊN CỨU KHOA HỌC</vt:lpstr>
      <vt:lpstr>HƯỚNG DẪN ĐỌC BÁO NGHIÊN CỨU KHOA HỌC</vt:lpstr>
      <vt:lpstr>HƯỚNG DẪN ĐỌC BÁO NGHIÊN CỨU KHOA HỌC</vt:lpstr>
      <vt:lpstr>HƯỚNG DẪN ĐỌC BÁO NGHIÊN CỨU KHOA HỌC</vt:lpstr>
      <vt:lpstr>The End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NCKH</dc:title>
  <dc:creator>Đặng Văn Hiếu</dc:creator>
  <cp:lastModifiedBy>Đặng Văn Hiếu</cp:lastModifiedBy>
  <cp:revision>11</cp:revision>
  <dcterms:created xsi:type="dcterms:W3CDTF">2025-05-29T04:45:56Z</dcterms:created>
  <dcterms:modified xsi:type="dcterms:W3CDTF">2025-08-22T14:05:07Z</dcterms:modified>
</cp:coreProperties>
</file>