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64" r:id="rId3"/>
    <p:sldId id="435" r:id="rId4"/>
    <p:sldId id="436" r:id="rId5"/>
    <p:sldId id="438" r:id="rId6"/>
    <p:sldId id="442" r:id="rId7"/>
    <p:sldId id="43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CB9"/>
    <a:srgbClr val="0064FF"/>
    <a:srgbClr val="E7E7E7"/>
    <a:srgbClr val="FDE2CB"/>
    <a:srgbClr val="FCD6B6"/>
    <a:srgbClr val="FABA86"/>
    <a:srgbClr val="F9B073"/>
    <a:srgbClr val="B0CA7C"/>
    <a:srgbClr val="F9AB6B"/>
    <a:srgbClr val="FAB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68460" autoAdjust="0"/>
  </p:normalViewPr>
  <p:slideViewPr>
    <p:cSldViewPr snapToObjects="1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BlynkInject" TargetMode="External"/><Relationship Id="rId3" Type="http://schemas.openxmlformats.org/officeDocument/2006/relationships/hyperlink" Target="https://www.blynk.io/" TargetMode="External"/><Relationship Id="rId7" Type="http://schemas.openxmlformats.org/officeDocument/2006/relationships/hyperlink" Target="https://twitter.com/blynk_ap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b.com/blynkapp" TargetMode="External"/><Relationship Id="rId5" Type="http://schemas.openxmlformats.org/officeDocument/2006/relationships/hyperlink" Target="https://community.blynk.cc/" TargetMode="External"/><Relationship Id="rId4" Type="http://schemas.openxmlformats.org/officeDocument/2006/relationships/hyperlink" Target="https://examples.blynk.cc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/*************************************************************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Blynk is a platform with iOS and Android apps to control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ESP32, Arduino, Raspberry Pi and the likes over the Internet.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You can easily build mobile and web interfaces for any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projects by simply dragging and dropping widgets.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Downloads, docs, tutorials:</a:t>
            </a:r>
            <a:r>
              <a:rPr lang="en-GB" sz="1800" b="1" u="none" strike="noStrike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 </a:t>
            </a:r>
            <a:r>
              <a:rPr lang="en-GB" sz="18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https://www.blynk.io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Sketch generator:          </a:t>
            </a:r>
            <a:r>
              <a:rPr lang="en-GB" sz="1800" b="1" u="none" strike="noStrike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 </a:t>
            </a:r>
            <a:r>
              <a:rPr lang="en-GB" sz="18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https://examples.blynk.cc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Blynk community:           </a:t>
            </a:r>
            <a:r>
              <a:rPr lang="en-GB" sz="1800" b="1" u="none" strike="noStrike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 </a:t>
            </a:r>
            <a:r>
              <a:rPr lang="en-GB" sz="18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https://community.blynk.cc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Follow us:                 </a:t>
            </a:r>
            <a:r>
              <a:rPr lang="en-GB" sz="1800" b="1" u="none" strike="noStrike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 </a:t>
            </a:r>
            <a:r>
              <a:rPr lang="en-GB" sz="18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https://www.fb.com/blynkapp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</a:t>
            </a:r>
            <a:r>
              <a:rPr lang="en-GB" sz="1800" b="1" u="none" strike="noStrike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 </a:t>
            </a:r>
            <a:r>
              <a:rPr lang="en-GB" sz="18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https://twitter.com/blynk_app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Blynk library is licensed under MIT license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***********************************************************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Blynk.Edgent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implements: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Blynk.Inject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Dynamic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WiFi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credentials provisioning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Blynk.Air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- Over The Air firmware updates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Device state indication using a physical LED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- Credentials reset using a physical Button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*************************************************************/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/* Fill in information from your Blynk Template here */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/* Read more:</a:t>
            </a:r>
            <a:r>
              <a:rPr lang="en-GB" sz="1800" b="1" u="none" strike="noStrike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/>
              </a:rPr>
              <a:t> </a:t>
            </a:r>
            <a:r>
              <a:rPr lang="en-GB" sz="18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/>
              </a:rPr>
              <a:t>https://bit.ly/BlynkInject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*/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BLYNK_TEMPLATE_ID "TMPL65XGL28zS"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BLYNK_TEMPLATE_NAME "IOC"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BLYNK_FIRMWARE_VERSION        "0.1.0"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BLYNK_PRINT Serial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//#define BLYNK_DEBUG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APP_DEBUG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// Uncomment your board, or configure a custom board in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Settings.h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//#define USE_SPARKFUN_BLYNK_BOARD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USE_NODE_MCU_BOARD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//#define USE_WITTY_CLOUD_BOARD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//#define USE_WEMOS_D1_MINI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#include "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BlynkEdgent.h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"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#include &lt;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Wire.h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&gt;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#include &lt;LiquidCrystal_I2C.h&gt;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LiquidCrystal_I2C lcd(0x27, 16, 2);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void setup()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pinMode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(D5, OUTPUT);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lcd.init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lcd.backlight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lcd.print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("Hello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cac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ban");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lcd.setCursor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(0, 1);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lcd.print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("Gas: ");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Serial.begin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(115200); //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Khởi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động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giao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tiếp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Serial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với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baud rate 9600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Serial.println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("Gas test!");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BlynkEdgent.begin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void loop()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BlynkEdgent.run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int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sensorValue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analogRead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(A0); //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Đọc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giá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trị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từ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cảm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analog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if(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sensorValue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&gt; 900){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digitalWrite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(D5, HIGH);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} else{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digitalWrite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(D5, LOW);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Serial.println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sensorValue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); // In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giá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trị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cảm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Serial Monitor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lcd.setCursor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(5, 1); // Di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chuyển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con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trỏ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đến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vị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trí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thích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hợp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trên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LCD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lcd.print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("     "); //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Xóa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giá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trị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cũ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trên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LCD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lcd.setCursor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(5, 1); //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Đặt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lại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con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trỏ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về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vị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trí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thích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hợp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lcd.print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(String(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sensorValue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)); // In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giá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trị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mới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lên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LCD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Blynk.virtualWrite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(V0,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sensorValue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); //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đẩy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giá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trị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gas sensor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lên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delay(2000); //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Đợi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giây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trước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khi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đọc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giá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trị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tiếp</a:t>
            </a: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1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theo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BLYNK_TEMPLATE_ID "TMPL62qB1Fx_z"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BLYNK_TEMPLATE_NAME "dht22"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BLYNK_AUTH_TOKEN "-tRNfbCNAwktfLl1W2Hroy494dK_l-aL"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BLYNK_PRINT Serial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#include &lt;ESP8266WiFi.h&gt;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#include &lt;BlynkSimpleEsp8266.h&gt;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#include &lt;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DHT.h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&gt;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char auth[] = BLYNK_AUTH_TOKEN;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Thay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thế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bằng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Auth Token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bạn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char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ssid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[] = "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Realmegt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";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Thay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thế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bằng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tên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WiFi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bạn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char pass[] = "123456789";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Thay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thế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bằng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mật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khẩu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WiFi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bạn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 buttonPin1 = D0; // GPIO 0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bấm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 buttonPin2 = D1; // GPIO 2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bấm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 ledPin1 = D2;   // GPIO 16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đèn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LED 1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 ledPin2 = D3;   // GPIO 5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đèn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LED 2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 buttonState1 = 0;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lưu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bấm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 buttonState2 = 0;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lưu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bấm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bool ledState1 = LOW;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hiện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đèn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LED 1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bool ledState2 = LOW;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hiện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đèn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LED 2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DHTPIN D4       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Chân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kết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nối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cảm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DHT11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#define DHTTYPE DHT22   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cảm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DHT11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DHT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dht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(DHTPIN, DHTTYPE);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unsigned long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previousMillis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0;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lưu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trữ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thời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gian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trước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đó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long interval = 3000;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Khoảng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thời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gian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giữa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mỗi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lần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gửi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dữ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liệu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(3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giây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void setup() {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Khởi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tạo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Serial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để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debug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Serial.begin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(9600);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Blynk.begin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(auth,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ssid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pass);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Khởi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tạo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chân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bấm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là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đầu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vào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với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điện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trở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kéo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xuống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pinMode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(buttonPin1, INPUT);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pinMode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(buttonPin2, INPUT);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Khởi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tạo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chân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đèn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LED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là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đầu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pinMode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(ledPin1, OUTPUT);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pinMode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(ledPin2, OUTPUT);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Khởi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tạo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ban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đầu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đèn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LED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là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tắt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digitalWrite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(ledPin1, ledState1);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digitalWrite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(ledPin2, ledState2);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Khởi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tạo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cảm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DHT22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dht.begin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void loop() {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Blynk.run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Lấy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thời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gian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hiện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tại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unsigned long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currentMillis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millis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Đọc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của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bấm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buttonState1 =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digitalRead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(buttonPin1);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buttonState2 =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digitalRead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(buttonPin2);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Kiểm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nếu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bấm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được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nhấn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if (buttonState1 == HIGH) {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ledState1 = !ledState1;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Đổi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đèn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LED 1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digitalWrite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(ledPin1, ledState1);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Blynk.virtualWrite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(V1, ledState1);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Cập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nhật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lên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Blynk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delay(500);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Chờ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để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tránh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rung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phím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}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Kiểm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nếu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nút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bấm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được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nhấn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if (buttonState2 == HIGH) {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ledState2 = !ledState2;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Đổi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đèn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LED 2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digitalWrite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(ledPin2, ledState2);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Blynk.virtualWrite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(V2, ledState2);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Cập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nhật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trạng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lên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Blynk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delay(500);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Chờ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để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tránh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rung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phím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}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Kiểm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nếu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đã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đến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thời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gian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gửi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dữ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liệu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tiếp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theo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if (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currentMillis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previousMillis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&gt;= interval) {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Lưu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thời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gian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hiện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tại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là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thời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gian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gửi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dữ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liệu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mới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nhất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previousMillis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currentMillis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Đọc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dữ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liệu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từ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cảm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DHT22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float humidity =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dht.readHumidity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float temperature =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dht.readTemperature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Kiểm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lỗi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đọc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từ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cảm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biến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if (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isnan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(humidity) ||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isnan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(temperature)) {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Serial.println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("Failed to read from DHT sensor!");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return;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}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Gửi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dữ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liệu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lên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Blynk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Blynk.virtualWrite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(V4, temperature);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Gửi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nhiệt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độ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lên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V4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Blynk.virtualWrite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(V5, humidity);    //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Gửi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độ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ẩm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b="0" dirty="0" err="1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lên</a:t>
            </a: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V5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}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5050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endParaRPr lang="en-US" sz="1800" b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Arduino code:</a:t>
            </a: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586C0"/>
              </a:solidFill>
              <a:effectLst/>
              <a:latin typeface="Courier New" panose="02070309020205020404" pitchFamily="49" charset="0"/>
              <a:ea typeface="Courier New" panose="02070309020205020404" pitchFamily="49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#include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DHT.h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LED_PIN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6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LED_PIN2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7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SPEAKER_PIN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5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MOTION_PIN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4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MQ2_PIN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A0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DHTPIN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DHTTYPE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DHT11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pirState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LOW;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DHT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dht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(DHTPIN, DHTTYPE);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setup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begin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115200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println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"MQ2 warming up!"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pinMode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(LED_PIN, OUTPUT);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pinMode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(LED_PIN2, OUTPUT);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(LED_PIN, LOW);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(LED_PIN2, LOW);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pinMode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(SPEAKER_PIN, OUTPUT);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(SPEAKER_PIN, LOW);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dht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begin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delay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2000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readMQ2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sensorValue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analogRead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(MQ2_PIN);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sensorValue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&gt;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400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playTone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1000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sensorValue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 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readDHT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h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dht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readHumidity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t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dht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readTemperature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((String)t +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 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((String)h +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 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readMotionDetection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digitalRead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(MOTION_PIN);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println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((String)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+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 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== HIGH)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 //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nếu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giá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trị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ở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mức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cao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.(1)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(LED_PIN, HIGH);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// LED On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playTone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500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 //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thời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gian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chuông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kêu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pirState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== LOW)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//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Serial.println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((String)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+ " ");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pirState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HIGH;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}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(LED_PIN, LOW);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playTone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pirState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== HIGH)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//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Serial.println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((String)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val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+ " ");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pirState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LOW;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playTone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long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duration,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freq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duration *=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1000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period = 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1.0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/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freq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*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1000000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long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elapsed_time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while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elapsed_time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&lt; duration)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(SPEAKER_PIN, HIGH);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delayMicroseconds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(period /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(SPEAKER_PIN, LOW);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delayMicroseconds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(period /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elapsed_time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+= (period);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readSerial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available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&gt;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receivedChar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//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Đọc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dữ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liệu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từ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ESP8266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   //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Serial.print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("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Nhận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từ</a:t>
            </a:r>
            <a:r>
              <a:rPr lang="en-US" sz="1800" dirty="0">
                <a:solidFill>
                  <a:srgbClr val="7F8C8D"/>
                </a:solidFill>
                <a:effectLst/>
                <a:latin typeface="Cousine"/>
                <a:ea typeface="Cousine"/>
                <a:cs typeface="Cousine"/>
              </a:rPr>
              <a:t> ESP8266: ");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//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Serial.println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receivedChar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  //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Hiển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thị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dữ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liệu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nhận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được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receivedChar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== '1'){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7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HIGH);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}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receivedChar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== '0')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digitalWrite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7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LOW);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loop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readSerial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readDHT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readMQ2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readMotionDetection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delay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1000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ESP8266 code:</a:t>
            </a: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BLYNK_PRINT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Serial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/* Fill in information from Blynk Device Info here */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BLYNK_TEMPLATE_ID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"TMPL6s83vp8Oq"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BLYNK_TEMPLATE_NAME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"test"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BLYNK_AUTH_TOKEN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"rxfA1nymO7MJcs7e8ZlJnwE-FLg3Qi8M"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#include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SoftwareSerial.h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#include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&lt;ESP8266WiFi.h&gt;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#include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&lt;BlynkSimpleEsp8266.h&gt;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#define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SoftwareSerial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mySerial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(RX, TX);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 Your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WiFi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credentials.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// Set password to "" for open networks.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ssid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[] = </a:t>
            </a:r>
            <a:r>
              <a:rPr lang="en-US" sz="1800" dirty="0">
                <a:solidFill>
                  <a:srgbClr val="7FCBCD"/>
                </a:solidFill>
                <a:effectLst/>
                <a:latin typeface="Cousine"/>
                <a:ea typeface="Cousine"/>
                <a:cs typeface="Cousine"/>
              </a:rPr>
              <a:t>"</a:t>
            </a:r>
            <a:r>
              <a:rPr lang="en-US" sz="1800" dirty="0" err="1">
                <a:solidFill>
                  <a:srgbClr val="7FCBCD"/>
                </a:solidFill>
                <a:effectLst/>
                <a:latin typeface="Cousine"/>
                <a:ea typeface="Cousine"/>
                <a:cs typeface="Cousine"/>
              </a:rPr>
              <a:t>Âm</a:t>
            </a:r>
            <a:r>
              <a:rPr lang="en-US" sz="1800" dirty="0">
                <a:solidFill>
                  <a:srgbClr val="7FCBCD"/>
                </a:solidFill>
                <a:effectLst/>
                <a:latin typeface="Cousine"/>
                <a:ea typeface="Cousine"/>
                <a:cs typeface="Cousine"/>
              </a:rPr>
              <a:t> </a:t>
            </a:r>
            <a:r>
              <a:rPr lang="en-US" sz="1800" dirty="0" err="1">
                <a:solidFill>
                  <a:srgbClr val="7FCBCD"/>
                </a:solidFill>
                <a:effectLst/>
                <a:latin typeface="Cousine"/>
                <a:ea typeface="Cousine"/>
                <a:cs typeface="Cousine"/>
              </a:rPr>
              <a:t>Phủ</a:t>
            </a:r>
            <a:r>
              <a:rPr lang="en-US" sz="1800" dirty="0">
                <a:solidFill>
                  <a:srgbClr val="7FCBCD"/>
                </a:solidFill>
                <a:effectLst/>
                <a:latin typeface="Cousine"/>
                <a:ea typeface="Cousine"/>
                <a:cs typeface="Cousine"/>
              </a:rPr>
              <a:t>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pass[] =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nguoiamphungayngudembay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String temp,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humi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gas;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toggleLEDValue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detectMotionValue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gasWarning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String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getValue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(String data,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char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separator,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index)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found =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[] = {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-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};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maxIndex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data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length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-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&lt;=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maxIndex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&amp;&amp; found &lt;= index;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++)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data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charAt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== separator ||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==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maxIndex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found++;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 +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 = 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==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maxIndex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?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+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: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data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substring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],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strIndex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]);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BLYNK_WRITE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(V7)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pinValue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param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asInt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// assigning incoming value from pin V1 to a variable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println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pinValue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println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pinValue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// process received value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readSerial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available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&gt;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String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receivedMessage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readStringUntil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('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\n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');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println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println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"Received: 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+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receivedMessage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// Split the string into parts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temp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getValue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receivedMessage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' ',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humi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getValue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receivedMessage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' ',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gas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getValue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receivedMessage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' ',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gasWarning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gas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toInt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String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detectMotionValueTemp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getValue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receivedMessage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' ',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3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detectMotionValue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detectMotionValueTemp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toInt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// Please don't send more that 10 values per second.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virtualWrite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(V3, temp);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virtualWrite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(V4,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humi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gasWarning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&gt;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400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?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virtualWrite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(V5,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"Warning - Gas leak!"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: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virtualWrite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(V5,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"Normal"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detectMotionValue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==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?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virtualWrite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(V6,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"Motion detected"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 :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virtualWrite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(V6, 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"No motion detected"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setup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// Debug console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begin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115200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mySerial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begin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7FCBC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115200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begin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(BLYNK_AUTH_TOKEN, 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ssid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pass);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//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timer.setInterval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(1000L,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sendDataToBlynk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//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timer.setInterval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(500L, </a:t>
            </a:r>
            <a:r>
              <a:rPr lang="en-US" sz="1800" dirty="0" err="1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readSerial</a:t>
            </a:r>
            <a:r>
              <a:rPr lang="en-US" sz="1800" dirty="0">
                <a:solidFill>
                  <a:srgbClr val="7F8C8D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CA1A6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loop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 {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Blynk</a:t>
            </a:r>
            <a:r>
              <a:rPr lang="en-US" sz="1800" dirty="0" err="1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run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F39C12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readSerial</a:t>
            </a: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();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DAE3E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FPT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FPT University 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uito.i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aDTO3pDMQvs&amp;list=PLqHSRgpxJZsETB9-LgSUnr1jMnQWSHzjz&amp;index=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hlinkClick r:id="rId3"/>
              </a:rPr>
              <a:t>Circuit Design App for Makers- circuito.io</a:t>
            </a:r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FPT EDUCATION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00770" y="2038953"/>
            <a:ext cx="6309360" cy="12025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</a:rPr>
              <a:t>Practices with ESP8266 KIT And Blynk</a:t>
            </a:r>
            <a:endParaRPr lang="en-US" sz="3600" b="1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Version 1.0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BC3A99-4694-4A85-8376-922287D4D352}"/>
              </a:ext>
            </a:extLst>
          </p:cNvPr>
          <p:cNvSpPr txBox="1"/>
          <p:nvPr/>
        </p:nvSpPr>
        <p:spPr>
          <a:xfrm>
            <a:off x="-13252" y="6499535"/>
            <a:ext cx="4585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Circuit Design App for Makers- circuito.io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98995-E81D-4E30-8720-DE240E3167A9}"/>
              </a:ext>
            </a:extLst>
          </p:cNvPr>
          <p:cNvSpPr txBox="1"/>
          <p:nvPr/>
        </p:nvSpPr>
        <p:spPr>
          <a:xfrm>
            <a:off x="77857" y="6045252"/>
            <a:ext cx="461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https://www.circuito.io/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Lab#1. GAS Sensor</a:t>
            </a:r>
            <a:endParaRPr lang="en-US" dirty="0"/>
          </a:p>
        </p:txBody>
      </p:sp>
      <p:pic>
        <p:nvPicPr>
          <p:cNvPr id="3" name="image4.png">
            <a:extLst>
              <a:ext uri="{FF2B5EF4-FFF2-40B4-BE49-F238E27FC236}">
                <a16:creationId xmlns:a16="http://schemas.microsoft.com/office/drawing/2014/main" id="{E04847A5-2148-4619-BEA8-7DC8F9FD8AD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95400" y="965200"/>
            <a:ext cx="6980238" cy="4927600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560E4-730C-43BF-8B9E-94FEB732F74C}"/>
              </a:ext>
            </a:extLst>
          </p:cNvPr>
          <p:cNvSpPr txBox="1"/>
          <p:nvPr/>
        </p:nvSpPr>
        <p:spPr>
          <a:xfrm>
            <a:off x="2859088" y="6497936"/>
            <a:ext cx="4578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https://www.youtube.com/watch?v=aDTO3pDMQvs&amp;list=PLqHSRgpxJZsETB9-LgSUnr1jMnQWSHzjz&amp;index=8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40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33400"/>
            <a:ext cx="7848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Lab#2. DHT Sensor, Button</a:t>
            </a:r>
            <a:endParaRPr lang="en-US" dirty="0"/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CBF14D84-E44E-452D-A9A5-B12A0641B67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200" y="1643270"/>
            <a:ext cx="8991600" cy="42973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4968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5344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Lab#3. Sensor, Arduino and ESP8266</a:t>
            </a:r>
            <a:endParaRPr lang="en-US" dirty="0"/>
          </a:p>
        </p:txBody>
      </p:sp>
      <p:pic>
        <p:nvPicPr>
          <p:cNvPr id="3" name="image2.png">
            <a:extLst>
              <a:ext uri="{FF2B5EF4-FFF2-40B4-BE49-F238E27FC236}">
                <a16:creationId xmlns:a16="http://schemas.microsoft.com/office/drawing/2014/main" id="{C54567A3-789D-4E1B-963B-2B06FE6D284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85800" y="1371600"/>
            <a:ext cx="8229600" cy="4906962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B6560D-E338-42A5-8E83-36FC9F35FDFA}"/>
              </a:ext>
            </a:extLst>
          </p:cNvPr>
          <p:cNvSpPr txBox="1"/>
          <p:nvPr/>
        </p:nvSpPr>
        <p:spPr>
          <a:xfrm>
            <a:off x="2895600" y="6477297"/>
            <a:ext cx="4375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https://www.youtube.com/watch?v=C6vQiwpkDfw&amp;list=PLqHSRgpxJZsETB9-LgSUnr1jMnQWSHzjz&amp;index=12</a:t>
            </a:r>
          </a:p>
        </p:txBody>
      </p:sp>
    </p:spTree>
    <p:extLst>
      <p:ext uri="{BB962C8B-B14F-4D97-AF65-F5344CB8AC3E}">
        <p14:creationId xmlns:p14="http://schemas.microsoft.com/office/powerpoint/2010/main" val="148207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87" y="228600"/>
            <a:ext cx="8229600" cy="914400"/>
          </a:xfrm>
        </p:spPr>
        <p:txBody>
          <a:bodyPr/>
          <a:lstStyle/>
          <a:p>
            <a:r>
              <a:rPr lang="vi-VN" b="1" dirty="0">
                <a:solidFill>
                  <a:schemeClr val="accent1">
                    <a:lumMod val="75000"/>
                  </a:schemeClr>
                </a:solidFill>
              </a:rPr>
              <a:t>SMART HOME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9B9591-34AB-419F-8E08-1539AD51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3" y="1600200"/>
            <a:ext cx="9144000" cy="45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2701-FC09-43D2-9F25-86E1477F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66708-739D-4960-B73F-F6DBB5E0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73835"/>
            <a:ext cx="6248400" cy="51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072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14895</TotalTime>
  <Words>2604</Words>
  <Application>Microsoft Office PowerPoint</Application>
  <PresentationFormat>On-screen Show (4:3)</PresentationFormat>
  <Paragraphs>373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Cousine</vt:lpstr>
      <vt:lpstr>Open Sans</vt:lpstr>
      <vt:lpstr>Times New Roman</vt:lpstr>
      <vt:lpstr>Custom Design</vt:lpstr>
      <vt:lpstr>Fsoft_theme</vt:lpstr>
      <vt:lpstr>PowerPoint Presentation</vt:lpstr>
      <vt:lpstr>Lab#1. GAS Sensor</vt:lpstr>
      <vt:lpstr>Lab#2. DHT Sensor, Button</vt:lpstr>
      <vt:lpstr>Lab#3. Sensor, Arduino and ESP8266</vt:lpstr>
      <vt:lpstr>SMART HOME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Đặng Văn Hiếu</cp:lastModifiedBy>
  <cp:revision>1022</cp:revision>
  <dcterms:created xsi:type="dcterms:W3CDTF">2010-09-14T03:27:51Z</dcterms:created>
  <dcterms:modified xsi:type="dcterms:W3CDTF">2025-02-28T05:17:34Z</dcterms:modified>
</cp:coreProperties>
</file>