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64" r:id="rId3"/>
    <p:sldId id="331" r:id="rId4"/>
    <p:sldId id="431" r:id="rId5"/>
    <p:sldId id="452" r:id="rId6"/>
    <p:sldId id="453" r:id="rId7"/>
    <p:sldId id="454" r:id="rId8"/>
    <p:sldId id="437" r:id="rId9"/>
    <p:sldId id="439" r:id="rId10"/>
    <p:sldId id="440" r:id="rId11"/>
    <p:sldId id="441" r:id="rId12"/>
    <p:sldId id="430" r:id="rId13"/>
    <p:sldId id="456" r:id="rId14"/>
    <p:sldId id="455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CB9"/>
    <a:srgbClr val="0064FF"/>
    <a:srgbClr val="E7E7E7"/>
    <a:srgbClr val="FDE2CB"/>
    <a:srgbClr val="FCD6B6"/>
    <a:srgbClr val="FABA86"/>
    <a:srgbClr val="F9B073"/>
    <a:srgbClr val="B0CA7C"/>
    <a:srgbClr val="F9AB6B"/>
    <a:srgbClr val="FAB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1" autoAdjust="0"/>
    <p:restoredTop sz="94249" autoAdjust="0"/>
  </p:normalViewPr>
  <p:slideViewPr>
    <p:cSldViewPr snapToObjects="1"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1" d="100"/>
          <a:sy n="61" d="100"/>
        </p:scale>
        <p:origin x="-168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EDA80-2945-4F5A-BE18-00EA5FD1BBB3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7A21C-CB19-4671-AED8-D20320CF72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3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27008-8E94-4BE3-85A4-DBB55C91822D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6913C-23B8-4992-AD31-197833DF19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9256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8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3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48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9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45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8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6913C-23B8-4992-AD31-197833DF19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9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7081"/>
            <a:ext cx="4040188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7989"/>
            <a:ext cx="4040188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57081"/>
            <a:ext cx="4041775" cy="6104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7989"/>
            <a:ext cx="4041775" cy="37704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1288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3008313" cy="10669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516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596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52600"/>
            <a:ext cx="2057400" cy="4373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52600"/>
            <a:ext cx="6019800" cy="4373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FPT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D91002D-DF87-4FB9-865C-A76CFCC7B8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C6FA-7C93-468E-A575-EDCD81EEFF70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39A09-3475-4C1B-8F36-74BF0EBA84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 descr="nen 1"/>
          <p:cNvPicPr>
            <a:picLocks noChangeAspect="1" noChangeArrowheads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mocup nam dai.wmf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2627" y="6467412"/>
            <a:ext cx="6400800" cy="407855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257800" y="64912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© FPT University 2025</a:t>
            </a: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8153400" y="6491288"/>
            <a:ext cx="533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4F1FFC-C151-4ABD-8AD1-CE75123F0C8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219200"/>
            <a:ext cx="9144000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49" r:id="rId12"/>
  </p:sldLayoutIdLst>
  <p:hf hdr="0" dt="0"/>
  <p:txStyles>
    <p:titleStyle>
      <a:lvl1pPr algn="r" defTabSz="457200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ＭＳ Ｐゴシック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yP7XUnsq7k" TargetMode="External"/><Relationship Id="rId7" Type="http://schemas.openxmlformats.org/officeDocument/2006/relationships/hyperlink" Target="https://www.circuito.io/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pp.cirkitdesigner.com/" TargetMode="External"/><Relationship Id="rId5" Type="http://schemas.openxmlformats.org/officeDocument/2006/relationships/hyperlink" Target="https://www.tinkercad.com/" TargetMode="External"/><Relationship Id="rId4" Type="http://schemas.openxmlformats.org/officeDocument/2006/relationships/hyperlink" Target="https://raspberrypi.vn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mocup nam 1.wm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7433926" cy="4800599"/>
          </a:xfrm>
          <a:prstGeom prst="rect">
            <a:avLst/>
          </a:prstGeom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52400" y="77108"/>
            <a:ext cx="6181725" cy="5869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sz="3200" b="1" i="0" dirty="0">
                <a:solidFill>
                  <a:schemeClr val="bg1"/>
                </a:solidFill>
                <a:effectLst/>
                <a:latin typeface="Open Sans" panose="020B0606030504020204" pitchFamily="34" charset="0"/>
              </a:rPr>
              <a:t>FPT EDUCATION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9939" y="1438290"/>
            <a:ext cx="6309360" cy="20642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- ESP8266/ESP32 - Raspberry Pi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b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– Applications – Choosing the Right One</a:t>
            </a:r>
            <a:endParaRPr lang="en-US" sz="2000" b="1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3505200" y="4217792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bg1"/>
                </a:solidFill>
                <a:latin typeface="+mj-lt"/>
                <a:cs typeface="Arial" pitchFamily="34" charset="0"/>
              </a:rPr>
              <a:t>Version 3.1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0" name="Picture 19" descr="logo FPT.wmf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1800" y="5105400"/>
            <a:ext cx="1676400" cy="1007962"/>
          </a:xfrm>
          <a:prstGeom prst="rect">
            <a:avLst/>
          </a:prstGeom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A3325BFA-94E9-48D7-B1B0-764777643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2" y="4244618"/>
            <a:ext cx="2362200" cy="8511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chemeClr val="bg1"/>
                </a:solidFill>
                <a:latin typeface="+mj-lt"/>
                <a:cs typeface="Arial" pitchFamily="34" charset="0"/>
              </a:rPr>
              <a:t>04/08/2025</a:t>
            </a:r>
          </a:p>
          <a:p>
            <a:pPr>
              <a:spcBef>
                <a:spcPts val="1063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Raspberry Pi</a:t>
            </a:r>
          </a:p>
        </p:txBody>
      </p:sp>
      <p:pic>
        <p:nvPicPr>
          <p:cNvPr id="9218" name="Picture 2" descr="A comprehensive review on applications of Raspberry Pi - ScienceDirect">
            <a:extLst>
              <a:ext uri="{FF2B5EF4-FFF2-40B4-BE49-F238E27FC236}">
                <a16:creationId xmlns:a16="http://schemas.microsoft.com/office/drawing/2014/main" id="{C964542C-7906-46BC-AE4E-42089340D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16530"/>
            <a:ext cx="6087534" cy="538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069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2701-FC09-43D2-9F25-86E1477FA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IOT by Arduino KIT</a:t>
            </a:r>
          </a:p>
        </p:txBody>
      </p:sp>
      <p:pic>
        <p:nvPicPr>
          <p:cNvPr id="1026" name="Picture 2" descr="Bộ kit học tập IoT sử dụng Arduino Uno R3 và Shield Ethernet W5100">
            <a:extLst>
              <a:ext uri="{FF2B5EF4-FFF2-40B4-BE49-F238E27FC236}">
                <a16:creationId xmlns:a16="http://schemas.microsoft.com/office/drawing/2014/main" id="{00A2BF06-EB9B-4C3F-BFCD-B158061F3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312138"/>
            <a:ext cx="5943600" cy="50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10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52B6-912E-4EA8-BEBF-720BAFBF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DCF9-283A-4A85-B2C3-16CE2480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38"/>
            <a:ext cx="7848600" cy="4708525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https://www.arduino.cc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https://www.youtube.com/watch?v=DyP7XUnsq7k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https://raspberrypi.vn/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https://www.tinkercad.com/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https://app.cirkitdesigner.com/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https://www.circuito.io/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3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F23F-99EE-446C-AD97-926A43BC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10242" name="Picture 2" descr="11 Clever Uses for Your Raspberry Pi | Random Nerd Tutorials">
            <a:extLst>
              <a:ext uri="{FF2B5EF4-FFF2-40B4-BE49-F238E27FC236}">
                <a16:creationId xmlns:a16="http://schemas.microsoft.com/office/drawing/2014/main" id="{3A227B35-43A9-4E87-A1CF-86368B89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28" y="1828800"/>
            <a:ext cx="9144000" cy="374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4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5BC8A-13C7-4A78-BFDF-1302DD2B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simple, open-source microcontroller board)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microcontroller with integrated Wi-Fi/Bluetooth (ESP32 &amp; ESP8266)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single-board computer running Linux, highly versatile </a:t>
            </a:r>
          </a:p>
          <a:p>
            <a:endParaRPr lang="en-US" sz="2400" dirty="0"/>
          </a:p>
        </p:txBody>
      </p:sp>
      <p:pic>
        <p:nvPicPr>
          <p:cNvPr id="1027" name="Picture 3" descr="Intro to Arduino : 15 Steps (with ...">
            <a:extLst>
              <a:ext uri="{FF2B5EF4-FFF2-40B4-BE49-F238E27FC236}">
                <a16:creationId xmlns:a16="http://schemas.microsoft.com/office/drawing/2014/main" id="{5171122B-72CA-43F4-AC14-A18AC966D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67200"/>
            <a:ext cx="2848466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Programming of the ESP8266 NodeMCU Board">
            <a:extLst>
              <a:ext uri="{FF2B5EF4-FFF2-40B4-BE49-F238E27FC236}">
                <a16:creationId xmlns:a16="http://schemas.microsoft.com/office/drawing/2014/main" id="{0E756F9A-2412-4DBF-862C-56978FC7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866" y="3856467"/>
            <a:ext cx="2600234" cy="26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uy a Raspberry Pi 5 – Raspberry Pi">
            <a:extLst>
              <a:ext uri="{FF2B5EF4-FFF2-40B4-BE49-F238E27FC236}">
                <a16:creationId xmlns:a16="http://schemas.microsoft.com/office/drawing/2014/main" id="{FB6ACF28-3AFB-450E-B2C6-81D83B561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171" y="3651640"/>
            <a:ext cx="3085700" cy="261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0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5BC8A-13C7-4A78-BFDF-1302DD2B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36416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Arduino originated in Italy in 2005 for education and makers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Arduino: few KB SRAM + internal Flash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ESP8266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released in 2014, ESP32 in 2016 with added Bluetooth/Wi-Fi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ESP32: ~520 KiB SRAM, external Flash, internal ROM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Raspberry Pi launched in 2012, designed to teach programming </a:t>
            </a:r>
          </a:p>
          <a:p>
            <a:pPr marL="0" marR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Raspberry Pi: RAM up to 16 GB, microSD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NVMe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USB storage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5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Hardware </a:t>
            </a:r>
          </a:p>
        </p:txBody>
      </p:sp>
      <p:pic>
        <p:nvPicPr>
          <p:cNvPr id="4102" name="Picture 6" descr="Arduino UNO-R3 (Chíp dán) | Giải Pháp Chung">
            <a:extLst>
              <a:ext uri="{FF2B5EF4-FFF2-40B4-BE49-F238E27FC236}">
                <a16:creationId xmlns:a16="http://schemas.microsoft.com/office/drawing/2014/main" id="{EAB8B400-47F7-4D51-BD86-28AFFEE22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270000"/>
            <a:ext cx="7584359" cy="518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65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 Hardware</a:t>
            </a:r>
          </a:p>
        </p:txBody>
      </p:sp>
      <p:pic>
        <p:nvPicPr>
          <p:cNvPr id="5122" name="Picture 2" descr="Hướng dẫn lập trình ESP8266 NodeMCU dùng Arduino IDE">
            <a:extLst>
              <a:ext uri="{FF2B5EF4-FFF2-40B4-BE49-F238E27FC236}">
                <a16:creationId xmlns:a16="http://schemas.microsoft.com/office/drawing/2014/main" id="{E3F53122-066B-43F6-BAC1-5E6E91282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43000"/>
            <a:ext cx="7679651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01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Hardware</a:t>
            </a:r>
          </a:p>
        </p:txBody>
      </p:sp>
      <p:pic>
        <p:nvPicPr>
          <p:cNvPr id="6148" name="Picture 4" descr="Sơ đồ chân GPIO của Raspberry Pi">
            <a:extLst>
              <a:ext uri="{FF2B5EF4-FFF2-40B4-BE49-F238E27FC236}">
                <a16:creationId xmlns:a16="http://schemas.microsoft.com/office/drawing/2014/main" id="{BD8FA105-D724-4027-973F-22D8D4B8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8400"/>
            <a:ext cx="8149905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4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25C01D-D25A-4635-BEF1-EECA61014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995" y="1358857"/>
            <a:ext cx="7425338" cy="48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1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Applications: Arduino</a:t>
            </a:r>
          </a:p>
        </p:txBody>
      </p:sp>
      <p:pic>
        <p:nvPicPr>
          <p:cNvPr id="7172" name="Picture 4" descr="Arduino Complete Course : Build 30+ projects step by step | Udemy">
            <a:extLst>
              <a:ext uri="{FF2B5EF4-FFF2-40B4-BE49-F238E27FC236}">
                <a16:creationId xmlns:a16="http://schemas.microsoft.com/office/drawing/2014/main" id="{5190285C-F883-4C99-9D93-A9A92EE91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051718"/>
            <a:ext cx="9144001" cy="5425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10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ESP</a:t>
            </a:r>
          </a:p>
        </p:txBody>
      </p:sp>
      <p:pic>
        <p:nvPicPr>
          <p:cNvPr id="8196" name="Picture 4" descr="ESP8266 ESP-12E NodeMcu Lua WiFi Module Connector Development Board, for  Arduino IDE Micropython : Amazon.in: Computers &amp; Accessories">
            <a:extLst>
              <a:ext uri="{FF2B5EF4-FFF2-40B4-BE49-F238E27FC236}">
                <a16:creationId xmlns:a16="http://schemas.microsoft.com/office/drawing/2014/main" id="{0B992306-E877-44A2-9F1C-815ED1304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59933"/>
            <a:ext cx="5867400" cy="521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1443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sof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12241</TotalTime>
  <Words>232</Words>
  <Application>Microsoft Office PowerPoint</Application>
  <PresentationFormat>On-screen Show (4:3)</PresentationFormat>
  <Paragraphs>41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Open Sans</vt:lpstr>
      <vt:lpstr>Times New Roman</vt:lpstr>
      <vt:lpstr>Wingdings</vt:lpstr>
      <vt:lpstr>Custom Design</vt:lpstr>
      <vt:lpstr>Fsoft_theme</vt:lpstr>
      <vt:lpstr>PowerPoint Presentation</vt:lpstr>
      <vt:lpstr>General Introduction</vt:lpstr>
      <vt:lpstr>History</vt:lpstr>
      <vt:lpstr>Arduino Hardware </vt:lpstr>
      <vt:lpstr>NodeMCU ESP Hardware</vt:lpstr>
      <vt:lpstr>Raspberry Pi Hardware</vt:lpstr>
      <vt:lpstr>Arduino IDE</vt:lpstr>
      <vt:lpstr>Real-World Applications: Arduino</vt:lpstr>
      <vt:lpstr>Applications of ESP</vt:lpstr>
      <vt:lpstr>Applications of Raspberry Pi</vt:lpstr>
      <vt:lpstr>IOT by Arduino KIT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Trong Nhan</dc:creator>
  <cp:lastModifiedBy>Đặng Văn Hiếu</cp:lastModifiedBy>
  <cp:revision>980</cp:revision>
  <dcterms:created xsi:type="dcterms:W3CDTF">2010-09-14T03:27:51Z</dcterms:created>
  <dcterms:modified xsi:type="dcterms:W3CDTF">2025-08-02T15:07:02Z</dcterms:modified>
</cp:coreProperties>
</file>