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60" r:id="rId2"/>
    <p:sldId id="264" r:id="rId3"/>
    <p:sldId id="258" r:id="rId4"/>
    <p:sldId id="265" r:id="rId5"/>
    <p:sldId id="261" r:id="rId6"/>
    <p:sldId id="267" r:id="rId7"/>
    <p:sldId id="271" r:id="rId8"/>
    <p:sldId id="269" r:id="rId9"/>
    <p:sldId id="270" r:id="rId10"/>
    <p:sldId id="272" r:id="rId11"/>
    <p:sldId id="273"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6" d="100"/>
          <a:sy n="86" d="100"/>
        </p:scale>
        <p:origin x="514" y="9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516A8-7A1C-4173-ACB5-D3E04F15CEF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7A50C98-BC2C-4F65-B282-43129F46B0D2}">
      <dgm:prSet phldrT="[Text]"/>
      <dgm:spPr/>
      <dgm:t>
        <a:bodyPr/>
        <a:lstStyle/>
        <a:p>
          <a:pPr>
            <a:buNone/>
          </a:pPr>
          <a:r>
            <a:rPr lang="en-US" b="0" i="0" dirty="0">
              <a:solidFill>
                <a:schemeClr val="tx1"/>
              </a:solidFill>
              <a:latin typeface="+mj-lt"/>
            </a:rPr>
            <a:t>Business Questions</a:t>
          </a:r>
          <a:endParaRPr lang="en-US" dirty="0">
            <a:solidFill>
              <a:schemeClr val="tx1"/>
            </a:solidFill>
            <a:latin typeface="+mj-lt"/>
          </a:endParaRPr>
        </a:p>
      </dgm:t>
    </dgm:pt>
    <dgm:pt modelId="{8A30BE03-53CB-4432-AE98-732FEE55707E}" type="parTrans" cxnId="{EAE0F1B2-67FC-4BE2-B081-AAA13ED140B4}">
      <dgm:prSet/>
      <dgm:spPr/>
      <dgm:t>
        <a:bodyPr/>
        <a:lstStyle/>
        <a:p>
          <a:endParaRPr lang="en-US"/>
        </a:p>
      </dgm:t>
    </dgm:pt>
    <dgm:pt modelId="{724CAE5B-3EA3-4783-915B-75CF28BD22C0}" type="sibTrans" cxnId="{EAE0F1B2-67FC-4BE2-B081-AAA13ED140B4}">
      <dgm:prSet/>
      <dgm:spPr/>
      <dgm:t>
        <a:bodyPr/>
        <a:lstStyle/>
        <a:p>
          <a:endParaRPr lang="en-US"/>
        </a:p>
      </dgm:t>
    </dgm:pt>
    <dgm:pt modelId="{33966A43-CFF4-4BCD-8F9A-F6D9F45C7A05}">
      <dgm:prSet phldrT="[Text]"/>
      <dgm:spPr/>
      <dgm:t>
        <a:bodyPr/>
        <a:lstStyle/>
        <a:p>
          <a:pPr>
            <a:buNone/>
          </a:pPr>
          <a:r>
            <a:rPr lang="en-US" b="0" i="0" dirty="0">
              <a:solidFill>
                <a:schemeClr val="tx1"/>
              </a:solidFill>
              <a:latin typeface="+mj-lt"/>
            </a:rPr>
            <a:t>Data Understanding and Preparation</a:t>
          </a:r>
          <a:endParaRPr lang="en-US" dirty="0">
            <a:solidFill>
              <a:schemeClr val="tx1"/>
            </a:solidFill>
            <a:latin typeface="+mj-lt"/>
          </a:endParaRPr>
        </a:p>
      </dgm:t>
    </dgm:pt>
    <dgm:pt modelId="{2515BD46-3F5F-477E-B4B6-69DD1026FF95}" type="parTrans" cxnId="{B7A25669-AA2A-4FF5-A7E4-6B9D66FB38FB}">
      <dgm:prSet/>
      <dgm:spPr/>
      <dgm:t>
        <a:bodyPr/>
        <a:lstStyle/>
        <a:p>
          <a:endParaRPr lang="en-US"/>
        </a:p>
      </dgm:t>
    </dgm:pt>
    <dgm:pt modelId="{79286E20-79D0-4ED7-818A-CADB54D21912}" type="sibTrans" cxnId="{B7A25669-AA2A-4FF5-A7E4-6B9D66FB38FB}">
      <dgm:prSet/>
      <dgm:spPr/>
      <dgm:t>
        <a:bodyPr/>
        <a:lstStyle/>
        <a:p>
          <a:endParaRPr lang="en-US"/>
        </a:p>
      </dgm:t>
    </dgm:pt>
    <dgm:pt modelId="{0D6581F1-E1DB-4814-81EC-6BE9304C12F9}">
      <dgm:prSet phldrT="[Text]"/>
      <dgm:spPr/>
      <dgm:t>
        <a:bodyPr/>
        <a:lstStyle/>
        <a:p>
          <a:pPr>
            <a:buNone/>
          </a:pPr>
          <a:r>
            <a:rPr lang="en-US" b="0" i="0" dirty="0">
              <a:solidFill>
                <a:schemeClr val="tx1"/>
              </a:solidFill>
              <a:latin typeface="+mj-lt"/>
            </a:rPr>
            <a:t>Data Visualization and Exploratory Data Analysis (EDA)</a:t>
          </a:r>
          <a:endParaRPr lang="en-US" dirty="0"/>
        </a:p>
      </dgm:t>
    </dgm:pt>
    <dgm:pt modelId="{35C3A9C9-4498-4016-AFB2-F00304AAF50A}" type="parTrans" cxnId="{525623AD-7C6A-4038-AF2F-98081A2247CC}">
      <dgm:prSet/>
      <dgm:spPr/>
      <dgm:t>
        <a:bodyPr/>
        <a:lstStyle/>
        <a:p>
          <a:endParaRPr lang="en-US"/>
        </a:p>
      </dgm:t>
    </dgm:pt>
    <dgm:pt modelId="{DABB0B6E-D39D-4044-AD2D-EB2F4C3E7B70}" type="sibTrans" cxnId="{525623AD-7C6A-4038-AF2F-98081A2247CC}">
      <dgm:prSet/>
      <dgm:spPr/>
      <dgm:t>
        <a:bodyPr/>
        <a:lstStyle/>
        <a:p>
          <a:endParaRPr lang="en-US"/>
        </a:p>
      </dgm:t>
    </dgm:pt>
    <dgm:pt modelId="{655636A0-3B36-49A8-A3D0-6662671734B3}" type="pres">
      <dgm:prSet presAssocID="{2F1516A8-7A1C-4173-ACB5-D3E04F15CEFD}" presName="Name0" presStyleCnt="0">
        <dgm:presLayoutVars>
          <dgm:dir/>
          <dgm:animLvl val="lvl"/>
          <dgm:resizeHandles val="exact"/>
        </dgm:presLayoutVars>
      </dgm:prSet>
      <dgm:spPr/>
    </dgm:pt>
    <dgm:pt modelId="{F820669A-985F-42C8-A14A-BDE68D383CD7}" type="pres">
      <dgm:prSet presAssocID="{17A50C98-BC2C-4F65-B282-43129F46B0D2}" presName="linNode" presStyleCnt="0"/>
      <dgm:spPr/>
    </dgm:pt>
    <dgm:pt modelId="{93915B25-EA93-4631-849E-1BEFA20A4785}" type="pres">
      <dgm:prSet presAssocID="{17A50C98-BC2C-4F65-B282-43129F46B0D2}" presName="parentText" presStyleLbl="node1" presStyleIdx="0" presStyleCnt="3" custScaleX="187142" custScaleY="10781" custLinFactNeighborX="-10129" custLinFactNeighborY="-21427">
        <dgm:presLayoutVars>
          <dgm:chMax val="1"/>
          <dgm:bulletEnabled val="1"/>
        </dgm:presLayoutVars>
      </dgm:prSet>
      <dgm:spPr/>
    </dgm:pt>
    <dgm:pt modelId="{521431DA-D673-42E4-97CE-E80C511273D9}" type="pres">
      <dgm:prSet presAssocID="{724CAE5B-3EA3-4783-915B-75CF28BD22C0}" presName="sp" presStyleCnt="0"/>
      <dgm:spPr/>
    </dgm:pt>
    <dgm:pt modelId="{A46B73F5-7A97-4100-9E75-A9D821373822}" type="pres">
      <dgm:prSet presAssocID="{33966A43-CFF4-4BCD-8F9A-F6D9F45C7A05}" presName="linNode" presStyleCnt="0"/>
      <dgm:spPr/>
    </dgm:pt>
    <dgm:pt modelId="{3B107324-68F1-44B7-96BE-CA0518C8FDBC}" type="pres">
      <dgm:prSet presAssocID="{33966A43-CFF4-4BCD-8F9A-F6D9F45C7A05}" presName="parentText" presStyleLbl="node1" presStyleIdx="1" presStyleCnt="3" custScaleX="189174" custScaleY="10349" custLinFactNeighborX="-10562" custLinFactNeighborY="-22411">
        <dgm:presLayoutVars>
          <dgm:chMax val="1"/>
          <dgm:bulletEnabled val="1"/>
        </dgm:presLayoutVars>
      </dgm:prSet>
      <dgm:spPr/>
    </dgm:pt>
    <dgm:pt modelId="{1A40AA62-835B-4C9C-AAFC-CDD893700CBE}" type="pres">
      <dgm:prSet presAssocID="{79286E20-79D0-4ED7-818A-CADB54D21912}" presName="sp" presStyleCnt="0"/>
      <dgm:spPr/>
    </dgm:pt>
    <dgm:pt modelId="{B71DD9C2-892E-40FB-A49B-26CAF705E163}" type="pres">
      <dgm:prSet presAssocID="{0D6581F1-E1DB-4814-81EC-6BE9304C12F9}" presName="linNode" presStyleCnt="0"/>
      <dgm:spPr/>
    </dgm:pt>
    <dgm:pt modelId="{432044F2-7A89-410D-9FA5-4C10FE600C28}" type="pres">
      <dgm:prSet presAssocID="{0D6581F1-E1DB-4814-81EC-6BE9304C12F9}" presName="parentText" presStyleLbl="node1" presStyleIdx="2" presStyleCnt="3" custScaleX="188447" custScaleY="10681" custLinFactNeighborX="-10658" custLinFactNeighborY="-23895">
        <dgm:presLayoutVars>
          <dgm:chMax val="1"/>
          <dgm:bulletEnabled val="1"/>
        </dgm:presLayoutVars>
      </dgm:prSet>
      <dgm:spPr/>
    </dgm:pt>
  </dgm:ptLst>
  <dgm:cxnLst>
    <dgm:cxn modelId="{B87E7426-A9BA-480D-A637-932685BFA5AB}" type="presOf" srcId="{33966A43-CFF4-4BCD-8F9A-F6D9F45C7A05}" destId="{3B107324-68F1-44B7-96BE-CA0518C8FDBC}" srcOrd="0" destOrd="0" presId="urn:microsoft.com/office/officeart/2005/8/layout/vList5"/>
    <dgm:cxn modelId="{AF6FE33F-7AF4-43F2-8559-61A5E8E64D76}" type="presOf" srcId="{17A50C98-BC2C-4F65-B282-43129F46B0D2}" destId="{93915B25-EA93-4631-849E-1BEFA20A4785}" srcOrd="0" destOrd="0" presId="urn:microsoft.com/office/officeart/2005/8/layout/vList5"/>
    <dgm:cxn modelId="{B7A25669-AA2A-4FF5-A7E4-6B9D66FB38FB}" srcId="{2F1516A8-7A1C-4173-ACB5-D3E04F15CEFD}" destId="{33966A43-CFF4-4BCD-8F9A-F6D9F45C7A05}" srcOrd="1" destOrd="0" parTransId="{2515BD46-3F5F-477E-B4B6-69DD1026FF95}" sibTransId="{79286E20-79D0-4ED7-818A-CADB54D21912}"/>
    <dgm:cxn modelId="{A09FA886-5E1D-4E0F-AB9F-7F228B886396}" type="presOf" srcId="{2F1516A8-7A1C-4173-ACB5-D3E04F15CEFD}" destId="{655636A0-3B36-49A8-A3D0-6662671734B3}" srcOrd="0" destOrd="0" presId="urn:microsoft.com/office/officeart/2005/8/layout/vList5"/>
    <dgm:cxn modelId="{525623AD-7C6A-4038-AF2F-98081A2247CC}" srcId="{2F1516A8-7A1C-4173-ACB5-D3E04F15CEFD}" destId="{0D6581F1-E1DB-4814-81EC-6BE9304C12F9}" srcOrd="2" destOrd="0" parTransId="{35C3A9C9-4498-4016-AFB2-F00304AAF50A}" sibTransId="{DABB0B6E-D39D-4044-AD2D-EB2F4C3E7B70}"/>
    <dgm:cxn modelId="{EAE0F1B2-67FC-4BE2-B081-AAA13ED140B4}" srcId="{2F1516A8-7A1C-4173-ACB5-D3E04F15CEFD}" destId="{17A50C98-BC2C-4F65-B282-43129F46B0D2}" srcOrd="0" destOrd="0" parTransId="{8A30BE03-53CB-4432-AE98-732FEE55707E}" sibTransId="{724CAE5B-3EA3-4783-915B-75CF28BD22C0}"/>
    <dgm:cxn modelId="{948F56DE-AE18-4FA4-8E8B-29BC1C07AB57}" type="presOf" srcId="{0D6581F1-E1DB-4814-81EC-6BE9304C12F9}" destId="{432044F2-7A89-410D-9FA5-4C10FE600C28}" srcOrd="0" destOrd="0" presId="urn:microsoft.com/office/officeart/2005/8/layout/vList5"/>
    <dgm:cxn modelId="{0D2C7394-54B0-4AA1-A396-9D234F2E77AF}" type="presParOf" srcId="{655636A0-3B36-49A8-A3D0-6662671734B3}" destId="{F820669A-985F-42C8-A14A-BDE68D383CD7}" srcOrd="0" destOrd="0" presId="urn:microsoft.com/office/officeart/2005/8/layout/vList5"/>
    <dgm:cxn modelId="{6233BA2A-087A-4994-AAF3-F3A0500522F0}" type="presParOf" srcId="{F820669A-985F-42C8-A14A-BDE68D383CD7}" destId="{93915B25-EA93-4631-849E-1BEFA20A4785}" srcOrd="0" destOrd="0" presId="urn:microsoft.com/office/officeart/2005/8/layout/vList5"/>
    <dgm:cxn modelId="{F772CF8B-46E2-4AF3-A09E-3C9440057BA7}" type="presParOf" srcId="{655636A0-3B36-49A8-A3D0-6662671734B3}" destId="{521431DA-D673-42E4-97CE-E80C511273D9}" srcOrd="1" destOrd="0" presId="urn:microsoft.com/office/officeart/2005/8/layout/vList5"/>
    <dgm:cxn modelId="{CE35A4AB-B8FA-44AD-BFEC-F4CFD5F4210B}" type="presParOf" srcId="{655636A0-3B36-49A8-A3D0-6662671734B3}" destId="{A46B73F5-7A97-4100-9E75-A9D821373822}" srcOrd="2" destOrd="0" presId="urn:microsoft.com/office/officeart/2005/8/layout/vList5"/>
    <dgm:cxn modelId="{5716EF2D-B4BC-4B7F-B67E-27560F28BA05}" type="presParOf" srcId="{A46B73F5-7A97-4100-9E75-A9D821373822}" destId="{3B107324-68F1-44B7-96BE-CA0518C8FDBC}" srcOrd="0" destOrd="0" presId="urn:microsoft.com/office/officeart/2005/8/layout/vList5"/>
    <dgm:cxn modelId="{8532E421-553F-4FBF-8DE6-DBD84CFB266A}" type="presParOf" srcId="{655636A0-3B36-49A8-A3D0-6662671734B3}" destId="{1A40AA62-835B-4C9C-AAFC-CDD893700CBE}" srcOrd="3" destOrd="0" presId="urn:microsoft.com/office/officeart/2005/8/layout/vList5"/>
    <dgm:cxn modelId="{74B7EED4-D620-48D3-8626-13826EF661AB}" type="presParOf" srcId="{655636A0-3B36-49A8-A3D0-6662671734B3}" destId="{B71DD9C2-892E-40FB-A49B-26CAF705E163}" srcOrd="4" destOrd="0" presId="urn:microsoft.com/office/officeart/2005/8/layout/vList5"/>
    <dgm:cxn modelId="{8F0EC609-8F86-4457-981A-1C15676F4A88}" type="presParOf" srcId="{B71DD9C2-892E-40FB-A49B-26CAF705E163}" destId="{432044F2-7A89-410D-9FA5-4C10FE600C2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B5B0E7-861B-49F8-AA02-12B565E1E86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B7A0FFE-CEE7-4FB7-BF3D-38850ACCBE6B}">
      <dgm:prSet phldrT="[Text]"/>
      <dgm:spPr/>
      <dgm:t>
        <a:bodyPr/>
        <a:lstStyle/>
        <a:p>
          <a:pPr>
            <a:buNone/>
          </a:pPr>
          <a:r>
            <a:rPr lang="en-US" b="0" i="0" dirty="0">
              <a:solidFill>
                <a:schemeClr val="tx1"/>
              </a:solidFill>
            </a:rPr>
            <a:t>Regression Analysis</a:t>
          </a:r>
          <a:endParaRPr lang="en-US" dirty="0">
            <a:solidFill>
              <a:schemeClr val="tx1"/>
            </a:solidFill>
          </a:endParaRPr>
        </a:p>
      </dgm:t>
    </dgm:pt>
    <dgm:pt modelId="{6139BCEB-B4B1-4054-A0AA-9F8E52C38523}" type="parTrans" cxnId="{315159E2-9153-43F3-B09A-F93FD19C33C9}">
      <dgm:prSet/>
      <dgm:spPr/>
      <dgm:t>
        <a:bodyPr/>
        <a:lstStyle/>
        <a:p>
          <a:endParaRPr lang="en-US"/>
        </a:p>
      </dgm:t>
    </dgm:pt>
    <dgm:pt modelId="{0799172B-FD70-431D-B3CC-CE74FE38A39F}" type="sibTrans" cxnId="{315159E2-9153-43F3-B09A-F93FD19C33C9}">
      <dgm:prSet/>
      <dgm:spPr/>
      <dgm:t>
        <a:bodyPr/>
        <a:lstStyle/>
        <a:p>
          <a:endParaRPr lang="en-US"/>
        </a:p>
      </dgm:t>
    </dgm:pt>
    <dgm:pt modelId="{C27FDFB6-C750-4D55-8592-DD66D67587CB}">
      <dgm:prSet phldrT="[Text]"/>
      <dgm:spPr/>
      <dgm:t>
        <a:bodyPr/>
        <a:lstStyle/>
        <a:p>
          <a:pPr>
            <a:buNone/>
          </a:pPr>
          <a:r>
            <a:rPr lang="en-US" b="0" i="0" dirty="0">
              <a:solidFill>
                <a:schemeClr val="tx1"/>
              </a:solidFill>
            </a:rPr>
            <a:t>Conclusion and Recommendations/Business Decision</a:t>
          </a:r>
          <a:endParaRPr lang="en-US" dirty="0">
            <a:solidFill>
              <a:schemeClr val="tx1"/>
            </a:solidFill>
          </a:endParaRPr>
        </a:p>
      </dgm:t>
    </dgm:pt>
    <dgm:pt modelId="{187F9C06-197F-48C1-9B19-72D98E947525}" type="parTrans" cxnId="{EF03BC35-5B4E-41DB-A7DB-2A51317F27E1}">
      <dgm:prSet/>
      <dgm:spPr/>
      <dgm:t>
        <a:bodyPr/>
        <a:lstStyle/>
        <a:p>
          <a:endParaRPr lang="en-US"/>
        </a:p>
      </dgm:t>
    </dgm:pt>
    <dgm:pt modelId="{65B04C0B-C6EF-4009-9347-26016D7ACA0C}" type="sibTrans" cxnId="{EF03BC35-5B4E-41DB-A7DB-2A51317F27E1}">
      <dgm:prSet/>
      <dgm:spPr/>
      <dgm:t>
        <a:bodyPr/>
        <a:lstStyle/>
        <a:p>
          <a:endParaRPr lang="en-US"/>
        </a:p>
      </dgm:t>
    </dgm:pt>
    <dgm:pt modelId="{14F40FB7-7C63-47AB-8A05-939D44E4B99A}">
      <dgm:prSet/>
      <dgm:spPr/>
      <dgm:t>
        <a:bodyPr/>
        <a:lstStyle/>
        <a:p>
          <a:pPr>
            <a:buNone/>
          </a:pPr>
          <a:r>
            <a:rPr lang="en-US" b="0" i="0" dirty="0">
              <a:solidFill>
                <a:schemeClr val="tx1"/>
              </a:solidFill>
            </a:rPr>
            <a:t>Hypothesis Testing and Decision Making</a:t>
          </a:r>
          <a:endParaRPr lang="en-US" dirty="0">
            <a:solidFill>
              <a:schemeClr val="tx1"/>
            </a:solidFill>
          </a:endParaRPr>
        </a:p>
      </dgm:t>
    </dgm:pt>
    <dgm:pt modelId="{E78A3078-BCE7-4072-AF3E-6E25C4E8EF1D}" type="parTrans" cxnId="{226E2BAF-F9BF-4DBC-BD03-B1DC585B4E6C}">
      <dgm:prSet/>
      <dgm:spPr/>
      <dgm:t>
        <a:bodyPr/>
        <a:lstStyle/>
        <a:p>
          <a:endParaRPr lang="en-US"/>
        </a:p>
      </dgm:t>
    </dgm:pt>
    <dgm:pt modelId="{1CFEF86F-9A76-4ACF-BC0F-9340A1D4FDA1}" type="sibTrans" cxnId="{226E2BAF-F9BF-4DBC-BD03-B1DC585B4E6C}">
      <dgm:prSet/>
      <dgm:spPr/>
      <dgm:t>
        <a:bodyPr/>
        <a:lstStyle/>
        <a:p>
          <a:endParaRPr lang="en-US"/>
        </a:p>
      </dgm:t>
    </dgm:pt>
    <dgm:pt modelId="{B88AEDFB-E48D-49FC-BF11-A02775287D5C}" type="pres">
      <dgm:prSet presAssocID="{07B5B0E7-861B-49F8-AA02-12B565E1E868}" presName="Name0" presStyleCnt="0">
        <dgm:presLayoutVars>
          <dgm:dir/>
          <dgm:animLvl val="lvl"/>
          <dgm:resizeHandles val="exact"/>
        </dgm:presLayoutVars>
      </dgm:prSet>
      <dgm:spPr/>
    </dgm:pt>
    <dgm:pt modelId="{BC6A9DDA-0359-4B5E-90C9-BA8264CC5328}" type="pres">
      <dgm:prSet presAssocID="{3B7A0FFE-CEE7-4FB7-BF3D-38850ACCBE6B}" presName="linNode" presStyleCnt="0"/>
      <dgm:spPr/>
    </dgm:pt>
    <dgm:pt modelId="{4D45B949-F4E8-461B-B70F-95DF36CD2B61}" type="pres">
      <dgm:prSet presAssocID="{3B7A0FFE-CEE7-4FB7-BF3D-38850ACCBE6B}" presName="parentText" presStyleLbl="node1" presStyleIdx="0" presStyleCnt="3" custScaleX="219218" custScaleY="10220" custLinFactNeighborX="-197" custLinFactNeighborY="21326">
        <dgm:presLayoutVars>
          <dgm:chMax val="1"/>
          <dgm:bulletEnabled val="1"/>
        </dgm:presLayoutVars>
      </dgm:prSet>
      <dgm:spPr/>
    </dgm:pt>
    <dgm:pt modelId="{9279DAD0-AE29-4A48-AB0E-49BC614C5145}" type="pres">
      <dgm:prSet presAssocID="{0799172B-FD70-431D-B3CC-CE74FE38A39F}" presName="sp" presStyleCnt="0"/>
      <dgm:spPr/>
    </dgm:pt>
    <dgm:pt modelId="{2E8E06CA-7E67-4064-968B-578F9615D3CF}" type="pres">
      <dgm:prSet presAssocID="{14F40FB7-7C63-47AB-8A05-939D44E4B99A}" presName="linNode" presStyleCnt="0"/>
      <dgm:spPr/>
    </dgm:pt>
    <dgm:pt modelId="{F31A353C-CD70-4D93-855D-859209A802DE}" type="pres">
      <dgm:prSet presAssocID="{14F40FB7-7C63-47AB-8A05-939D44E4B99A}" presName="parentText" presStyleLbl="node1" presStyleIdx="1" presStyleCnt="3" custScaleX="221715" custScaleY="9750" custLinFactNeighborX="-965" custLinFactNeighborY="20728">
        <dgm:presLayoutVars>
          <dgm:chMax val="1"/>
          <dgm:bulletEnabled val="1"/>
        </dgm:presLayoutVars>
      </dgm:prSet>
      <dgm:spPr/>
    </dgm:pt>
    <dgm:pt modelId="{631D936A-8141-402F-80C8-9A43B444ED63}" type="pres">
      <dgm:prSet presAssocID="{1CFEF86F-9A76-4ACF-BC0F-9340A1D4FDA1}" presName="sp" presStyleCnt="0"/>
      <dgm:spPr/>
    </dgm:pt>
    <dgm:pt modelId="{1CD5A891-A6DC-42C7-B41B-1411CE2992F3}" type="pres">
      <dgm:prSet presAssocID="{C27FDFB6-C750-4D55-8592-DD66D67587CB}" presName="linNode" presStyleCnt="0"/>
      <dgm:spPr/>
    </dgm:pt>
    <dgm:pt modelId="{5C230DDA-BFF1-4723-9565-EC8F358B5421}" type="pres">
      <dgm:prSet presAssocID="{C27FDFB6-C750-4D55-8592-DD66D67587CB}" presName="parentText" presStyleLbl="node1" presStyleIdx="2" presStyleCnt="3" custScaleX="222714" custScaleY="10863" custLinFactNeighborX="-683" custLinFactNeighborY="19455">
        <dgm:presLayoutVars>
          <dgm:chMax val="1"/>
          <dgm:bulletEnabled val="1"/>
        </dgm:presLayoutVars>
      </dgm:prSet>
      <dgm:spPr/>
    </dgm:pt>
  </dgm:ptLst>
  <dgm:cxnLst>
    <dgm:cxn modelId="{AB79EE26-5E5C-4F72-A737-7ED9B2E0282B}" type="presOf" srcId="{07B5B0E7-861B-49F8-AA02-12B565E1E868}" destId="{B88AEDFB-E48D-49FC-BF11-A02775287D5C}" srcOrd="0" destOrd="0" presId="urn:microsoft.com/office/officeart/2005/8/layout/vList5"/>
    <dgm:cxn modelId="{EF03BC35-5B4E-41DB-A7DB-2A51317F27E1}" srcId="{07B5B0E7-861B-49F8-AA02-12B565E1E868}" destId="{C27FDFB6-C750-4D55-8592-DD66D67587CB}" srcOrd="2" destOrd="0" parTransId="{187F9C06-197F-48C1-9B19-72D98E947525}" sibTransId="{65B04C0B-C6EF-4009-9347-26016D7ACA0C}"/>
    <dgm:cxn modelId="{E5027949-0E84-4A4E-911F-E9E170B4DD9D}" type="presOf" srcId="{3B7A0FFE-CEE7-4FB7-BF3D-38850ACCBE6B}" destId="{4D45B949-F4E8-461B-B70F-95DF36CD2B61}" srcOrd="0" destOrd="0" presId="urn:microsoft.com/office/officeart/2005/8/layout/vList5"/>
    <dgm:cxn modelId="{9D2E719D-92C5-4369-9556-41AFE9EA56BE}" type="presOf" srcId="{C27FDFB6-C750-4D55-8592-DD66D67587CB}" destId="{5C230DDA-BFF1-4723-9565-EC8F358B5421}" srcOrd="0" destOrd="0" presId="urn:microsoft.com/office/officeart/2005/8/layout/vList5"/>
    <dgm:cxn modelId="{226E2BAF-F9BF-4DBC-BD03-B1DC585B4E6C}" srcId="{07B5B0E7-861B-49F8-AA02-12B565E1E868}" destId="{14F40FB7-7C63-47AB-8A05-939D44E4B99A}" srcOrd="1" destOrd="0" parTransId="{E78A3078-BCE7-4072-AF3E-6E25C4E8EF1D}" sibTransId="{1CFEF86F-9A76-4ACF-BC0F-9340A1D4FDA1}"/>
    <dgm:cxn modelId="{315159E2-9153-43F3-B09A-F93FD19C33C9}" srcId="{07B5B0E7-861B-49F8-AA02-12B565E1E868}" destId="{3B7A0FFE-CEE7-4FB7-BF3D-38850ACCBE6B}" srcOrd="0" destOrd="0" parTransId="{6139BCEB-B4B1-4054-A0AA-9F8E52C38523}" sibTransId="{0799172B-FD70-431D-B3CC-CE74FE38A39F}"/>
    <dgm:cxn modelId="{51C31EE4-58A5-4574-859B-5276FF93CEFE}" type="presOf" srcId="{14F40FB7-7C63-47AB-8A05-939D44E4B99A}" destId="{F31A353C-CD70-4D93-855D-859209A802DE}" srcOrd="0" destOrd="0" presId="urn:microsoft.com/office/officeart/2005/8/layout/vList5"/>
    <dgm:cxn modelId="{95BA9E27-8AEC-47B8-95D2-ED3C75341D12}" type="presParOf" srcId="{B88AEDFB-E48D-49FC-BF11-A02775287D5C}" destId="{BC6A9DDA-0359-4B5E-90C9-BA8264CC5328}" srcOrd="0" destOrd="0" presId="urn:microsoft.com/office/officeart/2005/8/layout/vList5"/>
    <dgm:cxn modelId="{997E22AC-5E7A-4E90-A9AC-990FACD0F3C0}" type="presParOf" srcId="{BC6A9DDA-0359-4B5E-90C9-BA8264CC5328}" destId="{4D45B949-F4E8-461B-B70F-95DF36CD2B61}" srcOrd="0" destOrd="0" presId="urn:microsoft.com/office/officeart/2005/8/layout/vList5"/>
    <dgm:cxn modelId="{00FB3897-520A-4A3D-946D-5D4E622A3474}" type="presParOf" srcId="{B88AEDFB-E48D-49FC-BF11-A02775287D5C}" destId="{9279DAD0-AE29-4A48-AB0E-49BC614C5145}" srcOrd="1" destOrd="0" presId="urn:microsoft.com/office/officeart/2005/8/layout/vList5"/>
    <dgm:cxn modelId="{FFD01369-FE75-42A3-B8B8-CA63904A5FA0}" type="presParOf" srcId="{B88AEDFB-E48D-49FC-BF11-A02775287D5C}" destId="{2E8E06CA-7E67-4064-968B-578F9615D3CF}" srcOrd="2" destOrd="0" presId="urn:microsoft.com/office/officeart/2005/8/layout/vList5"/>
    <dgm:cxn modelId="{8AE6861A-F1C9-4E1C-9273-AC2B99668C7D}" type="presParOf" srcId="{2E8E06CA-7E67-4064-968B-578F9615D3CF}" destId="{F31A353C-CD70-4D93-855D-859209A802DE}" srcOrd="0" destOrd="0" presId="urn:microsoft.com/office/officeart/2005/8/layout/vList5"/>
    <dgm:cxn modelId="{00E2C4E0-0CD7-43F2-B1BA-BE069DB3896B}" type="presParOf" srcId="{B88AEDFB-E48D-49FC-BF11-A02775287D5C}" destId="{631D936A-8141-402F-80C8-9A43B444ED63}" srcOrd="3" destOrd="0" presId="urn:microsoft.com/office/officeart/2005/8/layout/vList5"/>
    <dgm:cxn modelId="{D4F29833-4A8F-43DB-BEDB-163E1847C808}" type="presParOf" srcId="{B88AEDFB-E48D-49FC-BF11-A02775287D5C}" destId="{1CD5A891-A6DC-42C7-B41B-1411CE2992F3}" srcOrd="4" destOrd="0" presId="urn:microsoft.com/office/officeart/2005/8/layout/vList5"/>
    <dgm:cxn modelId="{ACEE579E-D8D6-4D17-825F-AF71B4C1651C}" type="presParOf" srcId="{1CD5A891-A6DC-42C7-B41B-1411CE2992F3}" destId="{5C230DDA-BFF1-4723-9565-EC8F358B5421}"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4BE08D-4B6A-4BFB-8266-A3A019FC66CA}" type="doc">
      <dgm:prSet loTypeId="urn:microsoft.com/office/officeart/2005/8/layout/hierarchy1" loCatId="hierarchy" qsTypeId="urn:microsoft.com/office/officeart/2005/8/quickstyle/simple5" qsCatId="simple" csTypeId="urn:microsoft.com/office/officeart/2005/8/colors/accent5_2" csCatId="accent5" phldr="1"/>
      <dgm:spPr/>
      <dgm:t>
        <a:bodyPr/>
        <a:lstStyle/>
        <a:p>
          <a:endParaRPr lang="en-US"/>
        </a:p>
      </dgm:t>
    </dgm:pt>
    <dgm:pt modelId="{4EE8D9A1-2D67-43B8-8291-A07EDFF0DDB6}">
      <dgm:prSet phldrT="[Text]" phldr="0"/>
      <dgm:spPr/>
      <dgm:t>
        <a:bodyPr/>
        <a:lstStyle/>
        <a:p>
          <a:r>
            <a:rPr lang="en-US" dirty="0">
              <a:latin typeface="Calibri" panose="020F0502020204030204" pitchFamily="34" charset="0"/>
              <a:ea typeface="Calibri" panose="020F0502020204030204" pitchFamily="34" charset="0"/>
              <a:cs typeface="Calibri" panose="020F0502020204030204" pitchFamily="34" charset="0"/>
            </a:rPr>
            <a:t>EPIC</a:t>
          </a:r>
        </a:p>
      </dgm:t>
    </dgm:pt>
    <dgm:pt modelId="{2FD69B38-CAEE-4B14-9E64-A5F16689F059}" type="parTrans" cxnId="{4865715A-8FDA-4F47-8F12-0E527354CA2B}">
      <dgm:prSet/>
      <dgm:spPr/>
      <dgm:t>
        <a:bodyPr/>
        <a:lstStyle/>
        <a:p>
          <a:endParaRPr lang="en-US"/>
        </a:p>
      </dgm:t>
    </dgm:pt>
    <dgm:pt modelId="{6E57BA85-0239-4FC9-8CB6-9998F618436F}" type="sibTrans" cxnId="{4865715A-8FDA-4F47-8F12-0E527354CA2B}">
      <dgm:prSet/>
      <dgm:spPr/>
      <dgm:t>
        <a:bodyPr/>
        <a:lstStyle/>
        <a:p>
          <a:endParaRPr lang="en-US"/>
        </a:p>
      </dgm:t>
    </dgm:pt>
    <dgm:pt modelId="{4BAC42E3-5021-4618-BCE7-F453CD3418FC}">
      <dgm:prSet phldrT="[Text]" phldr="0"/>
      <dgm:spPr/>
      <dgm:t>
        <a:bodyPr/>
        <a:lstStyle/>
        <a:p>
          <a:r>
            <a:rPr lang="en-US">
              <a:latin typeface="Calibri" panose="020F0502020204030204" pitchFamily="34" charset="0"/>
              <a:ea typeface="Calibri" panose="020F0502020204030204" pitchFamily="34" charset="0"/>
              <a:cs typeface="Calibri" panose="020F0502020204030204" pitchFamily="34" charset="0"/>
            </a:rPr>
            <a:t>Story</a:t>
          </a:r>
        </a:p>
      </dgm:t>
    </dgm:pt>
    <dgm:pt modelId="{88B8678D-C8D2-4A59-88E1-EDCE0E8478C7}" type="parTrans" cxnId="{206C0A43-D585-469D-A603-A1880F7FD589}">
      <dgm:prSet/>
      <dgm:spPr/>
      <dgm:t>
        <a:bodyPr/>
        <a:lstStyle/>
        <a:p>
          <a:endParaRPr lang="en-US"/>
        </a:p>
      </dgm:t>
    </dgm:pt>
    <dgm:pt modelId="{500E3FE6-1C2C-48BF-85D9-30CC57813A5A}" type="sibTrans" cxnId="{206C0A43-D585-469D-A603-A1880F7FD589}">
      <dgm:prSet/>
      <dgm:spPr/>
      <dgm:t>
        <a:bodyPr/>
        <a:lstStyle/>
        <a:p>
          <a:endParaRPr lang="en-US"/>
        </a:p>
      </dgm:t>
    </dgm:pt>
    <dgm:pt modelId="{3B040156-D8FA-4A0F-B030-CD95E9079DBD}">
      <dgm:prSet phldrT="[Text]" phldr="0"/>
      <dgm:spPr/>
      <dgm:t>
        <a:bodyPr/>
        <a:lstStyle/>
        <a:p>
          <a:r>
            <a:rPr lang="en-US">
              <a:latin typeface="Calibri" panose="020F0502020204030204" pitchFamily="34" charset="0"/>
              <a:ea typeface="Calibri" panose="020F0502020204030204" pitchFamily="34" charset="0"/>
              <a:cs typeface="Calibri" panose="020F0502020204030204" pitchFamily="34" charset="0"/>
            </a:rPr>
            <a:t>Task</a:t>
          </a:r>
        </a:p>
      </dgm:t>
    </dgm:pt>
    <dgm:pt modelId="{2A9EB48B-7D25-4B64-9BB4-8F46D8C587CD}" type="parTrans" cxnId="{E4927D3C-E006-453C-AC66-12A7F55E6177}">
      <dgm:prSet/>
      <dgm:spPr/>
      <dgm:t>
        <a:bodyPr/>
        <a:lstStyle/>
        <a:p>
          <a:endParaRPr lang="en-US"/>
        </a:p>
      </dgm:t>
    </dgm:pt>
    <dgm:pt modelId="{8008370D-EDE2-4FE0-8DF6-7B2954D02B67}" type="sibTrans" cxnId="{E4927D3C-E006-453C-AC66-12A7F55E6177}">
      <dgm:prSet/>
      <dgm:spPr/>
      <dgm:t>
        <a:bodyPr/>
        <a:lstStyle/>
        <a:p>
          <a:endParaRPr lang="en-US"/>
        </a:p>
      </dgm:t>
    </dgm:pt>
    <dgm:pt modelId="{1622E0C9-8FF9-481C-B505-40B665958E78}" type="pres">
      <dgm:prSet presAssocID="{CB4BE08D-4B6A-4BFB-8266-A3A019FC66CA}" presName="hierChild1" presStyleCnt="0">
        <dgm:presLayoutVars>
          <dgm:chPref val="1"/>
          <dgm:dir/>
          <dgm:animOne val="branch"/>
          <dgm:animLvl val="lvl"/>
          <dgm:resizeHandles/>
        </dgm:presLayoutVars>
      </dgm:prSet>
      <dgm:spPr/>
    </dgm:pt>
    <dgm:pt modelId="{15E98B1D-E2EC-41E8-A71B-F83C4731CA33}" type="pres">
      <dgm:prSet presAssocID="{4EE8D9A1-2D67-43B8-8291-A07EDFF0DDB6}" presName="hierRoot1" presStyleCnt="0"/>
      <dgm:spPr/>
    </dgm:pt>
    <dgm:pt modelId="{C178D9F7-B760-405C-95AF-122A56639E7D}" type="pres">
      <dgm:prSet presAssocID="{4EE8D9A1-2D67-43B8-8291-A07EDFF0DDB6}" presName="composite" presStyleCnt="0"/>
      <dgm:spPr/>
    </dgm:pt>
    <dgm:pt modelId="{1C861949-8C94-4ABF-B36A-6CE26C9679E4}" type="pres">
      <dgm:prSet presAssocID="{4EE8D9A1-2D67-43B8-8291-A07EDFF0DDB6}" presName="background" presStyleLbl="node0" presStyleIdx="0" presStyleCnt="3"/>
      <dgm:spPr/>
    </dgm:pt>
    <dgm:pt modelId="{64D660FE-D05A-4449-AEF4-50E9D59AC764}" type="pres">
      <dgm:prSet presAssocID="{4EE8D9A1-2D67-43B8-8291-A07EDFF0DDB6}" presName="text" presStyleLbl="fgAcc0" presStyleIdx="0" presStyleCnt="3">
        <dgm:presLayoutVars>
          <dgm:chPref val="3"/>
        </dgm:presLayoutVars>
      </dgm:prSet>
      <dgm:spPr/>
    </dgm:pt>
    <dgm:pt modelId="{07248E86-A43D-45A9-88E1-5D4B5E4D6DBA}" type="pres">
      <dgm:prSet presAssocID="{4EE8D9A1-2D67-43B8-8291-A07EDFF0DDB6}" presName="hierChild2" presStyleCnt="0"/>
      <dgm:spPr/>
    </dgm:pt>
    <dgm:pt modelId="{40673AFF-3BE1-4DEC-84FE-A8B312142D61}" type="pres">
      <dgm:prSet presAssocID="{4BAC42E3-5021-4618-BCE7-F453CD3418FC}" presName="hierRoot1" presStyleCnt="0"/>
      <dgm:spPr/>
    </dgm:pt>
    <dgm:pt modelId="{F6618B3C-AD0A-46F2-9D76-FD2B6E9DA5AF}" type="pres">
      <dgm:prSet presAssocID="{4BAC42E3-5021-4618-BCE7-F453CD3418FC}" presName="composite" presStyleCnt="0"/>
      <dgm:spPr/>
    </dgm:pt>
    <dgm:pt modelId="{89404E7C-B391-4AC4-9D9F-A70729A874EE}" type="pres">
      <dgm:prSet presAssocID="{4BAC42E3-5021-4618-BCE7-F453CD3418FC}" presName="background" presStyleLbl="node0" presStyleIdx="1" presStyleCnt="3"/>
      <dgm:spPr/>
    </dgm:pt>
    <dgm:pt modelId="{D624DEFE-8349-4AB5-8EC8-BC4BCBBEC1F7}" type="pres">
      <dgm:prSet presAssocID="{4BAC42E3-5021-4618-BCE7-F453CD3418FC}" presName="text" presStyleLbl="fgAcc0" presStyleIdx="1" presStyleCnt="3">
        <dgm:presLayoutVars>
          <dgm:chPref val="3"/>
        </dgm:presLayoutVars>
      </dgm:prSet>
      <dgm:spPr/>
    </dgm:pt>
    <dgm:pt modelId="{27386E91-6E99-4278-BE05-2369BA77B26F}" type="pres">
      <dgm:prSet presAssocID="{4BAC42E3-5021-4618-BCE7-F453CD3418FC}" presName="hierChild2" presStyleCnt="0"/>
      <dgm:spPr/>
    </dgm:pt>
    <dgm:pt modelId="{78C2C7DB-6340-4586-8018-03E9E09A63CE}" type="pres">
      <dgm:prSet presAssocID="{3B040156-D8FA-4A0F-B030-CD95E9079DBD}" presName="hierRoot1" presStyleCnt="0"/>
      <dgm:spPr/>
    </dgm:pt>
    <dgm:pt modelId="{71A8E5CD-5D84-431A-B00E-D3BC5181B3CB}" type="pres">
      <dgm:prSet presAssocID="{3B040156-D8FA-4A0F-B030-CD95E9079DBD}" presName="composite" presStyleCnt="0"/>
      <dgm:spPr/>
    </dgm:pt>
    <dgm:pt modelId="{5736C9D0-1911-45A2-848A-6F75C3E7B073}" type="pres">
      <dgm:prSet presAssocID="{3B040156-D8FA-4A0F-B030-CD95E9079DBD}" presName="background" presStyleLbl="node0" presStyleIdx="2" presStyleCnt="3"/>
      <dgm:spPr/>
    </dgm:pt>
    <dgm:pt modelId="{B8D56A10-CD3D-48E2-B5CD-8A4F98AB5A14}" type="pres">
      <dgm:prSet presAssocID="{3B040156-D8FA-4A0F-B030-CD95E9079DBD}" presName="text" presStyleLbl="fgAcc0" presStyleIdx="2" presStyleCnt="3">
        <dgm:presLayoutVars>
          <dgm:chPref val="3"/>
        </dgm:presLayoutVars>
      </dgm:prSet>
      <dgm:spPr/>
    </dgm:pt>
    <dgm:pt modelId="{02A4C557-A2FF-466D-A363-A600CF80667E}" type="pres">
      <dgm:prSet presAssocID="{3B040156-D8FA-4A0F-B030-CD95E9079DBD}" presName="hierChild2" presStyleCnt="0"/>
      <dgm:spPr/>
    </dgm:pt>
  </dgm:ptLst>
  <dgm:cxnLst>
    <dgm:cxn modelId="{E4927D3C-E006-453C-AC66-12A7F55E6177}" srcId="{CB4BE08D-4B6A-4BFB-8266-A3A019FC66CA}" destId="{3B040156-D8FA-4A0F-B030-CD95E9079DBD}" srcOrd="2" destOrd="0" parTransId="{2A9EB48B-7D25-4B64-9BB4-8F46D8C587CD}" sibTransId="{8008370D-EDE2-4FE0-8DF6-7B2954D02B67}"/>
    <dgm:cxn modelId="{206C0A43-D585-469D-A603-A1880F7FD589}" srcId="{CB4BE08D-4B6A-4BFB-8266-A3A019FC66CA}" destId="{4BAC42E3-5021-4618-BCE7-F453CD3418FC}" srcOrd="1" destOrd="0" parTransId="{88B8678D-C8D2-4A59-88E1-EDCE0E8478C7}" sibTransId="{500E3FE6-1C2C-48BF-85D9-30CC57813A5A}"/>
    <dgm:cxn modelId="{4865715A-8FDA-4F47-8F12-0E527354CA2B}" srcId="{CB4BE08D-4B6A-4BFB-8266-A3A019FC66CA}" destId="{4EE8D9A1-2D67-43B8-8291-A07EDFF0DDB6}" srcOrd="0" destOrd="0" parTransId="{2FD69B38-CAEE-4B14-9E64-A5F16689F059}" sibTransId="{6E57BA85-0239-4FC9-8CB6-9998F618436F}"/>
    <dgm:cxn modelId="{903B678A-19D4-40AE-A218-5A84A8BF78A4}" type="presOf" srcId="{4BAC42E3-5021-4618-BCE7-F453CD3418FC}" destId="{D624DEFE-8349-4AB5-8EC8-BC4BCBBEC1F7}" srcOrd="0" destOrd="0" presId="urn:microsoft.com/office/officeart/2005/8/layout/hierarchy1"/>
    <dgm:cxn modelId="{F65A86CD-4F48-4354-ACAB-2C8635D7CAF4}" type="presOf" srcId="{4EE8D9A1-2D67-43B8-8291-A07EDFF0DDB6}" destId="{64D660FE-D05A-4449-AEF4-50E9D59AC764}" srcOrd="0" destOrd="0" presId="urn:microsoft.com/office/officeart/2005/8/layout/hierarchy1"/>
    <dgm:cxn modelId="{BBFE60D1-4945-496A-BCD3-6B84743D71C4}" type="presOf" srcId="{CB4BE08D-4B6A-4BFB-8266-A3A019FC66CA}" destId="{1622E0C9-8FF9-481C-B505-40B665958E78}" srcOrd="0" destOrd="0" presId="urn:microsoft.com/office/officeart/2005/8/layout/hierarchy1"/>
    <dgm:cxn modelId="{20C9D7F9-28A9-43E6-A491-731ADD93277F}" type="presOf" srcId="{3B040156-D8FA-4A0F-B030-CD95E9079DBD}" destId="{B8D56A10-CD3D-48E2-B5CD-8A4F98AB5A14}" srcOrd="0" destOrd="0" presId="urn:microsoft.com/office/officeart/2005/8/layout/hierarchy1"/>
    <dgm:cxn modelId="{B5DD96C4-7638-403F-9811-22B0A7BE64ED}" type="presParOf" srcId="{1622E0C9-8FF9-481C-B505-40B665958E78}" destId="{15E98B1D-E2EC-41E8-A71B-F83C4731CA33}" srcOrd="0" destOrd="0" presId="urn:microsoft.com/office/officeart/2005/8/layout/hierarchy1"/>
    <dgm:cxn modelId="{5B7F3AAF-A73E-4FE7-8000-1F3B0CEA3972}" type="presParOf" srcId="{15E98B1D-E2EC-41E8-A71B-F83C4731CA33}" destId="{C178D9F7-B760-405C-95AF-122A56639E7D}" srcOrd="0" destOrd="0" presId="urn:microsoft.com/office/officeart/2005/8/layout/hierarchy1"/>
    <dgm:cxn modelId="{3A046DB0-7145-470F-B59D-4F9397293B1A}" type="presParOf" srcId="{C178D9F7-B760-405C-95AF-122A56639E7D}" destId="{1C861949-8C94-4ABF-B36A-6CE26C9679E4}" srcOrd="0" destOrd="0" presId="urn:microsoft.com/office/officeart/2005/8/layout/hierarchy1"/>
    <dgm:cxn modelId="{CAF891BE-4ED0-4093-BF19-CECAAEB2C177}" type="presParOf" srcId="{C178D9F7-B760-405C-95AF-122A56639E7D}" destId="{64D660FE-D05A-4449-AEF4-50E9D59AC764}" srcOrd="1" destOrd="0" presId="urn:microsoft.com/office/officeart/2005/8/layout/hierarchy1"/>
    <dgm:cxn modelId="{BCF6B57D-15A5-46D7-8420-4DE4E19AB3F9}" type="presParOf" srcId="{15E98B1D-E2EC-41E8-A71B-F83C4731CA33}" destId="{07248E86-A43D-45A9-88E1-5D4B5E4D6DBA}" srcOrd="1" destOrd="0" presId="urn:microsoft.com/office/officeart/2005/8/layout/hierarchy1"/>
    <dgm:cxn modelId="{E97B562C-0EE2-4984-882E-2AD4CB3F384A}" type="presParOf" srcId="{1622E0C9-8FF9-481C-B505-40B665958E78}" destId="{40673AFF-3BE1-4DEC-84FE-A8B312142D61}" srcOrd="1" destOrd="0" presId="urn:microsoft.com/office/officeart/2005/8/layout/hierarchy1"/>
    <dgm:cxn modelId="{8B3A54DB-0C6E-4426-96A0-ABDC5BEB1BCA}" type="presParOf" srcId="{40673AFF-3BE1-4DEC-84FE-A8B312142D61}" destId="{F6618B3C-AD0A-46F2-9D76-FD2B6E9DA5AF}" srcOrd="0" destOrd="0" presId="urn:microsoft.com/office/officeart/2005/8/layout/hierarchy1"/>
    <dgm:cxn modelId="{9625F9D3-F146-4D98-ABFC-2A0D534BD031}" type="presParOf" srcId="{F6618B3C-AD0A-46F2-9D76-FD2B6E9DA5AF}" destId="{89404E7C-B391-4AC4-9D9F-A70729A874EE}" srcOrd="0" destOrd="0" presId="urn:microsoft.com/office/officeart/2005/8/layout/hierarchy1"/>
    <dgm:cxn modelId="{1BDBC715-5745-4D26-91C2-0F03E392B328}" type="presParOf" srcId="{F6618B3C-AD0A-46F2-9D76-FD2B6E9DA5AF}" destId="{D624DEFE-8349-4AB5-8EC8-BC4BCBBEC1F7}" srcOrd="1" destOrd="0" presId="urn:microsoft.com/office/officeart/2005/8/layout/hierarchy1"/>
    <dgm:cxn modelId="{AF24E6A8-CC44-4529-8DCD-636A96F0E179}" type="presParOf" srcId="{40673AFF-3BE1-4DEC-84FE-A8B312142D61}" destId="{27386E91-6E99-4278-BE05-2369BA77B26F}" srcOrd="1" destOrd="0" presId="urn:microsoft.com/office/officeart/2005/8/layout/hierarchy1"/>
    <dgm:cxn modelId="{E451ACBF-F63E-49F2-BBB0-FD155EB0A9AC}" type="presParOf" srcId="{1622E0C9-8FF9-481C-B505-40B665958E78}" destId="{78C2C7DB-6340-4586-8018-03E9E09A63CE}" srcOrd="2" destOrd="0" presId="urn:microsoft.com/office/officeart/2005/8/layout/hierarchy1"/>
    <dgm:cxn modelId="{E567EECF-D4BB-4E0C-8923-CE6A7E3737F9}" type="presParOf" srcId="{78C2C7DB-6340-4586-8018-03E9E09A63CE}" destId="{71A8E5CD-5D84-431A-B00E-D3BC5181B3CB}" srcOrd="0" destOrd="0" presId="urn:microsoft.com/office/officeart/2005/8/layout/hierarchy1"/>
    <dgm:cxn modelId="{DC58AE6C-65BF-41F1-A407-22FCE2E99062}" type="presParOf" srcId="{71A8E5CD-5D84-431A-B00E-D3BC5181B3CB}" destId="{5736C9D0-1911-45A2-848A-6F75C3E7B073}" srcOrd="0" destOrd="0" presId="urn:microsoft.com/office/officeart/2005/8/layout/hierarchy1"/>
    <dgm:cxn modelId="{38B1FD94-2C8A-498E-81B3-F1B3ED9C90B1}" type="presParOf" srcId="{71A8E5CD-5D84-431A-B00E-D3BC5181B3CB}" destId="{B8D56A10-CD3D-48E2-B5CD-8A4F98AB5A14}" srcOrd="1" destOrd="0" presId="urn:microsoft.com/office/officeart/2005/8/layout/hierarchy1"/>
    <dgm:cxn modelId="{BAF89959-F8B6-4B23-B207-A23B91C6682A}" type="presParOf" srcId="{78C2C7DB-6340-4586-8018-03E9E09A63CE}" destId="{02A4C557-A2FF-466D-A363-A600CF80667E}"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1271A2-7BF6-4396-A159-6438BCD522FD}"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8080D7D9-CEF6-43DE-823B-05AAAF5774CB}">
      <dgm:prSet phldrT="[Text]" custT="1"/>
      <dgm:spPr/>
      <dgm:t>
        <a:bodyPr/>
        <a:lstStyle/>
        <a:p>
          <a:pPr>
            <a:buNone/>
          </a:pPr>
          <a:r>
            <a:rPr lang="en-US" sz="3200" b="0" i="0" baseline="0" dirty="0">
              <a:solidFill>
                <a:schemeClr val="tx1"/>
              </a:solidFill>
            </a:rPr>
            <a:t>Data </a:t>
          </a:r>
          <a:r>
            <a:rPr lang="en-US" sz="3200" b="0" i="0" dirty="0">
              <a:solidFill>
                <a:schemeClr val="tx1"/>
              </a:solidFill>
            </a:rPr>
            <a:t>Preparation</a:t>
          </a:r>
          <a:endParaRPr lang="en-US" sz="3200" baseline="0" dirty="0">
            <a:solidFill>
              <a:schemeClr val="tx1"/>
            </a:solidFill>
          </a:endParaRPr>
        </a:p>
      </dgm:t>
    </dgm:pt>
    <dgm:pt modelId="{223831DE-AAAA-47DD-8504-39BD61153E46}" type="parTrans" cxnId="{546D6BE7-343A-4917-B489-012CF92DF023}">
      <dgm:prSet/>
      <dgm:spPr/>
      <dgm:t>
        <a:bodyPr/>
        <a:lstStyle/>
        <a:p>
          <a:endParaRPr lang="en-US"/>
        </a:p>
      </dgm:t>
    </dgm:pt>
    <dgm:pt modelId="{7FB2B7E7-3633-4393-A710-E40FF8C7AD04}" type="sibTrans" cxnId="{546D6BE7-343A-4917-B489-012CF92DF023}">
      <dgm:prSet/>
      <dgm:spPr/>
      <dgm:t>
        <a:bodyPr/>
        <a:lstStyle/>
        <a:p>
          <a:endParaRPr lang="en-US"/>
        </a:p>
      </dgm:t>
    </dgm:pt>
    <dgm:pt modelId="{C41DEAAA-890C-4604-8084-60F899CCC093}">
      <dgm:prSet phldrT="[Text]" custT="1"/>
      <dgm:spPr/>
      <dgm:t>
        <a:bodyPr/>
        <a:lstStyle/>
        <a:p>
          <a:pPr>
            <a:buNone/>
          </a:pPr>
          <a:r>
            <a:rPr lang="en-US" sz="3200" b="0" i="0" dirty="0">
              <a:solidFill>
                <a:schemeClr val="tx1"/>
              </a:solidFill>
            </a:rPr>
            <a:t>Data Loading</a:t>
          </a:r>
          <a:endParaRPr lang="en-US" sz="3200" dirty="0">
            <a:solidFill>
              <a:schemeClr val="tx1"/>
            </a:solidFill>
          </a:endParaRPr>
        </a:p>
      </dgm:t>
    </dgm:pt>
    <dgm:pt modelId="{BC685AC2-4493-4C78-9FC6-044487E77259}" type="parTrans" cxnId="{F08E19C7-0DB9-4B75-BCED-1A89520647D5}">
      <dgm:prSet/>
      <dgm:spPr/>
      <dgm:t>
        <a:bodyPr/>
        <a:lstStyle/>
        <a:p>
          <a:endParaRPr lang="en-US"/>
        </a:p>
      </dgm:t>
    </dgm:pt>
    <dgm:pt modelId="{FE8B4FA3-D88E-4D51-8296-734328BA37F7}" type="sibTrans" cxnId="{F08E19C7-0DB9-4B75-BCED-1A89520647D5}">
      <dgm:prSet/>
      <dgm:spPr/>
      <dgm:t>
        <a:bodyPr/>
        <a:lstStyle/>
        <a:p>
          <a:endParaRPr lang="en-US"/>
        </a:p>
      </dgm:t>
    </dgm:pt>
    <dgm:pt modelId="{FBFD1699-1262-4193-86D4-673AE2D5DF1C}">
      <dgm:prSet phldrT="[Text]" custT="1"/>
      <dgm:spPr/>
      <dgm:t>
        <a:bodyPr/>
        <a:lstStyle/>
        <a:p>
          <a:pPr>
            <a:buNone/>
          </a:pPr>
          <a:r>
            <a:rPr lang="en-US" sz="3200" b="0" i="0" dirty="0">
              <a:solidFill>
                <a:schemeClr val="tx1"/>
              </a:solidFill>
            </a:rPr>
            <a:t>Data Exploration</a:t>
          </a:r>
          <a:endParaRPr lang="en-US" sz="3200" dirty="0">
            <a:solidFill>
              <a:schemeClr val="tx1"/>
            </a:solidFill>
          </a:endParaRPr>
        </a:p>
      </dgm:t>
    </dgm:pt>
    <dgm:pt modelId="{12A5FE08-58DE-4816-9CEE-7B2F6DE4AB9C}" type="parTrans" cxnId="{56AA7D45-4192-4440-B87C-A0162722C161}">
      <dgm:prSet/>
      <dgm:spPr/>
      <dgm:t>
        <a:bodyPr/>
        <a:lstStyle/>
        <a:p>
          <a:endParaRPr lang="en-US"/>
        </a:p>
      </dgm:t>
    </dgm:pt>
    <dgm:pt modelId="{CB27215F-EE71-473C-A605-89E3E0947FD7}" type="sibTrans" cxnId="{56AA7D45-4192-4440-B87C-A0162722C161}">
      <dgm:prSet/>
      <dgm:spPr/>
      <dgm:t>
        <a:bodyPr/>
        <a:lstStyle/>
        <a:p>
          <a:endParaRPr lang="en-US"/>
        </a:p>
      </dgm:t>
    </dgm:pt>
    <dgm:pt modelId="{BADE7CDA-ADD9-4925-BAC7-17578581DB41}">
      <dgm:prSet phldrT="[Text]" custT="1"/>
      <dgm:spPr/>
      <dgm:t>
        <a:bodyPr/>
        <a:lstStyle/>
        <a:p>
          <a:pPr>
            <a:buNone/>
          </a:pPr>
          <a:r>
            <a:rPr lang="en-US" sz="3200" b="0" i="0" dirty="0">
              <a:solidFill>
                <a:schemeClr val="tx1"/>
              </a:solidFill>
            </a:rPr>
            <a:t>Data Cleaning</a:t>
          </a:r>
          <a:endParaRPr lang="en-US" sz="3200" dirty="0">
            <a:solidFill>
              <a:schemeClr val="tx1"/>
            </a:solidFill>
          </a:endParaRPr>
        </a:p>
      </dgm:t>
    </dgm:pt>
    <dgm:pt modelId="{BB9A35F7-B59F-4702-B8AE-6A9BCDD24B08}" type="parTrans" cxnId="{09130401-0F6F-47A2-92A7-6C3FE4B7548F}">
      <dgm:prSet/>
      <dgm:spPr/>
      <dgm:t>
        <a:bodyPr/>
        <a:lstStyle/>
        <a:p>
          <a:endParaRPr lang="en-US"/>
        </a:p>
      </dgm:t>
    </dgm:pt>
    <dgm:pt modelId="{93D54D79-520D-4704-98BC-B8BDF547E0AF}" type="sibTrans" cxnId="{09130401-0F6F-47A2-92A7-6C3FE4B7548F}">
      <dgm:prSet/>
      <dgm:spPr/>
      <dgm:t>
        <a:bodyPr/>
        <a:lstStyle/>
        <a:p>
          <a:endParaRPr lang="en-US"/>
        </a:p>
      </dgm:t>
    </dgm:pt>
    <dgm:pt modelId="{A2BC0153-AD18-46B0-A63B-1F5538ECDBF7}">
      <dgm:prSet/>
      <dgm:spPr/>
    </dgm:pt>
    <dgm:pt modelId="{0C8FEF47-0E49-4558-96ED-5074BB11D11C}" type="parTrans" cxnId="{1EDC5061-6F38-4BA6-9AF8-FAE1DBC5C505}">
      <dgm:prSet/>
      <dgm:spPr/>
      <dgm:t>
        <a:bodyPr/>
        <a:lstStyle/>
        <a:p>
          <a:endParaRPr lang="en-US"/>
        </a:p>
      </dgm:t>
    </dgm:pt>
    <dgm:pt modelId="{A5C904C4-2C01-41CB-9882-E9319D11C739}" type="sibTrans" cxnId="{1EDC5061-6F38-4BA6-9AF8-FAE1DBC5C505}">
      <dgm:prSet/>
      <dgm:spPr/>
      <dgm:t>
        <a:bodyPr/>
        <a:lstStyle/>
        <a:p>
          <a:endParaRPr lang="en-US"/>
        </a:p>
      </dgm:t>
    </dgm:pt>
    <dgm:pt modelId="{8B98E715-57B9-4629-B876-9CDED810A91D}" type="pres">
      <dgm:prSet presAssocID="{061271A2-7BF6-4396-A159-6438BCD522FD}" presName="cycle" presStyleCnt="0">
        <dgm:presLayoutVars>
          <dgm:chMax val="1"/>
          <dgm:dir/>
          <dgm:animLvl val="ctr"/>
          <dgm:resizeHandles val="exact"/>
        </dgm:presLayoutVars>
      </dgm:prSet>
      <dgm:spPr/>
    </dgm:pt>
    <dgm:pt modelId="{37668299-6043-4529-8E94-7BD8C2535F5F}" type="pres">
      <dgm:prSet presAssocID="{8080D7D9-CEF6-43DE-823B-05AAAF5774CB}" presName="centerShape" presStyleLbl="node0" presStyleIdx="0" presStyleCnt="1" custScaleX="158490" custScaleY="118521" custLinFactNeighborX="5315" custLinFactNeighborY="171"/>
      <dgm:spPr/>
    </dgm:pt>
    <dgm:pt modelId="{70B77097-94BD-4D62-A81A-FB9C3398F0B1}" type="pres">
      <dgm:prSet presAssocID="{BC685AC2-4493-4C78-9FC6-044487E77259}" presName="Name9" presStyleLbl="parChTrans1D2" presStyleIdx="0" presStyleCnt="3"/>
      <dgm:spPr/>
    </dgm:pt>
    <dgm:pt modelId="{CEE65532-9E37-4FB6-809C-53F7C1CCA0A9}" type="pres">
      <dgm:prSet presAssocID="{BC685AC2-4493-4C78-9FC6-044487E77259}" presName="connTx" presStyleLbl="parChTrans1D2" presStyleIdx="0" presStyleCnt="3"/>
      <dgm:spPr/>
    </dgm:pt>
    <dgm:pt modelId="{0B0DF5EB-F2E5-4D17-9632-27F70D6F8D64}" type="pres">
      <dgm:prSet presAssocID="{C41DEAAA-890C-4604-8084-60F899CCC093}" presName="node" presStyleLbl="node1" presStyleIdx="0" presStyleCnt="3" custScaleX="142809" custScaleY="70554" custRadScaleRad="102836" custRadScaleInc="11424">
        <dgm:presLayoutVars>
          <dgm:bulletEnabled val="1"/>
        </dgm:presLayoutVars>
      </dgm:prSet>
      <dgm:spPr/>
    </dgm:pt>
    <dgm:pt modelId="{3A5F3C64-CCB4-4929-A7A6-CE7E917A4175}" type="pres">
      <dgm:prSet presAssocID="{12A5FE08-58DE-4816-9CEE-7B2F6DE4AB9C}" presName="Name9" presStyleLbl="parChTrans1D2" presStyleIdx="1" presStyleCnt="3"/>
      <dgm:spPr/>
    </dgm:pt>
    <dgm:pt modelId="{4D160DD9-A98F-47F7-900D-3A197606AA8A}" type="pres">
      <dgm:prSet presAssocID="{12A5FE08-58DE-4816-9CEE-7B2F6DE4AB9C}" presName="connTx" presStyleLbl="parChTrans1D2" presStyleIdx="1" presStyleCnt="3"/>
      <dgm:spPr/>
    </dgm:pt>
    <dgm:pt modelId="{F142A8B1-7B50-41E0-B9AC-27E5CB7CEBF9}" type="pres">
      <dgm:prSet presAssocID="{FBFD1699-1262-4193-86D4-673AE2D5DF1C}" presName="node" presStyleLbl="node1" presStyleIdx="1" presStyleCnt="3" custScaleX="136483" custScaleY="73069" custRadScaleRad="162597" custRadScaleInc="-2091">
        <dgm:presLayoutVars>
          <dgm:bulletEnabled val="1"/>
        </dgm:presLayoutVars>
      </dgm:prSet>
      <dgm:spPr/>
    </dgm:pt>
    <dgm:pt modelId="{9F1E0037-B55B-42F8-A410-7A9A73A3068D}" type="pres">
      <dgm:prSet presAssocID="{BB9A35F7-B59F-4702-B8AE-6A9BCDD24B08}" presName="Name9" presStyleLbl="parChTrans1D2" presStyleIdx="2" presStyleCnt="3"/>
      <dgm:spPr/>
    </dgm:pt>
    <dgm:pt modelId="{6CE4ABBD-E078-40F3-804C-9C5387AA1907}" type="pres">
      <dgm:prSet presAssocID="{BB9A35F7-B59F-4702-B8AE-6A9BCDD24B08}" presName="connTx" presStyleLbl="parChTrans1D2" presStyleIdx="2" presStyleCnt="3"/>
      <dgm:spPr/>
    </dgm:pt>
    <dgm:pt modelId="{10BB6F8F-E20B-4C5E-8A69-BE804CF31E2D}" type="pres">
      <dgm:prSet presAssocID="{BADE7CDA-ADD9-4925-BAC7-17578581DB41}" presName="node" presStyleLbl="node1" presStyleIdx="2" presStyleCnt="3" custScaleX="130433" custScaleY="74896" custRadScaleRad="134900" custRadScaleInc="6206">
        <dgm:presLayoutVars>
          <dgm:bulletEnabled val="1"/>
        </dgm:presLayoutVars>
      </dgm:prSet>
      <dgm:spPr/>
    </dgm:pt>
  </dgm:ptLst>
  <dgm:cxnLst>
    <dgm:cxn modelId="{09130401-0F6F-47A2-92A7-6C3FE4B7548F}" srcId="{8080D7D9-CEF6-43DE-823B-05AAAF5774CB}" destId="{BADE7CDA-ADD9-4925-BAC7-17578581DB41}" srcOrd="2" destOrd="0" parTransId="{BB9A35F7-B59F-4702-B8AE-6A9BCDD24B08}" sibTransId="{93D54D79-520D-4704-98BC-B8BDF547E0AF}"/>
    <dgm:cxn modelId="{E4947C2A-1A40-4359-90AA-1612B841DD54}" type="presOf" srcId="{BB9A35F7-B59F-4702-B8AE-6A9BCDD24B08}" destId="{6CE4ABBD-E078-40F3-804C-9C5387AA1907}" srcOrd="1" destOrd="0" presId="urn:microsoft.com/office/officeart/2005/8/layout/radial1"/>
    <dgm:cxn modelId="{B2D3DC2D-5566-4EE7-87AC-1B8CE8AA7804}" type="presOf" srcId="{BADE7CDA-ADD9-4925-BAC7-17578581DB41}" destId="{10BB6F8F-E20B-4C5E-8A69-BE804CF31E2D}" srcOrd="0" destOrd="0" presId="urn:microsoft.com/office/officeart/2005/8/layout/radial1"/>
    <dgm:cxn modelId="{1EDC5061-6F38-4BA6-9AF8-FAE1DBC5C505}" srcId="{061271A2-7BF6-4396-A159-6438BCD522FD}" destId="{A2BC0153-AD18-46B0-A63B-1F5538ECDBF7}" srcOrd="1" destOrd="0" parTransId="{0C8FEF47-0E49-4558-96ED-5074BB11D11C}" sibTransId="{A5C904C4-2C01-41CB-9882-E9319D11C739}"/>
    <dgm:cxn modelId="{85BB5A42-0428-4A7A-A457-6FA6E9B3517B}" type="presOf" srcId="{BB9A35F7-B59F-4702-B8AE-6A9BCDD24B08}" destId="{9F1E0037-B55B-42F8-A410-7A9A73A3068D}" srcOrd="0" destOrd="0" presId="urn:microsoft.com/office/officeart/2005/8/layout/radial1"/>
    <dgm:cxn modelId="{56AA7D45-4192-4440-B87C-A0162722C161}" srcId="{8080D7D9-CEF6-43DE-823B-05AAAF5774CB}" destId="{FBFD1699-1262-4193-86D4-673AE2D5DF1C}" srcOrd="1" destOrd="0" parTransId="{12A5FE08-58DE-4816-9CEE-7B2F6DE4AB9C}" sibTransId="{CB27215F-EE71-473C-A605-89E3E0947FD7}"/>
    <dgm:cxn modelId="{B2F26249-F454-422E-8F58-FEE52A6AB276}" type="presOf" srcId="{BC685AC2-4493-4C78-9FC6-044487E77259}" destId="{70B77097-94BD-4D62-A81A-FB9C3398F0B1}" srcOrd="0" destOrd="0" presId="urn:microsoft.com/office/officeart/2005/8/layout/radial1"/>
    <dgm:cxn modelId="{DD964F6C-EDC9-49BA-957A-522D9DAC6D57}" type="presOf" srcId="{BC685AC2-4493-4C78-9FC6-044487E77259}" destId="{CEE65532-9E37-4FB6-809C-53F7C1CCA0A9}" srcOrd="1" destOrd="0" presId="urn:microsoft.com/office/officeart/2005/8/layout/radial1"/>
    <dgm:cxn modelId="{4A889A86-F463-4692-B964-D1DC210F6CF5}" type="presOf" srcId="{C41DEAAA-890C-4604-8084-60F899CCC093}" destId="{0B0DF5EB-F2E5-4D17-9632-27F70D6F8D64}" srcOrd="0" destOrd="0" presId="urn:microsoft.com/office/officeart/2005/8/layout/radial1"/>
    <dgm:cxn modelId="{47557096-079D-4290-B826-6F95E2EA8381}" type="presOf" srcId="{061271A2-7BF6-4396-A159-6438BCD522FD}" destId="{8B98E715-57B9-4629-B876-9CDED810A91D}" srcOrd="0" destOrd="0" presId="urn:microsoft.com/office/officeart/2005/8/layout/radial1"/>
    <dgm:cxn modelId="{99FAF8B1-819F-4515-97C6-C0291DC7639C}" type="presOf" srcId="{12A5FE08-58DE-4816-9CEE-7B2F6DE4AB9C}" destId="{4D160DD9-A98F-47F7-900D-3A197606AA8A}" srcOrd="1" destOrd="0" presId="urn:microsoft.com/office/officeart/2005/8/layout/radial1"/>
    <dgm:cxn modelId="{E40D58B9-B106-46B8-A278-696AFB37D131}" type="presOf" srcId="{12A5FE08-58DE-4816-9CEE-7B2F6DE4AB9C}" destId="{3A5F3C64-CCB4-4929-A7A6-CE7E917A4175}" srcOrd="0" destOrd="0" presId="urn:microsoft.com/office/officeart/2005/8/layout/radial1"/>
    <dgm:cxn modelId="{F08E19C7-0DB9-4B75-BCED-1A89520647D5}" srcId="{8080D7D9-CEF6-43DE-823B-05AAAF5774CB}" destId="{C41DEAAA-890C-4604-8084-60F899CCC093}" srcOrd="0" destOrd="0" parTransId="{BC685AC2-4493-4C78-9FC6-044487E77259}" sibTransId="{FE8B4FA3-D88E-4D51-8296-734328BA37F7}"/>
    <dgm:cxn modelId="{BB0FE2C9-DEA2-4E2C-AC14-44A52CC2E240}" type="presOf" srcId="{8080D7D9-CEF6-43DE-823B-05AAAF5774CB}" destId="{37668299-6043-4529-8E94-7BD8C2535F5F}" srcOrd="0" destOrd="0" presId="urn:microsoft.com/office/officeart/2005/8/layout/radial1"/>
    <dgm:cxn modelId="{1FD547D3-628A-4248-9A33-36020CAA9285}" type="presOf" srcId="{FBFD1699-1262-4193-86D4-673AE2D5DF1C}" destId="{F142A8B1-7B50-41E0-B9AC-27E5CB7CEBF9}" srcOrd="0" destOrd="0" presId="urn:microsoft.com/office/officeart/2005/8/layout/radial1"/>
    <dgm:cxn modelId="{546D6BE7-343A-4917-B489-012CF92DF023}" srcId="{061271A2-7BF6-4396-A159-6438BCD522FD}" destId="{8080D7D9-CEF6-43DE-823B-05AAAF5774CB}" srcOrd="0" destOrd="0" parTransId="{223831DE-AAAA-47DD-8504-39BD61153E46}" sibTransId="{7FB2B7E7-3633-4393-A710-E40FF8C7AD04}"/>
    <dgm:cxn modelId="{C093DBC8-477F-44DC-AD7E-965E3F79377D}" type="presParOf" srcId="{8B98E715-57B9-4629-B876-9CDED810A91D}" destId="{37668299-6043-4529-8E94-7BD8C2535F5F}" srcOrd="0" destOrd="0" presId="urn:microsoft.com/office/officeart/2005/8/layout/radial1"/>
    <dgm:cxn modelId="{45F3B3AF-DC85-4883-BF77-15DD2E08BD40}" type="presParOf" srcId="{8B98E715-57B9-4629-B876-9CDED810A91D}" destId="{70B77097-94BD-4D62-A81A-FB9C3398F0B1}" srcOrd="1" destOrd="0" presId="urn:microsoft.com/office/officeart/2005/8/layout/radial1"/>
    <dgm:cxn modelId="{E85D887D-AA24-4EC0-A9F5-A80545BA26A8}" type="presParOf" srcId="{70B77097-94BD-4D62-A81A-FB9C3398F0B1}" destId="{CEE65532-9E37-4FB6-809C-53F7C1CCA0A9}" srcOrd="0" destOrd="0" presId="urn:microsoft.com/office/officeart/2005/8/layout/radial1"/>
    <dgm:cxn modelId="{7EF42994-A348-4A23-AF3B-132AD0D8AD27}" type="presParOf" srcId="{8B98E715-57B9-4629-B876-9CDED810A91D}" destId="{0B0DF5EB-F2E5-4D17-9632-27F70D6F8D64}" srcOrd="2" destOrd="0" presId="urn:microsoft.com/office/officeart/2005/8/layout/radial1"/>
    <dgm:cxn modelId="{DD891E4D-2A9E-4D39-A7A6-FE5F3AAB8891}" type="presParOf" srcId="{8B98E715-57B9-4629-B876-9CDED810A91D}" destId="{3A5F3C64-CCB4-4929-A7A6-CE7E917A4175}" srcOrd="3" destOrd="0" presId="urn:microsoft.com/office/officeart/2005/8/layout/radial1"/>
    <dgm:cxn modelId="{DBF46117-8907-4201-911F-0BDC32BB7958}" type="presParOf" srcId="{3A5F3C64-CCB4-4929-A7A6-CE7E917A4175}" destId="{4D160DD9-A98F-47F7-900D-3A197606AA8A}" srcOrd="0" destOrd="0" presId="urn:microsoft.com/office/officeart/2005/8/layout/radial1"/>
    <dgm:cxn modelId="{DF8D5AF1-1698-44DB-AB9B-4EDBBB9BEC75}" type="presParOf" srcId="{8B98E715-57B9-4629-B876-9CDED810A91D}" destId="{F142A8B1-7B50-41E0-B9AC-27E5CB7CEBF9}" srcOrd="4" destOrd="0" presId="urn:microsoft.com/office/officeart/2005/8/layout/radial1"/>
    <dgm:cxn modelId="{316F27DD-2589-4A6A-8C90-CEA0972F055C}" type="presParOf" srcId="{8B98E715-57B9-4629-B876-9CDED810A91D}" destId="{9F1E0037-B55B-42F8-A410-7A9A73A3068D}" srcOrd="5" destOrd="0" presId="urn:microsoft.com/office/officeart/2005/8/layout/radial1"/>
    <dgm:cxn modelId="{2922ADEC-23D9-497C-9D91-A0E43B29DF56}" type="presParOf" srcId="{9F1E0037-B55B-42F8-A410-7A9A73A3068D}" destId="{6CE4ABBD-E078-40F3-804C-9C5387AA1907}" srcOrd="0" destOrd="0" presId="urn:microsoft.com/office/officeart/2005/8/layout/radial1"/>
    <dgm:cxn modelId="{72DA1E62-79BD-4F72-A846-0EA10DA93C2B}" type="presParOf" srcId="{8B98E715-57B9-4629-B876-9CDED810A91D}" destId="{10BB6F8F-E20B-4C5E-8A69-BE804CF31E2D}"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15B25-EA93-4631-849E-1BEFA20A4785}">
      <dsp:nvSpPr>
        <dsp:cNvPr id="0" name=""/>
        <dsp:cNvSpPr/>
      </dsp:nvSpPr>
      <dsp:spPr>
        <a:xfrm>
          <a:off x="1394678" y="426115"/>
          <a:ext cx="7637718" cy="599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0" i="0" kern="1200" dirty="0">
              <a:solidFill>
                <a:schemeClr val="tx1"/>
              </a:solidFill>
              <a:latin typeface="+mj-lt"/>
            </a:rPr>
            <a:t>Business Questions</a:t>
          </a:r>
          <a:endParaRPr lang="en-US" sz="2600" kern="1200" dirty="0">
            <a:solidFill>
              <a:schemeClr val="tx1"/>
            </a:solidFill>
            <a:latin typeface="+mj-lt"/>
          </a:endParaRPr>
        </a:p>
      </dsp:txBody>
      <dsp:txXfrm>
        <a:off x="1423926" y="455363"/>
        <a:ext cx="7579222" cy="540649"/>
      </dsp:txXfrm>
    </dsp:sp>
    <dsp:sp modelId="{3B107324-68F1-44B7-96BE-CA0518C8FDBC}">
      <dsp:nvSpPr>
        <dsp:cNvPr id="0" name=""/>
        <dsp:cNvSpPr/>
      </dsp:nvSpPr>
      <dsp:spPr>
        <a:xfrm>
          <a:off x="1377006" y="1248446"/>
          <a:ext cx="7720649" cy="5751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0" i="0" kern="1200" dirty="0">
              <a:solidFill>
                <a:schemeClr val="tx1"/>
              </a:solidFill>
              <a:latin typeface="+mj-lt"/>
            </a:rPr>
            <a:t>Data Understanding and Preparation</a:t>
          </a:r>
          <a:endParaRPr lang="en-US" sz="2600" kern="1200" dirty="0">
            <a:solidFill>
              <a:schemeClr val="tx1"/>
            </a:solidFill>
            <a:latin typeface="+mj-lt"/>
          </a:endParaRPr>
        </a:p>
      </dsp:txBody>
      <dsp:txXfrm>
        <a:off x="1405082" y="1276522"/>
        <a:ext cx="7664497" cy="518985"/>
      </dsp:txXfrm>
    </dsp:sp>
    <dsp:sp modelId="{432044F2-7A89-410D-9FA5-4C10FE600C28}">
      <dsp:nvSpPr>
        <dsp:cNvPr id="0" name=""/>
        <dsp:cNvSpPr/>
      </dsp:nvSpPr>
      <dsp:spPr>
        <a:xfrm>
          <a:off x="1373088" y="2018983"/>
          <a:ext cx="7690978" cy="5935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0" i="0" kern="1200" dirty="0">
              <a:solidFill>
                <a:schemeClr val="tx1"/>
              </a:solidFill>
              <a:latin typeface="+mj-lt"/>
            </a:rPr>
            <a:t>Data Visualization and Exploratory Data Analysis (EDA)</a:t>
          </a:r>
          <a:endParaRPr lang="en-US" sz="2600" kern="1200" dirty="0"/>
        </a:p>
      </dsp:txBody>
      <dsp:txXfrm>
        <a:off x="1402065" y="2047960"/>
        <a:ext cx="7633024" cy="535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5B949-F4E8-461B-B70F-95DF36CD2B61}">
      <dsp:nvSpPr>
        <dsp:cNvPr id="0" name=""/>
        <dsp:cNvSpPr/>
      </dsp:nvSpPr>
      <dsp:spPr>
        <a:xfrm>
          <a:off x="971457" y="2720784"/>
          <a:ext cx="7790807" cy="5461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0" i="0" kern="1200" dirty="0">
              <a:solidFill>
                <a:schemeClr val="tx1"/>
              </a:solidFill>
            </a:rPr>
            <a:t>Regression Analysis</a:t>
          </a:r>
          <a:endParaRPr lang="en-US" sz="2500" kern="1200" dirty="0">
            <a:solidFill>
              <a:schemeClr val="tx1"/>
            </a:solidFill>
          </a:endParaRPr>
        </a:p>
      </dsp:txBody>
      <dsp:txXfrm>
        <a:off x="998120" y="2747447"/>
        <a:ext cx="7737481" cy="492867"/>
      </dsp:txXfrm>
    </dsp:sp>
    <dsp:sp modelId="{F31A353C-CD70-4D93-855D-859209A802DE}">
      <dsp:nvSpPr>
        <dsp:cNvPr id="0" name=""/>
        <dsp:cNvSpPr/>
      </dsp:nvSpPr>
      <dsp:spPr>
        <a:xfrm>
          <a:off x="944163" y="3502236"/>
          <a:ext cx="7879548" cy="5210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0" i="0" kern="1200" dirty="0">
              <a:solidFill>
                <a:schemeClr val="tx1"/>
              </a:solidFill>
            </a:rPr>
            <a:t>Hypothesis Testing and Decision Making</a:t>
          </a:r>
          <a:endParaRPr lang="en-US" sz="2500" kern="1200" dirty="0">
            <a:solidFill>
              <a:schemeClr val="tx1"/>
            </a:solidFill>
          </a:endParaRPr>
        </a:p>
      </dsp:txBody>
      <dsp:txXfrm>
        <a:off x="969600" y="3527673"/>
        <a:ext cx="7828674" cy="470200"/>
      </dsp:txXfrm>
    </dsp:sp>
    <dsp:sp modelId="{5C230DDA-BFF1-4723-9565-EC8F358B5421}">
      <dsp:nvSpPr>
        <dsp:cNvPr id="0" name=""/>
        <dsp:cNvSpPr/>
      </dsp:nvSpPr>
      <dsp:spPr>
        <a:xfrm>
          <a:off x="954185" y="4222495"/>
          <a:ext cx="7915052" cy="5805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b="0" i="0" kern="1200" dirty="0">
              <a:solidFill>
                <a:schemeClr val="tx1"/>
              </a:solidFill>
            </a:rPr>
            <a:t>Conclusion and Recommendations/Business Decision</a:t>
          </a:r>
          <a:endParaRPr lang="en-US" sz="2500" kern="1200" dirty="0">
            <a:solidFill>
              <a:schemeClr val="tx1"/>
            </a:solidFill>
          </a:endParaRPr>
        </a:p>
      </dsp:txBody>
      <dsp:txXfrm>
        <a:off x="982525" y="4250835"/>
        <a:ext cx="7858372" cy="523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61949-8C94-4ABF-B36A-6CE26C9679E4}">
      <dsp:nvSpPr>
        <dsp:cNvPr id="0" name=""/>
        <dsp:cNvSpPr/>
      </dsp:nvSpPr>
      <dsp:spPr>
        <a:xfrm>
          <a:off x="0" y="1214706"/>
          <a:ext cx="1392941" cy="88451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4D660FE-D05A-4449-AEF4-50E9D59AC764}">
      <dsp:nvSpPr>
        <dsp:cNvPr id="0" name=""/>
        <dsp:cNvSpPr/>
      </dsp:nvSpPr>
      <dsp:spPr>
        <a:xfrm>
          <a:off x="154771" y="1361739"/>
          <a:ext cx="1392941" cy="88451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latin typeface="Calibri" panose="020F0502020204030204" pitchFamily="34" charset="0"/>
              <a:ea typeface="Calibri" panose="020F0502020204030204" pitchFamily="34" charset="0"/>
              <a:cs typeface="Calibri" panose="020F0502020204030204" pitchFamily="34" charset="0"/>
            </a:rPr>
            <a:t>EPIC</a:t>
          </a:r>
        </a:p>
      </dsp:txBody>
      <dsp:txXfrm>
        <a:off x="180678" y="1387646"/>
        <a:ext cx="1341127" cy="832703"/>
      </dsp:txXfrm>
    </dsp:sp>
    <dsp:sp modelId="{89404E7C-B391-4AC4-9D9F-A70729A874EE}">
      <dsp:nvSpPr>
        <dsp:cNvPr id="0" name=""/>
        <dsp:cNvSpPr/>
      </dsp:nvSpPr>
      <dsp:spPr>
        <a:xfrm>
          <a:off x="1702484" y="1214706"/>
          <a:ext cx="1392941" cy="88451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624DEFE-8349-4AB5-8EC8-BC4BCBBEC1F7}">
      <dsp:nvSpPr>
        <dsp:cNvPr id="0" name=""/>
        <dsp:cNvSpPr/>
      </dsp:nvSpPr>
      <dsp:spPr>
        <a:xfrm>
          <a:off x="1857255" y="1361739"/>
          <a:ext cx="1392941" cy="88451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latin typeface="Calibri" panose="020F0502020204030204" pitchFamily="34" charset="0"/>
              <a:ea typeface="Calibri" panose="020F0502020204030204" pitchFamily="34" charset="0"/>
              <a:cs typeface="Calibri" panose="020F0502020204030204" pitchFamily="34" charset="0"/>
            </a:rPr>
            <a:t>Story</a:t>
          </a:r>
        </a:p>
      </dsp:txBody>
      <dsp:txXfrm>
        <a:off x="1883162" y="1387646"/>
        <a:ext cx="1341127" cy="832703"/>
      </dsp:txXfrm>
    </dsp:sp>
    <dsp:sp modelId="{5736C9D0-1911-45A2-848A-6F75C3E7B073}">
      <dsp:nvSpPr>
        <dsp:cNvPr id="0" name=""/>
        <dsp:cNvSpPr/>
      </dsp:nvSpPr>
      <dsp:spPr>
        <a:xfrm>
          <a:off x="3404968" y="1214706"/>
          <a:ext cx="1392941" cy="88451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8D56A10-CD3D-48E2-B5CD-8A4F98AB5A14}">
      <dsp:nvSpPr>
        <dsp:cNvPr id="0" name=""/>
        <dsp:cNvSpPr/>
      </dsp:nvSpPr>
      <dsp:spPr>
        <a:xfrm>
          <a:off x="3559739" y="1361739"/>
          <a:ext cx="1392941" cy="88451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latin typeface="Calibri" panose="020F0502020204030204" pitchFamily="34" charset="0"/>
              <a:ea typeface="Calibri" panose="020F0502020204030204" pitchFamily="34" charset="0"/>
              <a:cs typeface="Calibri" panose="020F0502020204030204" pitchFamily="34" charset="0"/>
            </a:rPr>
            <a:t>Task</a:t>
          </a:r>
        </a:p>
      </dsp:txBody>
      <dsp:txXfrm>
        <a:off x="3585646" y="1387646"/>
        <a:ext cx="1341127" cy="8327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68299-6043-4529-8E94-7BD8C2535F5F}">
      <dsp:nvSpPr>
        <dsp:cNvPr id="0" name=""/>
        <dsp:cNvSpPr/>
      </dsp:nvSpPr>
      <dsp:spPr>
        <a:xfrm>
          <a:off x="4864597" y="2449050"/>
          <a:ext cx="3196961" cy="23907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0" i="0" kern="1200" baseline="0" dirty="0">
              <a:solidFill>
                <a:schemeClr val="tx1"/>
              </a:solidFill>
            </a:rPr>
            <a:t>Data </a:t>
          </a:r>
          <a:r>
            <a:rPr lang="en-US" sz="3200" b="0" i="0" kern="1200" dirty="0">
              <a:solidFill>
                <a:schemeClr val="tx1"/>
              </a:solidFill>
            </a:rPr>
            <a:t>Preparation</a:t>
          </a:r>
          <a:endParaRPr lang="en-US" sz="3200" kern="1200" baseline="0" dirty="0">
            <a:solidFill>
              <a:schemeClr val="tx1"/>
            </a:solidFill>
          </a:endParaRPr>
        </a:p>
      </dsp:txBody>
      <dsp:txXfrm>
        <a:off x="5332781" y="2799165"/>
        <a:ext cx="2260593" cy="1690502"/>
      </dsp:txXfrm>
    </dsp:sp>
    <dsp:sp modelId="{70B77097-94BD-4D62-A81A-FB9C3398F0B1}">
      <dsp:nvSpPr>
        <dsp:cNvPr id="0" name=""/>
        <dsp:cNvSpPr/>
      </dsp:nvSpPr>
      <dsp:spPr>
        <a:xfrm rot="16255135">
          <a:off x="6096470" y="2042513"/>
          <a:ext cx="784133" cy="29213"/>
        </a:xfrm>
        <a:custGeom>
          <a:avLst/>
          <a:gdLst/>
          <a:ahLst/>
          <a:cxnLst/>
          <a:rect l="0" t="0" r="0" b="0"/>
          <a:pathLst>
            <a:path>
              <a:moveTo>
                <a:pt x="0" y="14606"/>
              </a:moveTo>
              <a:lnTo>
                <a:pt x="784133" y="146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68934" y="2037517"/>
        <a:ext cx="39206" cy="39206"/>
      </dsp:txXfrm>
    </dsp:sp>
    <dsp:sp modelId="{0B0DF5EB-F2E5-4D17-9632-27F70D6F8D64}">
      <dsp:nvSpPr>
        <dsp:cNvPr id="0" name=""/>
        <dsp:cNvSpPr/>
      </dsp:nvSpPr>
      <dsp:spPr>
        <a:xfrm>
          <a:off x="5065911" y="241955"/>
          <a:ext cx="2880654" cy="14231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tx1"/>
              </a:solidFill>
            </a:rPr>
            <a:t>Data Loading</a:t>
          </a:r>
          <a:endParaRPr lang="en-US" sz="3200" kern="1200" dirty="0">
            <a:solidFill>
              <a:schemeClr val="tx1"/>
            </a:solidFill>
          </a:endParaRPr>
        </a:p>
      </dsp:txBody>
      <dsp:txXfrm>
        <a:off x="5487773" y="450374"/>
        <a:ext cx="2036930" cy="1006333"/>
      </dsp:txXfrm>
    </dsp:sp>
    <dsp:sp modelId="{3A5F3C64-CCB4-4929-A7A6-CE7E917A4175}">
      <dsp:nvSpPr>
        <dsp:cNvPr id="0" name=""/>
        <dsp:cNvSpPr/>
      </dsp:nvSpPr>
      <dsp:spPr>
        <a:xfrm rot="1503255">
          <a:off x="7762796" y="4514235"/>
          <a:ext cx="1184516" cy="29213"/>
        </a:xfrm>
        <a:custGeom>
          <a:avLst/>
          <a:gdLst/>
          <a:ahLst/>
          <a:cxnLst/>
          <a:rect l="0" t="0" r="0" b="0"/>
          <a:pathLst>
            <a:path>
              <a:moveTo>
                <a:pt x="0" y="14606"/>
              </a:moveTo>
              <a:lnTo>
                <a:pt x="1184516" y="146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25442" y="4499229"/>
        <a:ext cx="59225" cy="59225"/>
      </dsp:txXfrm>
    </dsp:sp>
    <dsp:sp modelId="{F142A8B1-7B50-41E0-B9AC-27E5CB7CEBF9}">
      <dsp:nvSpPr>
        <dsp:cNvPr id="0" name=""/>
        <dsp:cNvSpPr/>
      </dsp:nvSpPr>
      <dsp:spPr>
        <a:xfrm>
          <a:off x="8551950" y="4527403"/>
          <a:ext cx="2753050" cy="14739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tx1"/>
              </a:solidFill>
            </a:rPr>
            <a:t>Data Exploration</a:t>
          </a:r>
          <a:endParaRPr lang="en-US" sz="3200" kern="1200" dirty="0">
            <a:solidFill>
              <a:schemeClr val="tx1"/>
            </a:solidFill>
          </a:endParaRPr>
        </a:p>
      </dsp:txBody>
      <dsp:txXfrm>
        <a:off x="8955125" y="4743251"/>
        <a:ext cx="1946700" cy="1042206"/>
      </dsp:txXfrm>
    </dsp:sp>
    <dsp:sp modelId="{9F1E0037-B55B-42F8-A410-7A9A73A3068D}">
      <dsp:nvSpPr>
        <dsp:cNvPr id="0" name=""/>
        <dsp:cNvSpPr/>
      </dsp:nvSpPr>
      <dsp:spPr>
        <a:xfrm rot="9342802">
          <a:off x="3989779" y="4485078"/>
          <a:ext cx="1155819" cy="29213"/>
        </a:xfrm>
        <a:custGeom>
          <a:avLst/>
          <a:gdLst/>
          <a:ahLst/>
          <a:cxnLst/>
          <a:rect l="0" t="0" r="0" b="0"/>
          <a:pathLst>
            <a:path>
              <a:moveTo>
                <a:pt x="0" y="14606"/>
              </a:moveTo>
              <a:lnTo>
                <a:pt x="1155819" y="146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538793" y="4470789"/>
        <a:ext cx="57790" cy="57790"/>
      </dsp:txXfrm>
    </dsp:sp>
    <dsp:sp modelId="{10BB6F8F-E20B-4C5E-8A69-BE804CF31E2D}">
      <dsp:nvSpPr>
        <dsp:cNvPr id="0" name=""/>
        <dsp:cNvSpPr/>
      </dsp:nvSpPr>
      <dsp:spPr>
        <a:xfrm>
          <a:off x="1691073" y="4448736"/>
          <a:ext cx="2631013" cy="151075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tx1"/>
              </a:solidFill>
            </a:rPr>
            <a:t>Data Cleaning</a:t>
          </a:r>
          <a:endParaRPr lang="en-US" sz="3200" kern="1200" dirty="0">
            <a:solidFill>
              <a:schemeClr val="tx1"/>
            </a:solidFill>
          </a:endParaRPr>
        </a:p>
      </dsp:txBody>
      <dsp:txXfrm>
        <a:off x="2076376" y="4669981"/>
        <a:ext cx="1860407" cy="106826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3C32E-9928-425A-A087-991C69D83372}"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963AD-17AF-4D8C-B584-8243EAB287D3}" type="slidenum">
              <a:rPr lang="en-US" smtClean="0"/>
              <a:t>‹#›</a:t>
            </a:fld>
            <a:endParaRPr lang="en-US"/>
          </a:p>
        </p:txBody>
      </p:sp>
    </p:spTree>
    <p:extLst>
      <p:ext uri="{BB962C8B-B14F-4D97-AF65-F5344CB8AC3E}">
        <p14:creationId xmlns:p14="http://schemas.microsoft.com/office/powerpoint/2010/main" val="1790144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binyam </a:t>
            </a:r>
          </a:p>
          <a:p>
            <a:r>
              <a:rPr lang="en-US" dirty="0"/>
              <a:t>This project analyzes the </a:t>
            </a:r>
            <a:r>
              <a:rPr lang="en-US" b="1" dirty="0"/>
              <a:t>Boston Housing Market dataset</a:t>
            </a:r>
            <a:r>
              <a:rPr lang="en-US" dirty="0"/>
              <a:t> to identify key factors influencing median home values .</a:t>
            </a:r>
          </a:p>
          <a:p>
            <a:endParaRPr lang="en-US" dirty="0"/>
          </a:p>
        </p:txBody>
      </p:sp>
      <p:sp>
        <p:nvSpPr>
          <p:cNvPr id="4" name="Slide Number Placeholder 3"/>
          <p:cNvSpPr>
            <a:spLocks noGrp="1"/>
          </p:cNvSpPr>
          <p:nvPr>
            <p:ph type="sldNum" sz="quarter" idx="5"/>
          </p:nvPr>
        </p:nvSpPr>
        <p:spPr/>
        <p:txBody>
          <a:bodyPr/>
          <a:lstStyle/>
          <a:p>
            <a:fld id="{B64963AD-17AF-4D8C-B584-8243EAB287D3}" type="slidenum">
              <a:rPr lang="en-US" smtClean="0"/>
              <a:t>1</a:t>
            </a:fld>
            <a:endParaRPr lang="en-US"/>
          </a:p>
        </p:txBody>
      </p:sp>
    </p:spTree>
    <p:extLst>
      <p:ext uri="{BB962C8B-B14F-4D97-AF65-F5344CB8AC3E}">
        <p14:creationId xmlns:p14="http://schemas.microsoft.com/office/powerpoint/2010/main" val="240284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analytics is the process of examining raw data to discover patterns, trends, and insights that support decision-making.</a:t>
            </a:r>
          </a:p>
          <a:p>
            <a:r>
              <a:rPr lang="en-US" dirty="0"/>
              <a:t>And there are 6 main steps, the first thing is business questions, and then data preparation, exploratory data analysis, regression analysis, hypothesis testing and business decision  we will see each steps for Boston housing market analysis.</a:t>
            </a:r>
          </a:p>
        </p:txBody>
      </p:sp>
      <p:sp>
        <p:nvSpPr>
          <p:cNvPr id="4" name="Slide Number Placeholder 3"/>
          <p:cNvSpPr>
            <a:spLocks noGrp="1"/>
          </p:cNvSpPr>
          <p:nvPr>
            <p:ph type="sldNum" sz="quarter" idx="5"/>
          </p:nvPr>
        </p:nvSpPr>
        <p:spPr/>
        <p:txBody>
          <a:bodyPr/>
          <a:lstStyle/>
          <a:p>
            <a:fld id="{B64963AD-17AF-4D8C-B584-8243EAB287D3}" type="slidenum">
              <a:rPr lang="en-US" smtClean="0"/>
              <a:t>2</a:t>
            </a:fld>
            <a:endParaRPr lang="en-US"/>
          </a:p>
        </p:txBody>
      </p:sp>
    </p:spTree>
    <p:extLst>
      <p:ext uri="{BB962C8B-B14F-4D97-AF65-F5344CB8AC3E}">
        <p14:creationId xmlns:p14="http://schemas.microsoft.com/office/powerpoint/2010/main" val="1083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created </a:t>
            </a:r>
            <a:r>
              <a:rPr lang="en-US" b="1" dirty="0"/>
              <a:t>Jira Kanban board</a:t>
            </a:r>
            <a:r>
              <a:rPr lang="en-US" dirty="0"/>
              <a:t> to visualize progress and manage the project efficiently.</a:t>
            </a:r>
          </a:p>
          <a:p>
            <a:r>
              <a:rPr lang="en-US" dirty="0"/>
              <a:t> Organized project workflow from </a:t>
            </a:r>
            <a:r>
              <a:rPr lang="en-US" b="1" dirty="0"/>
              <a:t>Epic → Story → Task</a:t>
            </a:r>
            <a:r>
              <a:rPr lang="en-US" dirty="0"/>
              <a:t> for better clarity and tracking.</a:t>
            </a:r>
          </a:p>
          <a:p>
            <a:endParaRPr lang="en-US" dirty="0"/>
          </a:p>
        </p:txBody>
      </p:sp>
      <p:sp>
        <p:nvSpPr>
          <p:cNvPr id="4" name="Slide Number Placeholder 3"/>
          <p:cNvSpPr>
            <a:spLocks noGrp="1"/>
          </p:cNvSpPr>
          <p:nvPr>
            <p:ph type="sldNum" sz="quarter" idx="5"/>
          </p:nvPr>
        </p:nvSpPr>
        <p:spPr/>
        <p:txBody>
          <a:bodyPr/>
          <a:lstStyle/>
          <a:p>
            <a:fld id="{B64963AD-17AF-4D8C-B584-8243EAB287D3}" type="slidenum">
              <a:rPr lang="en-US" smtClean="0"/>
              <a:t>3</a:t>
            </a:fld>
            <a:endParaRPr lang="en-US"/>
          </a:p>
        </p:txBody>
      </p:sp>
    </p:spTree>
    <p:extLst>
      <p:ext uri="{BB962C8B-B14F-4D97-AF65-F5344CB8AC3E}">
        <p14:creationId xmlns:p14="http://schemas.microsoft.com/office/powerpoint/2010/main" val="1281586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Boston Housing Market dataset contains various houses in different areas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around Boston, collected in the 1970s.</a:t>
            </a:r>
          </a:p>
          <a:p>
            <a:r>
              <a:rPr lang="en-US" dirty="0"/>
              <a:t>506 observations, 13 variables</a:t>
            </a:r>
          </a:p>
          <a:p>
            <a:r>
              <a:rPr lang="en-US" dirty="0"/>
              <a:t>1 Dependent variable(median value of homes(MEDV) and 12 independent variables</a:t>
            </a:r>
          </a:p>
        </p:txBody>
      </p:sp>
      <p:sp>
        <p:nvSpPr>
          <p:cNvPr id="4" name="Slide Number Placeholder 3"/>
          <p:cNvSpPr>
            <a:spLocks noGrp="1"/>
          </p:cNvSpPr>
          <p:nvPr>
            <p:ph type="sldNum" sz="quarter" idx="5"/>
          </p:nvPr>
        </p:nvSpPr>
        <p:spPr/>
        <p:txBody>
          <a:bodyPr/>
          <a:lstStyle/>
          <a:p>
            <a:fld id="{B64963AD-17AF-4D8C-B584-8243EAB287D3}" type="slidenum">
              <a:rPr lang="en-US" smtClean="0"/>
              <a:t>4</a:t>
            </a:fld>
            <a:endParaRPr lang="en-US"/>
          </a:p>
        </p:txBody>
      </p:sp>
    </p:spTree>
    <p:extLst>
      <p:ext uri="{BB962C8B-B14F-4D97-AF65-F5344CB8AC3E}">
        <p14:creationId xmlns:p14="http://schemas.microsoft.com/office/powerpoint/2010/main" val="2311462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upload the Boston dataset and create data dictionary and data information after we cloned the raw data</a:t>
            </a:r>
          </a:p>
          <a:p>
            <a:r>
              <a:rPr lang="en-US" dirty="0"/>
              <a:t>In data exploration I calculated the descriptive statistics (mean, median, mode, standard deviation, quartiles using excel functions) and identify data types of each columns</a:t>
            </a:r>
          </a:p>
          <a:p>
            <a:r>
              <a:rPr lang="en-US" dirty="0"/>
              <a:t>For data cleaning I found a lot of outliers that are real value but extreme high and extreme low value and I replaced outliers above the upper bound by upper bound and outliers below the lower bound by lower bound</a:t>
            </a:r>
          </a:p>
          <a:p>
            <a:endParaRPr lang="en-US" dirty="0"/>
          </a:p>
        </p:txBody>
      </p:sp>
      <p:sp>
        <p:nvSpPr>
          <p:cNvPr id="4" name="Slide Number Placeholder 3"/>
          <p:cNvSpPr>
            <a:spLocks noGrp="1"/>
          </p:cNvSpPr>
          <p:nvPr>
            <p:ph type="sldNum" sz="quarter" idx="5"/>
          </p:nvPr>
        </p:nvSpPr>
        <p:spPr/>
        <p:txBody>
          <a:bodyPr/>
          <a:lstStyle/>
          <a:p>
            <a:fld id="{B64963AD-17AF-4D8C-B584-8243EAB287D3}" type="slidenum">
              <a:rPr lang="en-US" smtClean="0"/>
              <a:t>5</a:t>
            </a:fld>
            <a:endParaRPr lang="en-US"/>
          </a:p>
        </p:txBody>
      </p:sp>
    </p:spTree>
    <p:extLst>
      <p:ext uri="{BB962C8B-B14F-4D97-AF65-F5344CB8AC3E}">
        <p14:creationId xmlns:p14="http://schemas.microsoft.com/office/powerpoint/2010/main" val="322111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independent variable is number of rooms (RM) and it looks like normally distributed</a:t>
            </a:r>
          </a:p>
        </p:txBody>
      </p:sp>
      <p:sp>
        <p:nvSpPr>
          <p:cNvPr id="4" name="Slide Number Placeholder 3"/>
          <p:cNvSpPr>
            <a:spLocks noGrp="1"/>
          </p:cNvSpPr>
          <p:nvPr>
            <p:ph type="sldNum" sz="quarter" idx="5"/>
          </p:nvPr>
        </p:nvSpPr>
        <p:spPr/>
        <p:txBody>
          <a:bodyPr/>
          <a:lstStyle/>
          <a:p>
            <a:fld id="{B64963AD-17AF-4D8C-B584-8243EAB287D3}" type="slidenum">
              <a:rPr lang="en-US" smtClean="0"/>
              <a:t>6</a:t>
            </a:fld>
            <a:endParaRPr lang="en-US"/>
          </a:p>
        </p:txBody>
      </p:sp>
    </p:spTree>
    <p:extLst>
      <p:ext uri="{BB962C8B-B14F-4D97-AF65-F5344CB8AC3E}">
        <p14:creationId xmlns:p14="http://schemas.microsoft.com/office/powerpoint/2010/main" val="344873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a scatter plot chart between each 4 independent variable with median value(MEDV)(dependent variable</a:t>
            </a:r>
          </a:p>
          <a:p>
            <a:r>
              <a:rPr lang="en-US" dirty="0"/>
              <a:t> CRIM, LSTAT, and PTRATIO have negative correlations with MEDV.</a:t>
            </a:r>
          </a:p>
          <a:p>
            <a:r>
              <a:rPr lang="en-US" dirty="0"/>
              <a:t>In the scatter plot, upper bound points are colored green and lower bound points are colored red for clearer visualization.</a:t>
            </a:r>
          </a:p>
        </p:txBody>
      </p:sp>
      <p:sp>
        <p:nvSpPr>
          <p:cNvPr id="4" name="Slide Number Placeholder 3"/>
          <p:cNvSpPr>
            <a:spLocks noGrp="1"/>
          </p:cNvSpPr>
          <p:nvPr>
            <p:ph type="sldNum" sz="quarter" idx="5"/>
          </p:nvPr>
        </p:nvSpPr>
        <p:spPr/>
        <p:txBody>
          <a:bodyPr/>
          <a:lstStyle/>
          <a:p>
            <a:fld id="{B64963AD-17AF-4D8C-B584-8243EAB287D3}" type="slidenum">
              <a:rPr lang="en-US" smtClean="0"/>
              <a:t>8</a:t>
            </a:fld>
            <a:endParaRPr lang="en-US"/>
          </a:p>
        </p:txBody>
      </p:sp>
    </p:spTree>
    <p:extLst>
      <p:ext uri="{BB962C8B-B14F-4D97-AF65-F5344CB8AC3E}">
        <p14:creationId xmlns:p14="http://schemas.microsoft.com/office/powerpoint/2010/main" val="3768534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 hypothesis(H0) =  lower status of the population(LSTAT) has no impact on median value.</a:t>
            </a:r>
          </a:p>
        </p:txBody>
      </p:sp>
      <p:sp>
        <p:nvSpPr>
          <p:cNvPr id="4" name="Slide Number Placeholder 3"/>
          <p:cNvSpPr>
            <a:spLocks noGrp="1"/>
          </p:cNvSpPr>
          <p:nvPr>
            <p:ph type="sldNum" sz="quarter" idx="5"/>
          </p:nvPr>
        </p:nvSpPr>
        <p:spPr/>
        <p:txBody>
          <a:bodyPr/>
          <a:lstStyle/>
          <a:p>
            <a:fld id="{B64963AD-17AF-4D8C-B584-8243EAB287D3}" type="slidenum">
              <a:rPr lang="en-US" smtClean="0"/>
              <a:t>10</a:t>
            </a:fld>
            <a:endParaRPr lang="en-US"/>
          </a:p>
        </p:txBody>
      </p:sp>
    </p:spTree>
    <p:extLst>
      <p:ext uri="{BB962C8B-B14F-4D97-AF65-F5344CB8AC3E}">
        <p14:creationId xmlns:p14="http://schemas.microsoft.com/office/powerpoint/2010/main" val="1303094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real estate developers and construction groups: </a:t>
            </a:r>
            <a:r>
              <a:rPr lang="en-US" sz="1200" b="0" i="0" u="none" strike="noStrike" kern="1200" dirty="0">
                <a:solidFill>
                  <a:schemeClr val="tx1"/>
                </a:solidFill>
                <a:effectLst/>
                <a:latin typeface="+mn-lt"/>
                <a:ea typeface="+mn-ea"/>
                <a:cs typeface="+mn-cs"/>
              </a:rPr>
              <a:t>Invest in neighborhood security (e.g., install surveillance cameras, gated access, and better lighting) to reduce CRIM levels and increase property values.</a:t>
            </a:r>
            <a:r>
              <a:rPr lang="en-US" dirty="0">
                <a:effectLst/>
              </a:rPr>
              <a:t> </a:t>
            </a:r>
          </a:p>
          <a:p>
            <a:r>
              <a:rPr lang="en-US" sz="1200" b="0" i="0" u="none" strike="noStrike" kern="1200" dirty="0">
                <a:solidFill>
                  <a:schemeClr val="tx1"/>
                </a:solidFill>
                <a:effectLst/>
                <a:latin typeface="+mn-lt"/>
                <a:ea typeface="+mn-ea"/>
                <a:cs typeface="+mn-cs"/>
              </a:rPr>
              <a:t>When building new properties, increase the number of rooms to raise the median home value (MEDV). More spacious homes tend to attract higher market prices.</a:t>
            </a:r>
            <a:r>
              <a:rPr lang="en-US" dirty="0">
                <a:effectLst/>
              </a:rPr>
              <a:t> </a:t>
            </a:r>
          </a:p>
          <a:p>
            <a:r>
              <a:rPr lang="en-US" sz="1200" b="1" i="0" u="none" strike="noStrike" kern="1200" dirty="0">
                <a:solidFill>
                  <a:schemeClr val="tx1"/>
                </a:solidFill>
                <a:effectLst/>
                <a:latin typeface="+mn-lt"/>
                <a:ea typeface="+mn-ea"/>
                <a:cs typeface="+mn-cs"/>
              </a:rPr>
              <a:t>For home buyers: </a:t>
            </a:r>
            <a:r>
              <a:rPr lang="en-US" sz="1200" b="0" i="0" u="none" strike="noStrike" kern="1200" dirty="0">
                <a:solidFill>
                  <a:schemeClr val="tx1"/>
                </a:solidFill>
                <a:effectLst/>
                <a:latin typeface="+mn-lt"/>
                <a:ea typeface="+mn-ea"/>
                <a:cs typeface="+mn-cs"/>
              </a:rPr>
              <a:t>Consider areas with lower crime, cleaner air, and stronger community infrastructure for better long-term value.</a:t>
            </a:r>
            <a:r>
              <a:rPr lang="en-US" dirty="0">
                <a:effectLst/>
              </a:rPr>
              <a:t> </a:t>
            </a:r>
          </a:p>
          <a:p>
            <a:r>
              <a:rPr lang="en-US" b="1" dirty="0"/>
              <a:t>For urban planners</a:t>
            </a:r>
            <a:r>
              <a:rPr lang="en-US" dirty="0"/>
              <a:t>: Focus on improving environmental quality and education resources, as these factors can enhance neighborhood home values.</a:t>
            </a:r>
          </a:p>
          <a:p>
            <a:r>
              <a:rPr lang="en-US" sz="1200" b="1" i="0" u="none" strike="noStrike" kern="1200" dirty="0">
                <a:solidFill>
                  <a:schemeClr val="tx1"/>
                </a:solidFill>
                <a:effectLst/>
                <a:latin typeface="+mn-lt"/>
                <a:ea typeface="+mn-ea"/>
                <a:cs typeface="+mn-cs"/>
              </a:rPr>
              <a:t>For real estate agents</a:t>
            </a:r>
            <a:r>
              <a:rPr lang="en-US" sz="1200" b="0" i="0" u="none" strike="noStrike" kern="1200" dirty="0">
                <a:solidFill>
                  <a:schemeClr val="tx1"/>
                </a:solidFill>
                <a:effectLst/>
                <a:latin typeface="+mn-lt"/>
                <a:ea typeface="+mn-ea"/>
                <a:cs typeface="+mn-cs"/>
              </a:rPr>
              <a:t>: Emphasize homes with more rooms (RM) as a key driver of price.</a:t>
            </a:r>
            <a:r>
              <a:rPr lang="en-US" dirty="0">
                <a:effectLst/>
              </a:rPr>
              <a:t> </a:t>
            </a:r>
            <a:endParaRPr lang="en-US" dirty="0"/>
          </a:p>
        </p:txBody>
      </p:sp>
      <p:sp>
        <p:nvSpPr>
          <p:cNvPr id="4" name="Slide Number Placeholder 3"/>
          <p:cNvSpPr>
            <a:spLocks noGrp="1"/>
          </p:cNvSpPr>
          <p:nvPr>
            <p:ph type="sldNum" sz="quarter" idx="5"/>
          </p:nvPr>
        </p:nvSpPr>
        <p:spPr/>
        <p:txBody>
          <a:bodyPr/>
          <a:lstStyle/>
          <a:p>
            <a:fld id="{B64963AD-17AF-4D8C-B584-8243EAB287D3}" type="slidenum">
              <a:rPr lang="en-US" smtClean="0"/>
              <a:t>13</a:t>
            </a:fld>
            <a:endParaRPr lang="en-US"/>
          </a:p>
        </p:txBody>
      </p:sp>
    </p:spTree>
    <p:extLst>
      <p:ext uri="{BB962C8B-B14F-4D97-AF65-F5344CB8AC3E}">
        <p14:creationId xmlns:p14="http://schemas.microsoft.com/office/powerpoint/2010/main" val="441763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10/15/2025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10/15/2025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10/15/2025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10/15/2025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10/15/2025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10/15/2025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10/15/2025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10/15/2025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10/15/2025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10/15/2025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10/15/2025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10/15/2025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sv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png"/><Relationship Id="rId7" Type="http://schemas.openxmlformats.org/officeDocument/2006/relationships/diagramLayout" Target="../diagrams/layout3.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Data" Target="../diagrams/data3.xml"/><Relationship Id="rId5" Type="http://schemas.openxmlformats.org/officeDocument/2006/relationships/image" Target="../media/image4.png"/><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483861B3-77F4-42C4-B257-AF7D1EB5F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Figures of houses in different position and sizes">
            <a:extLst>
              <a:ext uri="{FF2B5EF4-FFF2-40B4-BE49-F238E27FC236}">
                <a16:creationId xmlns:a16="http://schemas.microsoft.com/office/drawing/2014/main" id="{0B2E8885-F788-DEA3-304B-A472AAC67B74}"/>
              </a:ext>
            </a:extLst>
          </p:cNvPr>
          <p:cNvPicPr>
            <a:picLocks noChangeAspect="1"/>
          </p:cNvPicPr>
          <p:nvPr/>
        </p:nvPicPr>
        <p:blipFill>
          <a:blip r:embed="rId3">
            <a:alphaModFix/>
            <a:extLst>
              <a:ext uri="{28A0092B-C50C-407E-A947-70E740481C1C}">
                <a14:useLocalDpi xmlns:a14="http://schemas.microsoft.com/office/drawing/2010/main" val="0"/>
              </a:ext>
            </a:extLst>
          </a:blip>
          <a:srcRect/>
          <a:stretch>
            <a:fillRect/>
          </a:stretch>
        </p:blipFill>
        <p:spPr>
          <a:xfrm>
            <a:off x="-213045" y="-568160"/>
            <a:ext cx="12191980" cy="6857990"/>
          </a:xfrm>
          <a:prstGeom prst="rect">
            <a:avLst/>
          </a:prstGeom>
        </p:spPr>
      </p:pic>
      <p:sp>
        <p:nvSpPr>
          <p:cNvPr id="14" name="Frame 13">
            <a:extLst>
              <a:ext uri="{FF2B5EF4-FFF2-40B4-BE49-F238E27FC236}">
                <a16:creationId xmlns:a16="http://schemas.microsoft.com/office/drawing/2014/main" id="{1DF53E4F-F248-41DA-B87A-B7539C6CF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2000" cy="6858000"/>
          </a:xfrm>
          <a:prstGeom prst="frame">
            <a:avLst>
              <a:gd name="adj1" fmla="val 97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5724E74D-9688-4ED9-86E6-D0C3F23DD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9763"/>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477C5E80-08B7-57C4-B385-758F45459922}"/>
              </a:ext>
            </a:extLst>
          </p:cNvPr>
          <p:cNvSpPr>
            <a:spLocks noGrp="1"/>
          </p:cNvSpPr>
          <p:nvPr>
            <p:ph type="subTitle" idx="1"/>
          </p:nvPr>
        </p:nvSpPr>
        <p:spPr>
          <a:xfrm>
            <a:off x="925255" y="5039034"/>
            <a:ext cx="10128924" cy="762000"/>
          </a:xfrm>
        </p:spPr>
        <p:txBody>
          <a:bodyPr anchor="b">
            <a:normAutofit fontScale="85000" lnSpcReduction="20000"/>
          </a:bodyPr>
          <a:lstStyle/>
          <a:p>
            <a:r>
              <a:rPr lang="en-US" sz="2200">
                <a:latin typeface="Calibri" panose="020F0502020204030204" pitchFamily="34" charset="0"/>
                <a:ea typeface="Calibri" panose="020F0502020204030204" pitchFamily="34" charset="0"/>
                <a:cs typeface="Calibri" panose="020F0502020204030204" pitchFamily="34" charset="0"/>
              </a:rPr>
              <a:t>By Binyam Siyum</a:t>
            </a:r>
          </a:p>
          <a:p>
            <a:r>
              <a:rPr lang="en-US" sz="2200">
                <a:latin typeface="Calibri" panose="020F0502020204030204" pitchFamily="34" charset="0"/>
                <a:ea typeface="Calibri" panose="020F0502020204030204" pitchFamily="34" charset="0"/>
                <a:cs typeface="Calibri" panose="020F0502020204030204" pitchFamily="34" charset="0"/>
              </a:rPr>
              <a:t>                                      Data Analytics Project – October 2025</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81135F5-5ADF-24F1-F301-98A0BD830ACC}"/>
              </a:ext>
            </a:extLst>
          </p:cNvPr>
          <p:cNvSpPr>
            <a:spLocks noGrp="1"/>
          </p:cNvSpPr>
          <p:nvPr>
            <p:ph type="ctrTitle"/>
          </p:nvPr>
        </p:nvSpPr>
        <p:spPr>
          <a:xfrm>
            <a:off x="996275" y="2362200"/>
            <a:ext cx="10128925" cy="1447800"/>
          </a:xfrm>
        </p:spPr>
        <p:txBody>
          <a:bodyPr anchor="b">
            <a:normAutofit/>
          </a:bodyPr>
          <a:lstStyle/>
          <a:p>
            <a:r>
              <a:rPr lang="en-US" dirty="0">
                <a:latin typeface="Calibri" panose="020F0502020204030204" pitchFamily="34" charset="0"/>
                <a:ea typeface="Calibri" panose="020F0502020204030204" pitchFamily="34" charset="0"/>
                <a:cs typeface="Calibri" panose="020F0502020204030204" pitchFamily="34" charset="0"/>
              </a:rPr>
              <a:t>Boston Housing Market Analysis</a:t>
            </a:r>
          </a:p>
        </p:txBody>
      </p:sp>
      <p:pic>
        <p:nvPicPr>
          <p:cNvPr id="18" name="Picture 17">
            <a:extLst>
              <a:ext uri="{FF2B5EF4-FFF2-40B4-BE49-F238E27FC236}">
                <a16:creationId xmlns:a16="http://schemas.microsoft.com/office/drawing/2014/main" id="{118F7743-9D11-4179-BEB4-EC2B1C2650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20000"/>
            <a:extLst>
              <a:ext uri="{28A0092B-C50C-407E-A947-70E740481C1C}">
                <a14:useLocalDpi xmlns:a14="http://schemas.microsoft.com/office/drawing/2010/main" val="0"/>
              </a:ext>
            </a:extLst>
          </a:blip>
          <a:srcRect l="829"/>
          <a:stretch>
            <a:fillRect/>
          </a:stretch>
        </p:blipFill>
        <p:spPr>
          <a:xfrm>
            <a:off x="0" y="692701"/>
            <a:ext cx="5193553" cy="6165298"/>
          </a:xfrm>
          <a:custGeom>
            <a:avLst/>
            <a:gdLst>
              <a:gd name="connsiteX0" fmla="*/ 0 w 5193553"/>
              <a:gd name="connsiteY0" fmla="*/ 0 h 6165298"/>
              <a:gd name="connsiteX1" fmla="*/ 669547 w 5193553"/>
              <a:gd name="connsiteY1" fmla="*/ 0 h 6165298"/>
              <a:gd name="connsiteX2" fmla="*/ 669547 w 5193553"/>
              <a:gd name="connsiteY2" fmla="*/ 5504304 h 6165298"/>
              <a:gd name="connsiteX3" fmla="*/ 5193553 w 5193553"/>
              <a:gd name="connsiteY3" fmla="*/ 5504304 h 6165298"/>
              <a:gd name="connsiteX4" fmla="*/ 5193553 w 5193553"/>
              <a:gd name="connsiteY4" fmla="*/ 6165298 h 6165298"/>
              <a:gd name="connsiteX5" fmla="*/ 0 w 5193553"/>
              <a:gd name="connsiteY5" fmla="*/ 6165298 h 6165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3553" h="6165298">
                <a:moveTo>
                  <a:pt x="0" y="0"/>
                </a:moveTo>
                <a:lnTo>
                  <a:pt x="669547" y="0"/>
                </a:lnTo>
                <a:lnTo>
                  <a:pt x="669547" y="5504304"/>
                </a:lnTo>
                <a:lnTo>
                  <a:pt x="5193553" y="5504304"/>
                </a:lnTo>
                <a:lnTo>
                  <a:pt x="5193553" y="6165298"/>
                </a:lnTo>
                <a:lnTo>
                  <a:pt x="0" y="6165298"/>
                </a:lnTo>
                <a:close/>
              </a:path>
            </a:pathLst>
          </a:custGeom>
        </p:spPr>
      </p:pic>
      <p:pic>
        <p:nvPicPr>
          <p:cNvPr id="20" name="Picture 19">
            <a:extLst>
              <a:ext uri="{FF2B5EF4-FFF2-40B4-BE49-F238E27FC236}">
                <a16:creationId xmlns:a16="http://schemas.microsoft.com/office/drawing/2014/main" id="{05D29D54-E14A-4679-95CF-25E6EC2BD5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rcRect l="19483" b="19117"/>
          <a:stretch/>
        </p:blipFill>
        <p:spPr>
          <a:xfrm rot="5400000">
            <a:off x="381678" y="-381678"/>
            <a:ext cx="4180119" cy="4943475"/>
          </a:xfrm>
          <a:custGeom>
            <a:avLst/>
            <a:gdLst>
              <a:gd name="connsiteX0" fmla="*/ 0 w 4180119"/>
              <a:gd name="connsiteY0" fmla="*/ 4943475 h 4943475"/>
              <a:gd name="connsiteX1" fmla="*/ 0 w 4180119"/>
              <a:gd name="connsiteY1" fmla="*/ 0 h 4943475"/>
              <a:gd name="connsiteX2" fmla="*/ 669547 w 4180119"/>
              <a:gd name="connsiteY2" fmla="*/ 0 h 4943475"/>
              <a:gd name="connsiteX3" fmla="*/ 669547 w 4180119"/>
              <a:gd name="connsiteY3" fmla="*/ 4276977 h 4943475"/>
              <a:gd name="connsiteX4" fmla="*/ 4180119 w 4180119"/>
              <a:gd name="connsiteY4" fmla="*/ 4276977 h 4943475"/>
              <a:gd name="connsiteX5" fmla="*/ 4180119 w 4180119"/>
              <a:gd name="connsiteY5" fmla="*/ 4943475 h 4943475"/>
              <a:gd name="connsiteX6" fmla="*/ 0 w 4180119"/>
              <a:gd name="connsiteY6" fmla="*/ 4943475 h 494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119" h="4943475">
                <a:moveTo>
                  <a:pt x="0" y="4943475"/>
                </a:moveTo>
                <a:lnTo>
                  <a:pt x="0" y="0"/>
                </a:lnTo>
                <a:lnTo>
                  <a:pt x="669547" y="0"/>
                </a:lnTo>
                <a:lnTo>
                  <a:pt x="669547" y="4276977"/>
                </a:lnTo>
                <a:lnTo>
                  <a:pt x="4180119" y="4276977"/>
                </a:lnTo>
                <a:lnTo>
                  <a:pt x="4180119" y="4943475"/>
                </a:lnTo>
                <a:lnTo>
                  <a:pt x="0" y="4943475"/>
                </a:lnTo>
                <a:close/>
              </a:path>
            </a:pathLst>
          </a:custGeom>
        </p:spPr>
      </p:pic>
    </p:spTree>
    <p:extLst>
      <p:ext uri="{BB962C8B-B14F-4D97-AF65-F5344CB8AC3E}">
        <p14:creationId xmlns:p14="http://schemas.microsoft.com/office/powerpoint/2010/main" val="3381044775"/>
      </p:ext>
    </p:extLst>
  </p:cSld>
  <p:clrMapOvr>
    <a:masterClrMapping/>
  </p:clrMapOvr>
  <mc:AlternateContent xmlns:mc="http://schemas.openxmlformats.org/markup-compatibility/2006" xmlns:p14="http://schemas.microsoft.com/office/powerpoint/2010/main">
    <mc:Choice Requires="p14">
      <p:transition spd="slow" p14:dur="2000" advTm="8755"/>
    </mc:Choice>
    <mc:Fallback xmlns="">
      <p:transition spd="slow" advTm="8755"/>
    </mc:Fallback>
  </mc:AlternateContent>
  <p:timing>
    <p:tnLst>
      <p:par>
        <p:cTn id="1" dur="indefinite" restart="never" nodeType="tmRoot">
          <p:childTnLst>
            <p:par>
              <p:cTn id="2"/>
            </p:par>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2CBD-7A47-08E7-2626-43BF9F7F85C6}"/>
              </a:ext>
            </a:extLst>
          </p:cNvPr>
          <p:cNvSpPr>
            <a:spLocks noGrp="1"/>
          </p:cNvSpPr>
          <p:nvPr>
            <p:ph type="title"/>
          </p:nvPr>
        </p:nvSpPr>
        <p:spPr>
          <a:xfrm>
            <a:off x="458694" y="214841"/>
            <a:ext cx="11274612" cy="921502"/>
          </a:xfrm>
        </p:spPr>
        <p:txBody>
          <a:bodyPr>
            <a:normAutofit/>
          </a:bodyPr>
          <a:lstStyle/>
          <a:p>
            <a:r>
              <a:rPr lang="en-US" sz="4000" dirty="0"/>
              <a:t>Simple Linear Regression/LSTAT vs MEDV</a:t>
            </a:r>
          </a:p>
        </p:txBody>
      </p:sp>
      <p:pic>
        <p:nvPicPr>
          <p:cNvPr id="4" name="Picture 3" descr="A screenshot of a spreadsheet&#10;&#10;AI-generated content may be incorrect.">
            <a:extLst>
              <a:ext uri="{FF2B5EF4-FFF2-40B4-BE49-F238E27FC236}">
                <a16:creationId xmlns:a16="http://schemas.microsoft.com/office/drawing/2014/main" id="{6445D3AB-CBB5-13D5-2A12-D456C24F0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94" y="3355759"/>
            <a:ext cx="9439908" cy="308340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236B64D-32BE-6648-A362-9C48D6803104}"/>
                  </a:ext>
                </a:extLst>
              </p:cNvPr>
              <p:cNvSpPr txBox="1"/>
              <p:nvPr/>
            </p:nvSpPr>
            <p:spPr>
              <a:xfrm>
                <a:off x="988387" y="1207338"/>
                <a:ext cx="7723573" cy="193899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2400" i="1">
                        <a:latin typeface="Cambria Math" panose="02040503050406030204" pitchFamily="18" charset="0"/>
                      </a:rPr>
                      <m:t>𝑀𝐸𝐷𝑉</m:t>
                    </m:r>
                    <m:r>
                      <a:rPr lang="en-US" sz="2400" i="1">
                        <a:latin typeface="Cambria Math" panose="02040503050406030204" pitchFamily="18" charset="0"/>
                        <a:ea typeface="Cambria Math" panose="02040503050406030204" pitchFamily="18" charset="0"/>
                      </a:rPr>
                      <m:t>=32.77−</m:t>
                    </m:r>
                  </m:oMath>
                </a14:m>
                <a:r>
                  <a:rPr lang="en-US" sz="2400" dirty="0"/>
                  <a:t> 0.86(LSTAT )</a:t>
                </a:r>
              </a:p>
              <a:p>
                <a:pPr marL="285750" indent="-285750">
                  <a:buFont typeface="Arial" panose="020B0604020202020204" pitchFamily="34" charset="0"/>
                  <a:buChar char="•"/>
                </a:pPr>
                <a:r>
                  <a:rPr lang="en-US" sz="2400" dirty="0"/>
                  <a:t>P &lt; 0.05 strong evidence to reject the null hypothesis</a:t>
                </a:r>
              </a:p>
              <a:p>
                <a:pPr marL="285750" indent="-285750">
                  <a:buFont typeface="Arial" panose="020B0604020202020204" pitchFamily="34" charset="0"/>
                  <a:buChar char="•"/>
                </a:pPr>
                <a:r>
                  <a:rPr lang="en-US" sz="2400" dirty="0"/>
                  <a:t>R square = 0.64, LSTAT impacts 64% of the variation observed in MEDV.</a:t>
                </a:r>
              </a:p>
              <a:p>
                <a:pPr marL="285750" indent="-285750">
                  <a:buFont typeface="Arial" panose="020B0604020202020204" pitchFamily="34" charset="0"/>
                  <a:buChar char="•"/>
                </a:pPr>
                <a:r>
                  <a:rPr lang="en-US" sz="2400" dirty="0"/>
                  <a:t>For each 1% increase in LSTAT, MEDV decreases by $860.</a:t>
                </a:r>
              </a:p>
            </p:txBody>
          </p:sp>
        </mc:Choice>
        <mc:Fallback xmlns="">
          <p:sp>
            <p:nvSpPr>
              <p:cNvPr id="6" name="TextBox 5">
                <a:extLst>
                  <a:ext uri="{FF2B5EF4-FFF2-40B4-BE49-F238E27FC236}">
                    <a16:creationId xmlns:a16="http://schemas.microsoft.com/office/drawing/2014/main" id="{B236B64D-32BE-6648-A362-9C48D6803104}"/>
                  </a:ext>
                </a:extLst>
              </p:cNvPr>
              <p:cNvSpPr txBox="1">
                <a:spLocks noRot="1" noChangeAspect="1" noMove="1" noResize="1" noEditPoints="1" noAdjustHandles="1" noChangeArrowheads="1" noChangeShapeType="1" noTextEdit="1"/>
              </p:cNvSpPr>
              <p:nvPr/>
            </p:nvSpPr>
            <p:spPr>
              <a:xfrm>
                <a:off x="988387" y="1207338"/>
                <a:ext cx="7723573" cy="1938992"/>
              </a:xfrm>
              <a:prstGeom prst="rect">
                <a:avLst/>
              </a:prstGeom>
              <a:blipFill>
                <a:blip r:embed="rId4"/>
                <a:stretch>
                  <a:fillRect l="-1026"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428632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51EF-B924-932C-2EB7-46680D20A72D}"/>
              </a:ext>
            </a:extLst>
          </p:cNvPr>
          <p:cNvSpPr>
            <a:spLocks noGrp="1"/>
          </p:cNvSpPr>
          <p:nvPr>
            <p:ph type="title"/>
          </p:nvPr>
        </p:nvSpPr>
        <p:spPr>
          <a:xfrm>
            <a:off x="458694" y="204317"/>
            <a:ext cx="11274612" cy="1325563"/>
          </a:xfrm>
        </p:spPr>
        <p:txBody>
          <a:bodyPr>
            <a:normAutofit fontScale="90000"/>
          </a:bodyPr>
          <a:lstStyle/>
          <a:p>
            <a:r>
              <a:rPr lang="en-US" dirty="0"/>
              <a:t>Multiple Regression/RM,NOX,LSTAT,PTRATIO vs MEDV</a:t>
            </a:r>
          </a:p>
        </p:txBody>
      </p:sp>
      <p:pic>
        <p:nvPicPr>
          <p:cNvPr id="4" name="Picture 3" descr="A screenshot of a spreadsheet&#10;&#10;AI-generated content may be incorrect.">
            <a:extLst>
              <a:ext uri="{FF2B5EF4-FFF2-40B4-BE49-F238E27FC236}">
                <a16:creationId xmlns:a16="http://schemas.microsoft.com/office/drawing/2014/main" id="{28ACFCB2-AB68-5537-034C-022C92B09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94" y="3355759"/>
            <a:ext cx="9081546" cy="329792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7785B1-2EE0-1DC9-A30A-961DF9AE248B}"/>
                  </a:ext>
                </a:extLst>
              </p:cNvPr>
              <p:cNvSpPr txBox="1"/>
              <p:nvPr/>
            </p:nvSpPr>
            <p:spPr>
              <a:xfrm>
                <a:off x="736844" y="1515045"/>
                <a:ext cx="10626573" cy="1846659"/>
              </a:xfrm>
              <a:prstGeom prst="rect">
                <a:avLst/>
              </a:prstGeom>
              <a:noFill/>
            </p:spPr>
            <p:txBody>
              <a:bodyPr wrap="square" lIns="0" tIns="0" rIns="0" bIns="0" rtlCol="0">
                <a:spAutoFit/>
              </a:bodyPr>
              <a:lstStyle/>
              <a:p>
                <a:pPr marL="285750" indent="-285750">
                  <a:buFont typeface="Arial" panose="020B0604020202020204" pitchFamily="34" charset="0"/>
                  <a:buChar char="•"/>
                </a:pPr>
                <a14:m>
                  <m:oMath xmlns:m="http://schemas.openxmlformats.org/officeDocument/2006/math">
                    <m:r>
                      <a:rPr lang="en-US" sz="2400" i="1" smtClean="0">
                        <a:latin typeface="Cambria Math" panose="02040503050406030204" pitchFamily="18" charset="0"/>
                      </a:rPr>
                      <m:t>𝑀𝐸𝐷𝑉</m:t>
                    </m:r>
                    <m:r>
                      <a:rPr lang="en-US" sz="2400" i="1" smtClean="0">
                        <a:latin typeface="Cambria Math" panose="02040503050406030204" pitchFamily="18" charset="0"/>
                      </a:rPr>
                      <m:t> =24.73 −5.61</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𝑁𝑂𝑋</m:t>
                        </m:r>
                      </m:e>
                    </m:d>
                    <m:r>
                      <a:rPr lang="en-US" sz="2400" i="1">
                        <a:latin typeface="Cambria Math" panose="02040503050406030204" pitchFamily="18" charset="0"/>
                        <a:ea typeface="Cambria Math" panose="02040503050406030204" pitchFamily="18" charset="0"/>
                      </a:rPr>
                      <m:t>+3.45</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𝑅𝑀</m:t>
                        </m:r>
                      </m:e>
                    </m:d>
                    <m:r>
                      <a:rPr lang="en-US" sz="2400" i="1">
                        <a:latin typeface="Cambria Math" panose="02040503050406030204" pitchFamily="18" charset="0"/>
                        <a:ea typeface="Cambria Math" panose="02040503050406030204" pitchFamily="18" charset="0"/>
                      </a:rPr>
                      <m:t>−0.80</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𝑃𝑇𝑅𝐴𝑇𝐼𝑂</m:t>
                        </m:r>
                      </m:e>
                    </m:d>
                    <m:r>
                      <a:rPr lang="en-US" sz="2400" i="1">
                        <a:latin typeface="Cambria Math" panose="02040503050406030204" pitchFamily="18" charset="0"/>
                        <a:ea typeface="Cambria Math" panose="02040503050406030204" pitchFamily="18" charset="0"/>
                      </a:rPr>
                      <m:t>−0.52</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𝐿𝑆𝑇𝐴𝑇</m:t>
                        </m:r>
                      </m:e>
                    </m:d>
                  </m:oMath>
                </a14:m>
                <a:endParaRPr lang="en-US" sz="2400" dirty="0">
                  <a:ea typeface="Cambria Math" panose="02040503050406030204" pitchFamily="18" charset="0"/>
                </a:endParaRPr>
              </a:p>
              <a:p>
                <a:pPr marL="285750" indent="-285750">
                  <a:buFont typeface="Arial" panose="020B0604020202020204" pitchFamily="34" charset="0"/>
                  <a:buChar char="•"/>
                </a:pPr>
                <a:r>
                  <a:rPr lang="en-US" sz="2400" dirty="0">
                    <a:ea typeface="Cambria Math" panose="02040503050406030204" pitchFamily="18" charset="0"/>
                  </a:rPr>
                  <a:t>74% of the variation in MEDV is explained</a:t>
                </a:r>
              </a:p>
              <a:p>
                <a:pPr marL="285750" indent="-285750">
                  <a:buFont typeface="Arial" panose="020B0604020202020204" pitchFamily="34" charset="0"/>
                  <a:buChar char="•"/>
                </a:pPr>
                <a:r>
                  <a:rPr lang="en-US" sz="2400" dirty="0">
                    <a:ea typeface="Cambria Math" panose="02040503050406030204" pitchFamily="18" charset="0"/>
                  </a:rPr>
                  <a:t>Coefficients, F-statistic and its p-value</a:t>
                </a:r>
              </a:p>
              <a:p>
                <a:pPr marL="285750" indent="-285750">
                  <a:buFont typeface="Arial" panose="020B0604020202020204" pitchFamily="34" charset="0"/>
                  <a:buChar char="•"/>
                </a:pPr>
                <a:r>
                  <a:rPr lang="en-US" sz="2400" dirty="0"/>
                  <a:t>RM ↑ → MEDV ↑; LSTAT, PTRATIO, NOX ↑ → MEDV ↓</a:t>
                </a:r>
              </a:p>
              <a:p>
                <a:pPr marL="285750" indent="-285750">
                  <a:buFont typeface="Arial" panose="020B0604020202020204" pitchFamily="34" charset="0"/>
                  <a:buChar char="•"/>
                </a:pPr>
                <a:endParaRPr lang="en-US" sz="2400" dirty="0"/>
              </a:p>
            </p:txBody>
          </p:sp>
        </mc:Choice>
        <mc:Fallback xmlns="">
          <p:sp>
            <p:nvSpPr>
              <p:cNvPr id="5" name="TextBox 4">
                <a:extLst>
                  <a:ext uri="{FF2B5EF4-FFF2-40B4-BE49-F238E27FC236}">
                    <a16:creationId xmlns:a16="http://schemas.microsoft.com/office/drawing/2014/main" id="{867785B1-2EE0-1DC9-A30A-961DF9AE248B}"/>
                  </a:ext>
                </a:extLst>
              </p:cNvPr>
              <p:cNvSpPr txBox="1">
                <a:spLocks noRot="1" noChangeAspect="1" noMove="1" noResize="1" noEditPoints="1" noAdjustHandles="1" noChangeArrowheads="1" noChangeShapeType="1" noTextEdit="1"/>
              </p:cNvSpPr>
              <p:nvPr/>
            </p:nvSpPr>
            <p:spPr>
              <a:xfrm>
                <a:off x="736844" y="1515045"/>
                <a:ext cx="10626573" cy="1846659"/>
              </a:xfrm>
              <a:prstGeom prst="rect">
                <a:avLst/>
              </a:prstGeom>
              <a:blipFill>
                <a:blip r:embed="rId3"/>
                <a:stretch>
                  <a:fillRect l="-1664" t="-4305"/>
                </a:stretch>
              </a:blipFill>
            </p:spPr>
            <p:txBody>
              <a:bodyPr/>
              <a:lstStyle/>
              <a:p>
                <a:r>
                  <a:rPr lang="en-US">
                    <a:noFill/>
                  </a:rPr>
                  <a:t> </a:t>
                </a:r>
              </a:p>
            </p:txBody>
          </p:sp>
        </mc:Fallback>
      </mc:AlternateContent>
    </p:spTree>
    <p:extLst>
      <p:ext uri="{BB962C8B-B14F-4D97-AF65-F5344CB8AC3E}">
        <p14:creationId xmlns:p14="http://schemas.microsoft.com/office/powerpoint/2010/main" val="232530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14763DA8-CE3A-4B30-B2F5-0D128777F7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8" name="Picture 17">
              <a:extLst>
                <a:ext uri="{FF2B5EF4-FFF2-40B4-BE49-F238E27FC236}">
                  <a16:creationId xmlns:a16="http://schemas.microsoft.com/office/drawing/2014/main" id="{F6B75A5A-FDA7-4C8E-BD65-8506C42AA8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0E6AFCAB-12BF-4A0B-B089-A794259D2F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3109E7B-16C6-30E9-E663-BB0AB0E5AF4E}"/>
              </a:ext>
            </a:extLst>
          </p:cNvPr>
          <p:cNvSpPr>
            <a:spLocks noGrp="1"/>
          </p:cNvSpPr>
          <p:nvPr>
            <p:ph type="title"/>
          </p:nvPr>
        </p:nvSpPr>
        <p:spPr>
          <a:xfrm>
            <a:off x="893884" y="373063"/>
            <a:ext cx="8961316" cy="1271017"/>
          </a:xfrm>
        </p:spPr>
        <p:txBody>
          <a:bodyPr vert="horz" lIns="91440" tIns="45720" rIns="91440" bIns="45720" rtlCol="0" anchor="ctr">
            <a:normAutofit/>
          </a:bodyPr>
          <a:lstStyle/>
          <a:p>
            <a:r>
              <a:rPr lang="en-US" sz="4000" dirty="0"/>
              <a:t>Hypothesis Testing and Decision Making</a:t>
            </a:r>
          </a:p>
        </p:txBody>
      </p:sp>
      <p:sp>
        <p:nvSpPr>
          <p:cNvPr id="3" name="TextBox 2">
            <a:extLst>
              <a:ext uri="{FF2B5EF4-FFF2-40B4-BE49-F238E27FC236}">
                <a16:creationId xmlns:a16="http://schemas.microsoft.com/office/drawing/2014/main" id="{636B1315-2635-5EB6-44A7-6BA53A91CEF8}"/>
              </a:ext>
            </a:extLst>
          </p:cNvPr>
          <p:cNvSpPr txBox="1"/>
          <p:nvPr/>
        </p:nvSpPr>
        <p:spPr>
          <a:xfrm>
            <a:off x="586595" y="1794464"/>
            <a:ext cx="7051977" cy="3898038"/>
          </a:xfrm>
          <a:prstGeom prst="rect">
            <a:avLst/>
          </a:prstGeom>
        </p:spPr>
        <p:txBody>
          <a:bodyPr vert="horz" lIns="91440" tIns="45720" rIns="91440" bIns="45720" rtlCol="0">
            <a:noAutofit/>
          </a:bodyPr>
          <a:lstStyle/>
          <a:p>
            <a:pPr marL="400050" indent="-342900">
              <a:lnSpc>
                <a:spcPct val="110000"/>
              </a:lnSpc>
              <a:spcAft>
                <a:spcPts val="600"/>
              </a:spcAft>
              <a:buClr>
                <a:schemeClr val="accent1"/>
              </a:buClr>
              <a:buFont typeface="Wingdings" panose="05000000000000000000" pitchFamily="2" charset="2"/>
              <a:buChar char="Ø"/>
            </a:pPr>
            <a:r>
              <a:rPr lang="en-US" sz="2400" dirty="0"/>
              <a:t>Is RM a significant predictor of MEDV?</a:t>
            </a:r>
          </a:p>
          <a:p>
            <a:pPr marL="400050" indent="-342900">
              <a:lnSpc>
                <a:spcPct val="110000"/>
              </a:lnSpc>
              <a:spcAft>
                <a:spcPts val="600"/>
              </a:spcAft>
              <a:buClr>
                <a:schemeClr val="accent1"/>
              </a:buClr>
              <a:buFont typeface="Wingdings" panose="05000000000000000000" pitchFamily="2" charset="2"/>
              <a:buChar char="Ø"/>
            </a:pPr>
            <a:r>
              <a:rPr lang="en-US" sz="2400" dirty="0"/>
              <a:t>Is PTRATIO a significant predictor of MEDV?</a:t>
            </a:r>
          </a:p>
          <a:p>
            <a:pPr marL="400050" indent="-342900">
              <a:lnSpc>
                <a:spcPct val="110000"/>
              </a:lnSpc>
              <a:spcAft>
                <a:spcPts val="600"/>
              </a:spcAft>
              <a:buClr>
                <a:schemeClr val="accent1"/>
              </a:buClr>
              <a:buFont typeface="Wingdings" panose="05000000000000000000" pitchFamily="2" charset="2"/>
              <a:buChar char="Ø"/>
            </a:pPr>
            <a:r>
              <a:rPr lang="en-US" sz="2400" dirty="0"/>
              <a:t>P &lt; 0.05</a:t>
            </a:r>
          </a:p>
          <a:p>
            <a:pPr marL="400050" indent="-342900">
              <a:lnSpc>
                <a:spcPct val="110000"/>
              </a:lnSpc>
              <a:spcAft>
                <a:spcPts val="600"/>
              </a:spcAft>
              <a:buClr>
                <a:schemeClr val="accent1"/>
              </a:buClr>
              <a:buFont typeface="Wingdings" panose="05000000000000000000" pitchFamily="2" charset="2"/>
              <a:buChar char="Ø"/>
            </a:pPr>
            <a:endParaRPr lang="en-US" sz="2400" dirty="0"/>
          </a:p>
          <a:p>
            <a:pPr marL="400050" indent="-342900">
              <a:lnSpc>
                <a:spcPct val="110000"/>
              </a:lnSpc>
              <a:spcAft>
                <a:spcPts val="600"/>
              </a:spcAft>
              <a:buClr>
                <a:schemeClr val="accent1"/>
              </a:buClr>
              <a:buFont typeface="Wingdings" panose="05000000000000000000" pitchFamily="2" charset="2"/>
              <a:buChar char="Ø"/>
            </a:pPr>
            <a:r>
              <a:rPr lang="en-US" sz="2400" dirty="0"/>
              <a:t>RM and PTRATIO are significant predictor of MEDV.</a:t>
            </a:r>
          </a:p>
          <a:p>
            <a:pPr marL="400050" indent="-342900">
              <a:lnSpc>
                <a:spcPct val="110000"/>
              </a:lnSpc>
              <a:spcAft>
                <a:spcPts val="600"/>
              </a:spcAft>
              <a:buClr>
                <a:schemeClr val="accent1"/>
              </a:buClr>
              <a:buFont typeface="Wingdings" panose="05000000000000000000" pitchFamily="2" charset="2"/>
              <a:buChar char="Ø"/>
            </a:pPr>
            <a:r>
              <a:rPr lang="en-US" sz="2400" dirty="0"/>
              <a:t>More rooms tend to have higher median values.</a:t>
            </a:r>
          </a:p>
          <a:p>
            <a:pPr marL="400050" indent="-342900">
              <a:lnSpc>
                <a:spcPct val="110000"/>
              </a:lnSpc>
              <a:spcAft>
                <a:spcPts val="600"/>
              </a:spcAft>
              <a:buClr>
                <a:schemeClr val="accent1"/>
              </a:buClr>
              <a:buFont typeface="Wingdings" panose="05000000000000000000" pitchFamily="2" charset="2"/>
              <a:buChar char="Ø"/>
            </a:pPr>
            <a:r>
              <a:rPr lang="en-US" sz="2400" dirty="0"/>
              <a:t>Lower student–teacher ratios tend to have higher median home values.</a:t>
            </a:r>
          </a:p>
          <a:p>
            <a:pPr marL="400050" indent="-342900">
              <a:lnSpc>
                <a:spcPct val="110000"/>
              </a:lnSpc>
              <a:spcAft>
                <a:spcPts val="600"/>
              </a:spcAft>
              <a:buClr>
                <a:schemeClr val="accent1"/>
              </a:buClr>
              <a:buFont typeface="Wingdings" panose="05000000000000000000" pitchFamily="2" charset="2"/>
              <a:buChar char="Ø"/>
            </a:pPr>
            <a:endParaRPr lang="en-US" sz="2400" dirty="0"/>
          </a:p>
        </p:txBody>
      </p:sp>
      <p:graphicFrame>
        <p:nvGraphicFramePr>
          <p:cNvPr id="4" name="Table 3">
            <a:extLst>
              <a:ext uri="{FF2B5EF4-FFF2-40B4-BE49-F238E27FC236}">
                <a16:creationId xmlns:a16="http://schemas.microsoft.com/office/drawing/2014/main" id="{D8737D45-11AE-1F38-E83D-E40337EA2AB5}"/>
              </a:ext>
            </a:extLst>
          </p:cNvPr>
          <p:cNvGraphicFramePr>
            <a:graphicFrameLocks noGrp="1"/>
          </p:cNvGraphicFramePr>
          <p:nvPr>
            <p:extLst>
              <p:ext uri="{D42A27DB-BD31-4B8C-83A1-F6EECF244321}">
                <p14:modId xmlns:p14="http://schemas.microsoft.com/office/powerpoint/2010/main" val="1182789493"/>
              </p:ext>
            </p:extLst>
          </p:nvPr>
        </p:nvGraphicFramePr>
        <p:xfrm>
          <a:off x="7560197" y="1762308"/>
          <a:ext cx="2518410" cy="1051560"/>
        </p:xfrm>
        <a:graphic>
          <a:graphicData uri="http://schemas.openxmlformats.org/drawingml/2006/table">
            <a:tbl>
              <a:tblPr/>
              <a:tblGrid>
                <a:gridCol w="2518410">
                  <a:extLst>
                    <a:ext uri="{9D8B030D-6E8A-4147-A177-3AD203B41FA5}">
                      <a16:colId xmlns:a16="http://schemas.microsoft.com/office/drawing/2014/main" val="3012240761"/>
                    </a:ext>
                  </a:extLst>
                </a:gridCol>
              </a:tblGrid>
              <a:tr h="474983">
                <a:tc>
                  <a:txBody>
                    <a:bodyPr/>
                    <a:lstStyle/>
                    <a:p>
                      <a:pPr algn="r" fontAlgn="b">
                        <a:buNone/>
                      </a:pPr>
                      <a:r>
                        <a:rPr lang="en-US" sz="3300" b="0" i="0" u="none" strike="noStrike" dirty="0">
                          <a:solidFill>
                            <a:srgbClr val="000000"/>
                          </a:solidFill>
                          <a:effectLst/>
                          <a:latin typeface="Calibri" panose="020F0502020204030204" pitchFamily="34" charset="0"/>
                        </a:rPr>
                        <a:t>3.79273E-20</a:t>
                      </a:r>
                      <a:endParaRPr lang="en-US" sz="5400" b="0" i="0" u="none" strike="noStrike" dirty="0">
                        <a:effectLst/>
                        <a:latin typeface="Arial" panose="020B0604020202020204" pitchFamily="34" charset="0"/>
                      </a:endParaRPr>
                    </a:p>
                  </a:txBody>
                  <a:tcPr marL="22860" marR="22860" marT="22860" marB="0" anchor="b">
                    <a:lnL>
                      <a:noFill/>
                    </a:lnL>
                    <a:lnR>
                      <a:noFill/>
                    </a:lnR>
                    <a:lnT>
                      <a:noFill/>
                    </a:lnT>
                    <a:lnB>
                      <a:noFill/>
                    </a:lnB>
                    <a:solidFill>
                      <a:srgbClr val="C1F0C8"/>
                    </a:solidFill>
                  </a:tcPr>
                </a:tc>
                <a:extLst>
                  <a:ext uri="{0D108BD9-81ED-4DB2-BD59-A6C34878D82A}">
                    <a16:rowId xmlns:a16="http://schemas.microsoft.com/office/drawing/2014/main" val="2201376306"/>
                  </a:ext>
                </a:extLst>
              </a:tr>
              <a:tr h="474983">
                <a:tc>
                  <a:txBody>
                    <a:bodyPr/>
                    <a:lstStyle/>
                    <a:p>
                      <a:pPr algn="r" fontAlgn="b">
                        <a:buNone/>
                      </a:pPr>
                      <a:r>
                        <a:rPr lang="en-US" sz="3300" b="0" i="0" u="none" strike="noStrike" dirty="0">
                          <a:solidFill>
                            <a:srgbClr val="000000"/>
                          </a:solidFill>
                          <a:effectLst/>
                          <a:latin typeface="Calibri" panose="020F0502020204030204" pitchFamily="34" charset="0"/>
                        </a:rPr>
                        <a:t>1.64425E-18</a:t>
                      </a:r>
                      <a:endParaRPr lang="en-US" sz="5400" b="0" i="0" u="none" strike="noStrike" dirty="0">
                        <a:effectLst/>
                        <a:latin typeface="Arial" panose="020B0604020202020204" pitchFamily="34" charset="0"/>
                      </a:endParaRPr>
                    </a:p>
                  </a:txBody>
                  <a:tcPr marL="22860" marR="22860" marT="22860" marB="0" anchor="b">
                    <a:lnL>
                      <a:noFill/>
                    </a:lnL>
                    <a:lnR>
                      <a:noFill/>
                    </a:lnR>
                    <a:lnT>
                      <a:noFill/>
                    </a:lnT>
                    <a:lnB>
                      <a:noFill/>
                    </a:lnB>
                    <a:solidFill>
                      <a:srgbClr val="C1F0C8"/>
                    </a:solidFill>
                  </a:tcPr>
                </a:tc>
                <a:extLst>
                  <a:ext uri="{0D108BD9-81ED-4DB2-BD59-A6C34878D82A}">
                    <a16:rowId xmlns:a16="http://schemas.microsoft.com/office/drawing/2014/main" val="3209818475"/>
                  </a:ext>
                </a:extLst>
              </a:tr>
            </a:tbl>
          </a:graphicData>
        </a:graphic>
      </p:graphicFrame>
      <p:sp>
        <p:nvSpPr>
          <p:cNvPr id="5" name="TextBox 4">
            <a:extLst>
              <a:ext uri="{FF2B5EF4-FFF2-40B4-BE49-F238E27FC236}">
                <a16:creationId xmlns:a16="http://schemas.microsoft.com/office/drawing/2014/main" id="{0848DCA4-6C0B-50B0-9EC3-6D1CAB57D840}"/>
              </a:ext>
            </a:extLst>
          </p:cNvPr>
          <p:cNvSpPr txBox="1"/>
          <p:nvPr/>
        </p:nvSpPr>
        <p:spPr>
          <a:xfrm>
            <a:off x="7182372" y="1332798"/>
            <a:ext cx="4222759" cy="461665"/>
          </a:xfrm>
          <a:prstGeom prst="rect">
            <a:avLst/>
          </a:prstGeom>
          <a:noFill/>
        </p:spPr>
        <p:txBody>
          <a:bodyPr wrap="none" rtlCol="0">
            <a:spAutoFit/>
          </a:bodyPr>
          <a:lstStyle/>
          <a:p>
            <a:r>
              <a:rPr lang="en-US" sz="2400" dirty="0"/>
              <a:t>P value from multiple regression</a:t>
            </a:r>
          </a:p>
        </p:txBody>
      </p:sp>
    </p:spTree>
    <p:extLst>
      <p:ext uri="{BB962C8B-B14F-4D97-AF65-F5344CB8AC3E}">
        <p14:creationId xmlns:p14="http://schemas.microsoft.com/office/powerpoint/2010/main" val="386179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8" name="Group 17">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9" name="Picture 18">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06A87E8-7F27-0BFB-F784-ECE91A30A627}"/>
              </a:ext>
            </a:extLst>
          </p:cNvPr>
          <p:cNvSpPr>
            <a:spLocks noGrp="1"/>
          </p:cNvSpPr>
          <p:nvPr>
            <p:ph type="title"/>
          </p:nvPr>
        </p:nvSpPr>
        <p:spPr>
          <a:xfrm>
            <a:off x="3865578" y="129001"/>
            <a:ext cx="7457106" cy="1090199"/>
          </a:xfrm>
        </p:spPr>
        <p:txBody>
          <a:bodyPr vert="horz" lIns="91440" tIns="45720" rIns="91440" bIns="45720" rtlCol="0" anchor="ctr">
            <a:normAutofit fontScale="90000"/>
          </a:bodyPr>
          <a:lstStyle/>
          <a:p>
            <a:r>
              <a:rPr lang="en-US" dirty="0"/>
              <a:t>Conclusion and Recommendations</a:t>
            </a:r>
          </a:p>
        </p:txBody>
      </p:sp>
      <p:pic>
        <p:nvPicPr>
          <p:cNvPr id="7" name="Graphic 6" descr="City">
            <a:extLst>
              <a:ext uri="{FF2B5EF4-FFF2-40B4-BE49-F238E27FC236}">
                <a16:creationId xmlns:a16="http://schemas.microsoft.com/office/drawing/2014/main" id="{B87F0CD5-F879-B276-B170-5C875AD0FD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6552" y="1109972"/>
            <a:ext cx="4724400" cy="4724400"/>
          </a:xfrm>
          <a:prstGeom prst="rect">
            <a:avLst/>
          </a:prstGeom>
        </p:spPr>
      </p:pic>
      <p:sp>
        <p:nvSpPr>
          <p:cNvPr id="3" name="TextBox 2">
            <a:extLst>
              <a:ext uri="{FF2B5EF4-FFF2-40B4-BE49-F238E27FC236}">
                <a16:creationId xmlns:a16="http://schemas.microsoft.com/office/drawing/2014/main" id="{A120423B-609F-9CFA-B8B2-79EF816B17E5}"/>
              </a:ext>
            </a:extLst>
          </p:cNvPr>
          <p:cNvSpPr txBox="1"/>
          <p:nvPr/>
        </p:nvSpPr>
        <p:spPr>
          <a:xfrm>
            <a:off x="5146124" y="1507761"/>
            <a:ext cx="6803242" cy="3928822"/>
          </a:xfrm>
          <a:prstGeom prst="rect">
            <a:avLst/>
          </a:prstGeom>
        </p:spPr>
        <p:txBody>
          <a:bodyPr vert="horz" lIns="91440" tIns="45720" rIns="91440" bIns="45720" rtlCol="0">
            <a:normAutofit/>
          </a:bodyPr>
          <a:lstStyle/>
          <a:p>
            <a:pPr marL="57150" indent="-285750">
              <a:lnSpc>
                <a:spcPct val="110000"/>
              </a:lnSpc>
              <a:spcAft>
                <a:spcPts val="600"/>
              </a:spcAft>
              <a:buClr>
                <a:schemeClr val="accent1"/>
              </a:buClr>
              <a:buFont typeface="Wingdings" panose="05000000000000000000" pitchFamily="2" charset="2"/>
              <a:buChar char="Ø"/>
            </a:pPr>
            <a:endParaRPr lang="en-US" dirty="0"/>
          </a:p>
          <a:p>
            <a:pPr marL="400050" indent="-285750">
              <a:lnSpc>
                <a:spcPct val="110000"/>
              </a:lnSpc>
              <a:spcAft>
                <a:spcPts val="600"/>
              </a:spcAft>
              <a:buClr>
                <a:schemeClr val="accent1"/>
              </a:buClr>
              <a:buFont typeface="Wingdings" panose="05000000000000000000" pitchFamily="2" charset="2"/>
              <a:buChar char="Ø"/>
            </a:pPr>
            <a:r>
              <a:rPr lang="en-US" sz="2400" dirty="0"/>
              <a:t>Real Estate Developers and Construction Groups:</a:t>
            </a:r>
          </a:p>
          <a:p>
            <a:pPr marL="114300">
              <a:lnSpc>
                <a:spcPct val="110000"/>
              </a:lnSpc>
              <a:spcAft>
                <a:spcPts val="600"/>
              </a:spcAft>
              <a:buClr>
                <a:schemeClr val="accent1"/>
              </a:buClr>
            </a:pPr>
            <a:endParaRPr lang="en-US" sz="2400" dirty="0"/>
          </a:p>
          <a:p>
            <a:pPr marL="400050" indent="-285750">
              <a:lnSpc>
                <a:spcPct val="110000"/>
              </a:lnSpc>
              <a:spcAft>
                <a:spcPts val="600"/>
              </a:spcAft>
              <a:buClr>
                <a:schemeClr val="accent1"/>
              </a:buClr>
              <a:buFont typeface="Wingdings" panose="05000000000000000000" pitchFamily="2" charset="2"/>
              <a:buChar char="Ø"/>
            </a:pPr>
            <a:r>
              <a:rPr lang="en-US" sz="2400" dirty="0"/>
              <a:t>Homebuyers</a:t>
            </a:r>
          </a:p>
          <a:p>
            <a:pPr marL="400050" indent="-285750">
              <a:lnSpc>
                <a:spcPct val="110000"/>
              </a:lnSpc>
              <a:spcAft>
                <a:spcPts val="600"/>
              </a:spcAft>
              <a:buClr>
                <a:schemeClr val="accent1"/>
              </a:buClr>
              <a:buFont typeface="Wingdings" panose="05000000000000000000" pitchFamily="2" charset="2"/>
              <a:buChar char="Ø"/>
            </a:pPr>
            <a:endParaRPr lang="en-US" sz="2400" dirty="0"/>
          </a:p>
          <a:p>
            <a:pPr marL="400050" indent="-285750">
              <a:lnSpc>
                <a:spcPct val="110000"/>
              </a:lnSpc>
              <a:spcAft>
                <a:spcPts val="600"/>
              </a:spcAft>
              <a:buClr>
                <a:schemeClr val="accent1"/>
              </a:buClr>
              <a:buFont typeface="Wingdings" panose="05000000000000000000" pitchFamily="2" charset="2"/>
              <a:buChar char="Ø"/>
            </a:pPr>
            <a:r>
              <a:rPr lang="en-US" sz="2400" dirty="0"/>
              <a:t>Urban Planners</a:t>
            </a:r>
          </a:p>
          <a:p>
            <a:pPr marL="400050" indent="-285750">
              <a:lnSpc>
                <a:spcPct val="110000"/>
              </a:lnSpc>
              <a:spcAft>
                <a:spcPts val="600"/>
              </a:spcAft>
              <a:buClr>
                <a:schemeClr val="accent1"/>
              </a:buClr>
              <a:buFont typeface="Wingdings" panose="05000000000000000000" pitchFamily="2" charset="2"/>
              <a:buChar char="Ø"/>
            </a:pPr>
            <a:endParaRPr lang="en-US" sz="2400" dirty="0"/>
          </a:p>
          <a:p>
            <a:pPr marL="400050" indent="-285750">
              <a:lnSpc>
                <a:spcPct val="110000"/>
              </a:lnSpc>
              <a:spcAft>
                <a:spcPts val="600"/>
              </a:spcAft>
              <a:buClr>
                <a:schemeClr val="accent1"/>
              </a:buClr>
              <a:buFont typeface="Wingdings" panose="05000000000000000000" pitchFamily="2" charset="2"/>
              <a:buChar char="Ø"/>
            </a:pPr>
            <a:r>
              <a:rPr lang="en-US" sz="2400" dirty="0"/>
              <a:t>Real Estate Agents</a:t>
            </a:r>
          </a:p>
        </p:txBody>
      </p:sp>
      <p:sp>
        <p:nvSpPr>
          <p:cNvPr id="4" name="TextBox 3">
            <a:extLst>
              <a:ext uri="{FF2B5EF4-FFF2-40B4-BE49-F238E27FC236}">
                <a16:creationId xmlns:a16="http://schemas.microsoft.com/office/drawing/2014/main" id="{38E0EF66-FDAD-3E36-68F1-7255319C8151}"/>
              </a:ext>
            </a:extLst>
          </p:cNvPr>
          <p:cNvSpPr txBox="1"/>
          <p:nvPr/>
        </p:nvSpPr>
        <p:spPr>
          <a:xfrm>
            <a:off x="5385710" y="1235987"/>
            <a:ext cx="5690634" cy="584775"/>
          </a:xfrm>
          <a:prstGeom prst="rect">
            <a:avLst/>
          </a:prstGeom>
          <a:noFill/>
        </p:spPr>
        <p:txBody>
          <a:bodyPr wrap="square" rtlCol="0">
            <a:spAutoFit/>
          </a:bodyPr>
          <a:lstStyle/>
          <a:p>
            <a:pPr algn="ctr"/>
            <a:r>
              <a:rPr lang="en-US" sz="3200" dirty="0"/>
              <a:t>Stakeholders</a:t>
            </a:r>
          </a:p>
        </p:txBody>
      </p:sp>
    </p:spTree>
    <p:extLst>
      <p:ext uri="{BB962C8B-B14F-4D97-AF65-F5344CB8AC3E}">
        <p14:creationId xmlns:p14="http://schemas.microsoft.com/office/powerpoint/2010/main" val="382784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1" name="Rectangle 10">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13CD130A-643A-4D11-9D36-1A18E7473D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76200"/>
            <a:ext cx="3997615" cy="6816079"/>
            <a:chOff x="8059620" y="41922"/>
            <a:chExt cx="3997615" cy="6816077"/>
          </a:xfrm>
        </p:grpSpPr>
        <p:pic>
          <p:nvPicPr>
            <p:cNvPr id="16" name="Picture 15">
              <a:extLst>
                <a:ext uri="{FF2B5EF4-FFF2-40B4-BE49-F238E27FC236}">
                  <a16:creationId xmlns:a16="http://schemas.microsoft.com/office/drawing/2014/main" id="{C5B36C10-5167-4E97-BC4C-42E62CBDE85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EBDB6D53-B040-4BE2-AAD9-F0BE56F347F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extBox 1">
            <a:extLst>
              <a:ext uri="{FF2B5EF4-FFF2-40B4-BE49-F238E27FC236}">
                <a16:creationId xmlns:a16="http://schemas.microsoft.com/office/drawing/2014/main" id="{37316F42-3DA1-3FA8-A3DB-B17F10503A55}"/>
              </a:ext>
            </a:extLst>
          </p:cNvPr>
          <p:cNvSpPr txBox="1"/>
          <p:nvPr/>
        </p:nvSpPr>
        <p:spPr>
          <a:xfrm>
            <a:off x="1144524" y="744909"/>
            <a:ext cx="9906000" cy="3155419"/>
          </a:xfrm>
          <a:prstGeom prst="rect">
            <a:avLst/>
          </a:prstGeom>
        </p:spPr>
        <p:txBody>
          <a:bodyPr vert="horz" lIns="91440" tIns="45720" rIns="91440" bIns="45720" rtlCol="0" anchor="b">
            <a:normAutofit/>
          </a:bodyPr>
          <a:lstStyle/>
          <a:p>
            <a:pPr algn="ctr">
              <a:spcBef>
                <a:spcPct val="0"/>
              </a:spcBef>
              <a:spcAft>
                <a:spcPts val="600"/>
              </a:spcAft>
            </a:pPr>
            <a:r>
              <a:rPr lang="en-US" sz="5200" dirty="0">
                <a:latin typeface="+mj-lt"/>
                <a:ea typeface="+mj-ea"/>
                <a:cs typeface="+mj-cs"/>
              </a:rPr>
              <a:t>Thank you!</a:t>
            </a:r>
          </a:p>
        </p:txBody>
      </p:sp>
    </p:spTree>
    <p:extLst>
      <p:ext uri="{BB962C8B-B14F-4D97-AF65-F5344CB8AC3E}">
        <p14:creationId xmlns:p14="http://schemas.microsoft.com/office/powerpoint/2010/main" val="60614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E88EC95-EE28-B50E-5F34-1AE0FB359C61}"/>
              </a:ext>
            </a:extLst>
          </p:cNvPr>
          <p:cNvGraphicFramePr/>
          <p:nvPr>
            <p:extLst>
              <p:ext uri="{D42A27DB-BD31-4B8C-83A1-F6EECF244321}">
                <p14:modId xmlns:p14="http://schemas.microsoft.com/office/powerpoint/2010/main" val="2555489172"/>
              </p:ext>
            </p:extLst>
          </p:nvPr>
        </p:nvGraphicFramePr>
        <p:xfrm>
          <a:off x="301841" y="878889"/>
          <a:ext cx="11336784" cy="55574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612F63D-BD05-D19E-FE4B-55F5C5C06390}"/>
              </a:ext>
            </a:extLst>
          </p:cNvPr>
          <p:cNvSpPr txBox="1"/>
          <p:nvPr/>
        </p:nvSpPr>
        <p:spPr>
          <a:xfrm>
            <a:off x="1793290" y="319596"/>
            <a:ext cx="7625918" cy="707886"/>
          </a:xfrm>
          <a:prstGeom prst="rect">
            <a:avLst/>
          </a:prstGeom>
          <a:noFill/>
        </p:spPr>
        <p:txBody>
          <a:bodyPr wrap="square" rtlCol="0">
            <a:spAutoFit/>
          </a:bodyPr>
          <a:lstStyle/>
          <a:p>
            <a:r>
              <a:rPr lang="en-US" sz="4000" dirty="0">
                <a:latin typeface="+mj-lt"/>
              </a:rPr>
              <a:t>What is Data Analytics?</a:t>
            </a:r>
          </a:p>
        </p:txBody>
      </p:sp>
      <p:graphicFrame>
        <p:nvGraphicFramePr>
          <p:cNvPr id="8" name="Diagram 7">
            <a:extLst>
              <a:ext uri="{FF2B5EF4-FFF2-40B4-BE49-F238E27FC236}">
                <a16:creationId xmlns:a16="http://schemas.microsoft.com/office/drawing/2014/main" id="{9E5E5A9F-4BD6-85DF-B3F7-ADC92171A8DE}"/>
              </a:ext>
            </a:extLst>
          </p:cNvPr>
          <p:cNvGraphicFramePr/>
          <p:nvPr>
            <p:extLst>
              <p:ext uri="{D42A27DB-BD31-4B8C-83A1-F6EECF244321}">
                <p14:modId xmlns:p14="http://schemas.microsoft.com/office/powerpoint/2010/main" val="1374580101"/>
              </p:ext>
            </p:extLst>
          </p:nvPr>
        </p:nvGraphicFramePr>
        <p:xfrm>
          <a:off x="736847" y="1091954"/>
          <a:ext cx="9871969" cy="534435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1384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4" name="Picture 6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5" name="Rectangle 6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Rectangle 65">
            <a:extLst>
              <a:ext uri="{FF2B5EF4-FFF2-40B4-BE49-F238E27FC236}">
                <a16:creationId xmlns:a16="http://schemas.microsoft.com/office/drawing/2014/main" id="{06B1FD15-9CBB-4259-931E-1EB6A8719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9D739765-2266-4358-BC9F-0DC2A6B7CD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58" name="Picture 57">
              <a:extLst>
                <a:ext uri="{FF2B5EF4-FFF2-40B4-BE49-F238E27FC236}">
                  <a16:creationId xmlns:a16="http://schemas.microsoft.com/office/drawing/2014/main" id="{27772D55-3097-46EA-A34A-E1DFCA5E47E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9" name="Picture 58">
              <a:extLst>
                <a:ext uri="{FF2B5EF4-FFF2-40B4-BE49-F238E27FC236}">
                  <a16:creationId xmlns:a16="http://schemas.microsoft.com/office/drawing/2014/main" id="{595646B7-AF33-4444-8ACE-CE832D4A2C2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68" name="Rectangle 67">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07562" y="0"/>
            <a:ext cx="61844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TextBox 11">
            <a:extLst>
              <a:ext uri="{FF2B5EF4-FFF2-40B4-BE49-F238E27FC236}">
                <a16:creationId xmlns:a16="http://schemas.microsoft.com/office/drawing/2014/main" id="{90538428-6524-F989-7325-93413C4A8CAD}"/>
              </a:ext>
            </a:extLst>
          </p:cNvPr>
          <p:cNvSpPr txBox="1"/>
          <p:nvPr/>
        </p:nvSpPr>
        <p:spPr>
          <a:xfrm>
            <a:off x="6477000" y="586992"/>
            <a:ext cx="4953000" cy="2308608"/>
          </a:xfrm>
          <a:prstGeom prst="rect">
            <a:avLst/>
          </a:prstGeom>
        </p:spPr>
        <p:txBody>
          <a:bodyPr vert="horz" lIns="91440" tIns="45720" rIns="91440" bIns="45720" rtlCol="0" anchor="ctr">
            <a:normAutofit/>
          </a:bodyPr>
          <a:lstStyle/>
          <a:p>
            <a:pPr>
              <a:spcBef>
                <a:spcPct val="0"/>
              </a:spcBef>
              <a:spcAft>
                <a:spcPts val="600"/>
              </a:spcAft>
            </a:pPr>
            <a:r>
              <a:rPr lang="en-US" sz="4400" dirty="0">
                <a:latin typeface="+mj-lt"/>
                <a:ea typeface="+mj-ea"/>
                <a:cs typeface="+mj-cs"/>
              </a:rPr>
              <a:t>Project Task Management Using Jira Kanban Board</a:t>
            </a:r>
          </a:p>
        </p:txBody>
      </p:sp>
      <p:pic>
        <p:nvPicPr>
          <p:cNvPr id="10" name="Picture 9" descr="A screenshot of a computer&#10;&#10;AI-generated content may be incorrect.">
            <a:extLst>
              <a:ext uri="{FF2B5EF4-FFF2-40B4-BE49-F238E27FC236}">
                <a16:creationId xmlns:a16="http://schemas.microsoft.com/office/drawing/2014/main" id="{0374FCA1-080E-80ED-D1E5-A79665532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95" y="1580225"/>
            <a:ext cx="5236971" cy="3773010"/>
          </a:xfrm>
          <a:prstGeom prst="rect">
            <a:avLst/>
          </a:prstGeom>
        </p:spPr>
      </p:pic>
      <p:graphicFrame>
        <p:nvGraphicFramePr>
          <p:cNvPr id="7" name="Diagram 6">
            <a:extLst>
              <a:ext uri="{FF2B5EF4-FFF2-40B4-BE49-F238E27FC236}">
                <a16:creationId xmlns:a16="http://schemas.microsoft.com/office/drawing/2014/main" id="{34703E5F-820E-BE37-0292-16748C7171D2}"/>
              </a:ext>
            </a:extLst>
          </p:cNvPr>
          <p:cNvGraphicFramePr/>
          <p:nvPr>
            <p:extLst>
              <p:ext uri="{D42A27DB-BD31-4B8C-83A1-F6EECF244321}">
                <p14:modId xmlns:p14="http://schemas.microsoft.com/office/powerpoint/2010/main" val="3627024"/>
              </p:ext>
            </p:extLst>
          </p:nvPr>
        </p:nvGraphicFramePr>
        <p:xfrm>
          <a:off x="6477000" y="2819400"/>
          <a:ext cx="4952681" cy="34609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0192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6BE8167-73E1-7BB6-0BA3-E8AE70C62E17}"/>
              </a:ext>
            </a:extLst>
          </p:cNvPr>
          <p:cNvSpPr>
            <a:spLocks noGrp="1"/>
          </p:cNvSpPr>
          <p:nvPr>
            <p:ph type="title"/>
          </p:nvPr>
        </p:nvSpPr>
        <p:spPr>
          <a:xfrm>
            <a:off x="531876" y="568171"/>
            <a:ext cx="5562600" cy="1056443"/>
          </a:xfrm>
        </p:spPr>
        <p:txBody>
          <a:bodyPr vert="horz" lIns="91440" tIns="45720" rIns="91440" bIns="45720" rtlCol="0" anchor="b">
            <a:normAutofit/>
          </a:bodyPr>
          <a:lstStyle/>
          <a:p>
            <a:r>
              <a:rPr lang="en-US" sz="4000" dirty="0"/>
              <a:t>Business Question</a:t>
            </a:r>
          </a:p>
        </p:txBody>
      </p:sp>
      <p:sp>
        <p:nvSpPr>
          <p:cNvPr id="3" name="TextBox 2">
            <a:extLst>
              <a:ext uri="{FF2B5EF4-FFF2-40B4-BE49-F238E27FC236}">
                <a16:creationId xmlns:a16="http://schemas.microsoft.com/office/drawing/2014/main" id="{11EF67E7-D2E1-0B6B-5FA4-A77FA8551E72}"/>
              </a:ext>
            </a:extLst>
          </p:cNvPr>
          <p:cNvSpPr txBox="1"/>
          <p:nvPr/>
        </p:nvSpPr>
        <p:spPr>
          <a:xfrm>
            <a:off x="473934" y="2448819"/>
            <a:ext cx="5562599" cy="2670175"/>
          </a:xfrm>
          <a:prstGeom prst="rect">
            <a:avLst/>
          </a:prstGeom>
        </p:spPr>
        <p:txBody>
          <a:bodyPr vert="horz" lIns="91440" tIns="45720" rIns="91440" bIns="45720" rtlCol="0" anchor="t">
            <a:normAutofit/>
          </a:bodyPr>
          <a:lstStyle/>
          <a:p>
            <a:pPr>
              <a:lnSpc>
                <a:spcPct val="110000"/>
              </a:lnSpc>
              <a:spcBef>
                <a:spcPts val="1000"/>
              </a:spcBef>
              <a:buClr>
                <a:schemeClr val="accent1"/>
              </a:buClr>
            </a:pPr>
            <a:r>
              <a:rPr lang="en-US" sz="3200" dirty="0"/>
              <a:t>Which factors most significantly influence the median value of homes in the Boston Housing Market?</a:t>
            </a:r>
          </a:p>
        </p:txBody>
      </p:sp>
      <p:grpSp>
        <p:nvGrpSpPr>
          <p:cNvPr id="18" name="Group 17">
            <a:extLst>
              <a:ext uri="{FF2B5EF4-FFF2-40B4-BE49-F238E27FC236}">
                <a16:creationId xmlns:a16="http://schemas.microsoft.com/office/drawing/2014/main" id="{2C96D671-CB09-4A40-87DE-E5042068B0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9" name="Picture 18">
              <a:extLst>
                <a:ext uri="{FF2B5EF4-FFF2-40B4-BE49-F238E27FC236}">
                  <a16:creationId xmlns:a16="http://schemas.microsoft.com/office/drawing/2014/main" id="{21A0628A-CD3B-450E-BF5A-04678A41E41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0" name="Picture 19">
              <a:extLst>
                <a:ext uri="{FF2B5EF4-FFF2-40B4-BE49-F238E27FC236}">
                  <a16:creationId xmlns:a16="http://schemas.microsoft.com/office/drawing/2014/main" id="{E96386AA-8B39-4EAE-8E84-F62C12CCE9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5" name="Picture 4" descr="Many question marks on black background">
            <a:extLst>
              <a:ext uri="{FF2B5EF4-FFF2-40B4-BE49-F238E27FC236}">
                <a16:creationId xmlns:a16="http://schemas.microsoft.com/office/drawing/2014/main" id="{CD034D57-A2D3-AFF4-06BE-67F72D11ACBD}"/>
              </a:ext>
            </a:extLst>
          </p:cNvPr>
          <p:cNvPicPr>
            <a:picLocks noChangeAspect="1"/>
          </p:cNvPicPr>
          <p:nvPr/>
        </p:nvPicPr>
        <p:blipFill>
          <a:blip r:embed="rId5">
            <a:alphaModFix/>
            <a:extLst>
              <a:ext uri="{28A0092B-C50C-407E-A947-70E740481C1C}">
                <a14:useLocalDpi xmlns:a14="http://schemas.microsoft.com/office/drawing/2010/main" val="0"/>
              </a:ext>
            </a:extLst>
          </a:blip>
          <a:srcRect l="38999" r="2" b="2"/>
          <a:stretch>
            <a:fillRect/>
          </a:stretch>
        </p:blipFill>
        <p:spPr>
          <a:xfrm>
            <a:off x="6671775" y="891938"/>
            <a:ext cx="5046291" cy="5046291"/>
          </a:xfrm>
          <a:custGeom>
            <a:avLst/>
            <a:gdLst/>
            <a:ahLst/>
            <a:cxnLst/>
            <a:rect l="l" t="t" r="r" b="b"/>
            <a:pathLst>
              <a:path w="4800600" h="4800600">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p:spPr>
      </p:pic>
    </p:spTree>
    <p:extLst>
      <p:ext uri="{BB962C8B-B14F-4D97-AF65-F5344CB8AC3E}">
        <p14:creationId xmlns:p14="http://schemas.microsoft.com/office/powerpoint/2010/main" val="220339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EE1A9F9-5E60-CC7C-DF94-D87CCEC87AA8}"/>
              </a:ext>
            </a:extLst>
          </p:cNvPr>
          <p:cNvGraphicFramePr/>
          <p:nvPr>
            <p:extLst>
              <p:ext uri="{D42A27DB-BD31-4B8C-83A1-F6EECF244321}">
                <p14:modId xmlns:p14="http://schemas.microsoft.com/office/powerpoint/2010/main" val="1212219536"/>
              </p:ext>
            </p:extLst>
          </p:nvPr>
        </p:nvGraphicFramePr>
        <p:xfrm>
          <a:off x="275208" y="355106"/>
          <a:ext cx="12428737" cy="6001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B7C2C400-D23D-3144-2440-8E2E716D3036}"/>
              </a:ext>
            </a:extLst>
          </p:cNvPr>
          <p:cNvSpPr txBox="1"/>
          <p:nvPr/>
        </p:nvSpPr>
        <p:spPr>
          <a:xfrm>
            <a:off x="275208" y="2530474"/>
            <a:ext cx="4935985"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Identify and handle outliers</a:t>
            </a:r>
          </a:p>
          <a:p>
            <a:r>
              <a:rPr lang="en-US" sz="2400" dirty="0"/>
              <a:t>     Lower bound = Q1 – 1.5 * IQR</a:t>
            </a:r>
          </a:p>
          <a:p>
            <a:r>
              <a:rPr lang="en-US" sz="2400" dirty="0"/>
              <a:t>     Upper bound = Q3 + 1.5 * IQR</a:t>
            </a:r>
          </a:p>
          <a:p>
            <a:pPr marL="285750" indent="-285750">
              <a:buFont typeface="Wingdings" panose="05000000000000000000" pitchFamily="2" charset="2"/>
              <a:buChar char="Ø"/>
            </a:pPr>
            <a:r>
              <a:rPr lang="en-US" sz="2400" dirty="0"/>
              <a:t>Address any missing value</a:t>
            </a:r>
          </a:p>
          <a:p>
            <a:pPr marL="285750" indent="-285750">
              <a:buFont typeface="Wingdings" panose="05000000000000000000" pitchFamily="2" charset="2"/>
              <a:buChar char="Ø"/>
            </a:pPr>
            <a:r>
              <a:rPr lang="en-US" sz="2400" dirty="0"/>
              <a:t>Check duplicate rows</a:t>
            </a:r>
          </a:p>
          <a:p>
            <a:pPr marL="285750" indent="-285750">
              <a:buFont typeface="Wingdings" panose="05000000000000000000" pitchFamily="2" charset="2"/>
              <a:buChar char="Ø"/>
            </a:pPr>
            <a:r>
              <a:rPr lang="en-US" sz="2400" dirty="0"/>
              <a:t>Ensure data consistency</a:t>
            </a:r>
          </a:p>
          <a:p>
            <a:endParaRPr lang="en-US" sz="2400" dirty="0"/>
          </a:p>
          <a:p>
            <a:endParaRPr lang="en-US" sz="2400" dirty="0"/>
          </a:p>
        </p:txBody>
      </p:sp>
      <p:sp>
        <p:nvSpPr>
          <p:cNvPr id="7" name="TextBox 6">
            <a:extLst>
              <a:ext uri="{FF2B5EF4-FFF2-40B4-BE49-F238E27FC236}">
                <a16:creationId xmlns:a16="http://schemas.microsoft.com/office/drawing/2014/main" id="{213423D0-F0DD-545C-65DB-5091C2CA91A2}"/>
              </a:ext>
            </a:extLst>
          </p:cNvPr>
          <p:cNvSpPr txBox="1"/>
          <p:nvPr/>
        </p:nvSpPr>
        <p:spPr>
          <a:xfrm>
            <a:off x="9507985" y="3844031"/>
            <a:ext cx="2254928" cy="830997"/>
          </a:xfrm>
          <a:prstGeom prst="rect">
            <a:avLst/>
          </a:prstGeom>
          <a:noFill/>
        </p:spPr>
        <p:txBody>
          <a:bodyPr wrap="square" rtlCol="0">
            <a:spAutoFit/>
          </a:bodyPr>
          <a:lstStyle/>
          <a:p>
            <a:r>
              <a:rPr lang="en-US" sz="2400" dirty="0"/>
              <a:t>Descriptive Statistics</a:t>
            </a:r>
          </a:p>
        </p:txBody>
      </p:sp>
      <p:sp>
        <p:nvSpPr>
          <p:cNvPr id="8" name="TextBox 7">
            <a:extLst>
              <a:ext uri="{FF2B5EF4-FFF2-40B4-BE49-F238E27FC236}">
                <a16:creationId xmlns:a16="http://schemas.microsoft.com/office/drawing/2014/main" id="{B6F7B2ED-E9E9-61BE-97A1-9AAC24D719C6}"/>
              </a:ext>
            </a:extLst>
          </p:cNvPr>
          <p:cNvSpPr txBox="1"/>
          <p:nvPr/>
        </p:nvSpPr>
        <p:spPr>
          <a:xfrm>
            <a:off x="8815525" y="976544"/>
            <a:ext cx="2947388" cy="830997"/>
          </a:xfrm>
          <a:prstGeom prst="rect">
            <a:avLst/>
          </a:prstGeom>
          <a:noFill/>
        </p:spPr>
        <p:txBody>
          <a:bodyPr wrap="square" rtlCol="0">
            <a:spAutoFit/>
          </a:bodyPr>
          <a:lstStyle/>
          <a:p>
            <a:r>
              <a:rPr lang="en-US" sz="2400" dirty="0"/>
              <a:t>Load the Boston Dataset</a:t>
            </a:r>
          </a:p>
        </p:txBody>
      </p:sp>
    </p:spTree>
    <p:extLst>
      <p:ext uri="{BB962C8B-B14F-4D97-AF65-F5344CB8AC3E}">
        <p14:creationId xmlns:p14="http://schemas.microsoft.com/office/powerpoint/2010/main" val="265053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1" name="Picture 4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3" name="Rectangle 42">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Rectangle 44">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7" name="Group 46">
            <a:extLst>
              <a:ext uri="{FF2B5EF4-FFF2-40B4-BE49-F238E27FC236}">
                <a16:creationId xmlns:a16="http://schemas.microsoft.com/office/drawing/2014/main" id="{FB401999-5720-4575-98E2-EEB6FBF2F7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0"/>
            <a:ext cx="3997615" cy="6816079"/>
            <a:chOff x="8059620" y="41922"/>
            <a:chExt cx="3997615" cy="6816077"/>
          </a:xfrm>
        </p:grpSpPr>
        <p:pic>
          <p:nvPicPr>
            <p:cNvPr id="48" name="Picture 47">
              <a:extLst>
                <a:ext uri="{FF2B5EF4-FFF2-40B4-BE49-F238E27FC236}">
                  <a16:creationId xmlns:a16="http://schemas.microsoft.com/office/drawing/2014/main" id="{B6D8AE7E-E070-48A0-8121-AF9231A29B0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9" name="Picture 48">
              <a:extLst>
                <a:ext uri="{FF2B5EF4-FFF2-40B4-BE49-F238E27FC236}">
                  <a16:creationId xmlns:a16="http://schemas.microsoft.com/office/drawing/2014/main" id="{A63E7FD8-D40B-42E4-94BB-840789AD9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4777D032-DBEA-5E6C-9B02-600C64AAB5A7}"/>
              </a:ext>
            </a:extLst>
          </p:cNvPr>
          <p:cNvSpPr>
            <a:spLocks noGrp="1"/>
          </p:cNvSpPr>
          <p:nvPr>
            <p:ph type="title"/>
          </p:nvPr>
        </p:nvSpPr>
        <p:spPr>
          <a:xfrm>
            <a:off x="563879" y="313376"/>
            <a:ext cx="10895107" cy="1312491"/>
          </a:xfrm>
        </p:spPr>
        <p:txBody>
          <a:bodyPr vert="horz" lIns="91440" tIns="45720" rIns="91440" bIns="45720" rtlCol="0" anchor="t">
            <a:normAutofit/>
          </a:bodyPr>
          <a:lstStyle/>
          <a:p>
            <a:pPr>
              <a:lnSpc>
                <a:spcPct val="90000"/>
              </a:lnSpc>
            </a:pPr>
            <a:r>
              <a:rPr lang="en-US" sz="4000" dirty="0"/>
              <a:t>Data Visualization and Exploratory Data Analysis (EDA)-Univariate Analysis</a:t>
            </a:r>
          </a:p>
        </p:txBody>
      </p:sp>
      <p:pic>
        <p:nvPicPr>
          <p:cNvPr id="4" name="Picture 3" descr="A screenshot of a graph&#10;&#10;AI-generated content may be incorrect.">
            <a:extLst>
              <a:ext uri="{FF2B5EF4-FFF2-40B4-BE49-F238E27FC236}">
                <a16:creationId xmlns:a16="http://schemas.microsoft.com/office/drawing/2014/main" id="{5D901CD8-4D7D-41AA-889D-D5DFF130A2FC}"/>
              </a:ext>
            </a:extLst>
          </p:cNvPr>
          <p:cNvPicPr>
            <a:picLocks noChangeAspect="1"/>
          </p:cNvPicPr>
          <p:nvPr/>
        </p:nvPicPr>
        <p:blipFill>
          <a:blip r:embed="rId5">
            <a:extLst>
              <a:ext uri="{28A0092B-C50C-407E-A947-70E740481C1C}">
                <a14:useLocalDpi xmlns:a14="http://schemas.microsoft.com/office/drawing/2010/main" val="0"/>
              </a:ext>
            </a:extLst>
          </a:blip>
          <a:srcRect l="435"/>
          <a:stretch>
            <a:fillRect/>
          </a:stretch>
        </p:blipFill>
        <p:spPr>
          <a:xfrm>
            <a:off x="563879" y="2530136"/>
            <a:ext cx="10895107" cy="3844031"/>
          </a:xfrm>
          <a:prstGeom prst="rect">
            <a:avLst/>
          </a:prstGeom>
        </p:spPr>
      </p:pic>
      <p:sp>
        <p:nvSpPr>
          <p:cNvPr id="5" name="TextBox 4">
            <a:extLst>
              <a:ext uri="{FF2B5EF4-FFF2-40B4-BE49-F238E27FC236}">
                <a16:creationId xmlns:a16="http://schemas.microsoft.com/office/drawing/2014/main" id="{92C0FB4E-0545-8CB1-AF93-82A645748F0F}"/>
              </a:ext>
            </a:extLst>
          </p:cNvPr>
          <p:cNvSpPr txBox="1"/>
          <p:nvPr/>
        </p:nvSpPr>
        <p:spPr>
          <a:xfrm>
            <a:off x="1127578" y="1872175"/>
            <a:ext cx="7331528"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RM appears normally distributed.</a:t>
            </a:r>
          </a:p>
          <a:p>
            <a:endParaRPr lang="en-US" sz="2400" dirty="0"/>
          </a:p>
        </p:txBody>
      </p:sp>
    </p:spTree>
    <p:extLst>
      <p:ext uri="{BB962C8B-B14F-4D97-AF65-F5344CB8AC3E}">
        <p14:creationId xmlns:p14="http://schemas.microsoft.com/office/powerpoint/2010/main" val="106314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B4E8-1B20-9895-7F80-392A09A536D5}"/>
              </a:ext>
            </a:extLst>
          </p:cNvPr>
          <p:cNvSpPr>
            <a:spLocks noGrp="1"/>
          </p:cNvSpPr>
          <p:nvPr>
            <p:ph type="title"/>
          </p:nvPr>
        </p:nvSpPr>
        <p:spPr>
          <a:xfrm>
            <a:off x="458694" y="254000"/>
            <a:ext cx="11274612" cy="1325563"/>
          </a:xfrm>
        </p:spPr>
        <p:txBody>
          <a:bodyPr>
            <a:normAutofit fontScale="90000"/>
          </a:bodyPr>
          <a:lstStyle/>
          <a:p>
            <a:r>
              <a:rPr lang="en-US" dirty="0"/>
              <a:t>Data Visualization and Exploratory Data Analysis (EDA)-Univariate Analysis</a:t>
            </a:r>
          </a:p>
        </p:txBody>
      </p:sp>
      <p:pic>
        <p:nvPicPr>
          <p:cNvPr id="4" name="Picture 3" descr="A screenshot of a graph&#10;&#10;AI-generated content may be incorrect.">
            <a:extLst>
              <a:ext uri="{FF2B5EF4-FFF2-40B4-BE49-F238E27FC236}">
                <a16:creationId xmlns:a16="http://schemas.microsoft.com/office/drawing/2014/main" id="{C65125E9-5464-670A-F010-F684238EA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80" y="2450236"/>
            <a:ext cx="10973242" cy="4042003"/>
          </a:xfrm>
          <a:prstGeom prst="rect">
            <a:avLst/>
          </a:prstGeom>
        </p:spPr>
      </p:pic>
      <p:sp>
        <p:nvSpPr>
          <p:cNvPr id="5" name="TextBox 4">
            <a:extLst>
              <a:ext uri="{FF2B5EF4-FFF2-40B4-BE49-F238E27FC236}">
                <a16:creationId xmlns:a16="http://schemas.microsoft.com/office/drawing/2014/main" id="{D6923B24-FBD2-EE6E-8E4B-ECAEA9A10F68}"/>
              </a:ext>
            </a:extLst>
          </p:cNvPr>
          <p:cNvSpPr txBox="1"/>
          <p:nvPr/>
        </p:nvSpPr>
        <p:spPr>
          <a:xfrm>
            <a:off x="803922" y="1747669"/>
            <a:ext cx="7763030" cy="461665"/>
          </a:xfrm>
          <a:prstGeom prst="rect">
            <a:avLst/>
          </a:prstGeom>
          <a:noFill/>
        </p:spPr>
        <p:txBody>
          <a:bodyPr wrap="square" rtlCol="0">
            <a:spAutoFit/>
          </a:bodyPr>
          <a:lstStyle/>
          <a:p>
            <a:pPr marL="342900" indent="-342900">
              <a:buFont typeface="Arial" panose="020B0604020202020204" pitchFamily="34" charset="0"/>
              <a:buChar char="•"/>
              <a:defRPr sz="2000"/>
            </a:pPr>
            <a:r>
              <a:rPr lang="en-US" sz="2400" dirty="0"/>
              <a:t>Box plots confirmed clean data after outlier replacement.</a:t>
            </a:r>
          </a:p>
        </p:txBody>
      </p:sp>
    </p:spTree>
    <p:extLst>
      <p:ext uri="{BB962C8B-B14F-4D97-AF65-F5344CB8AC3E}">
        <p14:creationId xmlns:p14="http://schemas.microsoft.com/office/powerpoint/2010/main" val="52422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5CA6-9C45-6EDC-3B04-2035C7ED26BD}"/>
              </a:ext>
            </a:extLst>
          </p:cNvPr>
          <p:cNvSpPr>
            <a:spLocks noGrp="1"/>
          </p:cNvSpPr>
          <p:nvPr>
            <p:ph type="title"/>
          </p:nvPr>
        </p:nvSpPr>
        <p:spPr>
          <a:xfrm>
            <a:off x="458693" y="117186"/>
            <a:ext cx="11401873" cy="1090178"/>
          </a:xfrm>
        </p:spPr>
        <p:txBody>
          <a:bodyPr>
            <a:normAutofit fontScale="90000"/>
          </a:bodyPr>
          <a:lstStyle/>
          <a:p>
            <a:r>
              <a:rPr lang="en-US" dirty="0"/>
              <a:t>Data Visualization and Exploratory Data Analysis (EDA)-Bivariate Analysis</a:t>
            </a:r>
          </a:p>
        </p:txBody>
      </p:sp>
      <p:pic>
        <p:nvPicPr>
          <p:cNvPr id="4" name="Picture 3" descr="A screenshot of a graph&#10;&#10;AI-generated content may be incorrect.">
            <a:extLst>
              <a:ext uri="{FF2B5EF4-FFF2-40B4-BE49-F238E27FC236}">
                <a16:creationId xmlns:a16="http://schemas.microsoft.com/office/drawing/2014/main" id="{46734434-F43E-6E6C-D8AF-0AC9F6DCC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16" y="2407693"/>
            <a:ext cx="10377996" cy="4376689"/>
          </a:xfrm>
          <a:prstGeom prst="rect">
            <a:avLst/>
          </a:prstGeom>
        </p:spPr>
      </p:pic>
      <p:sp>
        <p:nvSpPr>
          <p:cNvPr id="5" name="TextBox 4">
            <a:extLst>
              <a:ext uri="{FF2B5EF4-FFF2-40B4-BE49-F238E27FC236}">
                <a16:creationId xmlns:a16="http://schemas.microsoft.com/office/drawing/2014/main" id="{05862437-8700-E8E2-D83E-20311C8D7D1A}"/>
              </a:ext>
            </a:extLst>
          </p:cNvPr>
          <p:cNvSpPr txBox="1"/>
          <p:nvPr/>
        </p:nvSpPr>
        <p:spPr>
          <a:xfrm>
            <a:off x="1162974" y="1207364"/>
            <a:ext cx="8922058" cy="1200329"/>
          </a:xfrm>
          <a:prstGeom prst="rect">
            <a:avLst/>
          </a:prstGeom>
          <a:noFill/>
        </p:spPr>
        <p:txBody>
          <a:bodyPr wrap="square" rtlCol="0">
            <a:spAutoFit/>
          </a:bodyPr>
          <a:lstStyle/>
          <a:p>
            <a:pPr marL="342900" indent="-342900">
              <a:buFont typeface="Arial" panose="020B0604020202020204" pitchFamily="34" charset="0"/>
              <a:buChar char="•"/>
              <a:defRPr sz="2000"/>
            </a:pPr>
            <a:r>
              <a:rPr lang="en-US" sz="2400" dirty="0"/>
              <a:t>RM vs MEDV: Positive relationship.</a:t>
            </a:r>
          </a:p>
          <a:p>
            <a:pPr marL="342900" indent="-342900">
              <a:buFont typeface="Arial" panose="020B0604020202020204" pitchFamily="34" charset="0"/>
              <a:buChar char="•"/>
              <a:defRPr sz="2000"/>
            </a:pPr>
            <a:r>
              <a:rPr lang="en-US" sz="2400" dirty="0"/>
              <a:t>PTRATIO, CRIM &amp; LSTAT vs MEDV: negative relationships.</a:t>
            </a:r>
          </a:p>
          <a:p>
            <a:pPr marL="342900" indent="-342900">
              <a:buFont typeface="Arial" panose="020B0604020202020204" pitchFamily="34" charset="0"/>
              <a:buChar char="•"/>
              <a:defRPr sz="2000"/>
            </a:pPr>
            <a:r>
              <a:rPr lang="en-US" sz="2400" dirty="0"/>
              <a:t>Upper bound are colored green and lower bound are colored red</a:t>
            </a:r>
          </a:p>
        </p:txBody>
      </p:sp>
    </p:spTree>
    <p:extLst>
      <p:ext uri="{BB962C8B-B14F-4D97-AF65-F5344CB8AC3E}">
        <p14:creationId xmlns:p14="http://schemas.microsoft.com/office/powerpoint/2010/main" val="239916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5C68-94E3-57AE-9223-7163F26877A7}"/>
              </a:ext>
            </a:extLst>
          </p:cNvPr>
          <p:cNvSpPr>
            <a:spLocks noGrp="1"/>
          </p:cNvSpPr>
          <p:nvPr>
            <p:ph type="title"/>
          </p:nvPr>
        </p:nvSpPr>
        <p:spPr>
          <a:xfrm>
            <a:off x="458694" y="205963"/>
            <a:ext cx="11274612" cy="1325563"/>
          </a:xfrm>
        </p:spPr>
        <p:txBody>
          <a:bodyPr>
            <a:normAutofit fontScale="90000"/>
          </a:bodyPr>
          <a:lstStyle/>
          <a:p>
            <a:r>
              <a:rPr lang="en-US" dirty="0"/>
              <a:t>Data Visualization and Exploratory Data Analysis (EDA)-Bivariate Analysis</a:t>
            </a:r>
          </a:p>
        </p:txBody>
      </p:sp>
      <p:pic>
        <p:nvPicPr>
          <p:cNvPr id="4" name="Picture 3" descr="A chart with numbers and a number of numbers&#10;&#10;AI-generated content may be incorrect.">
            <a:extLst>
              <a:ext uri="{FF2B5EF4-FFF2-40B4-BE49-F238E27FC236}">
                <a16:creationId xmlns:a16="http://schemas.microsoft.com/office/drawing/2014/main" id="{81EE2A9F-DE6B-33D8-0FB0-FCD2FE713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94" y="3204839"/>
            <a:ext cx="8979946" cy="3287400"/>
          </a:xfrm>
          <a:prstGeom prst="rect">
            <a:avLst/>
          </a:prstGeom>
        </p:spPr>
      </p:pic>
      <p:sp>
        <p:nvSpPr>
          <p:cNvPr id="6" name="TextBox 5">
            <a:extLst>
              <a:ext uri="{FF2B5EF4-FFF2-40B4-BE49-F238E27FC236}">
                <a16:creationId xmlns:a16="http://schemas.microsoft.com/office/drawing/2014/main" id="{4F278E35-9CB6-1188-56AF-3419ADA7CD8F}"/>
              </a:ext>
            </a:extLst>
          </p:cNvPr>
          <p:cNvSpPr txBox="1"/>
          <p:nvPr/>
        </p:nvSpPr>
        <p:spPr>
          <a:xfrm>
            <a:off x="1189608" y="1531526"/>
            <a:ext cx="8327255"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RM vs MEDV: Strong positive correlation.</a:t>
            </a:r>
          </a:p>
          <a:p>
            <a:pPr marL="285750" indent="-285750">
              <a:buFont typeface="Arial" panose="020B0604020202020204" pitchFamily="34" charset="0"/>
              <a:buChar char="•"/>
            </a:pPr>
            <a:r>
              <a:rPr lang="en-US" sz="2400" dirty="0"/>
              <a:t>LSTAT vs MEDV: Strong negative correlation.</a:t>
            </a:r>
          </a:p>
          <a:p>
            <a:pPr marL="285750" indent="-285750">
              <a:buFont typeface="Arial" panose="020B0604020202020204" pitchFamily="34" charset="0"/>
              <a:buChar char="•"/>
            </a:pPr>
            <a:r>
              <a:rPr lang="en-US" sz="2400" dirty="0"/>
              <a:t>RAD vs TAX has 0.91 one can be removed in the multiple regression model to avoid multicollinearity.</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97511050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Dappled</Template>
  <TotalTime>7901</TotalTime>
  <Words>914</Words>
  <Application>Microsoft Office PowerPoint</Application>
  <PresentationFormat>Widescreen</PresentationFormat>
  <Paragraphs>103</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AvenirNext LT Pro Medium</vt:lpstr>
      <vt:lpstr>Calibri</vt:lpstr>
      <vt:lpstr>Cambria Math</vt:lpstr>
      <vt:lpstr>Wingdings</vt:lpstr>
      <vt:lpstr>DappledVTI</vt:lpstr>
      <vt:lpstr>Boston Housing Market Analysis</vt:lpstr>
      <vt:lpstr>PowerPoint Presentation</vt:lpstr>
      <vt:lpstr>PowerPoint Presentation</vt:lpstr>
      <vt:lpstr>Business Question</vt:lpstr>
      <vt:lpstr>PowerPoint Presentation</vt:lpstr>
      <vt:lpstr>Data Visualization and Exploratory Data Analysis (EDA)-Univariate Analysis</vt:lpstr>
      <vt:lpstr>Data Visualization and Exploratory Data Analysis (EDA)-Univariate Analysis</vt:lpstr>
      <vt:lpstr>Data Visualization and Exploratory Data Analysis (EDA)-Bivariate Analysis</vt:lpstr>
      <vt:lpstr>Data Visualization and Exploratory Data Analysis (EDA)-Bivariate Analysis</vt:lpstr>
      <vt:lpstr>Simple Linear Regression/LSTAT vs MEDV</vt:lpstr>
      <vt:lpstr>Multiple Regression/RM,NOX,LSTAT,PTRATIO vs MEDV</vt:lpstr>
      <vt:lpstr>Hypothesis Testing and Decision Making</vt:lpstr>
      <vt:lpstr>Conclusion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binyam siyum</dc:creator>
  <cp:lastModifiedBy>binyam siyum</cp:lastModifiedBy>
  <cp:revision>7</cp:revision>
  <dcterms:created xsi:type="dcterms:W3CDTF">2025-10-11T02:04:59Z</dcterms:created>
  <dcterms:modified xsi:type="dcterms:W3CDTF">2025-10-16T15:27:20Z</dcterms:modified>
</cp:coreProperties>
</file>