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8" r:id="rId6"/>
    <p:sldId id="281" r:id="rId7"/>
    <p:sldId id="282" r:id="rId8"/>
    <p:sldId id="266" r:id="rId9"/>
    <p:sldId id="286" r:id="rId10"/>
    <p:sldId id="283" r:id="rId11"/>
    <p:sldId id="287" r:id="rId12"/>
    <p:sldId id="284" r:id="rId13"/>
    <p:sldId id="288" r:id="rId14"/>
    <p:sldId id="285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5" autoAdjust="0"/>
    <p:restoredTop sz="90655" autoAdjust="0"/>
  </p:normalViewPr>
  <p:slideViewPr>
    <p:cSldViewPr snapToGrid="0">
      <p:cViewPr varScale="1">
        <p:scale>
          <a:sx n="82" d="100"/>
          <a:sy n="82" d="100"/>
        </p:scale>
        <p:origin x="478" y="36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7/21/2024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7/21/2024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9407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7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683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778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986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535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65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70588" y="2472612"/>
            <a:ext cx="11654277" cy="4057578"/>
          </a:xfrm>
        </p:spPr>
        <p:txBody>
          <a:bodyPr anchor="ctr"/>
          <a:lstStyle/>
          <a:p>
            <a:pPr algn="ctr"/>
            <a:r>
              <a:rPr lang="en-US" sz="2800" cap="none"/>
              <a:t>Factors Affecting STEM Degree Completion At Public Universities In The United States</a:t>
            </a:r>
            <a:br>
              <a:rPr lang="en-US"/>
            </a:br>
            <a:br>
              <a:rPr lang="en-US"/>
            </a:br>
            <a:r>
              <a:rPr lang="en-US" sz="2800" cap="none"/>
              <a:t>A quantitative analysis of IPEDS 2022 data</a:t>
            </a:r>
            <a:br>
              <a:rPr lang="en-US" sz="2800" cap="none"/>
            </a:br>
            <a:br>
              <a:rPr lang="en-US" sz="2800" cap="none"/>
            </a:br>
            <a:r>
              <a:rPr lang="en-US" sz="2800" cap="none"/>
              <a:t>Your name: Biniam Abebe</a:t>
            </a:r>
            <a:br>
              <a:rPr lang="en-US" sz="2800" cap="none"/>
            </a:br>
            <a:r>
              <a:rPr lang="en-US" sz="2800" cap="none"/>
              <a:t>Date: July 21, 2024</a:t>
            </a:r>
            <a:br>
              <a:rPr lang="en-US" sz="2800" cap="none"/>
            </a:br>
            <a:r>
              <a:rPr lang="en-US" sz="2800" cap="none"/>
              <a:t>University of North Texas, ADTA 5410-400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8560"/>
            <a:ext cx="7102151" cy="1997867"/>
          </a:xfrm>
        </p:spPr>
        <p:txBody>
          <a:bodyPr anchor="b"/>
          <a:lstStyle/>
          <a:p>
            <a:r>
              <a:rPr lang="en-US" dirty="0"/>
              <a:t> Limitations and Future Research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E1CF79-4FDC-8CAF-CC16-E309A2C49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705177"/>
            <a:ext cx="5733772" cy="448990"/>
          </a:xfrm>
        </p:spPr>
        <p:txBody>
          <a:bodyPr/>
          <a:lstStyle/>
          <a:p>
            <a:r>
              <a:rPr lang="en-US" dirty="0"/>
              <a:t>Limitations: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9" y="3154166"/>
            <a:ext cx="5733773" cy="3032733"/>
          </a:xfrm>
        </p:spPr>
        <p:txBody>
          <a:bodyPr>
            <a:noAutofit/>
          </a:bodyPr>
          <a:lstStyle/>
          <a:p>
            <a:r>
              <a:rPr lang="en-US" dirty="0"/>
              <a:t>Single year of data (2022)</a:t>
            </a:r>
          </a:p>
          <a:p>
            <a:r>
              <a:rPr lang="en-US" dirty="0"/>
              <a:t>Potential for overfitting despite Ridge Regression</a:t>
            </a:r>
          </a:p>
          <a:p>
            <a:r>
              <a:rPr lang="en-US" dirty="0"/>
              <a:t>Limited variables chosen from IPEDS dataset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AE07A905-8B37-D13F-25D3-1D3BCDB86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32749" y="2705177"/>
            <a:ext cx="3943627" cy="448989"/>
          </a:xfrm>
        </p:spPr>
        <p:txBody>
          <a:bodyPr/>
          <a:lstStyle/>
          <a:p>
            <a:r>
              <a:rPr lang="en-US" dirty="0"/>
              <a:t>Future Research: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4E9A764F-6B65-050E-E561-82F77339D16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746033" y="3164867"/>
            <a:ext cx="5084701" cy="303273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Apply other regularization techniques eq. Elastic 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Incorporate multi-year data for temporal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Include additional external factors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Conduct out-of-sample validation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29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550"/>
            <a:ext cx="10515600" cy="1325563"/>
          </a:xfrm>
        </p:spPr>
        <p:txBody>
          <a:bodyPr anchor="b"/>
          <a:lstStyle/>
          <a:p>
            <a:r>
              <a:rPr lang="en-US" dirty="0"/>
              <a:t>Conclusion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832B776-E386-1CF9-CC8F-2D2FF3EA7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9C609E56-F1A0-28BD-B96E-6EA375AF6AC4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8763000" cy="3570963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Ridge Regression model provides robust predictions for STEM degree completion rates</a:t>
            </a:r>
          </a:p>
          <a:p>
            <a:pPr algn="l"/>
            <a:r>
              <a:rPr lang="en-US" dirty="0"/>
              <a:t>Key factors: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demographic composition, notably White, Hispanic/Latino, and Asian student completion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Financial factors less influential than expected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Results offer a valuable starting point for improving STEM degree completion rates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Call to action: Use these insights to develop targeted interventions and policies</a:t>
            </a:r>
          </a:p>
        </p:txBody>
      </p:sp>
    </p:spTree>
    <p:extLst>
      <p:ext uri="{BB962C8B-B14F-4D97-AF65-F5344CB8AC3E}">
        <p14:creationId xmlns:p14="http://schemas.microsoft.com/office/powerpoint/2010/main" val="2791821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80384" y="3233437"/>
            <a:ext cx="4179570" cy="2850181"/>
          </a:xfrm>
        </p:spPr>
        <p:txBody>
          <a:bodyPr>
            <a:noAutofit/>
          </a:bodyPr>
          <a:lstStyle/>
          <a:p>
            <a:r>
              <a:rPr lang="en-US" dirty="0"/>
              <a:t>Biniam Abebe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9585168" cy="2121177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STEM education is crucial for innovation and economic growth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/>
          <a:p>
            <a:r>
              <a:rPr lang="en-US" dirty="0"/>
              <a:t>What factors affect STEM degree completion rates at public universities in the United States?</a:t>
            </a:r>
          </a:p>
          <a:p>
            <a:endParaRPr lang="en-US" dirty="0"/>
          </a:p>
          <a:p>
            <a:r>
              <a:rPr lang="en-US" dirty="0"/>
              <a:t>Objectives: </a:t>
            </a:r>
          </a:p>
          <a:p>
            <a:pPr marL="852678" lvl="2"/>
            <a:r>
              <a:rPr lang="en-US" b="0" dirty="0"/>
              <a:t>Identify key demographic and institutional variables</a:t>
            </a:r>
          </a:p>
          <a:p>
            <a:pPr marL="852678" lvl="2"/>
            <a:r>
              <a:rPr lang="en-US" b="0" dirty="0"/>
              <a:t>Develop a predictive model for STEM completion rates</a:t>
            </a:r>
          </a:p>
          <a:p>
            <a:pPr marL="852678" lvl="2"/>
            <a:r>
              <a:rPr lang="en-US" b="0" dirty="0"/>
              <a:t>Provide insights for policymakers and educators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961"/>
            <a:ext cx="8420100" cy="1780860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E5D090AC-C85E-5B78-6D1D-83E7B7907E93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935324" y="2463159"/>
            <a:ext cx="8015773" cy="3234264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Data source: Integrated Postsecondary Education Data System (IPEDS) 2022 </a:t>
            </a:r>
          </a:p>
          <a:p>
            <a:r>
              <a:rPr lang="en-US" dirty="0"/>
              <a:t>Sample: 1,549 public institutions </a:t>
            </a:r>
          </a:p>
          <a:p>
            <a:r>
              <a:rPr lang="en-US" dirty="0"/>
              <a:t>Datasets used: </a:t>
            </a:r>
          </a:p>
          <a:p>
            <a:pPr marL="852678" lvl="2"/>
            <a:r>
              <a:rPr lang="en-US" dirty="0"/>
              <a:t>Institutional Characteristics </a:t>
            </a:r>
          </a:p>
          <a:p>
            <a:pPr marL="852678" lvl="2"/>
            <a:r>
              <a:rPr lang="en-US" dirty="0"/>
              <a:t>Completions </a:t>
            </a:r>
          </a:p>
          <a:p>
            <a:pPr marL="852678" lvl="2"/>
            <a:r>
              <a:rPr lang="en-US" dirty="0"/>
              <a:t>Charges </a:t>
            </a:r>
          </a:p>
          <a:p>
            <a:r>
              <a:rPr lang="en-US" dirty="0"/>
              <a:t>Analysis method: Regression </a:t>
            </a:r>
          </a:p>
          <a:p>
            <a:r>
              <a:rPr lang="en-US" dirty="0"/>
              <a:t>Tools: Python (pandas, scikit-learn, matplotlib, seaborn) </a:t>
            </a:r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1780860"/>
          </a:xfrm>
        </p:spPr>
        <p:txBody>
          <a:bodyPr/>
          <a:lstStyle/>
          <a:p>
            <a:r>
              <a:rPr lang="en-US" dirty="0"/>
              <a:t>Key Findings - Descriptive Statistics</a:t>
            </a:r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E71298F0-74F1-FECA-0F02-495F9A2EBA7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2146040" y="2414287"/>
            <a:ext cx="6741367" cy="420810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completion rates:</a:t>
            </a:r>
          </a:p>
          <a:p>
            <a:pPr marL="852678" lvl="2" indent="-285750">
              <a:buFont typeface="Arial" panose="020B0604020202020204" pitchFamily="34" charset="0"/>
              <a:buChar char="•"/>
            </a:pPr>
            <a:r>
              <a:rPr lang="en-US" dirty="0"/>
              <a:t>Male students: 390.35 </a:t>
            </a:r>
          </a:p>
          <a:p>
            <a:pPr marL="852678" lvl="2" indent="-285750">
              <a:buFont typeface="Arial" panose="020B0604020202020204" pitchFamily="34" charset="0"/>
              <a:buChar char="•"/>
            </a:pPr>
            <a:r>
              <a:rPr lang="en-US" dirty="0"/>
              <a:t>Female students: 290.64 </a:t>
            </a:r>
          </a:p>
          <a:p>
            <a:pPr marL="569214" lvl="1" indent="-285750">
              <a:buFont typeface="Arial" panose="020B0604020202020204" pitchFamily="34" charset="0"/>
              <a:buChar char="•"/>
            </a:pPr>
            <a:r>
              <a:rPr lang="en-US" dirty="0"/>
              <a:t>Ethnic disparities:</a:t>
            </a:r>
          </a:p>
          <a:p>
            <a:pPr marL="852678" lvl="2" indent="-285750">
              <a:buFont typeface="Arial" panose="020B0604020202020204" pitchFamily="34" charset="0"/>
              <a:buChar char="•"/>
            </a:pPr>
            <a:r>
              <a:rPr lang="en-US" dirty="0"/>
              <a:t>Highest: White and Asian students</a:t>
            </a:r>
          </a:p>
          <a:p>
            <a:pPr marL="852678" lvl="2" indent="-285750">
              <a:buFont typeface="Arial" panose="020B0604020202020204" pitchFamily="34" charset="0"/>
              <a:buChar char="•"/>
            </a:pPr>
            <a:r>
              <a:rPr lang="en-US" dirty="0"/>
              <a:t>Lowest: American Indian/Alaska Native students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Financial aspects:</a:t>
            </a:r>
          </a:p>
          <a:p>
            <a:pPr marL="852678" lvl="2" indent="-285750">
              <a:buFont typeface="Arial" panose="020B0604020202020204" pitchFamily="34" charset="0"/>
              <a:buChar char="•"/>
            </a:pPr>
            <a:r>
              <a:rPr lang="en-US" dirty="0"/>
              <a:t>Average tuition: $5,081.53 </a:t>
            </a:r>
          </a:p>
          <a:p>
            <a:pPr marL="852678" lvl="2" indent="-285750">
              <a:buFont typeface="Arial" panose="020B0604020202020204" pitchFamily="34" charset="0"/>
              <a:buChar char="•"/>
            </a:pPr>
            <a:r>
              <a:rPr lang="en-US" dirty="0"/>
              <a:t>Range: $0 to $20,173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4" y="1671639"/>
            <a:ext cx="5884027" cy="1204912"/>
          </a:xfrm>
        </p:spPr>
        <p:txBody>
          <a:bodyPr/>
          <a:lstStyle/>
          <a:p>
            <a:r>
              <a:rPr lang="en-US" dirty="0"/>
              <a:t>Distribution of Completions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453725" y="3660774"/>
            <a:ext cx="5907176" cy="2536826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Right-skewed pattern observed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Majority of institutions report relatively low completion numbers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A small number of institutions account for a disproportionately large number of completions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Implications for resource allocation and policy-making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876300"/>
            <a:ext cx="5246255" cy="1709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1F7487B-FB4D-0965-7050-5E7AB54B6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806" y="252339"/>
            <a:ext cx="5647182" cy="437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4" y="1671639"/>
            <a:ext cx="5884027" cy="1204912"/>
          </a:xfrm>
        </p:spPr>
        <p:txBody>
          <a:bodyPr/>
          <a:lstStyle/>
          <a:p>
            <a:r>
              <a:rPr lang="en-US" dirty="0"/>
              <a:t>Correlation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465299" y="3197451"/>
            <a:ext cx="5907176" cy="2837997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Key correlations: </a:t>
            </a:r>
          </a:p>
          <a:p>
            <a:pPr lvl="2"/>
            <a:r>
              <a:rPr lang="en-US" dirty="0"/>
              <a:t>Strong positive correlations between male and female completion rates within ethnic groups (e.g., r = 0.97 for Asian students)</a:t>
            </a:r>
          </a:p>
          <a:p>
            <a:pPr lvl="2"/>
            <a:r>
              <a:rPr lang="en-US" dirty="0"/>
              <a:t>Total completions highly correlated with both male (r = 0.99) and female (r = 0.98) completions</a:t>
            </a:r>
          </a:p>
          <a:p>
            <a:pPr lvl="2"/>
            <a:r>
              <a:rPr lang="en-US" dirty="0"/>
              <a:t>Financial factors showed weak to moderate correlations with completion rates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876300"/>
            <a:ext cx="5246255" cy="1709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BB55D156-62DB-8081-7EA7-A78782527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66" y="46166"/>
            <a:ext cx="5253949" cy="479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631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21055C-5E33-5D21-2A6E-21827FA88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/>
          <a:p>
            <a:r>
              <a:rPr lang="en-US" dirty="0"/>
              <a:t>Model Results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B0ADB-527F-A58C-9372-D8502ED6F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185A1B5-2403-33BD-B435-4C0ABCAB3FE6}"/>
              </a:ext>
            </a:extLst>
          </p:cNvPr>
          <p:cNvSpPr>
            <a:spLocks noGrp="1" noChangeArrowheads="1"/>
          </p:cNvSpPr>
          <p:nvPr>
            <p:ph sz="half" idx="16"/>
          </p:nvPr>
        </p:nvSpPr>
        <p:spPr bwMode="auto">
          <a:xfrm>
            <a:off x="13208" y="2104099"/>
            <a:ext cx="4203192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Ridge Regression results: </a:t>
            </a:r>
          </a:p>
          <a:p>
            <a:pPr marL="569214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Mean Squared Error: 0.47315647</a:t>
            </a:r>
          </a:p>
          <a:p>
            <a:pPr marL="569214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R-squared: 0.999 </a:t>
            </a: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9214"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 </a:t>
            </a:r>
          </a:p>
          <a:p>
            <a:pPr marL="569214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explains nearly all variance in STEM completion rates </a:t>
            </a:r>
          </a:p>
          <a:p>
            <a:pPr marL="569214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Extremely high predictive power </a:t>
            </a:r>
          </a:p>
          <a:p>
            <a:pPr marL="569214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Potential for accurate forecasting of STEM degree completion rates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1BA994-EF39-9B91-C058-F31C3D2F8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6076" y="245150"/>
            <a:ext cx="6428800" cy="35038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BCF8051-5D99-6D8D-DCC9-3FA54FB6CC3F}"/>
              </a:ext>
            </a:extLst>
          </p:cNvPr>
          <p:cNvSpPr txBox="1"/>
          <p:nvPr/>
        </p:nvSpPr>
        <p:spPr>
          <a:xfrm>
            <a:off x="4739951" y="3735314"/>
            <a:ext cx="623284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Key observations: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Linear Regression: </a:t>
            </a:r>
            <a:r>
              <a:rPr lang="en-US" sz="1400" dirty="0"/>
              <a:t>Shows the lowest MSE, very close to zero. This suggests it fits the training data extremely well, potentially overfitting.</a:t>
            </a:r>
            <a:br>
              <a:rPr lang="en-US" sz="1400" dirty="0"/>
            </a:b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Ridge Regression: </a:t>
            </a:r>
            <a:r>
              <a:rPr lang="en-US" sz="1400" dirty="0"/>
              <a:t>Has a slightly higher MSE than Linear Regression, but still relatively low. This indicates it's providing some regularization while maintaining good predictive performance.</a:t>
            </a:r>
            <a:br>
              <a:rPr lang="en-US" sz="1400" dirty="0"/>
            </a:b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Lasso Regression: </a:t>
            </a:r>
            <a:r>
              <a:rPr lang="en-US" sz="1400" dirty="0"/>
              <a:t>Shows the highest MSE by a significant margin, around 2.75. This suggests it's applying the strongest regularization, potentially sacrificing some model fit for better generalization.</a:t>
            </a:r>
          </a:p>
        </p:txBody>
      </p:sp>
    </p:spTree>
    <p:extLst>
      <p:ext uri="{BB962C8B-B14F-4D97-AF65-F5344CB8AC3E}">
        <p14:creationId xmlns:p14="http://schemas.microsoft.com/office/powerpoint/2010/main" val="1658164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21055C-5E33-5D21-2A6E-21827FA88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7547" y="1600400"/>
            <a:ext cx="3748363" cy="974919"/>
          </a:xfrm>
        </p:spPr>
        <p:txBody>
          <a:bodyPr>
            <a:normAutofit/>
          </a:bodyPr>
          <a:lstStyle/>
          <a:p>
            <a:r>
              <a:rPr lang="en-US" dirty="0"/>
              <a:t>Feature Importance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B0ADB-527F-A58C-9372-D8502ED6F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185A1B5-2403-33BD-B435-4C0ABCAB3FE6}"/>
              </a:ext>
            </a:extLst>
          </p:cNvPr>
          <p:cNvSpPr>
            <a:spLocks noGrp="1" noChangeArrowheads="1"/>
          </p:cNvSpPr>
          <p:nvPr>
            <p:ph sz="half" idx="16"/>
          </p:nvPr>
        </p:nvSpPr>
        <p:spPr bwMode="auto">
          <a:xfrm>
            <a:off x="6592078" y="3093159"/>
            <a:ext cx="530911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Most influential factors:</a:t>
            </a:r>
          </a:p>
          <a:p>
            <a:pPr marL="909828" lvl="2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White male and female completions</a:t>
            </a:r>
          </a:p>
          <a:p>
            <a:pPr marL="909828" lvl="2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male and female completions</a:t>
            </a:r>
          </a:p>
          <a:p>
            <a:pPr marL="909828" lvl="2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Hispanic/Latino student completion</a:t>
            </a:r>
          </a:p>
          <a:p>
            <a:pPr marL="909828" lvl="2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Asian student completions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Surprisingly, financial factors showed minimal influence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533F41-2D77-8834-4B27-292B5DED8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9" y="1419935"/>
            <a:ext cx="6475761" cy="434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278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192"/>
            <a:ext cx="5655197" cy="1997867"/>
          </a:xfrm>
        </p:spPr>
        <p:txBody>
          <a:bodyPr anchor="b"/>
          <a:lstStyle/>
          <a:p>
            <a:r>
              <a:rPr lang="en-US" dirty="0"/>
              <a:t> Implications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54627" y="2520854"/>
            <a:ext cx="6775581" cy="3032733"/>
          </a:xfrm>
        </p:spPr>
        <p:txBody>
          <a:bodyPr>
            <a:noAutofit/>
          </a:bodyPr>
          <a:lstStyle/>
          <a:p>
            <a:r>
              <a:rPr lang="en-US" dirty="0"/>
              <a:t>Potential for accurate forecasting of STEM completion rates</a:t>
            </a:r>
          </a:p>
          <a:p>
            <a:r>
              <a:rPr lang="en-US" dirty="0"/>
              <a:t>Value for:</a:t>
            </a:r>
          </a:p>
          <a:p>
            <a:pPr lvl="1"/>
            <a:r>
              <a:rPr lang="en-US" dirty="0"/>
              <a:t>Resource allocation</a:t>
            </a:r>
          </a:p>
          <a:p>
            <a:pPr lvl="1"/>
            <a:r>
              <a:rPr lang="en-US" dirty="0"/>
              <a:t>Program planning</a:t>
            </a:r>
          </a:p>
          <a:p>
            <a:pPr lvl="1"/>
            <a:r>
              <a:rPr lang="en-US" dirty="0"/>
              <a:t>Developing targeted interventions</a:t>
            </a:r>
          </a:p>
          <a:p>
            <a:r>
              <a:rPr lang="en-US" dirty="0"/>
              <a:t>Insights for addressing disparities in STEM education</a:t>
            </a:r>
          </a:p>
          <a:p>
            <a:r>
              <a:rPr lang="en-US" dirty="0"/>
              <a:t>Guide for policymakers and educators in decision-making</a:t>
            </a:r>
          </a:p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57798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F2AB6BC5E19C4093FAB9AE21F4D7AB" ma:contentTypeVersion="13" ma:contentTypeDescription="Create a new document." ma:contentTypeScope="" ma:versionID="a5c83a61cb22d1a98c4e72aeeebf484d">
  <xsd:schema xmlns:xsd="http://www.w3.org/2001/XMLSchema" xmlns:xs="http://www.w3.org/2001/XMLSchema" xmlns:p="http://schemas.microsoft.com/office/2006/metadata/properties" xmlns:ns3="15135959-8d63-4cd5-baa0-6b39c11710dc" xmlns:ns4="1e1e4ade-2967-4772-803e-aec9fd15aebc" targetNamespace="http://schemas.microsoft.com/office/2006/metadata/properties" ma:root="true" ma:fieldsID="570e17fa27036b362ee98c7677e4a75c" ns3:_="" ns4:_="">
    <xsd:import namespace="15135959-8d63-4cd5-baa0-6b39c11710dc"/>
    <xsd:import namespace="1e1e4ade-2967-4772-803e-aec9fd15aebc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135959-8d63-4cd5-baa0-6b39c11710dc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1e4ade-2967-4772-803e-aec9fd15aebc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5135959-8d63-4cd5-baa0-6b39c11710dc" xsi:nil="true"/>
  </documentManagement>
</p:properties>
</file>

<file path=customXml/itemProps1.xml><?xml version="1.0" encoding="utf-8"?>
<ds:datastoreItem xmlns:ds="http://schemas.openxmlformats.org/officeDocument/2006/customXml" ds:itemID="{F4DDB31E-6598-4F69-B5E6-044440E1A2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135959-8d63-4cd5-baa0-6b39c11710dc"/>
    <ds:schemaRef ds:uri="1e1e4ade-2967-4772-803e-aec9fd15ae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9168DCE-134F-4610-A6AA-88CEBE8D71D2}">
  <ds:schemaRefs>
    <ds:schemaRef ds:uri="1e1e4ade-2967-4772-803e-aec9fd15aebc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15135959-8d63-4cd5-baa0-6b39c11710dc"/>
    <ds:schemaRef ds:uri="http://www.w3.org/XML/1998/namespace"/>
    <ds:schemaRef ds:uri="http://purl.org/dc/dcmitype/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{6617EE9E-FED7-4FF8-9ECC-7EE070DB5AA0}tf67328976_win32</Template>
  <TotalTime>47</TotalTime>
  <Words>604</Words>
  <Application>Microsoft Office PowerPoint</Application>
  <PresentationFormat>Widescreen</PresentationFormat>
  <Paragraphs>111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Tenorite</vt:lpstr>
      <vt:lpstr>Times New Roman</vt:lpstr>
      <vt:lpstr>Custom</vt:lpstr>
      <vt:lpstr>Factors Affecting STEM Degree Completion At Public Universities In The United States  A quantitative analysis of IPEDS 2022 data  Your name: Biniam Abebe Date: July 21, 2024 University of North Texas, ADTA 5410-400</vt:lpstr>
      <vt:lpstr>STEM education is crucial for innovation and economic growth</vt:lpstr>
      <vt:lpstr>Methodology</vt:lpstr>
      <vt:lpstr>Key Findings - Descriptive Statistics</vt:lpstr>
      <vt:lpstr>Distribution of Completions</vt:lpstr>
      <vt:lpstr>Correlation Analysis</vt:lpstr>
      <vt:lpstr>Model Results</vt:lpstr>
      <vt:lpstr>Feature Importance</vt:lpstr>
      <vt:lpstr> Implications</vt:lpstr>
      <vt:lpstr> Limitations and Future Research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Abebe, Biniam</dc:creator>
  <cp:lastModifiedBy>Abebe, Biniam</cp:lastModifiedBy>
  <cp:revision>3</cp:revision>
  <dcterms:created xsi:type="dcterms:W3CDTF">2024-07-21T16:33:18Z</dcterms:created>
  <dcterms:modified xsi:type="dcterms:W3CDTF">2024-07-21T18:43:52Z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0x01010001F2AB6BC5E19C4093FAB9AE21F4D7AB</vt:lpwstr>
  </property>
  <property fmtid="{D5CDD505-2E9C-101B-9397-08002B2CF9AE}" pid="3" name="MediaServiceImageTags">
    <vt:lpwstr/>
  </property>
</Properties>
</file>