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234" autoAdjust="0"/>
  </p:normalViewPr>
  <p:slideViewPr>
    <p:cSldViewPr snapToGrid="0">
      <p:cViewPr varScale="1">
        <p:scale>
          <a:sx n="61" d="100"/>
          <a:sy n="61" d="100"/>
        </p:scale>
        <p:origin x="2244"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18.svg"/><Relationship Id="rId4" Type="http://schemas.openxmlformats.org/officeDocument/2006/relationships/image" Target="../media/image14.svg"/><Relationship Id="rId9" Type="http://schemas.openxmlformats.org/officeDocument/2006/relationships/image" Target="../media/image17.pn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18.svg"/><Relationship Id="rId4" Type="http://schemas.openxmlformats.org/officeDocument/2006/relationships/image" Target="../media/image14.svg"/><Relationship Id="rId9" Type="http://schemas.openxmlformats.org/officeDocument/2006/relationships/image" Target="../media/image1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BDDA1-2EA0-4D5E-8C3E-C46D92A334D1}" type="doc">
      <dgm:prSet loTypeId="urn:microsoft.com/office/officeart/2016/7/layout/RepeatingBendingProcessNew" loCatId="process" qsTypeId="urn:microsoft.com/office/officeart/2005/8/quickstyle/simple4" qsCatId="simple" csTypeId="urn:microsoft.com/office/officeart/2005/8/colors/accent1_2" csCatId="accent1"/>
      <dgm:spPr/>
      <dgm:t>
        <a:bodyPr/>
        <a:lstStyle/>
        <a:p>
          <a:endParaRPr lang="en-US"/>
        </a:p>
      </dgm:t>
    </dgm:pt>
    <dgm:pt modelId="{509CB756-0F60-4BE1-B55D-421D579923DF}">
      <dgm:prSet/>
      <dgm:spPr/>
      <dgm:t>
        <a:bodyPr/>
        <a:lstStyle/>
        <a:p>
          <a:r>
            <a:rPr lang="en-US"/>
            <a:t>Introduction and Problem Statement</a:t>
          </a:r>
        </a:p>
      </dgm:t>
    </dgm:pt>
    <dgm:pt modelId="{A61B3443-4B69-462D-A9FC-29DA139AEFC7}" type="parTrans" cxnId="{F79F159E-6E31-4078-B2A3-46BAAC446209}">
      <dgm:prSet/>
      <dgm:spPr/>
      <dgm:t>
        <a:bodyPr/>
        <a:lstStyle/>
        <a:p>
          <a:endParaRPr lang="en-US"/>
        </a:p>
      </dgm:t>
    </dgm:pt>
    <dgm:pt modelId="{B2A6D146-F74A-4009-9216-6732925B7763}" type="sibTrans" cxnId="{F79F159E-6E31-4078-B2A3-46BAAC446209}">
      <dgm:prSet/>
      <dgm:spPr/>
      <dgm:t>
        <a:bodyPr/>
        <a:lstStyle/>
        <a:p>
          <a:endParaRPr lang="en-US"/>
        </a:p>
      </dgm:t>
    </dgm:pt>
    <dgm:pt modelId="{4EF757AD-5860-4F25-B085-C602ADA2B934}">
      <dgm:prSet/>
      <dgm:spPr/>
      <dgm:t>
        <a:bodyPr/>
        <a:lstStyle/>
        <a:p>
          <a:r>
            <a:rPr lang="en-US"/>
            <a:t>Research Objectives and Questions</a:t>
          </a:r>
        </a:p>
      </dgm:t>
    </dgm:pt>
    <dgm:pt modelId="{02210A45-093A-446E-9548-2FDEC07B4D0E}" type="parTrans" cxnId="{319FA07E-FBBA-4F3C-A41B-CB06284FA617}">
      <dgm:prSet/>
      <dgm:spPr/>
      <dgm:t>
        <a:bodyPr/>
        <a:lstStyle/>
        <a:p>
          <a:endParaRPr lang="en-US"/>
        </a:p>
      </dgm:t>
    </dgm:pt>
    <dgm:pt modelId="{818FE2E8-2985-46D2-9B05-0D77CE184FC4}" type="sibTrans" cxnId="{319FA07E-FBBA-4F3C-A41B-CB06284FA617}">
      <dgm:prSet/>
      <dgm:spPr/>
      <dgm:t>
        <a:bodyPr/>
        <a:lstStyle/>
        <a:p>
          <a:endParaRPr lang="en-US"/>
        </a:p>
      </dgm:t>
    </dgm:pt>
    <dgm:pt modelId="{FC67BB79-6328-45EE-A1E1-210E37CB4A29}">
      <dgm:prSet/>
      <dgm:spPr/>
      <dgm:t>
        <a:bodyPr/>
        <a:lstStyle/>
        <a:p>
          <a:r>
            <a:rPr lang="en-US"/>
            <a:t>Literature Review Highlights</a:t>
          </a:r>
        </a:p>
      </dgm:t>
    </dgm:pt>
    <dgm:pt modelId="{7CAA45D1-4205-47F1-98C2-A2CC208F0A9D}" type="parTrans" cxnId="{2DC01B9E-006F-4571-8B57-0AB7BB2D301E}">
      <dgm:prSet/>
      <dgm:spPr/>
      <dgm:t>
        <a:bodyPr/>
        <a:lstStyle/>
        <a:p>
          <a:endParaRPr lang="en-US"/>
        </a:p>
      </dgm:t>
    </dgm:pt>
    <dgm:pt modelId="{BD2D9784-A44C-4F35-AF7B-B009117FF60F}" type="sibTrans" cxnId="{2DC01B9E-006F-4571-8B57-0AB7BB2D301E}">
      <dgm:prSet/>
      <dgm:spPr/>
      <dgm:t>
        <a:bodyPr/>
        <a:lstStyle/>
        <a:p>
          <a:endParaRPr lang="en-US"/>
        </a:p>
      </dgm:t>
    </dgm:pt>
    <dgm:pt modelId="{80637F28-5857-4CAC-9218-BB362B42860E}">
      <dgm:prSet/>
      <dgm:spPr/>
      <dgm:t>
        <a:bodyPr/>
        <a:lstStyle/>
        <a:p>
          <a:r>
            <a:rPr lang="en-US"/>
            <a:t>Methodology and Data Description</a:t>
          </a:r>
        </a:p>
      </dgm:t>
    </dgm:pt>
    <dgm:pt modelId="{F3B13BAC-963E-49EF-842E-EB951FB0C7C0}" type="parTrans" cxnId="{8B1C2CC7-34D1-47FF-9315-22579D0DAA26}">
      <dgm:prSet/>
      <dgm:spPr/>
      <dgm:t>
        <a:bodyPr/>
        <a:lstStyle/>
        <a:p>
          <a:endParaRPr lang="en-US"/>
        </a:p>
      </dgm:t>
    </dgm:pt>
    <dgm:pt modelId="{A1AB5FFE-749B-42B8-A142-72723195A38C}" type="sibTrans" cxnId="{8B1C2CC7-34D1-47FF-9315-22579D0DAA26}">
      <dgm:prSet/>
      <dgm:spPr/>
      <dgm:t>
        <a:bodyPr/>
        <a:lstStyle/>
        <a:p>
          <a:endParaRPr lang="en-US"/>
        </a:p>
      </dgm:t>
    </dgm:pt>
    <dgm:pt modelId="{E7F2FEE8-C241-49F7-8C0E-8636B0CF43C0}">
      <dgm:prSet/>
      <dgm:spPr/>
      <dgm:t>
        <a:bodyPr/>
        <a:lstStyle/>
        <a:p>
          <a:r>
            <a:rPr lang="en-US"/>
            <a:t>Model Architecture and Implementation</a:t>
          </a:r>
        </a:p>
      </dgm:t>
    </dgm:pt>
    <dgm:pt modelId="{8C4222A0-1BBF-4434-88D4-58E877887F8B}" type="parTrans" cxnId="{0CCCBB84-7366-4CA0-A92C-C6866BE9672A}">
      <dgm:prSet/>
      <dgm:spPr/>
      <dgm:t>
        <a:bodyPr/>
        <a:lstStyle/>
        <a:p>
          <a:endParaRPr lang="en-US"/>
        </a:p>
      </dgm:t>
    </dgm:pt>
    <dgm:pt modelId="{37025A13-F9E6-41FD-AA3F-D91299D41D13}" type="sibTrans" cxnId="{0CCCBB84-7366-4CA0-A92C-C6866BE9672A}">
      <dgm:prSet/>
      <dgm:spPr/>
      <dgm:t>
        <a:bodyPr/>
        <a:lstStyle/>
        <a:p>
          <a:endParaRPr lang="en-US"/>
        </a:p>
      </dgm:t>
    </dgm:pt>
    <dgm:pt modelId="{443ED5B1-8E0B-4356-BAD8-437FD2118DAC}">
      <dgm:prSet/>
      <dgm:spPr/>
      <dgm:t>
        <a:bodyPr/>
        <a:lstStyle/>
        <a:p>
          <a:r>
            <a:rPr lang="en-US"/>
            <a:t>Trading Strategy Development</a:t>
          </a:r>
        </a:p>
      </dgm:t>
    </dgm:pt>
    <dgm:pt modelId="{A57AEDC0-C925-4141-B050-4C124C47596A}" type="parTrans" cxnId="{97373A1E-B783-4CFF-8AD2-EA703F028389}">
      <dgm:prSet/>
      <dgm:spPr/>
      <dgm:t>
        <a:bodyPr/>
        <a:lstStyle/>
        <a:p>
          <a:endParaRPr lang="en-US"/>
        </a:p>
      </dgm:t>
    </dgm:pt>
    <dgm:pt modelId="{597016B5-89F6-45E0-BD6E-09F5B0EAEAF8}" type="sibTrans" cxnId="{97373A1E-B783-4CFF-8AD2-EA703F028389}">
      <dgm:prSet/>
      <dgm:spPr/>
      <dgm:t>
        <a:bodyPr/>
        <a:lstStyle/>
        <a:p>
          <a:endParaRPr lang="en-US"/>
        </a:p>
      </dgm:t>
    </dgm:pt>
    <dgm:pt modelId="{9FD66CD5-0EBF-41B0-BB33-E784351EB715}">
      <dgm:prSet/>
      <dgm:spPr/>
      <dgm:t>
        <a:bodyPr/>
        <a:lstStyle/>
        <a:p>
          <a:r>
            <a:rPr lang="en-US"/>
            <a:t>Experimental Results and Performance Analysis</a:t>
          </a:r>
        </a:p>
      </dgm:t>
    </dgm:pt>
    <dgm:pt modelId="{7BA4FE7A-0A52-41D1-B62E-9B7306B5A022}" type="parTrans" cxnId="{F6DDC2DA-59C6-4920-B598-0DF8CED433DD}">
      <dgm:prSet/>
      <dgm:spPr/>
      <dgm:t>
        <a:bodyPr/>
        <a:lstStyle/>
        <a:p>
          <a:endParaRPr lang="en-US"/>
        </a:p>
      </dgm:t>
    </dgm:pt>
    <dgm:pt modelId="{8E2EE059-87FF-47C6-80B7-051C87947BF0}" type="sibTrans" cxnId="{F6DDC2DA-59C6-4920-B598-0DF8CED433DD}">
      <dgm:prSet/>
      <dgm:spPr/>
      <dgm:t>
        <a:bodyPr/>
        <a:lstStyle/>
        <a:p>
          <a:endParaRPr lang="en-US"/>
        </a:p>
      </dgm:t>
    </dgm:pt>
    <dgm:pt modelId="{C5334F0A-6292-44E2-B373-849D8D964F4B}">
      <dgm:prSet/>
      <dgm:spPr/>
      <dgm:t>
        <a:bodyPr/>
        <a:lstStyle/>
        <a:p>
          <a:r>
            <a:rPr lang="en-US"/>
            <a:t>Key Findings and Implementation Insights</a:t>
          </a:r>
        </a:p>
      </dgm:t>
    </dgm:pt>
    <dgm:pt modelId="{857CC3B8-CFA5-4540-94FD-B926F16624BB}" type="parTrans" cxnId="{DCA80EE2-E0A1-4283-BF3B-199A1D64A8D3}">
      <dgm:prSet/>
      <dgm:spPr/>
      <dgm:t>
        <a:bodyPr/>
        <a:lstStyle/>
        <a:p>
          <a:endParaRPr lang="en-US"/>
        </a:p>
      </dgm:t>
    </dgm:pt>
    <dgm:pt modelId="{B28E162F-1D14-4095-8E8E-F8A838D4D607}" type="sibTrans" cxnId="{DCA80EE2-E0A1-4283-BF3B-199A1D64A8D3}">
      <dgm:prSet/>
      <dgm:spPr/>
      <dgm:t>
        <a:bodyPr/>
        <a:lstStyle/>
        <a:p>
          <a:endParaRPr lang="en-US"/>
        </a:p>
      </dgm:t>
    </dgm:pt>
    <dgm:pt modelId="{95EF5648-E801-4EB5-B70E-5F4AC56C86F0}">
      <dgm:prSet/>
      <dgm:spPr/>
      <dgm:t>
        <a:bodyPr/>
        <a:lstStyle/>
        <a:p>
          <a:r>
            <a:rPr lang="en-US"/>
            <a:t>Limitations and Future Research</a:t>
          </a:r>
        </a:p>
      </dgm:t>
    </dgm:pt>
    <dgm:pt modelId="{93F94B5C-E4BC-4AF0-9883-29C32E18D547}" type="parTrans" cxnId="{2C4098A1-E863-4A27-B73F-779F7E03E47D}">
      <dgm:prSet/>
      <dgm:spPr/>
      <dgm:t>
        <a:bodyPr/>
        <a:lstStyle/>
        <a:p>
          <a:endParaRPr lang="en-US"/>
        </a:p>
      </dgm:t>
    </dgm:pt>
    <dgm:pt modelId="{D30E3AD0-34BA-4889-B464-D3A48CEA3439}" type="sibTrans" cxnId="{2C4098A1-E863-4A27-B73F-779F7E03E47D}">
      <dgm:prSet/>
      <dgm:spPr/>
      <dgm:t>
        <a:bodyPr/>
        <a:lstStyle/>
        <a:p>
          <a:endParaRPr lang="en-US"/>
        </a:p>
      </dgm:t>
    </dgm:pt>
    <dgm:pt modelId="{C785C0AC-0D57-47E3-BA8C-BDF9D991EB9A}">
      <dgm:prSet/>
      <dgm:spPr/>
      <dgm:t>
        <a:bodyPr/>
        <a:lstStyle/>
        <a:p>
          <a:r>
            <a:rPr lang="en-US"/>
            <a:t>Conclusion and Recommendations</a:t>
          </a:r>
        </a:p>
      </dgm:t>
    </dgm:pt>
    <dgm:pt modelId="{F21477F0-9C4B-45A0-BA38-E5F83D65A981}" type="parTrans" cxnId="{645D8E6F-16FF-4FFB-A03D-FAF0617AB1E3}">
      <dgm:prSet/>
      <dgm:spPr/>
      <dgm:t>
        <a:bodyPr/>
        <a:lstStyle/>
        <a:p>
          <a:endParaRPr lang="en-US"/>
        </a:p>
      </dgm:t>
    </dgm:pt>
    <dgm:pt modelId="{1AE7DEB1-826E-4A3A-A71C-D6B3E07746BB}" type="sibTrans" cxnId="{645D8E6F-16FF-4FFB-A03D-FAF0617AB1E3}">
      <dgm:prSet/>
      <dgm:spPr/>
      <dgm:t>
        <a:bodyPr/>
        <a:lstStyle/>
        <a:p>
          <a:endParaRPr lang="en-US"/>
        </a:p>
      </dgm:t>
    </dgm:pt>
    <dgm:pt modelId="{B4892D1D-ECED-4D6E-8310-5E1F36AB2FB1}" type="pres">
      <dgm:prSet presAssocID="{E37BDDA1-2EA0-4D5E-8C3E-C46D92A334D1}" presName="Name0" presStyleCnt="0">
        <dgm:presLayoutVars>
          <dgm:dir/>
          <dgm:resizeHandles val="exact"/>
        </dgm:presLayoutVars>
      </dgm:prSet>
      <dgm:spPr/>
    </dgm:pt>
    <dgm:pt modelId="{19ED9E27-0BA2-410D-8DDC-85765DCE081A}" type="pres">
      <dgm:prSet presAssocID="{509CB756-0F60-4BE1-B55D-421D579923DF}" presName="node" presStyleLbl="node1" presStyleIdx="0" presStyleCnt="10">
        <dgm:presLayoutVars>
          <dgm:bulletEnabled val="1"/>
        </dgm:presLayoutVars>
      </dgm:prSet>
      <dgm:spPr/>
    </dgm:pt>
    <dgm:pt modelId="{EF733848-9365-4012-8C8B-F69CDFEB1FF3}" type="pres">
      <dgm:prSet presAssocID="{B2A6D146-F74A-4009-9216-6732925B7763}" presName="sibTrans" presStyleLbl="sibTrans1D1" presStyleIdx="0" presStyleCnt="9"/>
      <dgm:spPr/>
    </dgm:pt>
    <dgm:pt modelId="{C0E92393-765F-43D8-908B-60CB8B1E5EC5}" type="pres">
      <dgm:prSet presAssocID="{B2A6D146-F74A-4009-9216-6732925B7763}" presName="connectorText" presStyleLbl="sibTrans1D1" presStyleIdx="0" presStyleCnt="9"/>
      <dgm:spPr/>
    </dgm:pt>
    <dgm:pt modelId="{5D4F2062-133C-4B32-AD93-3E80F0B8DC26}" type="pres">
      <dgm:prSet presAssocID="{4EF757AD-5860-4F25-B085-C602ADA2B934}" presName="node" presStyleLbl="node1" presStyleIdx="1" presStyleCnt="10">
        <dgm:presLayoutVars>
          <dgm:bulletEnabled val="1"/>
        </dgm:presLayoutVars>
      </dgm:prSet>
      <dgm:spPr/>
    </dgm:pt>
    <dgm:pt modelId="{BB6C6D4D-0B1C-4010-8792-63CA4C82E137}" type="pres">
      <dgm:prSet presAssocID="{818FE2E8-2985-46D2-9B05-0D77CE184FC4}" presName="sibTrans" presStyleLbl="sibTrans1D1" presStyleIdx="1" presStyleCnt="9"/>
      <dgm:spPr/>
    </dgm:pt>
    <dgm:pt modelId="{66A41404-5C91-478E-B125-2186297C3CB7}" type="pres">
      <dgm:prSet presAssocID="{818FE2E8-2985-46D2-9B05-0D77CE184FC4}" presName="connectorText" presStyleLbl="sibTrans1D1" presStyleIdx="1" presStyleCnt="9"/>
      <dgm:spPr/>
    </dgm:pt>
    <dgm:pt modelId="{AC6DEB6D-F5B9-43FC-BE71-B5F65C9C0DEC}" type="pres">
      <dgm:prSet presAssocID="{FC67BB79-6328-45EE-A1E1-210E37CB4A29}" presName="node" presStyleLbl="node1" presStyleIdx="2" presStyleCnt="10">
        <dgm:presLayoutVars>
          <dgm:bulletEnabled val="1"/>
        </dgm:presLayoutVars>
      </dgm:prSet>
      <dgm:spPr/>
    </dgm:pt>
    <dgm:pt modelId="{85703632-23F9-4019-AA35-1269E8473A06}" type="pres">
      <dgm:prSet presAssocID="{BD2D9784-A44C-4F35-AF7B-B009117FF60F}" presName="sibTrans" presStyleLbl="sibTrans1D1" presStyleIdx="2" presStyleCnt="9"/>
      <dgm:spPr/>
    </dgm:pt>
    <dgm:pt modelId="{5CCC6502-B8A6-41C8-8AB7-44EFFFD9991F}" type="pres">
      <dgm:prSet presAssocID="{BD2D9784-A44C-4F35-AF7B-B009117FF60F}" presName="connectorText" presStyleLbl="sibTrans1D1" presStyleIdx="2" presStyleCnt="9"/>
      <dgm:spPr/>
    </dgm:pt>
    <dgm:pt modelId="{0C9BF733-7455-4074-8B13-2F0C0044EA43}" type="pres">
      <dgm:prSet presAssocID="{80637F28-5857-4CAC-9218-BB362B42860E}" presName="node" presStyleLbl="node1" presStyleIdx="3" presStyleCnt="10">
        <dgm:presLayoutVars>
          <dgm:bulletEnabled val="1"/>
        </dgm:presLayoutVars>
      </dgm:prSet>
      <dgm:spPr/>
    </dgm:pt>
    <dgm:pt modelId="{51080297-8BC7-42D3-84A0-C01869D60989}" type="pres">
      <dgm:prSet presAssocID="{A1AB5FFE-749B-42B8-A142-72723195A38C}" presName="sibTrans" presStyleLbl="sibTrans1D1" presStyleIdx="3" presStyleCnt="9"/>
      <dgm:spPr/>
    </dgm:pt>
    <dgm:pt modelId="{B356190D-8EB1-49B9-B18E-D7EE89DFDDAC}" type="pres">
      <dgm:prSet presAssocID="{A1AB5FFE-749B-42B8-A142-72723195A38C}" presName="connectorText" presStyleLbl="sibTrans1D1" presStyleIdx="3" presStyleCnt="9"/>
      <dgm:spPr/>
    </dgm:pt>
    <dgm:pt modelId="{CE79D9AD-F282-4B00-A403-D008E74DD80A}" type="pres">
      <dgm:prSet presAssocID="{E7F2FEE8-C241-49F7-8C0E-8636B0CF43C0}" presName="node" presStyleLbl="node1" presStyleIdx="4" presStyleCnt="10">
        <dgm:presLayoutVars>
          <dgm:bulletEnabled val="1"/>
        </dgm:presLayoutVars>
      </dgm:prSet>
      <dgm:spPr/>
    </dgm:pt>
    <dgm:pt modelId="{09FA1981-1E61-4D2F-A8FE-36FFD6B2483A}" type="pres">
      <dgm:prSet presAssocID="{37025A13-F9E6-41FD-AA3F-D91299D41D13}" presName="sibTrans" presStyleLbl="sibTrans1D1" presStyleIdx="4" presStyleCnt="9"/>
      <dgm:spPr/>
    </dgm:pt>
    <dgm:pt modelId="{53E3A1B6-8077-4747-87D6-4B5AD5A02EF2}" type="pres">
      <dgm:prSet presAssocID="{37025A13-F9E6-41FD-AA3F-D91299D41D13}" presName="connectorText" presStyleLbl="sibTrans1D1" presStyleIdx="4" presStyleCnt="9"/>
      <dgm:spPr/>
    </dgm:pt>
    <dgm:pt modelId="{D0E8816B-69D4-497A-AFF4-0E184C1295F2}" type="pres">
      <dgm:prSet presAssocID="{443ED5B1-8E0B-4356-BAD8-437FD2118DAC}" presName="node" presStyleLbl="node1" presStyleIdx="5" presStyleCnt="10">
        <dgm:presLayoutVars>
          <dgm:bulletEnabled val="1"/>
        </dgm:presLayoutVars>
      </dgm:prSet>
      <dgm:spPr/>
    </dgm:pt>
    <dgm:pt modelId="{805FC613-BC4E-49FE-8652-7DD03BF39788}" type="pres">
      <dgm:prSet presAssocID="{597016B5-89F6-45E0-BD6E-09F5B0EAEAF8}" presName="sibTrans" presStyleLbl="sibTrans1D1" presStyleIdx="5" presStyleCnt="9"/>
      <dgm:spPr/>
    </dgm:pt>
    <dgm:pt modelId="{67E4FE9A-5394-4AD1-8C75-102CF9E96EB3}" type="pres">
      <dgm:prSet presAssocID="{597016B5-89F6-45E0-BD6E-09F5B0EAEAF8}" presName="connectorText" presStyleLbl="sibTrans1D1" presStyleIdx="5" presStyleCnt="9"/>
      <dgm:spPr/>
    </dgm:pt>
    <dgm:pt modelId="{FB155CEC-5A73-4716-B090-870D27FEECBF}" type="pres">
      <dgm:prSet presAssocID="{9FD66CD5-0EBF-41B0-BB33-E784351EB715}" presName="node" presStyleLbl="node1" presStyleIdx="6" presStyleCnt="10">
        <dgm:presLayoutVars>
          <dgm:bulletEnabled val="1"/>
        </dgm:presLayoutVars>
      </dgm:prSet>
      <dgm:spPr/>
    </dgm:pt>
    <dgm:pt modelId="{F8F88969-DFB8-46D3-8EC9-6EF83E095D6E}" type="pres">
      <dgm:prSet presAssocID="{8E2EE059-87FF-47C6-80B7-051C87947BF0}" presName="sibTrans" presStyleLbl="sibTrans1D1" presStyleIdx="6" presStyleCnt="9"/>
      <dgm:spPr/>
    </dgm:pt>
    <dgm:pt modelId="{70243CB6-F304-4532-A721-36CA8122B85A}" type="pres">
      <dgm:prSet presAssocID="{8E2EE059-87FF-47C6-80B7-051C87947BF0}" presName="connectorText" presStyleLbl="sibTrans1D1" presStyleIdx="6" presStyleCnt="9"/>
      <dgm:spPr/>
    </dgm:pt>
    <dgm:pt modelId="{937024C4-8AC4-4274-A17E-FB46990B0131}" type="pres">
      <dgm:prSet presAssocID="{C5334F0A-6292-44E2-B373-849D8D964F4B}" presName="node" presStyleLbl="node1" presStyleIdx="7" presStyleCnt="10">
        <dgm:presLayoutVars>
          <dgm:bulletEnabled val="1"/>
        </dgm:presLayoutVars>
      </dgm:prSet>
      <dgm:spPr/>
    </dgm:pt>
    <dgm:pt modelId="{2AF94F74-5247-4845-A5B9-4EFF73C4C038}" type="pres">
      <dgm:prSet presAssocID="{B28E162F-1D14-4095-8E8E-F8A838D4D607}" presName="sibTrans" presStyleLbl="sibTrans1D1" presStyleIdx="7" presStyleCnt="9"/>
      <dgm:spPr/>
    </dgm:pt>
    <dgm:pt modelId="{C1557E36-F38C-4349-9717-FD9B5B2D3F03}" type="pres">
      <dgm:prSet presAssocID="{B28E162F-1D14-4095-8E8E-F8A838D4D607}" presName="connectorText" presStyleLbl="sibTrans1D1" presStyleIdx="7" presStyleCnt="9"/>
      <dgm:spPr/>
    </dgm:pt>
    <dgm:pt modelId="{9D4EF9CD-3406-4B59-88A7-369BD4461ACC}" type="pres">
      <dgm:prSet presAssocID="{95EF5648-E801-4EB5-B70E-5F4AC56C86F0}" presName="node" presStyleLbl="node1" presStyleIdx="8" presStyleCnt="10">
        <dgm:presLayoutVars>
          <dgm:bulletEnabled val="1"/>
        </dgm:presLayoutVars>
      </dgm:prSet>
      <dgm:spPr/>
    </dgm:pt>
    <dgm:pt modelId="{411E62D1-4593-40DC-A731-7593974EB98D}" type="pres">
      <dgm:prSet presAssocID="{D30E3AD0-34BA-4889-B464-D3A48CEA3439}" presName="sibTrans" presStyleLbl="sibTrans1D1" presStyleIdx="8" presStyleCnt="9"/>
      <dgm:spPr/>
    </dgm:pt>
    <dgm:pt modelId="{E72FC58F-D9DC-4F80-BDE0-7680AF02B684}" type="pres">
      <dgm:prSet presAssocID="{D30E3AD0-34BA-4889-B464-D3A48CEA3439}" presName="connectorText" presStyleLbl="sibTrans1D1" presStyleIdx="8" presStyleCnt="9"/>
      <dgm:spPr/>
    </dgm:pt>
    <dgm:pt modelId="{596D0766-DA58-4713-A920-D5CE1A437F11}" type="pres">
      <dgm:prSet presAssocID="{C785C0AC-0D57-47E3-BA8C-BDF9D991EB9A}" presName="node" presStyleLbl="node1" presStyleIdx="9" presStyleCnt="10">
        <dgm:presLayoutVars>
          <dgm:bulletEnabled val="1"/>
        </dgm:presLayoutVars>
      </dgm:prSet>
      <dgm:spPr/>
    </dgm:pt>
  </dgm:ptLst>
  <dgm:cxnLst>
    <dgm:cxn modelId="{6280E706-D872-451C-89C4-557F77724966}" type="presOf" srcId="{8E2EE059-87FF-47C6-80B7-051C87947BF0}" destId="{70243CB6-F304-4532-A721-36CA8122B85A}" srcOrd="1" destOrd="0" presId="urn:microsoft.com/office/officeart/2016/7/layout/RepeatingBendingProcessNew"/>
    <dgm:cxn modelId="{58D3B70A-560A-4240-AA71-65D21A2E51AC}" type="presOf" srcId="{37025A13-F9E6-41FD-AA3F-D91299D41D13}" destId="{53E3A1B6-8077-4747-87D6-4B5AD5A02EF2}" srcOrd="1" destOrd="0" presId="urn:microsoft.com/office/officeart/2016/7/layout/RepeatingBendingProcessNew"/>
    <dgm:cxn modelId="{F7BCF00E-7F04-430B-BA58-EE777CC4E718}" type="presOf" srcId="{BD2D9784-A44C-4F35-AF7B-B009117FF60F}" destId="{85703632-23F9-4019-AA35-1269E8473A06}" srcOrd="0" destOrd="0" presId="urn:microsoft.com/office/officeart/2016/7/layout/RepeatingBendingProcessNew"/>
    <dgm:cxn modelId="{97373A1E-B783-4CFF-8AD2-EA703F028389}" srcId="{E37BDDA1-2EA0-4D5E-8C3E-C46D92A334D1}" destId="{443ED5B1-8E0B-4356-BAD8-437FD2118DAC}" srcOrd="5" destOrd="0" parTransId="{A57AEDC0-C925-4141-B050-4C124C47596A}" sibTransId="{597016B5-89F6-45E0-BD6E-09F5B0EAEAF8}"/>
    <dgm:cxn modelId="{5C9C3B1E-1E3C-477C-B281-710D81E5E425}" type="presOf" srcId="{D30E3AD0-34BA-4889-B464-D3A48CEA3439}" destId="{411E62D1-4593-40DC-A731-7593974EB98D}" srcOrd="0" destOrd="0" presId="urn:microsoft.com/office/officeart/2016/7/layout/RepeatingBendingProcessNew"/>
    <dgm:cxn modelId="{29F5DB21-EE05-4220-9CCE-EE7879C7F3A3}" type="presOf" srcId="{E37BDDA1-2EA0-4D5E-8C3E-C46D92A334D1}" destId="{B4892D1D-ECED-4D6E-8310-5E1F36AB2FB1}" srcOrd="0" destOrd="0" presId="urn:microsoft.com/office/officeart/2016/7/layout/RepeatingBendingProcessNew"/>
    <dgm:cxn modelId="{7C73D12F-D554-4679-B0E0-F95D652617FE}" type="presOf" srcId="{9FD66CD5-0EBF-41B0-BB33-E784351EB715}" destId="{FB155CEC-5A73-4716-B090-870D27FEECBF}" srcOrd="0" destOrd="0" presId="urn:microsoft.com/office/officeart/2016/7/layout/RepeatingBendingProcessNew"/>
    <dgm:cxn modelId="{7FC9AB34-9728-41A8-8D99-DDD9A7916885}" type="presOf" srcId="{8E2EE059-87FF-47C6-80B7-051C87947BF0}" destId="{F8F88969-DFB8-46D3-8EC9-6EF83E095D6E}" srcOrd="0" destOrd="0" presId="urn:microsoft.com/office/officeart/2016/7/layout/RepeatingBendingProcessNew"/>
    <dgm:cxn modelId="{54FB6E35-01F2-4415-B9C9-F5CB03ACA565}" type="presOf" srcId="{95EF5648-E801-4EB5-B70E-5F4AC56C86F0}" destId="{9D4EF9CD-3406-4B59-88A7-369BD4461ACC}" srcOrd="0" destOrd="0" presId="urn:microsoft.com/office/officeart/2016/7/layout/RepeatingBendingProcessNew"/>
    <dgm:cxn modelId="{AF0C7C40-CFA7-4F3E-8FFD-6564CE3FFB47}" type="presOf" srcId="{D30E3AD0-34BA-4889-B464-D3A48CEA3439}" destId="{E72FC58F-D9DC-4F80-BDE0-7680AF02B684}" srcOrd="1" destOrd="0" presId="urn:microsoft.com/office/officeart/2016/7/layout/RepeatingBendingProcessNew"/>
    <dgm:cxn modelId="{3482CD60-BBC1-43F8-B809-49EB34E824DA}" type="presOf" srcId="{B2A6D146-F74A-4009-9216-6732925B7763}" destId="{EF733848-9365-4012-8C8B-F69CDFEB1FF3}" srcOrd="0" destOrd="0" presId="urn:microsoft.com/office/officeart/2016/7/layout/RepeatingBendingProcessNew"/>
    <dgm:cxn modelId="{645D8E6F-16FF-4FFB-A03D-FAF0617AB1E3}" srcId="{E37BDDA1-2EA0-4D5E-8C3E-C46D92A334D1}" destId="{C785C0AC-0D57-47E3-BA8C-BDF9D991EB9A}" srcOrd="9" destOrd="0" parTransId="{F21477F0-9C4B-45A0-BA38-E5F83D65A981}" sibTransId="{1AE7DEB1-826E-4A3A-A71C-D6B3E07746BB}"/>
    <dgm:cxn modelId="{48B5BF79-9B2A-4C18-A849-C885AE873642}" type="presOf" srcId="{A1AB5FFE-749B-42B8-A142-72723195A38C}" destId="{B356190D-8EB1-49B9-B18E-D7EE89DFDDAC}" srcOrd="1" destOrd="0" presId="urn:microsoft.com/office/officeart/2016/7/layout/RepeatingBendingProcessNew"/>
    <dgm:cxn modelId="{319FA07E-FBBA-4F3C-A41B-CB06284FA617}" srcId="{E37BDDA1-2EA0-4D5E-8C3E-C46D92A334D1}" destId="{4EF757AD-5860-4F25-B085-C602ADA2B934}" srcOrd="1" destOrd="0" parTransId="{02210A45-093A-446E-9548-2FDEC07B4D0E}" sibTransId="{818FE2E8-2985-46D2-9B05-0D77CE184FC4}"/>
    <dgm:cxn modelId="{E1C77481-6838-450F-BA65-6DE5FCBFA597}" type="presOf" srcId="{E7F2FEE8-C241-49F7-8C0E-8636B0CF43C0}" destId="{CE79D9AD-F282-4B00-A403-D008E74DD80A}" srcOrd="0" destOrd="0" presId="urn:microsoft.com/office/officeart/2016/7/layout/RepeatingBendingProcessNew"/>
    <dgm:cxn modelId="{0CCCBB84-7366-4CA0-A92C-C6866BE9672A}" srcId="{E37BDDA1-2EA0-4D5E-8C3E-C46D92A334D1}" destId="{E7F2FEE8-C241-49F7-8C0E-8636B0CF43C0}" srcOrd="4" destOrd="0" parTransId="{8C4222A0-1BBF-4434-88D4-58E877887F8B}" sibTransId="{37025A13-F9E6-41FD-AA3F-D91299D41D13}"/>
    <dgm:cxn modelId="{5FE4E886-62CE-40BD-A04E-D27597AF22F3}" type="presOf" srcId="{BD2D9784-A44C-4F35-AF7B-B009117FF60F}" destId="{5CCC6502-B8A6-41C8-8AB7-44EFFFD9991F}" srcOrd="1" destOrd="0" presId="urn:microsoft.com/office/officeart/2016/7/layout/RepeatingBendingProcessNew"/>
    <dgm:cxn modelId="{89C4EC87-ECFA-4560-B299-01918973D496}" type="presOf" srcId="{597016B5-89F6-45E0-BD6E-09F5B0EAEAF8}" destId="{67E4FE9A-5394-4AD1-8C75-102CF9E96EB3}" srcOrd="1" destOrd="0" presId="urn:microsoft.com/office/officeart/2016/7/layout/RepeatingBendingProcessNew"/>
    <dgm:cxn modelId="{9EA78689-A028-4B5D-9FCF-882D4123A71D}" type="presOf" srcId="{818FE2E8-2985-46D2-9B05-0D77CE184FC4}" destId="{BB6C6D4D-0B1C-4010-8792-63CA4C82E137}" srcOrd="0" destOrd="0" presId="urn:microsoft.com/office/officeart/2016/7/layout/RepeatingBendingProcessNew"/>
    <dgm:cxn modelId="{91871196-CCB1-4A66-9773-76A524CBB34A}" type="presOf" srcId="{37025A13-F9E6-41FD-AA3F-D91299D41D13}" destId="{09FA1981-1E61-4D2F-A8FE-36FFD6B2483A}" srcOrd="0" destOrd="0" presId="urn:microsoft.com/office/officeart/2016/7/layout/RepeatingBendingProcessNew"/>
    <dgm:cxn modelId="{42DF4C99-CB45-457A-8569-3F15E1865541}" type="presOf" srcId="{C5334F0A-6292-44E2-B373-849D8D964F4B}" destId="{937024C4-8AC4-4274-A17E-FB46990B0131}" srcOrd="0" destOrd="0" presId="urn:microsoft.com/office/officeart/2016/7/layout/RepeatingBendingProcessNew"/>
    <dgm:cxn modelId="{F79F159E-6E31-4078-B2A3-46BAAC446209}" srcId="{E37BDDA1-2EA0-4D5E-8C3E-C46D92A334D1}" destId="{509CB756-0F60-4BE1-B55D-421D579923DF}" srcOrd="0" destOrd="0" parTransId="{A61B3443-4B69-462D-A9FC-29DA139AEFC7}" sibTransId="{B2A6D146-F74A-4009-9216-6732925B7763}"/>
    <dgm:cxn modelId="{2DC01B9E-006F-4571-8B57-0AB7BB2D301E}" srcId="{E37BDDA1-2EA0-4D5E-8C3E-C46D92A334D1}" destId="{FC67BB79-6328-45EE-A1E1-210E37CB4A29}" srcOrd="2" destOrd="0" parTransId="{7CAA45D1-4205-47F1-98C2-A2CC208F0A9D}" sibTransId="{BD2D9784-A44C-4F35-AF7B-B009117FF60F}"/>
    <dgm:cxn modelId="{2C4098A1-E863-4A27-B73F-779F7E03E47D}" srcId="{E37BDDA1-2EA0-4D5E-8C3E-C46D92A334D1}" destId="{95EF5648-E801-4EB5-B70E-5F4AC56C86F0}" srcOrd="8" destOrd="0" parTransId="{93F94B5C-E4BC-4AF0-9883-29C32E18D547}" sibTransId="{D30E3AD0-34BA-4889-B464-D3A48CEA3439}"/>
    <dgm:cxn modelId="{A77CE2A3-771C-40E4-BF9A-2804FC5BEA2A}" type="presOf" srcId="{A1AB5FFE-749B-42B8-A142-72723195A38C}" destId="{51080297-8BC7-42D3-84A0-C01869D60989}" srcOrd="0" destOrd="0" presId="urn:microsoft.com/office/officeart/2016/7/layout/RepeatingBendingProcessNew"/>
    <dgm:cxn modelId="{D7553DAC-41E1-473E-9AA0-D3E9F571E8B2}" type="presOf" srcId="{B28E162F-1D14-4095-8E8E-F8A838D4D607}" destId="{2AF94F74-5247-4845-A5B9-4EFF73C4C038}" srcOrd="0" destOrd="0" presId="urn:microsoft.com/office/officeart/2016/7/layout/RepeatingBendingProcessNew"/>
    <dgm:cxn modelId="{BC1C7CB5-2E20-4178-9F03-29B84D3D616E}" type="presOf" srcId="{B2A6D146-F74A-4009-9216-6732925B7763}" destId="{C0E92393-765F-43D8-908B-60CB8B1E5EC5}" srcOrd="1" destOrd="0" presId="urn:microsoft.com/office/officeart/2016/7/layout/RepeatingBendingProcessNew"/>
    <dgm:cxn modelId="{8B1C2CC7-34D1-47FF-9315-22579D0DAA26}" srcId="{E37BDDA1-2EA0-4D5E-8C3E-C46D92A334D1}" destId="{80637F28-5857-4CAC-9218-BB362B42860E}" srcOrd="3" destOrd="0" parTransId="{F3B13BAC-963E-49EF-842E-EB951FB0C7C0}" sibTransId="{A1AB5FFE-749B-42B8-A142-72723195A38C}"/>
    <dgm:cxn modelId="{8EF9DFD2-91E2-4FA6-9269-6E72A35ABCD5}" type="presOf" srcId="{FC67BB79-6328-45EE-A1E1-210E37CB4A29}" destId="{AC6DEB6D-F5B9-43FC-BE71-B5F65C9C0DEC}" srcOrd="0" destOrd="0" presId="urn:microsoft.com/office/officeart/2016/7/layout/RepeatingBendingProcessNew"/>
    <dgm:cxn modelId="{0C21E6D7-DF05-4A04-A843-89DF05B24C7A}" type="presOf" srcId="{B28E162F-1D14-4095-8E8E-F8A838D4D607}" destId="{C1557E36-F38C-4349-9717-FD9B5B2D3F03}" srcOrd="1" destOrd="0" presId="urn:microsoft.com/office/officeart/2016/7/layout/RepeatingBendingProcessNew"/>
    <dgm:cxn modelId="{F6DDC2DA-59C6-4920-B598-0DF8CED433DD}" srcId="{E37BDDA1-2EA0-4D5E-8C3E-C46D92A334D1}" destId="{9FD66CD5-0EBF-41B0-BB33-E784351EB715}" srcOrd="6" destOrd="0" parTransId="{7BA4FE7A-0A52-41D1-B62E-9B7306B5A022}" sibTransId="{8E2EE059-87FF-47C6-80B7-051C87947BF0}"/>
    <dgm:cxn modelId="{892F28DE-1F8E-4ABD-AC9C-9F4698DBE783}" type="presOf" srcId="{818FE2E8-2985-46D2-9B05-0D77CE184FC4}" destId="{66A41404-5C91-478E-B125-2186297C3CB7}" srcOrd="1" destOrd="0" presId="urn:microsoft.com/office/officeart/2016/7/layout/RepeatingBendingProcessNew"/>
    <dgm:cxn modelId="{E791B4DE-6E05-4675-8074-C94412ABFC10}" type="presOf" srcId="{597016B5-89F6-45E0-BD6E-09F5B0EAEAF8}" destId="{805FC613-BC4E-49FE-8652-7DD03BF39788}" srcOrd="0" destOrd="0" presId="urn:microsoft.com/office/officeart/2016/7/layout/RepeatingBendingProcessNew"/>
    <dgm:cxn modelId="{A73A63E1-FD3C-4047-BADC-A444A3C06BB3}" type="presOf" srcId="{C785C0AC-0D57-47E3-BA8C-BDF9D991EB9A}" destId="{596D0766-DA58-4713-A920-D5CE1A437F11}" srcOrd="0" destOrd="0" presId="urn:microsoft.com/office/officeart/2016/7/layout/RepeatingBendingProcessNew"/>
    <dgm:cxn modelId="{DCA80EE2-E0A1-4283-BF3B-199A1D64A8D3}" srcId="{E37BDDA1-2EA0-4D5E-8C3E-C46D92A334D1}" destId="{C5334F0A-6292-44E2-B373-849D8D964F4B}" srcOrd="7" destOrd="0" parTransId="{857CC3B8-CFA5-4540-94FD-B926F16624BB}" sibTransId="{B28E162F-1D14-4095-8E8E-F8A838D4D607}"/>
    <dgm:cxn modelId="{57FCBAE4-5D88-4650-9B8D-71E3613D122E}" type="presOf" srcId="{80637F28-5857-4CAC-9218-BB362B42860E}" destId="{0C9BF733-7455-4074-8B13-2F0C0044EA43}" srcOrd="0" destOrd="0" presId="urn:microsoft.com/office/officeart/2016/7/layout/RepeatingBendingProcessNew"/>
    <dgm:cxn modelId="{8E3978E9-1E5F-4C1E-8348-3A823665571C}" type="presOf" srcId="{4EF757AD-5860-4F25-B085-C602ADA2B934}" destId="{5D4F2062-133C-4B32-AD93-3E80F0B8DC26}" srcOrd="0" destOrd="0" presId="urn:microsoft.com/office/officeart/2016/7/layout/RepeatingBendingProcessNew"/>
    <dgm:cxn modelId="{F8D8C3F6-5D4F-45AA-803B-7DA603AD40A4}" type="presOf" srcId="{443ED5B1-8E0B-4356-BAD8-437FD2118DAC}" destId="{D0E8816B-69D4-497A-AFF4-0E184C1295F2}" srcOrd="0" destOrd="0" presId="urn:microsoft.com/office/officeart/2016/7/layout/RepeatingBendingProcessNew"/>
    <dgm:cxn modelId="{EAD8DAF7-D552-4416-9607-DF385216923A}" type="presOf" srcId="{509CB756-0F60-4BE1-B55D-421D579923DF}" destId="{19ED9E27-0BA2-410D-8DDC-85765DCE081A}" srcOrd="0" destOrd="0" presId="urn:microsoft.com/office/officeart/2016/7/layout/RepeatingBendingProcessNew"/>
    <dgm:cxn modelId="{53479659-D65D-46F7-AC66-9E7AEBEDB6F5}" type="presParOf" srcId="{B4892D1D-ECED-4D6E-8310-5E1F36AB2FB1}" destId="{19ED9E27-0BA2-410D-8DDC-85765DCE081A}" srcOrd="0" destOrd="0" presId="urn:microsoft.com/office/officeart/2016/7/layout/RepeatingBendingProcessNew"/>
    <dgm:cxn modelId="{B05C968B-F727-4FB5-944D-811AC8C6D21C}" type="presParOf" srcId="{B4892D1D-ECED-4D6E-8310-5E1F36AB2FB1}" destId="{EF733848-9365-4012-8C8B-F69CDFEB1FF3}" srcOrd="1" destOrd="0" presId="urn:microsoft.com/office/officeart/2016/7/layout/RepeatingBendingProcessNew"/>
    <dgm:cxn modelId="{FC4D4E3E-2A7F-4B5B-8103-9B6A4AECAA18}" type="presParOf" srcId="{EF733848-9365-4012-8C8B-F69CDFEB1FF3}" destId="{C0E92393-765F-43D8-908B-60CB8B1E5EC5}" srcOrd="0" destOrd="0" presId="urn:microsoft.com/office/officeart/2016/7/layout/RepeatingBendingProcessNew"/>
    <dgm:cxn modelId="{86FA0305-F11E-4E72-862E-2FA72268C1D0}" type="presParOf" srcId="{B4892D1D-ECED-4D6E-8310-5E1F36AB2FB1}" destId="{5D4F2062-133C-4B32-AD93-3E80F0B8DC26}" srcOrd="2" destOrd="0" presId="urn:microsoft.com/office/officeart/2016/7/layout/RepeatingBendingProcessNew"/>
    <dgm:cxn modelId="{DCCD5423-A483-4371-8447-20BAAA1E000E}" type="presParOf" srcId="{B4892D1D-ECED-4D6E-8310-5E1F36AB2FB1}" destId="{BB6C6D4D-0B1C-4010-8792-63CA4C82E137}" srcOrd="3" destOrd="0" presId="urn:microsoft.com/office/officeart/2016/7/layout/RepeatingBendingProcessNew"/>
    <dgm:cxn modelId="{C4738C97-8371-4193-8E9C-8E371DFDFA18}" type="presParOf" srcId="{BB6C6D4D-0B1C-4010-8792-63CA4C82E137}" destId="{66A41404-5C91-478E-B125-2186297C3CB7}" srcOrd="0" destOrd="0" presId="urn:microsoft.com/office/officeart/2016/7/layout/RepeatingBendingProcessNew"/>
    <dgm:cxn modelId="{57437FAD-D417-4116-88A9-FB03812D56C0}" type="presParOf" srcId="{B4892D1D-ECED-4D6E-8310-5E1F36AB2FB1}" destId="{AC6DEB6D-F5B9-43FC-BE71-B5F65C9C0DEC}" srcOrd="4" destOrd="0" presId="urn:microsoft.com/office/officeart/2016/7/layout/RepeatingBendingProcessNew"/>
    <dgm:cxn modelId="{AAD53091-FCF6-472B-AFB3-C12098960C69}" type="presParOf" srcId="{B4892D1D-ECED-4D6E-8310-5E1F36AB2FB1}" destId="{85703632-23F9-4019-AA35-1269E8473A06}" srcOrd="5" destOrd="0" presId="urn:microsoft.com/office/officeart/2016/7/layout/RepeatingBendingProcessNew"/>
    <dgm:cxn modelId="{EFC3EF3D-C958-4CD1-A47A-6537905513BC}" type="presParOf" srcId="{85703632-23F9-4019-AA35-1269E8473A06}" destId="{5CCC6502-B8A6-41C8-8AB7-44EFFFD9991F}" srcOrd="0" destOrd="0" presId="urn:microsoft.com/office/officeart/2016/7/layout/RepeatingBendingProcessNew"/>
    <dgm:cxn modelId="{63BDDE45-BBF8-4A01-94C8-8CE389989DF9}" type="presParOf" srcId="{B4892D1D-ECED-4D6E-8310-5E1F36AB2FB1}" destId="{0C9BF733-7455-4074-8B13-2F0C0044EA43}" srcOrd="6" destOrd="0" presId="urn:microsoft.com/office/officeart/2016/7/layout/RepeatingBendingProcessNew"/>
    <dgm:cxn modelId="{6270AB61-E280-412E-8FE6-793C5BC28F02}" type="presParOf" srcId="{B4892D1D-ECED-4D6E-8310-5E1F36AB2FB1}" destId="{51080297-8BC7-42D3-84A0-C01869D60989}" srcOrd="7" destOrd="0" presId="urn:microsoft.com/office/officeart/2016/7/layout/RepeatingBendingProcessNew"/>
    <dgm:cxn modelId="{6D05D981-4794-46C9-BEAB-0089F032F7C3}" type="presParOf" srcId="{51080297-8BC7-42D3-84A0-C01869D60989}" destId="{B356190D-8EB1-49B9-B18E-D7EE89DFDDAC}" srcOrd="0" destOrd="0" presId="urn:microsoft.com/office/officeart/2016/7/layout/RepeatingBendingProcessNew"/>
    <dgm:cxn modelId="{76CFCE3D-67AE-4444-AC78-36A3DFA2A477}" type="presParOf" srcId="{B4892D1D-ECED-4D6E-8310-5E1F36AB2FB1}" destId="{CE79D9AD-F282-4B00-A403-D008E74DD80A}" srcOrd="8" destOrd="0" presId="urn:microsoft.com/office/officeart/2016/7/layout/RepeatingBendingProcessNew"/>
    <dgm:cxn modelId="{94CCB035-29F3-4E07-9F38-1F59ED551C4F}" type="presParOf" srcId="{B4892D1D-ECED-4D6E-8310-5E1F36AB2FB1}" destId="{09FA1981-1E61-4D2F-A8FE-36FFD6B2483A}" srcOrd="9" destOrd="0" presId="urn:microsoft.com/office/officeart/2016/7/layout/RepeatingBendingProcessNew"/>
    <dgm:cxn modelId="{9A1B4DF0-E2BD-44B7-BBA3-019D75C74FCC}" type="presParOf" srcId="{09FA1981-1E61-4D2F-A8FE-36FFD6B2483A}" destId="{53E3A1B6-8077-4747-87D6-4B5AD5A02EF2}" srcOrd="0" destOrd="0" presId="urn:microsoft.com/office/officeart/2016/7/layout/RepeatingBendingProcessNew"/>
    <dgm:cxn modelId="{338B6643-2999-47B9-9BF2-81CD2D592484}" type="presParOf" srcId="{B4892D1D-ECED-4D6E-8310-5E1F36AB2FB1}" destId="{D0E8816B-69D4-497A-AFF4-0E184C1295F2}" srcOrd="10" destOrd="0" presId="urn:microsoft.com/office/officeart/2016/7/layout/RepeatingBendingProcessNew"/>
    <dgm:cxn modelId="{51F14169-6235-4B34-9263-F4F66DD756D7}" type="presParOf" srcId="{B4892D1D-ECED-4D6E-8310-5E1F36AB2FB1}" destId="{805FC613-BC4E-49FE-8652-7DD03BF39788}" srcOrd="11" destOrd="0" presId="urn:microsoft.com/office/officeart/2016/7/layout/RepeatingBendingProcessNew"/>
    <dgm:cxn modelId="{76FC6595-C640-43FE-8980-B275DC0BCDDB}" type="presParOf" srcId="{805FC613-BC4E-49FE-8652-7DD03BF39788}" destId="{67E4FE9A-5394-4AD1-8C75-102CF9E96EB3}" srcOrd="0" destOrd="0" presId="urn:microsoft.com/office/officeart/2016/7/layout/RepeatingBendingProcessNew"/>
    <dgm:cxn modelId="{96B68540-628B-488F-9D5E-1A8AFC10D8A6}" type="presParOf" srcId="{B4892D1D-ECED-4D6E-8310-5E1F36AB2FB1}" destId="{FB155CEC-5A73-4716-B090-870D27FEECBF}" srcOrd="12" destOrd="0" presId="urn:microsoft.com/office/officeart/2016/7/layout/RepeatingBendingProcessNew"/>
    <dgm:cxn modelId="{3B442EC6-6B80-4FD5-8D28-4B0B60548440}" type="presParOf" srcId="{B4892D1D-ECED-4D6E-8310-5E1F36AB2FB1}" destId="{F8F88969-DFB8-46D3-8EC9-6EF83E095D6E}" srcOrd="13" destOrd="0" presId="urn:microsoft.com/office/officeart/2016/7/layout/RepeatingBendingProcessNew"/>
    <dgm:cxn modelId="{8298D126-7141-4F8D-8911-51A363250547}" type="presParOf" srcId="{F8F88969-DFB8-46D3-8EC9-6EF83E095D6E}" destId="{70243CB6-F304-4532-A721-36CA8122B85A}" srcOrd="0" destOrd="0" presId="urn:microsoft.com/office/officeart/2016/7/layout/RepeatingBendingProcessNew"/>
    <dgm:cxn modelId="{5F4BF008-0B7D-429F-BBA3-01F49D45CEBD}" type="presParOf" srcId="{B4892D1D-ECED-4D6E-8310-5E1F36AB2FB1}" destId="{937024C4-8AC4-4274-A17E-FB46990B0131}" srcOrd="14" destOrd="0" presId="urn:microsoft.com/office/officeart/2016/7/layout/RepeatingBendingProcessNew"/>
    <dgm:cxn modelId="{7044510C-9686-413C-B5E2-8DBDFD776888}" type="presParOf" srcId="{B4892D1D-ECED-4D6E-8310-5E1F36AB2FB1}" destId="{2AF94F74-5247-4845-A5B9-4EFF73C4C038}" srcOrd="15" destOrd="0" presId="urn:microsoft.com/office/officeart/2016/7/layout/RepeatingBendingProcessNew"/>
    <dgm:cxn modelId="{7078BC7E-9C6C-45A9-8549-5B8D2A5C983F}" type="presParOf" srcId="{2AF94F74-5247-4845-A5B9-4EFF73C4C038}" destId="{C1557E36-F38C-4349-9717-FD9B5B2D3F03}" srcOrd="0" destOrd="0" presId="urn:microsoft.com/office/officeart/2016/7/layout/RepeatingBendingProcessNew"/>
    <dgm:cxn modelId="{8B4E29BE-CE8C-4CD1-B60F-2B9B101A97A5}" type="presParOf" srcId="{B4892D1D-ECED-4D6E-8310-5E1F36AB2FB1}" destId="{9D4EF9CD-3406-4B59-88A7-369BD4461ACC}" srcOrd="16" destOrd="0" presId="urn:microsoft.com/office/officeart/2016/7/layout/RepeatingBendingProcessNew"/>
    <dgm:cxn modelId="{5FF2A04C-2D60-446A-882A-4A434A96E4C2}" type="presParOf" srcId="{B4892D1D-ECED-4D6E-8310-5E1F36AB2FB1}" destId="{411E62D1-4593-40DC-A731-7593974EB98D}" srcOrd="17" destOrd="0" presId="urn:microsoft.com/office/officeart/2016/7/layout/RepeatingBendingProcessNew"/>
    <dgm:cxn modelId="{5D78851C-5588-4E63-B4A7-13910822E97F}" type="presParOf" srcId="{411E62D1-4593-40DC-A731-7593974EB98D}" destId="{E72FC58F-D9DC-4F80-BDE0-7680AF02B684}" srcOrd="0" destOrd="0" presId="urn:microsoft.com/office/officeart/2016/7/layout/RepeatingBendingProcessNew"/>
    <dgm:cxn modelId="{F54130FE-38D9-4E67-A056-37FD64064A82}" type="presParOf" srcId="{B4892D1D-ECED-4D6E-8310-5E1F36AB2FB1}" destId="{596D0766-DA58-4713-A920-D5CE1A437F11}" srcOrd="18"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63EE5C-C696-426A-9B49-C489F7E3227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9C6214E-6031-499C-872A-F84C4FB4FD95}">
      <dgm:prSet custT="1"/>
      <dgm:spPr/>
      <dgm:t>
        <a:bodyPr/>
        <a:lstStyle/>
        <a:p>
          <a:pPr>
            <a:lnSpc>
              <a:spcPct val="100000"/>
            </a:lnSpc>
          </a:pPr>
          <a:r>
            <a:rPr lang="en-US" sz="1600">
              <a:latin typeface="Times New Roman" panose="02020603050405020304" pitchFamily="18" charset="0"/>
              <a:cs typeface="Times New Roman" panose="02020603050405020304" pitchFamily="18" charset="0"/>
            </a:rPr>
            <a:t>Traditional technical analysis is subjective and prone to psychological biases</a:t>
          </a:r>
        </a:p>
      </dgm:t>
    </dgm:pt>
    <dgm:pt modelId="{F3BDFF52-67A3-4C34-ADBE-F1D3A6D4F5F0}" type="parTrans" cxnId="{7BECF391-4B3B-4902-9511-B32819F78D6B}">
      <dgm:prSet/>
      <dgm:spPr/>
      <dgm:t>
        <a:bodyPr/>
        <a:lstStyle/>
        <a:p>
          <a:endParaRPr lang="en-US" sz="1600">
            <a:latin typeface="Times New Roman" panose="02020603050405020304" pitchFamily="18" charset="0"/>
            <a:cs typeface="Times New Roman" panose="02020603050405020304" pitchFamily="18" charset="0"/>
          </a:endParaRPr>
        </a:p>
      </dgm:t>
    </dgm:pt>
    <dgm:pt modelId="{4A42CE52-9086-4CC2-A7B7-30C8D721B5FD}" type="sibTrans" cxnId="{7BECF391-4B3B-4902-9511-B32819F78D6B}">
      <dgm:prSet/>
      <dgm:spPr/>
      <dgm:t>
        <a:bodyPr/>
        <a:lstStyle/>
        <a:p>
          <a:pPr>
            <a:lnSpc>
              <a:spcPct val="100000"/>
            </a:lnSpc>
          </a:pPr>
          <a:endParaRPr lang="en-US" sz="1600">
            <a:latin typeface="Times New Roman" panose="02020603050405020304" pitchFamily="18" charset="0"/>
            <a:cs typeface="Times New Roman" panose="02020603050405020304" pitchFamily="18" charset="0"/>
          </a:endParaRPr>
        </a:p>
      </dgm:t>
    </dgm:pt>
    <dgm:pt modelId="{34EF4B58-A256-4A7E-98F6-755B7FB7E164}">
      <dgm:prSet custT="1"/>
      <dgm:spPr/>
      <dgm:t>
        <a:bodyPr/>
        <a:lstStyle/>
        <a:p>
          <a:pPr>
            <a:lnSpc>
              <a:spcPct val="100000"/>
            </a:lnSpc>
          </a:pPr>
          <a:r>
            <a:rPr lang="en-US" sz="1600">
              <a:latin typeface="Times New Roman" panose="02020603050405020304" pitchFamily="18" charset="0"/>
              <a:cs typeface="Times New Roman" panose="02020603050405020304" pitchFamily="18" charset="0"/>
            </a:rPr>
            <a:t>Deep learning offers objective pattern recognition capabilities</a:t>
          </a:r>
        </a:p>
      </dgm:t>
    </dgm:pt>
    <dgm:pt modelId="{32534814-4A97-467B-85F9-3C3572BF1E7C}" type="parTrans" cxnId="{4A4B0EC9-B547-43F5-BD88-BD70F5B6B780}">
      <dgm:prSet/>
      <dgm:spPr/>
      <dgm:t>
        <a:bodyPr/>
        <a:lstStyle/>
        <a:p>
          <a:endParaRPr lang="en-US" sz="1600">
            <a:latin typeface="Times New Roman" panose="02020603050405020304" pitchFamily="18" charset="0"/>
            <a:cs typeface="Times New Roman" panose="02020603050405020304" pitchFamily="18" charset="0"/>
          </a:endParaRPr>
        </a:p>
      </dgm:t>
    </dgm:pt>
    <dgm:pt modelId="{D58A535D-68B3-4F93-BB38-DE823AC9AD72}" type="sibTrans" cxnId="{4A4B0EC9-B547-43F5-BD88-BD70F5B6B780}">
      <dgm:prSet/>
      <dgm:spPr/>
      <dgm:t>
        <a:bodyPr/>
        <a:lstStyle/>
        <a:p>
          <a:pPr>
            <a:lnSpc>
              <a:spcPct val="100000"/>
            </a:lnSpc>
          </a:pPr>
          <a:endParaRPr lang="en-US" sz="1600">
            <a:latin typeface="Times New Roman" panose="02020603050405020304" pitchFamily="18" charset="0"/>
            <a:cs typeface="Times New Roman" panose="02020603050405020304" pitchFamily="18" charset="0"/>
          </a:endParaRPr>
        </a:p>
      </dgm:t>
    </dgm:pt>
    <dgm:pt modelId="{0EC1446A-92E1-4DDB-B7CF-FFCBB8C72831}">
      <dgm:prSet custT="1"/>
      <dgm:spPr/>
      <dgm:t>
        <a:bodyPr/>
        <a:lstStyle/>
        <a:p>
          <a:pPr>
            <a:lnSpc>
              <a:spcPct val="100000"/>
            </a:lnSpc>
          </a:pPr>
          <a:r>
            <a:rPr lang="en-US" sz="1600">
              <a:latin typeface="Times New Roman" panose="02020603050405020304" pitchFamily="18" charset="0"/>
              <a:cs typeface="Times New Roman" panose="02020603050405020304" pitchFamily="18" charset="0"/>
            </a:rPr>
            <a:t>U.S. equity market: $7 trillion market cap with 60-70% algorithmic trading</a:t>
          </a:r>
        </a:p>
      </dgm:t>
    </dgm:pt>
    <dgm:pt modelId="{6E2AF783-423A-4DC8-A061-1EB71AA1343C}" type="parTrans" cxnId="{26D2CA01-7E25-4D68-961F-5817BD15A05E}">
      <dgm:prSet/>
      <dgm:spPr/>
      <dgm:t>
        <a:bodyPr/>
        <a:lstStyle/>
        <a:p>
          <a:endParaRPr lang="en-US" sz="1600">
            <a:latin typeface="Times New Roman" panose="02020603050405020304" pitchFamily="18" charset="0"/>
            <a:cs typeface="Times New Roman" panose="02020603050405020304" pitchFamily="18" charset="0"/>
          </a:endParaRPr>
        </a:p>
      </dgm:t>
    </dgm:pt>
    <dgm:pt modelId="{472A1157-1903-4530-AF83-7183F3C1440B}" type="sibTrans" cxnId="{26D2CA01-7E25-4D68-961F-5817BD15A05E}">
      <dgm:prSet/>
      <dgm:spPr/>
      <dgm:t>
        <a:bodyPr/>
        <a:lstStyle/>
        <a:p>
          <a:pPr>
            <a:lnSpc>
              <a:spcPct val="100000"/>
            </a:lnSpc>
          </a:pPr>
          <a:endParaRPr lang="en-US" sz="1600">
            <a:latin typeface="Times New Roman" panose="02020603050405020304" pitchFamily="18" charset="0"/>
            <a:cs typeface="Times New Roman" panose="02020603050405020304" pitchFamily="18" charset="0"/>
          </a:endParaRPr>
        </a:p>
      </dgm:t>
    </dgm:pt>
    <dgm:pt modelId="{D2134862-F40A-48C7-B3E8-E2BDE90914E0}">
      <dgm:prSet custT="1"/>
      <dgm:spPr/>
      <dgm:t>
        <a:bodyPr/>
        <a:lstStyle/>
        <a:p>
          <a:pPr>
            <a:lnSpc>
              <a:spcPct val="100000"/>
            </a:lnSpc>
          </a:pPr>
          <a:r>
            <a:rPr lang="en-US" sz="1600">
              <a:latin typeface="Times New Roman" panose="02020603050405020304" pitchFamily="18" charset="0"/>
              <a:cs typeface="Times New Roman" panose="02020603050405020304" pitchFamily="18" charset="0"/>
            </a:rPr>
            <a:t>Proposed solution: Hybrid CNN-BiLSTM model for enhanced trading signal generation</a:t>
          </a:r>
        </a:p>
      </dgm:t>
    </dgm:pt>
    <dgm:pt modelId="{1CBB8A7F-B11E-428F-A0C6-1B5323A2008E}" type="parTrans" cxnId="{75A2EC3A-B2FB-4296-9588-0061F15A8CC5}">
      <dgm:prSet/>
      <dgm:spPr/>
      <dgm:t>
        <a:bodyPr/>
        <a:lstStyle/>
        <a:p>
          <a:endParaRPr lang="en-US" sz="1600">
            <a:latin typeface="Times New Roman" panose="02020603050405020304" pitchFamily="18" charset="0"/>
            <a:cs typeface="Times New Roman" panose="02020603050405020304" pitchFamily="18" charset="0"/>
          </a:endParaRPr>
        </a:p>
      </dgm:t>
    </dgm:pt>
    <dgm:pt modelId="{4B28CFED-7E81-4E8A-BD4C-AADBC4913CB4}" type="sibTrans" cxnId="{75A2EC3A-B2FB-4296-9588-0061F15A8CC5}">
      <dgm:prSet/>
      <dgm:spPr/>
      <dgm:t>
        <a:bodyPr/>
        <a:lstStyle/>
        <a:p>
          <a:pPr>
            <a:lnSpc>
              <a:spcPct val="100000"/>
            </a:lnSpc>
          </a:pPr>
          <a:endParaRPr lang="en-US" sz="1600">
            <a:latin typeface="Times New Roman" panose="02020603050405020304" pitchFamily="18" charset="0"/>
            <a:cs typeface="Times New Roman" panose="02020603050405020304" pitchFamily="18" charset="0"/>
          </a:endParaRPr>
        </a:p>
      </dgm:t>
    </dgm:pt>
    <dgm:pt modelId="{7775E4F6-E735-497F-967E-1B107189421E}">
      <dgm:prSet custT="1"/>
      <dgm:spPr/>
      <dgm:t>
        <a:bodyPr/>
        <a:lstStyle/>
        <a:p>
          <a:pPr>
            <a:lnSpc>
              <a:spcPct val="100000"/>
            </a:lnSpc>
          </a:pPr>
          <a:r>
            <a:rPr lang="en-US" sz="1600">
              <a:latin typeface="Times New Roman" panose="02020603050405020304" pitchFamily="18" charset="0"/>
              <a:cs typeface="Times New Roman" panose="02020603050405020304" pitchFamily="18" charset="0"/>
            </a:rPr>
            <a:t>Focus on S&amp;P 500 stocks with comprehensive technical and fundamental indicators</a:t>
          </a:r>
        </a:p>
      </dgm:t>
    </dgm:pt>
    <dgm:pt modelId="{C4CF2A6A-A2CE-4155-9F2E-41C713661D96}" type="parTrans" cxnId="{A6CFE923-F83A-41FA-A380-CC9DFF97CCC2}">
      <dgm:prSet/>
      <dgm:spPr/>
      <dgm:t>
        <a:bodyPr/>
        <a:lstStyle/>
        <a:p>
          <a:endParaRPr lang="en-US" sz="1600">
            <a:latin typeface="Times New Roman" panose="02020603050405020304" pitchFamily="18" charset="0"/>
            <a:cs typeface="Times New Roman" panose="02020603050405020304" pitchFamily="18" charset="0"/>
          </a:endParaRPr>
        </a:p>
      </dgm:t>
    </dgm:pt>
    <dgm:pt modelId="{A26297B8-1ABA-419F-91C9-15A7845F8802}" type="sibTrans" cxnId="{A6CFE923-F83A-41FA-A380-CC9DFF97CCC2}">
      <dgm:prSet/>
      <dgm:spPr/>
      <dgm:t>
        <a:bodyPr/>
        <a:lstStyle/>
        <a:p>
          <a:endParaRPr lang="en-US" sz="1600">
            <a:latin typeface="Times New Roman" panose="02020603050405020304" pitchFamily="18" charset="0"/>
            <a:cs typeface="Times New Roman" panose="02020603050405020304" pitchFamily="18" charset="0"/>
          </a:endParaRPr>
        </a:p>
      </dgm:t>
    </dgm:pt>
    <dgm:pt modelId="{BDE2005B-4ACB-4093-8979-69FD567042C7}" type="pres">
      <dgm:prSet presAssocID="{B963EE5C-C696-426A-9B49-C489F7E3227D}" presName="root" presStyleCnt="0">
        <dgm:presLayoutVars>
          <dgm:dir/>
          <dgm:resizeHandles val="exact"/>
        </dgm:presLayoutVars>
      </dgm:prSet>
      <dgm:spPr/>
    </dgm:pt>
    <dgm:pt modelId="{015D829F-41BC-4CE3-B7B7-0F78A9B0BC10}" type="pres">
      <dgm:prSet presAssocID="{B963EE5C-C696-426A-9B49-C489F7E3227D}" presName="container" presStyleCnt="0">
        <dgm:presLayoutVars>
          <dgm:dir/>
          <dgm:resizeHandles val="exact"/>
        </dgm:presLayoutVars>
      </dgm:prSet>
      <dgm:spPr/>
    </dgm:pt>
    <dgm:pt modelId="{222AE998-61BC-474B-A478-54423965626C}" type="pres">
      <dgm:prSet presAssocID="{79C6214E-6031-499C-872A-F84C4FB4FD95}" presName="compNode" presStyleCnt="0"/>
      <dgm:spPr/>
    </dgm:pt>
    <dgm:pt modelId="{D8E2F5A4-3BC5-4769-8167-5A3FA537E39A}" type="pres">
      <dgm:prSet presAssocID="{79C6214E-6031-499C-872A-F84C4FB4FD95}" presName="iconBgRect" presStyleLbl="bgShp" presStyleIdx="0" presStyleCnt="5"/>
      <dgm:spPr/>
    </dgm:pt>
    <dgm:pt modelId="{BFF97096-38E4-453C-BC9D-7A979BDD6F56}" type="pres">
      <dgm:prSet presAssocID="{79C6214E-6031-499C-872A-F84C4FB4FD9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39574F73-5A01-45A9-A56C-499BDB2B3DE6}" type="pres">
      <dgm:prSet presAssocID="{79C6214E-6031-499C-872A-F84C4FB4FD95}" presName="spaceRect" presStyleCnt="0"/>
      <dgm:spPr/>
    </dgm:pt>
    <dgm:pt modelId="{94D44D89-C0F8-458A-BA4D-1BB015244922}" type="pres">
      <dgm:prSet presAssocID="{79C6214E-6031-499C-872A-F84C4FB4FD95}" presName="textRect" presStyleLbl="revTx" presStyleIdx="0" presStyleCnt="5">
        <dgm:presLayoutVars>
          <dgm:chMax val="1"/>
          <dgm:chPref val="1"/>
        </dgm:presLayoutVars>
      </dgm:prSet>
      <dgm:spPr/>
    </dgm:pt>
    <dgm:pt modelId="{1C8D782D-67CA-4390-B3E5-8B62A2597247}" type="pres">
      <dgm:prSet presAssocID="{4A42CE52-9086-4CC2-A7B7-30C8D721B5FD}" presName="sibTrans" presStyleLbl="sibTrans2D1" presStyleIdx="0" presStyleCnt="0"/>
      <dgm:spPr/>
    </dgm:pt>
    <dgm:pt modelId="{054CB677-85F6-4144-AF07-F209A4B755B7}" type="pres">
      <dgm:prSet presAssocID="{34EF4B58-A256-4A7E-98F6-755B7FB7E164}" presName="compNode" presStyleCnt="0"/>
      <dgm:spPr/>
    </dgm:pt>
    <dgm:pt modelId="{BF8BAD8B-EC13-473B-9EBE-873DA1FFE907}" type="pres">
      <dgm:prSet presAssocID="{34EF4B58-A256-4A7E-98F6-755B7FB7E164}" presName="iconBgRect" presStyleLbl="bgShp" presStyleIdx="1" presStyleCnt="5"/>
      <dgm:spPr/>
    </dgm:pt>
    <dgm:pt modelId="{1468316B-8DA1-4CE3-B144-8E9511E6E9F9}" type="pres">
      <dgm:prSet presAssocID="{34EF4B58-A256-4A7E-98F6-755B7FB7E1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AC4F63D-2694-4E3C-9711-FD5E7C7CFFA5}" type="pres">
      <dgm:prSet presAssocID="{34EF4B58-A256-4A7E-98F6-755B7FB7E164}" presName="spaceRect" presStyleCnt="0"/>
      <dgm:spPr/>
    </dgm:pt>
    <dgm:pt modelId="{0703A62A-E7E2-4CF8-A56E-A2BCF3A63C95}" type="pres">
      <dgm:prSet presAssocID="{34EF4B58-A256-4A7E-98F6-755B7FB7E164}" presName="textRect" presStyleLbl="revTx" presStyleIdx="1" presStyleCnt="5">
        <dgm:presLayoutVars>
          <dgm:chMax val="1"/>
          <dgm:chPref val="1"/>
        </dgm:presLayoutVars>
      </dgm:prSet>
      <dgm:spPr/>
    </dgm:pt>
    <dgm:pt modelId="{A05D6745-6691-4520-9CC1-C25F1CBA2E8A}" type="pres">
      <dgm:prSet presAssocID="{D58A535D-68B3-4F93-BB38-DE823AC9AD72}" presName="sibTrans" presStyleLbl="sibTrans2D1" presStyleIdx="0" presStyleCnt="0"/>
      <dgm:spPr/>
    </dgm:pt>
    <dgm:pt modelId="{7D77C984-3FB1-4979-B14B-E6ECE004A822}" type="pres">
      <dgm:prSet presAssocID="{0EC1446A-92E1-4DDB-B7CF-FFCBB8C72831}" presName="compNode" presStyleCnt="0"/>
      <dgm:spPr/>
    </dgm:pt>
    <dgm:pt modelId="{185DF06F-3EF6-45BF-90DB-890E24D246DB}" type="pres">
      <dgm:prSet presAssocID="{0EC1446A-92E1-4DDB-B7CF-FFCBB8C72831}" presName="iconBgRect" presStyleLbl="bgShp" presStyleIdx="2" presStyleCnt="5"/>
      <dgm:spPr/>
    </dgm:pt>
    <dgm:pt modelId="{0E7A3328-444A-4378-AFF4-F56711B06901}" type="pres">
      <dgm:prSet presAssocID="{0EC1446A-92E1-4DDB-B7CF-FFCBB8C728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itcoin"/>
        </a:ext>
      </dgm:extLst>
    </dgm:pt>
    <dgm:pt modelId="{CF222138-BC07-4FC6-9C57-60ECA6BECC53}" type="pres">
      <dgm:prSet presAssocID="{0EC1446A-92E1-4DDB-B7CF-FFCBB8C72831}" presName="spaceRect" presStyleCnt="0"/>
      <dgm:spPr/>
    </dgm:pt>
    <dgm:pt modelId="{3940497D-6301-47ED-B183-5DF4FFE67C4B}" type="pres">
      <dgm:prSet presAssocID="{0EC1446A-92E1-4DDB-B7CF-FFCBB8C72831}" presName="textRect" presStyleLbl="revTx" presStyleIdx="2" presStyleCnt="5">
        <dgm:presLayoutVars>
          <dgm:chMax val="1"/>
          <dgm:chPref val="1"/>
        </dgm:presLayoutVars>
      </dgm:prSet>
      <dgm:spPr/>
    </dgm:pt>
    <dgm:pt modelId="{32C6526D-7EA6-434D-B3C5-D7239C19113D}" type="pres">
      <dgm:prSet presAssocID="{472A1157-1903-4530-AF83-7183F3C1440B}" presName="sibTrans" presStyleLbl="sibTrans2D1" presStyleIdx="0" presStyleCnt="0"/>
      <dgm:spPr/>
    </dgm:pt>
    <dgm:pt modelId="{BC42BB57-C5EF-4487-8386-9977306FDED6}" type="pres">
      <dgm:prSet presAssocID="{D2134862-F40A-48C7-B3E8-E2BDE90914E0}" presName="compNode" presStyleCnt="0"/>
      <dgm:spPr/>
    </dgm:pt>
    <dgm:pt modelId="{3A3B04E5-9B9D-4818-AE88-9A216E225469}" type="pres">
      <dgm:prSet presAssocID="{D2134862-F40A-48C7-B3E8-E2BDE90914E0}" presName="iconBgRect" presStyleLbl="bgShp" presStyleIdx="3" presStyleCnt="5"/>
      <dgm:spPr/>
    </dgm:pt>
    <dgm:pt modelId="{A12EA2F0-4DA1-4D7D-89BC-15D940CDE9DD}" type="pres">
      <dgm:prSet presAssocID="{D2134862-F40A-48C7-B3E8-E2BDE90914E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ream"/>
        </a:ext>
      </dgm:extLst>
    </dgm:pt>
    <dgm:pt modelId="{D3123C17-CA4E-47BD-9A55-D234445A83E3}" type="pres">
      <dgm:prSet presAssocID="{D2134862-F40A-48C7-B3E8-E2BDE90914E0}" presName="spaceRect" presStyleCnt="0"/>
      <dgm:spPr/>
    </dgm:pt>
    <dgm:pt modelId="{C4147A11-F466-41BA-83DD-48944DB14454}" type="pres">
      <dgm:prSet presAssocID="{D2134862-F40A-48C7-B3E8-E2BDE90914E0}" presName="textRect" presStyleLbl="revTx" presStyleIdx="3" presStyleCnt="5">
        <dgm:presLayoutVars>
          <dgm:chMax val="1"/>
          <dgm:chPref val="1"/>
        </dgm:presLayoutVars>
      </dgm:prSet>
      <dgm:spPr/>
    </dgm:pt>
    <dgm:pt modelId="{AFD67898-764C-4A51-B684-A6D84E5791FD}" type="pres">
      <dgm:prSet presAssocID="{4B28CFED-7E81-4E8A-BD4C-AADBC4913CB4}" presName="sibTrans" presStyleLbl="sibTrans2D1" presStyleIdx="0" presStyleCnt="0"/>
      <dgm:spPr/>
    </dgm:pt>
    <dgm:pt modelId="{96BBF009-F137-4F18-9105-6E2C5FFCE34B}" type="pres">
      <dgm:prSet presAssocID="{7775E4F6-E735-497F-967E-1B107189421E}" presName="compNode" presStyleCnt="0"/>
      <dgm:spPr/>
    </dgm:pt>
    <dgm:pt modelId="{02C09F8A-2D84-4279-BF19-4741555E0BB3}" type="pres">
      <dgm:prSet presAssocID="{7775E4F6-E735-497F-967E-1B107189421E}" presName="iconBgRect" presStyleLbl="bgShp" presStyleIdx="4" presStyleCnt="5"/>
      <dgm:spPr/>
    </dgm:pt>
    <dgm:pt modelId="{747462DA-9573-4085-96C4-24811424543F}" type="pres">
      <dgm:prSet presAssocID="{7775E4F6-E735-497F-967E-1B10718942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F493E6A6-A9C7-4D41-8CA4-BCCF4C3338A1}" type="pres">
      <dgm:prSet presAssocID="{7775E4F6-E735-497F-967E-1B107189421E}" presName="spaceRect" presStyleCnt="0"/>
      <dgm:spPr/>
    </dgm:pt>
    <dgm:pt modelId="{C786CC58-097D-4C02-980A-F18066E55EC8}" type="pres">
      <dgm:prSet presAssocID="{7775E4F6-E735-497F-967E-1B107189421E}" presName="textRect" presStyleLbl="revTx" presStyleIdx="4" presStyleCnt="5">
        <dgm:presLayoutVars>
          <dgm:chMax val="1"/>
          <dgm:chPref val="1"/>
        </dgm:presLayoutVars>
      </dgm:prSet>
      <dgm:spPr/>
    </dgm:pt>
  </dgm:ptLst>
  <dgm:cxnLst>
    <dgm:cxn modelId="{26D2CA01-7E25-4D68-961F-5817BD15A05E}" srcId="{B963EE5C-C696-426A-9B49-C489F7E3227D}" destId="{0EC1446A-92E1-4DDB-B7CF-FFCBB8C72831}" srcOrd="2" destOrd="0" parTransId="{6E2AF783-423A-4DC8-A061-1EB71AA1343C}" sibTransId="{472A1157-1903-4530-AF83-7183F3C1440B}"/>
    <dgm:cxn modelId="{C07BC723-5368-4DB0-B2C2-2063D20E9F77}" type="presOf" srcId="{4B28CFED-7E81-4E8A-BD4C-AADBC4913CB4}" destId="{AFD67898-764C-4A51-B684-A6D84E5791FD}" srcOrd="0" destOrd="0" presId="urn:microsoft.com/office/officeart/2018/2/layout/IconCircleList"/>
    <dgm:cxn modelId="{A6CFE923-F83A-41FA-A380-CC9DFF97CCC2}" srcId="{B963EE5C-C696-426A-9B49-C489F7E3227D}" destId="{7775E4F6-E735-497F-967E-1B107189421E}" srcOrd="4" destOrd="0" parTransId="{C4CF2A6A-A2CE-4155-9F2E-41C713661D96}" sibTransId="{A26297B8-1ABA-419F-91C9-15A7845F8802}"/>
    <dgm:cxn modelId="{75A2EC3A-B2FB-4296-9588-0061F15A8CC5}" srcId="{B963EE5C-C696-426A-9B49-C489F7E3227D}" destId="{D2134862-F40A-48C7-B3E8-E2BDE90914E0}" srcOrd="3" destOrd="0" parTransId="{1CBB8A7F-B11E-428F-A0C6-1B5323A2008E}" sibTransId="{4B28CFED-7E81-4E8A-BD4C-AADBC4913CB4}"/>
    <dgm:cxn modelId="{C91C3B45-12E8-4A32-BD21-BC002ED0ABB7}" type="presOf" srcId="{472A1157-1903-4530-AF83-7183F3C1440B}" destId="{32C6526D-7EA6-434D-B3C5-D7239C19113D}" srcOrd="0" destOrd="0" presId="urn:microsoft.com/office/officeart/2018/2/layout/IconCircleList"/>
    <dgm:cxn modelId="{7E06156B-0D8B-444C-AB55-CA8F46A4B5A5}" type="presOf" srcId="{79C6214E-6031-499C-872A-F84C4FB4FD95}" destId="{94D44D89-C0F8-458A-BA4D-1BB015244922}" srcOrd="0" destOrd="0" presId="urn:microsoft.com/office/officeart/2018/2/layout/IconCircleList"/>
    <dgm:cxn modelId="{335B6F53-BA03-477C-A18F-3B82F53EA6AA}" type="presOf" srcId="{B963EE5C-C696-426A-9B49-C489F7E3227D}" destId="{BDE2005B-4ACB-4093-8979-69FD567042C7}" srcOrd="0" destOrd="0" presId="urn:microsoft.com/office/officeart/2018/2/layout/IconCircleList"/>
    <dgm:cxn modelId="{2A35255A-6A9A-41E7-8E88-1DD1D3F30161}" type="presOf" srcId="{7775E4F6-E735-497F-967E-1B107189421E}" destId="{C786CC58-097D-4C02-980A-F18066E55EC8}" srcOrd="0" destOrd="0" presId="urn:microsoft.com/office/officeart/2018/2/layout/IconCircleList"/>
    <dgm:cxn modelId="{7BECF391-4B3B-4902-9511-B32819F78D6B}" srcId="{B963EE5C-C696-426A-9B49-C489F7E3227D}" destId="{79C6214E-6031-499C-872A-F84C4FB4FD95}" srcOrd="0" destOrd="0" parTransId="{F3BDFF52-67A3-4C34-ADBE-F1D3A6D4F5F0}" sibTransId="{4A42CE52-9086-4CC2-A7B7-30C8D721B5FD}"/>
    <dgm:cxn modelId="{C86F40AD-56EB-4DD4-AE76-B3E4BE77B4AC}" type="presOf" srcId="{D2134862-F40A-48C7-B3E8-E2BDE90914E0}" destId="{C4147A11-F466-41BA-83DD-48944DB14454}" srcOrd="0" destOrd="0" presId="urn:microsoft.com/office/officeart/2018/2/layout/IconCircleList"/>
    <dgm:cxn modelId="{B03ADBB5-AA4B-4935-9D48-B30FF910F11A}" type="presOf" srcId="{0EC1446A-92E1-4DDB-B7CF-FFCBB8C72831}" destId="{3940497D-6301-47ED-B183-5DF4FFE67C4B}" srcOrd="0" destOrd="0" presId="urn:microsoft.com/office/officeart/2018/2/layout/IconCircleList"/>
    <dgm:cxn modelId="{C76929BB-B511-4E0E-A2DC-275D049DD9A4}" type="presOf" srcId="{4A42CE52-9086-4CC2-A7B7-30C8D721B5FD}" destId="{1C8D782D-67CA-4390-B3E5-8B62A2597247}" srcOrd="0" destOrd="0" presId="urn:microsoft.com/office/officeart/2018/2/layout/IconCircleList"/>
    <dgm:cxn modelId="{0DA5CDC5-A2F0-4F1F-B27A-A40B9F718CC2}" type="presOf" srcId="{D58A535D-68B3-4F93-BB38-DE823AC9AD72}" destId="{A05D6745-6691-4520-9CC1-C25F1CBA2E8A}" srcOrd="0" destOrd="0" presId="urn:microsoft.com/office/officeart/2018/2/layout/IconCircleList"/>
    <dgm:cxn modelId="{4A4B0EC9-B547-43F5-BD88-BD70F5B6B780}" srcId="{B963EE5C-C696-426A-9B49-C489F7E3227D}" destId="{34EF4B58-A256-4A7E-98F6-755B7FB7E164}" srcOrd="1" destOrd="0" parTransId="{32534814-4A97-467B-85F9-3C3572BF1E7C}" sibTransId="{D58A535D-68B3-4F93-BB38-DE823AC9AD72}"/>
    <dgm:cxn modelId="{FE6187E7-46C4-4F52-A57C-65EEE5BB2928}" type="presOf" srcId="{34EF4B58-A256-4A7E-98F6-755B7FB7E164}" destId="{0703A62A-E7E2-4CF8-A56E-A2BCF3A63C95}" srcOrd="0" destOrd="0" presId="urn:microsoft.com/office/officeart/2018/2/layout/IconCircleList"/>
    <dgm:cxn modelId="{E812E2CE-4ACA-4FFA-9263-9FA5BA30731C}" type="presParOf" srcId="{BDE2005B-4ACB-4093-8979-69FD567042C7}" destId="{015D829F-41BC-4CE3-B7B7-0F78A9B0BC10}" srcOrd="0" destOrd="0" presId="urn:microsoft.com/office/officeart/2018/2/layout/IconCircleList"/>
    <dgm:cxn modelId="{6CC78809-99D5-4659-BA1B-3108A4D532A0}" type="presParOf" srcId="{015D829F-41BC-4CE3-B7B7-0F78A9B0BC10}" destId="{222AE998-61BC-474B-A478-54423965626C}" srcOrd="0" destOrd="0" presId="urn:microsoft.com/office/officeart/2018/2/layout/IconCircleList"/>
    <dgm:cxn modelId="{6F684E4C-65EA-401F-B636-71DFFE608465}" type="presParOf" srcId="{222AE998-61BC-474B-A478-54423965626C}" destId="{D8E2F5A4-3BC5-4769-8167-5A3FA537E39A}" srcOrd="0" destOrd="0" presId="urn:microsoft.com/office/officeart/2018/2/layout/IconCircleList"/>
    <dgm:cxn modelId="{A2D9A1EA-3024-47E6-BCAA-7B800E291661}" type="presParOf" srcId="{222AE998-61BC-474B-A478-54423965626C}" destId="{BFF97096-38E4-453C-BC9D-7A979BDD6F56}" srcOrd="1" destOrd="0" presId="urn:microsoft.com/office/officeart/2018/2/layout/IconCircleList"/>
    <dgm:cxn modelId="{10F1522A-3DA3-455F-8D09-BA3989BC3F31}" type="presParOf" srcId="{222AE998-61BC-474B-A478-54423965626C}" destId="{39574F73-5A01-45A9-A56C-499BDB2B3DE6}" srcOrd="2" destOrd="0" presId="urn:microsoft.com/office/officeart/2018/2/layout/IconCircleList"/>
    <dgm:cxn modelId="{6C444825-2F10-475B-B7EA-17FC9DB22F6D}" type="presParOf" srcId="{222AE998-61BC-474B-A478-54423965626C}" destId="{94D44D89-C0F8-458A-BA4D-1BB015244922}" srcOrd="3" destOrd="0" presId="urn:microsoft.com/office/officeart/2018/2/layout/IconCircleList"/>
    <dgm:cxn modelId="{8ED2CCCE-BBDD-41BE-A575-2483899AB067}" type="presParOf" srcId="{015D829F-41BC-4CE3-B7B7-0F78A9B0BC10}" destId="{1C8D782D-67CA-4390-B3E5-8B62A2597247}" srcOrd="1" destOrd="0" presId="urn:microsoft.com/office/officeart/2018/2/layout/IconCircleList"/>
    <dgm:cxn modelId="{72DD9BAD-C650-4924-9646-D6568BEAAB99}" type="presParOf" srcId="{015D829F-41BC-4CE3-B7B7-0F78A9B0BC10}" destId="{054CB677-85F6-4144-AF07-F209A4B755B7}" srcOrd="2" destOrd="0" presId="urn:microsoft.com/office/officeart/2018/2/layout/IconCircleList"/>
    <dgm:cxn modelId="{47EF8469-EE5D-4AF6-A906-5085DE3F7F80}" type="presParOf" srcId="{054CB677-85F6-4144-AF07-F209A4B755B7}" destId="{BF8BAD8B-EC13-473B-9EBE-873DA1FFE907}" srcOrd="0" destOrd="0" presId="urn:microsoft.com/office/officeart/2018/2/layout/IconCircleList"/>
    <dgm:cxn modelId="{FEC66B22-FE80-4228-9691-FFBAF6082C11}" type="presParOf" srcId="{054CB677-85F6-4144-AF07-F209A4B755B7}" destId="{1468316B-8DA1-4CE3-B144-8E9511E6E9F9}" srcOrd="1" destOrd="0" presId="urn:microsoft.com/office/officeart/2018/2/layout/IconCircleList"/>
    <dgm:cxn modelId="{57399F6E-AB51-4CD1-8EB6-6CDED4870497}" type="presParOf" srcId="{054CB677-85F6-4144-AF07-F209A4B755B7}" destId="{BAC4F63D-2694-4E3C-9711-FD5E7C7CFFA5}" srcOrd="2" destOrd="0" presId="urn:microsoft.com/office/officeart/2018/2/layout/IconCircleList"/>
    <dgm:cxn modelId="{22510ADB-D2EB-41B5-862B-D2D5E123A3FA}" type="presParOf" srcId="{054CB677-85F6-4144-AF07-F209A4B755B7}" destId="{0703A62A-E7E2-4CF8-A56E-A2BCF3A63C95}" srcOrd="3" destOrd="0" presId="urn:microsoft.com/office/officeart/2018/2/layout/IconCircleList"/>
    <dgm:cxn modelId="{BB0543FE-787C-40B3-82EE-7349CA9572FD}" type="presParOf" srcId="{015D829F-41BC-4CE3-B7B7-0F78A9B0BC10}" destId="{A05D6745-6691-4520-9CC1-C25F1CBA2E8A}" srcOrd="3" destOrd="0" presId="urn:microsoft.com/office/officeart/2018/2/layout/IconCircleList"/>
    <dgm:cxn modelId="{38242433-4354-4501-940B-BD2B883E1703}" type="presParOf" srcId="{015D829F-41BC-4CE3-B7B7-0F78A9B0BC10}" destId="{7D77C984-3FB1-4979-B14B-E6ECE004A822}" srcOrd="4" destOrd="0" presId="urn:microsoft.com/office/officeart/2018/2/layout/IconCircleList"/>
    <dgm:cxn modelId="{EDAF3C06-372C-45D4-9916-F3E269D01322}" type="presParOf" srcId="{7D77C984-3FB1-4979-B14B-E6ECE004A822}" destId="{185DF06F-3EF6-45BF-90DB-890E24D246DB}" srcOrd="0" destOrd="0" presId="urn:microsoft.com/office/officeart/2018/2/layout/IconCircleList"/>
    <dgm:cxn modelId="{4EAD174C-1A8A-46F3-BBA3-0EE2085AAEE8}" type="presParOf" srcId="{7D77C984-3FB1-4979-B14B-E6ECE004A822}" destId="{0E7A3328-444A-4378-AFF4-F56711B06901}" srcOrd="1" destOrd="0" presId="urn:microsoft.com/office/officeart/2018/2/layout/IconCircleList"/>
    <dgm:cxn modelId="{488FDE19-B7CA-4ED1-8235-145A631529FB}" type="presParOf" srcId="{7D77C984-3FB1-4979-B14B-E6ECE004A822}" destId="{CF222138-BC07-4FC6-9C57-60ECA6BECC53}" srcOrd="2" destOrd="0" presId="urn:microsoft.com/office/officeart/2018/2/layout/IconCircleList"/>
    <dgm:cxn modelId="{B0B54AF2-472B-486D-9B6B-92FAB5B42736}" type="presParOf" srcId="{7D77C984-3FB1-4979-B14B-E6ECE004A822}" destId="{3940497D-6301-47ED-B183-5DF4FFE67C4B}" srcOrd="3" destOrd="0" presId="urn:microsoft.com/office/officeart/2018/2/layout/IconCircleList"/>
    <dgm:cxn modelId="{75B937A9-66B6-4E56-9B96-9776FBF5B211}" type="presParOf" srcId="{015D829F-41BC-4CE3-B7B7-0F78A9B0BC10}" destId="{32C6526D-7EA6-434D-B3C5-D7239C19113D}" srcOrd="5" destOrd="0" presId="urn:microsoft.com/office/officeart/2018/2/layout/IconCircleList"/>
    <dgm:cxn modelId="{1647C290-E9A3-49CA-8B97-02AA7469D74F}" type="presParOf" srcId="{015D829F-41BC-4CE3-B7B7-0F78A9B0BC10}" destId="{BC42BB57-C5EF-4487-8386-9977306FDED6}" srcOrd="6" destOrd="0" presId="urn:microsoft.com/office/officeart/2018/2/layout/IconCircleList"/>
    <dgm:cxn modelId="{032D9F3D-EB70-44B5-8FED-CE74A4E91120}" type="presParOf" srcId="{BC42BB57-C5EF-4487-8386-9977306FDED6}" destId="{3A3B04E5-9B9D-4818-AE88-9A216E225469}" srcOrd="0" destOrd="0" presId="urn:microsoft.com/office/officeart/2018/2/layout/IconCircleList"/>
    <dgm:cxn modelId="{DDF2F337-7DEE-4B6A-9BD0-F82FBE0D8790}" type="presParOf" srcId="{BC42BB57-C5EF-4487-8386-9977306FDED6}" destId="{A12EA2F0-4DA1-4D7D-89BC-15D940CDE9DD}" srcOrd="1" destOrd="0" presId="urn:microsoft.com/office/officeart/2018/2/layout/IconCircleList"/>
    <dgm:cxn modelId="{44E7A0A6-F51C-4874-BD50-CB739E0AA091}" type="presParOf" srcId="{BC42BB57-C5EF-4487-8386-9977306FDED6}" destId="{D3123C17-CA4E-47BD-9A55-D234445A83E3}" srcOrd="2" destOrd="0" presId="urn:microsoft.com/office/officeart/2018/2/layout/IconCircleList"/>
    <dgm:cxn modelId="{8126DE95-EBF5-4A66-8DE9-CD4004210DA9}" type="presParOf" srcId="{BC42BB57-C5EF-4487-8386-9977306FDED6}" destId="{C4147A11-F466-41BA-83DD-48944DB14454}" srcOrd="3" destOrd="0" presId="urn:microsoft.com/office/officeart/2018/2/layout/IconCircleList"/>
    <dgm:cxn modelId="{AB4E4B53-36FC-46E8-8B5A-4C0567416826}" type="presParOf" srcId="{015D829F-41BC-4CE3-B7B7-0F78A9B0BC10}" destId="{AFD67898-764C-4A51-B684-A6D84E5791FD}" srcOrd="7" destOrd="0" presId="urn:microsoft.com/office/officeart/2018/2/layout/IconCircleList"/>
    <dgm:cxn modelId="{6A3FBB94-30BD-4C95-AAE8-A10FCAF0863B}" type="presParOf" srcId="{015D829F-41BC-4CE3-B7B7-0F78A9B0BC10}" destId="{96BBF009-F137-4F18-9105-6E2C5FFCE34B}" srcOrd="8" destOrd="0" presId="urn:microsoft.com/office/officeart/2018/2/layout/IconCircleList"/>
    <dgm:cxn modelId="{898E0736-6504-4F42-B1C1-FF37640E25AB}" type="presParOf" srcId="{96BBF009-F137-4F18-9105-6E2C5FFCE34B}" destId="{02C09F8A-2D84-4279-BF19-4741555E0BB3}" srcOrd="0" destOrd="0" presId="urn:microsoft.com/office/officeart/2018/2/layout/IconCircleList"/>
    <dgm:cxn modelId="{50ECDCDD-A7C7-4C6A-B61C-5E1EB19AA5AA}" type="presParOf" srcId="{96BBF009-F137-4F18-9105-6E2C5FFCE34B}" destId="{747462DA-9573-4085-96C4-24811424543F}" srcOrd="1" destOrd="0" presId="urn:microsoft.com/office/officeart/2018/2/layout/IconCircleList"/>
    <dgm:cxn modelId="{AB2AC16C-ADCE-430C-9E55-CC7714836431}" type="presParOf" srcId="{96BBF009-F137-4F18-9105-6E2C5FFCE34B}" destId="{F493E6A6-A9C7-4D41-8CA4-BCCF4C3338A1}" srcOrd="2" destOrd="0" presId="urn:microsoft.com/office/officeart/2018/2/layout/IconCircleList"/>
    <dgm:cxn modelId="{327A9183-4DD6-48D2-8CE2-677952C99112}" type="presParOf" srcId="{96BBF009-F137-4F18-9105-6E2C5FFCE34B}" destId="{C786CC58-097D-4C02-980A-F18066E55EC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9E578A-8110-4604-B451-B72D660B5CD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C792C55-1B6C-4A44-BE15-471FF6581D35}">
      <dgm:prSet custT="1"/>
      <dgm:spPr/>
      <dgm:t>
        <a:bodyPr/>
        <a:lstStyle/>
        <a:p>
          <a:pPr>
            <a:lnSpc>
              <a:spcPct val="100000"/>
            </a:lnSpc>
          </a:pPr>
          <a:r>
            <a:rPr lang="en-US" sz="1600">
              <a:latin typeface="Times New Roman" panose="02020603050405020304" pitchFamily="18" charset="0"/>
              <a:cs typeface="Times New Roman" panose="02020603050405020304" pitchFamily="18" charset="0"/>
            </a:rPr>
            <a:t>Primary objective: Develop and validate a hybrid deep learning model for stock market prediction and trading signal generation</a:t>
          </a:r>
        </a:p>
      </dgm:t>
    </dgm:pt>
    <dgm:pt modelId="{D9F84C1F-4A11-4B24-BE4E-F78A6430815B}" type="parTrans" cxnId="{442DCC12-C29B-45E9-82DB-C1FC14A8CC18}">
      <dgm:prSet/>
      <dgm:spPr/>
      <dgm:t>
        <a:bodyPr/>
        <a:lstStyle/>
        <a:p>
          <a:endParaRPr lang="en-US" sz="1600">
            <a:latin typeface="Times New Roman" panose="02020603050405020304" pitchFamily="18" charset="0"/>
            <a:cs typeface="Times New Roman" panose="02020603050405020304" pitchFamily="18" charset="0"/>
          </a:endParaRPr>
        </a:p>
      </dgm:t>
    </dgm:pt>
    <dgm:pt modelId="{AF6AA756-987A-4747-8555-78D92D84B695}" type="sibTrans" cxnId="{442DCC12-C29B-45E9-82DB-C1FC14A8CC18}">
      <dgm:prSet/>
      <dgm:spPr/>
      <dgm:t>
        <a:bodyPr/>
        <a:lstStyle/>
        <a:p>
          <a:pPr>
            <a:lnSpc>
              <a:spcPct val="100000"/>
            </a:lnSpc>
          </a:pPr>
          <a:endParaRPr lang="en-US" sz="1600">
            <a:latin typeface="Times New Roman" panose="02020603050405020304" pitchFamily="18" charset="0"/>
            <a:cs typeface="Times New Roman" panose="02020603050405020304" pitchFamily="18" charset="0"/>
          </a:endParaRPr>
        </a:p>
      </dgm:t>
    </dgm:pt>
    <dgm:pt modelId="{0DEBCB29-D769-41FA-85CF-CE4EEA768CAE}">
      <dgm:prSet custT="1"/>
      <dgm:spPr/>
      <dgm:t>
        <a:bodyPr/>
        <a:lstStyle/>
        <a:p>
          <a:pPr>
            <a:lnSpc>
              <a:spcPct val="100000"/>
            </a:lnSpc>
          </a:pPr>
          <a:r>
            <a:rPr lang="en-US" sz="1600">
              <a:latin typeface="Times New Roman" panose="02020603050405020304" pitchFamily="18" charset="0"/>
              <a:cs typeface="Times New Roman" panose="02020603050405020304" pitchFamily="18" charset="0"/>
            </a:rPr>
            <a:t>Research Question 1: How effective is a hybrid CNN-BiLSTM model compared to traditional technical analysis?</a:t>
          </a:r>
        </a:p>
      </dgm:t>
    </dgm:pt>
    <dgm:pt modelId="{6A06FB03-0BE7-4C31-9A3D-0FA69B64F150}" type="parTrans" cxnId="{813AD57E-245B-4F2A-93B6-8A2A201BE26F}">
      <dgm:prSet/>
      <dgm:spPr/>
      <dgm:t>
        <a:bodyPr/>
        <a:lstStyle/>
        <a:p>
          <a:endParaRPr lang="en-US" sz="1600">
            <a:latin typeface="Times New Roman" panose="02020603050405020304" pitchFamily="18" charset="0"/>
            <a:cs typeface="Times New Roman" panose="02020603050405020304" pitchFamily="18" charset="0"/>
          </a:endParaRPr>
        </a:p>
      </dgm:t>
    </dgm:pt>
    <dgm:pt modelId="{F0C765EC-D152-41AD-A113-4D07BDC13241}" type="sibTrans" cxnId="{813AD57E-245B-4F2A-93B6-8A2A201BE26F}">
      <dgm:prSet/>
      <dgm:spPr/>
      <dgm:t>
        <a:bodyPr/>
        <a:lstStyle/>
        <a:p>
          <a:pPr>
            <a:lnSpc>
              <a:spcPct val="100000"/>
            </a:lnSpc>
          </a:pPr>
          <a:endParaRPr lang="en-US" sz="1600">
            <a:latin typeface="Times New Roman" panose="02020603050405020304" pitchFamily="18" charset="0"/>
            <a:cs typeface="Times New Roman" panose="02020603050405020304" pitchFamily="18" charset="0"/>
          </a:endParaRPr>
        </a:p>
      </dgm:t>
    </dgm:pt>
    <dgm:pt modelId="{F7F5F488-CB6B-435A-9D93-BCA6920BB050}">
      <dgm:prSet custT="1"/>
      <dgm:spPr/>
      <dgm:t>
        <a:bodyPr/>
        <a:lstStyle/>
        <a:p>
          <a:pPr>
            <a:lnSpc>
              <a:spcPct val="100000"/>
            </a:lnSpc>
          </a:pPr>
          <a:r>
            <a:rPr lang="en-US" sz="1600">
              <a:latin typeface="Times New Roman" panose="02020603050405020304" pitchFamily="18" charset="0"/>
              <a:cs typeface="Times New Roman" panose="02020603050405020304" pitchFamily="18" charset="0"/>
            </a:rPr>
            <a:t>Research Question 2: Can the hybrid model provide better trading signal reliability and profitability?</a:t>
          </a:r>
        </a:p>
      </dgm:t>
    </dgm:pt>
    <dgm:pt modelId="{8DA83C48-E03D-4B7A-8A33-DF4B4F4BF99A}" type="parTrans" cxnId="{91452F75-116C-40D2-8251-EB33B9223FC2}">
      <dgm:prSet/>
      <dgm:spPr/>
      <dgm:t>
        <a:bodyPr/>
        <a:lstStyle/>
        <a:p>
          <a:endParaRPr lang="en-US" sz="1600">
            <a:latin typeface="Times New Roman" panose="02020603050405020304" pitchFamily="18" charset="0"/>
            <a:cs typeface="Times New Roman" panose="02020603050405020304" pitchFamily="18" charset="0"/>
          </a:endParaRPr>
        </a:p>
      </dgm:t>
    </dgm:pt>
    <dgm:pt modelId="{74904B41-9A89-4B63-B8AE-A5C44D93E456}" type="sibTrans" cxnId="{91452F75-116C-40D2-8251-EB33B9223FC2}">
      <dgm:prSet/>
      <dgm:spPr/>
      <dgm:t>
        <a:bodyPr/>
        <a:lstStyle/>
        <a:p>
          <a:pPr>
            <a:lnSpc>
              <a:spcPct val="100000"/>
            </a:lnSpc>
          </a:pPr>
          <a:endParaRPr lang="en-US" sz="1600">
            <a:latin typeface="Times New Roman" panose="02020603050405020304" pitchFamily="18" charset="0"/>
            <a:cs typeface="Times New Roman" panose="02020603050405020304" pitchFamily="18" charset="0"/>
          </a:endParaRPr>
        </a:p>
      </dgm:t>
    </dgm:pt>
    <dgm:pt modelId="{3DAAD64C-B07D-4395-AA6F-6727735B05B1}">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Research Question 3: How do different market regimes affect model performance?</a:t>
          </a:r>
        </a:p>
      </dgm:t>
    </dgm:pt>
    <dgm:pt modelId="{9AD3A218-F257-484D-A26B-DDEE98AFB602}" type="parTrans" cxnId="{F0975FDC-7E3A-4574-A45C-230120140D70}">
      <dgm:prSet/>
      <dgm:spPr/>
      <dgm:t>
        <a:bodyPr/>
        <a:lstStyle/>
        <a:p>
          <a:endParaRPr lang="en-US" sz="1600">
            <a:latin typeface="Times New Roman" panose="02020603050405020304" pitchFamily="18" charset="0"/>
            <a:cs typeface="Times New Roman" panose="02020603050405020304" pitchFamily="18" charset="0"/>
          </a:endParaRPr>
        </a:p>
      </dgm:t>
    </dgm:pt>
    <dgm:pt modelId="{9A127AEF-E03B-4B51-9321-43648A840A6B}" type="sibTrans" cxnId="{F0975FDC-7E3A-4574-A45C-230120140D70}">
      <dgm:prSet/>
      <dgm:spPr/>
      <dgm:t>
        <a:bodyPr/>
        <a:lstStyle/>
        <a:p>
          <a:pPr>
            <a:lnSpc>
              <a:spcPct val="100000"/>
            </a:lnSpc>
          </a:pPr>
          <a:endParaRPr lang="en-US" sz="1600">
            <a:latin typeface="Times New Roman" panose="02020603050405020304" pitchFamily="18" charset="0"/>
            <a:cs typeface="Times New Roman" panose="02020603050405020304" pitchFamily="18" charset="0"/>
          </a:endParaRPr>
        </a:p>
      </dgm:t>
    </dgm:pt>
    <dgm:pt modelId="{4F642AC0-51EC-465F-A6FC-9F5F094F8D07}">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Research Question 4: Can risk management be improved through deep learning predictions?</a:t>
          </a:r>
        </a:p>
      </dgm:t>
    </dgm:pt>
    <dgm:pt modelId="{4D098B18-6FF3-4D31-8C0D-405AE5BF4F59}" type="parTrans" cxnId="{10C020AE-E015-4D02-88E4-F5D70A339576}">
      <dgm:prSet/>
      <dgm:spPr/>
      <dgm:t>
        <a:bodyPr/>
        <a:lstStyle/>
        <a:p>
          <a:endParaRPr lang="en-US" sz="1600">
            <a:latin typeface="Times New Roman" panose="02020603050405020304" pitchFamily="18" charset="0"/>
            <a:cs typeface="Times New Roman" panose="02020603050405020304" pitchFamily="18" charset="0"/>
          </a:endParaRPr>
        </a:p>
      </dgm:t>
    </dgm:pt>
    <dgm:pt modelId="{928FBA6F-9351-4AEB-B817-A48A5FAC35C8}" type="sibTrans" cxnId="{10C020AE-E015-4D02-88E4-F5D70A339576}">
      <dgm:prSet/>
      <dgm:spPr/>
      <dgm:t>
        <a:bodyPr/>
        <a:lstStyle/>
        <a:p>
          <a:endParaRPr lang="en-US" sz="1600">
            <a:latin typeface="Times New Roman" panose="02020603050405020304" pitchFamily="18" charset="0"/>
            <a:cs typeface="Times New Roman" panose="02020603050405020304" pitchFamily="18" charset="0"/>
          </a:endParaRPr>
        </a:p>
      </dgm:t>
    </dgm:pt>
    <dgm:pt modelId="{053B38AF-6EB0-4359-AC93-9C529D96A8BE}" type="pres">
      <dgm:prSet presAssocID="{6A9E578A-8110-4604-B451-B72D660B5CD2}" presName="root" presStyleCnt="0">
        <dgm:presLayoutVars>
          <dgm:dir/>
          <dgm:resizeHandles val="exact"/>
        </dgm:presLayoutVars>
      </dgm:prSet>
      <dgm:spPr/>
    </dgm:pt>
    <dgm:pt modelId="{0C5A7622-EC7F-4230-BE85-A699661C556B}" type="pres">
      <dgm:prSet presAssocID="{6A9E578A-8110-4604-B451-B72D660B5CD2}" presName="container" presStyleCnt="0">
        <dgm:presLayoutVars>
          <dgm:dir/>
          <dgm:resizeHandles val="exact"/>
        </dgm:presLayoutVars>
      </dgm:prSet>
      <dgm:spPr/>
    </dgm:pt>
    <dgm:pt modelId="{9A00C138-57F9-422D-9578-28A5E0D2695B}" type="pres">
      <dgm:prSet presAssocID="{CC792C55-1B6C-4A44-BE15-471FF6581D35}" presName="compNode" presStyleCnt="0"/>
      <dgm:spPr/>
    </dgm:pt>
    <dgm:pt modelId="{844C9CEB-3A35-4ADA-8C53-D0432E68A3AB}" type="pres">
      <dgm:prSet presAssocID="{CC792C55-1B6C-4A44-BE15-471FF6581D35}" presName="iconBgRect" presStyleLbl="bgShp" presStyleIdx="0" presStyleCnt="5"/>
      <dgm:spPr/>
    </dgm:pt>
    <dgm:pt modelId="{5D43DE88-1174-4E38-840C-9540A96609D3}" type="pres">
      <dgm:prSet presAssocID="{CC792C55-1B6C-4A44-BE15-471FF6581D3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720A6FAB-F33E-4B00-BEFC-027E2ECC199D}" type="pres">
      <dgm:prSet presAssocID="{CC792C55-1B6C-4A44-BE15-471FF6581D35}" presName="spaceRect" presStyleCnt="0"/>
      <dgm:spPr/>
    </dgm:pt>
    <dgm:pt modelId="{E078DBE3-1B08-4754-AE55-B09E525E6B1E}" type="pres">
      <dgm:prSet presAssocID="{CC792C55-1B6C-4A44-BE15-471FF6581D35}" presName="textRect" presStyleLbl="revTx" presStyleIdx="0" presStyleCnt="5">
        <dgm:presLayoutVars>
          <dgm:chMax val="1"/>
          <dgm:chPref val="1"/>
        </dgm:presLayoutVars>
      </dgm:prSet>
      <dgm:spPr/>
    </dgm:pt>
    <dgm:pt modelId="{07BC97DC-84D9-43C8-A01F-92A5F782DF8F}" type="pres">
      <dgm:prSet presAssocID="{AF6AA756-987A-4747-8555-78D92D84B695}" presName="sibTrans" presStyleLbl="sibTrans2D1" presStyleIdx="0" presStyleCnt="0"/>
      <dgm:spPr/>
    </dgm:pt>
    <dgm:pt modelId="{A1A05E53-B47C-40C9-AF82-0C4F85ED1571}" type="pres">
      <dgm:prSet presAssocID="{0DEBCB29-D769-41FA-85CF-CE4EEA768CAE}" presName="compNode" presStyleCnt="0"/>
      <dgm:spPr/>
    </dgm:pt>
    <dgm:pt modelId="{84FCDEC9-A736-4B9D-8CDB-B382148A79E9}" type="pres">
      <dgm:prSet presAssocID="{0DEBCB29-D769-41FA-85CF-CE4EEA768CAE}" presName="iconBgRect" presStyleLbl="bgShp" presStyleIdx="1" presStyleCnt="5"/>
      <dgm:spPr/>
    </dgm:pt>
    <dgm:pt modelId="{0C6CFEDC-B435-4A78-BA53-D30BA3DE521E}" type="pres">
      <dgm:prSet presAssocID="{0DEBCB29-D769-41FA-85CF-CE4EEA768CA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levision"/>
        </a:ext>
      </dgm:extLst>
    </dgm:pt>
    <dgm:pt modelId="{80A1CC58-789A-4980-AF7E-2B3B134C94D1}" type="pres">
      <dgm:prSet presAssocID="{0DEBCB29-D769-41FA-85CF-CE4EEA768CAE}" presName="spaceRect" presStyleCnt="0"/>
      <dgm:spPr/>
    </dgm:pt>
    <dgm:pt modelId="{8A0826B5-477B-4C4A-B1F8-8593CACE028A}" type="pres">
      <dgm:prSet presAssocID="{0DEBCB29-D769-41FA-85CF-CE4EEA768CAE}" presName="textRect" presStyleLbl="revTx" presStyleIdx="1" presStyleCnt="5">
        <dgm:presLayoutVars>
          <dgm:chMax val="1"/>
          <dgm:chPref val="1"/>
        </dgm:presLayoutVars>
      </dgm:prSet>
      <dgm:spPr/>
    </dgm:pt>
    <dgm:pt modelId="{A9D2863B-ACA8-4970-9E5C-F1213E375C28}" type="pres">
      <dgm:prSet presAssocID="{F0C765EC-D152-41AD-A113-4D07BDC13241}" presName="sibTrans" presStyleLbl="sibTrans2D1" presStyleIdx="0" presStyleCnt="0"/>
      <dgm:spPr/>
    </dgm:pt>
    <dgm:pt modelId="{0D449EAF-7722-4368-8512-76B67FAB034A}" type="pres">
      <dgm:prSet presAssocID="{F7F5F488-CB6B-435A-9D93-BCA6920BB050}" presName="compNode" presStyleCnt="0"/>
      <dgm:spPr/>
    </dgm:pt>
    <dgm:pt modelId="{9826837A-4C46-4906-B04C-6FCD0D2F710F}" type="pres">
      <dgm:prSet presAssocID="{F7F5F488-CB6B-435A-9D93-BCA6920BB050}" presName="iconBgRect" presStyleLbl="bgShp" presStyleIdx="2" presStyleCnt="5"/>
      <dgm:spPr/>
    </dgm:pt>
    <dgm:pt modelId="{15AB4F36-DB01-4410-BDFC-22AB54FC2517}" type="pres">
      <dgm:prSet presAssocID="{F7F5F488-CB6B-435A-9D93-BCA6920BB05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42EF4E55-B47B-4878-9176-24876259E0A1}" type="pres">
      <dgm:prSet presAssocID="{F7F5F488-CB6B-435A-9D93-BCA6920BB050}" presName="spaceRect" presStyleCnt="0"/>
      <dgm:spPr/>
    </dgm:pt>
    <dgm:pt modelId="{64941BF5-0B9D-4AFB-A995-7F203FAAC194}" type="pres">
      <dgm:prSet presAssocID="{F7F5F488-CB6B-435A-9D93-BCA6920BB050}" presName="textRect" presStyleLbl="revTx" presStyleIdx="2" presStyleCnt="5">
        <dgm:presLayoutVars>
          <dgm:chMax val="1"/>
          <dgm:chPref val="1"/>
        </dgm:presLayoutVars>
      </dgm:prSet>
      <dgm:spPr/>
    </dgm:pt>
    <dgm:pt modelId="{EFB0D56D-7EEC-447A-8CB1-943A1E83EDA4}" type="pres">
      <dgm:prSet presAssocID="{74904B41-9A89-4B63-B8AE-A5C44D93E456}" presName="sibTrans" presStyleLbl="sibTrans2D1" presStyleIdx="0" presStyleCnt="0"/>
      <dgm:spPr/>
    </dgm:pt>
    <dgm:pt modelId="{5D52A158-B493-48D3-8667-BDE8016D9774}" type="pres">
      <dgm:prSet presAssocID="{3DAAD64C-B07D-4395-AA6F-6727735B05B1}" presName="compNode" presStyleCnt="0"/>
      <dgm:spPr/>
    </dgm:pt>
    <dgm:pt modelId="{C0EB306D-F341-464E-9B5C-F2C4CD2E22D4}" type="pres">
      <dgm:prSet presAssocID="{3DAAD64C-B07D-4395-AA6F-6727735B05B1}" presName="iconBgRect" presStyleLbl="bgShp" presStyleIdx="3" presStyleCnt="5"/>
      <dgm:spPr/>
    </dgm:pt>
    <dgm:pt modelId="{0D33584F-68F1-49AD-8324-BC48A66616DC}" type="pres">
      <dgm:prSet presAssocID="{3DAAD64C-B07D-4395-AA6F-6727735B05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lp"/>
        </a:ext>
      </dgm:extLst>
    </dgm:pt>
    <dgm:pt modelId="{40C20126-4E11-4E03-89D7-3341C384CD8C}" type="pres">
      <dgm:prSet presAssocID="{3DAAD64C-B07D-4395-AA6F-6727735B05B1}" presName="spaceRect" presStyleCnt="0"/>
      <dgm:spPr/>
    </dgm:pt>
    <dgm:pt modelId="{11E9CFBD-3817-43F4-97F4-D3CAA443973F}" type="pres">
      <dgm:prSet presAssocID="{3DAAD64C-B07D-4395-AA6F-6727735B05B1}" presName="textRect" presStyleLbl="revTx" presStyleIdx="3" presStyleCnt="5">
        <dgm:presLayoutVars>
          <dgm:chMax val="1"/>
          <dgm:chPref val="1"/>
        </dgm:presLayoutVars>
      </dgm:prSet>
      <dgm:spPr/>
    </dgm:pt>
    <dgm:pt modelId="{5DB0CAF0-EAEE-4B9B-A4D4-DA493E065C99}" type="pres">
      <dgm:prSet presAssocID="{9A127AEF-E03B-4B51-9321-43648A840A6B}" presName="sibTrans" presStyleLbl="sibTrans2D1" presStyleIdx="0" presStyleCnt="0"/>
      <dgm:spPr/>
    </dgm:pt>
    <dgm:pt modelId="{64C29810-533F-48DA-99A5-62037AB91DF1}" type="pres">
      <dgm:prSet presAssocID="{4F642AC0-51EC-465F-A6FC-9F5F094F8D07}" presName="compNode" presStyleCnt="0"/>
      <dgm:spPr/>
    </dgm:pt>
    <dgm:pt modelId="{E929E082-74D8-4F17-A563-A49010C1FB65}" type="pres">
      <dgm:prSet presAssocID="{4F642AC0-51EC-465F-A6FC-9F5F094F8D07}" presName="iconBgRect" presStyleLbl="bgShp" presStyleIdx="4" presStyleCnt="5"/>
      <dgm:spPr/>
    </dgm:pt>
    <dgm:pt modelId="{E5137DE6-2087-4249-9BB8-366CC30C34BC}" type="pres">
      <dgm:prSet presAssocID="{4F642AC0-51EC-465F-A6FC-9F5F094F8D0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erson with Idea"/>
        </a:ext>
      </dgm:extLst>
    </dgm:pt>
    <dgm:pt modelId="{FCCCFF1A-B3DA-4CC4-A4AB-CFDC6DAE0D66}" type="pres">
      <dgm:prSet presAssocID="{4F642AC0-51EC-465F-A6FC-9F5F094F8D07}" presName="spaceRect" presStyleCnt="0"/>
      <dgm:spPr/>
    </dgm:pt>
    <dgm:pt modelId="{2795212E-5EC8-498A-BF6D-6E9CDAD03A97}" type="pres">
      <dgm:prSet presAssocID="{4F642AC0-51EC-465F-A6FC-9F5F094F8D07}" presName="textRect" presStyleLbl="revTx" presStyleIdx="4" presStyleCnt="5">
        <dgm:presLayoutVars>
          <dgm:chMax val="1"/>
          <dgm:chPref val="1"/>
        </dgm:presLayoutVars>
      </dgm:prSet>
      <dgm:spPr/>
    </dgm:pt>
  </dgm:ptLst>
  <dgm:cxnLst>
    <dgm:cxn modelId="{EE82AA0C-C0C8-4D54-9265-F66F18D22B1C}" type="presOf" srcId="{0DEBCB29-D769-41FA-85CF-CE4EEA768CAE}" destId="{8A0826B5-477B-4C4A-B1F8-8593CACE028A}" srcOrd="0" destOrd="0" presId="urn:microsoft.com/office/officeart/2018/2/layout/IconCircleList"/>
    <dgm:cxn modelId="{442DCC12-C29B-45E9-82DB-C1FC14A8CC18}" srcId="{6A9E578A-8110-4604-B451-B72D660B5CD2}" destId="{CC792C55-1B6C-4A44-BE15-471FF6581D35}" srcOrd="0" destOrd="0" parTransId="{D9F84C1F-4A11-4B24-BE4E-F78A6430815B}" sibTransId="{AF6AA756-987A-4747-8555-78D92D84B695}"/>
    <dgm:cxn modelId="{9A848C26-3815-4DBA-A03F-D89515F9A397}" type="presOf" srcId="{F0C765EC-D152-41AD-A113-4D07BDC13241}" destId="{A9D2863B-ACA8-4970-9E5C-F1213E375C28}" srcOrd="0" destOrd="0" presId="urn:microsoft.com/office/officeart/2018/2/layout/IconCircleList"/>
    <dgm:cxn modelId="{98C47728-85E0-41F5-AE11-291B89B4D104}" type="presOf" srcId="{3DAAD64C-B07D-4395-AA6F-6727735B05B1}" destId="{11E9CFBD-3817-43F4-97F4-D3CAA443973F}" srcOrd="0" destOrd="0" presId="urn:microsoft.com/office/officeart/2018/2/layout/IconCircleList"/>
    <dgm:cxn modelId="{4F3E562A-DA84-4928-A8FE-EBFB79D9798D}" type="presOf" srcId="{74904B41-9A89-4B63-B8AE-A5C44D93E456}" destId="{EFB0D56D-7EEC-447A-8CB1-943A1E83EDA4}" srcOrd="0" destOrd="0" presId="urn:microsoft.com/office/officeart/2018/2/layout/IconCircleList"/>
    <dgm:cxn modelId="{7F1CBB35-2B45-4AFB-A717-71CBEF4797E0}" type="presOf" srcId="{4F642AC0-51EC-465F-A6FC-9F5F094F8D07}" destId="{2795212E-5EC8-498A-BF6D-6E9CDAD03A97}" srcOrd="0" destOrd="0" presId="urn:microsoft.com/office/officeart/2018/2/layout/IconCircleList"/>
    <dgm:cxn modelId="{94D22245-F69B-4E14-996C-6E48AD1E9BF7}" type="presOf" srcId="{CC792C55-1B6C-4A44-BE15-471FF6581D35}" destId="{E078DBE3-1B08-4754-AE55-B09E525E6B1E}" srcOrd="0" destOrd="0" presId="urn:microsoft.com/office/officeart/2018/2/layout/IconCircleList"/>
    <dgm:cxn modelId="{91452F75-116C-40D2-8251-EB33B9223FC2}" srcId="{6A9E578A-8110-4604-B451-B72D660B5CD2}" destId="{F7F5F488-CB6B-435A-9D93-BCA6920BB050}" srcOrd="2" destOrd="0" parTransId="{8DA83C48-E03D-4B7A-8A33-DF4B4F4BF99A}" sibTransId="{74904B41-9A89-4B63-B8AE-A5C44D93E456}"/>
    <dgm:cxn modelId="{813AD57E-245B-4F2A-93B6-8A2A201BE26F}" srcId="{6A9E578A-8110-4604-B451-B72D660B5CD2}" destId="{0DEBCB29-D769-41FA-85CF-CE4EEA768CAE}" srcOrd="1" destOrd="0" parTransId="{6A06FB03-0BE7-4C31-9A3D-0FA69B64F150}" sibTransId="{F0C765EC-D152-41AD-A113-4D07BDC13241}"/>
    <dgm:cxn modelId="{95CB088C-F98E-4E37-8CA1-5D315BD80651}" type="presOf" srcId="{6A9E578A-8110-4604-B451-B72D660B5CD2}" destId="{053B38AF-6EB0-4359-AC93-9C529D96A8BE}" srcOrd="0" destOrd="0" presId="urn:microsoft.com/office/officeart/2018/2/layout/IconCircleList"/>
    <dgm:cxn modelId="{DF7ADA8C-1DCE-4FF4-9DA1-CE72C6C63892}" type="presOf" srcId="{AF6AA756-987A-4747-8555-78D92D84B695}" destId="{07BC97DC-84D9-43C8-A01F-92A5F782DF8F}" srcOrd="0" destOrd="0" presId="urn:microsoft.com/office/officeart/2018/2/layout/IconCircleList"/>
    <dgm:cxn modelId="{52E36395-B751-4DE4-9562-98E4D136177C}" type="presOf" srcId="{9A127AEF-E03B-4B51-9321-43648A840A6B}" destId="{5DB0CAF0-EAEE-4B9B-A4D4-DA493E065C99}" srcOrd="0" destOrd="0" presId="urn:microsoft.com/office/officeart/2018/2/layout/IconCircleList"/>
    <dgm:cxn modelId="{10C020AE-E015-4D02-88E4-F5D70A339576}" srcId="{6A9E578A-8110-4604-B451-B72D660B5CD2}" destId="{4F642AC0-51EC-465F-A6FC-9F5F094F8D07}" srcOrd="4" destOrd="0" parTransId="{4D098B18-6FF3-4D31-8C0D-405AE5BF4F59}" sibTransId="{928FBA6F-9351-4AEB-B817-A48A5FAC35C8}"/>
    <dgm:cxn modelId="{14633AD0-99D5-4657-970E-91EE5D4997C7}" type="presOf" srcId="{F7F5F488-CB6B-435A-9D93-BCA6920BB050}" destId="{64941BF5-0B9D-4AFB-A995-7F203FAAC194}" srcOrd="0" destOrd="0" presId="urn:microsoft.com/office/officeart/2018/2/layout/IconCircleList"/>
    <dgm:cxn modelId="{F0975FDC-7E3A-4574-A45C-230120140D70}" srcId="{6A9E578A-8110-4604-B451-B72D660B5CD2}" destId="{3DAAD64C-B07D-4395-AA6F-6727735B05B1}" srcOrd="3" destOrd="0" parTransId="{9AD3A218-F257-484D-A26B-DDEE98AFB602}" sibTransId="{9A127AEF-E03B-4B51-9321-43648A840A6B}"/>
    <dgm:cxn modelId="{9D949008-110A-4BD5-8CB7-F991D80B746E}" type="presParOf" srcId="{053B38AF-6EB0-4359-AC93-9C529D96A8BE}" destId="{0C5A7622-EC7F-4230-BE85-A699661C556B}" srcOrd="0" destOrd="0" presId="urn:microsoft.com/office/officeart/2018/2/layout/IconCircleList"/>
    <dgm:cxn modelId="{C2C47248-3DDC-4743-BF43-644BC73AEB79}" type="presParOf" srcId="{0C5A7622-EC7F-4230-BE85-A699661C556B}" destId="{9A00C138-57F9-422D-9578-28A5E0D2695B}" srcOrd="0" destOrd="0" presId="urn:microsoft.com/office/officeart/2018/2/layout/IconCircleList"/>
    <dgm:cxn modelId="{7EF70073-0938-44A1-9EFE-A91D6705445D}" type="presParOf" srcId="{9A00C138-57F9-422D-9578-28A5E0D2695B}" destId="{844C9CEB-3A35-4ADA-8C53-D0432E68A3AB}" srcOrd="0" destOrd="0" presId="urn:microsoft.com/office/officeart/2018/2/layout/IconCircleList"/>
    <dgm:cxn modelId="{1ED6D7B3-D965-439F-8AF8-051A9CD23DDA}" type="presParOf" srcId="{9A00C138-57F9-422D-9578-28A5E0D2695B}" destId="{5D43DE88-1174-4E38-840C-9540A96609D3}" srcOrd="1" destOrd="0" presId="urn:microsoft.com/office/officeart/2018/2/layout/IconCircleList"/>
    <dgm:cxn modelId="{CDBAADCE-1C22-4383-9924-232D18D57E4A}" type="presParOf" srcId="{9A00C138-57F9-422D-9578-28A5E0D2695B}" destId="{720A6FAB-F33E-4B00-BEFC-027E2ECC199D}" srcOrd="2" destOrd="0" presId="urn:microsoft.com/office/officeart/2018/2/layout/IconCircleList"/>
    <dgm:cxn modelId="{6E929350-36C0-47DB-991B-FB82459986B0}" type="presParOf" srcId="{9A00C138-57F9-422D-9578-28A5E0D2695B}" destId="{E078DBE3-1B08-4754-AE55-B09E525E6B1E}" srcOrd="3" destOrd="0" presId="urn:microsoft.com/office/officeart/2018/2/layout/IconCircleList"/>
    <dgm:cxn modelId="{5D437424-FB77-4A55-8F8E-F9145791EA9F}" type="presParOf" srcId="{0C5A7622-EC7F-4230-BE85-A699661C556B}" destId="{07BC97DC-84D9-43C8-A01F-92A5F782DF8F}" srcOrd="1" destOrd="0" presId="urn:microsoft.com/office/officeart/2018/2/layout/IconCircleList"/>
    <dgm:cxn modelId="{3868E820-058C-4622-887B-1F316A4DB509}" type="presParOf" srcId="{0C5A7622-EC7F-4230-BE85-A699661C556B}" destId="{A1A05E53-B47C-40C9-AF82-0C4F85ED1571}" srcOrd="2" destOrd="0" presId="urn:microsoft.com/office/officeart/2018/2/layout/IconCircleList"/>
    <dgm:cxn modelId="{AEA71282-B1F8-41CA-B120-1996C0F9A0B5}" type="presParOf" srcId="{A1A05E53-B47C-40C9-AF82-0C4F85ED1571}" destId="{84FCDEC9-A736-4B9D-8CDB-B382148A79E9}" srcOrd="0" destOrd="0" presId="urn:microsoft.com/office/officeart/2018/2/layout/IconCircleList"/>
    <dgm:cxn modelId="{AE9B3386-BC5A-4706-A86B-263967ABEA17}" type="presParOf" srcId="{A1A05E53-B47C-40C9-AF82-0C4F85ED1571}" destId="{0C6CFEDC-B435-4A78-BA53-D30BA3DE521E}" srcOrd="1" destOrd="0" presId="urn:microsoft.com/office/officeart/2018/2/layout/IconCircleList"/>
    <dgm:cxn modelId="{BA3A1CC2-5EEA-467C-AB65-054DDCF7FCA4}" type="presParOf" srcId="{A1A05E53-B47C-40C9-AF82-0C4F85ED1571}" destId="{80A1CC58-789A-4980-AF7E-2B3B134C94D1}" srcOrd="2" destOrd="0" presId="urn:microsoft.com/office/officeart/2018/2/layout/IconCircleList"/>
    <dgm:cxn modelId="{A5E2AECD-9BD4-4AE3-B34C-2628EA0B0301}" type="presParOf" srcId="{A1A05E53-B47C-40C9-AF82-0C4F85ED1571}" destId="{8A0826B5-477B-4C4A-B1F8-8593CACE028A}" srcOrd="3" destOrd="0" presId="urn:microsoft.com/office/officeart/2018/2/layout/IconCircleList"/>
    <dgm:cxn modelId="{683B1A07-49EA-4F76-BDE9-A32A41540B73}" type="presParOf" srcId="{0C5A7622-EC7F-4230-BE85-A699661C556B}" destId="{A9D2863B-ACA8-4970-9E5C-F1213E375C28}" srcOrd="3" destOrd="0" presId="urn:microsoft.com/office/officeart/2018/2/layout/IconCircleList"/>
    <dgm:cxn modelId="{1BD2F15A-F883-4701-A6BC-8CE11D729B3B}" type="presParOf" srcId="{0C5A7622-EC7F-4230-BE85-A699661C556B}" destId="{0D449EAF-7722-4368-8512-76B67FAB034A}" srcOrd="4" destOrd="0" presId="urn:microsoft.com/office/officeart/2018/2/layout/IconCircleList"/>
    <dgm:cxn modelId="{0539D73C-A37C-4DDE-A90D-03AD9590E022}" type="presParOf" srcId="{0D449EAF-7722-4368-8512-76B67FAB034A}" destId="{9826837A-4C46-4906-B04C-6FCD0D2F710F}" srcOrd="0" destOrd="0" presId="urn:microsoft.com/office/officeart/2018/2/layout/IconCircleList"/>
    <dgm:cxn modelId="{E19497D7-ECFA-4BB2-A5BC-A8395BF8194B}" type="presParOf" srcId="{0D449EAF-7722-4368-8512-76B67FAB034A}" destId="{15AB4F36-DB01-4410-BDFC-22AB54FC2517}" srcOrd="1" destOrd="0" presId="urn:microsoft.com/office/officeart/2018/2/layout/IconCircleList"/>
    <dgm:cxn modelId="{B4A543FC-E757-432C-9A6F-BA088572F414}" type="presParOf" srcId="{0D449EAF-7722-4368-8512-76B67FAB034A}" destId="{42EF4E55-B47B-4878-9176-24876259E0A1}" srcOrd="2" destOrd="0" presId="urn:microsoft.com/office/officeart/2018/2/layout/IconCircleList"/>
    <dgm:cxn modelId="{8903C9BF-888B-4E54-A666-28C7DF657483}" type="presParOf" srcId="{0D449EAF-7722-4368-8512-76B67FAB034A}" destId="{64941BF5-0B9D-4AFB-A995-7F203FAAC194}" srcOrd="3" destOrd="0" presId="urn:microsoft.com/office/officeart/2018/2/layout/IconCircleList"/>
    <dgm:cxn modelId="{BE7E600E-2F6D-4B4F-A4EA-633278C4FE76}" type="presParOf" srcId="{0C5A7622-EC7F-4230-BE85-A699661C556B}" destId="{EFB0D56D-7EEC-447A-8CB1-943A1E83EDA4}" srcOrd="5" destOrd="0" presId="urn:microsoft.com/office/officeart/2018/2/layout/IconCircleList"/>
    <dgm:cxn modelId="{362E7959-6594-4D6F-B37F-40ADC4936F7A}" type="presParOf" srcId="{0C5A7622-EC7F-4230-BE85-A699661C556B}" destId="{5D52A158-B493-48D3-8667-BDE8016D9774}" srcOrd="6" destOrd="0" presId="urn:microsoft.com/office/officeart/2018/2/layout/IconCircleList"/>
    <dgm:cxn modelId="{7E88D617-7AF1-4CC0-9169-4A83BFF9188F}" type="presParOf" srcId="{5D52A158-B493-48D3-8667-BDE8016D9774}" destId="{C0EB306D-F341-464E-9B5C-F2C4CD2E22D4}" srcOrd="0" destOrd="0" presId="urn:microsoft.com/office/officeart/2018/2/layout/IconCircleList"/>
    <dgm:cxn modelId="{FF2364D2-AA21-42FE-BF61-4A9A5888FBAA}" type="presParOf" srcId="{5D52A158-B493-48D3-8667-BDE8016D9774}" destId="{0D33584F-68F1-49AD-8324-BC48A66616DC}" srcOrd="1" destOrd="0" presId="urn:microsoft.com/office/officeart/2018/2/layout/IconCircleList"/>
    <dgm:cxn modelId="{E7DB08EE-D446-4A3F-8D28-241614FDE596}" type="presParOf" srcId="{5D52A158-B493-48D3-8667-BDE8016D9774}" destId="{40C20126-4E11-4E03-89D7-3341C384CD8C}" srcOrd="2" destOrd="0" presId="urn:microsoft.com/office/officeart/2018/2/layout/IconCircleList"/>
    <dgm:cxn modelId="{0CDCF119-698B-445D-8D3A-C9E7962D5AD0}" type="presParOf" srcId="{5D52A158-B493-48D3-8667-BDE8016D9774}" destId="{11E9CFBD-3817-43F4-97F4-D3CAA443973F}" srcOrd="3" destOrd="0" presId="urn:microsoft.com/office/officeart/2018/2/layout/IconCircleList"/>
    <dgm:cxn modelId="{F180362C-EF7A-445C-8AFB-97CEAB811DF6}" type="presParOf" srcId="{0C5A7622-EC7F-4230-BE85-A699661C556B}" destId="{5DB0CAF0-EAEE-4B9B-A4D4-DA493E065C99}" srcOrd="7" destOrd="0" presId="urn:microsoft.com/office/officeart/2018/2/layout/IconCircleList"/>
    <dgm:cxn modelId="{AD69F7F5-10E7-4E95-8A24-8BAC1A51C891}" type="presParOf" srcId="{0C5A7622-EC7F-4230-BE85-A699661C556B}" destId="{64C29810-533F-48DA-99A5-62037AB91DF1}" srcOrd="8" destOrd="0" presId="urn:microsoft.com/office/officeart/2018/2/layout/IconCircleList"/>
    <dgm:cxn modelId="{21EB86A7-304E-4DE8-BB08-D752F3B8A41C}" type="presParOf" srcId="{64C29810-533F-48DA-99A5-62037AB91DF1}" destId="{E929E082-74D8-4F17-A563-A49010C1FB65}" srcOrd="0" destOrd="0" presId="urn:microsoft.com/office/officeart/2018/2/layout/IconCircleList"/>
    <dgm:cxn modelId="{7388F687-B4AB-4B37-938A-06B1A58549B2}" type="presParOf" srcId="{64C29810-533F-48DA-99A5-62037AB91DF1}" destId="{E5137DE6-2087-4249-9BB8-366CC30C34BC}" srcOrd="1" destOrd="0" presId="urn:microsoft.com/office/officeart/2018/2/layout/IconCircleList"/>
    <dgm:cxn modelId="{D39010E8-0486-4524-AB6E-7EFD014A8700}" type="presParOf" srcId="{64C29810-533F-48DA-99A5-62037AB91DF1}" destId="{FCCCFF1A-B3DA-4CC4-A4AB-CFDC6DAE0D66}" srcOrd="2" destOrd="0" presId="urn:microsoft.com/office/officeart/2018/2/layout/IconCircleList"/>
    <dgm:cxn modelId="{BCB26F87-1B5C-4220-9541-7E6C656D6BEE}" type="presParOf" srcId="{64C29810-533F-48DA-99A5-62037AB91DF1}" destId="{2795212E-5EC8-498A-BF6D-6E9CDAD03A9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02D49E-F14B-4DBB-B99A-B6152BC66875}"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1A345564-21D1-4B1A-849F-6625C55AF1BF}">
      <dgm:prSet custT="1"/>
      <dgm:spPr/>
      <dgm:t>
        <a:bodyPr/>
        <a:lstStyle/>
        <a:p>
          <a:r>
            <a:rPr lang="en-US" sz="1800">
              <a:latin typeface="Times New Roman" panose="02020603050405020304" pitchFamily="18" charset="0"/>
              <a:cs typeface="Times New Roman" panose="02020603050405020304" pitchFamily="18" charset="0"/>
            </a:rPr>
            <a:t>Rich dataset: 501 S&amp;P 500 companies over 5 years (2019-2024)</a:t>
          </a:r>
        </a:p>
      </dgm:t>
    </dgm:pt>
    <dgm:pt modelId="{F30CE46D-B2D5-4B18-8008-DA824BE5FB59}" type="parTrans" cxnId="{A671E4CD-2547-4476-8D8D-3BA4A2081C5B}">
      <dgm:prSet/>
      <dgm:spPr/>
      <dgm:t>
        <a:bodyPr/>
        <a:lstStyle/>
        <a:p>
          <a:endParaRPr lang="en-US"/>
        </a:p>
      </dgm:t>
    </dgm:pt>
    <dgm:pt modelId="{9E588893-599D-4AAE-A2CD-DFCC67E257A9}" type="sibTrans" cxnId="{A671E4CD-2547-4476-8D8D-3BA4A2081C5B}">
      <dgm:prSet/>
      <dgm:spPr/>
      <dgm:t>
        <a:bodyPr/>
        <a:lstStyle/>
        <a:p>
          <a:endParaRPr lang="en-US"/>
        </a:p>
      </dgm:t>
    </dgm:pt>
    <dgm:pt modelId="{9B89D4EC-DB76-4595-8B6B-B7D728DB2452}">
      <dgm:prSet custT="1"/>
      <dgm:spPr/>
      <dgm:t>
        <a:bodyPr/>
        <a:lstStyle/>
        <a:p>
          <a:r>
            <a:rPr lang="en-US" sz="1600">
              <a:latin typeface="Times New Roman" panose="02020603050405020304" pitchFamily="18" charset="0"/>
              <a:cs typeface="Times New Roman" panose="02020603050405020304" pitchFamily="18" charset="0"/>
            </a:rPr>
            <a:t>Comprehensive feature set: 76 technical and fundamental indicators</a:t>
          </a:r>
        </a:p>
      </dgm:t>
    </dgm:pt>
    <dgm:pt modelId="{C7D2CA55-84E2-4CF8-8546-8EA13CBD6074}" type="parTrans" cxnId="{864FBB69-80BD-4A30-996E-7F6F9CF32768}">
      <dgm:prSet/>
      <dgm:spPr/>
      <dgm:t>
        <a:bodyPr/>
        <a:lstStyle/>
        <a:p>
          <a:endParaRPr lang="en-US"/>
        </a:p>
      </dgm:t>
    </dgm:pt>
    <dgm:pt modelId="{7FEF425B-00E9-47A6-846C-13934A915469}" type="sibTrans" cxnId="{864FBB69-80BD-4A30-996E-7F6F9CF32768}">
      <dgm:prSet/>
      <dgm:spPr/>
      <dgm:t>
        <a:bodyPr/>
        <a:lstStyle/>
        <a:p>
          <a:endParaRPr lang="en-US"/>
        </a:p>
      </dgm:t>
    </dgm:pt>
    <dgm:pt modelId="{76DDD8B0-67D0-46BA-8F99-C893D6186206}">
      <dgm:prSet custT="1"/>
      <dgm:spPr/>
      <dgm:t>
        <a:bodyPr/>
        <a:lstStyle/>
        <a:p>
          <a:r>
            <a:rPr lang="en-US" sz="1800">
              <a:latin typeface="Times New Roman" panose="02020603050405020304" pitchFamily="18" charset="0"/>
              <a:cs typeface="Times New Roman" panose="02020603050405020304" pitchFamily="18" charset="0"/>
            </a:rPr>
            <a:t>High data quality: Only 1.9% missing values</a:t>
          </a:r>
        </a:p>
      </dgm:t>
    </dgm:pt>
    <dgm:pt modelId="{4BE23390-0A59-4BFE-BC59-D2D7916B67E4}" type="parTrans" cxnId="{F6417DAE-471B-4C9E-97DD-6501672F84F3}">
      <dgm:prSet/>
      <dgm:spPr/>
      <dgm:t>
        <a:bodyPr/>
        <a:lstStyle/>
        <a:p>
          <a:endParaRPr lang="en-US"/>
        </a:p>
      </dgm:t>
    </dgm:pt>
    <dgm:pt modelId="{3BFCADF7-3461-4403-8A9C-C95DEEC8E650}" type="sibTrans" cxnId="{F6417DAE-471B-4C9E-97DD-6501672F84F3}">
      <dgm:prSet/>
      <dgm:spPr/>
      <dgm:t>
        <a:bodyPr/>
        <a:lstStyle/>
        <a:p>
          <a:endParaRPr lang="en-US"/>
        </a:p>
      </dgm:t>
    </dgm:pt>
    <dgm:pt modelId="{6E2637AC-DE47-4AB2-A505-C02A9095824F}">
      <dgm:prSet custT="1"/>
      <dgm:spPr/>
      <dgm:t>
        <a:bodyPr/>
        <a:lstStyle/>
        <a:p>
          <a:r>
            <a:rPr lang="en-US" sz="1400"/>
            <a:t>Data sources: Daily price data (Yahoo Finance API), Market metrics (Alpha Vantage API)</a:t>
          </a:r>
        </a:p>
      </dgm:t>
    </dgm:pt>
    <dgm:pt modelId="{5BAD64E4-3818-43C5-9221-3F80DC062CDC}" type="parTrans" cxnId="{1E106A98-5A65-4258-B379-EF4BCA6682A3}">
      <dgm:prSet/>
      <dgm:spPr/>
      <dgm:t>
        <a:bodyPr/>
        <a:lstStyle/>
        <a:p>
          <a:endParaRPr lang="en-US"/>
        </a:p>
      </dgm:t>
    </dgm:pt>
    <dgm:pt modelId="{70792F79-7D08-4DFB-8E15-292CB1493084}" type="sibTrans" cxnId="{1E106A98-5A65-4258-B379-EF4BCA6682A3}">
      <dgm:prSet/>
      <dgm:spPr/>
      <dgm:t>
        <a:bodyPr/>
        <a:lstStyle/>
        <a:p>
          <a:endParaRPr lang="en-US"/>
        </a:p>
      </dgm:t>
    </dgm:pt>
    <dgm:pt modelId="{928722F3-33AE-41EF-8B46-2B87ECD556EB}">
      <dgm:prSet/>
      <dgm:spPr/>
      <dgm:t>
        <a:bodyPr/>
        <a:lstStyle/>
        <a:p>
          <a:r>
            <a:rPr lang="en-US" dirty="0">
              <a:latin typeface="Times New Roman" panose="02020603050405020304" pitchFamily="18" charset="0"/>
              <a:cs typeface="Times New Roman" panose="02020603050405020304" pitchFamily="18" charset="0"/>
            </a:rPr>
            <a:t>Data processing: Imputation, outlier detection, time series alignment</a:t>
          </a:r>
        </a:p>
      </dgm:t>
    </dgm:pt>
    <dgm:pt modelId="{2C6E5E5A-E56B-47DA-9FDA-2A37CD43A58A}" type="parTrans" cxnId="{952F8BC2-2611-46F5-A3D3-81B5A898B491}">
      <dgm:prSet/>
      <dgm:spPr/>
      <dgm:t>
        <a:bodyPr/>
        <a:lstStyle/>
        <a:p>
          <a:endParaRPr lang="en-US"/>
        </a:p>
      </dgm:t>
    </dgm:pt>
    <dgm:pt modelId="{1529BD4E-0991-4FD7-B190-2660E7771EE5}" type="sibTrans" cxnId="{952F8BC2-2611-46F5-A3D3-81B5A898B491}">
      <dgm:prSet/>
      <dgm:spPr/>
      <dgm:t>
        <a:bodyPr/>
        <a:lstStyle/>
        <a:p>
          <a:endParaRPr lang="en-US"/>
        </a:p>
      </dgm:t>
    </dgm:pt>
    <dgm:pt modelId="{570A5FD4-3784-4B94-BBFB-A39C498F3E45}">
      <dgm:prSet/>
      <dgm:spPr/>
      <dgm:t>
        <a:bodyPr/>
        <a:lstStyle/>
        <a:p>
          <a:r>
            <a:rPr lang="en-US">
              <a:latin typeface="Times New Roman" panose="02020603050405020304" pitchFamily="18" charset="0"/>
              <a:cs typeface="Times New Roman" panose="02020603050405020304" pitchFamily="18" charset="0"/>
            </a:rPr>
            <a:t>Time series analysis: Volatility clustering, market regimes, seasonal patterns</a:t>
          </a:r>
        </a:p>
      </dgm:t>
    </dgm:pt>
    <dgm:pt modelId="{2670EC35-6BDF-410A-908C-7D560372C372}" type="parTrans" cxnId="{144939FA-3590-4B96-9863-39B0F011C4A5}">
      <dgm:prSet/>
      <dgm:spPr/>
      <dgm:t>
        <a:bodyPr/>
        <a:lstStyle/>
        <a:p>
          <a:endParaRPr lang="en-US"/>
        </a:p>
      </dgm:t>
    </dgm:pt>
    <dgm:pt modelId="{3DA73418-FEA5-417D-8299-1808A856C26D}" type="sibTrans" cxnId="{144939FA-3590-4B96-9863-39B0F011C4A5}">
      <dgm:prSet/>
      <dgm:spPr/>
      <dgm:t>
        <a:bodyPr/>
        <a:lstStyle/>
        <a:p>
          <a:endParaRPr lang="en-US"/>
        </a:p>
      </dgm:t>
    </dgm:pt>
    <dgm:pt modelId="{23AF4C6E-8CEB-41DC-BFDE-646022965E06}" type="pres">
      <dgm:prSet presAssocID="{2302D49E-F14B-4DBB-B99A-B6152BC66875}" presName="Name0" presStyleCnt="0">
        <dgm:presLayoutVars>
          <dgm:dir/>
          <dgm:resizeHandles val="exact"/>
        </dgm:presLayoutVars>
      </dgm:prSet>
      <dgm:spPr/>
    </dgm:pt>
    <dgm:pt modelId="{346A7BF0-4E1D-4D76-A0EB-4F73F66B5EEF}" type="pres">
      <dgm:prSet presAssocID="{1A345564-21D1-4B1A-849F-6625C55AF1BF}" presName="node" presStyleLbl="node1" presStyleIdx="0" presStyleCnt="6">
        <dgm:presLayoutVars>
          <dgm:bulletEnabled val="1"/>
        </dgm:presLayoutVars>
      </dgm:prSet>
      <dgm:spPr/>
    </dgm:pt>
    <dgm:pt modelId="{8CBECABF-17FD-480F-9EA5-4DD2AC49A848}" type="pres">
      <dgm:prSet presAssocID="{9E588893-599D-4AAE-A2CD-DFCC67E257A9}" presName="sibTrans" presStyleLbl="sibTrans1D1" presStyleIdx="0" presStyleCnt="5"/>
      <dgm:spPr/>
    </dgm:pt>
    <dgm:pt modelId="{6F46B0B2-D03A-4141-B7F3-C117C864FD86}" type="pres">
      <dgm:prSet presAssocID="{9E588893-599D-4AAE-A2CD-DFCC67E257A9}" presName="connectorText" presStyleLbl="sibTrans1D1" presStyleIdx="0" presStyleCnt="5"/>
      <dgm:spPr/>
    </dgm:pt>
    <dgm:pt modelId="{05000406-0B0C-463E-8067-068A02115ABB}" type="pres">
      <dgm:prSet presAssocID="{9B89D4EC-DB76-4595-8B6B-B7D728DB2452}" presName="node" presStyleLbl="node1" presStyleIdx="1" presStyleCnt="6">
        <dgm:presLayoutVars>
          <dgm:bulletEnabled val="1"/>
        </dgm:presLayoutVars>
      </dgm:prSet>
      <dgm:spPr/>
    </dgm:pt>
    <dgm:pt modelId="{60EA0D7A-6758-4DC3-88EE-2DCE45438BEF}" type="pres">
      <dgm:prSet presAssocID="{7FEF425B-00E9-47A6-846C-13934A915469}" presName="sibTrans" presStyleLbl="sibTrans1D1" presStyleIdx="1" presStyleCnt="5"/>
      <dgm:spPr/>
    </dgm:pt>
    <dgm:pt modelId="{ABBFBB03-E517-4550-8997-0F70AEBD0116}" type="pres">
      <dgm:prSet presAssocID="{7FEF425B-00E9-47A6-846C-13934A915469}" presName="connectorText" presStyleLbl="sibTrans1D1" presStyleIdx="1" presStyleCnt="5"/>
      <dgm:spPr/>
    </dgm:pt>
    <dgm:pt modelId="{23558BFF-5634-4C03-9EE0-C174331A7966}" type="pres">
      <dgm:prSet presAssocID="{76DDD8B0-67D0-46BA-8F99-C893D6186206}" presName="node" presStyleLbl="node1" presStyleIdx="2" presStyleCnt="6">
        <dgm:presLayoutVars>
          <dgm:bulletEnabled val="1"/>
        </dgm:presLayoutVars>
      </dgm:prSet>
      <dgm:spPr/>
    </dgm:pt>
    <dgm:pt modelId="{E1520AD3-6E1D-462D-84EB-422A55AD03EC}" type="pres">
      <dgm:prSet presAssocID="{3BFCADF7-3461-4403-8A9C-C95DEEC8E650}" presName="sibTrans" presStyleLbl="sibTrans1D1" presStyleIdx="2" presStyleCnt="5"/>
      <dgm:spPr/>
    </dgm:pt>
    <dgm:pt modelId="{9E0171D3-63E1-416D-91FD-72C650658CAE}" type="pres">
      <dgm:prSet presAssocID="{3BFCADF7-3461-4403-8A9C-C95DEEC8E650}" presName="connectorText" presStyleLbl="sibTrans1D1" presStyleIdx="2" presStyleCnt="5"/>
      <dgm:spPr/>
    </dgm:pt>
    <dgm:pt modelId="{4899ECC7-037C-4F76-8820-81C36DADC317}" type="pres">
      <dgm:prSet presAssocID="{6E2637AC-DE47-4AB2-A505-C02A9095824F}" presName="node" presStyleLbl="node1" presStyleIdx="3" presStyleCnt="6">
        <dgm:presLayoutVars>
          <dgm:bulletEnabled val="1"/>
        </dgm:presLayoutVars>
      </dgm:prSet>
      <dgm:spPr/>
    </dgm:pt>
    <dgm:pt modelId="{ABAA3FF0-C7CE-4E79-A90A-FAECBF77788F}" type="pres">
      <dgm:prSet presAssocID="{70792F79-7D08-4DFB-8E15-292CB1493084}" presName="sibTrans" presStyleLbl="sibTrans1D1" presStyleIdx="3" presStyleCnt="5"/>
      <dgm:spPr/>
    </dgm:pt>
    <dgm:pt modelId="{4DD13CCF-D756-4A4E-8358-59468DA14032}" type="pres">
      <dgm:prSet presAssocID="{70792F79-7D08-4DFB-8E15-292CB1493084}" presName="connectorText" presStyleLbl="sibTrans1D1" presStyleIdx="3" presStyleCnt="5"/>
      <dgm:spPr/>
    </dgm:pt>
    <dgm:pt modelId="{525AF977-199F-439A-9590-C202AFB11D8B}" type="pres">
      <dgm:prSet presAssocID="{928722F3-33AE-41EF-8B46-2B87ECD556EB}" presName="node" presStyleLbl="node1" presStyleIdx="4" presStyleCnt="6">
        <dgm:presLayoutVars>
          <dgm:bulletEnabled val="1"/>
        </dgm:presLayoutVars>
      </dgm:prSet>
      <dgm:spPr/>
    </dgm:pt>
    <dgm:pt modelId="{B0FFEA93-9D50-48F3-9B40-241C8A0D035D}" type="pres">
      <dgm:prSet presAssocID="{1529BD4E-0991-4FD7-B190-2660E7771EE5}" presName="sibTrans" presStyleLbl="sibTrans1D1" presStyleIdx="4" presStyleCnt="5"/>
      <dgm:spPr/>
    </dgm:pt>
    <dgm:pt modelId="{9DF32954-262F-4BCA-8F83-44CE0575D349}" type="pres">
      <dgm:prSet presAssocID="{1529BD4E-0991-4FD7-B190-2660E7771EE5}" presName="connectorText" presStyleLbl="sibTrans1D1" presStyleIdx="4" presStyleCnt="5"/>
      <dgm:spPr/>
    </dgm:pt>
    <dgm:pt modelId="{6110068D-941F-4BC8-9DEE-1023A0A125BB}" type="pres">
      <dgm:prSet presAssocID="{570A5FD4-3784-4B94-BBFB-A39C498F3E45}" presName="node" presStyleLbl="node1" presStyleIdx="5" presStyleCnt="6">
        <dgm:presLayoutVars>
          <dgm:bulletEnabled val="1"/>
        </dgm:presLayoutVars>
      </dgm:prSet>
      <dgm:spPr/>
    </dgm:pt>
  </dgm:ptLst>
  <dgm:cxnLst>
    <dgm:cxn modelId="{3BC0D103-8158-44D0-8595-FABDCD383940}" type="presOf" srcId="{9B89D4EC-DB76-4595-8B6B-B7D728DB2452}" destId="{05000406-0B0C-463E-8067-068A02115ABB}" srcOrd="0" destOrd="0" presId="urn:microsoft.com/office/officeart/2016/7/layout/RepeatingBendingProcessNew"/>
    <dgm:cxn modelId="{B5D10E26-AF36-4261-9BCA-15FCD2F82705}" type="presOf" srcId="{7FEF425B-00E9-47A6-846C-13934A915469}" destId="{60EA0D7A-6758-4DC3-88EE-2DCE45438BEF}" srcOrd="0" destOrd="0" presId="urn:microsoft.com/office/officeart/2016/7/layout/RepeatingBendingProcessNew"/>
    <dgm:cxn modelId="{FCC53639-ED9B-47E9-9929-25508DA87EDE}" type="presOf" srcId="{2302D49E-F14B-4DBB-B99A-B6152BC66875}" destId="{23AF4C6E-8CEB-41DC-BFDE-646022965E06}" srcOrd="0" destOrd="0" presId="urn:microsoft.com/office/officeart/2016/7/layout/RepeatingBendingProcessNew"/>
    <dgm:cxn modelId="{864FBB69-80BD-4A30-996E-7F6F9CF32768}" srcId="{2302D49E-F14B-4DBB-B99A-B6152BC66875}" destId="{9B89D4EC-DB76-4595-8B6B-B7D728DB2452}" srcOrd="1" destOrd="0" parTransId="{C7D2CA55-84E2-4CF8-8546-8EA13CBD6074}" sibTransId="{7FEF425B-00E9-47A6-846C-13934A915469}"/>
    <dgm:cxn modelId="{A052884F-2F33-40CE-962C-C9064341D575}" type="presOf" srcId="{928722F3-33AE-41EF-8B46-2B87ECD556EB}" destId="{525AF977-199F-439A-9590-C202AFB11D8B}" srcOrd="0" destOrd="0" presId="urn:microsoft.com/office/officeart/2016/7/layout/RepeatingBendingProcessNew"/>
    <dgm:cxn modelId="{60880C53-7F86-4CFF-83F2-6F66E561EF06}" type="presOf" srcId="{9E588893-599D-4AAE-A2CD-DFCC67E257A9}" destId="{6F46B0B2-D03A-4141-B7F3-C117C864FD86}" srcOrd="1" destOrd="0" presId="urn:microsoft.com/office/officeart/2016/7/layout/RepeatingBendingProcessNew"/>
    <dgm:cxn modelId="{16C12B53-111A-480A-8ED7-5AB9C5DB557C}" type="presOf" srcId="{7FEF425B-00E9-47A6-846C-13934A915469}" destId="{ABBFBB03-E517-4550-8997-0F70AEBD0116}" srcOrd="1" destOrd="0" presId="urn:microsoft.com/office/officeart/2016/7/layout/RepeatingBendingProcessNew"/>
    <dgm:cxn modelId="{1E106A98-5A65-4258-B379-EF4BCA6682A3}" srcId="{2302D49E-F14B-4DBB-B99A-B6152BC66875}" destId="{6E2637AC-DE47-4AB2-A505-C02A9095824F}" srcOrd="3" destOrd="0" parTransId="{5BAD64E4-3818-43C5-9221-3F80DC062CDC}" sibTransId="{70792F79-7D08-4DFB-8E15-292CB1493084}"/>
    <dgm:cxn modelId="{D8A1DCA7-D3D4-4A5C-AD37-8C75B0351748}" type="presOf" srcId="{3BFCADF7-3461-4403-8A9C-C95DEEC8E650}" destId="{E1520AD3-6E1D-462D-84EB-422A55AD03EC}" srcOrd="0" destOrd="0" presId="urn:microsoft.com/office/officeart/2016/7/layout/RepeatingBendingProcessNew"/>
    <dgm:cxn modelId="{0515D0AA-F2DA-4648-BE64-DBBFCCF16865}" type="presOf" srcId="{1529BD4E-0991-4FD7-B190-2660E7771EE5}" destId="{B0FFEA93-9D50-48F3-9B40-241C8A0D035D}" srcOrd="0" destOrd="0" presId="urn:microsoft.com/office/officeart/2016/7/layout/RepeatingBendingProcessNew"/>
    <dgm:cxn modelId="{15C8E9AA-7868-413F-B0AF-29EDCA20317B}" type="presOf" srcId="{70792F79-7D08-4DFB-8E15-292CB1493084}" destId="{ABAA3FF0-C7CE-4E79-A90A-FAECBF77788F}" srcOrd="0" destOrd="0" presId="urn:microsoft.com/office/officeart/2016/7/layout/RepeatingBendingProcessNew"/>
    <dgm:cxn modelId="{11BC9CAC-2F88-4467-A5C5-0B3DD79EC5B9}" type="presOf" srcId="{1529BD4E-0991-4FD7-B190-2660E7771EE5}" destId="{9DF32954-262F-4BCA-8F83-44CE0575D349}" srcOrd="1" destOrd="0" presId="urn:microsoft.com/office/officeart/2016/7/layout/RepeatingBendingProcessNew"/>
    <dgm:cxn modelId="{F6417DAE-471B-4C9E-97DD-6501672F84F3}" srcId="{2302D49E-F14B-4DBB-B99A-B6152BC66875}" destId="{76DDD8B0-67D0-46BA-8F99-C893D6186206}" srcOrd="2" destOrd="0" parTransId="{4BE23390-0A59-4BFE-BC59-D2D7916B67E4}" sibTransId="{3BFCADF7-3461-4403-8A9C-C95DEEC8E650}"/>
    <dgm:cxn modelId="{ABE9ADBA-02A9-411E-8642-9B6AB26A89DA}" type="presOf" srcId="{1A345564-21D1-4B1A-849F-6625C55AF1BF}" destId="{346A7BF0-4E1D-4D76-A0EB-4F73F66B5EEF}" srcOrd="0" destOrd="0" presId="urn:microsoft.com/office/officeart/2016/7/layout/RepeatingBendingProcessNew"/>
    <dgm:cxn modelId="{F95F27C0-4E3D-4212-803C-A789967B522F}" type="presOf" srcId="{570A5FD4-3784-4B94-BBFB-A39C498F3E45}" destId="{6110068D-941F-4BC8-9DEE-1023A0A125BB}" srcOrd="0" destOrd="0" presId="urn:microsoft.com/office/officeart/2016/7/layout/RepeatingBendingProcessNew"/>
    <dgm:cxn modelId="{952F8BC2-2611-46F5-A3D3-81B5A898B491}" srcId="{2302D49E-F14B-4DBB-B99A-B6152BC66875}" destId="{928722F3-33AE-41EF-8B46-2B87ECD556EB}" srcOrd="4" destOrd="0" parTransId="{2C6E5E5A-E56B-47DA-9FDA-2A37CD43A58A}" sibTransId="{1529BD4E-0991-4FD7-B190-2660E7771EE5}"/>
    <dgm:cxn modelId="{2641ECC7-4978-40B7-825A-E5D08C1BF8F3}" type="presOf" srcId="{6E2637AC-DE47-4AB2-A505-C02A9095824F}" destId="{4899ECC7-037C-4F76-8820-81C36DADC317}" srcOrd="0" destOrd="0" presId="urn:microsoft.com/office/officeart/2016/7/layout/RepeatingBendingProcessNew"/>
    <dgm:cxn modelId="{A671E4CD-2547-4476-8D8D-3BA4A2081C5B}" srcId="{2302D49E-F14B-4DBB-B99A-B6152BC66875}" destId="{1A345564-21D1-4B1A-849F-6625C55AF1BF}" srcOrd="0" destOrd="0" parTransId="{F30CE46D-B2D5-4B18-8008-DA824BE5FB59}" sibTransId="{9E588893-599D-4AAE-A2CD-DFCC67E257A9}"/>
    <dgm:cxn modelId="{40D0ACD1-46B7-4C2F-BF05-A7D570428983}" type="presOf" srcId="{70792F79-7D08-4DFB-8E15-292CB1493084}" destId="{4DD13CCF-D756-4A4E-8358-59468DA14032}" srcOrd="1" destOrd="0" presId="urn:microsoft.com/office/officeart/2016/7/layout/RepeatingBendingProcessNew"/>
    <dgm:cxn modelId="{5887B9D1-36EC-4E81-9BCD-206920CC4CBD}" type="presOf" srcId="{3BFCADF7-3461-4403-8A9C-C95DEEC8E650}" destId="{9E0171D3-63E1-416D-91FD-72C650658CAE}" srcOrd="1" destOrd="0" presId="urn:microsoft.com/office/officeart/2016/7/layout/RepeatingBendingProcessNew"/>
    <dgm:cxn modelId="{900BFDD1-63DF-496C-8690-ADD1AF438D75}" type="presOf" srcId="{9E588893-599D-4AAE-A2CD-DFCC67E257A9}" destId="{8CBECABF-17FD-480F-9EA5-4DD2AC49A848}" srcOrd="0" destOrd="0" presId="urn:microsoft.com/office/officeart/2016/7/layout/RepeatingBendingProcessNew"/>
    <dgm:cxn modelId="{059502DB-1948-4AFB-82B7-57A34A5DF927}" type="presOf" srcId="{76DDD8B0-67D0-46BA-8F99-C893D6186206}" destId="{23558BFF-5634-4C03-9EE0-C174331A7966}" srcOrd="0" destOrd="0" presId="urn:microsoft.com/office/officeart/2016/7/layout/RepeatingBendingProcessNew"/>
    <dgm:cxn modelId="{144939FA-3590-4B96-9863-39B0F011C4A5}" srcId="{2302D49E-F14B-4DBB-B99A-B6152BC66875}" destId="{570A5FD4-3784-4B94-BBFB-A39C498F3E45}" srcOrd="5" destOrd="0" parTransId="{2670EC35-6BDF-410A-908C-7D560372C372}" sibTransId="{3DA73418-FEA5-417D-8299-1808A856C26D}"/>
    <dgm:cxn modelId="{42F52B85-83AD-442D-9CA0-878A9BB4C3AD}" type="presParOf" srcId="{23AF4C6E-8CEB-41DC-BFDE-646022965E06}" destId="{346A7BF0-4E1D-4D76-A0EB-4F73F66B5EEF}" srcOrd="0" destOrd="0" presId="urn:microsoft.com/office/officeart/2016/7/layout/RepeatingBendingProcessNew"/>
    <dgm:cxn modelId="{8CDAC4FD-06BF-451A-8AD5-7E9F3A018F85}" type="presParOf" srcId="{23AF4C6E-8CEB-41DC-BFDE-646022965E06}" destId="{8CBECABF-17FD-480F-9EA5-4DD2AC49A848}" srcOrd="1" destOrd="0" presId="urn:microsoft.com/office/officeart/2016/7/layout/RepeatingBendingProcessNew"/>
    <dgm:cxn modelId="{21BD6F07-9404-41E0-B49A-98606A698B95}" type="presParOf" srcId="{8CBECABF-17FD-480F-9EA5-4DD2AC49A848}" destId="{6F46B0B2-D03A-4141-B7F3-C117C864FD86}" srcOrd="0" destOrd="0" presId="urn:microsoft.com/office/officeart/2016/7/layout/RepeatingBendingProcessNew"/>
    <dgm:cxn modelId="{3910B81A-A448-4809-89A3-D03733737654}" type="presParOf" srcId="{23AF4C6E-8CEB-41DC-BFDE-646022965E06}" destId="{05000406-0B0C-463E-8067-068A02115ABB}" srcOrd="2" destOrd="0" presId="urn:microsoft.com/office/officeart/2016/7/layout/RepeatingBendingProcessNew"/>
    <dgm:cxn modelId="{990C4977-F6DB-4E5F-BC97-7F3FC46D6B9B}" type="presParOf" srcId="{23AF4C6E-8CEB-41DC-BFDE-646022965E06}" destId="{60EA0D7A-6758-4DC3-88EE-2DCE45438BEF}" srcOrd="3" destOrd="0" presId="urn:microsoft.com/office/officeart/2016/7/layout/RepeatingBendingProcessNew"/>
    <dgm:cxn modelId="{DAD678BE-1A04-4736-9162-6C83A0DEBECE}" type="presParOf" srcId="{60EA0D7A-6758-4DC3-88EE-2DCE45438BEF}" destId="{ABBFBB03-E517-4550-8997-0F70AEBD0116}" srcOrd="0" destOrd="0" presId="urn:microsoft.com/office/officeart/2016/7/layout/RepeatingBendingProcessNew"/>
    <dgm:cxn modelId="{50DE8263-B920-41A6-97E2-1B7979337085}" type="presParOf" srcId="{23AF4C6E-8CEB-41DC-BFDE-646022965E06}" destId="{23558BFF-5634-4C03-9EE0-C174331A7966}" srcOrd="4" destOrd="0" presId="urn:microsoft.com/office/officeart/2016/7/layout/RepeatingBendingProcessNew"/>
    <dgm:cxn modelId="{D40ABFEB-4694-4F0C-9359-F36E09FF5F9C}" type="presParOf" srcId="{23AF4C6E-8CEB-41DC-BFDE-646022965E06}" destId="{E1520AD3-6E1D-462D-84EB-422A55AD03EC}" srcOrd="5" destOrd="0" presId="urn:microsoft.com/office/officeart/2016/7/layout/RepeatingBendingProcessNew"/>
    <dgm:cxn modelId="{DF5C666D-AA5C-4224-B874-43EB873B7F56}" type="presParOf" srcId="{E1520AD3-6E1D-462D-84EB-422A55AD03EC}" destId="{9E0171D3-63E1-416D-91FD-72C650658CAE}" srcOrd="0" destOrd="0" presId="urn:microsoft.com/office/officeart/2016/7/layout/RepeatingBendingProcessNew"/>
    <dgm:cxn modelId="{6B065A08-9FE5-4512-842A-8C99AD138E94}" type="presParOf" srcId="{23AF4C6E-8CEB-41DC-BFDE-646022965E06}" destId="{4899ECC7-037C-4F76-8820-81C36DADC317}" srcOrd="6" destOrd="0" presId="urn:microsoft.com/office/officeart/2016/7/layout/RepeatingBendingProcessNew"/>
    <dgm:cxn modelId="{2BD6DF95-5894-44AD-B70E-C27E94AF8820}" type="presParOf" srcId="{23AF4C6E-8CEB-41DC-BFDE-646022965E06}" destId="{ABAA3FF0-C7CE-4E79-A90A-FAECBF77788F}" srcOrd="7" destOrd="0" presId="urn:microsoft.com/office/officeart/2016/7/layout/RepeatingBendingProcessNew"/>
    <dgm:cxn modelId="{0B79DF8B-8378-4F33-8AB2-79B625C3D58B}" type="presParOf" srcId="{ABAA3FF0-C7CE-4E79-A90A-FAECBF77788F}" destId="{4DD13CCF-D756-4A4E-8358-59468DA14032}" srcOrd="0" destOrd="0" presId="urn:microsoft.com/office/officeart/2016/7/layout/RepeatingBendingProcessNew"/>
    <dgm:cxn modelId="{06895BA0-D6C8-43E4-8096-F1D31F832CE3}" type="presParOf" srcId="{23AF4C6E-8CEB-41DC-BFDE-646022965E06}" destId="{525AF977-199F-439A-9590-C202AFB11D8B}" srcOrd="8" destOrd="0" presId="urn:microsoft.com/office/officeart/2016/7/layout/RepeatingBendingProcessNew"/>
    <dgm:cxn modelId="{DF1CC46D-ECD5-4BBD-B28F-8C01886EC504}" type="presParOf" srcId="{23AF4C6E-8CEB-41DC-BFDE-646022965E06}" destId="{B0FFEA93-9D50-48F3-9B40-241C8A0D035D}" srcOrd="9" destOrd="0" presId="urn:microsoft.com/office/officeart/2016/7/layout/RepeatingBendingProcessNew"/>
    <dgm:cxn modelId="{3F1C29D0-B671-4DA3-8D0A-B12FD611AA34}" type="presParOf" srcId="{B0FFEA93-9D50-48F3-9B40-241C8A0D035D}" destId="{9DF32954-262F-4BCA-8F83-44CE0575D349}" srcOrd="0" destOrd="0" presId="urn:microsoft.com/office/officeart/2016/7/layout/RepeatingBendingProcessNew"/>
    <dgm:cxn modelId="{F2221A86-E7D4-40A5-BE1B-CF3108CF42D0}" type="presParOf" srcId="{23AF4C6E-8CEB-41DC-BFDE-646022965E06}" destId="{6110068D-941F-4BC8-9DEE-1023A0A125BB}"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F60D6D-EBE6-4577-9630-94A7C260233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5D7EA4C-39B5-43DF-B8C9-77612EEF91B6}">
      <dgm:prSet/>
      <dgm:spPr/>
      <dgm:t>
        <a:bodyPr/>
        <a:lstStyle/>
        <a:p>
          <a:pPr>
            <a:lnSpc>
              <a:spcPct val="100000"/>
            </a:lnSpc>
          </a:pPr>
          <a:r>
            <a:rPr lang="en-US"/>
            <a:t>Price-based features: OHLC, returns, log returns, price ranges</a:t>
          </a:r>
        </a:p>
      </dgm:t>
    </dgm:pt>
    <dgm:pt modelId="{FBA26A7D-8D1A-4AA2-9CA1-FA35114D10DD}" type="parTrans" cxnId="{EC62CEC1-85E1-46EB-A16B-2110638609AC}">
      <dgm:prSet/>
      <dgm:spPr/>
      <dgm:t>
        <a:bodyPr/>
        <a:lstStyle/>
        <a:p>
          <a:endParaRPr lang="en-US"/>
        </a:p>
      </dgm:t>
    </dgm:pt>
    <dgm:pt modelId="{E38CDFC3-A3CD-43D5-9A45-30F0BCD56A5B}" type="sibTrans" cxnId="{EC62CEC1-85E1-46EB-A16B-2110638609AC}">
      <dgm:prSet/>
      <dgm:spPr/>
      <dgm:t>
        <a:bodyPr/>
        <a:lstStyle/>
        <a:p>
          <a:endParaRPr lang="en-US"/>
        </a:p>
      </dgm:t>
    </dgm:pt>
    <dgm:pt modelId="{575C66A6-EC08-46BF-A669-C98BF77F00F3}">
      <dgm:prSet/>
      <dgm:spPr/>
      <dgm:t>
        <a:bodyPr/>
        <a:lstStyle/>
        <a:p>
          <a:pPr>
            <a:lnSpc>
              <a:spcPct val="100000"/>
            </a:lnSpc>
          </a:pPr>
          <a:r>
            <a:rPr lang="en-US"/>
            <a:t>Technical indicators across multiple timeframes: Moving averages (5, 10, 20, 50, 200 days), RSI (9, 14, 25 periods), MACD, Bollinger Bands</a:t>
          </a:r>
        </a:p>
      </dgm:t>
    </dgm:pt>
    <dgm:pt modelId="{F2F72FC1-810A-443D-AB5C-C154D8B0AEAE}" type="parTrans" cxnId="{6E8409C7-E328-4752-8210-8DEF229E21C7}">
      <dgm:prSet/>
      <dgm:spPr/>
      <dgm:t>
        <a:bodyPr/>
        <a:lstStyle/>
        <a:p>
          <a:endParaRPr lang="en-US"/>
        </a:p>
      </dgm:t>
    </dgm:pt>
    <dgm:pt modelId="{67606E80-5400-4E2A-819C-C8AEBE4469F0}" type="sibTrans" cxnId="{6E8409C7-E328-4752-8210-8DEF229E21C7}">
      <dgm:prSet/>
      <dgm:spPr/>
      <dgm:t>
        <a:bodyPr/>
        <a:lstStyle/>
        <a:p>
          <a:endParaRPr lang="en-US"/>
        </a:p>
      </dgm:t>
    </dgm:pt>
    <dgm:pt modelId="{45290830-11E3-479A-AF08-169EBE2C4C6B}">
      <dgm:prSet/>
      <dgm:spPr/>
      <dgm:t>
        <a:bodyPr/>
        <a:lstStyle/>
        <a:p>
          <a:pPr>
            <a:lnSpc>
              <a:spcPct val="100000"/>
            </a:lnSpc>
          </a:pPr>
          <a:r>
            <a:rPr lang="en-US"/>
            <a:t>Market features: Market returns, volatility measures, VIX data, rolling beta calculations</a:t>
          </a:r>
        </a:p>
      </dgm:t>
    </dgm:pt>
    <dgm:pt modelId="{348F4799-8F3B-4869-97FD-B843E9F92FF6}" type="parTrans" cxnId="{E51B62BE-87E5-40B9-8143-5F1B26CB06CD}">
      <dgm:prSet/>
      <dgm:spPr/>
      <dgm:t>
        <a:bodyPr/>
        <a:lstStyle/>
        <a:p>
          <a:endParaRPr lang="en-US"/>
        </a:p>
      </dgm:t>
    </dgm:pt>
    <dgm:pt modelId="{345D313A-BC1A-4364-892E-59B402026713}" type="sibTrans" cxnId="{E51B62BE-87E5-40B9-8143-5F1B26CB06CD}">
      <dgm:prSet/>
      <dgm:spPr/>
      <dgm:t>
        <a:bodyPr/>
        <a:lstStyle/>
        <a:p>
          <a:endParaRPr lang="en-US"/>
        </a:p>
      </dgm:t>
    </dgm:pt>
    <dgm:pt modelId="{24E17255-6F86-4B7F-882F-F34A71AE4756}">
      <dgm:prSet/>
      <dgm:spPr/>
      <dgm:t>
        <a:bodyPr/>
        <a:lstStyle/>
        <a:p>
          <a:pPr>
            <a:lnSpc>
              <a:spcPct val="100000"/>
            </a:lnSpc>
          </a:pPr>
          <a:r>
            <a:rPr lang="en-US"/>
            <a:t>Fundamental features: PE ratio, PB ratio, dividend yield, profit margin, enterprise value</a:t>
          </a:r>
        </a:p>
      </dgm:t>
    </dgm:pt>
    <dgm:pt modelId="{21337713-413D-4859-A771-5F3CB24AFE70}" type="parTrans" cxnId="{1D91C2AE-F2E9-4403-968B-2711F4FAFC31}">
      <dgm:prSet/>
      <dgm:spPr/>
      <dgm:t>
        <a:bodyPr/>
        <a:lstStyle/>
        <a:p>
          <a:endParaRPr lang="en-US"/>
        </a:p>
      </dgm:t>
    </dgm:pt>
    <dgm:pt modelId="{37F8C07C-5DA1-42E1-8C7F-BAA90BC0C583}" type="sibTrans" cxnId="{1D91C2AE-F2E9-4403-968B-2711F4FAFC31}">
      <dgm:prSet/>
      <dgm:spPr/>
      <dgm:t>
        <a:bodyPr/>
        <a:lstStyle/>
        <a:p>
          <a:endParaRPr lang="en-US"/>
        </a:p>
      </dgm:t>
    </dgm:pt>
    <dgm:pt modelId="{D05CFC73-AC61-4F00-96CE-EFB6D3C8043F}">
      <dgm:prSet/>
      <dgm:spPr/>
      <dgm:t>
        <a:bodyPr/>
        <a:lstStyle/>
        <a:p>
          <a:pPr>
            <a:lnSpc>
              <a:spcPct val="100000"/>
            </a:lnSpc>
          </a:pPr>
          <a:r>
            <a:rPr lang="en-US"/>
            <a:t>Class imbalance handling with SMOTE: Balanced trading signals (50-50 distribution)</a:t>
          </a:r>
        </a:p>
      </dgm:t>
    </dgm:pt>
    <dgm:pt modelId="{01AAAAE4-6661-4792-B31C-FD639A25B647}" type="parTrans" cxnId="{3DC6A8C7-6C10-4C62-A13C-572A25BF12F8}">
      <dgm:prSet/>
      <dgm:spPr/>
      <dgm:t>
        <a:bodyPr/>
        <a:lstStyle/>
        <a:p>
          <a:endParaRPr lang="en-US"/>
        </a:p>
      </dgm:t>
    </dgm:pt>
    <dgm:pt modelId="{86451E41-5226-4B66-A174-40D08B3D272F}" type="sibTrans" cxnId="{3DC6A8C7-6C10-4C62-A13C-572A25BF12F8}">
      <dgm:prSet/>
      <dgm:spPr/>
      <dgm:t>
        <a:bodyPr/>
        <a:lstStyle/>
        <a:p>
          <a:endParaRPr lang="en-US"/>
        </a:p>
      </dgm:t>
    </dgm:pt>
    <dgm:pt modelId="{E300AEC8-B0C3-4137-B45B-08892B258FA0}">
      <dgm:prSet/>
      <dgm:spPr/>
      <dgm:t>
        <a:bodyPr/>
        <a:lstStyle/>
        <a:p>
          <a:pPr>
            <a:lnSpc>
              <a:spcPct val="100000"/>
            </a:lnSpc>
          </a:pPr>
          <a:r>
            <a:rPr lang="en-US"/>
            <a:t>Mathematical formulations: Moving Averages, RSI, MACD, Bollinger Bands</a:t>
          </a:r>
        </a:p>
      </dgm:t>
    </dgm:pt>
    <dgm:pt modelId="{0CD25482-BD53-4A20-B57C-5E17965596BC}" type="parTrans" cxnId="{9C428240-9860-4946-8C15-C85EF570F394}">
      <dgm:prSet/>
      <dgm:spPr/>
      <dgm:t>
        <a:bodyPr/>
        <a:lstStyle/>
        <a:p>
          <a:endParaRPr lang="en-US"/>
        </a:p>
      </dgm:t>
    </dgm:pt>
    <dgm:pt modelId="{2A958995-1FFC-44DE-926A-DC30A1E0CB92}" type="sibTrans" cxnId="{9C428240-9860-4946-8C15-C85EF570F394}">
      <dgm:prSet/>
      <dgm:spPr/>
      <dgm:t>
        <a:bodyPr/>
        <a:lstStyle/>
        <a:p>
          <a:endParaRPr lang="en-US"/>
        </a:p>
      </dgm:t>
    </dgm:pt>
    <dgm:pt modelId="{F0841469-EEB9-4604-A4A9-087613C1C364}" type="pres">
      <dgm:prSet presAssocID="{DAF60D6D-EBE6-4577-9630-94A7C2602331}" presName="root" presStyleCnt="0">
        <dgm:presLayoutVars>
          <dgm:dir/>
          <dgm:resizeHandles val="exact"/>
        </dgm:presLayoutVars>
      </dgm:prSet>
      <dgm:spPr/>
    </dgm:pt>
    <dgm:pt modelId="{0C780242-07F2-41DF-8C22-F5810CCA5F0E}" type="pres">
      <dgm:prSet presAssocID="{55D7EA4C-39B5-43DF-B8C9-77612EEF91B6}" presName="compNode" presStyleCnt="0"/>
      <dgm:spPr/>
    </dgm:pt>
    <dgm:pt modelId="{5DA949FF-642C-4F38-BAB2-EFBC24009E16}" type="pres">
      <dgm:prSet presAssocID="{55D7EA4C-39B5-43DF-B8C9-77612EEF91B6}" presName="bgRect" presStyleLbl="bgShp" presStyleIdx="0" presStyleCnt="6"/>
      <dgm:spPr/>
    </dgm:pt>
    <dgm:pt modelId="{EB587B78-10EE-49ED-B86D-CC9F54C8A7B4}" type="pres">
      <dgm:prSet presAssocID="{55D7EA4C-39B5-43DF-B8C9-77612EEF91B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ug"/>
        </a:ext>
      </dgm:extLst>
    </dgm:pt>
    <dgm:pt modelId="{6CA36328-C0E6-4559-B33A-7CB885F442DF}" type="pres">
      <dgm:prSet presAssocID="{55D7EA4C-39B5-43DF-B8C9-77612EEF91B6}" presName="spaceRect" presStyleCnt="0"/>
      <dgm:spPr/>
    </dgm:pt>
    <dgm:pt modelId="{683F8359-C3DB-4874-BE68-CEF8F5D5E47F}" type="pres">
      <dgm:prSet presAssocID="{55D7EA4C-39B5-43DF-B8C9-77612EEF91B6}" presName="parTx" presStyleLbl="revTx" presStyleIdx="0" presStyleCnt="6">
        <dgm:presLayoutVars>
          <dgm:chMax val="0"/>
          <dgm:chPref val="0"/>
        </dgm:presLayoutVars>
      </dgm:prSet>
      <dgm:spPr/>
    </dgm:pt>
    <dgm:pt modelId="{E97898E8-BE2D-4677-B423-9A99B2B6C147}" type="pres">
      <dgm:prSet presAssocID="{E38CDFC3-A3CD-43D5-9A45-30F0BCD56A5B}" presName="sibTrans" presStyleCnt="0"/>
      <dgm:spPr/>
    </dgm:pt>
    <dgm:pt modelId="{B4BA4F39-A460-4F95-9BA5-F03388958C03}" type="pres">
      <dgm:prSet presAssocID="{575C66A6-EC08-46BF-A669-C98BF77F00F3}" presName="compNode" presStyleCnt="0"/>
      <dgm:spPr/>
    </dgm:pt>
    <dgm:pt modelId="{FD546CA9-CE97-456F-BB65-BE9EDA2148AA}" type="pres">
      <dgm:prSet presAssocID="{575C66A6-EC08-46BF-A669-C98BF77F00F3}" presName="bgRect" presStyleLbl="bgShp" presStyleIdx="1" presStyleCnt="6"/>
      <dgm:spPr/>
    </dgm:pt>
    <dgm:pt modelId="{AE27B8B0-34E2-443D-A051-7D6A223DD3F0}" type="pres">
      <dgm:prSet presAssocID="{575C66A6-EC08-46BF-A669-C98BF77F00F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E637F991-9C9A-43E6-97D1-ED679DD9F987}" type="pres">
      <dgm:prSet presAssocID="{575C66A6-EC08-46BF-A669-C98BF77F00F3}" presName="spaceRect" presStyleCnt="0"/>
      <dgm:spPr/>
    </dgm:pt>
    <dgm:pt modelId="{F0E860F0-D4F4-4637-9A90-52ECB9E96389}" type="pres">
      <dgm:prSet presAssocID="{575C66A6-EC08-46BF-A669-C98BF77F00F3}" presName="parTx" presStyleLbl="revTx" presStyleIdx="1" presStyleCnt="6">
        <dgm:presLayoutVars>
          <dgm:chMax val="0"/>
          <dgm:chPref val="0"/>
        </dgm:presLayoutVars>
      </dgm:prSet>
      <dgm:spPr/>
    </dgm:pt>
    <dgm:pt modelId="{A87642EC-674A-4739-AA0C-F9F780041228}" type="pres">
      <dgm:prSet presAssocID="{67606E80-5400-4E2A-819C-C8AEBE4469F0}" presName="sibTrans" presStyleCnt="0"/>
      <dgm:spPr/>
    </dgm:pt>
    <dgm:pt modelId="{A3FE4296-D5A5-4FD1-9682-58953E1F1801}" type="pres">
      <dgm:prSet presAssocID="{45290830-11E3-479A-AF08-169EBE2C4C6B}" presName="compNode" presStyleCnt="0"/>
      <dgm:spPr/>
    </dgm:pt>
    <dgm:pt modelId="{BDF7240B-CBF5-407C-815A-99665A2C71A6}" type="pres">
      <dgm:prSet presAssocID="{45290830-11E3-479A-AF08-169EBE2C4C6B}" presName="bgRect" presStyleLbl="bgShp" presStyleIdx="2" presStyleCnt="6"/>
      <dgm:spPr/>
    </dgm:pt>
    <dgm:pt modelId="{887F5C76-073E-4474-8A39-493C1A22E9C4}" type="pres">
      <dgm:prSet presAssocID="{45290830-11E3-479A-AF08-169EBE2C4C6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C8925057-F216-4DE0-B9D5-C871BCF376C9}" type="pres">
      <dgm:prSet presAssocID="{45290830-11E3-479A-AF08-169EBE2C4C6B}" presName="spaceRect" presStyleCnt="0"/>
      <dgm:spPr/>
    </dgm:pt>
    <dgm:pt modelId="{8B968E0F-A37E-47F6-9F22-7E12DBDF5A4C}" type="pres">
      <dgm:prSet presAssocID="{45290830-11E3-479A-AF08-169EBE2C4C6B}" presName="parTx" presStyleLbl="revTx" presStyleIdx="2" presStyleCnt="6">
        <dgm:presLayoutVars>
          <dgm:chMax val="0"/>
          <dgm:chPref val="0"/>
        </dgm:presLayoutVars>
      </dgm:prSet>
      <dgm:spPr/>
    </dgm:pt>
    <dgm:pt modelId="{E0C1C0E5-06E7-4CB7-BCA4-79FD6D888B94}" type="pres">
      <dgm:prSet presAssocID="{345D313A-BC1A-4364-892E-59B402026713}" presName="sibTrans" presStyleCnt="0"/>
      <dgm:spPr/>
    </dgm:pt>
    <dgm:pt modelId="{7CA70A00-D978-478C-B800-298AD618FFF7}" type="pres">
      <dgm:prSet presAssocID="{24E17255-6F86-4B7F-882F-F34A71AE4756}" presName="compNode" presStyleCnt="0"/>
      <dgm:spPr/>
    </dgm:pt>
    <dgm:pt modelId="{891CDA91-A5BB-41E6-B494-7FAA8B189A4A}" type="pres">
      <dgm:prSet presAssocID="{24E17255-6F86-4B7F-882F-F34A71AE4756}" presName="bgRect" presStyleLbl="bgShp" presStyleIdx="3" presStyleCnt="6"/>
      <dgm:spPr/>
    </dgm:pt>
    <dgm:pt modelId="{49FABB72-B429-494F-9B1F-C599B4B53363}" type="pres">
      <dgm:prSet presAssocID="{24E17255-6F86-4B7F-882F-F34A71AE475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Yuan"/>
        </a:ext>
      </dgm:extLst>
    </dgm:pt>
    <dgm:pt modelId="{3D3DA764-41BD-417C-AFE1-C3364D782A75}" type="pres">
      <dgm:prSet presAssocID="{24E17255-6F86-4B7F-882F-F34A71AE4756}" presName="spaceRect" presStyleCnt="0"/>
      <dgm:spPr/>
    </dgm:pt>
    <dgm:pt modelId="{EE2BA5C2-921A-4784-9745-804345A51237}" type="pres">
      <dgm:prSet presAssocID="{24E17255-6F86-4B7F-882F-F34A71AE4756}" presName="parTx" presStyleLbl="revTx" presStyleIdx="3" presStyleCnt="6">
        <dgm:presLayoutVars>
          <dgm:chMax val="0"/>
          <dgm:chPref val="0"/>
        </dgm:presLayoutVars>
      </dgm:prSet>
      <dgm:spPr/>
    </dgm:pt>
    <dgm:pt modelId="{0117B232-A7F2-483C-84ED-B249F2C3E357}" type="pres">
      <dgm:prSet presAssocID="{37F8C07C-5DA1-42E1-8C7F-BAA90BC0C583}" presName="sibTrans" presStyleCnt="0"/>
      <dgm:spPr/>
    </dgm:pt>
    <dgm:pt modelId="{14BE9A03-2C99-48FD-A4BD-21CDE857B473}" type="pres">
      <dgm:prSet presAssocID="{D05CFC73-AC61-4F00-96CE-EFB6D3C8043F}" presName="compNode" presStyleCnt="0"/>
      <dgm:spPr/>
    </dgm:pt>
    <dgm:pt modelId="{31DCA8C8-4836-4AC6-BDE4-4AC41547F49B}" type="pres">
      <dgm:prSet presAssocID="{D05CFC73-AC61-4F00-96CE-EFB6D3C8043F}" presName="bgRect" presStyleLbl="bgShp" presStyleIdx="4" presStyleCnt="6"/>
      <dgm:spPr/>
    </dgm:pt>
    <dgm:pt modelId="{95C6610A-69D0-4BAB-AA58-DE6299893CB4}" type="pres">
      <dgm:prSet presAssocID="{D05CFC73-AC61-4F00-96CE-EFB6D3C8043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ound"/>
        </a:ext>
      </dgm:extLst>
    </dgm:pt>
    <dgm:pt modelId="{3C5A4C63-4839-4B4E-8369-912EA976280F}" type="pres">
      <dgm:prSet presAssocID="{D05CFC73-AC61-4F00-96CE-EFB6D3C8043F}" presName="spaceRect" presStyleCnt="0"/>
      <dgm:spPr/>
    </dgm:pt>
    <dgm:pt modelId="{0CFA65DD-3C21-4742-A433-C469A3D2951E}" type="pres">
      <dgm:prSet presAssocID="{D05CFC73-AC61-4F00-96CE-EFB6D3C8043F}" presName="parTx" presStyleLbl="revTx" presStyleIdx="4" presStyleCnt="6">
        <dgm:presLayoutVars>
          <dgm:chMax val="0"/>
          <dgm:chPref val="0"/>
        </dgm:presLayoutVars>
      </dgm:prSet>
      <dgm:spPr/>
    </dgm:pt>
    <dgm:pt modelId="{87120B17-331F-4A31-9783-EA178ABAC44B}" type="pres">
      <dgm:prSet presAssocID="{86451E41-5226-4B66-A174-40D08B3D272F}" presName="sibTrans" presStyleCnt="0"/>
      <dgm:spPr/>
    </dgm:pt>
    <dgm:pt modelId="{D0084769-DE68-447D-8034-0A82A06DA3AC}" type="pres">
      <dgm:prSet presAssocID="{E300AEC8-B0C3-4137-B45B-08892B258FA0}" presName="compNode" presStyleCnt="0"/>
      <dgm:spPr/>
    </dgm:pt>
    <dgm:pt modelId="{08D8477E-F9F0-457F-BD49-BB9D4C046759}" type="pres">
      <dgm:prSet presAssocID="{E300AEC8-B0C3-4137-B45B-08892B258FA0}" presName="bgRect" presStyleLbl="bgShp" presStyleIdx="5" presStyleCnt="6"/>
      <dgm:spPr/>
    </dgm:pt>
    <dgm:pt modelId="{74CABE42-7621-4FBE-AFFA-A566970ABCA0}" type="pres">
      <dgm:prSet presAssocID="{E300AEC8-B0C3-4137-B45B-08892B258FA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ircles with Arrows"/>
        </a:ext>
      </dgm:extLst>
    </dgm:pt>
    <dgm:pt modelId="{39A6F7D6-3702-4AAB-894B-027675717513}" type="pres">
      <dgm:prSet presAssocID="{E300AEC8-B0C3-4137-B45B-08892B258FA0}" presName="spaceRect" presStyleCnt="0"/>
      <dgm:spPr/>
    </dgm:pt>
    <dgm:pt modelId="{FD528638-00CE-42AA-AB98-B87890350B66}" type="pres">
      <dgm:prSet presAssocID="{E300AEC8-B0C3-4137-B45B-08892B258FA0}" presName="parTx" presStyleLbl="revTx" presStyleIdx="5" presStyleCnt="6">
        <dgm:presLayoutVars>
          <dgm:chMax val="0"/>
          <dgm:chPref val="0"/>
        </dgm:presLayoutVars>
      </dgm:prSet>
      <dgm:spPr/>
    </dgm:pt>
  </dgm:ptLst>
  <dgm:cxnLst>
    <dgm:cxn modelId="{65F62F03-91E1-4360-A95B-A9997A4E5408}" type="presOf" srcId="{24E17255-6F86-4B7F-882F-F34A71AE4756}" destId="{EE2BA5C2-921A-4784-9745-804345A51237}" srcOrd="0" destOrd="0" presId="urn:microsoft.com/office/officeart/2018/2/layout/IconVerticalSolidList"/>
    <dgm:cxn modelId="{9C428240-9860-4946-8C15-C85EF570F394}" srcId="{DAF60D6D-EBE6-4577-9630-94A7C2602331}" destId="{E300AEC8-B0C3-4137-B45B-08892B258FA0}" srcOrd="5" destOrd="0" parTransId="{0CD25482-BD53-4A20-B57C-5E17965596BC}" sibTransId="{2A958995-1FFC-44DE-926A-DC30A1E0CB92}"/>
    <dgm:cxn modelId="{5407195E-FB12-4063-A97D-F76AC76F8795}" type="presOf" srcId="{E300AEC8-B0C3-4137-B45B-08892B258FA0}" destId="{FD528638-00CE-42AA-AB98-B87890350B66}" srcOrd="0" destOrd="0" presId="urn:microsoft.com/office/officeart/2018/2/layout/IconVerticalSolidList"/>
    <dgm:cxn modelId="{CCB158A4-E1DF-4B61-85ED-AF1E320C91ED}" type="presOf" srcId="{D05CFC73-AC61-4F00-96CE-EFB6D3C8043F}" destId="{0CFA65DD-3C21-4742-A433-C469A3D2951E}" srcOrd="0" destOrd="0" presId="urn:microsoft.com/office/officeart/2018/2/layout/IconVerticalSolidList"/>
    <dgm:cxn modelId="{47B91DAD-CE82-47A6-9A76-406CFECF1C3B}" type="presOf" srcId="{DAF60D6D-EBE6-4577-9630-94A7C2602331}" destId="{F0841469-EEB9-4604-A4A9-087613C1C364}" srcOrd="0" destOrd="0" presId="urn:microsoft.com/office/officeart/2018/2/layout/IconVerticalSolidList"/>
    <dgm:cxn modelId="{1D91C2AE-F2E9-4403-968B-2711F4FAFC31}" srcId="{DAF60D6D-EBE6-4577-9630-94A7C2602331}" destId="{24E17255-6F86-4B7F-882F-F34A71AE4756}" srcOrd="3" destOrd="0" parTransId="{21337713-413D-4859-A771-5F3CB24AFE70}" sibTransId="{37F8C07C-5DA1-42E1-8C7F-BAA90BC0C583}"/>
    <dgm:cxn modelId="{E51B62BE-87E5-40B9-8143-5F1B26CB06CD}" srcId="{DAF60D6D-EBE6-4577-9630-94A7C2602331}" destId="{45290830-11E3-479A-AF08-169EBE2C4C6B}" srcOrd="2" destOrd="0" parTransId="{348F4799-8F3B-4869-97FD-B843E9F92FF6}" sibTransId="{345D313A-BC1A-4364-892E-59B402026713}"/>
    <dgm:cxn modelId="{EC62CEC1-85E1-46EB-A16B-2110638609AC}" srcId="{DAF60D6D-EBE6-4577-9630-94A7C2602331}" destId="{55D7EA4C-39B5-43DF-B8C9-77612EEF91B6}" srcOrd="0" destOrd="0" parTransId="{FBA26A7D-8D1A-4AA2-9CA1-FA35114D10DD}" sibTransId="{E38CDFC3-A3CD-43D5-9A45-30F0BCD56A5B}"/>
    <dgm:cxn modelId="{6E8409C7-E328-4752-8210-8DEF229E21C7}" srcId="{DAF60D6D-EBE6-4577-9630-94A7C2602331}" destId="{575C66A6-EC08-46BF-A669-C98BF77F00F3}" srcOrd="1" destOrd="0" parTransId="{F2F72FC1-810A-443D-AB5C-C154D8B0AEAE}" sibTransId="{67606E80-5400-4E2A-819C-C8AEBE4469F0}"/>
    <dgm:cxn modelId="{3DC6A8C7-6C10-4C62-A13C-572A25BF12F8}" srcId="{DAF60D6D-EBE6-4577-9630-94A7C2602331}" destId="{D05CFC73-AC61-4F00-96CE-EFB6D3C8043F}" srcOrd="4" destOrd="0" parTransId="{01AAAAE4-6661-4792-B31C-FD639A25B647}" sibTransId="{86451E41-5226-4B66-A174-40D08B3D272F}"/>
    <dgm:cxn modelId="{A56119CE-8DC9-4479-8D39-8D5C55A2AD2F}" type="presOf" srcId="{45290830-11E3-479A-AF08-169EBE2C4C6B}" destId="{8B968E0F-A37E-47F6-9F22-7E12DBDF5A4C}" srcOrd="0" destOrd="0" presId="urn:microsoft.com/office/officeart/2018/2/layout/IconVerticalSolidList"/>
    <dgm:cxn modelId="{560832D9-3541-4826-9DD8-B9EC1198909C}" type="presOf" srcId="{575C66A6-EC08-46BF-A669-C98BF77F00F3}" destId="{F0E860F0-D4F4-4637-9A90-52ECB9E96389}" srcOrd="0" destOrd="0" presId="urn:microsoft.com/office/officeart/2018/2/layout/IconVerticalSolidList"/>
    <dgm:cxn modelId="{6421B9EE-B10F-472B-90AD-C40B42B7D898}" type="presOf" srcId="{55D7EA4C-39B5-43DF-B8C9-77612EEF91B6}" destId="{683F8359-C3DB-4874-BE68-CEF8F5D5E47F}" srcOrd="0" destOrd="0" presId="urn:microsoft.com/office/officeart/2018/2/layout/IconVerticalSolidList"/>
    <dgm:cxn modelId="{3554028B-35A9-4A6C-86FB-95512F3906FA}" type="presParOf" srcId="{F0841469-EEB9-4604-A4A9-087613C1C364}" destId="{0C780242-07F2-41DF-8C22-F5810CCA5F0E}" srcOrd="0" destOrd="0" presId="urn:microsoft.com/office/officeart/2018/2/layout/IconVerticalSolidList"/>
    <dgm:cxn modelId="{E75BFCCA-9057-474D-9CE2-032A6FB1472D}" type="presParOf" srcId="{0C780242-07F2-41DF-8C22-F5810CCA5F0E}" destId="{5DA949FF-642C-4F38-BAB2-EFBC24009E16}" srcOrd="0" destOrd="0" presId="urn:microsoft.com/office/officeart/2018/2/layout/IconVerticalSolidList"/>
    <dgm:cxn modelId="{E65A1CA8-0555-48B8-A2F7-243987BB208D}" type="presParOf" srcId="{0C780242-07F2-41DF-8C22-F5810CCA5F0E}" destId="{EB587B78-10EE-49ED-B86D-CC9F54C8A7B4}" srcOrd="1" destOrd="0" presId="urn:microsoft.com/office/officeart/2018/2/layout/IconVerticalSolidList"/>
    <dgm:cxn modelId="{75711F6D-0815-4BDE-A7F3-7465644ACE54}" type="presParOf" srcId="{0C780242-07F2-41DF-8C22-F5810CCA5F0E}" destId="{6CA36328-C0E6-4559-B33A-7CB885F442DF}" srcOrd="2" destOrd="0" presId="urn:microsoft.com/office/officeart/2018/2/layout/IconVerticalSolidList"/>
    <dgm:cxn modelId="{67D03442-A0FB-4F64-A772-5ECB7090B852}" type="presParOf" srcId="{0C780242-07F2-41DF-8C22-F5810CCA5F0E}" destId="{683F8359-C3DB-4874-BE68-CEF8F5D5E47F}" srcOrd="3" destOrd="0" presId="urn:microsoft.com/office/officeart/2018/2/layout/IconVerticalSolidList"/>
    <dgm:cxn modelId="{06031C36-ECFF-4B16-A1EC-642C1A718157}" type="presParOf" srcId="{F0841469-EEB9-4604-A4A9-087613C1C364}" destId="{E97898E8-BE2D-4677-B423-9A99B2B6C147}" srcOrd="1" destOrd="0" presId="urn:microsoft.com/office/officeart/2018/2/layout/IconVerticalSolidList"/>
    <dgm:cxn modelId="{A2C05437-6DDA-4A49-B96D-FC4CFE64D83F}" type="presParOf" srcId="{F0841469-EEB9-4604-A4A9-087613C1C364}" destId="{B4BA4F39-A460-4F95-9BA5-F03388958C03}" srcOrd="2" destOrd="0" presId="urn:microsoft.com/office/officeart/2018/2/layout/IconVerticalSolidList"/>
    <dgm:cxn modelId="{4FDAC8AE-D6EC-4565-9A4B-83E792F11877}" type="presParOf" srcId="{B4BA4F39-A460-4F95-9BA5-F03388958C03}" destId="{FD546CA9-CE97-456F-BB65-BE9EDA2148AA}" srcOrd="0" destOrd="0" presId="urn:microsoft.com/office/officeart/2018/2/layout/IconVerticalSolidList"/>
    <dgm:cxn modelId="{1B62E092-23C5-4CAC-9E57-18AAB248F9E6}" type="presParOf" srcId="{B4BA4F39-A460-4F95-9BA5-F03388958C03}" destId="{AE27B8B0-34E2-443D-A051-7D6A223DD3F0}" srcOrd="1" destOrd="0" presId="urn:microsoft.com/office/officeart/2018/2/layout/IconVerticalSolidList"/>
    <dgm:cxn modelId="{20EDF38B-A662-4A9F-989C-AF03DB81A3F9}" type="presParOf" srcId="{B4BA4F39-A460-4F95-9BA5-F03388958C03}" destId="{E637F991-9C9A-43E6-97D1-ED679DD9F987}" srcOrd="2" destOrd="0" presId="urn:microsoft.com/office/officeart/2018/2/layout/IconVerticalSolidList"/>
    <dgm:cxn modelId="{733D1EAA-74D5-43F3-8F18-208EFB0AF868}" type="presParOf" srcId="{B4BA4F39-A460-4F95-9BA5-F03388958C03}" destId="{F0E860F0-D4F4-4637-9A90-52ECB9E96389}" srcOrd="3" destOrd="0" presId="urn:microsoft.com/office/officeart/2018/2/layout/IconVerticalSolidList"/>
    <dgm:cxn modelId="{B977639A-EA36-4C57-9073-6FD6F4470665}" type="presParOf" srcId="{F0841469-EEB9-4604-A4A9-087613C1C364}" destId="{A87642EC-674A-4739-AA0C-F9F780041228}" srcOrd="3" destOrd="0" presId="urn:microsoft.com/office/officeart/2018/2/layout/IconVerticalSolidList"/>
    <dgm:cxn modelId="{35972FE2-17B5-4302-85FF-6AB6FBFB652E}" type="presParOf" srcId="{F0841469-EEB9-4604-A4A9-087613C1C364}" destId="{A3FE4296-D5A5-4FD1-9682-58953E1F1801}" srcOrd="4" destOrd="0" presId="urn:microsoft.com/office/officeart/2018/2/layout/IconVerticalSolidList"/>
    <dgm:cxn modelId="{1171F539-9BAA-4817-90A7-8976CD4685AD}" type="presParOf" srcId="{A3FE4296-D5A5-4FD1-9682-58953E1F1801}" destId="{BDF7240B-CBF5-407C-815A-99665A2C71A6}" srcOrd="0" destOrd="0" presId="urn:microsoft.com/office/officeart/2018/2/layout/IconVerticalSolidList"/>
    <dgm:cxn modelId="{97D66804-4B2D-46AD-B1FE-E792398E195D}" type="presParOf" srcId="{A3FE4296-D5A5-4FD1-9682-58953E1F1801}" destId="{887F5C76-073E-4474-8A39-493C1A22E9C4}" srcOrd="1" destOrd="0" presId="urn:microsoft.com/office/officeart/2018/2/layout/IconVerticalSolidList"/>
    <dgm:cxn modelId="{A9949611-B140-4509-A5C0-DA5EA71182DF}" type="presParOf" srcId="{A3FE4296-D5A5-4FD1-9682-58953E1F1801}" destId="{C8925057-F216-4DE0-B9D5-C871BCF376C9}" srcOrd="2" destOrd="0" presId="urn:microsoft.com/office/officeart/2018/2/layout/IconVerticalSolidList"/>
    <dgm:cxn modelId="{57E07306-04DB-4740-8FEE-FBF582B212E4}" type="presParOf" srcId="{A3FE4296-D5A5-4FD1-9682-58953E1F1801}" destId="{8B968E0F-A37E-47F6-9F22-7E12DBDF5A4C}" srcOrd="3" destOrd="0" presId="urn:microsoft.com/office/officeart/2018/2/layout/IconVerticalSolidList"/>
    <dgm:cxn modelId="{F9E17D75-9506-473B-9D37-06959768A88F}" type="presParOf" srcId="{F0841469-EEB9-4604-A4A9-087613C1C364}" destId="{E0C1C0E5-06E7-4CB7-BCA4-79FD6D888B94}" srcOrd="5" destOrd="0" presId="urn:microsoft.com/office/officeart/2018/2/layout/IconVerticalSolidList"/>
    <dgm:cxn modelId="{A5F52919-0F69-4EC6-978B-CCEC48276809}" type="presParOf" srcId="{F0841469-EEB9-4604-A4A9-087613C1C364}" destId="{7CA70A00-D978-478C-B800-298AD618FFF7}" srcOrd="6" destOrd="0" presId="urn:microsoft.com/office/officeart/2018/2/layout/IconVerticalSolidList"/>
    <dgm:cxn modelId="{88BE788B-24A0-4AD5-86CA-1D7FBC5B3704}" type="presParOf" srcId="{7CA70A00-D978-478C-B800-298AD618FFF7}" destId="{891CDA91-A5BB-41E6-B494-7FAA8B189A4A}" srcOrd="0" destOrd="0" presId="urn:microsoft.com/office/officeart/2018/2/layout/IconVerticalSolidList"/>
    <dgm:cxn modelId="{51EF5A0C-F982-42D4-8B68-09419F51719E}" type="presParOf" srcId="{7CA70A00-D978-478C-B800-298AD618FFF7}" destId="{49FABB72-B429-494F-9B1F-C599B4B53363}" srcOrd="1" destOrd="0" presId="urn:microsoft.com/office/officeart/2018/2/layout/IconVerticalSolidList"/>
    <dgm:cxn modelId="{2F307A39-F7C2-47FB-B6D5-CDB932B6D203}" type="presParOf" srcId="{7CA70A00-D978-478C-B800-298AD618FFF7}" destId="{3D3DA764-41BD-417C-AFE1-C3364D782A75}" srcOrd="2" destOrd="0" presId="urn:microsoft.com/office/officeart/2018/2/layout/IconVerticalSolidList"/>
    <dgm:cxn modelId="{9A524B5B-21B4-46FA-BF89-EC110FD14556}" type="presParOf" srcId="{7CA70A00-D978-478C-B800-298AD618FFF7}" destId="{EE2BA5C2-921A-4784-9745-804345A51237}" srcOrd="3" destOrd="0" presId="urn:microsoft.com/office/officeart/2018/2/layout/IconVerticalSolidList"/>
    <dgm:cxn modelId="{1F881A20-9B96-46AD-9A63-788AB689BF30}" type="presParOf" srcId="{F0841469-EEB9-4604-A4A9-087613C1C364}" destId="{0117B232-A7F2-483C-84ED-B249F2C3E357}" srcOrd="7" destOrd="0" presId="urn:microsoft.com/office/officeart/2018/2/layout/IconVerticalSolidList"/>
    <dgm:cxn modelId="{9BF3F71E-F2B8-43A0-8734-588C7111ACF1}" type="presParOf" srcId="{F0841469-EEB9-4604-A4A9-087613C1C364}" destId="{14BE9A03-2C99-48FD-A4BD-21CDE857B473}" srcOrd="8" destOrd="0" presId="urn:microsoft.com/office/officeart/2018/2/layout/IconVerticalSolidList"/>
    <dgm:cxn modelId="{1B08D8F7-89CC-405E-99DC-3856E0A43A08}" type="presParOf" srcId="{14BE9A03-2C99-48FD-A4BD-21CDE857B473}" destId="{31DCA8C8-4836-4AC6-BDE4-4AC41547F49B}" srcOrd="0" destOrd="0" presId="urn:microsoft.com/office/officeart/2018/2/layout/IconVerticalSolidList"/>
    <dgm:cxn modelId="{B6F5C09A-DD85-4928-9BF9-D5EF34717F08}" type="presParOf" srcId="{14BE9A03-2C99-48FD-A4BD-21CDE857B473}" destId="{95C6610A-69D0-4BAB-AA58-DE6299893CB4}" srcOrd="1" destOrd="0" presId="urn:microsoft.com/office/officeart/2018/2/layout/IconVerticalSolidList"/>
    <dgm:cxn modelId="{C86DB8AE-D751-4F67-A37D-F3DDFE640C63}" type="presParOf" srcId="{14BE9A03-2C99-48FD-A4BD-21CDE857B473}" destId="{3C5A4C63-4839-4B4E-8369-912EA976280F}" srcOrd="2" destOrd="0" presId="urn:microsoft.com/office/officeart/2018/2/layout/IconVerticalSolidList"/>
    <dgm:cxn modelId="{8030DC7D-904C-453A-906A-3A81D09D16FD}" type="presParOf" srcId="{14BE9A03-2C99-48FD-A4BD-21CDE857B473}" destId="{0CFA65DD-3C21-4742-A433-C469A3D2951E}" srcOrd="3" destOrd="0" presId="urn:microsoft.com/office/officeart/2018/2/layout/IconVerticalSolidList"/>
    <dgm:cxn modelId="{D4A167F3-2009-47E1-BB19-FC6F03257B96}" type="presParOf" srcId="{F0841469-EEB9-4604-A4A9-087613C1C364}" destId="{87120B17-331F-4A31-9783-EA178ABAC44B}" srcOrd="9" destOrd="0" presId="urn:microsoft.com/office/officeart/2018/2/layout/IconVerticalSolidList"/>
    <dgm:cxn modelId="{34A5F725-9414-40F4-99F5-EA3435E6BA1F}" type="presParOf" srcId="{F0841469-EEB9-4604-A4A9-087613C1C364}" destId="{D0084769-DE68-447D-8034-0A82A06DA3AC}" srcOrd="10" destOrd="0" presId="urn:microsoft.com/office/officeart/2018/2/layout/IconVerticalSolidList"/>
    <dgm:cxn modelId="{77E5422B-354D-47D2-AACD-61BA297E1F21}" type="presParOf" srcId="{D0084769-DE68-447D-8034-0A82A06DA3AC}" destId="{08D8477E-F9F0-457F-BD49-BB9D4C046759}" srcOrd="0" destOrd="0" presId="urn:microsoft.com/office/officeart/2018/2/layout/IconVerticalSolidList"/>
    <dgm:cxn modelId="{CCA87CDE-3431-41CD-88B6-D345EB1C40A5}" type="presParOf" srcId="{D0084769-DE68-447D-8034-0A82A06DA3AC}" destId="{74CABE42-7621-4FBE-AFFA-A566970ABCA0}" srcOrd="1" destOrd="0" presId="urn:microsoft.com/office/officeart/2018/2/layout/IconVerticalSolidList"/>
    <dgm:cxn modelId="{5434F246-C619-4DD8-B857-2151A256FE2E}" type="presParOf" srcId="{D0084769-DE68-447D-8034-0A82A06DA3AC}" destId="{39A6F7D6-3702-4AAB-894B-027675717513}" srcOrd="2" destOrd="0" presId="urn:microsoft.com/office/officeart/2018/2/layout/IconVerticalSolidList"/>
    <dgm:cxn modelId="{BB425706-4ED2-4B8F-9285-5C9E5180694E}" type="presParOf" srcId="{D0084769-DE68-447D-8034-0A82A06DA3AC}" destId="{FD528638-00CE-42AA-AB98-B87890350B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774A25-7535-4499-873F-B5297FA177F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C2B0FF8-F48C-4EC7-93A2-F6023E4D8A17}">
      <dgm:prSet/>
      <dgm:spPr/>
      <dgm:t>
        <a:bodyPr/>
        <a:lstStyle/>
        <a:p>
          <a:pPr>
            <a:lnSpc>
              <a:spcPct val="100000"/>
            </a:lnSpc>
          </a:pPr>
          <a:r>
            <a:rPr lang="en-US" dirty="0"/>
            <a:t>Dr. </a:t>
          </a:r>
          <a:r>
            <a:rPr lang="en-US" b="0" i="0" dirty="0"/>
            <a:t>Sarah Quintanar</a:t>
          </a:r>
          <a:r>
            <a:rPr lang="en-US" dirty="0"/>
            <a:t> Project Advisor</a:t>
          </a:r>
        </a:p>
      </dgm:t>
    </dgm:pt>
    <dgm:pt modelId="{7D895E5B-04E4-47AD-BD43-E567BF215777}" type="parTrans" cxnId="{61656679-1699-4CDC-BB0E-633F2DBEB8F7}">
      <dgm:prSet/>
      <dgm:spPr/>
      <dgm:t>
        <a:bodyPr/>
        <a:lstStyle/>
        <a:p>
          <a:endParaRPr lang="en-US"/>
        </a:p>
      </dgm:t>
    </dgm:pt>
    <dgm:pt modelId="{E7CA9210-764D-47B0-8065-2F194B970C3C}" type="sibTrans" cxnId="{61656679-1699-4CDC-BB0E-633F2DBEB8F7}">
      <dgm:prSet/>
      <dgm:spPr/>
      <dgm:t>
        <a:bodyPr/>
        <a:lstStyle/>
        <a:p>
          <a:pPr>
            <a:lnSpc>
              <a:spcPct val="100000"/>
            </a:lnSpc>
          </a:pPr>
          <a:endParaRPr lang="en-US"/>
        </a:p>
      </dgm:t>
    </dgm:pt>
    <dgm:pt modelId="{99788575-E1AE-4875-B716-D6A650B73A05}">
      <dgm:prSet/>
      <dgm:spPr/>
      <dgm:t>
        <a:bodyPr/>
        <a:lstStyle/>
        <a:p>
          <a:pPr>
            <a:lnSpc>
              <a:spcPct val="100000"/>
            </a:lnSpc>
          </a:pPr>
          <a:r>
            <a:rPr lang="en-US" dirty="0"/>
            <a:t>UNT Advanced Data Analytics Department</a:t>
          </a:r>
        </a:p>
      </dgm:t>
    </dgm:pt>
    <dgm:pt modelId="{A5D5473F-08EB-4964-B587-1D656089D42E}" type="parTrans" cxnId="{53C7082A-9EFD-442A-87D7-45F452656865}">
      <dgm:prSet/>
      <dgm:spPr/>
      <dgm:t>
        <a:bodyPr/>
        <a:lstStyle/>
        <a:p>
          <a:endParaRPr lang="en-US"/>
        </a:p>
      </dgm:t>
    </dgm:pt>
    <dgm:pt modelId="{E44AA5FC-2395-4528-82F7-A278B44CFC72}" type="sibTrans" cxnId="{53C7082A-9EFD-442A-87D7-45F452656865}">
      <dgm:prSet/>
      <dgm:spPr/>
      <dgm:t>
        <a:bodyPr/>
        <a:lstStyle/>
        <a:p>
          <a:pPr>
            <a:lnSpc>
              <a:spcPct val="100000"/>
            </a:lnSpc>
          </a:pPr>
          <a:endParaRPr lang="en-US"/>
        </a:p>
      </dgm:t>
    </dgm:pt>
    <dgm:pt modelId="{07F25D41-4D5A-4C72-823F-7DC697E880B0}">
      <dgm:prSet/>
      <dgm:spPr/>
      <dgm:t>
        <a:bodyPr/>
        <a:lstStyle/>
        <a:p>
          <a:pPr>
            <a:lnSpc>
              <a:spcPct val="100000"/>
            </a:lnSpc>
          </a:pPr>
          <a:r>
            <a:rPr lang="en-US"/>
            <a:t>Data Sources: Yahoo Finance API, Alpha Vantage API</a:t>
          </a:r>
        </a:p>
      </dgm:t>
    </dgm:pt>
    <dgm:pt modelId="{A1784E9C-A4E4-4B71-9519-D251D953D3FA}" type="parTrans" cxnId="{0EDD7199-F69B-407E-9889-E16E0051A81D}">
      <dgm:prSet/>
      <dgm:spPr/>
      <dgm:t>
        <a:bodyPr/>
        <a:lstStyle/>
        <a:p>
          <a:endParaRPr lang="en-US"/>
        </a:p>
      </dgm:t>
    </dgm:pt>
    <dgm:pt modelId="{3F8C65DD-C36A-47AF-9F04-1A70F974DBB1}" type="sibTrans" cxnId="{0EDD7199-F69B-407E-9889-E16E0051A81D}">
      <dgm:prSet/>
      <dgm:spPr/>
      <dgm:t>
        <a:bodyPr/>
        <a:lstStyle/>
        <a:p>
          <a:endParaRPr lang="en-US"/>
        </a:p>
      </dgm:t>
    </dgm:pt>
    <dgm:pt modelId="{4C126E4B-B588-42DB-A4AF-091D7E290102}" type="pres">
      <dgm:prSet presAssocID="{1B774A25-7535-4499-873F-B5297FA177FC}" presName="root" presStyleCnt="0">
        <dgm:presLayoutVars>
          <dgm:dir/>
          <dgm:resizeHandles val="exact"/>
        </dgm:presLayoutVars>
      </dgm:prSet>
      <dgm:spPr/>
    </dgm:pt>
    <dgm:pt modelId="{4DB803EC-D0B4-4431-AAB8-554122353277}" type="pres">
      <dgm:prSet presAssocID="{1B774A25-7535-4499-873F-B5297FA177FC}" presName="container" presStyleCnt="0">
        <dgm:presLayoutVars>
          <dgm:dir/>
          <dgm:resizeHandles val="exact"/>
        </dgm:presLayoutVars>
      </dgm:prSet>
      <dgm:spPr/>
    </dgm:pt>
    <dgm:pt modelId="{FBDF65C3-376C-4D78-80A5-4FFE16E50063}" type="pres">
      <dgm:prSet presAssocID="{EC2B0FF8-F48C-4EC7-93A2-F6023E4D8A17}" presName="compNode" presStyleCnt="0"/>
      <dgm:spPr/>
    </dgm:pt>
    <dgm:pt modelId="{6598447E-A39E-48B6-B080-E3D12D30C7D0}" type="pres">
      <dgm:prSet presAssocID="{EC2B0FF8-F48C-4EC7-93A2-F6023E4D8A17}" presName="iconBgRect" presStyleLbl="bgShp" presStyleIdx="0" presStyleCnt="3"/>
      <dgm:spPr/>
    </dgm:pt>
    <dgm:pt modelId="{1E1EDCDD-1509-4BB0-A8F7-7DBA69CC9C4B}" type="pres">
      <dgm:prSet presAssocID="{EC2B0FF8-F48C-4EC7-93A2-F6023E4D8A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2C9BEA1-79DB-4156-B6A1-1812CB6D0497}" type="pres">
      <dgm:prSet presAssocID="{EC2B0FF8-F48C-4EC7-93A2-F6023E4D8A17}" presName="spaceRect" presStyleCnt="0"/>
      <dgm:spPr/>
    </dgm:pt>
    <dgm:pt modelId="{176512F1-DA0F-4960-9AA2-973787542211}" type="pres">
      <dgm:prSet presAssocID="{EC2B0FF8-F48C-4EC7-93A2-F6023E4D8A17}" presName="textRect" presStyleLbl="revTx" presStyleIdx="0" presStyleCnt="3">
        <dgm:presLayoutVars>
          <dgm:chMax val="1"/>
          <dgm:chPref val="1"/>
        </dgm:presLayoutVars>
      </dgm:prSet>
      <dgm:spPr/>
    </dgm:pt>
    <dgm:pt modelId="{4925BADA-62DE-4B63-ADFC-21E79466C192}" type="pres">
      <dgm:prSet presAssocID="{E7CA9210-764D-47B0-8065-2F194B970C3C}" presName="sibTrans" presStyleLbl="sibTrans2D1" presStyleIdx="0" presStyleCnt="0"/>
      <dgm:spPr/>
    </dgm:pt>
    <dgm:pt modelId="{8BB1BA8A-1D7E-4CB1-B5BE-62AFC2529908}" type="pres">
      <dgm:prSet presAssocID="{99788575-E1AE-4875-B716-D6A650B73A05}" presName="compNode" presStyleCnt="0"/>
      <dgm:spPr/>
    </dgm:pt>
    <dgm:pt modelId="{C335A834-E32F-416E-9852-365AF145FC3A}" type="pres">
      <dgm:prSet presAssocID="{99788575-E1AE-4875-B716-D6A650B73A05}" presName="iconBgRect" presStyleLbl="bgShp" presStyleIdx="1" presStyleCnt="3"/>
      <dgm:spPr/>
    </dgm:pt>
    <dgm:pt modelId="{2207B4E8-EB3B-4A48-B127-4226F42EC3DD}" type="pres">
      <dgm:prSet presAssocID="{99788575-E1AE-4875-B716-D6A650B73A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888C0F8-5F44-4E89-B48E-C5307A1F0960}" type="pres">
      <dgm:prSet presAssocID="{99788575-E1AE-4875-B716-D6A650B73A05}" presName="spaceRect" presStyleCnt="0"/>
      <dgm:spPr/>
    </dgm:pt>
    <dgm:pt modelId="{7600DD6A-3999-45B4-B852-246EFA675272}" type="pres">
      <dgm:prSet presAssocID="{99788575-E1AE-4875-B716-D6A650B73A05}" presName="textRect" presStyleLbl="revTx" presStyleIdx="1" presStyleCnt="3">
        <dgm:presLayoutVars>
          <dgm:chMax val="1"/>
          <dgm:chPref val="1"/>
        </dgm:presLayoutVars>
      </dgm:prSet>
      <dgm:spPr/>
    </dgm:pt>
    <dgm:pt modelId="{DD05E53C-3DEA-420E-8AD1-EA649870E667}" type="pres">
      <dgm:prSet presAssocID="{E44AA5FC-2395-4528-82F7-A278B44CFC72}" presName="sibTrans" presStyleLbl="sibTrans2D1" presStyleIdx="0" presStyleCnt="0"/>
      <dgm:spPr/>
    </dgm:pt>
    <dgm:pt modelId="{670ED6EF-6554-4FE1-BF95-422EE009B1D8}" type="pres">
      <dgm:prSet presAssocID="{07F25D41-4D5A-4C72-823F-7DC697E880B0}" presName="compNode" presStyleCnt="0"/>
      <dgm:spPr/>
    </dgm:pt>
    <dgm:pt modelId="{24B7AB7C-E127-4FE2-A63A-B50F72BCDA86}" type="pres">
      <dgm:prSet presAssocID="{07F25D41-4D5A-4C72-823F-7DC697E880B0}" presName="iconBgRect" presStyleLbl="bgShp" presStyleIdx="2" presStyleCnt="3"/>
      <dgm:spPr/>
    </dgm:pt>
    <dgm:pt modelId="{8365E351-28D8-464A-900F-B2C8D38636D4}" type="pres">
      <dgm:prSet presAssocID="{07F25D41-4D5A-4C72-823F-7DC697E880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491C68C-B00B-479C-BB2E-492D54E42A16}" type="pres">
      <dgm:prSet presAssocID="{07F25D41-4D5A-4C72-823F-7DC697E880B0}" presName="spaceRect" presStyleCnt="0"/>
      <dgm:spPr/>
    </dgm:pt>
    <dgm:pt modelId="{A63BC001-F658-43D7-BB99-A0BB59D790CB}" type="pres">
      <dgm:prSet presAssocID="{07F25D41-4D5A-4C72-823F-7DC697E880B0}" presName="textRect" presStyleLbl="revTx" presStyleIdx="2" presStyleCnt="3">
        <dgm:presLayoutVars>
          <dgm:chMax val="1"/>
          <dgm:chPref val="1"/>
        </dgm:presLayoutVars>
      </dgm:prSet>
      <dgm:spPr/>
    </dgm:pt>
  </dgm:ptLst>
  <dgm:cxnLst>
    <dgm:cxn modelId="{53C7082A-9EFD-442A-87D7-45F452656865}" srcId="{1B774A25-7535-4499-873F-B5297FA177FC}" destId="{99788575-E1AE-4875-B716-D6A650B73A05}" srcOrd="1" destOrd="0" parTransId="{A5D5473F-08EB-4964-B587-1D656089D42E}" sibTransId="{E44AA5FC-2395-4528-82F7-A278B44CFC72}"/>
    <dgm:cxn modelId="{2BE31563-70C0-4994-B84A-C80C7A83276D}" type="presOf" srcId="{E7CA9210-764D-47B0-8065-2F194B970C3C}" destId="{4925BADA-62DE-4B63-ADFC-21E79466C192}" srcOrd="0" destOrd="0" presId="urn:microsoft.com/office/officeart/2018/2/layout/IconCircleList"/>
    <dgm:cxn modelId="{BB38C545-7604-421B-B8FF-D1696BDC1510}" type="presOf" srcId="{99788575-E1AE-4875-B716-D6A650B73A05}" destId="{7600DD6A-3999-45B4-B852-246EFA675272}" srcOrd="0" destOrd="0" presId="urn:microsoft.com/office/officeart/2018/2/layout/IconCircleList"/>
    <dgm:cxn modelId="{356D2751-EEC6-4E79-9CC4-0BED210DB7B3}" type="presOf" srcId="{1B774A25-7535-4499-873F-B5297FA177FC}" destId="{4C126E4B-B588-42DB-A4AF-091D7E290102}" srcOrd="0" destOrd="0" presId="urn:microsoft.com/office/officeart/2018/2/layout/IconCircleList"/>
    <dgm:cxn modelId="{61656679-1699-4CDC-BB0E-633F2DBEB8F7}" srcId="{1B774A25-7535-4499-873F-B5297FA177FC}" destId="{EC2B0FF8-F48C-4EC7-93A2-F6023E4D8A17}" srcOrd="0" destOrd="0" parTransId="{7D895E5B-04E4-47AD-BD43-E567BF215777}" sibTransId="{E7CA9210-764D-47B0-8065-2F194B970C3C}"/>
    <dgm:cxn modelId="{0EDD7199-F69B-407E-9889-E16E0051A81D}" srcId="{1B774A25-7535-4499-873F-B5297FA177FC}" destId="{07F25D41-4D5A-4C72-823F-7DC697E880B0}" srcOrd="2" destOrd="0" parTransId="{A1784E9C-A4E4-4B71-9519-D251D953D3FA}" sibTransId="{3F8C65DD-C36A-47AF-9F04-1A70F974DBB1}"/>
    <dgm:cxn modelId="{0CC21BA8-A5F4-44D0-ACF4-5E8F76BBF8D6}" type="presOf" srcId="{07F25D41-4D5A-4C72-823F-7DC697E880B0}" destId="{A63BC001-F658-43D7-BB99-A0BB59D790CB}" srcOrd="0" destOrd="0" presId="urn:microsoft.com/office/officeart/2018/2/layout/IconCircleList"/>
    <dgm:cxn modelId="{685833B0-269B-4A42-A082-65452712AFDE}" type="presOf" srcId="{EC2B0FF8-F48C-4EC7-93A2-F6023E4D8A17}" destId="{176512F1-DA0F-4960-9AA2-973787542211}" srcOrd="0" destOrd="0" presId="urn:microsoft.com/office/officeart/2018/2/layout/IconCircleList"/>
    <dgm:cxn modelId="{0C3829B3-DB98-4E73-BF67-18FA7E1D3DF1}" type="presOf" srcId="{E44AA5FC-2395-4528-82F7-A278B44CFC72}" destId="{DD05E53C-3DEA-420E-8AD1-EA649870E667}" srcOrd="0" destOrd="0" presId="urn:microsoft.com/office/officeart/2018/2/layout/IconCircleList"/>
    <dgm:cxn modelId="{98C2245F-2BA6-4533-B895-5CDC454074C8}" type="presParOf" srcId="{4C126E4B-B588-42DB-A4AF-091D7E290102}" destId="{4DB803EC-D0B4-4431-AAB8-554122353277}" srcOrd="0" destOrd="0" presId="urn:microsoft.com/office/officeart/2018/2/layout/IconCircleList"/>
    <dgm:cxn modelId="{2C4FE1F1-A0AE-47CC-911C-2707D68AC32D}" type="presParOf" srcId="{4DB803EC-D0B4-4431-AAB8-554122353277}" destId="{FBDF65C3-376C-4D78-80A5-4FFE16E50063}" srcOrd="0" destOrd="0" presId="urn:microsoft.com/office/officeart/2018/2/layout/IconCircleList"/>
    <dgm:cxn modelId="{2885202C-B552-4AB8-A249-EF3AD88DA535}" type="presParOf" srcId="{FBDF65C3-376C-4D78-80A5-4FFE16E50063}" destId="{6598447E-A39E-48B6-B080-E3D12D30C7D0}" srcOrd="0" destOrd="0" presId="urn:microsoft.com/office/officeart/2018/2/layout/IconCircleList"/>
    <dgm:cxn modelId="{59353F20-7888-4289-9AA7-22A5C226258B}" type="presParOf" srcId="{FBDF65C3-376C-4D78-80A5-4FFE16E50063}" destId="{1E1EDCDD-1509-4BB0-A8F7-7DBA69CC9C4B}" srcOrd="1" destOrd="0" presId="urn:microsoft.com/office/officeart/2018/2/layout/IconCircleList"/>
    <dgm:cxn modelId="{BD4F9716-C9DD-4756-99A0-7931EE161FDC}" type="presParOf" srcId="{FBDF65C3-376C-4D78-80A5-4FFE16E50063}" destId="{E2C9BEA1-79DB-4156-B6A1-1812CB6D0497}" srcOrd="2" destOrd="0" presId="urn:microsoft.com/office/officeart/2018/2/layout/IconCircleList"/>
    <dgm:cxn modelId="{667F8F63-4B99-4435-BF3B-A6B2FB1D3F17}" type="presParOf" srcId="{FBDF65C3-376C-4D78-80A5-4FFE16E50063}" destId="{176512F1-DA0F-4960-9AA2-973787542211}" srcOrd="3" destOrd="0" presId="urn:microsoft.com/office/officeart/2018/2/layout/IconCircleList"/>
    <dgm:cxn modelId="{16F06A19-548F-4915-98D8-855089C89FD0}" type="presParOf" srcId="{4DB803EC-D0B4-4431-AAB8-554122353277}" destId="{4925BADA-62DE-4B63-ADFC-21E79466C192}" srcOrd="1" destOrd="0" presId="urn:microsoft.com/office/officeart/2018/2/layout/IconCircleList"/>
    <dgm:cxn modelId="{339C052C-10CD-4F11-8658-D9A1307C4104}" type="presParOf" srcId="{4DB803EC-D0B4-4431-AAB8-554122353277}" destId="{8BB1BA8A-1D7E-4CB1-B5BE-62AFC2529908}" srcOrd="2" destOrd="0" presId="urn:microsoft.com/office/officeart/2018/2/layout/IconCircleList"/>
    <dgm:cxn modelId="{645CEFE2-D712-4BF6-992E-6A2AF025A67D}" type="presParOf" srcId="{8BB1BA8A-1D7E-4CB1-B5BE-62AFC2529908}" destId="{C335A834-E32F-416E-9852-365AF145FC3A}" srcOrd="0" destOrd="0" presId="urn:microsoft.com/office/officeart/2018/2/layout/IconCircleList"/>
    <dgm:cxn modelId="{524AC844-F87A-4C2C-BEC3-132AA70429DF}" type="presParOf" srcId="{8BB1BA8A-1D7E-4CB1-B5BE-62AFC2529908}" destId="{2207B4E8-EB3B-4A48-B127-4226F42EC3DD}" srcOrd="1" destOrd="0" presId="urn:microsoft.com/office/officeart/2018/2/layout/IconCircleList"/>
    <dgm:cxn modelId="{E01BE690-8EC8-4CBD-9692-87EADB49B276}" type="presParOf" srcId="{8BB1BA8A-1D7E-4CB1-B5BE-62AFC2529908}" destId="{4888C0F8-5F44-4E89-B48E-C5307A1F0960}" srcOrd="2" destOrd="0" presId="urn:microsoft.com/office/officeart/2018/2/layout/IconCircleList"/>
    <dgm:cxn modelId="{F71F293A-888E-476A-BC9D-BD182A51C876}" type="presParOf" srcId="{8BB1BA8A-1D7E-4CB1-B5BE-62AFC2529908}" destId="{7600DD6A-3999-45B4-B852-246EFA675272}" srcOrd="3" destOrd="0" presId="urn:microsoft.com/office/officeart/2018/2/layout/IconCircleList"/>
    <dgm:cxn modelId="{1D7F2E17-5B6F-453E-A5C7-56FBFD1DDF0D}" type="presParOf" srcId="{4DB803EC-D0B4-4431-AAB8-554122353277}" destId="{DD05E53C-3DEA-420E-8AD1-EA649870E667}" srcOrd="3" destOrd="0" presId="urn:microsoft.com/office/officeart/2018/2/layout/IconCircleList"/>
    <dgm:cxn modelId="{DEDFDC18-9550-475C-8CE5-41F65598CFEC}" type="presParOf" srcId="{4DB803EC-D0B4-4431-AAB8-554122353277}" destId="{670ED6EF-6554-4FE1-BF95-422EE009B1D8}" srcOrd="4" destOrd="0" presId="urn:microsoft.com/office/officeart/2018/2/layout/IconCircleList"/>
    <dgm:cxn modelId="{60AEC05F-9187-4CED-8E7A-2E09B4786F23}" type="presParOf" srcId="{670ED6EF-6554-4FE1-BF95-422EE009B1D8}" destId="{24B7AB7C-E127-4FE2-A63A-B50F72BCDA86}" srcOrd="0" destOrd="0" presId="urn:microsoft.com/office/officeart/2018/2/layout/IconCircleList"/>
    <dgm:cxn modelId="{58DDD3D4-6041-4FD6-B579-FFC870434E60}" type="presParOf" srcId="{670ED6EF-6554-4FE1-BF95-422EE009B1D8}" destId="{8365E351-28D8-464A-900F-B2C8D38636D4}" srcOrd="1" destOrd="0" presId="urn:microsoft.com/office/officeart/2018/2/layout/IconCircleList"/>
    <dgm:cxn modelId="{6E28DC66-E53F-4B92-89BF-A68E8BB8897E}" type="presParOf" srcId="{670ED6EF-6554-4FE1-BF95-422EE009B1D8}" destId="{A491C68C-B00B-479C-BB2E-492D54E42A16}" srcOrd="2" destOrd="0" presId="urn:microsoft.com/office/officeart/2018/2/layout/IconCircleList"/>
    <dgm:cxn modelId="{15608969-E1EF-4CD5-ACB3-18C18502B459}" type="presParOf" srcId="{670ED6EF-6554-4FE1-BF95-422EE009B1D8}" destId="{A63BC001-F658-43D7-BB99-A0BB59D790C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33848-9365-4012-8C8B-F69CDFEB1FF3}">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19ED9E27-0BA2-410D-8DDC-85765DCE081A}">
      <dsp:nvSpPr>
        <dsp:cNvPr id="0" name=""/>
        <dsp:cNvSpPr/>
      </dsp:nvSpPr>
      <dsp:spPr>
        <a:xfrm>
          <a:off x="748607" y="2795"/>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Introduction and Problem Statement</a:t>
          </a:r>
        </a:p>
      </dsp:txBody>
      <dsp:txXfrm>
        <a:off x="748607" y="2795"/>
        <a:ext cx="1922896" cy="1153737"/>
      </dsp:txXfrm>
    </dsp:sp>
    <dsp:sp modelId="{BB6C6D4D-0B1C-4010-8792-63CA4C82E137}">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5D4F2062-133C-4B32-AD93-3E80F0B8DC26}">
      <dsp:nvSpPr>
        <dsp:cNvPr id="0" name=""/>
        <dsp:cNvSpPr/>
      </dsp:nvSpPr>
      <dsp:spPr>
        <a:xfrm>
          <a:off x="3113770" y="2795"/>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Research Objectives and Questions</a:t>
          </a:r>
        </a:p>
      </dsp:txBody>
      <dsp:txXfrm>
        <a:off x="3113770" y="2795"/>
        <a:ext cx="1922896" cy="1153737"/>
      </dsp:txXfrm>
    </dsp:sp>
    <dsp:sp modelId="{85703632-23F9-4019-AA35-1269E8473A06}">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AC6DEB6D-F5B9-43FC-BE71-B5F65C9C0DEC}">
      <dsp:nvSpPr>
        <dsp:cNvPr id="0" name=""/>
        <dsp:cNvSpPr/>
      </dsp:nvSpPr>
      <dsp:spPr>
        <a:xfrm>
          <a:off x="5478933" y="2795"/>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Literature Review Highlights</a:t>
          </a:r>
        </a:p>
      </dsp:txBody>
      <dsp:txXfrm>
        <a:off x="5478933" y="2795"/>
        <a:ext cx="1922896" cy="1153737"/>
      </dsp:txXfrm>
    </dsp:sp>
    <dsp:sp modelId="{51080297-8BC7-42D3-84A0-C01869D60989}">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0C9BF733-7455-4074-8B13-2F0C0044EA43}">
      <dsp:nvSpPr>
        <dsp:cNvPr id="0" name=""/>
        <dsp:cNvSpPr/>
      </dsp:nvSpPr>
      <dsp:spPr>
        <a:xfrm>
          <a:off x="7844095" y="2795"/>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Methodology and Data Description</a:t>
          </a:r>
        </a:p>
      </dsp:txBody>
      <dsp:txXfrm>
        <a:off x="7844095" y="2795"/>
        <a:ext cx="1922896" cy="1153737"/>
      </dsp:txXfrm>
    </dsp:sp>
    <dsp:sp modelId="{09FA1981-1E61-4D2F-A8FE-36FFD6B2483A}">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CE79D9AD-F282-4B00-A403-D008E74DD80A}">
      <dsp:nvSpPr>
        <dsp:cNvPr id="0" name=""/>
        <dsp:cNvSpPr/>
      </dsp:nvSpPr>
      <dsp:spPr>
        <a:xfrm>
          <a:off x="748607" y="1598800"/>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Model Architecture and Implementation</a:t>
          </a:r>
        </a:p>
      </dsp:txBody>
      <dsp:txXfrm>
        <a:off x="748607" y="1598800"/>
        <a:ext cx="1922896" cy="1153737"/>
      </dsp:txXfrm>
    </dsp:sp>
    <dsp:sp modelId="{805FC613-BC4E-49FE-8652-7DD03BF39788}">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D0E8816B-69D4-497A-AFF4-0E184C1295F2}">
      <dsp:nvSpPr>
        <dsp:cNvPr id="0" name=""/>
        <dsp:cNvSpPr/>
      </dsp:nvSpPr>
      <dsp:spPr>
        <a:xfrm>
          <a:off x="3113770" y="1598800"/>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Trading Strategy Development</a:t>
          </a:r>
        </a:p>
      </dsp:txBody>
      <dsp:txXfrm>
        <a:off x="3113770" y="1598800"/>
        <a:ext cx="1922896" cy="1153737"/>
      </dsp:txXfrm>
    </dsp:sp>
    <dsp:sp modelId="{F8F88969-DFB8-46D3-8EC9-6EF83E095D6E}">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FB155CEC-5A73-4716-B090-870D27FEECBF}">
      <dsp:nvSpPr>
        <dsp:cNvPr id="0" name=""/>
        <dsp:cNvSpPr/>
      </dsp:nvSpPr>
      <dsp:spPr>
        <a:xfrm>
          <a:off x="5478933" y="1598800"/>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Experimental Results and Performance Analysis</a:t>
          </a:r>
        </a:p>
      </dsp:txBody>
      <dsp:txXfrm>
        <a:off x="5478933" y="1598800"/>
        <a:ext cx="1922896" cy="1153737"/>
      </dsp:txXfrm>
    </dsp:sp>
    <dsp:sp modelId="{2AF94F74-5247-4845-A5B9-4EFF73C4C038}">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937024C4-8AC4-4274-A17E-FB46990B0131}">
      <dsp:nvSpPr>
        <dsp:cNvPr id="0" name=""/>
        <dsp:cNvSpPr/>
      </dsp:nvSpPr>
      <dsp:spPr>
        <a:xfrm>
          <a:off x="7844095" y="1598800"/>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Key Findings and Implementation Insights</a:t>
          </a:r>
        </a:p>
      </dsp:txBody>
      <dsp:txXfrm>
        <a:off x="7844095" y="1598800"/>
        <a:ext cx="1922896" cy="1153737"/>
      </dsp:txXfrm>
    </dsp:sp>
    <dsp:sp modelId="{411E62D1-4593-40DC-A731-7593974EB98D}">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9D4EF9CD-3406-4B59-88A7-369BD4461ACC}">
      <dsp:nvSpPr>
        <dsp:cNvPr id="0" name=""/>
        <dsp:cNvSpPr/>
      </dsp:nvSpPr>
      <dsp:spPr>
        <a:xfrm>
          <a:off x="748607" y="3194804"/>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Limitations and Future Research</a:t>
          </a:r>
        </a:p>
      </dsp:txBody>
      <dsp:txXfrm>
        <a:off x="748607" y="3194804"/>
        <a:ext cx="1922896" cy="1153737"/>
      </dsp:txXfrm>
    </dsp:sp>
    <dsp:sp modelId="{596D0766-DA58-4713-A920-D5CE1A437F11}">
      <dsp:nvSpPr>
        <dsp:cNvPr id="0" name=""/>
        <dsp:cNvSpPr/>
      </dsp:nvSpPr>
      <dsp:spPr>
        <a:xfrm>
          <a:off x="3113770" y="3194804"/>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kern="1200"/>
            <a:t>Conclusion and Recommendations</a:t>
          </a:r>
        </a:p>
      </dsp:txBody>
      <dsp:txXfrm>
        <a:off x="3113770" y="3194804"/>
        <a:ext cx="1922896" cy="115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2F5A4-3BC5-4769-8167-5A3FA537E39A}">
      <dsp:nvSpPr>
        <dsp:cNvPr id="0" name=""/>
        <dsp:cNvSpPr/>
      </dsp:nvSpPr>
      <dsp:spPr>
        <a:xfrm>
          <a:off x="37582" y="406765"/>
          <a:ext cx="686117" cy="686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97096-38E4-453C-BC9D-7A979BDD6F56}">
      <dsp:nvSpPr>
        <dsp:cNvPr id="0" name=""/>
        <dsp:cNvSpPr/>
      </dsp:nvSpPr>
      <dsp:spPr>
        <a:xfrm>
          <a:off x="181666" y="550850"/>
          <a:ext cx="397948" cy="397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44D89-C0F8-458A-BA4D-1BB015244922}">
      <dsp:nvSpPr>
        <dsp:cNvPr id="0" name=""/>
        <dsp:cNvSpPr/>
      </dsp:nvSpPr>
      <dsp:spPr>
        <a:xfrm>
          <a:off x="870724" y="406765"/>
          <a:ext cx="1617276" cy="68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Traditional technical analysis is subjective and prone to psychological biases</a:t>
          </a:r>
        </a:p>
      </dsp:txBody>
      <dsp:txXfrm>
        <a:off x="870724" y="406765"/>
        <a:ext cx="1617276" cy="686117"/>
      </dsp:txXfrm>
    </dsp:sp>
    <dsp:sp modelId="{BF8BAD8B-EC13-473B-9EBE-873DA1FFE907}">
      <dsp:nvSpPr>
        <dsp:cNvPr id="0" name=""/>
        <dsp:cNvSpPr/>
      </dsp:nvSpPr>
      <dsp:spPr>
        <a:xfrm>
          <a:off x="2769799" y="406765"/>
          <a:ext cx="686117" cy="686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8316B-8DA1-4CE3-B144-8E9511E6E9F9}">
      <dsp:nvSpPr>
        <dsp:cNvPr id="0" name=""/>
        <dsp:cNvSpPr/>
      </dsp:nvSpPr>
      <dsp:spPr>
        <a:xfrm>
          <a:off x="2913883" y="550850"/>
          <a:ext cx="397948" cy="397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3A62A-E7E2-4CF8-A56E-A2BCF3A63C95}">
      <dsp:nvSpPr>
        <dsp:cNvPr id="0" name=""/>
        <dsp:cNvSpPr/>
      </dsp:nvSpPr>
      <dsp:spPr>
        <a:xfrm>
          <a:off x="3602941" y="406765"/>
          <a:ext cx="1617276" cy="68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Deep learning offers objective pattern recognition capabilities</a:t>
          </a:r>
        </a:p>
      </dsp:txBody>
      <dsp:txXfrm>
        <a:off x="3602941" y="406765"/>
        <a:ext cx="1617276" cy="686117"/>
      </dsp:txXfrm>
    </dsp:sp>
    <dsp:sp modelId="{185DF06F-3EF6-45BF-90DB-890E24D246DB}">
      <dsp:nvSpPr>
        <dsp:cNvPr id="0" name=""/>
        <dsp:cNvSpPr/>
      </dsp:nvSpPr>
      <dsp:spPr>
        <a:xfrm>
          <a:off x="37582" y="1832610"/>
          <a:ext cx="686117" cy="686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A3328-444A-4378-AFF4-F56711B06901}">
      <dsp:nvSpPr>
        <dsp:cNvPr id="0" name=""/>
        <dsp:cNvSpPr/>
      </dsp:nvSpPr>
      <dsp:spPr>
        <a:xfrm>
          <a:off x="181666" y="1976694"/>
          <a:ext cx="397948" cy="397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40497D-6301-47ED-B183-5DF4FFE67C4B}">
      <dsp:nvSpPr>
        <dsp:cNvPr id="0" name=""/>
        <dsp:cNvSpPr/>
      </dsp:nvSpPr>
      <dsp:spPr>
        <a:xfrm>
          <a:off x="870724" y="1832610"/>
          <a:ext cx="1617276" cy="68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U.S. equity market: $7 trillion market cap with 60-70% algorithmic trading</a:t>
          </a:r>
        </a:p>
      </dsp:txBody>
      <dsp:txXfrm>
        <a:off x="870724" y="1832610"/>
        <a:ext cx="1617276" cy="686117"/>
      </dsp:txXfrm>
    </dsp:sp>
    <dsp:sp modelId="{3A3B04E5-9B9D-4818-AE88-9A216E225469}">
      <dsp:nvSpPr>
        <dsp:cNvPr id="0" name=""/>
        <dsp:cNvSpPr/>
      </dsp:nvSpPr>
      <dsp:spPr>
        <a:xfrm>
          <a:off x="2769799" y="1832610"/>
          <a:ext cx="686117" cy="686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EA2F0-4DA1-4D7D-89BC-15D940CDE9DD}">
      <dsp:nvSpPr>
        <dsp:cNvPr id="0" name=""/>
        <dsp:cNvSpPr/>
      </dsp:nvSpPr>
      <dsp:spPr>
        <a:xfrm>
          <a:off x="2913883" y="1976694"/>
          <a:ext cx="397948" cy="397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47A11-F466-41BA-83DD-48944DB14454}">
      <dsp:nvSpPr>
        <dsp:cNvPr id="0" name=""/>
        <dsp:cNvSpPr/>
      </dsp:nvSpPr>
      <dsp:spPr>
        <a:xfrm>
          <a:off x="3602941" y="1832610"/>
          <a:ext cx="1617276" cy="68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Proposed solution: Hybrid CNN-BiLSTM model for enhanced trading signal generation</a:t>
          </a:r>
        </a:p>
      </dsp:txBody>
      <dsp:txXfrm>
        <a:off x="3602941" y="1832610"/>
        <a:ext cx="1617276" cy="686117"/>
      </dsp:txXfrm>
    </dsp:sp>
    <dsp:sp modelId="{02C09F8A-2D84-4279-BF19-4741555E0BB3}">
      <dsp:nvSpPr>
        <dsp:cNvPr id="0" name=""/>
        <dsp:cNvSpPr/>
      </dsp:nvSpPr>
      <dsp:spPr>
        <a:xfrm>
          <a:off x="37582" y="3258455"/>
          <a:ext cx="686117" cy="686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7462DA-9573-4085-96C4-24811424543F}">
      <dsp:nvSpPr>
        <dsp:cNvPr id="0" name=""/>
        <dsp:cNvSpPr/>
      </dsp:nvSpPr>
      <dsp:spPr>
        <a:xfrm>
          <a:off x="181666" y="3402539"/>
          <a:ext cx="397948" cy="3979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86CC58-097D-4C02-980A-F18066E55EC8}">
      <dsp:nvSpPr>
        <dsp:cNvPr id="0" name=""/>
        <dsp:cNvSpPr/>
      </dsp:nvSpPr>
      <dsp:spPr>
        <a:xfrm>
          <a:off x="870724" y="3258455"/>
          <a:ext cx="1617276" cy="68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Focus on S&amp;P 500 stocks with comprehensive technical and fundamental indicators</a:t>
          </a:r>
        </a:p>
      </dsp:txBody>
      <dsp:txXfrm>
        <a:off x="870724" y="3258455"/>
        <a:ext cx="1617276" cy="686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C9CEB-3A35-4ADA-8C53-D0432E68A3AB}">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3DE88-1174-4E38-840C-9540A96609D3}">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8DBE3-1B08-4754-AE55-B09E525E6B1E}">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Primary objective: Develop and validate a hybrid deep learning model for stock market prediction and trading signal generation</a:t>
          </a:r>
        </a:p>
      </dsp:txBody>
      <dsp:txXfrm>
        <a:off x="1172126" y="908559"/>
        <a:ext cx="2114937" cy="897246"/>
      </dsp:txXfrm>
    </dsp:sp>
    <dsp:sp modelId="{84FCDEC9-A736-4B9D-8CDB-B382148A79E9}">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CFEDC-B435-4A78-BA53-D30BA3DE521E}">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0826B5-477B-4C4A-B1F8-8593CACE028A}">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Research Question 1: How effective is a hybrid CNN-BiLSTM model compared to traditional technical analysis?</a:t>
          </a:r>
        </a:p>
      </dsp:txBody>
      <dsp:txXfrm>
        <a:off x="4745088" y="908559"/>
        <a:ext cx="2114937" cy="897246"/>
      </dsp:txXfrm>
    </dsp:sp>
    <dsp:sp modelId="{9826837A-4C46-4906-B04C-6FCD0D2F710F}">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B4F36-DB01-4410-BDFC-22AB54FC2517}">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41BF5-0B9D-4AFB-A995-7F203FAAC194}">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Research Question 2: Can the hybrid model provide better trading signal reliability and profitability?</a:t>
          </a:r>
        </a:p>
      </dsp:txBody>
      <dsp:txXfrm>
        <a:off x="8318049" y="908559"/>
        <a:ext cx="2114937" cy="897246"/>
      </dsp:txXfrm>
    </dsp:sp>
    <dsp:sp modelId="{C0EB306D-F341-464E-9B5C-F2C4CD2E22D4}">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33584F-68F1-49AD-8324-BC48A66616DC}">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E9CFBD-3817-43F4-97F4-D3CAA443973F}">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Research Question 3: How do different market regimes affect model performance?</a:t>
          </a:r>
        </a:p>
      </dsp:txBody>
      <dsp:txXfrm>
        <a:off x="1172126" y="2545532"/>
        <a:ext cx="2114937" cy="897246"/>
      </dsp:txXfrm>
    </dsp:sp>
    <dsp:sp modelId="{E929E082-74D8-4F17-A563-A49010C1FB65}">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137DE6-2087-4249-9BB8-366CC30C34BC}">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95212E-5EC8-498A-BF6D-6E9CDAD03A97}">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Research Question 4: Can risk management be improved through deep learning predictions?</a:t>
          </a:r>
        </a:p>
      </dsp:txBody>
      <dsp:txXfrm>
        <a:off x="4745088" y="2545532"/>
        <a:ext cx="2114937" cy="897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ECABF-17FD-480F-9EA5-4DD2AC49A848}">
      <dsp:nvSpPr>
        <dsp:cNvPr id="0" name=""/>
        <dsp:cNvSpPr/>
      </dsp:nvSpPr>
      <dsp:spPr>
        <a:xfrm>
          <a:off x="1885660" y="723750"/>
          <a:ext cx="402840" cy="91440"/>
        </a:xfrm>
        <a:custGeom>
          <a:avLst/>
          <a:gdLst/>
          <a:ahLst/>
          <a:cxnLst/>
          <a:rect l="0" t="0" r="0" b="0"/>
          <a:pathLst>
            <a:path>
              <a:moveTo>
                <a:pt x="0" y="45720"/>
              </a:moveTo>
              <a:lnTo>
                <a:pt x="402840"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6244" y="767301"/>
        <a:ext cx="21672" cy="4338"/>
      </dsp:txXfrm>
    </dsp:sp>
    <dsp:sp modelId="{346A7BF0-4E1D-4D76-A0EB-4F73F66B5EEF}">
      <dsp:nvSpPr>
        <dsp:cNvPr id="0" name=""/>
        <dsp:cNvSpPr/>
      </dsp:nvSpPr>
      <dsp:spPr>
        <a:xfrm>
          <a:off x="2937" y="204113"/>
          <a:ext cx="1884523" cy="1130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43" tIns="96930" rIns="92343" bIns="969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Rich dataset: 501 S&amp;P 500 companies over 5 years (2019-2024)</a:t>
          </a:r>
        </a:p>
      </dsp:txBody>
      <dsp:txXfrm>
        <a:off x="2937" y="204113"/>
        <a:ext cx="1884523" cy="1130713"/>
      </dsp:txXfrm>
    </dsp:sp>
    <dsp:sp modelId="{60EA0D7A-6758-4DC3-88EE-2DCE45438BEF}">
      <dsp:nvSpPr>
        <dsp:cNvPr id="0" name=""/>
        <dsp:cNvSpPr/>
      </dsp:nvSpPr>
      <dsp:spPr>
        <a:xfrm>
          <a:off x="945199" y="1333027"/>
          <a:ext cx="2317963" cy="402840"/>
        </a:xfrm>
        <a:custGeom>
          <a:avLst/>
          <a:gdLst/>
          <a:ahLst/>
          <a:cxnLst/>
          <a:rect l="0" t="0" r="0" b="0"/>
          <a:pathLst>
            <a:path>
              <a:moveTo>
                <a:pt x="2317963" y="0"/>
              </a:moveTo>
              <a:lnTo>
                <a:pt x="2317963" y="218520"/>
              </a:lnTo>
              <a:lnTo>
                <a:pt x="0" y="218520"/>
              </a:lnTo>
              <a:lnTo>
                <a:pt x="0" y="40284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45227" y="1532278"/>
        <a:ext cx="117907" cy="4338"/>
      </dsp:txXfrm>
    </dsp:sp>
    <dsp:sp modelId="{05000406-0B0C-463E-8067-068A02115ABB}">
      <dsp:nvSpPr>
        <dsp:cNvPr id="0" name=""/>
        <dsp:cNvSpPr/>
      </dsp:nvSpPr>
      <dsp:spPr>
        <a:xfrm>
          <a:off x="2320901" y="204113"/>
          <a:ext cx="1884523" cy="1130713"/>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43" tIns="96930" rIns="92343" bIns="9693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Comprehensive feature set: 76 technical and fundamental indicators</a:t>
          </a:r>
        </a:p>
      </dsp:txBody>
      <dsp:txXfrm>
        <a:off x="2320901" y="204113"/>
        <a:ext cx="1884523" cy="1130713"/>
      </dsp:txXfrm>
    </dsp:sp>
    <dsp:sp modelId="{E1520AD3-6E1D-462D-84EB-422A55AD03EC}">
      <dsp:nvSpPr>
        <dsp:cNvPr id="0" name=""/>
        <dsp:cNvSpPr/>
      </dsp:nvSpPr>
      <dsp:spPr>
        <a:xfrm>
          <a:off x="1885660" y="2287905"/>
          <a:ext cx="402840" cy="91440"/>
        </a:xfrm>
        <a:custGeom>
          <a:avLst/>
          <a:gdLst/>
          <a:ahLst/>
          <a:cxnLst/>
          <a:rect l="0" t="0" r="0" b="0"/>
          <a:pathLst>
            <a:path>
              <a:moveTo>
                <a:pt x="0" y="45720"/>
              </a:moveTo>
              <a:lnTo>
                <a:pt x="402840" y="45720"/>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6244" y="2331455"/>
        <a:ext cx="21672" cy="4338"/>
      </dsp:txXfrm>
    </dsp:sp>
    <dsp:sp modelId="{23558BFF-5634-4C03-9EE0-C174331A7966}">
      <dsp:nvSpPr>
        <dsp:cNvPr id="0" name=""/>
        <dsp:cNvSpPr/>
      </dsp:nvSpPr>
      <dsp:spPr>
        <a:xfrm>
          <a:off x="2937" y="1768268"/>
          <a:ext cx="1884523" cy="1130713"/>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43" tIns="96930" rIns="92343" bIns="969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High data quality: Only 1.9% missing values</a:t>
          </a:r>
        </a:p>
      </dsp:txBody>
      <dsp:txXfrm>
        <a:off x="2937" y="1768268"/>
        <a:ext cx="1884523" cy="1130713"/>
      </dsp:txXfrm>
    </dsp:sp>
    <dsp:sp modelId="{ABAA3FF0-C7CE-4E79-A90A-FAECBF77788F}">
      <dsp:nvSpPr>
        <dsp:cNvPr id="0" name=""/>
        <dsp:cNvSpPr/>
      </dsp:nvSpPr>
      <dsp:spPr>
        <a:xfrm>
          <a:off x="945199" y="2897181"/>
          <a:ext cx="2317963" cy="402840"/>
        </a:xfrm>
        <a:custGeom>
          <a:avLst/>
          <a:gdLst/>
          <a:ahLst/>
          <a:cxnLst/>
          <a:rect l="0" t="0" r="0" b="0"/>
          <a:pathLst>
            <a:path>
              <a:moveTo>
                <a:pt x="2317963" y="0"/>
              </a:moveTo>
              <a:lnTo>
                <a:pt x="2317963" y="218520"/>
              </a:lnTo>
              <a:lnTo>
                <a:pt x="0" y="218520"/>
              </a:lnTo>
              <a:lnTo>
                <a:pt x="0" y="40284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45227" y="3096432"/>
        <a:ext cx="117907" cy="4338"/>
      </dsp:txXfrm>
    </dsp:sp>
    <dsp:sp modelId="{4899ECC7-037C-4F76-8820-81C36DADC317}">
      <dsp:nvSpPr>
        <dsp:cNvPr id="0" name=""/>
        <dsp:cNvSpPr/>
      </dsp:nvSpPr>
      <dsp:spPr>
        <a:xfrm>
          <a:off x="2320901" y="1768268"/>
          <a:ext cx="1884523" cy="1130713"/>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43" tIns="96930" rIns="92343" bIns="96930" numCol="1" spcCol="1270" anchor="ctr" anchorCtr="0">
          <a:noAutofit/>
        </a:bodyPr>
        <a:lstStyle/>
        <a:p>
          <a:pPr marL="0" lvl="0" indent="0" algn="ctr" defTabSz="622300">
            <a:lnSpc>
              <a:spcPct val="90000"/>
            </a:lnSpc>
            <a:spcBef>
              <a:spcPct val="0"/>
            </a:spcBef>
            <a:spcAft>
              <a:spcPct val="35000"/>
            </a:spcAft>
            <a:buNone/>
          </a:pPr>
          <a:r>
            <a:rPr lang="en-US" sz="1400" kern="1200"/>
            <a:t>Data sources: Daily price data (Yahoo Finance API), Market metrics (Alpha Vantage API)</a:t>
          </a:r>
        </a:p>
      </dsp:txBody>
      <dsp:txXfrm>
        <a:off x="2320901" y="1768268"/>
        <a:ext cx="1884523" cy="1130713"/>
      </dsp:txXfrm>
    </dsp:sp>
    <dsp:sp modelId="{B0FFEA93-9D50-48F3-9B40-241C8A0D035D}">
      <dsp:nvSpPr>
        <dsp:cNvPr id="0" name=""/>
        <dsp:cNvSpPr/>
      </dsp:nvSpPr>
      <dsp:spPr>
        <a:xfrm>
          <a:off x="1885660" y="3852059"/>
          <a:ext cx="402840" cy="91440"/>
        </a:xfrm>
        <a:custGeom>
          <a:avLst/>
          <a:gdLst/>
          <a:ahLst/>
          <a:cxnLst/>
          <a:rect l="0" t="0" r="0" b="0"/>
          <a:pathLst>
            <a:path>
              <a:moveTo>
                <a:pt x="0" y="45720"/>
              </a:moveTo>
              <a:lnTo>
                <a:pt x="402840"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6244" y="3895609"/>
        <a:ext cx="21672" cy="4338"/>
      </dsp:txXfrm>
    </dsp:sp>
    <dsp:sp modelId="{525AF977-199F-439A-9590-C202AFB11D8B}">
      <dsp:nvSpPr>
        <dsp:cNvPr id="0" name=""/>
        <dsp:cNvSpPr/>
      </dsp:nvSpPr>
      <dsp:spPr>
        <a:xfrm>
          <a:off x="2937" y="3332422"/>
          <a:ext cx="1884523" cy="1130713"/>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43" tIns="96930" rIns="92343" bIns="9693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Data processing: Imputation, outlier detection, time series alignment</a:t>
          </a:r>
        </a:p>
      </dsp:txBody>
      <dsp:txXfrm>
        <a:off x="2937" y="3332422"/>
        <a:ext cx="1884523" cy="1130713"/>
      </dsp:txXfrm>
    </dsp:sp>
    <dsp:sp modelId="{6110068D-941F-4BC8-9DEE-1023A0A125BB}">
      <dsp:nvSpPr>
        <dsp:cNvPr id="0" name=""/>
        <dsp:cNvSpPr/>
      </dsp:nvSpPr>
      <dsp:spPr>
        <a:xfrm>
          <a:off x="2320901" y="3332422"/>
          <a:ext cx="1884523" cy="113071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43" tIns="96930" rIns="92343" bIns="9693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Time series analysis: Volatility clustering, market regimes, seasonal patterns</a:t>
          </a:r>
        </a:p>
      </dsp:txBody>
      <dsp:txXfrm>
        <a:off x="2320901" y="3332422"/>
        <a:ext cx="1884523" cy="11307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949FF-642C-4F38-BAB2-EFBC24009E16}">
      <dsp:nvSpPr>
        <dsp:cNvPr id="0" name=""/>
        <dsp:cNvSpPr/>
      </dsp:nvSpPr>
      <dsp:spPr>
        <a:xfrm>
          <a:off x="0" y="1509"/>
          <a:ext cx="10515600" cy="6433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87B78-10EE-49ED-B86D-CC9F54C8A7B4}">
      <dsp:nvSpPr>
        <dsp:cNvPr id="0" name=""/>
        <dsp:cNvSpPr/>
      </dsp:nvSpPr>
      <dsp:spPr>
        <a:xfrm>
          <a:off x="194610" y="146261"/>
          <a:ext cx="353838" cy="3538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F8359-C3DB-4874-BE68-CEF8F5D5E47F}">
      <dsp:nvSpPr>
        <dsp:cNvPr id="0" name=""/>
        <dsp:cNvSpPr/>
      </dsp:nvSpPr>
      <dsp:spPr>
        <a:xfrm>
          <a:off x="743060" y="1509"/>
          <a:ext cx="9772539"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711200">
            <a:lnSpc>
              <a:spcPct val="100000"/>
            </a:lnSpc>
            <a:spcBef>
              <a:spcPct val="0"/>
            </a:spcBef>
            <a:spcAft>
              <a:spcPct val="35000"/>
            </a:spcAft>
            <a:buNone/>
          </a:pPr>
          <a:r>
            <a:rPr lang="en-US" sz="1600" kern="1200"/>
            <a:t>Price-based features: OHLC, returns, log returns, price ranges</a:t>
          </a:r>
        </a:p>
      </dsp:txBody>
      <dsp:txXfrm>
        <a:off x="743060" y="1509"/>
        <a:ext cx="9772539" cy="643342"/>
      </dsp:txXfrm>
    </dsp:sp>
    <dsp:sp modelId="{FD546CA9-CE97-456F-BB65-BE9EDA2148AA}">
      <dsp:nvSpPr>
        <dsp:cNvPr id="0" name=""/>
        <dsp:cNvSpPr/>
      </dsp:nvSpPr>
      <dsp:spPr>
        <a:xfrm>
          <a:off x="0" y="805687"/>
          <a:ext cx="10515600" cy="6433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7B8B0-34E2-443D-A051-7D6A223DD3F0}">
      <dsp:nvSpPr>
        <dsp:cNvPr id="0" name=""/>
        <dsp:cNvSpPr/>
      </dsp:nvSpPr>
      <dsp:spPr>
        <a:xfrm>
          <a:off x="194610" y="950439"/>
          <a:ext cx="353838" cy="3538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860F0-D4F4-4637-9A90-52ECB9E96389}">
      <dsp:nvSpPr>
        <dsp:cNvPr id="0" name=""/>
        <dsp:cNvSpPr/>
      </dsp:nvSpPr>
      <dsp:spPr>
        <a:xfrm>
          <a:off x="743060" y="805687"/>
          <a:ext cx="9772539"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711200">
            <a:lnSpc>
              <a:spcPct val="100000"/>
            </a:lnSpc>
            <a:spcBef>
              <a:spcPct val="0"/>
            </a:spcBef>
            <a:spcAft>
              <a:spcPct val="35000"/>
            </a:spcAft>
            <a:buNone/>
          </a:pPr>
          <a:r>
            <a:rPr lang="en-US" sz="1600" kern="1200"/>
            <a:t>Technical indicators across multiple timeframes: Moving averages (5, 10, 20, 50, 200 days), RSI (9, 14, 25 periods), MACD, Bollinger Bands</a:t>
          </a:r>
        </a:p>
      </dsp:txBody>
      <dsp:txXfrm>
        <a:off x="743060" y="805687"/>
        <a:ext cx="9772539" cy="643342"/>
      </dsp:txXfrm>
    </dsp:sp>
    <dsp:sp modelId="{BDF7240B-CBF5-407C-815A-99665A2C71A6}">
      <dsp:nvSpPr>
        <dsp:cNvPr id="0" name=""/>
        <dsp:cNvSpPr/>
      </dsp:nvSpPr>
      <dsp:spPr>
        <a:xfrm>
          <a:off x="0" y="1609865"/>
          <a:ext cx="10515600" cy="6433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F5C76-073E-4474-8A39-493C1A22E9C4}">
      <dsp:nvSpPr>
        <dsp:cNvPr id="0" name=""/>
        <dsp:cNvSpPr/>
      </dsp:nvSpPr>
      <dsp:spPr>
        <a:xfrm>
          <a:off x="194610" y="1754617"/>
          <a:ext cx="353838" cy="3538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68E0F-A37E-47F6-9F22-7E12DBDF5A4C}">
      <dsp:nvSpPr>
        <dsp:cNvPr id="0" name=""/>
        <dsp:cNvSpPr/>
      </dsp:nvSpPr>
      <dsp:spPr>
        <a:xfrm>
          <a:off x="743060" y="1609865"/>
          <a:ext cx="9772539"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711200">
            <a:lnSpc>
              <a:spcPct val="100000"/>
            </a:lnSpc>
            <a:spcBef>
              <a:spcPct val="0"/>
            </a:spcBef>
            <a:spcAft>
              <a:spcPct val="35000"/>
            </a:spcAft>
            <a:buNone/>
          </a:pPr>
          <a:r>
            <a:rPr lang="en-US" sz="1600" kern="1200"/>
            <a:t>Market features: Market returns, volatility measures, VIX data, rolling beta calculations</a:t>
          </a:r>
        </a:p>
      </dsp:txBody>
      <dsp:txXfrm>
        <a:off x="743060" y="1609865"/>
        <a:ext cx="9772539" cy="643342"/>
      </dsp:txXfrm>
    </dsp:sp>
    <dsp:sp modelId="{891CDA91-A5BB-41E6-B494-7FAA8B189A4A}">
      <dsp:nvSpPr>
        <dsp:cNvPr id="0" name=""/>
        <dsp:cNvSpPr/>
      </dsp:nvSpPr>
      <dsp:spPr>
        <a:xfrm>
          <a:off x="0" y="2414042"/>
          <a:ext cx="10515600" cy="6433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ABB72-B429-494F-9B1F-C599B4B53363}">
      <dsp:nvSpPr>
        <dsp:cNvPr id="0" name=""/>
        <dsp:cNvSpPr/>
      </dsp:nvSpPr>
      <dsp:spPr>
        <a:xfrm>
          <a:off x="194610" y="2558794"/>
          <a:ext cx="353838" cy="3538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BA5C2-921A-4784-9745-804345A51237}">
      <dsp:nvSpPr>
        <dsp:cNvPr id="0" name=""/>
        <dsp:cNvSpPr/>
      </dsp:nvSpPr>
      <dsp:spPr>
        <a:xfrm>
          <a:off x="743060" y="2414042"/>
          <a:ext cx="9772539"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711200">
            <a:lnSpc>
              <a:spcPct val="100000"/>
            </a:lnSpc>
            <a:spcBef>
              <a:spcPct val="0"/>
            </a:spcBef>
            <a:spcAft>
              <a:spcPct val="35000"/>
            </a:spcAft>
            <a:buNone/>
          </a:pPr>
          <a:r>
            <a:rPr lang="en-US" sz="1600" kern="1200"/>
            <a:t>Fundamental features: PE ratio, PB ratio, dividend yield, profit margin, enterprise value</a:t>
          </a:r>
        </a:p>
      </dsp:txBody>
      <dsp:txXfrm>
        <a:off x="743060" y="2414042"/>
        <a:ext cx="9772539" cy="643342"/>
      </dsp:txXfrm>
    </dsp:sp>
    <dsp:sp modelId="{31DCA8C8-4836-4AC6-BDE4-4AC41547F49B}">
      <dsp:nvSpPr>
        <dsp:cNvPr id="0" name=""/>
        <dsp:cNvSpPr/>
      </dsp:nvSpPr>
      <dsp:spPr>
        <a:xfrm>
          <a:off x="0" y="3218220"/>
          <a:ext cx="10515600" cy="6433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6610A-69D0-4BAB-AA58-DE6299893CB4}">
      <dsp:nvSpPr>
        <dsp:cNvPr id="0" name=""/>
        <dsp:cNvSpPr/>
      </dsp:nvSpPr>
      <dsp:spPr>
        <a:xfrm>
          <a:off x="194610" y="3362972"/>
          <a:ext cx="353838" cy="3538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A65DD-3C21-4742-A433-C469A3D2951E}">
      <dsp:nvSpPr>
        <dsp:cNvPr id="0" name=""/>
        <dsp:cNvSpPr/>
      </dsp:nvSpPr>
      <dsp:spPr>
        <a:xfrm>
          <a:off x="743060" y="3218220"/>
          <a:ext cx="9772539"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711200">
            <a:lnSpc>
              <a:spcPct val="100000"/>
            </a:lnSpc>
            <a:spcBef>
              <a:spcPct val="0"/>
            </a:spcBef>
            <a:spcAft>
              <a:spcPct val="35000"/>
            </a:spcAft>
            <a:buNone/>
          </a:pPr>
          <a:r>
            <a:rPr lang="en-US" sz="1600" kern="1200"/>
            <a:t>Class imbalance handling with SMOTE: Balanced trading signals (50-50 distribution)</a:t>
          </a:r>
        </a:p>
      </dsp:txBody>
      <dsp:txXfrm>
        <a:off x="743060" y="3218220"/>
        <a:ext cx="9772539" cy="643342"/>
      </dsp:txXfrm>
    </dsp:sp>
    <dsp:sp modelId="{08D8477E-F9F0-457F-BD49-BB9D4C046759}">
      <dsp:nvSpPr>
        <dsp:cNvPr id="0" name=""/>
        <dsp:cNvSpPr/>
      </dsp:nvSpPr>
      <dsp:spPr>
        <a:xfrm>
          <a:off x="0" y="4022398"/>
          <a:ext cx="10515600" cy="6433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ABE42-7621-4FBE-AFFA-A566970ABCA0}">
      <dsp:nvSpPr>
        <dsp:cNvPr id="0" name=""/>
        <dsp:cNvSpPr/>
      </dsp:nvSpPr>
      <dsp:spPr>
        <a:xfrm>
          <a:off x="194610" y="4167150"/>
          <a:ext cx="353838" cy="3538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28638-00CE-42AA-AB98-B87890350B66}">
      <dsp:nvSpPr>
        <dsp:cNvPr id="0" name=""/>
        <dsp:cNvSpPr/>
      </dsp:nvSpPr>
      <dsp:spPr>
        <a:xfrm>
          <a:off x="743060" y="4022398"/>
          <a:ext cx="9772539"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711200">
            <a:lnSpc>
              <a:spcPct val="100000"/>
            </a:lnSpc>
            <a:spcBef>
              <a:spcPct val="0"/>
            </a:spcBef>
            <a:spcAft>
              <a:spcPct val="35000"/>
            </a:spcAft>
            <a:buNone/>
          </a:pPr>
          <a:r>
            <a:rPr lang="en-US" sz="1600" kern="1200"/>
            <a:t>Mathematical formulations: Moving Averages, RSI, MACD, Bollinger Bands</a:t>
          </a:r>
        </a:p>
      </dsp:txBody>
      <dsp:txXfrm>
        <a:off x="743060" y="4022398"/>
        <a:ext cx="9772539" cy="643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8447E-A39E-48B6-B080-E3D12D30C7D0}">
      <dsp:nvSpPr>
        <dsp:cNvPr id="0" name=""/>
        <dsp:cNvSpPr/>
      </dsp:nvSpPr>
      <dsp:spPr>
        <a:xfrm>
          <a:off x="205509" y="13888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EDCDD-1509-4BB0-A8F7-7DBA69CC9C4B}">
      <dsp:nvSpPr>
        <dsp:cNvPr id="0" name=""/>
        <dsp:cNvSpPr/>
      </dsp:nvSpPr>
      <dsp:spPr>
        <a:xfrm>
          <a:off x="396960" y="1580317"/>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6512F1-DA0F-4960-9AA2-973787542211}">
      <dsp:nvSpPr>
        <dsp:cNvPr id="0" name=""/>
        <dsp:cNvSpPr/>
      </dsp:nvSpPr>
      <dsp:spPr>
        <a:xfrm>
          <a:off x="1312541" y="13888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Dr. </a:t>
          </a:r>
          <a:r>
            <a:rPr lang="en-US" sz="1900" b="0" i="0" kern="1200" dirty="0"/>
            <a:t>Sarah Quintanar</a:t>
          </a:r>
          <a:r>
            <a:rPr lang="en-US" sz="1900" kern="1200" dirty="0"/>
            <a:t> Project Advisor</a:t>
          </a:r>
        </a:p>
      </dsp:txBody>
      <dsp:txXfrm>
        <a:off x="1312541" y="1388865"/>
        <a:ext cx="2148945" cy="911674"/>
      </dsp:txXfrm>
    </dsp:sp>
    <dsp:sp modelId="{C335A834-E32F-416E-9852-365AF145FC3A}">
      <dsp:nvSpPr>
        <dsp:cNvPr id="0" name=""/>
        <dsp:cNvSpPr/>
      </dsp:nvSpPr>
      <dsp:spPr>
        <a:xfrm>
          <a:off x="3835925" y="1388865"/>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7B4E8-EB3B-4A48-B127-4226F42EC3DD}">
      <dsp:nvSpPr>
        <dsp:cNvPr id="0" name=""/>
        <dsp:cNvSpPr/>
      </dsp:nvSpPr>
      <dsp:spPr>
        <a:xfrm>
          <a:off x="4027376" y="1580317"/>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00DD6A-3999-45B4-B852-246EFA675272}">
      <dsp:nvSpPr>
        <dsp:cNvPr id="0" name=""/>
        <dsp:cNvSpPr/>
      </dsp:nvSpPr>
      <dsp:spPr>
        <a:xfrm>
          <a:off x="4942957" y="13888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UNT Advanced Data Analytics Department</a:t>
          </a:r>
        </a:p>
      </dsp:txBody>
      <dsp:txXfrm>
        <a:off x="4942957" y="1388865"/>
        <a:ext cx="2148945" cy="911674"/>
      </dsp:txXfrm>
    </dsp:sp>
    <dsp:sp modelId="{24B7AB7C-E127-4FE2-A63A-B50F72BCDA86}">
      <dsp:nvSpPr>
        <dsp:cNvPr id="0" name=""/>
        <dsp:cNvSpPr/>
      </dsp:nvSpPr>
      <dsp:spPr>
        <a:xfrm>
          <a:off x="7466341" y="1388865"/>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65E351-28D8-464A-900F-B2C8D38636D4}">
      <dsp:nvSpPr>
        <dsp:cNvPr id="0" name=""/>
        <dsp:cNvSpPr/>
      </dsp:nvSpPr>
      <dsp:spPr>
        <a:xfrm>
          <a:off x="7657792" y="1580317"/>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3BC001-F658-43D7-BB99-A0BB59D790CB}">
      <dsp:nvSpPr>
        <dsp:cNvPr id="0" name=""/>
        <dsp:cNvSpPr/>
      </dsp:nvSpPr>
      <dsp:spPr>
        <a:xfrm>
          <a:off x="8573374" y="13888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Data Sources: Yahoo Finance API, Alpha Vantage API</a:t>
          </a:r>
        </a:p>
      </dsp:txBody>
      <dsp:txXfrm>
        <a:off x="8573374" y="1388865"/>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2A16B-49FF-4293-882C-D7BAD03BA6B2}"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692B9-7039-462C-A37B-B0739A802539}" type="slidenum">
              <a:rPr lang="en-US" smtClean="0"/>
              <a:t>‹#›</a:t>
            </a:fld>
            <a:endParaRPr lang="en-US"/>
          </a:p>
        </p:txBody>
      </p:sp>
    </p:spTree>
    <p:extLst>
      <p:ext uri="{BB962C8B-B14F-4D97-AF65-F5344CB8AC3E}">
        <p14:creationId xmlns:p14="http://schemas.microsoft.com/office/powerpoint/2010/main" val="420775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a:t>
            </a:r>
          </a:p>
          <a:p>
            <a:r>
              <a:rPr lang="en-US" dirty="0"/>
              <a:t>Thank you for joining me today for this presentation on my capstone project. </a:t>
            </a:r>
          </a:p>
          <a:p>
            <a:r>
              <a:rPr lang="en-US" dirty="0"/>
              <a:t>I'm Biniam Abebe, and I'll be discussing my research on deep learning applications for enhanced trading signal generation in the stock market. </a:t>
            </a:r>
          </a:p>
          <a:p>
            <a:r>
              <a:rPr lang="en-US" dirty="0"/>
              <a:t>This project combines advanced neural network architectures with traditional technical analysis to create a more robust trading system. </a:t>
            </a:r>
          </a:p>
          <a:p>
            <a:r>
              <a:rPr lang="en-US" dirty="0"/>
              <a:t>My research focuses specifically on a hybrid CNN-</a:t>
            </a:r>
            <a:r>
              <a:rPr lang="en-US" dirty="0" err="1"/>
              <a:t>BiLSTM</a:t>
            </a:r>
            <a:r>
              <a:rPr lang="en-US" dirty="0"/>
              <a:t> model with an attention mechanism applied to S&amp;P 500 stocks. </a:t>
            </a:r>
          </a:p>
          <a:p>
            <a:r>
              <a:rPr lang="en-US" dirty="0"/>
              <a:t>Throughout this presentation, I'll share the methodology, key findings, and practical applications of this approach.</a:t>
            </a:r>
          </a:p>
        </p:txBody>
      </p:sp>
      <p:sp>
        <p:nvSpPr>
          <p:cNvPr id="4" name="Slide Number Placeholder 3"/>
          <p:cNvSpPr>
            <a:spLocks noGrp="1"/>
          </p:cNvSpPr>
          <p:nvPr>
            <p:ph type="sldNum" sz="quarter" idx="5"/>
          </p:nvPr>
        </p:nvSpPr>
        <p:spPr/>
        <p:txBody>
          <a:bodyPr/>
          <a:lstStyle/>
          <a:p>
            <a:fld id="{214692B9-7039-462C-A37B-B0739A802539}" type="slidenum">
              <a:rPr lang="en-US" smtClean="0"/>
              <a:t>1</a:t>
            </a:fld>
            <a:endParaRPr lang="en-US"/>
          </a:p>
        </p:txBody>
      </p:sp>
    </p:spTree>
    <p:extLst>
      <p:ext uri="{BB962C8B-B14F-4D97-AF65-F5344CB8AC3E}">
        <p14:creationId xmlns:p14="http://schemas.microsoft.com/office/powerpoint/2010/main" val="1632859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Translating model predictions into a practical trading strategy required careful consideration of </a:t>
            </a:r>
          </a:p>
          <a:p>
            <a:pPr marL="171450" indent="-171450">
              <a:buFont typeface="Arial" panose="020B0604020202020204" pitchFamily="34" charset="0"/>
              <a:buChar char="•"/>
            </a:pPr>
            <a:r>
              <a:rPr lang="en-US" dirty="0"/>
              <a:t>signal generation, </a:t>
            </a:r>
          </a:p>
          <a:p>
            <a:pPr marL="171450" indent="-171450">
              <a:buFont typeface="Arial" panose="020B0604020202020204" pitchFamily="34" charset="0"/>
              <a:buChar char="•"/>
            </a:pPr>
            <a:r>
              <a:rPr lang="en-US" dirty="0"/>
              <a:t>position sizing, </a:t>
            </a:r>
          </a:p>
          <a:p>
            <a:pPr marL="171450" indent="-171450">
              <a:buFont typeface="Arial" panose="020B0604020202020204" pitchFamily="34" charset="0"/>
              <a:buChar char="•"/>
            </a:pPr>
            <a:r>
              <a:rPr lang="en-US" dirty="0"/>
              <a:t>and risk management. </a:t>
            </a:r>
            <a:br>
              <a:rPr lang="en-US" dirty="0"/>
            </a:br>
            <a:r>
              <a:rPr lang="en-US" dirty="0"/>
              <a:t>For signal generation,</a:t>
            </a:r>
          </a:p>
          <a:p>
            <a:pPr marL="171450" indent="-171450">
              <a:buFont typeface="Arial" panose="020B0604020202020204" pitchFamily="34" charset="0"/>
              <a:buChar char="•"/>
            </a:pPr>
            <a:r>
              <a:rPr lang="en-US" dirty="0"/>
              <a:t> I implemented a probability threshold system where a trade signal is generated only when the model's predicted probability exceeds 60.% </a:t>
            </a:r>
          </a:p>
          <a:p>
            <a:pPr marL="171450" indent="-171450">
              <a:buFont typeface="Arial" panose="020B0604020202020204" pitchFamily="34" charset="0"/>
              <a:buChar char="•"/>
            </a:pPr>
            <a:r>
              <a:rPr lang="en-US" dirty="0"/>
              <a:t>This threshold was determined through extensive back testing to optimize the trade-off between signal frequency and accuracy.</a:t>
            </a:r>
          </a:p>
          <a:p>
            <a:pPr marL="171450" indent="-171450">
              <a:buFont typeface="Arial" panose="020B0604020202020204" pitchFamily="34" charset="0"/>
              <a:buChar char="•"/>
            </a:pPr>
            <a:r>
              <a:rPr lang="en-US" dirty="0"/>
              <a:t> Position sizing employed a dynamic allocation approach based on model confidence, using linear scaling to allocate more capital to higher-confidence trades. </a:t>
            </a:r>
          </a:p>
          <a:p>
            <a:pPr marL="171450" indent="-171450">
              <a:buFont typeface="Arial" panose="020B0604020202020204" pitchFamily="34" charset="0"/>
              <a:buChar char="•"/>
            </a:pPr>
            <a:r>
              <a:rPr lang="en-US" strike="sngStrike" dirty="0"/>
              <a:t>To enhance reliability, I use a technical confirmation framework that validates model predictions using traditional indicators: </a:t>
            </a:r>
          </a:p>
          <a:p>
            <a:pPr marL="628650" lvl="1" indent="-171450">
              <a:buFont typeface="Arial" panose="020B0604020202020204" pitchFamily="34" charset="0"/>
              <a:buChar char="•"/>
            </a:pPr>
            <a:r>
              <a:rPr lang="en-US" strike="sngStrike" dirty="0"/>
              <a:t>Moving Averages (50 and 200-day), </a:t>
            </a:r>
          </a:p>
          <a:p>
            <a:pPr marL="628650" lvl="1" indent="-171450">
              <a:buFont typeface="Arial" panose="020B0604020202020204" pitchFamily="34" charset="0"/>
              <a:buChar char="•"/>
            </a:pPr>
            <a:r>
              <a:rPr lang="en-US" strike="sngStrike" dirty="0"/>
              <a:t>RSI,</a:t>
            </a:r>
          </a:p>
          <a:p>
            <a:pPr marL="628650" lvl="1" indent="-171450">
              <a:buFont typeface="Arial" panose="020B0604020202020204" pitchFamily="34" charset="0"/>
              <a:buChar char="•"/>
            </a:pPr>
            <a:r>
              <a:rPr lang="en-US" strike="sngStrike" dirty="0"/>
              <a:t>MACD, and </a:t>
            </a:r>
          </a:p>
          <a:p>
            <a:pPr marL="628650" lvl="1" indent="-171450">
              <a:buFont typeface="Arial" panose="020B0604020202020204" pitchFamily="34" charset="0"/>
              <a:buChar char="•"/>
            </a:pPr>
            <a:r>
              <a:rPr lang="en-US" strike="sngStrike" dirty="0"/>
              <a:t>Bollinger Bands. </a:t>
            </a:r>
          </a:p>
          <a:p>
            <a:pPr marL="171450" lvl="0" indent="-171450">
              <a:buFont typeface="Arial" panose="020B0604020202020204" pitchFamily="34" charset="0"/>
              <a:buChar char="•"/>
            </a:pPr>
            <a:r>
              <a:rPr lang="en-US" dirty="0"/>
              <a:t>This hybrid approach leverages both the pattern recognition capabilities of deep learning and the established reliability of technical analysis.</a:t>
            </a:r>
          </a:p>
          <a:p>
            <a:r>
              <a:rPr lang="en-US" dirty="0"/>
              <a:t>Risk management was implemented through three key protocols: </a:t>
            </a:r>
          </a:p>
          <a:p>
            <a:r>
              <a:rPr lang="en-US" dirty="0"/>
              <a:t>a fixed stop-loss at 2% below entry price to limit downside risk, a take-profit target at 5% above entry to secure gains, and a maximum holding period of 30 days to prevent capital from being tied up in non-performing positions. </a:t>
            </a:r>
          </a:p>
          <a:p>
            <a:r>
              <a:rPr lang="en-US" strike="sngStrike" dirty="0"/>
              <a:t>The strategy also incorporates market regime adaptation, </a:t>
            </a:r>
          </a:p>
          <a:p>
            <a:r>
              <a:rPr lang="en-US" strike="sngStrike" dirty="0"/>
              <a:t>adjusting parameters based on detected market conditions such as bull markets, bear markets, or sideways markets. </a:t>
            </a:r>
          </a:p>
          <a:p>
            <a:r>
              <a:rPr lang="en-US" dirty="0"/>
              <a:t>Performance evaluation used standard financial metrics including the </a:t>
            </a:r>
          </a:p>
          <a:p>
            <a:r>
              <a:rPr lang="en-US" dirty="0"/>
              <a:t>Sharpe Ratio to measure risk-adjusted returns</a:t>
            </a:r>
          </a:p>
          <a:p>
            <a:r>
              <a:rPr lang="en-US" dirty="0"/>
              <a:t>, Maximum Drawdown to quantify downside risk, </a:t>
            </a:r>
          </a:p>
          <a:p>
            <a:r>
              <a:rPr lang="en-US" dirty="0"/>
              <a:t>Win Rate to assess prediction accuracy, and Profit Factor to measure overall profitability. </a:t>
            </a:r>
          </a:p>
        </p:txBody>
      </p:sp>
      <p:sp>
        <p:nvSpPr>
          <p:cNvPr id="4" name="Slide Number Placeholder 3"/>
          <p:cNvSpPr>
            <a:spLocks noGrp="1"/>
          </p:cNvSpPr>
          <p:nvPr>
            <p:ph type="sldNum" sz="quarter" idx="5"/>
          </p:nvPr>
        </p:nvSpPr>
        <p:spPr/>
        <p:txBody>
          <a:bodyPr/>
          <a:lstStyle/>
          <a:p>
            <a:fld id="{214692B9-7039-462C-A37B-B0739A802539}" type="slidenum">
              <a:rPr lang="en-US" smtClean="0"/>
              <a:t>10</a:t>
            </a:fld>
            <a:endParaRPr lang="en-US"/>
          </a:p>
        </p:txBody>
      </p:sp>
    </p:spTree>
    <p:extLst>
      <p:ext uri="{BB962C8B-B14F-4D97-AF65-F5344CB8AC3E}">
        <p14:creationId xmlns:p14="http://schemas.microsoft.com/office/powerpoint/2010/main" val="984987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experimental results demonstrated the effectiveness of our hybrid approach across a range of top  20 S&amp;P 500 stocks. </a:t>
            </a:r>
          </a:p>
          <a:p>
            <a:pPr marL="171450" indent="-171450">
              <a:buFont typeface="Wingdings" panose="05000000000000000000" pitchFamily="2" charset="2"/>
              <a:buChar char="Ø"/>
            </a:pPr>
            <a:r>
              <a:rPr lang="en-US" dirty="0"/>
              <a:t>The standout performer was Walmart (WMT), which achieved an impressive 48.18% return with a 72.73% win rate and a remarkably low maximum drawdown of just 3.38%. </a:t>
            </a:r>
          </a:p>
          <a:p>
            <a:r>
              <a:rPr lang="en-US" dirty="0"/>
              <a:t>This exemplifies the model's ability to generate reliable trading signals for stable, large-cap stocks. </a:t>
            </a:r>
          </a:p>
          <a:p>
            <a:pPr marL="171450" indent="-171450">
              <a:buFont typeface="Wingdings" panose="05000000000000000000" pitchFamily="2" charset="2"/>
              <a:buChar char="Ø"/>
            </a:pPr>
            <a:r>
              <a:rPr lang="en-US" dirty="0"/>
              <a:t>Other strong performers included Mastercard (MA), which delivered a 19.45% risk-adjusted return with a 50% win rate. </a:t>
            </a:r>
          </a:p>
          <a:p>
            <a:pPr marL="171450" indent="-171450">
              <a:buFont typeface="Wingdings" panose="05000000000000000000" pitchFamily="2" charset="2"/>
              <a:buChar char="Ø"/>
            </a:pPr>
            <a:r>
              <a:rPr lang="en-US" dirty="0"/>
              <a:t>Looking at the portfolio as a whole, the average performance across all tested stocks was a 15.4% return with a </a:t>
            </a:r>
          </a:p>
          <a:p>
            <a:pPr marL="171450" indent="-171450">
              <a:buFont typeface="Wingdings" panose="05000000000000000000" pitchFamily="2" charset="2"/>
              <a:buChar char="Ø"/>
            </a:pPr>
            <a:r>
              <a:rPr lang="en-US" dirty="0"/>
              <a:t>Sharpe ratio of 1.85 </a:t>
            </a:r>
          </a:p>
          <a:p>
            <a:pPr marL="171450" indent="-171450">
              <a:buFont typeface="Wingdings" panose="05000000000000000000" pitchFamily="2" charset="2"/>
              <a:buChar char="Ø"/>
            </a:pPr>
            <a:r>
              <a:rPr lang="en-US" dirty="0"/>
              <a:t>and a win rate of 58.6%.</a:t>
            </a:r>
          </a:p>
          <a:p>
            <a:pPr marL="171450" indent="-171450">
              <a:buFont typeface="Wingdings" panose="05000000000000000000" pitchFamily="2" charset="2"/>
              <a:buChar char="Ø"/>
            </a:pPr>
            <a:r>
              <a:rPr lang="en-US" dirty="0"/>
              <a:t> </a:t>
            </a:r>
            <a:r>
              <a:rPr lang="en-US" strike="sngStrike" dirty="0"/>
              <a:t>These metrics compare favorably to both traditional technical analysis approaches and market benchmarks. The risk management protocols proved particularly effective, with top-performing stocks maintaining maximum drawdowns below 5%,highlighting the strategy's ability to control downside risk while capturing upside potential. </a:t>
            </a:r>
          </a:p>
          <a:p>
            <a:pPr marL="171450" indent="-171450">
              <a:buFont typeface="Wingdings" panose="05000000000000000000" pitchFamily="2" charset="2"/>
              <a:buChar char="Ø"/>
            </a:pPr>
            <a:r>
              <a:rPr lang="en-US" dirty="0"/>
              <a:t>Analysis of performance across different market conditions revealed better results in stable market environments compared to </a:t>
            </a:r>
          </a:p>
          <a:p>
            <a:pPr marL="171450" indent="-171450">
              <a:buFont typeface="Wingdings" panose="05000000000000000000" pitchFamily="2" charset="2"/>
              <a:buChar char="Ø"/>
            </a:pPr>
            <a:r>
              <a:rPr lang="en-US" dirty="0"/>
              <a:t>highly volatile periods, suggesting opportunities for further optimization in high-volatility scenarios. </a:t>
            </a:r>
          </a:p>
          <a:p>
            <a:pPr marL="171450" indent="-171450">
              <a:buFont typeface="Wingdings" panose="05000000000000000000" pitchFamily="2" charset="2"/>
              <a:buChar char="Ø"/>
            </a:pPr>
            <a:r>
              <a:rPr lang="en-US" dirty="0"/>
              <a:t>Perhaps the most surprising finding was related to trading frequency: selective trading strategies with fewer trades (10-15 over the test period) significantly outperformed high-frequency approaches with 40+ trades. </a:t>
            </a:r>
          </a:p>
          <a:p>
            <a:pPr marL="171450" indent="-171450">
              <a:buFont typeface="Wingdings" panose="05000000000000000000" pitchFamily="2" charset="2"/>
              <a:buChar char="Ø"/>
            </a:pPr>
            <a:r>
              <a:rPr lang="en-US" dirty="0"/>
              <a:t>This contradicts the common assumption that more frequent trading leads to higher returns and suggests that focusing on high-quality signals is more important than trading volume. The performance metrics heatmap visualizes these results across multiple stocks and metrics, providing a comprehensive view of strategy performance.</a:t>
            </a:r>
          </a:p>
        </p:txBody>
      </p:sp>
      <p:sp>
        <p:nvSpPr>
          <p:cNvPr id="4" name="Slide Number Placeholder 3"/>
          <p:cNvSpPr>
            <a:spLocks noGrp="1"/>
          </p:cNvSpPr>
          <p:nvPr>
            <p:ph type="sldNum" sz="quarter" idx="5"/>
          </p:nvPr>
        </p:nvSpPr>
        <p:spPr/>
        <p:txBody>
          <a:bodyPr/>
          <a:lstStyle/>
          <a:p>
            <a:fld id="{214692B9-7039-462C-A37B-B0739A802539}" type="slidenum">
              <a:rPr lang="en-US" smtClean="0"/>
              <a:t>11</a:t>
            </a:fld>
            <a:endParaRPr lang="en-US"/>
          </a:p>
        </p:txBody>
      </p:sp>
    </p:spTree>
    <p:extLst>
      <p:ext uri="{BB962C8B-B14F-4D97-AF65-F5344CB8AC3E}">
        <p14:creationId xmlns:p14="http://schemas.microsoft.com/office/powerpoint/2010/main" val="343606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Deeper analysis of the performance results revealed several important patterns and relationships. </a:t>
            </a:r>
          </a:p>
          <a:p>
            <a:r>
              <a:rPr lang="en-US" dirty="0"/>
              <a:t>Compared to our baseline strategy using traditional technical analysis alone, </a:t>
            </a:r>
          </a:p>
          <a:p>
            <a:endParaRPr lang="en-US" dirty="0"/>
          </a:p>
          <a:p>
            <a:r>
              <a:rPr lang="en-US" dirty="0"/>
              <a:t>the hybrid approach outperformed by a substantial 12.3% while simultaneously maintaining lower volatility, demonstrating the value of integrating deep learning with established technical methods. </a:t>
            </a:r>
          </a:p>
          <a:p>
            <a:r>
              <a:rPr lang="en-US" dirty="0"/>
              <a:t>When analyzing performance by stock category, we found that large-cap retail stocks like Walmart and financial sector stocks like Mastercard and JPMorgan Chase showed the strongest and most consistent performance. </a:t>
            </a:r>
          </a:p>
          <a:p>
            <a:endParaRPr lang="en-US" dirty="0"/>
          </a:p>
          <a:p>
            <a:r>
              <a:rPr lang="en-US" dirty="0"/>
              <a:t>In contrast, the technology sector presented challenges, with high-volatility stocks like NVIDIA showing mixed results—a negative 21.65% return and a low win rate of 31.82%. </a:t>
            </a:r>
          </a:p>
          <a:p>
            <a:r>
              <a:rPr lang="en-US" dirty="0"/>
              <a:t>This suggests that the model may require sector-specific optimization or additional features to handle the unique characteristics of technology stocks.</a:t>
            </a:r>
          </a:p>
          <a:p>
            <a:endParaRPr lang="en-US" dirty="0"/>
          </a:p>
          <a:p>
            <a:r>
              <a:rPr lang="en-US" dirty="0"/>
              <a:t>One of the most striking findings was the negative correlation between trading frequency and performance. </a:t>
            </a:r>
          </a:p>
          <a:p>
            <a:r>
              <a:rPr lang="en-US" dirty="0"/>
              <a:t>NVIDIA, with 44 trades, produced a negative 21.65% return, while Walmart, with just 11 trades, achieved a positive 48.18% return. </a:t>
            </a:r>
          </a:p>
          <a:p>
            <a:r>
              <a:rPr lang="en-US" dirty="0"/>
              <a:t>This inverse relationship was consistent across the dataset and challenges conventional wisdom about algorithmic trading. </a:t>
            </a:r>
          </a:p>
        </p:txBody>
      </p:sp>
      <p:sp>
        <p:nvSpPr>
          <p:cNvPr id="4" name="Slide Number Placeholder 3"/>
          <p:cNvSpPr>
            <a:spLocks noGrp="1"/>
          </p:cNvSpPr>
          <p:nvPr>
            <p:ph type="sldNum" sz="quarter" idx="5"/>
          </p:nvPr>
        </p:nvSpPr>
        <p:spPr/>
        <p:txBody>
          <a:bodyPr/>
          <a:lstStyle/>
          <a:p>
            <a:fld id="{214692B9-7039-462C-A37B-B0739A802539}" type="slidenum">
              <a:rPr lang="en-US" smtClean="0"/>
              <a:t>12</a:t>
            </a:fld>
            <a:endParaRPr lang="en-US"/>
          </a:p>
        </p:txBody>
      </p:sp>
    </p:spTree>
    <p:extLst>
      <p:ext uri="{BB962C8B-B14F-4D97-AF65-F5344CB8AC3E}">
        <p14:creationId xmlns:p14="http://schemas.microsoft.com/office/powerpoint/2010/main" val="3826110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findings from this research provide practical insights for implementing hybrid deep learning models in real-world trading scenarios.</a:t>
            </a:r>
          </a:p>
          <a:p>
            <a:pPr marL="171450" indent="-171450">
              <a:buFont typeface="Wingdings" panose="05000000000000000000" pitchFamily="2" charset="2"/>
              <a:buChar char="Ø"/>
            </a:pPr>
            <a:r>
              <a:rPr lang="en-US" dirty="0"/>
              <a:t>First, regarding trading frequency, our results clearly demonstrate that quality trumps quantity. </a:t>
            </a:r>
          </a:p>
          <a:p>
            <a:pPr marL="628650" lvl="1" indent="-171450">
              <a:buFont typeface="Wingdings" panose="05000000000000000000" pitchFamily="2" charset="2"/>
              <a:buChar char="Ø"/>
            </a:pPr>
            <a:r>
              <a:rPr lang="en-US" dirty="0"/>
              <a:t>Selective trading approaches with just 10-15 well-chosen trades significantly outperformed high-frequency strategies with 40+ trades. This suggests that focusing on high-confidence signals and being patient for optimal entry points is more effective than frequent trading.</a:t>
            </a:r>
          </a:p>
          <a:p>
            <a:pPr marL="171450" indent="-171450">
              <a:buFont typeface="Wingdings" panose="05000000000000000000" pitchFamily="2" charset="2"/>
              <a:buChar char="Ø"/>
            </a:pPr>
            <a:r>
              <a:rPr lang="en-US" dirty="0"/>
              <a:t>Second, stock selection proved critical to performance. Large-cap stocks with stable characteristics, particularly in the retail and financial sectors like Walmart, Mastercard, and JPMorgan Chase, delivered the most consistent results. These stocks typically have lower volatility, higher liquidity, and more predictable behavior than technology stocks, which showed more variable performance.</a:t>
            </a:r>
          </a:p>
          <a:p>
            <a:pPr marL="171450" indent="-171450">
              <a:buFont typeface="Wingdings" panose="05000000000000000000" pitchFamily="2" charset="2"/>
              <a:buChar char="Ø"/>
            </a:pPr>
            <a:r>
              <a:rPr lang="en-US" dirty="0"/>
              <a:t>Third, the attention mechanism component of our model was particularly valuable, successfully identifying the most important temporal patterns and market regime shifts. This helped the model adapt to changing market conditions and focus on the most relevant features at different times.</a:t>
            </a:r>
          </a:p>
          <a:p>
            <a:pPr marL="171450" indent="-171450">
              <a:buFont typeface="Wingdings" panose="05000000000000000000" pitchFamily="2" charset="2"/>
              <a:buChar char="Ø"/>
            </a:pPr>
            <a:r>
              <a:rPr lang="en-US" dirty="0"/>
              <a:t>Fourth, the implementation of SMOTE for handling class imbalance dramatically improved the model's ability to identify profitable trading opportunities by preventing bias toward the majority class.</a:t>
            </a:r>
          </a:p>
          <a:p>
            <a:pPr marL="171450" indent="-171450">
              <a:buFont typeface="Wingdings" panose="05000000000000000000" pitchFamily="2" charset="2"/>
              <a:buChar char="Ø"/>
            </a:pPr>
            <a:r>
              <a:rPr lang="en-US" dirty="0"/>
              <a:t>Fifth, our risk management approach, combining confidence-based position sizing with adaptive stop-losses, was crucial for maintaining low drawdowns even during market turbulence. </a:t>
            </a:r>
          </a:p>
          <a:p>
            <a:pPr marL="171450" indent="-171450">
              <a:buFont typeface="Wingdings" panose="05000000000000000000" pitchFamily="2" charset="2"/>
              <a:buChar char="Ø"/>
            </a:pPr>
            <a:r>
              <a:rPr lang="en-US" dirty="0"/>
              <a:t>Finally, the integration of model predictions with traditional technical indicators produced more robust trading signals than either approach alone, </a:t>
            </a:r>
          </a:p>
          <a:p>
            <a:pPr marL="171450" indent="-171450">
              <a:buFont typeface="Wingdings" panose="05000000000000000000" pitchFamily="2" charset="2"/>
              <a:buChar char="Ø"/>
            </a:pPr>
            <a:r>
              <a:rPr lang="en-US" dirty="0"/>
              <a:t>highlighting the value of this hybrid methodology. This chart shows the cumulative return comparison for Walmart, illustrating the substantial outperformance of our approach compared to both the market benchmark and traditional technical analysis.</a:t>
            </a:r>
          </a:p>
        </p:txBody>
      </p:sp>
      <p:sp>
        <p:nvSpPr>
          <p:cNvPr id="4" name="Slide Number Placeholder 3"/>
          <p:cNvSpPr>
            <a:spLocks noGrp="1"/>
          </p:cNvSpPr>
          <p:nvPr>
            <p:ph type="sldNum" sz="quarter" idx="5"/>
          </p:nvPr>
        </p:nvSpPr>
        <p:spPr/>
        <p:txBody>
          <a:bodyPr/>
          <a:lstStyle/>
          <a:p>
            <a:fld id="{214692B9-7039-462C-A37B-B0739A802539}" type="slidenum">
              <a:rPr lang="en-US" smtClean="0"/>
              <a:t>13</a:t>
            </a:fld>
            <a:endParaRPr lang="en-US"/>
          </a:p>
        </p:txBody>
      </p:sp>
    </p:spTree>
    <p:extLst>
      <p:ext uri="{BB962C8B-B14F-4D97-AF65-F5344CB8AC3E}">
        <p14:creationId xmlns:p14="http://schemas.microsoft.com/office/powerpoint/2010/main" val="284555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results of this research are promising, it's important to acknowledge several limitations and areas for future improvement.</a:t>
            </a:r>
          </a:p>
          <a:p>
            <a:pPr marL="171450" indent="-171450">
              <a:buFont typeface="Arial" panose="020B0604020202020204" pitchFamily="34" charset="0"/>
              <a:buChar char="•"/>
            </a:pPr>
            <a:r>
              <a:rPr lang="en-US" dirty="0"/>
              <a:t>First, the model shows market condition sensitivity, with variable performance across different market regimes. Performance was strongest in stable, trending markets but less reliable during highly volatile periods or rapid regime shifts. This suggests the need for regime-specific models or adaptive parameters that can adjust to changing market conditions in real-time.</a:t>
            </a:r>
          </a:p>
          <a:p>
            <a:pPr marL="171450" indent="-171450">
              <a:buFont typeface="Arial" panose="020B0604020202020204" pitchFamily="34" charset="0"/>
              <a:buChar char="•"/>
            </a:pPr>
            <a:r>
              <a:rPr lang="en-US" dirty="0"/>
              <a:t>Second, model complexity introduces challenges related to potential overfitting in certain market conditions. The hybrid architecture, while powerful, contains many parameters that require regular recalibration as market dynamics evolve.</a:t>
            </a:r>
          </a:p>
          <a:p>
            <a:pPr marL="171450" indent="-171450">
              <a:buFont typeface="Arial" panose="020B0604020202020204" pitchFamily="34" charset="0"/>
              <a:buChar char="•"/>
            </a:pPr>
            <a:r>
              <a:rPr lang="en-US" dirty="0"/>
              <a:t>Third, volatility challenges were evident in the limited effectiveness of the approach when applied to high-volatility stocks like those in the technology sector, as well as during extreme market conditions such as the COVID-19 crash.</a:t>
            </a:r>
          </a:p>
          <a:p>
            <a:pPr marL="171450" indent="-171450">
              <a:buFont typeface="Arial" panose="020B0604020202020204" pitchFamily="34" charset="0"/>
              <a:buChar char="•"/>
            </a:pPr>
            <a:r>
              <a:rPr lang="en-US" dirty="0"/>
              <a:t>Fourth, trading volume constraints affected some stocks with insufficient trading activity for reliable signal generation, limiting the universe of applicable. </a:t>
            </a:r>
          </a:p>
          <a:p>
            <a:pPr marL="171450" indent="-171450">
              <a:buFont typeface="Arial" panose="020B0604020202020204" pitchFamily="34" charset="0"/>
              <a:buChar char="•"/>
            </a:pPr>
            <a:r>
              <a:rPr lang="en-US" dirty="0"/>
              <a:t>Fifth, risk management involves inherent trade-offs between return potential and risk control, with more aggressive settings potentially yielding higher returns but also higher drawdowns. </a:t>
            </a:r>
          </a:p>
          <a:p>
            <a:r>
              <a:rPr lang="en-US" dirty="0"/>
              <a:t>Future research directions should address these limitations through enhanced market regime detection techniques that can more accurately identify and adapt to changing market conditions, </a:t>
            </a:r>
          </a:p>
          <a:p>
            <a:r>
              <a:rPr lang="en-US" dirty="0"/>
              <a:t>adaptive parameter optimization that dynamically adjusts model parameters based on current market characteristics, and the integration of additional data sources such as sentiment analysis and alternative data to capture aspects of market behavior not reflected in price and volume alone. </a:t>
            </a:r>
          </a:p>
        </p:txBody>
      </p:sp>
      <p:sp>
        <p:nvSpPr>
          <p:cNvPr id="4" name="Slide Number Placeholder 3"/>
          <p:cNvSpPr>
            <a:spLocks noGrp="1"/>
          </p:cNvSpPr>
          <p:nvPr>
            <p:ph type="sldNum" sz="quarter" idx="5"/>
          </p:nvPr>
        </p:nvSpPr>
        <p:spPr/>
        <p:txBody>
          <a:bodyPr/>
          <a:lstStyle/>
          <a:p>
            <a:fld id="{214692B9-7039-462C-A37B-B0739A802539}" type="slidenum">
              <a:rPr lang="en-US" smtClean="0"/>
              <a:t>14</a:t>
            </a:fld>
            <a:endParaRPr lang="en-US"/>
          </a:p>
        </p:txBody>
      </p:sp>
    </p:spTree>
    <p:extLst>
      <p:ext uri="{BB962C8B-B14F-4D97-AF65-F5344CB8AC3E}">
        <p14:creationId xmlns:p14="http://schemas.microsoft.com/office/powerpoint/2010/main" val="275298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research demonstrates that a hybrid CNN-</a:t>
            </a:r>
            <a:r>
              <a:rPr lang="en-US" dirty="0" err="1"/>
              <a:t>BiLSTM</a:t>
            </a:r>
            <a:r>
              <a:rPr lang="en-US" dirty="0"/>
              <a:t> model with an attention mechanism can significantly enhance trading signal generation compared to traditional technical analysis methods. </a:t>
            </a:r>
          </a:p>
          <a:p>
            <a:pPr marL="171450" indent="-171450">
              <a:buFont typeface="Arial" panose="020B0604020202020204" pitchFamily="34" charset="0"/>
              <a:buChar char="•"/>
            </a:pPr>
            <a:r>
              <a:rPr lang="en-US" dirty="0"/>
              <a:t>The empirical results show that this approach delivers superior risk-adjusted returns while maintaining lower drawdowns. The best results were achieved in stable, large-cap stocks such as Walmart, which produced an impressive 48.18% return with a 72.73% win rate and a minimal 3.38% maximum drawdown. </a:t>
            </a:r>
          </a:p>
          <a:p>
            <a:pPr marL="171450" indent="-171450">
              <a:buFont typeface="Arial" panose="020B0604020202020204" pitchFamily="34" charset="0"/>
              <a:buChar char="•"/>
            </a:pPr>
            <a:r>
              <a:rPr lang="en-US" dirty="0"/>
              <a:t>One of the most significant findings was that a selective trading strategy executing only 10-15 high-quality trades consistently outperformed high-frequency approaches with more frequent trading. </a:t>
            </a:r>
          </a:p>
          <a:p>
            <a:pPr marL="171450" indent="-171450">
              <a:buFont typeface="Arial" panose="020B0604020202020204" pitchFamily="34" charset="0"/>
              <a:buChar char="•"/>
            </a:pPr>
            <a:r>
              <a:rPr lang="en-US" dirty="0"/>
              <a:t>This challenges conventional wisdom in algorithmic trading and suggests that model confidence and signal quality should be prioritized over trading volume. </a:t>
            </a:r>
          </a:p>
          <a:p>
            <a:pPr marL="171450" indent="-171450">
              <a:buFont typeface="Arial" panose="020B0604020202020204" pitchFamily="34" charset="0"/>
              <a:buChar char="•"/>
            </a:pPr>
            <a:r>
              <a:rPr lang="en-US" dirty="0"/>
              <a:t>The integration of deep learning predictions with traditional technical analysis indicators proved particularly effective, producing more robust trading signals than either approach alone. </a:t>
            </a:r>
          </a:p>
          <a:p>
            <a:pPr marL="171450" indent="-171450">
              <a:buFont typeface="Arial" panose="020B0604020202020204" pitchFamily="34" charset="0"/>
              <a:buChar char="•"/>
            </a:pPr>
            <a:r>
              <a:rPr lang="en-US" dirty="0"/>
              <a:t>This hybrid methodology leverages the pattern recognition capabilities of neural networks while maintaining the interpretability and reliability of established technical indicators. </a:t>
            </a:r>
          </a:p>
          <a:p>
            <a:pPr marL="171450" indent="-171450">
              <a:buFont typeface="Arial" panose="020B0604020202020204" pitchFamily="34" charset="0"/>
              <a:buChar char="•"/>
            </a:pPr>
            <a:r>
              <a:rPr lang="en-US" dirty="0"/>
              <a:t>Additionally, the SMOTE balancing technique successfully addressed class imbalance issues in trading signal generation, dramatically improving the model's ability to identify profitable opportunities. </a:t>
            </a:r>
          </a:p>
          <a:p>
            <a:pPr marL="171450" indent="-171450">
              <a:buFont typeface="Arial" panose="020B0604020202020204" pitchFamily="34" charset="0"/>
              <a:buChar char="•"/>
            </a:pPr>
            <a:r>
              <a:rPr lang="en-US" dirty="0"/>
              <a:t>Based on these findings, I recommend implementing this hybrid model with a selective focus on stable large-cap stocks, particularly in the retail and financial sectors, while avoiding highly volatile technology stocks.</a:t>
            </a:r>
          </a:p>
          <a:p>
            <a:pPr marL="171450" indent="-171450">
              <a:buFont typeface="Arial" panose="020B0604020202020204" pitchFamily="34" charset="0"/>
              <a:buChar char="•"/>
            </a:pPr>
            <a:r>
              <a:rPr lang="en-US" dirty="0"/>
              <a:t> Practitioners should emphasize quality over quantity in trade execution, waiting for high-confidence signals rather than trading frequently.</a:t>
            </a:r>
          </a:p>
          <a:p>
            <a:r>
              <a:rPr lang="en-US" dirty="0"/>
              <a:t> </a:t>
            </a:r>
          </a:p>
          <a:p>
            <a:r>
              <a:rPr lang="en-US" dirty="0"/>
              <a:t>Finally, maintaining strict risk management protocols, including position sizing based on model confidence and appropriate stop-loss levels, is crucial for controlling drawdowns and achieving consistent returns. </a:t>
            </a:r>
          </a:p>
          <a:p>
            <a:r>
              <a:rPr lang="en-US" dirty="0"/>
              <a:t>This performance dashboard summary visualizes the key metrics across different stocks and strategies, highlighting the effectiveness of our hybrid approach.</a:t>
            </a:r>
          </a:p>
        </p:txBody>
      </p:sp>
      <p:sp>
        <p:nvSpPr>
          <p:cNvPr id="4" name="Slide Number Placeholder 3"/>
          <p:cNvSpPr>
            <a:spLocks noGrp="1"/>
          </p:cNvSpPr>
          <p:nvPr>
            <p:ph type="sldNum" sz="quarter" idx="5"/>
          </p:nvPr>
        </p:nvSpPr>
        <p:spPr/>
        <p:txBody>
          <a:bodyPr/>
          <a:lstStyle/>
          <a:p>
            <a:fld id="{214692B9-7039-462C-A37B-B0739A802539}" type="slidenum">
              <a:rPr lang="en-US" smtClean="0"/>
              <a:t>15</a:t>
            </a:fld>
            <a:endParaRPr lang="en-US"/>
          </a:p>
        </p:txBody>
      </p:sp>
    </p:spTree>
    <p:extLst>
      <p:ext uri="{BB962C8B-B14F-4D97-AF65-F5344CB8AC3E}">
        <p14:creationId xmlns:p14="http://schemas.microsoft.com/office/powerpoint/2010/main" val="955813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builds upon a substantial body of literature in the fields of deep </a:t>
            </a:r>
            <a:r>
              <a:rPr lang="en-US" dirty="0" err="1"/>
              <a:t>learning,financial</a:t>
            </a:r>
            <a:r>
              <a:rPr lang="en-US" dirty="0"/>
              <a:t> time series analysis, and algorithmic trading.</a:t>
            </a:r>
          </a:p>
          <a:p>
            <a:r>
              <a:rPr lang="en-US" strike="sngStrike" dirty="0"/>
              <a:t>Huang, Chai, and Cho's 2020 review provided a comprehensive classification of deep learning applications in finance and banking,</a:t>
            </a:r>
          </a:p>
          <a:p>
            <a:r>
              <a:rPr lang="en-US" strike="sngStrike" dirty="0"/>
              <a:t>establishing the theoretical foundation for this work. </a:t>
            </a:r>
          </a:p>
          <a:p>
            <a:r>
              <a:rPr lang="en-US" strike="sngStrike" dirty="0"/>
              <a:t>Shah, Vaidya, and Shah's 2022 paper specifically reviewed hybrid deep learning approaches for stock prediction, </a:t>
            </a:r>
          </a:p>
          <a:p>
            <a:r>
              <a:rPr lang="en-US" strike="sngStrike" dirty="0"/>
              <a:t>highlighting the advantages of combining different neural network architectures. </a:t>
            </a:r>
          </a:p>
          <a:p>
            <a:r>
              <a:rPr lang="en-US" strike="sngStrike" dirty="0"/>
              <a:t>Sezer, </a:t>
            </a:r>
            <a:r>
              <a:rPr lang="en-US" strike="sngStrike" dirty="0" err="1"/>
              <a:t>Gudelek</a:t>
            </a:r>
            <a:r>
              <a:rPr lang="en-US" strike="sngStrike" dirty="0"/>
              <a:t>, and </a:t>
            </a:r>
            <a:r>
              <a:rPr lang="en-US" strike="sngStrike" dirty="0" err="1"/>
              <a:t>Ozbayoglu's</a:t>
            </a:r>
            <a:r>
              <a:rPr lang="en-US" strike="sngStrike" dirty="0"/>
              <a:t> 2020 systematic literature review of financial time series forecasting with deep </a:t>
            </a:r>
          </a:p>
          <a:p>
            <a:r>
              <a:rPr lang="en-US" strike="sngStrike" dirty="0"/>
              <a:t>learning offered valuable insights into methodology and evaluation frameworks. </a:t>
            </a:r>
          </a:p>
          <a:p>
            <a:r>
              <a:rPr lang="en-US" strike="sngStrike" dirty="0"/>
              <a:t>Wu and colleagues' 2023 research on graph-based CNN-LSTM stock price prediction with leading indicators informed our approach to feature engineering and model architecture. </a:t>
            </a:r>
          </a:p>
          <a:p>
            <a:r>
              <a:rPr lang="en-US" strike="sngStrike" dirty="0"/>
              <a:t>Finally, Saud and Shakya's 2024 work on intelligent stock trading strategies using LSTM networks provided important benchmarks for performance comparison.</a:t>
            </a:r>
          </a:p>
          <a:p>
            <a:r>
              <a:rPr lang="en-US" dirty="0"/>
              <a:t>These references, along with many others cited in the full paper, contribute to the theoretical and methodological framework of this research, positioning it within the broader context of advanced analytical approaches to financial markets.</a:t>
            </a:r>
          </a:p>
        </p:txBody>
      </p:sp>
      <p:sp>
        <p:nvSpPr>
          <p:cNvPr id="4" name="Slide Number Placeholder 3"/>
          <p:cNvSpPr>
            <a:spLocks noGrp="1"/>
          </p:cNvSpPr>
          <p:nvPr>
            <p:ph type="sldNum" sz="quarter" idx="5"/>
          </p:nvPr>
        </p:nvSpPr>
        <p:spPr/>
        <p:txBody>
          <a:bodyPr/>
          <a:lstStyle/>
          <a:p>
            <a:fld id="{214692B9-7039-462C-A37B-B0739A802539}" type="slidenum">
              <a:rPr lang="en-US" smtClean="0"/>
              <a:t>16</a:t>
            </a:fld>
            <a:endParaRPr lang="en-US"/>
          </a:p>
        </p:txBody>
      </p:sp>
    </p:spTree>
    <p:extLst>
      <p:ext uri="{BB962C8B-B14F-4D97-AF65-F5344CB8AC3E}">
        <p14:creationId xmlns:p14="http://schemas.microsoft.com/office/powerpoint/2010/main" val="3018893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express my sincere gratitude to several individuals and organizations who made this research possible.</a:t>
            </a:r>
          </a:p>
          <a:p>
            <a:r>
              <a:rPr lang="en-US" dirty="0"/>
              <a:t>First, I want to thank my project advisor, Dr Q whose guidance, expertise, and feedback were invaluable throughout the research process. </a:t>
            </a:r>
          </a:p>
          <a:p>
            <a:r>
              <a:rPr lang="en-US" dirty="0"/>
              <a:t>Their insights into both the theoretical foundations and practical applications of deep learning in finance significantly strengthened this work. </a:t>
            </a:r>
          </a:p>
          <a:p>
            <a:r>
              <a:rPr lang="en-US" dirty="0"/>
              <a:t>I also want to acknowledge the support of the University of North Texas Advanced Data Analytics Department, which provided the resources, academic environment, and technical infrastructure necessary for conducting this research. This project benefited from AI research assistance tools, including Claude 3.5 Sonnet from Anthropic and GitHub Copilot, </a:t>
            </a:r>
          </a:p>
          <a:p>
            <a:r>
              <a:rPr lang="en-US" dirty="0"/>
              <a:t>which helped with data analysis, code development, and manuscript preparation. The data for this research was sourced primarily from the Yahoo Finance API and Alpha Vantage API, and I appreciate the accessibility and quality of these data sources. Finally, I want to thank my fellow students and colleagues who provided feedback, engaged in constructive discussions, and contributed to the refinement of ideas presented in this research.</a:t>
            </a:r>
          </a:p>
        </p:txBody>
      </p:sp>
      <p:sp>
        <p:nvSpPr>
          <p:cNvPr id="4" name="Slide Number Placeholder 3"/>
          <p:cNvSpPr>
            <a:spLocks noGrp="1"/>
          </p:cNvSpPr>
          <p:nvPr>
            <p:ph type="sldNum" sz="quarter" idx="5"/>
          </p:nvPr>
        </p:nvSpPr>
        <p:spPr/>
        <p:txBody>
          <a:bodyPr/>
          <a:lstStyle/>
          <a:p>
            <a:fld id="{214692B9-7039-462C-A37B-B0739A802539}" type="slidenum">
              <a:rPr lang="en-US" smtClean="0"/>
              <a:t>17</a:t>
            </a:fld>
            <a:endParaRPr lang="en-US"/>
          </a:p>
        </p:txBody>
      </p:sp>
    </p:spTree>
    <p:extLst>
      <p:ext uri="{BB962C8B-B14F-4D97-AF65-F5344CB8AC3E}">
        <p14:creationId xmlns:p14="http://schemas.microsoft.com/office/powerpoint/2010/main" val="4146784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your attention and engagement during this presentation. </a:t>
            </a:r>
          </a:p>
          <a:p>
            <a:r>
              <a:rPr lang="en-US" dirty="0"/>
              <a:t>I hope this research has provided valuable insights into the application of hybrid deep learning models for trading signal generation. </a:t>
            </a:r>
          </a:p>
          <a:p>
            <a:r>
              <a:rPr lang="en-US" dirty="0"/>
              <a:t>I'm now happy to open the floor for questions and discussion. I'm particularly prepared to discuss the practical implementation considerations of the model, </a:t>
            </a:r>
          </a:p>
          <a:p>
            <a:r>
              <a:rPr lang="en-US" dirty="0"/>
              <a:t>including computational requirements and integration with existing trading systems; the significance of the attention mechanism in improving prediction accuracy and adaptability; </a:t>
            </a:r>
          </a:p>
          <a:p>
            <a:r>
              <a:rPr lang="en-US" dirty="0"/>
              <a:t>risk management considerations and how they can be customized for different investment objectives; and future research directions that could further enhance this approach. </a:t>
            </a:r>
          </a:p>
          <a:p>
            <a:r>
              <a:rPr lang="en-US" dirty="0"/>
              <a:t>If you have questions about specific aspects of the methodology, results, or implications, I'd be delighted to address them. For those interested in following up after today's presentation, </a:t>
            </a:r>
          </a:p>
          <a:p>
            <a:r>
              <a:rPr lang="en-US" dirty="0"/>
              <a:t>my contact information is displayed here. Thank you again for your time and attention.</a:t>
            </a:r>
          </a:p>
        </p:txBody>
      </p:sp>
      <p:sp>
        <p:nvSpPr>
          <p:cNvPr id="4" name="Slide Number Placeholder 3"/>
          <p:cNvSpPr>
            <a:spLocks noGrp="1"/>
          </p:cNvSpPr>
          <p:nvPr>
            <p:ph type="sldNum" sz="quarter" idx="5"/>
          </p:nvPr>
        </p:nvSpPr>
        <p:spPr/>
        <p:txBody>
          <a:bodyPr/>
          <a:lstStyle/>
          <a:p>
            <a:fld id="{214692B9-7039-462C-A37B-B0739A802539}" type="slidenum">
              <a:rPr lang="en-US" smtClean="0"/>
              <a:t>18</a:t>
            </a:fld>
            <a:endParaRPr lang="en-US"/>
          </a:p>
        </p:txBody>
      </p:sp>
    </p:spTree>
    <p:extLst>
      <p:ext uri="{BB962C8B-B14F-4D97-AF65-F5344CB8AC3E}">
        <p14:creationId xmlns:p14="http://schemas.microsoft.com/office/powerpoint/2010/main" val="412796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Here's an overview of what we'll cover today. </a:t>
            </a:r>
          </a:p>
          <a:p>
            <a:pPr marL="628650" lvl="1" indent="-171450">
              <a:buFont typeface="Wingdings" panose="05000000000000000000" pitchFamily="2" charset="2"/>
              <a:buChar char="Ø"/>
            </a:pPr>
            <a:r>
              <a:rPr lang="en-US" dirty="0"/>
              <a:t>We'll begin with the problem statement that motivated this research, </a:t>
            </a:r>
          </a:p>
          <a:p>
            <a:pPr marL="628650" lvl="1" indent="-171450">
              <a:buFont typeface="Wingdings" panose="05000000000000000000" pitchFamily="2" charset="2"/>
              <a:buChar char="Ø"/>
            </a:pPr>
            <a:r>
              <a:rPr lang="en-US" dirty="0"/>
              <a:t>followed by the specific research questions I sought to answer.</a:t>
            </a:r>
          </a:p>
          <a:p>
            <a:pPr marL="628650" lvl="1" indent="-171450">
              <a:buFont typeface="Wingdings" panose="05000000000000000000" pitchFamily="2" charset="2"/>
              <a:buChar char="Ø"/>
            </a:pPr>
            <a:r>
              <a:rPr lang="en-US" dirty="0"/>
              <a:t> I'll then highlight key findings from the literature that informed my approach. </a:t>
            </a:r>
          </a:p>
          <a:p>
            <a:pPr marL="171450" lvl="0" indent="-171450">
              <a:buFont typeface="Wingdings" panose="05000000000000000000" pitchFamily="2" charset="2"/>
              <a:buChar char="Ø"/>
            </a:pPr>
            <a:r>
              <a:rPr lang="en-US" dirty="0"/>
              <a:t>The core of the presentation will focus on the methodology, including data collection, model architecture, and trading strategy implementation. </a:t>
            </a:r>
          </a:p>
          <a:p>
            <a:pPr marL="628650" lvl="1" indent="-171450">
              <a:buFont typeface="Wingdings" panose="05000000000000000000" pitchFamily="2" charset="2"/>
              <a:buChar char="Ø"/>
            </a:pPr>
            <a:r>
              <a:rPr lang="en-US" dirty="0"/>
              <a:t>We'll examine the experimental results in detail, analyzing performance across different stocks and market conditions.</a:t>
            </a:r>
          </a:p>
          <a:p>
            <a:pPr marL="628650" lvl="1" indent="-171450">
              <a:buFont typeface="Wingdings" panose="05000000000000000000" pitchFamily="2" charset="2"/>
              <a:buChar char="Ø"/>
            </a:pPr>
            <a:r>
              <a:rPr lang="en-US" dirty="0"/>
              <a:t> I'll share key insights for practical implementation and discuss limitations of the current approach.</a:t>
            </a:r>
          </a:p>
          <a:p>
            <a:pPr marL="171450" lvl="0" indent="-171450">
              <a:buFont typeface="Wingdings" panose="05000000000000000000" pitchFamily="2" charset="2"/>
              <a:buChar char="Ø"/>
            </a:pPr>
            <a:r>
              <a:rPr lang="en-US" dirty="0"/>
              <a:t> Finally, we'll conclude with recommendations for both researchers and practitioners in this field. </a:t>
            </a:r>
          </a:p>
          <a:p>
            <a:pPr marL="1543050" lvl="3" indent="-171450">
              <a:buFont typeface="Wingdings" panose="05000000000000000000" pitchFamily="2" charset="2"/>
              <a:buChar char="Ø"/>
            </a:pPr>
            <a:r>
              <a:rPr lang="en-US" dirty="0"/>
              <a:t>Let's start with the introduction.</a:t>
            </a:r>
          </a:p>
        </p:txBody>
      </p:sp>
      <p:sp>
        <p:nvSpPr>
          <p:cNvPr id="4" name="Slide Number Placeholder 3"/>
          <p:cNvSpPr>
            <a:spLocks noGrp="1"/>
          </p:cNvSpPr>
          <p:nvPr>
            <p:ph type="sldNum" sz="quarter" idx="5"/>
          </p:nvPr>
        </p:nvSpPr>
        <p:spPr/>
        <p:txBody>
          <a:bodyPr/>
          <a:lstStyle/>
          <a:p>
            <a:fld id="{214692B9-7039-462C-A37B-B0739A802539}" type="slidenum">
              <a:rPr lang="en-US" smtClean="0"/>
              <a:t>2</a:t>
            </a:fld>
            <a:endParaRPr lang="en-US"/>
          </a:p>
        </p:txBody>
      </p:sp>
    </p:spTree>
    <p:extLst>
      <p:ext uri="{BB962C8B-B14F-4D97-AF65-F5344CB8AC3E}">
        <p14:creationId xmlns:p14="http://schemas.microsoft.com/office/powerpoint/2010/main" val="2867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financial markets present a challenging environment for </a:t>
            </a:r>
          </a:p>
          <a:p>
            <a:r>
              <a:rPr lang="en-US" dirty="0"/>
              <a:t>traditional technical analysis, </a:t>
            </a:r>
          </a:p>
          <a:p>
            <a:pPr marL="628650" lvl="1" indent="-171450">
              <a:buFont typeface="Arial" panose="020B0604020202020204" pitchFamily="34" charset="0"/>
              <a:buChar char="•"/>
            </a:pPr>
            <a:r>
              <a:rPr lang="en-US" dirty="0"/>
              <a:t>which often relies heavily on subjective interpretation of chart patterns and indicators. </a:t>
            </a:r>
          </a:p>
          <a:p>
            <a:r>
              <a:rPr lang="en-US" dirty="0"/>
              <a:t>Human traders are inherently limited by </a:t>
            </a:r>
          </a:p>
          <a:p>
            <a:pPr marL="628650" lvl="1" indent="-171450">
              <a:buFont typeface="Arial" panose="020B0604020202020204" pitchFamily="34" charset="0"/>
              <a:buChar char="•"/>
            </a:pPr>
            <a:r>
              <a:rPr lang="en-US" dirty="0"/>
              <a:t>cognitive biases, </a:t>
            </a:r>
          </a:p>
          <a:p>
            <a:pPr marL="628650" lvl="1" indent="-171450">
              <a:buFont typeface="Arial" panose="020B0604020202020204" pitchFamily="34" charset="0"/>
              <a:buChar char="•"/>
            </a:pPr>
            <a:r>
              <a:rPr lang="en-US" dirty="0"/>
              <a:t>emotional reactions, </a:t>
            </a:r>
          </a:p>
          <a:p>
            <a:pPr marL="628650" lvl="1" indent="-171450">
              <a:buFont typeface="Arial" panose="020B0604020202020204" pitchFamily="34" charset="0"/>
              <a:buChar char="•"/>
            </a:pPr>
            <a:r>
              <a:rPr lang="en-US" dirty="0"/>
              <a:t>and an inability to process multiple indicators simultaneously.</a:t>
            </a:r>
          </a:p>
          <a:p>
            <a:endParaRPr lang="en-US" dirty="0"/>
          </a:p>
          <a:p>
            <a:r>
              <a:rPr lang="en-US" dirty="0"/>
              <a:t>Deep learning approaches offer a promising alternative by providing objective pattern recognition capabilities that can process vast amounts of market data. </a:t>
            </a:r>
          </a:p>
          <a:p>
            <a:pPr lvl="1"/>
            <a:r>
              <a:rPr lang="en-US" dirty="0"/>
              <a:t>This is particularly relevant in today's U.S. equity market, </a:t>
            </a:r>
          </a:p>
          <a:p>
            <a:pPr marL="628650" lvl="1" indent="-171450">
              <a:buFont typeface="Arial" panose="020B0604020202020204" pitchFamily="34" charset="0"/>
              <a:buChar char="•"/>
            </a:pPr>
            <a:r>
              <a:rPr lang="en-US" dirty="0"/>
              <a:t>which has a market capitalization of approximately $7 trillion, with 60-70% of daily trading volume conducted algorithmically. </a:t>
            </a:r>
          </a:p>
          <a:p>
            <a:pPr marL="171450" indent="-171450">
              <a:buFont typeface="Arial" panose="020B0604020202020204" pitchFamily="34" charset="0"/>
              <a:buChar char="•"/>
            </a:pPr>
            <a:r>
              <a:rPr lang="en-US" dirty="0"/>
              <a:t>The competitive landscape demands increasingly sophisticated approaches to gain an edge. </a:t>
            </a:r>
          </a:p>
          <a:p>
            <a:r>
              <a:rPr lang="en-US" dirty="0"/>
              <a:t>My research proposes a hybrid CNN-</a:t>
            </a:r>
            <a:r>
              <a:rPr lang="en-US" dirty="0" err="1"/>
              <a:t>BiLSTM</a:t>
            </a:r>
            <a:r>
              <a:rPr lang="en-US" dirty="0"/>
              <a:t> model that combines the </a:t>
            </a:r>
          </a:p>
          <a:p>
            <a:pPr marL="628650" lvl="1" indent="-171450">
              <a:buFont typeface="Wingdings" panose="05000000000000000000" pitchFamily="2" charset="2"/>
              <a:buChar char="Ø"/>
            </a:pPr>
            <a:r>
              <a:rPr lang="en-US" dirty="0"/>
              <a:t>strengths of convolutional neural networks for spatial pattern recognition with </a:t>
            </a:r>
          </a:p>
          <a:p>
            <a:pPr marL="628650" lvl="1" indent="-171450">
              <a:buFont typeface="Wingdings" panose="05000000000000000000" pitchFamily="2" charset="2"/>
              <a:buChar char="Ø"/>
            </a:pPr>
            <a:r>
              <a:rPr lang="en-US" dirty="0"/>
              <a:t>bidirectional long short-term memory networks for temporal sequence learning. </a:t>
            </a:r>
          </a:p>
          <a:p>
            <a:pPr marL="0" lvl="0" indent="0">
              <a:buFont typeface="Wingdings" panose="05000000000000000000" pitchFamily="2" charset="2"/>
              <a:buNone/>
            </a:pPr>
            <a:r>
              <a:rPr lang="en-US" dirty="0"/>
              <a:t>This approach is applied to Top 20  stocks of S&amp;P 500 stocks </a:t>
            </a:r>
          </a:p>
          <a:p>
            <a:pPr marL="171450" lvl="0" indent="-171450">
              <a:buFont typeface="Arial" panose="020B0604020202020204" pitchFamily="34" charset="0"/>
              <a:buChar char="•"/>
            </a:pPr>
            <a:r>
              <a:rPr lang="en-US" dirty="0"/>
              <a:t>using a comprehensive set of technical and fundamental indicators to generate more reliable trading signals than traditional methods alone.</a:t>
            </a:r>
          </a:p>
        </p:txBody>
      </p:sp>
      <p:sp>
        <p:nvSpPr>
          <p:cNvPr id="4" name="Slide Number Placeholder 3"/>
          <p:cNvSpPr>
            <a:spLocks noGrp="1"/>
          </p:cNvSpPr>
          <p:nvPr>
            <p:ph type="sldNum" sz="quarter" idx="5"/>
          </p:nvPr>
        </p:nvSpPr>
        <p:spPr/>
        <p:txBody>
          <a:bodyPr/>
          <a:lstStyle/>
          <a:p>
            <a:fld id="{214692B9-7039-462C-A37B-B0739A802539}" type="slidenum">
              <a:rPr lang="en-US" smtClean="0"/>
              <a:t>3</a:t>
            </a:fld>
            <a:endParaRPr lang="en-US"/>
          </a:p>
        </p:txBody>
      </p:sp>
    </p:spTree>
    <p:extLst>
      <p:ext uri="{BB962C8B-B14F-4D97-AF65-F5344CB8AC3E}">
        <p14:creationId xmlns:p14="http://schemas.microsoft.com/office/powerpoint/2010/main" val="109748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objective of this research was </a:t>
            </a:r>
          </a:p>
          <a:p>
            <a:pPr marL="171450" indent="-171450">
              <a:buFont typeface="Arial" panose="020B0604020202020204" pitchFamily="34" charset="0"/>
              <a:buChar char="•"/>
            </a:pPr>
            <a:r>
              <a:rPr lang="en-US" dirty="0"/>
              <a:t>to develop and validate a hybrid deep learning model specifically for stock market prediction and trading signal generation.</a:t>
            </a:r>
          </a:p>
          <a:p>
            <a:pPr marL="171450" indent="-171450">
              <a:buFont typeface="Arial" panose="020B0604020202020204" pitchFamily="34" charset="0"/>
              <a:buChar char="•"/>
            </a:pPr>
            <a:r>
              <a:rPr lang="en-US" dirty="0"/>
              <a:t> This led to four key research questions that guided my investigation. </a:t>
            </a:r>
          </a:p>
          <a:p>
            <a:pPr marL="228600" indent="-228600">
              <a:buFont typeface="+mj-lt"/>
              <a:buAutoNum type="arabicPeriod"/>
            </a:pPr>
            <a:r>
              <a:rPr lang="en-US" dirty="0"/>
              <a:t>First, I wanted to quantitatively assess how effective a hybrid CNN-</a:t>
            </a:r>
            <a:r>
              <a:rPr lang="en-US" dirty="0" err="1"/>
              <a:t>BiLSTM</a:t>
            </a:r>
            <a:r>
              <a:rPr lang="en-US" dirty="0"/>
              <a:t> model is compared to traditional technical analysis methods in terms of prediction accuracy and signal quality. </a:t>
            </a:r>
          </a:p>
          <a:p>
            <a:pPr marL="228600" indent="-228600">
              <a:buFont typeface="+mj-lt"/>
              <a:buAutoNum type="arabicPeriod"/>
            </a:pPr>
            <a:r>
              <a:rPr lang="en-US" dirty="0"/>
              <a:t>Second, I examined whether this hybrid approach could provide better trading signal reliability and profitability when implemented in a realistic trading framework with transaction costs and risk management. </a:t>
            </a:r>
          </a:p>
          <a:p>
            <a:pPr marL="228600" indent="-228600">
              <a:buFont typeface="+mj-lt"/>
              <a:buAutoNum type="arabicPeriod"/>
            </a:pPr>
            <a:r>
              <a:rPr lang="en-US" dirty="0"/>
              <a:t>Third, I investigated how different market regimes—bull markets, bear markets, and sideways markets—affect the model's performance, as adaptability to changing market conditions is crucial for any trading system. </a:t>
            </a:r>
          </a:p>
          <a:p>
            <a:pPr marL="228600" indent="-228600">
              <a:buFont typeface="+mj-lt"/>
              <a:buAutoNum type="arabicPeriod"/>
            </a:pPr>
            <a:r>
              <a:rPr lang="en-US" dirty="0"/>
              <a:t>Finally, I explored whether risk management could be improved by incorporating deep learning predictions into position sizing and stop-loss placement decisions. </a:t>
            </a:r>
          </a:p>
          <a:p>
            <a:pPr marL="228600" indent="-228600">
              <a:buFont typeface="+mj-lt"/>
              <a:buAutoNum type="arabicPeriod"/>
            </a:pPr>
            <a:r>
              <a:rPr lang="en-US" dirty="0"/>
              <a:t>These questions directly address the gap between academic research on market prediction and practical implementation considerations for traders and portfolio managers.</a:t>
            </a:r>
          </a:p>
        </p:txBody>
      </p:sp>
      <p:sp>
        <p:nvSpPr>
          <p:cNvPr id="4" name="Slide Number Placeholder 3"/>
          <p:cNvSpPr>
            <a:spLocks noGrp="1"/>
          </p:cNvSpPr>
          <p:nvPr>
            <p:ph type="sldNum" sz="quarter" idx="5"/>
          </p:nvPr>
        </p:nvSpPr>
        <p:spPr/>
        <p:txBody>
          <a:bodyPr/>
          <a:lstStyle/>
          <a:p>
            <a:fld id="{214692B9-7039-462C-A37B-B0739A802539}" type="slidenum">
              <a:rPr lang="en-US" smtClean="0"/>
              <a:t>4</a:t>
            </a:fld>
            <a:endParaRPr lang="en-US"/>
          </a:p>
        </p:txBody>
      </p:sp>
    </p:spTree>
    <p:extLst>
      <p:ext uri="{BB962C8B-B14F-4D97-AF65-F5344CB8AC3E}">
        <p14:creationId xmlns:p14="http://schemas.microsoft.com/office/powerpoint/2010/main" val="2464729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research builds upon several key findings from the literature on deep learning applications in finance.</a:t>
            </a:r>
          </a:p>
          <a:p>
            <a:pPr marL="228600" indent="-228600">
              <a:buFont typeface="+mj-lt"/>
              <a:buAutoNum type="arabicPeriod"/>
            </a:pPr>
            <a:r>
              <a:rPr lang="en-US" dirty="0"/>
              <a:t>Huang and colleagues (2020) conducted a comprehensive review demonstrating that deep learning approaches excel in handling complex, high-dimensional financial data for forecasting purposes. This provided the theoretical foundation for my work. </a:t>
            </a:r>
          </a:p>
          <a:p>
            <a:pPr marL="228600" indent="-228600">
              <a:buFont typeface="+mj-lt"/>
              <a:buAutoNum type="arabicPeriod"/>
            </a:pPr>
            <a:r>
              <a:rPr lang="en-US" dirty="0"/>
              <a:t>Of particular relevance was the research by Shah et al. (2022),which showed that hybrid CNN-LSTM models consistently outperform standalone architectures in stock prediction tasks. </a:t>
            </a:r>
            <a:br>
              <a:rPr lang="en-US" dirty="0"/>
            </a:br>
            <a:r>
              <a:rPr lang="en-US" dirty="0"/>
              <a:t>Their analysis revealed that a CNN-</a:t>
            </a:r>
            <a:r>
              <a:rPr lang="en-US" dirty="0" err="1"/>
              <a:t>BiLSTM</a:t>
            </a:r>
            <a:r>
              <a:rPr lang="en-US" dirty="0"/>
              <a:t> model with an attention mechanism achieved the lowest error rates among tested architectures, with a Mean Absolute Error of 21.952 and Root Mean Square Error of 31.694.</a:t>
            </a:r>
          </a:p>
          <a:p>
            <a:pPr marL="228600" indent="-228600">
              <a:buFont typeface="+mj-lt"/>
              <a:buAutoNum type="arabicPeriod"/>
            </a:pPr>
            <a:r>
              <a:rPr lang="en-US" dirty="0"/>
              <a:t>Sezer's work in 2017 demonstrated that technical indicators significantly enhance prediction performance when combined with deep learning approaches, validating my decision to incorporate 11different indicators.</a:t>
            </a:r>
          </a:p>
          <a:p>
            <a:pPr marL="228600" indent="-228600">
              <a:buFont typeface="+mj-lt"/>
              <a:buAutoNum type="arabicPeriod"/>
            </a:pPr>
            <a:r>
              <a:rPr lang="en-US" dirty="0"/>
              <a:t>Wu and colleagues (2023) further advanced this field by showing that a graph-based CNN-LSTM model with leading indicators improves prediction precision. </a:t>
            </a:r>
          </a:p>
          <a:p>
            <a:pPr marL="228600" indent="-228600">
              <a:buFont typeface="+mj-lt"/>
              <a:buAutoNum type="arabicPeriod"/>
            </a:pPr>
            <a:r>
              <a:rPr lang="en-US" dirty="0"/>
              <a:t>Finally, Saud and Shakya's 2024 research provided standardized performance metrics for evaluating trading strategies, </a:t>
            </a:r>
          </a:p>
          <a:p>
            <a:pPr marL="685800" lvl="1" indent="-228600">
              <a:buFont typeface="Arial" panose="020B0604020202020204" pitchFamily="34" charset="0"/>
              <a:buChar char="•"/>
            </a:pPr>
            <a:r>
              <a:rPr lang="en-US" b="1" dirty="0"/>
              <a:t>including the Sharpe ratio, </a:t>
            </a:r>
          </a:p>
          <a:p>
            <a:pPr marL="685800" lvl="1" indent="-228600">
              <a:buFont typeface="Arial" panose="020B0604020202020204" pitchFamily="34" charset="0"/>
              <a:buChar char="•"/>
            </a:pPr>
            <a:r>
              <a:rPr lang="en-US" b="1" dirty="0"/>
              <a:t>win rate, and </a:t>
            </a:r>
          </a:p>
          <a:p>
            <a:pPr marL="685800" lvl="1" indent="-228600">
              <a:buFont typeface="Arial" panose="020B0604020202020204" pitchFamily="34" charset="0"/>
              <a:buChar char="•"/>
            </a:pPr>
            <a:r>
              <a:rPr lang="en-US" b="1" dirty="0"/>
              <a:t>maximum drawdown, </a:t>
            </a:r>
            <a:r>
              <a:rPr lang="en-US" dirty="0"/>
              <a:t>which I adopted in my evaluation framework. </a:t>
            </a:r>
          </a:p>
          <a:p>
            <a:pPr marL="0" indent="0">
              <a:buFont typeface="+mj-lt"/>
              <a:buNone/>
            </a:pPr>
            <a:r>
              <a:rPr lang="en-US" dirty="0"/>
              <a:t>Collectively, this literature supports the hybrid approach I've implemented while highlighting the importance of wide-ranging evaluation.</a:t>
            </a:r>
          </a:p>
        </p:txBody>
      </p:sp>
      <p:sp>
        <p:nvSpPr>
          <p:cNvPr id="4" name="Slide Number Placeholder 3"/>
          <p:cNvSpPr>
            <a:spLocks noGrp="1"/>
          </p:cNvSpPr>
          <p:nvPr>
            <p:ph type="sldNum" sz="quarter" idx="5"/>
          </p:nvPr>
        </p:nvSpPr>
        <p:spPr/>
        <p:txBody>
          <a:bodyPr/>
          <a:lstStyle/>
          <a:p>
            <a:fld id="{214692B9-7039-462C-A37B-B0739A802539}" type="slidenum">
              <a:rPr lang="en-US" smtClean="0"/>
              <a:t>5</a:t>
            </a:fld>
            <a:endParaRPr lang="en-US"/>
          </a:p>
        </p:txBody>
      </p:sp>
    </p:spTree>
    <p:extLst>
      <p:ext uri="{BB962C8B-B14F-4D97-AF65-F5344CB8AC3E}">
        <p14:creationId xmlns:p14="http://schemas.microsoft.com/office/powerpoint/2010/main" val="2727089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research,</a:t>
            </a:r>
          </a:p>
          <a:p>
            <a:r>
              <a:rPr lang="en-US" dirty="0"/>
              <a:t>I assembled a comprehensive dataset covering 501 S&amp;P 500 companies over a five-year period from 2019 to 2024. </a:t>
            </a:r>
          </a:p>
          <a:p>
            <a:r>
              <a:rPr lang="en-US" dirty="0"/>
              <a:t>This dataset is particularly valuable because it includes </a:t>
            </a:r>
          </a:p>
          <a:p>
            <a:pPr marL="171450" indent="-171450">
              <a:buFont typeface="Arial" panose="020B0604020202020204" pitchFamily="34" charset="0"/>
              <a:buChar char="•"/>
            </a:pPr>
            <a:r>
              <a:rPr lang="en-US" dirty="0"/>
              <a:t>76 different technical and fundamental indicators, providing a rich feature set for model training. </a:t>
            </a:r>
          </a:p>
          <a:p>
            <a:pPr marL="171450" indent="-171450">
              <a:buFont typeface="Arial" panose="020B0604020202020204" pitchFamily="34" charset="0"/>
              <a:buChar char="•"/>
            </a:pPr>
            <a:r>
              <a:rPr lang="en-US" dirty="0"/>
              <a:t>The data quality is exceptionally high, with only 1.9% missing values across all variables. </a:t>
            </a:r>
          </a:p>
          <a:p>
            <a:pPr marL="171450" indent="-171450">
              <a:buFont typeface="Arial" panose="020B0604020202020204" pitchFamily="34" charset="0"/>
              <a:buChar char="•"/>
            </a:pPr>
            <a:r>
              <a:rPr lang="en-US" dirty="0"/>
              <a:t>Data was sourced primarily from the Yahoo Finance API for daily price data and the Alpha Vantage API for additional market metrics. </a:t>
            </a:r>
          </a:p>
          <a:p>
            <a:pPr marL="171450" indent="-171450">
              <a:buFont typeface="Arial" panose="020B0604020202020204" pitchFamily="34" charset="0"/>
              <a:buChar char="•"/>
            </a:pPr>
            <a:r>
              <a:rPr lang="en-US" dirty="0"/>
              <a:t>The data processing pipeline included several critical steps: </a:t>
            </a:r>
          </a:p>
          <a:p>
            <a:pPr marL="628650" lvl="1" indent="-171450">
              <a:buFont typeface="Arial" panose="020B0604020202020204" pitchFamily="34" charset="0"/>
              <a:buChar char="•"/>
            </a:pPr>
            <a:r>
              <a:rPr lang="en-US" dirty="0"/>
              <a:t>imputation of missing values using forward-fill for time series data, </a:t>
            </a:r>
          </a:p>
          <a:p>
            <a:pPr marL="628650" lvl="1" indent="-171450">
              <a:buFont typeface="Arial" panose="020B0604020202020204" pitchFamily="34" charset="0"/>
              <a:buChar char="•"/>
            </a:pPr>
            <a:r>
              <a:rPr lang="en-US" dirty="0"/>
              <a:t>outlier detection using rolling z-scores, and time series alignment to ensure consistent trading days across all stocks.</a:t>
            </a:r>
          </a:p>
          <a:p>
            <a:pPr marL="171450" lvl="0" indent="-171450">
              <a:buFont typeface="Arial" panose="020B0604020202020204" pitchFamily="34" charset="0"/>
              <a:buChar char="•"/>
            </a:pPr>
            <a:r>
              <a:rPr lang="en-US" dirty="0"/>
              <a:t>Initial exploratory data analysis revealed significant volatility clustering effects</a:t>
            </a:r>
          </a:p>
          <a:p>
            <a:pPr marL="628650" lvl="1" indent="-171450">
              <a:buFont typeface="Arial" panose="020B0604020202020204" pitchFamily="34" charset="0"/>
              <a:buChar char="•"/>
            </a:pPr>
            <a:r>
              <a:rPr lang="en-US" dirty="0"/>
              <a:t>distinct market regimes with different characteristics, and clear seasonal patterns in both returns and volatility.</a:t>
            </a:r>
          </a:p>
          <a:p>
            <a:pPr marL="171450" lvl="0" indent="-171450">
              <a:buFont typeface="Arial" panose="020B0604020202020204" pitchFamily="34" charset="0"/>
              <a:buChar char="•"/>
            </a:pPr>
            <a:r>
              <a:rPr lang="en-US" dirty="0"/>
              <a:t>The chart shown here illustrates the stock price return distribution, which exhibits a slight negative skewness typical of equity markets,</a:t>
            </a:r>
          </a:p>
          <a:p>
            <a:pPr marL="171450" lvl="0" indent="-171450">
              <a:buFont typeface="Arial" panose="020B0604020202020204" pitchFamily="34" charset="0"/>
              <a:buChar char="•"/>
            </a:pPr>
            <a:r>
              <a:rPr lang="en-US" dirty="0"/>
              <a:t> with fat tails indicating more extreme events than would be predicted by a normal distribution. </a:t>
            </a:r>
          </a:p>
          <a:p>
            <a:pPr marL="171450" lvl="0" indent="-171450">
              <a:buFont typeface="Arial" panose="020B0604020202020204" pitchFamily="34" charset="0"/>
              <a:buChar char="•"/>
            </a:pPr>
            <a:r>
              <a:rPr lang="en-US" dirty="0"/>
              <a:t>This comprehensive dataset provided a solid foundation for developing and testing our hybrid model.</a:t>
            </a:r>
          </a:p>
        </p:txBody>
      </p:sp>
      <p:sp>
        <p:nvSpPr>
          <p:cNvPr id="4" name="Slide Number Placeholder 3"/>
          <p:cNvSpPr>
            <a:spLocks noGrp="1"/>
          </p:cNvSpPr>
          <p:nvPr>
            <p:ph type="sldNum" sz="quarter" idx="5"/>
          </p:nvPr>
        </p:nvSpPr>
        <p:spPr/>
        <p:txBody>
          <a:bodyPr/>
          <a:lstStyle/>
          <a:p>
            <a:fld id="{214692B9-7039-462C-A37B-B0739A802539}" type="slidenum">
              <a:rPr lang="en-US" smtClean="0"/>
              <a:t>6</a:t>
            </a:fld>
            <a:endParaRPr lang="en-US"/>
          </a:p>
        </p:txBody>
      </p:sp>
    </p:spTree>
    <p:extLst>
      <p:ext uri="{BB962C8B-B14F-4D97-AF65-F5344CB8AC3E}">
        <p14:creationId xmlns:p14="http://schemas.microsoft.com/office/powerpoint/2010/main" val="975522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engineering was a critical component of this research,</a:t>
            </a:r>
          </a:p>
          <a:p>
            <a:r>
              <a:rPr lang="en-US" dirty="0"/>
              <a:t> as the quality of input features directly impacts model performance. </a:t>
            </a:r>
          </a:p>
          <a:p>
            <a:r>
              <a:rPr lang="en-US" dirty="0"/>
              <a:t>I categorized features into four main groups. </a:t>
            </a:r>
          </a:p>
          <a:p>
            <a:pPr marL="228600" indent="-228600">
              <a:buFont typeface="+mj-lt"/>
              <a:buAutoNum type="arabicPeriod"/>
            </a:pPr>
            <a:r>
              <a:rPr lang="en-US" dirty="0"/>
              <a:t>First, price-based features included standard OHLC (Open, High, Low, Close) data along with derived metrics such as returns, log returns, and price ranges.</a:t>
            </a:r>
          </a:p>
          <a:p>
            <a:pPr marL="228600" indent="-228600">
              <a:buFont typeface="+mj-lt"/>
              <a:buAutoNum type="arabicPeriod"/>
            </a:pPr>
            <a:r>
              <a:rPr lang="en-US" dirty="0"/>
              <a:t>Second, I calculated technical indicators across multiple timeframes, including moving averages spanning 5 to 200 days, RSI with various lookback periods (9, 14, and 25 days), MACD, and Bollinger Bands. </a:t>
            </a:r>
          </a:p>
          <a:p>
            <a:pPr marL="228600" indent="-228600">
              <a:buFont typeface="+mj-lt"/>
              <a:buAutoNum type="arabicPeriod"/>
            </a:pPr>
            <a:r>
              <a:rPr lang="en-US" dirty="0"/>
              <a:t>Third, market-level features captured broader market dynamics through metrics like market returns, volatility measures, VIX data, and rolling beta calculations. </a:t>
            </a:r>
          </a:p>
          <a:p>
            <a:pPr marL="228600" indent="-228600">
              <a:buFont typeface="+mj-lt"/>
              <a:buAutoNum type="arabicPeriod"/>
            </a:pPr>
            <a:r>
              <a:rPr lang="en-US" dirty="0"/>
              <a:t>Fourth, fundamental features provided context about company characteristics through metrics like PE ratio, PB ratio, dividend yield, profit margin, and enterprise value. </a:t>
            </a:r>
          </a:p>
          <a:p>
            <a:pPr marL="228600" lvl="0" indent="-228600">
              <a:buFont typeface="Wingdings" panose="05000000000000000000" pitchFamily="2" charset="2"/>
              <a:buChar char="ü"/>
            </a:pPr>
            <a:endParaRPr lang="en-US" dirty="0"/>
          </a:p>
          <a:p>
            <a:pPr marL="228600" lvl="0" indent="-228600">
              <a:buFont typeface="Wingdings" panose="05000000000000000000" pitchFamily="2" charset="2"/>
              <a:buChar char="ü"/>
            </a:pPr>
            <a:r>
              <a:rPr lang="en-US" dirty="0"/>
              <a:t>A major challenge in financial prediction is class imbalance , as profitable trading opportunities typically represent a minority class. </a:t>
            </a:r>
          </a:p>
          <a:p>
            <a:pPr marL="685800" lvl="1" indent="-228600">
              <a:buFont typeface="Wingdings" panose="05000000000000000000" pitchFamily="2" charset="2"/>
              <a:buChar char="ü"/>
            </a:pPr>
            <a:r>
              <a:rPr lang="en-US" dirty="0"/>
              <a:t>To address this, I implemented the Synthetic Minority Over-sampling Technique (SMOTE), which balanced the distribution of trading signals to a 50-50 ratio. This significantly improved the model's ability to identify profitable trades. </a:t>
            </a:r>
          </a:p>
        </p:txBody>
      </p:sp>
      <p:sp>
        <p:nvSpPr>
          <p:cNvPr id="4" name="Slide Number Placeholder 3"/>
          <p:cNvSpPr>
            <a:spLocks noGrp="1"/>
          </p:cNvSpPr>
          <p:nvPr>
            <p:ph type="sldNum" sz="quarter" idx="5"/>
          </p:nvPr>
        </p:nvSpPr>
        <p:spPr/>
        <p:txBody>
          <a:bodyPr/>
          <a:lstStyle/>
          <a:p>
            <a:fld id="{214692B9-7039-462C-A37B-B0739A802539}" type="slidenum">
              <a:rPr lang="en-US" smtClean="0"/>
              <a:t>7</a:t>
            </a:fld>
            <a:endParaRPr lang="en-US"/>
          </a:p>
        </p:txBody>
      </p:sp>
    </p:spTree>
    <p:extLst>
      <p:ext uri="{BB962C8B-B14F-4D97-AF65-F5344CB8AC3E}">
        <p14:creationId xmlns:p14="http://schemas.microsoft.com/office/powerpoint/2010/main" val="165511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heart of this research is the hybrid deep learning architecture that combines the strengths of multiple neural network types. </a:t>
            </a:r>
          </a:p>
          <a:p>
            <a:pPr marL="228600" indent="-228600">
              <a:buFont typeface="+mj-lt"/>
              <a:buAutoNum type="arabicPeriod"/>
            </a:pPr>
            <a:r>
              <a:rPr lang="en-US" dirty="0"/>
              <a:t>The model begins with a CNN component designed to process local patterns in the input data. </a:t>
            </a:r>
          </a:p>
          <a:p>
            <a:pPr marL="628650" lvl="1" indent="-171450">
              <a:buFont typeface="Arial" panose="020B0604020202020204" pitchFamily="34" charset="0"/>
              <a:buChar char="•"/>
            </a:pPr>
            <a:r>
              <a:rPr lang="en-US" dirty="0"/>
              <a:t>This component uses 64 filters with a kernel size of 3, followed by max pooling to reduce dimensionality and dropout regularization with a rate of 0.2 to prevent overfitting. The CNN layer is particularly effective at identifying local patterns across multiple technical indicators simultaneously. </a:t>
            </a:r>
          </a:p>
          <a:p>
            <a:pPr marL="228600" lvl="0" indent="-228600">
              <a:buFont typeface="+mj-lt"/>
              <a:buAutoNum type="arabicPeriod"/>
            </a:pPr>
            <a:r>
              <a:rPr lang="en-US" dirty="0"/>
              <a:t>Next, the architecture incorporates a </a:t>
            </a:r>
            <a:r>
              <a:rPr lang="en-US" dirty="0" err="1"/>
              <a:t>BiLSTM</a:t>
            </a:r>
            <a:r>
              <a:rPr lang="en-US" dirty="0"/>
              <a:t> structure consisting of three stacked layers with 128, 32, and 32 units respectively. </a:t>
            </a:r>
          </a:p>
          <a:p>
            <a:r>
              <a:rPr lang="en-US" dirty="0"/>
              <a:t>The bidirectional processing allows the model to consider both past and future context in the time series, providing a more comprehensive view of temporal patterns than a standard LSTM. </a:t>
            </a:r>
          </a:p>
          <a:p>
            <a:r>
              <a:rPr lang="en-US" dirty="0"/>
              <a:t>What makes this architecture particularly powerful is the addition of an attention mechanism,</a:t>
            </a:r>
          </a:p>
          <a:p>
            <a:pPr marL="171450" indent="-171450">
              <a:buFont typeface="Arial" panose="020B0604020202020204" pitchFamily="34" charset="0"/>
              <a:buChar char="•"/>
            </a:pPr>
            <a:r>
              <a:rPr lang="en-US" dirty="0"/>
              <a:t>which uses a SoftMax-activated scoring system to focus on the most relevant temporal patterns in the data.</a:t>
            </a:r>
          </a:p>
          <a:p>
            <a:pPr marL="171450" indent="-171450">
              <a:buFont typeface="Arial" panose="020B0604020202020204" pitchFamily="34" charset="0"/>
              <a:buChar char="•"/>
            </a:pPr>
            <a:r>
              <a:rPr lang="en-US" dirty="0"/>
              <a:t> The attention score is calculated using the formula Attention Score = </a:t>
            </a:r>
            <a:r>
              <a:rPr lang="en-US" dirty="0" err="1"/>
              <a:t>softmax</a:t>
            </a:r>
            <a:r>
              <a:rPr lang="en-US" dirty="0"/>
              <a:t>(W · </a:t>
            </a:r>
            <a:r>
              <a:rPr lang="en-US" dirty="0" err="1"/>
              <a:t>ht</a:t>
            </a:r>
            <a:r>
              <a:rPr lang="en-US" dirty="0"/>
              <a:t> + b), where </a:t>
            </a:r>
            <a:r>
              <a:rPr lang="en-US" dirty="0" err="1"/>
              <a:t>ht</a:t>
            </a:r>
            <a:r>
              <a:rPr lang="en-US" dirty="0"/>
              <a:t> represents the hidden state at time t, and W and b are learnable parameters.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For training, </a:t>
            </a:r>
          </a:p>
          <a:p>
            <a:pPr marL="628650" lvl="1" indent="-171450">
              <a:buFont typeface="Wingdings" panose="05000000000000000000" pitchFamily="2" charset="2"/>
              <a:buChar char="Ø"/>
            </a:pPr>
            <a:r>
              <a:rPr lang="en-US" dirty="0"/>
              <a:t>I split the data chronologically with 70% for training, 15% for validation, and 15% for testing, ensuring no bias. </a:t>
            </a:r>
          </a:p>
          <a:p>
            <a:pPr marL="171450" indent="-171450">
              <a:buFont typeface="Wingdings" panose="05000000000000000000" pitchFamily="2" charset="2"/>
              <a:buChar char="Ø"/>
            </a:pPr>
            <a:r>
              <a:rPr lang="en-US" dirty="0"/>
              <a:t>The model was optimized using the Adam optimizer with a learning rate of 0.001, a batch size of 32, and trained for 50 epochs with early stopping to prevent overfitting. </a:t>
            </a:r>
          </a:p>
          <a:p>
            <a:pPr marL="171450" indent="-171450">
              <a:buFont typeface="Wingdings" panose="05000000000000000000" pitchFamily="2" charset="2"/>
              <a:buChar char="Ø"/>
            </a:pPr>
            <a:r>
              <a:rPr lang="en-US" dirty="0"/>
              <a:t>This complex architecture allowed the model to capture both spatial and temporal patterns in the market data, leading to more accurate predictions and trading signals.</a:t>
            </a:r>
          </a:p>
        </p:txBody>
      </p:sp>
      <p:sp>
        <p:nvSpPr>
          <p:cNvPr id="4" name="Slide Number Placeholder 3"/>
          <p:cNvSpPr>
            <a:spLocks noGrp="1"/>
          </p:cNvSpPr>
          <p:nvPr>
            <p:ph type="sldNum" sz="quarter" idx="5"/>
          </p:nvPr>
        </p:nvSpPr>
        <p:spPr/>
        <p:txBody>
          <a:bodyPr/>
          <a:lstStyle/>
          <a:p>
            <a:fld id="{214692B9-7039-462C-A37B-B0739A802539}" type="slidenum">
              <a:rPr lang="en-US" smtClean="0"/>
              <a:t>8</a:t>
            </a:fld>
            <a:endParaRPr lang="en-US"/>
          </a:p>
        </p:txBody>
      </p:sp>
    </p:spTree>
    <p:extLst>
      <p:ext uri="{BB962C8B-B14F-4D97-AF65-F5344CB8AC3E}">
        <p14:creationId xmlns:p14="http://schemas.microsoft.com/office/powerpoint/2010/main" val="260345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90B23-0A27-DA09-2BFA-2BAE5C73B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12211-A979-6DCA-2F31-F9F981C33E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B2ED4-F611-D7E2-876C-5876A921BE3C}"/>
              </a:ext>
            </a:extLst>
          </p:cNvPr>
          <p:cNvSpPr>
            <a:spLocks noGrp="1"/>
          </p:cNvSpPr>
          <p:nvPr>
            <p:ph type="body" idx="1"/>
          </p:nvPr>
        </p:nvSpPr>
        <p:spPr/>
        <p:txBody>
          <a:bodyPr/>
          <a:lstStyle/>
          <a:p>
            <a:r>
              <a:rPr lang="en-US" b="0" i="1" dirty="0">
                <a:solidFill>
                  <a:srgbClr val="4B5563"/>
                </a:solidFill>
                <a:effectLst/>
                <a:latin typeface="ui-sans-serif"/>
              </a:rPr>
              <a:t>The training curve shows gradual improvement and stabilization, with validation accuracy remaining consistent </a:t>
            </a:r>
          </a:p>
          <a:p>
            <a:pPr marL="171450" indent="-171450">
              <a:buFontTx/>
              <a:buChar char="-"/>
            </a:pPr>
            <a:r>
              <a:rPr lang="en-US" b="0" i="1" dirty="0">
                <a:solidFill>
                  <a:srgbClr val="4B5563"/>
                </a:solidFill>
                <a:effectLst/>
                <a:latin typeface="ui-sans-serif"/>
              </a:rPr>
              <a:t>indicating the model is generalizing well without overfitting. </a:t>
            </a:r>
          </a:p>
          <a:p>
            <a:pPr marL="171450" indent="-171450">
              <a:buFontTx/>
              <a:buChar char="-"/>
            </a:pPr>
            <a:r>
              <a:rPr lang="en-US" b="0" i="1" dirty="0">
                <a:solidFill>
                  <a:srgbClr val="4B5563"/>
                </a:solidFill>
                <a:effectLst/>
                <a:latin typeface="ui-sans-serif"/>
              </a:rPr>
              <a:t>The final model achieves approximately 56% directional accuracy, </a:t>
            </a:r>
          </a:p>
          <a:p>
            <a:pPr marL="171450" indent="-171450">
              <a:buFontTx/>
              <a:buChar char="-"/>
            </a:pPr>
            <a:r>
              <a:rPr lang="en-US" b="0" i="1" dirty="0">
                <a:solidFill>
                  <a:srgbClr val="4B5563"/>
                </a:solidFill>
                <a:effectLst/>
                <a:latin typeface="ui-sans-serif"/>
              </a:rPr>
              <a:t>which combined with our risk management approach, translates to the 72.73% win rate for WMT.</a:t>
            </a:r>
            <a:endParaRPr lang="en-US" dirty="0"/>
          </a:p>
        </p:txBody>
      </p:sp>
      <p:sp>
        <p:nvSpPr>
          <p:cNvPr id="4" name="Slide Number Placeholder 3">
            <a:extLst>
              <a:ext uri="{FF2B5EF4-FFF2-40B4-BE49-F238E27FC236}">
                <a16:creationId xmlns:a16="http://schemas.microsoft.com/office/drawing/2014/main" id="{448160EA-9B74-9E49-B5BF-9CFFBE2B850F}"/>
              </a:ext>
            </a:extLst>
          </p:cNvPr>
          <p:cNvSpPr>
            <a:spLocks noGrp="1"/>
          </p:cNvSpPr>
          <p:nvPr>
            <p:ph type="sldNum" sz="quarter" idx="5"/>
          </p:nvPr>
        </p:nvSpPr>
        <p:spPr/>
        <p:txBody>
          <a:bodyPr/>
          <a:lstStyle/>
          <a:p>
            <a:fld id="{214692B9-7039-462C-A37B-B0739A802539}" type="slidenum">
              <a:rPr lang="en-US" smtClean="0"/>
              <a:t>9</a:t>
            </a:fld>
            <a:endParaRPr lang="en-US"/>
          </a:p>
        </p:txBody>
      </p:sp>
    </p:spTree>
    <p:extLst>
      <p:ext uri="{BB962C8B-B14F-4D97-AF65-F5344CB8AC3E}">
        <p14:creationId xmlns:p14="http://schemas.microsoft.com/office/powerpoint/2010/main" val="1164315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8839-26B7-7C24-06B7-9919368CF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8A210-2E30-477D-2BCE-EFB4EC805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B5B19F-CD12-0428-C2E3-D2AAAF4483FC}"/>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5" name="Footer Placeholder 4">
            <a:extLst>
              <a:ext uri="{FF2B5EF4-FFF2-40B4-BE49-F238E27FC236}">
                <a16:creationId xmlns:a16="http://schemas.microsoft.com/office/drawing/2014/main" id="{B40670CF-E6F2-1760-2550-C8B3C3BA0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3A89-1AB8-2480-D4A2-6DD904AD84E2}"/>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318654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27A7-66FA-6F51-EEF6-A90135D1AC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28C63E-26E3-AEC9-A223-FA6C7BF602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47508-83A1-8161-F5A5-DD0186DACD67}"/>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5" name="Footer Placeholder 4">
            <a:extLst>
              <a:ext uri="{FF2B5EF4-FFF2-40B4-BE49-F238E27FC236}">
                <a16:creationId xmlns:a16="http://schemas.microsoft.com/office/drawing/2014/main" id="{96CD0776-27EB-8FA0-E004-C3376DF93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B5546-5996-59DA-A702-A17A95CBA67B}"/>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418197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A3D38A-CBF7-F275-A0E1-E9E48B8657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74C5C5-6B05-DECF-45A3-172058701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BF084-F07E-514F-6F04-49CBE493B1DB}"/>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5" name="Footer Placeholder 4">
            <a:extLst>
              <a:ext uri="{FF2B5EF4-FFF2-40B4-BE49-F238E27FC236}">
                <a16:creationId xmlns:a16="http://schemas.microsoft.com/office/drawing/2014/main" id="{23CB56E2-E716-3FB3-0FA3-89E3EED54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AE949-B8DD-4C42-A445-8D81EBB49C9D}"/>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406233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F20F-CF94-E89B-92C0-4F11882914C6}"/>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D6416AA-417A-A365-AE96-A53A9D7D0BE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18B01-AB89-8C86-6CFB-696C1EBD874A}"/>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5" name="Footer Placeholder 4">
            <a:extLst>
              <a:ext uri="{FF2B5EF4-FFF2-40B4-BE49-F238E27FC236}">
                <a16:creationId xmlns:a16="http://schemas.microsoft.com/office/drawing/2014/main" id="{4F806A8F-FB14-565F-80FE-CE98293C4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154BB-4B59-543B-D9FB-E5F290629E82}"/>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168422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7AAB-B354-6527-4F7E-958043192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60613-8E51-B07E-4E14-BB005C42E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2C908-4689-04BB-362A-C22C45B6FF5B}"/>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5" name="Footer Placeholder 4">
            <a:extLst>
              <a:ext uri="{FF2B5EF4-FFF2-40B4-BE49-F238E27FC236}">
                <a16:creationId xmlns:a16="http://schemas.microsoft.com/office/drawing/2014/main" id="{77A31D55-D601-5D4D-D340-3CAC59E70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3F36D-038B-A985-4EB5-F0E9C5696135}"/>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30702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E924-2B0E-F748-D9CB-00CD72DED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D228C-6C43-2503-0C4C-6625A6373E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3EBC5-F695-0410-173D-D6C23CD49897}"/>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5" name="Footer Placeholder 4">
            <a:extLst>
              <a:ext uri="{FF2B5EF4-FFF2-40B4-BE49-F238E27FC236}">
                <a16:creationId xmlns:a16="http://schemas.microsoft.com/office/drawing/2014/main" id="{4022FCE1-0046-3A2A-D02E-B23D6A1F7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AB629-843D-488D-52D3-D516AEBC3F3B}"/>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350342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943E-A6C6-AA04-54ED-274C52254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62662A-485E-F0BC-BB37-97C04397E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BC9C9C-15A3-4819-CCEB-2C7547C9B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30D2B9-5D5F-EE84-5EC5-AEF7C33760AF}"/>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6" name="Footer Placeholder 5">
            <a:extLst>
              <a:ext uri="{FF2B5EF4-FFF2-40B4-BE49-F238E27FC236}">
                <a16:creationId xmlns:a16="http://schemas.microsoft.com/office/drawing/2014/main" id="{6FB22286-ED48-4BFD-AE4A-46CD5844B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676C4-1D65-A5F8-22AF-914CE84AAB82}"/>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329779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5E70-7D70-8197-A5D1-74BA9F7CA0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A89747-0291-5ABB-4F3B-4151FD1815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6E8C0C-7650-9611-B52A-8EC9D6CFAF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57FE8D-413E-F0A3-7314-67B3B6F65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14D833-437C-0832-B91B-DF78063E6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274385-0219-04B0-C8AD-7E96F296EDCC}"/>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8" name="Footer Placeholder 7">
            <a:extLst>
              <a:ext uri="{FF2B5EF4-FFF2-40B4-BE49-F238E27FC236}">
                <a16:creationId xmlns:a16="http://schemas.microsoft.com/office/drawing/2014/main" id="{CE145B84-558D-F594-8EFB-75DF57DF2F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EA02F-CD15-24A4-DE07-29414FADDC8C}"/>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73613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35C7-B940-936E-53C1-BBF2A7518A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6C39B1-6EA7-6EF0-0B3C-805234A33E17}"/>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4" name="Footer Placeholder 3">
            <a:extLst>
              <a:ext uri="{FF2B5EF4-FFF2-40B4-BE49-F238E27FC236}">
                <a16:creationId xmlns:a16="http://schemas.microsoft.com/office/drawing/2014/main" id="{6B340188-13B0-5E50-FCE1-80B9335AF0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3451B9-930F-DEB2-8875-F6638498C6D4}"/>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399449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39A909-AB5E-4FD1-5401-01FA66A63E5A}"/>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3" name="Footer Placeholder 2">
            <a:extLst>
              <a:ext uri="{FF2B5EF4-FFF2-40B4-BE49-F238E27FC236}">
                <a16:creationId xmlns:a16="http://schemas.microsoft.com/office/drawing/2014/main" id="{A0B39FED-24D2-D0E6-C3C5-CC90F06903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B144EE-73CD-DA6D-4916-37196DF977B7}"/>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1424870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E48D-40C9-05A2-ACE0-C0930EAEF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0BE3E-38DF-8066-8035-CA8BA362E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A052E2-1550-3E3A-71D6-8A05576B9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CBD73-1D8B-801B-680D-F533502DC09D}"/>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6" name="Footer Placeholder 5">
            <a:extLst>
              <a:ext uri="{FF2B5EF4-FFF2-40B4-BE49-F238E27FC236}">
                <a16:creationId xmlns:a16="http://schemas.microsoft.com/office/drawing/2014/main" id="{2C439308-8AC8-F71D-2CE8-A9B2CA322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D7DCB-1941-BA4E-D699-5D4E8C4FD704}"/>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309389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93B-F141-08BC-27F9-11FE77CC4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003302-2761-9257-2510-A014DEEDC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346938-E86D-D393-D789-70AF5CAE3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1DA65-1356-9393-0193-4F06A6A9388A}"/>
              </a:ext>
            </a:extLst>
          </p:cNvPr>
          <p:cNvSpPr>
            <a:spLocks noGrp="1"/>
          </p:cNvSpPr>
          <p:nvPr>
            <p:ph type="dt" sz="half" idx="10"/>
          </p:nvPr>
        </p:nvSpPr>
        <p:spPr/>
        <p:txBody>
          <a:bodyPr/>
          <a:lstStyle/>
          <a:p>
            <a:fld id="{341CA8D6-A310-413C-8F65-FD52FEFFF5FD}" type="datetimeFigureOut">
              <a:rPr lang="en-US" smtClean="0"/>
              <a:t>4/27/2025</a:t>
            </a:fld>
            <a:endParaRPr lang="en-US"/>
          </a:p>
        </p:txBody>
      </p:sp>
      <p:sp>
        <p:nvSpPr>
          <p:cNvPr id="6" name="Footer Placeholder 5">
            <a:extLst>
              <a:ext uri="{FF2B5EF4-FFF2-40B4-BE49-F238E27FC236}">
                <a16:creationId xmlns:a16="http://schemas.microsoft.com/office/drawing/2014/main" id="{408A24E9-B992-F857-D777-AF0BEE22F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5CBF7-38B6-A3ED-6B4C-48477E8519CE}"/>
              </a:ext>
            </a:extLst>
          </p:cNvPr>
          <p:cNvSpPr>
            <a:spLocks noGrp="1"/>
          </p:cNvSpPr>
          <p:nvPr>
            <p:ph type="sldNum" sz="quarter" idx="12"/>
          </p:nvPr>
        </p:nvSpPr>
        <p:spPr/>
        <p:txBody>
          <a:bodyPr/>
          <a:lstStyle/>
          <a:p>
            <a:fld id="{16A5665F-2DA3-48AE-AC68-1750879B7562}" type="slidenum">
              <a:rPr lang="en-US" smtClean="0"/>
              <a:t>‹#›</a:t>
            </a:fld>
            <a:endParaRPr lang="en-US"/>
          </a:p>
        </p:txBody>
      </p:sp>
    </p:spTree>
    <p:extLst>
      <p:ext uri="{BB962C8B-B14F-4D97-AF65-F5344CB8AC3E}">
        <p14:creationId xmlns:p14="http://schemas.microsoft.com/office/powerpoint/2010/main" val="80645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A2D73-9D03-6657-5DCA-219C695CC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412C1B-C5EA-6C4A-396C-8F102F0F4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0771D-A2FD-4AF8-0226-83ABC393F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1CA8D6-A310-413C-8F65-FD52FEFFF5FD}" type="datetimeFigureOut">
              <a:rPr lang="en-US" smtClean="0"/>
              <a:t>4/27/2025</a:t>
            </a:fld>
            <a:endParaRPr lang="en-US"/>
          </a:p>
        </p:txBody>
      </p:sp>
      <p:sp>
        <p:nvSpPr>
          <p:cNvPr id="5" name="Footer Placeholder 4">
            <a:extLst>
              <a:ext uri="{FF2B5EF4-FFF2-40B4-BE49-F238E27FC236}">
                <a16:creationId xmlns:a16="http://schemas.microsoft.com/office/drawing/2014/main" id="{7F539BBF-DC86-30E7-ABA1-1EE43EA0A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7988D6-A679-7A64-0B00-AE9C3E41D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A5665F-2DA3-48AE-AC68-1750879B7562}" type="slidenum">
              <a:rPr lang="en-US" smtClean="0"/>
              <a:t>‹#›</a:t>
            </a:fld>
            <a:endParaRPr lang="en-US"/>
          </a:p>
        </p:txBody>
      </p:sp>
    </p:spTree>
    <p:extLst>
      <p:ext uri="{BB962C8B-B14F-4D97-AF65-F5344CB8AC3E}">
        <p14:creationId xmlns:p14="http://schemas.microsoft.com/office/powerpoint/2010/main" val="3924308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9.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BD708-76A1-7368-407E-27F42B5C3933}"/>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dirty="0">
                <a:solidFill>
                  <a:schemeClr val="accent1"/>
                </a:solidFill>
                <a:latin typeface="Times New Roman" panose="02020603050405020304" pitchFamily="18" charset="0"/>
                <a:cs typeface="Times New Roman" panose="02020603050405020304" pitchFamily="18" charset="0"/>
              </a:rPr>
              <a:t>Deep Learning for Enhanced Trading Signal Generation</a:t>
            </a:r>
          </a:p>
        </p:txBody>
      </p:sp>
      <p:cxnSp>
        <p:nvCxnSpPr>
          <p:cNvPr id="19" name="Straight Connector 18">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64E39CC-5394-9F82-AFE3-07C8BF416216}"/>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Hybrid CNN-BiLSTM Model with Attention Mechanism for Stock Market Prediction and Trading Signal Generation</a:t>
            </a:r>
          </a:p>
        </p:txBody>
      </p:sp>
      <p:sp>
        <p:nvSpPr>
          <p:cNvPr id="4" name="TextBox 3">
            <a:extLst>
              <a:ext uri="{FF2B5EF4-FFF2-40B4-BE49-F238E27FC236}">
                <a16:creationId xmlns:a16="http://schemas.microsoft.com/office/drawing/2014/main" id="{698DB042-76D6-B6BF-E876-950814ADE55F}"/>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Biniam Abebe</a:t>
            </a:r>
          </a:p>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University of North Texas</a:t>
            </a:r>
          </a:p>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Data Analytics - ADTA 5900 Capstone</a:t>
            </a:r>
          </a:p>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April 26, 2025</a:t>
            </a:r>
          </a:p>
        </p:txBody>
      </p:sp>
    </p:spTree>
    <p:extLst>
      <p:ext uri="{BB962C8B-B14F-4D97-AF65-F5344CB8AC3E}">
        <p14:creationId xmlns:p14="http://schemas.microsoft.com/office/powerpoint/2010/main" val="14131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6C70D-FD38-3454-577B-1356B699BFBE}"/>
              </a:ext>
            </a:extLst>
          </p:cNvPr>
          <p:cNvSpPr>
            <a:spLocks noGrp="1"/>
          </p:cNvSpPr>
          <p:nvPr>
            <p:ph type="title"/>
          </p:nvPr>
        </p:nvSpPr>
        <p:spPr>
          <a:xfrm>
            <a:off x="761800" y="762001"/>
            <a:ext cx="10888917" cy="751489"/>
          </a:xfrm>
          <a:solidFill>
            <a:schemeClr val="accent6"/>
          </a:solidFill>
        </p:spPr>
        <p:txBody>
          <a:bodyPr vert="horz" lIns="91440" tIns="45720" rIns="91440" bIns="45720" rtlCol="0" anchor="ctr">
            <a:normAutofit/>
          </a:bodyPr>
          <a:lstStyle/>
          <a:p>
            <a:r>
              <a:rPr lang="en-US">
                <a:solidFill>
                  <a:schemeClr val="bg1"/>
                </a:solidFill>
              </a:rPr>
              <a:t>Trading Strategy Development</a:t>
            </a:r>
            <a:endParaRPr lang="en-US" dirty="0">
              <a:solidFill>
                <a:schemeClr val="bg1"/>
              </a:solidFill>
            </a:endParaRPr>
          </a:p>
        </p:txBody>
      </p:sp>
      <p:sp>
        <p:nvSpPr>
          <p:cNvPr id="3" name="Text Placeholder 2">
            <a:extLst>
              <a:ext uri="{FF2B5EF4-FFF2-40B4-BE49-F238E27FC236}">
                <a16:creationId xmlns:a16="http://schemas.microsoft.com/office/drawing/2014/main" id="{89ECD3B5-3724-4956-AD9E-4E75861E9BCA}"/>
              </a:ext>
            </a:extLst>
          </p:cNvPr>
          <p:cNvSpPr>
            <a:spLocks noGrp="1"/>
          </p:cNvSpPr>
          <p:nvPr>
            <p:ph type="body" idx="1"/>
          </p:nvPr>
        </p:nvSpPr>
        <p:spPr>
          <a:xfrm>
            <a:off x="998282" y="1666202"/>
            <a:ext cx="10289827" cy="4844957"/>
          </a:xfrm>
        </p:spPr>
        <p:txBody>
          <a:bodyPr vert="horz" lIns="91440" tIns="45720" rIns="91440" bIns="45720" numCol="1" rtlCol="0" anchor="ctr">
            <a:normAutofit lnSpcReduction="10000"/>
          </a:bodyPr>
          <a:lstStyle/>
          <a:p>
            <a:pPr algn="just">
              <a:lnSpc>
                <a:spcPct val="200000"/>
              </a:lnSpc>
            </a:pPr>
            <a:r>
              <a:rPr lang="en-US" sz="1800">
                <a:latin typeface="Times New Roman" panose="02020603050405020304" pitchFamily="18" charset="0"/>
                <a:cs typeface="Times New Roman" panose="02020603050405020304" pitchFamily="18" charset="0"/>
              </a:rPr>
              <a:t> Signal generation: Probability threshold system (Signal = 1 if probability &gt; 0.60, 0 otherwise)</a:t>
            </a:r>
          </a:p>
          <a:p>
            <a:pPr algn="just">
              <a:lnSpc>
                <a:spcPct val="200000"/>
              </a:lnSpc>
            </a:pPr>
            <a:r>
              <a:rPr lang="en-US" sz="1800">
                <a:latin typeface="Times New Roman" panose="02020603050405020304" pitchFamily="18" charset="0"/>
                <a:cs typeface="Times New Roman" panose="02020603050405020304" pitchFamily="18" charset="0"/>
              </a:rPr>
              <a:t> Position sizing: Dynamic allocation based on model confidence (linear scaling)</a:t>
            </a:r>
          </a:p>
          <a:p>
            <a:pPr algn="just">
              <a:lnSpc>
                <a:spcPct val="200000"/>
              </a:lnSpc>
            </a:pPr>
            <a:r>
              <a:rPr lang="en-US" sz="1800">
                <a:latin typeface="Times New Roman" panose="02020603050405020304" pitchFamily="18" charset="0"/>
                <a:cs typeface="Times New Roman" panose="02020603050405020304" pitchFamily="18" charset="0"/>
              </a:rPr>
              <a:t> Technical confirmation framework: Moving Averages (50, 200-day), RSI, MACD, Bollinger Bands</a:t>
            </a:r>
          </a:p>
          <a:p>
            <a:pPr algn="just">
              <a:lnSpc>
                <a:spcPct val="200000"/>
              </a:lnSpc>
            </a:pPr>
            <a:r>
              <a:rPr lang="en-US" sz="1800">
                <a:latin typeface="Times New Roman" panose="02020603050405020304" pitchFamily="18" charset="0"/>
                <a:cs typeface="Times New Roman" panose="02020603050405020304" pitchFamily="18" charset="0"/>
              </a:rPr>
              <a:t> Risk management protocols: Stop-loss (2% below entry), Take-profit (5% above entry), Maximum holding period (30 days)</a:t>
            </a:r>
          </a:p>
          <a:p>
            <a:pPr algn="just">
              <a:lnSpc>
                <a:spcPct val="200000"/>
              </a:lnSpc>
            </a:pPr>
            <a:r>
              <a:rPr lang="en-US" sz="1800">
                <a:latin typeface="Times New Roman" panose="02020603050405020304" pitchFamily="18" charset="0"/>
                <a:cs typeface="Times New Roman" panose="02020603050405020304" pitchFamily="18" charset="0"/>
              </a:rPr>
              <a:t> Market regime adaptation: Strategy parameters adjusted based on detected market conditions</a:t>
            </a:r>
          </a:p>
          <a:p>
            <a:pPr algn="just">
              <a:lnSpc>
                <a:spcPct val="200000"/>
              </a:lnSpc>
            </a:pPr>
            <a:r>
              <a:rPr lang="en-US" sz="1800">
                <a:latin typeface="Times New Roman" panose="02020603050405020304" pitchFamily="18" charset="0"/>
                <a:cs typeface="Times New Roman" panose="02020603050405020304" pitchFamily="18" charset="0"/>
              </a:rPr>
              <a:t> Performance evaluation: Standard financial metrics (Sharpe Ratio, Maximum Drawdown, Win Rate, Profit Factor)</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5C73204-A6E8-F536-DF62-4975F004C2D5}"/>
              </a:ext>
            </a:extLst>
          </p:cNvPr>
          <p:cNvSpPr>
            <a:spLocks noGrp="1"/>
          </p:cNvSpPr>
          <p:nvPr>
            <p:ph type="sldNum" sz="quarter" idx="12"/>
          </p:nvPr>
        </p:nvSpPr>
        <p:spPr>
          <a:xfrm>
            <a:off x="10167869" y="6356350"/>
            <a:ext cx="1768425" cy="365125"/>
          </a:xfrm>
        </p:spPr>
        <p:txBody>
          <a:bodyPr vert="horz" lIns="91440" tIns="45720" rIns="91440" bIns="45720" rtlCol="0" anchor="ctr">
            <a:normAutofit/>
          </a:bodyPr>
          <a:lstStyle/>
          <a:p>
            <a:pPr>
              <a:spcAft>
                <a:spcPts val="600"/>
              </a:spcAft>
              <a:defRPr/>
            </a:pPr>
            <a:fld id="{16A5665F-2DA3-48AE-AC68-1750879B7562}" type="slidenum">
              <a:rPr lang="en-US" smtClean="0">
                <a:solidFill>
                  <a:srgbClr val="FFFFFF"/>
                </a:solidFill>
                <a:latin typeface="Calibri" panose="020F0502020204030204"/>
              </a:rPr>
              <a:pPr>
                <a:spcAft>
                  <a:spcPts val="600"/>
                </a:spcAft>
                <a:defRPr/>
              </a:pPr>
              <a:t>10</a:t>
            </a:fld>
            <a:endParaRPr lang="en-US">
              <a:solidFill>
                <a:srgbClr val="FFFFFF"/>
              </a:solidFill>
              <a:latin typeface="Calibri" panose="020F0502020204030204"/>
            </a:endParaRPr>
          </a:p>
        </p:txBody>
      </p:sp>
    </p:spTree>
    <p:extLst>
      <p:ext uri="{BB962C8B-B14F-4D97-AF65-F5344CB8AC3E}">
        <p14:creationId xmlns:p14="http://schemas.microsoft.com/office/powerpoint/2010/main" val="325957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F1693-884F-B339-56B0-FB0E00DABA07}"/>
              </a:ext>
            </a:extLst>
          </p:cNvPr>
          <p:cNvSpPr>
            <a:spLocks noGrp="1"/>
          </p:cNvSpPr>
          <p:nvPr>
            <p:ph type="title"/>
          </p:nvPr>
        </p:nvSpPr>
        <p:spPr>
          <a:xfrm>
            <a:off x="761800" y="762001"/>
            <a:ext cx="10668200" cy="1155514"/>
          </a:xfrm>
          <a:solidFill>
            <a:schemeClr val="accent6"/>
          </a:solidFill>
        </p:spPr>
        <p:txBody>
          <a:bodyPr vert="horz" lIns="91440" tIns="45720" rIns="91440" bIns="45720" rtlCol="0" anchor="ctr">
            <a:normAutofit/>
          </a:bodyPr>
          <a:lstStyle/>
          <a:p>
            <a:r>
              <a:rPr lang="en-US" dirty="0">
                <a:solidFill>
                  <a:schemeClr val="bg1"/>
                </a:solidFill>
              </a:rPr>
              <a:t>Experimental Results</a:t>
            </a:r>
          </a:p>
        </p:txBody>
      </p:sp>
      <p:sp>
        <p:nvSpPr>
          <p:cNvPr id="3" name="Text Placeholder 2">
            <a:extLst>
              <a:ext uri="{FF2B5EF4-FFF2-40B4-BE49-F238E27FC236}">
                <a16:creationId xmlns:a16="http://schemas.microsoft.com/office/drawing/2014/main" id="{4ED5936F-C76B-F8E0-24B9-E1E3991EC56B}"/>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1700"/>
              <a:t> Top performer: Walmart (WMT) - 48.18% return, 72.73% win rate, 3.38% maximum drawdown</a:t>
            </a:r>
          </a:p>
          <a:p>
            <a:r>
              <a:rPr lang="en-US" sz="1700"/>
              <a:t> Strong performers: Mastercard (MA) - 19.45% risk-adjusted return, 50% win rate</a:t>
            </a:r>
          </a:p>
          <a:p>
            <a:r>
              <a:rPr lang="en-US" sz="1700"/>
              <a:t> Portfolio average across all stocks: 15.4% return, 1.85 Sharpe ratio, 58.6% win rate</a:t>
            </a:r>
          </a:p>
          <a:p>
            <a:r>
              <a:rPr lang="en-US" sz="1700"/>
              <a:t> Risk management effectiveness: Maximum drawdowns &lt; 5% for top performers</a:t>
            </a:r>
          </a:p>
          <a:p>
            <a:r>
              <a:rPr lang="en-US" sz="1700"/>
              <a:t> Market condition sensitivity: Better performance in stable market environments</a:t>
            </a:r>
          </a:p>
          <a:p>
            <a:r>
              <a:rPr lang="en-US" sz="1700"/>
              <a:t> Trading frequency finding: Selective trading (10-15 trades) outperformed high-frequency trading (40+ trades)</a:t>
            </a:r>
          </a:p>
        </p:txBody>
      </p:sp>
      <p:sp>
        <p:nvSpPr>
          <p:cNvPr id="5" name="Slide Number Placeholder 4">
            <a:extLst>
              <a:ext uri="{FF2B5EF4-FFF2-40B4-BE49-F238E27FC236}">
                <a16:creationId xmlns:a16="http://schemas.microsoft.com/office/drawing/2014/main" id="{C99549E3-8C29-5C8D-C062-546D14F57AC0}"/>
              </a:ext>
            </a:extLst>
          </p:cNvPr>
          <p:cNvSpPr>
            <a:spLocks noGrp="1"/>
          </p:cNvSpPr>
          <p:nvPr>
            <p:ph type="sldNum" sz="quarter" idx="12"/>
          </p:nvPr>
        </p:nvSpPr>
        <p:spPr>
          <a:xfrm>
            <a:off x="10167869" y="6356350"/>
            <a:ext cx="1768425" cy="365125"/>
          </a:xfrm>
        </p:spPr>
        <p:txBody>
          <a:bodyPr vert="horz" lIns="91440" tIns="45720" rIns="91440" bIns="45720" rtlCol="0" anchor="ctr">
            <a:normAutofit/>
          </a:bodyPr>
          <a:lstStyle/>
          <a:p>
            <a:pPr>
              <a:spcAft>
                <a:spcPts val="600"/>
              </a:spcAft>
              <a:defRPr/>
            </a:pPr>
            <a:fld id="{16A5665F-2DA3-48AE-AC68-1750879B7562}" type="slidenum">
              <a:rPr lang="en-US">
                <a:solidFill>
                  <a:srgbClr val="FFFFFF"/>
                </a:solidFill>
                <a:latin typeface="Calibri" panose="020F0502020204030204"/>
              </a:rPr>
              <a:pPr>
                <a:spcAft>
                  <a:spcPts val="600"/>
                </a:spcAft>
                <a:defRPr/>
              </a:pPr>
              <a:t>11</a:t>
            </a:fld>
            <a:endParaRPr lang="en-US">
              <a:solidFill>
                <a:srgbClr val="FFFFFF"/>
              </a:solidFill>
              <a:latin typeface="Calibri" panose="020F0502020204030204"/>
            </a:endParaRPr>
          </a:p>
        </p:txBody>
      </p:sp>
      <p:sp>
        <p:nvSpPr>
          <p:cNvPr id="4" name="TextBox 3">
            <a:extLst>
              <a:ext uri="{FF2B5EF4-FFF2-40B4-BE49-F238E27FC236}">
                <a16:creationId xmlns:a16="http://schemas.microsoft.com/office/drawing/2014/main" id="{2B3EE236-1C3E-4452-CF8B-9F86F0051AC5}"/>
              </a:ext>
            </a:extLst>
          </p:cNvPr>
          <p:cNvSpPr txBox="1"/>
          <p:nvPr/>
        </p:nvSpPr>
        <p:spPr>
          <a:xfrm>
            <a:off x="5842000" y="3727691"/>
            <a:ext cx="6350000" cy="369332"/>
          </a:xfrm>
          <a:prstGeom prst="rect">
            <a:avLst/>
          </a:prstGeom>
          <a:noFill/>
        </p:spPr>
        <p:txBody>
          <a:bodyPr vert="horz" rtlCol="0">
            <a:spAutoFit/>
          </a:bodyPr>
          <a:lstStyle/>
          <a:p>
            <a:pPr algn="ctr">
              <a:spcAft>
                <a:spcPts val="600"/>
              </a:spcAft>
            </a:pPr>
            <a:r>
              <a:rPr lang="en-US" i="1" dirty="0">
                <a:solidFill>
                  <a:srgbClr val="808080"/>
                </a:solidFill>
              </a:rPr>
              <a:t>[Performance Metrics Heatmap]</a:t>
            </a:r>
          </a:p>
        </p:txBody>
      </p:sp>
      <p:pic>
        <p:nvPicPr>
          <p:cNvPr id="13" name="Picture 12">
            <a:extLst>
              <a:ext uri="{FF2B5EF4-FFF2-40B4-BE49-F238E27FC236}">
                <a16:creationId xmlns:a16="http://schemas.microsoft.com/office/drawing/2014/main" id="{61D48E72-0337-520F-1135-7BFC88FF0A66}"/>
              </a:ext>
            </a:extLst>
          </p:cNvPr>
          <p:cNvPicPr>
            <a:picLocks noChangeAspect="1"/>
          </p:cNvPicPr>
          <p:nvPr/>
        </p:nvPicPr>
        <p:blipFill>
          <a:blip r:embed="rId3"/>
          <a:stretch>
            <a:fillRect/>
          </a:stretch>
        </p:blipFill>
        <p:spPr>
          <a:xfrm>
            <a:off x="5878905" y="2163948"/>
            <a:ext cx="6276190" cy="4447619"/>
          </a:xfrm>
          <a:prstGeom prst="rect">
            <a:avLst/>
          </a:prstGeom>
        </p:spPr>
      </p:pic>
    </p:spTree>
    <p:extLst>
      <p:ext uri="{BB962C8B-B14F-4D97-AF65-F5344CB8AC3E}">
        <p14:creationId xmlns:p14="http://schemas.microsoft.com/office/powerpoint/2010/main" val="301305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0CA1B-BA85-9A04-5882-1853853C80E4}"/>
              </a:ext>
            </a:extLst>
          </p:cNvPr>
          <p:cNvSpPr>
            <a:spLocks noGrp="1"/>
          </p:cNvSpPr>
          <p:nvPr>
            <p:ph type="title"/>
          </p:nvPr>
        </p:nvSpPr>
        <p:spPr>
          <a:xfrm>
            <a:off x="316325" y="336489"/>
            <a:ext cx="10783764" cy="814394"/>
          </a:xfrm>
          <a:solidFill>
            <a:schemeClr val="accent6"/>
          </a:solidFill>
        </p:spPr>
        <p:txBody>
          <a:bodyPr vert="horz" lIns="91440" tIns="45720" rIns="91440" bIns="45720" rtlCol="0" anchor="ctr">
            <a:normAutofit/>
          </a:bodyPr>
          <a:lstStyle/>
          <a:p>
            <a:r>
              <a:rPr lang="en-US" dirty="0">
                <a:solidFill>
                  <a:schemeClr val="bg1"/>
                </a:solidFill>
              </a:rPr>
              <a:t>Performance Analysis</a:t>
            </a:r>
          </a:p>
        </p:txBody>
      </p:sp>
      <p:sp>
        <p:nvSpPr>
          <p:cNvPr id="3" name="Text Placeholder 2">
            <a:extLst>
              <a:ext uri="{FF2B5EF4-FFF2-40B4-BE49-F238E27FC236}">
                <a16:creationId xmlns:a16="http://schemas.microsoft.com/office/drawing/2014/main" id="{CEA532E4-E5C3-3331-3F47-43A884B0CAF8}"/>
              </a:ext>
            </a:extLst>
          </p:cNvPr>
          <p:cNvSpPr>
            <a:spLocks noGrp="1"/>
          </p:cNvSpPr>
          <p:nvPr>
            <p:ph type="body" idx="1"/>
          </p:nvPr>
        </p:nvSpPr>
        <p:spPr>
          <a:xfrm>
            <a:off x="6803409" y="1576709"/>
            <a:ext cx="4156512" cy="4663371"/>
          </a:xfrm>
        </p:spPr>
        <p:txBody>
          <a:bodyPr vert="horz" lIns="91440" tIns="45720" rIns="91440" bIns="45720" rtlCol="0" anchor="ctr">
            <a:normAutofit lnSpcReduction="10000"/>
          </a:bodyPr>
          <a:lstStyle/>
          <a:p>
            <a:r>
              <a:rPr lang="en-US" sz="1800" dirty="0"/>
              <a:t> Comparative analysis: Strategy outperformed baseline by 12.3% while maintaining lower volatility</a:t>
            </a:r>
          </a:p>
          <a:p>
            <a:r>
              <a:rPr lang="en-US" sz="1800" dirty="0"/>
              <a:t> Stock category analysis: Large-cap retail (WMT) and financial (MA, JPM) sectors showed strongest performance</a:t>
            </a:r>
          </a:p>
          <a:p>
            <a:r>
              <a:rPr lang="en-US" sz="1800" dirty="0"/>
              <a:t> Technology sector challenges: High-volatility stocks like NVIDIA showed mixed results (-21.65% return, 31.82% win rate)</a:t>
            </a:r>
          </a:p>
          <a:p>
            <a:r>
              <a:rPr lang="en-US" sz="1800" dirty="0"/>
              <a:t> Win rate correlation: Strong positive relationship between win rate and total return (R² = 0.78)</a:t>
            </a:r>
          </a:p>
          <a:p>
            <a:r>
              <a:rPr lang="en-US" sz="1800" dirty="0"/>
              <a:t> Risk-return profile: Top performers maintained exceptional risk-adjusted returns (Sharpe ratios &gt; 2.0)</a:t>
            </a:r>
          </a:p>
        </p:txBody>
      </p:sp>
      <p:sp>
        <p:nvSpPr>
          <p:cNvPr id="5" name="Slide Number Placeholder 4">
            <a:extLst>
              <a:ext uri="{FF2B5EF4-FFF2-40B4-BE49-F238E27FC236}">
                <a16:creationId xmlns:a16="http://schemas.microsoft.com/office/drawing/2014/main" id="{BDE997CA-1E24-C2E8-BAC4-C52EBEFD8899}"/>
              </a:ext>
            </a:extLst>
          </p:cNvPr>
          <p:cNvSpPr>
            <a:spLocks noGrp="1"/>
          </p:cNvSpPr>
          <p:nvPr>
            <p:ph type="sldNum" sz="quarter" idx="12"/>
          </p:nvPr>
        </p:nvSpPr>
        <p:spPr>
          <a:xfrm>
            <a:off x="10657268" y="6356350"/>
            <a:ext cx="1275652" cy="365125"/>
          </a:xfrm>
        </p:spPr>
        <p:txBody>
          <a:bodyPr vert="horz" lIns="91440" tIns="45720" rIns="91440" bIns="45720" rtlCol="0" anchor="ctr">
            <a:normAutofit/>
          </a:bodyPr>
          <a:lstStyle/>
          <a:p>
            <a:pPr>
              <a:spcAft>
                <a:spcPts val="600"/>
              </a:spcAft>
              <a:defRPr/>
            </a:pPr>
            <a:fld id="{16A5665F-2DA3-48AE-AC68-1750879B7562}" type="slidenum">
              <a:rPr lang="en-US">
                <a:solidFill>
                  <a:schemeClr val="tx1"/>
                </a:solidFill>
                <a:latin typeface="Calibri" panose="020F0502020204030204"/>
              </a:rPr>
              <a:pPr>
                <a:spcAft>
                  <a:spcPts val="600"/>
                </a:spcAft>
                <a:defRPr/>
              </a:pPr>
              <a:t>12</a:t>
            </a:fld>
            <a:endParaRPr lang="en-US">
              <a:solidFill>
                <a:schemeClr val="tx1"/>
              </a:solidFill>
              <a:latin typeface="Calibri" panose="020F0502020204030204"/>
            </a:endParaRPr>
          </a:p>
        </p:txBody>
      </p:sp>
      <p:pic>
        <p:nvPicPr>
          <p:cNvPr id="6" name="Picture 5">
            <a:extLst>
              <a:ext uri="{FF2B5EF4-FFF2-40B4-BE49-F238E27FC236}">
                <a16:creationId xmlns:a16="http://schemas.microsoft.com/office/drawing/2014/main" id="{D148F092-0308-63A5-1E19-57C1DDC0225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157" y="1576709"/>
            <a:ext cx="6366533" cy="4605790"/>
          </a:xfrm>
          <a:prstGeom prst="rect">
            <a:avLst/>
          </a:prstGeom>
          <a:noFill/>
          <a:ln>
            <a:noFill/>
          </a:ln>
        </p:spPr>
      </p:pic>
    </p:spTree>
    <p:extLst>
      <p:ext uri="{BB962C8B-B14F-4D97-AF65-F5344CB8AC3E}">
        <p14:creationId xmlns:p14="http://schemas.microsoft.com/office/powerpoint/2010/main" val="3658629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526DD-4776-7774-A499-B52AFF8C305B}"/>
              </a:ext>
            </a:extLst>
          </p:cNvPr>
          <p:cNvSpPr>
            <a:spLocks noGrp="1"/>
          </p:cNvSpPr>
          <p:nvPr>
            <p:ph type="title"/>
          </p:nvPr>
        </p:nvSpPr>
        <p:spPr>
          <a:xfrm>
            <a:off x="761800" y="273708"/>
            <a:ext cx="10084876" cy="1046788"/>
          </a:xfrm>
          <a:solidFill>
            <a:schemeClr val="accent6"/>
          </a:solidFill>
        </p:spPr>
        <p:txBody>
          <a:bodyPr vert="horz" lIns="91440" tIns="45720" rIns="91440" bIns="45720" rtlCol="0" anchor="ctr">
            <a:normAutofit/>
          </a:bodyPr>
          <a:lstStyle/>
          <a:p>
            <a:r>
              <a:rPr lang="en-US" dirty="0">
                <a:solidFill>
                  <a:schemeClr val="bg1"/>
                </a:solidFill>
              </a:rPr>
              <a:t>Key Findings &amp; Implementation Insights</a:t>
            </a:r>
          </a:p>
        </p:txBody>
      </p:sp>
      <p:sp>
        <p:nvSpPr>
          <p:cNvPr id="24" name="Text Placeholder 2">
            <a:extLst>
              <a:ext uri="{FF2B5EF4-FFF2-40B4-BE49-F238E27FC236}">
                <a16:creationId xmlns:a16="http://schemas.microsoft.com/office/drawing/2014/main" id="{481A2464-16BC-10E8-A55E-39E0A0ADD14B}"/>
              </a:ext>
            </a:extLst>
          </p:cNvPr>
          <p:cNvSpPr>
            <a:spLocks noGrp="1"/>
          </p:cNvSpPr>
          <p:nvPr>
            <p:ph type="body" idx="1"/>
          </p:nvPr>
        </p:nvSpPr>
        <p:spPr>
          <a:xfrm>
            <a:off x="397598" y="1457022"/>
            <a:ext cx="5698399" cy="4783058"/>
          </a:xfrm>
        </p:spPr>
        <p:txBody>
          <a:bodyPr vert="horz" lIns="91440" tIns="45720" rIns="91440" bIns="45720" rtlCol="0" anchor="ctr">
            <a:normAutofit lnSpcReduction="10000"/>
          </a:bodyPr>
          <a:lstStyle/>
          <a:p>
            <a:pPr>
              <a:lnSpc>
                <a:spcPct val="100000"/>
              </a:lnSpc>
            </a:pPr>
            <a:r>
              <a:rPr lang="en-US" sz="1800" dirty="0"/>
              <a:t> Trading Frequency: Quality over quantity - selective trading (10-15 trades) significantly outperforms high-frequency trading</a:t>
            </a:r>
          </a:p>
          <a:p>
            <a:pPr>
              <a:lnSpc>
                <a:spcPct val="100000"/>
              </a:lnSpc>
            </a:pPr>
            <a:r>
              <a:rPr lang="en-US" sz="1800" dirty="0"/>
              <a:t> Stock Selection: Large-cap stability (WMT, MA, JPM) delivers consistent performance compared to volatile tech stocks</a:t>
            </a:r>
          </a:p>
          <a:p>
            <a:pPr>
              <a:lnSpc>
                <a:spcPct val="100000"/>
              </a:lnSpc>
            </a:pPr>
            <a:r>
              <a:rPr lang="en-US" sz="1800" dirty="0"/>
              <a:t> Attention Mechanism: Successfully identifies the most important temporal patterns and market regime shifts</a:t>
            </a:r>
          </a:p>
          <a:p>
            <a:pPr>
              <a:lnSpc>
                <a:spcPct val="100000"/>
              </a:lnSpc>
            </a:pPr>
            <a:r>
              <a:rPr lang="en-US" sz="1800" dirty="0"/>
              <a:t> SMOTE Balancing: Dramatically improves model's ability to identify profitable trading opportunities</a:t>
            </a:r>
          </a:p>
          <a:p>
            <a:pPr>
              <a:lnSpc>
                <a:spcPct val="100000"/>
              </a:lnSpc>
            </a:pPr>
            <a:r>
              <a:rPr lang="en-US" sz="1800" dirty="0"/>
              <a:t> Risk Management: Confidence-based position sizing and adaptive stop-losses maintain low drawdowns</a:t>
            </a:r>
          </a:p>
          <a:p>
            <a:pPr>
              <a:lnSpc>
                <a:spcPct val="100000"/>
              </a:lnSpc>
            </a:pPr>
            <a:r>
              <a:rPr lang="en-US" sz="1800" dirty="0"/>
              <a:t> Technical Confirmation: Integration of model predictions with technical indicators produces robust trading signals</a:t>
            </a:r>
          </a:p>
        </p:txBody>
      </p:sp>
      <p:sp>
        <p:nvSpPr>
          <p:cNvPr id="5" name="Slide Number Placeholder 4">
            <a:extLst>
              <a:ext uri="{FF2B5EF4-FFF2-40B4-BE49-F238E27FC236}">
                <a16:creationId xmlns:a16="http://schemas.microsoft.com/office/drawing/2014/main" id="{E349501C-A51C-6707-C43F-F05144CAC059}"/>
              </a:ext>
            </a:extLst>
          </p:cNvPr>
          <p:cNvSpPr>
            <a:spLocks noGrp="1"/>
          </p:cNvSpPr>
          <p:nvPr>
            <p:ph type="sldNum" sz="quarter" idx="12"/>
          </p:nvPr>
        </p:nvSpPr>
        <p:spPr>
          <a:xfrm>
            <a:off x="10167869" y="6356350"/>
            <a:ext cx="1768425" cy="365125"/>
          </a:xfrm>
        </p:spPr>
        <p:txBody>
          <a:bodyPr vert="horz" lIns="91440" tIns="45720" rIns="91440" bIns="45720" rtlCol="0" anchor="ctr">
            <a:normAutofit/>
          </a:bodyPr>
          <a:lstStyle/>
          <a:p>
            <a:pPr>
              <a:spcAft>
                <a:spcPts val="600"/>
              </a:spcAft>
              <a:defRPr/>
            </a:pPr>
            <a:fld id="{16A5665F-2DA3-48AE-AC68-1750879B7562}" type="slidenum">
              <a:rPr lang="en-US">
                <a:solidFill>
                  <a:srgbClr val="FFFFFF"/>
                </a:solidFill>
                <a:latin typeface="Calibri" panose="020F0502020204030204"/>
              </a:rPr>
              <a:pPr>
                <a:spcAft>
                  <a:spcPts val="600"/>
                </a:spcAft>
                <a:defRPr/>
              </a:pPr>
              <a:t>13</a:t>
            </a:fld>
            <a:endParaRPr lang="en-US">
              <a:solidFill>
                <a:srgbClr val="FFFFFF"/>
              </a:solidFill>
              <a:latin typeface="Calibri" panose="020F0502020204030204"/>
            </a:endParaRPr>
          </a:p>
        </p:txBody>
      </p:sp>
      <p:sp>
        <p:nvSpPr>
          <p:cNvPr id="4" name="TextBox 3">
            <a:extLst>
              <a:ext uri="{FF2B5EF4-FFF2-40B4-BE49-F238E27FC236}">
                <a16:creationId xmlns:a16="http://schemas.microsoft.com/office/drawing/2014/main" id="{108D757E-BA49-8E6F-6D37-3D2FA4D6B2C5}"/>
              </a:ext>
            </a:extLst>
          </p:cNvPr>
          <p:cNvSpPr txBox="1"/>
          <p:nvPr/>
        </p:nvSpPr>
        <p:spPr>
          <a:xfrm>
            <a:off x="6857796" y="3681393"/>
            <a:ext cx="5078497" cy="369332"/>
          </a:xfrm>
          <a:prstGeom prst="rect">
            <a:avLst/>
          </a:prstGeom>
          <a:noFill/>
        </p:spPr>
        <p:txBody>
          <a:bodyPr vert="horz" wrap="square" rtlCol="0">
            <a:spAutoFit/>
          </a:bodyPr>
          <a:lstStyle/>
          <a:p>
            <a:pPr algn="ctr">
              <a:spcAft>
                <a:spcPts val="600"/>
              </a:spcAft>
            </a:pPr>
            <a:r>
              <a:rPr lang="en-US" i="1" dirty="0">
                <a:solidFill>
                  <a:srgbClr val="808080"/>
                </a:solidFill>
              </a:rPr>
              <a:t>[Cumulative Return Comparison for WMT]</a:t>
            </a:r>
          </a:p>
        </p:txBody>
      </p:sp>
      <p:pic>
        <p:nvPicPr>
          <p:cNvPr id="6" name="Picture 5" descr="A graph of different colored lines&#10;&#10;AI-generated content may be incorrect.">
            <a:extLst>
              <a:ext uri="{FF2B5EF4-FFF2-40B4-BE49-F238E27FC236}">
                <a16:creationId xmlns:a16="http://schemas.microsoft.com/office/drawing/2014/main" id="{6EA5E5ED-4FC7-F874-0714-FA2ED218AD8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5535" y="1457021"/>
            <a:ext cx="5558867" cy="4448743"/>
          </a:xfrm>
          <a:prstGeom prst="rect">
            <a:avLst/>
          </a:prstGeom>
          <a:noFill/>
          <a:ln>
            <a:noFill/>
          </a:ln>
        </p:spPr>
      </p:pic>
    </p:spTree>
    <p:extLst>
      <p:ext uri="{BB962C8B-B14F-4D97-AF65-F5344CB8AC3E}">
        <p14:creationId xmlns:p14="http://schemas.microsoft.com/office/powerpoint/2010/main" val="326684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6F193-3F97-1AA2-F0D8-4D86C17B1BA5}"/>
              </a:ext>
            </a:extLst>
          </p:cNvPr>
          <p:cNvSpPr>
            <a:spLocks noGrp="1"/>
          </p:cNvSpPr>
          <p:nvPr>
            <p:ph type="title"/>
          </p:nvPr>
        </p:nvSpPr>
        <p:spPr>
          <a:xfrm>
            <a:off x="614855" y="762001"/>
            <a:ext cx="10345066" cy="1708244"/>
          </a:xfrm>
          <a:solidFill>
            <a:schemeClr val="accent6"/>
          </a:solidFill>
        </p:spPr>
        <p:txBody>
          <a:bodyPr vert="horz" lIns="91440" tIns="45720" rIns="91440" bIns="45720" rtlCol="0" anchor="ctr">
            <a:normAutofit/>
          </a:bodyPr>
          <a:lstStyle/>
          <a:p>
            <a:r>
              <a:rPr lang="en-US" dirty="0">
                <a:solidFill>
                  <a:schemeClr val="bg1"/>
                </a:solidFill>
              </a:rPr>
              <a:t>Limitations &amp; Future Research</a:t>
            </a:r>
          </a:p>
        </p:txBody>
      </p:sp>
      <p:sp>
        <p:nvSpPr>
          <p:cNvPr id="3" name="Text Placeholder 2">
            <a:extLst>
              <a:ext uri="{FF2B5EF4-FFF2-40B4-BE49-F238E27FC236}">
                <a16:creationId xmlns:a16="http://schemas.microsoft.com/office/drawing/2014/main" id="{D5772011-716C-3CCC-99DB-518A33AFE493}"/>
              </a:ext>
            </a:extLst>
          </p:cNvPr>
          <p:cNvSpPr>
            <a:spLocks noGrp="1"/>
          </p:cNvSpPr>
          <p:nvPr>
            <p:ph type="body" idx="1"/>
          </p:nvPr>
        </p:nvSpPr>
        <p:spPr>
          <a:xfrm>
            <a:off x="614855" y="2470245"/>
            <a:ext cx="10345066" cy="3769835"/>
          </a:xfrm>
        </p:spPr>
        <p:txBody>
          <a:bodyPr vert="horz" lIns="91440" tIns="45720" rIns="91440" bIns="45720" rtlCol="0" anchor="ctr">
            <a:normAutofit/>
          </a:bodyPr>
          <a:lstStyle/>
          <a:p>
            <a:r>
              <a:rPr lang="en-US" sz="1800" dirty="0"/>
              <a:t> Market Condition Sensitivity: Variable performance across different market regimes</a:t>
            </a:r>
          </a:p>
          <a:p>
            <a:r>
              <a:rPr lang="en-US" sz="1800" dirty="0"/>
              <a:t> Model Complexity: Potential overfitting in certain market conditions requiring regular recalibration</a:t>
            </a:r>
          </a:p>
          <a:p>
            <a:r>
              <a:rPr lang="en-US" sz="1800" dirty="0"/>
              <a:t> Volatility Challenges: Limited effectiveness in high-volatility stocks and extreme market conditions</a:t>
            </a:r>
          </a:p>
          <a:p>
            <a:r>
              <a:rPr lang="en-US" sz="1800" dirty="0"/>
              <a:t> Trading Volume Constraints: Some stocks show insufficient trading activity for reliable signal generation</a:t>
            </a:r>
          </a:p>
          <a:p>
            <a:r>
              <a:rPr lang="en-US" sz="1800" dirty="0"/>
              <a:t> Risk Management Trade-offs: Balance between return potential and risk control</a:t>
            </a:r>
          </a:p>
          <a:p>
            <a:r>
              <a:rPr lang="en-US" sz="1800" dirty="0"/>
              <a:t> Future Research Directions: Enhanced market regime detection, adaptive parameter optimization, additional data sources (sentiment, alternative data)</a:t>
            </a:r>
          </a:p>
        </p:txBody>
      </p:sp>
      <p:sp>
        <p:nvSpPr>
          <p:cNvPr id="5" name="Slide Number Placeholder 4">
            <a:extLst>
              <a:ext uri="{FF2B5EF4-FFF2-40B4-BE49-F238E27FC236}">
                <a16:creationId xmlns:a16="http://schemas.microsoft.com/office/drawing/2014/main" id="{7878E7D0-228D-289A-4C8E-BA2EFA93B0B8}"/>
              </a:ext>
            </a:extLst>
          </p:cNvPr>
          <p:cNvSpPr>
            <a:spLocks noGrp="1"/>
          </p:cNvSpPr>
          <p:nvPr>
            <p:ph type="sldNum" sz="quarter" idx="12"/>
          </p:nvPr>
        </p:nvSpPr>
        <p:spPr>
          <a:xfrm>
            <a:off x="10657268" y="6356350"/>
            <a:ext cx="1275652" cy="365125"/>
          </a:xfrm>
        </p:spPr>
        <p:txBody>
          <a:bodyPr vert="horz" lIns="91440" tIns="45720" rIns="91440" bIns="45720" rtlCol="0" anchor="ctr">
            <a:normAutofit/>
          </a:bodyPr>
          <a:lstStyle/>
          <a:p>
            <a:pPr>
              <a:spcAft>
                <a:spcPts val="600"/>
              </a:spcAft>
              <a:defRPr/>
            </a:pPr>
            <a:fld id="{16A5665F-2DA3-48AE-AC68-1750879B7562}" type="slidenum">
              <a:rPr lang="en-US">
                <a:solidFill>
                  <a:schemeClr val="tx1"/>
                </a:solidFill>
                <a:latin typeface="Calibri" panose="020F0502020204030204"/>
              </a:rPr>
              <a:pPr>
                <a:spcAft>
                  <a:spcPts val="600"/>
                </a:spcAft>
                <a:defRPr/>
              </a:pPr>
              <a:t>14</a:t>
            </a:fld>
            <a:endParaRPr lang="en-US">
              <a:solidFill>
                <a:schemeClr val="tx1"/>
              </a:solidFill>
              <a:latin typeface="Calibri" panose="020F0502020204030204"/>
            </a:endParaRPr>
          </a:p>
        </p:txBody>
      </p:sp>
    </p:spTree>
    <p:extLst>
      <p:ext uri="{BB962C8B-B14F-4D97-AF65-F5344CB8AC3E}">
        <p14:creationId xmlns:p14="http://schemas.microsoft.com/office/powerpoint/2010/main" val="334499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8D18-08BB-13CD-2697-423EF252D584}"/>
              </a:ext>
            </a:extLst>
          </p:cNvPr>
          <p:cNvSpPr>
            <a:spLocks noGrp="1"/>
          </p:cNvSpPr>
          <p:nvPr>
            <p:ph type="title"/>
          </p:nvPr>
        </p:nvSpPr>
        <p:spPr>
          <a:xfrm>
            <a:off x="1730318" y="343734"/>
            <a:ext cx="8251882" cy="856872"/>
          </a:xfrm>
          <a:solidFill>
            <a:schemeClr val="accent6"/>
          </a:solidFill>
        </p:spPr>
        <p:txBody>
          <a:bodyPr vert="horz" lIns="91440" tIns="45720" rIns="91440" bIns="45720" rtlCol="0" anchor="ctr">
            <a:normAutofit/>
          </a:bodyPr>
          <a:lstStyle/>
          <a:p>
            <a:r>
              <a:rPr lang="en-US" dirty="0">
                <a:solidFill>
                  <a:schemeClr val="bg1"/>
                </a:solidFill>
              </a:rPr>
              <a:t>Conclusion &amp; Recommendations</a:t>
            </a:r>
          </a:p>
        </p:txBody>
      </p:sp>
      <p:cxnSp>
        <p:nvCxnSpPr>
          <p:cNvPr id="10" name="Straight Connector 9">
            <a:extLst>
              <a:ext uri="{FF2B5EF4-FFF2-40B4-BE49-F238E27FC236}">
                <a16:creationId xmlns:a16="http://schemas.microsoft.com/office/drawing/2014/main" id="{00CD8E7C-C23B-A3B9-B18A-838AED877A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67D1AF1E-0200-965A-B0BC-CF074F78E883}"/>
              </a:ext>
            </a:extLst>
          </p:cNvPr>
          <p:cNvSpPr>
            <a:spLocks noGrp="1"/>
          </p:cNvSpPr>
          <p:nvPr>
            <p:ph type="body" idx="1"/>
          </p:nvPr>
        </p:nvSpPr>
        <p:spPr>
          <a:xfrm>
            <a:off x="6663559" y="1449370"/>
            <a:ext cx="5257800" cy="5064896"/>
          </a:xfrm>
        </p:spPr>
        <p:txBody>
          <a:bodyPr vert="horz" lIns="91440" tIns="45720" rIns="91440" bIns="45720" rtlCol="0">
            <a:normAutofit/>
          </a:bodyPr>
          <a:lstStyle/>
          <a:p>
            <a:r>
              <a:rPr lang="en-US" sz="1600" dirty="0"/>
              <a:t> The hybrid CNN-</a:t>
            </a:r>
            <a:r>
              <a:rPr lang="en-US" sz="1600" dirty="0" err="1"/>
              <a:t>BiLSTM</a:t>
            </a:r>
            <a:r>
              <a:rPr lang="en-US" sz="1600" dirty="0"/>
              <a:t> model with attention mechanism demonstrates superior performance compared to traditional methods</a:t>
            </a:r>
          </a:p>
          <a:p>
            <a:r>
              <a:rPr lang="en-US" sz="1600" dirty="0"/>
              <a:t> Best results achieved in stable, large-cap stocks (WMT: 48.18% return, 72.73% win rate, 3.38% maximum drawdown)</a:t>
            </a:r>
          </a:p>
          <a:p>
            <a:r>
              <a:rPr lang="en-US" sz="1600" dirty="0"/>
              <a:t> Selective trading strategy (10-15 trades) with strong risk management consistently outperforms high-frequency approaches</a:t>
            </a:r>
          </a:p>
          <a:p>
            <a:r>
              <a:rPr lang="en-US" sz="1600" dirty="0"/>
              <a:t> Integration of deep learning predictions with technical analysis indicators produces more robust trading signals</a:t>
            </a:r>
          </a:p>
          <a:p>
            <a:r>
              <a:rPr lang="en-US" sz="1600" dirty="0"/>
              <a:t> SMOTE balancing technique successfully addresses class imbalance issues in trading signal generation</a:t>
            </a:r>
          </a:p>
          <a:p>
            <a:r>
              <a:rPr lang="en-US" sz="1600" dirty="0"/>
              <a:t> Recommendations: Implement model with selective focus on stable large-cap stocks, emphasize quality over quantity in trade execution, maintain strict risk management protocols</a:t>
            </a:r>
          </a:p>
        </p:txBody>
      </p:sp>
      <p:sp>
        <p:nvSpPr>
          <p:cNvPr id="5" name="Slide Number Placeholder 4">
            <a:extLst>
              <a:ext uri="{FF2B5EF4-FFF2-40B4-BE49-F238E27FC236}">
                <a16:creationId xmlns:a16="http://schemas.microsoft.com/office/drawing/2014/main" id="{09DEED1A-4519-C3C7-4B1B-FBDF0D3DDA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6A5665F-2DA3-48AE-AC68-1750879B7562}" type="slidenum">
              <a:rPr lang="en-US" smtClean="0">
                <a:solidFill>
                  <a:schemeClr val="tx1">
                    <a:tint val="75000"/>
                  </a:schemeClr>
                </a:solidFill>
              </a:rPr>
              <a:pPr>
                <a:spcAft>
                  <a:spcPts val="600"/>
                </a:spcAft>
              </a:pPr>
              <a:t>15</a:t>
            </a:fld>
            <a:endParaRPr lang="en-US">
              <a:solidFill>
                <a:schemeClr val="tx1">
                  <a:tint val="75000"/>
                </a:schemeClr>
              </a:solidFill>
            </a:endParaRPr>
          </a:p>
        </p:txBody>
      </p:sp>
      <p:pic>
        <p:nvPicPr>
          <p:cNvPr id="6" name="Picture 5">
            <a:extLst>
              <a:ext uri="{FF2B5EF4-FFF2-40B4-BE49-F238E27FC236}">
                <a16:creationId xmlns:a16="http://schemas.microsoft.com/office/drawing/2014/main" id="{7C1EB17E-6367-8867-E752-A35CFD00F70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200606"/>
            <a:ext cx="6663559" cy="5330713"/>
          </a:xfrm>
          <a:prstGeom prst="rect">
            <a:avLst/>
          </a:prstGeom>
          <a:noFill/>
          <a:ln>
            <a:noFill/>
          </a:ln>
        </p:spPr>
      </p:pic>
    </p:spTree>
    <p:extLst>
      <p:ext uri="{BB962C8B-B14F-4D97-AF65-F5344CB8AC3E}">
        <p14:creationId xmlns:p14="http://schemas.microsoft.com/office/powerpoint/2010/main" val="31756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C92B2F-D5BD-CEFD-3840-37E5B0B082EC}"/>
              </a:ext>
            </a:extLst>
          </p:cNvPr>
          <p:cNvSpPr>
            <a:spLocks noGrp="1"/>
          </p:cNvSpPr>
          <p:nvPr>
            <p:ph type="title"/>
          </p:nvPr>
        </p:nvSpPr>
        <p:spPr>
          <a:xfrm>
            <a:off x="761800" y="762001"/>
            <a:ext cx="5334197" cy="1708242"/>
          </a:xfrm>
          <a:solidFill>
            <a:schemeClr val="accent6"/>
          </a:solidFill>
        </p:spPr>
        <p:txBody>
          <a:bodyPr vert="horz" lIns="91440" tIns="45720" rIns="91440" bIns="45720" rtlCol="0" anchor="ctr">
            <a:normAutofit/>
          </a:bodyPr>
          <a:lstStyle/>
          <a:p>
            <a:r>
              <a:rPr lang="en-US" dirty="0">
                <a:solidFill>
                  <a:schemeClr val="bg1"/>
                </a:solidFill>
              </a:rPr>
              <a:t>References</a:t>
            </a:r>
          </a:p>
        </p:txBody>
      </p:sp>
      <p:sp>
        <p:nvSpPr>
          <p:cNvPr id="3" name="Text Placeholder 2">
            <a:extLst>
              <a:ext uri="{FF2B5EF4-FFF2-40B4-BE49-F238E27FC236}">
                <a16:creationId xmlns:a16="http://schemas.microsoft.com/office/drawing/2014/main" id="{9633A62D-F1C8-AD82-94B1-7FBD315ED6F2}"/>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1600"/>
              <a:t> Huang, J., Chai, J., &amp; Cho, S. (2020). Deep learning in finance and banking: A literature review and classification.</a:t>
            </a:r>
          </a:p>
          <a:p>
            <a:r>
              <a:rPr lang="en-US" sz="1600"/>
              <a:t> Shah, J., Vaidya, D., &amp; Shah, M. (2022). A comprehensive review of multiple hybrid deep learning approaches for stock prediction.</a:t>
            </a:r>
          </a:p>
          <a:p>
            <a:r>
              <a:rPr lang="en-US" sz="1600"/>
              <a:t> Sezer, O. B., Gudelek, M. U., &amp; Ozbayoglu, A. M. (2020). Financial time series forecasting with deep learning: A systematic literature review.</a:t>
            </a:r>
          </a:p>
          <a:p>
            <a:r>
              <a:rPr lang="en-US" sz="1600"/>
              <a:t> Wu, J. M.-T., Li, Z., Herencsar, N., Vo, B., &amp; Lin, J. C.-W. (2023). A graph-based CNN-LSTM stock price prediction algorithm with leading indicators.</a:t>
            </a:r>
          </a:p>
          <a:p>
            <a:r>
              <a:rPr lang="en-US" sz="1600"/>
              <a:t> Saud, S. &amp; Shakya, S. (2024). Intelligent stock trading strategies using long short-term memory networks.</a:t>
            </a:r>
          </a:p>
        </p:txBody>
      </p:sp>
      <p:pic>
        <p:nvPicPr>
          <p:cNvPr id="6" name="Picture 5">
            <a:extLst>
              <a:ext uri="{FF2B5EF4-FFF2-40B4-BE49-F238E27FC236}">
                <a16:creationId xmlns:a16="http://schemas.microsoft.com/office/drawing/2014/main" id="{2846AC17-3373-EADE-8539-1BC3F66FB5EA}"/>
              </a:ext>
            </a:extLst>
          </p:cNvPr>
          <p:cNvPicPr>
            <a:picLocks noChangeAspect="1"/>
          </p:cNvPicPr>
          <p:nvPr/>
        </p:nvPicPr>
        <p:blipFill>
          <a:blip r:embed="rId3"/>
          <a:srcRect l="25882" r="3043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4" name="Slide Number Placeholder 3">
            <a:extLst>
              <a:ext uri="{FF2B5EF4-FFF2-40B4-BE49-F238E27FC236}">
                <a16:creationId xmlns:a16="http://schemas.microsoft.com/office/drawing/2014/main" id="{56AEE708-AFE5-592B-BA09-3059B905F236}"/>
              </a:ext>
            </a:extLst>
          </p:cNvPr>
          <p:cNvSpPr>
            <a:spLocks noGrp="1"/>
          </p:cNvSpPr>
          <p:nvPr>
            <p:ph type="sldNum" sz="quarter" idx="12"/>
          </p:nvPr>
        </p:nvSpPr>
        <p:spPr>
          <a:xfrm>
            <a:off x="10167869" y="6356350"/>
            <a:ext cx="1768425" cy="365125"/>
          </a:xfrm>
        </p:spPr>
        <p:txBody>
          <a:bodyPr vert="horz" lIns="91440" tIns="45720" rIns="91440" bIns="45720" rtlCol="0" anchor="ctr">
            <a:normAutofit/>
          </a:bodyPr>
          <a:lstStyle/>
          <a:p>
            <a:pPr>
              <a:spcAft>
                <a:spcPts val="600"/>
              </a:spcAft>
              <a:defRPr/>
            </a:pPr>
            <a:fld id="{16A5665F-2DA3-48AE-AC68-1750879B7562}" type="slidenum">
              <a:rPr lang="en-US">
                <a:solidFill>
                  <a:srgbClr val="FFFFFF"/>
                </a:solidFill>
                <a:latin typeface="Calibri" panose="020F0502020204030204"/>
              </a:rPr>
              <a:pPr>
                <a:spcAft>
                  <a:spcPts val="600"/>
                </a:spcAft>
                <a:defRPr/>
              </a:pPr>
              <a:t>16</a:t>
            </a:fld>
            <a:endParaRPr lang="en-US">
              <a:solidFill>
                <a:srgbClr val="FFFFFF"/>
              </a:solidFill>
              <a:latin typeface="Calibri" panose="020F0502020204030204"/>
            </a:endParaRPr>
          </a:p>
        </p:txBody>
      </p:sp>
    </p:spTree>
    <p:extLst>
      <p:ext uri="{BB962C8B-B14F-4D97-AF65-F5344CB8AC3E}">
        <p14:creationId xmlns:p14="http://schemas.microsoft.com/office/powerpoint/2010/main" val="80902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75AFBC-F6A9-3C66-9352-55C07907DABB}"/>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Acknowledgments</a:t>
            </a:r>
          </a:p>
        </p:txBody>
      </p:sp>
      <p:sp>
        <p:nvSpPr>
          <p:cNvPr id="4" name="Slide Number Placeholder 3">
            <a:extLst>
              <a:ext uri="{FF2B5EF4-FFF2-40B4-BE49-F238E27FC236}">
                <a16:creationId xmlns:a16="http://schemas.microsoft.com/office/drawing/2014/main" id="{FC735A80-9C16-E737-FD19-3479A56E5C11}"/>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16A5665F-2DA3-48AE-AC68-1750879B7562}"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graphicFrame>
        <p:nvGraphicFramePr>
          <p:cNvPr id="6" name="Text Placeholder 2">
            <a:extLst>
              <a:ext uri="{FF2B5EF4-FFF2-40B4-BE49-F238E27FC236}">
                <a16:creationId xmlns:a16="http://schemas.microsoft.com/office/drawing/2014/main" id="{88C75780-E5F8-765A-D001-6D3F065632AE}"/>
              </a:ext>
            </a:extLst>
          </p:cNvPr>
          <p:cNvGraphicFramePr/>
          <p:nvPr>
            <p:extLst>
              <p:ext uri="{D42A27DB-BD31-4B8C-83A1-F6EECF244321}">
                <p14:modId xmlns:p14="http://schemas.microsoft.com/office/powerpoint/2010/main" val="405328642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608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34EBD-C3FA-1800-BE69-572B1782A289}"/>
              </a:ext>
            </a:extLst>
          </p:cNvPr>
          <p:cNvSpPr>
            <a:spLocks noGrp="1"/>
          </p:cNvSpPr>
          <p:nvPr>
            <p:ph type="ctrTitle"/>
          </p:nvPr>
        </p:nvSpPr>
        <p:spPr>
          <a:xfrm>
            <a:off x="6803409" y="762001"/>
            <a:ext cx="4156512" cy="1708244"/>
          </a:xfrm>
        </p:spPr>
        <p:txBody>
          <a:bodyPr vert="horz" lIns="91440" tIns="45720" rIns="91440" bIns="45720" rtlCol="0" anchor="ctr">
            <a:normAutofit/>
          </a:bodyPr>
          <a:lstStyle/>
          <a:p>
            <a:pPr algn="l"/>
            <a:r>
              <a:rPr lang="en-US" sz="4000">
                <a:latin typeface="Times New Roman" panose="02020603050405020304" pitchFamily="18" charset="0"/>
                <a:cs typeface="Times New Roman" panose="02020603050405020304" pitchFamily="18" charset="0"/>
              </a:rPr>
              <a:t>Thank You &amp; Questions</a:t>
            </a:r>
          </a:p>
        </p:txBody>
      </p:sp>
      <p:pic>
        <p:nvPicPr>
          <p:cNvPr id="5" name="Picture 4" descr="Yellow and blue symbols">
            <a:extLst>
              <a:ext uri="{FF2B5EF4-FFF2-40B4-BE49-F238E27FC236}">
                <a16:creationId xmlns:a16="http://schemas.microsoft.com/office/drawing/2014/main" id="{A065CB50-A57C-F2D9-A761-68CA244E96B4}"/>
              </a:ext>
            </a:extLst>
          </p:cNvPr>
          <p:cNvPicPr>
            <a:picLocks noChangeAspect="1"/>
          </p:cNvPicPr>
          <p:nvPr/>
        </p:nvPicPr>
        <p:blipFill>
          <a:blip r:embed="rId3"/>
          <a:srcRect l="13442" r="18558" b="1"/>
          <a:stretch/>
        </p:blipFill>
        <p:spPr>
          <a:xfrm>
            <a:off x="-1" y="-2"/>
            <a:ext cx="6096001" cy="6858002"/>
          </a:xfrm>
          <a:prstGeom prst="rect">
            <a:avLst/>
          </a:prstGeom>
        </p:spPr>
      </p:pic>
      <p:sp>
        <p:nvSpPr>
          <p:cNvPr id="3" name="Subtitle 2">
            <a:extLst>
              <a:ext uri="{FF2B5EF4-FFF2-40B4-BE49-F238E27FC236}">
                <a16:creationId xmlns:a16="http://schemas.microsoft.com/office/drawing/2014/main" id="{DEB8A61A-37CF-EF6F-99D9-F0D3C8C83B72}"/>
              </a:ext>
            </a:extLst>
          </p:cNvPr>
          <p:cNvSpPr>
            <a:spLocks noGrp="1"/>
          </p:cNvSpPr>
          <p:nvPr>
            <p:ph type="subTitle" idx="1"/>
          </p:nvPr>
        </p:nvSpPr>
        <p:spPr>
          <a:xfrm>
            <a:off x="6803408" y="2470245"/>
            <a:ext cx="4613005" cy="3769835"/>
          </a:xfrm>
        </p:spPr>
        <p:txBody>
          <a:bodyPr vert="horz" lIns="91440" tIns="45720" rIns="91440" bIns="45720" rtlCol="0" anchor="ctr">
            <a:normAutofit/>
          </a:bodyPr>
          <a:lstStyle/>
          <a:p>
            <a:pPr indent="-228600" algn="l">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Thank you for your attention!</a:t>
            </a:r>
          </a:p>
          <a:p>
            <a:pPr indent="-228600" algn="l">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Questions and Discussion</a:t>
            </a:r>
          </a:p>
          <a:p>
            <a:pPr indent="-228600" algn="l">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Contact Information:</a:t>
            </a:r>
          </a:p>
          <a:p>
            <a:pPr indent="-228600" algn="l">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Biniam Abebe</a:t>
            </a:r>
          </a:p>
          <a:p>
            <a:pPr indent="-228600" algn="l">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University of North Texas</a:t>
            </a:r>
          </a:p>
          <a:p>
            <a:pPr indent="-228600" algn="l">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ADTA 5900 - Advanced Data Analytics Capstone</a:t>
            </a:r>
          </a:p>
          <a:p>
            <a:pPr indent="-228600" algn="l">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Email: BiniamAbebe@my.unt.edu</a:t>
            </a:r>
          </a:p>
        </p:txBody>
      </p:sp>
    </p:spTree>
    <p:extLst>
      <p:ext uri="{BB962C8B-B14F-4D97-AF65-F5344CB8AC3E}">
        <p14:creationId xmlns:p14="http://schemas.microsoft.com/office/powerpoint/2010/main" val="263558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628E8C-6877-7A42-B8A5-B96105A0ECD7}"/>
              </a:ext>
            </a:extLst>
          </p:cNvPr>
          <p:cNvPicPr>
            <a:picLocks noChangeAspect="1"/>
          </p:cNvPicPr>
          <p:nvPr/>
        </p:nvPicPr>
        <p:blipFill>
          <a:blip r:embed="rId3">
            <a:duotone>
              <a:schemeClr val="bg2">
                <a:shade val="45000"/>
                <a:satMod val="135000"/>
              </a:schemeClr>
              <a:prstClr val="white"/>
            </a:duotone>
          </a:blip>
          <a:srcRect t="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8BE42-594E-C6A0-D80E-E2C846DBE3B4}"/>
              </a:ext>
            </a:extLst>
          </p:cNvPr>
          <p:cNvSpPr>
            <a:spLocks noGrp="1"/>
          </p:cNvSpPr>
          <p:nvPr>
            <p:ph type="title"/>
          </p:nvPr>
        </p:nvSpPr>
        <p:spPr>
          <a:xfrm>
            <a:off x="838200" y="365125"/>
            <a:ext cx="10515600" cy="1325563"/>
          </a:xfrm>
          <a:solidFill>
            <a:schemeClr val="accent6"/>
          </a:solidFill>
        </p:spPr>
        <p:txBody>
          <a:bodyPr vert="horz" lIns="91440" tIns="45720" rIns="91440" bIns="45720" rtlCol="0" anchor="ctr">
            <a:normAutofit/>
          </a:bodyPr>
          <a:lstStyle/>
          <a:p>
            <a:r>
              <a:rPr lang="en-US" dirty="0">
                <a:solidFill>
                  <a:schemeClr val="bg1"/>
                </a:solidFill>
              </a:rPr>
              <a:t>Agenda</a:t>
            </a:r>
          </a:p>
        </p:txBody>
      </p:sp>
      <p:sp>
        <p:nvSpPr>
          <p:cNvPr id="4" name="Slide Number Placeholder 3">
            <a:extLst>
              <a:ext uri="{FF2B5EF4-FFF2-40B4-BE49-F238E27FC236}">
                <a16:creationId xmlns:a16="http://schemas.microsoft.com/office/drawing/2014/main" id="{D106C0CB-4867-50CE-BB71-95232FF331A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16A5665F-2DA3-48AE-AC68-1750879B7562}" type="slidenum">
              <a:rPr lang="en-US" smtClean="0">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graphicFrame>
        <p:nvGraphicFramePr>
          <p:cNvPr id="18" name="Text Placeholder 2">
            <a:extLst>
              <a:ext uri="{FF2B5EF4-FFF2-40B4-BE49-F238E27FC236}">
                <a16:creationId xmlns:a16="http://schemas.microsoft.com/office/drawing/2014/main" id="{D500995A-4D4B-B90A-89FA-0496C27F5B92}"/>
              </a:ext>
            </a:extLst>
          </p:cNvPr>
          <p:cNvGraphicFramePr/>
          <p:nvPr>
            <p:extLst>
              <p:ext uri="{D42A27DB-BD31-4B8C-83A1-F6EECF244321}">
                <p14:modId xmlns:p14="http://schemas.microsoft.com/office/powerpoint/2010/main" val="14260771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0158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F829-81FD-CF13-AA67-DA4166C63382}"/>
              </a:ext>
            </a:extLst>
          </p:cNvPr>
          <p:cNvSpPr>
            <a:spLocks noGrp="1"/>
          </p:cNvSpPr>
          <p:nvPr>
            <p:ph type="title"/>
          </p:nvPr>
        </p:nvSpPr>
        <p:spPr>
          <a:solidFill>
            <a:schemeClr val="accent6"/>
          </a:solidFill>
        </p:spPr>
        <p:txBody>
          <a:bodyPr/>
          <a:lstStyle/>
          <a:p>
            <a:r>
              <a:rPr lang="en-US" dirty="0">
                <a:solidFill>
                  <a:schemeClr val="bg1"/>
                </a:solidFill>
              </a:rPr>
              <a:t>Introduction &amp; Problem Statement</a:t>
            </a:r>
          </a:p>
        </p:txBody>
      </p:sp>
      <p:sp>
        <p:nvSpPr>
          <p:cNvPr id="4" name="Slide Number Placeholder 3">
            <a:extLst>
              <a:ext uri="{FF2B5EF4-FFF2-40B4-BE49-F238E27FC236}">
                <a16:creationId xmlns:a16="http://schemas.microsoft.com/office/drawing/2014/main" id="{7D01CC77-125F-6197-1E6C-74750FE7F32B}"/>
              </a:ext>
            </a:extLst>
          </p:cNvPr>
          <p:cNvSpPr>
            <a:spLocks noGrp="1"/>
          </p:cNvSpPr>
          <p:nvPr>
            <p:ph type="sldNum" sz="quarter" idx="12"/>
          </p:nvPr>
        </p:nvSpPr>
        <p:spPr/>
        <p:txBody>
          <a:bodyPr/>
          <a:lstStyle/>
          <a:p>
            <a:fld id="{16A5665F-2DA3-48AE-AC68-1750879B7562}" type="slidenum">
              <a:rPr lang="en-US" smtClean="0"/>
              <a:t>3</a:t>
            </a:fld>
            <a:endParaRPr lang="en-US"/>
          </a:p>
        </p:txBody>
      </p:sp>
      <p:graphicFrame>
        <p:nvGraphicFramePr>
          <p:cNvPr id="6" name="Text Placeholder 2">
            <a:extLst>
              <a:ext uri="{FF2B5EF4-FFF2-40B4-BE49-F238E27FC236}">
                <a16:creationId xmlns:a16="http://schemas.microsoft.com/office/drawing/2014/main" id="{B998B5D1-A81E-D718-7E10-F0B15988ABE2}"/>
              </a:ext>
            </a:extLst>
          </p:cNvPr>
          <p:cNvGraphicFramePr/>
          <p:nvPr>
            <p:extLst>
              <p:ext uri="{D42A27DB-BD31-4B8C-83A1-F6EECF244321}">
                <p14:modId xmlns:p14="http://schemas.microsoft.com/office/powerpoint/2010/main" val="249706557"/>
              </p:ext>
            </p:extLst>
          </p:nvPr>
        </p:nvGraphicFramePr>
        <p:xfrm>
          <a:off x="838200" y="1825625"/>
          <a:ext cx="52578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utoShape 2" descr="Illustration that compares traditional vs AI analytics">
            <a:extLst>
              <a:ext uri="{FF2B5EF4-FFF2-40B4-BE49-F238E27FC236}">
                <a16:creationId xmlns:a16="http://schemas.microsoft.com/office/drawing/2014/main" id="{8D3AFA0F-03A2-9043-78F9-B1E236CFAC5E}"/>
              </a:ext>
            </a:extLst>
          </p:cNvPr>
          <p:cNvSpPr>
            <a:spLocks noChangeAspect="1" noChangeArrowheads="1"/>
          </p:cNvSpPr>
          <p:nvPr/>
        </p:nvSpPr>
        <p:spPr bwMode="auto">
          <a:xfrm flipH="1">
            <a:off x="6248400" y="211238"/>
            <a:ext cx="3370162" cy="33701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773F565-52AB-380B-22E1-9C5A7B5FD7E6}"/>
              </a:ext>
            </a:extLst>
          </p:cNvPr>
          <p:cNvPicPr>
            <a:picLocks noChangeAspect="1"/>
          </p:cNvPicPr>
          <p:nvPr/>
        </p:nvPicPr>
        <p:blipFill>
          <a:blip r:embed="rId8"/>
          <a:srcRect t="24549"/>
          <a:stretch/>
        </p:blipFill>
        <p:spPr>
          <a:xfrm>
            <a:off x="6248401" y="2025569"/>
            <a:ext cx="5105400" cy="3228071"/>
          </a:xfrm>
          <a:prstGeom prst="rect">
            <a:avLst/>
          </a:prstGeom>
        </p:spPr>
      </p:pic>
      <p:sp>
        <p:nvSpPr>
          <p:cNvPr id="9" name="TextBox 8">
            <a:extLst>
              <a:ext uri="{FF2B5EF4-FFF2-40B4-BE49-F238E27FC236}">
                <a16:creationId xmlns:a16="http://schemas.microsoft.com/office/drawing/2014/main" id="{384AC1EC-5449-28FD-5E71-A990B2628542}"/>
              </a:ext>
            </a:extLst>
          </p:cNvPr>
          <p:cNvSpPr txBox="1"/>
          <p:nvPr/>
        </p:nvSpPr>
        <p:spPr>
          <a:xfrm>
            <a:off x="7720313" y="6176963"/>
            <a:ext cx="3217763" cy="646331"/>
          </a:xfrm>
          <a:prstGeom prst="rect">
            <a:avLst/>
          </a:prstGeom>
          <a:noFill/>
        </p:spPr>
        <p:txBody>
          <a:bodyPr wrap="square" rtlCol="0">
            <a:spAutoFit/>
          </a:bodyPr>
          <a:lstStyle/>
          <a:p>
            <a:r>
              <a:rPr lang="en-US"/>
              <a:t>https://www.usemotion.com/blog/ai-analytics</a:t>
            </a:r>
            <a:endParaRPr lang="en-US" dirty="0"/>
          </a:p>
        </p:txBody>
      </p:sp>
    </p:spTree>
    <p:extLst>
      <p:ext uri="{BB962C8B-B14F-4D97-AF65-F5344CB8AC3E}">
        <p14:creationId xmlns:p14="http://schemas.microsoft.com/office/powerpoint/2010/main" val="55214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0BF2-826C-63D7-A9DB-C14508731500}"/>
              </a:ext>
            </a:extLst>
          </p:cNvPr>
          <p:cNvSpPr>
            <a:spLocks noGrp="1"/>
          </p:cNvSpPr>
          <p:nvPr>
            <p:ph type="title"/>
          </p:nvPr>
        </p:nvSpPr>
        <p:spPr>
          <a:solidFill>
            <a:schemeClr val="accent6"/>
          </a:solidFill>
        </p:spPr>
        <p:txBody>
          <a:bodyPr/>
          <a:lstStyle/>
          <a:p>
            <a:r>
              <a:rPr lang="en-US" dirty="0">
                <a:solidFill>
                  <a:schemeClr val="bg1"/>
                </a:solidFill>
              </a:rPr>
              <a:t>Research Objectives &amp; Questions</a:t>
            </a:r>
          </a:p>
        </p:txBody>
      </p:sp>
      <p:sp>
        <p:nvSpPr>
          <p:cNvPr id="4" name="Slide Number Placeholder 3">
            <a:extLst>
              <a:ext uri="{FF2B5EF4-FFF2-40B4-BE49-F238E27FC236}">
                <a16:creationId xmlns:a16="http://schemas.microsoft.com/office/drawing/2014/main" id="{FAA9E04B-0009-F9D7-13FE-2C038640A4D1}"/>
              </a:ext>
            </a:extLst>
          </p:cNvPr>
          <p:cNvSpPr>
            <a:spLocks noGrp="1"/>
          </p:cNvSpPr>
          <p:nvPr>
            <p:ph type="sldNum" sz="quarter" idx="12"/>
          </p:nvPr>
        </p:nvSpPr>
        <p:spPr/>
        <p:txBody>
          <a:bodyPr/>
          <a:lstStyle/>
          <a:p>
            <a:fld id="{16A5665F-2DA3-48AE-AC68-1750879B7562}" type="slidenum">
              <a:rPr lang="en-US" smtClean="0"/>
              <a:t>4</a:t>
            </a:fld>
            <a:endParaRPr lang="en-US"/>
          </a:p>
        </p:txBody>
      </p:sp>
      <p:graphicFrame>
        <p:nvGraphicFramePr>
          <p:cNvPr id="6" name="Text Placeholder 2">
            <a:extLst>
              <a:ext uri="{FF2B5EF4-FFF2-40B4-BE49-F238E27FC236}">
                <a16:creationId xmlns:a16="http://schemas.microsoft.com/office/drawing/2014/main" id="{389E8DA9-1C52-8472-F711-E6F06906034A}"/>
              </a:ext>
            </a:extLst>
          </p:cNvPr>
          <p:cNvGraphicFramePr/>
          <p:nvPr>
            <p:extLst>
              <p:ext uri="{D42A27DB-BD31-4B8C-83A1-F6EECF244321}">
                <p14:modId xmlns:p14="http://schemas.microsoft.com/office/powerpoint/2010/main" val="20161992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65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E0A7A6-63F4-AA29-C3CC-A613B78F1C64}"/>
              </a:ext>
            </a:extLst>
          </p:cNvPr>
          <p:cNvSpPr>
            <a:spLocks noGrp="1"/>
          </p:cNvSpPr>
          <p:nvPr>
            <p:ph type="title"/>
          </p:nvPr>
        </p:nvSpPr>
        <p:spPr>
          <a:xfrm>
            <a:off x="1011936" y="582835"/>
            <a:ext cx="10168128" cy="1179576"/>
          </a:xfrm>
          <a:solidFill>
            <a:schemeClr val="accent6"/>
          </a:solidFill>
        </p:spPr>
        <p:txBody>
          <a:bodyPr vert="horz" lIns="91440" tIns="45720" rIns="91440" bIns="45720" rtlCol="0" anchor="ctr">
            <a:normAutofit/>
          </a:bodyPr>
          <a:lstStyle/>
          <a:p>
            <a:r>
              <a:rPr lang="en-US" dirty="0">
                <a:solidFill>
                  <a:schemeClr val="bg1"/>
                </a:solidFill>
              </a:rPr>
              <a:t>Literature Review Highlights</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Text Placeholder 2">
            <a:extLst>
              <a:ext uri="{FF2B5EF4-FFF2-40B4-BE49-F238E27FC236}">
                <a16:creationId xmlns:a16="http://schemas.microsoft.com/office/drawing/2014/main" id="{ADD41712-3ACE-5118-8987-3200E93D544E}"/>
              </a:ext>
            </a:extLst>
          </p:cNvPr>
          <p:cNvSpPr>
            <a:spLocks noGrp="1"/>
          </p:cNvSpPr>
          <p:nvPr>
            <p:ph type="body" idx="1"/>
          </p:nvPr>
        </p:nvSpPr>
        <p:spPr>
          <a:xfrm>
            <a:off x="1115568" y="2481943"/>
            <a:ext cx="10168128" cy="3695020"/>
          </a:xfrm>
        </p:spPr>
        <p:txBody>
          <a:bodyPr vert="horz" lIns="91440" tIns="45720" rIns="91440" bIns="45720" rtlCol="0">
            <a:normAutofit/>
          </a:bodyPr>
          <a:lstStyle/>
          <a:p>
            <a:r>
              <a:rPr lang="en-US" sz="1900" dirty="0">
                <a:latin typeface="Times New Roman" panose="02020603050405020304" pitchFamily="18" charset="0"/>
                <a:cs typeface="Times New Roman" panose="02020603050405020304" pitchFamily="18" charset="0"/>
              </a:rPr>
              <a:t> Deep learning excels in handling complex financial data for forecasting (Huang et al., 2020)</a:t>
            </a:r>
          </a:p>
          <a:p>
            <a:r>
              <a:rPr lang="en-US" sz="1900" dirty="0">
                <a:latin typeface="Times New Roman" panose="02020603050405020304" pitchFamily="18" charset="0"/>
                <a:cs typeface="Times New Roman" panose="02020603050405020304" pitchFamily="18" charset="0"/>
              </a:rPr>
              <a:t> Hybrid CNN-LSTM models consistently outperform standalone architectures in stock prediction (Shah et al., 2022)</a:t>
            </a:r>
          </a:p>
          <a:p>
            <a:r>
              <a:rPr lang="en-US" sz="1900" dirty="0">
                <a:latin typeface="Times New Roman" panose="02020603050405020304" pitchFamily="18" charset="0"/>
                <a:cs typeface="Times New Roman" panose="02020603050405020304" pitchFamily="18" charset="0"/>
              </a:rPr>
              <a:t> CNN-</a:t>
            </a:r>
            <a:r>
              <a:rPr lang="en-US" sz="1900" dirty="0" err="1">
                <a:latin typeface="Times New Roman" panose="02020603050405020304" pitchFamily="18" charset="0"/>
                <a:cs typeface="Times New Roman" panose="02020603050405020304" pitchFamily="18" charset="0"/>
              </a:rPr>
              <a:t>BiLSTM</a:t>
            </a:r>
            <a:r>
              <a:rPr lang="en-US" sz="1900" dirty="0">
                <a:latin typeface="Times New Roman" panose="02020603050405020304" pitchFamily="18" charset="0"/>
                <a:cs typeface="Times New Roman" panose="02020603050405020304" pitchFamily="18" charset="0"/>
              </a:rPr>
              <a:t>-AM achieved lowest error rates (MAE: 21.952, RMSE: 31.694) compared to other models</a:t>
            </a:r>
          </a:p>
          <a:p>
            <a:r>
              <a:rPr lang="en-US" sz="1900" dirty="0">
                <a:latin typeface="Times New Roman" panose="02020603050405020304" pitchFamily="18" charset="0"/>
                <a:cs typeface="Times New Roman" panose="02020603050405020304" pitchFamily="18" charset="0"/>
              </a:rPr>
              <a:t> Technical indicators significantly enhance prediction performance when combined with deep learning (Sezer et al., 2017)</a:t>
            </a:r>
          </a:p>
          <a:p>
            <a:r>
              <a:rPr lang="en-US" sz="1900" dirty="0">
                <a:latin typeface="Times New Roman" panose="02020603050405020304" pitchFamily="18" charset="0"/>
                <a:cs typeface="Times New Roman" panose="02020603050405020304" pitchFamily="18" charset="0"/>
              </a:rPr>
              <a:t> Graph-based CNN-LSTM with leading indicators improves prediction precision (Wu et al., 2023)</a:t>
            </a:r>
          </a:p>
          <a:p>
            <a:r>
              <a:rPr lang="en-US" sz="1900" dirty="0">
                <a:latin typeface="Times New Roman" panose="02020603050405020304" pitchFamily="18" charset="0"/>
                <a:cs typeface="Times New Roman" panose="02020603050405020304" pitchFamily="18" charset="0"/>
              </a:rPr>
              <a:t> Performance metrics standardization: Sharpe ratio, win rate, maximum drawdown (Saud &amp; Shakya, 2024)</a:t>
            </a:r>
          </a:p>
        </p:txBody>
      </p:sp>
      <p:sp>
        <p:nvSpPr>
          <p:cNvPr id="4" name="Slide Number Placeholder 3">
            <a:extLst>
              <a:ext uri="{FF2B5EF4-FFF2-40B4-BE49-F238E27FC236}">
                <a16:creationId xmlns:a16="http://schemas.microsoft.com/office/drawing/2014/main" id="{C186ED08-E934-70DA-993B-804E196FAD9A}"/>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16A5665F-2DA3-48AE-AC68-1750879B7562}" type="slidenum">
              <a:rPr lang="en-US">
                <a:solidFill>
                  <a:schemeClr val="tx1">
                    <a:lumMod val="50000"/>
                    <a:lumOff val="50000"/>
                  </a:schemeClr>
                </a:solidFill>
              </a:rPr>
              <a:pPr>
                <a:spcAft>
                  <a:spcPts val="600"/>
                </a:spcAft>
              </a:pPr>
              <a:t>5</a:t>
            </a:fld>
            <a:endParaRPr lang="en-US">
              <a:solidFill>
                <a:schemeClr val="tx1">
                  <a:lumMod val="50000"/>
                  <a:lumOff val="50000"/>
                </a:schemeClr>
              </a:solidFill>
            </a:endParaRPr>
          </a:p>
        </p:txBody>
      </p:sp>
    </p:spTree>
    <p:extLst>
      <p:ext uri="{BB962C8B-B14F-4D97-AF65-F5344CB8AC3E}">
        <p14:creationId xmlns:p14="http://schemas.microsoft.com/office/powerpoint/2010/main" val="125121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F65CF6-4375-192F-9483-2F53116EE4A4}"/>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BCD75-99DC-6B9C-0A12-65355A5B4C67}"/>
              </a:ext>
            </a:extLst>
          </p:cNvPr>
          <p:cNvSpPr>
            <a:spLocks noGrp="1"/>
          </p:cNvSpPr>
          <p:nvPr>
            <p:ph type="title"/>
          </p:nvPr>
        </p:nvSpPr>
        <p:spPr>
          <a:xfrm>
            <a:off x="838200" y="365125"/>
            <a:ext cx="10515600" cy="1325563"/>
          </a:xfrm>
          <a:solidFill>
            <a:schemeClr val="accent6"/>
          </a:solidFill>
        </p:spPr>
        <p:txBody>
          <a:bodyPr vert="horz" lIns="91440" tIns="45720" rIns="91440" bIns="45720" rtlCol="0" anchor="ctr">
            <a:normAutofit/>
          </a:bodyPr>
          <a:lstStyle/>
          <a:p>
            <a:r>
              <a:rPr lang="en-US" dirty="0">
                <a:solidFill>
                  <a:schemeClr val="bg1"/>
                </a:solidFill>
              </a:rPr>
              <a:t>Methodology &amp; Data Description</a:t>
            </a:r>
          </a:p>
        </p:txBody>
      </p:sp>
      <p:sp>
        <p:nvSpPr>
          <p:cNvPr id="5" name="Slide Number Placeholder 4">
            <a:extLst>
              <a:ext uri="{FF2B5EF4-FFF2-40B4-BE49-F238E27FC236}">
                <a16:creationId xmlns:a16="http://schemas.microsoft.com/office/drawing/2014/main" id="{5E001820-89CB-14B8-E608-28B1CB98BD4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16A5665F-2DA3-48AE-AC68-1750879B7562}" type="slidenum">
              <a:rPr lang="en-US" smtClean="0">
                <a:solidFill>
                  <a:prstClr val="black">
                    <a:tint val="75000"/>
                  </a:prstClr>
                </a:solidFill>
                <a:latin typeface="Calibri" panose="020F0502020204030204"/>
              </a:rPr>
              <a:pPr>
                <a:spcAft>
                  <a:spcPts val="600"/>
                </a:spcAft>
                <a:defRPr/>
              </a:pPr>
              <a:t>6</a:t>
            </a:fld>
            <a:endParaRPr lang="en-US">
              <a:solidFill>
                <a:prstClr val="black">
                  <a:tint val="75000"/>
                </a:prstClr>
              </a:solidFill>
              <a:latin typeface="Calibri" panose="020F0502020204030204"/>
            </a:endParaRPr>
          </a:p>
        </p:txBody>
      </p:sp>
      <p:sp>
        <p:nvSpPr>
          <p:cNvPr id="4" name="TextBox 3">
            <a:extLst>
              <a:ext uri="{FF2B5EF4-FFF2-40B4-BE49-F238E27FC236}">
                <a16:creationId xmlns:a16="http://schemas.microsoft.com/office/drawing/2014/main" id="{B87BB48D-48CD-DB89-68C5-BF7BF9739811}"/>
              </a:ext>
            </a:extLst>
          </p:cNvPr>
          <p:cNvSpPr txBox="1"/>
          <p:nvPr/>
        </p:nvSpPr>
        <p:spPr>
          <a:xfrm>
            <a:off x="6974645" y="6035159"/>
            <a:ext cx="4208362" cy="369332"/>
          </a:xfrm>
          <a:prstGeom prst="rect">
            <a:avLst/>
          </a:prstGeom>
          <a:noFill/>
        </p:spPr>
        <p:txBody>
          <a:bodyPr vert="horz" wrap="square" rtlCol="0">
            <a:spAutoFit/>
          </a:bodyPr>
          <a:lstStyle/>
          <a:p>
            <a:pPr algn="ctr">
              <a:spcAft>
                <a:spcPts val="600"/>
              </a:spcAft>
            </a:pPr>
            <a:r>
              <a:rPr lang="en-US" i="1" dirty="0">
                <a:solidFill>
                  <a:srgbClr val="808080"/>
                </a:solidFill>
              </a:rPr>
              <a:t>[Stock Price Return Distribution]</a:t>
            </a:r>
          </a:p>
        </p:txBody>
      </p:sp>
      <p:graphicFrame>
        <p:nvGraphicFramePr>
          <p:cNvPr id="19" name="Text Placeholder 2">
            <a:extLst>
              <a:ext uri="{FF2B5EF4-FFF2-40B4-BE49-F238E27FC236}">
                <a16:creationId xmlns:a16="http://schemas.microsoft.com/office/drawing/2014/main" id="{744FF66A-DBD0-CA46-449D-B2F878E8F4B5}"/>
              </a:ext>
            </a:extLst>
          </p:cNvPr>
          <p:cNvGraphicFramePr/>
          <p:nvPr>
            <p:extLst>
              <p:ext uri="{D42A27DB-BD31-4B8C-83A1-F6EECF244321}">
                <p14:modId xmlns:p14="http://schemas.microsoft.com/office/powerpoint/2010/main" val="2833935297"/>
              </p:ext>
            </p:extLst>
          </p:nvPr>
        </p:nvGraphicFramePr>
        <p:xfrm>
          <a:off x="838200" y="1825625"/>
          <a:ext cx="4208362" cy="46672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F7C09215-9FDC-6059-7492-844339714058}"/>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4689" y="2228296"/>
            <a:ext cx="6909184" cy="3646268"/>
          </a:xfrm>
          <a:prstGeom prst="rect">
            <a:avLst/>
          </a:prstGeom>
          <a:noFill/>
          <a:ln>
            <a:noFill/>
          </a:ln>
        </p:spPr>
      </p:pic>
    </p:spTree>
    <p:extLst>
      <p:ext uri="{BB962C8B-B14F-4D97-AF65-F5344CB8AC3E}">
        <p14:creationId xmlns:p14="http://schemas.microsoft.com/office/powerpoint/2010/main" val="171447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0014-05DD-ED6A-7D04-0B82BD710EB4}"/>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solidFill>
                  <a:schemeClr val="bg1"/>
                </a:solidFill>
              </a:rPr>
              <a:t>Data Processing &amp; Feature Engineering</a:t>
            </a:r>
          </a:p>
        </p:txBody>
      </p:sp>
      <p:sp>
        <p:nvSpPr>
          <p:cNvPr id="5" name="Slide Number Placeholder 4">
            <a:extLst>
              <a:ext uri="{FF2B5EF4-FFF2-40B4-BE49-F238E27FC236}">
                <a16:creationId xmlns:a16="http://schemas.microsoft.com/office/drawing/2014/main" id="{6392F60B-21BA-C82A-C7F1-16C9E3EAE86D}"/>
              </a:ext>
            </a:extLst>
          </p:cNvPr>
          <p:cNvSpPr>
            <a:spLocks noGrp="1"/>
          </p:cNvSpPr>
          <p:nvPr>
            <p:ph type="sldNum" sz="quarter" idx="12"/>
          </p:nvPr>
        </p:nvSpPr>
        <p:spPr/>
        <p:txBody>
          <a:bodyPr/>
          <a:lstStyle/>
          <a:p>
            <a:fld id="{16A5665F-2DA3-48AE-AC68-1750879B7562}" type="slidenum">
              <a:rPr lang="en-US" smtClean="0"/>
              <a:t>7</a:t>
            </a:fld>
            <a:endParaRPr lang="en-US"/>
          </a:p>
        </p:txBody>
      </p:sp>
      <p:graphicFrame>
        <p:nvGraphicFramePr>
          <p:cNvPr id="9" name="Text Placeholder 2">
            <a:extLst>
              <a:ext uri="{FF2B5EF4-FFF2-40B4-BE49-F238E27FC236}">
                <a16:creationId xmlns:a16="http://schemas.microsoft.com/office/drawing/2014/main" id="{0B7F7835-BE12-910F-F2F4-1B5EC43DC415}"/>
              </a:ext>
            </a:extLst>
          </p:cNvPr>
          <p:cNvGraphicFramePr/>
          <p:nvPr>
            <p:extLst>
              <p:ext uri="{D42A27DB-BD31-4B8C-83A1-F6EECF244321}">
                <p14:modId xmlns:p14="http://schemas.microsoft.com/office/powerpoint/2010/main" val="2595529275"/>
              </p:ext>
            </p:extLst>
          </p:nvPr>
        </p:nvGraphicFramePr>
        <p:xfrm>
          <a:off x="838199" y="1825625"/>
          <a:ext cx="10515600"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491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3C50FF-1A75-A8FD-2C4D-3B96033444A6}"/>
              </a:ext>
            </a:extLst>
          </p:cNvPr>
          <p:cNvSpPr>
            <a:spLocks noGrp="1"/>
          </p:cNvSpPr>
          <p:nvPr>
            <p:ph type="title"/>
          </p:nvPr>
        </p:nvSpPr>
        <p:spPr>
          <a:xfrm>
            <a:off x="761801" y="328512"/>
            <a:ext cx="10778558" cy="948495"/>
          </a:xfrm>
          <a:solidFill>
            <a:schemeClr val="accent6"/>
          </a:solidFill>
        </p:spPr>
        <p:txBody>
          <a:bodyPr vert="horz" lIns="91440" tIns="45720" rIns="91440" bIns="45720" rtlCol="0" anchor="ctr">
            <a:normAutofit/>
          </a:bodyPr>
          <a:lstStyle/>
          <a:p>
            <a:r>
              <a:rPr lang="en-US" dirty="0">
                <a:solidFill>
                  <a:schemeClr val="bg1"/>
                </a:solidFill>
              </a:rPr>
              <a:t>Deep Learning Architecture</a:t>
            </a:r>
          </a:p>
        </p:txBody>
      </p:sp>
      <p:sp>
        <p:nvSpPr>
          <p:cNvPr id="19" name="Text Placeholder 2">
            <a:extLst>
              <a:ext uri="{FF2B5EF4-FFF2-40B4-BE49-F238E27FC236}">
                <a16:creationId xmlns:a16="http://schemas.microsoft.com/office/drawing/2014/main" id="{15D424E9-013A-85E4-46FB-B6AF2ED443EF}"/>
              </a:ext>
            </a:extLst>
          </p:cNvPr>
          <p:cNvSpPr>
            <a:spLocks noGrp="1"/>
          </p:cNvSpPr>
          <p:nvPr>
            <p:ph type="body" idx="1"/>
          </p:nvPr>
        </p:nvSpPr>
        <p:spPr>
          <a:xfrm>
            <a:off x="178475" y="1403131"/>
            <a:ext cx="5892694" cy="5126357"/>
          </a:xfrm>
        </p:spPr>
        <p:txBody>
          <a:bodyPr vert="horz" lIns="91440" tIns="45720" rIns="91440" bIns="45720" rtlCol="0" anchor="ctr">
            <a:normAutofit/>
          </a:bodyPr>
          <a:lstStyle/>
          <a:p>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CNN component: Processes local patterns through 64 filters with kernel size 3, followed by max pooling and dropout (0.2)</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structure: Three stacked layers (128, 32, 32 units) with bidirectional processing for enhanced temporal feature capture</a:t>
            </a:r>
          </a:p>
          <a:p>
            <a:r>
              <a:rPr lang="en-US" sz="2000" dirty="0">
                <a:latin typeface="Times New Roman" panose="02020603050405020304" pitchFamily="18" charset="0"/>
                <a:cs typeface="Times New Roman" panose="02020603050405020304" pitchFamily="18" charset="0"/>
              </a:rPr>
              <a:t> Attention mechanism: SoftMax-activated scoring system to focus on relevant temporal patterns</a:t>
            </a:r>
          </a:p>
          <a:p>
            <a:r>
              <a:rPr lang="en-US" sz="2000" dirty="0">
                <a:latin typeface="Times New Roman" panose="02020603050405020304" pitchFamily="18" charset="0"/>
                <a:cs typeface="Times New Roman" panose="02020603050405020304" pitchFamily="18" charset="0"/>
              </a:rPr>
              <a:t> Attention formula: Attention Score =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(W · </a:t>
            </a:r>
            <a:r>
              <a:rPr lang="en-US" sz="2000" dirty="0" err="1">
                <a:latin typeface="Times New Roman" panose="02020603050405020304" pitchFamily="18" charset="0"/>
                <a:cs typeface="Times New Roman" panose="02020603050405020304" pitchFamily="18" charset="0"/>
              </a:rPr>
              <a:t>ht</a:t>
            </a:r>
            <a:r>
              <a:rPr lang="en-US" sz="2000" dirty="0">
                <a:latin typeface="Times New Roman" panose="02020603050405020304" pitchFamily="18" charset="0"/>
                <a:cs typeface="Times New Roman" panose="02020603050405020304" pitchFamily="18" charset="0"/>
              </a:rPr>
              <a:t> + b), where </a:t>
            </a:r>
            <a:r>
              <a:rPr lang="en-US" sz="2000" dirty="0" err="1">
                <a:latin typeface="Times New Roman" panose="02020603050405020304" pitchFamily="18" charset="0"/>
                <a:cs typeface="Times New Roman" panose="02020603050405020304" pitchFamily="18" charset="0"/>
              </a:rPr>
              <a:t>ht</a:t>
            </a:r>
            <a:r>
              <a:rPr lang="en-US" sz="2000" dirty="0">
                <a:latin typeface="Times New Roman" panose="02020603050405020304" pitchFamily="18" charset="0"/>
                <a:cs typeface="Times New Roman" panose="02020603050405020304" pitchFamily="18" charset="0"/>
              </a:rPr>
              <a:t> is the hidden state</a:t>
            </a:r>
          </a:p>
          <a:p>
            <a:r>
              <a:rPr lang="en-US" sz="2000" dirty="0">
                <a:latin typeface="Times New Roman" panose="02020603050405020304" pitchFamily="18" charset="0"/>
                <a:cs typeface="Times New Roman" panose="02020603050405020304" pitchFamily="18" charset="0"/>
              </a:rPr>
              <a:t> Training split: 70% training, 15% validation, 15% testing</a:t>
            </a:r>
          </a:p>
          <a:p>
            <a:r>
              <a:rPr lang="en-US" sz="2000" dirty="0">
                <a:latin typeface="Times New Roman" panose="02020603050405020304" pitchFamily="18" charset="0"/>
                <a:cs typeface="Times New Roman" panose="02020603050405020304" pitchFamily="18" charset="0"/>
              </a:rPr>
              <a:t> Optimization: Adam optimizer (learning rate 0.001), batch size 32, 50 epochs</a:t>
            </a:r>
          </a:p>
        </p:txBody>
      </p:sp>
      <p:sp>
        <p:nvSpPr>
          <p:cNvPr id="5" name="Slide Number Placeholder 4">
            <a:extLst>
              <a:ext uri="{FF2B5EF4-FFF2-40B4-BE49-F238E27FC236}">
                <a16:creationId xmlns:a16="http://schemas.microsoft.com/office/drawing/2014/main" id="{9CDB093B-0213-3EA0-22E5-607EA58153C8}"/>
              </a:ext>
            </a:extLst>
          </p:cNvPr>
          <p:cNvSpPr>
            <a:spLocks noGrp="1"/>
          </p:cNvSpPr>
          <p:nvPr>
            <p:ph type="sldNum" sz="quarter" idx="12"/>
          </p:nvPr>
        </p:nvSpPr>
        <p:spPr>
          <a:xfrm>
            <a:off x="10515600" y="6356350"/>
            <a:ext cx="1462825" cy="365125"/>
          </a:xfrm>
        </p:spPr>
        <p:txBody>
          <a:bodyPr vert="horz" lIns="91440" tIns="45720" rIns="91440" bIns="45720" rtlCol="0" anchor="ctr">
            <a:normAutofit/>
          </a:bodyPr>
          <a:lstStyle/>
          <a:p>
            <a:pPr>
              <a:spcAft>
                <a:spcPts val="600"/>
              </a:spcAft>
              <a:defRPr/>
            </a:pPr>
            <a:fld id="{16A5665F-2DA3-48AE-AC68-1750879B7562}" type="slidenum">
              <a:rPr lang="en-US">
                <a:solidFill>
                  <a:srgbClr val="FFFFFF"/>
                </a:solidFill>
                <a:latin typeface="Calibri" panose="020F0502020204030204"/>
              </a:rPr>
              <a:pPr>
                <a:spcAft>
                  <a:spcPts val="600"/>
                </a:spcAft>
                <a:defRPr/>
              </a:pPr>
              <a:t>8</a:t>
            </a:fld>
            <a:endParaRPr lang="en-US">
              <a:solidFill>
                <a:srgbClr val="FFFFFF"/>
              </a:solidFill>
              <a:latin typeface="Calibri" panose="020F0502020204030204"/>
            </a:endParaRPr>
          </a:p>
        </p:txBody>
      </p:sp>
      <p:sp>
        <p:nvSpPr>
          <p:cNvPr id="4" name="TextBox 3">
            <a:extLst>
              <a:ext uri="{FF2B5EF4-FFF2-40B4-BE49-F238E27FC236}">
                <a16:creationId xmlns:a16="http://schemas.microsoft.com/office/drawing/2014/main" id="{7E98A284-FF0E-3257-C584-F8B7C4B0AA7F}"/>
              </a:ext>
            </a:extLst>
          </p:cNvPr>
          <p:cNvSpPr txBox="1"/>
          <p:nvPr/>
        </p:nvSpPr>
        <p:spPr>
          <a:xfrm>
            <a:off x="6088973" y="3244334"/>
            <a:ext cx="6103027" cy="369332"/>
          </a:xfrm>
          <a:prstGeom prst="rect">
            <a:avLst/>
          </a:prstGeom>
          <a:noFill/>
        </p:spPr>
        <p:txBody>
          <a:bodyPr vert="horz" wrap="square" rtlCol="0">
            <a:spAutoFit/>
          </a:bodyPr>
          <a:lstStyle/>
          <a:p>
            <a:pPr algn="ctr">
              <a:spcAft>
                <a:spcPts val="600"/>
              </a:spcAft>
            </a:pPr>
            <a:r>
              <a:rPr lang="en-US" i="1" dirty="0">
                <a:solidFill>
                  <a:srgbClr val="808080"/>
                </a:solidFill>
              </a:rPr>
              <a:t>[CNN-</a:t>
            </a:r>
            <a:r>
              <a:rPr lang="en-US" i="1" dirty="0" err="1">
                <a:solidFill>
                  <a:srgbClr val="808080"/>
                </a:solidFill>
              </a:rPr>
              <a:t>BiLSTM</a:t>
            </a:r>
            <a:r>
              <a:rPr lang="en-US" i="1" dirty="0">
                <a:solidFill>
                  <a:srgbClr val="808080"/>
                </a:solidFill>
              </a:rPr>
              <a:t> with Attention Architecture Diagram]</a:t>
            </a:r>
          </a:p>
        </p:txBody>
      </p:sp>
      <p:pic>
        <p:nvPicPr>
          <p:cNvPr id="6" name="Picture 5">
            <a:extLst>
              <a:ext uri="{FF2B5EF4-FFF2-40B4-BE49-F238E27FC236}">
                <a16:creationId xmlns:a16="http://schemas.microsoft.com/office/drawing/2014/main" id="{1FCC9921-B4BF-8AB1-AC2E-A60D2DC2245C}"/>
              </a:ext>
            </a:extLst>
          </p:cNvPr>
          <p:cNvPicPr>
            <a:picLocks noChangeAspect="1"/>
          </p:cNvPicPr>
          <p:nvPr/>
        </p:nvPicPr>
        <p:blipFill>
          <a:blip r:embed="rId3" cstate="print">
            <a:extLst>
              <a:ext uri="{28A0092B-C50C-407E-A947-70E740481C1C}">
                <a14:useLocalDpi xmlns:a14="http://schemas.microsoft.com/office/drawing/2010/main" val="0"/>
              </a:ext>
            </a:extLst>
          </a:blip>
          <a:srcRect r="11327"/>
          <a:stretch/>
        </p:blipFill>
        <p:spPr bwMode="auto">
          <a:xfrm>
            <a:off x="6103025" y="2450681"/>
            <a:ext cx="6106779" cy="2602308"/>
          </a:xfrm>
          <a:prstGeom prst="rect">
            <a:avLst/>
          </a:prstGeom>
          <a:noFill/>
          <a:ln>
            <a:noFill/>
          </a:ln>
        </p:spPr>
      </p:pic>
    </p:spTree>
    <p:extLst>
      <p:ext uri="{BB962C8B-B14F-4D97-AF65-F5344CB8AC3E}">
        <p14:creationId xmlns:p14="http://schemas.microsoft.com/office/powerpoint/2010/main" val="66722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64D57C-1BE4-CC6E-81FA-3FFEB2623AD0}"/>
            </a:ext>
          </a:extLst>
        </p:cNvPr>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F27D41DA-9C66-FF33-3C95-B437C0B68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8CD08-CB5E-093E-14C7-728ECB686D85}"/>
              </a:ext>
            </a:extLst>
          </p:cNvPr>
          <p:cNvSpPr>
            <a:spLocks noGrp="1"/>
          </p:cNvSpPr>
          <p:nvPr>
            <p:ph type="title"/>
          </p:nvPr>
        </p:nvSpPr>
        <p:spPr>
          <a:xfrm>
            <a:off x="761800" y="762001"/>
            <a:ext cx="10888917" cy="751489"/>
          </a:xfrm>
          <a:solidFill>
            <a:schemeClr val="accent6"/>
          </a:solidFill>
        </p:spPr>
        <p:txBody>
          <a:bodyPr vert="horz" lIns="91440" tIns="45720" rIns="91440" bIns="45720" rtlCol="0" anchor="ctr">
            <a:normAutofit/>
          </a:bodyPr>
          <a:lstStyle/>
          <a:p>
            <a:pPr algn="l"/>
            <a:r>
              <a:rPr lang="en-US" sz="2800" b="1" i="0" dirty="0">
                <a:solidFill>
                  <a:srgbClr val="FFFFFF"/>
                </a:solidFill>
                <a:effectLst/>
                <a:latin typeface="ui-sans-serif"/>
              </a:rPr>
              <a:t>Model Training &amp; Performance Example : WMT</a:t>
            </a:r>
          </a:p>
        </p:txBody>
      </p:sp>
      <p:sp>
        <p:nvSpPr>
          <p:cNvPr id="3" name="Text Placeholder 2">
            <a:extLst>
              <a:ext uri="{FF2B5EF4-FFF2-40B4-BE49-F238E27FC236}">
                <a16:creationId xmlns:a16="http://schemas.microsoft.com/office/drawing/2014/main" id="{5FD10C36-5E03-347E-5E5B-6F8281294011}"/>
              </a:ext>
            </a:extLst>
          </p:cNvPr>
          <p:cNvSpPr>
            <a:spLocks noGrp="1"/>
          </p:cNvSpPr>
          <p:nvPr>
            <p:ph type="body" idx="1"/>
          </p:nvPr>
        </p:nvSpPr>
        <p:spPr>
          <a:xfrm>
            <a:off x="488732" y="1666203"/>
            <a:ext cx="6479628" cy="4813426"/>
          </a:xfrm>
        </p:spPr>
        <p:txBody>
          <a:bodyPr vert="horz" lIns="91440" tIns="45720" rIns="91440" bIns="45720" numCol="1" rtlCol="0" anchor="ct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Training convergence: Achieved stable accuracy above 56% by epoch 40</a:t>
            </a:r>
          </a:p>
          <a:p>
            <a:pPr algn="just">
              <a:lnSpc>
                <a:spcPct val="150000"/>
              </a:lnSpc>
            </a:pPr>
            <a:r>
              <a:rPr lang="en-US" sz="1600" dirty="0">
                <a:latin typeface="Times New Roman" panose="02020603050405020304" pitchFamily="18" charset="0"/>
                <a:cs typeface="Times New Roman" panose="02020603050405020304" pitchFamily="18" charset="0"/>
              </a:rPr>
              <a:t>Validation consistency: Maintained validation accuracy around 56% throughout training</a:t>
            </a:r>
          </a:p>
          <a:p>
            <a:pPr algn="just">
              <a:lnSpc>
                <a:spcPct val="150000"/>
              </a:lnSpc>
            </a:pPr>
            <a:r>
              <a:rPr lang="en-US" sz="1600" dirty="0">
                <a:latin typeface="Times New Roman" panose="02020603050405020304" pitchFamily="18" charset="0"/>
                <a:cs typeface="Times New Roman" panose="02020603050405020304" pitchFamily="18" charset="0"/>
              </a:rPr>
              <a:t>Overfitting prevention: Applied dropout (0.2) and early stopping with patience of 10 epochs</a:t>
            </a:r>
          </a:p>
          <a:p>
            <a:pPr algn="just">
              <a:lnSpc>
                <a:spcPct val="150000"/>
              </a:lnSpc>
            </a:pPr>
            <a:r>
              <a:rPr lang="en-US" sz="1600" dirty="0">
                <a:latin typeface="Times New Roman" panose="02020603050405020304" pitchFamily="18" charset="0"/>
                <a:cs typeface="Times New Roman" panose="02020603050405020304" pitchFamily="18" charset="0"/>
              </a:rPr>
              <a:t>Class balancing: SMOTE technique improved model's ability to identify profitable trading signals</a:t>
            </a:r>
          </a:p>
          <a:p>
            <a:pPr algn="just">
              <a:lnSpc>
                <a:spcPct val="150000"/>
              </a:lnSpc>
            </a:pPr>
            <a:r>
              <a:rPr lang="en-US" sz="1600" dirty="0">
                <a:latin typeface="Times New Roman" panose="02020603050405020304" pitchFamily="18" charset="0"/>
                <a:cs typeface="Times New Roman" panose="02020603050405020304" pitchFamily="18" charset="0"/>
              </a:rPr>
              <a:t>Feature importance: Attention mechanism highlighted market volatility and trend indicators as most significant</a:t>
            </a:r>
          </a:p>
          <a:p>
            <a:pPr algn="just">
              <a:lnSpc>
                <a:spcPct val="150000"/>
              </a:lnSpc>
            </a:pPr>
            <a:r>
              <a:rPr lang="en-US" sz="1600" dirty="0">
                <a:latin typeface="Times New Roman" panose="02020603050405020304" pitchFamily="18" charset="0"/>
                <a:cs typeface="Times New Roman" panose="02020603050405020304" pitchFamily="18" charset="0"/>
              </a:rPr>
              <a:t>Stock-specific optimization: Fine-tuned for individual stocks (WMT shown) for maximum performance</a:t>
            </a:r>
          </a:p>
        </p:txBody>
      </p:sp>
      <p:sp>
        <p:nvSpPr>
          <p:cNvPr id="5" name="Slide Number Placeholder 4">
            <a:extLst>
              <a:ext uri="{FF2B5EF4-FFF2-40B4-BE49-F238E27FC236}">
                <a16:creationId xmlns:a16="http://schemas.microsoft.com/office/drawing/2014/main" id="{A92524A4-3F6A-5955-A271-55AA1B2C9AD5}"/>
              </a:ext>
            </a:extLst>
          </p:cNvPr>
          <p:cNvSpPr>
            <a:spLocks noGrp="1"/>
          </p:cNvSpPr>
          <p:nvPr>
            <p:ph type="sldNum" sz="quarter" idx="12"/>
          </p:nvPr>
        </p:nvSpPr>
        <p:spPr>
          <a:xfrm>
            <a:off x="10167869" y="6356350"/>
            <a:ext cx="1768425" cy="365125"/>
          </a:xfrm>
        </p:spPr>
        <p:txBody>
          <a:bodyPr vert="horz" lIns="91440" tIns="45720" rIns="91440" bIns="45720" rtlCol="0" anchor="ctr">
            <a:normAutofit/>
          </a:bodyPr>
          <a:lstStyle/>
          <a:p>
            <a:pPr>
              <a:spcAft>
                <a:spcPts val="600"/>
              </a:spcAft>
              <a:defRPr/>
            </a:pPr>
            <a:fld id="{16A5665F-2DA3-48AE-AC68-1750879B7562}" type="slidenum">
              <a:rPr lang="en-US" smtClean="0">
                <a:solidFill>
                  <a:srgbClr val="FFFFFF"/>
                </a:solidFill>
                <a:latin typeface="Calibri" panose="020F0502020204030204"/>
              </a:rPr>
              <a:pPr>
                <a:spcAft>
                  <a:spcPts val="600"/>
                </a:spcAft>
                <a:defRPr/>
              </a:pPr>
              <a:t>9</a:t>
            </a:fld>
            <a:endParaRPr lang="en-US">
              <a:solidFill>
                <a:srgbClr val="FFFFFF"/>
              </a:solidFill>
              <a:latin typeface="Calibri" panose="020F0502020204030204"/>
            </a:endParaRPr>
          </a:p>
        </p:txBody>
      </p:sp>
      <p:sp>
        <p:nvSpPr>
          <p:cNvPr id="4" name="AutoShape 2">
            <a:extLst>
              <a:ext uri="{FF2B5EF4-FFF2-40B4-BE49-F238E27FC236}">
                <a16:creationId xmlns:a16="http://schemas.microsoft.com/office/drawing/2014/main" id="{42EC222C-4D0D-E2D1-E4D1-1FA4AE8D408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760D8EF0-02A5-FB93-7F10-6ACC9B2E8464}"/>
              </a:ext>
            </a:extLst>
          </p:cNvPr>
          <p:cNvPicPr>
            <a:picLocks noChangeAspect="1"/>
          </p:cNvPicPr>
          <p:nvPr/>
        </p:nvPicPr>
        <p:blipFill>
          <a:blip r:embed="rId3"/>
          <a:stretch>
            <a:fillRect/>
          </a:stretch>
        </p:blipFill>
        <p:spPr>
          <a:xfrm>
            <a:off x="7882758" y="2275492"/>
            <a:ext cx="4053536" cy="3381824"/>
          </a:xfrm>
          <a:prstGeom prst="rect">
            <a:avLst/>
          </a:prstGeom>
        </p:spPr>
      </p:pic>
    </p:spTree>
    <p:extLst>
      <p:ext uri="{BB962C8B-B14F-4D97-AF65-F5344CB8AC3E}">
        <p14:creationId xmlns:p14="http://schemas.microsoft.com/office/powerpoint/2010/main" val="2749724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285</TotalTime>
  <Words>5351</Words>
  <Application>Microsoft Office PowerPoint</Application>
  <PresentationFormat>Widescreen</PresentationFormat>
  <Paragraphs>351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Calibri</vt:lpstr>
      <vt:lpstr>Times New Roman</vt:lpstr>
      <vt:lpstr>ui-sans-serif</vt:lpstr>
      <vt:lpstr>Wingdings</vt:lpstr>
      <vt:lpstr>Office Theme</vt:lpstr>
      <vt:lpstr>Deep Learning for Enhanced Trading Signal Generation</vt:lpstr>
      <vt:lpstr>Agenda</vt:lpstr>
      <vt:lpstr>Introduction &amp; Problem Statement</vt:lpstr>
      <vt:lpstr>Research Objectives &amp; Questions</vt:lpstr>
      <vt:lpstr>Literature Review Highlights</vt:lpstr>
      <vt:lpstr>Methodology &amp; Data Description</vt:lpstr>
      <vt:lpstr>Data Processing &amp; Feature Engineering</vt:lpstr>
      <vt:lpstr>Deep Learning Architecture</vt:lpstr>
      <vt:lpstr>Model Training &amp; Performance Example : WMT</vt:lpstr>
      <vt:lpstr>Trading Strategy Development</vt:lpstr>
      <vt:lpstr>Experimental Results</vt:lpstr>
      <vt:lpstr>Performance Analysis</vt:lpstr>
      <vt:lpstr>Key Findings &amp; Implementation Insights</vt:lpstr>
      <vt:lpstr>Limitations &amp; Future Research</vt:lpstr>
      <vt:lpstr>Conclusion &amp; Recommendations</vt:lpstr>
      <vt:lpstr>References</vt:lpstr>
      <vt:lpstr>Acknowledgments</vt:lpstr>
      <vt:lpstr>Thank You &amp;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Abebe, Biniam</dc:creator>
  <cp:lastModifiedBy>Abebe, Biniam</cp:lastModifiedBy>
  <cp:revision>23</cp:revision>
  <dcterms:created xsi:type="dcterms:W3CDTF">2025-04-26T18:01:03Z</dcterms:created>
  <dcterms:modified xsi:type="dcterms:W3CDTF">2025-04-27T14:30:49Z</dcterms:modified>
</cp:coreProperties>
</file>