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7" r:id="rId3"/>
    <p:sldId id="258" r:id="rId4"/>
    <p:sldId id="259" r:id="rId5"/>
    <p:sldId id="260" r:id="rId6"/>
    <p:sldId id="261" r:id="rId7"/>
    <p:sldId id="266" r:id="rId8"/>
    <p:sldId id="262" r:id="rId9"/>
    <p:sldId id="267" r:id="rId10"/>
    <p:sldId id="263" r:id="rId11"/>
    <p:sldId id="264" r:id="rId12"/>
    <p:sldId id="265"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05" autoAdjust="0"/>
    <p:restoredTop sz="94660"/>
  </p:normalViewPr>
  <p:slideViewPr>
    <p:cSldViewPr snapToGrid="0">
      <p:cViewPr varScale="1">
        <p:scale>
          <a:sx n="111" d="100"/>
          <a:sy n="111" d="100"/>
        </p:scale>
        <p:origin x="25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820E4E7-FCA1-4127-A303-A828487B517D}" type="datetimeFigureOut">
              <a:rPr lang="en-US" smtClean="0"/>
              <a:t>4/26/2025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0F374E-0361-42A1-9B34-032841036FED}" type="slidenum">
              <a:rPr lang="en-US" smtClean="0"/>
              <a:t>‹#›</a:t>
            </a:fld>
            <a:endParaRPr lang="en-US"/>
          </a:p>
        </p:txBody>
      </p:sp>
    </p:spTree>
    <p:extLst>
      <p:ext uri="{BB962C8B-B14F-4D97-AF65-F5344CB8AC3E}">
        <p14:creationId xmlns:p14="http://schemas.microsoft.com/office/powerpoint/2010/main" val="11086217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"Good [morning/afternoon], everyone. My name is Biniam Abebe, and today I’ll present the final project for ADTA 5560: Recurrent Neural Networks for Sequence Data. This project explores the implementation and analysis of RNN architectures, focusing on time-series data, simple RNNs, LSTMs, and performance optimization."</a:t>
            </a:r>
          </a:p>
        </p:txBody>
      </p:sp>
      <p:sp>
        <p:nvSpPr>
          <p:cNvPr id="4" name="Slide Number Placeholder 3"/>
          <p:cNvSpPr>
            <a:spLocks noGrp="1"/>
          </p:cNvSpPr>
          <p:nvPr>
            <p:ph type="sldNum" sz="quarter" idx="5"/>
          </p:nvPr>
        </p:nvSpPr>
        <p:spPr/>
        <p:txBody>
          <a:bodyPr/>
          <a:lstStyle/>
          <a:p>
            <a:fld id="{DE0F374E-0361-42A1-9B34-032841036FED}" type="slidenum">
              <a:rPr lang="en-US" smtClean="0"/>
              <a:t>1</a:t>
            </a:fld>
            <a:endParaRPr lang="en-US"/>
          </a:p>
        </p:txBody>
      </p:sp>
    </p:spTree>
    <p:extLst>
      <p:ext uri="{BB962C8B-B14F-4D97-AF65-F5344CB8AC3E}">
        <p14:creationId xmlns:p14="http://schemas.microsoft.com/office/powerpoint/2010/main" val="34522192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Speaker:</a:t>
            </a:r>
            <a:r>
              <a:rPr lang="en-US" dirty="0"/>
              <a:t> "The scope of this project is to implement and analyze different RNN architectures for time-series data prediction. Specifically, we worked with a time-series dataset, explored Simple RNN and LSTM models, and redesigned neural networks to optimize performance. Tools used include TensorFlow, </a:t>
            </a:r>
            <a:r>
              <a:rPr lang="en-US" dirty="0" err="1"/>
              <a:t>Keras</a:t>
            </a:r>
            <a:r>
              <a:rPr lang="en-US" dirty="0"/>
              <a:t>, and Python."</a:t>
            </a:r>
          </a:p>
        </p:txBody>
      </p:sp>
      <p:sp>
        <p:nvSpPr>
          <p:cNvPr id="4" name="Slide Number Placeholder 3"/>
          <p:cNvSpPr>
            <a:spLocks noGrp="1"/>
          </p:cNvSpPr>
          <p:nvPr>
            <p:ph type="sldNum" sz="quarter" idx="5"/>
          </p:nvPr>
        </p:nvSpPr>
        <p:spPr/>
        <p:txBody>
          <a:bodyPr/>
          <a:lstStyle/>
          <a:p>
            <a:fld id="{DE0F374E-0361-42A1-9B34-032841036FED}" type="slidenum">
              <a:rPr lang="en-US" smtClean="0"/>
              <a:t>3</a:t>
            </a:fld>
            <a:endParaRPr lang="en-US"/>
          </a:p>
        </p:txBody>
      </p:sp>
    </p:spTree>
    <p:extLst>
      <p:ext uri="{BB962C8B-B14F-4D97-AF65-F5344CB8AC3E}">
        <p14:creationId xmlns:p14="http://schemas.microsoft.com/office/powerpoint/2010/main" val="25400403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Speaker:</a:t>
            </a:r>
            <a:r>
              <a:rPr lang="en-US" dirty="0"/>
              <a:t> "The dataset used is the Global Land-Ocean Temperature Index from NASA’s GISS. It provides over 144 years of monthly temperature anomalies, totaling around 1,700 observations. This dataset is ideal for time-series analysis because it offers consistent, high-quality measurements with real-world relevance for climate modeling."</a:t>
            </a:r>
          </a:p>
          <a:p>
            <a:endParaRPr lang="en-US" dirty="0"/>
          </a:p>
        </p:txBody>
      </p:sp>
      <p:sp>
        <p:nvSpPr>
          <p:cNvPr id="4" name="Slide Number Placeholder 3"/>
          <p:cNvSpPr>
            <a:spLocks noGrp="1"/>
          </p:cNvSpPr>
          <p:nvPr>
            <p:ph type="sldNum" sz="quarter" idx="5"/>
          </p:nvPr>
        </p:nvSpPr>
        <p:spPr/>
        <p:txBody>
          <a:bodyPr/>
          <a:lstStyle/>
          <a:p>
            <a:fld id="{DE0F374E-0361-42A1-9B34-032841036FED}" type="slidenum">
              <a:rPr lang="en-US" smtClean="0"/>
              <a:t>4</a:t>
            </a:fld>
            <a:endParaRPr lang="en-US"/>
          </a:p>
        </p:txBody>
      </p:sp>
    </p:spTree>
    <p:extLst>
      <p:ext uri="{BB962C8B-B14F-4D97-AF65-F5344CB8AC3E}">
        <p14:creationId xmlns:p14="http://schemas.microsoft.com/office/powerpoint/2010/main" val="30495506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Speaker:</a:t>
            </a:r>
            <a:r>
              <a:rPr lang="en-US" dirty="0"/>
              <a:t> "The first model implemented was a Simple RNN designed to predict sine wave patterns. The architecture consisted of two </a:t>
            </a:r>
            <a:r>
              <a:rPr lang="en-US" dirty="0" err="1"/>
              <a:t>SimpleRNN</a:t>
            </a:r>
            <a:r>
              <a:rPr lang="en-US" dirty="0"/>
              <a:t> layers with 128 and 64 units, followed by a dense output layer. With a training loss of approximately 0.0023, the model successfully captured the primary sine wave pattern."</a:t>
            </a:r>
          </a:p>
        </p:txBody>
      </p:sp>
      <p:sp>
        <p:nvSpPr>
          <p:cNvPr id="4" name="Slide Number Placeholder 3"/>
          <p:cNvSpPr>
            <a:spLocks noGrp="1"/>
          </p:cNvSpPr>
          <p:nvPr>
            <p:ph type="sldNum" sz="quarter" idx="5"/>
          </p:nvPr>
        </p:nvSpPr>
        <p:spPr/>
        <p:txBody>
          <a:bodyPr/>
          <a:lstStyle/>
          <a:p>
            <a:fld id="{DE0F374E-0361-42A1-9B34-032841036FED}" type="slidenum">
              <a:rPr lang="en-US" smtClean="0"/>
              <a:t>5</a:t>
            </a:fld>
            <a:endParaRPr lang="en-US"/>
          </a:p>
        </p:txBody>
      </p:sp>
    </p:spTree>
    <p:extLst>
      <p:ext uri="{BB962C8B-B14F-4D97-AF65-F5344CB8AC3E}">
        <p14:creationId xmlns:p14="http://schemas.microsoft.com/office/powerpoint/2010/main" val="31380777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we built an LSTM-based temperature prediction model. This model included two LSTM layers with dropout and dense layers. Trained for 100 epochs with a batch size of 32, the model achieved a Mean Absolute Error of 0.067, demonstrating its ability to effectively learn long-term dependencies in the data."</a:t>
            </a:r>
          </a:p>
        </p:txBody>
      </p:sp>
      <p:sp>
        <p:nvSpPr>
          <p:cNvPr id="4" name="Slide Number Placeholder 3"/>
          <p:cNvSpPr>
            <a:spLocks noGrp="1"/>
          </p:cNvSpPr>
          <p:nvPr>
            <p:ph type="sldNum" sz="quarter" idx="5"/>
          </p:nvPr>
        </p:nvSpPr>
        <p:spPr/>
        <p:txBody>
          <a:bodyPr/>
          <a:lstStyle/>
          <a:p>
            <a:fld id="{DE0F374E-0361-42A1-9B34-032841036FED}" type="slidenum">
              <a:rPr lang="en-US" smtClean="0"/>
              <a:t>6</a:t>
            </a:fld>
            <a:endParaRPr lang="en-US"/>
          </a:p>
        </p:txBody>
      </p:sp>
    </p:spTree>
    <p:extLst>
      <p:ext uri="{BB962C8B-B14F-4D97-AF65-F5344CB8AC3E}">
        <p14:creationId xmlns:p14="http://schemas.microsoft.com/office/powerpoint/2010/main" val="3702707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Speaker:</a:t>
            </a:r>
            <a:r>
              <a:rPr lang="en-US" dirty="0"/>
              <a:t> "To improve performance, the LSTM network was redesigned by increasing the layer capacities, dropout rates, and training epochs while reducing the batch size. The modifications aimed to better capture complex patterns and improve prediction accuracy."</a:t>
            </a:r>
          </a:p>
          <a:p>
            <a:endParaRPr lang="en-US" dirty="0"/>
          </a:p>
        </p:txBody>
      </p:sp>
      <p:sp>
        <p:nvSpPr>
          <p:cNvPr id="4" name="Slide Number Placeholder 3"/>
          <p:cNvSpPr>
            <a:spLocks noGrp="1"/>
          </p:cNvSpPr>
          <p:nvPr>
            <p:ph type="sldNum" sz="quarter" idx="5"/>
          </p:nvPr>
        </p:nvSpPr>
        <p:spPr/>
        <p:txBody>
          <a:bodyPr/>
          <a:lstStyle/>
          <a:p>
            <a:fld id="{DE0F374E-0361-42A1-9B34-032841036FED}" type="slidenum">
              <a:rPr lang="en-US" smtClean="0"/>
              <a:t>8</a:t>
            </a:fld>
            <a:endParaRPr lang="en-US"/>
          </a:p>
        </p:txBody>
      </p:sp>
    </p:spTree>
    <p:extLst>
      <p:ext uri="{BB962C8B-B14F-4D97-AF65-F5344CB8AC3E}">
        <p14:creationId xmlns:p14="http://schemas.microsoft.com/office/powerpoint/2010/main" val="29273378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Speaker:</a:t>
            </a:r>
            <a:r>
              <a:rPr lang="en-US" dirty="0"/>
              <a:t> "Comparing the original and redesigned models, the redesigned version achieved a 12% reduction in Mean Absolute Error, from less than 0.1°C to less than 0.08°C. However, this came at the cost of a 66% increase in training time and higher computational requirements. The trade-off between accuracy and efficiency is evident."</a:t>
            </a:r>
          </a:p>
        </p:txBody>
      </p:sp>
      <p:sp>
        <p:nvSpPr>
          <p:cNvPr id="4" name="Slide Number Placeholder 3"/>
          <p:cNvSpPr>
            <a:spLocks noGrp="1"/>
          </p:cNvSpPr>
          <p:nvPr>
            <p:ph type="sldNum" sz="quarter" idx="5"/>
          </p:nvPr>
        </p:nvSpPr>
        <p:spPr/>
        <p:txBody>
          <a:bodyPr/>
          <a:lstStyle/>
          <a:p>
            <a:fld id="{DE0F374E-0361-42A1-9B34-032841036FED}" type="slidenum">
              <a:rPr lang="en-US" smtClean="0"/>
              <a:t>10</a:t>
            </a:fld>
            <a:endParaRPr lang="en-US"/>
          </a:p>
        </p:txBody>
      </p:sp>
    </p:spTree>
    <p:extLst>
      <p:ext uri="{BB962C8B-B14F-4D97-AF65-F5344CB8AC3E}">
        <p14:creationId xmlns:p14="http://schemas.microsoft.com/office/powerpoint/2010/main" val="5843001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Speaker:</a:t>
            </a:r>
            <a:r>
              <a:rPr lang="en-US" dirty="0"/>
              <a:t> "In conclusion, LSTM models outperformed Simple RNNs, effectively addressing the vanishing gradient problem and capturing long-term dependencies. While the redesigned model offered marginal improvements in accuracy, the original model provides a better balance of performance and resource usage. Future work could explore alternative architectures, hyperparameter tuning, and data augmentation strategies."</a:t>
            </a:r>
          </a:p>
        </p:txBody>
      </p:sp>
      <p:sp>
        <p:nvSpPr>
          <p:cNvPr id="4" name="Slide Number Placeholder 3"/>
          <p:cNvSpPr>
            <a:spLocks noGrp="1"/>
          </p:cNvSpPr>
          <p:nvPr>
            <p:ph type="sldNum" sz="quarter" idx="5"/>
          </p:nvPr>
        </p:nvSpPr>
        <p:spPr/>
        <p:txBody>
          <a:bodyPr/>
          <a:lstStyle/>
          <a:p>
            <a:fld id="{DE0F374E-0361-42A1-9B34-032841036FED}" type="slidenum">
              <a:rPr lang="en-US" smtClean="0"/>
              <a:t>11</a:t>
            </a:fld>
            <a:endParaRPr lang="en-US"/>
          </a:p>
        </p:txBody>
      </p:sp>
    </p:spTree>
    <p:extLst>
      <p:ext uri="{BB962C8B-B14F-4D97-AF65-F5344CB8AC3E}">
        <p14:creationId xmlns:p14="http://schemas.microsoft.com/office/powerpoint/2010/main" val="2798758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CCF5AE-F19E-F3EA-197B-ED3339EC20B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5650347-FA75-7F2A-791E-48FDB2977CA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57128C0-9DFF-B6C9-405C-43CAF3DBB20C}"/>
              </a:ext>
            </a:extLst>
          </p:cNvPr>
          <p:cNvSpPr>
            <a:spLocks noGrp="1"/>
          </p:cNvSpPr>
          <p:nvPr>
            <p:ph type="dt" sz="half" idx="10"/>
          </p:nvPr>
        </p:nvSpPr>
        <p:spPr/>
        <p:txBody>
          <a:bodyPr/>
          <a:lstStyle/>
          <a:p>
            <a:fld id="{0CF892AA-699D-4A96-9164-A15DD108A324}" type="datetimeFigureOut">
              <a:rPr lang="en-US" smtClean="0"/>
              <a:t>4/26/2025</a:t>
            </a:fld>
            <a:endParaRPr lang="en-US"/>
          </a:p>
        </p:txBody>
      </p:sp>
      <p:sp>
        <p:nvSpPr>
          <p:cNvPr id="5" name="Footer Placeholder 4">
            <a:extLst>
              <a:ext uri="{FF2B5EF4-FFF2-40B4-BE49-F238E27FC236}">
                <a16:creationId xmlns:a16="http://schemas.microsoft.com/office/drawing/2014/main" id="{4A52F277-E631-9999-0265-9BE28E14E2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8DE080-F9E5-3B73-D72B-030396DC015F}"/>
              </a:ext>
            </a:extLst>
          </p:cNvPr>
          <p:cNvSpPr>
            <a:spLocks noGrp="1"/>
          </p:cNvSpPr>
          <p:nvPr>
            <p:ph type="sldNum" sz="quarter" idx="12"/>
          </p:nvPr>
        </p:nvSpPr>
        <p:spPr/>
        <p:txBody>
          <a:bodyPr/>
          <a:lstStyle/>
          <a:p>
            <a:fld id="{6539DBC0-BECC-48BB-BE7B-00BCFDEAEF83}" type="slidenum">
              <a:rPr lang="en-US" smtClean="0"/>
              <a:t>‹#›</a:t>
            </a:fld>
            <a:endParaRPr lang="en-US"/>
          </a:p>
        </p:txBody>
      </p:sp>
    </p:spTree>
    <p:extLst>
      <p:ext uri="{BB962C8B-B14F-4D97-AF65-F5344CB8AC3E}">
        <p14:creationId xmlns:p14="http://schemas.microsoft.com/office/powerpoint/2010/main" val="29723292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F2A3D7-C581-5EC4-9281-D3BF4015585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E8BCC81-6BAF-9732-7694-C6CB911E18E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EC12B48-29A2-B937-836F-7A4702688B94}"/>
              </a:ext>
            </a:extLst>
          </p:cNvPr>
          <p:cNvSpPr>
            <a:spLocks noGrp="1"/>
          </p:cNvSpPr>
          <p:nvPr>
            <p:ph type="dt" sz="half" idx="10"/>
          </p:nvPr>
        </p:nvSpPr>
        <p:spPr/>
        <p:txBody>
          <a:bodyPr/>
          <a:lstStyle/>
          <a:p>
            <a:fld id="{0CF892AA-699D-4A96-9164-A15DD108A324}" type="datetimeFigureOut">
              <a:rPr lang="en-US" smtClean="0"/>
              <a:t>4/26/2025</a:t>
            </a:fld>
            <a:endParaRPr lang="en-US"/>
          </a:p>
        </p:txBody>
      </p:sp>
      <p:sp>
        <p:nvSpPr>
          <p:cNvPr id="5" name="Footer Placeholder 4">
            <a:extLst>
              <a:ext uri="{FF2B5EF4-FFF2-40B4-BE49-F238E27FC236}">
                <a16:creationId xmlns:a16="http://schemas.microsoft.com/office/drawing/2014/main" id="{814F53A6-6A5F-96E7-CA6C-99C7306F81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033F65-387F-BED4-7E1E-939A3E081C82}"/>
              </a:ext>
            </a:extLst>
          </p:cNvPr>
          <p:cNvSpPr>
            <a:spLocks noGrp="1"/>
          </p:cNvSpPr>
          <p:nvPr>
            <p:ph type="sldNum" sz="quarter" idx="12"/>
          </p:nvPr>
        </p:nvSpPr>
        <p:spPr/>
        <p:txBody>
          <a:bodyPr/>
          <a:lstStyle/>
          <a:p>
            <a:fld id="{6539DBC0-BECC-48BB-BE7B-00BCFDEAEF83}" type="slidenum">
              <a:rPr lang="en-US" smtClean="0"/>
              <a:t>‹#›</a:t>
            </a:fld>
            <a:endParaRPr lang="en-US"/>
          </a:p>
        </p:txBody>
      </p:sp>
    </p:spTree>
    <p:extLst>
      <p:ext uri="{BB962C8B-B14F-4D97-AF65-F5344CB8AC3E}">
        <p14:creationId xmlns:p14="http://schemas.microsoft.com/office/powerpoint/2010/main" val="29559453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219EB7B-D65F-C28A-0DA0-9F4C5D06D39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2717AF2-4984-4238-A13E-8F0F3CC7F66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0F09556-5942-7B68-2C48-3D618901319E}"/>
              </a:ext>
            </a:extLst>
          </p:cNvPr>
          <p:cNvSpPr>
            <a:spLocks noGrp="1"/>
          </p:cNvSpPr>
          <p:nvPr>
            <p:ph type="dt" sz="half" idx="10"/>
          </p:nvPr>
        </p:nvSpPr>
        <p:spPr/>
        <p:txBody>
          <a:bodyPr/>
          <a:lstStyle/>
          <a:p>
            <a:fld id="{0CF892AA-699D-4A96-9164-A15DD108A324}" type="datetimeFigureOut">
              <a:rPr lang="en-US" smtClean="0"/>
              <a:t>4/26/2025</a:t>
            </a:fld>
            <a:endParaRPr lang="en-US"/>
          </a:p>
        </p:txBody>
      </p:sp>
      <p:sp>
        <p:nvSpPr>
          <p:cNvPr id="5" name="Footer Placeholder 4">
            <a:extLst>
              <a:ext uri="{FF2B5EF4-FFF2-40B4-BE49-F238E27FC236}">
                <a16:creationId xmlns:a16="http://schemas.microsoft.com/office/drawing/2014/main" id="{08430B71-EE5E-6106-06F1-8F996C71CE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FBBD077-3928-84F9-6D5D-9E68647B4CD0}"/>
              </a:ext>
            </a:extLst>
          </p:cNvPr>
          <p:cNvSpPr>
            <a:spLocks noGrp="1"/>
          </p:cNvSpPr>
          <p:nvPr>
            <p:ph type="sldNum" sz="quarter" idx="12"/>
          </p:nvPr>
        </p:nvSpPr>
        <p:spPr/>
        <p:txBody>
          <a:bodyPr/>
          <a:lstStyle/>
          <a:p>
            <a:fld id="{6539DBC0-BECC-48BB-BE7B-00BCFDEAEF83}" type="slidenum">
              <a:rPr lang="en-US" smtClean="0"/>
              <a:t>‹#›</a:t>
            </a:fld>
            <a:endParaRPr lang="en-US"/>
          </a:p>
        </p:txBody>
      </p:sp>
    </p:spTree>
    <p:extLst>
      <p:ext uri="{BB962C8B-B14F-4D97-AF65-F5344CB8AC3E}">
        <p14:creationId xmlns:p14="http://schemas.microsoft.com/office/powerpoint/2010/main" val="8317146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E4BF2B-857F-D015-3864-552B1349F08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9A0E3B9-A74B-C4F2-5643-8B1BD9AB9ED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FE9E55-9F7C-C643-1781-E760A679E88E}"/>
              </a:ext>
            </a:extLst>
          </p:cNvPr>
          <p:cNvSpPr>
            <a:spLocks noGrp="1"/>
          </p:cNvSpPr>
          <p:nvPr>
            <p:ph type="dt" sz="half" idx="10"/>
          </p:nvPr>
        </p:nvSpPr>
        <p:spPr/>
        <p:txBody>
          <a:bodyPr/>
          <a:lstStyle/>
          <a:p>
            <a:fld id="{0CF892AA-699D-4A96-9164-A15DD108A324}" type="datetimeFigureOut">
              <a:rPr lang="en-US" smtClean="0"/>
              <a:t>4/26/2025</a:t>
            </a:fld>
            <a:endParaRPr lang="en-US"/>
          </a:p>
        </p:txBody>
      </p:sp>
      <p:sp>
        <p:nvSpPr>
          <p:cNvPr id="5" name="Footer Placeholder 4">
            <a:extLst>
              <a:ext uri="{FF2B5EF4-FFF2-40B4-BE49-F238E27FC236}">
                <a16:creationId xmlns:a16="http://schemas.microsoft.com/office/drawing/2014/main" id="{CDB48BB7-D743-8C37-48F6-60A6AB1B4B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4CA6D5-8550-A7F6-CE5F-701237674806}"/>
              </a:ext>
            </a:extLst>
          </p:cNvPr>
          <p:cNvSpPr>
            <a:spLocks noGrp="1"/>
          </p:cNvSpPr>
          <p:nvPr>
            <p:ph type="sldNum" sz="quarter" idx="12"/>
          </p:nvPr>
        </p:nvSpPr>
        <p:spPr/>
        <p:txBody>
          <a:bodyPr/>
          <a:lstStyle/>
          <a:p>
            <a:fld id="{6539DBC0-BECC-48BB-BE7B-00BCFDEAEF83}" type="slidenum">
              <a:rPr lang="en-US" smtClean="0"/>
              <a:t>‹#›</a:t>
            </a:fld>
            <a:endParaRPr lang="en-US"/>
          </a:p>
        </p:txBody>
      </p:sp>
    </p:spTree>
    <p:extLst>
      <p:ext uri="{BB962C8B-B14F-4D97-AF65-F5344CB8AC3E}">
        <p14:creationId xmlns:p14="http://schemas.microsoft.com/office/powerpoint/2010/main" val="30193641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81308-F6A4-555D-C0CD-6648882C0D2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3FD41FB-B9A4-6CAD-2DFF-DE8653155EB0}"/>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A11E6F8-D5FA-C02E-A25A-884668F88D42}"/>
              </a:ext>
            </a:extLst>
          </p:cNvPr>
          <p:cNvSpPr>
            <a:spLocks noGrp="1"/>
          </p:cNvSpPr>
          <p:nvPr>
            <p:ph type="dt" sz="half" idx="10"/>
          </p:nvPr>
        </p:nvSpPr>
        <p:spPr/>
        <p:txBody>
          <a:bodyPr/>
          <a:lstStyle/>
          <a:p>
            <a:fld id="{0CF892AA-699D-4A96-9164-A15DD108A324}" type="datetimeFigureOut">
              <a:rPr lang="en-US" smtClean="0"/>
              <a:t>4/26/2025</a:t>
            </a:fld>
            <a:endParaRPr lang="en-US"/>
          </a:p>
        </p:txBody>
      </p:sp>
      <p:sp>
        <p:nvSpPr>
          <p:cNvPr id="5" name="Footer Placeholder 4">
            <a:extLst>
              <a:ext uri="{FF2B5EF4-FFF2-40B4-BE49-F238E27FC236}">
                <a16:creationId xmlns:a16="http://schemas.microsoft.com/office/drawing/2014/main" id="{73D18FB8-3767-0212-3ACC-0F9D722BFB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BC1E26-F447-DC0E-F2E0-B83113B750D1}"/>
              </a:ext>
            </a:extLst>
          </p:cNvPr>
          <p:cNvSpPr>
            <a:spLocks noGrp="1"/>
          </p:cNvSpPr>
          <p:nvPr>
            <p:ph type="sldNum" sz="quarter" idx="12"/>
          </p:nvPr>
        </p:nvSpPr>
        <p:spPr/>
        <p:txBody>
          <a:bodyPr/>
          <a:lstStyle/>
          <a:p>
            <a:fld id="{6539DBC0-BECC-48BB-BE7B-00BCFDEAEF83}" type="slidenum">
              <a:rPr lang="en-US" smtClean="0"/>
              <a:t>‹#›</a:t>
            </a:fld>
            <a:endParaRPr lang="en-US"/>
          </a:p>
        </p:txBody>
      </p:sp>
    </p:spTree>
    <p:extLst>
      <p:ext uri="{BB962C8B-B14F-4D97-AF65-F5344CB8AC3E}">
        <p14:creationId xmlns:p14="http://schemas.microsoft.com/office/powerpoint/2010/main" val="16918989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4C91D-71E9-19B2-16B0-3FAD55FD14C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9D06615-498C-9CB7-9BE1-33CA6A77718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0659445-0DFC-0FAE-6DF9-361816238AE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BE0C3F2-9521-4288-4086-03EDC30DAF44}"/>
              </a:ext>
            </a:extLst>
          </p:cNvPr>
          <p:cNvSpPr>
            <a:spLocks noGrp="1"/>
          </p:cNvSpPr>
          <p:nvPr>
            <p:ph type="dt" sz="half" idx="10"/>
          </p:nvPr>
        </p:nvSpPr>
        <p:spPr/>
        <p:txBody>
          <a:bodyPr/>
          <a:lstStyle/>
          <a:p>
            <a:fld id="{0CF892AA-699D-4A96-9164-A15DD108A324}" type="datetimeFigureOut">
              <a:rPr lang="en-US" smtClean="0"/>
              <a:t>4/26/2025</a:t>
            </a:fld>
            <a:endParaRPr lang="en-US"/>
          </a:p>
        </p:txBody>
      </p:sp>
      <p:sp>
        <p:nvSpPr>
          <p:cNvPr id="6" name="Footer Placeholder 5">
            <a:extLst>
              <a:ext uri="{FF2B5EF4-FFF2-40B4-BE49-F238E27FC236}">
                <a16:creationId xmlns:a16="http://schemas.microsoft.com/office/drawing/2014/main" id="{C1426E5F-18C9-7B65-FACF-2F48D248981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C3173F3-50D8-382D-BF52-0C241CD7F714}"/>
              </a:ext>
            </a:extLst>
          </p:cNvPr>
          <p:cNvSpPr>
            <a:spLocks noGrp="1"/>
          </p:cNvSpPr>
          <p:nvPr>
            <p:ph type="sldNum" sz="quarter" idx="12"/>
          </p:nvPr>
        </p:nvSpPr>
        <p:spPr/>
        <p:txBody>
          <a:bodyPr/>
          <a:lstStyle/>
          <a:p>
            <a:fld id="{6539DBC0-BECC-48BB-BE7B-00BCFDEAEF83}" type="slidenum">
              <a:rPr lang="en-US" smtClean="0"/>
              <a:t>‹#›</a:t>
            </a:fld>
            <a:endParaRPr lang="en-US"/>
          </a:p>
        </p:txBody>
      </p:sp>
    </p:spTree>
    <p:extLst>
      <p:ext uri="{BB962C8B-B14F-4D97-AF65-F5344CB8AC3E}">
        <p14:creationId xmlns:p14="http://schemas.microsoft.com/office/powerpoint/2010/main" val="21507934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9B0E27-A57B-8EE1-030B-37B6488E63D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EF307E4-302C-8568-8E86-0C90BBA8FE2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4AA36DA-5B4A-F3F3-9096-EC2293294BF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ABAB501-B6F0-ADB6-55EC-7C83DBDD43E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F841FC8-E063-E9BB-5F00-5BAE4958E72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7E23125-A5A0-4E88-EBEB-A7AA5734C11B}"/>
              </a:ext>
            </a:extLst>
          </p:cNvPr>
          <p:cNvSpPr>
            <a:spLocks noGrp="1"/>
          </p:cNvSpPr>
          <p:nvPr>
            <p:ph type="dt" sz="half" idx="10"/>
          </p:nvPr>
        </p:nvSpPr>
        <p:spPr/>
        <p:txBody>
          <a:bodyPr/>
          <a:lstStyle/>
          <a:p>
            <a:fld id="{0CF892AA-699D-4A96-9164-A15DD108A324}" type="datetimeFigureOut">
              <a:rPr lang="en-US" smtClean="0"/>
              <a:t>4/26/2025</a:t>
            </a:fld>
            <a:endParaRPr lang="en-US"/>
          </a:p>
        </p:txBody>
      </p:sp>
      <p:sp>
        <p:nvSpPr>
          <p:cNvPr id="8" name="Footer Placeholder 7">
            <a:extLst>
              <a:ext uri="{FF2B5EF4-FFF2-40B4-BE49-F238E27FC236}">
                <a16:creationId xmlns:a16="http://schemas.microsoft.com/office/drawing/2014/main" id="{3B6E3E0D-516F-94AD-FA27-2B8E9F351E5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B3EDEC6-1465-DC5F-7A73-AF9FC29F552C}"/>
              </a:ext>
            </a:extLst>
          </p:cNvPr>
          <p:cNvSpPr>
            <a:spLocks noGrp="1"/>
          </p:cNvSpPr>
          <p:nvPr>
            <p:ph type="sldNum" sz="quarter" idx="12"/>
          </p:nvPr>
        </p:nvSpPr>
        <p:spPr/>
        <p:txBody>
          <a:bodyPr/>
          <a:lstStyle/>
          <a:p>
            <a:fld id="{6539DBC0-BECC-48BB-BE7B-00BCFDEAEF83}" type="slidenum">
              <a:rPr lang="en-US" smtClean="0"/>
              <a:t>‹#›</a:t>
            </a:fld>
            <a:endParaRPr lang="en-US"/>
          </a:p>
        </p:txBody>
      </p:sp>
    </p:spTree>
    <p:extLst>
      <p:ext uri="{BB962C8B-B14F-4D97-AF65-F5344CB8AC3E}">
        <p14:creationId xmlns:p14="http://schemas.microsoft.com/office/powerpoint/2010/main" val="7316010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5BB92-3499-697A-5890-69B7FE462A1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FB1D0DB-D68F-039D-4302-34646897FB59}"/>
              </a:ext>
            </a:extLst>
          </p:cNvPr>
          <p:cNvSpPr>
            <a:spLocks noGrp="1"/>
          </p:cNvSpPr>
          <p:nvPr>
            <p:ph type="dt" sz="half" idx="10"/>
          </p:nvPr>
        </p:nvSpPr>
        <p:spPr/>
        <p:txBody>
          <a:bodyPr/>
          <a:lstStyle/>
          <a:p>
            <a:fld id="{0CF892AA-699D-4A96-9164-A15DD108A324}" type="datetimeFigureOut">
              <a:rPr lang="en-US" smtClean="0"/>
              <a:t>4/26/2025</a:t>
            </a:fld>
            <a:endParaRPr lang="en-US"/>
          </a:p>
        </p:txBody>
      </p:sp>
      <p:sp>
        <p:nvSpPr>
          <p:cNvPr id="4" name="Footer Placeholder 3">
            <a:extLst>
              <a:ext uri="{FF2B5EF4-FFF2-40B4-BE49-F238E27FC236}">
                <a16:creationId xmlns:a16="http://schemas.microsoft.com/office/drawing/2014/main" id="{D468EAB5-9C23-1193-D97E-7B327498777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3C8382C-013B-544D-6D98-5597FD185AA1}"/>
              </a:ext>
            </a:extLst>
          </p:cNvPr>
          <p:cNvSpPr>
            <a:spLocks noGrp="1"/>
          </p:cNvSpPr>
          <p:nvPr>
            <p:ph type="sldNum" sz="quarter" idx="12"/>
          </p:nvPr>
        </p:nvSpPr>
        <p:spPr/>
        <p:txBody>
          <a:bodyPr/>
          <a:lstStyle/>
          <a:p>
            <a:fld id="{6539DBC0-BECC-48BB-BE7B-00BCFDEAEF83}" type="slidenum">
              <a:rPr lang="en-US" smtClean="0"/>
              <a:t>‹#›</a:t>
            </a:fld>
            <a:endParaRPr lang="en-US"/>
          </a:p>
        </p:txBody>
      </p:sp>
    </p:spTree>
    <p:extLst>
      <p:ext uri="{BB962C8B-B14F-4D97-AF65-F5344CB8AC3E}">
        <p14:creationId xmlns:p14="http://schemas.microsoft.com/office/powerpoint/2010/main" val="20557020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F77DE8-4675-7C66-2F20-EA83EDA8DF0E}"/>
              </a:ext>
            </a:extLst>
          </p:cNvPr>
          <p:cNvSpPr>
            <a:spLocks noGrp="1"/>
          </p:cNvSpPr>
          <p:nvPr>
            <p:ph type="dt" sz="half" idx="10"/>
          </p:nvPr>
        </p:nvSpPr>
        <p:spPr/>
        <p:txBody>
          <a:bodyPr/>
          <a:lstStyle/>
          <a:p>
            <a:fld id="{0CF892AA-699D-4A96-9164-A15DD108A324}" type="datetimeFigureOut">
              <a:rPr lang="en-US" smtClean="0"/>
              <a:t>4/26/2025</a:t>
            </a:fld>
            <a:endParaRPr lang="en-US"/>
          </a:p>
        </p:txBody>
      </p:sp>
      <p:sp>
        <p:nvSpPr>
          <p:cNvPr id="3" name="Footer Placeholder 2">
            <a:extLst>
              <a:ext uri="{FF2B5EF4-FFF2-40B4-BE49-F238E27FC236}">
                <a16:creationId xmlns:a16="http://schemas.microsoft.com/office/drawing/2014/main" id="{EF7D62D6-B9F6-A6DD-C41F-6BDB17D4DC0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B42C096-C04D-3809-1CFC-B6E590526D2B}"/>
              </a:ext>
            </a:extLst>
          </p:cNvPr>
          <p:cNvSpPr>
            <a:spLocks noGrp="1"/>
          </p:cNvSpPr>
          <p:nvPr>
            <p:ph type="sldNum" sz="quarter" idx="12"/>
          </p:nvPr>
        </p:nvSpPr>
        <p:spPr/>
        <p:txBody>
          <a:bodyPr/>
          <a:lstStyle/>
          <a:p>
            <a:fld id="{6539DBC0-BECC-48BB-BE7B-00BCFDEAEF83}" type="slidenum">
              <a:rPr lang="en-US" smtClean="0"/>
              <a:t>‹#›</a:t>
            </a:fld>
            <a:endParaRPr lang="en-US"/>
          </a:p>
        </p:txBody>
      </p:sp>
    </p:spTree>
    <p:extLst>
      <p:ext uri="{BB962C8B-B14F-4D97-AF65-F5344CB8AC3E}">
        <p14:creationId xmlns:p14="http://schemas.microsoft.com/office/powerpoint/2010/main" val="10349730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B3122-E13D-F4EC-890F-C4033D3D316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F400535-03F9-669F-8879-1F69BEFE227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DE4C6EC-488B-5E07-0F13-E2151E2BCC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4FE87A2-CE2F-A25D-55FF-B49E1B01B140}"/>
              </a:ext>
            </a:extLst>
          </p:cNvPr>
          <p:cNvSpPr>
            <a:spLocks noGrp="1"/>
          </p:cNvSpPr>
          <p:nvPr>
            <p:ph type="dt" sz="half" idx="10"/>
          </p:nvPr>
        </p:nvSpPr>
        <p:spPr/>
        <p:txBody>
          <a:bodyPr/>
          <a:lstStyle/>
          <a:p>
            <a:fld id="{0CF892AA-699D-4A96-9164-A15DD108A324}" type="datetimeFigureOut">
              <a:rPr lang="en-US" smtClean="0"/>
              <a:t>4/26/2025</a:t>
            </a:fld>
            <a:endParaRPr lang="en-US"/>
          </a:p>
        </p:txBody>
      </p:sp>
      <p:sp>
        <p:nvSpPr>
          <p:cNvPr id="6" name="Footer Placeholder 5">
            <a:extLst>
              <a:ext uri="{FF2B5EF4-FFF2-40B4-BE49-F238E27FC236}">
                <a16:creationId xmlns:a16="http://schemas.microsoft.com/office/drawing/2014/main" id="{1DA54308-ECF5-906E-9819-64BFD235C99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EBECF43-A341-4273-D341-D0915B37CAC2}"/>
              </a:ext>
            </a:extLst>
          </p:cNvPr>
          <p:cNvSpPr>
            <a:spLocks noGrp="1"/>
          </p:cNvSpPr>
          <p:nvPr>
            <p:ph type="sldNum" sz="quarter" idx="12"/>
          </p:nvPr>
        </p:nvSpPr>
        <p:spPr/>
        <p:txBody>
          <a:bodyPr/>
          <a:lstStyle/>
          <a:p>
            <a:fld id="{6539DBC0-BECC-48BB-BE7B-00BCFDEAEF83}" type="slidenum">
              <a:rPr lang="en-US" smtClean="0"/>
              <a:t>‹#›</a:t>
            </a:fld>
            <a:endParaRPr lang="en-US"/>
          </a:p>
        </p:txBody>
      </p:sp>
    </p:spTree>
    <p:extLst>
      <p:ext uri="{BB962C8B-B14F-4D97-AF65-F5344CB8AC3E}">
        <p14:creationId xmlns:p14="http://schemas.microsoft.com/office/powerpoint/2010/main" val="33817989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DCD63-9FF0-45FA-64B7-C8D2CB552E5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4019692-2723-5719-1098-5E8B8995CF5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E851CF8-6DE1-6A45-6045-71DC4E6289E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6105286-8AE4-2C9C-FD6B-3ABD2448D728}"/>
              </a:ext>
            </a:extLst>
          </p:cNvPr>
          <p:cNvSpPr>
            <a:spLocks noGrp="1"/>
          </p:cNvSpPr>
          <p:nvPr>
            <p:ph type="dt" sz="half" idx="10"/>
          </p:nvPr>
        </p:nvSpPr>
        <p:spPr/>
        <p:txBody>
          <a:bodyPr/>
          <a:lstStyle/>
          <a:p>
            <a:fld id="{0CF892AA-699D-4A96-9164-A15DD108A324}" type="datetimeFigureOut">
              <a:rPr lang="en-US" smtClean="0"/>
              <a:t>4/26/2025</a:t>
            </a:fld>
            <a:endParaRPr lang="en-US"/>
          </a:p>
        </p:txBody>
      </p:sp>
      <p:sp>
        <p:nvSpPr>
          <p:cNvPr id="6" name="Footer Placeholder 5">
            <a:extLst>
              <a:ext uri="{FF2B5EF4-FFF2-40B4-BE49-F238E27FC236}">
                <a16:creationId xmlns:a16="http://schemas.microsoft.com/office/drawing/2014/main" id="{E151A53A-67CE-12CF-39AD-D41E4EE7B64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27056B-E81F-393C-8408-41876E53DF12}"/>
              </a:ext>
            </a:extLst>
          </p:cNvPr>
          <p:cNvSpPr>
            <a:spLocks noGrp="1"/>
          </p:cNvSpPr>
          <p:nvPr>
            <p:ph type="sldNum" sz="quarter" idx="12"/>
          </p:nvPr>
        </p:nvSpPr>
        <p:spPr/>
        <p:txBody>
          <a:bodyPr/>
          <a:lstStyle/>
          <a:p>
            <a:fld id="{6539DBC0-BECC-48BB-BE7B-00BCFDEAEF83}" type="slidenum">
              <a:rPr lang="en-US" smtClean="0"/>
              <a:t>‹#›</a:t>
            </a:fld>
            <a:endParaRPr lang="en-US"/>
          </a:p>
        </p:txBody>
      </p:sp>
    </p:spTree>
    <p:extLst>
      <p:ext uri="{BB962C8B-B14F-4D97-AF65-F5344CB8AC3E}">
        <p14:creationId xmlns:p14="http://schemas.microsoft.com/office/powerpoint/2010/main" val="32052652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7E3B40E-4AB5-5429-C649-FC067B59226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2C5C717-B12A-0BDF-36E1-EAC24D87A1D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73F6CB-708E-FE73-CB20-609677668A3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0CF892AA-699D-4A96-9164-A15DD108A324}" type="datetimeFigureOut">
              <a:rPr lang="en-US" smtClean="0"/>
              <a:t>4/26/2025</a:t>
            </a:fld>
            <a:endParaRPr lang="en-US"/>
          </a:p>
        </p:txBody>
      </p:sp>
      <p:sp>
        <p:nvSpPr>
          <p:cNvPr id="5" name="Footer Placeholder 4">
            <a:extLst>
              <a:ext uri="{FF2B5EF4-FFF2-40B4-BE49-F238E27FC236}">
                <a16:creationId xmlns:a16="http://schemas.microsoft.com/office/drawing/2014/main" id="{2A3E13B3-C0D5-7E61-5444-756E50982E2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DF23C42C-15C9-E7BB-6F31-1323E17074A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6539DBC0-BECC-48BB-BE7B-00BCFDEAEF83}" type="slidenum">
              <a:rPr lang="en-US" smtClean="0"/>
              <a:t>‹#›</a:t>
            </a:fld>
            <a:endParaRPr lang="en-US"/>
          </a:p>
        </p:txBody>
      </p:sp>
    </p:spTree>
    <p:extLst>
      <p:ext uri="{BB962C8B-B14F-4D97-AF65-F5344CB8AC3E}">
        <p14:creationId xmlns:p14="http://schemas.microsoft.com/office/powerpoint/2010/main" val="1933325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ight Triangle 16">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3659BF6-8A1D-0BC7-D0DF-411DB632FE0F}"/>
              </a:ext>
            </a:extLst>
          </p:cNvPr>
          <p:cNvSpPr>
            <a:spLocks noGrp="1"/>
          </p:cNvSpPr>
          <p:nvPr>
            <p:ph type="ctrTitle"/>
          </p:nvPr>
        </p:nvSpPr>
        <p:spPr>
          <a:xfrm>
            <a:off x="1285240" y="1050595"/>
            <a:ext cx="8074815" cy="1618489"/>
          </a:xfrm>
        </p:spPr>
        <p:txBody>
          <a:bodyPr vert="horz" lIns="91440" tIns="45720" rIns="91440" bIns="45720" rtlCol="0" anchor="ctr">
            <a:normAutofit/>
          </a:bodyPr>
          <a:lstStyle/>
          <a:p>
            <a:pPr algn="l"/>
            <a:r>
              <a:rPr lang="en-US" sz="5000" b="1" kern="1200">
                <a:solidFill>
                  <a:schemeClr val="tx1"/>
                </a:solidFill>
                <a:effectLst/>
                <a:latin typeface="+mj-lt"/>
                <a:ea typeface="+mj-ea"/>
                <a:cs typeface="+mj-cs"/>
              </a:rPr>
              <a:t>University of North Texas</a:t>
            </a:r>
            <a:br>
              <a:rPr lang="en-US" sz="5000" kern="1200">
                <a:solidFill>
                  <a:schemeClr val="tx1"/>
                </a:solidFill>
                <a:effectLst/>
                <a:latin typeface="+mj-lt"/>
                <a:ea typeface="+mj-ea"/>
                <a:cs typeface="+mj-cs"/>
              </a:rPr>
            </a:br>
            <a:endParaRPr lang="en-US" sz="5000" kern="1200">
              <a:solidFill>
                <a:schemeClr val="tx1"/>
              </a:solidFill>
              <a:latin typeface="+mj-lt"/>
              <a:ea typeface="+mj-ea"/>
              <a:cs typeface="+mj-cs"/>
            </a:endParaRPr>
          </a:p>
        </p:txBody>
      </p:sp>
      <p:sp>
        <p:nvSpPr>
          <p:cNvPr id="3" name="Subtitle 2">
            <a:extLst>
              <a:ext uri="{FF2B5EF4-FFF2-40B4-BE49-F238E27FC236}">
                <a16:creationId xmlns:a16="http://schemas.microsoft.com/office/drawing/2014/main" id="{1B311BFC-2CEC-194C-6D5A-74933901B76B}"/>
              </a:ext>
            </a:extLst>
          </p:cNvPr>
          <p:cNvSpPr>
            <a:spLocks noGrp="1"/>
          </p:cNvSpPr>
          <p:nvPr>
            <p:ph type="subTitle" idx="1"/>
          </p:nvPr>
        </p:nvSpPr>
        <p:spPr>
          <a:xfrm>
            <a:off x="1607826" y="2363956"/>
            <a:ext cx="8074815" cy="2800395"/>
          </a:xfrm>
        </p:spPr>
        <p:txBody>
          <a:bodyPr vert="horz" lIns="91440" tIns="45720" rIns="91440" bIns="45720" rtlCol="0" anchor="t">
            <a:normAutofit/>
          </a:bodyPr>
          <a:lstStyle/>
          <a:p>
            <a:pPr marR="0">
              <a:spcAft>
                <a:spcPts val="800"/>
              </a:spcAft>
            </a:pPr>
            <a:r>
              <a:rPr lang="en-US" sz="2000" b="1" dirty="0">
                <a:effectLst/>
              </a:rPr>
              <a:t>ADTA 5560: Recurrent Neural Networks for Sequence Data</a:t>
            </a:r>
            <a:endParaRPr lang="en-US" sz="2000" dirty="0">
              <a:effectLst/>
            </a:endParaRPr>
          </a:p>
          <a:p>
            <a:pPr marR="0">
              <a:spcAft>
                <a:spcPts val="800"/>
              </a:spcAft>
            </a:pPr>
            <a:r>
              <a:rPr lang="en-US" sz="1700" b="1" dirty="0">
                <a:effectLst/>
              </a:rPr>
              <a:t>Final Project Presentation</a:t>
            </a:r>
          </a:p>
          <a:p>
            <a:pPr marL="0" marR="0" indent="-228600" algn="l">
              <a:spcAft>
                <a:spcPts val="800"/>
              </a:spcAft>
              <a:buFont typeface="Arial" panose="020B0604020202020204" pitchFamily="34" charset="0"/>
              <a:buChar char="•"/>
            </a:pPr>
            <a:endParaRPr lang="en-US" sz="1700" b="1" dirty="0"/>
          </a:p>
          <a:p>
            <a:pPr marL="0" marR="0" indent="-228600" algn="l">
              <a:spcAft>
                <a:spcPts val="800"/>
              </a:spcAft>
              <a:buFont typeface="Arial" panose="020B0604020202020204" pitchFamily="34" charset="0"/>
              <a:buChar char="•"/>
            </a:pPr>
            <a:endParaRPr lang="en-US" sz="1700" b="1" dirty="0">
              <a:effectLst/>
            </a:endParaRPr>
          </a:p>
          <a:p>
            <a:pPr marL="0" marR="0" indent="-228600" algn="l">
              <a:spcAft>
                <a:spcPts val="800"/>
              </a:spcAft>
              <a:buFont typeface="Arial" panose="020B0604020202020204" pitchFamily="34" charset="0"/>
              <a:buChar char="•"/>
            </a:pPr>
            <a:endParaRPr lang="en-US" sz="1700" b="1" dirty="0"/>
          </a:p>
          <a:p>
            <a:pPr marL="0" marR="0" indent="-228600" algn="l">
              <a:spcAft>
                <a:spcPts val="800"/>
              </a:spcAft>
              <a:buFont typeface="Arial" panose="020B0604020202020204" pitchFamily="34" charset="0"/>
              <a:buChar char="•"/>
            </a:pPr>
            <a:r>
              <a:rPr lang="en-US" sz="1700" b="1" dirty="0"/>
              <a:t>By: Biniam Abebe</a:t>
            </a:r>
          </a:p>
          <a:p>
            <a:pPr indent="-228600" algn="l">
              <a:buFont typeface="Arial" panose="020B0604020202020204" pitchFamily="34" charset="0"/>
              <a:buChar char="•"/>
            </a:pPr>
            <a:endParaRPr lang="en-US" sz="1700" dirty="0"/>
          </a:p>
        </p:txBody>
      </p:sp>
    </p:spTree>
    <p:extLst>
      <p:ext uri="{BB962C8B-B14F-4D97-AF65-F5344CB8AC3E}">
        <p14:creationId xmlns:p14="http://schemas.microsoft.com/office/powerpoint/2010/main" val="10299015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DDD0C95-8BD6-860E-844A-B150A383F1FE}"/>
              </a:ext>
            </a:extLst>
          </p:cNvPr>
          <p:cNvSpPr>
            <a:spLocks noGrp="1"/>
          </p:cNvSpPr>
          <p:nvPr>
            <p:ph type="title"/>
          </p:nvPr>
        </p:nvSpPr>
        <p:spPr>
          <a:xfrm>
            <a:off x="1285240" y="1050596"/>
            <a:ext cx="8074815" cy="1037978"/>
          </a:xfrm>
        </p:spPr>
        <p:txBody>
          <a:bodyPr anchor="ctr">
            <a:normAutofit fontScale="90000"/>
          </a:bodyPr>
          <a:lstStyle/>
          <a:p>
            <a:r>
              <a:rPr lang="en-US" sz="2800" b="1" kern="1800" dirty="0">
                <a:effectLst/>
                <a:latin typeface="Times New Roman" panose="02020603050405020304" pitchFamily="18" charset="0"/>
                <a:ea typeface="Times New Roman" panose="02020603050405020304" pitchFamily="18" charset="0"/>
                <a:cs typeface="Times New Roman" panose="02020603050405020304" pitchFamily="18" charset="0"/>
              </a:rPr>
              <a:t>6. Performance Comparison</a:t>
            </a:r>
            <a:br>
              <a:rPr lang="en-US" sz="5000" dirty="0">
                <a:effectLst/>
                <a:latin typeface="Calibri" panose="020F0502020204030204" pitchFamily="34" charset="0"/>
                <a:ea typeface="Calibri" panose="020F0502020204030204" pitchFamily="34" charset="0"/>
                <a:cs typeface="Times New Roman" panose="02020603050405020304" pitchFamily="18" charset="0"/>
              </a:rPr>
            </a:br>
            <a:endParaRPr lang="en-US" sz="5000" dirty="0"/>
          </a:p>
        </p:txBody>
      </p:sp>
      <p:sp>
        <p:nvSpPr>
          <p:cNvPr id="3" name="Content Placeholder 2">
            <a:extLst>
              <a:ext uri="{FF2B5EF4-FFF2-40B4-BE49-F238E27FC236}">
                <a16:creationId xmlns:a16="http://schemas.microsoft.com/office/drawing/2014/main" id="{D2F3B63B-DC4F-F765-0DAF-303510977A55}"/>
              </a:ext>
            </a:extLst>
          </p:cNvPr>
          <p:cNvSpPr>
            <a:spLocks noGrp="1"/>
          </p:cNvSpPr>
          <p:nvPr>
            <p:ph idx="1"/>
          </p:nvPr>
        </p:nvSpPr>
        <p:spPr>
          <a:xfrm>
            <a:off x="1285240" y="1693719"/>
            <a:ext cx="8074815" cy="4076146"/>
          </a:xfrm>
        </p:spPr>
        <p:txBody>
          <a:bodyPr anchor="t">
            <a:normAutofit/>
          </a:bodyPr>
          <a:lstStyle/>
          <a:p>
            <a:pPr marL="0" marR="0" indent="0">
              <a:spcAft>
                <a:spcPts val="800"/>
              </a:spcAft>
              <a:buNone/>
            </a:pPr>
            <a:r>
              <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rPr>
              <a:t>Results Analysis</a:t>
            </a:r>
            <a:endParaRPr lang="en-US" sz="16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spcAft>
                <a:spcPts val="800"/>
              </a:spcAft>
              <a:buSzPts val="1000"/>
              <a:buFont typeface="Symbol" panose="05050102010706020507" pitchFamily="18" charset="2"/>
              <a:buChar char=""/>
              <a:tabLst>
                <a:tab pos="457200" algn="l"/>
              </a:tabLst>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Original Model: </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marR="0" lvl="1" indent="-285750">
              <a:spcAft>
                <a:spcPts val="800"/>
              </a:spcAft>
              <a:buSzPts val="1000"/>
              <a:buFont typeface="Courier New" panose="02070309020205020404" pitchFamily="49" charset="0"/>
              <a:buChar char="o"/>
              <a:tabLst>
                <a:tab pos="914400" algn="l"/>
              </a:tabLst>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MAE &lt; 0.1°C</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marR="0" lvl="1" indent="-285750">
              <a:spcAft>
                <a:spcPts val="800"/>
              </a:spcAft>
              <a:buSzPts val="1000"/>
              <a:buFont typeface="Courier New" panose="02070309020205020404" pitchFamily="49" charset="0"/>
              <a:buChar char="o"/>
              <a:tabLst>
                <a:tab pos="914400" algn="l"/>
              </a:tabLst>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Training time: ~3 min</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spcAft>
                <a:spcPts val="800"/>
              </a:spcAft>
              <a:buSzPts val="1000"/>
              <a:buFont typeface="Symbol" panose="05050102010706020507" pitchFamily="18" charset="2"/>
              <a:buChar char=""/>
              <a:tabLst>
                <a:tab pos="457200" algn="l"/>
              </a:tabLst>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Modified Model: </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marR="0" lvl="1" indent="-285750">
              <a:spcAft>
                <a:spcPts val="800"/>
              </a:spcAft>
              <a:buSzPts val="1000"/>
              <a:buFont typeface="Courier New" panose="02070309020205020404" pitchFamily="49" charset="0"/>
              <a:buChar char="o"/>
              <a:tabLst>
                <a:tab pos="914400" algn="l"/>
              </a:tabLst>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MAE &lt; 0.08°C</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marR="0" lvl="1" indent="-285750">
              <a:spcAft>
                <a:spcPts val="800"/>
              </a:spcAft>
              <a:buSzPts val="1000"/>
              <a:buFont typeface="Courier New" panose="02070309020205020404" pitchFamily="49" charset="0"/>
              <a:buChar char="o"/>
              <a:tabLst>
                <a:tab pos="914400" algn="l"/>
              </a:tabLst>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Training time: ~5 min</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spcAft>
                <a:spcPts val="800"/>
              </a:spcAft>
              <a:buSzPts val="1000"/>
              <a:buFont typeface="Symbol" panose="05050102010706020507" pitchFamily="18" charset="2"/>
              <a:buChar char=""/>
              <a:tabLst>
                <a:tab pos="457200" algn="l"/>
              </a:tabLst>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Trade-offs: </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marR="0" lvl="1" indent="-285750">
              <a:spcAft>
                <a:spcPts val="800"/>
              </a:spcAft>
              <a:buSzPts val="1000"/>
              <a:buFont typeface="Courier New" panose="02070309020205020404" pitchFamily="49" charset="0"/>
              <a:buChar char="o"/>
              <a:tabLst>
                <a:tab pos="914400" algn="l"/>
              </a:tabLst>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Accuracy vs. Computation</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marR="0" lvl="1" indent="-285750">
              <a:spcAft>
                <a:spcPts val="800"/>
              </a:spcAft>
              <a:buSzPts val="1000"/>
              <a:buFont typeface="Courier New" panose="02070309020205020404" pitchFamily="49" charset="0"/>
              <a:buChar char="o"/>
              <a:tabLst>
                <a:tab pos="914400" algn="l"/>
              </a:tabLst>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Resource requirements</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sz="600" dirty="0"/>
          </a:p>
        </p:txBody>
      </p:sp>
    </p:spTree>
    <p:extLst>
      <p:ext uri="{BB962C8B-B14F-4D97-AF65-F5344CB8AC3E}">
        <p14:creationId xmlns:p14="http://schemas.microsoft.com/office/powerpoint/2010/main" val="27723294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CD4723B-4D23-EECB-F1D3-38AF183595A9}"/>
              </a:ext>
            </a:extLst>
          </p:cNvPr>
          <p:cNvSpPr>
            <a:spLocks noGrp="1"/>
          </p:cNvSpPr>
          <p:nvPr>
            <p:ph type="title"/>
          </p:nvPr>
        </p:nvSpPr>
        <p:spPr>
          <a:xfrm>
            <a:off x="1285240" y="1088137"/>
            <a:ext cx="8074815" cy="1254490"/>
          </a:xfrm>
        </p:spPr>
        <p:txBody>
          <a:bodyPr anchor="ctr">
            <a:normAutofit/>
          </a:bodyPr>
          <a:lstStyle/>
          <a:p>
            <a:r>
              <a:rPr lang="en-US" sz="2800" b="1" kern="1800" dirty="0">
                <a:effectLst/>
                <a:latin typeface="Times New Roman" panose="02020603050405020304" pitchFamily="18" charset="0"/>
                <a:ea typeface="Times New Roman" panose="02020603050405020304" pitchFamily="18" charset="0"/>
                <a:cs typeface="Times New Roman" panose="02020603050405020304" pitchFamily="18" charset="0"/>
              </a:rPr>
              <a:t>7. Conclusions</a:t>
            </a:r>
            <a:br>
              <a:rPr lang="en-US" sz="5000" dirty="0">
                <a:effectLst/>
                <a:latin typeface="Calibri" panose="020F0502020204030204" pitchFamily="34" charset="0"/>
                <a:ea typeface="Calibri" panose="020F0502020204030204" pitchFamily="34" charset="0"/>
                <a:cs typeface="Times New Roman" panose="02020603050405020304" pitchFamily="18" charset="0"/>
              </a:rPr>
            </a:br>
            <a:endParaRPr lang="en-US" sz="5000" dirty="0"/>
          </a:p>
        </p:txBody>
      </p:sp>
      <p:sp>
        <p:nvSpPr>
          <p:cNvPr id="3" name="Content Placeholder 2">
            <a:extLst>
              <a:ext uri="{FF2B5EF4-FFF2-40B4-BE49-F238E27FC236}">
                <a16:creationId xmlns:a16="http://schemas.microsoft.com/office/drawing/2014/main" id="{5A0F508D-9ED2-C58D-4149-58CCFA1D44AD}"/>
              </a:ext>
            </a:extLst>
          </p:cNvPr>
          <p:cNvSpPr>
            <a:spLocks noGrp="1"/>
          </p:cNvSpPr>
          <p:nvPr>
            <p:ph idx="1"/>
          </p:nvPr>
        </p:nvSpPr>
        <p:spPr>
          <a:xfrm>
            <a:off x="1285240" y="1828801"/>
            <a:ext cx="8074815" cy="3941064"/>
          </a:xfrm>
        </p:spPr>
        <p:txBody>
          <a:bodyPr anchor="t">
            <a:normAutofit/>
          </a:bodyPr>
          <a:lstStyle/>
          <a:p>
            <a:pPr marL="342900" marR="0" lvl="0" indent="-342900">
              <a:spcAft>
                <a:spcPts val="800"/>
              </a:spcAft>
              <a:buSzPts val="1000"/>
              <a:buFont typeface="Symbol" panose="05050102010706020507" pitchFamily="18" charset="2"/>
              <a:buChar char=""/>
              <a:tabLst>
                <a:tab pos="457200" algn="l"/>
              </a:tabLst>
            </a:pPr>
            <a:r>
              <a:rPr lang="en-US" sz="1400" b="1" dirty="0">
                <a:effectLst/>
                <a:latin typeface="Times New Roman" panose="02020603050405020304" pitchFamily="18" charset="0"/>
                <a:ea typeface="Times New Roman" panose="02020603050405020304" pitchFamily="18" charset="0"/>
                <a:cs typeface="Times New Roman" panose="02020603050405020304" pitchFamily="18" charset="0"/>
              </a:rPr>
              <a:t>Key Findings: </a:t>
            </a:r>
            <a:endParaRPr lang="en-US" sz="14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marR="0" lvl="1" indent="-285750">
              <a:spcAft>
                <a:spcPts val="800"/>
              </a:spcAft>
              <a:buSzPts val="1000"/>
              <a:buFont typeface="Courier New" panose="02070309020205020404" pitchFamily="49" charset="0"/>
              <a:buChar char="o"/>
              <a:tabLst>
                <a:tab pos="914400" algn="l"/>
              </a:tabLst>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LSTM outperforms Simple RNN</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marR="0" lvl="1" indent="-285750">
              <a:spcAft>
                <a:spcPts val="800"/>
              </a:spcAft>
              <a:buSzPts val="1000"/>
              <a:buFont typeface="Courier New" panose="02070309020205020404" pitchFamily="49" charset="0"/>
              <a:buChar char="o"/>
              <a:tabLst>
                <a:tab pos="914400" algn="l"/>
              </a:tabLst>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Trade-off between complexity and performance</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marR="0" lvl="1" indent="-285750">
              <a:spcAft>
                <a:spcPts val="800"/>
              </a:spcAft>
              <a:buSzPts val="1000"/>
              <a:buFont typeface="Courier New" panose="02070309020205020404" pitchFamily="49" charset="0"/>
              <a:buChar char="o"/>
              <a:tabLst>
                <a:tab pos="914400" algn="l"/>
              </a:tabLst>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Successful temperature prediction</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spcAft>
                <a:spcPts val="800"/>
              </a:spcAft>
              <a:buSzPts val="1000"/>
              <a:buFont typeface="Symbol" panose="05050102010706020507" pitchFamily="18" charset="2"/>
              <a:buChar char=""/>
              <a:tabLst>
                <a:tab pos="457200" algn="l"/>
              </a:tabLst>
            </a:pPr>
            <a:r>
              <a:rPr lang="en-US" sz="1400" b="1" dirty="0">
                <a:effectLst/>
                <a:latin typeface="Times New Roman" panose="02020603050405020304" pitchFamily="18" charset="0"/>
                <a:ea typeface="Times New Roman" panose="02020603050405020304" pitchFamily="18" charset="0"/>
                <a:cs typeface="Times New Roman" panose="02020603050405020304" pitchFamily="18" charset="0"/>
              </a:rPr>
              <a:t>Future Work: </a:t>
            </a:r>
            <a:endParaRPr lang="en-US" sz="14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marR="0" lvl="1" indent="-285750">
              <a:spcAft>
                <a:spcPts val="800"/>
              </a:spcAft>
              <a:buSzPts val="1000"/>
              <a:buFont typeface="Courier New" panose="02070309020205020404" pitchFamily="49" charset="0"/>
              <a:buChar char="o"/>
              <a:tabLst>
                <a:tab pos="914400" algn="l"/>
              </a:tabLst>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Alternative architectures</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marR="0" lvl="1" indent="-285750">
              <a:spcAft>
                <a:spcPts val="800"/>
              </a:spcAft>
              <a:buSzPts val="1000"/>
              <a:buFont typeface="Courier New" panose="02070309020205020404" pitchFamily="49" charset="0"/>
              <a:buChar char="o"/>
              <a:tabLst>
                <a:tab pos="914400" algn="l"/>
              </a:tabLst>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Hyperparameter optimization</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marR="0" lvl="1" indent="-285750">
              <a:spcAft>
                <a:spcPts val="800"/>
              </a:spcAft>
              <a:buSzPts val="1000"/>
              <a:buFont typeface="Courier New" panose="02070309020205020404" pitchFamily="49" charset="0"/>
              <a:buChar char="o"/>
              <a:tabLst>
                <a:tab pos="914400" algn="l"/>
              </a:tabLst>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Data augmentation strategies</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sz="1100" dirty="0"/>
          </a:p>
        </p:txBody>
      </p:sp>
    </p:spTree>
    <p:extLst>
      <p:ext uri="{BB962C8B-B14F-4D97-AF65-F5344CB8AC3E}">
        <p14:creationId xmlns:p14="http://schemas.microsoft.com/office/powerpoint/2010/main" val="21042869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6730A69-C241-19D9-AB7D-404DD7D5832D}"/>
              </a:ext>
            </a:extLst>
          </p:cNvPr>
          <p:cNvSpPr>
            <a:spLocks noGrp="1"/>
          </p:cNvSpPr>
          <p:nvPr>
            <p:ph type="title"/>
          </p:nvPr>
        </p:nvSpPr>
        <p:spPr>
          <a:xfrm>
            <a:off x="1759693" y="2619755"/>
            <a:ext cx="8074815" cy="1618489"/>
          </a:xfrm>
        </p:spPr>
        <p:txBody>
          <a:bodyPr anchor="ctr">
            <a:normAutofit fontScale="90000"/>
          </a:bodyPr>
          <a:lstStyle/>
          <a:p>
            <a:pPr algn="ctr"/>
            <a:r>
              <a:rPr lang="en-US" sz="4000" dirty="0"/>
              <a:t>Thank You!</a:t>
            </a:r>
            <a:br>
              <a:rPr lang="en-US" sz="7200" dirty="0"/>
            </a:br>
            <a:endParaRPr lang="en-US" sz="7200" dirty="0"/>
          </a:p>
        </p:txBody>
      </p:sp>
      <p:sp>
        <p:nvSpPr>
          <p:cNvPr id="5" name="Content Placeholder 4">
            <a:extLst>
              <a:ext uri="{FF2B5EF4-FFF2-40B4-BE49-F238E27FC236}">
                <a16:creationId xmlns:a16="http://schemas.microsoft.com/office/drawing/2014/main" id="{5A5690AA-11A3-5736-8468-855B0186BF9D}"/>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27646871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BB2B1F0-0DD6-4744-9A46-7A344FB48E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2B0D253-8C81-C610-E1AB-630D51827D95}"/>
              </a:ext>
            </a:extLst>
          </p:cNvPr>
          <p:cNvSpPr>
            <a:spLocks noGrp="1"/>
          </p:cNvSpPr>
          <p:nvPr>
            <p:ph type="title"/>
          </p:nvPr>
        </p:nvSpPr>
        <p:spPr>
          <a:xfrm>
            <a:off x="841248" y="426720"/>
            <a:ext cx="10506456" cy="1919141"/>
          </a:xfrm>
        </p:spPr>
        <p:txBody>
          <a:bodyPr anchor="b">
            <a:normAutofit/>
          </a:bodyPr>
          <a:lstStyle/>
          <a:p>
            <a:br>
              <a:rPr lang="en-US" sz="3300" b="1" kern="1800">
                <a:effectLst/>
                <a:latin typeface="Times New Roman" panose="02020603050405020304" pitchFamily="18" charset="0"/>
                <a:ea typeface="Times New Roman" panose="02020603050405020304" pitchFamily="18" charset="0"/>
                <a:cs typeface="Times New Roman" panose="02020603050405020304" pitchFamily="18" charset="0"/>
              </a:rPr>
            </a:br>
            <a:br>
              <a:rPr lang="en-US" sz="3300" b="1" kern="1800">
                <a:effectLst/>
                <a:latin typeface="Times New Roman" panose="02020603050405020304" pitchFamily="18" charset="0"/>
                <a:ea typeface="Times New Roman" panose="02020603050405020304" pitchFamily="18" charset="0"/>
                <a:cs typeface="Times New Roman" panose="02020603050405020304" pitchFamily="18" charset="0"/>
              </a:rPr>
            </a:br>
            <a:r>
              <a:rPr lang="en-US" sz="3300" b="1" kern="1800">
                <a:effectLst/>
                <a:latin typeface="Times New Roman" panose="02020603050405020304" pitchFamily="18" charset="0"/>
                <a:ea typeface="Times New Roman" panose="02020603050405020304" pitchFamily="18" charset="0"/>
                <a:cs typeface="Times New Roman" panose="02020603050405020304" pitchFamily="18" charset="0"/>
              </a:rPr>
              <a:t>Table of Contents</a:t>
            </a:r>
            <a:br>
              <a:rPr lang="en-US" sz="3300">
                <a:effectLst/>
                <a:latin typeface="Calibri" panose="020F0502020204030204" pitchFamily="34" charset="0"/>
                <a:ea typeface="Calibri" panose="020F0502020204030204" pitchFamily="34" charset="0"/>
                <a:cs typeface="Times New Roman" panose="02020603050405020304" pitchFamily="18" charset="0"/>
              </a:rPr>
            </a:br>
            <a:endParaRPr lang="en-US" sz="3300"/>
          </a:p>
        </p:txBody>
      </p:sp>
      <p:sp>
        <p:nvSpPr>
          <p:cNvPr id="10" name="Rectangle 9">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2899927"/>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2" name="Rectangle 11">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2776031"/>
            <a:ext cx="1873457" cy="137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94FC704B-0790-B431-1078-FBBC7B0F509D}"/>
              </a:ext>
            </a:extLst>
          </p:cNvPr>
          <p:cNvSpPr>
            <a:spLocks noGrp="1"/>
          </p:cNvSpPr>
          <p:nvPr>
            <p:ph idx="1"/>
          </p:nvPr>
        </p:nvSpPr>
        <p:spPr>
          <a:xfrm>
            <a:off x="841248" y="3337269"/>
            <a:ext cx="10509504" cy="2905686"/>
          </a:xfrm>
        </p:spPr>
        <p:txBody>
          <a:bodyPr>
            <a:normAutofit/>
          </a:bodyPr>
          <a:lstStyle/>
          <a:p>
            <a:pPr marL="342900" marR="0" lvl="0" indent="-342900">
              <a:spcAft>
                <a:spcPts val="800"/>
              </a:spcAft>
              <a:buFont typeface="+mj-lt"/>
              <a:buAutoNum type="arabicPeriod"/>
              <a:tabLst>
                <a:tab pos="457200" algn="l"/>
              </a:tabLst>
            </a:pPr>
            <a:r>
              <a:rPr lang="en-US" sz="1000">
                <a:effectLst/>
                <a:latin typeface="Times New Roman" panose="02020603050405020304" pitchFamily="18" charset="0"/>
                <a:ea typeface="Times New Roman" panose="02020603050405020304" pitchFamily="18" charset="0"/>
                <a:cs typeface="Times New Roman" panose="02020603050405020304" pitchFamily="18" charset="0"/>
              </a:rPr>
              <a:t>Introduction</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Aft>
                <a:spcPts val="800"/>
              </a:spcAft>
              <a:buFont typeface="+mj-lt"/>
              <a:buAutoNum type="arabicPeriod"/>
              <a:tabLst>
                <a:tab pos="457200" algn="l"/>
              </a:tabLst>
            </a:pPr>
            <a:r>
              <a:rPr lang="en-US" sz="1000">
                <a:effectLst/>
                <a:latin typeface="Times New Roman" panose="02020603050405020304" pitchFamily="18" charset="0"/>
                <a:ea typeface="Times New Roman" panose="02020603050405020304" pitchFamily="18" charset="0"/>
                <a:cs typeface="Times New Roman" panose="02020603050405020304" pitchFamily="18" charset="0"/>
              </a:rPr>
              <a:t>Time-series Dataset Selection</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Aft>
                <a:spcPts val="800"/>
              </a:spcAft>
              <a:buFont typeface="+mj-lt"/>
              <a:buAutoNum type="arabicPeriod"/>
              <a:tabLst>
                <a:tab pos="457200" algn="l"/>
              </a:tabLst>
            </a:pPr>
            <a:r>
              <a:rPr lang="en-US" sz="1000">
                <a:effectLst/>
                <a:latin typeface="Times New Roman" panose="02020603050405020304" pitchFamily="18" charset="0"/>
                <a:ea typeface="Times New Roman" panose="02020603050405020304" pitchFamily="18" charset="0"/>
                <a:cs typeface="Times New Roman" panose="02020603050405020304" pitchFamily="18" charset="0"/>
              </a:rPr>
              <a:t>Simple RNN Implementation</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Aft>
                <a:spcPts val="800"/>
              </a:spcAft>
              <a:buFont typeface="+mj-lt"/>
              <a:buAutoNum type="arabicPeriod"/>
              <a:tabLst>
                <a:tab pos="457200" algn="l"/>
              </a:tabLst>
            </a:pPr>
            <a:r>
              <a:rPr lang="en-US" sz="1000">
                <a:effectLst/>
                <a:latin typeface="Times New Roman" panose="02020603050405020304" pitchFamily="18" charset="0"/>
                <a:ea typeface="Times New Roman" panose="02020603050405020304" pitchFamily="18" charset="0"/>
                <a:cs typeface="Times New Roman" panose="02020603050405020304" pitchFamily="18" charset="0"/>
              </a:rPr>
              <a:t>LSTM Core Concepts</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Aft>
                <a:spcPts val="800"/>
              </a:spcAft>
              <a:buFont typeface="+mj-lt"/>
              <a:buAutoNum type="arabicPeriod"/>
              <a:tabLst>
                <a:tab pos="457200" algn="l"/>
              </a:tabLst>
            </a:pPr>
            <a:r>
              <a:rPr lang="en-US" sz="1000">
                <a:effectLst/>
                <a:latin typeface="Times New Roman" panose="02020603050405020304" pitchFamily="18" charset="0"/>
                <a:ea typeface="Times New Roman" panose="02020603050405020304" pitchFamily="18" charset="0"/>
                <a:cs typeface="Times New Roman" panose="02020603050405020304" pitchFamily="18" charset="0"/>
              </a:rPr>
              <a:t>LSTM Implementation</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Aft>
                <a:spcPts val="800"/>
              </a:spcAft>
              <a:buFont typeface="+mj-lt"/>
              <a:buAutoNum type="arabicPeriod"/>
              <a:tabLst>
                <a:tab pos="457200" algn="l"/>
              </a:tabLst>
            </a:pPr>
            <a:r>
              <a:rPr lang="en-US" sz="1000">
                <a:effectLst/>
                <a:latin typeface="Times New Roman" panose="02020603050405020304" pitchFamily="18" charset="0"/>
                <a:ea typeface="Times New Roman" panose="02020603050405020304" pitchFamily="18" charset="0"/>
                <a:cs typeface="Times New Roman" panose="02020603050405020304" pitchFamily="18" charset="0"/>
              </a:rPr>
              <a:t>Network Redesign</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Aft>
                <a:spcPts val="800"/>
              </a:spcAft>
              <a:buFont typeface="+mj-lt"/>
              <a:buAutoNum type="arabicPeriod"/>
              <a:tabLst>
                <a:tab pos="457200" algn="l"/>
              </a:tabLst>
            </a:pPr>
            <a:r>
              <a:rPr lang="en-US" sz="1000">
                <a:effectLst/>
                <a:latin typeface="Times New Roman" panose="02020603050405020304" pitchFamily="18" charset="0"/>
                <a:ea typeface="Times New Roman" panose="02020603050405020304" pitchFamily="18" charset="0"/>
                <a:cs typeface="Times New Roman" panose="02020603050405020304" pitchFamily="18" charset="0"/>
              </a:rPr>
              <a:t>Performance Comparison</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Aft>
                <a:spcPts val="800"/>
              </a:spcAft>
              <a:buFont typeface="+mj-lt"/>
              <a:buAutoNum type="arabicPeriod"/>
              <a:tabLst>
                <a:tab pos="457200" algn="l"/>
              </a:tabLst>
            </a:pPr>
            <a:r>
              <a:rPr lang="en-US" sz="1000">
                <a:effectLst/>
                <a:latin typeface="Times New Roman" panose="02020603050405020304" pitchFamily="18" charset="0"/>
                <a:ea typeface="Times New Roman" panose="02020603050405020304" pitchFamily="18" charset="0"/>
                <a:cs typeface="Times New Roman" panose="02020603050405020304" pitchFamily="18" charset="0"/>
              </a:rPr>
              <a:t>Conclusions</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p>
            <a:endParaRPr lang="en-US" sz="1000"/>
          </a:p>
        </p:txBody>
      </p:sp>
    </p:spTree>
    <p:extLst>
      <p:ext uri="{BB962C8B-B14F-4D97-AF65-F5344CB8AC3E}">
        <p14:creationId xmlns:p14="http://schemas.microsoft.com/office/powerpoint/2010/main" val="15144217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ight Triangle 18">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EF4FA8-86CC-7630-BD9D-4BC15BB08A2F}"/>
              </a:ext>
            </a:extLst>
          </p:cNvPr>
          <p:cNvSpPr>
            <a:spLocks noGrp="1"/>
          </p:cNvSpPr>
          <p:nvPr>
            <p:ph type="title"/>
          </p:nvPr>
        </p:nvSpPr>
        <p:spPr>
          <a:xfrm>
            <a:off x="1285240" y="1050595"/>
            <a:ext cx="8074815" cy="1618489"/>
          </a:xfrm>
        </p:spPr>
        <p:txBody>
          <a:bodyPr anchor="ctr">
            <a:normAutofit/>
          </a:bodyPr>
          <a:lstStyle/>
          <a:p>
            <a:r>
              <a:rPr lang="en-US" sz="5000" b="1" kern="1800">
                <a:effectLst/>
                <a:latin typeface="Times New Roman" panose="02020603050405020304" pitchFamily="18" charset="0"/>
                <a:ea typeface="Times New Roman" panose="02020603050405020304" pitchFamily="18" charset="0"/>
                <a:cs typeface="Times New Roman" panose="02020603050405020304" pitchFamily="18" charset="0"/>
              </a:rPr>
              <a:t>1. Introduction</a:t>
            </a:r>
            <a:br>
              <a:rPr lang="en-US" sz="5000">
                <a:effectLst/>
                <a:latin typeface="Calibri" panose="020F0502020204030204" pitchFamily="34" charset="0"/>
                <a:ea typeface="Calibri" panose="020F0502020204030204" pitchFamily="34" charset="0"/>
                <a:cs typeface="Times New Roman" panose="02020603050405020304" pitchFamily="18" charset="0"/>
              </a:rPr>
            </a:br>
            <a:endParaRPr lang="en-US" sz="5000"/>
          </a:p>
        </p:txBody>
      </p:sp>
      <p:sp>
        <p:nvSpPr>
          <p:cNvPr id="3" name="Content Placeholder 2">
            <a:extLst>
              <a:ext uri="{FF2B5EF4-FFF2-40B4-BE49-F238E27FC236}">
                <a16:creationId xmlns:a16="http://schemas.microsoft.com/office/drawing/2014/main" id="{2C29A8ED-1C22-BE3B-4DA7-717B4A55A886}"/>
              </a:ext>
            </a:extLst>
          </p:cNvPr>
          <p:cNvSpPr>
            <a:spLocks noGrp="1"/>
          </p:cNvSpPr>
          <p:nvPr>
            <p:ph idx="1"/>
          </p:nvPr>
        </p:nvSpPr>
        <p:spPr>
          <a:xfrm>
            <a:off x="1690486" y="2191431"/>
            <a:ext cx="8074815" cy="2800395"/>
          </a:xfrm>
        </p:spPr>
        <p:txBody>
          <a:bodyPr anchor="t">
            <a:normAutofit/>
          </a:bodyPr>
          <a:lstStyle/>
          <a:p>
            <a:pPr marL="342900" marR="0" lvl="0" indent="-342900">
              <a:spcAft>
                <a:spcPts val="800"/>
              </a:spcAft>
              <a:buSzPts val="1000"/>
              <a:buFont typeface="Symbol" panose="05050102010706020507" pitchFamily="18" charset="2"/>
              <a:buChar char=""/>
              <a:tabLst>
                <a:tab pos="457200" algn="l"/>
              </a:tabLst>
            </a:pPr>
            <a:r>
              <a:rPr lang="en-US" sz="1500" dirty="0">
                <a:effectLst/>
                <a:latin typeface="Times New Roman" panose="02020603050405020304" pitchFamily="18" charset="0"/>
                <a:ea typeface="Times New Roman" panose="02020603050405020304" pitchFamily="18" charset="0"/>
                <a:cs typeface="Times New Roman" panose="02020603050405020304" pitchFamily="18" charset="0"/>
              </a:rPr>
              <a:t>Project Scope: Implementation and analysis of RNN architectures</a:t>
            </a: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Aft>
                <a:spcPts val="800"/>
              </a:spcAft>
              <a:buSzPts val="1000"/>
              <a:buFont typeface="Symbol" panose="05050102010706020507" pitchFamily="18" charset="2"/>
              <a:buChar char=""/>
              <a:tabLst>
                <a:tab pos="457200" algn="l"/>
              </a:tabLst>
            </a:pPr>
            <a:r>
              <a:rPr lang="en-US" sz="1500" dirty="0">
                <a:effectLst/>
                <a:latin typeface="Times New Roman" panose="02020603050405020304" pitchFamily="18" charset="0"/>
                <a:ea typeface="Times New Roman" panose="02020603050405020304" pitchFamily="18" charset="0"/>
                <a:cs typeface="Times New Roman" panose="02020603050405020304" pitchFamily="18" charset="0"/>
              </a:rPr>
              <a:t>Key Components: </a:t>
            </a: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spcAft>
                <a:spcPts val="800"/>
              </a:spcAft>
              <a:buSzPts val="1000"/>
              <a:buFont typeface="Courier New" panose="02070309020205020404" pitchFamily="49" charset="0"/>
              <a:buChar char="o"/>
              <a:tabLst>
                <a:tab pos="914400" algn="l"/>
              </a:tabLst>
            </a:pPr>
            <a:r>
              <a:rPr lang="en-US" sz="1500" dirty="0">
                <a:effectLst/>
                <a:latin typeface="Times New Roman" panose="02020603050405020304" pitchFamily="18" charset="0"/>
                <a:ea typeface="Times New Roman" panose="02020603050405020304" pitchFamily="18" charset="0"/>
                <a:cs typeface="Times New Roman" panose="02020603050405020304" pitchFamily="18" charset="0"/>
              </a:rPr>
              <a:t>Time series data analysis</a:t>
            </a: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spcAft>
                <a:spcPts val="800"/>
              </a:spcAft>
              <a:buSzPts val="1000"/>
              <a:buFont typeface="Courier New" panose="02070309020205020404" pitchFamily="49" charset="0"/>
              <a:buChar char="o"/>
              <a:tabLst>
                <a:tab pos="914400" algn="l"/>
              </a:tabLst>
            </a:pPr>
            <a:r>
              <a:rPr lang="en-US" sz="1500" dirty="0">
                <a:effectLst/>
                <a:latin typeface="Times New Roman" panose="02020603050405020304" pitchFamily="18" charset="0"/>
                <a:ea typeface="Times New Roman" panose="02020603050405020304" pitchFamily="18" charset="0"/>
                <a:cs typeface="Times New Roman" panose="02020603050405020304" pitchFamily="18" charset="0"/>
              </a:rPr>
              <a:t>Simple RNN implementation</a:t>
            </a: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spcAft>
                <a:spcPts val="800"/>
              </a:spcAft>
              <a:buSzPts val="1000"/>
              <a:buFont typeface="Courier New" panose="02070309020205020404" pitchFamily="49" charset="0"/>
              <a:buChar char="o"/>
              <a:tabLst>
                <a:tab pos="914400" algn="l"/>
              </a:tabLst>
            </a:pPr>
            <a:r>
              <a:rPr lang="en-US" sz="1500" dirty="0">
                <a:effectLst/>
                <a:latin typeface="Times New Roman" panose="02020603050405020304" pitchFamily="18" charset="0"/>
                <a:ea typeface="Times New Roman" panose="02020603050405020304" pitchFamily="18" charset="0"/>
                <a:cs typeface="Times New Roman" panose="02020603050405020304" pitchFamily="18" charset="0"/>
              </a:rPr>
              <a:t>LSTM network development</a:t>
            </a: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spcAft>
                <a:spcPts val="800"/>
              </a:spcAft>
              <a:buSzPts val="1000"/>
              <a:buFont typeface="Courier New" panose="02070309020205020404" pitchFamily="49" charset="0"/>
              <a:buChar char="o"/>
              <a:tabLst>
                <a:tab pos="914400" algn="l"/>
              </a:tabLst>
            </a:pPr>
            <a:r>
              <a:rPr lang="en-US" sz="1500" dirty="0">
                <a:effectLst/>
                <a:latin typeface="Times New Roman" panose="02020603050405020304" pitchFamily="18" charset="0"/>
                <a:ea typeface="Times New Roman" panose="02020603050405020304" pitchFamily="18" charset="0"/>
                <a:cs typeface="Times New Roman" panose="02020603050405020304" pitchFamily="18" charset="0"/>
              </a:rPr>
              <a:t>Performance optimization</a:t>
            </a: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Aft>
                <a:spcPts val="800"/>
              </a:spcAft>
              <a:buSzPts val="1000"/>
              <a:buFont typeface="Symbol" panose="05050102010706020507" pitchFamily="18" charset="2"/>
              <a:buChar char=""/>
              <a:tabLst>
                <a:tab pos="457200" algn="l"/>
              </a:tabLst>
            </a:pPr>
            <a:r>
              <a:rPr lang="en-US" sz="1500" dirty="0">
                <a:effectLst/>
                <a:latin typeface="Times New Roman" panose="02020603050405020304" pitchFamily="18" charset="0"/>
                <a:ea typeface="Times New Roman" panose="02020603050405020304" pitchFamily="18" charset="0"/>
                <a:cs typeface="Times New Roman" panose="02020603050405020304" pitchFamily="18" charset="0"/>
              </a:rPr>
              <a:t>Tools Used: TensorFlow, Python, </a:t>
            </a:r>
            <a:r>
              <a:rPr lang="en-US" sz="1500">
                <a:effectLst/>
                <a:latin typeface="Times New Roman" panose="02020603050405020304" pitchFamily="18" charset="0"/>
                <a:ea typeface="Times New Roman" panose="02020603050405020304" pitchFamily="18" charset="0"/>
                <a:cs typeface="Times New Roman" panose="02020603050405020304" pitchFamily="18" charset="0"/>
              </a:rPr>
              <a:t>Keras</a:t>
            </a: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1500" dirty="0"/>
          </a:p>
        </p:txBody>
      </p:sp>
    </p:spTree>
    <p:extLst>
      <p:ext uri="{BB962C8B-B14F-4D97-AF65-F5344CB8AC3E}">
        <p14:creationId xmlns:p14="http://schemas.microsoft.com/office/powerpoint/2010/main" val="42267070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B758A31-BFE2-04E8-91B7-7C412B295527}"/>
              </a:ext>
            </a:extLst>
          </p:cNvPr>
          <p:cNvSpPr>
            <a:spLocks noGrp="1"/>
          </p:cNvSpPr>
          <p:nvPr>
            <p:ph type="title"/>
          </p:nvPr>
        </p:nvSpPr>
        <p:spPr>
          <a:xfrm>
            <a:off x="1043193" y="896322"/>
            <a:ext cx="8305569" cy="1225014"/>
          </a:xfrm>
        </p:spPr>
        <p:txBody>
          <a:bodyPr anchor="ctr">
            <a:normAutofit fontScale="90000"/>
          </a:bodyPr>
          <a:lstStyle/>
          <a:p>
            <a:r>
              <a:rPr lang="en-US" sz="4000" b="1" kern="1800" dirty="0">
                <a:effectLst/>
                <a:latin typeface="Times New Roman" panose="02020603050405020304" pitchFamily="18" charset="0"/>
                <a:ea typeface="Times New Roman" panose="02020603050405020304" pitchFamily="18" charset="0"/>
                <a:cs typeface="Times New Roman" panose="02020603050405020304" pitchFamily="18" charset="0"/>
              </a:rPr>
              <a:t>2. Time-series Dataset Selection</a:t>
            </a:r>
            <a:br>
              <a:rPr lang="en-US" sz="4500" dirty="0">
                <a:effectLst/>
                <a:latin typeface="Calibri" panose="020F0502020204030204" pitchFamily="34" charset="0"/>
                <a:ea typeface="Calibri" panose="020F0502020204030204" pitchFamily="34" charset="0"/>
                <a:cs typeface="Times New Roman" panose="02020603050405020304" pitchFamily="18" charset="0"/>
              </a:rPr>
            </a:br>
            <a:endParaRPr lang="en-US" sz="4500" dirty="0"/>
          </a:p>
        </p:txBody>
      </p:sp>
      <p:sp>
        <p:nvSpPr>
          <p:cNvPr id="3" name="Content Placeholder 2">
            <a:extLst>
              <a:ext uri="{FF2B5EF4-FFF2-40B4-BE49-F238E27FC236}">
                <a16:creationId xmlns:a16="http://schemas.microsoft.com/office/drawing/2014/main" id="{FAF9AD47-D781-9B6D-565B-961BFA68A077}"/>
              </a:ext>
            </a:extLst>
          </p:cNvPr>
          <p:cNvSpPr>
            <a:spLocks noGrp="1"/>
          </p:cNvSpPr>
          <p:nvPr>
            <p:ph idx="1"/>
          </p:nvPr>
        </p:nvSpPr>
        <p:spPr>
          <a:xfrm>
            <a:off x="1742440" y="2135672"/>
            <a:ext cx="8074815" cy="3135575"/>
          </a:xfrm>
        </p:spPr>
        <p:txBody>
          <a:bodyPr anchor="t">
            <a:normAutofit/>
          </a:bodyPr>
          <a:lstStyle/>
          <a:p>
            <a:pPr marL="0" marR="0" indent="0">
              <a:spcAft>
                <a:spcPts val="800"/>
              </a:spcAft>
              <a:buNone/>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Global Land-Ocean Temperature Index Data</a:t>
            </a:r>
            <a:endParaRPr lang="en-US" sz="18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spcAft>
                <a:spcPts val="800"/>
              </a:spcAft>
              <a:buSzPts val="1000"/>
              <a:buFont typeface="Symbol" panose="05050102010706020507" pitchFamily="18" charset="2"/>
              <a:buChar char=""/>
              <a:tabLst>
                <a:tab pos="457200" algn="l"/>
              </a:tabLst>
            </a:pP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Source: NASA's Goddard Institute for Space Studies (GISS)</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spcAft>
                <a:spcPts val="800"/>
              </a:spcAft>
              <a:buSzPts val="1000"/>
              <a:buFont typeface="Symbol" panose="05050102010706020507" pitchFamily="18" charset="2"/>
              <a:buChar char=""/>
              <a:tabLst>
                <a:tab pos="457200" algn="l"/>
              </a:tabLst>
            </a:pP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Characteristics: </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marR="0" lvl="1" indent="-285750">
              <a:spcAft>
                <a:spcPts val="800"/>
              </a:spcAft>
              <a:buSzPts val="1000"/>
              <a:buFont typeface="Courier New" panose="02070309020205020404" pitchFamily="49" charset="0"/>
              <a:buChar char="o"/>
              <a:tabLst>
                <a:tab pos="914400" algn="l"/>
              </a:tabLst>
            </a:pP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Monthly temperature measurements</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marR="0" lvl="1" indent="-285750">
              <a:spcAft>
                <a:spcPts val="800"/>
              </a:spcAft>
              <a:buSzPts val="1000"/>
              <a:buFont typeface="Courier New" panose="02070309020205020404" pitchFamily="49" charset="0"/>
              <a:buChar char="o"/>
              <a:tabLst>
                <a:tab pos="914400" algn="l"/>
              </a:tabLst>
            </a:pP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144+ years of data (1880-present)</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marR="0" lvl="1" indent="-285750">
              <a:spcAft>
                <a:spcPts val="800"/>
              </a:spcAft>
              <a:buSzPts val="1000"/>
              <a:buFont typeface="Courier New" panose="02070309020205020404" pitchFamily="49" charset="0"/>
              <a:buChar char="o"/>
              <a:tabLst>
                <a:tab pos="914400" algn="l"/>
              </a:tabLst>
            </a:pP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~1,700 data points</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spcAft>
                <a:spcPts val="800"/>
              </a:spcAft>
              <a:buSzPts val="1000"/>
              <a:buFont typeface="Symbol" panose="05050102010706020507" pitchFamily="18" charset="2"/>
              <a:buChar char=""/>
              <a:tabLst>
                <a:tab pos="457200" algn="l"/>
              </a:tabLst>
            </a:pP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Format: CSV with temperature anomalies</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sz="1300" dirty="0"/>
          </a:p>
        </p:txBody>
      </p:sp>
    </p:spTree>
    <p:extLst>
      <p:ext uri="{BB962C8B-B14F-4D97-AF65-F5344CB8AC3E}">
        <p14:creationId xmlns:p14="http://schemas.microsoft.com/office/powerpoint/2010/main" val="36966390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764E84-4292-4545-F3E8-4AE07F585951}"/>
              </a:ext>
            </a:extLst>
          </p:cNvPr>
          <p:cNvSpPr>
            <a:spLocks noGrp="1"/>
          </p:cNvSpPr>
          <p:nvPr>
            <p:ph type="title"/>
          </p:nvPr>
        </p:nvSpPr>
        <p:spPr>
          <a:xfrm>
            <a:off x="1285240" y="1050595"/>
            <a:ext cx="8367915" cy="1292031"/>
          </a:xfrm>
        </p:spPr>
        <p:txBody>
          <a:bodyPr anchor="ctr">
            <a:normAutofit/>
          </a:bodyPr>
          <a:lstStyle/>
          <a:p>
            <a:r>
              <a:rPr lang="en-US" sz="2800" b="1" kern="1800" dirty="0">
                <a:effectLst/>
                <a:latin typeface="Times New Roman" panose="02020603050405020304" pitchFamily="18" charset="0"/>
                <a:ea typeface="Times New Roman" panose="02020603050405020304" pitchFamily="18" charset="0"/>
                <a:cs typeface="Times New Roman" panose="02020603050405020304" pitchFamily="18" charset="0"/>
              </a:rPr>
              <a:t>3. Simple RNN Implementation</a:t>
            </a:r>
            <a:br>
              <a:rPr lang="en-US" sz="4500" dirty="0">
                <a:effectLst/>
                <a:latin typeface="Calibri" panose="020F0502020204030204" pitchFamily="34" charset="0"/>
                <a:ea typeface="Calibri" panose="020F0502020204030204" pitchFamily="34" charset="0"/>
                <a:cs typeface="Times New Roman" panose="02020603050405020304" pitchFamily="18" charset="0"/>
              </a:rPr>
            </a:br>
            <a:endParaRPr lang="en-US" sz="4500" dirty="0"/>
          </a:p>
        </p:txBody>
      </p:sp>
      <p:sp>
        <p:nvSpPr>
          <p:cNvPr id="3" name="Content Placeholder 2">
            <a:extLst>
              <a:ext uri="{FF2B5EF4-FFF2-40B4-BE49-F238E27FC236}">
                <a16:creationId xmlns:a16="http://schemas.microsoft.com/office/drawing/2014/main" id="{259A09E7-2FA9-E1A9-C637-3C2A13108D30}"/>
              </a:ext>
            </a:extLst>
          </p:cNvPr>
          <p:cNvSpPr>
            <a:spLocks noGrp="1"/>
          </p:cNvSpPr>
          <p:nvPr>
            <p:ph idx="1"/>
          </p:nvPr>
        </p:nvSpPr>
        <p:spPr>
          <a:xfrm>
            <a:off x="1285240" y="2027018"/>
            <a:ext cx="8149705" cy="3306982"/>
          </a:xfrm>
        </p:spPr>
        <p:txBody>
          <a:bodyPr anchor="t">
            <a:normAutofit fontScale="92500" lnSpcReduction="10000"/>
          </a:bodyPr>
          <a:lstStyle/>
          <a:p>
            <a:pPr marL="0" marR="0" indent="0">
              <a:spcAft>
                <a:spcPts val="800"/>
              </a:spcAft>
              <a:buNone/>
            </a:pPr>
            <a:r>
              <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rPr>
              <a:t>Sine Wave Prediction</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spcAft>
                <a:spcPts val="800"/>
              </a:spcAft>
              <a:buSzPts val="1000"/>
              <a:buFont typeface="Symbol" panose="05050102010706020507" pitchFamily="18" charset="2"/>
              <a:buChar char=""/>
              <a:tabLst>
                <a:tab pos="457200" algn="l"/>
              </a:tabLst>
            </a:pP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Architecture: </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marR="0" lvl="1" indent="-285750">
              <a:spcAft>
                <a:spcPts val="800"/>
              </a:spcAft>
              <a:buSzPts val="1000"/>
              <a:buFont typeface="Courier New" panose="02070309020205020404" pitchFamily="49" charset="0"/>
              <a:buChar char="o"/>
              <a:tabLst>
                <a:tab pos="914400" algn="l"/>
              </a:tabLst>
            </a:pP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Input Layer: 60 timesteps × 1 feature</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marR="0" lvl="1" indent="-285750">
              <a:spcAft>
                <a:spcPts val="800"/>
              </a:spcAft>
              <a:buSzPts val="1000"/>
              <a:buFont typeface="Courier New" panose="02070309020205020404" pitchFamily="49" charset="0"/>
              <a:buChar char="o"/>
              <a:tabLst>
                <a:tab pos="914400" algn="l"/>
              </a:tabLst>
            </a:pPr>
            <a:r>
              <a:rPr lang="en-US" sz="1600" dirty="0" err="1">
                <a:effectLst/>
                <a:latin typeface="Times New Roman" panose="02020603050405020304" pitchFamily="18" charset="0"/>
                <a:ea typeface="Times New Roman" panose="02020603050405020304" pitchFamily="18" charset="0"/>
                <a:cs typeface="Times New Roman" panose="02020603050405020304" pitchFamily="18" charset="0"/>
              </a:rPr>
              <a:t>SimpleRNN</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 Layer 1: 128 units</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marR="0" lvl="1" indent="-285750">
              <a:spcAft>
                <a:spcPts val="800"/>
              </a:spcAft>
              <a:buSzPts val="1000"/>
              <a:buFont typeface="Courier New" panose="02070309020205020404" pitchFamily="49" charset="0"/>
              <a:buChar char="o"/>
              <a:tabLst>
                <a:tab pos="914400" algn="l"/>
              </a:tabLst>
            </a:pPr>
            <a:r>
              <a:rPr lang="en-US" sz="1600" dirty="0" err="1">
                <a:effectLst/>
                <a:latin typeface="Times New Roman" panose="02020603050405020304" pitchFamily="18" charset="0"/>
                <a:ea typeface="Times New Roman" panose="02020603050405020304" pitchFamily="18" charset="0"/>
                <a:cs typeface="Times New Roman" panose="02020603050405020304" pitchFamily="18" charset="0"/>
              </a:rPr>
              <a:t>SimpleRNN</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 Layer 2: 64 units</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marR="0" lvl="1" indent="-285750">
              <a:spcAft>
                <a:spcPts val="800"/>
              </a:spcAft>
              <a:buSzPts val="1000"/>
              <a:buFont typeface="Courier New" panose="02070309020205020404" pitchFamily="49" charset="0"/>
              <a:buChar char="o"/>
              <a:tabLst>
                <a:tab pos="914400" algn="l"/>
              </a:tabLst>
            </a:pP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Dense Output Layer</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spcAft>
                <a:spcPts val="800"/>
              </a:spcAft>
              <a:buSzPts val="1000"/>
              <a:buFont typeface="Symbol" panose="05050102010706020507" pitchFamily="18" charset="2"/>
              <a:buChar char=""/>
              <a:tabLst>
                <a:tab pos="457200" algn="l"/>
              </a:tabLst>
            </a:pP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Results: </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marR="0" lvl="1" indent="-285750">
              <a:spcAft>
                <a:spcPts val="800"/>
              </a:spcAft>
              <a:buSzPts val="1000"/>
              <a:buFont typeface="Courier New" panose="02070309020205020404" pitchFamily="49" charset="0"/>
              <a:buChar char="o"/>
              <a:tabLst>
                <a:tab pos="914400" algn="l"/>
              </a:tabLst>
            </a:pP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Training Loss: ~0.0023</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marR="0" lvl="1" indent="-285750">
              <a:spcAft>
                <a:spcPts val="800"/>
              </a:spcAft>
              <a:buSzPts val="1000"/>
              <a:buFont typeface="Courier New" panose="02070309020205020404" pitchFamily="49" charset="0"/>
              <a:buChar char="o"/>
              <a:tabLst>
                <a:tab pos="914400" algn="l"/>
              </a:tabLst>
            </a:pP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Successful pattern capture</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sz="800" dirty="0"/>
          </a:p>
        </p:txBody>
      </p:sp>
    </p:spTree>
    <p:extLst>
      <p:ext uri="{BB962C8B-B14F-4D97-AF65-F5344CB8AC3E}">
        <p14:creationId xmlns:p14="http://schemas.microsoft.com/office/powerpoint/2010/main" val="34054940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BA3BEB-136E-69A3-88EA-04EB1AAC859D}"/>
              </a:ext>
            </a:extLst>
          </p:cNvPr>
          <p:cNvSpPr>
            <a:spLocks noGrp="1"/>
          </p:cNvSpPr>
          <p:nvPr>
            <p:ph type="title"/>
          </p:nvPr>
        </p:nvSpPr>
        <p:spPr>
          <a:xfrm>
            <a:off x="1285240" y="1050595"/>
            <a:ext cx="8074815" cy="1618489"/>
          </a:xfrm>
        </p:spPr>
        <p:txBody>
          <a:bodyPr anchor="ctr">
            <a:normAutofit/>
          </a:bodyPr>
          <a:lstStyle/>
          <a:p>
            <a:r>
              <a:rPr lang="en-US" sz="2800" b="1" kern="1800" dirty="0">
                <a:effectLst/>
                <a:latin typeface="Times New Roman" panose="02020603050405020304" pitchFamily="18" charset="0"/>
                <a:ea typeface="Times New Roman" panose="02020603050405020304" pitchFamily="18" charset="0"/>
                <a:cs typeface="Times New Roman" panose="02020603050405020304" pitchFamily="18" charset="0"/>
              </a:rPr>
              <a:t>4. LSTM Implementation</a:t>
            </a:r>
            <a:br>
              <a:rPr lang="en-US" sz="5000" dirty="0">
                <a:effectLst/>
                <a:latin typeface="Calibri" panose="020F0502020204030204" pitchFamily="34" charset="0"/>
                <a:ea typeface="Calibri" panose="020F0502020204030204" pitchFamily="34" charset="0"/>
                <a:cs typeface="Times New Roman" panose="02020603050405020304" pitchFamily="18" charset="0"/>
              </a:rPr>
            </a:br>
            <a:endParaRPr lang="en-US" sz="5000" dirty="0"/>
          </a:p>
        </p:txBody>
      </p:sp>
      <p:sp>
        <p:nvSpPr>
          <p:cNvPr id="3" name="Content Placeholder 2">
            <a:extLst>
              <a:ext uri="{FF2B5EF4-FFF2-40B4-BE49-F238E27FC236}">
                <a16:creationId xmlns:a16="http://schemas.microsoft.com/office/drawing/2014/main" id="{3877445D-45F3-5374-65C3-433E3AC4CEE8}"/>
              </a:ext>
            </a:extLst>
          </p:cNvPr>
          <p:cNvSpPr>
            <a:spLocks noGrp="1"/>
          </p:cNvSpPr>
          <p:nvPr>
            <p:ph idx="1"/>
          </p:nvPr>
        </p:nvSpPr>
        <p:spPr>
          <a:xfrm>
            <a:off x="1285240" y="2244156"/>
            <a:ext cx="8074815" cy="3408499"/>
          </a:xfrm>
        </p:spPr>
        <p:txBody>
          <a:bodyPr anchor="t">
            <a:normAutofit fontScale="70000" lnSpcReduction="20000"/>
          </a:bodyPr>
          <a:lstStyle/>
          <a:p>
            <a:pPr marL="0" marR="0" indent="0">
              <a:spcAft>
                <a:spcPts val="800"/>
              </a:spcAft>
              <a:buNone/>
            </a:pPr>
            <a:r>
              <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rPr>
              <a:t>Temperature Prediction Model</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spcAft>
                <a:spcPts val="800"/>
              </a:spcAft>
              <a:buSzPts val="1000"/>
              <a:buFont typeface="Symbol" panose="05050102010706020507" pitchFamily="18" charset="2"/>
              <a:buChar char=""/>
              <a:tabLst>
                <a:tab pos="457200" algn="l"/>
              </a:tabLst>
            </a:pPr>
            <a:r>
              <a:rPr lang="en-US" sz="2100" dirty="0">
                <a:effectLst/>
                <a:latin typeface="Times New Roman" panose="02020603050405020304" pitchFamily="18" charset="0"/>
                <a:ea typeface="Times New Roman" panose="02020603050405020304" pitchFamily="18" charset="0"/>
                <a:cs typeface="Times New Roman" panose="02020603050405020304" pitchFamily="18" charset="0"/>
              </a:rPr>
              <a:t>Architecture: </a:t>
            </a:r>
            <a:endParaRPr lang="en-US" sz="21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marR="0" lvl="1" indent="-285750">
              <a:spcAft>
                <a:spcPts val="800"/>
              </a:spcAft>
              <a:buSzPts val="1000"/>
              <a:buFont typeface="Courier New" panose="02070309020205020404" pitchFamily="49" charset="0"/>
              <a:buChar char="o"/>
              <a:tabLst>
                <a:tab pos="914400" algn="l"/>
              </a:tabLst>
            </a:pPr>
            <a:r>
              <a:rPr lang="en-US" sz="2100" dirty="0">
                <a:effectLst/>
                <a:latin typeface="Times New Roman" panose="02020603050405020304" pitchFamily="18" charset="0"/>
                <a:ea typeface="Times New Roman" panose="02020603050405020304" pitchFamily="18" charset="0"/>
                <a:cs typeface="Times New Roman" panose="02020603050405020304" pitchFamily="18" charset="0"/>
              </a:rPr>
              <a:t>LSTM (64 units)</a:t>
            </a:r>
            <a:endParaRPr lang="en-US" sz="21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marR="0" lvl="1" indent="-285750">
              <a:spcAft>
                <a:spcPts val="800"/>
              </a:spcAft>
              <a:buSzPts val="1000"/>
              <a:buFont typeface="Courier New" panose="02070309020205020404" pitchFamily="49" charset="0"/>
              <a:buChar char="o"/>
              <a:tabLst>
                <a:tab pos="914400" algn="l"/>
              </a:tabLst>
            </a:pPr>
            <a:r>
              <a:rPr lang="en-US" sz="2100" dirty="0">
                <a:effectLst/>
                <a:latin typeface="Times New Roman" panose="02020603050405020304" pitchFamily="18" charset="0"/>
                <a:ea typeface="Times New Roman" panose="02020603050405020304" pitchFamily="18" charset="0"/>
                <a:cs typeface="Times New Roman" panose="02020603050405020304" pitchFamily="18" charset="0"/>
              </a:rPr>
              <a:t>Dropout (0.2)</a:t>
            </a:r>
            <a:endParaRPr lang="en-US" sz="21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marR="0" lvl="1" indent="-285750">
              <a:spcAft>
                <a:spcPts val="800"/>
              </a:spcAft>
              <a:buSzPts val="1000"/>
              <a:buFont typeface="Courier New" panose="02070309020205020404" pitchFamily="49" charset="0"/>
              <a:buChar char="o"/>
              <a:tabLst>
                <a:tab pos="914400" algn="l"/>
              </a:tabLst>
            </a:pPr>
            <a:r>
              <a:rPr lang="en-US" sz="2100" dirty="0">
                <a:effectLst/>
                <a:latin typeface="Times New Roman" panose="02020603050405020304" pitchFamily="18" charset="0"/>
                <a:ea typeface="Times New Roman" panose="02020603050405020304" pitchFamily="18" charset="0"/>
                <a:cs typeface="Times New Roman" panose="02020603050405020304" pitchFamily="18" charset="0"/>
              </a:rPr>
              <a:t>LSTM (32 units)</a:t>
            </a:r>
            <a:endParaRPr lang="en-US" sz="21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marR="0" lvl="1" indent="-285750">
              <a:spcAft>
                <a:spcPts val="800"/>
              </a:spcAft>
              <a:buSzPts val="1000"/>
              <a:buFont typeface="Courier New" panose="02070309020205020404" pitchFamily="49" charset="0"/>
              <a:buChar char="o"/>
              <a:tabLst>
                <a:tab pos="914400" algn="l"/>
              </a:tabLst>
            </a:pPr>
            <a:r>
              <a:rPr lang="en-US" sz="2100" dirty="0">
                <a:effectLst/>
                <a:latin typeface="Times New Roman" panose="02020603050405020304" pitchFamily="18" charset="0"/>
                <a:ea typeface="Times New Roman" panose="02020603050405020304" pitchFamily="18" charset="0"/>
                <a:cs typeface="Times New Roman" panose="02020603050405020304" pitchFamily="18" charset="0"/>
              </a:rPr>
              <a:t>Dense layers</a:t>
            </a:r>
            <a:endParaRPr lang="en-US" sz="2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spcAft>
                <a:spcPts val="800"/>
              </a:spcAft>
              <a:buSzPts val="1000"/>
              <a:buFont typeface="Symbol" panose="05050102010706020507" pitchFamily="18" charset="2"/>
              <a:buChar char=""/>
              <a:tabLst>
                <a:tab pos="457200" algn="l"/>
              </a:tabLst>
            </a:pPr>
            <a:r>
              <a:rPr lang="en-US" sz="2100" dirty="0">
                <a:effectLst/>
                <a:latin typeface="Times New Roman" panose="02020603050405020304" pitchFamily="18" charset="0"/>
                <a:ea typeface="Times New Roman" panose="02020603050405020304" pitchFamily="18" charset="0"/>
                <a:cs typeface="Times New Roman" panose="02020603050405020304" pitchFamily="18" charset="0"/>
              </a:rPr>
              <a:t>Training: </a:t>
            </a:r>
            <a:endParaRPr lang="en-US" sz="21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marR="0" lvl="1" indent="-285750">
              <a:spcAft>
                <a:spcPts val="800"/>
              </a:spcAft>
              <a:buSzPts val="1000"/>
              <a:buFont typeface="Courier New" panose="02070309020205020404" pitchFamily="49" charset="0"/>
              <a:buChar char="o"/>
              <a:tabLst>
                <a:tab pos="914400" algn="l"/>
              </a:tabLst>
            </a:pPr>
            <a:r>
              <a:rPr lang="en-US" sz="2100" dirty="0">
                <a:effectLst/>
                <a:latin typeface="Times New Roman" panose="02020603050405020304" pitchFamily="18" charset="0"/>
                <a:ea typeface="Times New Roman" panose="02020603050405020304" pitchFamily="18" charset="0"/>
                <a:cs typeface="Times New Roman" panose="02020603050405020304" pitchFamily="18" charset="0"/>
              </a:rPr>
              <a:t>100 epochs</a:t>
            </a:r>
            <a:endParaRPr lang="en-US" sz="21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marR="0" lvl="1" indent="-285750">
              <a:spcAft>
                <a:spcPts val="800"/>
              </a:spcAft>
              <a:buSzPts val="1000"/>
              <a:buFont typeface="Courier New" panose="02070309020205020404" pitchFamily="49" charset="0"/>
              <a:buChar char="o"/>
              <a:tabLst>
                <a:tab pos="914400" algn="l"/>
              </a:tabLst>
            </a:pPr>
            <a:r>
              <a:rPr lang="en-US" sz="2100" dirty="0">
                <a:effectLst/>
                <a:latin typeface="Times New Roman" panose="02020603050405020304" pitchFamily="18" charset="0"/>
                <a:ea typeface="Times New Roman" panose="02020603050405020304" pitchFamily="18" charset="0"/>
                <a:cs typeface="Times New Roman" panose="02020603050405020304" pitchFamily="18" charset="0"/>
              </a:rPr>
              <a:t>Batch size: 32</a:t>
            </a:r>
            <a:endParaRPr lang="en-US" sz="21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marR="0" lvl="1" indent="-285750">
              <a:spcAft>
                <a:spcPts val="800"/>
              </a:spcAft>
              <a:buSzPts val="1000"/>
              <a:buFont typeface="Courier New" panose="02070309020205020404" pitchFamily="49" charset="0"/>
              <a:buChar char="o"/>
              <a:tabLst>
                <a:tab pos="914400" algn="l"/>
              </a:tabLst>
            </a:pPr>
            <a:r>
              <a:rPr lang="en-US" sz="2100" dirty="0">
                <a:effectLst/>
                <a:latin typeface="Times New Roman" panose="02020603050405020304" pitchFamily="18" charset="0"/>
                <a:ea typeface="Times New Roman" panose="02020603050405020304" pitchFamily="18" charset="0"/>
                <a:cs typeface="Times New Roman" panose="02020603050405020304" pitchFamily="18" charset="0"/>
              </a:rPr>
              <a:t>80/20 train/test split</a:t>
            </a:r>
            <a:endParaRPr lang="en-US" sz="21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sz="600" dirty="0"/>
          </a:p>
        </p:txBody>
      </p:sp>
    </p:spTree>
    <p:extLst>
      <p:ext uri="{BB962C8B-B14F-4D97-AF65-F5344CB8AC3E}">
        <p14:creationId xmlns:p14="http://schemas.microsoft.com/office/powerpoint/2010/main" val="24492257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F2DBC-3D0B-64CD-1BA2-CA7465813C11}"/>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95CFB2DE-013F-B5DB-0F09-84647F8852CD}"/>
              </a:ext>
            </a:extLst>
          </p:cNvPr>
          <p:cNvPicPr>
            <a:picLocks noGrp="1" noChangeAspect="1"/>
          </p:cNvPicPr>
          <p:nvPr>
            <p:ph idx="1"/>
          </p:nvPr>
        </p:nvPicPr>
        <p:blipFill>
          <a:blip r:embed="rId2"/>
          <a:stretch>
            <a:fillRect/>
          </a:stretch>
        </p:blipFill>
        <p:spPr>
          <a:xfrm>
            <a:off x="838200" y="257958"/>
            <a:ext cx="10515600" cy="3454999"/>
          </a:xfrm>
        </p:spPr>
      </p:pic>
      <p:pic>
        <p:nvPicPr>
          <p:cNvPr id="7" name="Picture 6">
            <a:extLst>
              <a:ext uri="{FF2B5EF4-FFF2-40B4-BE49-F238E27FC236}">
                <a16:creationId xmlns:a16="http://schemas.microsoft.com/office/drawing/2014/main" id="{5C11747E-8A2A-E8BF-6950-002937E61725}"/>
              </a:ext>
            </a:extLst>
          </p:cNvPr>
          <p:cNvPicPr>
            <a:picLocks noChangeAspect="1"/>
          </p:cNvPicPr>
          <p:nvPr/>
        </p:nvPicPr>
        <p:blipFill>
          <a:blip r:embed="rId3"/>
          <a:stretch>
            <a:fillRect/>
          </a:stretch>
        </p:blipFill>
        <p:spPr>
          <a:xfrm>
            <a:off x="3451536" y="3942710"/>
            <a:ext cx="6284746" cy="2154769"/>
          </a:xfrm>
          <a:prstGeom prst="rect">
            <a:avLst/>
          </a:prstGeom>
        </p:spPr>
      </p:pic>
    </p:spTree>
    <p:extLst>
      <p:ext uri="{BB962C8B-B14F-4D97-AF65-F5344CB8AC3E}">
        <p14:creationId xmlns:p14="http://schemas.microsoft.com/office/powerpoint/2010/main" val="18144212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CEA202B-4045-A193-C6AA-14C3DA124D99}"/>
              </a:ext>
            </a:extLst>
          </p:cNvPr>
          <p:cNvSpPr>
            <a:spLocks noGrp="1"/>
          </p:cNvSpPr>
          <p:nvPr>
            <p:ph type="title"/>
          </p:nvPr>
        </p:nvSpPr>
        <p:spPr>
          <a:xfrm>
            <a:off x="1285240" y="1050596"/>
            <a:ext cx="8074815" cy="1131496"/>
          </a:xfrm>
        </p:spPr>
        <p:txBody>
          <a:bodyPr anchor="ctr">
            <a:normAutofit fontScale="90000"/>
          </a:bodyPr>
          <a:lstStyle/>
          <a:p>
            <a:r>
              <a:rPr lang="en-US" sz="2800" b="1" kern="1800" dirty="0">
                <a:effectLst/>
                <a:latin typeface="Times New Roman" panose="02020603050405020304" pitchFamily="18" charset="0"/>
                <a:ea typeface="Times New Roman" panose="02020603050405020304" pitchFamily="18" charset="0"/>
                <a:cs typeface="Times New Roman" panose="02020603050405020304" pitchFamily="18" charset="0"/>
              </a:rPr>
              <a:t>5. Network Redesign</a:t>
            </a:r>
            <a:br>
              <a:rPr lang="en-US" sz="5000" dirty="0">
                <a:effectLst/>
                <a:latin typeface="Calibri" panose="020F0502020204030204" pitchFamily="34" charset="0"/>
                <a:ea typeface="Calibri" panose="020F0502020204030204" pitchFamily="34" charset="0"/>
                <a:cs typeface="Times New Roman" panose="02020603050405020304" pitchFamily="18" charset="0"/>
              </a:rPr>
            </a:br>
            <a:endParaRPr lang="en-US" sz="5000" dirty="0"/>
          </a:p>
        </p:txBody>
      </p:sp>
      <p:sp>
        <p:nvSpPr>
          <p:cNvPr id="3" name="Content Placeholder 2">
            <a:extLst>
              <a:ext uri="{FF2B5EF4-FFF2-40B4-BE49-F238E27FC236}">
                <a16:creationId xmlns:a16="http://schemas.microsoft.com/office/drawing/2014/main" id="{103E13E9-2D9E-9C37-FB98-65284635B213}"/>
              </a:ext>
            </a:extLst>
          </p:cNvPr>
          <p:cNvSpPr>
            <a:spLocks noGrp="1"/>
          </p:cNvSpPr>
          <p:nvPr>
            <p:ph idx="1"/>
          </p:nvPr>
        </p:nvSpPr>
        <p:spPr>
          <a:xfrm>
            <a:off x="1446106" y="1917848"/>
            <a:ext cx="8074815" cy="2800395"/>
          </a:xfrm>
        </p:spPr>
        <p:txBody>
          <a:bodyPr anchor="t">
            <a:normAutofit fontScale="77500" lnSpcReduction="20000"/>
          </a:bodyPr>
          <a:lstStyle/>
          <a:p>
            <a:pPr marL="0" marR="0" indent="0">
              <a:spcAft>
                <a:spcPts val="800"/>
              </a:spcAft>
              <a:buNone/>
            </a:pPr>
            <a:r>
              <a:rPr lang="en-US" sz="2100" b="1" dirty="0">
                <a:effectLst/>
                <a:latin typeface="Times New Roman" panose="02020603050405020304" pitchFamily="18" charset="0"/>
                <a:ea typeface="Times New Roman" panose="02020603050405020304" pitchFamily="18" charset="0"/>
                <a:cs typeface="Times New Roman" panose="02020603050405020304" pitchFamily="18" charset="0"/>
              </a:rPr>
              <a:t>Improvements Made</a:t>
            </a:r>
            <a:endParaRPr lang="en-US" sz="2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spcAft>
                <a:spcPts val="800"/>
              </a:spcAft>
              <a:buSzPts val="1000"/>
              <a:buFont typeface="Symbol" panose="05050102010706020507" pitchFamily="18" charset="2"/>
              <a:buChar char=""/>
              <a:tabLst>
                <a:tab pos="457200" algn="l"/>
              </a:tabLst>
            </a:pPr>
            <a:r>
              <a:rPr lang="en-US" sz="1900" dirty="0">
                <a:effectLst/>
                <a:latin typeface="Times New Roman" panose="02020603050405020304" pitchFamily="18" charset="0"/>
                <a:ea typeface="Times New Roman" panose="02020603050405020304" pitchFamily="18" charset="0"/>
                <a:cs typeface="Times New Roman" panose="02020603050405020304" pitchFamily="18" charset="0"/>
              </a:rPr>
              <a:t>Increased capacity: </a:t>
            </a:r>
            <a:endParaRPr lang="en-US" sz="19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marR="0" lvl="1" indent="-285750">
              <a:spcAft>
                <a:spcPts val="800"/>
              </a:spcAft>
              <a:buSzPts val="1000"/>
              <a:buFont typeface="Courier New" panose="02070309020205020404" pitchFamily="49" charset="0"/>
              <a:buChar char="o"/>
              <a:tabLst>
                <a:tab pos="914400" algn="l"/>
              </a:tabLst>
            </a:pPr>
            <a:r>
              <a:rPr lang="en-US" sz="1900" dirty="0">
                <a:effectLst/>
                <a:latin typeface="Times New Roman" panose="02020603050405020304" pitchFamily="18" charset="0"/>
                <a:ea typeface="Times New Roman" panose="02020603050405020304" pitchFamily="18" charset="0"/>
                <a:cs typeface="Times New Roman" panose="02020603050405020304" pitchFamily="18" charset="0"/>
              </a:rPr>
              <a:t>LSTM: 128 → 64 units</a:t>
            </a:r>
            <a:endParaRPr lang="en-US" sz="19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marR="0" lvl="1" indent="-285750">
              <a:spcAft>
                <a:spcPts val="800"/>
              </a:spcAft>
              <a:buSzPts val="1000"/>
              <a:buFont typeface="Courier New" panose="02070309020205020404" pitchFamily="49" charset="0"/>
              <a:buChar char="o"/>
              <a:tabLst>
                <a:tab pos="914400" algn="l"/>
              </a:tabLst>
            </a:pPr>
            <a:r>
              <a:rPr lang="en-US" sz="1900" dirty="0">
                <a:effectLst/>
                <a:latin typeface="Times New Roman" panose="02020603050405020304" pitchFamily="18" charset="0"/>
                <a:ea typeface="Times New Roman" panose="02020603050405020304" pitchFamily="18" charset="0"/>
                <a:cs typeface="Times New Roman" panose="02020603050405020304" pitchFamily="18" charset="0"/>
              </a:rPr>
              <a:t>Dropout: 0.3</a:t>
            </a:r>
            <a:endParaRPr lang="en-US" sz="19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marR="0" lvl="1" indent="-285750">
              <a:spcAft>
                <a:spcPts val="800"/>
              </a:spcAft>
              <a:buSzPts val="1000"/>
              <a:buFont typeface="Courier New" panose="02070309020205020404" pitchFamily="49" charset="0"/>
              <a:buChar char="o"/>
              <a:tabLst>
                <a:tab pos="914400" algn="l"/>
              </a:tabLst>
            </a:pPr>
            <a:r>
              <a:rPr lang="en-US" sz="1900" dirty="0">
                <a:effectLst/>
                <a:latin typeface="Times New Roman" panose="02020603050405020304" pitchFamily="18" charset="0"/>
                <a:ea typeface="Times New Roman" panose="02020603050405020304" pitchFamily="18" charset="0"/>
                <a:cs typeface="Times New Roman" panose="02020603050405020304" pitchFamily="18" charset="0"/>
              </a:rPr>
              <a:t>Dense: 32 units</a:t>
            </a:r>
            <a:endParaRPr lang="en-US" sz="19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spcAft>
                <a:spcPts val="800"/>
              </a:spcAft>
              <a:buSzPts val="1000"/>
              <a:buFont typeface="Symbol" panose="05050102010706020507" pitchFamily="18" charset="2"/>
              <a:buChar char=""/>
              <a:tabLst>
                <a:tab pos="457200" algn="l"/>
              </a:tabLst>
            </a:pPr>
            <a:r>
              <a:rPr lang="en-US" sz="1900" dirty="0">
                <a:effectLst/>
                <a:latin typeface="Times New Roman" panose="02020603050405020304" pitchFamily="18" charset="0"/>
                <a:ea typeface="Times New Roman" panose="02020603050405020304" pitchFamily="18" charset="0"/>
                <a:cs typeface="Times New Roman" panose="02020603050405020304" pitchFamily="18" charset="0"/>
              </a:rPr>
              <a:t>Training adjustments: </a:t>
            </a:r>
            <a:endParaRPr lang="en-US" sz="19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marR="0" lvl="1" indent="-285750">
              <a:spcAft>
                <a:spcPts val="800"/>
              </a:spcAft>
              <a:buSzPts val="1000"/>
              <a:buFont typeface="Courier New" panose="02070309020205020404" pitchFamily="49" charset="0"/>
              <a:buChar char="o"/>
              <a:tabLst>
                <a:tab pos="914400" algn="l"/>
              </a:tabLst>
            </a:pPr>
            <a:r>
              <a:rPr lang="en-US" sz="1900" dirty="0">
                <a:effectLst/>
                <a:latin typeface="Times New Roman" panose="02020603050405020304" pitchFamily="18" charset="0"/>
                <a:ea typeface="Times New Roman" panose="02020603050405020304" pitchFamily="18" charset="0"/>
                <a:cs typeface="Times New Roman" panose="02020603050405020304" pitchFamily="18" charset="0"/>
              </a:rPr>
              <a:t>Batch size: 16</a:t>
            </a:r>
            <a:endParaRPr lang="en-US" sz="19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marR="0" lvl="1" indent="-285750">
              <a:spcAft>
                <a:spcPts val="800"/>
              </a:spcAft>
              <a:buSzPts val="1000"/>
              <a:buFont typeface="Courier New" panose="02070309020205020404" pitchFamily="49" charset="0"/>
              <a:buChar char="o"/>
              <a:tabLst>
                <a:tab pos="914400" algn="l"/>
              </a:tabLst>
            </a:pPr>
            <a:r>
              <a:rPr lang="en-US" sz="1900" dirty="0">
                <a:effectLst/>
                <a:latin typeface="Times New Roman" panose="02020603050405020304" pitchFamily="18" charset="0"/>
                <a:ea typeface="Times New Roman" panose="02020603050405020304" pitchFamily="18" charset="0"/>
                <a:cs typeface="Times New Roman" panose="02020603050405020304" pitchFamily="18" charset="0"/>
              </a:rPr>
              <a:t>Epochs: 150</a:t>
            </a:r>
            <a:endParaRPr lang="en-US" sz="19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sz="1100" dirty="0"/>
          </a:p>
        </p:txBody>
      </p:sp>
    </p:spTree>
    <p:extLst>
      <p:ext uri="{BB962C8B-B14F-4D97-AF65-F5344CB8AC3E}">
        <p14:creationId xmlns:p14="http://schemas.microsoft.com/office/powerpoint/2010/main" val="1435411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5FBD7-1772-8AD7-0CAD-D82B34F4647A}"/>
              </a:ext>
            </a:extLst>
          </p:cNvPr>
          <p:cNvSpPr>
            <a:spLocks noGrp="1"/>
          </p:cNvSpPr>
          <p:nvPr>
            <p:ph type="title"/>
          </p:nvPr>
        </p:nvSpPr>
        <p:spPr/>
        <p:txBody>
          <a:bodyPr/>
          <a:lstStyle/>
          <a:p>
            <a:endParaRPr lang="en-US"/>
          </a:p>
        </p:txBody>
      </p:sp>
      <p:pic>
        <p:nvPicPr>
          <p:cNvPr id="7" name="Content Placeholder 6">
            <a:extLst>
              <a:ext uri="{FF2B5EF4-FFF2-40B4-BE49-F238E27FC236}">
                <a16:creationId xmlns:a16="http://schemas.microsoft.com/office/drawing/2014/main" id="{B959CADB-AB04-37F0-07C5-EC2E240001AA}"/>
              </a:ext>
            </a:extLst>
          </p:cNvPr>
          <p:cNvPicPr>
            <a:picLocks noGrp="1" noChangeAspect="1"/>
          </p:cNvPicPr>
          <p:nvPr>
            <p:ph idx="1"/>
          </p:nvPr>
        </p:nvPicPr>
        <p:blipFill>
          <a:blip r:embed="rId2"/>
          <a:srcRect t="28836" r="29721" b="21985"/>
          <a:stretch/>
        </p:blipFill>
        <p:spPr>
          <a:xfrm>
            <a:off x="4423064" y="3866861"/>
            <a:ext cx="2558626" cy="997528"/>
          </a:xfrm>
        </p:spPr>
      </p:pic>
      <p:pic>
        <p:nvPicPr>
          <p:cNvPr id="5" name="Picture 4">
            <a:extLst>
              <a:ext uri="{FF2B5EF4-FFF2-40B4-BE49-F238E27FC236}">
                <a16:creationId xmlns:a16="http://schemas.microsoft.com/office/drawing/2014/main" id="{06B702E4-A49C-670A-D9A1-3C05D53237D1}"/>
              </a:ext>
            </a:extLst>
          </p:cNvPr>
          <p:cNvPicPr>
            <a:picLocks noChangeAspect="1"/>
          </p:cNvPicPr>
          <p:nvPr/>
        </p:nvPicPr>
        <p:blipFill>
          <a:blip r:embed="rId3"/>
          <a:stretch>
            <a:fillRect/>
          </a:stretch>
        </p:blipFill>
        <p:spPr>
          <a:xfrm>
            <a:off x="387604" y="365125"/>
            <a:ext cx="10966196" cy="3501736"/>
          </a:xfrm>
          <a:prstGeom prst="rect">
            <a:avLst/>
          </a:prstGeom>
        </p:spPr>
      </p:pic>
    </p:spTree>
    <p:extLst>
      <p:ext uri="{BB962C8B-B14F-4D97-AF65-F5344CB8AC3E}">
        <p14:creationId xmlns:p14="http://schemas.microsoft.com/office/powerpoint/2010/main" val="20350751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Metadata/LabelInfo.xml><?xml version="1.0" encoding="utf-8"?>
<clbl:labelList xmlns:clbl="http://schemas.microsoft.com/office/2020/mipLabelMetadata">
  <clbl:label id="{37f4b8a2-ad4f-41b5-9a91-284d2cc38f56}" enabled="1" method="Standard" siteId="{70de1992-07c6-480f-a318-a1afcba03983}" removed="0"/>
</clbl:labelList>
</file>

<file path=docProps/app.xml><?xml version="1.0" encoding="utf-8"?>
<Properties xmlns="http://schemas.openxmlformats.org/officeDocument/2006/extended-properties" xmlns:vt="http://schemas.openxmlformats.org/officeDocument/2006/docPropsVTypes">
  <TotalTime>33</TotalTime>
  <Words>770</Words>
  <Application>Microsoft Office PowerPoint</Application>
  <PresentationFormat>Widescreen</PresentationFormat>
  <Paragraphs>99</Paragraphs>
  <Slides>12</Slides>
  <Notes>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Aptos</vt:lpstr>
      <vt:lpstr>Aptos Display</vt:lpstr>
      <vt:lpstr>Arial</vt:lpstr>
      <vt:lpstr>Calibri</vt:lpstr>
      <vt:lpstr>Courier New</vt:lpstr>
      <vt:lpstr>Symbol</vt:lpstr>
      <vt:lpstr>Times New Roman</vt:lpstr>
      <vt:lpstr>Office Theme</vt:lpstr>
      <vt:lpstr>University of North Texas </vt:lpstr>
      <vt:lpstr>  Table of Contents </vt:lpstr>
      <vt:lpstr>1. Introduction </vt:lpstr>
      <vt:lpstr>2. Time-series Dataset Selection </vt:lpstr>
      <vt:lpstr>3. Simple RNN Implementation </vt:lpstr>
      <vt:lpstr>4. LSTM Implementation </vt:lpstr>
      <vt:lpstr>PowerPoint Presentation</vt:lpstr>
      <vt:lpstr>5. Network Redesign </vt:lpstr>
      <vt:lpstr>PowerPoint Presentation</vt:lpstr>
      <vt:lpstr>6. Performance Comparison </vt:lpstr>
      <vt:lpstr>7. Conclusions </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Abebe, Biniam</dc:creator>
  <cp:lastModifiedBy>Abebe, Biniam</cp:lastModifiedBy>
  <cp:revision>2</cp:revision>
  <dcterms:created xsi:type="dcterms:W3CDTF">2024-12-09T21:46:54Z</dcterms:created>
  <dcterms:modified xsi:type="dcterms:W3CDTF">2025-04-26T12:28:22Z</dcterms:modified>
</cp:coreProperties>
</file>