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A6731-312E-47F5-ADB5-78EA3C5F704A}" type="datetimeFigureOut">
              <a:rPr lang="en-US" smtClean="0"/>
              <a:t>4/26/2025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1832B-B3D8-4696-AD71-99DF5ED1AFB9}" type="slidenum">
              <a:rPr lang="en-US" smtClean="0"/>
              <a:t>‹#›</a:t>
            </a:fld>
            <a:endParaRPr lang="en-US"/>
          </a:p>
        </p:txBody>
      </p:sp>
    </p:spTree>
    <p:extLst>
      <p:ext uri="{BB962C8B-B14F-4D97-AF65-F5344CB8AC3E}">
        <p14:creationId xmlns:p14="http://schemas.microsoft.com/office/powerpoint/2010/main" val="292824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Emphasize the limitations of traditional analysis methods and the need for more objective, data-driven approaches in today's fast-paced markets.</a:t>
            </a:r>
          </a:p>
        </p:txBody>
      </p:sp>
      <p:sp>
        <p:nvSpPr>
          <p:cNvPr id="4" name="Slide Number Placeholder 3"/>
          <p:cNvSpPr>
            <a:spLocks noGrp="1"/>
          </p:cNvSpPr>
          <p:nvPr>
            <p:ph type="sldNum" sz="quarter" idx="5"/>
          </p:nvPr>
        </p:nvSpPr>
        <p:spPr/>
        <p:txBody>
          <a:bodyPr/>
          <a:lstStyle/>
          <a:p>
            <a:fld id="{9E21832B-B3D8-4696-AD71-99DF5ED1AFB9}" type="slidenum">
              <a:rPr lang="en-US" smtClean="0"/>
              <a:t>3</a:t>
            </a:fld>
            <a:endParaRPr lang="en-US"/>
          </a:p>
        </p:txBody>
      </p:sp>
    </p:spTree>
    <p:extLst>
      <p:ext uri="{BB962C8B-B14F-4D97-AF65-F5344CB8AC3E}">
        <p14:creationId xmlns:p14="http://schemas.microsoft.com/office/powerpoint/2010/main" val="758417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insights provide practical guidance for implementing the model in real-world trading scenarios, emphasizing the importance of selective trading and proper risk management.</a:t>
            </a:r>
          </a:p>
        </p:txBody>
      </p:sp>
      <p:sp>
        <p:nvSpPr>
          <p:cNvPr id="4" name="Slide Number Placeholder 3"/>
          <p:cNvSpPr>
            <a:spLocks noGrp="1"/>
          </p:cNvSpPr>
          <p:nvPr>
            <p:ph type="sldNum" sz="quarter" idx="5"/>
          </p:nvPr>
        </p:nvSpPr>
        <p:spPr/>
        <p:txBody>
          <a:bodyPr/>
          <a:lstStyle/>
          <a:p>
            <a:fld id="{9E21832B-B3D8-4696-AD71-99DF5ED1AFB9}" type="slidenum">
              <a:rPr lang="en-US" smtClean="0"/>
              <a:t>12</a:t>
            </a:fld>
            <a:endParaRPr lang="en-US"/>
          </a:p>
        </p:txBody>
      </p:sp>
    </p:spTree>
    <p:extLst>
      <p:ext uri="{BB962C8B-B14F-4D97-AF65-F5344CB8AC3E}">
        <p14:creationId xmlns:p14="http://schemas.microsoft.com/office/powerpoint/2010/main" val="3525734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acknowledging these limitations, they also provide clear directions for future research and model enhancement.</a:t>
            </a:r>
          </a:p>
        </p:txBody>
      </p:sp>
      <p:sp>
        <p:nvSpPr>
          <p:cNvPr id="4" name="Slide Number Placeholder 3"/>
          <p:cNvSpPr>
            <a:spLocks noGrp="1"/>
          </p:cNvSpPr>
          <p:nvPr>
            <p:ph type="sldNum" sz="quarter" idx="5"/>
          </p:nvPr>
        </p:nvSpPr>
        <p:spPr/>
        <p:txBody>
          <a:bodyPr/>
          <a:lstStyle/>
          <a:p>
            <a:fld id="{9E21832B-B3D8-4696-AD71-99DF5ED1AFB9}" type="slidenum">
              <a:rPr lang="en-US" smtClean="0"/>
              <a:t>13</a:t>
            </a:fld>
            <a:endParaRPr lang="en-US"/>
          </a:p>
        </p:txBody>
      </p:sp>
    </p:spTree>
    <p:extLst>
      <p:ext uri="{BB962C8B-B14F-4D97-AF65-F5344CB8AC3E}">
        <p14:creationId xmlns:p14="http://schemas.microsoft.com/office/powerpoint/2010/main" val="4213018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hybrid model successfully bridges the gap between traditional technical analysis and modern deep learning approaches, providing a framework for enhanced trading signal generation with practical implementation considerations.</a:t>
            </a:r>
          </a:p>
        </p:txBody>
      </p:sp>
      <p:sp>
        <p:nvSpPr>
          <p:cNvPr id="4" name="Slide Number Placeholder 3"/>
          <p:cNvSpPr>
            <a:spLocks noGrp="1"/>
          </p:cNvSpPr>
          <p:nvPr>
            <p:ph type="sldNum" sz="quarter" idx="5"/>
          </p:nvPr>
        </p:nvSpPr>
        <p:spPr/>
        <p:txBody>
          <a:bodyPr/>
          <a:lstStyle/>
          <a:p>
            <a:fld id="{9E21832B-B3D8-4696-AD71-99DF5ED1AFB9}" type="slidenum">
              <a:rPr lang="en-US" smtClean="0"/>
              <a:t>14</a:t>
            </a:fld>
            <a:endParaRPr lang="en-US"/>
          </a:p>
        </p:txBody>
      </p:sp>
    </p:spTree>
    <p:extLst>
      <p:ext uri="{BB962C8B-B14F-4D97-AF65-F5344CB8AC3E}">
        <p14:creationId xmlns:p14="http://schemas.microsoft.com/office/powerpoint/2010/main" val="182826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key references provide the theoretical foundation for our hybrid model approach and performance evaluation framework.</a:t>
            </a:r>
          </a:p>
        </p:txBody>
      </p:sp>
      <p:sp>
        <p:nvSpPr>
          <p:cNvPr id="4" name="Slide Number Placeholder 3"/>
          <p:cNvSpPr>
            <a:spLocks noGrp="1"/>
          </p:cNvSpPr>
          <p:nvPr>
            <p:ph type="sldNum" sz="quarter" idx="5"/>
          </p:nvPr>
        </p:nvSpPr>
        <p:spPr/>
        <p:txBody>
          <a:bodyPr/>
          <a:lstStyle/>
          <a:p>
            <a:fld id="{9E21832B-B3D8-4696-AD71-99DF5ED1AFB9}" type="slidenum">
              <a:rPr lang="en-US" smtClean="0"/>
              <a:t>15</a:t>
            </a:fld>
            <a:endParaRPr lang="en-US"/>
          </a:p>
        </p:txBody>
      </p:sp>
    </p:spTree>
    <p:extLst>
      <p:ext uri="{BB962C8B-B14F-4D97-AF65-F5344CB8AC3E}">
        <p14:creationId xmlns:p14="http://schemas.microsoft.com/office/powerpoint/2010/main" val="2362330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 prepared to discuss: 1) The practical implementation of the model, 2) The significance of the attention mechanism, 3) Risk management considerations, and 4) Future research directions.</a:t>
            </a:r>
          </a:p>
        </p:txBody>
      </p:sp>
      <p:sp>
        <p:nvSpPr>
          <p:cNvPr id="4" name="Slide Number Placeholder 3"/>
          <p:cNvSpPr>
            <a:spLocks noGrp="1"/>
          </p:cNvSpPr>
          <p:nvPr>
            <p:ph type="sldNum" sz="quarter" idx="5"/>
          </p:nvPr>
        </p:nvSpPr>
        <p:spPr/>
        <p:txBody>
          <a:bodyPr/>
          <a:lstStyle/>
          <a:p>
            <a:fld id="{9E21832B-B3D8-4696-AD71-99DF5ED1AFB9}" type="slidenum">
              <a:rPr lang="en-US" smtClean="0"/>
              <a:t>17</a:t>
            </a:fld>
            <a:endParaRPr lang="en-US"/>
          </a:p>
        </p:txBody>
      </p:sp>
    </p:spTree>
    <p:extLst>
      <p:ext uri="{BB962C8B-B14F-4D97-AF65-F5344CB8AC3E}">
        <p14:creationId xmlns:p14="http://schemas.microsoft.com/office/powerpoint/2010/main" val="398694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research questions directly address the gap between traditional technical analysis and modern deep learning approaches, focusing on both prediction accuracy and practical trading implementation.</a:t>
            </a:r>
          </a:p>
        </p:txBody>
      </p:sp>
      <p:sp>
        <p:nvSpPr>
          <p:cNvPr id="4" name="Slide Number Placeholder 3"/>
          <p:cNvSpPr>
            <a:spLocks noGrp="1"/>
          </p:cNvSpPr>
          <p:nvPr>
            <p:ph type="sldNum" sz="quarter" idx="5"/>
          </p:nvPr>
        </p:nvSpPr>
        <p:spPr/>
        <p:txBody>
          <a:bodyPr/>
          <a:lstStyle/>
          <a:p>
            <a:fld id="{9E21832B-B3D8-4696-AD71-99DF5ED1AFB9}" type="slidenum">
              <a:rPr lang="en-US" smtClean="0"/>
              <a:t>4</a:t>
            </a:fld>
            <a:endParaRPr lang="en-US"/>
          </a:p>
        </p:txBody>
      </p:sp>
    </p:spTree>
    <p:extLst>
      <p:ext uri="{BB962C8B-B14F-4D97-AF65-F5344CB8AC3E}">
        <p14:creationId xmlns:p14="http://schemas.microsoft.com/office/powerpoint/2010/main" val="143090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literature consistently shows that hybrid architectures outperform single models, and that combining technical indicators with deep learning yields superior results.</a:t>
            </a:r>
          </a:p>
        </p:txBody>
      </p:sp>
      <p:sp>
        <p:nvSpPr>
          <p:cNvPr id="4" name="Slide Number Placeholder 3"/>
          <p:cNvSpPr>
            <a:spLocks noGrp="1"/>
          </p:cNvSpPr>
          <p:nvPr>
            <p:ph type="sldNum" sz="quarter" idx="5"/>
          </p:nvPr>
        </p:nvSpPr>
        <p:spPr/>
        <p:txBody>
          <a:bodyPr/>
          <a:lstStyle/>
          <a:p>
            <a:fld id="{9E21832B-B3D8-4696-AD71-99DF5ED1AFB9}" type="slidenum">
              <a:rPr lang="en-US" smtClean="0"/>
              <a:t>5</a:t>
            </a:fld>
            <a:endParaRPr lang="en-US"/>
          </a:p>
        </p:txBody>
      </p:sp>
    </p:spTree>
    <p:extLst>
      <p:ext uri="{BB962C8B-B14F-4D97-AF65-F5344CB8AC3E}">
        <p14:creationId xmlns:p14="http://schemas.microsoft.com/office/powerpoint/2010/main" val="177230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highlights the comprehensive nature of our dataset and the rigorous methodology employed for data collection and preprocessing.</a:t>
            </a:r>
          </a:p>
        </p:txBody>
      </p:sp>
      <p:sp>
        <p:nvSpPr>
          <p:cNvPr id="4" name="Slide Number Placeholder 3"/>
          <p:cNvSpPr>
            <a:spLocks noGrp="1"/>
          </p:cNvSpPr>
          <p:nvPr>
            <p:ph type="sldNum" sz="quarter" idx="5"/>
          </p:nvPr>
        </p:nvSpPr>
        <p:spPr/>
        <p:txBody>
          <a:bodyPr/>
          <a:lstStyle/>
          <a:p>
            <a:fld id="{9E21832B-B3D8-4696-AD71-99DF5ED1AFB9}" type="slidenum">
              <a:rPr lang="en-US" smtClean="0"/>
              <a:t>6</a:t>
            </a:fld>
            <a:endParaRPr lang="en-US"/>
          </a:p>
        </p:txBody>
      </p:sp>
    </p:spTree>
    <p:extLst>
      <p:ext uri="{BB962C8B-B14F-4D97-AF65-F5344CB8AC3E}">
        <p14:creationId xmlns:p14="http://schemas.microsoft.com/office/powerpoint/2010/main" val="142326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feature engineering process was critical to model performance, transforming raw market data into meaningful signals that the deep learning model could use effectively.</a:t>
            </a:r>
          </a:p>
        </p:txBody>
      </p:sp>
      <p:sp>
        <p:nvSpPr>
          <p:cNvPr id="4" name="Slide Number Placeholder 3"/>
          <p:cNvSpPr>
            <a:spLocks noGrp="1"/>
          </p:cNvSpPr>
          <p:nvPr>
            <p:ph type="sldNum" sz="quarter" idx="5"/>
          </p:nvPr>
        </p:nvSpPr>
        <p:spPr/>
        <p:txBody>
          <a:bodyPr/>
          <a:lstStyle/>
          <a:p>
            <a:fld id="{9E21832B-B3D8-4696-AD71-99DF5ED1AFB9}" type="slidenum">
              <a:rPr lang="en-US" smtClean="0"/>
              <a:t>7</a:t>
            </a:fld>
            <a:endParaRPr lang="en-US"/>
          </a:p>
        </p:txBody>
      </p:sp>
    </p:spTree>
    <p:extLst>
      <p:ext uri="{BB962C8B-B14F-4D97-AF65-F5344CB8AC3E}">
        <p14:creationId xmlns:p14="http://schemas.microsoft.com/office/powerpoint/2010/main" val="2735121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hybrid architecture combines the strengths of CNNs for local pattern recognition with BiLSTMs for temporal sequence learning, while the attention mechanism helps identify the most relevant features at each time step.</a:t>
            </a:r>
          </a:p>
        </p:txBody>
      </p:sp>
      <p:sp>
        <p:nvSpPr>
          <p:cNvPr id="4" name="Slide Number Placeholder 3"/>
          <p:cNvSpPr>
            <a:spLocks noGrp="1"/>
          </p:cNvSpPr>
          <p:nvPr>
            <p:ph type="sldNum" sz="quarter" idx="5"/>
          </p:nvPr>
        </p:nvSpPr>
        <p:spPr/>
        <p:txBody>
          <a:bodyPr/>
          <a:lstStyle/>
          <a:p>
            <a:fld id="{9E21832B-B3D8-4696-AD71-99DF5ED1AFB9}" type="slidenum">
              <a:rPr lang="en-US" smtClean="0"/>
              <a:t>8</a:t>
            </a:fld>
            <a:endParaRPr lang="en-US"/>
          </a:p>
        </p:txBody>
      </p:sp>
    </p:spTree>
    <p:extLst>
      <p:ext uri="{BB962C8B-B14F-4D97-AF65-F5344CB8AC3E}">
        <p14:creationId xmlns:p14="http://schemas.microsoft.com/office/powerpoint/2010/main" val="271777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trading strategy integrates the deep learning model predictions with established technical analysis principles and systematic risk management protocols, creating a robust framework for market participation.</a:t>
            </a:r>
          </a:p>
        </p:txBody>
      </p:sp>
      <p:sp>
        <p:nvSpPr>
          <p:cNvPr id="4" name="Slide Number Placeholder 3"/>
          <p:cNvSpPr>
            <a:spLocks noGrp="1"/>
          </p:cNvSpPr>
          <p:nvPr>
            <p:ph type="sldNum" sz="quarter" idx="5"/>
          </p:nvPr>
        </p:nvSpPr>
        <p:spPr/>
        <p:txBody>
          <a:bodyPr/>
          <a:lstStyle/>
          <a:p>
            <a:fld id="{9E21832B-B3D8-4696-AD71-99DF5ED1AFB9}" type="slidenum">
              <a:rPr lang="en-US" smtClean="0"/>
              <a:t>9</a:t>
            </a:fld>
            <a:endParaRPr lang="en-US"/>
          </a:p>
        </p:txBody>
      </p:sp>
    </p:spTree>
    <p:extLst>
      <p:ext uri="{BB962C8B-B14F-4D97-AF65-F5344CB8AC3E}">
        <p14:creationId xmlns:p14="http://schemas.microsoft.com/office/powerpoint/2010/main" val="360271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results demonstrate that our hybrid model generates reliable trading signals that translate into significant risk-adjusted returns when implemented with proper risk management.</a:t>
            </a:r>
          </a:p>
        </p:txBody>
      </p:sp>
      <p:sp>
        <p:nvSpPr>
          <p:cNvPr id="4" name="Slide Number Placeholder 3"/>
          <p:cNvSpPr>
            <a:spLocks noGrp="1"/>
          </p:cNvSpPr>
          <p:nvPr>
            <p:ph type="sldNum" sz="quarter" idx="5"/>
          </p:nvPr>
        </p:nvSpPr>
        <p:spPr/>
        <p:txBody>
          <a:bodyPr/>
          <a:lstStyle/>
          <a:p>
            <a:fld id="{9E21832B-B3D8-4696-AD71-99DF5ED1AFB9}" type="slidenum">
              <a:rPr lang="en-US" smtClean="0"/>
              <a:t>10</a:t>
            </a:fld>
            <a:endParaRPr lang="en-US"/>
          </a:p>
        </p:txBody>
      </p:sp>
    </p:spTree>
    <p:extLst>
      <p:ext uri="{BB962C8B-B14F-4D97-AF65-F5344CB8AC3E}">
        <p14:creationId xmlns:p14="http://schemas.microsoft.com/office/powerpoint/2010/main" val="55796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relationship between win rate and total return was one of our most significant findings, highlighting the importance of trade quality over quantity.</a:t>
            </a:r>
          </a:p>
        </p:txBody>
      </p:sp>
      <p:sp>
        <p:nvSpPr>
          <p:cNvPr id="4" name="Slide Number Placeholder 3"/>
          <p:cNvSpPr>
            <a:spLocks noGrp="1"/>
          </p:cNvSpPr>
          <p:nvPr>
            <p:ph type="sldNum" sz="quarter" idx="5"/>
          </p:nvPr>
        </p:nvSpPr>
        <p:spPr/>
        <p:txBody>
          <a:bodyPr/>
          <a:lstStyle/>
          <a:p>
            <a:fld id="{9E21832B-B3D8-4696-AD71-99DF5ED1AFB9}" type="slidenum">
              <a:rPr lang="en-US" smtClean="0"/>
              <a:t>11</a:t>
            </a:fld>
            <a:endParaRPr lang="en-US"/>
          </a:p>
        </p:txBody>
      </p:sp>
    </p:spTree>
    <p:extLst>
      <p:ext uri="{BB962C8B-B14F-4D97-AF65-F5344CB8AC3E}">
        <p14:creationId xmlns:p14="http://schemas.microsoft.com/office/powerpoint/2010/main" val="373634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15AC-DCF1-AC9C-10DB-97F93E6CA1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C19657-780C-0480-C688-6A6EDB0410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5B1C11-3D53-9C0B-1E6C-18A53337D843}"/>
              </a:ext>
            </a:extLst>
          </p:cNvPr>
          <p:cNvSpPr>
            <a:spLocks noGrp="1"/>
          </p:cNvSpPr>
          <p:nvPr>
            <p:ph type="dt" sz="half" idx="10"/>
          </p:nvPr>
        </p:nvSpPr>
        <p:spPr/>
        <p:txBody>
          <a:bodyPr/>
          <a:lstStyle/>
          <a:p>
            <a:fld id="{2BB65842-E139-45A8-A0E0-9804EFBF5FBA}" type="datetimeFigureOut">
              <a:rPr lang="en-US" smtClean="0"/>
              <a:t>4/26/2025</a:t>
            </a:fld>
            <a:endParaRPr lang="en-US"/>
          </a:p>
        </p:txBody>
      </p:sp>
      <p:sp>
        <p:nvSpPr>
          <p:cNvPr id="5" name="Footer Placeholder 4">
            <a:extLst>
              <a:ext uri="{FF2B5EF4-FFF2-40B4-BE49-F238E27FC236}">
                <a16:creationId xmlns:a16="http://schemas.microsoft.com/office/drawing/2014/main" id="{5B215F05-99CB-8834-CAF0-DA09671B8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DDD0-2650-B0E9-2B9C-E204FAA517B4}"/>
              </a:ext>
            </a:extLst>
          </p:cNvPr>
          <p:cNvSpPr>
            <a:spLocks noGrp="1"/>
          </p:cNvSpPr>
          <p:nvPr>
            <p:ph type="sldNum" sz="quarter" idx="12"/>
          </p:nvPr>
        </p:nvSpPr>
        <p:spPr/>
        <p:txBody>
          <a:bodyPr/>
          <a:lstStyle/>
          <a:p>
            <a:fld id="{60720615-88EF-419D-A2F8-B2FD8F96A2DB}" type="slidenum">
              <a:rPr lang="en-US" smtClean="0"/>
              <a:t>‹#›</a:t>
            </a:fld>
            <a:endParaRPr lang="en-US"/>
          </a:p>
        </p:txBody>
      </p:sp>
    </p:spTree>
    <p:extLst>
      <p:ext uri="{BB962C8B-B14F-4D97-AF65-F5344CB8AC3E}">
        <p14:creationId xmlns:p14="http://schemas.microsoft.com/office/powerpoint/2010/main" val="81199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0E98-502A-6B4B-256D-E3090FA76C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0FF53E-C2F2-F1E4-9D73-2240044496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AB240-8131-4450-F878-9ABEB9A5F15C}"/>
              </a:ext>
            </a:extLst>
          </p:cNvPr>
          <p:cNvSpPr>
            <a:spLocks noGrp="1"/>
          </p:cNvSpPr>
          <p:nvPr>
            <p:ph type="dt" sz="half" idx="10"/>
          </p:nvPr>
        </p:nvSpPr>
        <p:spPr/>
        <p:txBody>
          <a:bodyPr/>
          <a:lstStyle/>
          <a:p>
            <a:fld id="{2BB65842-E139-45A8-A0E0-9804EFBF5FBA}" type="datetimeFigureOut">
              <a:rPr lang="en-US" smtClean="0"/>
              <a:t>4/26/2025</a:t>
            </a:fld>
            <a:endParaRPr lang="en-US"/>
          </a:p>
        </p:txBody>
      </p:sp>
      <p:sp>
        <p:nvSpPr>
          <p:cNvPr id="5" name="Footer Placeholder 4">
            <a:extLst>
              <a:ext uri="{FF2B5EF4-FFF2-40B4-BE49-F238E27FC236}">
                <a16:creationId xmlns:a16="http://schemas.microsoft.com/office/drawing/2014/main" id="{099E7E42-8D5D-8DF5-857C-E34783C3A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A6559-FF20-BB8B-F337-CDF74DEB11F0}"/>
              </a:ext>
            </a:extLst>
          </p:cNvPr>
          <p:cNvSpPr>
            <a:spLocks noGrp="1"/>
          </p:cNvSpPr>
          <p:nvPr>
            <p:ph type="sldNum" sz="quarter" idx="12"/>
          </p:nvPr>
        </p:nvSpPr>
        <p:spPr/>
        <p:txBody>
          <a:bodyPr/>
          <a:lstStyle/>
          <a:p>
            <a:fld id="{60720615-88EF-419D-A2F8-B2FD8F96A2DB}" type="slidenum">
              <a:rPr lang="en-US" smtClean="0"/>
              <a:t>‹#›</a:t>
            </a:fld>
            <a:endParaRPr lang="en-US"/>
          </a:p>
        </p:txBody>
      </p:sp>
    </p:spTree>
    <p:extLst>
      <p:ext uri="{BB962C8B-B14F-4D97-AF65-F5344CB8AC3E}">
        <p14:creationId xmlns:p14="http://schemas.microsoft.com/office/powerpoint/2010/main" val="1741551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9C7C1-103E-6C85-2D48-95983B7078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CD9A02-9162-B7FF-099E-4D9B300F6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4D58A-BF12-14FA-7653-1671C7BF5947}"/>
              </a:ext>
            </a:extLst>
          </p:cNvPr>
          <p:cNvSpPr>
            <a:spLocks noGrp="1"/>
          </p:cNvSpPr>
          <p:nvPr>
            <p:ph type="dt" sz="half" idx="10"/>
          </p:nvPr>
        </p:nvSpPr>
        <p:spPr/>
        <p:txBody>
          <a:bodyPr/>
          <a:lstStyle/>
          <a:p>
            <a:fld id="{2BB65842-E139-45A8-A0E0-9804EFBF5FBA}" type="datetimeFigureOut">
              <a:rPr lang="en-US" smtClean="0"/>
              <a:t>4/26/2025</a:t>
            </a:fld>
            <a:endParaRPr lang="en-US"/>
          </a:p>
        </p:txBody>
      </p:sp>
      <p:sp>
        <p:nvSpPr>
          <p:cNvPr id="5" name="Footer Placeholder 4">
            <a:extLst>
              <a:ext uri="{FF2B5EF4-FFF2-40B4-BE49-F238E27FC236}">
                <a16:creationId xmlns:a16="http://schemas.microsoft.com/office/drawing/2014/main" id="{DAFDF6D3-1E75-23D7-1003-56B708B17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C41D5-8EFE-0589-607A-E30F4A330741}"/>
              </a:ext>
            </a:extLst>
          </p:cNvPr>
          <p:cNvSpPr>
            <a:spLocks noGrp="1"/>
          </p:cNvSpPr>
          <p:nvPr>
            <p:ph type="sldNum" sz="quarter" idx="12"/>
          </p:nvPr>
        </p:nvSpPr>
        <p:spPr/>
        <p:txBody>
          <a:bodyPr/>
          <a:lstStyle/>
          <a:p>
            <a:fld id="{60720615-88EF-419D-A2F8-B2FD8F96A2DB}" type="slidenum">
              <a:rPr lang="en-US" smtClean="0"/>
              <a:t>‹#›</a:t>
            </a:fld>
            <a:endParaRPr lang="en-US"/>
          </a:p>
        </p:txBody>
      </p:sp>
    </p:spTree>
    <p:extLst>
      <p:ext uri="{BB962C8B-B14F-4D97-AF65-F5344CB8AC3E}">
        <p14:creationId xmlns:p14="http://schemas.microsoft.com/office/powerpoint/2010/main" val="1966078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D293-D78B-D20C-A6AF-EE0024E83543}"/>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41D3BDF-E96F-68AE-59AD-307CB6B1B1B6}"/>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B0B63-5128-C3D0-9BD7-6058EB845842}"/>
              </a:ext>
            </a:extLst>
          </p:cNvPr>
          <p:cNvSpPr>
            <a:spLocks noGrp="1"/>
          </p:cNvSpPr>
          <p:nvPr>
            <p:ph type="dt" sz="half" idx="10"/>
          </p:nvPr>
        </p:nvSpPr>
        <p:spPr/>
        <p:txBody>
          <a:bodyPr/>
          <a:lstStyle/>
          <a:p>
            <a:fld id="{2BB65842-E139-45A8-A0E0-9804EFBF5FBA}" type="datetimeFigureOut">
              <a:rPr lang="en-US" smtClean="0"/>
              <a:t>4/26/2025</a:t>
            </a:fld>
            <a:endParaRPr lang="en-US"/>
          </a:p>
        </p:txBody>
      </p:sp>
      <p:sp>
        <p:nvSpPr>
          <p:cNvPr id="5" name="Footer Placeholder 4">
            <a:extLst>
              <a:ext uri="{FF2B5EF4-FFF2-40B4-BE49-F238E27FC236}">
                <a16:creationId xmlns:a16="http://schemas.microsoft.com/office/drawing/2014/main" id="{307E532B-2FBD-AD1C-D480-CD2B03B18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3AA25-887E-E518-9453-8951F6D70BFB}"/>
              </a:ext>
            </a:extLst>
          </p:cNvPr>
          <p:cNvSpPr>
            <a:spLocks noGrp="1"/>
          </p:cNvSpPr>
          <p:nvPr>
            <p:ph type="sldNum" sz="quarter" idx="12"/>
          </p:nvPr>
        </p:nvSpPr>
        <p:spPr/>
        <p:txBody>
          <a:bodyPr/>
          <a:lstStyle/>
          <a:p>
            <a:fld id="{60720615-88EF-419D-A2F8-B2FD8F96A2DB}" type="slidenum">
              <a:rPr lang="en-US" smtClean="0"/>
              <a:t>‹#›</a:t>
            </a:fld>
            <a:endParaRPr lang="en-US"/>
          </a:p>
        </p:txBody>
      </p:sp>
    </p:spTree>
    <p:extLst>
      <p:ext uri="{BB962C8B-B14F-4D97-AF65-F5344CB8AC3E}">
        <p14:creationId xmlns:p14="http://schemas.microsoft.com/office/powerpoint/2010/main" val="2665364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816F-3625-06DB-1D6E-A262AC14A9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411E32-7D74-D0E9-2399-477F2B716A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C868B-01EA-05A7-6844-DE4431065AA0}"/>
              </a:ext>
            </a:extLst>
          </p:cNvPr>
          <p:cNvSpPr>
            <a:spLocks noGrp="1"/>
          </p:cNvSpPr>
          <p:nvPr>
            <p:ph type="dt" sz="half" idx="10"/>
          </p:nvPr>
        </p:nvSpPr>
        <p:spPr/>
        <p:txBody>
          <a:bodyPr/>
          <a:lstStyle/>
          <a:p>
            <a:fld id="{2BB65842-E139-45A8-A0E0-9804EFBF5FBA}" type="datetimeFigureOut">
              <a:rPr lang="en-US" smtClean="0"/>
              <a:t>4/26/2025</a:t>
            </a:fld>
            <a:endParaRPr lang="en-US"/>
          </a:p>
        </p:txBody>
      </p:sp>
      <p:sp>
        <p:nvSpPr>
          <p:cNvPr id="5" name="Footer Placeholder 4">
            <a:extLst>
              <a:ext uri="{FF2B5EF4-FFF2-40B4-BE49-F238E27FC236}">
                <a16:creationId xmlns:a16="http://schemas.microsoft.com/office/drawing/2014/main" id="{ED102508-6754-E7CD-9699-946813F95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8568E-672F-5740-0CF0-8C12F72611D1}"/>
              </a:ext>
            </a:extLst>
          </p:cNvPr>
          <p:cNvSpPr>
            <a:spLocks noGrp="1"/>
          </p:cNvSpPr>
          <p:nvPr>
            <p:ph type="sldNum" sz="quarter" idx="12"/>
          </p:nvPr>
        </p:nvSpPr>
        <p:spPr/>
        <p:txBody>
          <a:bodyPr/>
          <a:lstStyle/>
          <a:p>
            <a:fld id="{60720615-88EF-419D-A2F8-B2FD8F96A2DB}" type="slidenum">
              <a:rPr lang="en-US" smtClean="0"/>
              <a:t>‹#›</a:t>
            </a:fld>
            <a:endParaRPr lang="en-US"/>
          </a:p>
        </p:txBody>
      </p:sp>
    </p:spTree>
    <p:extLst>
      <p:ext uri="{BB962C8B-B14F-4D97-AF65-F5344CB8AC3E}">
        <p14:creationId xmlns:p14="http://schemas.microsoft.com/office/powerpoint/2010/main" val="290443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9785-2242-D5D0-F3F0-4DB18268E4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A145ED-7E4D-11F1-460B-1D730DD032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8C273E-A9CF-28DA-032F-BA9A9B133953}"/>
              </a:ext>
            </a:extLst>
          </p:cNvPr>
          <p:cNvSpPr>
            <a:spLocks noGrp="1"/>
          </p:cNvSpPr>
          <p:nvPr>
            <p:ph type="dt" sz="half" idx="10"/>
          </p:nvPr>
        </p:nvSpPr>
        <p:spPr/>
        <p:txBody>
          <a:bodyPr/>
          <a:lstStyle/>
          <a:p>
            <a:fld id="{2BB65842-E139-45A8-A0E0-9804EFBF5FBA}" type="datetimeFigureOut">
              <a:rPr lang="en-US" smtClean="0"/>
              <a:t>4/26/2025</a:t>
            </a:fld>
            <a:endParaRPr lang="en-US"/>
          </a:p>
        </p:txBody>
      </p:sp>
      <p:sp>
        <p:nvSpPr>
          <p:cNvPr id="5" name="Footer Placeholder 4">
            <a:extLst>
              <a:ext uri="{FF2B5EF4-FFF2-40B4-BE49-F238E27FC236}">
                <a16:creationId xmlns:a16="http://schemas.microsoft.com/office/drawing/2014/main" id="{33179160-E8F0-683A-C600-C4DD71D26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B8AD5-0899-E5F3-5500-7F3DC2A9B0A8}"/>
              </a:ext>
            </a:extLst>
          </p:cNvPr>
          <p:cNvSpPr>
            <a:spLocks noGrp="1"/>
          </p:cNvSpPr>
          <p:nvPr>
            <p:ph type="sldNum" sz="quarter" idx="12"/>
          </p:nvPr>
        </p:nvSpPr>
        <p:spPr/>
        <p:txBody>
          <a:bodyPr/>
          <a:lstStyle/>
          <a:p>
            <a:fld id="{60720615-88EF-419D-A2F8-B2FD8F96A2DB}" type="slidenum">
              <a:rPr lang="en-US" smtClean="0"/>
              <a:t>‹#›</a:t>
            </a:fld>
            <a:endParaRPr lang="en-US"/>
          </a:p>
        </p:txBody>
      </p:sp>
    </p:spTree>
    <p:extLst>
      <p:ext uri="{BB962C8B-B14F-4D97-AF65-F5344CB8AC3E}">
        <p14:creationId xmlns:p14="http://schemas.microsoft.com/office/powerpoint/2010/main" val="1491511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A693-62A5-C4F7-9AEC-5BF85D75B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5479B1-B60A-3002-33FE-8A0F6B1A5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2EDF84-F9D6-DEFF-89EE-CB4362EAFB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01FC14-DAE3-A015-34A6-7D3018771961}"/>
              </a:ext>
            </a:extLst>
          </p:cNvPr>
          <p:cNvSpPr>
            <a:spLocks noGrp="1"/>
          </p:cNvSpPr>
          <p:nvPr>
            <p:ph type="dt" sz="half" idx="10"/>
          </p:nvPr>
        </p:nvSpPr>
        <p:spPr/>
        <p:txBody>
          <a:bodyPr/>
          <a:lstStyle/>
          <a:p>
            <a:fld id="{2BB65842-E139-45A8-A0E0-9804EFBF5FBA}" type="datetimeFigureOut">
              <a:rPr lang="en-US" smtClean="0"/>
              <a:t>4/26/2025</a:t>
            </a:fld>
            <a:endParaRPr lang="en-US"/>
          </a:p>
        </p:txBody>
      </p:sp>
      <p:sp>
        <p:nvSpPr>
          <p:cNvPr id="6" name="Footer Placeholder 5">
            <a:extLst>
              <a:ext uri="{FF2B5EF4-FFF2-40B4-BE49-F238E27FC236}">
                <a16:creationId xmlns:a16="http://schemas.microsoft.com/office/drawing/2014/main" id="{518490C1-5235-9022-C1FB-1277F9AF5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05D3D-051C-B07E-4723-B01787094483}"/>
              </a:ext>
            </a:extLst>
          </p:cNvPr>
          <p:cNvSpPr>
            <a:spLocks noGrp="1"/>
          </p:cNvSpPr>
          <p:nvPr>
            <p:ph type="sldNum" sz="quarter" idx="12"/>
          </p:nvPr>
        </p:nvSpPr>
        <p:spPr/>
        <p:txBody>
          <a:bodyPr/>
          <a:lstStyle/>
          <a:p>
            <a:fld id="{60720615-88EF-419D-A2F8-B2FD8F96A2DB}" type="slidenum">
              <a:rPr lang="en-US" smtClean="0"/>
              <a:t>‹#›</a:t>
            </a:fld>
            <a:endParaRPr lang="en-US"/>
          </a:p>
        </p:txBody>
      </p:sp>
    </p:spTree>
    <p:extLst>
      <p:ext uri="{BB962C8B-B14F-4D97-AF65-F5344CB8AC3E}">
        <p14:creationId xmlns:p14="http://schemas.microsoft.com/office/powerpoint/2010/main" val="2593500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848-F83B-5B57-8FBD-8317E4CA7B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430D38-828C-C18B-B7CC-98E590FDE1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E2238-52AA-7E95-34BE-04D6A97B1B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840F22-BBBC-C18B-CD5C-764AC2E7B3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620513-CDED-A10A-294D-4977AF5066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B865B8-3CE4-335A-5D7D-C59A29E14CF2}"/>
              </a:ext>
            </a:extLst>
          </p:cNvPr>
          <p:cNvSpPr>
            <a:spLocks noGrp="1"/>
          </p:cNvSpPr>
          <p:nvPr>
            <p:ph type="dt" sz="half" idx="10"/>
          </p:nvPr>
        </p:nvSpPr>
        <p:spPr/>
        <p:txBody>
          <a:bodyPr/>
          <a:lstStyle/>
          <a:p>
            <a:fld id="{2BB65842-E139-45A8-A0E0-9804EFBF5FBA}" type="datetimeFigureOut">
              <a:rPr lang="en-US" smtClean="0"/>
              <a:t>4/26/2025</a:t>
            </a:fld>
            <a:endParaRPr lang="en-US"/>
          </a:p>
        </p:txBody>
      </p:sp>
      <p:sp>
        <p:nvSpPr>
          <p:cNvPr id="8" name="Footer Placeholder 7">
            <a:extLst>
              <a:ext uri="{FF2B5EF4-FFF2-40B4-BE49-F238E27FC236}">
                <a16:creationId xmlns:a16="http://schemas.microsoft.com/office/drawing/2014/main" id="{3A1A18F4-640E-C03F-E9C1-7A5EFC70B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626E60-3E46-178C-2B17-05E4F6984364}"/>
              </a:ext>
            </a:extLst>
          </p:cNvPr>
          <p:cNvSpPr>
            <a:spLocks noGrp="1"/>
          </p:cNvSpPr>
          <p:nvPr>
            <p:ph type="sldNum" sz="quarter" idx="12"/>
          </p:nvPr>
        </p:nvSpPr>
        <p:spPr/>
        <p:txBody>
          <a:bodyPr/>
          <a:lstStyle/>
          <a:p>
            <a:fld id="{60720615-88EF-419D-A2F8-B2FD8F96A2DB}" type="slidenum">
              <a:rPr lang="en-US" smtClean="0"/>
              <a:t>‹#›</a:t>
            </a:fld>
            <a:endParaRPr lang="en-US"/>
          </a:p>
        </p:txBody>
      </p:sp>
    </p:spTree>
    <p:extLst>
      <p:ext uri="{BB962C8B-B14F-4D97-AF65-F5344CB8AC3E}">
        <p14:creationId xmlns:p14="http://schemas.microsoft.com/office/powerpoint/2010/main" val="202804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8DA7-F1FC-D8A3-7F94-AD7BAD8375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5DF418-E928-8D6A-9F66-FAC07CA4CC81}"/>
              </a:ext>
            </a:extLst>
          </p:cNvPr>
          <p:cNvSpPr>
            <a:spLocks noGrp="1"/>
          </p:cNvSpPr>
          <p:nvPr>
            <p:ph type="dt" sz="half" idx="10"/>
          </p:nvPr>
        </p:nvSpPr>
        <p:spPr/>
        <p:txBody>
          <a:bodyPr/>
          <a:lstStyle/>
          <a:p>
            <a:fld id="{2BB65842-E139-45A8-A0E0-9804EFBF5FBA}" type="datetimeFigureOut">
              <a:rPr lang="en-US" smtClean="0"/>
              <a:t>4/26/2025</a:t>
            </a:fld>
            <a:endParaRPr lang="en-US"/>
          </a:p>
        </p:txBody>
      </p:sp>
      <p:sp>
        <p:nvSpPr>
          <p:cNvPr id="4" name="Footer Placeholder 3">
            <a:extLst>
              <a:ext uri="{FF2B5EF4-FFF2-40B4-BE49-F238E27FC236}">
                <a16:creationId xmlns:a16="http://schemas.microsoft.com/office/drawing/2014/main" id="{C39F86FA-0D00-43E7-5C3D-3A45A96588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BABECC-1001-32C9-FBEB-1D0B9E5F7708}"/>
              </a:ext>
            </a:extLst>
          </p:cNvPr>
          <p:cNvSpPr>
            <a:spLocks noGrp="1"/>
          </p:cNvSpPr>
          <p:nvPr>
            <p:ph type="sldNum" sz="quarter" idx="12"/>
          </p:nvPr>
        </p:nvSpPr>
        <p:spPr/>
        <p:txBody>
          <a:bodyPr/>
          <a:lstStyle/>
          <a:p>
            <a:fld id="{60720615-88EF-419D-A2F8-B2FD8F96A2DB}" type="slidenum">
              <a:rPr lang="en-US" smtClean="0"/>
              <a:t>‹#›</a:t>
            </a:fld>
            <a:endParaRPr lang="en-US"/>
          </a:p>
        </p:txBody>
      </p:sp>
    </p:spTree>
    <p:extLst>
      <p:ext uri="{BB962C8B-B14F-4D97-AF65-F5344CB8AC3E}">
        <p14:creationId xmlns:p14="http://schemas.microsoft.com/office/powerpoint/2010/main" val="304252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2ADFA-5DA8-EABE-A51F-7D836171230B}"/>
              </a:ext>
            </a:extLst>
          </p:cNvPr>
          <p:cNvSpPr>
            <a:spLocks noGrp="1"/>
          </p:cNvSpPr>
          <p:nvPr>
            <p:ph type="dt" sz="half" idx="10"/>
          </p:nvPr>
        </p:nvSpPr>
        <p:spPr/>
        <p:txBody>
          <a:bodyPr/>
          <a:lstStyle/>
          <a:p>
            <a:fld id="{2BB65842-E139-45A8-A0E0-9804EFBF5FBA}" type="datetimeFigureOut">
              <a:rPr lang="en-US" smtClean="0"/>
              <a:t>4/26/2025</a:t>
            </a:fld>
            <a:endParaRPr lang="en-US"/>
          </a:p>
        </p:txBody>
      </p:sp>
      <p:sp>
        <p:nvSpPr>
          <p:cNvPr id="3" name="Footer Placeholder 2">
            <a:extLst>
              <a:ext uri="{FF2B5EF4-FFF2-40B4-BE49-F238E27FC236}">
                <a16:creationId xmlns:a16="http://schemas.microsoft.com/office/drawing/2014/main" id="{7E9C77AB-2CF2-DC91-DC7D-87A8026B3F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EB9830-B0EB-8286-BAFD-4535167B78C3}"/>
              </a:ext>
            </a:extLst>
          </p:cNvPr>
          <p:cNvSpPr>
            <a:spLocks noGrp="1"/>
          </p:cNvSpPr>
          <p:nvPr>
            <p:ph type="sldNum" sz="quarter" idx="12"/>
          </p:nvPr>
        </p:nvSpPr>
        <p:spPr/>
        <p:txBody>
          <a:bodyPr/>
          <a:lstStyle/>
          <a:p>
            <a:fld id="{60720615-88EF-419D-A2F8-B2FD8F96A2DB}" type="slidenum">
              <a:rPr lang="en-US" smtClean="0"/>
              <a:t>‹#›</a:t>
            </a:fld>
            <a:endParaRPr lang="en-US"/>
          </a:p>
        </p:txBody>
      </p:sp>
    </p:spTree>
    <p:extLst>
      <p:ext uri="{BB962C8B-B14F-4D97-AF65-F5344CB8AC3E}">
        <p14:creationId xmlns:p14="http://schemas.microsoft.com/office/powerpoint/2010/main" val="205800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6D1D-BC47-819D-4415-0E72C42C1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066D0E-FF2B-D9D4-0E76-9E3A98792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EBBC6-2F98-EAE1-E202-B2C62259E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3CC1B-9CBD-D964-552F-E1EC193E747B}"/>
              </a:ext>
            </a:extLst>
          </p:cNvPr>
          <p:cNvSpPr>
            <a:spLocks noGrp="1"/>
          </p:cNvSpPr>
          <p:nvPr>
            <p:ph type="dt" sz="half" idx="10"/>
          </p:nvPr>
        </p:nvSpPr>
        <p:spPr/>
        <p:txBody>
          <a:bodyPr/>
          <a:lstStyle/>
          <a:p>
            <a:fld id="{2BB65842-E139-45A8-A0E0-9804EFBF5FBA}" type="datetimeFigureOut">
              <a:rPr lang="en-US" smtClean="0"/>
              <a:t>4/26/2025</a:t>
            </a:fld>
            <a:endParaRPr lang="en-US"/>
          </a:p>
        </p:txBody>
      </p:sp>
      <p:sp>
        <p:nvSpPr>
          <p:cNvPr id="6" name="Footer Placeholder 5">
            <a:extLst>
              <a:ext uri="{FF2B5EF4-FFF2-40B4-BE49-F238E27FC236}">
                <a16:creationId xmlns:a16="http://schemas.microsoft.com/office/drawing/2014/main" id="{0CD5A5A9-6877-A668-5BF6-EE8FCAEBF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D7CA0-87CB-F064-9748-9ABAD058DBE9}"/>
              </a:ext>
            </a:extLst>
          </p:cNvPr>
          <p:cNvSpPr>
            <a:spLocks noGrp="1"/>
          </p:cNvSpPr>
          <p:nvPr>
            <p:ph type="sldNum" sz="quarter" idx="12"/>
          </p:nvPr>
        </p:nvSpPr>
        <p:spPr/>
        <p:txBody>
          <a:bodyPr/>
          <a:lstStyle/>
          <a:p>
            <a:fld id="{60720615-88EF-419D-A2F8-B2FD8F96A2DB}" type="slidenum">
              <a:rPr lang="en-US" smtClean="0"/>
              <a:t>‹#›</a:t>
            </a:fld>
            <a:endParaRPr lang="en-US"/>
          </a:p>
        </p:txBody>
      </p:sp>
    </p:spTree>
    <p:extLst>
      <p:ext uri="{BB962C8B-B14F-4D97-AF65-F5344CB8AC3E}">
        <p14:creationId xmlns:p14="http://schemas.microsoft.com/office/powerpoint/2010/main" val="105541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42F3-F8D8-77A4-7017-048B3669B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448069-DCE4-FD3E-12EC-777ADC64F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4CD92-E282-151C-0958-81A3F2AED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8A9D1-CBC2-9BD2-7441-9077BBCDAC57}"/>
              </a:ext>
            </a:extLst>
          </p:cNvPr>
          <p:cNvSpPr>
            <a:spLocks noGrp="1"/>
          </p:cNvSpPr>
          <p:nvPr>
            <p:ph type="dt" sz="half" idx="10"/>
          </p:nvPr>
        </p:nvSpPr>
        <p:spPr/>
        <p:txBody>
          <a:bodyPr/>
          <a:lstStyle/>
          <a:p>
            <a:fld id="{2BB65842-E139-45A8-A0E0-9804EFBF5FBA}" type="datetimeFigureOut">
              <a:rPr lang="en-US" smtClean="0"/>
              <a:t>4/26/2025</a:t>
            </a:fld>
            <a:endParaRPr lang="en-US"/>
          </a:p>
        </p:txBody>
      </p:sp>
      <p:sp>
        <p:nvSpPr>
          <p:cNvPr id="6" name="Footer Placeholder 5">
            <a:extLst>
              <a:ext uri="{FF2B5EF4-FFF2-40B4-BE49-F238E27FC236}">
                <a16:creationId xmlns:a16="http://schemas.microsoft.com/office/drawing/2014/main" id="{7F112017-A7C8-074D-D9AB-39E73C9579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6F538-C96E-B81D-3B0A-66830CD54C20}"/>
              </a:ext>
            </a:extLst>
          </p:cNvPr>
          <p:cNvSpPr>
            <a:spLocks noGrp="1"/>
          </p:cNvSpPr>
          <p:nvPr>
            <p:ph type="sldNum" sz="quarter" idx="12"/>
          </p:nvPr>
        </p:nvSpPr>
        <p:spPr/>
        <p:txBody>
          <a:bodyPr/>
          <a:lstStyle/>
          <a:p>
            <a:fld id="{60720615-88EF-419D-A2F8-B2FD8F96A2DB}" type="slidenum">
              <a:rPr lang="en-US" smtClean="0"/>
              <a:t>‹#›</a:t>
            </a:fld>
            <a:endParaRPr lang="en-US"/>
          </a:p>
        </p:txBody>
      </p:sp>
    </p:spTree>
    <p:extLst>
      <p:ext uri="{BB962C8B-B14F-4D97-AF65-F5344CB8AC3E}">
        <p14:creationId xmlns:p14="http://schemas.microsoft.com/office/powerpoint/2010/main" val="306641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05B460-E4C0-711A-2A61-96FDFBFDB0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ADDFAB-7D52-787C-C286-3336A9117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1B321-0742-F6F1-BB32-57CAA19F7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B65842-E139-45A8-A0E0-9804EFBF5FBA}" type="datetimeFigureOut">
              <a:rPr lang="en-US" smtClean="0"/>
              <a:t>4/26/2025</a:t>
            </a:fld>
            <a:endParaRPr lang="en-US"/>
          </a:p>
        </p:txBody>
      </p:sp>
      <p:sp>
        <p:nvSpPr>
          <p:cNvPr id="5" name="Footer Placeholder 4">
            <a:extLst>
              <a:ext uri="{FF2B5EF4-FFF2-40B4-BE49-F238E27FC236}">
                <a16:creationId xmlns:a16="http://schemas.microsoft.com/office/drawing/2014/main" id="{44FDAEA2-9298-FC3A-2A63-C611C5902F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9118865-BB8B-8CF8-DF46-AD4A19727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720615-88EF-419D-A2F8-B2FD8F96A2DB}" type="slidenum">
              <a:rPr lang="en-US" smtClean="0"/>
              <a:t>‹#›</a:t>
            </a:fld>
            <a:endParaRPr lang="en-US"/>
          </a:p>
        </p:txBody>
      </p:sp>
    </p:spTree>
    <p:extLst>
      <p:ext uri="{BB962C8B-B14F-4D97-AF65-F5344CB8AC3E}">
        <p14:creationId xmlns:p14="http://schemas.microsoft.com/office/powerpoint/2010/main" val="272076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7E98-F6A8-799D-2A43-D04596A8393D}"/>
              </a:ext>
            </a:extLst>
          </p:cNvPr>
          <p:cNvSpPr>
            <a:spLocks noGrp="1"/>
          </p:cNvSpPr>
          <p:nvPr>
            <p:ph type="ctrTitle"/>
          </p:nvPr>
        </p:nvSpPr>
        <p:spPr/>
        <p:txBody>
          <a:bodyPr/>
          <a:lstStyle/>
          <a:p>
            <a:r>
              <a:rPr lang="en-US">
                <a:solidFill>
                  <a:srgbClr val="FFFFFF"/>
                </a:solidFill>
              </a:rPr>
              <a:t>Deep Learning for Enhanced Trading Signal Generation</a:t>
            </a:r>
          </a:p>
        </p:txBody>
      </p:sp>
      <p:sp>
        <p:nvSpPr>
          <p:cNvPr id="3" name="Subtitle 2">
            <a:extLst>
              <a:ext uri="{FF2B5EF4-FFF2-40B4-BE49-F238E27FC236}">
                <a16:creationId xmlns:a16="http://schemas.microsoft.com/office/drawing/2014/main" id="{97B9704C-5370-AFD6-16E7-58742DA1F51C}"/>
              </a:ext>
            </a:extLst>
          </p:cNvPr>
          <p:cNvSpPr>
            <a:spLocks noGrp="1"/>
          </p:cNvSpPr>
          <p:nvPr>
            <p:ph type="subTitle" idx="1"/>
          </p:nvPr>
        </p:nvSpPr>
        <p:spPr/>
        <p:txBody>
          <a:bodyPr/>
          <a:lstStyle/>
          <a:p>
            <a:r>
              <a:rPr lang="en-US">
                <a:solidFill>
                  <a:srgbClr val="FFFFFF"/>
                </a:solidFill>
              </a:rPr>
              <a:t>A Hybrid CNN-BiLSTM Model with Attention Mechanism for Stock Market Prediction and Trading Signal Generation</a:t>
            </a:r>
          </a:p>
        </p:txBody>
      </p:sp>
      <p:sp>
        <p:nvSpPr>
          <p:cNvPr id="4" name="TextBox 3">
            <a:extLst>
              <a:ext uri="{FF2B5EF4-FFF2-40B4-BE49-F238E27FC236}">
                <a16:creationId xmlns:a16="http://schemas.microsoft.com/office/drawing/2014/main" id="{D88B64E1-CCB8-02B4-E1C4-77C4277D2229}"/>
              </a:ext>
            </a:extLst>
          </p:cNvPr>
          <p:cNvSpPr txBox="1"/>
          <p:nvPr/>
        </p:nvSpPr>
        <p:spPr>
          <a:xfrm>
            <a:off x="1270000" y="4064000"/>
            <a:ext cx="6350000" cy="1077218"/>
          </a:xfrm>
          <a:prstGeom prst="rect">
            <a:avLst/>
          </a:prstGeom>
          <a:noFill/>
        </p:spPr>
        <p:txBody>
          <a:bodyPr vert="horz" rtlCol="0">
            <a:spAutoFit/>
          </a:bodyPr>
          <a:lstStyle/>
          <a:p>
            <a:r>
              <a:rPr lang="en-US" sz="1600">
                <a:solidFill>
                  <a:srgbClr val="FFFFFF"/>
                </a:solidFill>
              </a:rPr>
              <a:t>Biniam Abebe</a:t>
            </a:r>
          </a:p>
          <a:p>
            <a:r>
              <a:rPr lang="en-US" sz="1600">
                <a:solidFill>
                  <a:srgbClr val="FFFFFF"/>
                </a:solidFill>
              </a:rPr>
              <a:t>University of North Texas</a:t>
            </a:r>
          </a:p>
          <a:p>
            <a:r>
              <a:rPr lang="en-US" sz="1600">
                <a:solidFill>
                  <a:srgbClr val="FFFFFF"/>
                </a:solidFill>
              </a:rPr>
              <a:t>Advanced Data Analytics - ADTA 5900 Capstone</a:t>
            </a:r>
          </a:p>
          <a:p>
            <a:r>
              <a:rPr lang="en-US" sz="1600">
                <a:solidFill>
                  <a:srgbClr val="FFFFFF"/>
                </a:solidFill>
              </a:rPr>
              <a:t>April 26, 2025</a:t>
            </a:r>
          </a:p>
        </p:txBody>
      </p:sp>
    </p:spTree>
    <p:extLst>
      <p:ext uri="{BB962C8B-B14F-4D97-AF65-F5344CB8AC3E}">
        <p14:creationId xmlns:p14="http://schemas.microsoft.com/office/powerpoint/2010/main" val="74909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1D97-DD92-53C2-F7FE-8BF4A90E6231}"/>
              </a:ext>
            </a:extLst>
          </p:cNvPr>
          <p:cNvSpPr>
            <a:spLocks noGrp="1"/>
          </p:cNvSpPr>
          <p:nvPr>
            <p:ph type="title"/>
          </p:nvPr>
        </p:nvSpPr>
        <p:spPr/>
        <p:txBody>
          <a:bodyPr/>
          <a:lstStyle/>
          <a:p>
            <a:r>
              <a:rPr lang="en-US"/>
              <a:t>Experimental Results</a:t>
            </a:r>
          </a:p>
        </p:txBody>
      </p:sp>
      <p:sp>
        <p:nvSpPr>
          <p:cNvPr id="3" name="Text Placeholder 2">
            <a:extLst>
              <a:ext uri="{FF2B5EF4-FFF2-40B4-BE49-F238E27FC236}">
                <a16:creationId xmlns:a16="http://schemas.microsoft.com/office/drawing/2014/main" id="{98164FBB-60B3-CE25-B8A4-736BED2E8F2A}"/>
              </a:ext>
            </a:extLst>
          </p:cNvPr>
          <p:cNvSpPr>
            <a:spLocks noGrp="1"/>
          </p:cNvSpPr>
          <p:nvPr>
            <p:ph type="body" idx="1"/>
          </p:nvPr>
        </p:nvSpPr>
        <p:spPr/>
        <p:txBody>
          <a:bodyPr>
            <a:normAutofit fontScale="92500" lnSpcReduction="20000"/>
          </a:bodyPr>
          <a:lstStyle/>
          <a:p>
            <a:r>
              <a:rPr lang="en-US"/>
              <a:t>• Top performer: Walmart (WMT) - 48.18% return, 72.73% win rate, 3.38% maximum drawdown</a:t>
            </a:r>
          </a:p>
          <a:p>
            <a:r>
              <a:rPr lang="en-US"/>
              <a:t>• Strong performers: Mastercard (MA) - 19.45% risk-adjusted return, 50% win rate</a:t>
            </a:r>
          </a:p>
          <a:p>
            <a:r>
              <a:rPr lang="en-US"/>
              <a:t>• Portfolio average across all stocks: 15.4% return, 1.85 Sharpe ratio, 58.6% win rate</a:t>
            </a:r>
          </a:p>
          <a:p>
            <a:r>
              <a:rPr lang="en-US"/>
              <a:t>• Risk management effectiveness: Maximum drawdowns &lt; 5% for top performers</a:t>
            </a:r>
          </a:p>
          <a:p>
            <a:r>
              <a:rPr lang="en-US"/>
              <a:t>• Market condition sensitivity: Better performance in stable market environments</a:t>
            </a:r>
          </a:p>
          <a:p>
            <a:r>
              <a:rPr lang="en-US"/>
              <a:t>• Trading frequency finding: Selective trading (10-15 trades) outperformed high-frequency trading (40+ trades)</a:t>
            </a:r>
          </a:p>
        </p:txBody>
      </p:sp>
      <p:sp>
        <p:nvSpPr>
          <p:cNvPr id="4" name="TextBox 3">
            <a:extLst>
              <a:ext uri="{FF2B5EF4-FFF2-40B4-BE49-F238E27FC236}">
                <a16:creationId xmlns:a16="http://schemas.microsoft.com/office/drawing/2014/main" id="{590BAA0F-B805-5EA1-9D64-8FF0363EAD47}"/>
              </a:ext>
            </a:extLst>
          </p:cNvPr>
          <p:cNvSpPr txBox="1"/>
          <p:nvPr/>
        </p:nvSpPr>
        <p:spPr>
          <a:xfrm>
            <a:off x="1270000" y="4318000"/>
            <a:ext cx="6350000" cy="369332"/>
          </a:xfrm>
          <a:prstGeom prst="rect">
            <a:avLst/>
          </a:prstGeom>
          <a:noFill/>
        </p:spPr>
        <p:txBody>
          <a:bodyPr vert="horz" rtlCol="0">
            <a:spAutoFit/>
          </a:bodyPr>
          <a:lstStyle/>
          <a:p>
            <a:pPr algn="ctr"/>
            <a:r>
              <a:rPr lang="en-US" i="1">
                <a:solidFill>
                  <a:srgbClr val="808080"/>
                </a:solidFill>
              </a:rPr>
              <a:t>[Performance Metrics Heatmap]</a:t>
            </a:r>
          </a:p>
        </p:txBody>
      </p:sp>
      <p:sp>
        <p:nvSpPr>
          <p:cNvPr id="5" name="Slide Number Placeholder 4">
            <a:extLst>
              <a:ext uri="{FF2B5EF4-FFF2-40B4-BE49-F238E27FC236}">
                <a16:creationId xmlns:a16="http://schemas.microsoft.com/office/drawing/2014/main" id="{7A0CDBBF-CCEA-1856-2652-51349328C175}"/>
              </a:ext>
            </a:extLst>
          </p:cNvPr>
          <p:cNvSpPr>
            <a:spLocks noGrp="1"/>
          </p:cNvSpPr>
          <p:nvPr>
            <p:ph type="sldNum" sz="quarter" idx="12"/>
          </p:nvPr>
        </p:nvSpPr>
        <p:spPr/>
        <p:txBody>
          <a:bodyPr/>
          <a:lstStyle/>
          <a:p>
            <a:fld id="{60720615-88EF-419D-A2F8-B2FD8F96A2DB}" type="slidenum">
              <a:rPr lang="en-US" smtClean="0"/>
              <a:t>10</a:t>
            </a:fld>
            <a:endParaRPr lang="en-US"/>
          </a:p>
        </p:txBody>
      </p:sp>
    </p:spTree>
    <p:extLst>
      <p:ext uri="{BB962C8B-B14F-4D97-AF65-F5344CB8AC3E}">
        <p14:creationId xmlns:p14="http://schemas.microsoft.com/office/powerpoint/2010/main" val="280981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14C4-8340-26D4-EB9E-AB502744FD2C}"/>
              </a:ext>
            </a:extLst>
          </p:cNvPr>
          <p:cNvSpPr>
            <a:spLocks noGrp="1"/>
          </p:cNvSpPr>
          <p:nvPr>
            <p:ph type="title"/>
          </p:nvPr>
        </p:nvSpPr>
        <p:spPr/>
        <p:txBody>
          <a:bodyPr/>
          <a:lstStyle/>
          <a:p>
            <a:r>
              <a:rPr lang="en-US"/>
              <a:t>Performance Analysis</a:t>
            </a:r>
          </a:p>
        </p:txBody>
      </p:sp>
      <p:sp>
        <p:nvSpPr>
          <p:cNvPr id="3" name="Text Placeholder 2">
            <a:extLst>
              <a:ext uri="{FF2B5EF4-FFF2-40B4-BE49-F238E27FC236}">
                <a16:creationId xmlns:a16="http://schemas.microsoft.com/office/drawing/2014/main" id="{E69FAF49-4A19-D03C-9770-85463545A691}"/>
              </a:ext>
            </a:extLst>
          </p:cNvPr>
          <p:cNvSpPr>
            <a:spLocks noGrp="1"/>
          </p:cNvSpPr>
          <p:nvPr>
            <p:ph type="body" idx="1"/>
          </p:nvPr>
        </p:nvSpPr>
        <p:spPr/>
        <p:txBody>
          <a:bodyPr>
            <a:normAutofit fontScale="85000" lnSpcReduction="20000"/>
          </a:bodyPr>
          <a:lstStyle/>
          <a:p>
            <a:r>
              <a:rPr lang="en-US"/>
              <a:t>• Comparative analysis: Strategy outperformed baseline by 12.3% while maintaining lower volatility</a:t>
            </a:r>
          </a:p>
          <a:p>
            <a:r>
              <a:rPr lang="en-US"/>
              <a:t>• Stock category analysis: Large-cap retail (WMT) and financial (MA, JPM) sectors showed strongest performance</a:t>
            </a:r>
          </a:p>
          <a:p>
            <a:r>
              <a:rPr lang="en-US"/>
              <a:t>• Technology sector challenges: High-volatility stocks like NVIDIA showed mixed results (-21.65% return, 31.82% win rate)</a:t>
            </a:r>
          </a:p>
          <a:p>
            <a:r>
              <a:rPr lang="en-US"/>
              <a:t>• Trading frequency impact: Negative correlation between trade frequency and performance (NVDA: 44 trades, -21.65% return vs. WMT: 11 trades, 48.18% return)</a:t>
            </a:r>
          </a:p>
          <a:p>
            <a:r>
              <a:rPr lang="en-US"/>
              <a:t>• Win rate correlation: Strong positive relationship between win rate and total return (R² = 0.78)</a:t>
            </a:r>
          </a:p>
          <a:p>
            <a:r>
              <a:rPr lang="en-US"/>
              <a:t>• Risk-return profile: Top performers maintained exceptional risk-adjusted returns (Sharpe ratios &gt; 2.0)</a:t>
            </a:r>
          </a:p>
        </p:txBody>
      </p:sp>
      <p:sp>
        <p:nvSpPr>
          <p:cNvPr id="4" name="TextBox 3">
            <a:extLst>
              <a:ext uri="{FF2B5EF4-FFF2-40B4-BE49-F238E27FC236}">
                <a16:creationId xmlns:a16="http://schemas.microsoft.com/office/drawing/2014/main" id="{A44EDDB3-23A9-CE80-F85F-AE9639D4A3D5}"/>
              </a:ext>
            </a:extLst>
          </p:cNvPr>
          <p:cNvSpPr txBox="1"/>
          <p:nvPr/>
        </p:nvSpPr>
        <p:spPr>
          <a:xfrm>
            <a:off x="1270000" y="4318000"/>
            <a:ext cx="6350000" cy="369332"/>
          </a:xfrm>
          <a:prstGeom prst="rect">
            <a:avLst/>
          </a:prstGeom>
          <a:noFill/>
        </p:spPr>
        <p:txBody>
          <a:bodyPr vert="horz" rtlCol="0">
            <a:spAutoFit/>
          </a:bodyPr>
          <a:lstStyle/>
          <a:p>
            <a:pPr algn="ctr"/>
            <a:r>
              <a:rPr lang="en-US" i="1">
                <a:solidFill>
                  <a:srgbClr val="808080"/>
                </a:solidFill>
              </a:rPr>
              <a:t>[Scatter Plot: Win Rate vs. Total Return]</a:t>
            </a:r>
          </a:p>
        </p:txBody>
      </p:sp>
      <p:sp>
        <p:nvSpPr>
          <p:cNvPr id="5" name="Slide Number Placeholder 4">
            <a:extLst>
              <a:ext uri="{FF2B5EF4-FFF2-40B4-BE49-F238E27FC236}">
                <a16:creationId xmlns:a16="http://schemas.microsoft.com/office/drawing/2014/main" id="{328BD34E-35A6-6895-D303-5DB1BB11D144}"/>
              </a:ext>
            </a:extLst>
          </p:cNvPr>
          <p:cNvSpPr>
            <a:spLocks noGrp="1"/>
          </p:cNvSpPr>
          <p:nvPr>
            <p:ph type="sldNum" sz="quarter" idx="12"/>
          </p:nvPr>
        </p:nvSpPr>
        <p:spPr/>
        <p:txBody>
          <a:bodyPr/>
          <a:lstStyle/>
          <a:p>
            <a:fld id="{60720615-88EF-419D-A2F8-B2FD8F96A2DB}" type="slidenum">
              <a:rPr lang="en-US" smtClean="0"/>
              <a:t>11</a:t>
            </a:fld>
            <a:endParaRPr lang="en-US"/>
          </a:p>
        </p:txBody>
      </p:sp>
    </p:spTree>
    <p:extLst>
      <p:ext uri="{BB962C8B-B14F-4D97-AF65-F5344CB8AC3E}">
        <p14:creationId xmlns:p14="http://schemas.microsoft.com/office/powerpoint/2010/main" val="3761728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2445-DBFA-5B6A-35C8-09F8C5EC71D2}"/>
              </a:ext>
            </a:extLst>
          </p:cNvPr>
          <p:cNvSpPr>
            <a:spLocks noGrp="1"/>
          </p:cNvSpPr>
          <p:nvPr>
            <p:ph type="title"/>
          </p:nvPr>
        </p:nvSpPr>
        <p:spPr/>
        <p:txBody>
          <a:bodyPr/>
          <a:lstStyle/>
          <a:p>
            <a:r>
              <a:rPr lang="en-US"/>
              <a:t>Key Findings &amp; Implementation Insights</a:t>
            </a:r>
          </a:p>
        </p:txBody>
      </p:sp>
      <p:sp>
        <p:nvSpPr>
          <p:cNvPr id="3" name="Text Placeholder 2">
            <a:extLst>
              <a:ext uri="{FF2B5EF4-FFF2-40B4-BE49-F238E27FC236}">
                <a16:creationId xmlns:a16="http://schemas.microsoft.com/office/drawing/2014/main" id="{A73E8A00-8291-914D-9310-45855EF75364}"/>
              </a:ext>
            </a:extLst>
          </p:cNvPr>
          <p:cNvSpPr>
            <a:spLocks noGrp="1"/>
          </p:cNvSpPr>
          <p:nvPr>
            <p:ph type="body" idx="1"/>
          </p:nvPr>
        </p:nvSpPr>
        <p:spPr/>
        <p:txBody>
          <a:bodyPr>
            <a:normAutofit fontScale="92500" lnSpcReduction="20000"/>
          </a:bodyPr>
          <a:lstStyle/>
          <a:p>
            <a:r>
              <a:rPr lang="en-US"/>
              <a:t>• Trading Frequency: Quality over quantity - selective trading (10-15 trades) significantly outperforms high-frequency trading</a:t>
            </a:r>
          </a:p>
          <a:p>
            <a:r>
              <a:rPr lang="en-US"/>
              <a:t>• Stock Selection: Large-cap stability (WMT, MA, JPM) delivers consistent performance compared to volatile tech stocks</a:t>
            </a:r>
          </a:p>
          <a:p>
            <a:r>
              <a:rPr lang="en-US"/>
              <a:t>• Attention Mechanism: Successfully identifies the most important temporal patterns and market regime shifts</a:t>
            </a:r>
          </a:p>
          <a:p>
            <a:r>
              <a:rPr lang="en-US"/>
              <a:t>• SMOTE Balancing: Dramatically improves model's ability to identify profitable trading opportunities</a:t>
            </a:r>
          </a:p>
          <a:p>
            <a:r>
              <a:rPr lang="en-US"/>
              <a:t>• Risk Management: Confidence-based position sizing and adaptive stop-losses maintain low drawdowns</a:t>
            </a:r>
          </a:p>
          <a:p>
            <a:r>
              <a:rPr lang="en-US"/>
              <a:t>• Technical Confirmation: Integration of model predictions with technical indicators produces robust trading signals</a:t>
            </a:r>
          </a:p>
        </p:txBody>
      </p:sp>
      <p:sp>
        <p:nvSpPr>
          <p:cNvPr id="4" name="TextBox 3">
            <a:extLst>
              <a:ext uri="{FF2B5EF4-FFF2-40B4-BE49-F238E27FC236}">
                <a16:creationId xmlns:a16="http://schemas.microsoft.com/office/drawing/2014/main" id="{892A20D3-365A-BCE8-A389-C93ADC587E92}"/>
              </a:ext>
            </a:extLst>
          </p:cNvPr>
          <p:cNvSpPr txBox="1"/>
          <p:nvPr/>
        </p:nvSpPr>
        <p:spPr>
          <a:xfrm>
            <a:off x="1270000" y="4318000"/>
            <a:ext cx="6350000" cy="369332"/>
          </a:xfrm>
          <a:prstGeom prst="rect">
            <a:avLst/>
          </a:prstGeom>
          <a:noFill/>
        </p:spPr>
        <p:txBody>
          <a:bodyPr vert="horz" rtlCol="0">
            <a:spAutoFit/>
          </a:bodyPr>
          <a:lstStyle/>
          <a:p>
            <a:pPr algn="ctr"/>
            <a:r>
              <a:rPr lang="en-US" i="1">
                <a:solidFill>
                  <a:srgbClr val="808080"/>
                </a:solidFill>
              </a:rPr>
              <a:t>[Cumulative Return Comparison for WMT]</a:t>
            </a:r>
          </a:p>
        </p:txBody>
      </p:sp>
      <p:sp>
        <p:nvSpPr>
          <p:cNvPr id="5" name="Slide Number Placeholder 4">
            <a:extLst>
              <a:ext uri="{FF2B5EF4-FFF2-40B4-BE49-F238E27FC236}">
                <a16:creationId xmlns:a16="http://schemas.microsoft.com/office/drawing/2014/main" id="{0535471E-ED06-C655-233D-F809CDE60A2F}"/>
              </a:ext>
            </a:extLst>
          </p:cNvPr>
          <p:cNvSpPr>
            <a:spLocks noGrp="1"/>
          </p:cNvSpPr>
          <p:nvPr>
            <p:ph type="sldNum" sz="quarter" idx="12"/>
          </p:nvPr>
        </p:nvSpPr>
        <p:spPr/>
        <p:txBody>
          <a:bodyPr/>
          <a:lstStyle/>
          <a:p>
            <a:fld id="{60720615-88EF-419D-A2F8-B2FD8F96A2DB}" type="slidenum">
              <a:rPr lang="en-US" smtClean="0"/>
              <a:t>12</a:t>
            </a:fld>
            <a:endParaRPr lang="en-US"/>
          </a:p>
        </p:txBody>
      </p:sp>
    </p:spTree>
    <p:extLst>
      <p:ext uri="{BB962C8B-B14F-4D97-AF65-F5344CB8AC3E}">
        <p14:creationId xmlns:p14="http://schemas.microsoft.com/office/powerpoint/2010/main" val="3897776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FD8F-3AB8-3F78-E31F-C27F00563A28}"/>
              </a:ext>
            </a:extLst>
          </p:cNvPr>
          <p:cNvSpPr>
            <a:spLocks noGrp="1"/>
          </p:cNvSpPr>
          <p:nvPr>
            <p:ph type="title"/>
          </p:nvPr>
        </p:nvSpPr>
        <p:spPr/>
        <p:txBody>
          <a:bodyPr/>
          <a:lstStyle/>
          <a:p>
            <a:r>
              <a:rPr lang="en-US"/>
              <a:t>Limitations &amp; Future Research</a:t>
            </a:r>
          </a:p>
        </p:txBody>
      </p:sp>
      <p:sp>
        <p:nvSpPr>
          <p:cNvPr id="3" name="Text Placeholder 2">
            <a:extLst>
              <a:ext uri="{FF2B5EF4-FFF2-40B4-BE49-F238E27FC236}">
                <a16:creationId xmlns:a16="http://schemas.microsoft.com/office/drawing/2014/main" id="{8FAD2995-D66B-CE1C-B344-9259A51120EE}"/>
              </a:ext>
            </a:extLst>
          </p:cNvPr>
          <p:cNvSpPr>
            <a:spLocks noGrp="1"/>
          </p:cNvSpPr>
          <p:nvPr>
            <p:ph type="body" idx="1"/>
          </p:nvPr>
        </p:nvSpPr>
        <p:spPr/>
        <p:txBody>
          <a:bodyPr>
            <a:normAutofit fontScale="85000" lnSpcReduction="10000"/>
          </a:bodyPr>
          <a:lstStyle/>
          <a:p>
            <a:r>
              <a:rPr lang="en-US"/>
              <a:t>• Market Condition Sensitivity: Variable performance across different market regimes</a:t>
            </a:r>
          </a:p>
          <a:p>
            <a:r>
              <a:rPr lang="en-US"/>
              <a:t>• Model Complexity: Potential overfitting in certain market conditions requiring regular recalibration</a:t>
            </a:r>
          </a:p>
          <a:p>
            <a:r>
              <a:rPr lang="en-US"/>
              <a:t>• Volatility Challenges: Limited effectiveness in high-volatility stocks and extreme market conditions</a:t>
            </a:r>
          </a:p>
          <a:p>
            <a:r>
              <a:rPr lang="en-US"/>
              <a:t>• Trading Volume Constraints: Some stocks show insufficient trading activity for reliable signal generation</a:t>
            </a:r>
          </a:p>
          <a:p>
            <a:r>
              <a:rPr lang="en-US"/>
              <a:t>• Risk Management Trade-offs: Balance between return potential and risk control</a:t>
            </a:r>
          </a:p>
          <a:p>
            <a:r>
              <a:rPr lang="en-US"/>
              <a:t>• Future Research Directions: Enhanced market regime detection, adaptive parameter optimization, additional data sources (sentiment, alternative data)</a:t>
            </a:r>
          </a:p>
        </p:txBody>
      </p:sp>
      <p:sp>
        <p:nvSpPr>
          <p:cNvPr id="4" name="TextBox 3">
            <a:extLst>
              <a:ext uri="{FF2B5EF4-FFF2-40B4-BE49-F238E27FC236}">
                <a16:creationId xmlns:a16="http://schemas.microsoft.com/office/drawing/2014/main" id="{EE55401C-D205-F809-F7E4-92102764ED49}"/>
              </a:ext>
            </a:extLst>
          </p:cNvPr>
          <p:cNvSpPr txBox="1"/>
          <p:nvPr/>
        </p:nvSpPr>
        <p:spPr>
          <a:xfrm>
            <a:off x="1270000" y="4318000"/>
            <a:ext cx="6350000" cy="369332"/>
          </a:xfrm>
          <a:prstGeom prst="rect">
            <a:avLst/>
          </a:prstGeom>
          <a:noFill/>
        </p:spPr>
        <p:txBody>
          <a:bodyPr vert="horz" rtlCol="0">
            <a:spAutoFit/>
          </a:bodyPr>
          <a:lstStyle/>
          <a:p>
            <a:pPr algn="ctr"/>
            <a:r>
              <a:rPr lang="en-US" i="1">
                <a:solidFill>
                  <a:srgbClr val="808080"/>
                </a:solidFill>
              </a:rPr>
              <a:t>[Performance Variation Across Market Regimes]</a:t>
            </a:r>
          </a:p>
        </p:txBody>
      </p:sp>
      <p:sp>
        <p:nvSpPr>
          <p:cNvPr id="5" name="Slide Number Placeholder 4">
            <a:extLst>
              <a:ext uri="{FF2B5EF4-FFF2-40B4-BE49-F238E27FC236}">
                <a16:creationId xmlns:a16="http://schemas.microsoft.com/office/drawing/2014/main" id="{35D7160E-FDC2-CF90-CE07-E175FDB532A6}"/>
              </a:ext>
            </a:extLst>
          </p:cNvPr>
          <p:cNvSpPr>
            <a:spLocks noGrp="1"/>
          </p:cNvSpPr>
          <p:nvPr>
            <p:ph type="sldNum" sz="quarter" idx="12"/>
          </p:nvPr>
        </p:nvSpPr>
        <p:spPr/>
        <p:txBody>
          <a:bodyPr/>
          <a:lstStyle/>
          <a:p>
            <a:fld id="{60720615-88EF-419D-A2F8-B2FD8F96A2DB}" type="slidenum">
              <a:rPr lang="en-US" smtClean="0"/>
              <a:t>13</a:t>
            </a:fld>
            <a:endParaRPr lang="en-US"/>
          </a:p>
        </p:txBody>
      </p:sp>
    </p:spTree>
    <p:extLst>
      <p:ext uri="{BB962C8B-B14F-4D97-AF65-F5344CB8AC3E}">
        <p14:creationId xmlns:p14="http://schemas.microsoft.com/office/powerpoint/2010/main" val="151876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6E79-2625-0BFF-DFDA-82ABB9D661A8}"/>
              </a:ext>
            </a:extLst>
          </p:cNvPr>
          <p:cNvSpPr>
            <a:spLocks noGrp="1"/>
          </p:cNvSpPr>
          <p:nvPr>
            <p:ph type="title"/>
          </p:nvPr>
        </p:nvSpPr>
        <p:spPr/>
        <p:txBody>
          <a:bodyPr/>
          <a:lstStyle/>
          <a:p>
            <a:r>
              <a:rPr lang="en-US"/>
              <a:t>Conclusion &amp; Recommendations</a:t>
            </a:r>
          </a:p>
        </p:txBody>
      </p:sp>
      <p:sp>
        <p:nvSpPr>
          <p:cNvPr id="3" name="Text Placeholder 2">
            <a:extLst>
              <a:ext uri="{FF2B5EF4-FFF2-40B4-BE49-F238E27FC236}">
                <a16:creationId xmlns:a16="http://schemas.microsoft.com/office/drawing/2014/main" id="{22F49788-F8AE-5011-9E99-9E981A007BF1}"/>
              </a:ext>
            </a:extLst>
          </p:cNvPr>
          <p:cNvSpPr>
            <a:spLocks noGrp="1"/>
          </p:cNvSpPr>
          <p:nvPr>
            <p:ph type="body" idx="1"/>
          </p:nvPr>
        </p:nvSpPr>
        <p:spPr/>
        <p:txBody>
          <a:bodyPr>
            <a:normAutofit fontScale="85000" lnSpcReduction="20000"/>
          </a:bodyPr>
          <a:lstStyle/>
          <a:p>
            <a:r>
              <a:rPr lang="en-US"/>
              <a:t>• The hybrid CNN-BiLSTM model with attention mechanism demonstrates superior performance compared to traditional methods</a:t>
            </a:r>
          </a:p>
          <a:p>
            <a:r>
              <a:rPr lang="en-US"/>
              <a:t>• Best results achieved in stable, large-cap stocks (WMT: 48.18% return, 72.73% win rate, 3.38% maximum drawdown)</a:t>
            </a:r>
          </a:p>
          <a:p>
            <a:r>
              <a:rPr lang="en-US"/>
              <a:t>• Selective trading strategy (10-15 trades) with strong risk management consistently outperforms high-frequency approaches</a:t>
            </a:r>
          </a:p>
          <a:p>
            <a:r>
              <a:rPr lang="en-US"/>
              <a:t>• Integration of deep learning predictions with technical analysis indicators produces more robust trading signals</a:t>
            </a:r>
          </a:p>
          <a:p>
            <a:r>
              <a:rPr lang="en-US"/>
              <a:t>• SMOTE balancing technique successfully addresses class imbalance issues in trading signal generation</a:t>
            </a:r>
          </a:p>
          <a:p>
            <a:r>
              <a:rPr lang="en-US"/>
              <a:t>• Recommendations: Implement model with selective focus on stable large-cap stocks, emphasize quality over quantity in trade execution, maintain strict risk management protocols</a:t>
            </a:r>
          </a:p>
        </p:txBody>
      </p:sp>
      <p:sp>
        <p:nvSpPr>
          <p:cNvPr id="4" name="TextBox 3">
            <a:extLst>
              <a:ext uri="{FF2B5EF4-FFF2-40B4-BE49-F238E27FC236}">
                <a16:creationId xmlns:a16="http://schemas.microsoft.com/office/drawing/2014/main" id="{F48CD612-C82B-50A1-552C-9B666F4683D4}"/>
              </a:ext>
            </a:extLst>
          </p:cNvPr>
          <p:cNvSpPr txBox="1"/>
          <p:nvPr/>
        </p:nvSpPr>
        <p:spPr>
          <a:xfrm>
            <a:off x="1270000" y="4318000"/>
            <a:ext cx="6350000" cy="369332"/>
          </a:xfrm>
          <a:prstGeom prst="rect">
            <a:avLst/>
          </a:prstGeom>
          <a:noFill/>
        </p:spPr>
        <p:txBody>
          <a:bodyPr vert="horz" rtlCol="0">
            <a:spAutoFit/>
          </a:bodyPr>
          <a:lstStyle/>
          <a:p>
            <a:pPr algn="ctr"/>
            <a:r>
              <a:rPr lang="en-US" i="1">
                <a:solidFill>
                  <a:srgbClr val="808080"/>
                </a:solidFill>
              </a:rPr>
              <a:t>[Performance Dashboard Summary]</a:t>
            </a:r>
          </a:p>
        </p:txBody>
      </p:sp>
      <p:sp>
        <p:nvSpPr>
          <p:cNvPr id="5" name="Slide Number Placeholder 4">
            <a:extLst>
              <a:ext uri="{FF2B5EF4-FFF2-40B4-BE49-F238E27FC236}">
                <a16:creationId xmlns:a16="http://schemas.microsoft.com/office/drawing/2014/main" id="{FF1E2807-43B8-AF4E-FF8D-EC4241724988}"/>
              </a:ext>
            </a:extLst>
          </p:cNvPr>
          <p:cNvSpPr>
            <a:spLocks noGrp="1"/>
          </p:cNvSpPr>
          <p:nvPr>
            <p:ph type="sldNum" sz="quarter" idx="12"/>
          </p:nvPr>
        </p:nvSpPr>
        <p:spPr/>
        <p:txBody>
          <a:bodyPr/>
          <a:lstStyle/>
          <a:p>
            <a:fld id="{60720615-88EF-419D-A2F8-B2FD8F96A2DB}" type="slidenum">
              <a:rPr lang="en-US" smtClean="0"/>
              <a:t>14</a:t>
            </a:fld>
            <a:endParaRPr lang="en-US"/>
          </a:p>
        </p:txBody>
      </p:sp>
    </p:spTree>
    <p:extLst>
      <p:ext uri="{BB962C8B-B14F-4D97-AF65-F5344CB8AC3E}">
        <p14:creationId xmlns:p14="http://schemas.microsoft.com/office/powerpoint/2010/main" val="174494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EE2A-7FE1-E786-C8BF-B4893F152FC5}"/>
              </a:ext>
            </a:extLst>
          </p:cNvPr>
          <p:cNvSpPr>
            <a:spLocks noGrp="1"/>
          </p:cNvSpPr>
          <p:nvPr>
            <p:ph type="title"/>
          </p:nvPr>
        </p:nvSpPr>
        <p:spPr/>
        <p:txBody>
          <a:bodyPr/>
          <a:lstStyle/>
          <a:p>
            <a:r>
              <a:rPr lang="en-US"/>
              <a:t>References</a:t>
            </a:r>
          </a:p>
        </p:txBody>
      </p:sp>
      <p:sp>
        <p:nvSpPr>
          <p:cNvPr id="3" name="Text Placeholder 2">
            <a:extLst>
              <a:ext uri="{FF2B5EF4-FFF2-40B4-BE49-F238E27FC236}">
                <a16:creationId xmlns:a16="http://schemas.microsoft.com/office/drawing/2014/main" id="{EEB53EDD-20EA-7584-0FFD-B8890BC76226}"/>
              </a:ext>
            </a:extLst>
          </p:cNvPr>
          <p:cNvSpPr>
            <a:spLocks noGrp="1"/>
          </p:cNvSpPr>
          <p:nvPr>
            <p:ph type="body" idx="1"/>
          </p:nvPr>
        </p:nvSpPr>
        <p:spPr/>
        <p:txBody>
          <a:bodyPr>
            <a:normAutofit fontScale="92500" lnSpcReduction="10000"/>
          </a:bodyPr>
          <a:lstStyle/>
          <a:p>
            <a:r>
              <a:rPr lang="en-US"/>
              <a:t>• Huang, J., Chai, J., &amp; Cho, S. (2020). Deep learning in finance and banking: A literature review and classification.</a:t>
            </a:r>
          </a:p>
          <a:p>
            <a:r>
              <a:rPr lang="en-US"/>
              <a:t>• Shah, J., Vaidya, D., &amp; Shah, M. (2022). A comprehensive review of multiple hybrid deep learning approaches for stock prediction.</a:t>
            </a:r>
          </a:p>
          <a:p>
            <a:r>
              <a:rPr lang="en-US"/>
              <a:t>• Sezer, O. B., Gudelek, M. U., &amp; Ozbayoglu, A. M. (2020). Financial time series forecasting with deep learning: A systematic literature review.</a:t>
            </a:r>
          </a:p>
          <a:p>
            <a:r>
              <a:rPr lang="en-US"/>
              <a:t>• Wu, J. M.-T., Li, Z., Herencsar, N., Vo, B., &amp; Lin, J. C.-W. (2023). A graph-based CNN-LSTM stock price prediction algorithm with leading indicators.</a:t>
            </a:r>
          </a:p>
          <a:p>
            <a:r>
              <a:rPr lang="en-US"/>
              <a:t>• Saud, S. &amp; Shakya, S. (2024). Intelligent stock trading strategies using long short-term memory networks.</a:t>
            </a:r>
          </a:p>
        </p:txBody>
      </p:sp>
      <p:sp>
        <p:nvSpPr>
          <p:cNvPr id="4" name="Slide Number Placeholder 3">
            <a:extLst>
              <a:ext uri="{FF2B5EF4-FFF2-40B4-BE49-F238E27FC236}">
                <a16:creationId xmlns:a16="http://schemas.microsoft.com/office/drawing/2014/main" id="{3FBB5396-4F9A-65E3-50F1-5DF1BC00B326}"/>
              </a:ext>
            </a:extLst>
          </p:cNvPr>
          <p:cNvSpPr>
            <a:spLocks noGrp="1"/>
          </p:cNvSpPr>
          <p:nvPr>
            <p:ph type="sldNum" sz="quarter" idx="12"/>
          </p:nvPr>
        </p:nvSpPr>
        <p:spPr/>
        <p:txBody>
          <a:bodyPr/>
          <a:lstStyle/>
          <a:p>
            <a:fld id="{60720615-88EF-419D-A2F8-B2FD8F96A2DB}" type="slidenum">
              <a:rPr lang="en-US" smtClean="0"/>
              <a:t>15</a:t>
            </a:fld>
            <a:endParaRPr lang="en-US"/>
          </a:p>
        </p:txBody>
      </p:sp>
    </p:spTree>
    <p:extLst>
      <p:ext uri="{BB962C8B-B14F-4D97-AF65-F5344CB8AC3E}">
        <p14:creationId xmlns:p14="http://schemas.microsoft.com/office/powerpoint/2010/main" val="151437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2168-113F-8618-E016-8848D9979001}"/>
              </a:ext>
            </a:extLst>
          </p:cNvPr>
          <p:cNvSpPr>
            <a:spLocks noGrp="1"/>
          </p:cNvSpPr>
          <p:nvPr>
            <p:ph type="title"/>
          </p:nvPr>
        </p:nvSpPr>
        <p:spPr/>
        <p:txBody>
          <a:bodyPr/>
          <a:lstStyle/>
          <a:p>
            <a:r>
              <a:rPr lang="en-US"/>
              <a:t>Acknowledgments</a:t>
            </a:r>
          </a:p>
        </p:txBody>
      </p:sp>
      <p:sp>
        <p:nvSpPr>
          <p:cNvPr id="3" name="Text Placeholder 2">
            <a:extLst>
              <a:ext uri="{FF2B5EF4-FFF2-40B4-BE49-F238E27FC236}">
                <a16:creationId xmlns:a16="http://schemas.microsoft.com/office/drawing/2014/main" id="{30CE4D83-258A-AA3C-93D4-49FA44CBF455}"/>
              </a:ext>
            </a:extLst>
          </p:cNvPr>
          <p:cNvSpPr>
            <a:spLocks noGrp="1"/>
          </p:cNvSpPr>
          <p:nvPr>
            <p:ph type="body" idx="1"/>
          </p:nvPr>
        </p:nvSpPr>
        <p:spPr/>
        <p:txBody>
          <a:bodyPr/>
          <a:lstStyle/>
          <a:p>
            <a:r>
              <a:rPr lang="en-US"/>
              <a:t>• Dr. [Professor Name] - Project Advisor</a:t>
            </a:r>
          </a:p>
          <a:p>
            <a:r>
              <a:rPr lang="en-US"/>
              <a:t>• UNT Advanced Data Analytics Department</a:t>
            </a:r>
          </a:p>
          <a:p>
            <a:r>
              <a:rPr lang="en-US"/>
              <a:t>• AI Research Assistance: Claude 3.5 Sonnet (Anthropic), GitHub Copilot</a:t>
            </a:r>
          </a:p>
          <a:p>
            <a:r>
              <a:rPr lang="en-US"/>
              <a:t>• Data Sources: Yahoo Finance API, Alpha Vantage API</a:t>
            </a:r>
          </a:p>
        </p:txBody>
      </p:sp>
      <p:sp>
        <p:nvSpPr>
          <p:cNvPr id="4" name="Slide Number Placeholder 3">
            <a:extLst>
              <a:ext uri="{FF2B5EF4-FFF2-40B4-BE49-F238E27FC236}">
                <a16:creationId xmlns:a16="http://schemas.microsoft.com/office/drawing/2014/main" id="{567FC0AC-1F2E-5355-8E48-51F9C5F44AA1}"/>
              </a:ext>
            </a:extLst>
          </p:cNvPr>
          <p:cNvSpPr>
            <a:spLocks noGrp="1"/>
          </p:cNvSpPr>
          <p:nvPr>
            <p:ph type="sldNum" sz="quarter" idx="12"/>
          </p:nvPr>
        </p:nvSpPr>
        <p:spPr/>
        <p:txBody>
          <a:bodyPr/>
          <a:lstStyle/>
          <a:p>
            <a:fld id="{60720615-88EF-419D-A2F8-B2FD8F96A2DB}" type="slidenum">
              <a:rPr lang="en-US" smtClean="0"/>
              <a:t>16</a:t>
            </a:fld>
            <a:endParaRPr lang="en-US"/>
          </a:p>
        </p:txBody>
      </p:sp>
    </p:spTree>
    <p:extLst>
      <p:ext uri="{BB962C8B-B14F-4D97-AF65-F5344CB8AC3E}">
        <p14:creationId xmlns:p14="http://schemas.microsoft.com/office/powerpoint/2010/main" val="273817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7B6A-EB22-73ED-5C60-322B07D3417D}"/>
              </a:ext>
            </a:extLst>
          </p:cNvPr>
          <p:cNvSpPr>
            <a:spLocks noGrp="1"/>
          </p:cNvSpPr>
          <p:nvPr>
            <p:ph type="ctrTitle"/>
          </p:nvPr>
        </p:nvSpPr>
        <p:spPr/>
        <p:txBody>
          <a:bodyPr/>
          <a:lstStyle/>
          <a:p>
            <a:r>
              <a:rPr lang="en-US">
                <a:solidFill>
                  <a:srgbClr val="FFFFFF"/>
                </a:solidFill>
              </a:rPr>
              <a:t>Thank You &amp; Questions</a:t>
            </a:r>
          </a:p>
        </p:txBody>
      </p:sp>
      <p:sp>
        <p:nvSpPr>
          <p:cNvPr id="3" name="Subtitle 2">
            <a:extLst>
              <a:ext uri="{FF2B5EF4-FFF2-40B4-BE49-F238E27FC236}">
                <a16:creationId xmlns:a16="http://schemas.microsoft.com/office/drawing/2014/main" id="{555355A7-EE9B-1143-06CD-7CF50029AD50}"/>
              </a:ext>
            </a:extLst>
          </p:cNvPr>
          <p:cNvSpPr>
            <a:spLocks noGrp="1"/>
          </p:cNvSpPr>
          <p:nvPr>
            <p:ph type="subTitle" idx="1"/>
          </p:nvPr>
        </p:nvSpPr>
        <p:spPr/>
        <p:txBody>
          <a:bodyPr>
            <a:normAutofit fontScale="25000" lnSpcReduction="20000"/>
          </a:bodyPr>
          <a:lstStyle/>
          <a:p>
            <a:r>
              <a:rPr lang="en-US">
                <a:solidFill>
                  <a:srgbClr val="FFFFFF"/>
                </a:solidFill>
              </a:rPr>
              <a:t>Thank you for your attention!</a:t>
            </a:r>
          </a:p>
          <a:p>
            <a:endParaRPr lang="en-US">
              <a:solidFill>
                <a:srgbClr val="FFFFFF"/>
              </a:solidFill>
            </a:endParaRPr>
          </a:p>
          <a:p>
            <a:r>
              <a:rPr lang="en-US">
                <a:solidFill>
                  <a:srgbClr val="FFFFFF"/>
                </a:solidFill>
              </a:rPr>
              <a:t>Questions and Discussion</a:t>
            </a:r>
          </a:p>
          <a:p>
            <a:endParaRPr lang="en-US">
              <a:solidFill>
                <a:srgbClr val="FFFFFF"/>
              </a:solidFill>
            </a:endParaRPr>
          </a:p>
          <a:p>
            <a:r>
              <a:rPr lang="en-US">
                <a:solidFill>
                  <a:srgbClr val="FFFFFF"/>
                </a:solidFill>
              </a:rPr>
              <a:t>Contact Information:</a:t>
            </a:r>
          </a:p>
          <a:p>
            <a:r>
              <a:rPr lang="en-US">
                <a:solidFill>
                  <a:srgbClr val="FFFFFF"/>
                </a:solidFill>
              </a:rPr>
              <a:t>Biniam Abebe</a:t>
            </a:r>
          </a:p>
          <a:p>
            <a:r>
              <a:rPr lang="en-US">
                <a:solidFill>
                  <a:srgbClr val="FFFFFF"/>
                </a:solidFill>
              </a:rPr>
              <a:t>University of North Texas</a:t>
            </a:r>
          </a:p>
          <a:p>
            <a:r>
              <a:rPr lang="en-US">
                <a:solidFill>
                  <a:srgbClr val="FFFFFF"/>
                </a:solidFill>
              </a:rPr>
              <a:t>ADTA 5900 - Advanced Data Analytics Capstone</a:t>
            </a:r>
          </a:p>
          <a:p>
            <a:r>
              <a:rPr lang="en-US">
                <a:solidFill>
                  <a:srgbClr val="FFFFFF"/>
                </a:solidFill>
              </a:rPr>
              <a:t>Email: BiniamAbebe@my.unt.edu</a:t>
            </a:r>
          </a:p>
        </p:txBody>
      </p:sp>
    </p:spTree>
    <p:extLst>
      <p:ext uri="{BB962C8B-B14F-4D97-AF65-F5344CB8AC3E}">
        <p14:creationId xmlns:p14="http://schemas.microsoft.com/office/powerpoint/2010/main" val="388962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1EA9-5981-054E-F52D-3AE2CCE7F5FE}"/>
              </a:ext>
            </a:extLst>
          </p:cNvPr>
          <p:cNvSpPr>
            <a:spLocks noGrp="1"/>
          </p:cNvSpPr>
          <p:nvPr>
            <p:ph type="title"/>
          </p:nvPr>
        </p:nvSpPr>
        <p:spPr/>
        <p:txBody>
          <a:bodyPr/>
          <a:lstStyle/>
          <a:p>
            <a:r>
              <a:rPr lang="en-US"/>
              <a:t>Agenda</a:t>
            </a:r>
          </a:p>
        </p:txBody>
      </p:sp>
      <p:sp>
        <p:nvSpPr>
          <p:cNvPr id="3" name="Text Placeholder 2">
            <a:extLst>
              <a:ext uri="{FF2B5EF4-FFF2-40B4-BE49-F238E27FC236}">
                <a16:creationId xmlns:a16="http://schemas.microsoft.com/office/drawing/2014/main" id="{B1B0003C-A9FC-B57B-CC54-0531F81A4962}"/>
              </a:ext>
            </a:extLst>
          </p:cNvPr>
          <p:cNvSpPr>
            <a:spLocks noGrp="1"/>
          </p:cNvSpPr>
          <p:nvPr>
            <p:ph type="body" idx="1"/>
          </p:nvPr>
        </p:nvSpPr>
        <p:spPr/>
        <p:txBody>
          <a:bodyPr>
            <a:normAutofit fontScale="92500" lnSpcReduction="20000"/>
          </a:bodyPr>
          <a:lstStyle/>
          <a:p>
            <a:r>
              <a:rPr lang="en-US"/>
              <a:t> Introduction and Problem Statement</a:t>
            </a:r>
          </a:p>
          <a:p>
            <a:r>
              <a:rPr lang="en-US"/>
              <a:t> Research Objectives and Questions</a:t>
            </a:r>
          </a:p>
          <a:p>
            <a:r>
              <a:rPr lang="en-US"/>
              <a:t> Literature Review Highlights</a:t>
            </a:r>
          </a:p>
          <a:p>
            <a:r>
              <a:rPr lang="en-US"/>
              <a:t> Methodology and Data Description</a:t>
            </a:r>
          </a:p>
          <a:p>
            <a:r>
              <a:rPr lang="en-US"/>
              <a:t> Model Architecture and Implementation</a:t>
            </a:r>
          </a:p>
          <a:p>
            <a:r>
              <a:rPr lang="en-US"/>
              <a:t> Trading Strategy Development</a:t>
            </a:r>
          </a:p>
          <a:p>
            <a:r>
              <a:rPr lang="en-US"/>
              <a:t> Experimental Results and Performance Analysis</a:t>
            </a:r>
          </a:p>
          <a:p>
            <a:r>
              <a:rPr lang="en-US"/>
              <a:t> Key Findings and Implementation Insights</a:t>
            </a:r>
          </a:p>
          <a:p>
            <a:r>
              <a:rPr lang="en-US"/>
              <a:t> Limitations and Future Research</a:t>
            </a:r>
          </a:p>
          <a:p>
            <a:r>
              <a:rPr lang="en-US"/>
              <a:t> Conclusion and Recommendations</a:t>
            </a:r>
          </a:p>
        </p:txBody>
      </p:sp>
      <p:sp>
        <p:nvSpPr>
          <p:cNvPr id="4" name="Slide Number Placeholder 3">
            <a:extLst>
              <a:ext uri="{FF2B5EF4-FFF2-40B4-BE49-F238E27FC236}">
                <a16:creationId xmlns:a16="http://schemas.microsoft.com/office/drawing/2014/main" id="{FBE57228-689D-56CE-C4D9-E53CDB254663}"/>
              </a:ext>
            </a:extLst>
          </p:cNvPr>
          <p:cNvSpPr>
            <a:spLocks noGrp="1"/>
          </p:cNvSpPr>
          <p:nvPr>
            <p:ph type="sldNum" sz="quarter" idx="12"/>
          </p:nvPr>
        </p:nvSpPr>
        <p:spPr/>
        <p:txBody>
          <a:bodyPr/>
          <a:lstStyle/>
          <a:p>
            <a:fld id="{60720615-88EF-419D-A2F8-B2FD8F96A2DB}" type="slidenum">
              <a:rPr lang="en-US" smtClean="0"/>
              <a:t>2</a:t>
            </a:fld>
            <a:endParaRPr lang="en-US"/>
          </a:p>
        </p:txBody>
      </p:sp>
    </p:spTree>
    <p:extLst>
      <p:ext uri="{BB962C8B-B14F-4D97-AF65-F5344CB8AC3E}">
        <p14:creationId xmlns:p14="http://schemas.microsoft.com/office/powerpoint/2010/main" val="2793950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8226-A6BC-8896-CDF9-F4ECD598EF49}"/>
              </a:ext>
            </a:extLst>
          </p:cNvPr>
          <p:cNvSpPr>
            <a:spLocks noGrp="1"/>
          </p:cNvSpPr>
          <p:nvPr>
            <p:ph type="title"/>
          </p:nvPr>
        </p:nvSpPr>
        <p:spPr/>
        <p:txBody>
          <a:bodyPr/>
          <a:lstStyle/>
          <a:p>
            <a:r>
              <a:rPr lang="en-US"/>
              <a:t>Introduction &amp; Problem Statement</a:t>
            </a:r>
          </a:p>
        </p:txBody>
      </p:sp>
      <p:sp>
        <p:nvSpPr>
          <p:cNvPr id="3" name="Text Placeholder 2">
            <a:extLst>
              <a:ext uri="{FF2B5EF4-FFF2-40B4-BE49-F238E27FC236}">
                <a16:creationId xmlns:a16="http://schemas.microsoft.com/office/drawing/2014/main" id="{6C17DB0E-3592-335A-4843-834CD86EDE06}"/>
              </a:ext>
            </a:extLst>
          </p:cNvPr>
          <p:cNvSpPr>
            <a:spLocks noGrp="1"/>
          </p:cNvSpPr>
          <p:nvPr>
            <p:ph type="body" idx="1"/>
          </p:nvPr>
        </p:nvSpPr>
        <p:spPr/>
        <p:txBody>
          <a:bodyPr/>
          <a:lstStyle/>
          <a:p>
            <a:r>
              <a:rPr lang="en-US"/>
              <a:t>• Traditional technical analysis is subjective and prone to psychological biases</a:t>
            </a:r>
          </a:p>
          <a:p>
            <a:r>
              <a:rPr lang="en-US"/>
              <a:t>• Deep learning offers objective pattern recognition capabilities</a:t>
            </a:r>
          </a:p>
          <a:p>
            <a:r>
              <a:rPr lang="en-US"/>
              <a:t>• U.S. equity market: $7 trillion market cap with 60-70% algorithmic trading</a:t>
            </a:r>
          </a:p>
          <a:p>
            <a:r>
              <a:rPr lang="en-US"/>
              <a:t>• Proposed solution: Hybrid CNN-BiLSTM model for enhanced trading signal generation</a:t>
            </a:r>
          </a:p>
          <a:p>
            <a:r>
              <a:rPr lang="en-US"/>
              <a:t>• Focus on S&amp;P 500 stocks with comprehensive technical and fundamental indicators</a:t>
            </a:r>
          </a:p>
        </p:txBody>
      </p:sp>
      <p:sp>
        <p:nvSpPr>
          <p:cNvPr id="4" name="Slide Number Placeholder 3">
            <a:extLst>
              <a:ext uri="{FF2B5EF4-FFF2-40B4-BE49-F238E27FC236}">
                <a16:creationId xmlns:a16="http://schemas.microsoft.com/office/drawing/2014/main" id="{2A0ED8B4-A1C1-BC2A-51F5-D841649E24DB}"/>
              </a:ext>
            </a:extLst>
          </p:cNvPr>
          <p:cNvSpPr>
            <a:spLocks noGrp="1"/>
          </p:cNvSpPr>
          <p:nvPr>
            <p:ph type="sldNum" sz="quarter" idx="12"/>
          </p:nvPr>
        </p:nvSpPr>
        <p:spPr/>
        <p:txBody>
          <a:bodyPr/>
          <a:lstStyle/>
          <a:p>
            <a:fld id="{60720615-88EF-419D-A2F8-B2FD8F96A2DB}" type="slidenum">
              <a:rPr lang="en-US" smtClean="0"/>
              <a:t>3</a:t>
            </a:fld>
            <a:endParaRPr lang="en-US"/>
          </a:p>
        </p:txBody>
      </p:sp>
    </p:spTree>
    <p:extLst>
      <p:ext uri="{BB962C8B-B14F-4D97-AF65-F5344CB8AC3E}">
        <p14:creationId xmlns:p14="http://schemas.microsoft.com/office/powerpoint/2010/main" val="206819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CEBA-2847-50AB-01B4-BAF3E7A4D153}"/>
              </a:ext>
            </a:extLst>
          </p:cNvPr>
          <p:cNvSpPr>
            <a:spLocks noGrp="1"/>
          </p:cNvSpPr>
          <p:nvPr>
            <p:ph type="title"/>
          </p:nvPr>
        </p:nvSpPr>
        <p:spPr/>
        <p:txBody>
          <a:bodyPr/>
          <a:lstStyle/>
          <a:p>
            <a:r>
              <a:rPr lang="en-US"/>
              <a:t>Research Objectives &amp; Questions</a:t>
            </a:r>
          </a:p>
        </p:txBody>
      </p:sp>
      <p:sp>
        <p:nvSpPr>
          <p:cNvPr id="3" name="Text Placeholder 2">
            <a:extLst>
              <a:ext uri="{FF2B5EF4-FFF2-40B4-BE49-F238E27FC236}">
                <a16:creationId xmlns:a16="http://schemas.microsoft.com/office/drawing/2014/main" id="{EA84FCDF-7F96-FF82-1A23-BD5A98B7EDD4}"/>
              </a:ext>
            </a:extLst>
          </p:cNvPr>
          <p:cNvSpPr>
            <a:spLocks noGrp="1"/>
          </p:cNvSpPr>
          <p:nvPr>
            <p:ph type="body" idx="1"/>
          </p:nvPr>
        </p:nvSpPr>
        <p:spPr/>
        <p:txBody>
          <a:bodyPr>
            <a:normAutofit lnSpcReduction="10000"/>
          </a:bodyPr>
          <a:lstStyle/>
          <a:p>
            <a:r>
              <a:rPr lang="en-US"/>
              <a:t>• Primary objective: Develop and validate a hybrid deep learning model for stock market prediction and trading signal generation</a:t>
            </a:r>
          </a:p>
          <a:p>
            <a:r>
              <a:rPr lang="en-US"/>
              <a:t>• Research Question 1: How effective is a hybrid CNN-BiLSTM model compared to traditional technical analysis?</a:t>
            </a:r>
          </a:p>
          <a:p>
            <a:r>
              <a:rPr lang="en-US"/>
              <a:t>• Research Question 2: Can the hybrid model provide better trading signal reliability and profitability?</a:t>
            </a:r>
          </a:p>
          <a:p>
            <a:r>
              <a:rPr lang="en-US"/>
              <a:t>• Research Question 3: How do different market regimes affect model performance?</a:t>
            </a:r>
          </a:p>
          <a:p>
            <a:r>
              <a:rPr lang="en-US"/>
              <a:t>• Research Question 4: Can risk management be improved through deep learning predictions?</a:t>
            </a:r>
          </a:p>
        </p:txBody>
      </p:sp>
      <p:sp>
        <p:nvSpPr>
          <p:cNvPr id="4" name="Slide Number Placeholder 3">
            <a:extLst>
              <a:ext uri="{FF2B5EF4-FFF2-40B4-BE49-F238E27FC236}">
                <a16:creationId xmlns:a16="http://schemas.microsoft.com/office/drawing/2014/main" id="{7B8232ED-EF36-85E2-7394-442C7BC4B05A}"/>
              </a:ext>
            </a:extLst>
          </p:cNvPr>
          <p:cNvSpPr>
            <a:spLocks noGrp="1"/>
          </p:cNvSpPr>
          <p:nvPr>
            <p:ph type="sldNum" sz="quarter" idx="12"/>
          </p:nvPr>
        </p:nvSpPr>
        <p:spPr/>
        <p:txBody>
          <a:bodyPr/>
          <a:lstStyle/>
          <a:p>
            <a:fld id="{60720615-88EF-419D-A2F8-B2FD8F96A2DB}" type="slidenum">
              <a:rPr lang="en-US" smtClean="0"/>
              <a:t>4</a:t>
            </a:fld>
            <a:endParaRPr lang="en-US"/>
          </a:p>
        </p:txBody>
      </p:sp>
    </p:spTree>
    <p:extLst>
      <p:ext uri="{BB962C8B-B14F-4D97-AF65-F5344CB8AC3E}">
        <p14:creationId xmlns:p14="http://schemas.microsoft.com/office/powerpoint/2010/main" val="218531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499E-FBA6-23A7-457A-2E0300CA6634}"/>
              </a:ext>
            </a:extLst>
          </p:cNvPr>
          <p:cNvSpPr>
            <a:spLocks noGrp="1"/>
          </p:cNvSpPr>
          <p:nvPr>
            <p:ph type="title"/>
          </p:nvPr>
        </p:nvSpPr>
        <p:spPr/>
        <p:txBody>
          <a:bodyPr/>
          <a:lstStyle/>
          <a:p>
            <a:r>
              <a:rPr lang="en-US"/>
              <a:t>Literature Review Highlights</a:t>
            </a:r>
          </a:p>
        </p:txBody>
      </p:sp>
      <p:sp>
        <p:nvSpPr>
          <p:cNvPr id="3" name="Text Placeholder 2">
            <a:extLst>
              <a:ext uri="{FF2B5EF4-FFF2-40B4-BE49-F238E27FC236}">
                <a16:creationId xmlns:a16="http://schemas.microsoft.com/office/drawing/2014/main" id="{B196D1A0-80AE-318D-5577-5C19020E7ECA}"/>
              </a:ext>
            </a:extLst>
          </p:cNvPr>
          <p:cNvSpPr>
            <a:spLocks noGrp="1"/>
          </p:cNvSpPr>
          <p:nvPr>
            <p:ph type="body" idx="1"/>
          </p:nvPr>
        </p:nvSpPr>
        <p:spPr/>
        <p:txBody>
          <a:bodyPr>
            <a:normAutofit fontScale="92500" lnSpcReduction="20000"/>
          </a:bodyPr>
          <a:lstStyle/>
          <a:p>
            <a:r>
              <a:rPr lang="en-US"/>
              <a:t>• Deep learning excels in handling complex financial data for forecasting (Huang et al., 2020)</a:t>
            </a:r>
          </a:p>
          <a:p>
            <a:r>
              <a:rPr lang="en-US"/>
              <a:t>• Hybrid CNN-LSTM models consistently outperform standalone architectures in stock prediction (Shah et al., 2022)</a:t>
            </a:r>
          </a:p>
          <a:p>
            <a:r>
              <a:rPr lang="en-US"/>
              <a:t>• CNN-BiLSTM-AM achieved lowest error rates (MAE: 21.952, RMSE: 31.694) compared to other models</a:t>
            </a:r>
          </a:p>
          <a:p>
            <a:r>
              <a:rPr lang="en-US"/>
              <a:t>• Technical indicators significantly enhance prediction performance when combined with deep learning (Sezer et al., 2017)</a:t>
            </a:r>
          </a:p>
          <a:p>
            <a:r>
              <a:rPr lang="en-US"/>
              <a:t>• Graph-based CNN-LSTM with leading indicators improves prediction precision (Wu et al., 2023)</a:t>
            </a:r>
          </a:p>
          <a:p>
            <a:r>
              <a:rPr lang="en-US"/>
              <a:t>• Performance metrics standardization: Sharpe ratio, win rate, maximum drawdown (Saud &amp; Shakya, 2024)</a:t>
            </a:r>
          </a:p>
        </p:txBody>
      </p:sp>
      <p:sp>
        <p:nvSpPr>
          <p:cNvPr id="4" name="Slide Number Placeholder 3">
            <a:extLst>
              <a:ext uri="{FF2B5EF4-FFF2-40B4-BE49-F238E27FC236}">
                <a16:creationId xmlns:a16="http://schemas.microsoft.com/office/drawing/2014/main" id="{E4713428-C55C-30A9-7CDF-D8B67DF6DF8D}"/>
              </a:ext>
            </a:extLst>
          </p:cNvPr>
          <p:cNvSpPr>
            <a:spLocks noGrp="1"/>
          </p:cNvSpPr>
          <p:nvPr>
            <p:ph type="sldNum" sz="quarter" idx="12"/>
          </p:nvPr>
        </p:nvSpPr>
        <p:spPr/>
        <p:txBody>
          <a:bodyPr/>
          <a:lstStyle/>
          <a:p>
            <a:fld id="{60720615-88EF-419D-A2F8-B2FD8F96A2DB}" type="slidenum">
              <a:rPr lang="en-US" smtClean="0"/>
              <a:t>5</a:t>
            </a:fld>
            <a:endParaRPr lang="en-US"/>
          </a:p>
        </p:txBody>
      </p:sp>
    </p:spTree>
    <p:extLst>
      <p:ext uri="{BB962C8B-B14F-4D97-AF65-F5344CB8AC3E}">
        <p14:creationId xmlns:p14="http://schemas.microsoft.com/office/powerpoint/2010/main" val="67034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2100-7089-D65C-A01A-0E341E96FDDD}"/>
              </a:ext>
            </a:extLst>
          </p:cNvPr>
          <p:cNvSpPr>
            <a:spLocks noGrp="1"/>
          </p:cNvSpPr>
          <p:nvPr>
            <p:ph type="title"/>
          </p:nvPr>
        </p:nvSpPr>
        <p:spPr/>
        <p:txBody>
          <a:bodyPr/>
          <a:lstStyle/>
          <a:p>
            <a:r>
              <a:rPr lang="en-US"/>
              <a:t>Methodology &amp; Data Description</a:t>
            </a:r>
          </a:p>
        </p:txBody>
      </p:sp>
      <p:sp>
        <p:nvSpPr>
          <p:cNvPr id="3" name="Text Placeholder 2">
            <a:extLst>
              <a:ext uri="{FF2B5EF4-FFF2-40B4-BE49-F238E27FC236}">
                <a16:creationId xmlns:a16="http://schemas.microsoft.com/office/drawing/2014/main" id="{68C8A3ED-8B15-A5CD-C7EA-94EDACC66271}"/>
              </a:ext>
            </a:extLst>
          </p:cNvPr>
          <p:cNvSpPr>
            <a:spLocks noGrp="1"/>
          </p:cNvSpPr>
          <p:nvPr>
            <p:ph type="body" idx="1"/>
          </p:nvPr>
        </p:nvSpPr>
        <p:spPr/>
        <p:txBody>
          <a:bodyPr>
            <a:normAutofit lnSpcReduction="10000"/>
          </a:bodyPr>
          <a:lstStyle/>
          <a:p>
            <a:r>
              <a:rPr lang="en-US"/>
              <a:t>• Rich dataset: 501 S&amp;P 500 companies over 5 years (2019-2024)</a:t>
            </a:r>
          </a:p>
          <a:p>
            <a:r>
              <a:rPr lang="en-US"/>
              <a:t>• Comprehensive feature set: 76 technical and fundamental indicators</a:t>
            </a:r>
          </a:p>
          <a:p>
            <a:r>
              <a:rPr lang="en-US"/>
              <a:t>• High data quality: Only 1.9% missing values</a:t>
            </a:r>
          </a:p>
          <a:p>
            <a:r>
              <a:rPr lang="en-US"/>
              <a:t>• Data sources: Daily price data (Yahoo Finance API), Market metrics (Alpha Vantage API)</a:t>
            </a:r>
          </a:p>
          <a:p>
            <a:r>
              <a:rPr lang="en-US"/>
              <a:t>• Data processing: Imputation, outlier detection, time series alignment</a:t>
            </a:r>
          </a:p>
          <a:p>
            <a:r>
              <a:rPr lang="en-US"/>
              <a:t>• Time series analysis: Volatility clustering, market regimes, seasonal patterns</a:t>
            </a:r>
          </a:p>
        </p:txBody>
      </p:sp>
      <p:sp>
        <p:nvSpPr>
          <p:cNvPr id="4" name="TextBox 3">
            <a:extLst>
              <a:ext uri="{FF2B5EF4-FFF2-40B4-BE49-F238E27FC236}">
                <a16:creationId xmlns:a16="http://schemas.microsoft.com/office/drawing/2014/main" id="{B984D71D-C574-FD95-5684-0CDEDBABEE81}"/>
              </a:ext>
            </a:extLst>
          </p:cNvPr>
          <p:cNvSpPr txBox="1"/>
          <p:nvPr/>
        </p:nvSpPr>
        <p:spPr>
          <a:xfrm>
            <a:off x="1270000" y="4318000"/>
            <a:ext cx="6350000" cy="369332"/>
          </a:xfrm>
          <a:prstGeom prst="rect">
            <a:avLst/>
          </a:prstGeom>
          <a:noFill/>
        </p:spPr>
        <p:txBody>
          <a:bodyPr vert="horz" rtlCol="0">
            <a:spAutoFit/>
          </a:bodyPr>
          <a:lstStyle/>
          <a:p>
            <a:pPr algn="ctr"/>
            <a:r>
              <a:rPr lang="en-US" i="1">
                <a:solidFill>
                  <a:srgbClr val="808080"/>
                </a:solidFill>
              </a:rPr>
              <a:t>[Stock Price Return Distribution]</a:t>
            </a:r>
          </a:p>
        </p:txBody>
      </p:sp>
      <p:sp>
        <p:nvSpPr>
          <p:cNvPr id="5" name="Slide Number Placeholder 4">
            <a:extLst>
              <a:ext uri="{FF2B5EF4-FFF2-40B4-BE49-F238E27FC236}">
                <a16:creationId xmlns:a16="http://schemas.microsoft.com/office/drawing/2014/main" id="{0F37287F-C3F1-3D00-1D7A-385117A587BA}"/>
              </a:ext>
            </a:extLst>
          </p:cNvPr>
          <p:cNvSpPr>
            <a:spLocks noGrp="1"/>
          </p:cNvSpPr>
          <p:nvPr>
            <p:ph type="sldNum" sz="quarter" idx="12"/>
          </p:nvPr>
        </p:nvSpPr>
        <p:spPr/>
        <p:txBody>
          <a:bodyPr/>
          <a:lstStyle/>
          <a:p>
            <a:fld id="{60720615-88EF-419D-A2F8-B2FD8F96A2DB}" type="slidenum">
              <a:rPr lang="en-US" smtClean="0"/>
              <a:t>6</a:t>
            </a:fld>
            <a:endParaRPr lang="en-US"/>
          </a:p>
        </p:txBody>
      </p:sp>
    </p:spTree>
    <p:extLst>
      <p:ext uri="{BB962C8B-B14F-4D97-AF65-F5344CB8AC3E}">
        <p14:creationId xmlns:p14="http://schemas.microsoft.com/office/powerpoint/2010/main" val="161735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DAA4-DDD1-A069-B7DD-03E3BE63A94A}"/>
              </a:ext>
            </a:extLst>
          </p:cNvPr>
          <p:cNvSpPr>
            <a:spLocks noGrp="1"/>
          </p:cNvSpPr>
          <p:nvPr>
            <p:ph type="title"/>
          </p:nvPr>
        </p:nvSpPr>
        <p:spPr/>
        <p:txBody>
          <a:bodyPr/>
          <a:lstStyle/>
          <a:p>
            <a:r>
              <a:rPr lang="en-US"/>
              <a:t>Data Processing &amp; Feature Engineering</a:t>
            </a:r>
          </a:p>
        </p:txBody>
      </p:sp>
      <p:sp>
        <p:nvSpPr>
          <p:cNvPr id="3" name="Text Placeholder 2">
            <a:extLst>
              <a:ext uri="{FF2B5EF4-FFF2-40B4-BE49-F238E27FC236}">
                <a16:creationId xmlns:a16="http://schemas.microsoft.com/office/drawing/2014/main" id="{92E9CCDB-8878-79AC-3505-D583AC9597F9}"/>
              </a:ext>
            </a:extLst>
          </p:cNvPr>
          <p:cNvSpPr>
            <a:spLocks noGrp="1"/>
          </p:cNvSpPr>
          <p:nvPr>
            <p:ph type="body" idx="1"/>
          </p:nvPr>
        </p:nvSpPr>
        <p:spPr/>
        <p:txBody>
          <a:bodyPr>
            <a:normAutofit fontScale="92500" lnSpcReduction="10000"/>
          </a:bodyPr>
          <a:lstStyle/>
          <a:p>
            <a:r>
              <a:rPr lang="en-US"/>
              <a:t>• Price-based features: OHLC, returns, log returns, price ranges</a:t>
            </a:r>
          </a:p>
          <a:p>
            <a:r>
              <a:rPr lang="en-US"/>
              <a:t>• Technical indicators across multiple timeframes: Moving averages (5, 10, 20, 50, 200 days), RSI (9, 14, 25 periods), MACD, Bollinger Bands</a:t>
            </a:r>
          </a:p>
          <a:p>
            <a:r>
              <a:rPr lang="en-US"/>
              <a:t>• Market features: Market returns, volatility measures, VIX data, rolling beta calculations</a:t>
            </a:r>
          </a:p>
          <a:p>
            <a:r>
              <a:rPr lang="en-US"/>
              <a:t>• Fundamental features: PE ratio, PB ratio, dividend yield, profit margin, enterprise value</a:t>
            </a:r>
          </a:p>
          <a:p>
            <a:r>
              <a:rPr lang="en-US"/>
              <a:t>• Class imbalance handling with SMOTE: Balanced trading signals (50-50 distribution)</a:t>
            </a:r>
          </a:p>
          <a:p>
            <a:r>
              <a:rPr lang="en-US"/>
              <a:t>• Mathematical formulations: Moving Averages, RSI, MACD, Bollinger Bands</a:t>
            </a:r>
          </a:p>
        </p:txBody>
      </p:sp>
      <p:sp>
        <p:nvSpPr>
          <p:cNvPr id="4" name="TextBox 3">
            <a:extLst>
              <a:ext uri="{FF2B5EF4-FFF2-40B4-BE49-F238E27FC236}">
                <a16:creationId xmlns:a16="http://schemas.microsoft.com/office/drawing/2014/main" id="{28F58F23-BCF7-E4E7-FAA8-BF27F1490746}"/>
              </a:ext>
            </a:extLst>
          </p:cNvPr>
          <p:cNvSpPr txBox="1"/>
          <p:nvPr/>
        </p:nvSpPr>
        <p:spPr>
          <a:xfrm>
            <a:off x="1270000" y="4318000"/>
            <a:ext cx="6350000" cy="369332"/>
          </a:xfrm>
          <a:prstGeom prst="rect">
            <a:avLst/>
          </a:prstGeom>
          <a:noFill/>
        </p:spPr>
        <p:txBody>
          <a:bodyPr vert="horz" rtlCol="0">
            <a:spAutoFit/>
          </a:bodyPr>
          <a:lstStyle/>
          <a:p>
            <a:pPr algn="ctr"/>
            <a:r>
              <a:rPr lang="en-US" i="1">
                <a:solidFill>
                  <a:srgbClr val="808080"/>
                </a:solidFill>
              </a:rPr>
              <a:t>[Feature Correlation Heatmap]</a:t>
            </a:r>
          </a:p>
        </p:txBody>
      </p:sp>
      <p:sp>
        <p:nvSpPr>
          <p:cNvPr id="5" name="Slide Number Placeholder 4">
            <a:extLst>
              <a:ext uri="{FF2B5EF4-FFF2-40B4-BE49-F238E27FC236}">
                <a16:creationId xmlns:a16="http://schemas.microsoft.com/office/drawing/2014/main" id="{15BF9312-6710-7720-3E2C-93833158FDE7}"/>
              </a:ext>
            </a:extLst>
          </p:cNvPr>
          <p:cNvSpPr>
            <a:spLocks noGrp="1"/>
          </p:cNvSpPr>
          <p:nvPr>
            <p:ph type="sldNum" sz="quarter" idx="12"/>
          </p:nvPr>
        </p:nvSpPr>
        <p:spPr/>
        <p:txBody>
          <a:bodyPr/>
          <a:lstStyle/>
          <a:p>
            <a:fld id="{60720615-88EF-419D-A2F8-B2FD8F96A2DB}" type="slidenum">
              <a:rPr lang="en-US" smtClean="0"/>
              <a:t>7</a:t>
            </a:fld>
            <a:endParaRPr lang="en-US"/>
          </a:p>
        </p:txBody>
      </p:sp>
    </p:spTree>
    <p:extLst>
      <p:ext uri="{BB962C8B-B14F-4D97-AF65-F5344CB8AC3E}">
        <p14:creationId xmlns:p14="http://schemas.microsoft.com/office/powerpoint/2010/main" val="234487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D1F6A-1D3D-028B-342A-712B0402DB99}"/>
              </a:ext>
            </a:extLst>
          </p:cNvPr>
          <p:cNvSpPr>
            <a:spLocks noGrp="1"/>
          </p:cNvSpPr>
          <p:nvPr>
            <p:ph type="title"/>
          </p:nvPr>
        </p:nvSpPr>
        <p:spPr/>
        <p:txBody>
          <a:bodyPr/>
          <a:lstStyle/>
          <a:p>
            <a:r>
              <a:rPr lang="en-US"/>
              <a:t>Deep Learning Architecture</a:t>
            </a:r>
          </a:p>
        </p:txBody>
      </p:sp>
      <p:sp>
        <p:nvSpPr>
          <p:cNvPr id="3" name="Text Placeholder 2">
            <a:extLst>
              <a:ext uri="{FF2B5EF4-FFF2-40B4-BE49-F238E27FC236}">
                <a16:creationId xmlns:a16="http://schemas.microsoft.com/office/drawing/2014/main" id="{7739449E-71C6-F2EB-994F-7455EC17123C}"/>
              </a:ext>
            </a:extLst>
          </p:cNvPr>
          <p:cNvSpPr>
            <a:spLocks noGrp="1"/>
          </p:cNvSpPr>
          <p:nvPr>
            <p:ph type="body" idx="1"/>
          </p:nvPr>
        </p:nvSpPr>
        <p:spPr/>
        <p:txBody>
          <a:bodyPr>
            <a:normAutofit fontScale="92500" lnSpcReduction="10000"/>
          </a:bodyPr>
          <a:lstStyle/>
          <a:p>
            <a:r>
              <a:rPr lang="en-US"/>
              <a:t>• CNN component: Processes local patterns through 64 filters with kernel size 3, followed by max pooling and dropout (0.2)</a:t>
            </a:r>
          </a:p>
          <a:p>
            <a:r>
              <a:rPr lang="en-US"/>
              <a:t>• BiLSTM structure: Three stacked layers (128, 32, 32 units) with bidirectional processing for enhanced temporal feature capture</a:t>
            </a:r>
          </a:p>
          <a:p>
            <a:r>
              <a:rPr lang="en-US"/>
              <a:t>• Attention mechanism: SoftMax-activated scoring system to focus on relevant temporal patterns</a:t>
            </a:r>
          </a:p>
          <a:p>
            <a:r>
              <a:rPr lang="en-US"/>
              <a:t>• Attention formula: Attention Score = softmax(W · ht + b), where ht is the hidden state</a:t>
            </a:r>
          </a:p>
          <a:p>
            <a:r>
              <a:rPr lang="en-US"/>
              <a:t>• Training split: 70% training, 15% validation, 15% testing</a:t>
            </a:r>
          </a:p>
          <a:p>
            <a:r>
              <a:rPr lang="en-US"/>
              <a:t>• Optimization: Adam optimizer (learning rate 0.001), batch size 32, 50 epochs</a:t>
            </a:r>
          </a:p>
        </p:txBody>
      </p:sp>
      <p:sp>
        <p:nvSpPr>
          <p:cNvPr id="4" name="TextBox 3">
            <a:extLst>
              <a:ext uri="{FF2B5EF4-FFF2-40B4-BE49-F238E27FC236}">
                <a16:creationId xmlns:a16="http://schemas.microsoft.com/office/drawing/2014/main" id="{70D5EC93-47D3-F87F-7455-22A3EDA4125A}"/>
              </a:ext>
            </a:extLst>
          </p:cNvPr>
          <p:cNvSpPr txBox="1"/>
          <p:nvPr/>
        </p:nvSpPr>
        <p:spPr>
          <a:xfrm>
            <a:off x="1270000" y="4318000"/>
            <a:ext cx="6350000" cy="369332"/>
          </a:xfrm>
          <a:prstGeom prst="rect">
            <a:avLst/>
          </a:prstGeom>
          <a:noFill/>
        </p:spPr>
        <p:txBody>
          <a:bodyPr vert="horz" rtlCol="0">
            <a:spAutoFit/>
          </a:bodyPr>
          <a:lstStyle/>
          <a:p>
            <a:pPr algn="ctr"/>
            <a:r>
              <a:rPr lang="en-US" i="1">
                <a:solidFill>
                  <a:srgbClr val="808080"/>
                </a:solidFill>
              </a:rPr>
              <a:t>[CNN-BiLSTM with Attention Architecture Diagram]</a:t>
            </a:r>
          </a:p>
        </p:txBody>
      </p:sp>
      <p:sp>
        <p:nvSpPr>
          <p:cNvPr id="5" name="Slide Number Placeholder 4">
            <a:extLst>
              <a:ext uri="{FF2B5EF4-FFF2-40B4-BE49-F238E27FC236}">
                <a16:creationId xmlns:a16="http://schemas.microsoft.com/office/drawing/2014/main" id="{D5DFC2FA-6292-D3A1-941C-80AB88F9911A}"/>
              </a:ext>
            </a:extLst>
          </p:cNvPr>
          <p:cNvSpPr>
            <a:spLocks noGrp="1"/>
          </p:cNvSpPr>
          <p:nvPr>
            <p:ph type="sldNum" sz="quarter" idx="12"/>
          </p:nvPr>
        </p:nvSpPr>
        <p:spPr/>
        <p:txBody>
          <a:bodyPr/>
          <a:lstStyle/>
          <a:p>
            <a:fld id="{60720615-88EF-419D-A2F8-B2FD8F96A2DB}" type="slidenum">
              <a:rPr lang="en-US" smtClean="0"/>
              <a:t>8</a:t>
            </a:fld>
            <a:endParaRPr lang="en-US"/>
          </a:p>
        </p:txBody>
      </p:sp>
    </p:spTree>
    <p:extLst>
      <p:ext uri="{BB962C8B-B14F-4D97-AF65-F5344CB8AC3E}">
        <p14:creationId xmlns:p14="http://schemas.microsoft.com/office/powerpoint/2010/main" val="290140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423F-866C-FD57-675F-8146D207F738}"/>
              </a:ext>
            </a:extLst>
          </p:cNvPr>
          <p:cNvSpPr>
            <a:spLocks noGrp="1"/>
          </p:cNvSpPr>
          <p:nvPr>
            <p:ph type="title"/>
          </p:nvPr>
        </p:nvSpPr>
        <p:spPr/>
        <p:txBody>
          <a:bodyPr/>
          <a:lstStyle/>
          <a:p>
            <a:r>
              <a:rPr lang="en-US"/>
              <a:t>Trading Strategy Development</a:t>
            </a:r>
          </a:p>
        </p:txBody>
      </p:sp>
      <p:sp>
        <p:nvSpPr>
          <p:cNvPr id="3" name="Text Placeholder 2">
            <a:extLst>
              <a:ext uri="{FF2B5EF4-FFF2-40B4-BE49-F238E27FC236}">
                <a16:creationId xmlns:a16="http://schemas.microsoft.com/office/drawing/2014/main" id="{51B6BC83-FE16-DDB1-F371-68B7E9802B2A}"/>
              </a:ext>
            </a:extLst>
          </p:cNvPr>
          <p:cNvSpPr>
            <a:spLocks noGrp="1"/>
          </p:cNvSpPr>
          <p:nvPr>
            <p:ph type="body" idx="1"/>
          </p:nvPr>
        </p:nvSpPr>
        <p:spPr/>
        <p:txBody>
          <a:bodyPr>
            <a:normAutofit fontScale="92500" lnSpcReduction="20000"/>
          </a:bodyPr>
          <a:lstStyle/>
          <a:p>
            <a:r>
              <a:rPr lang="en-US"/>
              <a:t>• Signal generation: Probability threshold system (Signal = 1 if probability &gt; 0.60, 0 otherwise)</a:t>
            </a:r>
          </a:p>
          <a:p>
            <a:r>
              <a:rPr lang="en-US"/>
              <a:t>• Position sizing: Dynamic allocation based on model confidence (linear scaling)</a:t>
            </a:r>
          </a:p>
          <a:p>
            <a:r>
              <a:rPr lang="en-US"/>
              <a:t>• Technical confirmation framework: Moving Averages (50, 200-day), RSI, MACD, Bollinger Bands</a:t>
            </a:r>
          </a:p>
          <a:p>
            <a:r>
              <a:rPr lang="en-US"/>
              <a:t>• Risk management protocols: Stop-loss (2% below entry), Take-profit (5% above entry), Maximum holding period (30 days)</a:t>
            </a:r>
          </a:p>
          <a:p>
            <a:r>
              <a:rPr lang="en-US"/>
              <a:t>• Market regime adaptation: Strategy parameters adjusted based on detected market conditions</a:t>
            </a:r>
          </a:p>
          <a:p>
            <a:r>
              <a:rPr lang="en-US"/>
              <a:t>• Performance evaluation: Standard financial metrics (Sharpe Ratio, Maximum Drawdown, Win Rate, Profit Factor)</a:t>
            </a:r>
          </a:p>
        </p:txBody>
      </p:sp>
      <p:sp>
        <p:nvSpPr>
          <p:cNvPr id="4" name="TextBox 3">
            <a:extLst>
              <a:ext uri="{FF2B5EF4-FFF2-40B4-BE49-F238E27FC236}">
                <a16:creationId xmlns:a16="http://schemas.microsoft.com/office/drawing/2014/main" id="{1F53E375-C917-51BC-BBF5-F0F63C06264A}"/>
              </a:ext>
            </a:extLst>
          </p:cNvPr>
          <p:cNvSpPr txBox="1"/>
          <p:nvPr/>
        </p:nvSpPr>
        <p:spPr>
          <a:xfrm>
            <a:off x="1270000" y="4318000"/>
            <a:ext cx="6350000" cy="369332"/>
          </a:xfrm>
          <a:prstGeom prst="rect">
            <a:avLst/>
          </a:prstGeom>
          <a:noFill/>
        </p:spPr>
        <p:txBody>
          <a:bodyPr vert="horz" rtlCol="0">
            <a:spAutoFit/>
          </a:bodyPr>
          <a:lstStyle/>
          <a:p>
            <a:pPr algn="ctr"/>
            <a:r>
              <a:rPr lang="en-US" i="1">
                <a:solidFill>
                  <a:srgbClr val="808080"/>
                </a:solidFill>
              </a:rPr>
              <a:t>[Strategy Performance by Market Regime]</a:t>
            </a:r>
          </a:p>
        </p:txBody>
      </p:sp>
      <p:sp>
        <p:nvSpPr>
          <p:cNvPr id="5" name="Slide Number Placeholder 4">
            <a:extLst>
              <a:ext uri="{FF2B5EF4-FFF2-40B4-BE49-F238E27FC236}">
                <a16:creationId xmlns:a16="http://schemas.microsoft.com/office/drawing/2014/main" id="{03E82709-E611-4BD1-4B55-F79AE0BB4B12}"/>
              </a:ext>
            </a:extLst>
          </p:cNvPr>
          <p:cNvSpPr>
            <a:spLocks noGrp="1"/>
          </p:cNvSpPr>
          <p:nvPr>
            <p:ph type="sldNum" sz="quarter" idx="12"/>
          </p:nvPr>
        </p:nvSpPr>
        <p:spPr/>
        <p:txBody>
          <a:bodyPr/>
          <a:lstStyle/>
          <a:p>
            <a:fld id="{60720615-88EF-419D-A2F8-B2FD8F96A2DB}" type="slidenum">
              <a:rPr lang="en-US" smtClean="0"/>
              <a:t>9</a:t>
            </a:fld>
            <a:endParaRPr lang="en-US"/>
          </a:p>
        </p:txBody>
      </p:sp>
    </p:spTree>
    <p:extLst>
      <p:ext uri="{BB962C8B-B14F-4D97-AF65-F5344CB8AC3E}">
        <p14:creationId xmlns:p14="http://schemas.microsoft.com/office/powerpoint/2010/main" val="3236514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0</TotalTime>
  <Words>2003</Words>
  <Application>Microsoft Office PowerPoint</Application>
  <PresentationFormat>Widescreen</PresentationFormat>
  <Paragraphs>172</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Deep Learning for Enhanced Trading Signal Generation</vt:lpstr>
      <vt:lpstr>Agenda</vt:lpstr>
      <vt:lpstr>Introduction &amp; Problem Statement</vt:lpstr>
      <vt:lpstr>Research Objectives &amp; Questions</vt:lpstr>
      <vt:lpstr>Literature Review Highlights</vt:lpstr>
      <vt:lpstr>Methodology &amp; Data Description</vt:lpstr>
      <vt:lpstr>Data Processing &amp; Feature Engineering</vt:lpstr>
      <vt:lpstr>Deep Learning Architecture</vt:lpstr>
      <vt:lpstr>Trading Strategy Development</vt:lpstr>
      <vt:lpstr>Experimental Results</vt:lpstr>
      <vt:lpstr>Performance Analysis</vt:lpstr>
      <vt:lpstr>Key Findings &amp; Implementation Insights</vt:lpstr>
      <vt:lpstr>Limitations &amp; Future Research</vt:lpstr>
      <vt:lpstr>Conclusion &amp; Recommendations</vt:lpstr>
      <vt:lpstr>References</vt:lpstr>
      <vt:lpstr>Acknowledgments</vt:lpstr>
      <vt:lpstr>Thank You &amp;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Abebe, Biniam</dc:creator>
  <cp:lastModifiedBy>Abebe, Biniam</cp:lastModifiedBy>
  <cp:revision>1</cp:revision>
  <dcterms:created xsi:type="dcterms:W3CDTF">2025-04-26T12:53:41Z</dcterms:created>
  <dcterms:modified xsi:type="dcterms:W3CDTF">2025-04-26T12:53:53Z</dcterms:modified>
</cp:coreProperties>
</file>