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73" r:id="rId3"/>
    <p:sldId id="258" r:id="rId4"/>
    <p:sldId id="275" r:id="rId5"/>
    <p:sldId id="276" r:id="rId6"/>
    <p:sldId id="277" r:id="rId7"/>
    <p:sldId id="278" r:id="rId8"/>
    <p:sldId id="280" r:id="rId9"/>
    <p:sldId id="299" r:id="rId10"/>
    <p:sldId id="298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0" r:id="rId20"/>
    <p:sldId id="291" r:id="rId21"/>
    <p:sldId id="294" r:id="rId22"/>
    <p:sldId id="292" r:id="rId23"/>
    <p:sldId id="293" r:id="rId24"/>
    <p:sldId id="295" r:id="rId25"/>
    <p:sldId id="296" r:id="rId26"/>
    <p:sldId id="300" r:id="rId27"/>
    <p:sldId id="297" r:id="rId28"/>
    <p:sldId id="301" r:id="rId29"/>
    <p:sldId id="308" r:id="rId30"/>
    <p:sldId id="302" r:id="rId31"/>
    <p:sldId id="306" r:id="rId32"/>
    <p:sldId id="305" r:id="rId33"/>
    <p:sldId id="309" r:id="rId34"/>
    <p:sldId id="310" r:id="rId35"/>
    <p:sldId id="311" r:id="rId36"/>
    <p:sldId id="312" r:id="rId37"/>
    <p:sldId id="3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8ED00"/>
    <a:srgbClr val="E38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74231" autoAdjust="0"/>
  </p:normalViewPr>
  <p:slideViewPr>
    <p:cSldViewPr snapToGrid="0" snapToObjects="1">
      <p:cViewPr varScale="1">
        <p:scale>
          <a:sx n="62" d="100"/>
          <a:sy n="62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78B70-2192-4C1B-8CFE-9DA38B80C7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84788C-6CD9-4174-B984-535F76EFB128}">
      <dgm:prSet/>
      <dgm:spPr/>
      <dgm:t>
        <a:bodyPr/>
        <a:lstStyle/>
        <a:p>
          <a:r>
            <a:rPr lang="en-US"/>
            <a:t>For numeric data, the result’s index will include </a:t>
          </a:r>
        </a:p>
      </dgm:t>
    </dgm:pt>
    <dgm:pt modelId="{3C0EBC23-E8B1-4DD7-8FBD-065E6DE29EFC}" type="parTrans" cxnId="{5DE76F3C-7F24-432D-9ECC-8B5D3849F1D7}">
      <dgm:prSet/>
      <dgm:spPr/>
      <dgm:t>
        <a:bodyPr/>
        <a:lstStyle/>
        <a:p>
          <a:endParaRPr lang="en-US"/>
        </a:p>
      </dgm:t>
    </dgm:pt>
    <dgm:pt modelId="{D7729823-3863-4B8E-A36E-E7DDA27A4FD3}" type="sibTrans" cxnId="{5DE76F3C-7F24-432D-9ECC-8B5D3849F1D7}">
      <dgm:prSet/>
      <dgm:spPr/>
      <dgm:t>
        <a:bodyPr/>
        <a:lstStyle/>
        <a:p>
          <a:endParaRPr lang="en-US"/>
        </a:p>
      </dgm:t>
    </dgm:pt>
    <dgm:pt modelId="{03FE2FA5-184F-4F4D-A2A2-B3673156893F}">
      <dgm:prSet/>
      <dgm:spPr/>
      <dgm:t>
        <a:bodyPr/>
        <a:lstStyle/>
        <a:p>
          <a:r>
            <a:rPr lang="en-US"/>
            <a:t>count, mean, std, min, max as well as </a:t>
          </a:r>
        </a:p>
      </dgm:t>
    </dgm:pt>
    <dgm:pt modelId="{907637D0-2D15-4DA6-974F-A5BCDF8BB5E1}" type="parTrans" cxnId="{71AB3D12-0B24-4DFE-A66E-DF705A0E278A}">
      <dgm:prSet/>
      <dgm:spPr/>
      <dgm:t>
        <a:bodyPr/>
        <a:lstStyle/>
        <a:p>
          <a:endParaRPr lang="en-US"/>
        </a:p>
      </dgm:t>
    </dgm:pt>
    <dgm:pt modelId="{D4A55370-F64F-444A-B28B-0A112F8C3CC8}" type="sibTrans" cxnId="{71AB3D12-0B24-4DFE-A66E-DF705A0E278A}">
      <dgm:prSet/>
      <dgm:spPr/>
      <dgm:t>
        <a:bodyPr/>
        <a:lstStyle/>
        <a:p>
          <a:endParaRPr lang="en-US"/>
        </a:p>
      </dgm:t>
    </dgm:pt>
    <dgm:pt modelId="{F39D1FEF-B033-4559-BFAB-E458F0DBE5ED}">
      <dgm:prSet/>
      <dgm:spPr/>
      <dgm:t>
        <a:bodyPr/>
        <a:lstStyle/>
        <a:p>
          <a:r>
            <a:rPr lang="en-US"/>
            <a:t>lower, 50 and upper percentiles. </a:t>
          </a:r>
        </a:p>
      </dgm:t>
    </dgm:pt>
    <dgm:pt modelId="{A14C834C-CBB0-415D-990B-FAD9B4DF5940}" type="parTrans" cxnId="{BC971568-FC6D-43C3-81DC-8E3AB629C868}">
      <dgm:prSet/>
      <dgm:spPr/>
      <dgm:t>
        <a:bodyPr/>
        <a:lstStyle/>
        <a:p>
          <a:endParaRPr lang="en-US"/>
        </a:p>
      </dgm:t>
    </dgm:pt>
    <dgm:pt modelId="{2E5025E6-1DC2-4ACE-A15C-826B6E90D6B2}" type="sibTrans" cxnId="{BC971568-FC6D-43C3-81DC-8E3AB629C868}">
      <dgm:prSet/>
      <dgm:spPr/>
      <dgm:t>
        <a:bodyPr/>
        <a:lstStyle/>
        <a:p>
          <a:endParaRPr lang="en-US"/>
        </a:p>
      </dgm:t>
    </dgm:pt>
    <dgm:pt modelId="{AA8A48AB-EB61-4351-B14A-0A6F17160D54}">
      <dgm:prSet/>
      <dgm:spPr/>
      <dgm:t>
        <a:bodyPr/>
        <a:lstStyle/>
        <a:p>
          <a:r>
            <a:rPr lang="en-US"/>
            <a:t>the lower percentile is 25 and the upper percentile is 75. </a:t>
          </a:r>
        </a:p>
      </dgm:t>
    </dgm:pt>
    <dgm:pt modelId="{3651365B-E792-4917-8D79-584D9B379CF6}" type="parTrans" cxnId="{80FB53F6-D55B-4CB7-8E6C-DB605B708A21}">
      <dgm:prSet/>
      <dgm:spPr/>
      <dgm:t>
        <a:bodyPr/>
        <a:lstStyle/>
        <a:p>
          <a:endParaRPr lang="en-US"/>
        </a:p>
      </dgm:t>
    </dgm:pt>
    <dgm:pt modelId="{626ABE0E-9D13-49CA-A128-CEF0632F704E}" type="sibTrans" cxnId="{80FB53F6-D55B-4CB7-8E6C-DB605B708A21}">
      <dgm:prSet/>
      <dgm:spPr/>
      <dgm:t>
        <a:bodyPr/>
        <a:lstStyle/>
        <a:p>
          <a:endParaRPr lang="en-US"/>
        </a:p>
      </dgm:t>
    </dgm:pt>
    <dgm:pt modelId="{5396DD62-359E-41E0-86F8-DAB35374C6F2}">
      <dgm:prSet/>
      <dgm:spPr/>
      <dgm:t>
        <a:bodyPr/>
        <a:lstStyle/>
        <a:p>
          <a:r>
            <a:rPr lang="en-US"/>
            <a:t>the 50 percentile is the same as the median.</a:t>
          </a:r>
        </a:p>
      </dgm:t>
    </dgm:pt>
    <dgm:pt modelId="{EE3E3AEE-661C-4F13-8573-E9D071C78DFA}" type="parTrans" cxnId="{CA2666C9-D5C9-4EF8-A0AF-179951647737}">
      <dgm:prSet/>
      <dgm:spPr/>
      <dgm:t>
        <a:bodyPr/>
        <a:lstStyle/>
        <a:p>
          <a:endParaRPr lang="en-US"/>
        </a:p>
      </dgm:t>
    </dgm:pt>
    <dgm:pt modelId="{DBC3439B-F8A8-496C-998C-3A8F9F22F18A}" type="sibTrans" cxnId="{CA2666C9-D5C9-4EF8-A0AF-179951647737}">
      <dgm:prSet/>
      <dgm:spPr/>
      <dgm:t>
        <a:bodyPr/>
        <a:lstStyle/>
        <a:p>
          <a:endParaRPr lang="en-US"/>
        </a:p>
      </dgm:t>
    </dgm:pt>
    <dgm:pt modelId="{82BF4482-346F-4CD9-91AB-FB261DE8F805}">
      <dgm:prSet/>
      <dgm:spPr/>
      <dgm:t>
        <a:bodyPr/>
        <a:lstStyle/>
        <a:p>
          <a:r>
            <a:rPr lang="en-US"/>
            <a:t>For object data (e.g. strings or timestamps), the result’s index will include </a:t>
          </a:r>
        </a:p>
      </dgm:t>
    </dgm:pt>
    <dgm:pt modelId="{DCD9D7C1-8C1B-441F-81C6-11A7BED396E6}" type="parTrans" cxnId="{01EA33C7-4749-4C6B-81EE-616E7A1AD1A6}">
      <dgm:prSet/>
      <dgm:spPr/>
      <dgm:t>
        <a:bodyPr/>
        <a:lstStyle/>
        <a:p>
          <a:endParaRPr lang="en-US"/>
        </a:p>
      </dgm:t>
    </dgm:pt>
    <dgm:pt modelId="{C3A2F7CD-3B94-4E07-A2CF-BC172256BE9F}" type="sibTrans" cxnId="{01EA33C7-4749-4C6B-81EE-616E7A1AD1A6}">
      <dgm:prSet/>
      <dgm:spPr/>
      <dgm:t>
        <a:bodyPr/>
        <a:lstStyle/>
        <a:p>
          <a:endParaRPr lang="en-US"/>
        </a:p>
      </dgm:t>
    </dgm:pt>
    <dgm:pt modelId="{4D38EBF3-E3DB-45A2-8176-AEE13121541A}">
      <dgm:prSet/>
      <dgm:spPr/>
      <dgm:t>
        <a:bodyPr/>
        <a:lstStyle/>
        <a:p>
          <a:r>
            <a:rPr lang="en-US"/>
            <a:t>count, unique, top, and freq. </a:t>
          </a:r>
        </a:p>
      </dgm:t>
    </dgm:pt>
    <dgm:pt modelId="{E3A38A51-E372-4AC4-A36E-A9AECCF8D7F2}" type="parTrans" cxnId="{9A9E0C70-8E3D-412B-B62B-EDEF319DA800}">
      <dgm:prSet/>
      <dgm:spPr/>
      <dgm:t>
        <a:bodyPr/>
        <a:lstStyle/>
        <a:p>
          <a:endParaRPr lang="en-US"/>
        </a:p>
      </dgm:t>
    </dgm:pt>
    <dgm:pt modelId="{DD00451D-EE11-49D9-80FD-133A6827C89E}" type="sibTrans" cxnId="{9A9E0C70-8E3D-412B-B62B-EDEF319DA800}">
      <dgm:prSet/>
      <dgm:spPr/>
      <dgm:t>
        <a:bodyPr/>
        <a:lstStyle/>
        <a:p>
          <a:endParaRPr lang="en-US"/>
        </a:p>
      </dgm:t>
    </dgm:pt>
    <dgm:pt modelId="{B75C55C2-A8C9-47C3-A006-21F92DBB146D}">
      <dgm:prSet/>
      <dgm:spPr/>
      <dgm:t>
        <a:bodyPr/>
        <a:lstStyle/>
        <a:p>
          <a:r>
            <a:rPr lang="en-US"/>
            <a:t>the top is the most common value. </a:t>
          </a:r>
        </a:p>
      </dgm:t>
    </dgm:pt>
    <dgm:pt modelId="{E881B2CD-8992-42CA-81A7-3E5FC26547EF}" type="parTrans" cxnId="{A4B7EF1B-B729-4F8D-B752-6FAC989A993E}">
      <dgm:prSet/>
      <dgm:spPr/>
      <dgm:t>
        <a:bodyPr/>
        <a:lstStyle/>
        <a:p>
          <a:endParaRPr lang="en-US"/>
        </a:p>
      </dgm:t>
    </dgm:pt>
    <dgm:pt modelId="{476AA2AD-A82E-4751-B35E-BEBAE38139E2}" type="sibTrans" cxnId="{A4B7EF1B-B729-4F8D-B752-6FAC989A993E}">
      <dgm:prSet/>
      <dgm:spPr/>
      <dgm:t>
        <a:bodyPr/>
        <a:lstStyle/>
        <a:p>
          <a:endParaRPr lang="en-US"/>
        </a:p>
      </dgm:t>
    </dgm:pt>
    <dgm:pt modelId="{C2BE6A64-5655-4828-930F-83EB44B6FEC2}">
      <dgm:prSet/>
      <dgm:spPr/>
      <dgm:t>
        <a:bodyPr/>
        <a:lstStyle/>
        <a:p>
          <a:r>
            <a:rPr lang="en-US"/>
            <a:t>the freq is the most common value’s frequency. </a:t>
          </a:r>
        </a:p>
      </dgm:t>
    </dgm:pt>
    <dgm:pt modelId="{8E9A474D-612E-4257-9BE5-B8D51907C22C}" type="parTrans" cxnId="{706814D2-C3D4-4BBF-A83F-958C1CC1D4E9}">
      <dgm:prSet/>
      <dgm:spPr/>
      <dgm:t>
        <a:bodyPr/>
        <a:lstStyle/>
        <a:p>
          <a:endParaRPr lang="en-US"/>
        </a:p>
      </dgm:t>
    </dgm:pt>
    <dgm:pt modelId="{41978214-3337-4C25-8DEC-5176E540B3A1}" type="sibTrans" cxnId="{706814D2-C3D4-4BBF-A83F-958C1CC1D4E9}">
      <dgm:prSet/>
      <dgm:spPr/>
      <dgm:t>
        <a:bodyPr/>
        <a:lstStyle/>
        <a:p>
          <a:endParaRPr lang="en-US"/>
        </a:p>
      </dgm:t>
    </dgm:pt>
    <dgm:pt modelId="{B7A11F69-AFC2-485A-98E8-412DBD663454}">
      <dgm:prSet/>
      <dgm:spPr/>
      <dgm:t>
        <a:bodyPr/>
        <a:lstStyle/>
        <a:p>
          <a:r>
            <a:rPr lang="en-US"/>
            <a:t>Timestamps also include the first and last items.</a:t>
          </a:r>
        </a:p>
      </dgm:t>
    </dgm:pt>
    <dgm:pt modelId="{3A245C9A-2532-4834-81F6-4CD56FB0FF94}" type="parTrans" cxnId="{4EA781B2-59FD-4B2F-B4F5-C16CEFC41CA1}">
      <dgm:prSet/>
      <dgm:spPr/>
      <dgm:t>
        <a:bodyPr/>
        <a:lstStyle/>
        <a:p>
          <a:endParaRPr lang="en-US"/>
        </a:p>
      </dgm:t>
    </dgm:pt>
    <dgm:pt modelId="{538ABFF7-6465-4646-8C49-B2ED2E316F60}" type="sibTrans" cxnId="{4EA781B2-59FD-4B2F-B4F5-C16CEFC41CA1}">
      <dgm:prSet/>
      <dgm:spPr/>
      <dgm:t>
        <a:bodyPr/>
        <a:lstStyle/>
        <a:p>
          <a:endParaRPr lang="en-US"/>
        </a:p>
      </dgm:t>
    </dgm:pt>
    <dgm:pt modelId="{6515E8D1-6481-4B07-8E39-9C9179EA3949}" type="pres">
      <dgm:prSet presAssocID="{AA878B70-2192-4C1B-8CFE-9DA38B80C7E6}" presName="linear" presStyleCnt="0">
        <dgm:presLayoutVars>
          <dgm:animLvl val="lvl"/>
          <dgm:resizeHandles val="exact"/>
        </dgm:presLayoutVars>
      </dgm:prSet>
      <dgm:spPr/>
    </dgm:pt>
    <dgm:pt modelId="{93C5DD26-AC5F-4DAD-96A6-DF75F67290F5}" type="pres">
      <dgm:prSet presAssocID="{B084788C-6CD9-4174-B984-535F76EFB1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C60754-E720-4525-A6BC-35702BD7F9AF}" type="pres">
      <dgm:prSet presAssocID="{B084788C-6CD9-4174-B984-535F76EFB128}" presName="childText" presStyleLbl="revTx" presStyleIdx="0" presStyleCnt="2">
        <dgm:presLayoutVars>
          <dgm:bulletEnabled val="1"/>
        </dgm:presLayoutVars>
      </dgm:prSet>
      <dgm:spPr/>
    </dgm:pt>
    <dgm:pt modelId="{831B19CA-4C6B-48E6-B5CD-FEF6F6695B60}" type="pres">
      <dgm:prSet presAssocID="{82BF4482-346F-4CD9-91AB-FB261DE8F8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9FA367-549A-46B6-868C-A1961CAB899F}" type="pres">
      <dgm:prSet presAssocID="{82BF4482-346F-4CD9-91AB-FB261DE8F8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BB56C05-E744-4F3A-9190-CC4B00454F91}" type="presOf" srcId="{AA878B70-2192-4C1B-8CFE-9DA38B80C7E6}" destId="{6515E8D1-6481-4B07-8E39-9C9179EA3949}" srcOrd="0" destOrd="0" presId="urn:microsoft.com/office/officeart/2005/8/layout/vList2"/>
    <dgm:cxn modelId="{9BA9A706-7E88-4F0D-B9AB-360400689853}" type="presOf" srcId="{5396DD62-359E-41E0-86F8-DAB35374C6F2}" destId="{8FC60754-E720-4525-A6BC-35702BD7F9AF}" srcOrd="0" destOrd="3" presId="urn:microsoft.com/office/officeart/2005/8/layout/vList2"/>
    <dgm:cxn modelId="{F4592A0E-713C-4A4E-B5CF-85AF60709812}" type="presOf" srcId="{03FE2FA5-184F-4F4D-A2A2-B3673156893F}" destId="{8FC60754-E720-4525-A6BC-35702BD7F9AF}" srcOrd="0" destOrd="0" presId="urn:microsoft.com/office/officeart/2005/8/layout/vList2"/>
    <dgm:cxn modelId="{71AB3D12-0B24-4DFE-A66E-DF705A0E278A}" srcId="{B084788C-6CD9-4174-B984-535F76EFB128}" destId="{03FE2FA5-184F-4F4D-A2A2-B3673156893F}" srcOrd="0" destOrd="0" parTransId="{907637D0-2D15-4DA6-974F-A5BCDF8BB5E1}" sibTransId="{D4A55370-F64F-444A-B28B-0A112F8C3CC8}"/>
    <dgm:cxn modelId="{A4B7EF1B-B729-4F8D-B752-6FAC989A993E}" srcId="{82BF4482-346F-4CD9-91AB-FB261DE8F805}" destId="{B75C55C2-A8C9-47C3-A006-21F92DBB146D}" srcOrd="1" destOrd="0" parTransId="{E881B2CD-8992-42CA-81A7-3E5FC26547EF}" sibTransId="{476AA2AD-A82E-4751-B35E-BEBAE38139E2}"/>
    <dgm:cxn modelId="{B92BE72E-ABCC-4265-B2E9-9083E4EFD9AF}" type="presOf" srcId="{C2BE6A64-5655-4828-930F-83EB44B6FEC2}" destId="{B89FA367-549A-46B6-868C-A1961CAB899F}" srcOrd="0" destOrd="2" presId="urn:microsoft.com/office/officeart/2005/8/layout/vList2"/>
    <dgm:cxn modelId="{8558AF38-D5FE-4BCA-A109-7C23DEF86CC2}" type="presOf" srcId="{AA8A48AB-EB61-4351-B14A-0A6F17160D54}" destId="{8FC60754-E720-4525-A6BC-35702BD7F9AF}" srcOrd="0" destOrd="2" presId="urn:microsoft.com/office/officeart/2005/8/layout/vList2"/>
    <dgm:cxn modelId="{01BB4E3C-B968-450F-9FD5-63F3EC350E1A}" type="presOf" srcId="{82BF4482-346F-4CD9-91AB-FB261DE8F805}" destId="{831B19CA-4C6B-48E6-B5CD-FEF6F6695B60}" srcOrd="0" destOrd="0" presId="urn:microsoft.com/office/officeart/2005/8/layout/vList2"/>
    <dgm:cxn modelId="{5DE76F3C-7F24-432D-9ECC-8B5D3849F1D7}" srcId="{AA878B70-2192-4C1B-8CFE-9DA38B80C7E6}" destId="{B084788C-6CD9-4174-B984-535F76EFB128}" srcOrd="0" destOrd="0" parTransId="{3C0EBC23-E8B1-4DD7-8FBD-065E6DE29EFC}" sibTransId="{D7729823-3863-4B8E-A36E-E7DDA27A4FD3}"/>
    <dgm:cxn modelId="{D23B0046-6FE7-48D3-B804-BC22E5731D1D}" type="presOf" srcId="{B7A11F69-AFC2-485A-98E8-412DBD663454}" destId="{B89FA367-549A-46B6-868C-A1961CAB899F}" srcOrd="0" destOrd="3" presId="urn:microsoft.com/office/officeart/2005/8/layout/vList2"/>
    <dgm:cxn modelId="{BC971568-FC6D-43C3-81DC-8E3AB629C868}" srcId="{B084788C-6CD9-4174-B984-535F76EFB128}" destId="{F39D1FEF-B033-4559-BFAB-E458F0DBE5ED}" srcOrd="1" destOrd="0" parTransId="{A14C834C-CBB0-415D-990B-FAD9B4DF5940}" sibTransId="{2E5025E6-1DC2-4ACE-A15C-826B6E90D6B2}"/>
    <dgm:cxn modelId="{9A9E0C70-8E3D-412B-B62B-EDEF319DA800}" srcId="{82BF4482-346F-4CD9-91AB-FB261DE8F805}" destId="{4D38EBF3-E3DB-45A2-8176-AEE13121541A}" srcOrd="0" destOrd="0" parTransId="{E3A38A51-E372-4AC4-A36E-A9AECCF8D7F2}" sibTransId="{DD00451D-EE11-49D9-80FD-133A6827C89E}"/>
    <dgm:cxn modelId="{9F560552-DBBD-475E-80C1-C7EA626277FE}" type="presOf" srcId="{F39D1FEF-B033-4559-BFAB-E458F0DBE5ED}" destId="{8FC60754-E720-4525-A6BC-35702BD7F9AF}" srcOrd="0" destOrd="1" presId="urn:microsoft.com/office/officeart/2005/8/layout/vList2"/>
    <dgm:cxn modelId="{4EA781B2-59FD-4B2F-B4F5-C16CEFC41CA1}" srcId="{82BF4482-346F-4CD9-91AB-FB261DE8F805}" destId="{B7A11F69-AFC2-485A-98E8-412DBD663454}" srcOrd="3" destOrd="0" parTransId="{3A245C9A-2532-4834-81F6-4CD56FB0FF94}" sibTransId="{538ABFF7-6465-4646-8C49-B2ED2E316F60}"/>
    <dgm:cxn modelId="{50535CB4-18CB-4C46-A533-1C1B5A8153F2}" type="presOf" srcId="{4D38EBF3-E3DB-45A2-8176-AEE13121541A}" destId="{B89FA367-549A-46B6-868C-A1961CAB899F}" srcOrd="0" destOrd="0" presId="urn:microsoft.com/office/officeart/2005/8/layout/vList2"/>
    <dgm:cxn modelId="{01EA33C7-4749-4C6B-81EE-616E7A1AD1A6}" srcId="{AA878B70-2192-4C1B-8CFE-9DA38B80C7E6}" destId="{82BF4482-346F-4CD9-91AB-FB261DE8F805}" srcOrd="1" destOrd="0" parTransId="{DCD9D7C1-8C1B-441F-81C6-11A7BED396E6}" sibTransId="{C3A2F7CD-3B94-4E07-A2CF-BC172256BE9F}"/>
    <dgm:cxn modelId="{C96317C8-CA36-4C76-B953-BDBEB4A4BF07}" type="presOf" srcId="{B75C55C2-A8C9-47C3-A006-21F92DBB146D}" destId="{B89FA367-549A-46B6-868C-A1961CAB899F}" srcOrd="0" destOrd="1" presId="urn:microsoft.com/office/officeart/2005/8/layout/vList2"/>
    <dgm:cxn modelId="{CA2666C9-D5C9-4EF8-A0AF-179951647737}" srcId="{B084788C-6CD9-4174-B984-535F76EFB128}" destId="{5396DD62-359E-41E0-86F8-DAB35374C6F2}" srcOrd="3" destOrd="0" parTransId="{EE3E3AEE-661C-4F13-8573-E9D071C78DFA}" sibTransId="{DBC3439B-F8A8-496C-998C-3A8F9F22F18A}"/>
    <dgm:cxn modelId="{706814D2-C3D4-4BBF-A83F-958C1CC1D4E9}" srcId="{82BF4482-346F-4CD9-91AB-FB261DE8F805}" destId="{C2BE6A64-5655-4828-930F-83EB44B6FEC2}" srcOrd="2" destOrd="0" parTransId="{8E9A474D-612E-4257-9BE5-B8D51907C22C}" sibTransId="{41978214-3337-4C25-8DEC-5176E540B3A1}"/>
    <dgm:cxn modelId="{80FB53F6-D55B-4CB7-8E6C-DB605B708A21}" srcId="{B084788C-6CD9-4174-B984-535F76EFB128}" destId="{AA8A48AB-EB61-4351-B14A-0A6F17160D54}" srcOrd="2" destOrd="0" parTransId="{3651365B-E792-4917-8D79-584D9B379CF6}" sibTransId="{626ABE0E-9D13-49CA-A128-CEF0632F704E}"/>
    <dgm:cxn modelId="{E56FB5F8-3C79-4BCA-A561-226D01469C59}" type="presOf" srcId="{B084788C-6CD9-4174-B984-535F76EFB128}" destId="{93C5DD26-AC5F-4DAD-96A6-DF75F67290F5}" srcOrd="0" destOrd="0" presId="urn:microsoft.com/office/officeart/2005/8/layout/vList2"/>
    <dgm:cxn modelId="{2DAD88E5-2717-49D1-A51F-29BF92947A9F}" type="presParOf" srcId="{6515E8D1-6481-4B07-8E39-9C9179EA3949}" destId="{93C5DD26-AC5F-4DAD-96A6-DF75F67290F5}" srcOrd="0" destOrd="0" presId="urn:microsoft.com/office/officeart/2005/8/layout/vList2"/>
    <dgm:cxn modelId="{98B28AD4-3EB3-4C58-87C1-12F9DDA98291}" type="presParOf" srcId="{6515E8D1-6481-4B07-8E39-9C9179EA3949}" destId="{8FC60754-E720-4525-A6BC-35702BD7F9AF}" srcOrd="1" destOrd="0" presId="urn:microsoft.com/office/officeart/2005/8/layout/vList2"/>
    <dgm:cxn modelId="{D5CAD5E7-362F-4030-9B5C-E327C580CFA2}" type="presParOf" srcId="{6515E8D1-6481-4B07-8E39-9C9179EA3949}" destId="{831B19CA-4C6B-48E6-B5CD-FEF6F6695B60}" srcOrd="2" destOrd="0" presId="urn:microsoft.com/office/officeart/2005/8/layout/vList2"/>
    <dgm:cxn modelId="{C3C2EDC7-1308-4BE5-B013-0D91E4E94F35}" type="presParOf" srcId="{6515E8D1-6481-4B07-8E39-9C9179EA3949}" destId="{B89FA367-549A-46B6-868C-A1961CAB89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5DD26-AC5F-4DAD-96A6-DF75F67290F5}">
      <dsp:nvSpPr>
        <dsp:cNvPr id="0" name=""/>
        <dsp:cNvSpPr/>
      </dsp:nvSpPr>
      <dsp:spPr>
        <a:xfrm>
          <a:off x="0" y="19478"/>
          <a:ext cx="7917365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numeric data, the result’s index will include </a:t>
          </a:r>
        </a:p>
      </dsp:txBody>
      <dsp:txXfrm>
        <a:off x="42663" y="62141"/>
        <a:ext cx="7832039" cy="788627"/>
      </dsp:txXfrm>
    </dsp:sp>
    <dsp:sp modelId="{8FC60754-E720-4525-A6BC-35702BD7F9AF}">
      <dsp:nvSpPr>
        <dsp:cNvPr id="0" name=""/>
        <dsp:cNvSpPr/>
      </dsp:nvSpPr>
      <dsp:spPr>
        <a:xfrm>
          <a:off x="0" y="893431"/>
          <a:ext cx="7917365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7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count, mean, std, min, max as well as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lower, 50 and upper percentiles.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 lower percentile is 25 and the upper percentile is 75.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 50 percentile is the same as the median.</a:t>
          </a:r>
        </a:p>
      </dsp:txBody>
      <dsp:txXfrm>
        <a:off x="0" y="893431"/>
        <a:ext cx="7917365" cy="1184040"/>
      </dsp:txXfrm>
    </dsp:sp>
    <dsp:sp modelId="{831B19CA-4C6B-48E6-B5CD-FEF6F6695B60}">
      <dsp:nvSpPr>
        <dsp:cNvPr id="0" name=""/>
        <dsp:cNvSpPr/>
      </dsp:nvSpPr>
      <dsp:spPr>
        <a:xfrm>
          <a:off x="0" y="2077471"/>
          <a:ext cx="7917365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object data (e.g. strings or timestamps), the result’s index will include </a:t>
          </a:r>
        </a:p>
      </dsp:txBody>
      <dsp:txXfrm>
        <a:off x="42663" y="2120134"/>
        <a:ext cx="7832039" cy="788627"/>
      </dsp:txXfrm>
    </dsp:sp>
    <dsp:sp modelId="{B89FA367-549A-46B6-868C-A1961CAB899F}">
      <dsp:nvSpPr>
        <dsp:cNvPr id="0" name=""/>
        <dsp:cNvSpPr/>
      </dsp:nvSpPr>
      <dsp:spPr>
        <a:xfrm>
          <a:off x="0" y="2951424"/>
          <a:ext cx="7917365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7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count, unique, top, and freq.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 top is the most common value.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 freq is the most common value’s frequency.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Timestamps also include the first and last items.</a:t>
          </a:r>
        </a:p>
      </dsp:txBody>
      <dsp:txXfrm>
        <a:off x="0" y="2951424"/>
        <a:ext cx="7917365" cy="118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22CE7-3822-4447-88DB-EB87F24D3E3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86916-6804-6947-8857-BE31A3BAF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Images:</a:t>
            </a:r>
          </a:p>
          <a:p>
            <a:r>
              <a:rPr lang="en-GB" dirty="0"/>
              <a:t>https://miro.medium.com/max/962/1*cxfqR8NAj8HGal8CVOZ7hg.png</a:t>
            </a:r>
          </a:p>
          <a:p>
            <a:r>
              <a:rPr lang="en-GB" dirty="0"/>
              <a:t>https://miro.medium.com/max/1400/1*V0a5jxOmbBfQlKhtShKwfA.jpeg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87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en-US" dirty="0" err="1"/>
              <a:t>DataFrame</a:t>
            </a:r>
            <a:r>
              <a:rPr lang="en-US" dirty="0"/>
              <a:t> from a csv file")</a:t>
            </a:r>
          </a:p>
          <a:p>
            <a:r>
              <a:rPr lang="en-US" dirty="0" err="1"/>
              <a:t>df_from_file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("data.csv")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df_from_file.shape</a:t>
            </a:r>
            <a:r>
              <a:rPr lang="en-US" dirty="0"/>
              <a:t>, 3)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df_from_file.columns</a:t>
            </a:r>
            <a:r>
              <a:rPr lang="en-US" dirty="0"/>
              <a:t>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</a:t>
            </a:r>
            <a:r>
              <a:rPr lang="en-US" dirty="0"/>
              <a:t>["Fare"])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</a:t>
            </a:r>
            <a:r>
              <a:rPr lang="en-US" dirty="0"/>
              <a:t>[["Fare", "Cabin"]])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df_from_file.head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df_from_file.head</a:t>
            </a:r>
            <a:r>
              <a:rPr lang="en-US" dirty="0"/>
              <a:t>(10))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df_from_file.tail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df_from_file.tail</a:t>
            </a:r>
            <a:r>
              <a:rPr lang="en-US" dirty="0"/>
              <a:t>(3))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9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en-US" dirty="0" err="1"/>
              <a:t>DataFrame</a:t>
            </a:r>
            <a:r>
              <a:rPr lang="en-US" dirty="0"/>
              <a:t> from a csv file")</a:t>
            </a:r>
          </a:p>
          <a:p>
            <a:r>
              <a:rPr lang="en-US" dirty="0" err="1"/>
              <a:t>df_from_file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("data.csv")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df_from_file.shape</a:t>
            </a:r>
            <a:r>
              <a:rPr lang="en-US" dirty="0"/>
              <a:t>, 3)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df_from_file.columns</a:t>
            </a:r>
            <a:r>
              <a:rPr lang="en-US" dirty="0"/>
              <a:t>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</a:t>
            </a:r>
            <a:r>
              <a:rPr lang="en-US" dirty="0"/>
              <a:t>["Fare"])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</a:t>
            </a:r>
            <a:r>
              <a:rPr lang="en-US" dirty="0"/>
              <a:t>[["Fare", "Cabin"]])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df_from_file.head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df_from_file.head</a:t>
            </a:r>
            <a:r>
              <a:rPr lang="en-US" dirty="0"/>
              <a:t>(10))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df_from_file.tail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df_from_file.tail</a:t>
            </a:r>
            <a:r>
              <a:rPr lang="en-US" dirty="0"/>
              <a:t>(3))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7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en-US" dirty="0" err="1"/>
              <a:t>DataFrame</a:t>
            </a:r>
            <a:r>
              <a:rPr lang="en-US" dirty="0"/>
              <a:t> from a csv file")</a:t>
            </a:r>
          </a:p>
          <a:p>
            <a:r>
              <a:rPr lang="en-US" dirty="0" err="1"/>
              <a:t>df_from_file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("data.csv")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df_from_file.shape</a:t>
            </a:r>
            <a:r>
              <a:rPr lang="en-US" dirty="0"/>
              <a:t>, 3)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df_from_file.columns</a:t>
            </a:r>
            <a:r>
              <a:rPr lang="en-US" dirty="0"/>
              <a:t>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</a:t>
            </a:r>
            <a:r>
              <a:rPr lang="en-US" dirty="0"/>
              <a:t>["Fare"])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</a:t>
            </a:r>
            <a:r>
              <a:rPr lang="en-US" dirty="0"/>
              <a:t>[["Fare", "Cabin"]])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df_from_file.head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df_from_file.head</a:t>
            </a:r>
            <a:r>
              <a:rPr lang="en-US" dirty="0"/>
              <a:t>(10))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df_from_file.tail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df_from_file.tail</a:t>
            </a:r>
            <a:r>
              <a:rPr lang="en-US" dirty="0"/>
              <a:t>(3))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7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println</a:t>
            </a:r>
            <a:r>
              <a:rPr lang="en-GB" dirty="0"/>
              <a:t>("</a:t>
            </a:r>
            <a:r>
              <a:rPr lang="en-GB" dirty="0" err="1"/>
              <a:t>DataFrame</a:t>
            </a:r>
            <a:r>
              <a:rPr lang="en-GB" dirty="0"/>
              <a:t> from a csv file")</a:t>
            </a:r>
          </a:p>
          <a:p>
            <a:r>
              <a:rPr lang="en-GB" dirty="0" err="1"/>
              <a:t>df_from_csv</a:t>
            </a:r>
            <a:r>
              <a:rPr lang="en-GB" dirty="0"/>
              <a:t> = </a:t>
            </a:r>
            <a:r>
              <a:rPr lang="en-GB" dirty="0" err="1"/>
              <a:t>pd.read_csv</a:t>
            </a:r>
            <a:r>
              <a:rPr lang="en-GB" dirty="0"/>
              <a:t>("ratings.csv")</a:t>
            </a:r>
          </a:p>
          <a:p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df_from_csv.shape</a:t>
            </a:r>
            <a:r>
              <a:rPr lang="en-GB" dirty="0"/>
              <a:t>, 3)</a:t>
            </a:r>
          </a:p>
          <a:p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df_from_csv.columns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#if not installed</a:t>
            </a:r>
          </a:p>
          <a:p>
            <a:r>
              <a:rPr lang="en-GB" dirty="0"/>
              <a:t>#pip install </a:t>
            </a:r>
            <a:r>
              <a:rPr lang="en-GB" dirty="0" err="1"/>
              <a:t>openpyxl</a:t>
            </a:r>
            <a:endParaRPr lang="en-GB" dirty="0"/>
          </a:p>
          <a:p>
            <a:r>
              <a:rPr lang="en-GB" dirty="0" err="1"/>
              <a:t>println</a:t>
            </a:r>
            <a:r>
              <a:rPr lang="en-GB" dirty="0"/>
              <a:t>("</a:t>
            </a:r>
            <a:r>
              <a:rPr lang="en-GB" dirty="0" err="1"/>
              <a:t>DataFrame</a:t>
            </a:r>
            <a:r>
              <a:rPr lang="en-GB" dirty="0"/>
              <a:t> from an excel file")</a:t>
            </a:r>
          </a:p>
          <a:p>
            <a:r>
              <a:rPr lang="en-GB" dirty="0" err="1"/>
              <a:t>df_from_excel</a:t>
            </a:r>
            <a:r>
              <a:rPr lang="en-GB" dirty="0"/>
              <a:t> = </a:t>
            </a:r>
            <a:r>
              <a:rPr lang="en-GB" dirty="0" err="1"/>
              <a:t>pd.read_excel</a:t>
            </a:r>
            <a:r>
              <a:rPr lang="en-GB" dirty="0"/>
              <a:t>("ratings.xlsx")</a:t>
            </a:r>
          </a:p>
          <a:p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df_from_excel.shape</a:t>
            </a:r>
            <a:r>
              <a:rPr lang="en-GB" dirty="0"/>
              <a:t>, 3)</a:t>
            </a:r>
          </a:p>
          <a:p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df_from_excel.columns</a:t>
            </a:r>
            <a:r>
              <a:rPr lang="en-GB" dirty="0"/>
              <a:t>)</a:t>
            </a:r>
          </a:p>
          <a:p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df_from_excel.describe</a:t>
            </a:r>
            <a:r>
              <a:rPr lang="en-GB" dirty="0"/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7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println</a:t>
            </a:r>
            <a:r>
              <a:rPr lang="en-GB" dirty="0"/>
              <a:t>("</a:t>
            </a:r>
            <a:r>
              <a:rPr lang="en-GB" dirty="0" err="1"/>
              <a:t>loc</a:t>
            </a:r>
            <a:r>
              <a:rPr lang="en-GB" dirty="0"/>
              <a:t> with index/column names and numeric values")</a:t>
            </a:r>
          </a:p>
          <a:p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people_df_index.loc</a:t>
            </a:r>
            <a:r>
              <a:rPr lang="en-GB" dirty="0"/>
              <a:t>["P1"]["people"])</a:t>
            </a:r>
          </a:p>
          <a:p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people_df_index.loc</a:t>
            </a:r>
            <a:r>
              <a:rPr lang="en-GB" dirty="0"/>
              <a:t>["P1"][0])</a:t>
            </a:r>
          </a:p>
          <a:p>
            <a:r>
              <a:rPr lang="en-GB" dirty="0" err="1"/>
              <a:t>println</a:t>
            </a:r>
            <a:r>
              <a:rPr lang="en-GB" dirty="0"/>
              <a:t>("</a:t>
            </a:r>
            <a:r>
              <a:rPr lang="en-GB" dirty="0" err="1"/>
              <a:t>iloc</a:t>
            </a:r>
            <a:r>
              <a:rPr lang="en-GB" dirty="0"/>
              <a:t> with numeric index")</a:t>
            </a:r>
          </a:p>
          <a:p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people_df_index.iloc</a:t>
            </a:r>
            <a:r>
              <a:rPr lang="en-GB" dirty="0"/>
              <a:t>[0][0])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5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7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3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#Filtering</a:t>
            </a:r>
          </a:p>
          <a:p>
            <a:r>
              <a:rPr lang="en-US" dirty="0"/>
              <a:t>#Ratings greater than 4 and less than or equal to 4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df_from_excel</a:t>
            </a:r>
            <a:r>
              <a:rPr lang="en-US" dirty="0"/>
              <a:t>[</a:t>
            </a:r>
            <a:r>
              <a:rPr lang="en-US" dirty="0" err="1"/>
              <a:t>df_from_excel</a:t>
            </a:r>
            <a:r>
              <a:rPr lang="en-US" dirty="0"/>
              <a:t>["Rating"] &gt; 4])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df_from_excel</a:t>
            </a:r>
            <a:r>
              <a:rPr lang="en-US" dirty="0"/>
              <a:t>[</a:t>
            </a:r>
            <a:r>
              <a:rPr lang="en-US" dirty="0" err="1"/>
              <a:t>df_from_excel</a:t>
            </a:r>
            <a:r>
              <a:rPr lang="en-US" dirty="0"/>
              <a:t>["Rating"] &lt;= 4])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0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df1 = </a:t>
            </a:r>
            <a:r>
              <a:rPr lang="en-GB" dirty="0" err="1"/>
              <a:t>df_missing</a:t>
            </a:r>
            <a:endParaRPr lang="en-GB" dirty="0"/>
          </a:p>
          <a:p>
            <a:r>
              <a:rPr lang="en-GB" dirty="0" err="1"/>
              <a:t>println</a:t>
            </a:r>
            <a:r>
              <a:rPr lang="en-GB" dirty="0"/>
              <a:t>("Sort by rating ascending order")</a:t>
            </a:r>
          </a:p>
          <a:p>
            <a:r>
              <a:rPr lang="en-GB" dirty="0"/>
              <a:t>df1.sort_values(by=["Rating"], </a:t>
            </a:r>
            <a:r>
              <a:rPr lang="en-GB" dirty="0" err="1"/>
              <a:t>inplace</a:t>
            </a:r>
            <a:r>
              <a:rPr lang="en-GB" dirty="0"/>
              <a:t>=True)</a:t>
            </a:r>
          </a:p>
          <a:p>
            <a:r>
              <a:rPr lang="en-GB" dirty="0" err="1"/>
              <a:t>println</a:t>
            </a:r>
            <a:r>
              <a:rPr lang="en-GB" dirty="0"/>
              <a:t>(df1)</a:t>
            </a:r>
          </a:p>
          <a:p>
            <a:r>
              <a:rPr lang="en-GB" dirty="0" err="1"/>
              <a:t>println</a:t>
            </a:r>
            <a:r>
              <a:rPr lang="en-GB" dirty="0"/>
              <a:t>("Sort by rating ascending order")</a:t>
            </a:r>
          </a:p>
          <a:p>
            <a:r>
              <a:rPr lang="en-GB" dirty="0"/>
              <a:t>df1.sort_values(by="Rating", </a:t>
            </a:r>
            <a:r>
              <a:rPr lang="en-GB" dirty="0" err="1"/>
              <a:t>inplace</a:t>
            </a:r>
            <a:r>
              <a:rPr lang="en-GB" dirty="0"/>
              <a:t>=True)</a:t>
            </a:r>
          </a:p>
          <a:p>
            <a:r>
              <a:rPr lang="en-GB" dirty="0" err="1"/>
              <a:t>println</a:t>
            </a:r>
            <a:r>
              <a:rPr lang="en-GB" dirty="0"/>
              <a:t>(df1)</a:t>
            </a:r>
          </a:p>
          <a:p>
            <a:r>
              <a:rPr lang="en-GB" dirty="0" err="1"/>
              <a:t>println</a:t>
            </a:r>
            <a:r>
              <a:rPr lang="en-GB" dirty="0"/>
              <a:t>("Sort by rating descending order")</a:t>
            </a:r>
          </a:p>
          <a:p>
            <a:r>
              <a:rPr lang="en-GB" dirty="0"/>
              <a:t>df1.sort_values(by="Rating", </a:t>
            </a:r>
            <a:r>
              <a:rPr lang="en-GB" dirty="0" err="1"/>
              <a:t>inplace</a:t>
            </a:r>
            <a:r>
              <a:rPr lang="en-GB" dirty="0"/>
              <a:t>=True, ascending=False)</a:t>
            </a:r>
          </a:p>
          <a:p>
            <a:r>
              <a:rPr lang="en-GB" dirty="0" err="1"/>
              <a:t>println</a:t>
            </a:r>
            <a:r>
              <a:rPr lang="en-GB" dirty="0"/>
              <a:t>(df1)</a:t>
            </a:r>
          </a:p>
          <a:p>
            <a:r>
              <a:rPr lang="en-GB" dirty="0" err="1"/>
              <a:t>println</a:t>
            </a:r>
            <a:r>
              <a:rPr lang="en-GB" dirty="0"/>
              <a:t>("Sort by rating then name in descending order")</a:t>
            </a:r>
          </a:p>
          <a:p>
            <a:r>
              <a:rPr lang="en-GB" dirty="0"/>
              <a:t>df1.sort_values(by=["Rating", "Name"], </a:t>
            </a:r>
            <a:r>
              <a:rPr lang="en-GB" dirty="0" err="1"/>
              <a:t>inplace</a:t>
            </a:r>
            <a:r>
              <a:rPr lang="en-GB" dirty="0"/>
              <a:t>=True, ascending=False)</a:t>
            </a:r>
          </a:p>
          <a:p>
            <a:r>
              <a:rPr lang="en-GB" dirty="0" err="1"/>
              <a:t>println</a:t>
            </a:r>
            <a:r>
              <a:rPr lang="en-GB" dirty="0"/>
              <a:t>(df1)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7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</a:t>
            </a:r>
          </a:p>
          <a:p>
            <a:r>
              <a:rPr lang="en-GB" dirty="0"/>
              <a:t>https://12ax7web.s3.amazonaws.com/accounts/1/products/1986199880787/Sad-Panda_800x800_SEPS-1000x1000.jpg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df1 = </a:t>
            </a:r>
            <a:r>
              <a:rPr lang="en-GB" dirty="0" err="1"/>
              <a:t>df_missing</a:t>
            </a:r>
            <a:endParaRPr lang="en-GB" dirty="0"/>
          </a:p>
          <a:p>
            <a:r>
              <a:rPr lang="en-GB" dirty="0" err="1"/>
              <a:t>println</a:t>
            </a:r>
            <a:r>
              <a:rPr lang="en-GB" dirty="0"/>
              <a:t>("Sort by rating ascending order")</a:t>
            </a:r>
          </a:p>
          <a:p>
            <a:r>
              <a:rPr lang="en-GB" dirty="0"/>
              <a:t>df1.sort_values(by=["Rating"], </a:t>
            </a:r>
            <a:r>
              <a:rPr lang="en-GB" dirty="0" err="1"/>
              <a:t>inplace</a:t>
            </a:r>
            <a:r>
              <a:rPr lang="en-GB" dirty="0"/>
              <a:t>=True)</a:t>
            </a:r>
          </a:p>
          <a:p>
            <a:r>
              <a:rPr lang="en-GB" dirty="0" err="1"/>
              <a:t>println</a:t>
            </a:r>
            <a:r>
              <a:rPr lang="en-GB" dirty="0"/>
              <a:t>(df1)</a:t>
            </a:r>
          </a:p>
          <a:p>
            <a:r>
              <a:rPr lang="en-GB" dirty="0" err="1"/>
              <a:t>println</a:t>
            </a:r>
            <a:r>
              <a:rPr lang="en-GB" dirty="0"/>
              <a:t>("Sort by rating ascending order")</a:t>
            </a:r>
          </a:p>
          <a:p>
            <a:r>
              <a:rPr lang="en-GB" dirty="0"/>
              <a:t>df1.sort_values(by="Rating", </a:t>
            </a:r>
            <a:r>
              <a:rPr lang="en-GB" dirty="0" err="1"/>
              <a:t>inplace</a:t>
            </a:r>
            <a:r>
              <a:rPr lang="en-GB" dirty="0"/>
              <a:t>=True)</a:t>
            </a:r>
          </a:p>
          <a:p>
            <a:r>
              <a:rPr lang="en-GB" dirty="0" err="1"/>
              <a:t>println</a:t>
            </a:r>
            <a:r>
              <a:rPr lang="en-GB" dirty="0"/>
              <a:t>(df1)</a:t>
            </a:r>
          </a:p>
          <a:p>
            <a:r>
              <a:rPr lang="en-GB" dirty="0" err="1"/>
              <a:t>println</a:t>
            </a:r>
            <a:r>
              <a:rPr lang="en-GB" dirty="0"/>
              <a:t>("Sort by rating descending order")</a:t>
            </a:r>
          </a:p>
          <a:p>
            <a:r>
              <a:rPr lang="en-GB" dirty="0"/>
              <a:t>df1.sort_values(by="Rating", </a:t>
            </a:r>
            <a:r>
              <a:rPr lang="en-GB" dirty="0" err="1"/>
              <a:t>inplace</a:t>
            </a:r>
            <a:r>
              <a:rPr lang="en-GB" dirty="0"/>
              <a:t>=True, ascending=False)</a:t>
            </a:r>
          </a:p>
          <a:p>
            <a:r>
              <a:rPr lang="en-GB" dirty="0" err="1"/>
              <a:t>println</a:t>
            </a:r>
            <a:r>
              <a:rPr lang="en-GB" dirty="0"/>
              <a:t>(df1)</a:t>
            </a:r>
          </a:p>
          <a:p>
            <a:r>
              <a:rPr lang="en-GB" dirty="0" err="1"/>
              <a:t>println</a:t>
            </a:r>
            <a:r>
              <a:rPr lang="en-GB" dirty="0"/>
              <a:t>("Sort by rating then name in descending order")</a:t>
            </a:r>
          </a:p>
          <a:p>
            <a:r>
              <a:rPr lang="en-GB" dirty="0"/>
              <a:t>df1.sort_values(by=["Rating", "Name"], </a:t>
            </a:r>
            <a:r>
              <a:rPr lang="en-GB" dirty="0" err="1"/>
              <a:t>inplace</a:t>
            </a:r>
            <a:r>
              <a:rPr lang="en-GB" dirty="0"/>
              <a:t>=True, ascending=False)</a:t>
            </a:r>
          </a:p>
          <a:p>
            <a:r>
              <a:rPr lang="en-GB" dirty="0" err="1"/>
              <a:t>println</a:t>
            </a:r>
            <a:r>
              <a:rPr lang="en-GB" dirty="0"/>
              <a:t>(df1)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6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mes</a:t>
            </a:r>
            <a:r>
              <a:rPr lang="en-US" dirty="0"/>
              <a:t>, n=1):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0" indent="0">
              <a:buNone/>
            </a:pPr>
            <a:r>
              <a:rPr lang="en-US" dirty="0"/>
              <a:t>        print()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mes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pandas as pd</a:t>
            </a:r>
          </a:p>
          <a:p>
            <a:endParaRPr lang="en-GB" dirty="0"/>
          </a:p>
          <a:p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en-US" dirty="0" err="1"/>
              <a:t>DataFrame</a:t>
            </a:r>
            <a:r>
              <a:rPr lang="en-US" dirty="0"/>
              <a:t> with a list and no index")</a:t>
            </a:r>
          </a:p>
          <a:p>
            <a:r>
              <a:rPr lang="en-US" dirty="0"/>
              <a:t>dl = [1,2,3]</a:t>
            </a:r>
          </a:p>
          <a:p>
            <a:r>
              <a:rPr lang="en-US" dirty="0"/>
              <a:t>df1 = </a:t>
            </a:r>
            <a:r>
              <a:rPr lang="en-US" dirty="0" err="1"/>
              <a:t>pd.DataFrame</a:t>
            </a:r>
            <a:r>
              <a:rPr lang="en-US" dirty="0"/>
              <a:t>(dl)</a:t>
            </a:r>
          </a:p>
          <a:p>
            <a:r>
              <a:rPr lang="en-US" dirty="0" err="1"/>
              <a:t>println</a:t>
            </a:r>
            <a:r>
              <a:rPr lang="en-US" dirty="0"/>
              <a:t>(df1)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println</a:t>
            </a:r>
            <a:r>
              <a:rPr lang="en-GB" dirty="0"/>
              <a:t>("</a:t>
            </a:r>
            <a:r>
              <a:rPr lang="en-GB" dirty="0" err="1"/>
              <a:t>DataFrame</a:t>
            </a:r>
            <a:r>
              <a:rPr lang="en-GB" dirty="0"/>
              <a:t> with a dictionary and an index")</a:t>
            </a:r>
          </a:p>
          <a:p>
            <a:r>
              <a:rPr lang="en-GB" dirty="0"/>
              <a:t>dd = {"</a:t>
            </a:r>
            <a:r>
              <a:rPr lang="en-GB" dirty="0" err="1"/>
              <a:t>a":"aa</a:t>
            </a:r>
            <a:r>
              <a:rPr lang="en-GB" dirty="0"/>
              <a:t>", "</a:t>
            </a:r>
            <a:r>
              <a:rPr lang="en-GB" dirty="0" err="1"/>
              <a:t>b":"bb</a:t>
            </a:r>
            <a:r>
              <a:rPr lang="en-GB" dirty="0"/>
              <a:t>"}</a:t>
            </a:r>
          </a:p>
          <a:p>
            <a:r>
              <a:rPr lang="en-GB" dirty="0"/>
              <a:t>df = </a:t>
            </a:r>
            <a:r>
              <a:rPr lang="en-GB" dirty="0" err="1"/>
              <a:t>pd.DataFrame</a:t>
            </a:r>
            <a:r>
              <a:rPr lang="en-GB" dirty="0"/>
              <a:t>(dd, index=["First"])</a:t>
            </a:r>
          </a:p>
          <a:p>
            <a:r>
              <a:rPr lang="en-GB" dirty="0" err="1"/>
              <a:t>println</a:t>
            </a:r>
            <a:r>
              <a:rPr lang="en-GB" dirty="0"/>
              <a:t>(df,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en-US" dirty="0" err="1"/>
              <a:t>DataFrame</a:t>
            </a:r>
            <a:r>
              <a:rPr lang="en-US" dirty="0"/>
              <a:t> with a dictionary and no index")</a:t>
            </a:r>
          </a:p>
          <a:p>
            <a:r>
              <a:rPr lang="en-US" dirty="0"/>
              <a:t>people = {</a:t>
            </a:r>
          </a:p>
          <a:p>
            <a:r>
              <a:rPr lang="en-US" dirty="0"/>
              <a:t>  "people": ["Deniz", "</a:t>
            </a:r>
            <a:r>
              <a:rPr lang="en-US" dirty="0" err="1"/>
              <a:t>Fatih</a:t>
            </a:r>
            <a:r>
              <a:rPr lang="en-US" dirty="0"/>
              <a:t>", "</a:t>
            </a:r>
            <a:r>
              <a:rPr lang="en-US" dirty="0" err="1"/>
              <a:t>Canan</a:t>
            </a:r>
            <a:r>
              <a:rPr lang="en-US" dirty="0"/>
              <a:t>"],</a:t>
            </a:r>
          </a:p>
          <a:p>
            <a:r>
              <a:rPr lang="en-US" dirty="0"/>
              <a:t>  "ages": [18, 21, 32],</a:t>
            </a:r>
          </a:p>
          <a:p>
            <a:r>
              <a:rPr lang="en-US" dirty="0"/>
              <a:t>  "ratings": [2.5, 3.2, 4]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en-US" dirty="0" err="1"/>
              <a:t>DataFrame</a:t>
            </a:r>
            <a:r>
              <a:rPr lang="en-US" dirty="0"/>
              <a:t> with a dictionary and an index created as a string")</a:t>
            </a:r>
          </a:p>
          <a:p>
            <a:r>
              <a:rPr lang="en-US" dirty="0" err="1"/>
              <a:t>people_index</a:t>
            </a:r>
            <a:r>
              <a:rPr lang="en-US" dirty="0"/>
              <a:t> = ["P" + str(</a:t>
            </a:r>
            <a:r>
              <a:rPr lang="en-US" dirty="0" err="1"/>
              <a:t>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in range(1,len(people["people"]) + 1)]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people_index</a:t>
            </a:r>
            <a:r>
              <a:rPr lang="en-US" dirty="0"/>
              <a:t>)</a:t>
            </a:r>
          </a:p>
          <a:p>
            <a:r>
              <a:rPr lang="en-US" dirty="0" err="1"/>
              <a:t>people_df_index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(people, index=</a:t>
            </a:r>
            <a:r>
              <a:rPr lang="en-US" dirty="0" err="1"/>
              <a:t>people_index</a:t>
            </a:r>
            <a:r>
              <a:rPr lang="en-US" dirty="0"/>
              <a:t>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people_df_index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en-US" dirty="0" err="1"/>
              <a:t>DataFrame</a:t>
            </a:r>
            <a:r>
              <a:rPr lang="en-US" dirty="0"/>
              <a:t> from a csv file")</a:t>
            </a:r>
          </a:p>
          <a:p>
            <a:r>
              <a:rPr lang="en-US" dirty="0" err="1"/>
              <a:t>df_from_file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("data.csv")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df_from_file.shape</a:t>
            </a:r>
            <a:r>
              <a:rPr lang="en-US" dirty="0"/>
              <a:t>, 3)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df_from_file.columns</a:t>
            </a:r>
            <a:r>
              <a:rPr lang="en-US" dirty="0"/>
              <a:t>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</a:t>
            </a:r>
            <a:r>
              <a:rPr lang="en-US" dirty="0"/>
              <a:t>["Fare"])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</a:t>
            </a:r>
            <a:r>
              <a:rPr lang="en-US" dirty="0"/>
              <a:t>[["Fare", "Cabin"]])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df_from_file.head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df_from_file.head</a:t>
            </a:r>
            <a:r>
              <a:rPr lang="en-US" dirty="0"/>
              <a:t>(10))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df_from_file.tail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df_from_file.tail</a:t>
            </a:r>
            <a:r>
              <a:rPr lang="en-US" dirty="0"/>
              <a:t>(3))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en-US" dirty="0" err="1"/>
              <a:t>DataFrame</a:t>
            </a:r>
            <a:r>
              <a:rPr lang="en-US" dirty="0"/>
              <a:t> from a csv file")</a:t>
            </a:r>
          </a:p>
          <a:p>
            <a:r>
              <a:rPr lang="en-US" dirty="0" err="1"/>
              <a:t>df_from_file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("data.csv")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df_from_file.shape</a:t>
            </a:r>
            <a:r>
              <a:rPr lang="en-US" dirty="0"/>
              <a:t>, 3)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df_from_file.columns</a:t>
            </a:r>
            <a:r>
              <a:rPr lang="en-US" dirty="0"/>
              <a:t>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</a:t>
            </a:r>
            <a:r>
              <a:rPr lang="en-US" dirty="0"/>
              <a:t>["Fare"])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</a:t>
            </a:r>
            <a:r>
              <a:rPr lang="en-US" dirty="0"/>
              <a:t>[["Fare", "Cabin"]])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df_from_file.head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df_from_file.head</a:t>
            </a:r>
            <a:r>
              <a:rPr lang="en-US" dirty="0"/>
              <a:t>(10))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df_from_file.tail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df_from_file.tail</a:t>
            </a:r>
            <a:r>
              <a:rPr lang="en-US" dirty="0"/>
              <a:t>(3))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43EE-4A59-3D48-AEBC-3427C381C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0DC5D-E9BE-5449-8399-2393E3AF8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B234-46F3-BD49-B258-157E90AF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D1D1-9266-F74C-A264-3D147F9E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6DA-E3CA-CB4C-A682-C3E7117A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A33A-1CC8-E54B-A402-5BF5E0CF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BD18A-3AF7-D549-8872-7799D882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F249-1DF8-B549-88D8-01C09776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D48F-2E26-6343-90AF-47C74CB7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15A-C8FF-9645-88DB-C6B6CEB2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6B81B-5DD1-B548-8395-CEE035EDA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EA6A7-B8FC-E547-84FC-6CB473345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14AD-5071-7642-B65A-8FA19719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822E-9026-8D49-9F47-00C3EF1F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5F27-D195-554A-92A3-CA73B712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09D3-D279-F342-B9A7-E91DC83C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0206-842C-FA46-8AB9-40538700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6DA7-2C25-5C4D-93FF-0F150E0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209B-D2AC-8844-8B8C-D4576F09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89-474A-684D-B1AF-FA0F6FEC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173-B113-9842-88AB-9F18F68E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C0A77-7B1A-2B4D-8657-136E4438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9CBF-F0B9-BA44-89BC-1517D2B1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D27E-8BD8-BF4E-B61F-E2465D6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AFAA-6F38-EE49-8DBB-16A61B7B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9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BCC2-AB0C-FD4D-8835-D08E4AFD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9FBA-59D9-1A41-9C8B-6F4D9175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280F6-D716-0C40-9756-688176EF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B0B47-B964-6C40-ADA6-E92E1BFF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ACE1-935D-C446-9584-BA1FCB5F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C68BA-7B3C-3C4F-B71F-5D5F2C2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8850-4B75-1A41-8339-EB70AA9A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EC8BB-7451-5B4D-A80D-8EA5E939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1F2A-4F4C-7B45-874B-E2CD4E7B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BE4B4-63C9-4842-9B0D-2AB6003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D717C-4430-2544-BFB7-94299EB8C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5D28E-F56E-3543-8B72-E23B40D2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71BE8-7466-2C4B-A5CD-D4E6D590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3B4A4-1C74-804F-A5E8-5E23024B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E1BF-95E2-3D43-B5E0-E076C38A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6D48-969B-D047-B049-19C3FE33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E75AA-1E8F-FB4F-AD21-A0BF8129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9C79-E3D3-9341-A813-BB856224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2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2A435-9B26-0D44-A5D9-51AB20DB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F99AD-BB18-C24B-87EF-9A7F465B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73743-4A8C-F04D-833D-D118B453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FB9D-3041-7F41-BCFD-1FEA24E3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077C-A473-5A42-93BC-68B6EE42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5E18A-CBD8-F34D-AFC4-38F9C627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6B504-DE8F-C746-A884-E59DA44E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4C249-23C9-5E48-9632-7A0392EB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00A5B-C23A-4443-8D44-0ECBFD3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D58C-CC91-3A46-83E8-7CE540C0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8B241-9E26-4146-91C1-37E88200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C0377-F40D-324D-BC92-7042EACE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0DF82-0528-5045-8902-DF9B11B5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8835C-E320-034D-BF06-3D501CFC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94391-949F-474C-BCA4-8A77CB39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22E19-6FA6-8448-AF83-D7E1BC95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A755-2A3A-ED48-B7A7-CEF23CF1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D8CD-4587-9C41-A7F2-39ECE4EAC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F17E-D621-A241-B53E-D97EFE1C3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AD7B-F3B4-8A4A-8F11-32E6C59B1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he5stepbusinessstart.com/business-plan-anyone-can-start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thinkific/file_uploads/118220/attachments/f60/fba/4d6/data.zi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thinkific/file_uploads/118220/attachments/f60/fba/4d6/data.zi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thinkific/file_uploads/118220/attachments/f60/fba/4d6/data.zi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thinkific/file_uploads/118220/attachments/f60/fba/4d6/data.zi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thinkific/file_uploads/118220/attachments/f60/fba/4d6/data.zi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cionxbox.com/analisis-de-its-quiz-time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icpedia.org/highway-signs/s/statistics.html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faculty.elgin.edu/dkernler/statistics/ch03/3-4.html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30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creativecommons.org/licenses/by-nc-sa/3.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8/how-data-analytics-affecting-our-everyday-live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getting_started/install.html" TargetMode="External"/><Relationship Id="rId2" Type="http://schemas.openxmlformats.org/officeDocument/2006/relationships/hyperlink" Target="https://pandas.pydata.org/docs/getting_started/index.html#getting-star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v-insider.de/wie-funktioniert-eine-software-installation-a-609273/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he5stepbusinessstart.com/business-plan-anyone-can-start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he5stepbusinessstart.com/business-plan-anyone-can-start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2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AED2C-1940-4C18-879B-3F6BF936C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64" y="2127157"/>
            <a:ext cx="6249052" cy="2562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F0FF63-5167-48F7-BF54-981A22A5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606" y="1200652"/>
            <a:ext cx="3217333" cy="27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2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8E27-7C96-48BB-A58F-B9CCC1FD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Basic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EE9C-51CE-4821-96F2-C1E6D6B3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max():</a:t>
            </a:r>
            <a:r>
              <a:rPr lang="en-US" sz="2000" dirty="0"/>
              <a:t> Max of all values</a:t>
            </a:r>
          </a:p>
          <a:p>
            <a:r>
              <a:rPr lang="en-US" sz="2000" b="1" dirty="0"/>
              <a:t>min():</a:t>
            </a:r>
            <a:r>
              <a:rPr lang="en-US" sz="2000" dirty="0"/>
              <a:t> Min of all values</a:t>
            </a:r>
          </a:p>
          <a:p>
            <a:r>
              <a:rPr lang="en-US" sz="2000" b="1" dirty="0"/>
              <a:t>mean():</a:t>
            </a:r>
            <a:r>
              <a:rPr lang="en-US" sz="2000" dirty="0"/>
              <a:t> Mean of all values</a:t>
            </a:r>
          </a:p>
          <a:p>
            <a:r>
              <a:rPr lang="en-US" sz="2000" b="1" dirty="0"/>
              <a:t>median():</a:t>
            </a:r>
            <a:r>
              <a:rPr lang="en-US" sz="2000" dirty="0"/>
              <a:t> Median of all values</a:t>
            </a:r>
          </a:p>
          <a:p>
            <a:r>
              <a:rPr lang="en-US" sz="2000" b="1" dirty="0"/>
              <a:t>mode():</a:t>
            </a:r>
            <a:r>
              <a:rPr lang="en-US" sz="2000" dirty="0"/>
              <a:t> Mode of all values</a:t>
            </a:r>
          </a:p>
          <a:p>
            <a:r>
              <a:rPr lang="en-US" sz="2000" b="1" dirty="0"/>
              <a:t>sum():</a:t>
            </a:r>
            <a:r>
              <a:rPr lang="en-US" sz="2000" dirty="0"/>
              <a:t> Sum of the values</a:t>
            </a:r>
          </a:p>
          <a:p>
            <a:r>
              <a:rPr lang="en-US" sz="2000" b="1" dirty="0"/>
              <a:t>Filtering</a:t>
            </a:r>
          </a:p>
          <a:p>
            <a:r>
              <a:rPr lang="en-US" sz="2000" b="1" dirty="0"/>
              <a:t>Adding/Deleting </a:t>
            </a:r>
          </a:p>
          <a:p>
            <a:r>
              <a:rPr lang="en-US" sz="2000" b="1" dirty="0"/>
              <a:t>Sorting</a:t>
            </a:r>
          </a:p>
          <a:p>
            <a:endParaRPr lang="en-US" sz="2000" b="1" dirty="0"/>
          </a:p>
          <a:p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ear&#10;&#10;Description automatically generated">
            <a:extLst>
              <a:ext uri="{FF2B5EF4-FFF2-40B4-BE49-F238E27FC236}">
                <a16:creationId xmlns:a16="http://schemas.microsoft.com/office/drawing/2014/main" id="{B509296B-7120-4E1B-BAF3-61EF92500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067" r="22692" b="-1"/>
          <a:stretch/>
        </p:blipFill>
        <p:spPr>
          <a:xfrm>
            <a:off x="7543194" y="833418"/>
            <a:ext cx="3198561" cy="518791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C95A9-D6EC-4ABF-AC46-4D3004C5038B}"/>
              </a:ext>
            </a:extLst>
          </p:cNvPr>
          <p:cNvSpPr txBox="1"/>
          <p:nvPr/>
        </p:nvSpPr>
        <p:spPr>
          <a:xfrm>
            <a:off x="8434713" y="582128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the5stepbusinessstart.com/business-plan-anyone-can-star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861-CE41-4B2F-9752-782A452B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>
            <a:normAutofit/>
          </a:bodyPr>
          <a:lstStyle/>
          <a:p>
            <a:r>
              <a:rPr lang="en-US" sz="3600"/>
              <a:t>Auxilary function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9D3-FF49-4F32-8BAC-67565B31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682" y="341641"/>
            <a:ext cx="7160046" cy="1690359"/>
          </a:xfrm>
        </p:spPr>
        <p:txBody>
          <a:bodyPr anchor="ctr">
            <a:normAutofit/>
          </a:bodyPr>
          <a:lstStyle/>
          <a:p>
            <a:r>
              <a:rPr lang="en-US" dirty="0" err="1"/>
              <a:t>println</a:t>
            </a:r>
            <a:r>
              <a:rPr lang="en-US" dirty="0"/>
              <a:t> function is used for printing n newlines before printing the message.</a:t>
            </a:r>
          </a:p>
          <a:p>
            <a:r>
              <a:rPr lang="en-US" dirty="0"/>
              <a:t>Default is 1 blank line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D3F97-B686-44A4-B799-A3166943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95" y="3034096"/>
            <a:ext cx="7607808" cy="27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5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861-CE41-4B2F-9752-782A452B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Examples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9D3-FF49-4F32-8BAC-67565B31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554" y="338328"/>
            <a:ext cx="7362174" cy="1605083"/>
          </a:xfrm>
        </p:spPr>
        <p:txBody>
          <a:bodyPr anchor="ctr">
            <a:normAutofit/>
          </a:bodyPr>
          <a:lstStyle/>
          <a:p>
            <a:r>
              <a:rPr lang="en-US" dirty="0"/>
              <a:t>First import pandas (generally imported as pd)</a:t>
            </a:r>
          </a:p>
          <a:p>
            <a:r>
              <a:rPr lang="en-US" dirty="0"/>
              <a:t>Then create a </a:t>
            </a:r>
            <a:r>
              <a:rPr lang="en-US" dirty="0" err="1"/>
              <a:t>DataFrame</a:t>
            </a:r>
            <a:r>
              <a:rPr lang="en-US" dirty="0"/>
              <a:t> from a list and no index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C99A63-0ED1-4C4D-AC8C-337A6D35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3472901"/>
            <a:ext cx="4974336" cy="1830831"/>
          </a:xfrm>
          <a:prstGeom prst="rect">
            <a:avLst/>
          </a:prstGeom>
        </p:spPr>
      </p:pic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07C22-E032-4C7D-A194-48F74DC0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484" y="3794495"/>
            <a:ext cx="4974336" cy="11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861-CE41-4B2F-9752-782A452B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/>
              <a:t>Examples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9D3-FF49-4F32-8BAC-67565B31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</p:spPr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with a dictionary and an index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30F13-7212-4230-81EB-DF74E54B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1345887"/>
            <a:ext cx="4206240" cy="1020692"/>
          </a:xfrm>
          <a:prstGeom prst="rect">
            <a:avLst/>
          </a:prstGeom>
        </p:spPr>
      </p:pic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F954F-AFF3-42D9-95B2-221B556E3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4554796"/>
            <a:ext cx="4206240" cy="6561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148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861-CE41-4B2F-9752-782A452B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/>
              <a:t>Examples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9D3-FF49-4F32-8BAC-67565B31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</p:spPr>
        <p:txBody>
          <a:bodyPr>
            <a:normAutofit/>
          </a:bodyPr>
          <a:lstStyle/>
          <a:p>
            <a:r>
              <a:rPr lang="en-US"/>
              <a:t>DataFrame</a:t>
            </a:r>
            <a:r>
              <a:rPr lang="en-US" dirty="0"/>
              <a:t> with a dictionary and no index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B20A5-08AD-4419-9B76-A26B949C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1096577"/>
            <a:ext cx="4206240" cy="1519311"/>
          </a:xfrm>
          <a:prstGeom prst="rect">
            <a:avLst/>
          </a:prstGeom>
        </p:spPr>
      </p:pic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490D0A-2672-4881-9791-CCF1B5DFC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984" y="4159045"/>
            <a:ext cx="4535424" cy="1602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042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861-CE41-4B2F-9752-782A452B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Examples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9D3-FF49-4F32-8BAC-67565B31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with a dictionary and an index created as a string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282529F-DBF2-4E0F-8931-8143BFB4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0" y="3772743"/>
            <a:ext cx="5527275" cy="1368000"/>
          </a:xfrm>
          <a:prstGeom prst="rect">
            <a:avLst/>
          </a:prstGeom>
        </p:spPr>
      </p:pic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D1C6B-3669-44E7-87DF-BB986800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405" y="3802266"/>
            <a:ext cx="5472000" cy="14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861-CE41-4B2F-9752-782A452B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3"/>
            <a:ext cx="10515600" cy="903238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9D3-FF49-4F32-8BAC-67565B31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1" y="1018951"/>
            <a:ext cx="11108536" cy="148545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from a csv file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https://s3.amazonaws.com/thinkific/file_uploads/118220/attachments/f60/fba/4d6/data.zip</a:t>
            </a:r>
            <a:r>
              <a:rPr lang="en-US" dirty="0"/>
              <a:t> 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73C5FD2-9547-4F1B-B361-C67545B3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2859885"/>
            <a:ext cx="4846320" cy="1945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E40B1-813F-4BE9-929A-31611671C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385" y="5404586"/>
            <a:ext cx="4846321" cy="114138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16068-D215-4339-9A58-D93471DBC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23" y="2773023"/>
            <a:ext cx="6222664" cy="40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9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861-CE41-4B2F-9752-782A452B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3"/>
            <a:ext cx="10515600" cy="903238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9D3-FF49-4F32-8BAC-67565B31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1" y="1018951"/>
            <a:ext cx="11108536" cy="148545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from a csv file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https://s3.amazonaws.com/thinkific/file_uploads/118220/attachments/f60/fba/4d6/data.zip</a:t>
            </a:r>
            <a:r>
              <a:rPr lang="en-US" dirty="0"/>
              <a:t> 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73C5FD2-9547-4F1B-B361-C67545B3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2151957"/>
            <a:ext cx="4846320" cy="1945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16068-D215-4339-9A58-D93471DBC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23" y="2773023"/>
            <a:ext cx="6222664" cy="4025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6EAF0D-F646-40A4-9BD8-B65AAA6E1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229" y="4262449"/>
            <a:ext cx="499179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861-CE41-4B2F-9752-782A452B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3"/>
            <a:ext cx="10515600" cy="903238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9D3-FF49-4F32-8BAC-67565B31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1" y="1018951"/>
            <a:ext cx="11108536" cy="148545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from a csv file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https://s3.amazonaws.com/thinkific/file_uploads/118220/attachments/f60/fba/4d6/data.zip</a:t>
            </a:r>
            <a:r>
              <a:rPr lang="en-US" dirty="0"/>
              <a:t> 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73C5FD2-9547-4F1B-B361-C67545B3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2151957"/>
            <a:ext cx="4846320" cy="1945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16068-D215-4339-9A58-D93471DBC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23" y="2773023"/>
            <a:ext cx="6222664" cy="4025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5BA1A-3E96-458B-85EF-F3C8EE4AA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773" y="4206111"/>
            <a:ext cx="4610743" cy="25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5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861-CE41-4B2F-9752-782A452B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3"/>
            <a:ext cx="10515600" cy="903238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9D3-FF49-4F32-8BAC-67565B31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1" y="1018951"/>
            <a:ext cx="11108536" cy="148545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from a csv file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https://s3.amazonaws.com/thinkific/file_uploads/118220/attachments/f60/fba/4d6/data.zip</a:t>
            </a:r>
            <a:r>
              <a:rPr lang="en-US" dirty="0"/>
              <a:t> 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73C5FD2-9547-4F1B-B361-C67545B3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2151957"/>
            <a:ext cx="4846320" cy="1945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16068-D215-4339-9A58-D93471DBC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23" y="2773023"/>
            <a:ext cx="6222664" cy="4025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9D34A-9327-4EEE-B8DC-50423CEF8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000" y="3882959"/>
            <a:ext cx="4883488" cy="29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2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51F72-9859-4AFF-BAB2-CC6712D4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Pandas: An animal? Data Analysis?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9BDF-AA62-4B3D-87AB-D2427F97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4" y="1658680"/>
            <a:ext cx="6975852" cy="49760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Pandas is an </a:t>
            </a:r>
          </a:p>
          <a:p>
            <a:pPr lvl="1"/>
            <a:r>
              <a:rPr lang="en-US" sz="2800" dirty="0"/>
              <a:t>open source, BSD-licensed library </a:t>
            </a:r>
          </a:p>
          <a:p>
            <a:pPr lvl="1"/>
            <a:r>
              <a:rPr lang="en-US" sz="2800" dirty="0"/>
              <a:t>provides high-performance, easy-to-use data structures and data analysis tools for the Python programming language.</a:t>
            </a:r>
          </a:p>
          <a:p>
            <a:pPr lvl="1"/>
            <a:r>
              <a:rPr lang="en-US" sz="2800" dirty="0"/>
              <a:t>It has functions for analyzing, cleaning, exploring, and manipulating data.</a:t>
            </a:r>
          </a:p>
          <a:p>
            <a:r>
              <a:rPr lang="en-US" dirty="0"/>
              <a:t>Wes McKinney started building what would become pandas at AQR Capital while he was a researcher there from 2007 to 2010</a:t>
            </a:r>
          </a:p>
          <a:p>
            <a:r>
              <a:rPr lang="en-US" dirty="0"/>
              <a:t>The name is derived from the term "</a:t>
            </a:r>
            <a:r>
              <a:rPr lang="en-US" b="1" dirty="0"/>
              <a:t>panel data</a:t>
            </a:r>
            <a:r>
              <a:rPr lang="en-US" dirty="0"/>
              <a:t>", an econometrics term for data sets that include observations over multiple time periods for the same individuals. </a:t>
            </a:r>
          </a:p>
          <a:p>
            <a:r>
              <a:rPr lang="en-US" dirty="0"/>
              <a:t>Its name is a play on the phrase "</a:t>
            </a:r>
            <a:r>
              <a:rPr lang="en-US" b="1" dirty="0"/>
              <a:t>Python data analysis</a:t>
            </a:r>
            <a:r>
              <a:rPr lang="en-US" dirty="0"/>
              <a:t>" itself. </a:t>
            </a:r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36FE7-951E-46CD-9F2B-D205ADE44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214" y="2184914"/>
            <a:ext cx="4105779" cy="375591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861-CE41-4B2F-9752-782A452B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3"/>
            <a:ext cx="10515600" cy="903238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9D3-FF49-4F32-8BAC-67565B31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1" y="1018951"/>
            <a:ext cx="11108536" cy="148545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from a csv file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https://s3.amazonaws.com/thinkific/file_uploads/118220/attachments/f60/fba/4d6/data.zip</a:t>
            </a:r>
            <a:r>
              <a:rPr lang="en-US" dirty="0"/>
              <a:t> 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73C5FD2-9547-4F1B-B361-C67545B3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2151957"/>
            <a:ext cx="4846320" cy="1945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16068-D215-4339-9A58-D93471DBC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23" y="2773023"/>
            <a:ext cx="6222664" cy="4025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FA3F2-029B-422C-9125-2268E0DEA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146" y="4288174"/>
            <a:ext cx="5529643" cy="231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3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BDFC-F6E9-4EBC-B927-2ED0007D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Excel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26B7-CE69-4123-8116-FA4EC718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510" cy="536426"/>
          </a:xfrm>
        </p:spPr>
        <p:txBody>
          <a:bodyPr/>
          <a:lstStyle/>
          <a:p>
            <a:r>
              <a:rPr lang="en-US" dirty="0"/>
              <a:t>It is possible to read from many data sources including Excel.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63057-99C1-4B3B-A64D-1779636D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2949209"/>
            <a:ext cx="5144218" cy="275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513C8-D459-46E5-BE30-60C1DD792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687" y="2565745"/>
            <a:ext cx="2734057" cy="1505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1A0EA-1B62-4771-8451-C3FD9CBCE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440" y="4495949"/>
            <a:ext cx="2734057" cy="213389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3417AD-6C95-41A5-9B5F-876E28C70404}"/>
              </a:ext>
            </a:extLst>
          </p:cNvPr>
          <p:cNvSpPr txBox="1">
            <a:spLocks/>
          </p:cNvSpPr>
          <p:nvPr/>
        </p:nvSpPr>
        <p:spPr>
          <a:xfrm>
            <a:off x="9642987" y="2907112"/>
            <a:ext cx="2549013" cy="470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ratings.csv</a:t>
            </a:r>
          </a:p>
          <a:p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A3EB38-73E4-48D8-A112-FA00FAF2A618}"/>
              </a:ext>
            </a:extLst>
          </p:cNvPr>
          <p:cNvSpPr txBox="1">
            <a:spLocks/>
          </p:cNvSpPr>
          <p:nvPr/>
        </p:nvSpPr>
        <p:spPr>
          <a:xfrm>
            <a:off x="9588908" y="5153785"/>
            <a:ext cx="2549013" cy="470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ratings.xlsx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16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8DA60CF-CBAA-4AC9-A045-549D64CDC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8FAD3-6861-43EA-A56D-95F5CB68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Quiz: Test yourself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F2FB-81A0-47DE-A841-AC8B160D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2094272"/>
            <a:ext cx="7320018" cy="4763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can I learn the column names of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  <a:p>
            <a:r>
              <a:rPr lang="en-US" dirty="0"/>
              <a:t>How can I find the number of rows in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  <a:p>
            <a:r>
              <a:rPr lang="en-US" dirty="0"/>
              <a:t>How can I find the number of columns in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  <a:p>
            <a:r>
              <a:rPr lang="en-US" dirty="0"/>
              <a:t>How can I display the first 5 rows in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  <a:p>
            <a:r>
              <a:rPr lang="en-US" dirty="0"/>
              <a:t>How can I display the first 6 rows in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  <a:p>
            <a:r>
              <a:rPr lang="en-US" dirty="0"/>
              <a:t>How can I display the last 3 rows in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  <a:p>
            <a:r>
              <a:rPr lang="en-US" dirty="0"/>
              <a:t>How can I display the last 20 rows in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  <a:p>
            <a:r>
              <a:rPr lang="en-US" dirty="0"/>
              <a:t>How can I display the data of the column whose name is “size” in a </a:t>
            </a:r>
            <a:r>
              <a:rPr lang="en-US" dirty="0" err="1"/>
              <a:t>DataFrame</a:t>
            </a:r>
            <a:r>
              <a:rPr lang="en-US" dirty="0"/>
              <a:t>?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6C5F8E-164A-4AD0-A8B6-C34F5D01D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520" r="32799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4DCC9B-7944-4678-ADDE-D1C1723CED96}"/>
              </a:ext>
            </a:extLst>
          </p:cNvPr>
          <p:cNvSpPr txBox="1"/>
          <p:nvPr/>
        </p:nvSpPr>
        <p:spPr>
          <a:xfrm>
            <a:off x="9356378" y="5935569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generacionxbox.com/analisis-de-its-quiz-tim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0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0957-7D1F-4BD6-8B65-4EFE3636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3350-810C-470C-9906-F0C32A28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000" b="1"/>
              <a:t>describe()</a:t>
            </a:r>
            <a:r>
              <a:rPr lang="en-GB" sz="2000" b="1"/>
              <a:t>: </a:t>
            </a:r>
            <a:r>
              <a:rPr lang="en-US" sz="2000"/>
              <a:t>Generate descriptive statistics.</a:t>
            </a:r>
          </a:p>
          <a:p>
            <a:endParaRPr lang="en-US" sz="2000"/>
          </a:p>
          <a:p>
            <a:r>
              <a:rPr lang="en-US" sz="2000"/>
              <a:t>Descriptive statistics include those that summarize the central tendency, dispersion and shape of a dataset’s distribution, excluding NaN values.</a:t>
            </a:r>
          </a:p>
          <a:p>
            <a:endParaRPr lang="en-US" sz="2000"/>
          </a:p>
          <a:p>
            <a:r>
              <a:rPr lang="en-US" sz="2000"/>
              <a:t>Analyzes both numeric and object series, as well as DataFrame column sets of mixed data types. The output will vary depending on what is provided.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D344D76E-9DB2-4C86-A598-EDB7A2E63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4709" y="1939262"/>
            <a:ext cx="4475531" cy="2976228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B2BA74-5A4F-49F8-B627-4C3160631C10}"/>
              </a:ext>
            </a:extLst>
          </p:cNvPr>
          <p:cNvSpPr txBox="1"/>
          <p:nvPr/>
        </p:nvSpPr>
        <p:spPr>
          <a:xfrm>
            <a:off x="9073198" y="471543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picpedia.org/highway-signs/s/statistic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96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C977D-387E-4A3E-A80D-9E4B921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Describe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61618D3-C2ED-4529-9308-459550EF39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59405" y="640080"/>
          <a:ext cx="7917365" cy="415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2AF1BF13-6989-4728-B197-CA38F13F5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54297" y="5496281"/>
            <a:ext cx="6894236" cy="1243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6C49E-A40F-420D-BDE3-D7BA026FE786}"/>
              </a:ext>
            </a:extLst>
          </p:cNvPr>
          <p:cNvSpPr txBox="1"/>
          <p:nvPr/>
        </p:nvSpPr>
        <p:spPr>
          <a:xfrm>
            <a:off x="8162694" y="6668426"/>
            <a:ext cx="2516045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 dirty="0">
                <a:solidFill>
                  <a:srgbClr val="FFFFFF"/>
                </a:solidFill>
                <a:hlinkClick r:id="rId8" tooltip="https://faculty.elgin.edu/dkernler/statistics/ch03/3-4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GB" sz="700" dirty="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B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84E-59FA-442D-8672-F912D638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println(df_from_excel.describe())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D24E6-BFDD-4F5F-94BC-10003900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13" y="2742397"/>
            <a:ext cx="4217670" cy="3291840"/>
          </a:xfrm>
          <a:prstGeom prst="rect">
            <a:avLst/>
          </a:prstGeom>
        </p:spPr>
      </p:pic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D7CAF-62CA-41C1-A8A7-78D02E7E3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073069"/>
            <a:ext cx="4974336" cy="26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59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84E-59FA-442D-8672-F912D638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println</a:t>
            </a:r>
            <a:r>
              <a:rPr lang="en-US" sz="5400" dirty="0"/>
              <a:t>(df_from_excel.info())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D24E6-BFDD-4F5F-94BC-10003900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13" y="2742397"/>
            <a:ext cx="4217670" cy="3291840"/>
          </a:xfrm>
          <a:prstGeom prst="rect">
            <a:avLst/>
          </a:prstGeom>
        </p:spPr>
      </p:pic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0E3C4-BBD5-41E5-AF2E-D73E8E7A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128779"/>
            <a:ext cx="4974336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3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84E-59FA-442D-8672-F912D638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629266"/>
            <a:ext cx="5023327" cy="1622321"/>
          </a:xfrm>
        </p:spPr>
        <p:txBody>
          <a:bodyPr>
            <a:normAutofit/>
          </a:bodyPr>
          <a:lstStyle/>
          <a:p>
            <a:r>
              <a:rPr lang="en-US" sz="2000" dirty="0"/>
              <a:t>#Display all columns</a:t>
            </a:r>
            <a:br>
              <a:rPr lang="en-US" sz="2000" dirty="0"/>
            </a:br>
            <a:r>
              <a:rPr lang="en-US" sz="2000" dirty="0" err="1"/>
              <a:t>pd.set_option</a:t>
            </a:r>
            <a:r>
              <a:rPr lang="en-US" sz="2000" dirty="0"/>
              <a:t>('</a:t>
            </a:r>
            <a:r>
              <a:rPr lang="en-US" sz="2000" dirty="0" err="1"/>
              <a:t>display.max_columns</a:t>
            </a:r>
            <a:r>
              <a:rPr lang="en-US" sz="2000" dirty="0"/>
              <a:t>', None)</a:t>
            </a:r>
            <a:br>
              <a:rPr lang="en-US" sz="2000" dirty="0"/>
            </a:br>
            <a:r>
              <a:rPr lang="en-US" sz="2000" dirty="0"/>
              <a:t>#Include all columns in the analysis</a:t>
            </a:r>
            <a:br>
              <a:rPr lang="en-US" sz="2000" dirty="0"/>
            </a:br>
            <a:r>
              <a:rPr lang="en-US" sz="2000" dirty="0" err="1"/>
              <a:t>println</a:t>
            </a:r>
            <a:r>
              <a:rPr lang="en-US" sz="2000" dirty="0"/>
              <a:t>(</a:t>
            </a:r>
            <a:r>
              <a:rPr lang="en-US" sz="2000" dirty="0" err="1"/>
              <a:t>df_from_file.describe</a:t>
            </a:r>
            <a:r>
              <a:rPr lang="en-US" sz="2000" dirty="0"/>
              <a:t>(include="all"))</a:t>
            </a:r>
            <a:endParaRPr lang="en-GB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3820B1-78BD-4616-AEA6-904EFCA17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982024"/>
            <a:ext cx="6019331" cy="48907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9552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84E-59FA-442D-8672-F912D638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00621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loc vs iloc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477E11-4293-41C4-9071-C384A8E3A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8" y="3487791"/>
            <a:ext cx="4974336" cy="1801052"/>
          </a:xfrm>
          <a:prstGeom prst="rect">
            <a:avLst/>
          </a:prstGeom>
        </p:spPr>
      </p:pic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6C15EE-1EA9-4474-849C-24BC645A6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16" y="3979636"/>
            <a:ext cx="4974336" cy="8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84E-59FA-442D-8672-F912D638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338328"/>
            <a:ext cx="11754172" cy="1078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/>
              <a:t>iloc</a:t>
            </a:r>
            <a:r>
              <a:rPr lang="en-US" sz="5400" dirty="0"/>
              <a:t>/loc: Select subsets of rows and columns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DFFC1-D2DE-4149-A4FC-3A68CF4D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25" y="2742397"/>
            <a:ext cx="2992582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869EE2-2E37-46B7-A991-5D168A365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527" y="3428999"/>
            <a:ext cx="524367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Graph">
            <a:extLst>
              <a:ext uri="{FF2B5EF4-FFF2-40B4-BE49-F238E27FC236}">
                <a16:creationId xmlns:a16="http://schemas.microsoft.com/office/drawing/2014/main" id="{0EA3F8E8-5B01-43CA-BF14-1F5AAAB26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8" r="5938"/>
          <a:stretch/>
        </p:blipFill>
        <p:spPr>
          <a:xfrm>
            <a:off x="1" y="10"/>
            <a:ext cx="7066978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6A02-2EB8-984A-880F-0358F11F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284" y="365125"/>
            <a:ext cx="4272515" cy="1080903"/>
          </a:xfrm>
        </p:spPr>
        <p:txBody>
          <a:bodyPr>
            <a:normAutofit/>
          </a:bodyPr>
          <a:lstStyle/>
          <a:p>
            <a:r>
              <a:rPr lang="en-US" sz="4000" b="1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9C2C-A088-EB4F-A5F8-30454573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284" y="1658680"/>
            <a:ext cx="5107667" cy="5199320"/>
          </a:xfrm>
        </p:spPr>
        <p:txBody>
          <a:bodyPr>
            <a:normAutofit/>
          </a:bodyPr>
          <a:lstStyle/>
          <a:p>
            <a:r>
              <a:rPr lang="en-US" sz="3200" dirty="0"/>
              <a:t>Great for five typical steps in the processing and analysis of data, regardless of the origin of data </a:t>
            </a:r>
          </a:p>
          <a:p>
            <a:pPr lvl="1"/>
            <a:r>
              <a:rPr lang="en-US" sz="3200" dirty="0"/>
              <a:t>load, </a:t>
            </a:r>
          </a:p>
          <a:p>
            <a:pPr lvl="1"/>
            <a:r>
              <a:rPr lang="en-US" sz="3200" dirty="0"/>
              <a:t>prepare, </a:t>
            </a:r>
          </a:p>
          <a:p>
            <a:pPr lvl="1"/>
            <a:r>
              <a:rPr lang="en-US" sz="3200" dirty="0"/>
              <a:t>manipulate, </a:t>
            </a:r>
          </a:p>
          <a:p>
            <a:pPr lvl="1"/>
            <a:r>
              <a:rPr lang="en-US" sz="3200" dirty="0"/>
              <a:t>model, and </a:t>
            </a:r>
          </a:p>
          <a:p>
            <a:pPr lvl="1"/>
            <a:r>
              <a:rPr lang="en-US" sz="3200" dirty="0"/>
              <a:t>analyze.</a:t>
            </a:r>
            <a:endParaRPr 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28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84E-59FA-442D-8672-F912D638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max, min, mean, median, mode, sum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A5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6C6CC-0D4B-482E-A25C-07C5C8632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5" y="2597356"/>
            <a:ext cx="4092497" cy="3625023"/>
          </a:xfrm>
          <a:prstGeom prst="rect">
            <a:avLst/>
          </a:prstGeom>
        </p:spPr>
      </p:pic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15A75-35C1-4036-B184-9A86BA79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77" y="2778367"/>
            <a:ext cx="492511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5EAE-5999-4C24-8371-E1D3A95E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Filtering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E450B-DC9E-4AF7-B2ED-45F17DFB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54" y="2742397"/>
            <a:ext cx="4272388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6FE7F-F7B9-4698-B175-055A7C527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484" y="3941902"/>
            <a:ext cx="4974336" cy="8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63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5EAE-5999-4C24-8371-E1D3A95E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Adding/Deleting</a:t>
            </a:r>
            <a:endParaRPr lang="en-GB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92C5D0-E94B-4DC8-A5CE-88347F01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14" y="3570471"/>
            <a:ext cx="4820323" cy="1790950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28FADAC6-E970-40F9-BCDF-AE6040751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92" y="4035428"/>
            <a:ext cx="5546582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77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5EAE-5999-4C24-8371-E1D3A95E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Adding/Deleting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D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FA7CA12-E5FB-4599-A122-60A26221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50" y="2742397"/>
            <a:ext cx="2987331" cy="3291840"/>
          </a:xfrm>
          <a:prstGeom prst="rect">
            <a:avLst/>
          </a:prstGeom>
        </p:spPr>
      </p:pic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AFE1477-3C20-4D05-A7F5-CB1C66EF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2997837"/>
            <a:ext cx="4974336" cy="2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6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5EAE-5999-4C24-8371-E1D3A95E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Adding/Deleting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997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F0DF5-14F7-4EDA-858E-2275B21C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8" y="2658414"/>
            <a:ext cx="4632099" cy="3555116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AFE1477-3C20-4D05-A7F5-CB1C66EF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2997837"/>
            <a:ext cx="4974336" cy="2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5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5EAE-5999-4C24-8371-E1D3A95E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Adding/Deleting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8F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860E2-EFBA-4664-B8AC-D7DD3DB93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12" y="2742397"/>
            <a:ext cx="4623448" cy="3291840"/>
          </a:xfrm>
          <a:prstGeom prst="rect">
            <a:avLst/>
          </a:prstGeom>
        </p:spPr>
      </p:pic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AFE1477-3C20-4D05-A7F5-CB1C66EF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2997837"/>
            <a:ext cx="4974336" cy="2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96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5EAE-5999-4C24-8371-E1D3A95E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Sorting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E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53D8D3F-1B43-47EC-95C3-29B3961F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19" y="2742397"/>
            <a:ext cx="2818594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98F69DCB-CB44-4CCC-A6EC-8E273A52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16" y="3426873"/>
            <a:ext cx="4974336" cy="19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06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5EAE-5999-4C24-8371-E1D3A95E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Sorting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E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03A38-4517-46A5-A8B3-53C84C68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35" y="2742397"/>
            <a:ext cx="3799361" cy="3291840"/>
          </a:xfrm>
          <a:prstGeom prst="rect">
            <a:avLst/>
          </a:prstGeom>
        </p:spPr>
      </p:pic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69DCB-CB44-4CCC-A6EC-8E273A52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16" y="3426873"/>
            <a:ext cx="4974336" cy="19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9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Graph">
            <a:extLst>
              <a:ext uri="{FF2B5EF4-FFF2-40B4-BE49-F238E27FC236}">
                <a16:creationId xmlns:a16="http://schemas.microsoft.com/office/drawing/2014/main" id="{0EA3F8E8-5B01-43CA-BF14-1F5AAAB26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8" r="5938"/>
          <a:stretch/>
        </p:blipFill>
        <p:spPr>
          <a:xfrm>
            <a:off x="2" y="10"/>
            <a:ext cx="6866964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6A02-2EB8-984A-880F-0358F11F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149976"/>
            <a:ext cx="4544275" cy="51341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9C2C-A088-EB4F-A5F8-30454573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966" y="663392"/>
            <a:ext cx="5208920" cy="619459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We can </a:t>
            </a:r>
          </a:p>
          <a:p>
            <a:pPr lvl="1"/>
            <a:r>
              <a:rPr lang="en-US" sz="2800" b="0" i="0" dirty="0">
                <a:solidFill>
                  <a:srgbClr val="000000"/>
                </a:solidFill>
                <a:effectLst/>
              </a:rPr>
              <a:t>analyze big data and make conclusions based on statistical theories.</a:t>
            </a:r>
          </a:p>
          <a:p>
            <a:pPr lvl="1"/>
            <a:r>
              <a:rPr lang="en-US" sz="2800" b="0" i="0" dirty="0">
                <a:solidFill>
                  <a:srgbClr val="000000"/>
                </a:solidFill>
                <a:effectLst/>
              </a:rPr>
              <a:t>clean messy data sets and make them readable and relevant.</a:t>
            </a:r>
          </a:p>
          <a:p>
            <a:pPr lvl="1"/>
            <a:r>
              <a:rPr lang="en-US" sz="2800" b="0" i="0" dirty="0">
                <a:solidFill>
                  <a:srgbClr val="000000"/>
                </a:solidFill>
                <a:effectLst/>
              </a:rPr>
              <a:t>one of the most preferred tools for data scientists </a:t>
            </a:r>
          </a:p>
          <a:p>
            <a:pPr lvl="2"/>
            <a:r>
              <a:rPr lang="en-US" sz="2400" b="0" i="0" dirty="0">
                <a:solidFill>
                  <a:srgbClr val="000000"/>
                </a:solidFill>
                <a:effectLst/>
              </a:rPr>
              <a:t>next to matplotlib for data visualization and </a:t>
            </a:r>
          </a:p>
          <a:p>
            <a:pPr lvl="2"/>
            <a:r>
              <a:rPr lang="en-US" sz="2400" b="0" i="0" dirty="0">
                <a:solidFill>
                  <a:srgbClr val="000000"/>
                </a:solidFill>
                <a:effectLst/>
              </a:rPr>
              <a:t>NumPy, the fundamental library for scientific computing in Python on which Pandas was built. </a:t>
            </a:r>
          </a:p>
        </p:txBody>
      </p:sp>
    </p:spTree>
    <p:extLst>
      <p:ext uri="{BB962C8B-B14F-4D97-AF65-F5344CB8AC3E}">
        <p14:creationId xmlns:p14="http://schemas.microsoft.com/office/powerpoint/2010/main" val="191070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43E681-6D48-40D4-B5C2-F076706BA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430" r="8259"/>
          <a:stretch/>
        </p:blipFill>
        <p:spPr>
          <a:xfrm>
            <a:off x="1" y="10"/>
            <a:ext cx="859110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C1C2D-440E-45C1-9CA6-A3E909A3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24885"/>
            <a:ext cx="4657341" cy="1899912"/>
          </a:xfrm>
        </p:spPr>
        <p:txBody>
          <a:bodyPr>
            <a:normAutofit/>
          </a:bodyPr>
          <a:lstStyle/>
          <a:p>
            <a:r>
              <a:rPr lang="en-US" sz="4000"/>
              <a:t>What is it used for?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CC7D-065E-40BA-BFC5-41E7B332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828800"/>
            <a:ext cx="4461916" cy="4664075"/>
          </a:xfrm>
        </p:spPr>
        <p:txBody>
          <a:bodyPr>
            <a:normAutofit/>
          </a:bodyPr>
          <a:lstStyle/>
          <a:p>
            <a:r>
              <a:rPr lang="en-US"/>
              <a:t>What is the average of some data?</a:t>
            </a:r>
          </a:p>
          <a:p>
            <a:r>
              <a:rPr lang="en-US"/>
              <a:t>Who has the highest/lower values?</a:t>
            </a:r>
          </a:p>
          <a:p>
            <a:r>
              <a:rPr lang="en-US"/>
              <a:t>What about the outliers?</a:t>
            </a:r>
          </a:p>
          <a:p>
            <a:r>
              <a:rPr lang="en-US"/>
              <a:t>Is there a correlation between this and that?</a:t>
            </a:r>
          </a:p>
          <a:p>
            <a:r>
              <a:rPr lang="en-US"/>
              <a:t>How can I use the data to make better decisions?</a:t>
            </a:r>
          </a:p>
          <a:p>
            <a:r>
              <a:rPr lang="en-US"/>
              <a:t>Is my data clean?</a:t>
            </a:r>
          </a:p>
          <a:p>
            <a:pPr marL="0" indent="0">
              <a:buNone/>
            </a:pPr>
            <a:endParaRPr lang="en-US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936DB-F784-4234-A878-72B7A9E6CCE7}"/>
              </a:ext>
            </a:extLst>
          </p:cNvPr>
          <p:cNvSpPr txBox="1"/>
          <p:nvPr/>
        </p:nvSpPr>
        <p:spPr>
          <a:xfrm>
            <a:off x="7229552" y="6657945"/>
            <a:ext cx="2167927" cy="30777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technofaq.org/posts/2017/08/how-data-analytics-affecting-our-everyday-liv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2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1A64-D859-42ED-B8D4-104B49C4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/>
              <a:t>Getting started 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9599-C4A1-4DDB-B9A2-511712BC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7226549" cy="4238847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hlinkClick r:id="rId2"/>
              </a:rPr>
              <a:t>https://pandas.pydata.org/docs/getting_started/index.html#getting-started</a:t>
            </a:r>
            <a:endParaRPr lang="en-GB" dirty="0"/>
          </a:p>
          <a:p>
            <a:r>
              <a:rPr lang="en-GB" dirty="0">
                <a:latin typeface="Helvetica Neue"/>
              </a:rPr>
              <a:t>Already installed?</a:t>
            </a:r>
          </a:p>
          <a:p>
            <a:pPr lvl="1"/>
            <a:r>
              <a:rPr lang="en-GB" sz="2800" dirty="0">
                <a:latin typeface="Helvetica Neue"/>
              </a:rPr>
              <a:t>i</a:t>
            </a:r>
            <a:r>
              <a:rPr lang="en-GB" sz="2800" b="0" i="0" dirty="0">
                <a:effectLst/>
                <a:latin typeface="Helvetica Neue"/>
              </a:rPr>
              <a:t>mport pandas</a:t>
            </a:r>
          </a:p>
          <a:p>
            <a:r>
              <a:rPr lang="en-GB" b="0" i="0" dirty="0">
                <a:effectLst/>
                <a:latin typeface="Helvetica Neue"/>
              </a:rPr>
              <a:t>If not installed: </a:t>
            </a:r>
            <a:r>
              <a:rPr lang="en-GB" b="0" i="0" dirty="0">
                <a:effectLst/>
                <a:latin typeface="Helvetica Neue"/>
                <a:hlinkClick r:id="rId3"/>
              </a:rPr>
              <a:t>https://pandas.pydata.org/docs/getting_started/install.html</a:t>
            </a:r>
            <a:r>
              <a:rPr lang="en-GB" b="0" i="0" dirty="0">
                <a:effectLst/>
                <a:latin typeface="Helvetica Neue"/>
              </a:rPr>
              <a:t> </a:t>
            </a:r>
          </a:p>
          <a:p>
            <a:r>
              <a:rPr lang="en-GB" b="0" i="0" dirty="0">
                <a:effectLst/>
                <a:latin typeface="Helvetica Neue"/>
              </a:rPr>
              <a:t>pip install pandas</a:t>
            </a:r>
          </a:p>
          <a:p>
            <a:r>
              <a:rPr lang="en-GB" dirty="0">
                <a:latin typeface="Helvetica Neue"/>
              </a:rPr>
              <a:t>Or use Anaconda</a:t>
            </a:r>
          </a:p>
          <a:p>
            <a:pPr lvl="1"/>
            <a:r>
              <a:rPr lang="en-GB" sz="2800" dirty="0" err="1">
                <a:latin typeface="Helvetica Neue"/>
              </a:rPr>
              <a:t>conda</a:t>
            </a:r>
            <a:r>
              <a:rPr lang="en-GB" sz="2800" dirty="0">
                <a:latin typeface="Helvetica Neue"/>
              </a:rPr>
              <a:t> install pandas</a:t>
            </a:r>
          </a:p>
          <a:p>
            <a:endParaRPr lang="en-GB" dirty="0"/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DE273A30-84A4-45FB-BA4D-7555268754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7616" r="4990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F9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FDDC5-836E-4F57-B89F-0BA76C1B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Data in pandas</a:t>
            </a:r>
            <a:endParaRPr lang="en-GB" sz="4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ACC14-5FEA-4BB8-8E42-57F3D1279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1" r="-1" b="1102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F15B38-8692-4A16-9FEB-3252FA4B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When working with tabular data, such as data stored in spreadsheets or databases, pandas is the right tool for you. </a:t>
            </a:r>
          </a:p>
          <a:p>
            <a:r>
              <a:rPr lang="en-US" sz="2000" dirty="0"/>
              <a:t>pandas will help you to explore, clean, and process your data. </a:t>
            </a:r>
          </a:p>
          <a:p>
            <a:r>
              <a:rPr lang="en-US" sz="2000" dirty="0"/>
              <a:t>In pandas, a data table is called a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DataFrame</a:t>
            </a:r>
            <a:r>
              <a:rPr lang="en-US" sz="2000" dirty="0"/>
              <a:t> is a two-dimensional array with heterogeneous data.</a:t>
            </a:r>
          </a:p>
          <a:p>
            <a:r>
              <a:rPr lang="en-US" sz="2000" dirty="0"/>
              <a:t>Columns have labels.</a:t>
            </a:r>
          </a:p>
          <a:p>
            <a:r>
              <a:rPr lang="en-US" sz="2000" dirty="0"/>
              <a:t>Rows have index values by default starting from 0(zero), but you can change it.</a:t>
            </a:r>
          </a:p>
        </p:txBody>
      </p:sp>
    </p:spTree>
    <p:extLst>
      <p:ext uri="{BB962C8B-B14F-4D97-AF65-F5344CB8AC3E}">
        <p14:creationId xmlns:p14="http://schemas.microsoft.com/office/powerpoint/2010/main" val="52190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8DA60CF-CBAA-4AC9-A045-549D64CDC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B8E27-7C96-48BB-A58F-B9CCC1FD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Basic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EE9C-51CE-4821-96F2-C1E6D6B3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757082"/>
            <a:ext cx="7476564" cy="4466737"/>
          </a:xfrm>
        </p:spPr>
        <p:txBody>
          <a:bodyPr>
            <a:normAutofit/>
          </a:bodyPr>
          <a:lstStyle/>
          <a:p>
            <a:r>
              <a:rPr lang="en-US" sz="2000" b="1" dirty="0"/>
              <a:t>Create </a:t>
            </a:r>
            <a:r>
              <a:rPr lang="en-US" sz="2000" b="1" dirty="0" err="1"/>
              <a:t>DataFrame</a:t>
            </a:r>
            <a:r>
              <a:rPr lang="en-US" sz="2000" b="1" dirty="0"/>
              <a:t> </a:t>
            </a:r>
            <a:r>
              <a:rPr lang="en-US" sz="2000" dirty="0"/>
              <a:t> from lists, dictionaries with and without index</a:t>
            </a:r>
          </a:p>
          <a:p>
            <a:r>
              <a:rPr lang="en-US" sz="2000" b="1" dirty="0"/>
              <a:t>Read </a:t>
            </a:r>
            <a:r>
              <a:rPr lang="en-US" sz="2000" dirty="0"/>
              <a:t>data from various resources (csv, excel, etc.)</a:t>
            </a:r>
          </a:p>
          <a:p>
            <a:r>
              <a:rPr lang="en-US" sz="2000" b="1" dirty="0"/>
              <a:t>shape:</a:t>
            </a:r>
            <a:r>
              <a:rPr lang="en-US" sz="2000" dirty="0"/>
              <a:t> Dimensions of the </a:t>
            </a:r>
            <a:r>
              <a:rPr lang="en-US" sz="2000" dirty="0" err="1"/>
              <a:t>DataFrame</a:t>
            </a:r>
            <a:r>
              <a:rPr lang="en-US" sz="2000" dirty="0"/>
              <a:t> (rows x columns)</a:t>
            </a:r>
          </a:p>
          <a:p>
            <a:r>
              <a:rPr lang="en-US" sz="2000" b="1" dirty="0"/>
              <a:t>head():</a:t>
            </a:r>
            <a:r>
              <a:rPr lang="en-US" sz="2000" dirty="0"/>
              <a:t> Access top 5 elements</a:t>
            </a:r>
          </a:p>
          <a:p>
            <a:r>
              <a:rPr lang="en-US" sz="2000" b="1" dirty="0"/>
              <a:t>head(n):</a:t>
            </a:r>
            <a:r>
              <a:rPr lang="en-US" sz="2000" dirty="0"/>
              <a:t> Access top n elements</a:t>
            </a:r>
          </a:p>
          <a:p>
            <a:r>
              <a:rPr lang="en-US" sz="2000" b="1" dirty="0"/>
              <a:t>tail():</a:t>
            </a:r>
            <a:r>
              <a:rPr lang="en-US" sz="2000" dirty="0"/>
              <a:t> Access last 5 elements</a:t>
            </a:r>
          </a:p>
          <a:p>
            <a:r>
              <a:rPr lang="en-US" sz="2000" b="1" dirty="0"/>
              <a:t>tail(n):</a:t>
            </a:r>
            <a:r>
              <a:rPr lang="en-US" sz="2000" dirty="0"/>
              <a:t> Access last n elements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GB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ear&#10;&#10;Description automatically generated">
            <a:extLst>
              <a:ext uri="{FF2B5EF4-FFF2-40B4-BE49-F238E27FC236}">
                <a16:creationId xmlns:a16="http://schemas.microsoft.com/office/drawing/2014/main" id="{B509296B-7120-4E1B-BAF3-61EF92500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066" r="22692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C95A9-D6EC-4ABF-AC46-4D3004C5038B}"/>
              </a:ext>
            </a:extLst>
          </p:cNvPr>
          <p:cNvSpPr txBox="1"/>
          <p:nvPr/>
        </p:nvSpPr>
        <p:spPr>
          <a:xfrm>
            <a:off x="9236152" y="5935569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the5stepbusinessstart.com/business-plan-anyone-can-star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2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F8DD6B-E2E6-4D3E-972B-A1131F4CE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B8E27-7C96-48BB-A58F-B9CCC1FD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Basic operations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ear&#10;&#10;Description automatically generated">
            <a:extLst>
              <a:ext uri="{FF2B5EF4-FFF2-40B4-BE49-F238E27FC236}">
                <a16:creationId xmlns:a16="http://schemas.microsoft.com/office/drawing/2014/main" id="{B509296B-7120-4E1B-BAF3-61EF92500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067" r="22692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EE9C-51CE-4821-96F2-C1E6D6B3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458" y="2441986"/>
            <a:ext cx="6777317" cy="3781833"/>
          </a:xfrm>
        </p:spPr>
        <p:txBody>
          <a:bodyPr>
            <a:normAutofit/>
          </a:bodyPr>
          <a:lstStyle/>
          <a:p>
            <a:r>
              <a:rPr lang="en-US" sz="2000" b="1" dirty="0"/>
              <a:t>columns: </a:t>
            </a:r>
            <a:r>
              <a:rPr lang="en-US" sz="2000" dirty="0"/>
              <a:t>Access all column names</a:t>
            </a:r>
          </a:p>
          <a:p>
            <a:r>
              <a:rPr lang="en-US" sz="2000" b="1" dirty="0" err="1"/>
              <a:t>DataFrame</a:t>
            </a:r>
            <a:r>
              <a:rPr lang="en-US" sz="2000" b="1" dirty="0"/>
              <a:t>[“</a:t>
            </a:r>
            <a:r>
              <a:rPr lang="en-US" sz="2000" b="1" dirty="0" err="1"/>
              <a:t>columnname</a:t>
            </a:r>
            <a:r>
              <a:rPr lang="en-US" sz="2000" b="1" dirty="0"/>
              <a:t>”]: </a:t>
            </a:r>
            <a:r>
              <a:rPr lang="en-US" sz="2000" dirty="0"/>
              <a:t>Access data of one column</a:t>
            </a:r>
          </a:p>
          <a:p>
            <a:r>
              <a:rPr lang="en-US" sz="2000" b="1" dirty="0" err="1"/>
              <a:t>DataFrame</a:t>
            </a:r>
            <a:r>
              <a:rPr lang="en-US" sz="2000" b="1" dirty="0"/>
              <a:t>[[“</a:t>
            </a:r>
            <a:r>
              <a:rPr lang="en-US" sz="2000" b="1" dirty="0" err="1"/>
              <a:t>columnname</a:t>
            </a:r>
            <a:r>
              <a:rPr lang="en-US" sz="2000" b="1" dirty="0"/>
              <a:t>”, “columnname2”, …] ]: </a:t>
            </a:r>
            <a:r>
              <a:rPr lang="en-US" sz="2000" dirty="0"/>
              <a:t>Access data of multiple columns</a:t>
            </a:r>
          </a:p>
          <a:p>
            <a:r>
              <a:rPr lang="en-US" sz="2000" b="1" dirty="0" err="1"/>
              <a:t>read_csv</a:t>
            </a:r>
            <a:r>
              <a:rPr lang="en-US" sz="2000" b="1" dirty="0"/>
              <a:t>(</a:t>
            </a:r>
            <a:r>
              <a:rPr lang="en-US" sz="2000" b="1" dirty="0" err="1"/>
              <a:t>file_name</a:t>
            </a:r>
            <a:r>
              <a:rPr lang="en-US" sz="2000" b="1" dirty="0"/>
              <a:t>): </a:t>
            </a:r>
            <a:r>
              <a:rPr lang="en-US" sz="2000" dirty="0"/>
              <a:t>Reads data from a csv file (other formats are available)</a:t>
            </a:r>
          </a:p>
          <a:p>
            <a:r>
              <a:rPr lang="en-US" sz="2000" b="1" dirty="0"/>
              <a:t>describe(): </a:t>
            </a:r>
            <a:r>
              <a:rPr lang="en-US" sz="2000" dirty="0"/>
              <a:t>Descriptive statistics</a:t>
            </a:r>
            <a:endParaRPr lang="en-US" sz="2000" b="1" dirty="0"/>
          </a:p>
          <a:p>
            <a:r>
              <a:rPr lang="en-US" sz="2000" b="1" dirty="0"/>
              <a:t>info(): </a:t>
            </a:r>
            <a:r>
              <a:rPr lang="en-US" sz="2000" dirty="0"/>
              <a:t>Information about the </a:t>
            </a:r>
            <a:r>
              <a:rPr lang="en-US" sz="2000" dirty="0" err="1"/>
              <a:t>DataFrame</a:t>
            </a:r>
            <a:endParaRPr lang="en-US" sz="2000" dirty="0"/>
          </a:p>
          <a:p>
            <a:r>
              <a:rPr lang="en-US" sz="2000" b="1" dirty="0"/>
              <a:t>loc(index):</a:t>
            </a:r>
            <a:r>
              <a:rPr lang="en-US" sz="2000" dirty="0"/>
              <a:t> Returns the row or rows by index or index label</a:t>
            </a:r>
          </a:p>
          <a:p>
            <a:r>
              <a:rPr lang="en-US" sz="2000" b="1" dirty="0" err="1"/>
              <a:t>iloc</a:t>
            </a:r>
            <a:r>
              <a:rPr lang="en-US" sz="2000" b="1" dirty="0"/>
              <a:t>(index): </a:t>
            </a:r>
            <a:r>
              <a:rPr lang="en-US" sz="2000" dirty="0"/>
              <a:t>Returns the row or rows by index </a:t>
            </a:r>
          </a:p>
          <a:p>
            <a:endParaRPr lang="en-US" sz="2000" b="1" dirty="0"/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C95A9-D6EC-4ABF-AC46-4D3004C5038B}"/>
              </a:ext>
            </a:extLst>
          </p:cNvPr>
          <p:cNvSpPr txBox="1"/>
          <p:nvPr/>
        </p:nvSpPr>
        <p:spPr>
          <a:xfrm>
            <a:off x="1679742" y="5935569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the5stepbusinessstart.com/business-plan-anyone-can-star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0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2618</Words>
  <Application>Microsoft Office PowerPoint</Application>
  <PresentationFormat>Widescreen</PresentationFormat>
  <Paragraphs>295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Helvetica Neue</vt:lpstr>
      <vt:lpstr>Office Theme</vt:lpstr>
      <vt:lpstr>PowerPoint Presentation</vt:lpstr>
      <vt:lpstr>Pandas: An animal? Data Analysis?</vt:lpstr>
      <vt:lpstr>Why?</vt:lpstr>
      <vt:lpstr>Why?</vt:lpstr>
      <vt:lpstr>What is it used for?</vt:lpstr>
      <vt:lpstr>Getting started </vt:lpstr>
      <vt:lpstr>Data in pandas</vt:lpstr>
      <vt:lpstr>Basic operations</vt:lpstr>
      <vt:lpstr>Basic operations</vt:lpstr>
      <vt:lpstr>Basic operations</vt:lpstr>
      <vt:lpstr>Auxilary function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Read from Excel</vt:lpstr>
      <vt:lpstr>Quiz: Test yourself</vt:lpstr>
      <vt:lpstr>Descriptive statistics</vt:lpstr>
      <vt:lpstr>Describe</vt:lpstr>
      <vt:lpstr>println(df_from_excel.describe())</vt:lpstr>
      <vt:lpstr>println(df_from_excel.info())</vt:lpstr>
      <vt:lpstr>#Display all columns pd.set_option('display.max_columns', None) #Include all columns in the analysis println(df_from_file.describe(include="all"))</vt:lpstr>
      <vt:lpstr>loc vs iloc</vt:lpstr>
      <vt:lpstr>iloc/loc: Select subsets of rows and columns</vt:lpstr>
      <vt:lpstr>max, min, mean, median, mode, sum </vt:lpstr>
      <vt:lpstr>Filtering</vt:lpstr>
      <vt:lpstr>Adding/Deleting</vt:lpstr>
      <vt:lpstr>Adding/Deleting</vt:lpstr>
      <vt:lpstr>Adding/Deleting</vt:lpstr>
      <vt:lpstr>Adding/Deleting</vt:lpstr>
      <vt:lpstr>Sorting</vt:lpstr>
      <vt:lpstr>Sorting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</dc:title>
  <dc:creator>Orhan, Zeynep</dc:creator>
  <cp:lastModifiedBy>Orhan, Zeynep</cp:lastModifiedBy>
  <cp:revision>57</cp:revision>
  <dcterms:created xsi:type="dcterms:W3CDTF">2020-08-24T06:35:43Z</dcterms:created>
  <dcterms:modified xsi:type="dcterms:W3CDTF">2023-08-26T21:33:43Z</dcterms:modified>
</cp:coreProperties>
</file>