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2" r:id="rId6"/>
    <p:sldId id="260" r:id="rId7"/>
    <p:sldId id="263" r:id="rId8"/>
    <p:sldId id="264" r:id="rId9"/>
    <p:sldId id="265" r:id="rId10"/>
    <p:sldId id="267" r:id="rId11"/>
    <p:sldId id="268" r:id="rId12"/>
    <p:sldId id="269" r:id="rId13"/>
    <p:sldId id="270" r:id="rId14"/>
    <p:sldId id="271" r:id="rId15"/>
    <p:sldId id="272" r:id="rId16"/>
    <p:sldId id="261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ED00"/>
    <a:srgbClr val="E381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75"/>
    <p:restoredTop sz="89466" autoAdjust="0"/>
  </p:normalViewPr>
  <p:slideViewPr>
    <p:cSldViewPr snapToGrid="0" snapToObjects="1">
      <p:cViewPr varScale="1">
        <p:scale>
          <a:sx n="54" d="100"/>
          <a:sy n="54" d="100"/>
        </p:scale>
        <p:origin x="78" y="10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E10D0BC-D080-4913-8ED8-D8357C878650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0D705F1-1EC6-4444-8326-3513BBE91614}">
      <dgm:prSet/>
      <dgm:spPr/>
      <dgm:t>
        <a:bodyPr/>
        <a:lstStyle/>
        <a:p>
          <a:r>
            <a:rPr lang="en-US"/>
            <a:t>Dr. Seymour Papert at MIT invented </a:t>
          </a:r>
        </a:p>
      </dgm:t>
    </dgm:pt>
    <dgm:pt modelId="{C97029B9-C661-4AD2-8463-F7BC1E47D6F7}" type="parTrans" cxnId="{E592F99A-4B81-4EB5-866B-5A5BC3C17A90}">
      <dgm:prSet/>
      <dgm:spPr/>
      <dgm:t>
        <a:bodyPr/>
        <a:lstStyle/>
        <a:p>
          <a:endParaRPr lang="en-US"/>
        </a:p>
      </dgm:t>
    </dgm:pt>
    <dgm:pt modelId="{C618FC0A-DADC-408B-A4D1-EBA0FFA5B09C}" type="sibTrans" cxnId="{E592F99A-4B81-4EB5-866B-5A5BC3C17A90}">
      <dgm:prSet/>
      <dgm:spPr/>
      <dgm:t>
        <a:bodyPr/>
        <a:lstStyle/>
        <a:p>
          <a:endParaRPr lang="en-US"/>
        </a:p>
      </dgm:t>
    </dgm:pt>
    <dgm:pt modelId="{D908EC8D-255F-486F-9605-1992D8A9254B}">
      <dgm:prSet/>
      <dgm:spPr/>
      <dgm:t>
        <a:bodyPr/>
        <a:lstStyle/>
        <a:p>
          <a:r>
            <a:rPr lang="en-US"/>
            <a:t>a graphical and mathematical object </a:t>
          </a:r>
        </a:p>
      </dgm:t>
    </dgm:pt>
    <dgm:pt modelId="{028BD8D1-BC52-43CF-B041-D818AD65086E}" type="parTrans" cxnId="{BFB1DC20-6D77-4A4B-AF41-3DA2809ACBA7}">
      <dgm:prSet/>
      <dgm:spPr/>
      <dgm:t>
        <a:bodyPr/>
        <a:lstStyle/>
        <a:p>
          <a:endParaRPr lang="en-US"/>
        </a:p>
      </dgm:t>
    </dgm:pt>
    <dgm:pt modelId="{40A57B68-F1C3-4008-94DF-64D1C7498F6D}" type="sibTrans" cxnId="{BFB1DC20-6D77-4A4B-AF41-3DA2809ACBA7}">
      <dgm:prSet/>
      <dgm:spPr/>
      <dgm:t>
        <a:bodyPr/>
        <a:lstStyle/>
        <a:p>
          <a:endParaRPr lang="en-US"/>
        </a:p>
      </dgm:t>
    </dgm:pt>
    <dgm:pt modelId="{017F8C98-A365-41E1-8C65-27A06F38ED31}">
      <dgm:prSet/>
      <dgm:spPr/>
      <dgm:t>
        <a:bodyPr/>
        <a:lstStyle/>
        <a:p>
          <a:r>
            <a:rPr lang="en-US"/>
            <a:t>Inspired by the children’s programming language, Logo (1966)</a:t>
          </a:r>
        </a:p>
      </dgm:t>
    </dgm:pt>
    <dgm:pt modelId="{4C9EB7EB-52FA-4EB5-9246-C7CEB40ECC66}" type="parTrans" cxnId="{77642948-5654-48AE-A55A-A6D44840DB7C}">
      <dgm:prSet/>
      <dgm:spPr/>
      <dgm:t>
        <a:bodyPr/>
        <a:lstStyle/>
        <a:p>
          <a:endParaRPr lang="en-US"/>
        </a:p>
      </dgm:t>
    </dgm:pt>
    <dgm:pt modelId="{75148B87-9716-4264-9A1B-E60E2E3B9D25}" type="sibTrans" cxnId="{77642948-5654-48AE-A55A-A6D44840DB7C}">
      <dgm:prSet/>
      <dgm:spPr/>
      <dgm:t>
        <a:bodyPr/>
        <a:lstStyle/>
        <a:p>
          <a:endParaRPr lang="en-US"/>
        </a:p>
      </dgm:t>
    </dgm:pt>
    <dgm:pt modelId="{306E5275-B8D1-47DF-A7A9-8D0D5D7FD00E}">
      <dgm:prSet/>
      <dgm:spPr/>
      <dgm:t>
        <a:bodyPr/>
        <a:lstStyle/>
        <a:p>
          <a:r>
            <a:rPr lang="en-US"/>
            <a:t>Turtles</a:t>
          </a:r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drawing (many languages)</a:t>
          </a:r>
        </a:p>
      </dgm:t>
    </dgm:pt>
    <dgm:pt modelId="{CF4A48BF-4666-49EF-AF59-D9B5B3319863}" type="parTrans" cxnId="{4A51BFD2-90F6-42BA-BC00-81A30499EE15}">
      <dgm:prSet/>
      <dgm:spPr/>
      <dgm:t>
        <a:bodyPr/>
        <a:lstStyle/>
        <a:p>
          <a:endParaRPr lang="en-US"/>
        </a:p>
      </dgm:t>
    </dgm:pt>
    <dgm:pt modelId="{7DC2B41E-572F-462B-A756-7925D01EC0EC}" type="sibTrans" cxnId="{4A51BFD2-90F6-42BA-BC00-81A30499EE15}">
      <dgm:prSet/>
      <dgm:spPr/>
      <dgm:t>
        <a:bodyPr/>
        <a:lstStyle/>
        <a:p>
          <a:endParaRPr lang="en-US"/>
        </a:p>
      </dgm:t>
    </dgm:pt>
    <dgm:pt modelId="{142FD3E1-C9D3-4215-859E-1F60E8E460E8}">
      <dgm:prSet/>
      <dgm:spPr/>
      <dgm:t>
        <a:bodyPr/>
        <a:lstStyle/>
        <a:p>
          <a:r>
            <a:rPr lang="en-US"/>
            <a:t>Turtle </a:t>
          </a:r>
        </a:p>
      </dgm:t>
    </dgm:pt>
    <dgm:pt modelId="{55DA3EC4-5ED0-4668-A1C2-3D112B0E281C}" type="parTrans" cxnId="{2B6B75DA-5092-4CDC-913B-3C30093E29AF}">
      <dgm:prSet/>
      <dgm:spPr/>
      <dgm:t>
        <a:bodyPr/>
        <a:lstStyle/>
        <a:p>
          <a:endParaRPr lang="en-US"/>
        </a:p>
      </dgm:t>
    </dgm:pt>
    <dgm:pt modelId="{BB7E08EF-EDCC-4289-B4DF-A984E62187CF}" type="sibTrans" cxnId="{2B6B75DA-5092-4CDC-913B-3C30093E29AF}">
      <dgm:prSet/>
      <dgm:spPr/>
      <dgm:t>
        <a:bodyPr/>
        <a:lstStyle/>
        <a:p>
          <a:endParaRPr lang="en-US"/>
        </a:p>
      </dgm:t>
    </dgm:pt>
    <dgm:pt modelId="{ACD8B439-7258-4EB4-88A5-EFBE6E3476FD}">
      <dgm:prSet/>
      <dgm:spPr/>
      <dgm:t>
        <a:bodyPr/>
        <a:lstStyle/>
        <a:p>
          <a:r>
            <a:rPr lang="en-US"/>
            <a:t>understands the same actions(goto, forward, backward, etc.)</a:t>
          </a:r>
        </a:p>
      </dgm:t>
    </dgm:pt>
    <dgm:pt modelId="{114037B4-260A-432A-A7CE-F32E62F86AF5}" type="parTrans" cxnId="{DEFAC5C0-F55C-483F-B27B-93CD04867853}">
      <dgm:prSet/>
      <dgm:spPr/>
      <dgm:t>
        <a:bodyPr/>
        <a:lstStyle/>
        <a:p>
          <a:endParaRPr lang="en-US"/>
        </a:p>
      </dgm:t>
    </dgm:pt>
    <dgm:pt modelId="{A7E03270-CB3D-425C-95EB-B406E003665B}" type="sibTrans" cxnId="{DEFAC5C0-F55C-483F-B27B-93CD04867853}">
      <dgm:prSet/>
      <dgm:spPr/>
      <dgm:t>
        <a:bodyPr/>
        <a:lstStyle/>
        <a:p>
          <a:endParaRPr lang="en-US"/>
        </a:p>
      </dgm:t>
    </dgm:pt>
    <dgm:pt modelId="{D566BC36-BBAE-4ECD-8275-F1B640DB0C52}">
      <dgm:prSet/>
      <dgm:spPr/>
      <dgm:t>
        <a:bodyPr/>
        <a:lstStyle/>
        <a:p>
          <a:r>
            <a:rPr lang="en-US"/>
            <a:t>has the same fields but has its own values(heading, body and pen color, position, etc.)</a:t>
          </a:r>
        </a:p>
      </dgm:t>
    </dgm:pt>
    <dgm:pt modelId="{2A3404F2-2A50-4D18-9341-CAF776CE7DC3}" type="parTrans" cxnId="{C71606C6-F7B4-46AB-A051-82DD0FA651D8}">
      <dgm:prSet/>
      <dgm:spPr/>
      <dgm:t>
        <a:bodyPr/>
        <a:lstStyle/>
        <a:p>
          <a:endParaRPr lang="en-US"/>
        </a:p>
      </dgm:t>
    </dgm:pt>
    <dgm:pt modelId="{6317F953-6153-4621-908E-4AE33BEF74DF}" type="sibTrans" cxnId="{C71606C6-F7B4-46AB-A051-82DD0FA651D8}">
      <dgm:prSet/>
      <dgm:spPr/>
      <dgm:t>
        <a:bodyPr/>
        <a:lstStyle/>
        <a:p>
          <a:endParaRPr lang="en-US"/>
        </a:p>
      </dgm:t>
    </dgm:pt>
    <dgm:pt modelId="{4C5CC7FE-5143-CD42-BD99-CF20D56BB698}" type="pres">
      <dgm:prSet presAssocID="{1E10D0BC-D080-4913-8ED8-D8357C878650}" presName="linear" presStyleCnt="0">
        <dgm:presLayoutVars>
          <dgm:animLvl val="lvl"/>
          <dgm:resizeHandles val="exact"/>
        </dgm:presLayoutVars>
      </dgm:prSet>
      <dgm:spPr/>
    </dgm:pt>
    <dgm:pt modelId="{C4AA2C16-F9B4-1B40-A212-AE8DBD7D97A8}" type="pres">
      <dgm:prSet presAssocID="{80D705F1-1EC6-4444-8326-3513BBE9161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54FC7E9-01F8-6A40-9661-20624C1E2AA5}" type="pres">
      <dgm:prSet presAssocID="{C618FC0A-DADC-408B-A4D1-EBA0FFA5B09C}" presName="spacer" presStyleCnt="0"/>
      <dgm:spPr/>
    </dgm:pt>
    <dgm:pt modelId="{6352A9A3-1A17-1540-BA3A-C98F6A8D7D05}" type="pres">
      <dgm:prSet presAssocID="{D908EC8D-255F-486F-9605-1992D8A9254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FBA582D6-0B56-A449-B003-1FCA388A6F56}" type="pres">
      <dgm:prSet presAssocID="{40A57B68-F1C3-4008-94DF-64D1C7498F6D}" presName="spacer" presStyleCnt="0"/>
      <dgm:spPr/>
    </dgm:pt>
    <dgm:pt modelId="{90AF4A6A-64C8-8340-B663-D68702502B34}" type="pres">
      <dgm:prSet presAssocID="{017F8C98-A365-41E1-8C65-27A06F38ED3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4417B651-7AEF-EB43-A2C6-D7621AE33971}" type="pres">
      <dgm:prSet presAssocID="{75148B87-9716-4264-9A1B-E60E2E3B9D25}" presName="spacer" presStyleCnt="0"/>
      <dgm:spPr/>
    </dgm:pt>
    <dgm:pt modelId="{2D1F30E1-110F-1840-AAA9-A71B969DD8AA}" type="pres">
      <dgm:prSet presAssocID="{306E5275-B8D1-47DF-A7A9-8D0D5D7FD00E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25FE782-8C4E-F34E-8455-FB0D862861D2}" type="pres">
      <dgm:prSet presAssocID="{7DC2B41E-572F-462B-A756-7925D01EC0EC}" presName="spacer" presStyleCnt="0"/>
      <dgm:spPr/>
    </dgm:pt>
    <dgm:pt modelId="{05D97693-3298-0640-9CBA-1D0AD1A0B675}" type="pres">
      <dgm:prSet presAssocID="{142FD3E1-C9D3-4215-859E-1F60E8E460E8}" presName="parentText" presStyleLbl="node1" presStyleIdx="4" presStyleCnt="5">
        <dgm:presLayoutVars>
          <dgm:chMax val="0"/>
          <dgm:bulletEnabled val="1"/>
        </dgm:presLayoutVars>
      </dgm:prSet>
      <dgm:spPr/>
    </dgm:pt>
    <dgm:pt modelId="{2CBAD41E-CDC1-9E4B-B37D-20250938CC46}" type="pres">
      <dgm:prSet presAssocID="{142FD3E1-C9D3-4215-859E-1F60E8E460E8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BFB1DC20-6D77-4A4B-AF41-3DA2809ACBA7}" srcId="{1E10D0BC-D080-4913-8ED8-D8357C878650}" destId="{D908EC8D-255F-486F-9605-1992D8A9254B}" srcOrd="1" destOrd="0" parTransId="{028BD8D1-BC52-43CF-B041-D818AD65086E}" sibTransId="{40A57B68-F1C3-4008-94DF-64D1C7498F6D}"/>
    <dgm:cxn modelId="{48D1E62B-4B0F-294E-8F4E-AB8AEC291208}" type="presOf" srcId="{80D705F1-1EC6-4444-8326-3513BBE91614}" destId="{C4AA2C16-F9B4-1B40-A212-AE8DBD7D97A8}" srcOrd="0" destOrd="0" presId="urn:microsoft.com/office/officeart/2005/8/layout/vList2"/>
    <dgm:cxn modelId="{A3637738-E020-684F-95D4-FFE9A31E6EDC}" type="presOf" srcId="{306E5275-B8D1-47DF-A7A9-8D0D5D7FD00E}" destId="{2D1F30E1-110F-1840-AAA9-A71B969DD8AA}" srcOrd="0" destOrd="0" presId="urn:microsoft.com/office/officeart/2005/8/layout/vList2"/>
    <dgm:cxn modelId="{D4292E47-FE2B-0F4E-ACEF-75D77E79FA0D}" type="presOf" srcId="{D908EC8D-255F-486F-9605-1992D8A9254B}" destId="{6352A9A3-1A17-1540-BA3A-C98F6A8D7D05}" srcOrd="0" destOrd="0" presId="urn:microsoft.com/office/officeart/2005/8/layout/vList2"/>
    <dgm:cxn modelId="{D57B0F68-1E05-D746-A310-10E7C42AF126}" type="presOf" srcId="{D566BC36-BBAE-4ECD-8275-F1B640DB0C52}" destId="{2CBAD41E-CDC1-9E4B-B37D-20250938CC46}" srcOrd="0" destOrd="1" presId="urn:microsoft.com/office/officeart/2005/8/layout/vList2"/>
    <dgm:cxn modelId="{77642948-5654-48AE-A55A-A6D44840DB7C}" srcId="{1E10D0BC-D080-4913-8ED8-D8357C878650}" destId="{017F8C98-A365-41E1-8C65-27A06F38ED31}" srcOrd="2" destOrd="0" parTransId="{4C9EB7EB-52FA-4EB5-9246-C7CEB40ECC66}" sibTransId="{75148B87-9716-4264-9A1B-E60E2E3B9D25}"/>
    <dgm:cxn modelId="{B37F686A-7080-F04E-8488-86F6C12004C4}" type="presOf" srcId="{017F8C98-A365-41E1-8C65-27A06F38ED31}" destId="{90AF4A6A-64C8-8340-B663-D68702502B34}" srcOrd="0" destOrd="0" presId="urn:microsoft.com/office/officeart/2005/8/layout/vList2"/>
    <dgm:cxn modelId="{74AD6C4F-A5D1-5A49-9297-A502AD68089B}" type="presOf" srcId="{1E10D0BC-D080-4913-8ED8-D8357C878650}" destId="{4C5CC7FE-5143-CD42-BD99-CF20D56BB698}" srcOrd="0" destOrd="0" presId="urn:microsoft.com/office/officeart/2005/8/layout/vList2"/>
    <dgm:cxn modelId="{5A0C1A8C-6D43-1942-A977-D408592A101E}" type="presOf" srcId="{ACD8B439-7258-4EB4-88A5-EFBE6E3476FD}" destId="{2CBAD41E-CDC1-9E4B-B37D-20250938CC46}" srcOrd="0" destOrd="0" presId="urn:microsoft.com/office/officeart/2005/8/layout/vList2"/>
    <dgm:cxn modelId="{E592F99A-4B81-4EB5-866B-5A5BC3C17A90}" srcId="{1E10D0BC-D080-4913-8ED8-D8357C878650}" destId="{80D705F1-1EC6-4444-8326-3513BBE91614}" srcOrd="0" destOrd="0" parTransId="{C97029B9-C661-4AD2-8463-F7BC1E47D6F7}" sibTransId="{C618FC0A-DADC-408B-A4D1-EBA0FFA5B09C}"/>
    <dgm:cxn modelId="{7C1FB99C-0ECE-BF4C-99C7-3F1729355A51}" type="presOf" srcId="{142FD3E1-C9D3-4215-859E-1F60E8E460E8}" destId="{05D97693-3298-0640-9CBA-1D0AD1A0B675}" srcOrd="0" destOrd="0" presId="urn:microsoft.com/office/officeart/2005/8/layout/vList2"/>
    <dgm:cxn modelId="{DEFAC5C0-F55C-483F-B27B-93CD04867853}" srcId="{142FD3E1-C9D3-4215-859E-1F60E8E460E8}" destId="{ACD8B439-7258-4EB4-88A5-EFBE6E3476FD}" srcOrd="0" destOrd="0" parTransId="{114037B4-260A-432A-A7CE-F32E62F86AF5}" sibTransId="{A7E03270-CB3D-425C-95EB-B406E003665B}"/>
    <dgm:cxn modelId="{C71606C6-F7B4-46AB-A051-82DD0FA651D8}" srcId="{142FD3E1-C9D3-4215-859E-1F60E8E460E8}" destId="{D566BC36-BBAE-4ECD-8275-F1B640DB0C52}" srcOrd="1" destOrd="0" parTransId="{2A3404F2-2A50-4D18-9341-CAF776CE7DC3}" sibTransId="{6317F953-6153-4621-908E-4AE33BEF74DF}"/>
    <dgm:cxn modelId="{4A51BFD2-90F6-42BA-BC00-81A30499EE15}" srcId="{1E10D0BC-D080-4913-8ED8-D8357C878650}" destId="{306E5275-B8D1-47DF-A7A9-8D0D5D7FD00E}" srcOrd="3" destOrd="0" parTransId="{CF4A48BF-4666-49EF-AF59-D9B5B3319863}" sibTransId="{7DC2B41E-572F-462B-A756-7925D01EC0EC}"/>
    <dgm:cxn modelId="{2B6B75DA-5092-4CDC-913B-3C30093E29AF}" srcId="{1E10D0BC-D080-4913-8ED8-D8357C878650}" destId="{142FD3E1-C9D3-4215-859E-1F60E8E460E8}" srcOrd="4" destOrd="0" parTransId="{55DA3EC4-5ED0-4668-A1C2-3D112B0E281C}" sibTransId="{BB7E08EF-EDCC-4289-B4DF-A984E62187CF}"/>
    <dgm:cxn modelId="{EFD2CC8F-F5F7-1047-BD8D-E115D3835A5F}" type="presParOf" srcId="{4C5CC7FE-5143-CD42-BD99-CF20D56BB698}" destId="{C4AA2C16-F9B4-1B40-A212-AE8DBD7D97A8}" srcOrd="0" destOrd="0" presId="urn:microsoft.com/office/officeart/2005/8/layout/vList2"/>
    <dgm:cxn modelId="{34AD4FEB-E1BC-C546-B834-4EF42E4EE6A7}" type="presParOf" srcId="{4C5CC7FE-5143-CD42-BD99-CF20D56BB698}" destId="{654FC7E9-01F8-6A40-9661-20624C1E2AA5}" srcOrd="1" destOrd="0" presId="urn:microsoft.com/office/officeart/2005/8/layout/vList2"/>
    <dgm:cxn modelId="{EFBD1332-7CAF-9F47-B818-E2E2B969CE81}" type="presParOf" srcId="{4C5CC7FE-5143-CD42-BD99-CF20D56BB698}" destId="{6352A9A3-1A17-1540-BA3A-C98F6A8D7D05}" srcOrd="2" destOrd="0" presId="urn:microsoft.com/office/officeart/2005/8/layout/vList2"/>
    <dgm:cxn modelId="{FB09C3DC-AA6E-BA4E-8A90-A60DB8115DC3}" type="presParOf" srcId="{4C5CC7FE-5143-CD42-BD99-CF20D56BB698}" destId="{FBA582D6-0B56-A449-B003-1FCA388A6F56}" srcOrd="3" destOrd="0" presId="urn:microsoft.com/office/officeart/2005/8/layout/vList2"/>
    <dgm:cxn modelId="{19B87AFE-DC30-E444-AF53-E66FE34CE9F4}" type="presParOf" srcId="{4C5CC7FE-5143-CD42-BD99-CF20D56BB698}" destId="{90AF4A6A-64C8-8340-B663-D68702502B34}" srcOrd="4" destOrd="0" presId="urn:microsoft.com/office/officeart/2005/8/layout/vList2"/>
    <dgm:cxn modelId="{127A9FDE-ECFF-844E-8F59-1F559A5A24F7}" type="presParOf" srcId="{4C5CC7FE-5143-CD42-BD99-CF20D56BB698}" destId="{4417B651-7AEF-EB43-A2C6-D7621AE33971}" srcOrd="5" destOrd="0" presId="urn:microsoft.com/office/officeart/2005/8/layout/vList2"/>
    <dgm:cxn modelId="{5A95D15F-E971-304A-ABFD-E4AFA42E483A}" type="presParOf" srcId="{4C5CC7FE-5143-CD42-BD99-CF20D56BB698}" destId="{2D1F30E1-110F-1840-AAA9-A71B969DD8AA}" srcOrd="6" destOrd="0" presId="urn:microsoft.com/office/officeart/2005/8/layout/vList2"/>
    <dgm:cxn modelId="{2286CCA4-C851-C647-BEB0-2014AB7545C2}" type="presParOf" srcId="{4C5CC7FE-5143-CD42-BD99-CF20D56BB698}" destId="{625FE782-8C4E-F34E-8455-FB0D862861D2}" srcOrd="7" destOrd="0" presId="urn:microsoft.com/office/officeart/2005/8/layout/vList2"/>
    <dgm:cxn modelId="{12904902-952A-424F-881A-F5EBA0D1E5D9}" type="presParOf" srcId="{4C5CC7FE-5143-CD42-BD99-CF20D56BB698}" destId="{05D97693-3298-0640-9CBA-1D0AD1A0B675}" srcOrd="8" destOrd="0" presId="urn:microsoft.com/office/officeart/2005/8/layout/vList2"/>
    <dgm:cxn modelId="{D82667E4-AF2C-634C-B533-13228F6BE050}" type="presParOf" srcId="{4C5CC7FE-5143-CD42-BD99-CF20D56BB698}" destId="{2CBAD41E-CDC1-9E4B-B37D-20250938CC46}" srcOrd="9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70A396-E071-43C6-BFDC-5E81FC6D4595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FD7A5853-3C07-4AEE-8A00-01DD24A03D1C}">
      <dgm:prSet/>
      <dgm:spPr/>
      <dgm:t>
        <a:bodyPr/>
        <a:lstStyle/>
        <a:p>
          <a:pPr>
            <a:defRPr b="1"/>
          </a:pPr>
          <a:r>
            <a:rPr lang="en-US" b="1"/>
            <a:t>Where is it?</a:t>
          </a:r>
          <a:endParaRPr lang="en-US"/>
        </a:p>
      </dgm:t>
    </dgm:pt>
    <dgm:pt modelId="{FA3071FB-6667-4868-B916-BCB399E8A0D8}" type="parTrans" cxnId="{9C12AB45-1D48-44F7-8F06-E70075028F7A}">
      <dgm:prSet/>
      <dgm:spPr/>
      <dgm:t>
        <a:bodyPr/>
        <a:lstStyle/>
        <a:p>
          <a:endParaRPr lang="en-US"/>
        </a:p>
      </dgm:t>
    </dgm:pt>
    <dgm:pt modelId="{C526CDEE-7F70-4674-84AC-4FE90E3232A8}" type="sibTrans" cxnId="{9C12AB45-1D48-44F7-8F06-E70075028F7A}">
      <dgm:prSet/>
      <dgm:spPr/>
      <dgm:t>
        <a:bodyPr/>
        <a:lstStyle/>
        <a:p>
          <a:endParaRPr lang="en-US"/>
        </a:p>
      </dgm:t>
    </dgm:pt>
    <dgm:pt modelId="{6F182276-2106-4543-B312-6FCEBF9A0D94}">
      <dgm:prSet/>
      <dgm:spPr/>
      <dgm:t>
        <a:bodyPr/>
        <a:lstStyle/>
        <a:p>
          <a:r>
            <a:rPr lang="en-US"/>
            <a:t>Starts at (0, 0)</a:t>
          </a:r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center</a:t>
          </a:r>
        </a:p>
      </dgm:t>
    </dgm:pt>
    <dgm:pt modelId="{D3B69D02-3AA6-4C9F-BFA1-63E8BEBA36A8}" type="parTrans" cxnId="{D60ABBC5-96D5-4B03-B728-272EE3910E0E}">
      <dgm:prSet/>
      <dgm:spPr/>
      <dgm:t>
        <a:bodyPr/>
        <a:lstStyle/>
        <a:p>
          <a:endParaRPr lang="en-US"/>
        </a:p>
      </dgm:t>
    </dgm:pt>
    <dgm:pt modelId="{650347A0-F883-4B7C-8EA2-CEA1F0B11E3F}" type="sibTrans" cxnId="{D60ABBC5-96D5-4B03-B728-272EE3910E0E}">
      <dgm:prSet/>
      <dgm:spPr/>
      <dgm:t>
        <a:bodyPr/>
        <a:lstStyle/>
        <a:p>
          <a:endParaRPr lang="en-US"/>
        </a:p>
      </dgm:t>
    </dgm:pt>
    <dgm:pt modelId="{B899DE12-5C4B-46B9-91C6-EB4999AF76CF}">
      <dgm:prSet/>
      <dgm:spPr/>
      <dgm:t>
        <a:bodyPr/>
        <a:lstStyle/>
        <a:p>
          <a:pPr>
            <a:defRPr b="1"/>
          </a:pPr>
          <a:r>
            <a:rPr lang="en-US" b="1" dirty="0"/>
            <a:t>What to do?</a:t>
          </a:r>
          <a:endParaRPr lang="en-US" dirty="0"/>
        </a:p>
      </dgm:t>
    </dgm:pt>
    <dgm:pt modelId="{3B3F1E75-2024-458A-A166-E81CC593487A}" type="parTrans" cxnId="{365CA612-9446-46A3-8FCD-AC38C3A8E2D5}">
      <dgm:prSet/>
      <dgm:spPr/>
      <dgm:t>
        <a:bodyPr/>
        <a:lstStyle/>
        <a:p>
          <a:endParaRPr lang="en-US"/>
        </a:p>
      </dgm:t>
    </dgm:pt>
    <dgm:pt modelId="{2CDABD4A-15FF-45B3-8842-773D3DE25D79}" type="sibTrans" cxnId="{365CA612-9446-46A3-8FCD-AC38C3A8E2D5}">
      <dgm:prSet/>
      <dgm:spPr/>
      <dgm:t>
        <a:bodyPr/>
        <a:lstStyle/>
        <a:p>
          <a:endParaRPr lang="en-US"/>
        </a:p>
      </dgm:t>
    </dgm:pt>
    <dgm:pt modelId="{072F84B3-CD4B-42C2-9FD5-0536E18CB988}">
      <dgm:prSet/>
      <dgm:spPr/>
      <dgm:t>
        <a:bodyPr/>
        <a:lstStyle/>
        <a:p>
          <a:r>
            <a:rPr lang="en-US"/>
            <a:t>Tell it to go forward</a:t>
          </a:r>
          <a:r>
            <a:rPr lang="en-US" b="1">
              <a:sym typeface="Wingdings" panose="05000000000000000000" pitchFamily="2" charset="2"/>
            </a:rPr>
            <a:t></a:t>
          </a:r>
          <a:r>
            <a:rPr lang="en-US" b="1"/>
            <a:t> </a:t>
          </a:r>
          <a:r>
            <a:rPr lang="en-US" dirty="0" err="1"/>
            <a:t>turtle.forward</a:t>
          </a:r>
          <a:r>
            <a:rPr lang="en-US" dirty="0"/>
            <a:t>(distance)</a:t>
          </a:r>
        </a:p>
      </dgm:t>
    </dgm:pt>
    <dgm:pt modelId="{6337008C-AE62-48F5-9A18-F792941E3431}" type="parTrans" cxnId="{EA571EC1-0C4D-481D-BBFE-6CDE0D10B7E8}">
      <dgm:prSet/>
      <dgm:spPr/>
      <dgm:t>
        <a:bodyPr/>
        <a:lstStyle/>
        <a:p>
          <a:endParaRPr lang="en-US"/>
        </a:p>
      </dgm:t>
    </dgm:pt>
    <dgm:pt modelId="{6132F78E-AAA4-4805-A2A8-1F9A134E76A0}" type="sibTrans" cxnId="{EA571EC1-0C4D-481D-BBFE-6CDE0D10B7E8}">
      <dgm:prSet/>
      <dgm:spPr/>
      <dgm:t>
        <a:bodyPr/>
        <a:lstStyle/>
        <a:p>
          <a:endParaRPr lang="en-US"/>
        </a:p>
      </dgm:t>
    </dgm:pt>
    <dgm:pt modelId="{6A9CDDC3-C22E-4957-837A-1F07B898BB39}">
      <dgm:prSet/>
      <dgm:spPr/>
      <dgm:t>
        <a:bodyPr/>
        <a:lstStyle/>
        <a:p>
          <a:r>
            <a:rPr lang="en-US"/>
            <a:t>it moves (on-screen) distance pixels </a:t>
          </a:r>
        </a:p>
      </dgm:t>
    </dgm:pt>
    <dgm:pt modelId="{68DA5B7A-6544-4169-90C3-8E05D39BB03C}" type="parTrans" cxnId="{41E06E96-D5AA-4971-B936-514BF281C8A6}">
      <dgm:prSet/>
      <dgm:spPr/>
      <dgm:t>
        <a:bodyPr/>
        <a:lstStyle/>
        <a:p>
          <a:endParaRPr lang="en-US"/>
        </a:p>
      </dgm:t>
    </dgm:pt>
    <dgm:pt modelId="{CE39C4FD-DC0E-416D-BA0B-E215C731E954}" type="sibTrans" cxnId="{41E06E96-D5AA-4971-B936-514BF281C8A6}">
      <dgm:prSet/>
      <dgm:spPr/>
      <dgm:t>
        <a:bodyPr/>
        <a:lstStyle/>
        <a:p>
          <a:endParaRPr lang="en-US"/>
        </a:p>
      </dgm:t>
    </dgm:pt>
    <dgm:pt modelId="{5A908DBB-BC22-47D2-B240-C7DD26406E3A}">
      <dgm:prSet/>
      <dgm:spPr/>
      <dgm:t>
        <a:bodyPr/>
        <a:lstStyle/>
        <a:p>
          <a:r>
            <a:rPr lang="en-US"/>
            <a:t>in the direction it is facing, </a:t>
          </a:r>
        </a:p>
      </dgm:t>
    </dgm:pt>
    <dgm:pt modelId="{3ADC549C-CF34-4CB5-A53F-9BBF9B8379B3}" type="parTrans" cxnId="{CC5A2AA0-4EC6-4F96-B005-3DD46D420A7E}">
      <dgm:prSet/>
      <dgm:spPr/>
      <dgm:t>
        <a:bodyPr/>
        <a:lstStyle/>
        <a:p>
          <a:endParaRPr lang="en-US"/>
        </a:p>
      </dgm:t>
    </dgm:pt>
    <dgm:pt modelId="{0174E69C-F5A4-43F3-91B7-4BA5B7818ADA}" type="sibTrans" cxnId="{CC5A2AA0-4EC6-4F96-B005-3DD46D420A7E}">
      <dgm:prSet/>
      <dgm:spPr/>
      <dgm:t>
        <a:bodyPr/>
        <a:lstStyle/>
        <a:p>
          <a:endParaRPr lang="en-US"/>
        </a:p>
      </dgm:t>
    </dgm:pt>
    <dgm:pt modelId="{C56D372B-DC66-4827-A857-93E6402B0446}">
      <dgm:prSet/>
      <dgm:spPr/>
      <dgm:t>
        <a:bodyPr/>
        <a:lstStyle/>
        <a:p>
          <a:r>
            <a:rPr lang="en-US"/>
            <a:t>drawing a line as it moves.</a:t>
          </a:r>
        </a:p>
      </dgm:t>
    </dgm:pt>
    <dgm:pt modelId="{0A566784-8755-4EDC-8AF8-6E23945576FC}" type="parTrans" cxnId="{23910564-B737-433D-86BF-852262B88CB8}">
      <dgm:prSet/>
      <dgm:spPr/>
      <dgm:t>
        <a:bodyPr/>
        <a:lstStyle/>
        <a:p>
          <a:endParaRPr lang="en-US"/>
        </a:p>
      </dgm:t>
    </dgm:pt>
    <dgm:pt modelId="{1B4BD141-2B7A-4830-9E9B-9143FA280A7B}" type="sibTrans" cxnId="{23910564-B737-433D-86BF-852262B88CB8}">
      <dgm:prSet/>
      <dgm:spPr/>
      <dgm:t>
        <a:bodyPr/>
        <a:lstStyle/>
        <a:p>
          <a:endParaRPr lang="en-US"/>
        </a:p>
      </dgm:t>
    </dgm:pt>
    <dgm:pt modelId="{75AE7022-C623-4F97-AB2C-3A4D54CB6A5D}">
      <dgm:prSet/>
      <dgm:spPr/>
      <dgm:t>
        <a:bodyPr/>
        <a:lstStyle/>
        <a:p>
          <a:r>
            <a:rPr lang="en-US"/>
            <a:t>Change its direction</a:t>
          </a:r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 turtle.left(angle)</a:t>
          </a:r>
        </a:p>
      </dgm:t>
    </dgm:pt>
    <dgm:pt modelId="{73BCAF63-1D8E-433C-9FC5-6703A3D91983}" type="parTrans" cxnId="{922D576F-9F4D-45E4-9BFA-CF12B7C20F6D}">
      <dgm:prSet/>
      <dgm:spPr/>
      <dgm:t>
        <a:bodyPr/>
        <a:lstStyle/>
        <a:p>
          <a:endParaRPr lang="en-US"/>
        </a:p>
      </dgm:t>
    </dgm:pt>
    <dgm:pt modelId="{84A9E3E9-9EC8-4B29-BB55-DD668F4EBD7C}" type="sibTrans" cxnId="{922D576F-9F4D-45E4-9BFA-CF12B7C20F6D}">
      <dgm:prSet/>
      <dgm:spPr/>
      <dgm:t>
        <a:bodyPr/>
        <a:lstStyle/>
        <a:p>
          <a:endParaRPr lang="en-US"/>
        </a:p>
      </dgm:t>
    </dgm:pt>
    <dgm:pt modelId="{EB036B12-588B-4C6B-B051-3E2FEA0067F3}">
      <dgm:prSet/>
      <dgm:spPr/>
      <dgm:t>
        <a:bodyPr/>
        <a:lstStyle/>
        <a:p>
          <a:r>
            <a:rPr lang="en-US"/>
            <a:t>it rotates in-place </a:t>
          </a:r>
          <a:r>
            <a:rPr lang="en-US" i="1"/>
            <a:t>angle</a:t>
          </a:r>
          <a:r>
            <a:rPr lang="en-US"/>
            <a:t> degrees counter-clockwise.</a:t>
          </a:r>
        </a:p>
      </dgm:t>
    </dgm:pt>
    <dgm:pt modelId="{EEE42E47-C3F5-41B8-85D4-C5204696D168}" type="parTrans" cxnId="{B4E6A29C-3F7B-4782-96D1-8220C8B29044}">
      <dgm:prSet/>
      <dgm:spPr/>
      <dgm:t>
        <a:bodyPr/>
        <a:lstStyle/>
        <a:p>
          <a:endParaRPr lang="en-US"/>
        </a:p>
      </dgm:t>
    </dgm:pt>
    <dgm:pt modelId="{527D7659-F2BB-4723-B452-50DF01FE881C}" type="sibTrans" cxnId="{B4E6A29C-3F7B-4782-96D1-8220C8B29044}">
      <dgm:prSet/>
      <dgm:spPr/>
      <dgm:t>
        <a:bodyPr/>
        <a:lstStyle/>
        <a:p>
          <a:endParaRPr lang="en-US"/>
        </a:p>
      </dgm:t>
    </dgm:pt>
    <dgm:pt modelId="{BF8997CD-2BD5-4E24-A932-AC7E090594E0}">
      <dgm:prSet/>
      <dgm:spPr/>
      <dgm:t>
        <a:bodyPr/>
        <a:lstStyle/>
        <a:p>
          <a:r>
            <a:rPr lang="en-US"/>
            <a:t>Change its direction</a:t>
          </a:r>
          <a:r>
            <a:rPr lang="en-US">
              <a:sym typeface="Wingdings" panose="05000000000000000000" pitchFamily="2" charset="2"/>
            </a:rPr>
            <a:t></a:t>
          </a:r>
          <a:r>
            <a:rPr lang="en-US"/>
            <a:t> turtle.right(angle)</a:t>
          </a:r>
        </a:p>
      </dgm:t>
    </dgm:pt>
    <dgm:pt modelId="{2BAD45D5-E388-4A67-9410-5DF6942137D5}" type="parTrans" cxnId="{B94F5B68-CF44-45D0-93D7-13112DD95018}">
      <dgm:prSet/>
      <dgm:spPr/>
      <dgm:t>
        <a:bodyPr/>
        <a:lstStyle/>
        <a:p>
          <a:endParaRPr lang="en-US"/>
        </a:p>
      </dgm:t>
    </dgm:pt>
    <dgm:pt modelId="{7958A1DE-FF74-469D-8B76-62C185C1BD3D}" type="sibTrans" cxnId="{B94F5B68-CF44-45D0-93D7-13112DD95018}">
      <dgm:prSet/>
      <dgm:spPr/>
      <dgm:t>
        <a:bodyPr/>
        <a:lstStyle/>
        <a:p>
          <a:endParaRPr lang="en-US"/>
        </a:p>
      </dgm:t>
    </dgm:pt>
    <dgm:pt modelId="{9288D236-DED4-4845-A1C2-2531771CB313}">
      <dgm:prSet/>
      <dgm:spPr/>
      <dgm:t>
        <a:bodyPr/>
        <a:lstStyle/>
        <a:p>
          <a:r>
            <a:rPr lang="en-US"/>
            <a:t>it rotates in-place </a:t>
          </a:r>
          <a:r>
            <a:rPr lang="en-US" i="1"/>
            <a:t>angle</a:t>
          </a:r>
          <a:r>
            <a:rPr lang="en-US"/>
            <a:t> degrees clockwise.</a:t>
          </a:r>
        </a:p>
      </dgm:t>
    </dgm:pt>
    <dgm:pt modelId="{B260661C-943B-466A-AC63-4741F5895557}" type="parTrans" cxnId="{1C9F103A-8D24-4A2A-960E-29B5E7ECB9F0}">
      <dgm:prSet/>
      <dgm:spPr/>
      <dgm:t>
        <a:bodyPr/>
        <a:lstStyle/>
        <a:p>
          <a:endParaRPr lang="en-US"/>
        </a:p>
      </dgm:t>
    </dgm:pt>
    <dgm:pt modelId="{FAC54E70-CF28-4DF2-9387-F474F64A60C0}" type="sibTrans" cxnId="{1C9F103A-8D24-4A2A-960E-29B5E7ECB9F0}">
      <dgm:prSet/>
      <dgm:spPr/>
      <dgm:t>
        <a:bodyPr/>
        <a:lstStyle/>
        <a:p>
          <a:endParaRPr lang="en-US"/>
        </a:p>
      </dgm:t>
    </dgm:pt>
    <dgm:pt modelId="{90D9240D-B086-4668-AE05-6C678A200937}" type="pres">
      <dgm:prSet presAssocID="{2B70A396-E071-43C6-BFDC-5E81FC6D4595}" presName="root" presStyleCnt="0">
        <dgm:presLayoutVars>
          <dgm:dir/>
          <dgm:resizeHandles val="exact"/>
        </dgm:presLayoutVars>
      </dgm:prSet>
      <dgm:spPr/>
    </dgm:pt>
    <dgm:pt modelId="{1AF406BA-9DEA-4CD6-883C-79607D89950D}" type="pres">
      <dgm:prSet presAssocID="{FD7A5853-3C07-4AEE-8A00-01DD24A03D1C}" presName="compNode" presStyleCnt="0"/>
      <dgm:spPr/>
    </dgm:pt>
    <dgm:pt modelId="{A42143D7-4A9E-4706-8B2F-79C40C1F8F83}" type="pres">
      <dgm:prSet presAssocID="{FD7A5853-3C07-4AEE-8A00-01DD24A03D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D67AB52-2D00-4AD5-86A1-809EF0E89F0B}" type="pres">
      <dgm:prSet presAssocID="{FD7A5853-3C07-4AEE-8A00-01DD24A03D1C}" presName="iconSpace" presStyleCnt="0"/>
      <dgm:spPr/>
    </dgm:pt>
    <dgm:pt modelId="{5B083A60-C7B1-4311-A24A-376C9912AB2C}" type="pres">
      <dgm:prSet presAssocID="{FD7A5853-3C07-4AEE-8A00-01DD24A03D1C}" presName="parTx" presStyleLbl="revTx" presStyleIdx="0" presStyleCnt="4">
        <dgm:presLayoutVars>
          <dgm:chMax val="0"/>
          <dgm:chPref val="0"/>
        </dgm:presLayoutVars>
      </dgm:prSet>
      <dgm:spPr/>
    </dgm:pt>
    <dgm:pt modelId="{B51F08BE-7032-46D9-9A28-F93EA4AC70B9}" type="pres">
      <dgm:prSet presAssocID="{FD7A5853-3C07-4AEE-8A00-01DD24A03D1C}" presName="txSpace" presStyleCnt="0"/>
      <dgm:spPr/>
    </dgm:pt>
    <dgm:pt modelId="{88D17218-610C-422E-AF85-5C0AF0BCAAC5}" type="pres">
      <dgm:prSet presAssocID="{FD7A5853-3C07-4AEE-8A00-01DD24A03D1C}" presName="desTx" presStyleLbl="revTx" presStyleIdx="1" presStyleCnt="4">
        <dgm:presLayoutVars/>
      </dgm:prSet>
      <dgm:spPr/>
    </dgm:pt>
    <dgm:pt modelId="{DB2C9D61-2982-4A63-BB7C-AF0A67CD209B}" type="pres">
      <dgm:prSet presAssocID="{C526CDEE-7F70-4674-84AC-4FE90E3232A8}" presName="sibTrans" presStyleCnt="0"/>
      <dgm:spPr/>
    </dgm:pt>
    <dgm:pt modelId="{F34C3F59-F189-49B9-9D24-C963C4DA012C}" type="pres">
      <dgm:prSet presAssocID="{B899DE12-5C4B-46B9-91C6-EB4999AF76CF}" presName="compNode" presStyleCnt="0"/>
      <dgm:spPr/>
    </dgm:pt>
    <dgm:pt modelId="{8319F7F5-975F-445E-ABE3-33008517E59D}" type="pres">
      <dgm:prSet presAssocID="{B899DE12-5C4B-46B9-91C6-EB4999AF76CF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urtle"/>
        </a:ext>
      </dgm:extLst>
    </dgm:pt>
    <dgm:pt modelId="{35B2C64C-996D-43C9-9758-AFDF301167BA}" type="pres">
      <dgm:prSet presAssocID="{B899DE12-5C4B-46B9-91C6-EB4999AF76CF}" presName="iconSpace" presStyleCnt="0"/>
      <dgm:spPr/>
    </dgm:pt>
    <dgm:pt modelId="{B05FA53F-347F-45F6-ACA1-89C5C78F3586}" type="pres">
      <dgm:prSet presAssocID="{B899DE12-5C4B-46B9-91C6-EB4999AF76CF}" presName="parTx" presStyleLbl="revTx" presStyleIdx="2" presStyleCnt="4">
        <dgm:presLayoutVars>
          <dgm:chMax val="0"/>
          <dgm:chPref val="0"/>
        </dgm:presLayoutVars>
      </dgm:prSet>
      <dgm:spPr/>
    </dgm:pt>
    <dgm:pt modelId="{D6E51611-BDF1-402B-BB80-648CF9AD9E23}" type="pres">
      <dgm:prSet presAssocID="{B899DE12-5C4B-46B9-91C6-EB4999AF76CF}" presName="txSpace" presStyleCnt="0"/>
      <dgm:spPr/>
    </dgm:pt>
    <dgm:pt modelId="{5F654213-AE2E-4147-9ACE-659DDC4EEA2D}" type="pres">
      <dgm:prSet presAssocID="{B899DE12-5C4B-46B9-91C6-EB4999AF76CF}" presName="desTx" presStyleLbl="revTx" presStyleIdx="3" presStyleCnt="4">
        <dgm:presLayoutVars/>
      </dgm:prSet>
      <dgm:spPr/>
    </dgm:pt>
  </dgm:ptLst>
  <dgm:cxnLst>
    <dgm:cxn modelId="{85ADB004-BDEF-4116-B8F5-7B80383FE4CD}" type="presOf" srcId="{75AE7022-C623-4F97-AB2C-3A4D54CB6A5D}" destId="{5F654213-AE2E-4147-9ACE-659DDC4EEA2D}" srcOrd="0" destOrd="4" presId="urn:microsoft.com/office/officeart/2018/2/layout/IconLabelDescriptionList"/>
    <dgm:cxn modelId="{365CA612-9446-46A3-8FCD-AC38C3A8E2D5}" srcId="{2B70A396-E071-43C6-BFDC-5E81FC6D4595}" destId="{B899DE12-5C4B-46B9-91C6-EB4999AF76CF}" srcOrd="1" destOrd="0" parTransId="{3B3F1E75-2024-458A-A166-E81CC593487A}" sibTransId="{2CDABD4A-15FF-45B3-8842-773D3DE25D79}"/>
    <dgm:cxn modelId="{1C9F103A-8D24-4A2A-960E-29B5E7ECB9F0}" srcId="{BF8997CD-2BD5-4E24-A932-AC7E090594E0}" destId="{9288D236-DED4-4845-A1C2-2531771CB313}" srcOrd="0" destOrd="0" parTransId="{B260661C-943B-466A-AC63-4741F5895557}" sibTransId="{FAC54E70-CF28-4DF2-9387-F474F64A60C0}"/>
    <dgm:cxn modelId="{5F028D5E-161C-4EA3-A004-94BC3E68B9EF}" type="presOf" srcId="{5A908DBB-BC22-47D2-B240-C7DD26406E3A}" destId="{5F654213-AE2E-4147-9ACE-659DDC4EEA2D}" srcOrd="0" destOrd="2" presId="urn:microsoft.com/office/officeart/2018/2/layout/IconLabelDescriptionList"/>
    <dgm:cxn modelId="{23910564-B737-433D-86BF-852262B88CB8}" srcId="{072F84B3-CD4B-42C2-9FD5-0536E18CB988}" destId="{C56D372B-DC66-4827-A857-93E6402B0446}" srcOrd="2" destOrd="0" parTransId="{0A566784-8755-4EDC-8AF8-6E23945576FC}" sibTransId="{1B4BD141-2B7A-4830-9E9B-9143FA280A7B}"/>
    <dgm:cxn modelId="{9C12AB45-1D48-44F7-8F06-E70075028F7A}" srcId="{2B70A396-E071-43C6-BFDC-5E81FC6D4595}" destId="{FD7A5853-3C07-4AEE-8A00-01DD24A03D1C}" srcOrd="0" destOrd="0" parTransId="{FA3071FB-6667-4868-B916-BCB399E8A0D8}" sibTransId="{C526CDEE-7F70-4674-84AC-4FE90E3232A8}"/>
    <dgm:cxn modelId="{B94F5B68-CF44-45D0-93D7-13112DD95018}" srcId="{B899DE12-5C4B-46B9-91C6-EB4999AF76CF}" destId="{BF8997CD-2BD5-4E24-A932-AC7E090594E0}" srcOrd="2" destOrd="0" parTransId="{2BAD45D5-E388-4A67-9410-5DF6942137D5}" sibTransId="{7958A1DE-FF74-469D-8B76-62C185C1BD3D}"/>
    <dgm:cxn modelId="{922D576F-9F4D-45E4-9BFA-CF12B7C20F6D}" srcId="{B899DE12-5C4B-46B9-91C6-EB4999AF76CF}" destId="{75AE7022-C623-4F97-AB2C-3A4D54CB6A5D}" srcOrd="1" destOrd="0" parTransId="{73BCAF63-1D8E-433C-9FC5-6703A3D91983}" sibTransId="{84A9E3E9-9EC8-4B29-BB55-DD668F4EBD7C}"/>
    <dgm:cxn modelId="{2F124572-98CC-48A6-AC44-4F261EA80E4B}" type="presOf" srcId="{FD7A5853-3C07-4AEE-8A00-01DD24A03D1C}" destId="{5B083A60-C7B1-4311-A24A-376C9912AB2C}" srcOrd="0" destOrd="0" presId="urn:microsoft.com/office/officeart/2018/2/layout/IconLabelDescriptionList"/>
    <dgm:cxn modelId="{06BA9A52-7CDB-4BB6-BF05-BC3D6974BB57}" type="presOf" srcId="{072F84B3-CD4B-42C2-9FD5-0536E18CB988}" destId="{5F654213-AE2E-4147-9ACE-659DDC4EEA2D}" srcOrd="0" destOrd="0" presId="urn:microsoft.com/office/officeart/2018/2/layout/IconLabelDescriptionList"/>
    <dgm:cxn modelId="{A30F7D87-5D00-4AB6-A65A-7553DF1E160A}" type="presOf" srcId="{9288D236-DED4-4845-A1C2-2531771CB313}" destId="{5F654213-AE2E-4147-9ACE-659DDC4EEA2D}" srcOrd="0" destOrd="7" presId="urn:microsoft.com/office/officeart/2018/2/layout/IconLabelDescriptionList"/>
    <dgm:cxn modelId="{8CC0A58B-56F2-4009-AE37-1592619FA6EF}" type="presOf" srcId="{EB036B12-588B-4C6B-B051-3E2FEA0067F3}" destId="{5F654213-AE2E-4147-9ACE-659DDC4EEA2D}" srcOrd="0" destOrd="5" presId="urn:microsoft.com/office/officeart/2018/2/layout/IconLabelDescriptionList"/>
    <dgm:cxn modelId="{41E06E96-D5AA-4971-B936-514BF281C8A6}" srcId="{072F84B3-CD4B-42C2-9FD5-0536E18CB988}" destId="{6A9CDDC3-C22E-4957-837A-1F07B898BB39}" srcOrd="0" destOrd="0" parTransId="{68DA5B7A-6544-4169-90C3-8E05D39BB03C}" sibTransId="{CE39C4FD-DC0E-416D-BA0B-E215C731E954}"/>
    <dgm:cxn modelId="{B4E6A29C-3F7B-4782-96D1-8220C8B29044}" srcId="{75AE7022-C623-4F97-AB2C-3A4D54CB6A5D}" destId="{EB036B12-588B-4C6B-B051-3E2FEA0067F3}" srcOrd="0" destOrd="0" parTransId="{EEE42E47-C3F5-41B8-85D4-C5204696D168}" sibTransId="{527D7659-F2BB-4723-B452-50DF01FE881C}"/>
    <dgm:cxn modelId="{7460CE9C-0221-4FB6-ACA0-E2EA9144E409}" type="presOf" srcId="{6F182276-2106-4543-B312-6FCEBF9A0D94}" destId="{88D17218-610C-422E-AF85-5C0AF0BCAAC5}" srcOrd="0" destOrd="0" presId="urn:microsoft.com/office/officeart/2018/2/layout/IconLabelDescriptionList"/>
    <dgm:cxn modelId="{CC5A2AA0-4EC6-4F96-B005-3DD46D420A7E}" srcId="{072F84B3-CD4B-42C2-9FD5-0536E18CB988}" destId="{5A908DBB-BC22-47D2-B240-C7DD26406E3A}" srcOrd="1" destOrd="0" parTransId="{3ADC549C-CF34-4CB5-A53F-9BBF9B8379B3}" sibTransId="{0174E69C-F5A4-43F3-91B7-4BA5B7818ADA}"/>
    <dgm:cxn modelId="{F1A6A8B2-7060-447E-853C-91E77BE0B8F7}" type="presOf" srcId="{B899DE12-5C4B-46B9-91C6-EB4999AF76CF}" destId="{B05FA53F-347F-45F6-ACA1-89C5C78F3586}" srcOrd="0" destOrd="0" presId="urn:microsoft.com/office/officeart/2018/2/layout/IconLabelDescriptionList"/>
    <dgm:cxn modelId="{B82E14B8-645F-4B21-ACA6-535FDD6F106A}" type="presOf" srcId="{2B70A396-E071-43C6-BFDC-5E81FC6D4595}" destId="{90D9240D-B086-4668-AE05-6C678A200937}" srcOrd="0" destOrd="0" presId="urn:microsoft.com/office/officeart/2018/2/layout/IconLabelDescriptionList"/>
    <dgm:cxn modelId="{EA571EC1-0C4D-481D-BBFE-6CDE0D10B7E8}" srcId="{B899DE12-5C4B-46B9-91C6-EB4999AF76CF}" destId="{072F84B3-CD4B-42C2-9FD5-0536E18CB988}" srcOrd="0" destOrd="0" parTransId="{6337008C-AE62-48F5-9A18-F792941E3431}" sibTransId="{6132F78E-AAA4-4805-A2A8-1F9A134E76A0}"/>
    <dgm:cxn modelId="{3156DBC3-0B65-4D1A-BB64-220DA83489E2}" type="presOf" srcId="{BF8997CD-2BD5-4E24-A932-AC7E090594E0}" destId="{5F654213-AE2E-4147-9ACE-659DDC4EEA2D}" srcOrd="0" destOrd="6" presId="urn:microsoft.com/office/officeart/2018/2/layout/IconLabelDescriptionList"/>
    <dgm:cxn modelId="{D60ABBC5-96D5-4B03-B728-272EE3910E0E}" srcId="{FD7A5853-3C07-4AEE-8A00-01DD24A03D1C}" destId="{6F182276-2106-4543-B312-6FCEBF9A0D94}" srcOrd="0" destOrd="0" parTransId="{D3B69D02-3AA6-4C9F-BFA1-63E8BEBA36A8}" sibTransId="{650347A0-F883-4B7C-8EA2-CEA1F0B11E3F}"/>
    <dgm:cxn modelId="{FBBE32CD-2954-4D1C-AE60-E414685C3223}" type="presOf" srcId="{6A9CDDC3-C22E-4957-837A-1F07B898BB39}" destId="{5F654213-AE2E-4147-9ACE-659DDC4EEA2D}" srcOrd="0" destOrd="1" presId="urn:microsoft.com/office/officeart/2018/2/layout/IconLabelDescriptionList"/>
    <dgm:cxn modelId="{8335B6D6-1F62-463B-91C8-47B8BB72767C}" type="presOf" srcId="{C56D372B-DC66-4827-A857-93E6402B0446}" destId="{5F654213-AE2E-4147-9ACE-659DDC4EEA2D}" srcOrd="0" destOrd="3" presId="urn:microsoft.com/office/officeart/2018/2/layout/IconLabelDescriptionList"/>
    <dgm:cxn modelId="{D219C81B-E56B-4332-9085-9426C1513005}" type="presParOf" srcId="{90D9240D-B086-4668-AE05-6C678A200937}" destId="{1AF406BA-9DEA-4CD6-883C-79607D89950D}" srcOrd="0" destOrd="0" presId="urn:microsoft.com/office/officeart/2018/2/layout/IconLabelDescriptionList"/>
    <dgm:cxn modelId="{AA0B30F9-9C22-4DD4-8B42-9FFFF74BE8C5}" type="presParOf" srcId="{1AF406BA-9DEA-4CD6-883C-79607D89950D}" destId="{A42143D7-4A9E-4706-8B2F-79C40C1F8F83}" srcOrd="0" destOrd="0" presId="urn:microsoft.com/office/officeart/2018/2/layout/IconLabelDescriptionList"/>
    <dgm:cxn modelId="{4F79BC03-9A29-400B-B471-566117310A91}" type="presParOf" srcId="{1AF406BA-9DEA-4CD6-883C-79607D89950D}" destId="{0D67AB52-2D00-4AD5-86A1-809EF0E89F0B}" srcOrd="1" destOrd="0" presId="urn:microsoft.com/office/officeart/2018/2/layout/IconLabelDescriptionList"/>
    <dgm:cxn modelId="{24EC2DA2-867C-4034-BD72-E4EE11C677D5}" type="presParOf" srcId="{1AF406BA-9DEA-4CD6-883C-79607D89950D}" destId="{5B083A60-C7B1-4311-A24A-376C9912AB2C}" srcOrd="2" destOrd="0" presId="urn:microsoft.com/office/officeart/2018/2/layout/IconLabelDescriptionList"/>
    <dgm:cxn modelId="{0F0BF6D1-55FE-4636-A738-7DB10AB9AEDB}" type="presParOf" srcId="{1AF406BA-9DEA-4CD6-883C-79607D89950D}" destId="{B51F08BE-7032-46D9-9A28-F93EA4AC70B9}" srcOrd="3" destOrd="0" presId="urn:microsoft.com/office/officeart/2018/2/layout/IconLabelDescriptionList"/>
    <dgm:cxn modelId="{C6DB1098-27A2-43EB-B05F-D4071A713B68}" type="presParOf" srcId="{1AF406BA-9DEA-4CD6-883C-79607D89950D}" destId="{88D17218-610C-422E-AF85-5C0AF0BCAAC5}" srcOrd="4" destOrd="0" presId="urn:microsoft.com/office/officeart/2018/2/layout/IconLabelDescriptionList"/>
    <dgm:cxn modelId="{1EEDDA68-5157-436E-9A03-EE5F336A57F8}" type="presParOf" srcId="{90D9240D-B086-4668-AE05-6C678A200937}" destId="{DB2C9D61-2982-4A63-BB7C-AF0A67CD209B}" srcOrd="1" destOrd="0" presId="urn:microsoft.com/office/officeart/2018/2/layout/IconLabelDescriptionList"/>
    <dgm:cxn modelId="{AA48FCB9-DD5B-4C21-878E-5A3506F8873B}" type="presParOf" srcId="{90D9240D-B086-4668-AE05-6C678A200937}" destId="{F34C3F59-F189-49B9-9D24-C963C4DA012C}" srcOrd="2" destOrd="0" presId="urn:microsoft.com/office/officeart/2018/2/layout/IconLabelDescriptionList"/>
    <dgm:cxn modelId="{48E0CAEB-8795-4953-BD1C-E469F81831AD}" type="presParOf" srcId="{F34C3F59-F189-49B9-9D24-C963C4DA012C}" destId="{8319F7F5-975F-445E-ABE3-33008517E59D}" srcOrd="0" destOrd="0" presId="urn:microsoft.com/office/officeart/2018/2/layout/IconLabelDescriptionList"/>
    <dgm:cxn modelId="{B1C760D3-2CB4-45E3-A09F-1A478D5A295C}" type="presParOf" srcId="{F34C3F59-F189-49B9-9D24-C963C4DA012C}" destId="{35B2C64C-996D-43C9-9758-AFDF301167BA}" srcOrd="1" destOrd="0" presId="urn:microsoft.com/office/officeart/2018/2/layout/IconLabelDescriptionList"/>
    <dgm:cxn modelId="{8568D228-D1DA-4FA3-9623-90BF0F0BD4A4}" type="presParOf" srcId="{F34C3F59-F189-49B9-9D24-C963C4DA012C}" destId="{B05FA53F-347F-45F6-ACA1-89C5C78F3586}" srcOrd="2" destOrd="0" presId="urn:microsoft.com/office/officeart/2018/2/layout/IconLabelDescriptionList"/>
    <dgm:cxn modelId="{57A8EB09-0538-4ADE-9103-98DE0C59658C}" type="presParOf" srcId="{F34C3F59-F189-49B9-9D24-C963C4DA012C}" destId="{D6E51611-BDF1-402B-BB80-648CF9AD9E23}" srcOrd="3" destOrd="0" presId="urn:microsoft.com/office/officeart/2018/2/layout/IconLabelDescriptionList"/>
    <dgm:cxn modelId="{C2A8EFAD-7B7B-434A-8915-37DFAC8F035D}" type="presParOf" srcId="{F34C3F59-F189-49B9-9D24-C963C4DA012C}" destId="{5F654213-AE2E-4147-9ACE-659DDC4EEA2D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AA2C16-F9B4-1B40-A212-AE8DBD7D97A8}">
      <dsp:nvSpPr>
        <dsp:cNvPr id="0" name=""/>
        <dsp:cNvSpPr/>
      </dsp:nvSpPr>
      <dsp:spPr>
        <a:xfrm>
          <a:off x="0" y="91302"/>
          <a:ext cx="7240043" cy="913678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Dr. Seymour Papert at MIT invented </a:t>
          </a:r>
        </a:p>
      </dsp:txBody>
      <dsp:txXfrm>
        <a:off x="44602" y="135904"/>
        <a:ext cx="7150839" cy="824474"/>
      </dsp:txXfrm>
    </dsp:sp>
    <dsp:sp modelId="{6352A9A3-1A17-1540-BA3A-C98F6A8D7D05}">
      <dsp:nvSpPr>
        <dsp:cNvPr id="0" name=""/>
        <dsp:cNvSpPr/>
      </dsp:nvSpPr>
      <dsp:spPr>
        <a:xfrm>
          <a:off x="0" y="1071221"/>
          <a:ext cx="7240043" cy="913678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a graphical and mathematical object </a:t>
          </a:r>
        </a:p>
      </dsp:txBody>
      <dsp:txXfrm>
        <a:off x="44602" y="1115823"/>
        <a:ext cx="7150839" cy="824474"/>
      </dsp:txXfrm>
    </dsp:sp>
    <dsp:sp modelId="{90AF4A6A-64C8-8340-B663-D68702502B34}">
      <dsp:nvSpPr>
        <dsp:cNvPr id="0" name=""/>
        <dsp:cNvSpPr/>
      </dsp:nvSpPr>
      <dsp:spPr>
        <a:xfrm>
          <a:off x="0" y="2051139"/>
          <a:ext cx="7240043" cy="913678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Inspired by the children’s programming language, Logo (1966)</a:t>
          </a:r>
        </a:p>
      </dsp:txBody>
      <dsp:txXfrm>
        <a:off x="44602" y="2095741"/>
        <a:ext cx="7150839" cy="824474"/>
      </dsp:txXfrm>
    </dsp:sp>
    <dsp:sp modelId="{2D1F30E1-110F-1840-AAA9-A71B969DD8AA}">
      <dsp:nvSpPr>
        <dsp:cNvPr id="0" name=""/>
        <dsp:cNvSpPr/>
      </dsp:nvSpPr>
      <dsp:spPr>
        <a:xfrm>
          <a:off x="0" y="3031058"/>
          <a:ext cx="7240043" cy="913678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Turtles</a:t>
          </a:r>
          <a:r>
            <a:rPr lang="en-US" sz="2300" kern="1200">
              <a:sym typeface="Wingdings" panose="05000000000000000000" pitchFamily="2" charset="2"/>
            </a:rPr>
            <a:t></a:t>
          </a:r>
          <a:r>
            <a:rPr lang="en-US" sz="2300" kern="1200"/>
            <a:t>drawing (many languages)</a:t>
          </a:r>
        </a:p>
      </dsp:txBody>
      <dsp:txXfrm>
        <a:off x="44602" y="3075660"/>
        <a:ext cx="7150839" cy="824474"/>
      </dsp:txXfrm>
    </dsp:sp>
    <dsp:sp modelId="{05D97693-3298-0640-9CBA-1D0AD1A0B675}">
      <dsp:nvSpPr>
        <dsp:cNvPr id="0" name=""/>
        <dsp:cNvSpPr/>
      </dsp:nvSpPr>
      <dsp:spPr>
        <a:xfrm>
          <a:off x="0" y="4010976"/>
          <a:ext cx="7240043" cy="913678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Turtle </a:t>
          </a:r>
        </a:p>
      </dsp:txBody>
      <dsp:txXfrm>
        <a:off x="44602" y="4055578"/>
        <a:ext cx="7150839" cy="824474"/>
      </dsp:txXfrm>
    </dsp:sp>
    <dsp:sp modelId="{2CBAD41E-CDC1-9E4B-B37D-20250938CC46}">
      <dsp:nvSpPr>
        <dsp:cNvPr id="0" name=""/>
        <dsp:cNvSpPr/>
      </dsp:nvSpPr>
      <dsp:spPr>
        <a:xfrm>
          <a:off x="0" y="4924655"/>
          <a:ext cx="7240043" cy="8807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87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understands the same actions(goto, forward, backward, etc.)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800" kern="1200"/>
            <a:t>has the same fields but has its own values(heading, body and pen color, position, etc.)</a:t>
          </a:r>
        </a:p>
      </dsp:txBody>
      <dsp:txXfrm>
        <a:off x="0" y="4924655"/>
        <a:ext cx="7240043" cy="8807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42143D7-4A9E-4706-8B2F-79C40C1F8F83}">
      <dsp:nvSpPr>
        <dsp:cNvPr id="0" name=""/>
        <dsp:cNvSpPr/>
      </dsp:nvSpPr>
      <dsp:spPr>
        <a:xfrm>
          <a:off x="564387" y="190346"/>
          <a:ext cx="1510523" cy="138718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083A60-C7B1-4311-A24A-376C9912AB2C}">
      <dsp:nvSpPr>
        <dsp:cNvPr id="0" name=""/>
        <dsp:cNvSpPr/>
      </dsp:nvSpPr>
      <dsp:spPr>
        <a:xfrm>
          <a:off x="564387" y="1761654"/>
          <a:ext cx="4315781" cy="594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/>
            <a:t>Where is it?</a:t>
          </a:r>
          <a:endParaRPr lang="en-US" sz="3600" kern="1200"/>
        </a:p>
      </dsp:txBody>
      <dsp:txXfrm>
        <a:off x="564387" y="1761654"/>
        <a:ext cx="4315781" cy="594509"/>
      </dsp:txXfrm>
    </dsp:sp>
    <dsp:sp modelId="{88D17218-610C-422E-AF85-5C0AF0BCAAC5}">
      <dsp:nvSpPr>
        <dsp:cNvPr id="0" name=""/>
        <dsp:cNvSpPr/>
      </dsp:nvSpPr>
      <dsp:spPr>
        <a:xfrm>
          <a:off x="564387" y="2441800"/>
          <a:ext cx="4315781" cy="203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Starts at (0, 0)</a:t>
          </a:r>
          <a:r>
            <a:rPr lang="en-US" sz="1700" kern="1200">
              <a:sym typeface="Wingdings" panose="05000000000000000000" pitchFamily="2" charset="2"/>
            </a:rPr>
            <a:t></a:t>
          </a:r>
          <a:r>
            <a:rPr lang="en-US" sz="1700" kern="1200"/>
            <a:t>center</a:t>
          </a:r>
        </a:p>
      </dsp:txBody>
      <dsp:txXfrm>
        <a:off x="564387" y="2441800"/>
        <a:ext cx="4315781" cy="2030363"/>
      </dsp:txXfrm>
    </dsp:sp>
    <dsp:sp modelId="{8319F7F5-975F-445E-ABE3-33008517E59D}">
      <dsp:nvSpPr>
        <dsp:cNvPr id="0" name=""/>
        <dsp:cNvSpPr/>
      </dsp:nvSpPr>
      <dsp:spPr>
        <a:xfrm>
          <a:off x="5635430" y="190346"/>
          <a:ext cx="1510523" cy="138718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5FA53F-347F-45F6-ACA1-89C5C78F3586}">
      <dsp:nvSpPr>
        <dsp:cNvPr id="0" name=""/>
        <dsp:cNvSpPr/>
      </dsp:nvSpPr>
      <dsp:spPr>
        <a:xfrm>
          <a:off x="5635430" y="1761654"/>
          <a:ext cx="4315781" cy="5945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b="1" kern="1200" dirty="0"/>
            <a:t>What to do?</a:t>
          </a:r>
          <a:endParaRPr lang="en-US" sz="3600" kern="1200" dirty="0"/>
        </a:p>
      </dsp:txBody>
      <dsp:txXfrm>
        <a:off x="5635430" y="1761654"/>
        <a:ext cx="4315781" cy="594509"/>
      </dsp:txXfrm>
    </dsp:sp>
    <dsp:sp modelId="{5F654213-AE2E-4147-9ACE-659DDC4EEA2D}">
      <dsp:nvSpPr>
        <dsp:cNvPr id="0" name=""/>
        <dsp:cNvSpPr/>
      </dsp:nvSpPr>
      <dsp:spPr>
        <a:xfrm>
          <a:off x="5635430" y="2441800"/>
          <a:ext cx="4315781" cy="20303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Tell it to go forward</a:t>
          </a:r>
          <a:r>
            <a:rPr lang="en-US" sz="1700" b="1" kern="1200">
              <a:sym typeface="Wingdings" panose="05000000000000000000" pitchFamily="2" charset="2"/>
            </a:rPr>
            <a:t></a:t>
          </a:r>
          <a:r>
            <a:rPr lang="en-US" sz="1700" b="1" kern="1200"/>
            <a:t> </a:t>
          </a:r>
          <a:r>
            <a:rPr lang="en-US" sz="1700" kern="1200" dirty="0" err="1"/>
            <a:t>turtle.forward</a:t>
          </a:r>
          <a:r>
            <a:rPr lang="en-US" sz="1700" kern="1200" dirty="0"/>
            <a:t>(distance)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it moves (on-screen) distance pixels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in the direction it is facing, 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drawing a line as it moves.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 its direction</a:t>
          </a:r>
          <a:r>
            <a:rPr lang="en-US" sz="1700" kern="1200">
              <a:sym typeface="Wingdings" panose="05000000000000000000" pitchFamily="2" charset="2"/>
            </a:rPr>
            <a:t></a:t>
          </a:r>
          <a:r>
            <a:rPr lang="en-US" sz="1700" kern="1200"/>
            <a:t> turtle.left(angle)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it rotates in-place </a:t>
          </a:r>
          <a:r>
            <a:rPr lang="en-US" sz="1700" i="1" kern="1200"/>
            <a:t>angle</a:t>
          </a:r>
          <a:r>
            <a:rPr lang="en-US" sz="1700" kern="1200"/>
            <a:t> degrees counter-clockwise.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Change its direction</a:t>
          </a:r>
          <a:r>
            <a:rPr lang="en-US" sz="1700" kern="1200">
              <a:sym typeface="Wingdings" panose="05000000000000000000" pitchFamily="2" charset="2"/>
            </a:rPr>
            <a:t></a:t>
          </a:r>
          <a:r>
            <a:rPr lang="en-US" sz="1700" kern="1200"/>
            <a:t> turtle.right(angle)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700" kern="1200"/>
            <a:t>it rotates in-place </a:t>
          </a:r>
          <a:r>
            <a:rPr lang="en-US" sz="1700" i="1" kern="1200"/>
            <a:t>angle</a:t>
          </a:r>
          <a:r>
            <a:rPr lang="en-US" sz="1700" kern="1200"/>
            <a:t> degrees clockwise.</a:t>
          </a:r>
        </a:p>
      </dsp:txBody>
      <dsp:txXfrm>
        <a:off x="5635430" y="2441800"/>
        <a:ext cx="4315781" cy="203036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422CE7-3822-4447-88DB-EB87F24D3E34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86916-6804-6947-8857-BE31A3BAFF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20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Seymour_Papert#cite_note-stager-3" TargetMode="External"/><Relationship Id="rId13" Type="http://schemas.openxmlformats.org/officeDocument/2006/relationships/hyperlink" Target="https://en.wikipedia.org/wiki/Wally_Feurzeig" TargetMode="External"/><Relationship Id="rId18" Type="http://schemas.openxmlformats.org/officeDocument/2006/relationships/hyperlink" Target="https://en.wikipedia.org/wiki/Play_(activity)" TargetMode="External"/><Relationship Id="rId3" Type="http://schemas.openxmlformats.org/officeDocument/2006/relationships/hyperlink" Target="https://en.wikipedia.org/wiki/Help:IPA/English" TargetMode="External"/><Relationship Id="rId21" Type="http://schemas.openxmlformats.org/officeDocument/2006/relationships/hyperlink" Target="https://en.wikipedia.org/wiki/Seymour_Papert#cite_note-mit.edu-17" TargetMode="External"/><Relationship Id="rId7" Type="http://schemas.openxmlformats.org/officeDocument/2006/relationships/hyperlink" Target="https://en.wikipedia.org/wiki/Seymour_Papert#cite_note-NatureObituary-2" TargetMode="External"/><Relationship Id="rId12" Type="http://schemas.openxmlformats.org/officeDocument/2006/relationships/hyperlink" Target="https://en.wikipedia.org/wiki/Seymour_Papert#cite_note-Papert2004-5" TargetMode="External"/><Relationship Id="rId17" Type="http://schemas.openxmlformats.org/officeDocument/2006/relationships/hyperlink" Target="https://en.wikipedia.org/wiki/Turtle_(robot)" TargetMode="External"/><Relationship Id="rId2" Type="http://schemas.openxmlformats.org/officeDocument/2006/relationships/slide" Target="../slides/slide2.xml"/><Relationship Id="rId16" Type="http://schemas.openxmlformats.org/officeDocument/2006/relationships/hyperlink" Target="https://en.wikipedia.org/wiki/Robot" TargetMode="External"/><Relationship Id="rId20" Type="http://schemas.openxmlformats.org/officeDocument/2006/relationships/hyperlink" Target="https://en.wikipedia.org/wiki/Knowledge" TargetMode="Externa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Massachusetts_Institute_of_Technology" TargetMode="External"/><Relationship Id="rId11" Type="http://schemas.openxmlformats.org/officeDocument/2006/relationships/hyperlink" Target="https://en.wikipedia.org/wiki/Constructionism_(learning_theory)" TargetMode="External"/><Relationship Id="rId5" Type="http://schemas.openxmlformats.org/officeDocument/2006/relationships/hyperlink" Target="https://en.wikipedia.org/wiki/Education" TargetMode="External"/><Relationship Id="rId15" Type="http://schemas.openxmlformats.org/officeDocument/2006/relationships/hyperlink" Target="https://en.wikipedia.org/wiki/Logo_(programming_language)" TargetMode="External"/><Relationship Id="rId23" Type="http://schemas.openxmlformats.org/officeDocument/2006/relationships/hyperlink" Target="https://en.wikipedia.org/wiki/Computer_program" TargetMode="External"/><Relationship Id="rId10" Type="http://schemas.openxmlformats.org/officeDocument/2006/relationships/hyperlink" Target="https://en.wikipedia.org/wiki/Artificial_intelligence" TargetMode="External"/><Relationship Id="rId19" Type="http://schemas.openxmlformats.org/officeDocument/2006/relationships/hyperlink" Target="https://en.wikipedia.org/wiki/Learning" TargetMode="External"/><Relationship Id="rId4" Type="http://schemas.openxmlformats.org/officeDocument/2006/relationships/hyperlink" Target="https://en.wikipedia.org/wiki/Computer_science" TargetMode="External"/><Relationship Id="rId9" Type="http://schemas.openxmlformats.org/officeDocument/2006/relationships/hyperlink" Target="https://en.wikipedia.org/wiki/Seymour_Papert#cite_note-MITobit-4" TargetMode="External"/><Relationship Id="rId14" Type="http://schemas.openxmlformats.org/officeDocument/2006/relationships/hyperlink" Target="https://en.wikipedia.org/wiki/Cynthia_Solomon" TargetMode="External"/><Relationship Id="rId22" Type="http://schemas.openxmlformats.org/officeDocument/2006/relationships/hyperlink" Target="https://en.wikipedia.org/wiki/Programming_language" TargetMode="Externa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1" dirty="0">
                <a:solidFill>
                  <a:srgbClr val="412B26"/>
                </a:solidFill>
                <a:effectLst/>
                <a:latin typeface="Open Sans" panose="020B0606030504020204" pitchFamily="34" charset="0"/>
              </a:rPr>
              <a:t>The Turtle, a computer-controlled robot which draws pictures, is used by </a:t>
            </a:r>
            <a:r>
              <a:rPr lang="en-US" b="1" i="1" dirty="0">
                <a:solidFill>
                  <a:srgbClr val="412B26"/>
                </a:solidFill>
                <a:effectLst/>
                <a:latin typeface="Open Sans" panose="020B0606030504020204" pitchFamily="34" charset="0"/>
              </a:rPr>
              <a:t>Seymour </a:t>
            </a:r>
            <a:r>
              <a:rPr lang="en-US" b="1" i="1" dirty="0" err="1">
                <a:solidFill>
                  <a:srgbClr val="412B26"/>
                </a:solidFill>
                <a:effectLst/>
                <a:latin typeface="Open Sans" panose="020B0606030504020204" pitchFamily="34" charset="0"/>
              </a:rPr>
              <a:t>Papert</a:t>
            </a:r>
            <a:r>
              <a:rPr lang="en-US" b="1" i="1" dirty="0">
                <a:solidFill>
                  <a:srgbClr val="412B26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1" dirty="0">
                <a:solidFill>
                  <a:srgbClr val="412B26"/>
                </a:solidFill>
                <a:effectLst/>
                <a:latin typeface="Open Sans" panose="020B0606030504020204" pitchFamily="34" charset="0"/>
              </a:rPr>
              <a:t>in teaching and exploring the processes of learning. Children become entranced with the problems of using logic to direct the Turtle's movements.</a:t>
            </a:r>
          </a:p>
          <a:p>
            <a:r>
              <a:rPr lang="en-US" b="0" i="0" dirty="0">
                <a:solidFill>
                  <a:srgbClr val="412B26"/>
                </a:solidFill>
                <a:effectLst/>
                <a:latin typeface="Open Sans" panose="020B0606030504020204" pitchFamily="34" charset="0"/>
              </a:rPr>
              <a:t>MIT in Perspective: A pictorial history of the Massachusetts Institute of Technology</a:t>
            </a:r>
            <a:r>
              <a:rPr lang="en-US" b="0" i="1" dirty="0">
                <a:solidFill>
                  <a:srgbClr val="412B26"/>
                </a:solidFill>
                <a:effectLst/>
                <a:latin typeface="Open Sans" panose="020B0606030504020204" pitchFamily="34" charset="0"/>
              </a:rPr>
              <a:t> (Little, Brown and Company, 1975) by Francis E Wylie [p. 200]</a:t>
            </a:r>
          </a:p>
          <a:p>
            <a:endParaRPr lang="en-US" b="0" i="1" dirty="0">
              <a:solidFill>
                <a:srgbClr val="412B26"/>
              </a:solidFill>
              <a:effectLst/>
              <a:latin typeface="Open Sans" panose="020B0606030504020204" pitchFamily="34" charset="0"/>
            </a:endParaRPr>
          </a:p>
          <a:p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Seymour Aubrey </a:t>
            </a:r>
            <a:r>
              <a:rPr lang="en-US" b="1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Papert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/ˈ</a:t>
            </a:r>
            <a:r>
              <a:rPr lang="en-U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pæpərt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3" tooltip="Help:IPA/English"/>
              </a:rPr>
              <a:t>/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; 29 February 1928 – 31 July 2016) was a South African-born American mathematician,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4" tooltip="Computer science"/>
              </a:rPr>
              <a:t>computer scientist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5" tooltip="Education"/>
              </a:rPr>
              <a:t>educator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who spent most of his career teaching and researching at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6" tooltip="Massachusetts Institute of Technology"/>
              </a:rPr>
              <a:t>MIT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[2]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8"/>
              </a:rPr>
              <a:t>[3]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9"/>
              </a:rPr>
              <a:t>[4]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He was one of the pioneers of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0" tooltip="Artificial intelligence"/>
              </a:rPr>
              <a:t>artificial intelligence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1" tooltip="Constructionism (learning theory)"/>
              </a:rPr>
              <a:t>constructionist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movement in education.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2"/>
              </a:rPr>
              <a:t>[5]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He was co-inventor, with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Wally Feurzeig"/>
              </a:rPr>
              <a:t>Wally </a:t>
            </a:r>
            <a:r>
              <a:rPr lang="en-US" b="0" i="0" u="none" strike="noStrike" dirty="0" err="1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3" tooltip="Wally Feurzeig"/>
              </a:rPr>
              <a:t>Feurzeig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4" tooltip="Cynthia Solomon"/>
              </a:rPr>
              <a:t>Cynthia Solomon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 tooltip="Logo (programming language)"/>
              </a:rPr>
              <a:t>Logo programming language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endParaRPr lang="en-US" b="0" i="1" dirty="0">
              <a:solidFill>
                <a:srgbClr val="412B26"/>
              </a:solidFill>
              <a:effectLst/>
              <a:latin typeface="Open Sans" panose="020B0606030504020204" pitchFamily="34" charset="0"/>
            </a:endParaRPr>
          </a:p>
          <a:p>
            <a:endParaRPr lang="en-US" dirty="0"/>
          </a:p>
          <a:p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Papert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used Piaget's work in his development of the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5" tooltip="Logo (programming language)"/>
              </a:rPr>
              <a:t>Logo programming language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while at MIT. He created Logo as a tool to improve the way children think and solve problems. A small mobile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6" tooltip="Robot"/>
              </a:rPr>
              <a:t>robot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called the "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7" tooltip="Turtle (robot)"/>
              </a:rPr>
              <a:t>Logo Turtle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" was developed, and children were shown how to use it to solve simple problems in an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8" tooltip="Play (activity)"/>
              </a:rPr>
              <a:t>environment of play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 A main purpose of the Logo Foundation research group is to strengthen the ability to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19" tooltip="Learning"/>
              </a:rPr>
              <a:t>learn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0" tooltip="Knowledge"/>
              </a:rPr>
              <a:t>knowledge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1"/>
              </a:rPr>
              <a:t>[17]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Papert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insisted a simple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2" tooltip="Programming language"/>
              </a:rPr>
              <a:t>language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US" b="0" i="0" u="none" strike="noStrike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23" tooltip="Computer program"/>
              </a:rPr>
              <a:t>program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that children can learn—like Logo—can also have advanced functionality for expert users.</a:t>
            </a:r>
            <a:r>
              <a:rPr lang="en-US" b="0" i="0" u="none" strike="noStrike" baseline="30000" dirty="0">
                <a:solidFill>
                  <a:srgbClr val="0645AD"/>
                </a:solidFill>
                <a:effectLst/>
                <a:latin typeface="Arial" panose="020B0604020202020204" pitchFamily="34" charset="0"/>
                <a:hlinkClick r:id="rId7"/>
              </a:rPr>
              <a:t>[2]</a:t>
            </a:r>
            <a:endParaRPr lang="en-US" dirty="0"/>
          </a:p>
          <a:p>
            <a:r>
              <a:rPr lang="en-US" dirty="0"/>
              <a:t>https://en.wikipedia.org/wiki/Seymour_Papert</a:t>
            </a:r>
            <a:r>
              <a:rPr lang="en-US" b="0" i="1" dirty="0">
                <a:solidFill>
                  <a:srgbClr val="412B26"/>
                </a:solidFill>
                <a:effectLst/>
                <a:latin typeface="Open Sans" panose="020B0606030504020204" pitchFamily="34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2257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import turtle library</a:t>
            </a:r>
          </a:p>
          <a:p>
            <a:r>
              <a:rPr lang="en-US" dirty="0"/>
              <a:t>import turtle</a:t>
            </a:r>
          </a:p>
          <a:p>
            <a:r>
              <a:rPr lang="en-US" dirty="0"/>
              <a:t>paper=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r>
              <a:rPr lang="en-US" dirty="0" err="1"/>
              <a:t>paper.bgcolor</a:t>
            </a:r>
            <a:r>
              <a:rPr lang="en-US" dirty="0"/>
              <a:t>('green')</a:t>
            </a:r>
          </a:p>
          <a:p>
            <a:r>
              <a:rPr lang="en-US" dirty="0"/>
              <a:t>pen = </a:t>
            </a:r>
            <a:r>
              <a:rPr lang="en-US" dirty="0" err="1"/>
              <a:t>turtle.Turtle</a:t>
            </a:r>
            <a:r>
              <a:rPr lang="en-US" dirty="0"/>
              <a:t>()      </a:t>
            </a:r>
          </a:p>
          <a:p>
            <a:r>
              <a:rPr lang="en-US" dirty="0" err="1"/>
              <a:t>pen.color</a:t>
            </a:r>
            <a:r>
              <a:rPr lang="en-US" dirty="0"/>
              <a:t>("yellow")</a:t>
            </a:r>
          </a:p>
          <a:p>
            <a:r>
              <a:rPr lang="en-US" dirty="0" err="1"/>
              <a:t>pen.pensize</a:t>
            </a:r>
            <a:r>
              <a:rPr lang="en-US" dirty="0"/>
              <a:t>(12)</a:t>
            </a:r>
          </a:p>
          <a:p>
            <a:r>
              <a:rPr lang="en-US" dirty="0" err="1"/>
              <a:t>pen.forward</a:t>
            </a:r>
            <a:r>
              <a:rPr lang="en-US" dirty="0"/>
              <a:t>(50)           </a:t>
            </a:r>
          </a:p>
          <a:p>
            <a:r>
              <a:rPr lang="en-US" dirty="0" err="1"/>
              <a:t>pen.right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 err="1"/>
              <a:t>pen.color</a:t>
            </a:r>
            <a:r>
              <a:rPr lang="en-US" dirty="0"/>
              <a:t>("blue")</a:t>
            </a:r>
          </a:p>
          <a:p>
            <a:r>
              <a:rPr lang="en-US" dirty="0" err="1"/>
              <a:t>pen.pensize</a:t>
            </a:r>
            <a:r>
              <a:rPr lang="en-US" dirty="0"/>
              <a:t>(20)</a:t>
            </a:r>
          </a:p>
          <a:p>
            <a:r>
              <a:rPr lang="en-US" dirty="0" err="1"/>
              <a:t>pen.forward</a:t>
            </a:r>
            <a:r>
              <a:rPr lang="en-US" dirty="0"/>
              <a:t>(50)           </a:t>
            </a:r>
          </a:p>
          <a:p>
            <a:r>
              <a:rPr lang="en-US" dirty="0" err="1"/>
              <a:t>pen.right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 err="1"/>
              <a:t>pen.color</a:t>
            </a:r>
            <a:r>
              <a:rPr lang="en-US" dirty="0"/>
              <a:t>("yellow")</a:t>
            </a:r>
          </a:p>
          <a:p>
            <a:r>
              <a:rPr lang="en-US" dirty="0" err="1"/>
              <a:t>pen.pensize</a:t>
            </a:r>
            <a:r>
              <a:rPr lang="en-US" dirty="0"/>
              <a:t>(12)</a:t>
            </a:r>
          </a:p>
          <a:p>
            <a:r>
              <a:rPr lang="en-US" dirty="0" err="1"/>
              <a:t>pen.forward</a:t>
            </a:r>
            <a:r>
              <a:rPr lang="en-US" dirty="0"/>
              <a:t>(50)           </a:t>
            </a:r>
          </a:p>
          <a:p>
            <a:r>
              <a:rPr lang="en-US" dirty="0" err="1"/>
              <a:t>pen.right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 err="1"/>
              <a:t>pen.color</a:t>
            </a:r>
            <a:r>
              <a:rPr lang="en-US" dirty="0"/>
              <a:t>("blue")</a:t>
            </a:r>
          </a:p>
          <a:p>
            <a:r>
              <a:rPr lang="en-US" dirty="0" err="1"/>
              <a:t>pen.pensize</a:t>
            </a:r>
            <a:r>
              <a:rPr lang="en-US" dirty="0"/>
              <a:t>(20)</a:t>
            </a:r>
          </a:p>
          <a:p>
            <a:r>
              <a:rPr lang="en-US" dirty="0" err="1"/>
              <a:t>pen.forward</a:t>
            </a:r>
            <a:r>
              <a:rPr lang="en-US" dirty="0"/>
              <a:t>(50)           </a:t>
            </a:r>
          </a:p>
          <a:p>
            <a:r>
              <a:rPr lang="en-US" dirty="0" err="1"/>
              <a:t>pen.right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 err="1"/>
              <a:t>pen.pensize</a:t>
            </a:r>
            <a:r>
              <a:rPr lang="en-US" dirty="0"/>
              <a:t>(30)</a:t>
            </a:r>
          </a:p>
          <a:p>
            <a:r>
              <a:rPr lang="en-US" dirty="0" err="1"/>
              <a:t>pen.color</a:t>
            </a:r>
            <a:r>
              <a:rPr lang="en-US" dirty="0"/>
              <a:t>('</a:t>
            </a:r>
            <a:r>
              <a:rPr lang="en-US" dirty="0" err="1"/>
              <a:t>red','brown</a:t>
            </a:r>
            <a:r>
              <a:rPr lang="en-US" dirty="0"/>
              <a:t>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559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# import turtle library</a:t>
            </a:r>
          </a:p>
          <a:p>
            <a:r>
              <a:rPr lang="en-US" dirty="0"/>
              <a:t>import turtle</a:t>
            </a:r>
          </a:p>
          <a:p>
            <a:r>
              <a:rPr lang="en-US" dirty="0"/>
              <a:t>paper=</a:t>
            </a:r>
            <a:r>
              <a:rPr lang="en-US" dirty="0" err="1"/>
              <a:t>turtle.Screen</a:t>
            </a:r>
            <a:r>
              <a:rPr lang="en-US" dirty="0"/>
              <a:t>()</a:t>
            </a:r>
          </a:p>
          <a:p>
            <a:r>
              <a:rPr lang="en-US" dirty="0" err="1"/>
              <a:t>paper.bgcolor</a:t>
            </a:r>
            <a:r>
              <a:rPr lang="en-US" dirty="0"/>
              <a:t>('blue')</a:t>
            </a:r>
          </a:p>
          <a:p>
            <a:r>
              <a:rPr lang="en-US" dirty="0"/>
              <a:t>pen = </a:t>
            </a:r>
            <a:r>
              <a:rPr lang="en-US" dirty="0" err="1"/>
              <a:t>turtle.Turtle</a:t>
            </a:r>
            <a:r>
              <a:rPr lang="en-US" dirty="0"/>
              <a:t>()      </a:t>
            </a:r>
          </a:p>
          <a:p>
            <a:r>
              <a:rPr lang="en-US" dirty="0" err="1"/>
              <a:t>pen.color</a:t>
            </a:r>
            <a:r>
              <a:rPr lang="en-US" dirty="0"/>
              <a:t>('yellow', 'white')</a:t>
            </a:r>
          </a:p>
          <a:p>
            <a:r>
              <a:rPr lang="en-US" dirty="0" err="1"/>
              <a:t>pen.pensize</a:t>
            </a:r>
            <a:r>
              <a:rPr lang="en-US" dirty="0"/>
              <a:t>(15)</a:t>
            </a:r>
          </a:p>
          <a:p>
            <a:r>
              <a:rPr lang="en-US" dirty="0" err="1"/>
              <a:t>pen.speed</a:t>
            </a:r>
            <a:r>
              <a:rPr lang="en-US" dirty="0"/>
              <a:t>(10)</a:t>
            </a:r>
          </a:p>
          <a:p>
            <a:r>
              <a:rPr lang="en-US" dirty="0" err="1"/>
              <a:t>pen.forward</a:t>
            </a:r>
            <a:r>
              <a:rPr lang="en-US" dirty="0"/>
              <a:t>(50)           </a:t>
            </a:r>
          </a:p>
          <a:p>
            <a:r>
              <a:rPr lang="en-US" dirty="0" err="1"/>
              <a:t>pen.right</a:t>
            </a:r>
            <a:r>
              <a:rPr lang="en-US" dirty="0"/>
              <a:t>(90)</a:t>
            </a:r>
          </a:p>
          <a:p>
            <a:r>
              <a:rPr lang="en-US" dirty="0" err="1"/>
              <a:t>pen.forward</a:t>
            </a:r>
            <a:r>
              <a:rPr lang="en-US" dirty="0"/>
              <a:t>(50)           </a:t>
            </a:r>
          </a:p>
          <a:p>
            <a:r>
              <a:rPr lang="en-US" dirty="0" err="1"/>
              <a:t>pen.right</a:t>
            </a:r>
            <a:r>
              <a:rPr lang="en-US" dirty="0"/>
              <a:t>(90)</a:t>
            </a:r>
          </a:p>
          <a:p>
            <a:r>
              <a:rPr lang="en-US" dirty="0" err="1"/>
              <a:t>pen.forward</a:t>
            </a:r>
            <a:r>
              <a:rPr lang="en-US" dirty="0"/>
              <a:t>(50)           </a:t>
            </a:r>
          </a:p>
          <a:p>
            <a:r>
              <a:rPr lang="en-US" dirty="0" err="1"/>
              <a:t>pen.right</a:t>
            </a:r>
            <a:r>
              <a:rPr lang="en-US" dirty="0"/>
              <a:t>(90)</a:t>
            </a:r>
          </a:p>
          <a:p>
            <a:r>
              <a:rPr lang="en-US" dirty="0" err="1"/>
              <a:t>pen.forward</a:t>
            </a:r>
            <a:r>
              <a:rPr lang="en-US" dirty="0"/>
              <a:t>(50)           </a:t>
            </a:r>
          </a:p>
          <a:p>
            <a:r>
              <a:rPr lang="en-US" dirty="0" err="1"/>
              <a:t>pen.right</a:t>
            </a:r>
            <a:r>
              <a:rPr lang="en-US" dirty="0"/>
              <a:t>(90)</a:t>
            </a:r>
          </a:p>
          <a:p>
            <a:endParaRPr lang="en-US" dirty="0"/>
          </a:p>
          <a:p>
            <a:r>
              <a:rPr lang="en-US" dirty="0"/>
              <a:t>'''</a:t>
            </a:r>
          </a:p>
          <a:p>
            <a:r>
              <a:rPr lang="en-US" dirty="0"/>
              <a:t># draw a square with a loop</a:t>
            </a:r>
          </a:p>
          <a:p>
            <a:r>
              <a:rPr lang="en-US" dirty="0"/>
              <a:t>import turtle</a:t>
            </a:r>
          </a:p>
          <a:p>
            <a:r>
              <a:rPr lang="en-US" dirty="0"/>
              <a:t>pen = </a:t>
            </a:r>
            <a:r>
              <a:rPr lang="en-US" dirty="0" err="1"/>
              <a:t>turtle.Turtle</a:t>
            </a:r>
            <a:r>
              <a:rPr lang="en-US" dirty="0"/>
              <a:t>()      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range(4):</a:t>
            </a:r>
          </a:p>
          <a:p>
            <a:r>
              <a:rPr lang="en-US" dirty="0"/>
              <a:t>   </a:t>
            </a:r>
            <a:r>
              <a:rPr lang="en-US" dirty="0" err="1"/>
              <a:t>pen.forward</a:t>
            </a:r>
            <a:r>
              <a:rPr lang="en-US" dirty="0"/>
              <a:t>(50)           </a:t>
            </a:r>
          </a:p>
          <a:p>
            <a:r>
              <a:rPr lang="en-US" dirty="0"/>
              <a:t>   </a:t>
            </a:r>
            <a:r>
              <a:rPr lang="en-US" dirty="0" err="1"/>
              <a:t>pen.right</a:t>
            </a:r>
            <a:r>
              <a:rPr lang="en-US" dirty="0"/>
              <a:t>(90)               </a:t>
            </a:r>
          </a:p>
          <a:p>
            <a:r>
              <a:rPr lang="en-US" dirty="0"/>
              <a:t>'''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7882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#Draw stamps with random colors and shapes</a:t>
            </a:r>
          </a:p>
          <a:p>
            <a:r>
              <a:rPr lang="en-US" dirty="0"/>
              <a:t>import turtle</a:t>
            </a:r>
          </a:p>
          <a:p>
            <a:endParaRPr lang="en-US" dirty="0"/>
          </a:p>
          <a:p>
            <a:r>
              <a:rPr lang="en-US" dirty="0"/>
              <a:t>import random</a:t>
            </a:r>
          </a:p>
          <a:p>
            <a:endParaRPr lang="en-US" dirty="0"/>
          </a:p>
          <a:p>
            <a:r>
              <a:rPr lang="en-US" dirty="0" err="1"/>
              <a:t>random.seed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 err="1"/>
              <a:t>turtle.speed</a:t>
            </a:r>
            <a:r>
              <a:rPr lang="en-US" dirty="0"/>
              <a:t>(10)</a:t>
            </a:r>
          </a:p>
          <a:p>
            <a:endParaRPr lang="en-US" dirty="0"/>
          </a:p>
          <a:p>
            <a:r>
              <a:rPr lang="en-US" dirty="0"/>
              <a:t>colors = ['red', 'black', 'orange', 'blue', '</a:t>
            </a:r>
            <a:r>
              <a:rPr lang="en-US" dirty="0" err="1"/>
              <a:t>purple','green','pink</a:t>
            </a:r>
            <a:r>
              <a:rPr lang="en-US" dirty="0"/>
              <a:t>']</a:t>
            </a:r>
          </a:p>
          <a:p>
            <a:endParaRPr lang="en-US" dirty="0"/>
          </a:p>
          <a:p>
            <a:r>
              <a:rPr lang="en-US" dirty="0"/>
              <a:t>shapes = ['turtle', 'arrow', 'square', 'circle', 'triangle', 'classic']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#use a function for one stamp select color/shape randomly</a:t>
            </a:r>
          </a:p>
          <a:p>
            <a:r>
              <a:rPr lang="en-US" dirty="0"/>
              <a:t>def </a:t>
            </a:r>
            <a:r>
              <a:rPr lang="en-US" dirty="0" err="1"/>
              <a:t>makeStamp</a:t>
            </a:r>
            <a:r>
              <a:rPr lang="en-US" dirty="0"/>
              <a:t>():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turtle.color</a:t>
            </a:r>
            <a:r>
              <a:rPr lang="en-US" dirty="0"/>
              <a:t>(</a:t>
            </a:r>
            <a:r>
              <a:rPr lang="en-US" dirty="0" err="1"/>
              <a:t>random.choice</a:t>
            </a:r>
            <a:r>
              <a:rPr lang="en-US" dirty="0"/>
              <a:t>(colors))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turtle.shape</a:t>
            </a:r>
            <a:r>
              <a:rPr lang="en-US" dirty="0"/>
              <a:t>(</a:t>
            </a:r>
            <a:r>
              <a:rPr lang="en-US" dirty="0" err="1"/>
              <a:t>random.choice</a:t>
            </a:r>
            <a:r>
              <a:rPr lang="en-US" dirty="0"/>
              <a:t>(shapes))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turtle.stamp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#initial speed and location</a:t>
            </a:r>
          </a:p>
          <a:p>
            <a:r>
              <a:rPr lang="en-US" dirty="0" err="1"/>
              <a:t>turtle.penup</a:t>
            </a:r>
            <a:r>
              <a:rPr lang="en-US" dirty="0"/>
              <a:t>()</a:t>
            </a:r>
          </a:p>
          <a:p>
            <a:r>
              <a:rPr lang="en-US" dirty="0" err="1"/>
              <a:t>turtle.speed</a:t>
            </a:r>
            <a:r>
              <a:rPr lang="en-US" dirty="0"/>
              <a:t>(10)</a:t>
            </a:r>
          </a:p>
          <a:p>
            <a:r>
              <a:rPr lang="en-US" dirty="0" err="1"/>
              <a:t>turtle.goto</a:t>
            </a:r>
            <a:r>
              <a:rPr lang="en-US" dirty="0"/>
              <a:t>(-100,0)</a:t>
            </a:r>
          </a:p>
          <a:p>
            <a:r>
              <a:rPr lang="en-US" dirty="0"/>
              <a:t>start=0</a:t>
            </a:r>
          </a:p>
          <a:p>
            <a:endParaRPr lang="en-US" dirty="0"/>
          </a:p>
          <a:p>
            <a:r>
              <a:rPr lang="en-US" dirty="0" err="1"/>
              <a:t>dist</a:t>
            </a:r>
            <a:r>
              <a:rPr lang="en-US" dirty="0"/>
              <a:t>=50</a:t>
            </a:r>
          </a:p>
          <a:p>
            <a:r>
              <a:rPr lang="en-US" dirty="0"/>
              <a:t>#show many stamps with a loop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range(50):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makeStamp</a:t>
            </a:r>
            <a:r>
              <a:rPr lang="en-US" dirty="0"/>
              <a:t>()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turtle.setheading</a:t>
            </a:r>
            <a:r>
              <a:rPr lang="en-US" dirty="0"/>
              <a:t>(start)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turtle.forward</a:t>
            </a:r>
            <a:r>
              <a:rPr lang="en-US" dirty="0"/>
              <a:t>(</a:t>
            </a:r>
            <a:r>
              <a:rPr lang="en-US" dirty="0" err="1"/>
              <a:t>dist</a:t>
            </a:r>
            <a:r>
              <a:rPr lang="en-US" dirty="0"/>
              <a:t>)</a:t>
            </a:r>
          </a:p>
          <a:p>
            <a:r>
              <a:rPr lang="en-US" dirty="0"/>
              <a:t>    start+=40</a:t>
            </a:r>
          </a:p>
          <a:p>
            <a:r>
              <a:rPr lang="en-US" dirty="0"/>
              <a:t>    start%=360</a:t>
            </a:r>
          </a:p>
          <a:p>
            <a:r>
              <a:rPr lang="en-US" dirty="0"/>
              <a:t>    </a:t>
            </a:r>
            <a:r>
              <a:rPr lang="en-US" dirty="0" err="1"/>
              <a:t>dist</a:t>
            </a:r>
            <a:r>
              <a:rPr lang="en-US" dirty="0"/>
              <a:t>+=5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Draw star</a:t>
            </a:r>
          </a:p>
          <a:p>
            <a:endParaRPr lang="en-GB" dirty="0"/>
          </a:p>
          <a:p>
            <a:r>
              <a:rPr lang="en-GB" dirty="0"/>
              <a:t>import turtle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pen = </a:t>
            </a:r>
            <a:r>
              <a:rPr lang="en-GB" dirty="0" err="1"/>
              <a:t>turtle.Turtle</a:t>
            </a:r>
            <a:r>
              <a:rPr lang="en-GB" dirty="0"/>
              <a:t>()</a:t>
            </a:r>
          </a:p>
          <a:p>
            <a:r>
              <a:rPr lang="en-GB" dirty="0"/>
              <a:t>paper = </a:t>
            </a:r>
            <a:r>
              <a:rPr lang="en-GB" dirty="0" err="1"/>
              <a:t>turtle.Screen</a:t>
            </a:r>
            <a:r>
              <a:rPr lang="en-GB" dirty="0"/>
              <a:t>()</a:t>
            </a:r>
          </a:p>
          <a:p>
            <a:r>
              <a:rPr lang="en-GB" dirty="0" err="1"/>
              <a:t>pen.begin_fill</a:t>
            </a:r>
            <a:r>
              <a:rPr lang="en-GB" dirty="0"/>
              <a:t>()</a:t>
            </a:r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range(5):</a:t>
            </a:r>
          </a:p>
          <a:p>
            <a:r>
              <a:rPr lang="en-GB" dirty="0"/>
              <a:t>  </a:t>
            </a:r>
            <a:r>
              <a:rPr lang="en-GB" dirty="0" err="1"/>
              <a:t>pen.fd</a:t>
            </a:r>
            <a:r>
              <a:rPr lang="en-GB" dirty="0"/>
              <a:t>(150)</a:t>
            </a:r>
          </a:p>
          <a:p>
            <a:r>
              <a:rPr lang="en-GB" dirty="0"/>
              <a:t>  </a:t>
            </a:r>
            <a:r>
              <a:rPr lang="en-GB" dirty="0" err="1"/>
              <a:t>pen.right</a:t>
            </a:r>
            <a:r>
              <a:rPr lang="en-GB" dirty="0"/>
              <a:t>(144)</a:t>
            </a:r>
          </a:p>
          <a:p>
            <a:r>
              <a:rPr lang="en-GB" dirty="0" err="1"/>
              <a:t>pen.end_fill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9611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# Draw polygon</a:t>
            </a:r>
          </a:p>
          <a:p>
            <a:endParaRPr lang="en-GB" dirty="0"/>
          </a:p>
          <a:p>
            <a:r>
              <a:rPr lang="en-GB" dirty="0"/>
              <a:t>import turtle</a:t>
            </a:r>
          </a:p>
          <a:p>
            <a:endParaRPr lang="en-GB" dirty="0"/>
          </a:p>
          <a:p>
            <a:r>
              <a:rPr lang="en-GB" dirty="0"/>
              <a:t>polygon = </a:t>
            </a:r>
            <a:r>
              <a:rPr lang="en-GB" dirty="0" err="1"/>
              <a:t>turtle.Turtle</a:t>
            </a:r>
            <a:r>
              <a:rPr lang="en-GB" dirty="0"/>
              <a:t>()</a:t>
            </a:r>
          </a:p>
          <a:p>
            <a:r>
              <a:rPr lang="en-GB" dirty="0"/>
              <a:t>paper = </a:t>
            </a:r>
            <a:r>
              <a:rPr lang="en-GB" dirty="0" err="1"/>
              <a:t>turtle.Screen</a:t>
            </a:r>
            <a:r>
              <a:rPr lang="en-GB" dirty="0"/>
              <a:t>()</a:t>
            </a:r>
          </a:p>
          <a:p>
            <a:r>
              <a:rPr lang="en-GB" dirty="0" err="1"/>
              <a:t>num_sides</a:t>
            </a:r>
            <a:r>
              <a:rPr lang="en-GB" dirty="0"/>
              <a:t> = 9</a:t>
            </a:r>
          </a:p>
          <a:p>
            <a:r>
              <a:rPr lang="en-GB" dirty="0" err="1"/>
              <a:t>side_length</a:t>
            </a:r>
            <a:r>
              <a:rPr lang="en-GB" dirty="0"/>
              <a:t> = 70</a:t>
            </a:r>
          </a:p>
          <a:p>
            <a:r>
              <a:rPr lang="en-GB" dirty="0"/>
              <a:t>angle = 360.0 / </a:t>
            </a:r>
            <a:r>
              <a:rPr lang="en-GB" dirty="0" err="1"/>
              <a:t>num_sides</a:t>
            </a:r>
            <a:endParaRPr lang="en-GB" dirty="0"/>
          </a:p>
          <a:p>
            <a:r>
              <a:rPr lang="en-GB" dirty="0" err="1"/>
              <a:t>polygon.color</a:t>
            </a:r>
            <a:r>
              <a:rPr lang="en-GB" dirty="0"/>
              <a:t>('red', 'blue')</a:t>
            </a:r>
          </a:p>
          <a:p>
            <a:r>
              <a:rPr lang="en-GB" dirty="0" err="1"/>
              <a:t>polygon.pensize</a:t>
            </a:r>
            <a:r>
              <a:rPr lang="en-GB" dirty="0"/>
              <a:t>(14)</a:t>
            </a:r>
          </a:p>
          <a:p>
            <a:r>
              <a:rPr lang="en-GB" dirty="0" err="1"/>
              <a:t>polygon.begin_fill</a:t>
            </a:r>
            <a:r>
              <a:rPr lang="en-GB" dirty="0"/>
              <a:t>()</a:t>
            </a:r>
          </a:p>
          <a:p>
            <a:r>
              <a:rPr lang="en-GB" dirty="0"/>
              <a:t>for </a:t>
            </a:r>
            <a:r>
              <a:rPr lang="en-GB" dirty="0" err="1"/>
              <a:t>i</a:t>
            </a:r>
            <a:r>
              <a:rPr lang="en-GB" dirty="0"/>
              <a:t> in range(</a:t>
            </a:r>
            <a:r>
              <a:rPr lang="en-GB" dirty="0" err="1"/>
              <a:t>num_sides</a:t>
            </a:r>
            <a:r>
              <a:rPr lang="en-GB" dirty="0"/>
              <a:t>):</a:t>
            </a:r>
          </a:p>
          <a:p>
            <a:r>
              <a:rPr lang="en-GB" dirty="0"/>
              <a:t>  </a:t>
            </a:r>
            <a:r>
              <a:rPr lang="en-GB" dirty="0" err="1"/>
              <a:t>polygon.forward</a:t>
            </a:r>
            <a:r>
              <a:rPr lang="en-GB" dirty="0"/>
              <a:t>(</a:t>
            </a:r>
            <a:r>
              <a:rPr lang="en-GB" dirty="0" err="1"/>
              <a:t>side_length</a:t>
            </a:r>
            <a:r>
              <a:rPr lang="en-GB" dirty="0"/>
              <a:t>)</a:t>
            </a:r>
          </a:p>
          <a:p>
            <a:r>
              <a:rPr lang="en-GB" dirty="0"/>
              <a:t>  </a:t>
            </a:r>
            <a:r>
              <a:rPr lang="en-GB" dirty="0" err="1"/>
              <a:t>polygon.right</a:t>
            </a:r>
            <a:r>
              <a:rPr lang="en-GB" dirty="0"/>
              <a:t>(angle)</a:t>
            </a:r>
          </a:p>
          <a:p>
            <a:r>
              <a:rPr lang="en-GB" dirty="0" err="1"/>
              <a:t>polygon.end_fill</a:t>
            </a:r>
            <a:r>
              <a:rPr lang="en-GB" dirty="0"/>
              <a:t>()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86916-6804-6947-8857-BE31A3BAFF4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635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43EE-4A59-3D48-AEBC-3427C381C3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20DC5D-E9BE-5449-8399-2393E3AF83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1B234-46F3-BD49-B258-157E90AFD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D1D1-9266-F74C-A264-3D147F9E8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E86DA-E3CA-CB4C-A682-C3E7117AE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173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0A33A-1CC8-E54B-A402-5BF5E0CF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BD18A-3AF7-D549-8872-7799D882C7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CF249-1DF8-B549-88D8-01C097761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ED48F-2E26-6343-90AF-47C74CB71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15A-C8FF-9645-88DB-C6B6CEB2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364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E6B81B-5DD1-B548-8395-CEE035EDAD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5EA6A7-B8FC-E547-84FC-6CB473345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14AD-5071-7642-B65A-8FA19719F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E822E-9026-8D49-9F47-00C3EF1FA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2F5F27-D195-554A-92A3-CA73B712C6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504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809D3-D279-F342-B9A7-E91DC83C1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F0206-842C-FA46-8AB9-40538700C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6DA7-2C25-5C4D-93FF-0F150E073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9209B-D2AC-8844-8B8C-D4576F09E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C00C89-474A-684D-B1AF-FA0F6FEC9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28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DB173-B113-9842-88AB-9F18F68E3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C0A77-7B1A-2B4D-8657-136E443828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029CBF-F0B9-BA44-89BC-1517D2B13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D27E-8BD8-BF4E-B61F-E2465D6A3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AFAA-6F38-EE49-8DBB-16A61B7BB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98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FBCC2-AB0C-FD4D-8835-D08E4AFD2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89FBA-59D9-1A41-9C8B-6F4D91754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280F6-D716-0C40-9756-688176EF74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B0B47-B964-6C40-ADA6-E92E1BFF6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EACE1-935D-C446-9584-BA1FCB5FE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C68BA-7B3C-3C4F-B71F-5D5F2C20C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69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28850-4B75-1A41-8339-EB70AA9A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EC8BB-7451-5B4D-A80D-8EA5E93928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F11F2A-4F4C-7B45-874B-E2CD4E7B5E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BE4B4-63C9-4842-9B0D-2AB6003B30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5D717C-4430-2544-BFB7-94299EB8C1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C5D28E-F56E-3543-8B72-E23B40D2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271BE8-7466-2C4B-A5CD-D4E6D590C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03B4A4-1C74-804F-A5E8-5E23024B7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238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2E1BF-95E2-3D43-B5E0-E076C38A9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716D48-969B-D047-B049-19C3FE33C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3E75AA-1E8F-FB4F-AD21-A0BF8129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399C79-E3D3-9341-A813-BB856224F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25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62A435-9B26-0D44-A5D9-51AB20DB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AF99AD-BB18-C24B-87EF-9A7F465B7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73743-4A8C-F04D-833D-D118B4539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179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EFB9D-3041-7F41-BCFD-1FEA24E3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B9077C-A473-5A42-93BC-68B6EE42B1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35E18A-CBD8-F34D-AFC4-38F9C627FB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76B504-DE8F-C746-A884-E59DA44EF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4C249-23C9-5E48-9632-7A0392EBC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00A5B-C23A-4443-8D44-0ECBFD36C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55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AD58C-CC91-3A46-83E8-7CE540C04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E8B241-9E26-4146-91C1-37E88200F4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CC0377-F40D-324D-BC92-7042EACE1B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0DF82-0528-5045-8902-DF9B11B53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4/1/2022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8835C-E320-034D-BF06-3D501CFC1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94391-949F-474C-BCA4-8A77CB394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072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522E19-6FA6-8448-AF83-D7E1BC95D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AA755-2A3A-ED48-B7A7-CEF23CF1A3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2ED8CD-4587-9C41-A7F2-39ECE4EACA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4/1/2022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8F17E-D621-A241-B53E-D97EFE1C3E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7AD7B-F3B4-8A4A-8F11-32E6C59B19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69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achwithict.com/turtle_tutorial.html" TargetMode="External"/><Relationship Id="rId2" Type="http://schemas.openxmlformats.org/officeDocument/2006/relationships/hyperlink" Target="https://www.tutorialspoint.com/turtle-programming-in-python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urtle.html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8034E6F-18E9-49AC-9D65-0B9858048FA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81" b="5955"/>
          <a:stretch/>
        </p:blipFill>
        <p:spPr>
          <a:xfrm>
            <a:off x="20" y="10"/>
            <a:ext cx="1220722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110268B-9263-394F-AC97-A77F6F9CE9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91427" y="1454111"/>
            <a:ext cx="8009146" cy="2212848"/>
          </a:xfrm>
        </p:spPr>
        <p:txBody>
          <a:bodyPr>
            <a:normAutofit/>
          </a:bodyPr>
          <a:lstStyle/>
          <a:p>
            <a:r>
              <a:rPr lang="en-US" sz="4600"/>
              <a:t>Turtle</a:t>
            </a:r>
          </a:p>
        </p:txBody>
      </p:sp>
      <p:pic>
        <p:nvPicPr>
          <p:cNvPr id="6" name="Picture 5" descr="A drawing of a face&#10;&#10;Description automatically generated">
            <a:extLst>
              <a:ext uri="{FF2B5EF4-FFF2-40B4-BE49-F238E27FC236}">
                <a16:creationId xmlns:a16="http://schemas.microsoft.com/office/drawing/2014/main" id="{2324E996-B019-3143-9F4F-5E62DB7DED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39" y="202661"/>
            <a:ext cx="3122083" cy="164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5281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EFAEFD-57D9-4A41-9ECA-43EECEFF31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860732"/>
            <a:ext cx="5291666" cy="51365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2A310D-B96C-4E80-A2D2-5170BF0490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080823"/>
            <a:ext cx="5291667" cy="469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1070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, letter&#10;&#10;Description automatically generated">
            <a:extLst>
              <a:ext uri="{FF2B5EF4-FFF2-40B4-BE49-F238E27FC236}">
                <a16:creationId xmlns:a16="http://schemas.microsoft.com/office/drawing/2014/main" id="{190AB522-6004-4727-87D0-5C07EC09A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1001512"/>
            <a:ext cx="5291666" cy="4854975"/>
          </a:xfrm>
          <a:prstGeom prst="rect">
            <a:avLst/>
          </a:prstGeom>
        </p:spPr>
      </p:pic>
      <p:pic>
        <p:nvPicPr>
          <p:cNvPr id="6" name="Picture 5" descr="Chart&#10;&#10;Description automatically generated with low confidence">
            <a:extLst>
              <a:ext uri="{FF2B5EF4-FFF2-40B4-BE49-F238E27FC236}">
                <a16:creationId xmlns:a16="http://schemas.microsoft.com/office/drawing/2014/main" id="{D88F6DA6-0160-46F1-8D1F-6CE43E92B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6865" y="1107281"/>
            <a:ext cx="5291667" cy="4643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304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ell phone&#10;&#10;Description automatically generated">
            <a:extLst>
              <a:ext uri="{FF2B5EF4-FFF2-40B4-BE49-F238E27FC236}">
                <a16:creationId xmlns:a16="http://schemas.microsoft.com/office/drawing/2014/main" id="{387C1FBB-5736-8A48-8228-333B409554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258" y="444608"/>
            <a:ext cx="6858000" cy="4914900"/>
          </a:xfrm>
          <a:prstGeom prst="rect">
            <a:avLst/>
          </a:prstGeom>
        </p:spPr>
      </p:pic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2E0DE7BD-CD24-F642-B8E1-67DDDBADC6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3842" y="1065508"/>
            <a:ext cx="3661475" cy="366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40858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2E0DE7BD-CD24-F642-B8E1-67DDDBAD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632" y="1344169"/>
            <a:ext cx="4169663" cy="416966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3E5D755-009E-45B2-A510-34BBB4D92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029" y="492454"/>
            <a:ext cx="6731338" cy="5873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6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2E0DE7BD-CD24-F642-B8E1-67DDDBAD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42" y="1065508"/>
            <a:ext cx="3661475" cy="36614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2A7C9C3-CB02-CC4D-9B97-050A3B3F1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2125" y="445576"/>
            <a:ext cx="5763350" cy="549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70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Questions">
            <a:extLst>
              <a:ext uri="{FF2B5EF4-FFF2-40B4-BE49-F238E27FC236}">
                <a16:creationId xmlns:a16="http://schemas.microsoft.com/office/drawing/2014/main" id="{2E0DE7BD-CD24-F642-B8E1-67DDDBADC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3842" y="1065508"/>
            <a:ext cx="3661475" cy="3661475"/>
          </a:xfrm>
          <a:prstGeom prst="rect">
            <a:avLst/>
          </a:prstGeom>
        </p:spPr>
      </p:pic>
      <p:pic>
        <p:nvPicPr>
          <p:cNvPr id="3" name="Picture 2" descr="A close up of a logo&#10;&#10;Description automatically generated">
            <a:extLst>
              <a:ext uri="{FF2B5EF4-FFF2-40B4-BE49-F238E27FC236}">
                <a16:creationId xmlns:a16="http://schemas.microsoft.com/office/drawing/2014/main" id="{74B93077-2E45-514B-8CB8-ACC5BEF5E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103" y="0"/>
            <a:ext cx="704289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84544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FA67CD3-AB4E-4A7A-BEB8-53C445D8C4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77125" y="3726"/>
            <a:ext cx="5614875" cy="6858000"/>
          </a:xfrm>
          <a:prstGeom prst="rect">
            <a:avLst/>
          </a:prstGeom>
          <a:gradFill>
            <a:gsLst>
              <a:gs pos="0">
                <a:schemeClr val="accent1">
                  <a:lumMod val="100000"/>
                  <a:alpha val="82000"/>
                </a:schemeClr>
              </a:gs>
              <a:gs pos="25000">
                <a:schemeClr val="accent1">
                  <a:alpha val="60000"/>
                </a:schemeClr>
              </a:gs>
              <a:gs pos="94000">
                <a:schemeClr val="bg2">
                  <a:lumMod val="75000"/>
                </a:schemeClr>
              </a:gs>
              <a:gs pos="100000">
                <a:schemeClr val="bg2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1">
            <a:extLst>
              <a:ext uri="{FF2B5EF4-FFF2-40B4-BE49-F238E27FC236}">
                <a16:creationId xmlns:a16="http://schemas.microsoft.com/office/drawing/2014/main" id="{07CF545F-9C2E-4446-97CD-AD92990C2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ADE1A1-36B5-0B48-8C30-711E0C733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1340" y="802955"/>
            <a:ext cx="4977976" cy="1454051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000000"/>
                </a:solidFill>
              </a:rPr>
              <a:t>Let’s have some fun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6B244-82DE-A849-91CB-BE0CFA308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809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US" sz="2000" dirty="0">
                <a:solidFill>
                  <a:srgbClr val="000000"/>
                </a:solidFill>
              </a:rPr>
              <a:t>Use turtle to draw a picture.</a:t>
            </a:r>
          </a:p>
          <a:p>
            <a:r>
              <a:rPr lang="en-US" sz="2000" dirty="0">
                <a:solidFill>
                  <a:srgbClr val="000000"/>
                </a:solidFill>
              </a:rPr>
              <a:t>Try to include colors, shapes, speeds, stamps, etc. </a:t>
            </a:r>
          </a:p>
          <a:p>
            <a:r>
              <a:rPr lang="en-US" sz="2000" dirty="0">
                <a:solidFill>
                  <a:srgbClr val="000000"/>
                </a:solidFill>
              </a:rPr>
              <a:t>Post your masterpiece to discussion forum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Find original drawing(s) that are publicly available, and share in the forum</a:t>
            </a:r>
          </a:p>
          <a:p>
            <a:r>
              <a:rPr lang="en-US" sz="2000" dirty="0">
                <a:solidFill>
                  <a:srgbClr val="000000"/>
                </a:solidFill>
              </a:rPr>
              <a:t>You may also try a multi-turtle program if you are curious and have time</a:t>
            </a:r>
          </a:p>
        </p:txBody>
      </p:sp>
      <p:sp>
        <p:nvSpPr>
          <p:cNvPr id="19" name="Freeform 62">
            <a:extLst>
              <a:ext uri="{FF2B5EF4-FFF2-40B4-BE49-F238E27FC236}">
                <a16:creationId xmlns:a16="http://schemas.microsoft.com/office/drawing/2014/main" id="{339C8D78-A644-462F-B674-F440635E5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191562" y="738619"/>
            <a:ext cx="5000438" cy="5400962"/>
          </a:xfrm>
          <a:custGeom>
            <a:avLst/>
            <a:gdLst>
              <a:gd name="connsiteX0" fmla="*/ 2299956 w 5000438"/>
              <a:gd name="connsiteY0" fmla="*/ 0 h 5400962"/>
              <a:gd name="connsiteX1" fmla="*/ 5000438 w 5000438"/>
              <a:gd name="connsiteY1" fmla="*/ 2700481 h 5400962"/>
              <a:gd name="connsiteX2" fmla="*/ 2299956 w 5000438"/>
              <a:gd name="connsiteY2" fmla="*/ 5400962 h 5400962"/>
              <a:gd name="connsiteX3" fmla="*/ 60675 w 5000438"/>
              <a:gd name="connsiteY3" fmla="*/ 4210346 h 5400962"/>
              <a:gd name="connsiteX4" fmla="*/ 0 w 5000438"/>
              <a:gd name="connsiteY4" fmla="*/ 4110472 h 5400962"/>
              <a:gd name="connsiteX5" fmla="*/ 0 w 5000438"/>
              <a:gd name="connsiteY5" fmla="*/ 1290491 h 5400962"/>
              <a:gd name="connsiteX6" fmla="*/ 60675 w 5000438"/>
              <a:gd name="connsiteY6" fmla="*/ 1190617 h 5400962"/>
              <a:gd name="connsiteX7" fmla="*/ 2299956 w 5000438"/>
              <a:gd name="connsiteY7" fmla="*/ 0 h 54009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000438" h="5400962">
                <a:moveTo>
                  <a:pt x="2299956" y="0"/>
                </a:moveTo>
                <a:cubicBezTo>
                  <a:pt x="3791390" y="0"/>
                  <a:pt x="5000438" y="1209047"/>
                  <a:pt x="5000438" y="2700481"/>
                </a:cubicBezTo>
                <a:cubicBezTo>
                  <a:pt x="5000438" y="4191915"/>
                  <a:pt x="3791390" y="5400962"/>
                  <a:pt x="2299956" y="5400962"/>
                </a:cubicBezTo>
                <a:cubicBezTo>
                  <a:pt x="1367810" y="5400962"/>
                  <a:pt x="545971" y="4928678"/>
                  <a:pt x="60675" y="4210346"/>
                </a:cubicBezTo>
                <a:lnTo>
                  <a:pt x="0" y="4110472"/>
                </a:lnTo>
                <a:lnTo>
                  <a:pt x="0" y="1290491"/>
                </a:lnTo>
                <a:lnTo>
                  <a:pt x="60675" y="1190617"/>
                </a:lnTo>
                <a:cubicBezTo>
                  <a:pt x="545971" y="472284"/>
                  <a:pt x="1367810" y="0"/>
                  <a:pt x="2299956" y="0"/>
                </a:cubicBezTo>
                <a:close/>
              </a:path>
            </a:pathLst>
          </a:custGeom>
          <a:solidFill>
            <a:srgbClr val="FFFFFF"/>
          </a:solidFill>
          <a:ln>
            <a:gradFill>
              <a:gsLst>
                <a:gs pos="0">
                  <a:schemeClr val="accent1">
                    <a:lumMod val="40000"/>
                    <a:lumOff val="60000"/>
                  </a:schemeClr>
                </a:gs>
                <a:gs pos="23000">
                  <a:schemeClr val="accent1">
                    <a:lumMod val="45000"/>
                    <a:lumOff val="55000"/>
                  </a:schemeClr>
                </a:gs>
                <a:gs pos="83000">
                  <a:schemeClr val="bg2">
                    <a:lumMod val="85000"/>
                  </a:schemeClr>
                </a:gs>
                <a:gs pos="100000">
                  <a:schemeClr val="bg2">
                    <a:lumMod val="85000"/>
                  </a:scheme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7" name="Graphic 6" descr="Turtle">
            <a:extLst>
              <a:ext uri="{FF2B5EF4-FFF2-40B4-BE49-F238E27FC236}">
                <a16:creationId xmlns:a16="http://schemas.microsoft.com/office/drawing/2014/main" id="{01356ADB-37F2-4D7F-8D28-F8558A9ED5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188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99FF0F-3CDE-2E45-9C0B-6F91533C3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b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References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C3921CD-DDE5-4B57-8FDF-B37ADE4ED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91219" y="3985"/>
            <a:ext cx="9747620" cy="6858000"/>
            <a:chOff x="1318434" y="36937"/>
            <a:chExt cx="9747620" cy="6858000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4CBEDF6-7B5F-471F-AF99-301A23748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1D43DB10-4F84-47C2-8170-CB9EED8667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9F35C7A0-1526-4D97-BCD8-91B3576E3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1009574A-38B7-43A8-A925-1FB54C6B1A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A3AAA50-DE22-4E5D-9064-A37786C590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0CDAD1-BF3B-BA48-8A76-39A5312B8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  <a:hlinkClick r:id="rId2"/>
              </a:rPr>
              <a:t>https://www.tutorialspoint.com/turtle-programming-in-python</a:t>
            </a:r>
            <a:endParaRPr lang="en-US" sz="2000">
              <a:solidFill>
                <a:schemeClr val="tx2"/>
              </a:solidFill>
            </a:endParaRPr>
          </a:p>
          <a:p>
            <a:r>
              <a:rPr lang="en-US" sz="2000">
                <a:solidFill>
                  <a:schemeClr val="tx2"/>
                </a:solidFill>
                <a:hlinkClick r:id="rId3"/>
              </a:rPr>
              <a:t>https://www.teachwithict.com/turtle_tutorial.html</a:t>
            </a:r>
            <a:endParaRPr lang="en-US" sz="20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28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5B4632-C963-4296-86F0-79AA9EA5AE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38328" y="303591"/>
            <a:ext cx="3657600" cy="5896743"/>
          </a:xfrm>
          <a:prstGeom prst="rect">
            <a:avLst/>
          </a:prstGeom>
          <a:solidFill>
            <a:schemeClr val="tx1">
              <a:alpha val="15000"/>
            </a:schemeClr>
          </a:solidFill>
          <a:ln w="127000" cap="sq" cmpd="thinThick">
            <a:solidFill>
              <a:schemeClr val="tx1">
                <a:alpha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361265-7424-7046-AB15-F32CF68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637125"/>
            <a:ext cx="3163448" cy="5256371"/>
          </a:xfrm>
        </p:spPr>
        <p:txBody>
          <a:bodyPr>
            <a:normAutofit/>
          </a:bodyPr>
          <a:lstStyle/>
          <a:p>
            <a:r>
              <a:rPr lang="en-US" dirty="0"/>
              <a:t>Turtle?</a:t>
            </a:r>
            <a:br>
              <a:rPr lang="en-US" dirty="0"/>
            </a:br>
            <a:r>
              <a:rPr lang="en-US" dirty="0"/>
              <a:t>What is it?</a:t>
            </a:r>
            <a:br>
              <a:rPr lang="en-US" dirty="0"/>
            </a:br>
            <a:r>
              <a:rPr lang="en-US" dirty="0"/>
              <a:t>An animal?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228C38-F57E-489C-A952-DE53CF06143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7826222"/>
              </p:ext>
            </p:extLst>
          </p:nvPr>
        </p:nvGraphicFramePr>
        <p:xfrm>
          <a:off x="4515633" y="303591"/>
          <a:ext cx="7240043" cy="58967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3030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 descr="A turtle in the water&#10;&#10;Description automatically generated">
            <a:extLst>
              <a:ext uri="{FF2B5EF4-FFF2-40B4-BE49-F238E27FC236}">
                <a16:creationId xmlns:a16="http://schemas.microsoft.com/office/drawing/2014/main" id="{8A159DBA-9715-415D-8F54-8AD4ACB464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</a:blip>
          <a:srcRect t="15760" r="1" b="1"/>
          <a:stretch/>
        </p:blipFill>
        <p:spPr>
          <a:xfrm>
            <a:off x="-4243" y="10"/>
            <a:ext cx="12196243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55D6A02-2EB8-984A-880F-0358F11F8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Autofit/>
          </a:bodyPr>
          <a:lstStyle/>
          <a:p>
            <a:r>
              <a:rPr lang="en-US" dirty="0"/>
              <a:t>How it works? </a:t>
            </a:r>
            <a:r>
              <a:rPr lang="en-US" dirty="0">
                <a:hlinkClick r:id="rId3"/>
              </a:rPr>
              <a:t>https://docs.python.org/3/library/turtle.html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B9C2C-A088-EB4F-A5F8-30454573B6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Logic</a:t>
            </a:r>
          </a:p>
          <a:p>
            <a:pPr lvl="1"/>
            <a:r>
              <a:rPr lang="en-US" sz="2800" dirty="0" err="1"/>
              <a:t>Pen</a:t>
            </a:r>
            <a:r>
              <a:rPr lang="en-US" sz="2800" dirty="0" err="1">
                <a:sym typeface="Wingdings" pitchFamily="2" charset="2"/>
              </a:rPr>
              <a:t></a:t>
            </a:r>
            <a:r>
              <a:rPr lang="en-US" sz="2800" dirty="0" err="1"/>
              <a:t>turtle</a:t>
            </a:r>
            <a:r>
              <a:rPr lang="en-US" sz="2800" dirty="0"/>
              <a:t> </a:t>
            </a:r>
          </a:p>
          <a:p>
            <a:pPr lvl="1"/>
            <a:r>
              <a:rPr lang="en-US" sz="2800" dirty="0" err="1"/>
              <a:t>Paper</a:t>
            </a:r>
            <a:r>
              <a:rPr lang="en-US" sz="2800" dirty="0" err="1">
                <a:sym typeface="Wingdings" pitchFamily="2" charset="2"/>
              </a:rPr>
              <a:t>window</a:t>
            </a:r>
            <a:endParaRPr lang="en-US" sz="2800" dirty="0">
              <a:sym typeface="Wingdings" pitchFamily="2" charset="2"/>
            </a:endParaRPr>
          </a:p>
          <a:p>
            <a:pPr lvl="1"/>
            <a:r>
              <a:rPr lang="en-US" sz="2800" dirty="0" err="1">
                <a:sym typeface="Wingdings" pitchFamily="2" charset="2"/>
              </a:rPr>
              <a:t>Drawingturtle</a:t>
            </a:r>
            <a:r>
              <a:rPr lang="en-US" sz="2800" dirty="0">
                <a:sym typeface="Wingdings" pitchFamily="2" charset="2"/>
              </a:rPr>
              <a:t> </a:t>
            </a:r>
            <a:r>
              <a:rPr lang="en-US" sz="2800" dirty="0"/>
              <a:t>crawling</a:t>
            </a:r>
          </a:p>
          <a:p>
            <a:pPr lvl="1"/>
            <a:r>
              <a:rPr lang="en-US" sz="2800" dirty="0"/>
              <a:t>Position</a:t>
            </a:r>
            <a:r>
              <a:rPr lang="en-US" sz="2800" dirty="0">
                <a:sym typeface="Wingdings" pitchFamily="2" charset="2"/>
              </a:rPr>
              <a:t></a:t>
            </a:r>
            <a:r>
              <a:rPr lang="en-US" sz="2800" dirty="0"/>
              <a:t>(x, y) coordinates</a:t>
            </a:r>
          </a:p>
          <a:p>
            <a:pPr lvl="1"/>
            <a:r>
              <a:rPr lang="en-US" sz="2800" dirty="0"/>
              <a:t>Cartesian coordinate </a:t>
            </a:r>
            <a:r>
              <a:rPr lang="en-US" sz="2800" dirty="0" err="1"/>
              <a:t>system</a:t>
            </a:r>
            <a:r>
              <a:rPr lang="en-US" sz="2800" dirty="0" err="1">
                <a:sym typeface="Wingdings" pitchFamily="2" charset="2"/>
              </a:rPr>
              <a:t></a:t>
            </a:r>
            <a:r>
              <a:rPr lang="en-US" sz="2800" dirty="0" err="1"/>
              <a:t>origin</a:t>
            </a:r>
            <a:r>
              <a:rPr lang="en-US" sz="2800" dirty="0"/>
              <a:t> (0, 0) at the center of a window</a:t>
            </a:r>
          </a:p>
          <a:p>
            <a:r>
              <a:rPr lang="en-US" dirty="0"/>
              <a:t>Design</a:t>
            </a:r>
          </a:p>
          <a:p>
            <a:pPr lvl="1"/>
            <a:r>
              <a:rPr lang="en-US" sz="2800" dirty="0"/>
              <a:t>import the turtle module </a:t>
            </a: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>
                <a:latin typeface="Courier" pitchFamily="2" charset="0"/>
                <a:sym typeface="Wingdings" pitchFamily="2" charset="2"/>
              </a:rPr>
              <a:t>import turtle</a:t>
            </a:r>
            <a:endParaRPr lang="en-US" sz="2800" dirty="0">
              <a:latin typeface="Courier" pitchFamily="2" charset="0"/>
            </a:endParaRPr>
          </a:p>
          <a:p>
            <a:pPr lvl="1"/>
            <a:r>
              <a:rPr lang="en-US" sz="2800" dirty="0"/>
              <a:t>create a window </a:t>
            </a: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 err="1">
                <a:latin typeface="Courier" pitchFamily="2" charset="0"/>
              </a:rPr>
              <a:t>turtle.Screen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1"/>
            <a:r>
              <a:rPr lang="en-US" sz="2800" dirty="0"/>
              <a:t>create turtle object </a:t>
            </a:r>
            <a:r>
              <a:rPr lang="en-US" sz="2800" dirty="0">
                <a:sym typeface="Wingdings" pitchFamily="2" charset="2"/>
              </a:rPr>
              <a:t></a:t>
            </a:r>
            <a:r>
              <a:rPr lang="en-US" sz="2800" dirty="0" err="1">
                <a:latin typeface="Courier" pitchFamily="2" charset="0"/>
              </a:rPr>
              <a:t>turtle.Turtle</a:t>
            </a:r>
            <a:r>
              <a:rPr lang="en-US" sz="2800" dirty="0">
                <a:latin typeface="Courier" pitchFamily="2" charset="0"/>
              </a:rPr>
              <a:t>()</a:t>
            </a:r>
          </a:p>
          <a:p>
            <a:pPr lvl="1"/>
            <a:r>
              <a:rPr lang="en-US" sz="2800" dirty="0"/>
              <a:t>use turtle methods </a:t>
            </a:r>
            <a:r>
              <a:rPr lang="en-US" sz="2800" dirty="0">
                <a:sym typeface="Wingdings" pitchFamily="2" charset="2"/>
              </a:rPr>
              <a:t> </a:t>
            </a:r>
            <a:r>
              <a:rPr lang="en-US" sz="2800" dirty="0">
                <a:latin typeface="Courier" pitchFamily="2" charset="0"/>
                <a:sym typeface="Wingdings" pitchFamily="2" charset="2"/>
              </a:rPr>
              <a:t>see next page</a:t>
            </a:r>
            <a:endParaRPr lang="en-US" sz="2800" dirty="0">
              <a:latin typeface="Courier" pitchFamily="2" charset="0"/>
            </a:endParaRPr>
          </a:p>
        </p:txBody>
      </p:sp>
      <p:sp>
        <p:nvSpPr>
          <p:cNvPr id="14" name="Rectangle 10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228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E689A-561F-9F43-9A06-280CA768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Simple instructions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B645B1-ED74-8646-85B6-AB2B2463A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201308"/>
              </p:ext>
            </p:extLst>
          </p:nvPr>
        </p:nvGraphicFramePr>
        <p:xfrm>
          <a:off x="206829" y="1429303"/>
          <a:ext cx="11832771" cy="5050140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891503">
                  <a:extLst>
                    <a:ext uri="{9D8B030D-6E8A-4147-A177-3AD203B41FA5}">
                      <a16:colId xmlns:a16="http://schemas.microsoft.com/office/drawing/2014/main" val="3592932585"/>
                    </a:ext>
                  </a:extLst>
                </a:gridCol>
                <a:gridCol w="2035391">
                  <a:extLst>
                    <a:ext uri="{9D8B030D-6E8A-4147-A177-3AD203B41FA5}">
                      <a16:colId xmlns:a16="http://schemas.microsoft.com/office/drawing/2014/main" val="3354407397"/>
                    </a:ext>
                  </a:extLst>
                </a:gridCol>
                <a:gridCol w="7905877">
                  <a:extLst>
                    <a:ext uri="{9D8B030D-6E8A-4147-A177-3AD203B41FA5}">
                      <a16:colId xmlns:a16="http://schemas.microsoft.com/office/drawing/2014/main" val="2887037352"/>
                    </a:ext>
                  </a:extLst>
                </a:gridCol>
              </a:tblGrid>
              <a:tr h="27113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60343" marR="10743" marT="46418" marB="464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</a:p>
                  </a:txBody>
                  <a:tcPr marL="60343" marR="10743" marT="46418" marB="464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60343" marR="10743" marT="46418" marB="46418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16424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Turtle()</a:t>
                      </a:r>
                    </a:p>
                  </a:txBody>
                  <a:tcPr marL="60343" marR="10743" marT="46418" marB="464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It creates and returns a new turtle object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515232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forward()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amount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moves the turtle forward by the specified amount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86703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backward()</a:t>
                      </a:r>
                    </a:p>
                  </a:txBody>
                  <a:tcPr marL="60343" marR="10743" marT="46418" marB="464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amount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It moves the turtle backward by the specified amount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97373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right()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angle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It turns the turtle clockwise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34176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left()</a:t>
                      </a:r>
                    </a:p>
                  </a:txBody>
                  <a:tcPr marL="60343" marR="10743" marT="46418" marB="464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angle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It turns the turtle counter clockwise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881848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penup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() , up()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It picks up the turtle’s Pen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399498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pendown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(), down()</a:t>
                      </a:r>
                    </a:p>
                  </a:txBody>
                  <a:tcPr marL="60343" marR="10743" marT="46418" marB="464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Puts down the turtle’s Pen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28354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color()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Color name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Changes the color of the turtle’s pen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06819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fillcolor()</a:t>
                      </a:r>
                    </a:p>
                  </a:txBody>
                  <a:tcPr marL="60343" marR="10743" marT="46418" marB="464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Color name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Changes the color of the turtle will use to fill a polygon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159784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heading()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It returns the current heading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65951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position()</a:t>
                      </a:r>
                    </a:p>
                  </a:txBody>
                  <a:tcPr marL="60343" marR="10743" marT="46418" marB="464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It returns the current position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96937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goto()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x, y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It moves the turtle to position x,y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4931232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begin_fill()</a:t>
                      </a:r>
                    </a:p>
                  </a:txBody>
                  <a:tcPr marL="60343" marR="10743" marT="46418" marB="464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Remember the starting point for a filled polygon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0614037"/>
                  </a:ext>
                </a:extLst>
              </a:tr>
              <a:tr h="27113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end_fill()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closes the polygon and fills with the current fill color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748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53521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BE689A-561F-9F43-9A06-280CA768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Simple instructions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BB645B1-ED74-8646-85B6-AB2B2463A6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80831660"/>
              </p:ext>
            </p:extLst>
          </p:nvPr>
        </p:nvGraphicFramePr>
        <p:xfrm>
          <a:off x="163285" y="1397321"/>
          <a:ext cx="11865429" cy="5422932"/>
        </p:xfrm>
        <a:graphic>
          <a:graphicData uri="http://schemas.openxmlformats.org/drawingml/2006/table">
            <a:tbl>
              <a:tblPr firstRow="1" bandRow="1">
                <a:solidFill>
                  <a:schemeClr val="bg1"/>
                </a:solidFill>
              </a:tblPr>
              <a:tblGrid>
                <a:gridCol w="1835540">
                  <a:extLst>
                    <a:ext uri="{9D8B030D-6E8A-4147-A177-3AD203B41FA5}">
                      <a16:colId xmlns:a16="http://schemas.microsoft.com/office/drawing/2014/main" val="3592932585"/>
                    </a:ext>
                  </a:extLst>
                </a:gridCol>
                <a:gridCol w="1995290">
                  <a:extLst>
                    <a:ext uri="{9D8B030D-6E8A-4147-A177-3AD203B41FA5}">
                      <a16:colId xmlns:a16="http://schemas.microsoft.com/office/drawing/2014/main" val="3354407397"/>
                    </a:ext>
                  </a:extLst>
                </a:gridCol>
                <a:gridCol w="8034599">
                  <a:extLst>
                    <a:ext uri="{9D8B030D-6E8A-4147-A177-3AD203B41FA5}">
                      <a16:colId xmlns:a16="http://schemas.microsoft.com/office/drawing/2014/main" val="2887037352"/>
                    </a:ext>
                  </a:extLst>
                </a:gridCol>
              </a:tblGrid>
              <a:tr h="26240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</a:rPr>
                        <a:t>METHOD</a:t>
                      </a:r>
                    </a:p>
                  </a:txBody>
                  <a:tcPr marL="44632" marR="7946" marT="34332" marB="343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cap="none" spc="0" dirty="0">
                          <a:solidFill>
                            <a:schemeClr val="bg1"/>
                          </a:solidFill>
                          <a:effectLst/>
                        </a:rPr>
                        <a:t>PARAMETER</a:t>
                      </a:r>
                    </a:p>
                  </a:txBody>
                  <a:tcPr marL="44632" marR="7946" marT="34332" marB="343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600" b="0" cap="none" spc="0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44632" marR="7946" marT="34332" marB="34332" anchor="ctr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38100" cmpd="sng">
                      <a:noFill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0916424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speed()</a:t>
                      </a:r>
                    </a:p>
                  </a:txBody>
                  <a:tcPr marL="44632" marR="7946" marT="34332" marB="343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sets the animation speed of the turtle. 1 = slowest, 10 = fastest. 0 turns off animation completely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38100" cmpd="sng"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8515232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home()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goes home (0, 0) and faces north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8586703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setheading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44632" marR="7946" marT="34332" marB="343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angle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points in direction angle degrees. 0 is east, 90 is north, 180 is west, 270 is south in standard mode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9297373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pos()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returns the turtle position as x and y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2634176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circle()</a:t>
                      </a:r>
                    </a:p>
                  </a:txBody>
                  <a:tcPr marL="44632" marR="7946" marT="34332" marB="343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radius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draws a circle with the given radius (a number). radius can be negative.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1881848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circle()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Radius, angle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draws a part of a circle with the given radius (a number). radius can be negative. The angle denotes how much of the circle is drawn. For example, if angle is 180 then a semicircle will be drawn. angle can be negative.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1399498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pensize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44632" marR="7946" marT="34332" marB="343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sets the size of the pen to the given integer.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28354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pencolor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Color name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sets the color of the pen to the given color name.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5925460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clearstamps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44632" marR="7946" marT="34332" marB="34332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clears all the stamps on the screen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7888587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 err="1">
                          <a:solidFill>
                            <a:schemeClr val="tx1"/>
                          </a:solidFill>
                          <a:effectLst/>
                        </a:rPr>
                        <a:t>clearstamp</a:t>
                      </a:r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()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integer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It clears the stamp with the given integer stamp id</a:t>
                      </a:r>
                    </a:p>
                  </a:txBody>
                  <a:tcPr marL="44632" marR="7946" marT="34332" marB="34332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1206819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dot()</a:t>
                      </a:r>
                    </a:p>
                  </a:txBody>
                  <a:tcPr marL="60343" marR="10743" marT="46418" marB="464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Leaves the dot at the current position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0159784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stamp()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None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Leaves an impression of a turtle shape at the current location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1465951"/>
                  </a:ext>
                </a:extLst>
              </a:tr>
              <a:tr h="262405"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shape()</a:t>
                      </a:r>
                    </a:p>
                  </a:txBody>
                  <a:tcPr marL="60343" marR="10743" marT="46418" marB="46418">
                    <a:lnL w="19050" cap="flat" cmpd="sng" algn="ctr">
                      <a:solidFill>
                        <a:schemeClr val="tx1"/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>
                          <a:solidFill>
                            <a:schemeClr val="tx1"/>
                          </a:solidFill>
                          <a:effectLst/>
                        </a:rPr>
                        <a:t>shapename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cap="none" spc="0" dirty="0">
                          <a:solidFill>
                            <a:schemeClr val="tx1"/>
                          </a:solidFill>
                          <a:effectLst/>
                        </a:rPr>
                        <a:t>Should be ‘arrow’, ‘classic’, ‘turtle’ or ‘circle’</a:t>
                      </a:r>
                    </a:p>
                  </a:txBody>
                  <a:tcPr marL="60343" marR="10743" marT="46418" marB="46418">
                    <a:lnL w="63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3096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0949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9F4BC3-BFA3-EC48-91DE-FACF89E5E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5200"/>
              <a:t>Turtle is waiting for your commands</a:t>
            </a:r>
          </a:p>
        </p:txBody>
      </p:sp>
      <p:graphicFrame>
        <p:nvGraphicFramePr>
          <p:cNvPr id="20" name="Content Placeholder 2">
            <a:extLst>
              <a:ext uri="{FF2B5EF4-FFF2-40B4-BE49-F238E27FC236}">
                <a16:creationId xmlns:a16="http://schemas.microsoft.com/office/drawing/2014/main" id="{82EF1363-3503-41AB-9931-4ACD75522B1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1488280"/>
              </p:ext>
            </p:extLst>
          </p:nvPr>
        </p:nvGraphicFramePr>
        <p:xfrm>
          <a:off x="838200" y="1518834"/>
          <a:ext cx="10515600" cy="466251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241198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02C8-27FC-964E-9268-29629E79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108857"/>
            <a:ext cx="3932237" cy="424543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DC74-2634-AD44-8DA2-CF0328CE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8397" y="203653"/>
            <a:ext cx="6399351" cy="64148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</a:t>
            </a:r>
          </a:p>
        </p:txBody>
      </p:sp>
      <p:pic>
        <p:nvPicPr>
          <p:cNvPr id="8" name="Picture 7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2E66C127-6353-EB42-95D4-1840C32A3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01" y="533400"/>
            <a:ext cx="3088567" cy="62157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AE1FC2B-EC56-DF40-9597-042CDE4CD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8398" y="697424"/>
            <a:ext cx="6399351" cy="6134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750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02C8-27FC-964E-9268-29629E79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108857"/>
            <a:ext cx="3932237" cy="424543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DC74-2634-AD44-8DA2-CF0328CE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850" y="203653"/>
            <a:ext cx="6759871" cy="64148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8CDB02-D791-B448-B806-2688A25F14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7841" y="666429"/>
            <a:ext cx="6418909" cy="6242524"/>
          </a:xfrm>
          <a:prstGeom prst="rect">
            <a:avLst/>
          </a:prstGeom>
        </p:spPr>
      </p:pic>
      <p:pic>
        <p:nvPicPr>
          <p:cNvPr id="11" name="Picture 10" descr="A screenshot of a cell phone&#10;&#10;Description automatically generated">
            <a:extLst>
              <a:ext uri="{FF2B5EF4-FFF2-40B4-BE49-F238E27FC236}">
                <a16:creationId xmlns:a16="http://schemas.microsoft.com/office/drawing/2014/main" id="{8C06F121-A131-E342-BF6B-972A8345E2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79" y="465311"/>
            <a:ext cx="3290806" cy="6333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4281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F02C8-27FC-964E-9268-29629E79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588" y="108857"/>
            <a:ext cx="3932237" cy="424543"/>
          </a:xfrm>
        </p:spPr>
        <p:txBody>
          <a:bodyPr>
            <a:normAutofit fontScale="90000"/>
          </a:bodyPr>
          <a:lstStyle/>
          <a:p>
            <a:r>
              <a:rPr lang="en-US" dirty="0"/>
              <a:t>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DC74-2634-AD44-8DA2-CF0328CE5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5850" y="203653"/>
            <a:ext cx="6759871" cy="64148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Output</a:t>
            </a:r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126384A6-B943-EC43-96D1-79DE735B6C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3" y="650925"/>
            <a:ext cx="4962479" cy="62067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DEDDBB-A405-EB46-86D0-BB9A3B3B72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439" y="650925"/>
            <a:ext cx="6410790" cy="6272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894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1609</Words>
  <Application>Microsoft Office PowerPoint</Application>
  <PresentationFormat>Widescreen</PresentationFormat>
  <Paragraphs>273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</vt:lpstr>
      <vt:lpstr>Open Sans</vt:lpstr>
      <vt:lpstr>Wingdings</vt:lpstr>
      <vt:lpstr>Office Theme</vt:lpstr>
      <vt:lpstr>Turtle</vt:lpstr>
      <vt:lpstr>Turtle? What is it? An animal?</vt:lpstr>
      <vt:lpstr>How it works? https://docs.python.org/3/library/turtle.html </vt:lpstr>
      <vt:lpstr>Simple instructions</vt:lpstr>
      <vt:lpstr>Simple instructions</vt:lpstr>
      <vt:lpstr>Turtle is waiting for your commands</vt:lpstr>
      <vt:lpstr>Code</vt:lpstr>
      <vt:lpstr>Code</vt:lpstr>
      <vt:lpstr>Code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Let’s have some fun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Turtle</dc:title>
  <dc:creator>Orhan, Zeynep</dc:creator>
  <cp:lastModifiedBy>Orhan, Zeynep</cp:lastModifiedBy>
  <cp:revision>10</cp:revision>
  <dcterms:created xsi:type="dcterms:W3CDTF">2020-08-24T06:35:43Z</dcterms:created>
  <dcterms:modified xsi:type="dcterms:W3CDTF">2022-04-01T14:23:05Z</dcterms:modified>
</cp:coreProperties>
</file>