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444" r:id="rId3"/>
    <p:sldId id="446" r:id="rId4"/>
    <p:sldId id="442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40" r:id="rId15"/>
    <p:sldId id="445" r:id="rId16"/>
    <p:sldId id="438" r:id="rId17"/>
    <p:sldId id="43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 autoAdjust="0"/>
    <p:restoredTop sz="87007" autoAdjust="0"/>
  </p:normalViewPr>
  <p:slideViewPr>
    <p:cSldViewPr>
      <p:cViewPr varScale="1">
        <p:scale>
          <a:sx n="73" d="100"/>
          <a:sy n="73" d="100"/>
        </p:scale>
        <p:origin x="115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4" d="100"/>
          <a:sy n="114" d="100"/>
        </p:scale>
        <p:origin x="42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BEC3F8-1596-4587-9252-C8C2EEC7A2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BFA28A-4110-4776-A49A-A24802F976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8FA99D1-E426-4B13-88B8-31FC9E0C23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CC40353-FB99-495C-8AE4-7BB3CD8D1D0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085855-0FE9-4171-BF15-2CB9ACDD13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0ECB8D4-9315-4184-8F00-CC80D45FC0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E7BA650-69A3-4750-88F3-4FFAD9F6A21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C665A60-C8F9-4DB9-A288-624CF3B69C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7B10A7C-6A2C-47CD-8A14-F1A1D4BDC9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9792A0B-0AE5-40F3-B28F-890E52041D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C18A271B-4AC8-4A7C-A921-6C8469616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080369B-E0F9-4180-BD56-D5C150ADF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996CF1-D4A3-474F-A20D-178CE9C8B8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ITCS 102 Computer Programming</a:t>
            </a:r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C41288F9-07B7-40C4-BE5C-D6F671467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Dr. B. KARLIK</a:t>
            </a:r>
          </a:p>
        </p:txBody>
      </p:sp>
      <p:sp>
        <p:nvSpPr>
          <p:cNvPr id="5124" name="Rectangle 7">
            <a:extLst>
              <a:ext uri="{FF2B5EF4-FFF2-40B4-BE49-F238E27FC236}">
                <a16:creationId xmlns:a16="http://schemas.microsoft.com/office/drawing/2014/main" id="{32D228F0-311E-4452-94CD-AC2EFB162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BC9FB5-BF24-435A-82CD-926C85C47901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AAAB0AE2-357F-4D58-A391-F627F05E0A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7F26EF2A-6FA5-4EF6-8FB3-737E13DF5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40" tIns="44970" rIns="89940" bIns="44970"/>
          <a:lstStyle/>
          <a:p>
            <a:pPr eaLnBrk="1" hangingPunct="1"/>
            <a:endParaRPr lang="tr-T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50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20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0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2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786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644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467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00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2975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80369B-E0F9-4180-BD56-D5C150ADF1E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354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AD4A-972E-43EA-BCB8-A4D8A6C9C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71C99-5C61-40AA-B976-D8D189E73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67AA98-8163-4B4F-ACA6-6D59D785E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7A3801-8C7B-4F6F-A300-DBCEEC6A8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76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3AA7-AF82-4AD4-9369-6FD61868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57847-6330-4F6A-93B8-7C4C48CC8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C38866-31C4-411D-AEE4-DDCEED09A5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1AFBBA-E549-4DE2-902E-49218D873D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46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6AE4F-2296-4A88-B40D-87DC72F5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6068-1C5D-4C68-A8A4-91D053D67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D2F4CD-E27A-4339-9C44-5FE451E1E9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20184A-6C82-4C45-9CF4-51CB538D3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08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6E28-353E-4C13-B2A4-582FA89F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02F2-E542-40F4-9F5B-8F38DD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F2BBF5-B868-43D7-B105-52925ACE83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D9EDF4-41AD-45E7-BE40-3EC4BC6DBE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75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EB14-9A0C-4157-9361-E946728A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6134D-EA39-40B8-A9C4-0D11BFB9F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EDF46D-1E80-4652-B1FC-9D9841869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D6F53C-2114-40AB-9CDF-FA7028BB1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6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B66C-D2D9-4929-8D8D-03026B7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7AEC-B616-4B21-BDB9-7F399F523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69C5F-D814-4682-BBBA-2855452EB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023E8-6E29-4B5C-9B7A-E91FA3A8C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71078D-1395-4B51-845E-2BEBD9932F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EF53-3AEE-4736-B036-B4953B937C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A085-045B-43ED-AD99-8EF8B944BE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63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2A23-6B9C-49D4-8F72-F7A78609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16DB-FB80-40A3-88D6-82CB48DF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95A14-317F-42AB-8C92-843B379C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8CC9A4-C329-463A-8E6A-76EACD29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2BA15B-F3D9-4C6E-8F46-015FD9C674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0BFB4B-EDE1-43E8-B44A-25FB81CADD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BD69B1-5FEA-4C0C-B98B-EA90C63B2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8D93F1C-B349-4B7E-9D81-CD11D85B82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928CB-B801-4508-A441-F06B024A77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34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44E6-E371-40E2-A0B3-B8F33949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9027F5F-892C-4569-A986-8D8DDAF3C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D5132B-33F9-4CC4-852A-54CF28160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4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CA3A9B-6960-4C00-B3B1-11158A969D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B23DF4-B292-4A14-A0D8-F63BF8D507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9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D875-950F-4749-B2DC-96A63AFF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AD37-20DD-45DB-9320-795BBE91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B0F7-5E1E-4757-98E9-F24E8D17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996316-A4A7-49CF-980C-D448DA9871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9BE5F-EE9D-441C-87C9-390451E372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05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21E4-B52B-43E4-9CBA-6B8ED0DA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33413-8303-4354-8854-0717AB612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9A862-AEAE-45E9-A9C5-FE9A607F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18A94-62C3-4B56-84CB-A26CCEF13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FB35D-F24C-4FA1-9FB6-35FB88AB6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0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C4E48D9-BDDE-4394-A2E1-3B7AE29FA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3AC82B-F92B-4464-9203-D01C96FD1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33D998C-F906-4E37-8CDB-E7DE2BA1F1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002B8DA-2618-494B-B356-FF69A6319B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llipaat.com/blog/tutorial/python-tutorial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rother.gitbooks.io/python-3-basics-tutorial/content/en/lis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985299-3696-492E-A881-C9AA433E2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tr-TR" altLang="en-US" sz="4400" i="1"/>
              <a:t>Python 3 Data Types</a:t>
            </a:r>
            <a:endParaRPr lang="en-US" altLang="en-US" sz="4400" i="1" dirty="0"/>
          </a:p>
        </p:txBody>
      </p:sp>
      <p:pic>
        <p:nvPicPr>
          <p:cNvPr id="13" name="Content Placeholder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E15451DB-63D8-6B4B-8E36-AF778268F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198" y="2034047"/>
            <a:ext cx="7772400" cy="3397054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0A70474-3086-FD43-8DAA-80B428EFDDFD}"/>
              </a:ext>
            </a:extLst>
          </p:cNvPr>
          <p:cNvSpPr/>
          <p:nvPr/>
        </p:nvSpPr>
        <p:spPr>
          <a:xfrm>
            <a:off x="672741" y="6525344"/>
            <a:ext cx="82089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https://intellipaat.com/blog/tutorial/python-tutorial/</a:t>
            </a:r>
            <a:endParaRPr lang="en-US" sz="9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{Sets}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804672"/>
            <a:ext cx="4711446" cy="52486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Sets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Collection not a single value but distinct values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Unordered, no indexing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Days of the week, names of the months, etc.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Enclosed in { } or create by using set()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Elements are comma separated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set([’bread’, ’milk’]), {'bread', 'milk'}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Mutable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shopping_list</a:t>
            </a:r>
            <a:r>
              <a:rPr lang="en-US" sz="1400" dirty="0"/>
              <a:t>= {’bread’, ’milk’}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shopping_list.add</a:t>
            </a:r>
            <a:r>
              <a:rPr lang="en-US" sz="1400" dirty="0"/>
              <a:t>(‘butter’)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Useful functions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len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dirty="0"/>
              <a:t>Useful methods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set_name.method_name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add: add to the end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remove: remove first match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pop: remove random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intersection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union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difference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924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{Sets}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372624"/>
            <a:ext cx="5107066" cy="629673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r>
              <a:rPr lang="en-US" sz="1400" dirty="0"/>
              <a:t>={'</a:t>
            </a:r>
            <a:r>
              <a:rPr lang="en-US" sz="1400" dirty="0" err="1"/>
              <a:t>Mon','Tue</a:t>
            </a:r>
            <a:r>
              <a:rPr lang="en-US" sz="1400" dirty="0"/>
              <a:t>’}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week_days.add</a:t>
            </a:r>
            <a:r>
              <a:rPr lang="en-US" sz="1400" dirty="0"/>
              <a:t>('Thu')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{‘Tue', 'Mon', ‘Thu'}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week_days.add</a:t>
            </a:r>
            <a:r>
              <a:rPr lang="en-US" sz="1400" dirty="0"/>
              <a:t>('Thu')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{‘Tue', 'Mon', ‘Thu'}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week_days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week_days.remove</a:t>
            </a:r>
            <a:r>
              <a:rPr lang="en-US" sz="1400" dirty="0"/>
              <a:t>('Tue')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{'Thu', 'Mon'}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week_days.pop</a:t>
            </a:r>
            <a:r>
              <a:rPr lang="en-US" sz="1400" dirty="0"/>
              <a:t>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'Thu'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{'Mon’}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week_days.intersection</a:t>
            </a:r>
            <a:r>
              <a:rPr lang="en-US" sz="1400" dirty="0"/>
              <a:t>({'Mon'})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{'Mon'}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week_days.union</a:t>
            </a:r>
            <a:r>
              <a:rPr lang="en-US" sz="1400" dirty="0"/>
              <a:t>({'Fri'})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{'Mon', 'Fri'}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week_days.difference</a:t>
            </a:r>
            <a:r>
              <a:rPr lang="en-US" sz="1400" dirty="0"/>
              <a:t>({'</a:t>
            </a:r>
            <a:r>
              <a:rPr lang="en-US" sz="1400" dirty="0" err="1"/>
              <a:t>Mon','Thu</a:t>
            </a:r>
            <a:r>
              <a:rPr lang="en-US" sz="1400" dirty="0"/>
              <a:t>'})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set()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{'Mon'}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week_days.difference</a:t>
            </a:r>
            <a:r>
              <a:rPr lang="en-US" sz="1400" dirty="0"/>
              <a:t>({'Thu'})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{'Mon'}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BE3E0CA-40CB-1D4A-A332-8AE0882231DD}"/>
              </a:ext>
            </a:extLst>
          </p:cNvPr>
          <p:cNvSpPr txBox="1">
            <a:spLocks/>
          </p:cNvSpPr>
          <p:nvPr/>
        </p:nvSpPr>
        <p:spPr bwMode="auto">
          <a:xfrm>
            <a:off x="6283721" y="1996768"/>
            <a:ext cx="2896791" cy="52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4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{‘</a:t>
            </a:r>
            <a:r>
              <a:rPr lang="en-US" sz="2400" dirty="0" err="1">
                <a:solidFill>
                  <a:srgbClr val="FFFFFF"/>
                </a:solidFill>
              </a:rPr>
              <a:t>Dict</a:t>
            </a:r>
            <a:r>
              <a:rPr lang="en-US" sz="2400" dirty="0">
                <a:solidFill>
                  <a:srgbClr val="FFFFFF"/>
                </a:solidFill>
              </a:rPr>
              <a:t>’: ‘</a:t>
            </a:r>
            <a:r>
              <a:rPr lang="en-US" sz="2400" dirty="0" err="1">
                <a:solidFill>
                  <a:srgbClr val="FFFFFF"/>
                </a:solidFill>
              </a:rPr>
              <a:t>ionaries</a:t>
            </a:r>
            <a:r>
              <a:rPr lang="en-US" sz="2400" dirty="0">
                <a:solidFill>
                  <a:srgbClr val="FFFFFF"/>
                </a:solidFill>
              </a:rPr>
              <a:t>’}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79" y="804672"/>
            <a:ext cx="5223751" cy="5648664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Dictionaries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Collection not a single value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Key-value pairs and mapping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Id number and names, email addresses and names, states and capitals, etc.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Enclosed in {</a:t>
            </a:r>
            <a:r>
              <a:rPr lang="en-US" sz="1800" dirty="0" err="1"/>
              <a:t>key:value</a:t>
            </a:r>
            <a:r>
              <a:rPr lang="en-US" sz="18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Elements are comma separated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{}, capitals={’NY’: ’Albany’}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No order or index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Access by key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Mutable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Add capitals[ ‘CA’]= ’Sac’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Update capitals[ ‘CA’]= ’Sacramento’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del capitals[‘CA’]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Useful functions</a:t>
            </a:r>
          </a:p>
          <a:p>
            <a:pPr lvl="2">
              <a:lnSpc>
                <a:spcPct val="90000"/>
              </a:lnSpc>
            </a:pPr>
            <a:r>
              <a:rPr lang="en-US" sz="1800" dirty="0" err="1"/>
              <a:t>len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301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{‘</a:t>
            </a:r>
            <a:r>
              <a:rPr lang="en-US" sz="2400" dirty="0" err="1">
                <a:solidFill>
                  <a:srgbClr val="FFFFFF"/>
                </a:solidFill>
              </a:rPr>
              <a:t>Dict</a:t>
            </a:r>
            <a:r>
              <a:rPr lang="en-US" sz="2400" dirty="0">
                <a:solidFill>
                  <a:srgbClr val="FFFFFF"/>
                </a:solidFill>
              </a:rPr>
              <a:t>’: ‘</a:t>
            </a:r>
            <a:r>
              <a:rPr lang="en-US" sz="2400" dirty="0" err="1">
                <a:solidFill>
                  <a:srgbClr val="FFFFFF"/>
                </a:solidFill>
              </a:rPr>
              <a:t>ionaries</a:t>
            </a:r>
            <a:r>
              <a:rPr lang="en-US" sz="2400" dirty="0">
                <a:solidFill>
                  <a:srgbClr val="FFFFFF"/>
                </a:solidFill>
              </a:rPr>
              <a:t>’}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376238"/>
            <a:ext cx="4766150" cy="629312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capitals={'NY': 'Albany'}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len</a:t>
            </a:r>
            <a:r>
              <a:rPr lang="en-US" sz="1400" dirty="0"/>
              <a:t>(capitals)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{'NY': 'Albany'}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type(capitals)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&lt;class '</a:t>
            </a:r>
            <a:r>
              <a:rPr lang="en-US" sz="1400" dirty="0" err="1"/>
              <a:t>dict</a:t>
            </a:r>
            <a:r>
              <a:rPr lang="en-US" sz="1400" dirty="0"/>
              <a:t>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capitals['CA']='Sac'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{'NY': 'Albany', 'CA': 'Sac'}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capital['CA']='Sacramento'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Traceback (most recent call last):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File "&lt;pyshell#129&gt;", line 1, in &lt;module&gt;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capital['CA']='Sacramento'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NameError</a:t>
            </a:r>
            <a:r>
              <a:rPr lang="en-US" sz="1400" dirty="0"/>
              <a:t>: name 'capital' is not defined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capitals['CA']='Sacramento'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{'NY': 'Albany', 'CA': 'Sacramento'}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del capitals['CA']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capitals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{'NY': 'Albany'}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del capitals['CA']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Traceback (most recent call last):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File "&lt;pyshell#135&gt;", line 1, in &lt;module&gt;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del capitals['CA']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/>
              <a:t>KeyError</a:t>
            </a:r>
            <a:r>
              <a:rPr lang="en-US" sz="1400" dirty="0"/>
              <a:t>: 'CA'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BE3E0CA-40CB-1D4A-A332-8AE0882231DD}"/>
              </a:ext>
            </a:extLst>
          </p:cNvPr>
          <p:cNvSpPr txBox="1">
            <a:spLocks/>
          </p:cNvSpPr>
          <p:nvPr/>
        </p:nvSpPr>
        <p:spPr bwMode="auto">
          <a:xfrm>
            <a:off x="6283721" y="1996768"/>
            <a:ext cx="2896791" cy="52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621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BEE28-74DA-3842-8C1A-30B826244B8A}"/>
              </a:ext>
            </a:extLst>
          </p:cNvPr>
          <p:cNvSpPr/>
          <p:nvPr/>
        </p:nvSpPr>
        <p:spPr>
          <a:xfrm>
            <a:off x="251520" y="6525344"/>
            <a:ext cx="82066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/>
                </a:solidFill>
              </a:rPr>
              <a:t>https://</a:t>
            </a:r>
            <a:r>
              <a:rPr lang="en-US" sz="1000" dirty="0" err="1">
                <a:solidFill>
                  <a:schemeClr val="accent6"/>
                </a:solidFill>
              </a:rPr>
              <a:t>intellipaat.com</a:t>
            </a:r>
            <a:r>
              <a:rPr lang="en-US" sz="1000" dirty="0">
                <a:solidFill>
                  <a:schemeClr val="accent6"/>
                </a:solidFill>
              </a:rPr>
              <a:t>/</a:t>
            </a:r>
            <a:r>
              <a:rPr lang="en-US" sz="1000" dirty="0" err="1">
                <a:solidFill>
                  <a:schemeClr val="accent6"/>
                </a:solidFill>
              </a:rPr>
              <a:t>mediaFiles</a:t>
            </a:r>
            <a:r>
              <a:rPr lang="en-US" sz="1000" dirty="0">
                <a:solidFill>
                  <a:schemeClr val="accent6"/>
                </a:solidFill>
              </a:rPr>
              <a:t>/2019/02/pyhon3.png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B7131-A45B-264E-A58C-58274DA9D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763284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5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5290F2-9691-E048-9537-6E0AD3FB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Matching Game</a:t>
            </a:r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1515276B-32A9-9F4E-BBC4-CADBB37F05F0}"/>
              </a:ext>
            </a:extLst>
          </p:cNvPr>
          <p:cNvSpPr/>
          <p:nvPr/>
        </p:nvSpPr>
        <p:spPr>
          <a:xfrm>
            <a:off x="827584" y="1026328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list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3F1874CE-23D2-A24F-964E-3BDD81DF9A6E}"/>
              </a:ext>
            </a:extLst>
          </p:cNvPr>
          <p:cNvSpPr/>
          <p:nvPr/>
        </p:nvSpPr>
        <p:spPr>
          <a:xfrm>
            <a:off x="1331640" y="5805264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tuple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16317DF5-F30F-4148-93A4-CAA202635C3F}"/>
              </a:ext>
            </a:extLst>
          </p:cNvPr>
          <p:cNvSpPr/>
          <p:nvPr/>
        </p:nvSpPr>
        <p:spPr>
          <a:xfrm>
            <a:off x="252778" y="2152560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107D5896-79DD-AC49-B263-C363531064E7}"/>
              </a:ext>
            </a:extLst>
          </p:cNvPr>
          <p:cNvSpPr/>
          <p:nvPr/>
        </p:nvSpPr>
        <p:spPr>
          <a:xfrm>
            <a:off x="252778" y="3573016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float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58228CDC-BF5D-8848-AD54-71C1B3C61AC8}"/>
              </a:ext>
            </a:extLst>
          </p:cNvPr>
          <p:cNvSpPr/>
          <p:nvPr/>
        </p:nvSpPr>
        <p:spPr>
          <a:xfrm>
            <a:off x="2267744" y="3618616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B4F04635-B7A4-714B-A2BC-C87C1083D6AB}"/>
              </a:ext>
            </a:extLst>
          </p:cNvPr>
          <p:cNvSpPr/>
          <p:nvPr/>
        </p:nvSpPr>
        <p:spPr>
          <a:xfrm>
            <a:off x="-69976" y="5157192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boolean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15752380-759A-A948-9EA6-FE2F8DB0FDB2}"/>
              </a:ext>
            </a:extLst>
          </p:cNvPr>
          <p:cNvSpPr/>
          <p:nvPr/>
        </p:nvSpPr>
        <p:spPr>
          <a:xfrm>
            <a:off x="3383868" y="274283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489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2F4C6950-1869-F54D-9954-417EFEBC3F83}"/>
              </a:ext>
            </a:extLst>
          </p:cNvPr>
          <p:cNvSpPr/>
          <p:nvPr/>
        </p:nvSpPr>
        <p:spPr>
          <a:xfrm>
            <a:off x="3347864" y="6165304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16+24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2402961D-43CE-0547-AC8D-75F3F929899E}"/>
              </a:ext>
            </a:extLst>
          </p:cNvPr>
          <p:cNvSpPr/>
          <p:nvPr/>
        </p:nvSpPr>
        <p:spPr>
          <a:xfrm>
            <a:off x="2981794" y="2132856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{‘</a:t>
            </a:r>
            <a:r>
              <a:rPr lang="en-US" sz="1400" dirty="0" err="1">
                <a:solidFill>
                  <a:schemeClr val="tx1"/>
                </a:solidFill>
              </a:rPr>
              <a:t>a’,’b</a:t>
            </a:r>
            <a:r>
              <a:rPr lang="en-US" sz="1400" dirty="0">
                <a:solidFill>
                  <a:schemeClr val="tx1"/>
                </a:solidFill>
              </a:rPr>
              <a:t>’}</a:t>
            </a:r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B0B37E12-37B2-714C-A8FC-DE1449DBF19D}"/>
              </a:ext>
            </a:extLst>
          </p:cNvPr>
          <p:cNvSpPr/>
          <p:nvPr/>
        </p:nvSpPr>
        <p:spPr>
          <a:xfrm>
            <a:off x="3938945" y="3081493"/>
            <a:ext cx="1944216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{‘</a:t>
            </a:r>
            <a:r>
              <a:rPr lang="en-US" sz="1400" dirty="0" err="1">
                <a:solidFill>
                  <a:schemeClr val="tx1"/>
                </a:solidFill>
              </a:rPr>
              <a:t>Mary’:’MIT</a:t>
            </a:r>
            <a:r>
              <a:rPr lang="en-US" sz="1400" dirty="0">
                <a:solidFill>
                  <a:schemeClr val="tx1"/>
                </a:solidFill>
              </a:rPr>
              <a:t>’}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5812D5C0-DCBC-A040-B48C-79C6751D73A7}"/>
              </a:ext>
            </a:extLst>
          </p:cNvPr>
          <p:cNvSpPr/>
          <p:nvPr/>
        </p:nvSpPr>
        <p:spPr>
          <a:xfrm>
            <a:off x="2985592" y="4509120"/>
            <a:ext cx="3242592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(‘July 4’, ‘Independence Day’)</a:t>
            </a:r>
          </a:p>
        </p:txBody>
      </p:sp>
      <p:sp>
        <p:nvSpPr>
          <p:cNvPr id="19" name="Oval Callout 18">
            <a:extLst>
              <a:ext uri="{FF2B5EF4-FFF2-40B4-BE49-F238E27FC236}">
                <a16:creationId xmlns:a16="http://schemas.microsoft.com/office/drawing/2014/main" id="{B1E5B1A2-7D72-974A-A523-B0860B7164BC}"/>
              </a:ext>
            </a:extLst>
          </p:cNvPr>
          <p:cNvSpPr/>
          <p:nvPr/>
        </p:nvSpPr>
        <p:spPr>
          <a:xfrm>
            <a:off x="5019089" y="5278798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5*6 != 30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50E14699-D85A-0E45-8ABD-C367D0EAC02F}"/>
              </a:ext>
            </a:extLst>
          </p:cNvPr>
          <p:cNvSpPr/>
          <p:nvPr/>
        </p:nvSpPr>
        <p:spPr>
          <a:xfrm>
            <a:off x="5508104" y="1582020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</a:t>
            </a:r>
          </a:p>
        </p:txBody>
      </p:sp>
      <p:sp>
        <p:nvSpPr>
          <p:cNvPr id="21" name="Oval Callout 20">
            <a:extLst>
              <a:ext uri="{FF2B5EF4-FFF2-40B4-BE49-F238E27FC236}">
                <a16:creationId xmlns:a16="http://schemas.microsoft.com/office/drawing/2014/main" id="{3B1186F4-95E0-1C45-B8A1-D08A01B5C63C}"/>
              </a:ext>
            </a:extLst>
          </p:cNvPr>
          <p:cNvSpPr/>
          <p:nvPr/>
        </p:nvSpPr>
        <p:spPr>
          <a:xfrm>
            <a:off x="6158575" y="6039719"/>
            <a:ext cx="2448272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(‘0’, ‘A’, ‘B’, ‘AB’)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EDB82284-8966-3B42-A4D0-287ABF1B1E47}"/>
              </a:ext>
            </a:extLst>
          </p:cNvPr>
          <p:cNvSpPr/>
          <p:nvPr/>
        </p:nvSpPr>
        <p:spPr>
          <a:xfrm>
            <a:off x="6882769" y="515029"/>
            <a:ext cx="1872208" cy="57606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complex</a:t>
            </a:r>
          </a:p>
        </p:txBody>
      </p:sp>
      <p:sp>
        <p:nvSpPr>
          <p:cNvPr id="23" name="Oval Callout 22">
            <a:extLst>
              <a:ext uri="{FF2B5EF4-FFF2-40B4-BE49-F238E27FC236}">
                <a16:creationId xmlns:a16="http://schemas.microsoft.com/office/drawing/2014/main" id="{F1983ED2-B76A-C746-99FF-9F1ADA395DF9}"/>
              </a:ext>
            </a:extLst>
          </p:cNvPr>
          <p:cNvSpPr/>
          <p:nvPr/>
        </p:nvSpPr>
        <p:spPr>
          <a:xfrm>
            <a:off x="6891297" y="2826164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3.45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3CDF025D-D6AB-9945-A396-863E39778828}"/>
              </a:ext>
            </a:extLst>
          </p:cNvPr>
          <p:cNvSpPr/>
          <p:nvPr/>
        </p:nvSpPr>
        <p:spPr>
          <a:xfrm>
            <a:off x="7289765" y="4102059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[a, [</a:t>
            </a:r>
            <a:r>
              <a:rPr lang="en-US" sz="1400" dirty="0" err="1">
                <a:solidFill>
                  <a:schemeClr val="tx1"/>
                </a:solidFill>
              </a:rPr>
              <a:t>b,c</a:t>
            </a:r>
            <a:r>
              <a:rPr lang="en-US" sz="1400" dirty="0">
                <a:solidFill>
                  <a:schemeClr val="tx1"/>
                </a:solidFill>
              </a:rPr>
              <a:t>]]</a:t>
            </a:r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F6A7511E-4E5F-FE4C-B083-6E75A5984706}"/>
              </a:ext>
            </a:extLst>
          </p:cNvPr>
          <p:cNvSpPr/>
          <p:nvPr/>
        </p:nvSpPr>
        <p:spPr>
          <a:xfrm>
            <a:off x="5508104" y="3851171"/>
            <a:ext cx="1872208" cy="57606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2j</a:t>
            </a:r>
          </a:p>
        </p:txBody>
      </p:sp>
    </p:spTree>
    <p:extLst>
      <p:ext uri="{BB962C8B-B14F-4D97-AF65-F5344CB8AC3E}">
        <p14:creationId xmlns:p14="http://schemas.microsoft.com/office/powerpoint/2010/main" val="339515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24E796-255C-D546-833F-23B292FA0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4" r="1585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882442" y="2714171"/>
            <a:ext cx="4261558" cy="4150119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spcAft>
                <a:spcPts val="750"/>
              </a:spcAft>
              <a:buClr>
                <a:schemeClr val="tx1"/>
              </a:buClr>
              <a:buSzPct val="100000"/>
            </a:pPr>
            <a:endParaRPr lang="en-US" sz="1200" cap="al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9DF791-EA14-7A46-8682-C4110D862E08}"/>
              </a:ext>
            </a:extLst>
          </p:cNvPr>
          <p:cNvSpPr/>
          <p:nvPr/>
        </p:nvSpPr>
        <p:spPr>
          <a:xfrm>
            <a:off x="5306708" y="3734093"/>
            <a:ext cx="3709553" cy="1375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500" b="1" kern="1200" cap="none" spc="0" dirty="0">
                <a:ln/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Questions</a:t>
            </a:r>
            <a:r>
              <a:rPr lang="en-US" sz="3500" b="1" kern="1200" cap="none" spc="0" dirty="0">
                <a:ln/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 pitchFamily="2" charset="2"/>
              </a:rPr>
              <a:t></a:t>
            </a:r>
          </a:p>
          <a:p>
            <a:pPr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500" b="1" kern="1200" cap="none" spc="0" dirty="0">
                <a:ln/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  <a:sym typeface="Wingdings" pitchFamily="2" charset="2"/>
              </a:rPr>
              <a:t>Discussion Forum</a:t>
            </a:r>
            <a:endParaRPr lang="en-US" sz="3500" b="1" kern="1200" cap="none" spc="0" dirty="0">
              <a:ln/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10703" y="5154215"/>
            <a:ext cx="701565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66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94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1E7E7-2EE4-42F3-985F-74F8B899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944690"/>
            <a:ext cx="8178799" cy="496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important for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946" y="376238"/>
            <a:ext cx="4886735" cy="6293122"/>
          </a:xfrm>
        </p:spPr>
        <p:txBody>
          <a:bodyPr anchor="ctr">
            <a:normAutofit fontScale="70000" lnSpcReduction="20000"/>
          </a:bodyPr>
          <a:lstStyle/>
          <a:p>
            <a:r>
              <a:rPr lang="en-US" dirty="0"/>
              <a:t>Boolean</a:t>
            </a:r>
          </a:p>
          <a:p>
            <a:pPr lvl="1"/>
            <a:r>
              <a:rPr lang="en-US" dirty="0"/>
              <a:t>True, False</a:t>
            </a:r>
          </a:p>
          <a:p>
            <a:pPr lvl="1"/>
            <a:r>
              <a:rPr lang="en-US" dirty="0"/>
              <a:t>3 &lt; 4</a:t>
            </a:r>
          </a:p>
          <a:p>
            <a:r>
              <a:rPr lang="en-US" dirty="0"/>
              <a:t>Numbers</a:t>
            </a:r>
          </a:p>
          <a:p>
            <a:pPr lvl="1"/>
            <a:r>
              <a:rPr lang="en-US" dirty="0"/>
              <a:t>int, float, complex</a:t>
            </a:r>
          </a:p>
          <a:p>
            <a:pPr lvl="1"/>
            <a:r>
              <a:rPr lang="en-US" dirty="0"/>
              <a:t>23, 45.6, 3 + 4j</a:t>
            </a:r>
          </a:p>
          <a:p>
            <a:r>
              <a:rPr lang="en-US" dirty="0"/>
              <a:t>Strings</a:t>
            </a:r>
          </a:p>
          <a:p>
            <a:pPr lvl="1"/>
            <a:r>
              <a:rPr lang="en-US" dirty="0"/>
              <a:t>‘hello’, ”hello”, ‘’’ hello ‘’’</a:t>
            </a:r>
          </a:p>
          <a:p>
            <a:pPr lvl="1"/>
            <a:r>
              <a:rPr lang="en-US" dirty="0"/>
              <a:t>‘\n’, “hello\</a:t>
            </a:r>
            <a:r>
              <a:rPr lang="en-US" dirty="0" err="1"/>
              <a:t>tworld</a:t>
            </a:r>
            <a:r>
              <a:rPr lang="en-US" dirty="0"/>
              <a:t>”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[], [‘hello’, 1, 2]</a:t>
            </a:r>
          </a:p>
          <a:p>
            <a:pPr lvl="1"/>
            <a:r>
              <a:rPr lang="en-US" dirty="0"/>
              <a:t>[‘Wednesday’, [11,12]]</a:t>
            </a:r>
          </a:p>
          <a:p>
            <a:r>
              <a:rPr lang="en-US" dirty="0"/>
              <a:t>Tuples</a:t>
            </a:r>
          </a:p>
          <a:p>
            <a:pPr lvl="1"/>
            <a:r>
              <a:rPr lang="en-US" dirty="0"/>
              <a:t>(“Jane Doe”, 12345678)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{‘Monday’, ‘Tuesday’}</a:t>
            </a:r>
          </a:p>
          <a:p>
            <a:r>
              <a:rPr lang="en-US" dirty="0"/>
              <a:t>Dictionaries</a:t>
            </a:r>
          </a:p>
          <a:p>
            <a:pPr lvl="1"/>
            <a:r>
              <a:rPr lang="en-US" dirty="0"/>
              <a:t>{“Jane Doe”:12345678, “John Doe”: 90123456}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‘Strings’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553" y="804672"/>
            <a:ext cx="5689993" cy="5936696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Strings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Any text data, names, descriptions, reviews, tweets, emails, file contents, etc.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Sequence of characters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‘hello’, ”hello”, ‘’’ hello ‘’’, input function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‘\n’, “hello\</a:t>
            </a:r>
            <a:r>
              <a:rPr lang="en-US" sz="1800" dirty="0" err="1"/>
              <a:t>tworld</a:t>
            </a:r>
            <a:r>
              <a:rPr lang="en-US" sz="1800" dirty="0"/>
              <a:t>” </a:t>
            </a:r>
            <a:r>
              <a:rPr lang="en-US" sz="1800" dirty="0">
                <a:solidFill>
                  <a:srgbClr val="FF0000"/>
                </a:solidFill>
              </a:rPr>
              <a:t># special characters as single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Order is important and indexed starting from 0(zero)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Immutable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name=‘Zeynep’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name=‘Zeynep Orhan’ #</a:t>
            </a:r>
            <a:r>
              <a:rPr lang="en-US" sz="1400" dirty="0">
                <a:solidFill>
                  <a:srgbClr val="FF0000"/>
                </a:solidFill>
              </a:rPr>
              <a:t>not the same with previous name</a:t>
            </a:r>
          </a:p>
          <a:p>
            <a:pPr lvl="2">
              <a:lnSpc>
                <a:spcPct val="90000"/>
              </a:lnSpc>
            </a:pPr>
            <a:r>
              <a:rPr lang="en-US" sz="1400" dirty="0"/>
              <a:t>name[0]=‘U’ #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Errror</a:t>
            </a:r>
            <a:endParaRPr lang="en-US" sz="14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800" dirty="0"/>
              <a:t>Useful functions</a:t>
            </a:r>
          </a:p>
          <a:p>
            <a:pPr lvl="2">
              <a:lnSpc>
                <a:spcPct val="90000"/>
              </a:lnSpc>
            </a:pPr>
            <a:r>
              <a:rPr lang="en-US" sz="1400" dirty="0" err="1"/>
              <a:t>len</a:t>
            </a:r>
            <a:endParaRPr lang="en-US" sz="1400" dirty="0"/>
          </a:p>
          <a:p>
            <a:pPr lvl="2">
              <a:lnSpc>
                <a:spcPct val="90000"/>
              </a:lnSpc>
            </a:pPr>
            <a:r>
              <a:rPr lang="en-US" sz="1400" dirty="0"/>
              <a:t>Concatenation +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18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9D0E8F-2D5C-C44E-87BB-0AD55353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694220"/>
            <a:ext cx="8813271" cy="53990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2F2F29-6DC7-B44D-81DE-E58D5C418566}"/>
              </a:ext>
            </a:extLst>
          </p:cNvPr>
          <p:cNvSpPr/>
          <p:nvPr/>
        </p:nvSpPr>
        <p:spPr>
          <a:xfrm>
            <a:off x="251520" y="6623774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https://krother.gitbooks.io/python-3-basics-tutorial/content/en/lists/</a:t>
            </a:r>
            <a:endParaRPr lang="en-US" sz="105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52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‘Strings’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9399" y="44624"/>
            <a:ext cx="4763041" cy="6813376"/>
          </a:xfrm>
          <a:ln>
            <a:solidFill>
              <a:schemeClr val="accent1"/>
            </a:solidFill>
          </a:ln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a='hello'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b='world'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c='hello\</a:t>
            </a:r>
            <a:r>
              <a:rPr lang="en-US" sz="1500" dirty="0" err="1"/>
              <a:t>tPython</a:t>
            </a:r>
            <a:r>
              <a:rPr lang="en-US" sz="1500" dirty="0"/>
              <a:t>\</a:t>
            </a:r>
            <a:r>
              <a:rPr lang="en-US" sz="1500" dirty="0" err="1"/>
              <a:t>nis</a:t>
            </a:r>
            <a:r>
              <a:rPr lang="en-US" sz="1500" dirty="0"/>
              <a:t> fun'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d='''Barack Obama'''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type(a)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&lt;class 'str'&gt;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type(b)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&lt;class 'str'&gt;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type(c)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&lt;class 'str'&gt;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type(d)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&lt;class 'str’&gt;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id(a)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4300763696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a='Hello'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id(a)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4300738736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&gt;&gt;&gt; </a:t>
            </a:r>
            <a:r>
              <a:rPr lang="en-US" sz="1500" dirty="0" err="1"/>
              <a:t>len</a:t>
            </a:r>
            <a:r>
              <a:rPr lang="en-US" sz="1500" dirty="0"/>
              <a:t>(a)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5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&gt;&gt;&gt; </a:t>
            </a:r>
            <a:r>
              <a:rPr lang="en-US" sz="1500" dirty="0" err="1"/>
              <a:t>len</a:t>
            </a:r>
            <a:r>
              <a:rPr lang="en-US" sz="1500" dirty="0"/>
              <a:t>(c)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19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&gt;&gt;&gt; print(</a:t>
            </a:r>
            <a:r>
              <a:rPr lang="en-US" sz="1500" dirty="0" err="1"/>
              <a:t>a+d</a:t>
            </a:r>
            <a:r>
              <a:rPr lang="en-US" sz="1500" dirty="0"/>
              <a:t>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 err="1"/>
              <a:t>helloBarack</a:t>
            </a:r>
            <a:r>
              <a:rPr lang="en-US" sz="1500" dirty="0"/>
              <a:t> Obama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&gt;&gt;&gt; name=input('Name:')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 err="1"/>
              <a:t>Name:Zeynep</a:t>
            </a:r>
            <a:endParaRPr lang="en-US" sz="15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&gt;&gt;&gt; print(a+' '+name)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1500" dirty="0"/>
              <a:t>hello Zeynep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BE3E0CA-40CB-1D4A-A332-8AE0882231DD}"/>
              </a:ext>
            </a:extLst>
          </p:cNvPr>
          <p:cNvSpPr txBox="1">
            <a:spLocks/>
          </p:cNvSpPr>
          <p:nvPr/>
        </p:nvSpPr>
        <p:spPr bwMode="auto">
          <a:xfrm>
            <a:off x="6283721" y="1996768"/>
            <a:ext cx="2896791" cy="52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851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[Lists]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0" y="804672"/>
            <a:ext cx="4711446" cy="5248656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Lists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Container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Collection not a single value 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Names, email addresses, shopping list, etc.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Can have any data type even lists(nested)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Enclosed in [ ]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Elements are comma separated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[], [’bread’, ’milk’]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Order is important and indexed starting from 0(zero)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Mutable</a:t>
            </a:r>
          </a:p>
          <a:p>
            <a:pPr lvl="2">
              <a:lnSpc>
                <a:spcPct val="90000"/>
              </a:lnSpc>
            </a:pPr>
            <a:r>
              <a:rPr lang="en-US" sz="1700" dirty="0" err="1"/>
              <a:t>shopping_list</a:t>
            </a:r>
            <a:r>
              <a:rPr lang="en-US" sz="1700" dirty="0"/>
              <a:t>= [’bread’, ’milk’]</a:t>
            </a:r>
          </a:p>
          <a:p>
            <a:pPr lvl="2">
              <a:lnSpc>
                <a:spcPct val="90000"/>
              </a:lnSpc>
            </a:pPr>
            <a:r>
              <a:rPr lang="en-US" sz="1700" dirty="0" err="1"/>
              <a:t>shopping_list</a:t>
            </a:r>
            <a:r>
              <a:rPr lang="en-US" sz="1700" dirty="0"/>
              <a:t>[0]=‘butter’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Useful functions</a:t>
            </a:r>
          </a:p>
          <a:p>
            <a:pPr lvl="2">
              <a:lnSpc>
                <a:spcPct val="90000"/>
              </a:lnSpc>
            </a:pPr>
            <a:r>
              <a:rPr lang="en-US" sz="1700" dirty="0" err="1"/>
              <a:t>len</a:t>
            </a:r>
            <a:endParaRPr lang="en-US" sz="1700" dirty="0"/>
          </a:p>
          <a:p>
            <a:pPr lvl="2">
              <a:lnSpc>
                <a:spcPct val="90000"/>
              </a:lnSpc>
            </a:pPr>
            <a:r>
              <a:rPr lang="en-US" sz="1700" dirty="0"/>
              <a:t>Concatenation +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Useful methods</a:t>
            </a:r>
          </a:p>
          <a:p>
            <a:pPr lvl="2">
              <a:lnSpc>
                <a:spcPct val="90000"/>
              </a:lnSpc>
            </a:pPr>
            <a:r>
              <a:rPr lang="en-US" sz="1700" dirty="0" err="1"/>
              <a:t>list_name.method_name</a:t>
            </a:r>
            <a:endParaRPr lang="en-US" sz="1700" dirty="0"/>
          </a:p>
          <a:p>
            <a:pPr lvl="2">
              <a:lnSpc>
                <a:spcPct val="90000"/>
              </a:lnSpc>
            </a:pPr>
            <a:r>
              <a:rPr lang="en-US" sz="1700" dirty="0"/>
              <a:t>append: add to the end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remove: remove first match</a:t>
            </a:r>
          </a:p>
          <a:p>
            <a:pPr lvl="2">
              <a:lnSpc>
                <a:spcPct val="90000"/>
              </a:lnSpc>
            </a:pPr>
            <a:r>
              <a:rPr lang="en-US" sz="1700" dirty="0"/>
              <a:t>pop: remove </a:t>
            </a:r>
            <a:r>
              <a:rPr lang="en-US" sz="1700" dirty="0" err="1"/>
              <a:t>ith</a:t>
            </a:r>
            <a:r>
              <a:rPr lang="en-US" sz="1700" dirty="0"/>
              <a:t> index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5312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[Lists]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908" y="188641"/>
            <a:ext cx="5125638" cy="6655072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r>
              <a:rPr lang="en-US" sz="1400" dirty="0"/>
              <a:t>=['</a:t>
            </a:r>
            <a:r>
              <a:rPr lang="en-US" sz="1400" dirty="0" err="1"/>
              <a:t>bread','milk</a:t>
            </a:r>
            <a:r>
              <a:rPr lang="en-US" sz="1400" dirty="0"/>
              <a:t>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['bread', 'milk']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type(</a:t>
            </a:r>
            <a:r>
              <a:rPr lang="en-US" sz="1400" dirty="0" err="1"/>
              <a:t>shopping_list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&lt;class 'list'&gt;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r>
              <a:rPr lang="en-US" sz="1400" dirty="0"/>
              <a:t>[0]='butter'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 err="1"/>
              <a:t>shopping_list</a:t>
            </a:r>
            <a:r>
              <a:rPr lang="en-US" sz="14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new_list</a:t>
            </a:r>
            <a:r>
              <a:rPr lang="en-US" sz="1400" dirty="0"/>
              <a:t>=</a:t>
            </a:r>
            <a:r>
              <a:rPr lang="en-US" sz="1400" dirty="0" err="1"/>
              <a:t>shopping_list</a:t>
            </a:r>
            <a:r>
              <a:rPr lang="en-US" sz="1400" dirty="0"/>
              <a:t>+[‘cheese']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new_list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'milk', ‘cheese']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shopping_list.append</a:t>
            </a:r>
            <a:r>
              <a:rPr lang="en-US" sz="1400" dirty="0"/>
              <a:t>('egg')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'milk', 'egg']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shopping_list.append</a:t>
            </a:r>
            <a:r>
              <a:rPr lang="en-US" sz="1400" dirty="0"/>
              <a:t>('egg')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'milk', 'egg', 'egg']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shopping_list.remove</a:t>
            </a:r>
            <a:r>
              <a:rPr lang="en-US" sz="1400" dirty="0"/>
              <a:t>('egg')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'milk', 'egg']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shopping_list.pop</a:t>
            </a:r>
            <a:r>
              <a:rPr lang="en-US" sz="1400" dirty="0"/>
              <a:t>(1)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'milk'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&gt;&gt;&gt; </a:t>
            </a:r>
            <a:r>
              <a:rPr lang="en-US" sz="1400" dirty="0" err="1"/>
              <a:t>shopping_list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['butter', 'egg']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BE3E0CA-40CB-1D4A-A332-8AE0882231DD}"/>
              </a:ext>
            </a:extLst>
          </p:cNvPr>
          <p:cNvSpPr txBox="1">
            <a:spLocks/>
          </p:cNvSpPr>
          <p:nvPr/>
        </p:nvSpPr>
        <p:spPr bwMode="auto">
          <a:xfrm>
            <a:off x="6283721" y="1996768"/>
            <a:ext cx="2896791" cy="52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979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53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(Tuples)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989" y="804672"/>
            <a:ext cx="5694381" cy="524865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Tuples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Sequence and list like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Values are not changing like your name and SSN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Enclosed in ( 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Elements are comma separated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(’Jane Doe’, 12345678)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Order is important and indexed starting from 0(zero)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Immutable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Useful functions</a:t>
            </a:r>
          </a:p>
          <a:p>
            <a:pPr lvl="2">
              <a:lnSpc>
                <a:spcPct val="90000"/>
              </a:lnSpc>
            </a:pPr>
            <a:r>
              <a:rPr lang="en-US" sz="2000" dirty="0" err="1"/>
              <a:t>len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Concatenation +</a:t>
            </a:r>
          </a:p>
        </p:txBody>
      </p:sp>
    </p:spTree>
    <p:extLst>
      <p:ext uri="{BB962C8B-B14F-4D97-AF65-F5344CB8AC3E}">
        <p14:creationId xmlns:p14="http://schemas.microsoft.com/office/powerpoint/2010/main" val="283773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06" name="Rectangle 8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8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C0396-769A-4044-ACA3-81C38A3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7" y="2415322"/>
            <a:ext cx="2588798" cy="23998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(Tuples)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58D0-2B41-E94F-808E-CCE56E0E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762" y="620688"/>
            <a:ext cx="5721766" cy="603904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ssn1=('Jane Doe', 12345678)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ssn1[0]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'Jane Doe'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ssn1[1]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12345678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ssn1[1]=90909090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Traceback (most recent call last):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File "&lt;pyshell#74&gt;", line 1, in &lt;module&gt;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    ssn1[1]=90909090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/>
              <a:t>TypeError</a:t>
            </a:r>
            <a:r>
              <a:rPr lang="en-US" sz="1800" dirty="0"/>
              <a:t>: 'tuple' object does not support item assignment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('Jane Doe', 12345678)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type(ssn1)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&lt;class 'tuple'&gt;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len</a:t>
            </a:r>
            <a:r>
              <a:rPr lang="en-US" sz="1800" dirty="0"/>
              <a:t>(ssn1)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2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ssn1+('a',1)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('Jane Doe', 12345678, 'a', 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not_ssn</a:t>
            </a:r>
            <a:r>
              <a:rPr lang="en-US" sz="1800" dirty="0"/>
              <a:t>=ssn1+('a',1)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not_ssn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('Jane Doe', 12345678, 'a', 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type(</a:t>
            </a:r>
            <a:r>
              <a:rPr lang="en-US" sz="1800" dirty="0" err="1"/>
              <a:t>not_ssn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&lt;class 'tuple'&gt;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&gt;&gt;&gt; </a:t>
            </a:r>
            <a:r>
              <a:rPr lang="en-US" sz="1800" dirty="0" err="1"/>
              <a:t>len</a:t>
            </a:r>
            <a:r>
              <a:rPr lang="en-US" sz="1800" dirty="0"/>
              <a:t>(</a:t>
            </a:r>
            <a:r>
              <a:rPr lang="en-US" sz="1800" dirty="0" err="1"/>
              <a:t>not_ssn</a:t>
            </a:r>
            <a:r>
              <a:rPr lang="en-US" sz="18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4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3BE3E0CA-40CB-1D4A-A332-8AE0882231DD}"/>
              </a:ext>
            </a:extLst>
          </p:cNvPr>
          <p:cNvSpPr txBox="1">
            <a:spLocks/>
          </p:cNvSpPr>
          <p:nvPr/>
        </p:nvSpPr>
        <p:spPr bwMode="auto">
          <a:xfrm>
            <a:off x="6283721" y="1996768"/>
            <a:ext cx="2896791" cy="524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358078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1483</Words>
  <Application>Microsoft Office PowerPoint</Application>
  <PresentationFormat>On-screen Show (4:3)</PresentationFormat>
  <Paragraphs>304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Default Design</vt:lpstr>
      <vt:lpstr>Python 3 Data Types</vt:lpstr>
      <vt:lpstr>What is important for us?</vt:lpstr>
      <vt:lpstr>‘Strings’</vt:lpstr>
      <vt:lpstr>PowerPoint Presentation</vt:lpstr>
      <vt:lpstr>‘Strings’</vt:lpstr>
      <vt:lpstr>[Lists]</vt:lpstr>
      <vt:lpstr>[Lists]</vt:lpstr>
      <vt:lpstr>(Tuples)</vt:lpstr>
      <vt:lpstr>(Tuples)</vt:lpstr>
      <vt:lpstr>{Sets}</vt:lpstr>
      <vt:lpstr>{Sets}</vt:lpstr>
      <vt:lpstr>{‘Dict’: ‘ionaries’}</vt:lpstr>
      <vt:lpstr>{‘Dict’: ‘ionaries’}</vt:lpstr>
      <vt:lpstr>Summary</vt:lpstr>
      <vt:lpstr>Matching Game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3 Data Types</dc:title>
  <dc:creator>Orhan, Zeynep</dc:creator>
  <cp:lastModifiedBy>Orhan, Zeynep</cp:lastModifiedBy>
  <cp:revision>16</cp:revision>
  <dcterms:created xsi:type="dcterms:W3CDTF">2020-04-20T04:37:02Z</dcterms:created>
  <dcterms:modified xsi:type="dcterms:W3CDTF">2023-08-26T19:00:46Z</dcterms:modified>
</cp:coreProperties>
</file>