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sldIdLst>
    <p:sldId id="498" r:id="rId2"/>
    <p:sldId id="360" r:id="rId3"/>
    <p:sldId id="424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454" r:id="rId33"/>
    <p:sldId id="455" r:id="rId34"/>
    <p:sldId id="456" r:id="rId35"/>
    <p:sldId id="457" r:id="rId36"/>
    <p:sldId id="458" r:id="rId37"/>
    <p:sldId id="459" r:id="rId38"/>
    <p:sldId id="460" r:id="rId39"/>
    <p:sldId id="461" r:id="rId40"/>
    <p:sldId id="462" r:id="rId41"/>
    <p:sldId id="463" r:id="rId42"/>
    <p:sldId id="464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92" r:id="rId72"/>
    <p:sldId id="393" r:id="rId73"/>
    <p:sldId id="394" r:id="rId74"/>
    <p:sldId id="395" r:id="rId75"/>
    <p:sldId id="396" r:id="rId76"/>
    <p:sldId id="397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5" r:id="rId87"/>
    <p:sldId id="416" r:id="rId88"/>
    <p:sldId id="417" r:id="rId89"/>
    <p:sldId id="418" r:id="rId90"/>
    <p:sldId id="419" r:id="rId91"/>
    <p:sldId id="420" r:id="rId92"/>
    <p:sldId id="421" r:id="rId93"/>
    <p:sldId id="422" r:id="rId94"/>
    <p:sldId id="423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500" r:id="rId116"/>
    <p:sldId id="501" r:id="rId1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10"/>
    <p:restoredTop sz="90941"/>
  </p:normalViewPr>
  <p:slideViewPr>
    <p:cSldViewPr>
      <p:cViewPr varScale="1">
        <p:scale>
          <a:sx n="77" d="100"/>
          <a:sy n="77" d="100"/>
        </p:scale>
        <p:origin x="101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A748893-D389-4CA0-9DF2-1393CE43FC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B4DD20F-5A5B-42C8-8C17-E856A098061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DA0071B-7B18-4BDA-9F0B-E0FA54D3F4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215BD16-AD51-4354-BB52-42EA9E168F5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B1BD27A-F861-46D0-8619-75DCE33635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F22928-7EEA-4845-989A-C782D655E7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55A772-C9BE-42C7-ADF0-47188FDF77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34EE1FF-E485-4D9F-91EE-274D7AB38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/>
              <a:t>ITCS 102 Computer Programming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35423FB7-D7E8-41B7-84AC-480C60A139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/>
              <a:t>Dr. B. KARLIK</a:t>
            </a: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9A6C9D5B-75D8-4601-82DD-6635CE52B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68FE76-D371-43CD-B6AA-ACF7F537B093}" type="slidenum">
              <a:rPr lang="en-US" altLang="en-US" sz="1200" smtClean="0"/>
              <a:pPr/>
              <a:t>1</a:t>
            </a:fld>
            <a:endParaRPr lang="en-US" altLang="en-US" sz="1200" dirty="0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38F54C56-199A-43F3-983E-491D9CEA3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9C7E88D8-3A97-4344-9B9C-15E89962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40" tIns="44970" rIns="89940" bIns="44970"/>
          <a:lstStyle/>
          <a:p>
            <a:pPr eaLnBrk="1" hangingPunct="1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26105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34EE1FF-E485-4D9F-91EE-274D7AB38C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/>
              <a:t>ITCS 102 Computer Programming</a:t>
            </a: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35423FB7-D7E8-41B7-84AC-480C60A139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 dirty="0"/>
              <a:t>Dr. B. KARLIK</a:t>
            </a: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9A6C9D5B-75D8-4601-82DD-6635CE52B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68FE76-D371-43CD-B6AA-ACF7F537B093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38F54C56-199A-43F3-983E-491D9CEA3E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9C7E88D8-3A97-4344-9B9C-15E899620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40" tIns="44970" rIns="89940" bIns="44970"/>
          <a:lstStyle/>
          <a:p>
            <a:pPr eaLnBrk="1" hangingPunct="1"/>
            <a:endParaRPr lang="tr-T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4C92009-D9F2-44C4-BBED-C71CB0C00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ECC513-0274-499E-B884-39E5210D7016}" type="slidenum">
              <a:rPr lang="en-US" altLang="en-US" sz="1200" smtClean="0"/>
              <a:pPr/>
              <a:t>4</a:t>
            </a:fld>
            <a:endParaRPr lang="en-US" altLang="en-US" sz="1200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785D64B-C377-430A-AA99-33C2183CB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57E7E9-F949-43F7-B6CA-76033F765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tr-T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BB57DD73-6019-470A-8F7D-3B27DDE93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15EC68D-9641-48D4-99FD-938C08B3B0DC}" type="slidenum">
              <a:rPr lang="en-US" altLang="en-US" sz="1200" smtClean="0"/>
              <a:pPr/>
              <a:t>114</a:t>
            </a:fld>
            <a:endParaRPr lang="en-US" altLang="en-US" sz="1200" dirty="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FDB20B48-DAC8-4B92-9397-0DFE1CAB8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7C42C702-2982-4233-8163-F25E36EA2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AU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F8872B1D-163C-4656-AFF0-3972ACF61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E7DC66B-9702-47D6-A9CA-5C0C62C29214}" type="slidenum">
              <a:rPr lang="en-US" altLang="en-US" sz="1200" smtClean="0"/>
              <a:pPr/>
              <a:t>115</a:t>
            </a:fld>
            <a:endParaRPr lang="en-US" altLang="en-US" sz="1200" dirty="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51813AE3-CF24-447C-98F1-39E328D56A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00C5E680-9482-4558-A443-4D19BDD7A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83135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7B16-C581-454D-940D-F32FDC9B1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B4F0E-F4E8-41E9-AADA-5E6A6BE7B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AC3467-37F4-49A4-9098-2DEF45C1F1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C41000-B2D8-4407-85A0-B031B69FCC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C0BF47-7DB4-4585-8788-2C8663F726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E13A3-D387-4E8D-8BF7-1EAC96565F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228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EE0A-5F18-4D5B-8AAA-AC6D69A3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FFFB9-0A11-4E40-BE85-9F5EF65B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E8ACF4-B48D-4F19-8C49-E72ADCCFEA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89C952-A884-411E-8A85-C3980ED875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297177-0029-45F0-8E1F-161B8E90A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3A21D7-20A6-404D-8F34-D1343D5334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480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09A0E-7952-4079-92DD-69BA79472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C70B8-F706-4E4C-9A38-2EDE60A4A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8A3162-718D-400A-98B3-E8D7177FC3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FD2FA0-B38E-498E-A585-C058150F8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9CAC84-0B83-42C6-8BDE-C68FC9A15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3E2B9-34B6-4547-A179-43DA99A0D11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75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E9E20-094A-412C-AB96-5D533578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4141F-6431-46B7-84B2-31D059EC1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B9BD9B-23DF-467C-A148-5BA76072E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56E49E-63EA-49FF-8AD7-BDEE2B2387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7CB2FA-C3E1-4FF6-81B6-4D122DECE4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B9EC8-E6D5-4484-8074-9F1BA537CA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96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F31F-85F5-4BCB-A049-420624A6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4BAFB-A7C8-40B8-ABF5-A26877FCE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0E0BDA-6FD9-4680-A66F-CA284D36E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5E8FE1-452C-4007-8BA5-D2AEE73C63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1BA131-921F-47C0-A52F-1FFE42D0A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A2CB-0BE5-498A-8A7A-469CC53C3C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83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74DE-F14C-49DE-85C6-37E27814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B9C26-B6A9-4F8F-A0CB-128138050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F7C1D-2D12-416F-8046-E414C94E9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AFD3A-7F41-4F73-9BCF-52DE57D49F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4598F7-F194-4917-8FA4-637D4A6E5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9B62D1-8EB8-4055-BC9E-E819D6FAF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E8BA1-BC8A-4218-A6D5-969E0386B38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89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6F71-6457-4E93-872D-7F7650AD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8269B-49E7-4BC9-96E7-81FA32D1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DDA03-44DD-4F52-BD8C-E77A8C19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F461-D259-45DA-8FD1-A64097CC7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0CC39-9523-42BF-A7DA-85ED05853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9DAE1CE-4773-4A9B-BA25-C20117984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BC46AC-B040-40D0-A7BE-BC6E6A07BA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78D237-867E-44BD-96B1-826ECF68A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1EBEA-B471-41FB-B4A9-A7F177E37C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235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2880-D54A-4309-ADD1-F75AA81A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C47F3DF-CC13-4A1E-93AC-6585B3C849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6A09367-753D-4F6F-9D80-C1F12C24F3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20BCFC-8647-468C-8A5B-F7CEC43895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DFBF7-0886-493B-869F-770661EA7C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79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23B777-79A7-4F54-956E-A38037D552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88448AF-2DAD-4D1C-BBF5-2F24C24B00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DDEEB57-ABA6-473A-82A4-E7533F1F6A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A4B76-3A19-4EA0-A47E-30707CA216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86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D89F-40FB-4D6A-B26D-81EB7B35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6152-9364-41A0-B979-64A8A026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484C3-7290-4228-A0A1-047A733FA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D6A755-5C8D-4600-8260-1A40A2736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F12A3B-C810-4459-868E-2E8CD8C37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32991-983F-4508-96C3-851B74F4B1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FB14E-2351-4A34-92F3-A0667DF79C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253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6DB-A36D-4DBD-9655-786F34C0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456C2-9203-4EE0-B786-63AEA7ACE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B8A1B-F796-475F-B90C-BC1E90083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EB859-0611-4239-A83D-A9379DD06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6F1A8-F41F-44A2-827A-2FFB8A448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07BF9F-07EC-4A15-8207-AC70FC2103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23750-DFE3-40AC-83A6-C0ECD5DC20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5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B889B9-668F-41CD-917B-8C08491A8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97F91F4-F8D2-48C8-BA4B-A1E1548C7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AB968ED-CCE3-4183-81B2-186899B1A88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4CC4FA7-55CD-4B40-96AF-25B60296EE4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CD04D6-F154-4108-BA4C-D728EA25EE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ABB92DD-F35D-4725-815A-86323F88B7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4.wmf"/><Relationship Id="rId7" Type="http://schemas.openxmlformats.org/officeDocument/2006/relationships/oleObject" Target="../embeddings/oleObject7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4.wmf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5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31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430F11-BC43-4B25-AD3B-CA903A54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24"/>
            <a:ext cx="9180512" cy="67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D7328CD7-EAD6-460A-BB8D-56D20C39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7848600" cy="2369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Factorial ( n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    if ( </a:t>
            </a:r>
            <a:r>
              <a:rPr lang="en-AU" altLang="en-US" sz="2800" b="1" i="1" dirty="0">
                <a:solidFill>
                  <a:srgbClr val="CC0000"/>
                </a:solidFill>
                <a:latin typeface="Arial" panose="020B0604020202020204" pitchFamily="34" charset="0"/>
              </a:rPr>
              <a:t>n</a:t>
            </a:r>
            <a:r>
              <a:rPr lang="en-AU" altLang="en-US" sz="28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sz="2800" i="1" dirty="0">
                <a:latin typeface="Arial" panose="020B0604020202020204" pitchFamily="34" charset="0"/>
              </a:rPr>
              <a:t>is less than or equal to</a:t>
            </a:r>
            <a:r>
              <a:rPr lang="en-AU" altLang="en-US" sz="28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sz="2800" b="1" i="1" dirty="0">
                <a:solidFill>
                  <a:srgbClr val="CC0000"/>
                </a:solidFill>
                <a:latin typeface="Arial" panose="020B0604020202020204" pitchFamily="34" charset="0"/>
              </a:rPr>
              <a:t>1</a:t>
            </a:r>
            <a:r>
              <a:rPr lang="en-AU" altLang="en-US" sz="2800" i="1" dirty="0">
                <a:latin typeface="Arial" panose="020B0604020202020204" pitchFamily="34" charset="0"/>
              </a:rPr>
              <a:t> 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        return </a:t>
            </a:r>
            <a:r>
              <a:rPr lang="en-AU" altLang="en-US" sz="28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endParaRPr lang="en-AU" altLang="en-US" sz="2800" i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    </a:t>
            </a: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    return n </a:t>
            </a:r>
            <a:r>
              <a:rPr lang="en-AU" altLang="en-US" sz="3600" dirty="0">
                <a:solidFill>
                  <a:schemeClr val="folHlink"/>
                </a:solidFill>
                <a:sym typeface="Symbol" panose="05050102010706020507" pitchFamily="18" charset="2"/>
              </a:rPr>
              <a:t> </a:t>
            </a: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Factorial ( n </a:t>
            </a:r>
            <a:r>
              <a:rPr lang="en-AU" altLang="en-US" sz="2800" i="1" dirty="0">
                <a:solidFill>
                  <a:schemeClr val="folHlink"/>
                </a:solidFill>
                <a:latin typeface="Courier New" panose="02070309020205020404" pitchFamily="49" charset="0"/>
              </a:rPr>
              <a:t>-</a:t>
            </a: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1 )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EBC6959-A2EB-41A9-B677-918BD6856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9D3AAF3-C4BF-49F4-9493-23BDE6A6A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828800"/>
            <a:ext cx="2438400" cy="714375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4000" i="1" dirty="0">
                <a:solidFill>
                  <a:srgbClr val="FFFF00"/>
                </a:solidFill>
              </a:rPr>
              <a:t>Base case</a:t>
            </a:r>
            <a:endParaRPr lang="en-AU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985DDB74-E1ED-489A-956E-A2DDFE9A6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id="{F9860246-169A-4A3F-9615-E43AACC92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Recursion: </a:t>
            </a:r>
            <a:r>
              <a:rPr lang="en-US" altLang="en-US" sz="2400" i="1" dirty="0"/>
              <a:t>N </a:t>
            </a:r>
            <a:r>
              <a:rPr lang="en-US" altLang="en-US" sz="2400" dirty="0"/>
              <a:t>&gt; 1</a:t>
            </a:r>
          </a:p>
        </p:txBody>
      </p:sp>
      <p:sp>
        <p:nvSpPr>
          <p:cNvPr id="181252" name="Line 4">
            <a:extLst>
              <a:ext uri="{FF2B5EF4-FFF2-40B4-BE49-F238E27FC236}">
                <a16:creationId xmlns:a16="http://schemas.microsoft.com/office/drawing/2014/main" id="{C5C0EF05-1C83-45A4-AA5F-338E28A09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1253" name="Line 5">
            <a:extLst>
              <a:ext uri="{FF2B5EF4-FFF2-40B4-BE49-F238E27FC236}">
                <a16:creationId xmlns:a16="http://schemas.microsoft.com/office/drawing/2014/main" id="{AAB26502-6A07-4BEE-8889-4A225046F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1254" name="Line 6">
            <a:extLst>
              <a:ext uri="{FF2B5EF4-FFF2-40B4-BE49-F238E27FC236}">
                <a16:creationId xmlns:a16="http://schemas.microsoft.com/office/drawing/2014/main" id="{533E3852-5CE8-4320-9F06-1A701091F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1255" name="Line 7">
            <a:extLst>
              <a:ext uri="{FF2B5EF4-FFF2-40B4-BE49-F238E27FC236}">
                <a16:creationId xmlns:a16="http://schemas.microsoft.com/office/drawing/2014/main" id="{3A95757C-2557-4153-86D7-FE6B579AF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2" name="Rectangle 8">
            <a:extLst>
              <a:ext uri="{FF2B5EF4-FFF2-40B4-BE49-F238E27FC236}">
                <a16:creationId xmlns:a16="http://schemas.microsoft.com/office/drawing/2014/main" id="{28CB3D18-2EEC-4DF6-B1B7-BC6BBBDD3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81257" name="Text Box 9">
            <a:extLst>
              <a:ext uri="{FF2B5EF4-FFF2-40B4-BE49-F238E27FC236}">
                <a16:creationId xmlns:a16="http://schemas.microsoft.com/office/drawing/2014/main" id="{F78D4719-3FF4-474A-9FC8-3D1AD41C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81258" name="Text Box 10">
            <a:extLst>
              <a:ext uri="{FF2B5EF4-FFF2-40B4-BE49-F238E27FC236}">
                <a16:creationId xmlns:a16="http://schemas.microsoft.com/office/drawing/2014/main" id="{68CC40F4-6DB5-4FDA-9E3B-597F13A6E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81259" name="Text Box 11">
            <a:extLst>
              <a:ext uri="{FF2B5EF4-FFF2-40B4-BE49-F238E27FC236}">
                <a16:creationId xmlns:a16="http://schemas.microsoft.com/office/drawing/2014/main" id="{D154DCBB-B95D-43A7-89AF-158069EEE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137723D8-378B-4729-AD59-AAAB5D626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86400"/>
            <a:ext cx="12954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08339024-BF12-4776-B86E-13C1C75D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81600"/>
            <a:ext cx="9906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278" name="Rectangle 14">
            <a:extLst>
              <a:ext uri="{FF2B5EF4-FFF2-40B4-BE49-F238E27FC236}">
                <a16:creationId xmlns:a16="http://schemas.microsoft.com/office/drawing/2014/main" id="{EF96C388-9562-44B2-A1ED-094E8F8BD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76800"/>
            <a:ext cx="6858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279" name="Rectangle 15">
            <a:extLst>
              <a:ext uri="{FF2B5EF4-FFF2-40B4-BE49-F238E27FC236}">
                <a16:creationId xmlns:a16="http://schemas.microsoft.com/office/drawing/2014/main" id="{61FDD23C-CC74-44FA-A77C-60BD6B03A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280" name="AutoShape 16">
            <a:extLst>
              <a:ext uri="{FF2B5EF4-FFF2-40B4-BE49-F238E27FC236}">
                <a16:creationId xmlns:a16="http://schemas.microsoft.com/office/drawing/2014/main" id="{9766115A-B4F1-46F1-B614-4AD2EEB2B267}"/>
              </a:ext>
            </a:extLst>
          </p:cNvPr>
          <p:cNvSpPr>
            <a:spLocks/>
          </p:cNvSpPr>
          <p:nvPr/>
        </p:nvSpPr>
        <p:spPr bwMode="auto">
          <a:xfrm rot="-5400000">
            <a:off x="4495800" y="762000"/>
            <a:ext cx="381000" cy="3886200"/>
          </a:xfrm>
          <a:prstGeom prst="rightBracket">
            <a:avLst>
              <a:gd name="adj" fmla="val 85000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8A0E7842-1E98-4C23-90AA-49671F9F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Largest disc: Peg 1 </a:t>
            </a:r>
            <a:r>
              <a:rPr lang="en-US" altLang="en-US" sz="2400" dirty="0">
                <a:sym typeface="Courier New" panose="02070309020205020404" pitchFamily="49" charset="0"/>
              </a:rPr>
              <a:t>--&gt; Peg 3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build="p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5F31E94-F5E7-4BC4-BC74-D93A2EFD7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2275" name="Text Box 3">
            <a:extLst>
              <a:ext uri="{FF2B5EF4-FFF2-40B4-BE49-F238E27FC236}">
                <a16:creationId xmlns:a16="http://schemas.microsoft.com/office/drawing/2014/main" id="{8E61B703-9B35-4C2D-98DD-2E7397CE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Recursion: </a:t>
            </a:r>
            <a:r>
              <a:rPr lang="en-US" altLang="en-US" sz="2400" i="1" dirty="0"/>
              <a:t>N </a:t>
            </a:r>
            <a:r>
              <a:rPr lang="en-US" altLang="en-US" sz="2400" dirty="0"/>
              <a:t>&gt; 1</a:t>
            </a:r>
          </a:p>
        </p:txBody>
      </p:sp>
      <p:sp>
        <p:nvSpPr>
          <p:cNvPr id="182276" name="Line 4">
            <a:extLst>
              <a:ext uri="{FF2B5EF4-FFF2-40B4-BE49-F238E27FC236}">
                <a16:creationId xmlns:a16="http://schemas.microsoft.com/office/drawing/2014/main" id="{6B03E264-F673-44C6-8988-747DC18B3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2277" name="Line 5">
            <a:extLst>
              <a:ext uri="{FF2B5EF4-FFF2-40B4-BE49-F238E27FC236}">
                <a16:creationId xmlns:a16="http://schemas.microsoft.com/office/drawing/2014/main" id="{BF30E00E-B0EB-4817-AA23-CC0944335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2278" name="Line 6">
            <a:extLst>
              <a:ext uri="{FF2B5EF4-FFF2-40B4-BE49-F238E27FC236}">
                <a16:creationId xmlns:a16="http://schemas.microsoft.com/office/drawing/2014/main" id="{635241D0-9A9F-425D-AE02-A382E5F3C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2279" name="Line 7">
            <a:extLst>
              <a:ext uri="{FF2B5EF4-FFF2-40B4-BE49-F238E27FC236}">
                <a16:creationId xmlns:a16="http://schemas.microsoft.com/office/drawing/2014/main" id="{DF8AA420-2326-48F0-8D71-D7199F514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2280" name="Text Box 8">
            <a:extLst>
              <a:ext uri="{FF2B5EF4-FFF2-40B4-BE49-F238E27FC236}">
                <a16:creationId xmlns:a16="http://schemas.microsoft.com/office/drawing/2014/main" id="{A0B1F44B-B680-4C82-9C95-7A515A430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82281" name="Text Box 9">
            <a:extLst>
              <a:ext uri="{FF2B5EF4-FFF2-40B4-BE49-F238E27FC236}">
                <a16:creationId xmlns:a16="http://schemas.microsoft.com/office/drawing/2014/main" id="{9082E1C7-B2FC-4CC5-BC91-FFD595950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82282" name="Text Box 10">
            <a:extLst>
              <a:ext uri="{FF2B5EF4-FFF2-40B4-BE49-F238E27FC236}">
                <a16:creationId xmlns:a16="http://schemas.microsoft.com/office/drawing/2014/main" id="{2649E835-AF7A-4DD4-ADA5-1B6307BC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182283" name="Text Box 11">
            <a:extLst>
              <a:ext uri="{FF2B5EF4-FFF2-40B4-BE49-F238E27FC236}">
                <a16:creationId xmlns:a16="http://schemas.microsoft.com/office/drawing/2014/main" id="{1BEA8B6A-7434-4C4A-B593-99BD8DD9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Largest disc: Peg 1 </a:t>
            </a:r>
            <a:r>
              <a:rPr lang="en-US" altLang="en-US" sz="2400" dirty="0">
                <a:sym typeface="Courier New" panose="02070309020205020404" pitchFamily="49" charset="0"/>
              </a:rPr>
              <a:t>--&gt; Peg 3</a:t>
            </a:r>
            <a:endParaRPr lang="en-US" altLang="en-US" sz="2400" dirty="0"/>
          </a:p>
        </p:txBody>
      </p:sp>
      <p:sp>
        <p:nvSpPr>
          <p:cNvPr id="182284" name="AutoShape 12">
            <a:extLst>
              <a:ext uri="{FF2B5EF4-FFF2-40B4-BE49-F238E27FC236}">
                <a16:creationId xmlns:a16="http://schemas.microsoft.com/office/drawing/2014/main" id="{B3128E43-CA22-4EE2-904A-8FC0FE9189CF}"/>
              </a:ext>
            </a:extLst>
          </p:cNvPr>
          <p:cNvSpPr>
            <a:spLocks/>
          </p:cNvSpPr>
          <p:nvPr/>
        </p:nvSpPr>
        <p:spPr bwMode="auto">
          <a:xfrm rot="-5400000">
            <a:off x="4495800" y="762000"/>
            <a:ext cx="381000" cy="3886200"/>
          </a:xfrm>
          <a:prstGeom prst="rightBracket">
            <a:avLst>
              <a:gd name="adj" fmla="val 85000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6630FB18-3F53-4B0B-A70B-5A14F6C44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86400"/>
            <a:ext cx="12954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0442627F-A449-4A7F-B1E7-978D5F7F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81600"/>
            <a:ext cx="9906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B4B4302E-CD5F-4DAC-BEAB-50AF63591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76800"/>
            <a:ext cx="6858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3D45282D-E05C-4B25-8D88-D494DD1E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42149F37-3D83-4467-83D0-F56105FD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D55320E5-CDDA-4D74-9805-5C73799A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id="{39FAB98C-BBCD-4DC3-B0AE-47078D088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Recursion: </a:t>
            </a:r>
            <a:r>
              <a:rPr lang="en-US" altLang="en-US" sz="2400" i="1" dirty="0"/>
              <a:t>N </a:t>
            </a:r>
            <a:r>
              <a:rPr lang="en-US" altLang="en-US" sz="2400" dirty="0"/>
              <a:t>&gt; 1</a:t>
            </a:r>
          </a:p>
        </p:txBody>
      </p:sp>
      <p:sp>
        <p:nvSpPr>
          <p:cNvPr id="183300" name="Line 4">
            <a:extLst>
              <a:ext uri="{FF2B5EF4-FFF2-40B4-BE49-F238E27FC236}">
                <a16:creationId xmlns:a16="http://schemas.microsoft.com/office/drawing/2014/main" id="{43A37EC5-26CC-417F-8494-1DE30FD4B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1" name="Line 5">
            <a:extLst>
              <a:ext uri="{FF2B5EF4-FFF2-40B4-BE49-F238E27FC236}">
                <a16:creationId xmlns:a16="http://schemas.microsoft.com/office/drawing/2014/main" id="{9E110E91-2202-4501-8EDB-056825415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2" name="Line 6">
            <a:extLst>
              <a:ext uri="{FF2B5EF4-FFF2-40B4-BE49-F238E27FC236}">
                <a16:creationId xmlns:a16="http://schemas.microsoft.com/office/drawing/2014/main" id="{96176AAF-B073-476D-9EA4-E2A692EE6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3" name="Line 7">
            <a:extLst>
              <a:ext uri="{FF2B5EF4-FFF2-40B4-BE49-F238E27FC236}">
                <a16:creationId xmlns:a16="http://schemas.microsoft.com/office/drawing/2014/main" id="{D0744F15-F02A-4F47-A6D2-896DDCB13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4" name="Text Box 8">
            <a:extLst>
              <a:ext uri="{FF2B5EF4-FFF2-40B4-BE49-F238E27FC236}">
                <a16:creationId xmlns:a16="http://schemas.microsoft.com/office/drawing/2014/main" id="{068EBC6B-B6B2-4FE2-AD49-8EA24C84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83305" name="Text Box 9">
            <a:extLst>
              <a:ext uri="{FF2B5EF4-FFF2-40B4-BE49-F238E27FC236}">
                <a16:creationId xmlns:a16="http://schemas.microsoft.com/office/drawing/2014/main" id="{78440EA9-C607-4604-BCFF-C90ADC12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83306" name="Text Box 10">
            <a:extLst>
              <a:ext uri="{FF2B5EF4-FFF2-40B4-BE49-F238E27FC236}">
                <a16:creationId xmlns:a16="http://schemas.microsoft.com/office/drawing/2014/main" id="{B545D0B3-DC26-4930-9725-67EE2370A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FFFE5CAC-4E7B-46E5-A58C-E635C3E9C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86400"/>
            <a:ext cx="12954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F6FD98CC-7B18-43B4-9CDE-20CF63B3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81600"/>
            <a:ext cx="9906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97B21A8D-F052-46D8-824E-843C33B2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76800"/>
            <a:ext cx="6858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05A61178-178F-40A6-A8BB-C26A63B0F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D582EBDA-FBF0-461D-A90E-27F05402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3328" name="AutoShape 16">
            <a:extLst>
              <a:ext uri="{FF2B5EF4-FFF2-40B4-BE49-F238E27FC236}">
                <a16:creationId xmlns:a16="http://schemas.microsoft.com/office/drawing/2014/main" id="{9605B6A6-C963-4FB6-8F51-5EFB8E4D187F}"/>
              </a:ext>
            </a:extLst>
          </p:cNvPr>
          <p:cNvSpPr>
            <a:spLocks/>
          </p:cNvSpPr>
          <p:nvPr/>
        </p:nvSpPr>
        <p:spPr bwMode="auto">
          <a:xfrm rot="-5400000">
            <a:off x="5562600" y="1828800"/>
            <a:ext cx="381000" cy="1752600"/>
          </a:xfrm>
          <a:prstGeom prst="rightBracket">
            <a:avLst>
              <a:gd name="adj" fmla="val 38333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D30ECE80-4F88-412E-BECF-FB35B019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Top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discs: Peg 2 </a:t>
            </a:r>
            <a:r>
              <a:rPr lang="en-US" altLang="en-US" sz="2400" dirty="0">
                <a:sym typeface="Courier New" panose="02070309020205020404" pitchFamily="49" charset="0"/>
              </a:rPr>
              <a:t>--&gt; Peg 3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9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C2CB7CEE-457D-44AA-9872-4B81B1430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788F8588-3B1B-44E4-A1FE-DCBEF06BD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Recursion: </a:t>
            </a:r>
            <a:r>
              <a:rPr lang="en-US" altLang="en-US" sz="2400" i="1" dirty="0"/>
              <a:t>N </a:t>
            </a:r>
            <a:r>
              <a:rPr lang="en-US" altLang="en-US" sz="2400" dirty="0"/>
              <a:t>&gt; 1</a:t>
            </a:r>
          </a:p>
        </p:txBody>
      </p:sp>
      <p:sp>
        <p:nvSpPr>
          <p:cNvPr id="184324" name="Line 4">
            <a:extLst>
              <a:ext uri="{FF2B5EF4-FFF2-40B4-BE49-F238E27FC236}">
                <a16:creationId xmlns:a16="http://schemas.microsoft.com/office/drawing/2014/main" id="{84BEE7C5-35EE-4A1A-AB4A-BCEBD78D5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25" name="Line 5">
            <a:extLst>
              <a:ext uri="{FF2B5EF4-FFF2-40B4-BE49-F238E27FC236}">
                <a16:creationId xmlns:a16="http://schemas.microsoft.com/office/drawing/2014/main" id="{4AE9F795-A847-4AC9-9BF4-DEBE860E1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26" name="Line 6">
            <a:extLst>
              <a:ext uri="{FF2B5EF4-FFF2-40B4-BE49-F238E27FC236}">
                <a16:creationId xmlns:a16="http://schemas.microsoft.com/office/drawing/2014/main" id="{72AED76C-9F27-4451-A6A9-3A5C39363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27" name="Line 7">
            <a:extLst>
              <a:ext uri="{FF2B5EF4-FFF2-40B4-BE49-F238E27FC236}">
                <a16:creationId xmlns:a16="http://schemas.microsoft.com/office/drawing/2014/main" id="{3987F788-47AA-455B-8941-FCF25C826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328" name="Text Box 8">
            <a:extLst>
              <a:ext uri="{FF2B5EF4-FFF2-40B4-BE49-F238E27FC236}">
                <a16:creationId xmlns:a16="http://schemas.microsoft.com/office/drawing/2014/main" id="{F7CC961F-2D10-4F5B-A817-A2B6DBF8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84329" name="Text Box 9">
            <a:extLst>
              <a:ext uri="{FF2B5EF4-FFF2-40B4-BE49-F238E27FC236}">
                <a16:creationId xmlns:a16="http://schemas.microsoft.com/office/drawing/2014/main" id="{A9BB3EC8-C49C-472D-BB7F-13891CF9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84330" name="Text Box 10">
            <a:extLst>
              <a:ext uri="{FF2B5EF4-FFF2-40B4-BE49-F238E27FC236}">
                <a16:creationId xmlns:a16="http://schemas.microsoft.com/office/drawing/2014/main" id="{097E4DA9-28EA-4309-891F-D1B30DAB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184331" name="Text Box 11">
            <a:extLst>
              <a:ext uri="{FF2B5EF4-FFF2-40B4-BE49-F238E27FC236}">
                <a16:creationId xmlns:a16="http://schemas.microsoft.com/office/drawing/2014/main" id="{080B9BDB-64F3-4C17-BBB2-5679B4797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Top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discs: Peg 2 </a:t>
            </a:r>
            <a:r>
              <a:rPr lang="en-US" altLang="en-US" sz="2400" dirty="0">
                <a:sym typeface="Courier New" panose="02070309020205020404" pitchFamily="49" charset="0"/>
              </a:rPr>
              <a:t>--&gt; Peg 3</a:t>
            </a:r>
            <a:endParaRPr lang="en-US" altLang="en-US" sz="2400" dirty="0"/>
          </a:p>
        </p:txBody>
      </p:sp>
      <p:sp>
        <p:nvSpPr>
          <p:cNvPr id="184332" name="AutoShape 12">
            <a:extLst>
              <a:ext uri="{FF2B5EF4-FFF2-40B4-BE49-F238E27FC236}">
                <a16:creationId xmlns:a16="http://schemas.microsoft.com/office/drawing/2014/main" id="{7C60551C-ABDC-441D-8F48-4DBD59975A1D}"/>
              </a:ext>
            </a:extLst>
          </p:cNvPr>
          <p:cNvSpPr>
            <a:spLocks/>
          </p:cNvSpPr>
          <p:nvPr/>
        </p:nvSpPr>
        <p:spPr bwMode="auto">
          <a:xfrm rot="-5400000">
            <a:off x="5562600" y="1828800"/>
            <a:ext cx="381000" cy="1752600"/>
          </a:xfrm>
          <a:prstGeom prst="rightBracket">
            <a:avLst>
              <a:gd name="adj" fmla="val 38333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8AE36C5B-A0FD-4D76-92FD-11AF9406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E2E85302-C4C1-45FA-93B3-0A9980237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81600"/>
            <a:ext cx="12954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3AE97C33-CC6B-4AF3-B02B-C296AB0C7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9906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4352" name="Rectangle 16">
            <a:extLst>
              <a:ext uri="{FF2B5EF4-FFF2-40B4-BE49-F238E27FC236}">
                <a16:creationId xmlns:a16="http://schemas.microsoft.com/office/drawing/2014/main" id="{CD2D60DB-00F3-4C05-A2EB-0D6B4FE27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0"/>
            <a:ext cx="6858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4353" name="Rectangle 17">
            <a:extLst>
              <a:ext uri="{FF2B5EF4-FFF2-40B4-BE49-F238E27FC236}">
                <a16:creationId xmlns:a16="http://schemas.microsoft.com/office/drawing/2014/main" id="{F2FDA864-EF2B-423E-B738-1D0704245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381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181ACF5A-8220-4DB6-BC5B-4BC751C22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5347" name="Text Box 3">
            <a:extLst>
              <a:ext uri="{FF2B5EF4-FFF2-40B4-BE49-F238E27FC236}">
                <a16:creationId xmlns:a16="http://schemas.microsoft.com/office/drawing/2014/main" id="{6CDA531E-6270-4920-B093-556D2FBDC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Recursion: </a:t>
            </a:r>
            <a:r>
              <a:rPr lang="en-US" altLang="en-US" sz="2400" i="1" dirty="0"/>
              <a:t>N </a:t>
            </a:r>
            <a:r>
              <a:rPr lang="en-US" altLang="en-US" sz="2400" dirty="0"/>
              <a:t>&gt; 1</a:t>
            </a:r>
          </a:p>
        </p:txBody>
      </p:sp>
      <p:sp>
        <p:nvSpPr>
          <p:cNvPr id="185348" name="Line 4">
            <a:extLst>
              <a:ext uri="{FF2B5EF4-FFF2-40B4-BE49-F238E27FC236}">
                <a16:creationId xmlns:a16="http://schemas.microsoft.com/office/drawing/2014/main" id="{04C53836-C006-4D64-A203-1120996F23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349" name="Line 5">
            <a:extLst>
              <a:ext uri="{FF2B5EF4-FFF2-40B4-BE49-F238E27FC236}">
                <a16:creationId xmlns:a16="http://schemas.microsoft.com/office/drawing/2014/main" id="{05B01D84-2363-4F4A-8ACC-589C795F4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350" name="Line 6">
            <a:extLst>
              <a:ext uri="{FF2B5EF4-FFF2-40B4-BE49-F238E27FC236}">
                <a16:creationId xmlns:a16="http://schemas.microsoft.com/office/drawing/2014/main" id="{FA992B63-5B79-4D67-B823-1986BC4DE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351" name="Line 7">
            <a:extLst>
              <a:ext uri="{FF2B5EF4-FFF2-40B4-BE49-F238E27FC236}">
                <a16:creationId xmlns:a16="http://schemas.microsoft.com/office/drawing/2014/main" id="{106177EB-E622-4CF1-B1C2-808E0556B1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5352" name="Text Box 8">
            <a:extLst>
              <a:ext uri="{FF2B5EF4-FFF2-40B4-BE49-F238E27FC236}">
                <a16:creationId xmlns:a16="http://schemas.microsoft.com/office/drawing/2014/main" id="{909B8BE4-F12E-4398-A630-0A298479F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85353" name="Text Box 9">
            <a:extLst>
              <a:ext uri="{FF2B5EF4-FFF2-40B4-BE49-F238E27FC236}">
                <a16:creationId xmlns:a16="http://schemas.microsoft.com/office/drawing/2014/main" id="{694999E3-28FC-4416-8D4C-D7D95154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85354" name="Text Box 10">
            <a:extLst>
              <a:ext uri="{FF2B5EF4-FFF2-40B4-BE49-F238E27FC236}">
                <a16:creationId xmlns:a16="http://schemas.microsoft.com/office/drawing/2014/main" id="{CF960CB2-E255-4F53-A94C-EB4E5378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C9A597D0-0C3F-4937-9BEF-3C236E5BC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8A343874-2888-4DBA-AED3-DF8431718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81600"/>
            <a:ext cx="12954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01673A1A-A02A-460C-8736-A5B2E2EEC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876800"/>
            <a:ext cx="9906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A200D9C7-C922-4B0F-AE86-930BD36B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572000"/>
            <a:ext cx="6858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A7BC6A71-DF84-4AB8-9F65-03AD912FE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67200"/>
            <a:ext cx="381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28016" name="AutoShape 16">
            <a:extLst>
              <a:ext uri="{FF2B5EF4-FFF2-40B4-BE49-F238E27FC236}">
                <a16:creationId xmlns:a16="http://schemas.microsoft.com/office/drawing/2014/main" id="{7E70201A-BE34-424E-9975-9BB8AD88C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00200"/>
            <a:ext cx="3276600" cy="914400"/>
          </a:xfrm>
          <a:prstGeom prst="wedgeRectCallout">
            <a:avLst>
              <a:gd name="adj1" fmla="val -57847"/>
              <a:gd name="adj2" fmla="val 164065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b="1" i="1" dirty="0">
                <a:solidFill>
                  <a:schemeClr val="bg1"/>
                </a:solidFill>
                <a:latin typeface="+mj-lt"/>
              </a:rPr>
              <a:t>Acted as </a:t>
            </a:r>
            <a:r>
              <a:rPr lang="en-US" altLang="en-US" b="1" i="1" dirty="0">
                <a:solidFill>
                  <a:srgbClr val="FFFF99"/>
                </a:solidFill>
                <a:latin typeface="+mj-lt"/>
              </a:rPr>
              <a:t>temporary holding peg</a:t>
            </a:r>
            <a:r>
              <a:rPr lang="en-US" altLang="en-US" b="1" i="1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5F14E297-6E16-45C1-8051-AD136C5BC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B4B11C-CCA9-456E-85F2-3605D6AFF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Q: But how do you move those </a:t>
            </a:r>
            <a:r>
              <a:rPr lang="en-US" altLang="en-US" sz="2800" i="1" dirty="0"/>
              <a:t>N</a:t>
            </a:r>
            <a:r>
              <a:rPr lang="en-US" altLang="en-US" sz="2800" dirty="0"/>
              <a:t>-1 discs from Peg 1 to the temporary holding peg?</a:t>
            </a:r>
          </a:p>
          <a:p>
            <a:pPr eaLnBrk="1" hangingPunct="1"/>
            <a:r>
              <a:rPr lang="en-US" altLang="en-US" sz="2800" dirty="0"/>
              <a:t>A: Recursively, of course!</a:t>
            </a:r>
          </a:p>
          <a:p>
            <a:pPr lvl="1" eaLnBrk="1" hangingPunct="1"/>
            <a:r>
              <a:rPr lang="en-US" altLang="en-US" sz="2400" dirty="0"/>
              <a:t>E.g., “move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discs from Peg 1 to Peg 2 using Peg 3 as temporarily holding area,” and so on.</a:t>
            </a:r>
          </a:p>
          <a:p>
            <a:pPr eaLnBrk="1" hangingPunct="1"/>
            <a:r>
              <a:rPr lang="en-US" altLang="en-US" sz="2800" dirty="0"/>
              <a:t>Denote: </a:t>
            </a:r>
          </a:p>
          <a:p>
            <a:pPr lvl="1" eaLnBrk="1" hangingPunct="1"/>
            <a:r>
              <a:rPr lang="en-US" altLang="en-US" sz="2400" i="1" dirty="0"/>
              <a:t>fromPeg</a:t>
            </a:r>
            <a:r>
              <a:rPr lang="en-US" altLang="en-US" sz="2400" dirty="0"/>
              <a:t>, </a:t>
            </a:r>
            <a:r>
              <a:rPr lang="en-US" altLang="en-US" sz="2400" i="1" dirty="0"/>
              <a:t>toPeg</a:t>
            </a:r>
            <a:endParaRPr lang="en-US" altLang="en-US" sz="2400" dirty="0"/>
          </a:p>
          <a:p>
            <a:pPr lvl="1" eaLnBrk="1" hangingPunct="1"/>
            <a:r>
              <a:rPr lang="en-US" altLang="en-US" sz="2400" dirty="0"/>
              <a:t>Temporary holding peg: </a:t>
            </a:r>
            <a:r>
              <a:rPr lang="en-US" altLang="en-US" sz="2400" i="1" dirty="0"/>
              <a:t>otherPeg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D0D4FCDA-69AD-451D-9FD6-A0BC906E7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6C429135-97C4-4098-BF7F-B69607EE7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23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procedure ToH ( numDiscs, </a:t>
            </a:r>
            <a:r>
              <a:rPr lang="en-AU" altLang="en-US" sz="2400" i="1" dirty="0"/>
              <a:t>fromPeg</a:t>
            </a:r>
            <a:r>
              <a:rPr lang="en-AU" altLang="en-US" sz="2400" dirty="0"/>
              <a:t>, </a:t>
            </a:r>
            <a:r>
              <a:rPr lang="en-AU" altLang="en-US" sz="2400" i="1" dirty="0"/>
              <a:t>toPeg</a:t>
            </a:r>
            <a:r>
              <a:rPr lang="en-AU" altLang="en-US" sz="2400" dirty="0"/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if ( numDiscs is 1 )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output </a:t>
            </a:r>
            <a:r>
              <a:rPr lang="en-AU" altLang="en-US" sz="2400" i="1" dirty="0"/>
              <a:t>fromPeg</a:t>
            </a:r>
            <a:r>
              <a:rPr lang="en-AU" altLang="en-US" sz="2400" dirty="0"/>
              <a:t>, “-&gt;”, </a:t>
            </a:r>
            <a:r>
              <a:rPr lang="en-AU" altLang="en-US" sz="2400" i="1" dirty="0"/>
              <a:t>toPeg</a:t>
            </a:r>
            <a:endParaRPr lang="en-AU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</a:t>
            </a:r>
            <a:r>
              <a:rPr lang="en-AU" altLang="en-US" sz="2400" i="1" dirty="0">
                <a:solidFill>
                  <a:schemeClr val="folHlink"/>
                </a:solidFill>
              </a:rPr>
              <a:t>otherPeg</a:t>
            </a:r>
            <a:r>
              <a:rPr lang="en-AU" altLang="en-US" sz="2400" dirty="0">
                <a:solidFill>
                  <a:schemeClr val="folHlink"/>
                </a:solidFill>
              </a:rPr>
              <a:t> = </a:t>
            </a:r>
            <a:r>
              <a:rPr lang="en-AU" altLang="en-US" sz="1800" i="1" dirty="0">
                <a:solidFill>
                  <a:schemeClr val="folHlink"/>
                </a:solidFill>
              </a:rPr>
              <a:t>/* determine otherPeg */</a:t>
            </a:r>
            <a:endParaRPr lang="en-AU" altLang="en-US" sz="24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ToH ( numDiscs - 1, </a:t>
            </a:r>
            <a:r>
              <a:rPr lang="en-AU" altLang="en-US" sz="2400" i="1" dirty="0">
                <a:solidFill>
                  <a:schemeClr val="folHlink"/>
                </a:solidFill>
              </a:rPr>
              <a:t>fromPeg</a:t>
            </a:r>
            <a:r>
              <a:rPr lang="en-AU" altLang="en-US" sz="2400" dirty="0">
                <a:solidFill>
                  <a:schemeClr val="folHlink"/>
                </a:solidFill>
              </a:rPr>
              <a:t>, </a:t>
            </a:r>
            <a:r>
              <a:rPr lang="en-AU" altLang="en-US" sz="2400" i="1" dirty="0">
                <a:solidFill>
                  <a:schemeClr val="folHlink"/>
                </a:solidFill>
              </a:rPr>
              <a:t>otherPeg </a:t>
            </a:r>
            <a:r>
              <a:rPr lang="en-AU" altLang="en-US" sz="2400" dirty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output fromPeg, “-&gt;”, toPeg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ToH ( numDiscs - 1, </a:t>
            </a:r>
            <a:r>
              <a:rPr lang="en-AU" altLang="en-US" sz="2400" i="1" dirty="0">
                <a:solidFill>
                  <a:schemeClr val="folHlink"/>
                </a:solidFill>
              </a:rPr>
              <a:t>otherPeg</a:t>
            </a:r>
            <a:r>
              <a:rPr lang="en-AU" altLang="en-US" sz="2400" dirty="0">
                <a:solidFill>
                  <a:schemeClr val="folHlink"/>
                </a:solidFill>
              </a:rPr>
              <a:t>, </a:t>
            </a:r>
            <a:r>
              <a:rPr lang="en-AU" altLang="en-US" sz="2400" i="1" dirty="0">
                <a:solidFill>
                  <a:schemeClr val="folHlink"/>
                </a:solidFill>
              </a:rPr>
              <a:t>toPeg </a:t>
            </a:r>
            <a:r>
              <a:rPr lang="en-AU" altLang="en-US" sz="2400" dirty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</p:txBody>
      </p:sp>
      <p:sp>
        <p:nvSpPr>
          <p:cNvPr id="187396" name="Text Box 4">
            <a:extLst>
              <a:ext uri="{FF2B5EF4-FFF2-40B4-BE49-F238E27FC236}">
                <a16:creationId xmlns:a16="http://schemas.microsoft.com/office/drawing/2014/main" id="{8AF93370-43F5-4778-BA11-265B4F3B4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562600"/>
            <a:ext cx="2438400" cy="714375"/>
          </a:xfrm>
          <a:prstGeom prst="rect">
            <a:avLst/>
          </a:prstGeom>
          <a:solidFill>
            <a:srgbClr val="0000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4000" i="1" dirty="0">
                <a:solidFill>
                  <a:srgbClr val="FFFF00"/>
                </a:solidFill>
              </a:rPr>
              <a:t>Base case</a:t>
            </a:r>
            <a:endParaRPr lang="en-AU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33CCF875-8D5C-4E7D-84AC-FE73ACAB1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4F44944B-0273-40D6-B087-5F42D27E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23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procedure </a:t>
            </a:r>
            <a:r>
              <a:rPr lang="en-AU" altLang="en-US" sz="2400" b="1" dirty="0"/>
              <a:t>ToH</a:t>
            </a:r>
            <a:r>
              <a:rPr lang="en-AU" altLang="en-US" sz="2400" dirty="0"/>
              <a:t> ( numDiscs, </a:t>
            </a:r>
            <a:r>
              <a:rPr lang="en-AU" altLang="en-US" sz="2400" i="1" dirty="0"/>
              <a:t>fromPeg</a:t>
            </a:r>
            <a:r>
              <a:rPr lang="en-AU" altLang="en-US" sz="2400" dirty="0"/>
              <a:t>, </a:t>
            </a:r>
            <a:r>
              <a:rPr lang="en-AU" altLang="en-US" sz="2400" i="1" dirty="0"/>
              <a:t>toPeg</a:t>
            </a:r>
            <a:r>
              <a:rPr lang="en-AU" altLang="en-US" sz="2400" dirty="0"/>
              <a:t>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  <a:r>
              <a:rPr lang="en-AU" altLang="en-US" sz="2400" dirty="0">
                <a:solidFill>
                  <a:schemeClr val="folHlink"/>
                </a:solidFill>
              </a:rPr>
              <a:t>if ( numDiscs is 1 )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output </a:t>
            </a:r>
            <a:r>
              <a:rPr lang="en-AU" altLang="en-US" sz="2400" i="1" dirty="0">
                <a:solidFill>
                  <a:schemeClr val="folHlink"/>
                </a:solidFill>
              </a:rPr>
              <a:t>fromPeg</a:t>
            </a:r>
            <a:r>
              <a:rPr lang="en-AU" altLang="en-US" sz="2400" dirty="0">
                <a:solidFill>
                  <a:schemeClr val="folHlink"/>
                </a:solidFill>
              </a:rPr>
              <a:t>, “</a:t>
            </a:r>
            <a:r>
              <a:rPr lang="en-AU" altLang="en-US" sz="2400" b="1" dirty="0">
                <a:solidFill>
                  <a:schemeClr val="folHlink"/>
                </a:solidFill>
              </a:rPr>
              <a:t>-&gt;</a:t>
            </a:r>
            <a:r>
              <a:rPr lang="en-AU" altLang="en-US" sz="2400" dirty="0">
                <a:solidFill>
                  <a:schemeClr val="folHlink"/>
                </a:solidFill>
              </a:rPr>
              <a:t>”, </a:t>
            </a:r>
            <a:r>
              <a:rPr lang="en-AU" altLang="en-US" sz="2400" i="1" dirty="0">
                <a:solidFill>
                  <a:schemeClr val="folHlink"/>
                </a:solidFill>
              </a:rPr>
              <a:t>toPeg</a:t>
            </a:r>
            <a:endParaRPr lang="en-AU" altLang="en-US" sz="24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</a:t>
            </a:r>
            <a:r>
              <a:rPr lang="en-AU" altLang="en-US" sz="2400" i="1" dirty="0">
                <a:solidFill>
                  <a:schemeClr val="accent2"/>
                </a:solidFill>
              </a:rPr>
              <a:t>otherPeg</a:t>
            </a:r>
            <a:r>
              <a:rPr lang="en-AU" altLang="en-US" sz="2400" dirty="0">
                <a:solidFill>
                  <a:schemeClr val="accent2"/>
                </a:solidFill>
              </a:rPr>
              <a:t> = </a:t>
            </a:r>
            <a:r>
              <a:rPr lang="en-AU" altLang="en-US" sz="1800" i="1" dirty="0">
                <a:solidFill>
                  <a:schemeClr val="accent2"/>
                </a:solidFill>
              </a:rPr>
              <a:t>/* determine temporary holding peg here */</a:t>
            </a:r>
            <a:endParaRPr lang="en-AU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</a:t>
            </a:r>
            <a:r>
              <a:rPr lang="en-AU" altLang="en-US" sz="2400" b="1" dirty="0"/>
              <a:t>ToH </a:t>
            </a:r>
            <a:r>
              <a:rPr lang="en-AU" altLang="en-US" sz="2400" dirty="0"/>
              <a:t>( numDiscs - 1, </a:t>
            </a:r>
            <a:r>
              <a:rPr lang="en-AU" altLang="en-US" sz="2400" i="1" dirty="0"/>
              <a:t>fromPeg</a:t>
            </a:r>
            <a:r>
              <a:rPr lang="en-AU" altLang="en-US" sz="2400" dirty="0"/>
              <a:t>, </a:t>
            </a:r>
            <a:r>
              <a:rPr lang="en-AU" altLang="en-US" sz="2400" i="1" dirty="0">
                <a:solidFill>
                  <a:schemeClr val="accent2"/>
                </a:solidFill>
              </a:rPr>
              <a:t>otherPeg </a:t>
            </a:r>
            <a:r>
              <a:rPr lang="en-AU" altLang="en-US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output </a:t>
            </a:r>
            <a:r>
              <a:rPr lang="en-AU" altLang="en-US" sz="2400" i="1" dirty="0"/>
              <a:t>fromPeg</a:t>
            </a:r>
            <a:r>
              <a:rPr lang="en-AU" altLang="en-US" sz="2400" dirty="0"/>
              <a:t>, “</a:t>
            </a:r>
            <a:r>
              <a:rPr lang="en-AU" altLang="en-US" sz="2400" b="1" dirty="0"/>
              <a:t>-&gt;</a:t>
            </a:r>
            <a:r>
              <a:rPr lang="en-AU" altLang="en-US" sz="2400" dirty="0"/>
              <a:t>”, </a:t>
            </a:r>
            <a:r>
              <a:rPr lang="en-AU" altLang="en-US" sz="2400" i="1" dirty="0"/>
              <a:t>toPeg</a:t>
            </a:r>
            <a:endParaRPr lang="en-AU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</a:t>
            </a:r>
            <a:r>
              <a:rPr lang="en-AU" altLang="en-US" sz="2400" b="1" dirty="0"/>
              <a:t>ToH </a:t>
            </a:r>
            <a:r>
              <a:rPr lang="en-AU" altLang="en-US" sz="2400" dirty="0"/>
              <a:t>( numDiscs - 1, </a:t>
            </a:r>
            <a:r>
              <a:rPr lang="en-AU" altLang="en-US" sz="2400" i="1" dirty="0">
                <a:solidFill>
                  <a:schemeClr val="accent2"/>
                </a:solidFill>
              </a:rPr>
              <a:t>otherPeg</a:t>
            </a:r>
            <a:r>
              <a:rPr lang="en-AU" altLang="en-US" sz="2400" dirty="0"/>
              <a:t>, </a:t>
            </a:r>
            <a:r>
              <a:rPr lang="en-AU" altLang="en-US" sz="2400" i="1" dirty="0"/>
              <a:t>toPeg </a:t>
            </a:r>
            <a:r>
              <a:rPr lang="en-AU" altLang="en-US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</p:txBody>
      </p:sp>
      <p:sp>
        <p:nvSpPr>
          <p:cNvPr id="188420" name="Text Box 4">
            <a:extLst>
              <a:ext uri="{FF2B5EF4-FFF2-40B4-BE49-F238E27FC236}">
                <a16:creationId xmlns:a16="http://schemas.microsoft.com/office/drawing/2014/main" id="{660528AB-40EB-46CA-A63C-318D0BC29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715000"/>
            <a:ext cx="2743200" cy="714375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4000" i="1" dirty="0">
                <a:solidFill>
                  <a:srgbClr val="FFFF00"/>
                </a:solidFill>
              </a:rPr>
              <a:t>Recursion</a:t>
            </a:r>
            <a:endParaRPr lang="en-AU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9DCC4F21-51C1-44B1-80C8-08608BE11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62E567EE-4AB0-4083-A74B-889C6B34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23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procedure ToH ( numDiscs, fromPeg, toPeg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if ( numDiscs is 1 )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output fromPeg, “</a:t>
            </a:r>
            <a:r>
              <a:rPr lang="en-AU" altLang="en-US" sz="2400" b="1" dirty="0"/>
              <a:t>-&gt;</a:t>
            </a:r>
            <a:r>
              <a:rPr lang="en-AU" altLang="en-US" sz="2400" dirty="0"/>
              <a:t>”, toPeg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otherPeg = </a:t>
            </a:r>
            <a:r>
              <a:rPr lang="en-AU" altLang="en-US" sz="2400" b="1" i="1" dirty="0">
                <a:solidFill>
                  <a:schemeClr val="accent2"/>
                </a:solidFill>
              </a:rPr>
              <a:t>theOtherPeg</a:t>
            </a:r>
            <a:r>
              <a:rPr lang="en-AU" altLang="en-US" sz="2400" i="1" dirty="0">
                <a:solidFill>
                  <a:schemeClr val="accent2"/>
                </a:solidFill>
              </a:rPr>
              <a:t>(fromPeg, toPeg)</a:t>
            </a:r>
            <a:r>
              <a:rPr lang="en-AU" altLang="en-US" sz="24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ToH(numDiscs - 1, fromPeg, otherPeg)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output fromPeg, “</a:t>
            </a:r>
            <a:r>
              <a:rPr lang="en-AU" altLang="en-US" sz="2400" b="1" dirty="0"/>
              <a:t>-&gt;</a:t>
            </a:r>
            <a:r>
              <a:rPr lang="en-AU" altLang="en-US" sz="2400" dirty="0"/>
              <a:t>”, toPeg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ToH(numDiscs - 1, otherPeg, 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AD187842-5AA5-4D50-A355-22415000F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6F5FEBE-17D9-4128-8117-E70CFD129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44958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function theOtherPeg ( pegA, pegB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if ( pegA is 1 )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if ( pegB is 2 )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   return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   return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else if ( pegA is 2 )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if ( pegB is 1 )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   return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E8DCE6A1-4970-42A8-93FA-BB057459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219200"/>
            <a:ext cx="39624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else if ( pegA is 3 )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if ( pegB is 2 )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      return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dirty="0"/>
              <a:t>   </a:t>
            </a: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49B7B94F-95A2-4C34-8EF2-F95F76A53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172200"/>
            <a:ext cx="23622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chemeClr val="bg1"/>
                </a:solidFill>
              </a:rPr>
              <a:t>Solution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938450D8-F3F1-48C3-ABE4-7BFA75C6B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7848600" cy="2369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Factorial ( n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if ( n is less than or equal to 1 )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    return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    </a:t>
            </a:r>
            <a:r>
              <a:rPr lang="en-AU" altLang="en-US" sz="2800" i="1" dirty="0">
                <a:latin typeface="Arial" panose="020B0604020202020204" pitchFamily="34" charset="0"/>
              </a:rPr>
              <a:t>return </a:t>
            </a:r>
            <a:r>
              <a:rPr lang="en-AU" altLang="en-US" sz="28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n </a:t>
            </a:r>
            <a:r>
              <a:rPr lang="en-AU" altLang="en-US" sz="3600" b="1" dirty="0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AU" altLang="en-US" sz="28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Factorial ( n </a:t>
            </a:r>
            <a:r>
              <a:rPr lang="en-AU" altLang="en-US" sz="2800" b="1" i="1" dirty="0">
                <a:solidFill>
                  <a:schemeClr val="accent2"/>
                </a:solidFill>
                <a:latin typeface="Courier New" panose="02070309020205020404" pitchFamily="49" charset="0"/>
              </a:rPr>
              <a:t>-</a:t>
            </a:r>
            <a:r>
              <a:rPr lang="en-AU" altLang="en-US" sz="2800" b="1" i="1" dirty="0">
                <a:solidFill>
                  <a:schemeClr val="accent2"/>
                </a:solidFill>
                <a:latin typeface="Arial" panose="020B0604020202020204" pitchFamily="34" charset="0"/>
              </a:rPr>
              <a:t> 1 )</a:t>
            </a:r>
            <a:endParaRPr lang="en-AU" altLang="en-US" sz="2800" i="1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8CBAAB5-E7BA-4A28-B6E4-0F89D87F1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CD3C8EB-664D-40D8-90CE-8098FB1A0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3276600" cy="714375"/>
          </a:xfrm>
          <a:prstGeom prst="rect">
            <a:avLst/>
          </a:prstGeom>
          <a:solidFill>
            <a:srgbClr val="6600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4000" i="1" dirty="0">
                <a:solidFill>
                  <a:srgbClr val="FFFF00"/>
                </a:solidFill>
              </a:rPr>
              <a:t>General Case</a:t>
            </a:r>
            <a:endParaRPr lang="en-AU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7C8C08CD-684D-4064-9AF1-111EFFE60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graphicFrame>
        <p:nvGraphicFramePr>
          <p:cNvPr id="191491" name="Object 3">
            <a:extLst>
              <a:ext uri="{FF2B5EF4-FFF2-40B4-BE49-F238E27FC236}">
                <a16:creationId xmlns:a16="http://schemas.microsoft.com/office/drawing/2014/main" id="{7CF8CDCF-70D7-4031-B277-C2FBA4191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447800"/>
          <a:ext cx="5262563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55080" imgH="4305300" progId="Word.Document.8">
                  <p:embed/>
                </p:oleObj>
              </mc:Choice>
              <mc:Fallback>
                <p:oleObj name="Document" r:id="rId2" imgW="6355080" imgH="43053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447800"/>
                        <a:ext cx="5262563" cy="356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56904346-CB06-4BB8-964E-2D068CFA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701040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otherPeg</a:t>
            </a:r>
            <a:r>
              <a:rPr lang="en-US" altLang="en-US" dirty="0"/>
              <a:t> is always </a:t>
            </a:r>
            <a:r>
              <a:rPr lang="en-US" altLang="en-US" dirty="0">
                <a:solidFill>
                  <a:schemeClr val="accent2"/>
                </a:solidFill>
              </a:rPr>
              <a:t>6 - (</a:t>
            </a:r>
            <a:r>
              <a:rPr lang="en-US" altLang="en-US" i="1" dirty="0">
                <a:solidFill>
                  <a:schemeClr val="accent2"/>
                </a:solidFill>
              </a:rPr>
              <a:t>fromPeg</a:t>
            </a:r>
            <a:r>
              <a:rPr lang="en-US" altLang="en-US" dirty="0">
                <a:solidFill>
                  <a:schemeClr val="accent2"/>
                </a:solidFill>
              </a:rPr>
              <a:t> + </a:t>
            </a:r>
            <a:r>
              <a:rPr lang="en-US" altLang="en-US" i="1" dirty="0">
                <a:solidFill>
                  <a:schemeClr val="accent2"/>
                </a:solidFill>
              </a:rPr>
              <a:t>toPeg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8CB7EA92-A359-4B9A-AB8B-C78BAFC3C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8170904-DF97-4620-9645-0BE4EF9C5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90800"/>
            <a:ext cx="7239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function theOtherPeg (fromPeg, toPeg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800" dirty="0"/>
              <a:t>   return ( 6 - fromPeg - toPeg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800" dirty="0"/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00D848DA-E533-42A0-B19E-C014A1139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23622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i="1" dirty="0">
                <a:solidFill>
                  <a:schemeClr val="bg1"/>
                </a:solidFill>
              </a:rPr>
              <a:t>Solution 2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F27D59AF-F414-45A5-A225-13AF6E7FF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9B04CB5-85DB-4696-BC01-B13325C15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23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procedure ToH ( numDiscs, fromPeg, toPeg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if ( numDiscs is 1 )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output fromPeg, “</a:t>
            </a:r>
            <a:r>
              <a:rPr lang="en-AU" altLang="en-US" sz="2400" b="1" dirty="0"/>
              <a:t>-&gt;</a:t>
            </a:r>
            <a:r>
              <a:rPr lang="en-AU" altLang="en-US" sz="2400" dirty="0"/>
              <a:t>”, toPeg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</a:t>
            </a:r>
            <a:r>
              <a:rPr lang="en-AU" altLang="en-US" sz="2400" dirty="0">
                <a:solidFill>
                  <a:schemeClr val="accent2"/>
                </a:solidFill>
              </a:rPr>
              <a:t>otherPeg = theOtherPeg(fromPeg, toPeg)</a:t>
            </a:r>
            <a:endParaRPr lang="en-AU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ToH(numDiscs - 1, fromPeg, otherPeg)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output fromPeg, “</a:t>
            </a:r>
            <a:r>
              <a:rPr lang="en-AU" altLang="en-US" sz="2400" b="1" dirty="0"/>
              <a:t>-&gt;</a:t>
            </a:r>
            <a:r>
              <a:rPr lang="en-AU" altLang="en-US" sz="2400" dirty="0"/>
              <a:t>”, toPeg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   ToH(numDiscs - 1, otherPeg, 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D35FBC0D-3F6A-41CA-BA76-9C42B693C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9169AB77-5BEE-4FB4-8606-D3CF8211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1600"/>
            <a:ext cx="72390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procedure ToH ( </a:t>
            </a:r>
            <a:r>
              <a:rPr lang="en-AU" altLang="en-US" sz="2400" b="1" dirty="0">
                <a:solidFill>
                  <a:schemeClr val="accent2"/>
                </a:solidFill>
              </a:rPr>
              <a:t>numDiscs</a:t>
            </a:r>
            <a:r>
              <a:rPr lang="en-AU" altLang="en-US" sz="2400" dirty="0"/>
              <a:t>, fromPeg, toPeg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</a:t>
            </a:r>
            <a:r>
              <a:rPr lang="en-AU" altLang="en-US" sz="2400" dirty="0"/>
              <a:t>if ( </a:t>
            </a:r>
            <a:r>
              <a:rPr lang="en-AU" altLang="en-US" sz="2400" b="1" dirty="0">
                <a:solidFill>
                  <a:schemeClr val="accent2"/>
                </a:solidFill>
              </a:rPr>
              <a:t>numDiscs</a:t>
            </a:r>
            <a:r>
              <a:rPr lang="en-AU" altLang="en-US" sz="2400" dirty="0"/>
              <a:t> is 1 )</a:t>
            </a:r>
            <a:r>
              <a:rPr lang="en-AU" altLang="en-US" sz="2400" dirty="0">
                <a:solidFill>
                  <a:schemeClr val="folHlink"/>
                </a:solidFill>
              </a:rPr>
              <a:t>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output fromPeg, “</a:t>
            </a:r>
            <a:r>
              <a:rPr lang="en-AU" altLang="en-US" sz="2400" b="1" dirty="0">
                <a:solidFill>
                  <a:schemeClr val="folHlink"/>
                </a:solidFill>
              </a:rPr>
              <a:t>-&gt;</a:t>
            </a:r>
            <a:r>
              <a:rPr lang="en-AU" altLang="en-US" sz="2400" dirty="0">
                <a:solidFill>
                  <a:schemeClr val="folHlink"/>
                </a:solidFill>
              </a:rPr>
              <a:t>”, toPeg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</a:t>
            </a:r>
            <a:r>
              <a:rPr lang="en-AU" altLang="en-US" sz="2400" dirty="0"/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/>
              <a:t>   </a:t>
            </a:r>
            <a:endParaRPr lang="en-AU" altLang="en-US" sz="24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otherPeg = theOtherPeg(fromPeg, 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</a:t>
            </a:r>
            <a:r>
              <a:rPr lang="en-AU" altLang="en-US" sz="2400" dirty="0"/>
              <a:t>ToH(</a:t>
            </a:r>
            <a:r>
              <a:rPr lang="en-AU" altLang="en-US" sz="2400" b="1" dirty="0">
                <a:solidFill>
                  <a:schemeClr val="accent2"/>
                </a:solidFill>
              </a:rPr>
              <a:t>numDiscs </a:t>
            </a:r>
            <a:r>
              <a:rPr lang="en-AU" altLang="en-US" sz="2400" b="1" dirty="0">
                <a:solidFill>
                  <a:srgbClr val="CC0000"/>
                </a:solidFill>
              </a:rPr>
              <a:t>- 1</a:t>
            </a:r>
            <a:r>
              <a:rPr lang="en-AU" altLang="en-US" sz="2400" b="1" dirty="0"/>
              <a:t>,</a:t>
            </a:r>
            <a:r>
              <a:rPr lang="en-AU" altLang="en-US" sz="2400" dirty="0"/>
              <a:t> fromPeg, otherPeg)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output fromPeg, “</a:t>
            </a:r>
            <a:r>
              <a:rPr lang="en-AU" altLang="en-US" sz="2400" b="1" dirty="0">
                <a:solidFill>
                  <a:schemeClr val="folHlink"/>
                </a:solidFill>
              </a:rPr>
              <a:t>-&gt;</a:t>
            </a:r>
            <a:r>
              <a:rPr lang="en-AU" altLang="en-US" sz="2400" dirty="0">
                <a:solidFill>
                  <a:schemeClr val="folHlink"/>
                </a:solidFill>
              </a:rPr>
              <a:t>”, toPeg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   </a:t>
            </a:r>
            <a:r>
              <a:rPr lang="en-AU" altLang="en-US" sz="2400" dirty="0"/>
              <a:t>ToH(</a:t>
            </a:r>
            <a:r>
              <a:rPr lang="en-AU" altLang="en-US" sz="2400" b="1" dirty="0">
                <a:solidFill>
                  <a:schemeClr val="accent2"/>
                </a:solidFill>
              </a:rPr>
              <a:t>numDiscs </a:t>
            </a:r>
            <a:r>
              <a:rPr lang="en-AU" altLang="en-US" sz="2400" b="1" dirty="0">
                <a:solidFill>
                  <a:srgbClr val="CC0000"/>
                </a:solidFill>
              </a:rPr>
              <a:t>- 1</a:t>
            </a:r>
            <a:r>
              <a:rPr lang="en-AU" altLang="en-US" sz="2400" dirty="0"/>
              <a:t>, otherPeg, toPeg)</a:t>
            </a:r>
            <a:endParaRPr lang="en-AU" altLang="en-US" sz="2400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400" dirty="0">
                <a:solidFill>
                  <a:schemeClr val="folHlink"/>
                </a:solidFill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400" dirty="0">
              <a:solidFill>
                <a:schemeClr val="folHlink"/>
              </a:solidFill>
            </a:endParaRP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E40F06F7-245F-464B-BBAC-AC0FB305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638800"/>
            <a:ext cx="3276600" cy="714375"/>
          </a:xfrm>
          <a:prstGeom prst="rect">
            <a:avLst/>
          </a:pr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4000" i="1" dirty="0">
                <a:solidFill>
                  <a:srgbClr val="FFFF00"/>
                </a:solidFill>
              </a:rPr>
              <a:t>Convergence</a:t>
            </a:r>
            <a:endParaRPr lang="en-AU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>
            <a:extLst>
              <a:ext uri="{FF2B5EF4-FFF2-40B4-BE49-F238E27FC236}">
                <a16:creationId xmlns:a16="http://schemas.microsoft.com/office/drawing/2014/main" id="{2E2638F0-9432-4F66-90BE-E77A4B02F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"/>
            <a:ext cx="8458200" cy="640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'''Given two pegs, this function determines the other peg. '''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def theOtherPeg ( fromPeg, toPeg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return (6 - fromPeg - 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'''This functions prints out the precise sequence of peg-to-peg disc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transfers to solve the Towers of Hanoi problem. '''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def ToH ( numDiscs, fromPeg, toPeg ):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if ( numDiscs == 1 ):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print(fromPeg, '--&gt;', toPeg)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else: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otherPeg = theOtherPeg(fromPeg, 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print(numDiscs - 1,'from', fromPeg,'to',toPeg)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ToH(numDiscs - 1, fromPeg, otherPeg)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print(fromPeg, '--&gt;', 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print(numDiscs - 1,'from', otherPeg,'to',toPeg)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ToH(numDiscs - 1, otherPeg, toPeg)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def main():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n = int(input("Enter number of discs: "))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if (n &gt; 0):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ToH(n, 1, 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print("Invalid n value.\n")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latin typeface="Arial" panose="020B0604020202020204" pitchFamily="34" charset="0"/>
            </a:endParaRPr>
          </a:p>
        </p:txBody>
      </p:sp>
      <p:pic>
        <p:nvPicPr>
          <p:cNvPr id="5" name="Picture 4" descr="Towers of Hanoi&#10;">
            <a:extLst>
              <a:ext uri="{FF2B5EF4-FFF2-40B4-BE49-F238E27FC236}">
                <a16:creationId xmlns:a16="http://schemas.microsoft.com/office/drawing/2014/main" id="{02005C46-92F7-4D3E-A6F1-331F19686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2852936"/>
            <a:ext cx="3758952" cy="2990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8C6FA8-A97B-4584-9313-D155636A5F96}"/>
              </a:ext>
            </a:extLst>
          </p:cNvPr>
          <p:cNvSpPr txBox="1"/>
          <p:nvPr/>
        </p:nvSpPr>
        <p:spPr>
          <a:xfrm>
            <a:off x="4716016" y="622929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By André Karwath aka Aka - Own work, CC BY-SA 2.5, https://commons.wikimedia.org/w/index.php?curid=85401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D0C2C7F7-E094-471A-A1A3-3A1281978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04800"/>
            <a:ext cx="8280920" cy="601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#</a:t>
            </a:r>
            <a:r>
              <a:rPr lang="en-US" altLang="en-US" sz="1400" i="1" dirty="0">
                <a:latin typeface="Arial" panose="020B0604020202020204" pitchFamily="34" charset="0"/>
              </a:rPr>
              <a:t> This is a test program for farewell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def farewell():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if ( anyQuestions ) :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	print(" Please ask ")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else: </a:t>
            </a:r>
          </a:p>
          <a:p>
            <a:pPr eaLnBrk="1" hangingPunct="1"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print(" Can you tell me some problems that can be solved recursively ")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print(" Provide solutions for them by using iteration vs recursion ")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print(" WHY did you prefer iteration/recursion? ")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	print(" SEE NEXT SLIDE FOR SOME IDEAS ")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return " THANK YOU BYE FOR NOW.\n”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farewell()</a:t>
            </a:r>
          </a:p>
          <a:p>
            <a:pPr eaLnBrk="1" hangingPunct="1"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dirty="0">
              <a:latin typeface="Arial" panose="020B0604020202020204" pitchFamily="34" charset="0"/>
            </a:endParaRP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DE4CBAC0-0E4B-43D0-AA05-11553CFBB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0" y="6096000"/>
            <a:ext cx="1828800" cy="457200"/>
          </a:xfrm>
          <a:solidFill>
            <a:schemeClr val="tx1"/>
          </a:solidFill>
        </p:spPr>
        <p:txBody>
          <a:bodyPr/>
          <a:lstStyle/>
          <a:p>
            <a:pPr eaLnBrk="1" hangingPunct="1"/>
            <a:r>
              <a:rPr lang="tr-TR" altLang="en-US" sz="2800" i="1" dirty="0">
                <a:solidFill>
                  <a:schemeClr val="bg1"/>
                </a:solidFill>
              </a:rPr>
              <a:t>farewell</a:t>
            </a:r>
            <a:r>
              <a:rPr lang="en-US" altLang="en-US" sz="2800" i="1" dirty="0">
                <a:solidFill>
                  <a:schemeClr val="bg1"/>
                </a:solidFill>
              </a:rPr>
              <a:t>.py</a:t>
            </a:r>
          </a:p>
        </p:txBody>
      </p:sp>
    </p:spTree>
    <p:extLst>
      <p:ext uri="{BB962C8B-B14F-4D97-AF65-F5344CB8AC3E}">
        <p14:creationId xmlns:p14="http://schemas.microsoft.com/office/powerpoint/2010/main" val="16331616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A77E-6C7C-4F66-AECD-DC9733A4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r>
              <a:rPr lang="tr-TR" dirty="0"/>
              <a:t>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E0E4-77B4-4495-9B75-A466A9810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72136"/>
          </a:xfrm>
        </p:spPr>
        <p:txBody>
          <a:bodyPr/>
          <a:lstStyle/>
          <a:p>
            <a:r>
              <a:rPr lang="en-US" sz="2000" dirty="0"/>
              <a:t>Palindrome Finding: A palindrome is a word that is the same if the letters are reversed (i.e. "racecar").</a:t>
            </a:r>
          </a:p>
          <a:p>
            <a:r>
              <a:rPr lang="en-US" sz="2000" dirty="0"/>
              <a:t>Reversal</a:t>
            </a:r>
          </a:p>
          <a:p>
            <a:r>
              <a:rPr lang="en-US" sz="2000" dirty="0"/>
              <a:t>Searching</a:t>
            </a:r>
          </a:p>
          <a:p>
            <a:r>
              <a:rPr lang="en-US" sz="2000" dirty="0"/>
              <a:t>Sorting (Quick sort, merge sort etc.)</a:t>
            </a:r>
          </a:p>
          <a:p>
            <a:r>
              <a:rPr lang="en-US" sz="2000" dirty="0"/>
              <a:t>Operations on dynamic data structures(trees, stacks, queues, etc.)</a:t>
            </a:r>
          </a:p>
          <a:p>
            <a:r>
              <a:rPr lang="en-US" sz="2000" dirty="0"/>
              <a:t>Potential solution(s) for going through a maze</a:t>
            </a:r>
          </a:p>
          <a:p>
            <a:r>
              <a:rPr lang="en-US" sz="2000" dirty="0"/>
              <a:t>Arrange eight chess queens on a board, so that none of them are attacking each other</a:t>
            </a:r>
          </a:p>
          <a:p>
            <a:r>
              <a:rPr lang="en-US" sz="2000" dirty="0"/>
              <a:t>Analyze possible moves in a game to find the best one (for example, how to determine the best move in a chess game, by looking a few moves into the future?)</a:t>
            </a:r>
          </a:p>
        </p:txBody>
      </p:sp>
    </p:spTree>
    <p:extLst>
      <p:ext uri="{BB962C8B-B14F-4D97-AF65-F5344CB8AC3E}">
        <p14:creationId xmlns:p14="http://schemas.microsoft.com/office/powerpoint/2010/main" val="388425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86BD7F1F-2835-4685-A2D7-94364C749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7848600" cy="2369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 b="1" i="1" dirty="0">
                <a:latin typeface="Arial" panose="020B0604020202020204" pitchFamily="34" charset="0"/>
              </a:rPr>
              <a:t>Factorial</a:t>
            </a:r>
            <a:r>
              <a:rPr lang="en-AU" altLang="en-US" sz="2800" i="1" dirty="0">
                <a:latin typeface="Arial" panose="020B0604020202020204" pitchFamily="34" charset="0"/>
              </a:rPr>
              <a:t> ( </a:t>
            </a: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n</a:t>
            </a:r>
            <a:r>
              <a:rPr lang="en-AU" altLang="en-US" sz="2800" i="1" dirty="0">
                <a:latin typeface="Arial" panose="020B0604020202020204" pitchFamily="34" charset="0"/>
              </a:rPr>
              <a:t> )</a:t>
            </a:r>
            <a:endParaRPr lang="en-AU" altLang="en-US" sz="2800" i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if ( n is less than or equal to 1 )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    return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    return n </a:t>
            </a:r>
            <a:r>
              <a:rPr lang="en-AU" altLang="en-US" sz="3600" dirty="0">
                <a:solidFill>
                  <a:schemeClr val="folHlink"/>
                </a:solidFill>
                <a:sym typeface="Symbol" panose="05050102010706020507" pitchFamily="18" charset="2"/>
              </a:rPr>
              <a:t></a:t>
            </a:r>
            <a:r>
              <a:rPr lang="en-AU" altLang="en-US" sz="3600" dirty="0">
                <a:sym typeface="Symbol" panose="05050102010706020507" pitchFamily="18" charset="2"/>
              </a:rPr>
              <a:t> </a:t>
            </a:r>
            <a:r>
              <a:rPr lang="en-AU" altLang="en-US" sz="2800" b="1" i="1" dirty="0">
                <a:latin typeface="Arial" panose="020B0604020202020204" pitchFamily="34" charset="0"/>
              </a:rPr>
              <a:t>Factorial</a:t>
            </a:r>
            <a:r>
              <a:rPr lang="en-AU" altLang="en-US" sz="2800" i="1" dirty="0">
                <a:latin typeface="Arial" panose="020B0604020202020204" pitchFamily="34" charset="0"/>
              </a:rPr>
              <a:t> ( </a:t>
            </a: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n </a:t>
            </a:r>
            <a:r>
              <a:rPr lang="en-AU" altLang="en-US" sz="2800" i="1" dirty="0">
                <a:solidFill>
                  <a:schemeClr val="folHlink"/>
                </a:solidFill>
                <a:latin typeface="Courier New" panose="02070309020205020404" pitchFamily="49" charset="0"/>
              </a:rPr>
              <a:t>-</a:t>
            </a: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1</a:t>
            </a:r>
            <a:r>
              <a:rPr lang="en-AU" altLang="en-US" sz="2800" i="1" dirty="0">
                <a:latin typeface="Arial" panose="020B0604020202020204" pitchFamily="34" charset="0"/>
              </a:rPr>
              <a:t> 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A4225A0-C3EA-4FAF-9E62-EA95E1CDF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7CC8FCE3-C5FA-4DC2-B06B-F318855BE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05000"/>
            <a:ext cx="2743200" cy="714375"/>
          </a:xfrm>
          <a:prstGeom prst="rect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4000" i="1" dirty="0">
                <a:solidFill>
                  <a:srgbClr val="FFFF00"/>
                </a:solidFill>
              </a:rPr>
              <a:t>Recursion</a:t>
            </a:r>
            <a:endParaRPr lang="en-AU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3E731568-D6F9-4AE9-A342-E6C2D5833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7848600" cy="2369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Factorial ( </a:t>
            </a:r>
            <a:r>
              <a:rPr lang="en-AU" altLang="en-US" sz="2800" b="1" i="1" dirty="0">
                <a:solidFill>
                  <a:srgbClr val="CC0000"/>
                </a:solidFill>
                <a:latin typeface="Arial" panose="020B0604020202020204" pitchFamily="34" charset="0"/>
              </a:rPr>
              <a:t>n</a:t>
            </a:r>
            <a:r>
              <a:rPr lang="en-AU" altLang="en-US" sz="2800" i="1" dirty="0">
                <a:latin typeface="Arial" panose="020B0604020202020204" pitchFamily="34" charset="0"/>
              </a:rPr>
              <a:t> )</a:t>
            </a:r>
            <a:endParaRPr lang="en-AU" altLang="en-US" sz="2800" i="1" dirty="0">
              <a:solidFill>
                <a:schemeClr val="folHlink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if ( n is less than or equal to 1 )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    return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solidFill>
                  <a:schemeClr val="folHlink"/>
                </a:solidFill>
                <a:latin typeface="Arial" panose="020B0604020202020204" pitchFamily="34" charset="0"/>
              </a:rPr>
              <a:t>        return n </a:t>
            </a:r>
            <a:r>
              <a:rPr lang="en-AU" altLang="en-US" sz="3600" dirty="0">
                <a:solidFill>
                  <a:schemeClr val="folHlink"/>
                </a:solidFill>
                <a:sym typeface="Symbol" panose="05050102010706020507" pitchFamily="18" charset="2"/>
              </a:rPr>
              <a:t> </a:t>
            </a:r>
            <a:r>
              <a:rPr lang="en-AU" altLang="en-US" sz="2800" i="1" dirty="0">
                <a:latin typeface="Arial" panose="020B0604020202020204" pitchFamily="34" charset="0"/>
              </a:rPr>
              <a:t>Factorial ( </a:t>
            </a:r>
            <a:r>
              <a:rPr lang="en-AU" altLang="en-US" sz="2800" b="1" i="1" dirty="0">
                <a:solidFill>
                  <a:srgbClr val="CC0000"/>
                </a:solidFill>
                <a:latin typeface="Arial" panose="020B0604020202020204" pitchFamily="34" charset="0"/>
              </a:rPr>
              <a:t>n </a:t>
            </a:r>
            <a:r>
              <a:rPr lang="en-AU" altLang="en-US" sz="2800" b="1" i="1" dirty="0">
                <a:solidFill>
                  <a:srgbClr val="CC0000"/>
                </a:solidFill>
                <a:latin typeface="Courier New" panose="02070309020205020404" pitchFamily="49" charset="0"/>
              </a:rPr>
              <a:t>-</a:t>
            </a:r>
            <a:r>
              <a:rPr lang="en-AU" altLang="en-US" sz="2800" b="1" i="1" dirty="0">
                <a:solidFill>
                  <a:srgbClr val="CC0000"/>
                </a:solidFill>
                <a:latin typeface="Arial" panose="020B0604020202020204" pitchFamily="34" charset="0"/>
              </a:rPr>
              <a:t> 1</a:t>
            </a:r>
            <a:r>
              <a:rPr lang="en-AU" altLang="en-US" sz="2800" i="1" dirty="0">
                <a:latin typeface="Arial" panose="020B0604020202020204" pitchFamily="34" charset="0"/>
              </a:rPr>
              <a:t> )</a:t>
            </a:r>
            <a:endParaRPr lang="en-AU" altLang="en-US" sz="2800" i="1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F375BBD-7456-4DE0-B6D0-58318A0E9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E1ACC8C1-C5DE-4A41-9194-A3765033D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3276600" cy="714375"/>
          </a:xfrm>
          <a:prstGeom prst="rect">
            <a:avLst/>
          </a:prstGeom>
          <a:solidFill>
            <a:srgbClr val="990033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4000" i="1" dirty="0">
                <a:solidFill>
                  <a:srgbClr val="FFFF00"/>
                </a:solidFill>
              </a:rPr>
              <a:t>Convergence</a:t>
            </a:r>
            <a:endParaRPr lang="en-AU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CE77B73-28CF-4078-928F-77B8D35D1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726AC066-BCA7-4C1E-B047-AFDFAF4DA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67EF3892-58A9-465B-98E3-CBE5CF16377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67000"/>
            <a:ext cx="3886200" cy="923925"/>
            <a:chOff x="768" y="1680"/>
            <a:chExt cx="2448" cy="582"/>
          </a:xfrm>
        </p:grpSpPr>
        <p:sp>
          <p:nvSpPr>
            <p:cNvPr id="18452" name="Text Box 5">
              <a:extLst>
                <a:ext uri="{FF2B5EF4-FFF2-40B4-BE49-F238E27FC236}">
                  <a16:creationId xmlns:a16="http://schemas.microsoft.com/office/drawing/2014/main" id="{7489F694-C428-472A-B15C-09446287B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68"/>
              <a:ext cx="124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Factorial(3)</a:t>
              </a:r>
            </a:p>
          </p:txBody>
        </p:sp>
        <p:sp>
          <p:nvSpPr>
            <p:cNvPr id="18453" name="Text Box 6">
              <a:extLst>
                <a:ext uri="{FF2B5EF4-FFF2-40B4-BE49-F238E27FC236}">
                  <a16:creationId xmlns:a16="http://schemas.microsoft.com/office/drawing/2014/main" id="{01DB3A97-D2D6-44F9-8E93-DFDA2ABCE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6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4</a:t>
              </a:r>
            </a:p>
          </p:txBody>
        </p:sp>
        <p:sp>
          <p:nvSpPr>
            <p:cNvPr id="18454" name="Text Box 7">
              <a:extLst>
                <a:ext uri="{FF2B5EF4-FFF2-40B4-BE49-F238E27FC236}">
                  <a16:creationId xmlns:a16="http://schemas.microsoft.com/office/drawing/2014/main" id="{4603ED88-A55F-4E22-A110-B0867128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8455" name="Line 8">
              <a:extLst>
                <a:ext uri="{FF2B5EF4-FFF2-40B4-BE49-F238E27FC236}">
                  <a16:creationId xmlns:a16="http://schemas.microsoft.com/office/drawing/2014/main" id="{58C1DD47-9613-439A-9DDD-DCF0DBED1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6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56" name="Line 9">
              <a:extLst>
                <a:ext uri="{FF2B5EF4-FFF2-40B4-BE49-F238E27FC236}">
                  <a16:creationId xmlns:a16="http://schemas.microsoft.com/office/drawing/2014/main" id="{F7C4E7BC-AC85-4B92-A5C5-AB53FB4B5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586" name="Group 10">
            <a:extLst>
              <a:ext uri="{FF2B5EF4-FFF2-40B4-BE49-F238E27FC236}">
                <a16:creationId xmlns:a16="http://schemas.microsoft.com/office/drawing/2014/main" id="{795958A5-B3AD-4890-97C1-F88AC19F57E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581400"/>
            <a:ext cx="3886200" cy="1000125"/>
            <a:chOff x="1632" y="2256"/>
            <a:chExt cx="2448" cy="630"/>
          </a:xfrm>
        </p:grpSpPr>
        <p:sp>
          <p:nvSpPr>
            <p:cNvPr id="18447" name="Text Box 11">
              <a:extLst>
                <a:ext uri="{FF2B5EF4-FFF2-40B4-BE49-F238E27FC236}">
                  <a16:creationId xmlns:a16="http://schemas.microsoft.com/office/drawing/2014/main" id="{6EBF0EDC-8E6C-4992-B316-A35302501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124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Factorial(2)</a:t>
              </a:r>
            </a:p>
          </p:txBody>
        </p:sp>
        <p:sp>
          <p:nvSpPr>
            <p:cNvPr id="18448" name="Text Box 12">
              <a:extLst>
                <a:ext uri="{FF2B5EF4-FFF2-40B4-BE49-F238E27FC236}">
                  <a16:creationId xmlns:a16="http://schemas.microsoft.com/office/drawing/2014/main" id="{C8729A2B-D76F-4713-AB20-8C605E34E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92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3</a:t>
              </a:r>
            </a:p>
          </p:txBody>
        </p:sp>
        <p:sp>
          <p:nvSpPr>
            <p:cNvPr id="18449" name="Text Box 13">
              <a:extLst>
                <a:ext uri="{FF2B5EF4-FFF2-40B4-BE49-F238E27FC236}">
                  <a16:creationId xmlns:a16="http://schemas.microsoft.com/office/drawing/2014/main" id="{E3CE9C8E-66B5-4D21-A887-A23E44B7F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8450" name="Line 14">
              <a:extLst>
                <a:ext uri="{FF2B5EF4-FFF2-40B4-BE49-F238E27FC236}">
                  <a16:creationId xmlns:a16="http://schemas.microsoft.com/office/drawing/2014/main" id="{084C3025-747C-4474-A09F-F51736EC78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56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51" name="Line 15">
              <a:extLst>
                <a:ext uri="{FF2B5EF4-FFF2-40B4-BE49-F238E27FC236}">
                  <a16:creationId xmlns:a16="http://schemas.microsoft.com/office/drawing/2014/main" id="{93A9E355-C6A0-4E7B-9E5D-196847977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D1EFD708-9405-4473-AF3B-FA7BA51F410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572000"/>
            <a:ext cx="3886200" cy="1000125"/>
            <a:chOff x="2496" y="2880"/>
            <a:chExt cx="2448" cy="630"/>
          </a:xfrm>
        </p:grpSpPr>
        <p:sp>
          <p:nvSpPr>
            <p:cNvPr id="18442" name="Text Box 17">
              <a:extLst>
                <a:ext uri="{FF2B5EF4-FFF2-40B4-BE49-F238E27FC236}">
                  <a16:creationId xmlns:a16="http://schemas.microsoft.com/office/drawing/2014/main" id="{8DFDDCBD-66EA-4975-831D-C915F513F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124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Factorial(1)</a:t>
              </a:r>
            </a:p>
          </p:txBody>
        </p:sp>
        <p:sp>
          <p:nvSpPr>
            <p:cNvPr id="18443" name="Text Box 18">
              <a:extLst>
                <a:ext uri="{FF2B5EF4-FFF2-40B4-BE49-F238E27FC236}">
                  <a16:creationId xmlns:a16="http://schemas.microsoft.com/office/drawing/2014/main" id="{BBD8D8C2-9C22-4D7E-8A23-DEE3AB5C4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2</a:t>
              </a:r>
            </a:p>
          </p:txBody>
        </p:sp>
        <p:sp>
          <p:nvSpPr>
            <p:cNvPr id="18444" name="Text Box 19">
              <a:extLst>
                <a:ext uri="{FF2B5EF4-FFF2-40B4-BE49-F238E27FC236}">
                  <a16:creationId xmlns:a16="http://schemas.microsoft.com/office/drawing/2014/main" id="{EDDE0C0F-F578-4F43-A8B5-7267AF180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2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8445" name="Line 20">
              <a:extLst>
                <a:ext uri="{FF2B5EF4-FFF2-40B4-BE49-F238E27FC236}">
                  <a16:creationId xmlns:a16="http://schemas.microsoft.com/office/drawing/2014/main" id="{D1A7AA09-6C01-4DBD-913A-E5475A9B6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8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446" name="Line 21">
              <a:extLst>
                <a:ext uri="{FF2B5EF4-FFF2-40B4-BE49-F238E27FC236}">
                  <a16:creationId xmlns:a16="http://schemas.microsoft.com/office/drawing/2014/main" id="{CD664AEF-ABBF-4F06-863B-9B1044A78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76F973E7-FBD6-481A-B852-254C1EDB1DD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562600"/>
            <a:ext cx="838200" cy="1000125"/>
            <a:chOff x="4080" y="3504"/>
            <a:chExt cx="528" cy="630"/>
          </a:xfrm>
        </p:grpSpPr>
        <p:sp>
          <p:nvSpPr>
            <p:cNvPr id="18440" name="Text Box 23">
              <a:extLst>
                <a:ext uri="{FF2B5EF4-FFF2-40B4-BE49-F238E27FC236}">
                  <a16:creationId xmlns:a16="http://schemas.microsoft.com/office/drawing/2014/main" id="{51F54807-B3CB-42FC-B7CF-323DBE67F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840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1</a:t>
              </a:r>
            </a:p>
          </p:txBody>
        </p:sp>
        <p:sp>
          <p:nvSpPr>
            <p:cNvPr id="18441" name="Line 24">
              <a:extLst>
                <a:ext uri="{FF2B5EF4-FFF2-40B4-BE49-F238E27FC236}">
                  <a16:creationId xmlns:a16="http://schemas.microsoft.com/office/drawing/2014/main" id="{72DE24D9-D1C5-48E3-A187-3FC148F27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50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8B5E8C-5CE4-4B67-89DC-5984465E1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2F57D05B-4571-41B3-8C1D-A45F7A1C8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A50FCE93-32C5-4545-B5B6-7F3E9076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Factorial(3)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96571EF3-9345-4D91-96A1-9A1A12CFE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4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9A0745D-89C3-4E92-A023-5DB14726A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743EA912-188A-4AB0-9635-360D19764B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A177C8F0-375F-4D3E-B844-F75831AB3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6B669B96-6590-49C3-8AF5-75A2311CE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Factorial(2)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D42F8D73-682F-40BB-A7A0-E947E2D7E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25FF6A48-21FD-4571-A5C1-8A76C4413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BB238B2F-CF58-4E14-9B8E-F9EADC640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96A04FE5-BE06-4A47-A6A3-F31CFF085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9127800A-C094-421B-9A85-3E222491B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Factorial(1)</a:t>
            </a:r>
          </a:p>
        </p:txBody>
      </p:sp>
      <p:sp>
        <p:nvSpPr>
          <p:cNvPr id="19471" name="Text Box 15">
            <a:extLst>
              <a:ext uri="{FF2B5EF4-FFF2-40B4-BE49-F238E27FC236}">
                <a16:creationId xmlns:a16="http://schemas.microsoft.com/office/drawing/2014/main" id="{9F34C20C-A054-4D7F-ACCF-43FE1F6E2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054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2</a:t>
            </a:r>
          </a:p>
        </p:txBody>
      </p:sp>
      <p:sp>
        <p:nvSpPr>
          <p:cNvPr id="19472" name="Text Box 16">
            <a:extLst>
              <a:ext uri="{FF2B5EF4-FFF2-40B4-BE49-F238E27FC236}">
                <a16:creationId xmlns:a16="http://schemas.microsoft.com/office/drawing/2014/main" id="{BA705C02-5B75-4740-B2E2-986F379F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05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5033F5BC-A1FE-4867-A911-275C8664A0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572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8F140E0A-E6BD-4E96-9F27-765866850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572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B164EE33-3DA7-4B37-9CF8-4C80B80C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96000"/>
            <a:ext cx="838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476" name="Line 20">
            <a:extLst>
              <a:ext uri="{FF2B5EF4-FFF2-40B4-BE49-F238E27FC236}">
                <a16:creationId xmlns:a16="http://schemas.microsoft.com/office/drawing/2014/main" id="{ED04B316-AC71-4391-A706-0D8A55A9E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562600"/>
            <a:ext cx="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A7DED39-6043-4E07-A5FC-BB2CA38B0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18D2183-DBD1-48C7-871B-9FA941F5C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414A47A-39AF-4824-A901-42484AA1C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Factorial(3)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8DA54AFE-8F50-4341-B2BB-AACE8239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4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2F7E4CA2-91B0-4023-A1C5-A8815E88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6626F404-CE49-4BDE-8BE2-D0F16349DB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A7C0BA5C-0092-4AFC-9DD1-25DAC4DA2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9475E654-7344-4E48-AC9D-9CAB69C1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Factorial(2)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9BFE5B84-A316-4C99-B3E9-A69841E2C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3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6A9E81DE-AD75-4A1E-8FBF-03982AEB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0492" name="Line 12">
            <a:extLst>
              <a:ext uri="{FF2B5EF4-FFF2-40B4-BE49-F238E27FC236}">
                <a16:creationId xmlns:a16="http://schemas.microsoft.com/office/drawing/2014/main" id="{3CFBEEA6-D7AA-431D-B15E-8EE66C81DE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93" name="Line 13">
            <a:extLst>
              <a:ext uri="{FF2B5EF4-FFF2-40B4-BE49-F238E27FC236}">
                <a16:creationId xmlns:a16="http://schemas.microsoft.com/office/drawing/2014/main" id="{27981DAA-4897-4AFE-AB0F-088CA337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5E2E64EE-AEFB-4A3D-88D1-5396636CF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C534E70C-DD34-4788-9BE5-97B50652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054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2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4F3859FD-C418-4A0B-9D84-1FEF576C0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05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AA6A6ADA-391C-432E-A4B2-94251778BC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572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5ADDA068-C3BE-4CC9-AFDD-06857D985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572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A51A44-887D-46CC-9B5F-AA66D6F6D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F6C278B3-21DD-42AF-BBEF-81DFD2D49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DE41E625-FE54-49F1-993C-5CD782CCC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Factorial(3)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87CD31C8-A8F3-4829-B6A1-2D7F48B87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4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2B95A91B-304F-4C92-BA4B-B13EB4AE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31E5BC01-48FF-413C-A888-336C5D208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909E37DA-AAED-4C11-A72F-967F7E98A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3" name="Text Box 9">
            <a:extLst>
              <a:ext uri="{FF2B5EF4-FFF2-40B4-BE49-F238E27FC236}">
                <a16:creationId xmlns:a16="http://schemas.microsoft.com/office/drawing/2014/main" id="{C001FCE3-D763-4B95-A14C-68D1423E4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Factorial(2)</a:t>
            </a:r>
          </a:p>
        </p:txBody>
      </p:sp>
      <p:sp>
        <p:nvSpPr>
          <p:cNvPr id="21514" name="Text Box 10">
            <a:extLst>
              <a:ext uri="{FF2B5EF4-FFF2-40B4-BE49-F238E27FC236}">
                <a16:creationId xmlns:a16="http://schemas.microsoft.com/office/drawing/2014/main" id="{F53E7D51-4D86-45AC-83B7-48992553C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3</a:t>
            </a:r>
          </a:p>
        </p:txBody>
      </p:sp>
      <p:sp>
        <p:nvSpPr>
          <p:cNvPr id="21515" name="Text Box 11">
            <a:extLst>
              <a:ext uri="{FF2B5EF4-FFF2-40B4-BE49-F238E27FC236}">
                <a16:creationId xmlns:a16="http://schemas.microsoft.com/office/drawing/2014/main" id="{FBC93AA8-4436-4812-85C5-BEFFA51FC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1D028D67-96A8-45A5-BBC1-5D6234CEB5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7" name="Line 13">
            <a:extLst>
              <a:ext uri="{FF2B5EF4-FFF2-40B4-BE49-F238E27FC236}">
                <a16:creationId xmlns:a16="http://schemas.microsoft.com/office/drawing/2014/main" id="{FB49D5F9-F179-49BC-A5A2-C4045429A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8" name="Text Box 14">
            <a:extLst>
              <a:ext uri="{FF2B5EF4-FFF2-40B4-BE49-F238E27FC236}">
                <a16:creationId xmlns:a16="http://schemas.microsoft.com/office/drawing/2014/main" id="{0D873DF6-309A-4699-BA64-2D8DEB6E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519" name="Text Box 15">
            <a:extLst>
              <a:ext uri="{FF2B5EF4-FFF2-40B4-BE49-F238E27FC236}">
                <a16:creationId xmlns:a16="http://schemas.microsoft.com/office/drawing/2014/main" id="{B14CECB8-21CC-40DE-B652-6C8DC3BA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05400"/>
            <a:ext cx="838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520" name="Text Box 16">
            <a:extLst>
              <a:ext uri="{FF2B5EF4-FFF2-40B4-BE49-F238E27FC236}">
                <a16:creationId xmlns:a16="http://schemas.microsoft.com/office/drawing/2014/main" id="{9E547B9F-5F8B-4E43-AD6A-A8077B4D0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1054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0E6815F8-1939-494E-9C90-AF675B66E0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572000"/>
            <a:ext cx="6858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0A72ABE4-BA75-44AB-B529-94B17650D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572000"/>
            <a:ext cx="6858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1126FA-CA69-4923-BD18-1FF1A59A9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11E260D5-2840-42EE-9D4E-14283B6F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294298E-50B4-448D-B159-268F94942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Factorial(3)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C5F6953C-D233-4B6E-A0E3-36B099B0C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4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8BA08798-FC91-48DD-B599-885C4D2F2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A2802C49-9B60-42EE-95AF-69FA50D87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6" name="Line 8">
            <a:extLst>
              <a:ext uri="{FF2B5EF4-FFF2-40B4-BE49-F238E27FC236}">
                <a16:creationId xmlns:a16="http://schemas.microsoft.com/office/drawing/2014/main" id="{060FA684-92ED-432F-AB80-114C8302B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7" name="Text Box 9">
            <a:extLst>
              <a:ext uri="{FF2B5EF4-FFF2-40B4-BE49-F238E27FC236}">
                <a16:creationId xmlns:a16="http://schemas.microsoft.com/office/drawing/2014/main" id="{B262CDC0-2BB5-400D-8312-DFA01BFC3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2538" name="Text Box 10">
            <a:extLst>
              <a:ext uri="{FF2B5EF4-FFF2-40B4-BE49-F238E27FC236}">
                <a16:creationId xmlns:a16="http://schemas.microsoft.com/office/drawing/2014/main" id="{FB195325-BB19-48AD-806C-CE8475D6B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3</a:t>
            </a:r>
          </a:p>
        </p:txBody>
      </p:sp>
      <p:sp>
        <p:nvSpPr>
          <p:cNvPr id="22539" name="Text Box 11">
            <a:extLst>
              <a:ext uri="{FF2B5EF4-FFF2-40B4-BE49-F238E27FC236}">
                <a16:creationId xmlns:a16="http://schemas.microsoft.com/office/drawing/2014/main" id="{6876F7FA-A03E-4B38-AE1C-212322422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2540" name="Line 12">
            <a:extLst>
              <a:ext uri="{FF2B5EF4-FFF2-40B4-BE49-F238E27FC236}">
                <a16:creationId xmlns:a16="http://schemas.microsoft.com/office/drawing/2014/main" id="{4C03315B-10DE-4FC0-90DA-4303C00F8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>
            <a:extLst>
              <a:ext uri="{FF2B5EF4-FFF2-40B4-BE49-F238E27FC236}">
                <a16:creationId xmlns:a16="http://schemas.microsoft.com/office/drawing/2014/main" id="{623976B1-60A9-4125-A3EE-741809446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7BCB05-F6CE-419C-9211-0433E6EE7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0CFE94C-A425-4D6F-BAF6-5080AC9A6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ECDE138-5C39-4964-BA02-322DA002A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Factorial(3)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F307F065-7232-4C61-A553-3A3F246A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4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8803343B-BBF2-4B89-9D50-3BE58CBAB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998216D9-4532-4DF5-8D20-7F237BC68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9B5F07FB-404A-479E-9DC3-C45B81D8A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6642FB23-8549-4E9A-B9EA-99727C92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1148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9C276A10-D56E-4BC1-8AE3-485CB8D88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838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E85578D1-EEC7-4BE2-B66A-63774760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4C2F71A7-435A-41C0-8F94-A690F332E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581400"/>
            <a:ext cx="6858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F89DB04D-A6C5-463F-8822-E01B7B613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6858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9E54493-E647-4553-9CF9-72D50E476D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7088" y="4196615"/>
            <a:ext cx="7696200" cy="1320617"/>
          </a:xfrm>
          <a:noFill/>
        </p:spPr>
        <p:txBody>
          <a:bodyPr lIns="92075" tIns="46038" rIns="92075" bIns="46038"/>
          <a:lstStyle/>
          <a:p>
            <a:r>
              <a:rPr lang="en-US" sz="2400" i="1" dirty="0"/>
              <a:t>When you open a doll, you find another doll inside, and when you open that one, there's another one inside. The act of doing this is called </a:t>
            </a:r>
            <a:r>
              <a:rPr lang="en-US" sz="2400" b="1" i="1" dirty="0"/>
              <a:t>RECURSION</a:t>
            </a:r>
            <a:r>
              <a:rPr lang="en-US" sz="2400" i="1" dirty="0"/>
              <a:t>.</a:t>
            </a:r>
            <a:endParaRPr lang="en-US" altLang="en-US" sz="2400" i="1" dirty="0"/>
          </a:p>
        </p:txBody>
      </p:sp>
      <p:pic>
        <p:nvPicPr>
          <p:cNvPr id="192516" name="Picture 4" descr="Matryoshka">
            <a:extLst>
              <a:ext uri="{FF2B5EF4-FFF2-40B4-BE49-F238E27FC236}">
                <a16:creationId xmlns:a16="http://schemas.microsoft.com/office/drawing/2014/main" id="{9544AC13-249D-44FD-A7E7-0B149638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9" y="0"/>
            <a:ext cx="4836572" cy="350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216DE-4EAB-44F8-843B-1FCD6D0AB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532" y="0"/>
            <a:ext cx="4275510" cy="35010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0775B7E-9A7C-48C2-A62B-DEC9E9087F2D}"/>
              </a:ext>
            </a:extLst>
          </p:cNvPr>
          <p:cNvSpPr/>
          <p:nvPr/>
        </p:nvSpPr>
        <p:spPr>
          <a:xfrm>
            <a:off x="2195736" y="36118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Do you know Matryoshka dolls?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21F0890-BF12-4B40-9821-DBA1050B8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0D829AD-8FF0-4331-8132-0EEB2D474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A0FEEF81-E013-4C14-9A2A-A1E887545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94BC12C2-AC47-4133-B8C0-03F8FADDD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838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4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DD8A76E0-58EF-4F7D-8DB3-F75C22DF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224700ED-9CBB-41FF-862F-AD67F08F28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D3F609EC-649D-4383-814E-B722F1D95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6858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474A0E9-4BA2-4DB3-A12A-35A82DCEE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44F5E64D-D5D3-4ACC-8424-3B5101B6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Factorial(4)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8558B85-9FCA-452F-A696-2D9AC6408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8233A9A5-6215-4A48-B2C3-E2B55A47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24200"/>
            <a:ext cx="838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77DE1AFB-8EA7-4EEA-8B28-7CAF9052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33E56870-9746-4818-8293-4B24ACB93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667000"/>
            <a:ext cx="6858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369F9092-47B5-44D8-A44B-37896A0A0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667000"/>
            <a:ext cx="68580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ransition spd="slow">
    <p:wipe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818ED67-CFF4-4A59-87FA-8FBBCA5F1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2B1224D8-4C60-4C3B-AF54-EF2597135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>
                <a:solidFill>
                  <a:schemeClr val="bg1"/>
                </a:solidFill>
              </a:rPr>
              <a:t>24</a:t>
            </a:r>
          </a:p>
        </p:txBody>
      </p:sp>
    </p:spTree>
  </p:cSld>
  <p:clrMapOvr>
    <a:masterClrMapping/>
  </p:clrMapOvr>
  <p:transition spd="slow">
    <p:wipe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631E526-6C1A-4B4E-9011-E6E12B543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838200"/>
            <a:ext cx="48768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i="1" dirty="0">
                <a:latin typeface="Courier New" panose="02070309020205020404" pitchFamily="49" charset="0"/>
              </a:rPr>
              <a:t>/* Compute the factorial of n */</a:t>
            </a: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factorial(n-1)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C2CD65E-7CF2-4ACD-AFFF-35BB26386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3886200" cy="58674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lIns="182880"/>
          <a:lstStyle/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i="1" dirty="0">
                <a:solidFill>
                  <a:schemeClr val="accent2"/>
                </a:solidFill>
                <a:latin typeface="Arial" panose="020B0604020202020204" pitchFamily="34" charset="0"/>
              </a:rPr>
              <a:t>Computes the factorial of a number</a:t>
            </a:r>
            <a:endParaRPr lang="en-AU" altLang="en-US" sz="1800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Arial" panose="020B0604020202020204" pitchFamily="34" charset="0"/>
              </a:rPr>
              <a:t>Factorial ( n )</a:t>
            </a:r>
          </a:p>
          <a:p>
            <a:pPr eaLnBrk="1" hangingPunct="1">
              <a:buFontTx/>
              <a:buNone/>
            </a:pPr>
            <a:r>
              <a:rPr lang="en-AU" altLang="en-US" sz="1800" b="1" dirty="0">
                <a:latin typeface="Arial" panose="020B0604020202020204" pitchFamily="34" charset="0"/>
              </a:rPr>
              <a:t>    if ( n is less than or equal to 1) </a:t>
            </a:r>
          </a:p>
          <a:p>
            <a:pPr eaLnBrk="1" hangingPunct="1">
              <a:buFontTx/>
              <a:buNone/>
            </a:pPr>
            <a:r>
              <a:rPr lang="en-AU" altLang="en-US" sz="1800" b="1" dirty="0">
                <a:latin typeface="Arial" panose="020B0604020202020204" pitchFamily="34" charset="0"/>
              </a:rPr>
              <a:t>    then</a:t>
            </a:r>
          </a:p>
          <a:p>
            <a:pPr eaLnBrk="1" hangingPunct="1">
              <a:buFontTx/>
              <a:buNone/>
            </a:pPr>
            <a:r>
              <a:rPr lang="en-AU" altLang="en-US" sz="1800" b="1" dirty="0">
                <a:latin typeface="Arial" panose="020B0604020202020204" pitchFamily="34" charset="0"/>
              </a:rPr>
              <a:t>        return 1</a:t>
            </a:r>
          </a:p>
          <a:p>
            <a:pPr eaLnBrk="1" hangingPunct="1">
              <a:buFontTx/>
              <a:buNone/>
            </a:pPr>
            <a:r>
              <a:rPr lang="en-AU" altLang="en-US" sz="1800" b="1" dirty="0">
                <a:latin typeface="Arial" panose="020B0604020202020204" pitchFamily="34" charset="0"/>
              </a:rPr>
              <a:t>    else</a:t>
            </a:r>
          </a:p>
          <a:p>
            <a:pPr eaLnBrk="1" hangingPunct="1">
              <a:buFontTx/>
              <a:buNone/>
            </a:pPr>
            <a:r>
              <a:rPr lang="en-AU" altLang="en-US" sz="1800" b="1" dirty="0">
                <a:latin typeface="Arial" panose="020B0604020202020204" pitchFamily="34" charset="0"/>
              </a:rPr>
              <a:t>        return n </a:t>
            </a:r>
            <a:r>
              <a:rPr lang="en-AU" altLang="en-US" sz="1800" b="1" dirty="0">
                <a:latin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n-AU" altLang="en-US" sz="1800" b="1" dirty="0">
                <a:latin typeface="Arial" panose="020B0604020202020204" pitchFamily="34" charset="0"/>
              </a:rPr>
              <a:t>Factorial 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A8BE7AE4-3D36-41FB-B937-249D599D6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33528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/>
              <a:t>Example: 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89E11F1-1F6F-4C32-91A3-B0BE24C8B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6707737-57B2-4FB6-A379-C5619AA8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A55CD8E-A558-4F05-AC92-15AC22D8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15240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E1C7F57-3B68-456B-8321-F132C8F2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</a:t>
            </a:r>
            <a:r>
              <a:rPr lang="en-AU" altLang="en-US" sz="2000" b="1" dirty="0">
                <a:latin typeface="Courier New" panose="02070309020205020404" pitchFamily="49" charset="0"/>
              </a:rPr>
              <a:t>factorial(4)</a:t>
            </a: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  <a:endParaRPr lang="en-AU" alt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C316D71-000C-4EE9-817C-C296C855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3EC3A0E1-D55F-4E99-B785-B82DF3C35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2D6E22FB-9551-4AE0-A6DD-EB0048D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B737DCE4-5BCF-4B3E-BD75-8095D22F6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F0AD7217-3252-4B7E-AA60-6506654C3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35849" name="Group 9">
            <a:extLst>
              <a:ext uri="{FF2B5EF4-FFF2-40B4-BE49-F238E27FC236}">
                <a16:creationId xmlns:a16="http://schemas.microsoft.com/office/drawing/2014/main" id="{BA401920-46B7-4929-8FAD-E59C0E44765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676400" cy="609600"/>
            <a:chOff x="2928" y="1344"/>
            <a:chExt cx="1056" cy="384"/>
          </a:xfrm>
        </p:grpSpPr>
        <p:sp>
          <p:nvSpPr>
            <p:cNvPr id="29706" name="Rectangle 10">
              <a:extLst>
                <a:ext uri="{FF2B5EF4-FFF2-40B4-BE49-F238E27FC236}">
                  <a16:creationId xmlns:a16="http://schemas.microsoft.com/office/drawing/2014/main" id="{B9C7C7BE-27DF-4BBE-B9C6-CFF15D6B1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29707" name="Text Box 11">
              <a:extLst>
                <a:ext uri="{FF2B5EF4-FFF2-40B4-BE49-F238E27FC236}">
                  <a16:creationId xmlns:a16="http://schemas.microsoft.com/office/drawing/2014/main" id="{980D90C7-7156-4E33-A769-EE2C945F6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9708" name="Text Box 12">
              <a:extLst>
                <a:ext uri="{FF2B5EF4-FFF2-40B4-BE49-F238E27FC236}">
                  <a16:creationId xmlns:a16="http://schemas.microsoft.com/office/drawing/2014/main" id="{D3D4EBDC-DAF2-4D05-829A-50424C40E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 autoUpdateAnimBg="0"/>
      <p:bldP spid="35846" grpId="0" animBg="1" autoUpdateAnimBg="0"/>
      <p:bldP spid="35847" grpId="0" animBg="1" autoUpdateAnimBg="0"/>
      <p:bldP spid="35848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78F0E3F-6458-4166-908C-6AD1C52F9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57D62B1-731C-4A77-B1A9-FA7F6670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AF7E1E0-D841-4FF7-90CE-A3B9E7C92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5A31ED9-2300-49B5-A911-8B4990175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81E92AFB-4847-492B-AF79-8D4B5E3F4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5898B7E9-36A5-482F-8A3F-BDF990536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728" name="Text Box 8">
            <a:extLst>
              <a:ext uri="{FF2B5EF4-FFF2-40B4-BE49-F238E27FC236}">
                <a16:creationId xmlns:a16="http://schemas.microsoft.com/office/drawing/2014/main" id="{1AA8A6E4-B1A9-4BC2-8A35-9469FAE5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29" name="Text Box 9">
            <a:extLst>
              <a:ext uri="{FF2B5EF4-FFF2-40B4-BE49-F238E27FC236}">
                <a16:creationId xmlns:a16="http://schemas.microsoft.com/office/drawing/2014/main" id="{863741E8-C76A-46DE-A47F-9D906B3D8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730" name="Text Box 10">
            <a:extLst>
              <a:ext uri="{FF2B5EF4-FFF2-40B4-BE49-F238E27FC236}">
                <a16:creationId xmlns:a16="http://schemas.microsoft.com/office/drawing/2014/main" id="{0633A406-F492-4473-9013-D0DCD1CA9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63438C9-368D-471D-9DF7-1827D347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FC35A32-7D67-4753-8A92-D00EC98D6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B85DFA6-1371-4077-B2DF-948086F3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9C971471-002F-42C2-BF55-27AF994CD7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E4B829CD-99D4-4710-8248-2D6CF4D2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B5868916-46B7-4DD3-AA26-D913981D5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0CF986E3-CB70-4C84-98CE-DF9B3F330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AACDA537-F357-4F45-BF58-BEE5D2023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82BE51AE-8DF2-48FB-8DE4-656474032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F03EBCD0-40CC-4151-9029-2E7F8F55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8056A9DF-FC71-449E-BE96-F5D3570D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A4E30A44-9E9D-4037-BF4D-07AA984CF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25E68595-EA6E-43AF-8982-D0A2700C8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grpSp>
        <p:nvGrpSpPr>
          <p:cNvPr id="31759" name="Group 15">
            <a:extLst>
              <a:ext uri="{FF2B5EF4-FFF2-40B4-BE49-F238E27FC236}">
                <a16:creationId xmlns:a16="http://schemas.microsoft.com/office/drawing/2014/main" id="{AF0A37AD-66B1-4971-A1E4-52671808EBA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514600"/>
            <a:ext cx="1676400" cy="609600"/>
            <a:chOff x="2928" y="1344"/>
            <a:chExt cx="1056" cy="384"/>
          </a:xfrm>
        </p:grpSpPr>
        <p:sp>
          <p:nvSpPr>
            <p:cNvPr id="31760" name="Rectangle 16">
              <a:extLst>
                <a:ext uri="{FF2B5EF4-FFF2-40B4-BE49-F238E27FC236}">
                  <a16:creationId xmlns:a16="http://schemas.microsoft.com/office/drawing/2014/main" id="{006EAA57-B304-448F-935C-F2E999FD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1761" name="Text Box 17">
              <a:extLst>
                <a:ext uri="{FF2B5EF4-FFF2-40B4-BE49-F238E27FC236}">
                  <a16:creationId xmlns:a16="http://schemas.microsoft.com/office/drawing/2014/main" id="{5059EE87-667C-4243-B789-43F4684F9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1762" name="Text Box 18">
              <a:extLst>
                <a:ext uri="{FF2B5EF4-FFF2-40B4-BE49-F238E27FC236}">
                  <a16:creationId xmlns:a16="http://schemas.microsoft.com/office/drawing/2014/main" id="{625FA095-8652-4AC2-AA51-453294D96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 autoUpdateAnimBg="0"/>
      <p:bldP spid="37901" grpId="0" animBg="1" autoUpdateAnimBg="0"/>
      <p:bldP spid="37902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1AFB2CC-CED7-4C4E-AA21-A3E98E37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89E8E32-4DB8-44DB-AD8D-CB7A3D51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F6D78E99-55F8-4B57-A11E-9FDD56830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7BCCEF70-F50B-48A8-A965-63DC00BAE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3C6368B0-3217-42A5-ACF4-FB9A1337F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9483D1CB-0871-4DF9-9883-D011D1F91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FC65B3F9-680C-4CE6-9B15-EC7FE22FE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C1520BBF-DAFC-4BB9-86F8-D343BF73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85418CF0-8006-4BEC-9D75-68DACAFDE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BD889B23-8EAF-47D9-A1CD-899456AF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9F1C0B53-4730-44DB-B5CD-364D4B1A6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303C8116-62B4-4150-80E3-3B1008E68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B89087B5-78FD-47DF-BDDE-1EFC81312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48069429-996B-4205-A685-52AF1C6A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40E07881-4811-4839-AE2B-08C9B7FAE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2785" name="Text Box 17">
            <a:extLst>
              <a:ext uri="{FF2B5EF4-FFF2-40B4-BE49-F238E27FC236}">
                <a16:creationId xmlns:a16="http://schemas.microsoft.com/office/drawing/2014/main" id="{E52F732F-BDA8-4FBB-AAF8-8E5D6D44A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F071AFD-CF18-403A-973B-263071741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1848882-7011-4C90-A769-ABB36BBE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8191F307-03BC-48A6-8C87-EB4B4281C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FEA0A2E-95C5-4587-AAE1-B739A3425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85B44F8C-3100-405C-B772-6EA6DC4C8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50F007F7-F250-4AA2-B1CF-35D71851C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35E3E15E-0710-4518-A1FD-13E77C2BB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647633BD-44D3-42E5-806E-9B7AFC43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4C41DAF0-96F5-4C76-BA34-945BFF41C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6D655668-DE58-45C5-B799-854A5954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DEE142E7-7E3A-483B-B804-C1E9FFCB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CD8811FC-2841-4AF5-89A5-AA8F0A1E4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F1D8E8DF-7101-40F7-B810-4FA06A2A7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6E89A009-743B-4C87-AA3C-6590E4D53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088C0F20-78E9-4DF5-A015-A87117D5B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75BE2EA3-456E-468B-A475-3C013AB2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85D495C4-6595-4B79-A1CE-89B641E8A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2FBAEBC2-F5A5-4F66-8E12-85CE5B9A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56" name="Text Box 20">
            <a:extLst>
              <a:ext uri="{FF2B5EF4-FFF2-40B4-BE49-F238E27FC236}">
                <a16:creationId xmlns:a16="http://schemas.microsoft.com/office/drawing/2014/main" id="{19E37C5E-0CB7-42DF-96E9-96D392FEB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57" name="Text Box 21">
            <a:extLst>
              <a:ext uri="{FF2B5EF4-FFF2-40B4-BE49-F238E27FC236}">
                <a16:creationId xmlns:a16="http://schemas.microsoft.com/office/drawing/2014/main" id="{C11CF1DD-3B8B-406B-AFBD-6B9B0F409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33814" name="Group 22">
            <a:extLst>
              <a:ext uri="{FF2B5EF4-FFF2-40B4-BE49-F238E27FC236}">
                <a16:creationId xmlns:a16="http://schemas.microsoft.com/office/drawing/2014/main" id="{C8EFE8A3-9FA1-479C-91E3-22DB574C44D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1676400" cy="609600"/>
            <a:chOff x="2928" y="1344"/>
            <a:chExt cx="1056" cy="384"/>
          </a:xfrm>
        </p:grpSpPr>
        <p:sp>
          <p:nvSpPr>
            <p:cNvPr id="33815" name="Rectangle 23">
              <a:extLst>
                <a:ext uri="{FF2B5EF4-FFF2-40B4-BE49-F238E27FC236}">
                  <a16:creationId xmlns:a16="http://schemas.microsoft.com/office/drawing/2014/main" id="{005DDBB9-634A-4767-9FC7-BE90943F2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3816" name="Text Box 24">
              <a:extLst>
                <a:ext uri="{FF2B5EF4-FFF2-40B4-BE49-F238E27FC236}">
                  <a16:creationId xmlns:a16="http://schemas.microsoft.com/office/drawing/2014/main" id="{D9E8BB21-D781-4E78-B4DC-6A7C649AC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3817" name="Text Box 25">
              <a:extLst>
                <a:ext uri="{FF2B5EF4-FFF2-40B4-BE49-F238E27FC236}">
                  <a16:creationId xmlns:a16="http://schemas.microsoft.com/office/drawing/2014/main" id="{3FF36198-B2D3-435C-8EB6-7813A9C07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5" grpId="0" animBg="1" autoUpdateAnimBg="0"/>
      <p:bldP spid="39956" grpId="0" animBg="1" autoUpdateAnimBg="0"/>
      <p:bldP spid="3995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910A3F0-F097-4B75-BE41-DC81F73F0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Recursion?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60775C6-2CA3-45D2-834B-97F9D7DFE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733800"/>
          </a:xfrm>
        </p:spPr>
        <p:txBody>
          <a:bodyPr/>
          <a:lstStyle/>
          <a:p>
            <a:pPr eaLnBrk="1" hangingPunct="1"/>
            <a:r>
              <a:rPr lang="en-US" altLang="en-US" dirty="0"/>
              <a:t>A procedure defined in terms of (simpler versions of) itself</a:t>
            </a:r>
          </a:p>
          <a:p>
            <a:pPr eaLnBrk="1" hangingPunct="1"/>
            <a:r>
              <a:rPr lang="en-US" altLang="en-US" dirty="0"/>
              <a:t>Components:</a:t>
            </a:r>
          </a:p>
          <a:p>
            <a:pPr lvl="1" eaLnBrk="1" hangingPunct="1"/>
            <a:r>
              <a:rPr lang="en-US" altLang="en-US" sz="3200" dirty="0">
                <a:solidFill>
                  <a:schemeClr val="accent2"/>
                </a:solidFill>
              </a:rPr>
              <a:t>Base case</a:t>
            </a:r>
            <a:endParaRPr lang="en-US" altLang="en-US" sz="3200" dirty="0"/>
          </a:p>
          <a:p>
            <a:pPr lvl="1" eaLnBrk="1" hangingPunct="1"/>
            <a:r>
              <a:rPr lang="en-US" altLang="en-US" sz="3200" dirty="0">
                <a:solidFill>
                  <a:schemeClr val="accent2"/>
                </a:solidFill>
              </a:rPr>
              <a:t>Recursive</a:t>
            </a:r>
            <a:r>
              <a:rPr lang="en-US" altLang="en-US" sz="3200" dirty="0"/>
              <a:t> definition</a:t>
            </a:r>
          </a:p>
          <a:p>
            <a:pPr lvl="1" eaLnBrk="1" hangingPunct="1"/>
            <a:r>
              <a:rPr lang="en-US" altLang="en-US" sz="3200" dirty="0">
                <a:solidFill>
                  <a:schemeClr val="accent2"/>
                </a:solidFill>
              </a:rPr>
              <a:t>Convergence</a:t>
            </a:r>
            <a:r>
              <a:rPr lang="en-US" altLang="en-US" sz="3200" dirty="0"/>
              <a:t> to base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689B21F-9039-4279-9A76-C6644F3A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827CA50-09EC-4720-ABC9-DBCE72156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31F30D1-4083-4C98-B004-C2E0911B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196CFE8-6C6D-4830-9A33-7FE32A7F6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A72FBEFB-CB7D-48F5-A1C5-AB66689B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E7093CF1-6BF3-4A40-BB62-126A284B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E969AD03-A24D-4175-A392-E4C4A45DC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6121BC56-8BBF-4E76-944E-257A21910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06D69A31-D1D3-46D7-976B-C1E0386D4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20428E53-6671-4B22-82DF-9A7A54F5B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3F00479A-A7F0-4C91-AA01-0FE0E0DB4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332583C5-FA7E-4000-BEE4-F5C8647A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364DC2CE-2594-4350-B736-56A8994B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DC0F6B0F-5BE4-47CA-84CA-B936A67C2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051FD0DE-2A9D-434E-B2EE-82C167D3E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833" name="Text Box 17">
            <a:extLst>
              <a:ext uri="{FF2B5EF4-FFF2-40B4-BE49-F238E27FC236}">
                <a16:creationId xmlns:a16="http://schemas.microsoft.com/office/drawing/2014/main" id="{49FDC2B3-0268-4B3C-AB54-09AB46643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6D6B61FF-B37B-4673-AF8C-E6385EF60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4835" name="Rectangle 19">
            <a:extLst>
              <a:ext uri="{FF2B5EF4-FFF2-40B4-BE49-F238E27FC236}">
                <a16:creationId xmlns:a16="http://schemas.microsoft.com/office/drawing/2014/main" id="{CDE2F179-123A-4CE1-B732-876B723C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4836" name="Text Box 20">
            <a:extLst>
              <a:ext uri="{FF2B5EF4-FFF2-40B4-BE49-F238E27FC236}">
                <a16:creationId xmlns:a16="http://schemas.microsoft.com/office/drawing/2014/main" id="{F5539D2F-88F3-41C0-813F-46C25FB2C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837" name="Text Box 21">
            <a:extLst>
              <a:ext uri="{FF2B5EF4-FFF2-40B4-BE49-F238E27FC236}">
                <a16:creationId xmlns:a16="http://schemas.microsoft.com/office/drawing/2014/main" id="{B878130B-A2BD-4D7F-AF34-FA6C95DA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38" name="Text Box 22">
            <a:extLst>
              <a:ext uri="{FF2B5EF4-FFF2-40B4-BE49-F238E27FC236}">
                <a16:creationId xmlns:a16="http://schemas.microsoft.com/office/drawing/2014/main" id="{5A62C1C0-65DB-4194-98AC-431D2621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4839" name="Text Box 23">
            <a:extLst>
              <a:ext uri="{FF2B5EF4-FFF2-40B4-BE49-F238E27FC236}">
                <a16:creationId xmlns:a16="http://schemas.microsoft.com/office/drawing/2014/main" id="{22CF7BFB-B067-4C87-9C00-E95257F4B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AF21A488-8BB0-42EF-AC09-003131435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22CF888-42D6-475B-AE8B-5EED3B28E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CD6750A-8241-4A4C-91F6-180C7756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4E3E982-E153-4494-AF1A-5E2849A1D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7CD01C9A-D6B7-42B4-9C93-3B3427161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BD3EBEB4-6281-4203-B908-FB3043E1F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9597095F-618D-4190-9A37-72ECEF10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DDAB23D1-268C-47BC-BC82-DD044EFCF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8125BE01-E13F-45EE-A889-0F606C3ED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A541D326-A79E-44B5-82A0-98D663909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0080A900-9885-4788-B09D-23B53103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89E4EBA7-C381-4FC1-86EF-EC600262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59D818DB-06E0-4A17-A563-700D1267C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35BDEAEE-3FA3-4059-BBDB-F08ACF9DD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3ADB9A28-1B0A-4914-97D7-9E6C76EF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E4A73D08-2AC9-4AA2-A911-BB67BE7F6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57" name="Text Box 17">
            <a:extLst>
              <a:ext uri="{FF2B5EF4-FFF2-40B4-BE49-F238E27FC236}">
                <a16:creationId xmlns:a16="http://schemas.microsoft.com/office/drawing/2014/main" id="{4E40B056-5025-4E86-B445-2AD5E6A9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72CCC367-ABFF-43F3-B518-14CF9D4AD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E6BEF630-ADAA-4A7A-BD13-B2CCA6FB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60" name="Text Box 20">
            <a:extLst>
              <a:ext uri="{FF2B5EF4-FFF2-40B4-BE49-F238E27FC236}">
                <a16:creationId xmlns:a16="http://schemas.microsoft.com/office/drawing/2014/main" id="{A88AD5BD-D66D-477C-8E01-8E2D701AC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5861" name="Text Box 21">
            <a:extLst>
              <a:ext uri="{FF2B5EF4-FFF2-40B4-BE49-F238E27FC236}">
                <a16:creationId xmlns:a16="http://schemas.microsoft.com/office/drawing/2014/main" id="{0BFA110B-5CF4-4755-B9B0-780E6B77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62" name="Text Box 22">
            <a:extLst>
              <a:ext uri="{FF2B5EF4-FFF2-40B4-BE49-F238E27FC236}">
                <a16:creationId xmlns:a16="http://schemas.microsoft.com/office/drawing/2014/main" id="{8CD1BD27-41A1-44DC-8BF7-3C970633D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5863" name="Text Box 23">
            <a:extLst>
              <a:ext uri="{FF2B5EF4-FFF2-40B4-BE49-F238E27FC236}">
                <a16:creationId xmlns:a16="http://schemas.microsoft.com/office/drawing/2014/main" id="{BD866BDC-BFD9-423E-BFD2-0E58994DE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64" name="Text Box 24">
            <a:extLst>
              <a:ext uri="{FF2B5EF4-FFF2-40B4-BE49-F238E27FC236}">
                <a16:creationId xmlns:a16="http://schemas.microsoft.com/office/drawing/2014/main" id="{4221E625-9CEC-4D29-ACA4-10C736A4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7B5DD619-0662-48A0-8E70-F00C0C967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2010" name="Text Box 26">
            <a:extLst>
              <a:ext uri="{FF2B5EF4-FFF2-40B4-BE49-F238E27FC236}">
                <a16:creationId xmlns:a16="http://schemas.microsoft.com/office/drawing/2014/main" id="{0C846889-45EF-4362-9A5A-ED8C1B9D5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35867" name="Group 27">
            <a:extLst>
              <a:ext uri="{FF2B5EF4-FFF2-40B4-BE49-F238E27FC236}">
                <a16:creationId xmlns:a16="http://schemas.microsoft.com/office/drawing/2014/main" id="{29051F65-9EF4-4AD5-B801-017B89B266E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352800"/>
            <a:ext cx="1676400" cy="609600"/>
            <a:chOff x="2928" y="1344"/>
            <a:chExt cx="1056" cy="384"/>
          </a:xfrm>
        </p:grpSpPr>
        <p:sp>
          <p:nvSpPr>
            <p:cNvPr id="35868" name="Rectangle 28">
              <a:extLst>
                <a:ext uri="{FF2B5EF4-FFF2-40B4-BE49-F238E27FC236}">
                  <a16:creationId xmlns:a16="http://schemas.microsoft.com/office/drawing/2014/main" id="{FEDF802A-9A97-4614-8A90-24F450EAF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5869" name="Text Box 29">
              <a:extLst>
                <a:ext uri="{FF2B5EF4-FFF2-40B4-BE49-F238E27FC236}">
                  <a16:creationId xmlns:a16="http://schemas.microsoft.com/office/drawing/2014/main" id="{69CCAF3D-2A59-444F-9AA4-8EB99694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5870" name="Text Box 30">
              <a:extLst>
                <a:ext uri="{FF2B5EF4-FFF2-40B4-BE49-F238E27FC236}">
                  <a16:creationId xmlns:a16="http://schemas.microsoft.com/office/drawing/2014/main" id="{8581BE2C-74AD-4E0F-AB9A-ABC73CF32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2B7E7F2-A431-4B57-A4D5-6A66BD11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221B274-79FD-4ADE-ABC4-60D5FE54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CB63F1A-5083-41D1-B8A6-D4D88ABDD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29162BDE-9C4A-4C18-9EFC-8073C83A2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93EB5A5E-64BC-47DC-9BB8-D2EE6CC9F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D3C1A709-C5A8-4660-A34D-97CB75D7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F84F137F-B13B-4C4B-AE71-8CFBF8AA7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75C85B67-0BF2-452B-A671-09B133003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A020CDE1-9D51-4ED4-827B-370B954E9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3154E1EF-F4E2-465B-873B-1C704884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8BDDDF9B-0A0F-4BDE-9A19-F4FB4EFE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F586E33B-2606-4DE7-BDC1-18A8ADC70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C7FA4AD9-F1B7-46E5-B2A1-1F3FC37B3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id="{1DE1054A-5315-4F05-94CA-FADC383B6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5E8C061D-E9FE-478C-9EE9-B532084DA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81" name="Text Box 17">
            <a:extLst>
              <a:ext uri="{FF2B5EF4-FFF2-40B4-BE49-F238E27FC236}">
                <a16:creationId xmlns:a16="http://schemas.microsoft.com/office/drawing/2014/main" id="{4B1A633B-75A4-4ADB-824C-CEAE4E648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882" name="Rectangle 18">
            <a:extLst>
              <a:ext uri="{FF2B5EF4-FFF2-40B4-BE49-F238E27FC236}">
                <a16:creationId xmlns:a16="http://schemas.microsoft.com/office/drawing/2014/main" id="{1B0C7964-58C7-4E09-A538-5B484996D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6883" name="Rectangle 19">
            <a:extLst>
              <a:ext uri="{FF2B5EF4-FFF2-40B4-BE49-F238E27FC236}">
                <a16:creationId xmlns:a16="http://schemas.microsoft.com/office/drawing/2014/main" id="{323936ED-DA67-47B3-A9BC-24892934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6884" name="Text Box 20">
            <a:extLst>
              <a:ext uri="{FF2B5EF4-FFF2-40B4-BE49-F238E27FC236}">
                <a16:creationId xmlns:a16="http://schemas.microsoft.com/office/drawing/2014/main" id="{DBF2F9FB-A380-40B0-92B2-DB16F373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6885" name="Text Box 21">
            <a:extLst>
              <a:ext uri="{FF2B5EF4-FFF2-40B4-BE49-F238E27FC236}">
                <a16:creationId xmlns:a16="http://schemas.microsoft.com/office/drawing/2014/main" id="{D4585670-F496-4871-B6B9-38EBB30D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86" name="Text Box 22">
            <a:extLst>
              <a:ext uri="{FF2B5EF4-FFF2-40B4-BE49-F238E27FC236}">
                <a16:creationId xmlns:a16="http://schemas.microsoft.com/office/drawing/2014/main" id="{A9F3D612-D7B4-4C1D-AE46-21C56CB46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6887" name="Text Box 23">
            <a:extLst>
              <a:ext uri="{FF2B5EF4-FFF2-40B4-BE49-F238E27FC236}">
                <a16:creationId xmlns:a16="http://schemas.microsoft.com/office/drawing/2014/main" id="{A8A40391-45BD-48D8-9938-7BCE15185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88" name="Text Box 24">
            <a:extLst>
              <a:ext uri="{FF2B5EF4-FFF2-40B4-BE49-F238E27FC236}">
                <a16:creationId xmlns:a16="http://schemas.microsoft.com/office/drawing/2014/main" id="{4E3224D9-FDAB-4AE0-BC5B-7ABA54B3C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6889" name="Rectangle 25">
            <a:extLst>
              <a:ext uri="{FF2B5EF4-FFF2-40B4-BE49-F238E27FC236}">
                <a16:creationId xmlns:a16="http://schemas.microsoft.com/office/drawing/2014/main" id="{2249FBB0-B82D-4122-AA1B-ADAE78A4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EB2E883A-B286-448B-B538-7F2811FF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624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36891" name="Group 27">
            <a:extLst>
              <a:ext uri="{FF2B5EF4-FFF2-40B4-BE49-F238E27FC236}">
                <a16:creationId xmlns:a16="http://schemas.microsoft.com/office/drawing/2014/main" id="{EBD88465-0350-4DDD-841D-DEA7BB9F8FC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352800"/>
            <a:ext cx="1676400" cy="609600"/>
            <a:chOff x="2928" y="1344"/>
            <a:chExt cx="1056" cy="384"/>
          </a:xfrm>
        </p:grpSpPr>
        <p:sp>
          <p:nvSpPr>
            <p:cNvPr id="36894" name="Rectangle 28">
              <a:extLst>
                <a:ext uri="{FF2B5EF4-FFF2-40B4-BE49-F238E27FC236}">
                  <a16:creationId xmlns:a16="http://schemas.microsoft.com/office/drawing/2014/main" id="{21CDFD82-32CF-45C3-9743-7EFE34F6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6895" name="Text Box 29">
              <a:extLst>
                <a:ext uri="{FF2B5EF4-FFF2-40B4-BE49-F238E27FC236}">
                  <a16:creationId xmlns:a16="http://schemas.microsoft.com/office/drawing/2014/main" id="{F849986E-12D7-452F-B5A7-253CC92B1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6896" name="Text Box 30">
              <a:extLst>
                <a:ext uri="{FF2B5EF4-FFF2-40B4-BE49-F238E27FC236}">
                  <a16:creationId xmlns:a16="http://schemas.microsoft.com/office/drawing/2014/main" id="{275E9516-87F7-494C-8D15-7D4DED66F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  <p:sp>
        <p:nvSpPr>
          <p:cNvPr id="43039" name="Text Box 31">
            <a:extLst>
              <a:ext uri="{FF2B5EF4-FFF2-40B4-BE49-F238E27FC236}">
                <a16:creationId xmlns:a16="http://schemas.microsoft.com/office/drawing/2014/main" id="{85BCC89E-1505-4CEF-B93B-137DA0C86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16002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return  1 </a:t>
            </a:r>
          </a:p>
        </p:txBody>
      </p:sp>
      <p:sp>
        <p:nvSpPr>
          <p:cNvPr id="43040" name="Text Box 32">
            <a:extLst>
              <a:ext uri="{FF2B5EF4-FFF2-40B4-BE49-F238E27FC236}">
                <a16:creationId xmlns:a16="http://schemas.microsoft.com/office/drawing/2014/main" id="{D89EAE12-293E-4B83-AC79-F9CC4C580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343400"/>
            <a:ext cx="3352800" cy="1004888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u="sng" dirty="0">
                <a:solidFill>
                  <a:schemeClr val="bg1"/>
                </a:solidFill>
                <a:latin typeface="Arial" panose="020B0604020202020204" pitchFamily="34" charset="0"/>
              </a:rPr>
              <a:t>Base case: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factorial(1) is 1</a:t>
            </a: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9" grpId="0" animBg="1" autoUpdateAnimBg="0"/>
      <p:bldP spid="4304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C7B10E2-6314-4843-9BD9-8606D7F5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C0FF66F-E608-4997-B3EA-F36157E71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B48FF9D-4719-496C-B65D-00DA54C3F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2DB97649-B77F-44A3-AD48-8C0F5B15E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0DFE2353-DCC0-48A8-BA13-42C12D6E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4C9C2A4E-604F-499C-9FC6-6B0431BD5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A6F7368D-573E-4F5D-894A-600DC826B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4E5E21D8-E401-463E-9F3E-C15B60D5B0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746FFE2E-A829-4534-90DD-52743984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5A730FE4-5611-44F6-ABE0-C7EA831A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CD7DF08E-4E6F-4FC1-87C0-E2412A3C7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93463595-E6EC-4E2D-BF29-9648EE829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09529FC3-F4A3-4F92-9D80-C77194CC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4C5D655E-06F5-458B-B573-69E23B10F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D6776367-5471-463B-AB36-DD239A91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905" name="Text Box 17">
            <a:extLst>
              <a:ext uri="{FF2B5EF4-FFF2-40B4-BE49-F238E27FC236}">
                <a16:creationId xmlns:a16="http://schemas.microsoft.com/office/drawing/2014/main" id="{BBE82F20-A06B-494A-850F-E065C0ABB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5E1E8BDF-F710-4790-9E3D-10DD0F4D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7907" name="Rectangle 19">
            <a:extLst>
              <a:ext uri="{FF2B5EF4-FFF2-40B4-BE49-F238E27FC236}">
                <a16:creationId xmlns:a16="http://schemas.microsoft.com/office/drawing/2014/main" id="{33A0EE21-C027-4E1B-95BF-5E345E3C7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9718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EFFDC615-F584-48B1-A01D-49E31B361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909" name="Text Box 21">
            <a:extLst>
              <a:ext uri="{FF2B5EF4-FFF2-40B4-BE49-F238E27FC236}">
                <a16:creationId xmlns:a16="http://schemas.microsoft.com/office/drawing/2014/main" id="{72283F38-1911-409B-BA74-3642BE20D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480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FD6DFC76-2F69-4339-A318-9386A76F2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7911" name="Text Box 23">
            <a:extLst>
              <a:ext uri="{FF2B5EF4-FFF2-40B4-BE49-F238E27FC236}">
                <a16:creationId xmlns:a16="http://schemas.microsoft.com/office/drawing/2014/main" id="{6BBA81E0-4CC3-4C3A-A2BF-1EA201A3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912" name="Text Box 24">
            <a:extLst>
              <a:ext uri="{FF2B5EF4-FFF2-40B4-BE49-F238E27FC236}">
                <a16:creationId xmlns:a16="http://schemas.microsoft.com/office/drawing/2014/main" id="{6317BCFF-EE7D-4524-9B98-576EC0ACC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4057" name="AutoShape 25">
            <a:extLst>
              <a:ext uri="{FF2B5EF4-FFF2-40B4-BE49-F238E27FC236}">
                <a16:creationId xmlns:a16="http://schemas.microsoft.com/office/drawing/2014/main" id="{3A250082-080B-4112-A551-9DCC3E854A39}"/>
              </a:ext>
            </a:extLst>
          </p:cNvPr>
          <p:cNvSpPr>
            <a:spLocks/>
          </p:cNvSpPr>
          <p:nvPr/>
        </p:nvSpPr>
        <p:spPr bwMode="auto">
          <a:xfrm rot="5400000">
            <a:off x="5486400" y="45720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4058" name="Text Box 26">
            <a:extLst>
              <a:ext uri="{FF2B5EF4-FFF2-40B4-BE49-F238E27FC236}">
                <a16:creationId xmlns:a16="http://schemas.microsoft.com/office/drawing/2014/main" id="{86511852-F528-47BE-9AC0-FB5D619AE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019800"/>
            <a:ext cx="91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8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76D12C8-B5E4-4F66-AF99-D1EB4DCE1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6C815D6-590E-40A1-8A59-DF4144E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EFCA7AD-EB7B-4AB3-8BF1-2880031C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EF368986-1490-45F9-9378-1ACB689EE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2703D0BD-B23D-4B1F-85DD-02AE9A71E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16A49466-D51A-4D88-A993-214EF4D66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8AF08D44-34B2-4114-BF79-697038D19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9AFD5836-EB1C-4C7B-A51A-749270D17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2A3E0D90-AFCE-4772-ACEC-735DE568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C39EB47E-7771-45F9-AA12-60FA73E7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13E726BA-77F8-4D5F-94CD-48F94B8D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72359BAB-B955-4468-BE2E-3ED2E0DC6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26" name="Text Box 14">
            <a:extLst>
              <a:ext uri="{FF2B5EF4-FFF2-40B4-BE49-F238E27FC236}">
                <a16:creationId xmlns:a16="http://schemas.microsoft.com/office/drawing/2014/main" id="{83EC5398-78E4-4C50-B220-8D99BE26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27" name="Text Box 15">
            <a:extLst>
              <a:ext uri="{FF2B5EF4-FFF2-40B4-BE49-F238E27FC236}">
                <a16:creationId xmlns:a16="http://schemas.microsoft.com/office/drawing/2014/main" id="{34E1FEF3-0AD2-49B6-8DF6-A3E850375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6343DEE0-AC88-4E68-8A29-A48A9A813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29" name="Text Box 17">
            <a:extLst>
              <a:ext uri="{FF2B5EF4-FFF2-40B4-BE49-F238E27FC236}">
                <a16:creationId xmlns:a16="http://schemas.microsoft.com/office/drawing/2014/main" id="{39161440-03C5-4D95-BF85-91B35F542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75FA4868-988F-4510-AD9E-D72BD6D2D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CB5BA4DE-86CB-45B3-AF23-1E4D1F99A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7B94EB03-2E3A-45C5-867D-54833D7D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38E88C50-D109-4587-AA76-92709686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2578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38934" name="Group 22">
            <a:extLst>
              <a:ext uri="{FF2B5EF4-FFF2-40B4-BE49-F238E27FC236}">
                <a16:creationId xmlns:a16="http://schemas.microsoft.com/office/drawing/2014/main" id="{3F59A349-920D-47A3-AC80-9EA818FDF512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1676400" cy="609600"/>
            <a:chOff x="2928" y="1344"/>
            <a:chExt cx="1056" cy="384"/>
          </a:xfrm>
        </p:grpSpPr>
        <p:sp>
          <p:nvSpPr>
            <p:cNvPr id="38937" name="Rectangle 23">
              <a:extLst>
                <a:ext uri="{FF2B5EF4-FFF2-40B4-BE49-F238E27FC236}">
                  <a16:creationId xmlns:a16="http://schemas.microsoft.com/office/drawing/2014/main" id="{01EBF521-5DEB-44F8-8E67-B4BDDF84B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8938" name="Text Box 24">
              <a:extLst>
                <a:ext uri="{FF2B5EF4-FFF2-40B4-BE49-F238E27FC236}">
                  <a16:creationId xmlns:a16="http://schemas.microsoft.com/office/drawing/2014/main" id="{04B528E5-2287-491B-B5B2-FCBFCD8EF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8939" name="Text Box 25">
              <a:extLst>
                <a:ext uri="{FF2B5EF4-FFF2-40B4-BE49-F238E27FC236}">
                  <a16:creationId xmlns:a16="http://schemas.microsoft.com/office/drawing/2014/main" id="{E4DFE313-D8DF-440E-A228-5ED3B3F91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  <p:sp>
        <p:nvSpPr>
          <p:cNvPr id="38935" name="AutoShape 26">
            <a:extLst>
              <a:ext uri="{FF2B5EF4-FFF2-40B4-BE49-F238E27FC236}">
                <a16:creationId xmlns:a16="http://schemas.microsoft.com/office/drawing/2014/main" id="{4B31C100-87F6-4A40-B74C-5FC84303C528}"/>
              </a:ext>
            </a:extLst>
          </p:cNvPr>
          <p:cNvSpPr>
            <a:spLocks/>
          </p:cNvSpPr>
          <p:nvPr/>
        </p:nvSpPr>
        <p:spPr bwMode="auto">
          <a:xfrm rot="5400000">
            <a:off x="5486400" y="45720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8936" name="Text Box 27">
            <a:extLst>
              <a:ext uri="{FF2B5EF4-FFF2-40B4-BE49-F238E27FC236}">
                <a16:creationId xmlns:a16="http://schemas.microsoft.com/office/drawing/2014/main" id="{C41A75BA-DFDD-481F-92B7-EAB3D3FDA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019800"/>
            <a:ext cx="91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57EAB5A-6301-4658-BF1E-E36B41B3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C8B9BE3-AF10-4E03-B977-960814577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BF7D16A-D6CA-43DA-A74D-42987ADB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FB88B684-E8D4-4519-A9C9-202FCBA76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B8C3897C-B4BB-4CDB-A6F1-D701C041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2002BCD3-B978-4ECA-B391-4BEE1FAB3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EE9945A7-5646-4177-B209-D4B3B3B0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5273E09C-E501-4A55-8FDA-3F1CE89E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D48541EF-E86E-4463-A803-C7231284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165D4B9D-4F0F-4B82-BDD9-B2EB5FEE3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9948" name="Rectangle 12">
            <a:extLst>
              <a:ext uri="{FF2B5EF4-FFF2-40B4-BE49-F238E27FC236}">
                <a16:creationId xmlns:a16="http://schemas.microsoft.com/office/drawing/2014/main" id="{91EE8F71-94B0-4F37-84E7-56198A10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D4D97B50-C728-4D12-84A6-F9C13EAD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43E5D79E-99A4-42BA-8ED6-7861D8DD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874BDC78-874E-4534-9161-A9CE944C4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D74D3128-314A-4AA5-9A6B-F4292672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53" name="Text Box 17">
            <a:extLst>
              <a:ext uri="{FF2B5EF4-FFF2-40B4-BE49-F238E27FC236}">
                <a16:creationId xmlns:a16="http://schemas.microsoft.com/office/drawing/2014/main" id="{2672AFA8-B76E-4854-9513-F5ACEAE1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9954" name="Rectangle 18">
            <a:extLst>
              <a:ext uri="{FF2B5EF4-FFF2-40B4-BE49-F238E27FC236}">
                <a16:creationId xmlns:a16="http://schemas.microsoft.com/office/drawing/2014/main" id="{59912085-3F5F-4C30-9269-392F787D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8194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22E3B438-3C1E-4EAD-A787-A94EB1D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57800"/>
            <a:ext cx="3048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39956" name="Group 20">
            <a:extLst>
              <a:ext uri="{FF2B5EF4-FFF2-40B4-BE49-F238E27FC236}">
                <a16:creationId xmlns:a16="http://schemas.microsoft.com/office/drawing/2014/main" id="{8C8BD94B-4834-424A-BF24-467A683AD12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1676400" cy="609600"/>
            <a:chOff x="2928" y="1344"/>
            <a:chExt cx="1056" cy="384"/>
          </a:xfrm>
        </p:grpSpPr>
        <p:sp>
          <p:nvSpPr>
            <p:cNvPr id="39959" name="Rectangle 21">
              <a:extLst>
                <a:ext uri="{FF2B5EF4-FFF2-40B4-BE49-F238E27FC236}">
                  <a16:creationId xmlns:a16="http://schemas.microsoft.com/office/drawing/2014/main" id="{B2ACA994-A3F0-458A-BD6C-84769BC32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9960" name="Text Box 22">
              <a:extLst>
                <a:ext uri="{FF2B5EF4-FFF2-40B4-BE49-F238E27FC236}">
                  <a16:creationId xmlns:a16="http://schemas.microsoft.com/office/drawing/2014/main" id="{FD2E2199-D212-4EE4-97CD-01515565C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9961" name="Text Box 23">
              <a:extLst>
                <a:ext uri="{FF2B5EF4-FFF2-40B4-BE49-F238E27FC236}">
                  <a16:creationId xmlns:a16="http://schemas.microsoft.com/office/drawing/2014/main" id="{62FDAE6A-CE98-419E-886C-AABF038DF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  <p:sp>
        <p:nvSpPr>
          <p:cNvPr id="39957" name="Text Box 24">
            <a:extLst>
              <a:ext uri="{FF2B5EF4-FFF2-40B4-BE49-F238E27FC236}">
                <a16:creationId xmlns:a16="http://schemas.microsoft.com/office/drawing/2014/main" id="{E7A9857A-46C4-47B6-A5F0-F90A30BD4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814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6105" name="Text Box 25">
            <a:extLst>
              <a:ext uri="{FF2B5EF4-FFF2-40B4-BE49-F238E27FC236}">
                <a16:creationId xmlns:a16="http://schemas.microsoft.com/office/drawing/2014/main" id="{4A02A46A-90E7-4C4F-BBD1-5637583EE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14800"/>
            <a:ext cx="3352800" cy="457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factorial(2) is 2</a:t>
            </a: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5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48D3312-40FA-4F00-8FCC-D1A489036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FBAC5D3-397C-452E-96C6-6C8A8B9F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55F01CB-AB17-4411-9786-535712CC8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F92CE8FE-04D6-438E-81BE-B29544F39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94B5D48A-3238-410B-BF1E-BC9DD7F75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C4512247-C10C-4EE7-BFD4-0FC1E51A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569F90A9-0361-42EC-B86C-9A4849D43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49264D7B-5DA4-418D-8087-E571AC47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68915A43-8C41-4A53-94CF-4DECDE1C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512D20F2-2516-4127-A06F-BAD37171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0972" name="Rectangle 12">
            <a:extLst>
              <a:ext uri="{FF2B5EF4-FFF2-40B4-BE49-F238E27FC236}">
                <a16:creationId xmlns:a16="http://schemas.microsoft.com/office/drawing/2014/main" id="{69DDE219-7EC1-403F-9748-CDCED9F0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195F5668-46D3-4E97-912D-3B7F0E19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95A19083-AC0F-4E6C-B3D2-F63E164EA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D95D4A7C-6552-4556-B1F2-9F5CC44B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B83A1902-FB7A-4177-8BC9-77C262E49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9EA7EA45-C942-4DB0-871F-B50904FF8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7122" name="AutoShape 18">
            <a:extLst>
              <a:ext uri="{FF2B5EF4-FFF2-40B4-BE49-F238E27FC236}">
                <a16:creationId xmlns:a16="http://schemas.microsoft.com/office/drawing/2014/main" id="{4EC0405A-92A3-4B51-8AF5-855345DC372D}"/>
              </a:ext>
            </a:extLst>
          </p:cNvPr>
          <p:cNvSpPr>
            <a:spLocks/>
          </p:cNvSpPr>
          <p:nvPr/>
        </p:nvSpPr>
        <p:spPr bwMode="auto">
          <a:xfrm rot="5400000">
            <a:off x="4953000" y="41148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4ACB890B-AE1F-4619-9090-E3F0FC70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562600"/>
            <a:ext cx="91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A17B7A3-7087-45C4-87E1-7E6BCAB6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9B4DF1C-E94A-4851-A817-4F71B5B40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 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D0C1BC78-1AE2-4E86-AC97-817F22212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18502AE-2AC7-46E6-A927-23EF4FDAE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8B46F379-515B-4393-8088-A894A0E71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A7BCB32D-8356-4895-8E1A-A5C429B9E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6CE9FCED-00E6-490C-8A76-7323E1B1F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3A32B3A4-63B6-4E0B-932E-7BD5317B0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82D5969D-8789-498B-AC85-395650407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FBFDC932-A3B8-4006-A81D-1974D76B9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3BA28E25-55C6-4B52-9D88-9AD08531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010BB949-4567-4F3C-A969-9F214CB58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2666AB08-17CA-4CC7-A2FE-0399A2F1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6CB08068-9C33-4C9D-A0C7-E75EAB74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28B53C86-548F-4D01-A10D-BD62A163C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CD628491-5A60-40BB-B5FF-5C1CB0FE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2002" name="AutoShape 18">
            <a:extLst>
              <a:ext uri="{FF2B5EF4-FFF2-40B4-BE49-F238E27FC236}">
                <a16:creationId xmlns:a16="http://schemas.microsoft.com/office/drawing/2014/main" id="{EA6F26AC-3A79-40BD-9B9E-5DA64E2C4975}"/>
              </a:ext>
            </a:extLst>
          </p:cNvPr>
          <p:cNvSpPr>
            <a:spLocks/>
          </p:cNvSpPr>
          <p:nvPr/>
        </p:nvSpPr>
        <p:spPr bwMode="auto">
          <a:xfrm rot="5400000">
            <a:off x="4953000" y="41148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006E64ED-F84C-4107-9A70-E42D20BEB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562600"/>
            <a:ext cx="91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7647730-F173-4ADD-A6A8-A71A263B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6C9CCD8-6D5C-4FFB-9CB2-3C664685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 </a:t>
            </a: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6E53F9FD-43E1-41CE-A878-59CAFDE1A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3C5900DA-494B-4663-B01B-2C9A0497F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AA969D90-E739-4118-8B1A-F0AD5F2FB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E8727439-CFA1-494D-AABA-6494CCD3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C9DA258C-399E-4BCC-8628-CA9B0119E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268CD592-5B54-4CB8-8D69-F18A448F1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00A553FA-6113-467C-A8B2-B610E13E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B381D17D-B455-49D1-A540-3F34F4BA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362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3020" name="Rectangle 12">
            <a:extLst>
              <a:ext uri="{FF2B5EF4-FFF2-40B4-BE49-F238E27FC236}">
                <a16:creationId xmlns:a16="http://schemas.microsoft.com/office/drawing/2014/main" id="{D4945661-15C3-4305-A22A-6A16B447F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14600"/>
            <a:ext cx="1524000" cy="60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0A98FE0C-6D02-45D7-94C8-9F052B5C9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823224A1-3E7D-4BD2-A826-56FC1F8A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590800"/>
            <a:ext cx="762000" cy="4667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97F3C6C4-45BC-4E5C-89EF-5FC9F7F6B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38A0D131-2BA4-4012-A96B-7154BA7A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1242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3025" name="Text Box 17">
            <a:extLst>
              <a:ext uri="{FF2B5EF4-FFF2-40B4-BE49-F238E27FC236}">
                <a16:creationId xmlns:a16="http://schemas.microsoft.com/office/drawing/2014/main" id="{37667F8B-3197-44A4-BEE3-C13327FE3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800600"/>
            <a:ext cx="3048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9170" name="Text Box 18">
            <a:extLst>
              <a:ext uri="{FF2B5EF4-FFF2-40B4-BE49-F238E27FC236}">
                <a16:creationId xmlns:a16="http://schemas.microsoft.com/office/drawing/2014/main" id="{73429E22-6F59-43D4-8BB2-17DCA9D8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657600"/>
            <a:ext cx="3352800" cy="457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factorial(3) is 6</a:t>
            </a: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46A7B40-4AB1-4D57-BDEC-617C5E4B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541DA36-8E26-4CAA-8C1A-1BC578F3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def</a:t>
            </a:r>
            <a:r>
              <a:rPr lang="en-AU" altLang="en-US" sz="1800" b="1" dirty="0">
                <a:latin typeface="Courier New" panose="02070309020205020404" pitchFamily="49" charset="0"/>
              </a:rPr>
              <a:t> </a:t>
            </a: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n *</a:t>
            </a:r>
            <a:r>
              <a:rPr lang="en-AU" altLang="en-US" sz="1800" b="1" dirty="0">
                <a:latin typeface="Courier New" panose="02070309020205020404" pitchFamily="49" charset="0"/>
              </a:rPr>
              <a:t>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9374D5DE-FBD1-4DAC-9CA4-01A2B4E2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1524000" cy="6096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E61A551-7D3C-447C-A90F-7091AD44D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A5FCD0D8-4E06-495B-931E-3B47F4C42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A929937B-7FFB-4784-9522-EDE081D4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9144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2234EC18-6664-4953-9262-1BBF66091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6175E19B-628C-4411-A0F4-82645FB23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209800"/>
            <a:ext cx="76200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folHlink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59851D69-8AC3-474F-A81B-BBBB49CB9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209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n:</a:t>
            </a:r>
          </a:p>
        </p:txBody>
      </p:sp>
      <p:sp>
        <p:nvSpPr>
          <p:cNvPr id="50187" name="AutoShape 11">
            <a:extLst>
              <a:ext uri="{FF2B5EF4-FFF2-40B4-BE49-F238E27FC236}">
                <a16:creationId xmlns:a16="http://schemas.microsoft.com/office/drawing/2014/main" id="{B385A7F2-33F1-49FB-AE8F-2D4AAAC2AAC8}"/>
              </a:ext>
            </a:extLst>
          </p:cNvPr>
          <p:cNvSpPr>
            <a:spLocks/>
          </p:cNvSpPr>
          <p:nvPr/>
        </p:nvSpPr>
        <p:spPr bwMode="auto">
          <a:xfrm rot="5400000">
            <a:off x="4419600" y="37338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E8AF4B46-F59B-43CE-AC68-447A8B28F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91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CB0A081-2E42-44D5-BBFA-41D34D1CD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Factorial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A00F9765-5836-471F-A848-9AA0BE885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19400"/>
            <a:ext cx="7543800" cy="162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4000" i="1" dirty="0"/>
              <a:t>n</a:t>
            </a:r>
            <a:r>
              <a:rPr lang="en-AU" altLang="en-US" sz="4000" dirty="0"/>
              <a:t>! = </a:t>
            </a:r>
            <a:r>
              <a:rPr lang="en-AU" altLang="en-US" sz="4000" i="1" dirty="0"/>
              <a:t>n</a:t>
            </a:r>
            <a:r>
              <a:rPr lang="en-AU" altLang="en-US" sz="4000" dirty="0"/>
              <a:t> </a:t>
            </a:r>
            <a:r>
              <a:rPr lang="en-AU" altLang="en-US" sz="4000" dirty="0">
                <a:sym typeface="Symbol" panose="05050102010706020507" pitchFamily="18" charset="2"/>
              </a:rPr>
              <a:t> (</a:t>
            </a:r>
            <a:r>
              <a:rPr lang="en-AU" altLang="en-US" sz="4000" i="1" dirty="0"/>
              <a:t>n</a:t>
            </a:r>
            <a:r>
              <a:rPr lang="en-AU" altLang="en-US" sz="4000" dirty="0"/>
              <a:t> - 1) </a:t>
            </a:r>
            <a:r>
              <a:rPr lang="en-AU" altLang="en-US" sz="4000" dirty="0">
                <a:sym typeface="Symbol" panose="05050102010706020507" pitchFamily="18" charset="2"/>
              </a:rPr>
              <a:t> (</a:t>
            </a:r>
            <a:r>
              <a:rPr lang="en-AU" altLang="en-US" sz="4000" i="1" dirty="0">
                <a:sym typeface="Symbol" panose="05050102010706020507" pitchFamily="18" charset="2"/>
              </a:rPr>
              <a:t>n</a:t>
            </a:r>
            <a:r>
              <a:rPr lang="en-AU" altLang="en-US" sz="4000" dirty="0">
                <a:sym typeface="Symbol" panose="05050102010706020507" pitchFamily="18" charset="2"/>
              </a:rPr>
              <a:t> - 2)</a:t>
            </a:r>
            <a:r>
              <a:rPr lang="en-AU" altLang="en-US" sz="4000" dirty="0"/>
              <a:t> </a:t>
            </a:r>
            <a:r>
              <a:rPr lang="en-AU" altLang="en-US" sz="4000" dirty="0">
                <a:sym typeface="Symbol" panose="05050102010706020507" pitchFamily="18" charset="2"/>
              </a:rPr>
              <a:t> </a:t>
            </a:r>
            <a:r>
              <a:rPr lang="en-AU" altLang="en-US" sz="4000" dirty="0">
                <a:sym typeface="Wingdings 2" panose="05020102010507070707" pitchFamily="18" charset="2"/>
              </a:rPr>
              <a:t> </a:t>
            </a:r>
            <a:r>
              <a:rPr lang="en-AU" altLang="en-US" sz="4000" dirty="0">
                <a:sym typeface="Symbol" panose="05050102010706020507" pitchFamily="18" charset="2"/>
              </a:rPr>
              <a:t> </a:t>
            </a:r>
            <a:r>
              <a:rPr lang="en-AU" altLang="en-US" sz="4000" dirty="0"/>
              <a:t>2 </a:t>
            </a:r>
            <a:r>
              <a:rPr lang="en-AU" altLang="en-US" sz="4000" dirty="0">
                <a:sym typeface="Symbol" panose="05050102010706020507" pitchFamily="18" charset="2"/>
              </a:rPr>
              <a:t> </a:t>
            </a:r>
            <a:r>
              <a:rPr lang="en-AU" altLang="en-US" sz="4000" dirty="0"/>
              <a:t>1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sz="4000" dirty="0"/>
              <a:t>0! = 1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8B4CD813-5D0C-44C3-BF12-EC9FE81CB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7543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i="1" dirty="0"/>
              <a:t>Example:</a:t>
            </a:r>
            <a:r>
              <a:rPr lang="en-AU" altLang="en-US" dirty="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AU" altLang="en-US" dirty="0"/>
              <a:t>	5! = 5 </a:t>
            </a:r>
            <a:r>
              <a:rPr lang="en-AU" altLang="en-US" dirty="0">
                <a:sym typeface="Symbol" panose="05050102010706020507" pitchFamily="18" charset="2"/>
              </a:rPr>
              <a:t> </a:t>
            </a:r>
            <a:r>
              <a:rPr lang="en-AU" altLang="en-US" dirty="0"/>
              <a:t>4 </a:t>
            </a:r>
            <a:r>
              <a:rPr lang="en-AU" altLang="en-US" dirty="0">
                <a:sym typeface="Symbol" panose="05050102010706020507" pitchFamily="18" charset="2"/>
              </a:rPr>
              <a:t> 3</a:t>
            </a:r>
            <a:r>
              <a:rPr lang="en-AU" altLang="en-US" dirty="0"/>
              <a:t> </a:t>
            </a:r>
            <a:r>
              <a:rPr lang="en-AU" altLang="en-US" dirty="0">
                <a:sym typeface="Symbol" panose="05050102010706020507" pitchFamily="18" charset="2"/>
              </a:rPr>
              <a:t> </a:t>
            </a:r>
            <a:r>
              <a:rPr lang="en-AU" altLang="en-US" dirty="0"/>
              <a:t>2 </a:t>
            </a:r>
            <a:r>
              <a:rPr lang="en-AU" altLang="en-US" dirty="0">
                <a:sym typeface="Symbol" panose="05050102010706020507" pitchFamily="18" charset="2"/>
              </a:rPr>
              <a:t> </a:t>
            </a:r>
            <a:r>
              <a:rPr lang="en-AU" altLang="en-US" dirty="0"/>
              <a:t>1 = 120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B54A5FDD-D97B-48E6-AD3F-12FEF7410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4000" dirty="0"/>
              <a:t>Given</a:t>
            </a:r>
            <a:r>
              <a:rPr lang="en-AU" altLang="en-US" sz="4000" i="1" dirty="0"/>
              <a:t> n </a:t>
            </a:r>
            <a:r>
              <a:rPr lang="en-AU" altLang="en-US" sz="4000" dirty="0">
                <a:sym typeface="Symbol" panose="05050102010706020507" pitchFamily="18" charset="2"/>
              </a:rPr>
              <a:t> 0:</a:t>
            </a:r>
            <a:endParaRPr lang="en-AU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8AF4B55-0B13-4122-9CE7-63BE70E1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5A3A118-CE56-4CAC-96AA-C94A0CF75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def factorial ( n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87B98E31-1635-42D7-86D1-D59A1244B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DCD6B68D-7907-4EED-818A-43DB0F9D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01E3EECA-43AD-4280-8EC6-F0161E56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DC9EDEFB-20B5-453A-8104-AB6317477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196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45064" name="Group 8">
            <a:extLst>
              <a:ext uri="{FF2B5EF4-FFF2-40B4-BE49-F238E27FC236}">
                <a16:creationId xmlns:a16="http://schemas.microsoft.com/office/drawing/2014/main" id="{1A5981E8-C111-4D2D-8C0E-4F799B887E1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676400" cy="609600"/>
            <a:chOff x="2928" y="1344"/>
            <a:chExt cx="1056" cy="384"/>
          </a:xfrm>
        </p:grpSpPr>
        <p:sp>
          <p:nvSpPr>
            <p:cNvPr id="45067" name="Rectangle 9">
              <a:extLst>
                <a:ext uri="{FF2B5EF4-FFF2-40B4-BE49-F238E27FC236}">
                  <a16:creationId xmlns:a16="http://schemas.microsoft.com/office/drawing/2014/main" id="{326FDDC8-F89E-48A9-93F0-2449FB859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45068" name="Text Box 10">
              <a:extLst>
                <a:ext uri="{FF2B5EF4-FFF2-40B4-BE49-F238E27FC236}">
                  <a16:creationId xmlns:a16="http://schemas.microsoft.com/office/drawing/2014/main" id="{0905BA96-247E-4A76-B6E0-C0CE51FDA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5069" name="Text Box 11">
              <a:extLst>
                <a:ext uri="{FF2B5EF4-FFF2-40B4-BE49-F238E27FC236}">
                  <a16:creationId xmlns:a16="http://schemas.microsoft.com/office/drawing/2014/main" id="{FD8D9397-7A5A-4BD5-8C70-7B8E5256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  <p:sp>
        <p:nvSpPr>
          <p:cNvPr id="45065" name="AutoShape 12">
            <a:extLst>
              <a:ext uri="{FF2B5EF4-FFF2-40B4-BE49-F238E27FC236}">
                <a16:creationId xmlns:a16="http://schemas.microsoft.com/office/drawing/2014/main" id="{3B44C153-D6BD-4478-8CFA-0CCB379E09B1}"/>
              </a:ext>
            </a:extLst>
          </p:cNvPr>
          <p:cNvSpPr>
            <a:spLocks/>
          </p:cNvSpPr>
          <p:nvPr/>
        </p:nvSpPr>
        <p:spPr bwMode="auto">
          <a:xfrm rot="5400000">
            <a:off x="4419600" y="37338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5066" name="Text Box 13">
            <a:extLst>
              <a:ext uri="{FF2B5EF4-FFF2-40B4-BE49-F238E27FC236}">
                <a16:creationId xmlns:a16="http://schemas.microsoft.com/office/drawing/2014/main" id="{4E9BCAB9-C055-47FD-B262-440B2F016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91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82F0E038-91B6-4B61-9582-544776F6C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717839A-40D5-400A-8D38-C31473BA1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5562600" cy="3505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factorial ( n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if ( n &lt;=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   return n * factorial( n - 1 )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1800" b="1" dirty="0">
                <a:latin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7479775-4A89-467F-BAAB-4D0405B5A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4509CAB7-9FDF-4E05-BD99-7996614C3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743200"/>
            <a:ext cx="381000" cy="4572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46086" name="Group 6">
            <a:extLst>
              <a:ext uri="{FF2B5EF4-FFF2-40B4-BE49-F238E27FC236}">
                <a16:creationId xmlns:a16="http://schemas.microsoft.com/office/drawing/2014/main" id="{A420C008-6542-4CDB-8410-26A78FDFBDB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1676400" cy="609600"/>
            <a:chOff x="2928" y="1344"/>
            <a:chExt cx="1056" cy="384"/>
          </a:xfrm>
        </p:grpSpPr>
        <p:sp>
          <p:nvSpPr>
            <p:cNvPr id="46089" name="Rectangle 7">
              <a:extLst>
                <a:ext uri="{FF2B5EF4-FFF2-40B4-BE49-F238E27FC236}">
                  <a16:creationId xmlns:a16="http://schemas.microsoft.com/office/drawing/2014/main" id="{A60AA341-6AD8-4147-8E7F-AC3FD750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960" cy="3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46090" name="Text Box 8">
              <a:extLst>
                <a:ext uri="{FF2B5EF4-FFF2-40B4-BE49-F238E27FC236}">
                  <a16:creationId xmlns:a16="http://schemas.microsoft.com/office/drawing/2014/main" id="{725757D3-BD55-4AE9-BBC0-E5C53342E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392"/>
              <a:ext cx="480" cy="29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400" b="1" i="1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46091" name="Text Box 9">
              <a:extLst>
                <a:ext uri="{FF2B5EF4-FFF2-40B4-BE49-F238E27FC236}">
                  <a16:creationId xmlns:a16="http://schemas.microsoft.com/office/drawing/2014/main" id="{3C69FDFE-46DE-4C03-BB7B-99C9B969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  <a:buFontTx/>
                <a:buNone/>
              </a:pPr>
              <a:r>
                <a:rPr lang="en-US" altLang="en-US" sz="2400" b="1" dirty="0">
                  <a:latin typeface="Courier New" panose="02070309020205020404" pitchFamily="49" charset="0"/>
                </a:rPr>
                <a:t>n:</a:t>
              </a:r>
            </a:p>
          </p:txBody>
        </p:sp>
      </p:grpSp>
      <p:sp>
        <p:nvSpPr>
          <p:cNvPr id="46087" name="Text Box 10">
            <a:extLst>
              <a:ext uri="{FF2B5EF4-FFF2-40B4-BE49-F238E27FC236}">
                <a16:creationId xmlns:a16="http://schemas.microsoft.com/office/drawing/2014/main" id="{4364FEB4-426F-440E-8A35-8C797FA0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19600"/>
            <a:ext cx="3048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B22F8852-F232-4060-BFE1-A15DFA3A8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00400"/>
            <a:ext cx="3505200" cy="457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factorial(4) is 24</a:t>
            </a: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E9EDAB2-B74D-4BE0-86AF-D624C209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240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E327493-5F86-4ABD-942D-38E0152B2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457200"/>
          </a:xfrm>
          <a:noFill/>
        </p:spPr>
        <p:txBody>
          <a:bodyPr/>
          <a:lstStyle/>
          <a:p>
            <a:pPr algn="l" eaLnBrk="1" hangingPunct="1"/>
            <a:r>
              <a:rPr lang="en-US" altLang="en-US" sz="2800" i="1" dirty="0">
                <a:solidFill>
                  <a:srgbClr val="990033"/>
                </a:solidFill>
              </a:rPr>
              <a:t>Example:</a:t>
            </a:r>
            <a:r>
              <a:rPr lang="en-US" altLang="en-US" sz="2800" i="1" dirty="0"/>
              <a:t> </a:t>
            </a:r>
            <a:r>
              <a:rPr lang="en-US" altLang="en-US" sz="2800" dirty="0"/>
              <a:t>“Frames” during calculation of </a:t>
            </a:r>
            <a:r>
              <a:rPr lang="en-US" altLang="en-US" sz="2800" b="1" dirty="0">
                <a:latin typeface="Courier New" panose="02070309020205020404" pitchFamily="49" charset="0"/>
              </a:rPr>
              <a:t>factorial(4)</a:t>
            </a:r>
            <a:endParaRPr lang="en-US" altLang="en-US" sz="2800" dirty="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BA8BC2D2-E500-4E30-B3FB-0A1E9F95C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76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AU" altLang="en-US" sz="2000" b="1" dirty="0">
                <a:latin typeface="Courier New" panose="02070309020205020404" pitchFamily="49" charset="0"/>
              </a:rPr>
              <a:t>       print(factorial(4))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AU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3253" name="AutoShape 5">
            <a:extLst>
              <a:ext uri="{FF2B5EF4-FFF2-40B4-BE49-F238E27FC236}">
                <a16:creationId xmlns:a16="http://schemas.microsoft.com/office/drawing/2014/main" id="{4FA75C04-AFE4-4B8D-9B44-936674607C20}"/>
              </a:ext>
            </a:extLst>
          </p:cNvPr>
          <p:cNvSpPr>
            <a:spLocks/>
          </p:cNvSpPr>
          <p:nvPr/>
        </p:nvSpPr>
        <p:spPr bwMode="auto">
          <a:xfrm rot="5400000">
            <a:off x="3276600" y="1143000"/>
            <a:ext cx="304800" cy="1828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77FA8D35-7005-443B-BD99-D64B6AA6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09800"/>
            <a:ext cx="914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24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758D1481-10F0-4DFC-93C1-0F69F53E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048000"/>
            <a:ext cx="35052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b="1" i="1" dirty="0">
                <a:solidFill>
                  <a:schemeClr val="bg1"/>
                </a:solidFill>
                <a:latin typeface="Arial" panose="020B0604020202020204" pitchFamily="34" charset="0"/>
              </a:rPr>
              <a:t>Output:</a:t>
            </a:r>
            <a:r>
              <a:rPr lang="en-US" altLang="en-US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 24</a:t>
            </a:r>
            <a:endParaRPr lang="en-US" altLang="en-US" sz="2400" b="1" i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 autoUpdateAnimBg="0"/>
      <p:bldP spid="5325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AFEECB1-D3C3-4D57-821D-EE2F733EC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Question</a:t>
            </a:r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ECA6AA41-110B-42D2-9ABD-9A233DCFB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19275"/>
            <a:ext cx="60020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How many people here don’t like recursion?</a:t>
            </a:r>
          </a:p>
          <a:p>
            <a:r>
              <a:rPr lang="en-US" altLang="en-US" b="1" dirty="0"/>
              <a:t>Since you do not know? </a:t>
            </a:r>
          </a:p>
          <a:p>
            <a:r>
              <a:rPr lang="en-US" altLang="en-US" b="1" dirty="0"/>
              <a:t>You prefer iteration or recursion?</a:t>
            </a:r>
          </a:p>
        </p:txBody>
      </p:sp>
      <p:sp>
        <p:nvSpPr>
          <p:cNvPr id="294916" name="Text Box 4">
            <a:extLst>
              <a:ext uri="{FF2B5EF4-FFF2-40B4-BE49-F238E27FC236}">
                <a16:creationId xmlns:a16="http://schemas.microsoft.com/office/drawing/2014/main" id="{FDD1877D-1B25-4C73-A632-0A298B787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157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Why not?</a:t>
            </a:r>
          </a:p>
        </p:txBody>
      </p:sp>
      <p:sp>
        <p:nvSpPr>
          <p:cNvPr id="294917" name="Text Box 5">
            <a:extLst>
              <a:ext uri="{FF2B5EF4-FFF2-40B4-BE49-F238E27FC236}">
                <a16:creationId xmlns:a16="http://schemas.microsoft.com/office/drawing/2014/main" id="{A61BE298-0BC0-45D6-A95F-F28868A18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74945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A Promise: By the end of this lecture, you will say:</a:t>
            </a:r>
          </a:p>
          <a:p>
            <a:endParaRPr lang="en-US" altLang="en-US" b="1" dirty="0"/>
          </a:p>
          <a:p>
            <a:r>
              <a:rPr lang="en-US" altLang="en-US" b="1" dirty="0"/>
              <a:t>            “Recursion Rocks My World!”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build="p" autoUpdateAnimBg="0"/>
      <p:bldP spid="29491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>
            <a:extLst>
              <a:ext uri="{FF2B5EF4-FFF2-40B4-BE49-F238E27FC236}">
                <a16:creationId xmlns:a16="http://schemas.microsoft.com/office/drawing/2014/main" id="{EFB3C260-8F31-415A-A361-1096EB861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8600"/>
            <a:ext cx="241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3600" b="1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Recursion</a:t>
            </a: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104C2478-A858-48FF-B197-7874B6563E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8194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305300" imgH="3421063" progId="MS_ClipArt_Gallery.2">
                  <p:embed/>
                </p:oleObj>
              </mc:Choice>
              <mc:Fallback>
                <p:oleObj name="Clip" r:id="rId2" imgW="4305300" imgH="342106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8194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AE82CD45-47E9-4B1C-9596-530806B02D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8956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305300" imgH="3421063" progId="MS_ClipArt_Gallery.2">
                  <p:embed/>
                </p:oleObj>
              </mc:Choice>
              <mc:Fallback>
                <p:oleObj name="Clip" r:id="rId4" imgW="4305300" imgH="34210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956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5">
            <a:extLst>
              <a:ext uri="{FF2B5EF4-FFF2-40B4-BE49-F238E27FC236}">
                <a16:creationId xmlns:a16="http://schemas.microsoft.com/office/drawing/2014/main" id="{645A439A-DD2A-4458-BBA3-B9FC294F7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219200"/>
            <a:ext cx="6291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Let’s say you place two rabbits in a hutch.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E4C0F130-7C6F-4D32-A7EC-AEDD261E6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381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What’s going to happen?</a:t>
            </a:r>
          </a:p>
        </p:txBody>
      </p:sp>
      <p:grpSp>
        <p:nvGrpSpPr>
          <p:cNvPr id="295943" name="Group 7">
            <a:extLst>
              <a:ext uri="{FF2B5EF4-FFF2-40B4-BE49-F238E27FC236}">
                <a16:creationId xmlns:a16="http://schemas.microsoft.com/office/drawing/2014/main" id="{4DDB1DD5-380C-40E7-93C5-15F871F8771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400"/>
            <a:ext cx="2819400" cy="750888"/>
            <a:chOff x="1632" y="1296"/>
            <a:chExt cx="1776" cy="473"/>
          </a:xfrm>
        </p:grpSpPr>
        <p:sp>
          <p:nvSpPr>
            <p:cNvPr id="50184" name="AutoShape 8">
              <a:extLst>
                <a:ext uri="{FF2B5EF4-FFF2-40B4-BE49-F238E27FC236}">
                  <a16:creationId xmlns:a16="http://schemas.microsoft.com/office/drawing/2014/main" id="{91813D90-BD17-47D6-88CD-BDE8AA460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432" cy="377"/>
            </a:xfrm>
            <a:custGeom>
              <a:avLst/>
              <a:gdLst>
                <a:gd name="T0" fmla="*/ 217 w 21600"/>
                <a:gd name="T1" fmla="*/ 38 h 21600"/>
                <a:gd name="T2" fmla="*/ 59 w 21600"/>
                <a:gd name="T3" fmla="*/ 189 h 21600"/>
                <a:gd name="T4" fmla="*/ 217 w 21600"/>
                <a:gd name="T5" fmla="*/ 377 h 21600"/>
                <a:gd name="T6" fmla="*/ 373 w 21600"/>
                <a:gd name="T7" fmla="*/ 18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50 w 21600"/>
                <a:gd name="T13" fmla="*/ 2292 h 21600"/>
                <a:gd name="T14" fmla="*/ 16550 w 21600"/>
                <a:gd name="T15" fmla="*/ 1369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85" name="AutoShape 9">
              <a:extLst>
                <a:ext uri="{FF2B5EF4-FFF2-40B4-BE49-F238E27FC236}">
                  <a16:creationId xmlns:a16="http://schemas.microsoft.com/office/drawing/2014/main" id="{26DDEFAB-4B9E-4EC7-A764-611F3B784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392"/>
              <a:ext cx="432" cy="377"/>
            </a:xfrm>
            <a:custGeom>
              <a:avLst/>
              <a:gdLst>
                <a:gd name="T0" fmla="*/ 217 w 21600"/>
                <a:gd name="T1" fmla="*/ 38 h 21600"/>
                <a:gd name="T2" fmla="*/ 59 w 21600"/>
                <a:gd name="T3" fmla="*/ 189 h 21600"/>
                <a:gd name="T4" fmla="*/ 217 w 21600"/>
                <a:gd name="T5" fmla="*/ 377 h 21600"/>
                <a:gd name="T6" fmla="*/ 373 w 21600"/>
                <a:gd name="T7" fmla="*/ 18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50 w 21600"/>
                <a:gd name="T13" fmla="*/ 2292 h 21600"/>
                <a:gd name="T14" fmla="*/ 16550 w 21600"/>
                <a:gd name="T15" fmla="*/ 1369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0186" name="AutoShape 10">
              <a:extLst>
                <a:ext uri="{FF2B5EF4-FFF2-40B4-BE49-F238E27FC236}">
                  <a16:creationId xmlns:a16="http://schemas.microsoft.com/office/drawing/2014/main" id="{C3C95200-E33F-4A61-8AE0-06334263F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44"/>
              <a:ext cx="432" cy="377"/>
            </a:xfrm>
            <a:custGeom>
              <a:avLst/>
              <a:gdLst>
                <a:gd name="T0" fmla="*/ 217 w 21600"/>
                <a:gd name="T1" fmla="*/ 38 h 21600"/>
                <a:gd name="T2" fmla="*/ 59 w 21600"/>
                <a:gd name="T3" fmla="*/ 189 h 21600"/>
                <a:gd name="T4" fmla="*/ 217 w 21600"/>
                <a:gd name="T5" fmla="*/ 377 h 21600"/>
                <a:gd name="T6" fmla="*/ 373 w 21600"/>
                <a:gd name="T7" fmla="*/ 189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5050 w 21600"/>
                <a:gd name="T13" fmla="*/ 2292 h 21600"/>
                <a:gd name="T14" fmla="*/ 16550 w 21600"/>
                <a:gd name="T15" fmla="*/ 1369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0860" y="2187"/>
                  </a:moveTo>
                  <a:cubicBezTo>
                    <a:pt x="10451" y="1746"/>
                    <a:pt x="9529" y="1018"/>
                    <a:pt x="9015" y="730"/>
                  </a:cubicBezTo>
                  <a:cubicBezTo>
                    <a:pt x="7865" y="152"/>
                    <a:pt x="6685" y="0"/>
                    <a:pt x="5415" y="0"/>
                  </a:cubicBezTo>
                  <a:cubicBezTo>
                    <a:pt x="4175" y="152"/>
                    <a:pt x="2995" y="575"/>
                    <a:pt x="1967" y="1305"/>
                  </a:cubicBezTo>
                  <a:cubicBezTo>
                    <a:pt x="1150" y="2187"/>
                    <a:pt x="575" y="3222"/>
                    <a:pt x="242" y="4220"/>
                  </a:cubicBezTo>
                  <a:cubicBezTo>
                    <a:pt x="0" y="5410"/>
                    <a:pt x="242" y="6560"/>
                    <a:pt x="575" y="7597"/>
                  </a:cubicBezTo>
                  <a:lnTo>
                    <a:pt x="10860" y="21600"/>
                  </a:lnTo>
                  <a:lnTo>
                    <a:pt x="20995" y="7597"/>
                  </a:lnTo>
                  <a:cubicBezTo>
                    <a:pt x="21480" y="6560"/>
                    <a:pt x="21600" y="5410"/>
                    <a:pt x="21480" y="4220"/>
                  </a:cubicBezTo>
                  <a:cubicBezTo>
                    <a:pt x="21115" y="3222"/>
                    <a:pt x="20420" y="2187"/>
                    <a:pt x="19632" y="1305"/>
                  </a:cubicBezTo>
                  <a:cubicBezTo>
                    <a:pt x="18575" y="575"/>
                    <a:pt x="17425" y="152"/>
                    <a:pt x="16275" y="0"/>
                  </a:cubicBezTo>
                  <a:cubicBezTo>
                    <a:pt x="15005" y="0"/>
                    <a:pt x="13735" y="152"/>
                    <a:pt x="12705" y="730"/>
                  </a:cubicBezTo>
                  <a:cubicBezTo>
                    <a:pt x="12176" y="1018"/>
                    <a:pt x="11254" y="1746"/>
                    <a:pt x="10860" y="218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C20CD581-C0F3-4892-B406-867DE5188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0668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305300" imgH="3421063" progId="MS_ClipArt_Gallery.2">
                  <p:embed/>
                </p:oleObj>
              </mc:Choice>
              <mc:Fallback>
                <p:oleObj name="Clip" r:id="rId2" imgW="4305300" imgH="3421063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0668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F42B76EB-871F-4108-9156-D8927325E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9906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305300" imgH="3421063" progId="MS_ClipArt_Gallery.2">
                  <p:embed/>
                </p:oleObj>
              </mc:Choice>
              <mc:Fallback>
                <p:oleObj name="Clip" r:id="rId4" imgW="4305300" imgH="342106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906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76A2AE11-6089-4CE0-9EB6-04CF0E4B8B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5052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4305300" imgH="3421063" progId="MS_ClipArt_Gallery.2">
                  <p:embed/>
                </p:oleObj>
              </mc:Choice>
              <mc:Fallback>
                <p:oleObj name="Clip" r:id="rId5" imgW="4305300" imgH="34210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052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A0518EC4-E2C6-4965-A232-4443FBB5F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34290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4305300" imgH="3421063" progId="MS_ClipArt_Gallery.2">
                  <p:embed/>
                </p:oleObj>
              </mc:Choice>
              <mc:Fallback>
                <p:oleObj name="Clip" r:id="rId6" imgW="4305300" imgH="3421063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Line 6">
            <a:extLst>
              <a:ext uri="{FF2B5EF4-FFF2-40B4-BE49-F238E27FC236}">
                <a16:creationId xmlns:a16="http://schemas.microsoft.com/office/drawing/2014/main" id="{971B6A20-0C47-47AC-9460-C9D924504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4838" y="190023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086B7A49-6001-45EA-B0E5-2D8E188F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685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8" name="Line 8">
            <a:extLst>
              <a:ext uri="{FF2B5EF4-FFF2-40B4-BE49-F238E27FC236}">
                <a16:creationId xmlns:a16="http://schemas.microsoft.com/office/drawing/2014/main" id="{0008E08C-7702-4A98-83C4-0D585FDFE9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819400"/>
            <a:ext cx="6096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2A1BC6BF-F984-48E8-AABE-F1AFEBD3D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05425"/>
            <a:ext cx="8382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If it takes two months for rabbits to reach maturity, in two months you’ll have one productive pair and one (brand new) non-productive pair.  (This assumes all rabbits live up to their reputation.)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B5AC28D1-590D-4035-9E56-E921DAE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268288"/>
            <a:ext cx="304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Two Months Later...</a:t>
            </a:r>
          </a:p>
        </p:txBody>
      </p:sp>
      <p:graphicFrame>
        <p:nvGraphicFramePr>
          <p:cNvPr id="51211" name="Object 11">
            <a:extLst>
              <a:ext uri="{FF2B5EF4-FFF2-40B4-BE49-F238E27FC236}">
                <a16:creationId xmlns:a16="http://schemas.microsoft.com/office/drawing/2014/main" id="{61539EA1-3F4F-4023-924B-2389901FC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4290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4305300" imgH="3421063" progId="MS_ClipArt_Gallery.2">
                  <p:embed/>
                </p:oleObj>
              </mc:Choice>
              <mc:Fallback>
                <p:oleObj name="Clip" r:id="rId7" imgW="4305300" imgH="3421063" progId="MS_ClipArt_Gallery.2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12">
            <a:extLst>
              <a:ext uri="{FF2B5EF4-FFF2-40B4-BE49-F238E27FC236}">
                <a16:creationId xmlns:a16="http://schemas.microsoft.com/office/drawing/2014/main" id="{6718FB0A-D602-499A-905F-B60A44171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5814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4305300" imgH="3421063" progId="MS_ClipArt_Gallery.2">
                  <p:embed/>
                </p:oleObj>
              </mc:Choice>
              <mc:Fallback>
                <p:oleObj name="Clip" r:id="rId8" imgW="4305300" imgH="3421063" progId="MS_ClipArt_Gallery.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814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>
            <a:extLst>
              <a:ext uri="{FF2B5EF4-FFF2-40B4-BE49-F238E27FC236}">
                <a16:creationId xmlns:a16="http://schemas.microsoft.com/office/drawing/2014/main" id="{6271E30F-5A7B-411D-AB64-CE3BDE2E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572000"/>
            <a:ext cx="1836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 dirty="0"/>
              <a:t>original rabbits</a:t>
            </a:r>
          </a:p>
        </p:txBody>
      </p:sp>
      <p:sp>
        <p:nvSpPr>
          <p:cNvPr id="51214" name="Text Box 14">
            <a:extLst>
              <a:ext uri="{FF2B5EF4-FFF2-40B4-BE49-F238E27FC236}">
                <a16:creationId xmlns:a16="http://schemas.microsoft.com/office/drawing/2014/main" id="{796A57AA-61D6-40F2-8856-3DB4A3674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48200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i="1" dirty="0"/>
              <a:t>new rabbits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A774D55A-7065-4011-9EA6-6A1071FD0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5240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305300" imgH="3421063" progId="MS_ClipArt_Gallery.2">
                  <p:embed/>
                </p:oleObj>
              </mc:Choice>
              <mc:Fallback>
                <p:oleObj name="Clip" r:id="rId2" imgW="4305300" imgH="3421063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5240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59914D8E-8246-428F-86DA-0CC8DCF18D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4478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4305300" imgH="3421063" progId="MS_ClipArt_Gallery.2">
                  <p:embed/>
                </p:oleObj>
              </mc:Choice>
              <mc:Fallback>
                <p:oleObj name="Clip" r:id="rId4" imgW="4305300" imgH="3421063" progId="MS_ClipArt_Gallery.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478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323B0C0C-8030-4ECF-8D78-6E3CE915D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100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4305300" imgH="3421063" progId="MS_ClipArt_Gallery.2">
                  <p:embed/>
                </p:oleObj>
              </mc:Choice>
              <mc:Fallback>
                <p:oleObj name="Clip" r:id="rId5" imgW="4305300" imgH="34210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31343584-3D1F-4803-ACAF-D4A68414D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8100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4305300" imgH="3421063" progId="MS_ClipArt_Gallery.2">
                  <p:embed/>
                </p:oleObj>
              </mc:Choice>
              <mc:Fallback>
                <p:oleObj name="Clip" r:id="rId6" imgW="4305300" imgH="3421063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F633B897-A1DC-442E-81B8-8AD60CF16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8100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4305300" imgH="3421063" progId="MS_ClipArt_Gallery.2">
                  <p:embed/>
                </p:oleObj>
              </mc:Choice>
              <mc:Fallback>
                <p:oleObj name="Clip" r:id="rId7" imgW="4305300" imgH="3421063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9313C5D0-6570-46B8-9210-3318C1A3D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810000"/>
          <a:ext cx="1295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4305300" imgH="3421063" progId="MS_ClipArt_Gallery.2">
                  <p:embed/>
                </p:oleObj>
              </mc:Choice>
              <mc:Fallback>
                <p:oleObj name="Clip" r:id="rId8" imgW="4305300" imgH="3421063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10000"/>
                        <a:ext cx="1295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Group 8">
            <a:extLst>
              <a:ext uri="{FF2B5EF4-FFF2-40B4-BE49-F238E27FC236}">
                <a16:creationId xmlns:a16="http://schemas.microsoft.com/office/drawing/2014/main" id="{76D28B1C-77E9-4A2B-A2DC-1358A2F40531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90800"/>
            <a:ext cx="5410200" cy="1219200"/>
            <a:chOff x="960" y="1632"/>
            <a:chExt cx="3408" cy="768"/>
          </a:xfrm>
        </p:grpSpPr>
        <p:sp>
          <p:nvSpPr>
            <p:cNvPr id="52237" name="Line 9">
              <a:extLst>
                <a:ext uri="{FF2B5EF4-FFF2-40B4-BE49-F238E27FC236}">
                  <a16:creationId xmlns:a16="http://schemas.microsoft.com/office/drawing/2014/main" id="{AFF94A3D-5285-4B93-B507-498D6F7CC7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8" name="Line 10">
              <a:extLst>
                <a:ext uri="{FF2B5EF4-FFF2-40B4-BE49-F238E27FC236}">
                  <a16:creationId xmlns:a16="http://schemas.microsoft.com/office/drawing/2014/main" id="{5BDC8511-9CDB-4332-86B4-284330E5B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08"/>
              <a:ext cx="34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39" name="Line 11">
              <a:extLst>
                <a:ext uri="{FF2B5EF4-FFF2-40B4-BE49-F238E27FC236}">
                  <a16:creationId xmlns:a16="http://schemas.microsoft.com/office/drawing/2014/main" id="{A9CCA5B9-96EE-4049-86A3-CDADEB574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40" name="Line 12">
              <a:extLst>
                <a:ext uri="{FF2B5EF4-FFF2-40B4-BE49-F238E27FC236}">
                  <a16:creationId xmlns:a16="http://schemas.microsoft.com/office/drawing/2014/main" id="{A5864C84-BC37-436E-8390-10874D1AA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41" name="Line 13">
              <a:extLst>
                <a:ext uri="{FF2B5EF4-FFF2-40B4-BE49-F238E27FC236}">
                  <a16:creationId xmlns:a16="http://schemas.microsoft.com/office/drawing/2014/main" id="{C02C9B68-B8FA-40B6-9D06-0695210D7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2242" name="Line 14">
              <a:extLst>
                <a:ext uri="{FF2B5EF4-FFF2-40B4-BE49-F238E27FC236}">
                  <a16:creationId xmlns:a16="http://schemas.microsoft.com/office/drawing/2014/main" id="{AB3BE393-BD80-4680-987F-3967BB0A5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2233" name="Text Box 15">
            <a:extLst>
              <a:ext uri="{FF2B5EF4-FFF2-40B4-BE49-F238E27FC236}">
                <a16:creationId xmlns:a16="http://schemas.microsoft.com/office/drawing/2014/main" id="{57671A75-3319-48AA-806D-D9EA4D38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953000"/>
            <a:ext cx="1908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1 month old</a:t>
            </a:r>
          </a:p>
        </p:txBody>
      </p:sp>
      <p:sp>
        <p:nvSpPr>
          <p:cNvPr id="52234" name="Text Box 16">
            <a:extLst>
              <a:ext uri="{FF2B5EF4-FFF2-40B4-BE49-F238E27FC236}">
                <a16:creationId xmlns:a16="http://schemas.microsoft.com/office/drawing/2014/main" id="{9C810524-E0CE-4986-8514-9C0B6BB2A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953000"/>
            <a:ext cx="2078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0 months old</a:t>
            </a:r>
          </a:p>
        </p:txBody>
      </p:sp>
      <p:sp>
        <p:nvSpPr>
          <p:cNvPr id="52235" name="Text Box 17">
            <a:extLst>
              <a:ext uri="{FF2B5EF4-FFF2-40B4-BE49-F238E27FC236}">
                <a16:creationId xmlns:a16="http://schemas.microsoft.com/office/drawing/2014/main" id="{E5179267-A3AD-42E0-9BD1-970BCB550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867400"/>
            <a:ext cx="605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The next month, you get another pair . . .</a:t>
            </a:r>
          </a:p>
        </p:txBody>
      </p:sp>
      <p:sp>
        <p:nvSpPr>
          <p:cNvPr id="52236" name="Text Box 18">
            <a:extLst>
              <a:ext uri="{FF2B5EF4-FFF2-40B4-BE49-F238E27FC236}">
                <a16:creationId xmlns:a16="http://schemas.microsoft.com/office/drawing/2014/main" id="{08D714D7-12A7-4955-BADD-8AECC7B83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28600"/>
            <a:ext cx="331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The rabbits keep at it.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B49203C-CB8F-41DB-8A4A-C7057FF0C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Suppose</a:t>
            </a: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D5B73A79-3630-4491-AC74-52D76B2F1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382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What if: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	The rabbits always had two offspring, always</a:t>
            </a:r>
          </a:p>
          <a:p>
            <a:r>
              <a:rPr lang="en-US" altLang="en-US" b="1" dirty="0"/>
              <a:t>           male and female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	Rabbits always reached maturity in two months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	No rabbit dies.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How many pairs of rabbits do you have in a year?</a:t>
            </a:r>
          </a:p>
        </p:txBody>
      </p:sp>
      <p:sp>
        <p:nvSpPr>
          <p:cNvPr id="299012" name="Oval 4">
            <a:extLst>
              <a:ext uri="{FF2B5EF4-FFF2-40B4-BE49-F238E27FC236}">
                <a16:creationId xmlns:a16="http://schemas.microsoft.com/office/drawing/2014/main" id="{441AEC64-140C-45E1-ABBB-B0E38DB0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05000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endParaRPr lang="en-US" altLang="en-US" sz="44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9013" name="Oval 5">
            <a:extLst>
              <a:ext uri="{FF2B5EF4-FFF2-40B4-BE49-F238E27FC236}">
                <a16:creationId xmlns:a16="http://schemas.microsoft.com/office/drawing/2014/main" id="{83DB8891-1549-40BC-A4CD-9FF19F273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76600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endParaRPr lang="en-US" altLang="en-US" sz="44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9014" name="Oval 6">
            <a:extLst>
              <a:ext uri="{FF2B5EF4-FFF2-40B4-BE49-F238E27FC236}">
                <a16:creationId xmlns:a16="http://schemas.microsoft.com/office/drawing/2014/main" id="{29617D74-3EB4-401B-8797-C9214B4B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19600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40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  <a:endParaRPr lang="en-US" altLang="en-US" sz="4400" b="1" i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5DB3F8C-7D1D-4DFA-A438-1DDC3476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Hare Raising Story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7A039016-D912-4B56-8B08-2F733C0AA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676400"/>
          <a:ext cx="914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305300" imgH="3421063" progId="MS_ClipArt_Gallery.2">
                  <p:embed/>
                </p:oleObj>
              </mc:Choice>
              <mc:Fallback>
                <p:oleObj name="Clip" r:id="rId2" imgW="4305300" imgH="3421063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76400"/>
                        <a:ext cx="9144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5">
            <a:extLst>
              <a:ext uri="{FF2B5EF4-FFF2-40B4-BE49-F238E27FC236}">
                <a16:creationId xmlns:a16="http://schemas.microsoft.com/office/drawing/2014/main" id="{A35DC416-EA89-4043-8D75-2C6980FB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2882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/>
              <a:t>Start</a:t>
            </a:r>
          </a:p>
        </p:txBody>
      </p:sp>
      <p:grpSp>
        <p:nvGrpSpPr>
          <p:cNvPr id="300039" name="Group 7">
            <a:extLst>
              <a:ext uri="{FF2B5EF4-FFF2-40B4-BE49-F238E27FC236}">
                <a16:creationId xmlns:a16="http://schemas.microsoft.com/office/drawing/2014/main" id="{15E3DBF3-4490-4F8D-AA4C-6E3B933934C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19800"/>
            <a:ext cx="8763000" cy="666750"/>
            <a:chOff x="144" y="3792"/>
            <a:chExt cx="5520" cy="420"/>
          </a:xfrm>
        </p:grpSpPr>
        <p:sp>
          <p:nvSpPr>
            <p:cNvPr id="54302" name="Text Box 8">
              <a:extLst>
                <a:ext uri="{FF2B5EF4-FFF2-40B4-BE49-F238E27FC236}">
                  <a16:creationId xmlns:a16="http://schemas.microsoft.com/office/drawing/2014/main" id="{132FF5A4-01DC-401F-B9CB-E6A96E62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918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/>
                <a:t>End Month 5</a:t>
              </a:r>
            </a:p>
          </p:txBody>
        </p:sp>
        <p:graphicFrame>
          <p:nvGraphicFramePr>
            <p:cNvPr id="54303" name="Object 9">
              <a:extLst>
                <a:ext uri="{FF2B5EF4-FFF2-40B4-BE49-F238E27FC236}">
                  <a16:creationId xmlns:a16="http://schemas.microsoft.com/office/drawing/2014/main" id="{162641B6-28BD-4BBA-92CD-07D893AC81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792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4305300" imgH="3421063" progId="MS_ClipArt_Gallery.2">
                    <p:embed/>
                  </p:oleObj>
                </mc:Choice>
                <mc:Fallback>
                  <p:oleObj name="Clip" r:id="rId4" imgW="4305300" imgH="3421063" progId="MS_ClipArt_Gallery.2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792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4" name="Object 10">
              <a:extLst>
                <a:ext uri="{FF2B5EF4-FFF2-40B4-BE49-F238E27FC236}">
                  <a16:creationId xmlns:a16="http://schemas.microsoft.com/office/drawing/2014/main" id="{44B68D42-19DF-4234-8169-DE5981FC9D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379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4305300" imgH="3421063" progId="MS_ClipArt_Gallery.2">
                    <p:embed/>
                  </p:oleObj>
                </mc:Choice>
                <mc:Fallback>
                  <p:oleObj name="Clip" r:id="rId5" imgW="4305300" imgH="3421063" progId="MS_ClipArt_Gallery.2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379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5" name="Object 11">
              <a:extLst>
                <a:ext uri="{FF2B5EF4-FFF2-40B4-BE49-F238E27FC236}">
                  <a16:creationId xmlns:a16="http://schemas.microsoft.com/office/drawing/2014/main" id="{1A1C886F-9CC0-465D-BD7D-48CE566486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4" y="379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4305300" imgH="3421063" progId="MS_ClipArt_Gallery.2">
                    <p:embed/>
                  </p:oleObj>
                </mc:Choice>
                <mc:Fallback>
                  <p:oleObj name="Clip" r:id="rId6" imgW="4305300" imgH="3421063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379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6" name="Object 12">
              <a:extLst>
                <a:ext uri="{FF2B5EF4-FFF2-40B4-BE49-F238E27FC236}">
                  <a16:creationId xmlns:a16="http://schemas.microsoft.com/office/drawing/2014/main" id="{83F73F75-7133-4123-A950-90FA68A06C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6" y="379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4305300" imgH="3421063" progId="MS_ClipArt_Gallery.2">
                    <p:embed/>
                  </p:oleObj>
                </mc:Choice>
                <mc:Fallback>
                  <p:oleObj name="Clip" r:id="rId7" imgW="4305300" imgH="3421063" progId="MS_ClipArt_Gallery.2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379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7" name="Object 13">
              <a:extLst>
                <a:ext uri="{FF2B5EF4-FFF2-40B4-BE49-F238E27FC236}">
                  <a16:creationId xmlns:a16="http://schemas.microsoft.com/office/drawing/2014/main" id="{53DB4403-8746-4386-B04C-29AB73811E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9" y="379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4305300" imgH="3421063" progId="MS_ClipArt_Gallery.2">
                    <p:embed/>
                  </p:oleObj>
                </mc:Choice>
                <mc:Fallback>
                  <p:oleObj name="Clip" r:id="rId8" imgW="4305300" imgH="3421063" progId="MS_ClipArt_Gallery.2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379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8" name="Object 14">
              <a:extLst>
                <a:ext uri="{FF2B5EF4-FFF2-40B4-BE49-F238E27FC236}">
                  <a16:creationId xmlns:a16="http://schemas.microsoft.com/office/drawing/2014/main" id="{B353DFDC-2A91-43FC-9009-71D2B45872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1" y="379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9" imgW="4305300" imgH="3421063" progId="MS_ClipArt_Gallery.2">
                    <p:embed/>
                  </p:oleObj>
                </mc:Choice>
                <mc:Fallback>
                  <p:oleObj name="Clip" r:id="rId9" imgW="4305300" imgH="3421063" progId="MS_ClipArt_Gallery.2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1" y="379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09" name="Object 15">
              <a:extLst>
                <a:ext uri="{FF2B5EF4-FFF2-40B4-BE49-F238E27FC236}">
                  <a16:creationId xmlns:a16="http://schemas.microsoft.com/office/drawing/2014/main" id="{1C861305-85DB-421D-9B5B-B0CB9FBEBE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73" y="379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0" imgW="4305300" imgH="3421063" progId="MS_ClipArt_Gallery.2">
                    <p:embed/>
                  </p:oleObj>
                </mc:Choice>
                <mc:Fallback>
                  <p:oleObj name="Clip" r:id="rId10" imgW="4305300" imgH="3421063" progId="MS_ClipArt_Gallery.2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3" y="379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0" name="Object 16">
              <a:extLst>
                <a:ext uri="{FF2B5EF4-FFF2-40B4-BE49-F238E27FC236}">
                  <a16:creationId xmlns:a16="http://schemas.microsoft.com/office/drawing/2014/main" id="{AC20CFB0-8284-4ECA-BDCD-483077A7E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792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1" imgW="4305300" imgH="3421063" progId="MS_ClipArt_Gallery.2">
                    <p:embed/>
                  </p:oleObj>
                </mc:Choice>
                <mc:Fallback>
                  <p:oleObj name="Clip" r:id="rId11" imgW="4305300" imgH="3421063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792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0049" name="Group 17">
            <a:extLst>
              <a:ext uri="{FF2B5EF4-FFF2-40B4-BE49-F238E27FC236}">
                <a16:creationId xmlns:a16="http://schemas.microsoft.com/office/drawing/2014/main" id="{EC4A50B2-A113-4C73-B661-9CA77284842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90800"/>
            <a:ext cx="2514600" cy="673100"/>
            <a:chOff x="144" y="1632"/>
            <a:chExt cx="1584" cy="424"/>
          </a:xfrm>
        </p:grpSpPr>
        <p:sp>
          <p:nvSpPr>
            <p:cNvPr id="54300" name="Text Box 18">
              <a:extLst>
                <a:ext uri="{FF2B5EF4-FFF2-40B4-BE49-F238E27FC236}">
                  <a16:creationId xmlns:a16="http://schemas.microsoft.com/office/drawing/2014/main" id="{C1A21EE3-E617-4BC3-B7C4-519B7DFEA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806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/>
                <a:t>End Month 1</a:t>
              </a:r>
            </a:p>
          </p:txBody>
        </p:sp>
        <p:graphicFrame>
          <p:nvGraphicFramePr>
            <p:cNvPr id="54301" name="Object 19">
              <a:extLst>
                <a:ext uri="{FF2B5EF4-FFF2-40B4-BE49-F238E27FC236}">
                  <a16:creationId xmlns:a16="http://schemas.microsoft.com/office/drawing/2014/main" id="{01C5D5D7-66BC-4BDC-8349-C645CEE36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632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2" imgW="4305300" imgH="3421063" progId="MS_ClipArt_Gallery.2">
                    <p:embed/>
                  </p:oleObj>
                </mc:Choice>
                <mc:Fallback>
                  <p:oleObj name="Clip" r:id="rId12" imgW="4305300" imgH="3421063" progId="MS_ClipArt_Gallery.2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632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0052" name="Group 20">
            <a:extLst>
              <a:ext uri="{FF2B5EF4-FFF2-40B4-BE49-F238E27FC236}">
                <a16:creationId xmlns:a16="http://schemas.microsoft.com/office/drawing/2014/main" id="{0519F5A0-24B3-43F0-B111-7325E92919A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448050"/>
            <a:ext cx="3406775" cy="666750"/>
            <a:chOff x="144" y="2172"/>
            <a:chExt cx="2146" cy="420"/>
          </a:xfrm>
        </p:grpSpPr>
        <p:sp>
          <p:nvSpPr>
            <p:cNvPr id="54297" name="Text Box 21">
              <a:extLst>
                <a:ext uri="{FF2B5EF4-FFF2-40B4-BE49-F238E27FC236}">
                  <a16:creationId xmlns:a16="http://schemas.microsoft.com/office/drawing/2014/main" id="{66F96A9C-46F9-4E8C-8414-E9F26A811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334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/>
                <a:t>End Month 2</a:t>
              </a:r>
            </a:p>
          </p:txBody>
        </p:sp>
        <p:graphicFrame>
          <p:nvGraphicFramePr>
            <p:cNvPr id="54298" name="Object 22">
              <a:extLst>
                <a:ext uri="{FF2B5EF4-FFF2-40B4-BE49-F238E27FC236}">
                  <a16:creationId xmlns:a16="http://schemas.microsoft.com/office/drawing/2014/main" id="{2E045E63-A038-4D66-AA19-1D525EE55A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172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3" imgW="4305300" imgH="3421063" progId="MS_ClipArt_Gallery.2">
                    <p:embed/>
                  </p:oleObj>
                </mc:Choice>
                <mc:Fallback>
                  <p:oleObj name="Clip" r:id="rId13" imgW="4305300" imgH="3421063" progId="MS_ClipArt_Gallery.2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172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9" name="Object 23">
              <a:extLst>
                <a:ext uri="{FF2B5EF4-FFF2-40B4-BE49-F238E27FC236}">
                  <a16:creationId xmlns:a16="http://schemas.microsoft.com/office/drawing/2014/main" id="{D5BA21AE-456E-408B-B1F5-FAD60A8D37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217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4" imgW="4305300" imgH="3421063" progId="MS_ClipArt_Gallery.2">
                    <p:embed/>
                  </p:oleObj>
                </mc:Choice>
                <mc:Fallback>
                  <p:oleObj name="Clip" r:id="rId14" imgW="4305300" imgH="3421063" progId="MS_ClipArt_Gallery.2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217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0056" name="Group 24">
            <a:extLst>
              <a:ext uri="{FF2B5EF4-FFF2-40B4-BE49-F238E27FC236}">
                <a16:creationId xmlns:a16="http://schemas.microsoft.com/office/drawing/2014/main" id="{7DE5D15A-1FCD-400B-88AD-81563B9B391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305300"/>
            <a:ext cx="4298950" cy="666750"/>
            <a:chOff x="144" y="2712"/>
            <a:chExt cx="2708" cy="420"/>
          </a:xfrm>
        </p:grpSpPr>
        <p:sp>
          <p:nvSpPr>
            <p:cNvPr id="54293" name="Text Box 25">
              <a:extLst>
                <a:ext uri="{FF2B5EF4-FFF2-40B4-BE49-F238E27FC236}">
                  <a16:creationId xmlns:a16="http://schemas.microsoft.com/office/drawing/2014/main" id="{11111015-6D5C-4BF3-AF68-0FDD888D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62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/>
                <a:t>End Month 3</a:t>
              </a:r>
            </a:p>
          </p:txBody>
        </p:sp>
        <p:graphicFrame>
          <p:nvGraphicFramePr>
            <p:cNvPr id="54294" name="Object 26">
              <a:extLst>
                <a:ext uri="{FF2B5EF4-FFF2-40B4-BE49-F238E27FC236}">
                  <a16:creationId xmlns:a16="http://schemas.microsoft.com/office/drawing/2014/main" id="{6F995B0C-4CF2-4590-9A87-2EE30D90F6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712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5" imgW="4305300" imgH="3421063" progId="MS_ClipArt_Gallery.2">
                    <p:embed/>
                  </p:oleObj>
                </mc:Choice>
                <mc:Fallback>
                  <p:oleObj name="Clip" r:id="rId15" imgW="4305300" imgH="3421063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12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5" name="Object 27">
              <a:extLst>
                <a:ext uri="{FF2B5EF4-FFF2-40B4-BE49-F238E27FC236}">
                  <a16:creationId xmlns:a16="http://schemas.microsoft.com/office/drawing/2014/main" id="{CD393772-3668-479C-847A-EDF1DA1015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271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6" imgW="4305300" imgH="3421063" progId="MS_ClipArt_Gallery.2">
                    <p:embed/>
                  </p:oleObj>
                </mc:Choice>
                <mc:Fallback>
                  <p:oleObj name="Clip" r:id="rId16" imgW="4305300" imgH="3421063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271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6" name="Object 28">
              <a:extLst>
                <a:ext uri="{FF2B5EF4-FFF2-40B4-BE49-F238E27FC236}">
                  <a16:creationId xmlns:a16="http://schemas.microsoft.com/office/drawing/2014/main" id="{C8E34981-6FD3-474A-A79A-4DFDCC2140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4" y="271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7" imgW="4305300" imgH="3421063" progId="MS_ClipArt_Gallery.2">
                    <p:embed/>
                  </p:oleObj>
                </mc:Choice>
                <mc:Fallback>
                  <p:oleObj name="Clip" r:id="rId17" imgW="4305300" imgH="3421063" progId="MS_ClipArt_Gallery.2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271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0061" name="Group 29">
            <a:extLst>
              <a:ext uri="{FF2B5EF4-FFF2-40B4-BE49-F238E27FC236}">
                <a16:creationId xmlns:a16="http://schemas.microsoft.com/office/drawing/2014/main" id="{D95673C5-728E-4771-954E-D0198AE3BC2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162550"/>
            <a:ext cx="6084888" cy="666750"/>
            <a:chOff x="144" y="3252"/>
            <a:chExt cx="3833" cy="420"/>
          </a:xfrm>
        </p:grpSpPr>
        <p:sp>
          <p:nvSpPr>
            <p:cNvPr id="54287" name="Text Box 30">
              <a:extLst>
                <a:ext uri="{FF2B5EF4-FFF2-40B4-BE49-F238E27FC236}">
                  <a16:creationId xmlns:a16="http://schemas.microsoft.com/office/drawing/2014/main" id="{9B42F315-DB91-4AE5-86A5-F8290C67D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390"/>
              <a:ext cx="10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/>
                <a:t>End Month 4</a:t>
              </a:r>
            </a:p>
          </p:txBody>
        </p:sp>
        <p:graphicFrame>
          <p:nvGraphicFramePr>
            <p:cNvPr id="54288" name="Object 31">
              <a:extLst>
                <a:ext uri="{FF2B5EF4-FFF2-40B4-BE49-F238E27FC236}">
                  <a16:creationId xmlns:a16="http://schemas.microsoft.com/office/drawing/2014/main" id="{01F7233A-E6EF-472B-A8C1-9EFE5C46B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252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8" imgW="4305300" imgH="3421063" progId="MS_ClipArt_Gallery.2">
                    <p:embed/>
                  </p:oleObj>
                </mc:Choice>
                <mc:Fallback>
                  <p:oleObj name="Clip" r:id="rId18" imgW="4305300" imgH="3421063" progId="MS_ClipArt_Gallery.2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52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9" name="Object 32">
              <a:extLst>
                <a:ext uri="{FF2B5EF4-FFF2-40B4-BE49-F238E27FC236}">
                  <a16:creationId xmlns:a16="http://schemas.microsoft.com/office/drawing/2014/main" id="{B1E16B91-1413-4DE4-A4B8-55752649F5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62" y="325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19" imgW="4305300" imgH="3421063" progId="MS_ClipArt_Gallery.2">
                    <p:embed/>
                  </p:oleObj>
                </mc:Choice>
                <mc:Fallback>
                  <p:oleObj name="Clip" r:id="rId19" imgW="4305300" imgH="3421063" progId="MS_ClipArt_Gallery.2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325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0" name="Object 33">
              <a:extLst>
                <a:ext uri="{FF2B5EF4-FFF2-40B4-BE49-F238E27FC236}">
                  <a16:creationId xmlns:a16="http://schemas.microsoft.com/office/drawing/2014/main" id="{3C931E8C-C49F-4872-A845-B51DBECA43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4" y="325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0" imgW="4305300" imgH="3421063" progId="MS_ClipArt_Gallery.2">
                    <p:embed/>
                  </p:oleObj>
                </mc:Choice>
                <mc:Fallback>
                  <p:oleObj name="Clip" r:id="rId20" imgW="4305300" imgH="3421063" progId="MS_ClipArt_Gallery.2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325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1" name="Object 34">
              <a:extLst>
                <a:ext uri="{FF2B5EF4-FFF2-40B4-BE49-F238E27FC236}">
                  <a16:creationId xmlns:a16="http://schemas.microsoft.com/office/drawing/2014/main" id="{542871F4-21E2-4F8C-8D72-AEA90F22A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6" y="325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1" imgW="4305300" imgH="3421063" progId="MS_ClipArt_Gallery.2">
                    <p:embed/>
                  </p:oleObj>
                </mc:Choice>
                <mc:Fallback>
                  <p:oleObj name="Clip" r:id="rId21" imgW="4305300" imgH="3421063" progId="MS_ClipArt_Gallery.2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325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2" name="Object 35">
              <a:extLst>
                <a:ext uri="{FF2B5EF4-FFF2-40B4-BE49-F238E27FC236}">
                  <a16:creationId xmlns:a16="http://schemas.microsoft.com/office/drawing/2014/main" id="{8C53A2C1-FC65-42F2-BE85-9B05B20D4C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9" y="3253"/>
            <a:ext cx="52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2" imgW="4305300" imgH="3421063" progId="MS_ClipArt_Gallery.2">
                    <p:embed/>
                  </p:oleObj>
                </mc:Choice>
                <mc:Fallback>
                  <p:oleObj name="Clip" r:id="rId22" imgW="4305300" imgH="3421063" progId="MS_ClipArt_Gallery.2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3253"/>
                          <a:ext cx="52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2" name="Group 40">
            <a:extLst>
              <a:ext uri="{FF2B5EF4-FFF2-40B4-BE49-F238E27FC236}">
                <a16:creationId xmlns:a16="http://schemas.microsoft.com/office/drawing/2014/main" id="{889E91C9-EFEA-4AD1-AB8A-A78C41AC356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00200"/>
            <a:ext cx="3810000" cy="1676400"/>
            <a:chOff x="3360" y="1056"/>
            <a:chExt cx="2400" cy="1056"/>
          </a:xfrm>
        </p:grpSpPr>
        <p:sp>
          <p:nvSpPr>
            <p:cNvPr id="54283" name="AutoShape 38">
              <a:extLst>
                <a:ext uri="{FF2B5EF4-FFF2-40B4-BE49-F238E27FC236}">
                  <a16:creationId xmlns:a16="http://schemas.microsoft.com/office/drawing/2014/main" id="{53A79D1F-9285-4F6D-8AA5-EC6E319C1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056"/>
              <a:ext cx="2400" cy="105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graphicFrame>
          <p:nvGraphicFramePr>
            <p:cNvPr id="54284" name="Object 36">
              <a:extLst>
                <a:ext uri="{FF2B5EF4-FFF2-40B4-BE49-F238E27FC236}">
                  <a16:creationId xmlns:a16="http://schemas.microsoft.com/office/drawing/2014/main" id="{424E14AC-D757-44A5-B583-E740693930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488"/>
            <a:ext cx="57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3" imgW="4305300" imgH="3421063" progId="MS_ClipArt_Gallery.2">
                    <p:embed/>
                  </p:oleObj>
                </mc:Choice>
                <mc:Fallback>
                  <p:oleObj name="Clip" r:id="rId23" imgW="4305300" imgH="3421063" progId="MS_ClipArt_Gallery.2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488"/>
                          <a:ext cx="576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5" name="Text Box 37">
              <a:extLst>
                <a:ext uri="{FF2B5EF4-FFF2-40B4-BE49-F238E27FC236}">
                  <a16:creationId xmlns:a16="http://schemas.microsoft.com/office/drawing/2014/main" id="{64C22F7A-4110-4325-9CC5-10301AFED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584"/>
              <a:ext cx="12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/>
                <a:t>= one m/f pair</a:t>
              </a:r>
            </a:p>
          </p:txBody>
        </p:sp>
        <p:sp>
          <p:nvSpPr>
            <p:cNvPr id="54286" name="Text Box 39">
              <a:extLst>
                <a:ext uri="{FF2B5EF4-FFF2-40B4-BE49-F238E27FC236}">
                  <a16:creationId xmlns:a16="http://schemas.microsoft.com/office/drawing/2014/main" id="{4047581F-F484-44DD-9DB3-3BC86704C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15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KEY</a:t>
              </a:r>
            </a:p>
          </p:txBody>
        </p:sp>
      </p:grpSp>
      <p:sp>
        <p:nvSpPr>
          <p:cNvPr id="40" name="Text Box 5">
            <a:extLst>
              <a:ext uri="{FF2B5EF4-FFF2-40B4-BE49-F238E27FC236}">
                <a16:creationId xmlns:a16="http://schemas.microsoft.com/office/drawing/2014/main" id="{334D73AA-64C8-4BC7-B646-EE417E02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1916832"/>
            <a:ext cx="14401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 b="1" dirty="0"/>
              <a:t>(0,,,,,)</a:t>
            </a:r>
            <a:endParaRPr lang="en-US" altLang="en-US" sz="2000" b="1" dirty="0"/>
          </a:p>
        </p:txBody>
      </p:sp>
      <p:sp>
        <p:nvSpPr>
          <p:cNvPr id="41" name="Text Box 5">
            <a:extLst>
              <a:ext uri="{FF2B5EF4-FFF2-40B4-BE49-F238E27FC236}">
                <a16:creationId xmlns:a16="http://schemas.microsoft.com/office/drawing/2014/main" id="{5DAB6296-98D5-4144-9288-330A41AA7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840" y="2780928"/>
            <a:ext cx="14401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 b="1" dirty="0"/>
              <a:t>(1,,,,,)</a:t>
            </a:r>
            <a:endParaRPr lang="en-US" altLang="en-US" sz="2000" b="1" dirty="0"/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9A76DDB1-0A5B-48C5-AA4F-32F1BFFCD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3676962"/>
            <a:ext cx="14401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 b="1" dirty="0"/>
              <a:t>(2,0,,,,)</a:t>
            </a:r>
            <a:endParaRPr lang="en-US" altLang="en-US" sz="2000" b="1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DF4B3197-D0C8-434C-9CCE-91977912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41058"/>
            <a:ext cx="14401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 b="1" dirty="0"/>
              <a:t>(3,1,0,,,)</a:t>
            </a:r>
            <a:endParaRPr lang="en-US" altLang="en-US" sz="2000" b="1" dirty="0"/>
          </a:p>
        </p:txBody>
      </p:sp>
      <p:sp>
        <p:nvSpPr>
          <p:cNvPr id="44" name="Text Box 5">
            <a:extLst>
              <a:ext uri="{FF2B5EF4-FFF2-40B4-BE49-F238E27FC236}">
                <a16:creationId xmlns:a16="http://schemas.microsoft.com/office/drawing/2014/main" id="{74C28E19-F63B-43C3-B1F9-E7835CB03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5405154"/>
            <a:ext cx="14401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 b="1" dirty="0"/>
              <a:t>(4,2,1,0,0,)</a:t>
            </a:r>
            <a:endParaRPr lang="en-US" altLang="en-US" sz="2000" b="1" dirty="0"/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8FCC8E96-6071-44F1-872A-A5F0AA594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5805264"/>
            <a:ext cx="18722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tr-TR" altLang="en-US" sz="2000" b="1" dirty="0"/>
              <a:t>(5,3,2,1,1,0,0,0)</a:t>
            </a: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Text Box 2">
            <a:extLst>
              <a:ext uri="{FF2B5EF4-FFF2-40B4-BE49-F238E27FC236}">
                <a16:creationId xmlns:a16="http://schemas.microsoft.com/office/drawing/2014/main" id="{28BB094F-DA13-44D3-A7EA-DD5159ACD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52400"/>
            <a:ext cx="2503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Pairs</a:t>
            </a:r>
            <a:r>
              <a:rPr lang="en-US" altLang="en-US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of Rabbits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0356F564-7FAC-4646-A4B9-A1B9B99786D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077200" cy="5943600"/>
            <a:chOff x="288" y="432"/>
            <a:chExt cx="5088" cy="3744"/>
          </a:xfrm>
        </p:grpSpPr>
        <p:sp>
          <p:nvSpPr>
            <p:cNvPr id="55301" name="Line 4">
              <a:extLst>
                <a:ext uri="{FF2B5EF4-FFF2-40B4-BE49-F238E27FC236}">
                  <a16:creationId xmlns:a16="http://schemas.microsoft.com/office/drawing/2014/main" id="{50309EFC-E79C-41C3-AD6D-451F93D8AE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4176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02" name="Rectangle 5">
              <a:extLst>
                <a:ext uri="{FF2B5EF4-FFF2-40B4-BE49-F238E27FC236}">
                  <a16:creationId xmlns:a16="http://schemas.microsoft.com/office/drawing/2014/main" id="{DC0DFB18-9BC3-4EF0-91F9-209628A8F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32"/>
              <a:ext cx="5088" cy="3744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tr-TR" altLang="en-US" dirty="0"/>
            </a:p>
          </p:txBody>
        </p:sp>
        <p:sp>
          <p:nvSpPr>
            <p:cNvPr id="55303" name="Line 6">
              <a:extLst>
                <a:ext uri="{FF2B5EF4-FFF2-40B4-BE49-F238E27FC236}">
                  <a16:creationId xmlns:a16="http://schemas.microsoft.com/office/drawing/2014/main" id="{4447EE98-E1E8-4FD9-9867-EFBE4E896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432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5304" name="Group 7">
              <a:extLst>
                <a:ext uri="{FF2B5EF4-FFF2-40B4-BE49-F238E27FC236}">
                  <a16:creationId xmlns:a16="http://schemas.microsoft.com/office/drawing/2014/main" id="{60891263-71FA-4972-916E-749EDBB5B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720"/>
              <a:ext cx="5088" cy="3168"/>
              <a:chOff x="432" y="576"/>
              <a:chExt cx="5088" cy="3168"/>
            </a:xfrm>
          </p:grpSpPr>
          <p:sp>
            <p:nvSpPr>
              <p:cNvPr id="55361" name="Line 8">
                <a:extLst>
                  <a:ext uri="{FF2B5EF4-FFF2-40B4-BE49-F238E27FC236}">
                    <a16:creationId xmlns:a16="http://schemas.microsoft.com/office/drawing/2014/main" id="{89A5D925-3253-4C4A-8C89-05342A261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864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2" name="Line 9">
                <a:extLst>
                  <a:ext uri="{FF2B5EF4-FFF2-40B4-BE49-F238E27FC236}">
                    <a16:creationId xmlns:a16="http://schemas.microsoft.com/office/drawing/2014/main" id="{F894FB42-8B76-4D5D-8116-F35BED01F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2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3" name="Line 10">
                <a:extLst>
                  <a:ext uri="{FF2B5EF4-FFF2-40B4-BE49-F238E27FC236}">
                    <a16:creationId xmlns:a16="http://schemas.microsoft.com/office/drawing/2014/main" id="{DE6E79A4-BFF2-4482-9100-394D37F5F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40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4" name="Line 11">
                <a:extLst>
                  <a:ext uri="{FF2B5EF4-FFF2-40B4-BE49-F238E27FC236}">
                    <a16:creationId xmlns:a16="http://schemas.microsoft.com/office/drawing/2014/main" id="{6FC74E26-87BF-4B78-86F2-CC2771D1D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728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5" name="Line 12">
                <a:extLst>
                  <a:ext uri="{FF2B5EF4-FFF2-40B4-BE49-F238E27FC236}">
                    <a16:creationId xmlns:a16="http://schemas.microsoft.com/office/drawing/2014/main" id="{8026C9CE-BBA7-45CB-A0AE-49CF763F6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016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6" name="Line 13">
                <a:extLst>
                  <a:ext uri="{FF2B5EF4-FFF2-40B4-BE49-F238E27FC236}">
                    <a16:creationId xmlns:a16="http://schemas.microsoft.com/office/drawing/2014/main" id="{26997DDC-101A-44AE-B25B-E869DCCFA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304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7" name="Line 14">
                <a:extLst>
                  <a:ext uri="{FF2B5EF4-FFF2-40B4-BE49-F238E27FC236}">
                    <a16:creationId xmlns:a16="http://schemas.microsoft.com/office/drawing/2014/main" id="{2A3273B9-45EF-409A-B899-29489106E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92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8" name="Line 15">
                <a:extLst>
                  <a:ext uri="{FF2B5EF4-FFF2-40B4-BE49-F238E27FC236}">
                    <a16:creationId xmlns:a16="http://schemas.microsoft.com/office/drawing/2014/main" id="{587BD9B6-33F4-4A8E-A190-14B5DAB52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80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69" name="Line 16">
                <a:extLst>
                  <a:ext uri="{FF2B5EF4-FFF2-40B4-BE49-F238E27FC236}">
                    <a16:creationId xmlns:a16="http://schemas.microsoft.com/office/drawing/2014/main" id="{A6118738-3832-4A86-BBEB-4F7D539A4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70" name="Line 17">
                <a:extLst>
                  <a:ext uri="{FF2B5EF4-FFF2-40B4-BE49-F238E27FC236}">
                    <a16:creationId xmlns:a16="http://schemas.microsoft.com/office/drawing/2014/main" id="{D67D0854-6037-4C50-AC1E-0A1B9E9BB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56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71" name="Line 18">
                <a:extLst>
                  <a:ext uri="{FF2B5EF4-FFF2-40B4-BE49-F238E27FC236}">
                    <a16:creationId xmlns:a16="http://schemas.microsoft.com/office/drawing/2014/main" id="{D498FBA1-48DE-4E37-B901-AB7AE48C1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744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5372" name="Line 19">
                <a:extLst>
                  <a:ext uri="{FF2B5EF4-FFF2-40B4-BE49-F238E27FC236}">
                    <a16:creationId xmlns:a16="http://schemas.microsoft.com/office/drawing/2014/main" id="{EBB75DA1-BE30-46D1-AE2E-061644219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305" name="Line 20">
              <a:extLst>
                <a:ext uri="{FF2B5EF4-FFF2-40B4-BE49-F238E27FC236}">
                  <a16:creationId xmlns:a16="http://schemas.microsoft.com/office/drawing/2014/main" id="{7810C7BC-C999-4582-9519-FFA9F7CE4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432"/>
              <a:ext cx="0" cy="3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06" name="Text Box 21">
              <a:extLst>
                <a:ext uri="{FF2B5EF4-FFF2-40B4-BE49-F238E27FC236}">
                  <a16:creationId xmlns:a16="http://schemas.microsoft.com/office/drawing/2014/main" id="{63203739-A162-4184-8055-94054CC7C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72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07" name="Text Box 22">
              <a:extLst>
                <a:ext uri="{FF2B5EF4-FFF2-40B4-BE49-F238E27FC236}">
                  <a16:creationId xmlns:a16="http://schemas.microsoft.com/office/drawing/2014/main" id="{73B70116-F873-4D95-9C44-4359C2318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0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55308" name="Text Box 23">
              <a:extLst>
                <a:ext uri="{FF2B5EF4-FFF2-40B4-BE49-F238E27FC236}">
                  <a16:creationId xmlns:a16="http://schemas.microsoft.com/office/drawing/2014/main" id="{DE4CA359-40F4-49DC-8974-75D8C86F1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3</a:t>
              </a:r>
            </a:p>
          </p:txBody>
        </p:sp>
        <p:sp>
          <p:nvSpPr>
            <p:cNvPr id="55309" name="Text Box 24">
              <a:extLst>
                <a:ext uri="{FF2B5EF4-FFF2-40B4-BE49-F238E27FC236}">
                  <a16:creationId xmlns:a16="http://schemas.microsoft.com/office/drawing/2014/main" id="{3FE70AB3-0BB1-4200-BDAD-192F62FCA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5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4</a:t>
              </a:r>
            </a:p>
          </p:txBody>
        </p:sp>
        <p:sp>
          <p:nvSpPr>
            <p:cNvPr id="55310" name="Text Box 25">
              <a:extLst>
                <a:ext uri="{FF2B5EF4-FFF2-40B4-BE49-F238E27FC236}">
                  <a16:creationId xmlns:a16="http://schemas.microsoft.com/office/drawing/2014/main" id="{05F63E2B-B7FB-4C7E-BEF8-3203DC30E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5</a:t>
              </a:r>
            </a:p>
          </p:txBody>
        </p:sp>
        <p:sp>
          <p:nvSpPr>
            <p:cNvPr id="55311" name="Text Box 26">
              <a:extLst>
                <a:ext uri="{FF2B5EF4-FFF2-40B4-BE49-F238E27FC236}">
                  <a16:creationId xmlns:a16="http://schemas.microsoft.com/office/drawing/2014/main" id="{57CD8BC2-0192-4014-A18F-22E1951FA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6</a:t>
              </a:r>
            </a:p>
          </p:txBody>
        </p:sp>
        <p:sp>
          <p:nvSpPr>
            <p:cNvPr id="55312" name="Text Box 27">
              <a:extLst>
                <a:ext uri="{FF2B5EF4-FFF2-40B4-BE49-F238E27FC236}">
                  <a16:creationId xmlns:a16="http://schemas.microsoft.com/office/drawing/2014/main" id="{98B3652B-5A9B-4C3F-84D7-3AC1D72CD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44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7</a:t>
              </a:r>
            </a:p>
          </p:txBody>
        </p:sp>
        <p:sp>
          <p:nvSpPr>
            <p:cNvPr id="55313" name="Text Box 28">
              <a:extLst>
                <a:ext uri="{FF2B5EF4-FFF2-40B4-BE49-F238E27FC236}">
                  <a16:creationId xmlns:a16="http://schemas.microsoft.com/office/drawing/2014/main" id="{3B43B45A-BB8B-4439-B493-94CE3D787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8</a:t>
              </a:r>
            </a:p>
          </p:txBody>
        </p:sp>
        <p:sp>
          <p:nvSpPr>
            <p:cNvPr id="55314" name="Text Box 29">
              <a:extLst>
                <a:ext uri="{FF2B5EF4-FFF2-40B4-BE49-F238E27FC236}">
                  <a16:creationId xmlns:a16="http://schemas.microsoft.com/office/drawing/2014/main" id="{76964FE4-0B6B-4083-921F-62A0F30CB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0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9</a:t>
              </a:r>
            </a:p>
          </p:txBody>
        </p:sp>
        <p:sp>
          <p:nvSpPr>
            <p:cNvPr id="55315" name="Text Box 30">
              <a:extLst>
                <a:ext uri="{FF2B5EF4-FFF2-40B4-BE49-F238E27FC236}">
                  <a16:creationId xmlns:a16="http://schemas.microsoft.com/office/drawing/2014/main" id="{12833DFB-13E4-4439-8229-C188A3DAD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3312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10</a:t>
              </a:r>
            </a:p>
          </p:txBody>
        </p:sp>
        <p:sp>
          <p:nvSpPr>
            <p:cNvPr id="55316" name="Text Box 31">
              <a:extLst>
                <a:ext uri="{FF2B5EF4-FFF2-40B4-BE49-F238E27FC236}">
                  <a16:creationId xmlns:a16="http://schemas.microsoft.com/office/drawing/2014/main" id="{6C66C75C-D228-42A5-B1F8-EB13040EC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360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11</a:t>
              </a:r>
            </a:p>
          </p:txBody>
        </p:sp>
        <p:sp>
          <p:nvSpPr>
            <p:cNvPr id="55317" name="Text Box 32">
              <a:extLst>
                <a:ext uri="{FF2B5EF4-FFF2-40B4-BE49-F238E27FC236}">
                  <a16:creationId xmlns:a16="http://schemas.microsoft.com/office/drawing/2014/main" id="{58E0AD0F-0065-4023-BEFD-DDA117AA2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12</a:t>
              </a:r>
            </a:p>
          </p:txBody>
        </p:sp>
        <p:sp>
          <p:nvSpPr>
            <p:cNvPr id="55318" name="Text Box 33">
              <a:extLst>
                <a:ext uri="{FF2B5EF4-FFF2-40B4-BE49-F238E27FC236}">
                  <a16:creationId xmlns:a16="http://schemas.microsoft.com/office/drawing/2014/main" id="{4DA44D1E-5F54-4AD6-9FC5-DB752519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32"/>
              <a:ext cx="6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Month</a:t>
              </a:r>
            </a:p>
          </p:txBody>
        </p:sp>
        <p:sp>
          <p:nvSpPr>
            <p:cNvPr id="55319" name="Text Box 34">
              <a:extLst>
                <a:ext uri="{FF2B5EF4-FFF2-40B4-BE49-F238E27FC236}">
                  <a16:creationId xmlns:a16="http://schemas.microsoft.com/office/drawing/2014/main" id="{761D1E88-C6E8-441E-93D8-94CAB4932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432"/>
              <a:ext cx="11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Productive</a:t>
              </a:r>
            </a:p>
          </p:txBody>
        </p:sp>
        <p:sp>
          <p:nvSpPr>
            <p:cNvPr id="55320" name="Text Box 35">
              <a:extLst>
                <a:ext uri="{FF2B5EF4-FFF2-40B4-BE49-F238E27FC236}">
                  <a16:creationId xmlns:a16="http://schemas.microsoft.com/office/drawing/2014/main" id="{B975513C-915A-4637-B4B3-A4E0EC554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432"/>
              <a:ext cx="1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Non-Productive</a:t>
              </a:r>
            </a:p>
          </p:txBody>
        </p:sp>
        <p:sp>
          <p:nvSpPr>
            <p:cNvPr id="55321" name="Text Box 36">
              <a:extLst>
                <a:ext uri="{FF2B5EF4-FFF2-40B4-BE49-F238E27FC236}">
                  <a16:creationId xmlns:a16="http://schemas.microsoft.com/office/drawing/2014/main" id="{D553B405-53F3-4638-A9A8-1DE7D0BED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432"/>
              <a:ext cx="5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Total</a:t>
              </a:r>
            </a:p>
          </p:txBody>
        </p:sp>
        <p:sp>
          <p:nvSpPr>
            <p:cNvPr id="55322" name="Line 37">
              <a:extLst>
                <a:ext uri="{FF2B5EF4-FFF2-40B4-BE49-F238E27FC236}">
                  <a16:creationId xmlns:a16="http://schemas.microsoft.com/office/drawing/2014/main" id="{9CA19C71-C3FC-4BE2-A9D9-E9598F4D1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432"/>
              <a:ext cx="0" cy="3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23" name="Line 38">
              <a:extLst>
                <a:ext uri="{FF2B5EF4-FFF2-40B4-BE49-F238E27FC236}">
                  <a16:creationId xmlns:a16="http://schemas.microsoft.com/office/drawing/2014/main" id="{B50611B3-25CE-4CD8-87C3-DD858EBBA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432"/>
              <a:ext cx="0" cy="3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324" name="Text Box 39">
              <a:extLst>
                <a:ext uri="{FF2B5EF4-FFF2-40B4-BE49-F238E27FC236}">
                  <a16:creationId xmlns:a16="http://schemas.microsoft.com/office/drawing/2014/main" id="{64568849-1729-479B-AB90-055AABF07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72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0</a:t>
              </a:r>
            </a:p>
          </p:txBody>
        </p:sp>
        <p:sp>
          <p:nvSpPr>
            <p:cNvPr id="55325" name="Text Box 40">
              <a:extLst>
                <a:ext uri="{FF2B5EF4-FFF2-40B4-BE49-F238E27FC236}">
                  <a16:creationId xmlns:a16="http://schemas.microsoft.com/office/drawing/2014/main" id="{307FBD54-48F0-4CBB-8699-127C07CA7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00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26" name="Text Box 41">
              <a:extLst>
                <a:ext uri="{FF2B5EF4-FFF2-40B4-BE49-F238E27FC236}">
                  <a16:creationId xmlns:a16="http://schemas.microsoft.com/office/drawing/2014/main" id="{ECDB3FE4-34C5-49AB-BD93-C7C55214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2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27" name="Text Box 42">
              <a:extLst>
                <a:ext uri="{FF2B5EF4-FFF2-40B4-BE49-F238E27FC236}">
                  <a16:creationId xmlns:a16="http://schemas.microsoft.com/office/drawing/2014/main" id="{1B17D5FF-79B9-4CF9-A726-3F3F0AB8B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55328" name="Text Box 43">
              <a:extLst>
                <a:ext uri="{FF2B5EF4-FFF2-40B4-BE49-F238E27FC236}">
                  <a16:creationId xmlns:a16="http://schemas.microsoft.com/office/drawing/2014/main" id="{7015FC40-3969-4C9F-BA3A-5AAF5BF2EE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8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3</a:t>
              </a:r>
            </a:p>
          </p:txBody>
        </p:sp>
        <p:sp>
          <p:nvSpPr>
            <p:cNvPr id="55329" name="Text Box 44">
              <a:extLst>
                <a:ext uri="{FF2B5EF4-FFF2-40B4-BE49-F238E27FC236}">
                  <a16:creationId xmlns:a16="http://schemas.microsoft.com/office/drawing/2014/main" id="{CF85124D-28E4-4D5E-917F-910903A26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1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5</a:t>
              </a:r>
            </a:p>
          </p:txBody>
        </p:sp>
        <p:sp>
          <p:nvSpPr>
            <p:cNvPr id="55330" name="Text Box 45">
              <a:extLst>
                <a:ext uri="{FF2B5EF4-FFF2-40B4-BE49-F238E27FC236}">
                  <a16:creationId xmlns:a16="http://schemas.microsoft.com/office/drawing/2014/main" id="{5DD67658-4897-42B9-8F67-49EFBA8A0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4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8</a:t>
              </a:r>
            </a:p>
          </p:txBody>
        </p:sp>
        <p:sp>
          <p:nvSpPr>
            <p:cNvPr id="55331" name="Text Box 46">
              <a:extLst>
                <a:ext uri="{FF2B5EF4-FFF2-40B4-BE49-F238E27FC236}">
                  <a16:creationId xmlns:a16="http://schemas.microsoft.com/office/drawing/2014/main" id="{3AEFDE10-1BF4-4F31-8F03-CCC83C100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13</a:t>
              </a:r>
            </a:p>
          </p:txBody>
        </p:sp>
        <p:sp>
          <p:nvSpPr>
            <p:cNvPr id="55332" name="Text Box 47">
              <a:extLst>
                <a:ext uri="{FF2B5EF4-FFF2-40B4-BE49-F238E27FC236}">
                  <a16:creationId xmlns:a16="http://schemas.microsoft.com/office/drawing/2014/main" id="{5BD2BC11-CBD1-4D69-A9AC-47C8A2351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302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21</a:t>
              </a:r>
            </a:p>
          </p:txBody>
        </p:sp>
        <p:sp>
          <p:nvSpPr>
            <p:cNvPr id="55333" name="Text Box 48">
              <a:extLst>
                <a:ext uri="{FF2B5EF4-FFF2-40B4-BE49-F238E27FC236}">
                  <a16:creationId xmlns:a16="http://schemas.microsoft.com/office/drawing/2014/main" id="{CFCBB2AB-EA1D-4590-B806-6FCC48A1D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3312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34</a:t>
              </a:r>
            </a:p>
          </p:txBody>
        </p:sp>
        <p:sp>
          <p:nvSpPr>
            <p:cNvPr id="55334" name="Text Box 49">
              <a:extLst>
                <a:ext uri="{FF2B5EF4-FFF2-40B4-BE49-F238E27FC236}">
                  <a16:creationId xmlns:a16="http://schemas.microsoft.com/office/drawing/2014/main" id="{01A8BEBE-F9BC-4B7C-9069-A5CA32D4D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" y="360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55</a:t>
              </a:r>
            </a:p>
          </p:txBody>
        </p:sp>
        <p:sp>
          <p:nvSpPr>
            <p:cNvPr id="55335" name="Text Box 50">
              <a:extLst>
                <a:ext uri="{FF2B5EF4-FFF2-40B4-BE49-F238E27FC236}">
                  <a16:creationId xmlns:a16="http://schemas.microsoft.com/office/drawing/2014/main" id="{764A510E-695C-4416-9AA5-3E5D03DAE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89</a:t>
              </a:r>
            </a:p>
          </p:txBody>
        </p:sp>
        <p:sp>
          <p:nvSpPr>
            <p:cNvPr id="55336" name="Text Box 51">
              <a:extLst>
                <a:ext uri="{FF2B5EF4-FFF2-40B4-BE49-F238E27FC236}">
                  <a16:creationId xmlns:a16="http://schemas.microsoft.com/office/drawing/2014/main" id="{A2BF9309-F16D-4344-96D0-AFBB5FE5C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0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0</a:t>
              </a:r>
            </a:p>
          </p:txBody>
        </p:sp>
        <p:sp>
          <p:nvSpPr>
            <p:cNvPr id="55337" name="Text Box 52">
              <a:extLst>
                <a:ext uri="{FF2B5EF4-FFF2-40B4-BE49-F238E27FC236}">
                  <a16:creationId xmlns:a16="http://schemas.microsoft.com/office/drawing/2014/main" id="{F8579844-411F-4DAF-9E1E-76D89378B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38" name="Text Box 53">
              <a:extLst>
                <a:ext uri="{FF2B5EF4-FFF2-40B4-BE49-F238E27FC236}">
                  <a16:creationId xmlns:a16="http://schemas.microsoft.com/office/drawing/2014/main" id="{A6FF9F8B-47DC-4768-945B-15EBCC1BD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5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39" name="Text Box 54">
              <a:extLst>
                <a:ext uri="{FF2B5EF4-FFF2-40B4-BE49-F238E27FC236}">
                  <a16:creationId xmlns:a16="http://schemas.microsoft.com/office/drawing/2014/main" id="{FFE714A1-8BBF-40E6-B290-EE5767AD3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8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55340" name="Text Box 55">
              <a:extLst>
                <a:ext uri="{FF2B5EF4-FFF2-40B4-BE49-F238E27FC236}">
                  <a16:creationId xmlns:a16="http://schemas.microsoft.com/office/drawing/2014/main" id="{A176AD92-84E6-43EF-B61A-DA21C5A57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1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3</a:t>
              </a:r>
            </a:p>
          </p:txBody>
        </p:sp>
        <p:sp>
          <p:nvSpPr>
            <p:cNvPr id="55341" name="Text Box 56">
              <a:extLst>
                <a:ext uri="{FF2B5EF4-FFF2-40B4-BE49-F238E27FC236}">
                  <a16:creationId xmlns:a16="http://schemas.microsoft.com/office/drawing/2014/main" id="{7C51D9BC-5CE8-452E-8889-0DC803AFD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4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5</a:t>
              </a:r>
            </a:p>
          </p:txBody>
        </p:sp>
        <p:sp>
          <p:nvSpPr>
            <p:cNvPr id="55342" name="Text Box 57">
              <a:extLst>
                <a:ext uri="{FF2B5EF4-FFF2-40B4-BE49-F238E27FC236}">
                  <a16:creationId xmlns:a16="http://schemas.microsoft.com/office/drawing/2014/main" id="{D4ACAFBE-E512-4586-B263-FD5C27ADA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73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8</a:t>
              </a:r>
            </a:p>
          </p:txBody>
        </p:sp>
        <p:sp>
          <p:nvSpPr>
            <p:cNvPr id="55343" name="Text Box 58">
              <a:extLst>
                <a:ext uri="{FF2B5EF4-FFF2-40B4-BE49-F238E27FC236}">
                  <a16:creationId xmlns:a16="http://schemas.microsoft.com/office/drawing/2014/main" id="{CD5B49F9-8833-477D-ACD3-13E9056FC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2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13</a:t>
              </a:r>
            </a:p>
          </p:txBody>
        </p:sp>
        <p:sp>
          <p:nvSpPr>
            <p:cNvPr id="55344" name="Text Box 59">
              <a:extLst>
                <a:ext uri="{FF2B5EF4-FFF2-40B4-BE49-F238E27FC236}">
                  <a16:creationId xmlns:a16="http://schemas.microsoft.com/office/drawing/2014/main" id="{755DD0B8-02F2-4935-83E9-9AAF88511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3312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21</a:t>
              </a:r>
            </a:p>
          </p:txBody>
        </p:sp>
        <p:sp>
          <p:nvSpPr>
            <p:cNvPr id="55345" name="Text Box 60">
              <a:extLst>
                <a:ext uri="{FF2B5EF4-FFF2-40B4-BE49-F238E27FC236}">
                  <a16:creationId xmlns:a16="http://schemas.microsoft.com/office/drawing/2014/main" id="{BCBEEBE4-BBEC-4141-A3C0-77E590F7D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360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34</a:t>
              </a:r>
            </a:p>
          </p:txBody>
        </p:sp>
        <p:sp>
          <p:nvSpPr>
            <p:cNvPr id="55346" name="Text Box 61">
              <a:extLst>
                <a:ext uri="{FF2B5EF4-FFF2-40B4-BE49-F238E27FC236}">
                  <a16:creationId xmlns:a16="http://schemas.microsoft.com/office/drawing/2014/main" id="{E820FCAF-6C66-4D5F-B1B5-7D3E903E7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8" y="388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55</a:t>
              </a:r>
            </a:p>
          </p:txBody>
        </p:sp>
        <p:sp>
          <p:nvSpPr>
            <p:cNvPr id="55347" name="Text Box 62">
              <a:extLst>
                <a:ext uri="{FF2B5EF4-FFF2-40B4-BE49-F238E27FC236}">
                  <a16:creationId xmlns:a16="http://schemas.microsoft.com/office/drawing/2014/main" id="{ECAA43F9-260C-44A4-9C9A-50ADDAB57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72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48" name="Text Box 63">
              <a:extLst>
                <a:ext uri="{FF2B5EF4-FFF2-40B4-BE49-F238E27FC236}">
                  <a16:creationId xmlns:a16="http://schemas.microsoft.com/office/drawing/2014/main" id="{60DC1197-D9A4-4586-B53F-EE83B091E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72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49" name="Text Box 64">
              <a:extLst>
                <a:ext uri="{FF2B5EF4-FFF2-40B4-BE49-F238E27FC236}">
                  <a16:creationId xmlns:a16="http://schemas.microsoft.com/office/drawing/2014/main" id="{6C990505-5D84-4091-A543-D1B544CD3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0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</a:t>
              </a:r>
            </a:p>
          </p:txBody>
        </p:sp>
        <p:sp>
          <p:nvSpPr>
            <p:cNvPr id="55350" name="Text Box 65">
              <a:extLst>
                <a:ext uri="{FF2B5EF4-FFF2-40B4-BE49-F238E27FC236}">
                  <a16:creationId xmlns:a16="http://schemas.microsoft.com/office/drawing/2014/main" id="{BD984363-14F9-42A5-8FA5-D0FBA1EBE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29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55351" name="Text Box 66">
              <a:extLst>
                <a:ext uri="{FF2B5EF4-FFF2-40B4-BE49-F238E27FC236}">
                  <a16:creationId xmlns:a16="http://schemas.microsoft.com/office/drawing/2014/main" id="{CEE0FBE6-237B-4B94-854C-E193BFB8E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58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3</a:t>
              </a:r>
            </a:p>
          </p:txBody>
        </p:sp>
        <p:sp>
          <p:nvSpPr>
            <p:cNvPr id="55352" name="Text Box 67">
              <a:extLst>
                <a:ext uri="{FF2B5EF4-FFF2-40B4-BE49-F238E27FC236}">
                  <a16:creationId xmlns:a16="http://schemas.microsoft.com/office/drawing/2014/main" id="{752A2D6A-2F7E-4856-85CC-9610630A4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872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5</a:t>
              </a:r>
            </a:p>
          </p:txBody>
        </p:sp>
        <p:sp>
          <p:nvSpPr>
            <p:cNvPr id="55353" name="Text Box 68">
              <a:extLst>
                <a:ext uri="{FF2B5EF4-FFF2-40B4-BE49-F238E27FC236}">
                  <a16:creationId xmlns:a16="http://schemas.microsoft.com/office/drawing/2014/main" id="{3A49DC92-2D73-46AF-B2C1-52F03F83B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16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8</a:t>
              </a:r>
            </a:p>
          </p:txBody>
        </p:sp>
        <p:sp>
          <p:nvSpPr>
            <p:cNvPr id="55354" name="Text Box 69">
              <a:extLst>
                <a:ext uri="{FF2B5EF4-FFF2-40B4-BE49-F238E27FC236}">
                  <a16:creationId xmlns:a16="http://schemas.microsoft.com/office/drawing/2014/main" id="{3F28809E-7C5E-43C9-886F-2EFCFC58E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448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13</a:t>
              </a:r>
            </a:p>
          </p:txBody>
        </p:sp>
        <p:sp>
          <p:nvSpPr>
            <p:cNvPr id="55355" name="Text Box 70">
              <a:extLst>
                <a:ext uri="{FF2B5EF4-FFF2-40B4-BE49-F238E27FC236}">
                  <a16:creationId xmlns:a16="http://schemas.microsoft.com/office/drawing/2014/main" id="{E1958CB6-C088-485A-99CA-0B0F20286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2736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21</a:t>
              </a:r>
            </a:p>
          </p:txBody>
        </p:sp>
        <p:sp>
          <p:nvSpPr>
            <p:cNvPr id="55356" name="Text Box 71">
              <a:extLst>
                <a:ext uri="{FF2B5EF4-FFF2-40B4-BE49-F238E27FC236}">
                  <a16:creationId xmlns:a16="http://schemas.microsoft.com/office/drawing/2014/main" id="{F992A684-75B4-4A2C-8A33-00EAE264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3024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34</a:t>
              </a:r>
            </a:p>
          </p:txBody>
        </p:sp>
        <p:sp>
          <p:nvSpPr>
            <p:cNvPr id="55357" name="Text Box 72">
              <a:extLst>
                <a:ext uri="{FF2B5EF4-FFF2-40B4-BE49-F238E27FC236}">
                  <a16:creationId xmlns:a16="http://schemas.microsoft.com/office/drawing/2014/main" id="{32242E68-546C-4351-87FA-0DF1EBBF6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3312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55</a:t>
              </a:r>
            </a:p>
          </p:txBody>
        </p:sp>
        <p:sp>
          <p:nvSpPr>
            <p:cNvPr id="55358" name="Text Box 73">
              <a:extLst>
                <a:ext uri="{FF2B5EF4-FFF2-40B4-BE49-F238E27FC236}">
                  <a16:creationId xmlns:a16="http://schemas.microsoft.com/office/drawing/2014/main" id="{D8EEF090-3977-489A-AFAC-3AAF3E55B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600"/>
              <a:ext cx="3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89</a:t>
              </a:r>
            </a:p>
          </p:txBody>
        </p:sp>
        <p:sp>
          <p:nvSpPr>
            <p:cNvPr id="55359" name="Text Box 74">
              <a:extLst>
                <a:ext uri="{FF2B5EF4-FFF2-40B4-BE49-F238E27FC236}">
                  <a16:creationId xmlns:a16="http://schemas.microsoft.com/office/drawing/2014/main" id="{87E7FDA5-C2B3-4BD4-BBB8-A46D6D72F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888"/>
              <a:ext cx="4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144</a:t>
              </a:r>
            </a:p>
          </p:txBody>
        </p:sp>
        <p:sp>
          <p:nvSpPr>
            <p:cNvPr id="55360" name="Line 75">
              <a:extLst>
                <a:ext uri="{FF2B5EF4-FFF2-40B4-BE49-F238E27FC236}">
                  <a16:creationId xmlns:a16="http://schemas.microsoft.com/office/drawing/2014/main" id="{F6F9911B-3DB1-4879-A390-E35B77BC7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432"/>
              <a:ext cx="0" cy="3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01132" name="AutoShape 76">
            <a:extLst>
              <a:ext uri="{FF2B5EF4-FFF2-40B4-BE49-F238E27FC236}">
                <a16:creationId xmlns:a16="http://schemas.microsoft.com/office/drawing/2014/main" id="{0C51FF38-B405-4CC6-9476-A4B05D0E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667000"/>
            <a:ext cx="1295400" cy="15240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See a</a:t>
            </a:r>
          </a:p>
          <a:p>
            <a:pPr algn="ctr"/>
            <a:r>
              <a:rPr lang="en-US" altLang="en-US" b="1" dirty="0"/>
              <a:t>pattern</a:t>
            </a:r>
          </a:p>
          <a:p>
            <a:pPr algn="ctr"/>
            <a:r>
              <a:rPr lang="en-US" altLang="en-US" b="1" dirty="0"/>
              <a:t>yet?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13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4C9ED86-9A3A-4503-88B0-BA64F4C0B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9AE0A16-FAD8-43EB-B169-47578C60C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i="1" dirty="0"/>
              <a:t>Problem:</a:t>
            </a:r>
            <a:r>
              <a:rPr lang="en-AU" altLang="en-US" dirty="0"/>
              <a:t> Write a recursive function </a:t>
            </a:r>
            <a:r>
              <a:rPr lang="en-AU" altLang="en-US" b="1" dirty="0">
                <a:solidFill>
                  <a:schemeClr val="accent2"/>
                </a:solidFill>
                <a:latin typeface="Courier New" panose="02070309020205020404" pitchFamily="49" charset="0"/>
              </a:rPr>
              <a:t>Factorial(n)</a:t>
            </a:r>
            <a:r>
              <a:rPr lang="en-AU" altLang="en-US" dirty="0"/>
              <a:t> which computes the value of </a:t>
            </a:r>
            <a:r>
              <a:rPr lang="en-AU" altLang="en-US" i="1" dirty="0">
                <a:solidFill>
                  <a:schemeClr val="accent2"/>
                </a:solidFill>
              </a:rPr>
              <a:t>n</a:t>
            </a:r>
            <a:r>
              <a:rPr lang="en-AU" altLang="en-US" dirty="0">
                <a:solidFill>
                  <a:schemeClr val="accent2"/>
                </a:solidFill>
              </a:rPr>
              <a:t>!</a:t>
            </a:r>
          </a:p>
          <a:p>
            <a:pPr eaLnBrk="1" hangingPunct="1">
              <a:spcBef>
                <a:spcPct val="50000"/>
              </a:spcBef>
            </a:pPr>
            <a:r>
              <a:rPr lang="en-AU" altLang="en-US" i="1" dirty="0"/>
              <a:t>Base Case</a:t>
            </a:r>
            <a:r>
              <a:rPr lang="en-AU" altLang="en-US" dirty="0"/>
              <a:t>: </a:t>
            </a:r>
          </a:p>
          <a:p>
            <a:pPr lvl="2" eaLnBrk="1" hangingPunct="1">
              <a:buFontTx/>
              <a:buNone/>
            </a:pPr>
            <a:r>
              <a:rPr lang="en-AU" altLang="en-US" sz="3200" dirty="0"/>
              <a:t>If </a:t>
            </a:r>
            <a:r>
              <a:rPr lang="en-AU" altLang="en-US" sz="3200" i="1" dirty="0"/>
              <a:t>n</a:t>
            </a:r>
            <a:r>
              <a:rPr lang="en-AU" altLang="en-US" sz="3200" dirty="0"/>
              <a:t> = 0 or </a:t>
            </a:r>
            <a:r>
              <a:rPr lang="en-AU" altLang="en-US" sz="3200" i="1" dirty="0"/>
              <a:t>n</a:t>
            </a:r>
            <a:r>
              <a:rPr lang="en-AU" altLang="en-US" sz="3200" dirty="0"/>
              <a:t> = 1:</a:t>
            </a:r>
          </a:p>
          <a:p>
            <a:pPr lvl="2" eaLnBrk="1" hangingPunct="1">
              <a:buFontTx/>
              <a:buNone/>
            </a:pPr>
            <a:r>
              <a:rPr lang="en-AU" altLang="en-US" sz="3200" dirty="0"/>
              <a:t>     Factorial(</a:t>
            </a:r>
            <a:r>
              <a:rPr lang="en-AU" altLang="en-US" sz="3200" i="1" dirty="0"/>
              <a:t>n</a:t>
            </a:r>
            <a:r>
              <a:rPr lang="en-AU" altLang="en-US" sz="3200" dirty="0"/>
              <a:t>) = 1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AU" altLang="en-US" sz="2800" i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52449CA-5166-40AA-8AF1-C893400E2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Let’s Take Another Example</a:t>
            </a: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E30B317-8597-4AB2-8B2F-772A013EE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2275"/>
            <a:ext cx="80676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Instead of rabbits, let’s use geometry.</a:t>
            </a:r>
          </a:p>
          <a:p>
            <a:endParaRPr lang="en-US" altLang="en-US" b="1" dirty="0"/>
          </a:p>
          <a:p>
            <a:pPr lvl="1"/>
            <a:r>
              <a:rPr lang="en-US" altLang="en-US" b="1" dirty="0"/>
              <a:t>Draw a square of size 1.</a:t>
            </a:r>
          </a:p>
          <a:p>
            <a:pPr lvl="1"/>
            <a:r>
              <a:rPr lang="en-US" altLang="en-US" b="1" dirty="0"/>
              <a:t>Rotating 90 degrees, add to it a square of size 1.</a:t>
            </a:r>
          </a:p>
          <a:p>
            <a:pPr lvl="1"/>
            <a:r>
              <a:rPr lang="en-US" altLang="en-US" b="1" dirty="0"/>
              <a:t>Rotating 90 degrees again, add a square of size 2.</a:t>
            </a:r>
          </a:p>
          <a:p>
            <a:pPr lvl="1"/>
            <a:r>
              <a:rPr lang="en-US" altLang="en-US" b="1" dirty="0"/>
              <a:t>Again, rotate and add a square of size 3, and so on.</a:t>
            </a:r>
          </a:p>
          <a:p>
            <a:pPr lvl="1"/>
            <a:endParaRPr lang="en-US" altLang="en-US" b="1" dirty="0"/>
          </a:p>
          <a:p>
            <a:r>
              <a:rPr lang="en-US" altLang="en-US" b="1" dirty="0"/>
              <a:t>Keep this up for the sequence we noted in the table:</a:t>
            </a:r>
          </a:p>
          <a:p>
            <a:endParaRPr lang="en-US" altLang="en-US" b="1" dirty="0"/>
          </a:p>
          <a:p>
            <a:r>
              <a:rPr lang="en-US" altLang="en-US" b="1" dirty="0"/>
              <a:t>	            1, 1, 2, 3, 5, 8, 13, 21, . . . ,</a:t>
            </a:r>
          </a:p>
          <a:p>
            <a:endParaRPr lang="en-US" altLang="en-US" b="1" dirty="0"/>
          </a:p>
          <a:p>
            <a:r>
              <a:rPr lang="en-US" altLang="en-US" b="1" dirty="0"/>
              <a:t>What do you see?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D686D12-0939-4BE6-9673-71B8CD57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B11F46DA-3F85-4705-B817-DAADD24F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6DA15F9-BD05-4A27-9CC3-C3F5F101D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697B00-2836-4791-B6E3-E218EF932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3581241F-C184-4F24-8FEA-A036228DB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86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1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17BBF0BC-D2FE-443B-A2E7-6E7C33D4A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3254647-5B24-46D2-81BA-BFBD6962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4B1B0E32-42CF-41AF-BBE8-65FBD5DDB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59397" name="Text Box 5">
            <a:extLst>
              <a:ext uri="{FF2B5EF4-FFF2-40B4-BE49-F238E27FC236}">
                <a16:creationId xmlns:a16="http://schemas.microsoft.com/office/drawing/2014/main" id="{21F12146-8F60-4F30-A53B-7BCAF2902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5" y="3316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3355630-6172-4516-BC59-5216AFD8A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644681F-69C9-4D47-92A1-83DFF21F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22E3D0D-26C7-492C-AD1A-192802F3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616D9458-FF14-4997-8741-455B65C4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B6FDCC61-7462-4644-9D14-8563BDC22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88" y="4038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CCDDDE1-9C68-46B6-8896-53CA85AD7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A2820B3-9173-41CF-8FEB-E68EFC92B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75CB2923-D9B5-4CB0-B857-6DF3DB94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2E214F76-BCA5-4FB2-A16B-90A217B1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FDA36B25-4711-49CF-9F0C-4F858E09E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1143000" cy="11430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A7AF9C82-BD98-4A1A-86F8-C874AEAAE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95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4DA3DF9-E678-4531-95E2-99690144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1570FEF-0EAD-434F-9509-08BF72ED1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846E51B4-71B7-483B-B397-C7431ECA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6B905999-BE1D-49F4-B1FD-5FA73FB0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5330DA9F-1E74-4819-A394-BB709A594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1143000" cy="11430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340CE04-713B-49C1-8D74-F4CD63FD4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1828800" cy="1828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8</a:t>
            </a: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EDFBC38B-0793-4EC5-96BF-417C03D10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18684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en-US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C87AFE6A-D428-4CA4-A045-0C8ECAB5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C5889D7-92F9-43E4-9025-49DC335D7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2144ADE9-2E3B-407E-B4DF-13616CB10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99FA63CB-9C9D-42B2-AF47-83D69422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6E2B1812-B085-41DA-A8E7-4BC276A21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1143000" cy="11430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FA66DFB3-7417-4515-8C81-96D16FC7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1828800" cy="1828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3496" name="Rectangle 8">
            <a:extLst>
              <a:ext uri="{FF2B5EF4-FFF2-40B4-BE49-F238E27FC236}">
                <a16:creationId xmlns:a16="http://schemas.microsoft.com/office/drawing/2014/main" id="{9231BD18-F9A1-457A-934E-168BFCA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2971800" cy="2971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13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23D4636-24A2-448B-AE8D-6150E4CE8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E1A52BC6-8613-4C21-94B5-7E8F6394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3CD614B0-B550-4E19-87FF-2CFFEA82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0A21A5D7-A35A-4810-9789-BECBD6583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A106D841-5E86-4408-A1BB-578928E8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1143000" cy="11430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D166AA7C-63B0-45BC-A45E-113A01AD6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1828800" cy="1828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CCB51A89-B524-4749-A77F-C8401F8B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2971800" cy="2971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4521" name="Rectangle 9">
            <a:extLst>
              <a:ext uri="{FF2B5EF4-FFF2-40B4-BE49-F238E27FC236}">
                <a16:creationId xmlns:a16="http://schemas.microsoft.com/office/drawing/2014/main" id="{34E0776E-2A97-443D-A3FD-EC3592B3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14400"/>
            <a:ext cx="4800600" cy="4800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21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85B930C-75FD-4E25-B045-DD8D737E3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FCD3F1A-30A4-4747-BA83-ED08B6949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538B9E0E-9E51-42DC-B9A0-F26F3798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6C765E6-A825-45CC-989A-418B77A82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B28B5269-3A43-4894-8530-E5EB49BC8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1143000" cy="11430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DD9E49B2-9B33-4C03-8B5C-476C295B1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1828800" cy="1828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0FDF4B0F-FF01-42B3-9DAD-1D7A925AE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2971800" cy="2971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5545" name="Rectangle 9">
            <a:extLst>
              <a:ext uri="{FF2B5EF4-FFF2-40B4-BE49-F238E27FC236}">
                <a16:creationId xmlns:a16="http://schemas.microsoft.com/office/drawing/2014/main" id="{96722D5A-512B-4580-8FBA-22B971A41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914400"/>
            <a:ext cx="4800600" cy="4800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11306" name="Arc 10">
            <a:extLst>
              <a:ext uri="{FF2B5EF4-FFF2-40B4-BE49-F238E27FC236}">
                <a16:creationId xmlns:a16="http://schemas.microsoft.com/office/drawing/2014/main" id="{156433BF-7E0C-4FCA-874D-5892FF989D5C}"/>
              </a:ext>
            </a:extLst>
          </p:cNvPr>
          <p:cNvSpPr>
            <a:spLocks/>
          </p:cNvSpPr>
          <p:nvPr/>
        </p:nvSpPr>
        <p:spPr bwMode="auto">
          <a:xfrm flipV="1">
            <a:off x="2971800" y="43434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07" name="Arc 11">
            <a:extLst>
              <a:ext uri="{FF2B5EF4-FFF2-40B4-BE49-F238E27FC236}">
                <a16:creationId xmlns:a16="http://schemas.microsoft.com/office/drawing/2014/main" id="{553EC390-111B-447B-809E-D0B25640037B}"/>
              </a:ext>
            </a:extLst>
          </p:cNvPr>
          <p:cNvSpPr>
            <a:spLocks/>
          </p:cNvSpPr>
          <p:nvPr/>
        </p:nvSpPr>
        <p:spPr bwMode="auto">
          <a:xfrm flipH="1" flipV="1">
            <a:off x="2743200" y="43434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08" name="Arc 12">
            <a:extLst>
              <a:ext uri="{FF2B5EF4-FFF2-40B4-BE49-F238E27FC236}">
                <a16:creationId xmlns:a16="http://schemas.microsoft.com/office/drawing/2014/main" id="{97E809EA-DE1A-4290-9603-9227E70327CB}"/>
              </a:ext>
            </a:extLst>
          </p:cNvPr>
          <p:cNvSpPr>
            <a:spLocks/>
          </p:cNvSpPr>
          <p:nvPr/>
        </p:nvSpPr>
        <p:spPr bwMode="auto">
          <a:xfrm flipH="1">
            <a:off x="2743200" y="3886200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4572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09" name="Arc 13">
            <a:extLst>
              <a:ext uri="{FF2B5EF4-FFF2-40B4-BE49-F238E27FC236}">
                <a16:creationId xmlns:a16="http://schemas.microsoft.com/office/drawing/2014/main" id="{3B367020-6363-4AD1-9523-7A8CDF1B0BFB}"/>
              </a:ext>
            </a:extLst>
          </p:cNvPr>
          <p:cNvSpPr>
            <a:spLocks/>
          </p:cNvSpPr>
          <p:nvPr/>
        </p:nvSpPr>
        <p:spPr bwMode="auto">
          <a:xfrm>
            <a:off x="3200400" y="3886200"/>
            <a:ext cx="685800" cy="6858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10" name="Arc 14">
            <a:extLst>
              <a:ext uri="{FF2B5EF4-FFF2-40B4-BE49-F238E27FC236}">
                <a16:creationId xmlns:a16="http://schemas.microsoft.com/office/drawing/2014/main" id="{B675C2ED-E7B7-436C-91ED-10BDA1610BA3}"/>
              </a:ext>
            </a:extLst>
          </p:cNvPr>
          <p:cNvSpPr>
            <a:spLocks/>
          </p:cNvSpPr>
          <p:nvPr/>
        </p:nvSpPr>
        <p:spPr bwMode="auto">
          <a:xfrm flipV="1">
            <a:off x="2743200" y="4572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1143000 w 21600"/>
              <a:gd name="T3" fmla="*/ 1143000 h 21600"/>
              <a:gd name="T4" fmla="*/ 0 w 21600"/>
              <a:gd name="T5" fmla="*/ 1143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11" name="Arc 15">
            <a:extLst>
              <a:ext uri="{FF2B5EF4-FFF2-40B4-BE49-F238E27FC236}">
                <a16:creationId xmlns:a16="http://schemas.microsoft.com/office/drawing/2014/main" id="{EDA5AA56-A775-4DC9-9C5C-7DB0EE12895C}"/>
              </a:ext>
            </a:extLst>
          </p:cNvPr>
          <p:cNvSpPr>
            <a:spLocks/>
          </p:cNvSpPr>
          <p:nvPr/>
        </p:nvSpPr>
        <p:spPr bwMode="auto">
          <a:xfrm flipH="1" flipV="1">
            <a:off x="914400" y="3886200"/>
            <a:ext cx="1828800" cy="1828800"/>
          </a:xfrm>
          <a:custGeom>
            <a:avLst/>
            <a:gdLst>
              <a:gd name="T0" fmla="*/ 0 w 21600"/>
              <a:gd name="T1" fmla="*/ 0 h 21600"/>
              <a:gd name="T2" fmla="*/ 1828800 w 21600"/>
              <a:gd name="T3" fmla="*/ 1828800 h 21600"/>
              <a:gd name="T4" fmla="*/ 0 w 21600"/>
              <a:gd name="T5" fmla="*/ 1828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12" name="Arc 16">
            <a:extLst>
              <a:ext uri="{FF2B5EF4-FFF2-40B4-BE49-F238E27FC236}">
                <a16:creationId xmlns:a16="http://schemas.microsoft.com/office/drawing/2014/main" id="{BE62621A-A4BE-4A7A-9BC0-A15D293F30EF}"/>
              </a:ext>
            </a:extLst>
          </p:cNvPr>
          <p:cNvSpPr>
            <a:spLocks/>
          </p:cNvSpPr>
          <p:nvPr/>
        </p:nvSpPr>
        <p:spPr bwMode="auto">
          <a:xfrm flipH="1">
            <a:off x="914400" y="914400"/>
            <a:ext cx="2971800" cy="2971800"/>
          </a:xfrm>
          <a:custGeom>
            <a:avLst/>
            <a:gdLst>
              <a:gd name="T0" fmla="*/ 0 w 21600"/>
              <a:gd name="T1" fmla="*/ 0 h 21600"/>
              <a:gd name="T2" fmla="*/ 2971800 w 21600"/>
              <a:gd name="T3" fmla="*/ 2971800 h 21600"/>
              <a:gd name="T4" fmla="*/ 0 w 21600"/>
              <a:gd name="T5" fmla="*/ 297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1313" name="Arc 17">
            <a:extLst>
              <a:ext uri="{FF2B5EF4-FFF2-40B4-BE49-F238E27FC236}">
                <a16:creationId xmlns:a16="http://schemas.microsoft.com/office/drawing/2014/main" id="{4177F1B5-EA63-4D9B-9458-26CE5E036B10}"/>
              </a:ext>
            </a:extLst>
          </p:cNvPr>
          <p:cNvSpPr>
            <a:spLocks/>
          </p:cNvSpPr>
          <p:nvPr/>
        </p:nvSpPr>
        <p:spPr bwMode="auto">
          <a:xfrm>
            <a:off x="3886200" y="914400"/>
            <a:ext cx="4800600" cy="4800600"/>
          </a:xfrm>
          <a:custGeom>
            <a:avLst/>
            <a:gdLst>
              <a:gd name="T0" fmla="*/ 0 w 21600"/>
              <a:gd name="T1" fmla="*/ 0 h 21600"/>
              <a:gd name="T2" fmla="*/ 4800600 w 21600"/>
              <a:gd name="T3" fmla="*/ 4800600 h 21600"/>
              <a:gd name="T4" fmla="*/ 0 w 21600"/>
              <a:gd name="T5" fmla="*/ 4800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11314" name="Group 18">
            <a:extLst>
              <a:ext uri="{FF2B5EF4-FFF2-40B4-BE49-F238E27FC236}">
                <a16:creationId xmlns:a16="http://schemas.microsoft.com/office/drawing/2014/main" id="{790CEAEF-668F-480C-A8CB-CB446ED151C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209800"/>
            <a:ext cx="4905375" cy="3079750"/>
            <a:chOff x="1056" y="1392"/>
            <a:chExt cx="3090" cy="1940"/>
          </a:xfrm>
        </p:grpSpPr>
        <p:sp>
          <p:nvSpPr>
            <p:cNvPr id="65555" name="Text Box 19">
              <a:extLst>
                <a:ext uri="{FF2B5EF4-FFF2-40B4-BE49-F238E27FC236}">
                  <a16:creationId xmlns:a16="http://schemas.microsoft.com/office/drawing/2014/main" id="{70362136-9CAB-49EE-B63C-6D520864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8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1</a:t>
              </a:r>
              <a:endParaRPr lang="en-US" altLang="en-US" b="1" dirty="0"/>
            </a:p>
          </p:txBody>
        </p:sp>
        <p:sp>
          <p:nvSpPr>
            <p:cNvPr id="65556" name="Text Box 20">
              <a:extLst>
                <a:ext uri="{FF2B5EF4-FFF2-40B4-BE49-F238E27FC236}">
                  <a16:creationId xmlns:a16="http://schemas.microsoft.com/office/drawing/2014/main" id="{CAC0CC58-5702-4CBD-94B6-8133FBEAA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88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1</a:t>
              </a:r>
              <a:endParaRPr lang="en-US" altLang="en-US" b="1" dirty="0"/>
            </a:p>
          </p:txBody>
        </p:sp>
        <p:sp>
          <p:nvSpPr>
            <p:cNvPr id="65557" name="Text Box 21">
              <a:extLst>
                <a:ext uri="{FF2B5EF4-FFF2-40B4-BE49-F238E27FC236}">
                  <a16:creationId xmlns:a16="http://schemas.microsoft.com/office/drawing/2014/main" id="{BB43DA56-890E-40B8-8CBD-7D6B53656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25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2</a:t>
              </a:r>
              <a:endParaRPr lang="en-US" altLang="en-US" b="1" dirty="0"/>
            </a:p>
          </p:txBody>
        </p:sp>
        <p:sp>
          <p:nvSpPr>
            <p:cNvPr id="65558" name="Text Box 22">
              <a:extLst>
                <a:ext uri="{FF2B5EF4-FFF2-40B4-BE49-F238E27FC236}">
                  <a16:creationId xmlns:a16="http://schemas.microsoft.com/office/drawing/2014/main" id="{D472F3EF-E8C1-430E-8512-B356BE4B6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59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3</a:t>
              </a:r>
              <a:endParaRPr lang="en-US" altLang="en-US" b="1" dirty="0"/>
            </a:p>
          </p:txBody>
        </p:sp>
        <p:sp>
          <p:nvSpPr>
            <p:cNvPr id="65559" name="Text Box 23">
              <a:extLst>
                <a:ext uri="{FF2B5EF4-FFF2-40B4-BE49-F238E27FC236}">
                  <a16:creationId xmlns:a16="http://schemas.microsoft.com/office/drawing/2014/main" id="{A5FABA15-ADA2-4F8D-B4C1-74A2A8B08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1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5</a:t>
              </a:r>
              <a:endParaRPr lang="en-US" altLang="en-US" b="1" dirty="0"/>
            </a:p>
          </p:txBody>
        </p:sp>
        <p:sp>
          <p:nvSpPr>
            <p:cNvPr id="65560" name="Text Box 24">
              <a:extLst>
                <a:ext uri="{FF2B5EF4-FFF2-40B4-BE49-F238E27FC236}">
                  <a16:creationId xmlns:a16="http://schemas.microsoft.com/office/drawing/2014/main" id="{0B92A186-B1E6-4001-BCF0-82396C8F6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8</a:t>
              </a:r>
              <a:endParaRPr lang="en-US" altLang="en-US" b="1" dirty="0"/>
            </a:p>
          </p:txBody>
        </p:sp>
        <p:sp>
          <p:nvSpPr>
            <p:cNvPr id="65561" name="Text Box 25">
              <a:extLst>
                <a:ext uri="{FF2B5EF4-FFF2-40B4-BE49-F238E27FC236}">
                  <a16:creationId xmlns:a16="http://schemas.microsoft.com/office/drawing/2014/main" id="{39E301E3-EC64-4D84-BEFE-841F131B3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92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13</a:t>
              </a:r>
              <a:endParaRPr lang="en-US" altLang="en-US" b="1" dirty="0"/>
            </a:p>
          </p:txBody>
        </p:sp>
        <p:sp>
          <p:nvSpPr>
            <p:cNvPr id="65562" name="Text Box 26">
              <a:extLst>
                <a:ext uri="{FF2B5EF4-FFF2-40B4-BE49-F238E27FC236}">
                  <a16:creationId xmlns:a16="http://schemas.microsoft.com/office/drawing/2014/main" id="{CDA95851-A602-4FF7-B883-E212D2B98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96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/>
                <a:t>21</a:t>
              </a:r>
              <a:endParaRPr lang="en-US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9889775-9234-4E00-8FAA-1BB47E609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99B8214-F47F-43D5-BB85-337463799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i="1" dirty="0"/>
              <a:t>Recursion</a:t>
            </a:r>
            <a:r>
              <a:rPr lang="en-AU" altLang="en-US" dirty="0"/>
              <a:t>:</a:t>
            </a:r>
            <a:endParaRPr lang="en-AU" altLang="en-US" sz="3600" dirty="0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58546B63-54D1-404F-ADFA-9F25A5D12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3600" i="1" dirty="0"/>
              <a:t>n</a:t>
            </a:r>
            <a:r>
              <a:rPr lang="en-AU" altLang="en-US" sz="3600" dirty="0"/>
              <a:t>! = </a:t>
            </a:r>
            <a:r>
              <a:rPr lang="en-AU" altLang="en-US" sz="3600" i="1" dirty="0"/>
              <a:t>n</a:t>
            </a:r>
            <a:r>
              <a:rPr lang="en-AU" altLang="en-US" sz="3600" dirty="0"/>
              <a:t> </a:t>
            </a:r>
            <a:r>
              <a:rPr lang="en-AU" altLang="en-US" sz="3600" dirty="0">
                <a:sym typeface="Symbol" panose="05050102010706020507" pitchFamily="18" charset="2"/>
              </a:rPr>
              <a:t> </a:t>
            </a:r>
            <a:r>
              <a:rPr lang="en-AU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AU" altLang="en-US" sz="3600" i="1" dirty="0">
                <a:solidFill>
                  <a:schemeClr val="accent2"/>
                </a:solidFill>
              </a:rPr>
              <a:t>n</a:t>
            </a:r>
            <a:r>
              <a:rPr lang="en-AU" altLang="en-US" sz="3600" dirty="0">
                <a:solidFill>
                  <a:schemeClr val="accent2"/>
                </a:solidFill>
              </a:rPr>
              <a:t> - 1) </a:t>
            </a:r>
            <a:r>
              <a:rPr lang="en-AU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 (</a:t>
            </a:r>
            <a:r>
              <a:rPr lang="en-AU" altLang="en-US" sz="3600" i="1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AU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 - 2)</a:t>
            </a:r>
            <a:r>
              <a:rPr lang="en-AU" altLang="en-US" sz="3600" dirty="0">
                <a:solidFill>
                  <a:schemeClr val="accent2"/>
                </a:solidFill>
              </a:rPr>
              <a:t> </a:t>
            </a:r>
            <a:r>
              <a:rPr lang="en-AU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AU" altLang="en-US" sz="3600" dirty="0">
                <a:solidFill>
                  <a:schemeClr val="accent2"/>
                </a:solidFill>
                <a:sym typeface="Wingdings 2" panose="05020102010507070707" pitchFamily="18" charset="2"/>
              </a:rPr>
              <a:t> </a:t>
            </a:r>
            <a:r>
              <a:rPr lang="en-AU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AU" altLang="en-US" sz="3600" dirty="0">
                <a:solidFill>
                  <a:schemeClr val="accent2"/>
                </a:solidFill>
              </a:rPr>
              <a:t>2 </a:t>
            </a:r>
            <a:r>
              <a:rPr lang="en-AU" altLang="en-US" sz="3600" dirty="0">
                <a:solidFill>
                  <a:schemeClr val="accent2"/>
                </a:solidFill>
                <a:sym typeface="Symbol" panose="05050102010706020507" pitchFamily="18" charset="2"/>
              </a:rPr>
              <a:t> </a:t>
            </a:r>
            <a:r>
              <a:rPr lang="en-AU" altLang="en-US" sz="3600" dirty="0">
                <a:solidFill>
                  <a:schemeClr val="accent2"/>
                </a:solidFill>
              </a:rPr>
              <a:t>1</a:t>
            </a:r>
            <a:endParaRPr lang="en-AU" altLang="en-US" sz="3600" dirty="0"/>
          </a:p>
        </p:txBody>
      </p:sp>
      <p:grpSp>
        <p:nvGrpSpPr>
          <p:cNvPr id="16389" name="Group 5">
            <a:extLst>
              <a:ext uri="{FF2B5EF4-FFF2-40B4-BE49-F238E27FC236}">
                <a16:creationId xmlns:a16="http://schemas.microsoft.com/office/drawing/2014/main" id="{657C3331-9741-4358-A9EB-7AEE4E6AFE4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276600"/>
            <a:ext cx="5029200" cy="1098550"/>
            <a:chOff x="1776" y="2064"/>
            <a:chExt cx="3168" cy="692"/>
          </a:xfrm>
        </p:grpSpPr>
        <p:sp>
          <p:nvSpPr>
            <p:cNvPr id="10247" name="AutoShape 6">
              <a:extLst>
                <a:ext uri="{FF2B5EF4-FFF2-40B4-BE49-F238E27FC236}">
                  <a16:creationId xmlns:a16="http://schemas.microsoft.com/office/drawing/2014/main" id="{E5CC7DCF-BF7B-4056-9CE7-BE157A7F7B7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216" y="624"/>
              <a:ext cx="288" cy="3168"/>
            </a:xfrm>
            <a:prstGeom prst="leftBrace">
              <a:avLst>
                <a:gd name="adj1" fmla="val 91667"/>
                <a:gd name="adj2" fmla="val 5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0248" name="Text Box 7">
              <a:extLst>
                <a:ext uri="{FF2B5EF4-FFF2-40B4-BE49-F238E27FC236}">
                  <a16:creationId xmlns:a16="http://schemas.microsoft.com/office/drawing/2014/main" id="{2F13C50E-D971-46FB-A284-3D4925812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352"/>
              <a:ext cx="1200" cy="4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3600" dirty="0">
                  <a:solidFill>
                    <a:schemeClr val="bg1"/>
                  </a:solidFill>
                  <a:sym typeface="Symbol" panose="05050102010706020507" pitchFamily="18" charset="2"/>
                </a:rPr>
                <a:t>(</a:t>
              </a:r>
              <a:r>
                <a:rPr lang="en-AU" altLang="en-US" sz="3600" i="1" dirty="0">
                  <a:solidFill>
                    <a:schemeClr val="bg1"/>
                  </a:solidFill>
                </a:rPr>
                <a:t>n </a:t>
              </a:r>
              <a:r>
                <a:rPr lang="en-AU" altLang="en-US" sz="3600" dirty="0">
                  <a:solidFill>
                    <a:schemeClr val="bg1"/>
                  </a:solidFill>
                  <a:latin typeface="Courier New" panose="02070309020205020404" pitchFamily="49" charset="0"/>
                </a:rPr>
                <a:t>-</a:t>
              </a:r>
              <a:r>
                <a:rPr lang="en-AU" altLang="en-US" sz="3600" dirty="0">
                  <a:solidFill>
                    <a:schemeClr val="bg1"/>
                  </a:solidFill>
                </a:rPr>
                <a:t> 1)! </a:t>
              </a:r>
            </a:p>
          </p:txBody>
        </p:sp>
      </p:grpSp>
      <p:sp>
        <p:nvSpPr>
          <p:cNvPr id="16392" name="Text Box 8">
            <a:extLst>
              <a:ext uri="{FF2B5EF4-FFF2-40B4-BE49-F238E27FC236}">
                <a16:creationId xmlns:a16="http://schemas.microsoft.com/office/drawing/2014/main" id="{EAB55CDA-9943-465A-A855-4F2E5214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66294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dirty="0"/>
              <a:t>If</a:t>
            </a:r>
            <a:r>
              <a:rPr lang="en-AU" altLang="en-US" i="1" dirty="0"/>
              <a:t> n</a:t>
            </a:r>
            <a:r>
              <a:rPr lang="en-AU" altLang="en-US" dirty="0"/>
              <a:t> </a:t>
            </a:r>
            <a:r>
              <a:rPr lang="en-AU" altLang="en-US" dirty="0">
                <a:sym typeface="Symbol" panose="05050102010706020507" pitchFamily="18" charset="2"/>
              </a:rPr>
              <a:t>&gt; 1:</a:t>
            </a:r>
            <a:endParaRPr lang="en-AU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dirty="0"/>
              <a:t>    Factorial(</a:t>
            </a:r>
            <a:r>
              <a:rPr lang="en-AU" altLang="en-US" i="1" dirty="0"/>
              <a:t>n</a:t>
            </a:r>
            <a:r>
              <a:rPr lang="en-AU" altLang="en-US" dirty="0"/>
              <a:t>) = </a:t>
            </a:r>
            <a:r>
              <a:rPr lang="en-AU" altLang="en-US" i="1" dirty="0"/>
              <a:t>n</a:t>
            </a:r>
            <a:r>
              <a:rPr lang="en-AU" altLang="en-US" dirty="0"/>
              <a:t> </a:t>
            </a:r>
            <a:r>
              <a:rPr lang="en-AU" altLang="en-US" dirty="0">
                <a:sym typeface="Symbol" panose="05050102010706020507" pitchFamily="18" charset="2"/>
              </a:rPr>
              <a:t> </a:t>
            </a:r>
            <a:r>
              <a:rPr lang="en-AU" altLang="en-US" dirty="0"/>
              <a:t>Factorial(</a:t>
            </a:r>
            <a:r>
              <a:rPr lang="en-AU" altLang="en-US" i="1" dirty="0"/>
              <a:t>n</a:t>
            </a:r>
            <a:r>
              <a:rPr lang="en-AU" altLang="en-US" dirty="0"/>
              <a:t> - 1)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88FA58E0-4B3D-4BF5-8A28-434DF5E5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A23FB35-35A4-47D7-A5F1-7C161AB77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6AB95B6C-A9B6-405F-BF80-8C5A715E5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21A4C725-AEEA-46CC-937F-D3F0B38D1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C939D06-6954-46C5-87B5-05B405380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1143000" cy="11430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FADA2C13-45D0-44CD-8801-A986EE85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1828800" cy="1828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8" name="Rectangle 8">
            <a:extLst>
              <a:ext uri="{FF2B5EF4-FFF2-40B4-BE49-F238E27FC236}">
                <a16:creationId xmlns:a16="http://schemas.microsoft.com/office/drawing/2014/main" id="{98B7ED9A-674C-4143-B54B-7D0C851D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2971800" cy="2971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6569" name="Arc 9">
            <a:extLst>
              <a:ext uri="{FF2B5EF4-FFF2-40B4-BE49-F238E27FC236}">
                <a16:creationId xmlns:a16="http://schemas.microsoft.com/office/drawing/2014/main" id="{023DBA41-1674-424E-B11C-9F5F37A49C7C}"/>
              </a:ext>
            </a:extLst>
          </p:cNvPr>
          <p:cNvSpPr>
            <a:spLocks/>
          </p:cNvSpPr>
          <p:nvPr/>
        </p:nvSpPr>
        <p:spPr bwMode="auto">
          <a:xfrm flipV="1">
            <a:off x="2971800" y="43434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0" name="Arc 10">
            <a:extLst>
              <a:ext uri="{FF2B5EF4-FFF2-40B4-BE49-F238E27FC236}">
                <a16:creationId xmlns:a16="http://schemas.microsoft.com/office/drawing/2014/main" id="{AAF1BABF-E792-49EA-8596-50B7FDB6A8A5}"/>
              </a:ext>
            </a:extLst>
          </p:cNvPr>
          <p:cNvSpPr>
            <a:spLocks/>
          </p:cNvSpPr>
          <p:nvPr/>
        </p:nvSpPr>
        <p:spPr bwMode="auto">
          <a:xfrm flipH="1" flipV="1">
            <a:off x="2743200" y="43434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1" name="Arc 11">
            <a:extLst>
              <a:ext uri="{FF2B5EF4-FFF2-40B4-BE49-F238E27FC236}">
                <a16:creationId xmlns:a16="http://schemas.microsoft.com/office/drawing/2014/main" id="{9FC19721-6A41-4F1F-9D1E-0A311FF62E51}"/>
              </a:ext>
            </a:extLst>
          </p:cNvPr>
          <p:cNvSpPr>
            <a:spLocks/>
          </p:cNvSpPr>
          <p:nvPr/>
        </p:nvSpPr>
        <p:spPr bwMode="auto">
          <a:xfrm flipH="1">
            <a:off x="2743200" y="3886200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4572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2" name="Arc 12">
            <a:extLst>
              <a:ext uri="{FF2B5EF4-FFF2-40B4-BE49-F238E27FC236}">
                <a16:creationId xmlns:a16="http://schemas.microsoft.com/office/drawing/2014/main" id="{A2CC0264-90F3-4A6E-A92C-FC8BF9FC2EE0}"/>
              </a:ext>
            </a:extLst>
          </p:cNvPr>
          <p:cNvSpPr>
            <a:spLocks/>
          </p:cNvSpPr>
          <p:nvPr/>
        </p:nvSpPr>
        <p:spPr bwMode="auto">
          <a:xfrm>
            <a:off x="3200400" y="3886200"/>
            <a:ext cx="685800" cy="6858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3" name="Arc 13">
            <a:extLst>
              <a:ext uri="{FF2B5EF4-FFF2-40B4-BE49-F238E27FC236}">
                <a16:creationId xmlns:a16="http://schemas.microsoft.com/office/drawing/2014/main" id="{BF5A5518-F6F8-4EF3-AA97-4AEFD96568B8}"/>
              </a:ext>
            </a:extLst>
          </p:cNvPr>
          <p:cNvSpPr>
            <a:spLocks/>
          </p:cNvSpPr>
          <p:nvPr/>
        </p:nvSpPr>
        <p:spPr bwMode="auto">
          <a:xfrm flipV="1">
            <a:off x="2743200" y="4572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1143000 w 21600"/>
              <a:gd name="T3" fmla="*/ 1143000 h 21600"/>
              <a:gd name="T4" fmla="*/ 0 w 21600"/>
              <a:gd name="T5" fmla="*/ 1143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4" name="Arc 14">
            <a:extLst>
              <a:ext uri="{FF2B5EF4-FFF2-40B4-BE49-F238E27FC236}">
                <a16:creationId xmlns:a16="http://schemas.microsoft.com/office/drawing/2014/main" id="{BE7C939E-FA7F-4802-BE61-4090B86A4020}"/>
              </a:ext>
            </a:extLst>
          </p:cNvPr>
          <p:cNvSpPr>
            <a:spLocks/>
          </p:cNvSpPr>
          <p:nvPr/>
        </p:nvSpPr>
        <p:spPr bwMode="auto">
          <a:xfrm flipH="1" flipV="1">
            <a:off x="914400" y="3886200"/>
            <a:ext cx="1828800" cy="1828800"/>
          </a:xfrm>
          <a:custGeom>
            <a:avLst/>
            <a:gdLst>
              <a:gd name="T0" fmla="*/ 0 w 21600"/>
              <a:gd name="T1" fmla="*/ 0 h 21600"/>
              <a:gd name="T2" fmla="*/ 1828800 w 21600"/>
              <a:gd name="T3" fmla="*/ 1828800 h 21600"/>
              <a:gd name="T4" fmla="*/ 0 w 21600"/>
              <a:gd name="T5" fmla="*/ 1828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5" name="Arc 15">
            <a:extLst>
              <a:ext uri="{FF2B5EF4-FFF2-40B4-BE49-F238E27FC236}">
                <a16:creationId xmlns:a16="http://schemas.microsoft.com/office/drawing/2014/main" id="{37B5B9E4-B6A2-4EAE-883B-B8C6D1956858}"/>
              </a:ext>
            </a:extLst>
          </p:cNvPr>
          <p:cNvSpPr>
            <a:spLocks/>
          </p:cNvSpPr>
          <p:nvPr/>
        </p:nvSpPr>
        <p:spPr bwMode="auto">
          <a:xfrm flipH="1">
            <a:off x="914400" y="914400"/>
            <a:ext cx="2971800" cy="2971800"/>
          </a:xfrm>
          <a:custGeom>
            <a:avLst/>
            <a:gdLst>
              <a:gd name="T0" fmla="*/ 0 w 21600"/>
              <a:gd name="T1" fmla="*/ 0 h 21600"/>
              <a:gd name="T2" fmla="*/ 2971800 w 21600"/>
              <a:gd name="T3" fmla="*/ 2971800 h 21600"/>
              <a:gd name="T4" fmla="*/ 0 w 21600"/>
              <a:gd name="T5" fmla="*/ 297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C4BFF7EB-AEFC-40AE-9501-23FE1B957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3703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Does this look familiar?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B9E9CB4-5F66-4D3A-AA58-4D777F34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E08946F-B121-4B73-9D55-97523C4A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228600" cy="2286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EED04827-6244-40FD-AE5C-A916CDEB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4572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DCC84AE1-6394-4D3D-8C4A-203BA5B6E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886200"/>
            <a:ext cx="685800" cy="685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F2BBA6C5-C804-45D0-A84F-CE31A7CB8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1143000" cy="11430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6765B46F-B5CB-4007-93AA-4B3E6F8F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886200"/>
            <a:ext cx="1828800" cy="1828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C11DA5B9-C17C-4498-97B8-F2275BB6D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2971800" cy="2971800"/>
          </a:xfrm>
          <a:prstGeom prst="rect">
            <a:avLst/>
          </a:prstGeom>
          <a:solidFill>
            <a:srgbClr val="CCFFFF">
              <a:alpha val="50195"/>
            </a:srgbClr>
          </a:solidFill>
          <a:ln w="38100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67593" name="Arc 9">
            <a:extLst>
              <a:ext uri="{FF2B5EF4-FFF2-40B4-BE49-F238E27FC236}">
                <a16:creationId xmlns:a16="http://schemas.microsoft.com/office/drawing/2014/main" id="{57E87683-031A-43E5-AAA7-CF5BF88716CE}"/>
              </a:ext>
            </a:extLst>
          </p:cNvPr>
          <p:cNvSpPr>
            <a:spLocks/>
          </p:cNvSpPr>
          <p:nvPr/>
        </p:nvSpPr>
        <p:spPr bwMode="auto">
          <a:xfrm flipV="1">
            <a:off x="2971800" y="43434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4" name="Arc 10">
            <a:extLst>
              <a:ext uri="{FF2B5EF4-FFF2-40B4-BE49-F238E27FC236}">
                <a16:creationId xmlns:a16="http://schemas.microsoft.com/office/drawing/2014/main" id="{F5BC55FD-BAF8-4234-80C6-5C58538C1499}"/>
              </a:ext>
            </a:extLst>
          </p:cNvPr>
          <p:cNvSpPr>
            <a:spLocks/>
          </p:cNvSpPr>
          <p:nvPr/>
        </p:nvSpPr>
        <p:spPr bwMode="auto">
          <a:xfrm flipH="1" flipV="1">
            <a:off x="2743200" y="4343400"/>
            <a:ext cx="228600" cy="228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228600 h 21600"/>
              <a:gd name="T4" fmla="*/ 0 w 21600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5" name="Arc 11">
            <a:extLst>
              <a:ext uri="{FF2B5EF4-FFF2-40B4-BE49-F238E27FC236}">
                <a16:creationId xmlns:a16="http://schemas.microsoft.com/office/drawing/2014/main" id="{AAA9102C-0884-4B5D-B91A-2723195A278A}"/>
              </a:ext>
            </a:extLst>
          </p:cNvPr>
          <p:cNvSpPr>
            <a:spLocks/>
          </p:cNvSpPr>
          <p:nvPr/>
        </p:nvSpPr>
        <p:spPr bwMode="auto">
          <a:xfrm flipH="1">
            <a:off x="2743200" y="3886200"/>
            <a:ext cx="457200" cy="457200"/>
          </a:xfrm>
          <a:custGeom>
            <a:avLst/>
            <a:gdLst>
              <a:gd name="T0" fmla="*/ 0 w 21600"/>
              <a:gd name="T1" fmla="*/ 0 h 21600"/>
              <a:gd name="T2" fmla="*/ 457200 w 21600"/>
              <a:gd name="T3" fmla="*/ 457200 h 21600"/>
              <a:gd name="T4" fmla="*/ 0 w 21600"/>
              <a:gd name="T5" fmla="*/ 4572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6" name="Arc 12">
            <a:extLst>
              <a:ext uri="{FF2B5EF4-FFF2-40B4-BE49-F238E27FC236}">
                <a16:creationId xmlns:a16="http://schemas.microsoft.com/office/drawing/2014/main" id="{4F46EDC1-0C78-41BD-BAAE-C4C507D95C87}"/>
              </a:ext>
            </a:extLst>
          </p:cNvPr>
          <p:cNvSpPr>
            <a:spLocks/>
          </p:cNvSpPr>
          <p:nvPr/>
        </p:nvSpPr>
        <p:spPr bwMode="auto">
          <a:xfrm>
            <a:off x="3200400" y="3886200"/>
            <a:ext cx="685800" cy="685800"/>
          </a:xfrm>
          <a:custGeom>
            <a:avLst/>
            <a:gdLst>
              <a:gd name="T0" fmla="*/ 0 w 21600"/>
              <a:gd name="T1" fmla="*/ 0 h 21600"/>
              <a:gd name="T2" fmla="*/ 685800 w 21600"/>
              <a:gd name="T3" fmla="*/ 685800 h 21600"/>
              <a:gd name="T4" fmla="*/ 0 w 21600"/>
              <a:gd name="T5" fmla="*/ 685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7" name="Arc 13">
            <a:extLst>
              <a:ext uri="{FF2B5EF4-FFF2-40B4-BE49-F238E27FC236}">
                <a16:creationId xmlns:a16="http://schemas.microsoft.com/office/drawing/2014/main" id="{9EDC2D31-F814-4EF7-8F9A-4519684BF778}"/>
              </a:ext>
            </a:extLst>
          </p:cNvPr>
          <p:cNvSpPr>
            <a:spLocks/>
          </p:cNvSpPr>
          <p:nvPr/>
        </p:nvSpPr>
        <p:spPr bwMode="auto">
          <a:xfrm flipV="1">
            <a:off x="2743200" y="4572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1143000 w 21600"/>
              <a:gd name="T3" fmla="*/ 1143000 h 21600"/>
              <a:gd name="T4" fmla="*/ 0 w 21600"/>
              <a:gd name="T5" fmla="*/ 1143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8" name="Arc 14">
            <a:extLst>
              <a:ext uri="{FF2B5EF4-FFF2-40B4-BE49-F238E27FC236}">
                <a16:creationId xmlns:a16="http://schemas.microsoft.com/office/drawing/2014/main" id="{8E526AEA-CFB6-449F-840F-EF5E1A049E9E}"/>
              </a:ext>
            </a:extLst>
          </p:cNvPr>
          <p:cNvSpPr>
            <a:spLocks/>
          </p:cNvSpPr>
          <p:nvPr/>
        </p:nvSpPr>
        <p:spPr bwMode="auto">
          <a:xfrm flipH="1" flipV="1">
            <a:off x="914400" y="3886200"/>
            <a:ext cx="1828800" cy="1828800"/>
          </a:xfrm>
          <a:custGeom>
            <a:avLst/>
            <a:gdLst>
              <a:gd name="T0" fmla="*/ 0 w 21600"/>
              <a:gd name="T1" fmla="*/ 0 h 21600"/>
              <a:gd name="T2" fmla="*/ 1828800 w 21600"/>
              <a:gd name="T3" fmla="*/ 1828800 h 21600"/>
              <a:gd name="T4" fmla="*/ 0 w 21600"/>
              <a:gd name="T5" fmla="*/ 1828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599" name="Arc 15">
            <a:extLst>
              <a:ext uri="{FF2B5EF4-FFF2-40B4-BE49-F238E27FC236}">
                <a16:creationId xmlns:a16="http://schemas.microsoft.com/office/drawing/2014/main" id="{2D9F9479-B14B-40FB-A546-D3C0B834661F}"/>
              </a:ext>
            </a:extLst>
          </p:cNvPr>
          <p:cNvSpPr>
            <a:spLocks/>
          </p:cNvSpPr>
          <p:nvPr/>
        </p:nvSpPr>
        <p:spPr bwMode="auto">
          <a:xfrm flipH="1">
            <a:off x="914400" y="914400"/>
            <a:ext cx="2971800" cy="2971800"/>
          </a:xfrm>
          <a:custGeom>
            <a:avLst/>
            <a:gdLst>
              <a:gd name="T0" fmla="*/ 0 w 21600"/>
              <a:gd name="T1" fmla="*/ 0 h 21600"/>
              <a:gd name="T2" fmla="*/ 2971800 w 21600"/>
              <a:gd name="T3" fmla="*/ 2971800 h 21600"/>
              <a:gd name="T4" fmla="*/ 0 w 21600"/>
              <a:gd name="T5" fmla="*/ 297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67600" name="Picture 16" descr="shell">
            <a:extLst>
              <a:ext uri="{FF2B5EF4-FFF2-40B4-BE49-F238E27FC236}">
                <a16:creationId xmlns:a16="http://schemas.microsoft.com/office/drawing/2014/main" id="{6303A235-BDBD-425A-B340-6696479A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14400"/>
            <a:ext cx="361156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1" name="Text Box 17">
            <a:extLst>
              <a:ext uri="{FF2B5EF4-FFF2-40B4-BE49-F238E27FC236}">
                <a16:creationId xmlns:a16="http://schemas.microsoft.com/office/drawing/2014/main" id="{BD00E442-6685-4F2D-8383-21F0D8E5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6135688"/>
            <a:ext cx="390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It’s not just about rabbits.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margs">
            <a:extLst>
              <a:ext uri="{FF2B5EF4-FFF2-40B4-BE49-F238E27FC236}">
                <a16:creationId xmlns:a16="http://schemas.microsoft.com/office/drawing/2014/main" id="{E3727765-4B7D-498E-B40F-C0261EEDF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"/>
            <a:ext cx="6324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1" name="Picture 3" descr="pinecone">
            <a:extLst>
              <a:ext uri="{FF2B5EF4-FFF2-40B4-BE49-F238E27FC236}">
                <a16:creationId xmlns:a16="http://schemas.microsoft.com/office/drawing/2014/main" id="{9A9D6B05-783E-4260-850B-3CABD392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31877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4372" name="Text Box 4">
            <a:extLst>
              <a:ext uri="{FF2B5EF4-FFF2-40B4-BE49-F238E27FC236}">
                <a16:creationId xmlns:a16="http://schemas.microsoft.com/office/drawing/2014/main" id="{A7CFE25B-3D19-404B-8636-9F28C1B9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419600"/>
            <a:ext cx="226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en-US" sz="28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The Truth</a:t>
            </a:r>
          </a:p>
          <a:p>
            <a:pPr algn="ctr">
              <a:defRPr/>
            </a:pPr>
            <a:r>
              <a:rPr lang="en-US" altLang="en-US" sz="2800" b="1" i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is Out There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8F07689-D22F-474D-9E60-23095714C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r>
              <a:rPr lang="en-US" altLang="en-US" dirty="0"/>
              <a:t>See the pattern?</a:t>
            </a:r>
          </a:p>
        </p:txBody>
      </p:sp>
      <p:grpSp>
        <p:nvGrpSpPr>
          <p:cNvPr id="69635" name="Group 3">
            <a:extLst>
              <a:ext uri="{FF2B5EF4-FFF2-40B4-BE49-F238E27FC236}">
                <a16:creationId xmlns:a16="http://schemas.microsoft.com/office/drawing/2014/main" id="{8727ED7F-655F-4BAB-B60E-0AC114674A3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4495800" cy="3575050"/>
            <a:chOff x="144" y="672"/>
            <a:chExt cx="2832" cy="2252"/>
          </a:xfrm>
        </p:grpSpPr>
        <p:sp>
          <p:nvSpPr>
            <p:cNvPr id="69638" name="Line 4">
              <a:extLst>
                <a:ext uri="{FF2B5EF4-FFF2-40B4-BE49-F238E27FC236}">
                  <a16:creationId xmlns:a16="http://schemas.microsoft.com/office/drawing/2014/main" id="{4A665091-894A-4B05-87D8-C07739C89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880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639" name="Rectangle 5">
              <a:extLst>
                <a:ext uri="{FF2B5EF4-FFF2-40B4-BE49-F238E27FC236}">
                  <a16:creationId xmlns:a16="http://schemas.microsoft.com/office/drawing/2014/main" id="{664CEA00-AA6C-4265-8432-BD1B38295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672"/>
              <a:ext cx="2832" cy="2208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tr-TR" altLang="en-US" sz="1400" dirty="0"/>
            </a:p>
          </p:txBody>
        </p:sp>
        <p:sp>
          <p:nvSpPr>
            <p:cNvPr id="69640" name="Line 6">
              <a:extLst>
                <a:ext uri="{FF2B5EF4-FFF2-40B4-BE49-F238E27FC236}">
                  <a16:creationId xmlns:a16="http://schemas.microsoft.com/office/drawing/2014/main" id="{6633B5C7-81E5-4C7F-B9E6-A5C326C06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672"/>
              <a:ext cx="2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9641" name="Group 7">
              <a:extLst>
                <a:ext uri="{FF2B5EF4-FFF2-40B4-BE49-F238E27FC236}">
                  <a16:creationId xmlns:a16="http://schemas.microsoft.com/office/drawing/2014/main" id="{3E474BA4-EC27-4877-BF4F-8AFD620C06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842"/>
              <a:ext cx="2832" cy="1868"/>
              <a:chOff x="432" y="576"/>
              <a:chExt cx="5088" cy="3168"/>
            </a:xfrm>
          </p:grpSpPr>
          <p:sp>
            <p:nvSpPr>
              <p:cNvPr id="69698" name="Line 8">
                <a:extLst>
                  <a:ext uri="{FF2B5EF4-FFF2-40B4-BE49-F238E27FC236}">
                    <a16:creationId xmlns:a16="http://schemas.microsoft.com/office/drawing/2014/main" id="{4022FB3B-BAEC-4583-B454-9425B1159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864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699" name="Line 9">
                <a:extLst>
                  <a:ext uri="{FF2B5EF4-FFF2-40B4-BE49-F238E27FC236}">
                    <a16:creationId xmlns:a16="http://schemas.microsoft.com/office/drawing/2014/main" id="{7EE1CD8C-1667-4595-AC1F-7076D94CA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152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0" name="Line 10">
                <a:extLst>
                  <a:ext uri="{FF2B5EF4-FFF2-40B4-BE49-F238E27FC236}">
                    <a16:creationId xmlns:a16="http://schemas.microsoft.com/office/drawing/2014/main" id="{FE5B44AC-C3A5-48DD-A219-ACE3BB635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440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1" name="Line 11">
                <a:extLst>
                  <a:ext uri="{FF2B5EF4-FFF2-40B4-BE49-F238E27FC236}">
                    <a16:creationId xmlns:a16="http://schemas.microsoft.com/office/drawing/2014/main" id="{97A730DC-9659-426E-B0B0-D2863F145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1728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2" name="Line 12">
                <a:extLst>
                  <a:ext uri="{FF2B5EF4-FFF2-40B4-BE49-F238E27FC236}">
                    <a16:creationId xmlns:a16="http://schemas.microsoft.com/office/drawing/2014/main" id="{A4B91643-28C6-4981-9D0B-7B8261441C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016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3" name="Line 13">
                <a:extLst>
                  <a:ext uri="{FF2B5EF4-FFF2-40B4-BE49-F238E27FC236}">
                    <a16:creationId xmlns:a16="http://schemas.microsoft.com/office/drawing/2014/main" id="{A369E77C-4D0F-4334-BC4A-9523F04488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304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4" name="Line 14">
                <a:extLst>
                  <a:ext uri="{FF2B5EF4-FFF2-40B4-BE49-F238E27FC236}">
                    <a16:creationId xmlns:a16="http://schemas.microsoft.com/office/drawing/2014/main" id="{50D722B7-4DA9-4F0A-8BAE-60E9EAF51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592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5" name="Line 15">
                <a:extLst>
                  <a:ext uri="{FF2B5EF4-FFF2-40B4-BE49-F238E27FC236}">
                    <a16:creationId xmlns:a16="http://schemas.microsoft.com/office/drawing/2014/main" id="{5560710A-6925-4DAF-9151-FF4B2F782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880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6" name="Line 16">
                <a:extLst>
                  <a:ext uri="{FF2B5EF4-FFF2-40B4-BE49-F238E27FC236}">
                    <a16:creationId xmlns:a16="http://schemas.microsoft.com/office/drawing/2014/main" id="{8F2ECD18-E173-48D6-91E1-AD742178F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168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7" name="Line 17">
                <a:extLst>
                  <a:ext uri="{FF2B5EF4-FFF2-40B4-BE49-F238E27FC236}">
                    <a16:creationId xmlns:a16="http://schemas.microsoft.com/office/drawing/2014/main" id="{1B0379DA-E6A5-473A-B994-8C0357130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456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8" name="Line 18">
                <a:extLst>
                  <a:ext uri="{FF2B5EF4-FFF2-40B4-BE49-F238E27FC236}">
                    <a16:creationId xmlns:a16="http://schemas.microsoft.com/office/drawing/2014/main" id="{D42B72A8-88D2-4295-A611-307D342FD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744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9709" name="Line 19">
                <a:extLst>
                  <a:ext uri="{FF2B5EF4-FFF2-40B4-BE49-F238E27FC236}">
                    <a16:creationId xmlns:a16="http://schemas.microsoft.com/office/drawing/2014/main" id="{D28F0626-8651-4219-B50B-F56FBE683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576"/>
                <a:ext cx="5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9642" name="Line 20">
              <a:extLst>
                <a:ext uri="{FF2B5EF4-FFF2-40B4-BE49-F238E27FC236}">
                  <a16:creationId xmlns:a16="http://schemas.microsoft.com/office/drawing/2014/main" id="{8A5A5B29-96EB-4936-AAF5-213CCDCFF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" y="672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643" name="Text Box 21">
              <a:extLst>
                <a:ext uri="{FF2B5EF4-FFF2-40B4-BE49-F238E27FC236}">
                  <a16:creationId xmlns:a16="http://schemas.microsoft.com/office/drawing/2014/main" id="{D47DFBA9-670C-47E2-ADAE-9154D7B00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86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44" name="Text Box 22">
              <a:extLst>
                <a:ext uri="{FF2B5EF4-FFF2-40B4-BE49-F238E27FC236}">
                  <a16:creationId xmlns:a16="http://schemas.microsoft.com/office/drawing/2014/main" id="{8B212BCC-8F7D-40CA-80CC-C8F30750B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03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2</a:t>
              </a:r>
            </a:p>
          </p:txBody>
        </p:sp>
        <p:sp>
          <p:nvSpPr>
            <p:cNvPr id="69645" name="Text Box 23">
              <a:extLst>
                <a:ext uri="{FF2B5EF4-FFF2-40B4-BE49-F238E27FC236}">
                  <a16:creationId xmlns:a16="http://schemas.microsoft.com/office/drawing/2014/main" id="{4CF47E2D-E0F5-4CA2-8A16-020F4ADB5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20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3</a:t>
              </a:r>
            </a:p>
          </p:txBody>
        </p:sp>
        <p:sp>
          <p:nvSpPr>
            <p:cNvPr id="69646" name="Text Box 24">
              <a:extLst>
                <a:ext uri="{FF2B5EF4-FFF2-40B4-BE49-F238E27FC236}">
                  <a16:creationId xmlns:a16="http://schemas.microsoft.com/office/drawing/2014/main" id="{06F22069-8177-4354-A3AD-622BBA664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37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4</a:t>
              </a:r>
            </a:p>
          </p:txBody>
        </p:sp>
        <p:sp>
          <p:nvSpPr>
            <p:cNvPr id="69647" name="Text Box 25">
              <a:extLst>
                <a:ext uri="{FF2B5EF4-FFF2-40B4-BE49-F238E27FC236}">
                  <a16:creationId xmlns:a16="http://schemas.microsoft.com/office/drawing/2014/main" id="{10454275-6EE4-47C1-A445-5B25DB787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54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5</a:t>
              </a:r>
            </a:p>
          </p:txBody>
        </p:sp>
        <p:sp>
          <p:nvSpPr>
            <p:cNvPr id="69648" name="Text Box 26">
              <a:extLst>
                <a:ext uri="{FF2B5EF4-FFF2-40B4-BE49-F238E27FC236}">
                  <a16:creationId xmlns:a16="http://schemas.microsoft.com/office/drawing/2014/main" id="{E34EC7D7-88D6-41DC-8DCF-E1E4BB9BC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7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6</a:t>
              </a:r>
            </a:p>
          </p:txBody>
        </p:sp>
        <p:sp>
          <p:nvSpPr>
            <p:cNvPr id="69649" name="Text Box 27">
              <a:extLst>
                <a:ext uri="{FF2B5EF4-FFF2-40B4-BE49-F238E27FC236}">
                  <a16:creationId xmlns:a16="http://schemas.microsoft.com/office/drawing/2014/main" id="{F9930EF5-DED8-4ED2-A15F-49A8073BC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188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7</a:t>
              </a:r>
            </a:p>
          </p:txBody>
        </p:sp>
        <p:sp>
          <p:nvSpPr>
            <p:cNvPr id="69650" name="Text Box 28">
              <a:extLst>
                <a:ext uri="{FF2B5EF4-FFF2-40B4-BE49-F238E27FC236}">
                  <a16:creationId xmlns:a16="http://schemas.microsoft.com/office/drawing/2014/main" id="{43B61811-4CFF-437B-8ED5-0EE4EA69A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05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8</a:t>
              </a:r>
            </a:p>
          </p:txBody>
        </p:sp>
        <p:sp>
          <p:nvSpPr>
            <p:cNvPr id="69651" name="Text Box 29">
              <a:extLst>
                <a:ext uri="{FF2B5EF4-FFF2-40B4-BE49-F238E27FC236}">
                  <a16:creationId xmlns:a16="http://schemas.microsoft.com/office/drawing/2014/main" id="{8DAF9BC0-C40B-468A-9B59-3A2D628DE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" y="222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9</a:t>
              </a:r>
            </a:p>
          </p:txBody>
        </p:sp>
        <p:sp>
          <p:nvSpPr>
            <p:cNvPr id="69652" name="Text Box 30">
              <a:extLst>
                <a:ext uri="{FF2B5EF4-FFF2-40B4-BE49-F238E27FC236}">
                  <a16:creationId xmlns:a16="http://schemas.microsoft.com/office/drawing/2014/main" id="{CD34355E-1EB4-434A-8210-E076E50AE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23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10</a:t>
              </a:r>
            </a:p>
          </p:txBody>
        </p:sp>
        <p:sp>
          <p:nvSpPr>
            <p:cNvPr id="69653" name="Text Box 31">
              <a:extLst>
                <a:ext uri="{FF2B5EF4-FFF2-40B4-BE49-F238E27FC236}">
                  <a16:creationId xmlns:a16="http://schemas.microsoft.com/office/drawing/2014/main" id="{D67A6B5F-8A7A-446C-B16D-23370E451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256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11</a:t>
              </a:r>
            </a:p>
          </p:txBody>
        </p:sp>
        <p:sp>
          <p:nvSpPr>
            <p:cNvPr id="69654" name="Text Box 32">
              <a:extLst>
                <a:ext uri="{FF2B5EF4-FFF2-40B4-BE49-F238E27FC236}">
                  <a16:creationId xmlns:a16="http://schemas.microsoft.com/office/drawing/2014/main" id="{8E37FF43-B0F3-4859-B278-45A2ABD2D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27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12</a:t>
              </a:r>
            </a:p>
          </p:txBody>
        </p:sp>
        <p:sp>
          <p:nvSpPr>
            <p:cNvPr id="69655" name="Text Box 33">
              <a:extLst>
                <a:ext uri="{FF2B5EF4-FFF2-40B4-BE49-F238E27FC236}">
                  <a16:creationId xmlns:a16="http://schemas.microsoft.com/office/drawing/2014/main" id="{CB3AEF90-BABE-4CEE-87A0-D90BA73E7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" y="672"/>
              <a:ext cx="45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Month</a:t>
              </a:r>
            </a:p>
          </p:txBody>
        </p:sp>
        <p:sp>
          <p:nvSpPr>
            <p:cNvPr id="69656" name="Text Box 34">
              <a:extLst>
                <a:ext uri="{FF2B5EF4-FFF2-40B4-BE49-F238E27FC236}">
                  <a16:creationId xmlns:a16="http://schemas.microsoft.com/office/drawing/2014/main" id="{B2F66C66-5677-43FC-AD8B-BDCE5ADAD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" y="672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Productive</a:t>
              </a:r>
            </a:p>
          </p:txBody>
        </p:sp>
        <p:sp>
          <p:nvSpPr>
            <p:cNvPr id="69657" name="Text Box 35">
              <a:extLst>
                <a:ext uri="{FF2B5EF4-FFF2-40B4-BE49-F238E27FC236}">
                  <a16:creationId xmlns:a16="http://schemas.microsoft.com/office/drawing/2014/main" id="{F2EAEC37-9F02-427A-B577-76EFF7288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" y="672"/>
              <a:ext cx="9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Non-Productive</a:t>
              </a:r>
            </a:p>
          </p:txBody>
        </p:sp>
        <p:sp>
          <p:nvSpPr>
            <p:cNvPr id="69658" name="Text Box 36">
              <a:extLst>
                <a:ext uri="{FF2B5EF4-FFF2-40B4-BE49-F238E27FC236}">
                  <a16:creationId xmlns:a16="http://schemas.microsoft.com/office/drawing/2014/main" id="{E92BA198-F6A1-43B0-8B26-0D3A2FFD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672"/>
              <a:ext cx="38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Total</a:t>
              </a:r>
            </a:p>
          </p:txBody>
        </p:sp>
        <p:sp>
          <p:nvSpPr>
            <p:cNvPr id="69659" name="Line 37">
              <a:extLst>
                <a:ext uri="{FF2B5EF4-FFF2-40B4-BE49-F238E27FC236}">
                  <a16:creationId xmlns:a16="http://schemas.microsoft.com/office/drawing/2014/main" id="{88532C2C-240E-4F32-A535-9C173818E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672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660" name="Line 38">
              <a:extLst>
                <a:ext uri="{FF2B5EF4-FFF2-40B4-BE49-F238E27FC236}">
                  <a16:creationId xmlns:a16="http://schemas.microsoft.com/office/drawing/2014/main" id="{FE4718DF-7DC2-4985-BF14-7B9A0C4C7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8" y="672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661" name="Text Box 39">
              <a:extLst>
                <a:ext uri="{FF2B5EF4-FFF2-40B4-BE49-F238E27FC236}">
                  <a16:creationId xmlns:a16="http://schemas.microsoft.com/office/drawing/2014/main" id="{95D6E5EE-E7F4-4B8F-8306-49A4AFA5F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86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0</a:t>
              </a:r>
            </a:p>
          </p:txBody>
        </p:sp>
        <p:sp>
          <p:nvSpPr>
            <p:cNvPr id="69662" name="Text Box 40">
              <a:extLst>
                <a:ext uri="{FF2B5EF4-FFF2-40B4-BE49-F238E27FC236}">
                  <a16:creationId xmlns:a16="http://schemas.microsoft.com/office/drawing/2014/main" id="{F75A6462-252D-4F6F-8BA7-9F2D21386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03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63" name="Text Box 41">
              <a:extLst>
                <a:ext uri="{FF2B5EF4-FFF2-40B4-BE49-F238E27FC236}">
                  <a16:creationId xmlns:a16="http://schemas.microsoft.com/office/drawing/2014/main" id="{5FB96C5E-BA4F-40A4-B0A1-67D9C60BD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20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64" name="Text Box 42">
              <a:extLst>
                <a:ext uri="{FF2B5EF4-FFF2-40B4-BE49-F238E27FC236}">
                  <a16:creationId xmlns:a16="http://schemas.microsoft.com/office/drawing/2014/main" id="{68D49920-6EE9-46DD-A740-239A72E8D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37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2</a:t>
              </a:r>
            </a:p>
          </p:txBody>
        </p:sp>
        <p:sp>
          <p:nvSpPr>
            <p:cNvPr id="69665" name="Text Box 43">
              <a:extLst>
                <a:ext uri="{FF2B5EF4-FFF2-40B4-BE49-F238E27FC236}">
                  <a16:creationId xmlns:a16="http://schemas.microsoft.com/office/drawing/2014/main" id="{0F55E510-A4F5-4A9A-9E5C-A67F18C8B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54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3</a:t>
              </a:r>
            </a:p>
          </p:txBody>
        </p:sp>
        <p:sp>
          <p:nvSpPr>
            <p:cNvPr id="69666" name="Text Box 44">
              <a:extLst>
                <a:ext uri="{FF2B5EF4-FFF2-40B4-BE49-F238E27FC236}">
                  <a16:creationId xmlns:a16="http://schemas.microsoft.com/office/drawing/2014/main" id="{0196E901-3C16-45D3-9731-D7BC39198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7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5</a:t>
              </a:r>
            </a:p>
          </p:txBody>
        </p:sp>
        <p:sp>
          <p:nvSpPr>
            <p:cNvPr id="69667" name="Text Box 45">
              <a:extLst>
                <a:ext uri="{FF2B5EF4-FFF2-40B4-BE49-F238E27FC236}">
                  <a16:creationId xmlns:a16="http://schemas.microsoft.com/office/drawing/2014/main" id="{036CBBD4-B15D-438C-9C6D-05EA6DDDF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" y="188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8</a:t>
              </a:r>
            </a:p>
          </p:txBody>
        </p:sp>
        <p:sp>
          <p:nvSpPr>
            <p:cNvPr id="69668" name="Text Box 46">
              <a:extLst>
                <a:ext uri="{FF2B5EF4-FFF2-40B4-BE49-F238E27FC236}">
                  <a16:creationId xmlns:a16="http://schemas.microsoft.com/office/drawing/2014/main" id="{749D455B-8227-4424-B16B-AF5C03E8A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205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13</a:t>
              </a:r>
            </a:p>
          </p:txBody>
        </p:sp>
        <p:sp>
          <p:nvSpPr>
            <p:cNvPr id="69669" name="Text Box 47">
              <a:extLst>
                <a:ext uri="{FF2B5EF4-FFF2-40B4-BE49-F238E27FC236}">
                  <a16:creationId xmlns:a16="http://schemas.microsoft.com/office/drawing/2014/main" id="{91F285BA-E2FD-47B3-A9F5-AE25C5282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222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21</a:t>
              </a:r>
            </a:p>
          </p:txBody>
        </p:sp>
        <p:sp>
          <p:nvSpPr>
            <p:cNvPr id="69670" name="Text Box 48">
              <a:extLst>
                <a:ext uri="{FF2B5EF4-FFF2-40B4-BE49-F238E27FC236}">
                  <a16:creationId xmlns:a16="http://schemas.microsoft.com/office/drawing/2014/main" id="{09A6CC4A-D8CE-41FA-8353-FD1EC2711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23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34</a:t>
              </a:r>
            </a:p>
          </p:txBody>
        </p:sp>
        <p:sp>
          <p:nvSpPr>
            <p:cNvPr id="69671" name="Text Box 49">
              <a:extLst>
                <a:ext uri="{FF2B5EF4-FFF2-40B4-BE49-F238E27FC236}">
                  <a16:creationId xmlns:a16="http://schemas.microsoft.com/office/drawing/2014/main" id="{8DEE99EA-5447-4511-A6D6-0E2FADCC5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" y="256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55</a:t>
              </a:r>
            </a:p>
          </p:txBody>
        </p:sp>
        <p:sp>
          <p:nvSpPr>
            <p:cNvPr id="69672" name="Text Box 50">
              <a:extLst>
                <a:ext uri="{FF2B5EF4-FFF2-40B4-BE49-F238E27FC236}">
                  <a16:creationId xmlns:a16="http://schemas.microsoft.com/office/drawing/2014/main" id="{1A32EBB6-6F93-4935-9D7A-103CF6DC9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" y="27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89</a:t>
              </a:r>
            </a:p>
          </p:txBody>
        </p:sp>
        <p:sp>
          <p:nvSpPr>
            <p:cNvPr id="69673" name="Text Box 51">
              <a:extLst>
                <a:ext uri="{FF2B5EF4-FFF2-40B4-BE49-F238E27FC236}">
                  <a16:creationId xmlns:a16="http://schemas.microsoft.com/office/drawing/2014/main" id="{FFE82A5E-81D7-46D0-A84E-3E9CFB86C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03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0</a:t>
              </a:r>
            </a:p>
          </p:txBody>
        </p:sp>
        <p:sp>
          <p:nvSpPr>
            <p:cNvPr id="69674" name="Text Box 52">
              <a:extLst>
                <a:ext uri="{FF2B5EF4-FFF2-40B4-BE49-F238E27FC236}">
                  <a16:creationId xmlns:a16="http://schemas.microsoft.com/office/drawing/2014/main" id="{FE560536-77FC-4372-9893-7445019DD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20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75" name="Text Box 53">
              <a:extLst>
                <a:ext uri="{FF2B5EF4-FFF2-40B4-BE49-F238E27FC236}">
                  <a16:creationId xmlns:a16="http://schemas.microsoft.com/office/drawing/2014/main" id="{626F89E3-C21F-4E27-B3D7-2F352E0E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37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76" name="Text Box 54">
              <a:extLst>
                <a:ext uri="{FF2B5EF4-FFF2-40B4-BE49-F238E27FC236}">
                  <a16:creationId xmlns:a16="http://schemas.microsoft.com/office/drawing/2014/main" id="{E93AAFB2-C1A3-45A4-A581-C53335BA8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54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2</a:t>
              </a:r>
            </a:p>
          </p:txBody>
        </p:sp>
        <p:sp>
          <p:nvSpPr>
            <p:cNvPr id="69677" name="Text Box 55">
              <a:extLst>
                <a:ext uri="{FF2B5EF4-FFF2-40B4-BE49-F238E27FC236}">
                  <a16:creationId xmlns:a16="http://schemas.microsoft.com/office/drawing/2014/main" id="{7C336441-C0C8-4106-99DF-491E02137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7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3</a:t>
              </a:r>
            </a:p>
          </p:txBody>
        </p:sp>
        <p:sp>
          <p:nvSpPr>
            <p:cNvPr id="69678" name="Text Box 56">
              <a:extLst>
                <a:ext uri="{FF2B5EF4-FFF2-40B4-BE49-F238E27FC236}">
                  <a16:creationId xmlns:a16="http://schemas.microsoft.com/office/drawing/2014/main" id="{7A9200EB-1A13-4C9E-9F74-F7BC372F3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188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5</a:t>
              </a:r>
            </a:p>
          </p:txBody>
        </p:sp>
        <p:sp>
          <p:nvSpPr>
            <p:cNvPr id="69679" name="Text Box 57">
              <a:extLst>
                <a:ext uri="{FF2B5EF4-FFF2-40B4-BE49-F238E27FC236}">
                  <a16:creationId xmlns:a16="http://schemas.microsoft.com/office/drawing/2014/main" id="{B8F283FE-58DB-4430-B2BB-C31C1F1DC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05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8</a:t>
              </a:r>
            </a:p>
          </p:txBody>
        </p:sp>
        <p:sp>
          <p:nvSpPr>
            <p:cNvPr id="69680" name="Text Box 58">
              <a:extLst>
                <a:ext uri="{FF2B5EF4-FFF2-40B4-BE49-F238E27FC236}">
                  <a16:creationId xmlns:a16="http://schemas.microsoft.com/office/drawing/2014/main" id="{B15EAF2E-4E9C-43EF-92D5-D12BA37D2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222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13</a:t>
              </a:r>
            </a:p>
          </p:txBody>
        </p:sp>
        <p:sp>
          <p:nvSpPr>
            <p:cNvPr id="69681" name="Text Box 59">
              <a:extLst>
                <a:ext uri="{FF2B5EF4-FFF2-40B4-BE49-F238E27FC236}">
                  <a16:creationId xmlns:a16="http://schemas.microsoft.com/office/drawing/2014/main" id="{C98676D2-E626-450E-AD5D-051ED8E99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23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21</a:t>
              </a:r>
            </a:p>
          </p:txBody>
        </p:sp>
        <p:sp>
          <p:nvSpPr>
            <p:cNvPr id="69682" name="Text Box 60">
              <a:extLst>
                <a:ext uri="{FF2B5EF4-FFF2-40B4-BE49-F238E27FC236}">
                  <a16:creationId xmlns:a16="http://schemas.microsoft.com/office/drawing/2014/main" id="{57BB7F54-D417-4E52-80DC-878D16475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256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34</a:t>
              </a:r>
            </a:p>
          </p:txBody>
        </p:sp>
        <p:sp>
          <p:nvSpPr>
            <p:cNvPr id="69683" name="Text Box 61">
              <a:extLst>
                <a:ext uri="{FF2B5EF4-FFF2-40B4-BE49-F238E27FC236}">
                  <a16:creationId xmlns:a16="http://schemas.microsoft.com/office/drawing/2014/main" id="{216BC91D-A146-431D-AC5C-89606CDF4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273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55</a:t>
              </a:r>
            </a:p>
          </p:txBody>
        </p:sp>
        <p:sp>
          <p:nvSpPr>
            <p:cNvPr id="69684" name="Text Box 62">
              <a:extLst>
                <a:ext uri="{FF2B5EF4-FFF2-40B4-BE49-F238E27FC236}">
                  <a16:creationId xmlns:a16="http://schemas.microsoft.com/office/drawing/2014/main" id="{28C2F7E9-E49C-4D61-ACF3-1D905E0FF8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86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85" name="Text Box 63">
              <a:extLst>
                <a:ext uri="{FF2B5EF4-FFF2-40B4-BE49-F238E27FC236}">
                  <a16:creationId xmlns:a16="http://schemas.microsoft.com/office/drawing/2014/main" id="{76F71434-FBD8-4D3B-82AC-4A775D179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86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86" name="Text Box 64">
              <a:extLst>
                <a:ext uri="{FF2B5EF4-FFF2-40B4-BE49-F238E27FC236}">
                  <a16:creationId xmlns:a16="http://schemas.microsoft.com/office/drawing/2014/main" id="{74338F54-3C1C-47B6-9942-A69E53E58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03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</a:t>
              </a:r>
            </a:p>
          </p:txBody>
        </p:sp>
        <p:sp>
          <p:nvSpPr>
            <p:cNvPr id="69687" name="Text Box 65">
              <a:extLst>
                <a:ext uri="{FF2B5EF4-FFF2-40B4-BE49-F238E27FC236}">
                  <a16:creationId xmlns:a16="http://schemas.microsoft.com/office/drawing/2014/main" id="{435B63A4-3255-4210-9DAF-906132053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20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2</a:t>
              </a:r>
            </a:p>
          </p:txBody>
        </p:sp>
        <p:sp>
          <p:nvSpPr>
            <p:cNvPr id="69688" name="Text Box 66">
              <a:extLst>
                <a:ext uri="{FF2B5EF4-FFF2-40B4-BE49-F238E27FC236}">
                  <a16:creationId xmlns:a16="http://schemas.microsoft.com/office/drawing/2014/main" id="{F0D72ABD-DC55-42EB-B333-114965F80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37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3</a:t>
              </a:r>
            </a:p>
          </p:txBody>
        </p:sp>
        <p:sp>
          <p:nvSpPr>
            <p:cNvPr id="69689" name="Text Box 67">
              <a:extLst>
                <a:ext uri="{FF2B5EF4-FFF2-40B4-BE49-F238E27FC236}">
                  <a16:creationId xmlns:a16="http://schemas.microsoft.com/office/drawing/2014/main" id="{81740111-1588-44E8-86D8-49A2B1FCC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54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5</a:t>
              </a:r>
            </a:p>
          </p:txBody>
        </p:sp>
        <p:sp>
          <p:nvSpPr>
            <p:cNvPr id="69690" name="Text Box 68">
              <a:extLst>
                <a:ext uri="{FF2B5EF4-FFF2-40B4-BE49-F238E27FC236}">
                  <a16:creationId xmlns:a16="http://schemas.microsoft.com/office/drawing/2014/main" id="{EF8749B8-22B0-4A93-B326-5B415D4C7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2" y="1713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8</a:t>
              </a:r>
            </a:p>
          </p:txBody>
        </p:sp>
        <p:sp>
          <p:nvSpPr>
            <p:cNvPr id="69691" name="Text Box 69">
              <a:extLst>
                <a:ext uri="{FF2B5EF4-FFF2-40B4-BE49-F238E27FC236}">
                  <a16:creationId xmlns:a16="http://schemas.microsoft.com/office/drawing/2014/main" id="{F0539955-A4C0-47BF-B09F-D7C9B0778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188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13</a:t>
              </a:r>
            </a:p>
          </p:txBody>
        </p:sp>
        <p:sp>
          <p:nvSpPr>
            <p:cNvPr id="69692" name="Text Box 70">
              <a:extLst>
                <a:ext uri="{FF2B5EF4-FFF2-40B4-BE49-F238E27FC236}">
                  <a16:creationId xmlns:a16="http://schemas.microsoft.com/office/drawing/2014/main" id="{32F11894-96E6-4C06-9F7A-D1D2AB5D2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205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21</a:t>
              </a:r>
            </a:p>
          </p:txBody>
        </p:sp>
        <p:sp>
          <p:nvSpPr>
            <p:cNvPr id="69693" name="Text Box 71">
              <a:extLst>
                <a:ext uri="{FF2B5EF4-FFF2-40B4-BE49-F238E27FC236}">
                  <a16:creationId xmlns:a16="http://schemas.microsoft.com/office/drawing/2014/main" id="{CF3C8548-8A87-41C6-A497-69224C42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2223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34</a:t>
              </a:r>
            </a:p>
          </p:txBody>
        </p:sp>
        <p:sp>
          <p:nvSpPr>
            <p:cNvPr id="69694" name="Text Box 72">
              <a:extLst>
                <a:ext uri="{FF2B5EF4-FFF2-40B4-BE49-F238E27FC236}">
                  <a16:creationId xmlns:a16="http://schemas.microsoft.com/office/drawing/2014/main" id="{7B3861F4-DC8F-4142-98F9-6FE35AED3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239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55</a:t>
              </a:r>
            </a:p>
          </p:txBody>
        </p:sp>
        <p:sp>
          <p:nvSpPr>
            <p:cNvPr id="69695" name="Text Box 73">
              <a:extLst>
                <a:ext uri="{FF2B5EF4-FFF2-40B4-BE49-F238E27FC236}">
                  <a16:creationId xmlns:a16="http://schemas.microsoft.com/office/drawing/2014/main" id="{6A3F92A6-BAD9-41FD-9D92-D89EC73A2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5" y="2562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89</a:t>
              </a:r>
            </a:p>
          </p:txBody>
        </p:sp>
        <p:sp>
          <p:nvSpPr>
            <p:cNvPr id="69696" name="Text Box 74">
              <a:extLst>
                <a:ext uri="{FF2B5EF4-FFF2-40B4-BE49-F238E27FC236}">
                  <a16:creationId xmlns:a16="http://schemas.microsoft.com/office/drawing/2014/main" id="{C3657A13-9A53-47C6-84DD-590656EC0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" y="2732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 b="1" dirty="0"/>
                <a:t>144</a:t>
              </a:r>
            </a:p>
          </p:txBody>
        </p:sp>
        <p:sp>
          <p:nvSpPr>
            <p:cNvPr id="69697" name="Line 75">
              <a:extLst>
                <a:ext uri="{FF2B5EF4-FFF2-40B4-BE49-F238E27FC236}">
                  <a16:creationId xmlns:a16="http://schemas.microsoft.com/office/drawing/2014/main" id="{93E10870-7E00-4751-A661-973B131A8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" y="672"/>
              <a:ext cx="0" cy="2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9636" name="Text Box 76">
            <a:extLst>
              <a:ext uri="{FF2B5EF4-FFF2-40B4-BE49-F238E27FC236}">
                <a16:creationId xmlns:a16="http://schemas.microsoft.com/office/drawing/2014/main" id="{58EFD25F-14B5-495A-B222-70419C034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8305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/>
              <a:t>We used brute force to find the progression: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	1, 1, 2, 3, 5, 8, 13, 21, 34, 55, 89, 144, ... ,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It turns out this pattern is repeated in many places: sea shells, sun flowers, pine cones, the stock market, bee hives, etc.</a:t>
            </a:r>
          </a:p>
        </p:txBody>
      </p:sp>
      <p:sp>
        <p:nvSpPr>
          <p:cNvPr id="69637" name="Text Box 77">
            <a:extLst>
              <a:ext uri="{FF2B5EF4-FFF2-40B4-BE49-F238E27FC236}">
                <a16:creationId xmlns:a16="http://schemas.microsoft.com/office/drawing/2014/main" id="{DE84C31B-EBC8-45EF-8136-171204619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2554288"/>
            <a:ext cx="2670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It’s the Fibonacci</a:t>
            </a:r>
          </a:p>
          <a:p>
            <a:r>
              <a:rPr lang="en-US" altLang="en-US" b="1" dirty="0"/>
              <a:t>Sequence.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3B95896-C5A8-4341-8A6C-533987FCF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r>
              <a:rPr lang="en-US" altLang="en-US" dirty="0"/>
              <a:t>Writing the Formula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04B58AA5-C936-409B-B599-79D57D68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80" y="868313"/>
            <a:ext cx="739298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Given:</a:t>
            </a:r>
          </a:p>
          <a:p>
            <a:r>
              <a:rPr lang="en-US" altLang="en-US" b="1" dirty="0"/>
              <a:t>	1, 1, 2, 3, 5, 8, 13, 21, 34, 55, 89, 144, ... ,</a:t>
            </a:r>
          </a:p>
          <a:p>
            <a:endParaRPr lang="en-US" altLang="en-US" b="1" dirty="0"/>
          </a:p>
          <a:p>
            <a:r>
              <a:rPr lang="en-US" altLang="en-US" b="1" dirty="0"/>
              <a:t>Can we write this as a formula for any number, </a:t>
            </a:r>
            <a:r>
              <a:rPr lang="en-US" altLang="en-US" b="1" i="1" dirty="0"/>
              <a:t>n</a:t>
            </a:r>
            <a:r>
              <a:rPr lang="en-US" altLang="en-US" b="1" dirty="0"/>
              <a:t>?</a:t>
            </a:r>
          </a:p>
        </p:txBody>
      </p:sp>
      <p:sp>
        <p:nvSpPr>
          <p:cNvPr id="316422" name="Text Box 6">
            <a:extLst>
              <a:ext uri="{FF2B5EF4-FFF2-40B4-BE49-F238E27FC236}">
                <a16:creationId xmlns:a16="http://schemas.microsoft.com/office/drawing/2014/main" id="{970EE5FE-301B-49D5-A0E0-2E6F22A51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091" y="2971801"/>
            <a:ext cx="313702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 sz="16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316424" name="Group 8">
            <a:extLst>
              <a:ext uri="{FF2B5EF4-FFF2-40B4-BE49-F238E27FC236}">
                <a16:creationId xmlns:a16="http://schemas.microsoft.com/office/drawing/2014/main" id="{D7B38B7B-D7E1-4431-98EA-B72CC49AFC14}"/>
              </a:ext>
            </a:extLst>
          </p:cNvPr>
          <p:cNvGrpSpPr>
            <a:grpSpLocks/>
          </p:cNvGrpSpPr>
          <p:nvPr/>
        </p:nvGrpSpPr>
        <p:grpSpPr bwMode="auto">
          <a:xfrm>
            <a:off x="3408809" y="2780928"/>
            <a:ext cx="5627687" cy="1447800"/>
            <a:chOff x="2023" y="2400"/>
            <a:chExt cx="3545" cy="912"/>
          </a:xfrm>
        </p:grpSpPr>
        <p:sp>
          <p:nvSpPr>
            <p:cNvPr id="70663" name="Text Box 9">
              <a:extLst>
                <a:ext uri="{FF2B5EF4-FFF2-40B4-BE49-F238E27FC236}">
                  <a16:creationId xmlns:a16="http://schemas.microsoft.com/office/drawing/2014/main" id="{D8495C5C-E447-4FF1-9131-78A38C903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" y="2688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1+</a:t>
              </a:r>
            </a:p>
          </p:txBody>
        </p:sp>
        <p:sp>
          <p:nvSpPr>
            <p:cNvPr id="70664" name="Text Box 10">
              <a:extLst>
                <a:ext uri="{FF2B5EF4-FFF2-40B4-BE49-F238E27FC236}">
                  <a16:creationId xmlns:a16="http://schemas.microsoft.com/office/drawing/2014/main" id="{2CE09701-B19F-47DE-AA57-BA1972D84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64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1-</a:t>
              </a:r>
            </a:p>
          </p:txBody>
        </p:sp>
        <p:grpSp>
          <p:nvGrpSpPr>
            <p:cNvPr id="70665" name="Group 11">
              <a:extLst>
                <a:ext uri="{FF2B5EF4-FFF2-40B4-BE49-F238E27FC236}">
                  <a16:creationId xmlns:a16="http://schemas.microsoft.com/office/drawing/2014/main" id="{988DC571-4F99-4085-8D3E-964A246D5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2688"/>
              <a:ext cx="480" cy="288"/>
              <a:chOff x="3216" y="2640"/>
              <a:chExt cx="480" cy="288"/>
            </a:xfrm>
          </p:grpSpPr>
          <p:sp>
            <p:nvSpPr>
              <p:cNvPr id="70684" name="Text Box 12">
                <a:extLst>
                  <a:ext uri="{FF2B5EF4-FFF2-40B4-BE49-F238E27FC236}">
                    <a16:creationId xmlns:a16="http://schemas.microsoft.com/office/drawing/2014/main" id="{7FE50B1F-DE2D-4338-AEFD-C2A3AB2E6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4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/>
                  <a:t>5</a:t>
                </a:r>
              </a:p>
            </p:txBody>
          </p:sp>
          <p:sp>
            <p:nvSpPr>
              <p:cNvPr id="70685" name="Line 13">
                <a:extLst>
                  <a:ext uri="{FF2B5EF4-FFF2-40B4-BE49-F238E27FC236}">
                    <a16:creationId xmlns:a16="http://schemas.microsoft.com/office/drawing/2014/main" id="{BDA8E499-F1F0-45E4-8D7F-EB6C306A18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686" name="Line 14">
                <a:extLst>
                  <a:ext uri="{FF2B5EF4-FFF2-40B4-BE49-F238E27FC236}">
                    <a16:creationId xmlns:a16="http://schemas.microsoft.com/office/drawing/2014/main" id="{C63484E5-76D7-46A8-A581-A69B1D9641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687" name="Line 15">
                <a:extLst>
                  <a:ext uri="{FF2B5EF4-FFF2-40B4-BE49-F238E27FC236}">
                    <a16:creationId xmlns:a16="http://schemas.microsoft.com/office/drawing/2014/main" id="{16E10136-62B3-4B8F-B265-39C453309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273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0666" name="Group 16">
              <a:extLst>
                <a:ext uri="{FF2B5EF4-FFF2-40B4-BE49-F238E27FC236}">
                  <a16:creationId xmlns:a16="http://schemas.microsoft.com/office/drawing/2014/main" id="{4D239EC1-469E-4085-90FA-382A6D0953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3" y="2688"/>
              <a:ext cx="480" cy="288"/>
              <a:chOff x="3216" y="2640"/>
              <a:chExt cx="480" cy="288"/>
            </a:xfrm>
          </p:grpSpPr>
          <p:sp>
            <p:nvSpPr>
              <p:cNvPr id="70680" name="Text Box 17">
                <a:extLst>
                  <a:ext uri="{FF2B5EF4-FFF2-40B4-BE49-F238E27FC236}">
                    <a16:creationId xmlns:a16="http://schemas.microsoft.com/office/drawing/2014/main" id="{72A892E0-DB76-4DC9-9EBC-EC129A3969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4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/>
                  <a:t>5</a:t>
                </a:r>
              </a:p>
            </p:txBody>
          </p:sp>
          <p:sp>
            <p:nvSpPr>
              <p:cNvPr id="70681" name="Line 18">
                <a:extLst>
                  <a:ext uri="{FF2B5EF4-FFF2-40B4-BE49-F238E27FC236}">
                    <a16:creationId xmlns:a16="http://schemas.microsoft.com/office/drawing/2014/main" id="{163274B9-6DB6-4C5F-89A8-15EC328F9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682" name="Line 19">
                <a:extLst>
                  <a:ext uri="{FF2B5EF4-FFF2-40B4-BE49-F238E27FC236}">
                    <a16:creationId xmlns:a16="http://schemas.microsoft.com/office/drawing/2014/main" id="{1EE46D60-C735-435C-8107-9FC598EC0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0683" name="Line 20">
                <a:extLst>
                  <a:ext uri="{FF2B5EF4-FFF2-40B4-BE49-F238E27FC236}">
                    <a16:creationId xmlns:a16="http://schemas.microsoft.com/office/drawing/2014/main" id="{9F2212A3-62D1-498E-AB95-FF6D879E1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273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67" name="Line 21">
              <a:extLst>
                <a:ext uri="{FF2B5EF4-FFF2-40B4-BE49-F238E27FC236}">
                  <a16:creationId xmlns:a16="http://schemas.microsoft.com/office/drawing/2014/main" id="{FDF34C4A-89E0-459D-B6B4-53C77F3D8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97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668" name="Line 22">
              <a:extLst>
                <a:ext uri="{FF2B5EF4-FFF2-40B4-BE49-F238E27FC236}">
                  <a16:creationId xmlns:a16="http://schemas.microsoft.com/office/drawing/2014/main" id="{5BD022A2-EB93-4CD2-BD2E-4B80BE138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" y="297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669" name="Text Box 23">
              <a:extLst>
                <a:ext uri="{FF2B5EF4-FFF2-40B4-BE49-F238E27FC236}">
                  <a16:creationId xmlns:a16="http://schemas.microsoft.com/office/drawing/2014/main" id="{3858BF92-F054-4580-9788-BCCAFD638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5" y="297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70670" name="Line 24">
              <a:extLst>
                <a:ext uri="{FF2B5EF4-FFF2-40B4-BE49-F238E27FC236}">
                  <a16:creationId xmlns:a16="http://schemas.microsoft.com/office/drawing/2014/main" id="{25ECE2BB-7DEE-4977-95FF-1AA059D39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1" y="2976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671" name="Text Box 25">
              <a:extLst>
                <a:ext uri="{FF2B5EF4-FFF2-40B4-BE49-F238E27FC236}">
                  <a16:creationId xmlns:a16="http://schemas.microsoft.com/office/drawing/2014/main" id="{AD669B64-B028-4580-BE16-7DDE72244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1" y="302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70672" name="AutoShape 26">
              <a:extLst>
                <a:ext uri="{FF2B5EF4-FFF2-40B4-BE49-F238E27FC236}">
                  <a16:creationId xmlns:a16="http://schemas.microsoft.com/office/drawing/2014/main" id="{5E6F14A1-CC1C-475E-A381-4BE4F8B4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5" y="2640"/>
              <a:ext cx="96" cy="624"/>
            </a:xfrm>
            <a:prstGeom prst="leftBracket">
              <a:avLst>
                <a:gd name="adj" fmla="val 541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0673" name="AutoShape 27">
              <a:extLst>
                <a:ext uri="{FF2B5EF4-FFF2-40B4-BE49-F238E27FC236}">
                  <a16:creationId xmlns:a16="http://schemas.microsoft.com/office/drawing/2014/main" id="{1386D6C5-9DD7-4028-9E58-58343467E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2640"/>
              <a:ext cx="96" cy="624"/>
            </a:xfrm>
            <a:prstGeom prst="leftBracket">
              <a:avLst>
                <a:gd name="adj" fmla="val 541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0674" name="AutoShape 28">
              <a:extLst>
                <a:ext uri="{FF2B5EF4-FFF2-40B4-BE49-F238E27FC236}">
                  <a16:creationId xmlns:a16="http://schemas.microsoft.com/office/drawing/2014/main" id="{7B461F34-6F9C-48B7-82D6-A934354F4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592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0675" name="AutoShape 29">
              <a:extLst>
                <a:ext uri="{FF2B5EF4-FFF2-40B4-BE49-F238E27FC236}">
                  <a16:creationId xmlns:a16="http://schemas.microsoft.com/office/drawing/2014/main" id="{D9BA80CC-D152-4216-BAED-A416905F0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" y="2592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0676" name="Text Box 30">
              <a:extLst>
                <a:ext uri="{FF2B5EF4-FFF2-40B4-BE49-F238E27FC236}">
                  <a16:creationId xmlns:a16="http://schemas.microsoft.com/office/drawing/2014/main" id="{89F4787C-AF33-43C1-BA48-81EA18A66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5" y="2761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-</a:t>
              </a:r>
            </a:p>
          </p:txBody>
        </p:sp>
        <p:sp>
          <p:nvSpPr>
            <p:cNvPr id="70677" name="Text Box 31">
              <a:extLst>
                <a:ext uri="{FF2B5EF4-FFF2-40B4-BE49-F238E27FC236}">
                  <a16:creationId xmlns:a16="http://schemas.microsoft.com/office/drawing/2014/main" id="{08AFEC28-1CED-4971-A7D9-B4679B430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/>
                <a:t>n</a:t>
              </a:r>
              <a:endParaRPr lang="en-US" altLang="en-US" b="1" dirty="0"/>
            </a:p>
          </p:txBody>
        </p:sp>
        <p:sp>
          <p:nvSpPr>
            <p:cNvPr id="70678" name="Text Box 32">
              <a:extLst>
                <a:ext uri="{FF2B5EF4-FFF2-40B4-BE49-F238E27FC236}">
                  <a16:creationId xmlns:a16="http://schemas.microsoft.com/office/drawing/2014/main" id="{0E5B8AAF-A1A3-4A2E-8049-60430EED4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" y="24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/>
                <a:t>n</a:t>
              </a:r>
              <a:endParaRPr lang="en-US" altLang="en-US" b="1" dirty="0"/>
            </a:p>
          </p:txBody>
        </p:sp>
        <p:sp>
          <p:nvSpPr>
            <p:cNvPr id="70679" name="Text Box 33">
              <a:extLst>
                <a:ext uri="{FF2B5EF4-FFF2-40B4-BE49-F238E27FC236}">
                  <a16:creationId xmlns:a16="http://schemas.microsoft.com/office/drawing/2014/main" id="{A911343D-1007-4479-B87B-368ECD61A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3" y="2784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/>
                <a:t>Fib(n) =</a:t>
              </a:r>
            </a:p>
          </p:txBody>
        </p:sp>
      </p:grpSp>
      <p:sp>
        <p:nvSpPr>
          <p:cNvPr id="316450" name="Text Box 34">
            <a:extLst>
              <a:ext uri="{FF2B5EF4-FFF2-40B4-BE49-F238E27FC236}">
                <a16:creationId xmlns:a16="http://schemas.microsoft.com/office/drawing/2014/main" id="{7E898CAF-7E99-4E35-99E4-036BE9F83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5167" y="4725144"/>
            <a:ext cx="39287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00CC"/>
                </a:solidFill>
              </a:rPr>
              <a:t>But let’s be honest.  </a:t>
            </a:r>
          </a:p>
          <a:p>
            <a:pPr algn="ctr"/>
            <a:r>
              <a:rPr lang="en-US" altLang="en-US" b="1" dirty="0">
                <a:solidFill>
                  <a:srgbClr val="0000CC"/>
                </a:solidFill>
              </a:rPr>
              <a:t>We’re not as smart as </a:t>
            </a:r>
            <a:r>
              <a:rPr lang="tr-TR" altLang="en-US" b="1" dirty="0">
                <a:solidFill>
                  <a:srgbClr val="0000CC"/>
                </a:solidFill>
              </a:rPr>
              <a:t>t</a:t>
            </a:r>
            <a:r>
              <a:rPr lang="en-US" altLang="en-US" b="1" dirty="0">
                <a:solidFill>
                  <a:srgbClr val="0000CC"/>
                </a:solidFill>
              </a:rPr>
              <a:t>h</a:t>
            </a:r>
            <a:r>
              <a:rPr lang="tr-TR" altLang="en-US" b="1" dirty="0">
                <a:solidFill>
                  <a:srgbClr val="0000CC"/>
                </a:solidFill>
              </a:rPr>
              <a:t>e</a:t>
            </a:r>
            <a:r>
              <a:rPr lang="en-US" altLang="en-US" b="1" dirty="0">
                <a:solidFill>
                  <a:srgbClr val="0000CC"/>
                </a:solidFill>
              </a:rPr>
              <a:t>m.</a:t>
            </a:r>
          </a:p>
          <a:p>
            <a:pPr algn="ctr"/>
            <a:r>
              <a:rPr lang="en-US" altLang="en-US" b="1" dirty="0">
                <a:solidFill>
                  <a:srgbClr val="0000CC"/>
                </a:solidFill>
              </a:rPr>
              <a:t>But that’s OK.  </a:t>
            </a:r>
            <a:r>
              <a:rPr lang="en-US" altLang="en-US" b="1" i="1" dirty="0">
                <a:solidFill>
                  <a:srgbClr val="FF3300"/>
                </a:solidFill>
              </a:rPr>
              <a:t>We can code.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465D45-7294-4E22-867B-664A43BFE2AB}"/>
              </a:ext>
            </a:extLst>
          </p:cNvPr>
          <p:cNvGrpSpPr/>
          <p:nvPr/>
        </p:nvGrpSpPr>
        <p:grpSpPr>
          <a:xfrm>
            <a:off x="107504" y="2564905"/>
            <a:ext cx="3348038" cy="4104456"/>
            <a:chOff x="323528" y="2636912"/>
            <a:chExt cx="3053655" cy="4306715"/>
          </a:xfrm>
        </p:grpSpPr>
        <p:sp>
          <p:nvSpPr>
            <p:cNvPr id="70690" name="Text Box 7">
              <a:extLst>
                <a:ext uri="{FF2B5EF4-FFF2-40B4-BE49-F238E27FC236}">
                  <a16:creationId xmlns:a16="http://schemas.microsoft.com/office/drawing/2014/main" id="{E242CF86-1C5B-41E7-A511-B28142D72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528" y="4327526"/>
              <a:ext cx="2981647" cy="2616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r>
                <a:rPr lang="en-US" altLang="en-US" sz="2000" b="1" dirty="0">
                  <a:solidFill>
                    <a:srgbClr val="0000CC"/>
                  </a:solidFill>
                </a:rPr>
                <a:t>Th</a:t>
              </a:r>
              <a:r>
                <a:rPr lang="tr-TR" altLang="en-US" sz="2000" b="1" dirty="0">
                  <a:solidFill>
                    <a:srgbClr val="0000CC"/>
                  </a:solidFill>
                </a:rPr>
                <a:t>e</a:t>
              </a:r>
              <a:r>
                <a:rPr lang="en-US" altLang="en-US" sz="2000" b="1" dirty="0">
                  <a:solidFill>
                    <a:srgbClr val="0000CC"/>
                  </a:solidFill>
                </a:rPr>
                <a:t>s</a:t>
              </a:r>
              <a:r>
                <a:rPr lang="tr-TR" altLang="en-US" sz="2000" b="1" dirty="0">
                  <a:solidFill>
                    <a:srgbClr val="0000CC"/>
                  </a:solidFill>
                </a:rPr>
                <a:t>e</a:t>
              </a:r>
              <a:r>
                <a:rPr lang="en-US" altLang="en-US" sz="2000" b="1" dirty="0">
                  <a:solidFill>
                    <a:srgbClr val="0000CC"/>
                  </a:solidFill>
                </a:rPr>
                <a:t> guy</a:t>
              </a:r>
              <a:r>
                <a:rPr lang="tr-TR" altLang="en-US" sz="2000" b="1" dirty="0">
                  <a:solidFill>
                    <a:srgbClr val="0000CC"/>
                  </a:solidFill>
                </a:rPr>
                <a:t>s</a:t>
              </a:r>
              <a:r>
                <a:rPr lang="en-US" altLang="en-US" sz="2000" b="1" dirty="0">
                  <a:solidFill>
                    <a:srgbClr val="0000CC"/>
                  </a:solidFill>
                </a:rPr>
                <a:t> could:</a:t>
              </a:r>
              <a:r>
                <a:rPr lang="tr-TR" altLang="en-US" sz="2000" b="1" dirty="0">
                  <a:solidFill>
                    <a:srgbClr val="0000CC"/>
                  </a:solidFill>
                </a:rPr>
                <a:t> </a:t>
              </a:r>
            </a:p>
            <a:p>
              <a:pPr>
                <a:defRPr/>
              </a:pPr>
              <a:r>
                <a:rPr lang="tr-TR" altLang="en-US" sz="1800" b="1" dirty="0">
                  <a:solidFill>
                    <a:srgbClr val="0000CC"/>
                  </a:solidFill>
                </a:rPr>
                <a:t>T</a:t>
              </a:r>
              <a:r>
                <a:rPr lang="en-US" altLang="en-US" sz="1800" b="1" dirty="0">
                  <a:solidFill>
                    <a:srgbClr val="0000CC"/>
                  </a:solidFill>
                </a:rPr>
                <a:t>he Fibonacci numbers have a closed-form solution. It has become known as "Binet's formula</a:t>
              </a:r>
              <a:r>
                <a:rPr lang="tr-TR" altLang="en-US" sz="1800" b="1" dirty="0">
                  <a:solidFill>
                    <a:srgbClr val="0000CC"/>
                  </a:solidFill>
                </a:rPr>
                <a:t>" (J</a:t>
              </a:r>
              <a:r>
                <a:rPr lang="en-US" sz="1800" b="1" dirty="0">
                  <a:solidFill>
                    <a:srgbClr val="0000CC"/>
                  </a:solidFill>
                </a:rPr>
                <a:t>acques Philippe Marie</a:t>
              </a:r>
              <a:r>
                <a:rPr lang="tr-TR" sz="1800" b="1" dirty="0">
                  <a:solidFill>
                    <a:srgbClr val="0000CC"/>
                  </a:solidFill>
                </a:rPr>
                <a:t> Binet</a:t>
              </a:r>
              <a:r>
                <a:rPr lang="tr-TR" altLang="en-US" sz="1800" b="1" dirty="0">
                  <a:solidFill>
                    <a:srgbClr val="0000CC"/>
                  </a:solidFill>
                </a:rPr>
                <a:t>)</a:t>
              </a:r>
              <a:r>
                <a:rPr lang="en-US" altLang="en-US" sz="1800" b="1" dirty="0">
                  <a:solidFill>
                    <a:srgbClr val="0000CC"/>
                  </a:solidFill>
                </a:rPr>
                <a:t>, though it was already known by Abraham de Moivre and Daniel Bernoulli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AC91581-C277-43F0-A579-811CF16E290B}"/>
                </a:ext>
              </a:extLst>
            </p:cNvPr>
            <p:cNvGrpSpPr/>
            <p:nvPr/>
          </p:nvGrpSpPr>
          <p:grpSpPr>
            <a:xfrm>
              <a:off x="395536" y="2636912"/>
              <a:ext cx="2981647" cy="1695494"/>
              <a:chOff x="620767" y="3124200"/>
              <a:chExt cx="2624235" cy="1208206"/>
            </a:xfrm>
          </p:grpSpPr>
          <p:pic>
            <p:nvPicPr>
              <p:cNvPr id="70688" name="Picture 5" descr="Binet">
                <a:extLst>
                  <a:ext uri="{FF2B5EF4-FFF2-40B4-BE49-F238E27FC236}">
                    <a16:creationId xmlns:a16="http://schemas.microsoft.com/office/drawing/2014/main" id="{AAD0FBDB-A48C-4B2D-A52F-02E981ADB6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0767" y="3124201"/>
                <a:ext cx="892386" cy="118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3538" name="Picture 2" descr="Abraham de moivre.jpg">
                <a:extLst>
                  <a:ext uri="{FF2B5EF4-FFF2-40B4-BE49-F238E27FC236}">
                    <a16:creationId xmlns:a16="http://schemas.microsoft.com/office/drawing/2014/main" id="{1C5A9347-998A-4C3B-B9FE-F3FD1CD35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5" y="3124200"/>
                <a:ext cx="892800" cy="118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3540" name="Picture 4" descr="ETH-BIB-Bernoulli, Daniel (1700-1782)-Portrait-Portr 10971.tif (cropped).jpg">
                <a:extLst>
                  <a:ext uri="{FF2B5EF4-FFF2-40B4-BE49-F238E27FC236}">
                    <a16:creationId xmlns:a16="http://schemas.microsoft.com/office/drawing/2014/main" id="{47D96DDF-C1A7-4ED2-B591-E2D374C21C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291" y="3144406"/>
                <a:ext cx="884711" cy="11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/>
      <p:bldP spid="316450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1D39A7D-BB73-463B-832E-348CF0735F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143000"/>
          </a:xfrm>
        </p:spPr>
        <p:txBody>
          <a:bodyPr/>
          <a:lstStyle/>
          <a:p>
            <a:r>
              <a:rPr lang="en-US" altLang="en-US" dirty="0"/>
              <a:t>What If You Can’t Find the Formula?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33CC4B56-FA3B-4000-9539-78DB5B4C5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411288"/>
            <a:ext cx="3970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Suppose you didn’t know:</a:t>
            </a:r>
          </a:p>
        </p:txBody>
      </p:sp>
      <p:grpSp>
        <p:nvGrpSpPr>
          <p:cNvPr id="71684" name="Group 4">
            <a:extLst>
              <a:ext uri="{FF2B5EF4-FFF2-40B4-BE49-F238E27FC236}">
                <a16:creationId xmlns:a16="http://schemas.microsoft.com/office/drawing/2014/main" id="{D196F6AE-D2F7-42EA-8DAC-DEA8735254C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5627688" cy="1447800"/>
            <a:chOff x="720" y="1344"/>
            <a:chExt cx="3545" cy="912"/>
          </a:xfrm>
        </p:grpSpPr>
        <p:sp>
          <p:nvSpPr>
            <p:cNvPr id="71690" name="Text Box 5">
              <a:extLst>
                <a:ext uri="{FF2B5EF4-FFF2-40B4-BE49-F238E27FC236}">
                  <a16:creationId xmlns:a16="http://schemas.microsoft.com/office/drawing/2014/main" id="{0B86E299-85FF-4F43-AB65-3C17E03A6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1632"/>
              <a:ext cx="3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1+</a:t>
              </a:r>
            </a:p>
          </p:txBody>
        </p:sp>
        <p:sp>
          <p:nvSpPr>
            <p:cNvPr id="71691" name="Text Box 6">
              <a:extLst>
                <a:ext uri="{FF2B5EF4-FFF2-40B4-BE49-F238E27FC236}">
                  <a16:creationId xmlns:a16="http://schemas.microsoft.com/office/drawing/2014/main" id="{C3EB3AAA-2DED-411B-81AF-2EBE3078F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584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1-</a:t>
              </a:r>
            </a:p>
          </p:txBody>
        </p:sp>
        <p:grpSp>
          <p:nvGrpSpPr>
            <p:cNvPr id="71692" name="Group 7">
              <a:extLst>
                <a:ext uri="{FF2B5EF4-FFF2-40B4-BE49-F238E27FC236}">
                  <a16:creationId xmlns:a16="http://schemas.microsoft.com/office/drawing/2014/main" id="{B4C981F1-CC06-494A-8C1D-014D4B4BA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632"/>
              <a:ext cx="480" cy="288"/>
              <a:chOff x="3216" y="2640"/>
              <a:chExt cx="480" cy="288"/>
            </a:xfrm>
          </p:grpSpPr>
          <p:sp>
            <p:nvSpPr>
              <p:cNvPr id="71711" name="Text Box 8">
                <a:extLst>
                  <a:ext uri="{FF2B5EF4-FFF2-40B4-BE49-F238E27FC236}">
                    <a16:creationId xmlns:a16="http://schemas.microsoft.com/office/drawing/2014/main" id="{E4DAF2A0-CC5C-485D-B1D3-9A127D32D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4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/>
                  <a:t>5</a:t>
                </a:r>
              </a:p>
            </p:txBody>
          </p:sp>
          <p:sp>
            <p:nvSpPr>
              <p:cNvPr id="71712" name="Line 9">
                <a:extLst>
                  <a:ext uri="{FF2B5EF4-FFF2-40B4-BE49-F238E27FC236}">
                    <a16:creationId xmlns:a16="http://schemas.microsoft.com/office/drawing/2014/main" id="{3B5B4154-4C2E-4C74-8BA6-500209ED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1713" name="Line 10">
                <a:extLst>
                  <a:ext uri="{FF2B5EF4-FFF2-40B4-BE49-F238E27FC236}">
                    <a16:creationId xmlns:a16="http://schemas.microsoft.com/office/drawing/2014/main" id="{770F945E-4BE8-4786-9D27-1BEA9EEFD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1714" name="Line 11">
                <a:extLst>
                  <a:ext uri="{FF2B5EF4-FFF2-40B4-BE49-F238E27FC236}">
                    <a16:creationId xmlns:a16="http://schemas.microsoft.com/office/drawing/2014/main" id="{9739F5BB-5A71-42FB-BB54-444FA5DE2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273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71693" name="Group 12">
              <a:extLst>
                <a:ext uri="{FF2B5EF4-FFF2-40B4-BE49-F238E27FC236}">
                  <a16:creationId xmlns:a16="http://schemas.microsoft.com/office/drawing/2014/main" id="{A4B843B1-C422-4EE6-B335-73851DC36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632"/>
              <a:ext cx="480" cy="288"/>
              <a:chOff x="3216" y="2640"/>
              <a:chExt cx="480" cy="288"/>
            </a:xfrm>
          </p:grpSpPr>
          <p:sp>
            <p:nvSpPr>
              <p:cNvPr id="71707" name="Text Box 13">
                <a:extLst>
                  <a:ext uri="{FF2B5EF4-FFF2-40B4-BE49-F238E27FC236}">
                    <a16:creationId xmlns:a16="http://schemas.microsoft.com/office/drawing/2014/main" id="{E9B3AB75-2ED1-4183-ABEB-5477D70537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40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b="1" dirty="0"/>
                  <a:t>5</a:t>
                </a:r>
              </a:p>
            </p:txBody>
          </p:sp>
          <p:sp>
            <p:nvSpPr>
              <p:cNvPr id="71708" name="Line 14">
                <a:extLst>
                  <a:ext uri="{FF2B5EF4-FFF2-40B4-BE49-F238E27FC236}">
                    <a16:creationId xmlns:a16="http://schemas.microsoft.com/office/drawing/2014/main" id="{A0A16E73-4107-41B9-BE93-C77DF7FE1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3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1709" name="Line 15">
                <a:extLst>
                  <a:ext uri="{FF2B5EF4-FFF2-40B4-BE49-F238E27FC236}">
                    <a16:creationId xmlns:a16="http://schemas.microsoft.com/office/drawing/2014/main" id="{94627843-01D8-4154-B273-611E02033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6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1710" name="Line 16">
                <a:extLst>
                  <a:ext uri="{FF2B5EF4-FFF2-40B4-BE49-F238E27FC236}">
                    <a16:creationId xmlns:a16="http://schemas.microsoft.com/office/drawing/2014/main" id="{6CABE52C-C931-4A3A-8B65-6713BC883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216" y="2736"/>
                <a:ext cx="9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1694" name="Line 17">
              <a:extLst>
                <a:ext uri="{FF2B5EF4-FFF2-40B4-BE49-F238E27FC236}">
                  <a16:creationId xmlns:a16="http://schemas.microsoft.com/office/drawing/2014/main" id="{F994FA35-200A-4F53-9EB3-B81AF3F3A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95" name="Line 18">
              <a:extLst>
                <a:ext uri="{FF2B5EF4-FFF2-40B4-BE49-F238E27FC236}">
                  <a16:creationId xmlns:a16="http://schemas.microsoft.com/office/drawing/2014/main" id="{5215445A-538D-4B2B-82BA-06C2E35F7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96" name="Text Box 19">
              <a:extLst>
                <a:ext uri="{FF2B5EF4-FFF2-40B4-BE49-F238E27FC236}">
                  <a16:creationId xmlns:a16="http://schemas.microsoft.com/office/drawing/2014/main" id="{23CDBC35-E258-437B-84C0-631AF2D44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71697" name="Line 20">
              <a:extLst>
                <a:ext uri="{FF2B5EF4-FFF2-40B4-BE49-F238E27FC236}">
                  <a16:creationId xmlns:a16="http://schemas.microsoft.com/office/drawing/2014/main" id="{48B7A79A-72FA-4A68-94DF-652C289A6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20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98" name="Text Box 21">
              <a:extLst>
                <a:ext uri="{FF2B5EF4-FFF2-40B4-BE49-F238E27FC236}">
                  <a16:creationId xmlns:a16="http://schemas.microsoft.com/office/drawing/2014/main" id="{653EB36C-FE71-43E9-BB62-8B7D579C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968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2</a:t>
              </a:r>
            </a:p>
          </p:txBody>
        </p:sp>
        <p:sp>
          <p:nvSpPr>
            <p:cNvPr id="71699" name="AutoShape 22">
              <a:extLst>
                <a:ext uri="{FF2B5EF4-FFF2-40B4-BE49-F238E27FC236}">
                  <a16:creationId xmlns:a16="http://schemas.microsoft.com/office/drawing/2014/main" id="{6F6D450A-D989-4F26-86FE-9319F5316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2" y="1584"/>
              <a:ext cx="96" cy="624"/>
            </a:xfrm>
            <a:prstGeom prst="leftBracket">
              <a:avLst>
                <a:gd name="adj" fmla="val 541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1700" name="AutoShape 23">
              <a:extLst>
                <a:ext uri="{FF2B5EF4-FFF2-40B4-BE49-F238E27FC236}">
                  <a16:creationId xmlns:a16="http://schemas.microsoft.com/office/drawing/2014/main" id="{50D58B9A-452E-4237-BE57-A72540494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2" y="1584"/>
              <a:ext cx="96" cy="624"/>
            </a:xfrm>
            <a:prstGeom prst="leftBracket">
              <a:avLst>
                <a:gd name="adj" fmla="val 541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1701" name="AutoShape 24">
              <a:extLst>
                <a:ext uri="{FF2B5EF4-FFF2-40B4-BE49-F238E27FC236}">
                  <a16:creationId xmlns:a16="http://schemas.microsoft.com/office/drawing/2014/main" id="{13CF2815-9ED5-4C94-A163-6EB59AADE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536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1702" name="AutoShape 25">
              <a:extLst>
                <a:ext uri="{FF2B5EF4-FFF2-40B4-BE49-F238E27FC236}">
                  <a16:creationId xmlns:a16="http://schemas.microsoft.com/office/drawing/2014/main" id="{124B0459-288E-41A7-B604-93B54B842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8" y="1536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71703" name="Text Box 26">
              <a:extLst>
                <a:ext uri="{FF2B5EF4-FFF2-40B4-BE49-F238E27FC236}">
                  <a16:creationId xmlns:a16="http://schemas.microsoft.com/office/drawing/2014/main" id="{A1B0F675-F060-4094-A4AD-4B75B0595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1705"/>
              <a:ext cx="1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/>
                <a:t>-</a:t>
              </a:r>
            </a:p>
          </p:txBody>
        </p:sp>
        <p:sp>
          <p:nvSpPr>
            <p:cNvPr id="71704" name="Text Box 27">
              <a:extLst>
                <a:ext uri="{FF2B5EF4-FFF2-40B4-BE49-F238E27FC236}">
                  <a16:creationId xmlns:a16="http://schemas.microsoft.com/office/drawing/2014/main" id="{8DD8424F-6FC5-490D-861B-28D78737A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34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/>
                <a:t>n</a:t>
              </a:r>
              <a:endParaRPr lang="en-US" altLang="en-US" b="1" dirty="0"/>
            </a:p>
          </p:txBody>
        </p:sp>
        <p:sp>
          <p:nvSpPr>
            <p:cNvPr id="71705" name="Text Box 28">
              <a:extLst>
                <a:ext uri="{FF2B5EF4-FFF2-40B4-BE49-F238E27FC236}">
                  <a16:creationId xmlns:a16="http://schemas.microsoft.com/office/drawing/2014/main" id="{07735610-9A76-4611-A4EB-DDA7DC60D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34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/>
                <a:t>n</a:t>
              </a:r>
              <a:endParaRPr lang="en-US" altLang="en-US" b="1" dirty="0"/>
            </a:p>
          </p:txBody>
        </p:sp>
        <p:sp>
          <p:nvSpPr>
            <p:cNvPr id="71706" name="Text Box 29">
              <a:extLst>
                <a:ext uri="{FF2B5EF4-FFF2-40B4-BE49-F238E27FC236}">
                  <a16:creationId xmlns:a16="http://schemas.microsoft.com/office/drawing/2014/main" id="{32A3ED5E-EBA8-4EC1-9640-CB9026C6E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28"/>
              <a:ext cx="8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i="1" dirty="0"/>
                <a:t>Fib(n) =</a:t>
              </a:r>
            </a:p>
          </p:txBody>
        </p:sp>
      </p:grpSp>
      <p:sp>
        <p:nvSpPr>
          <p:cNvPr id="71685" name="Text Box 30">
            <a:extLst>
              <a:ext uri="{FF2B5EF4-FFF2-40B4-BE49-F238E27FC236}">
                <a16:creationId xmlns:a16="http://schemas.microsoft.com/office/drawing/2014/main" id="{D68FC8F4-8EDD-4E3F-8A50-398A9D34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73475"/>
            <a:ext cx="47196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You could take Math or you could </a:t>
            </a:r>
          </a:p>
          <a:p>
            <a:r>
              <a:rPr lang="en-US" altLang="en-US" b="1" dirty="0"/>
              <a:t>instead manage with:</a:t>
            </a:r>
          </a:p>
        </p:txBody>
      </p:sp>
      <p:sp>
        <p:nvSpPr>
          <p:cNvPr id="71686" name="Text Box 31">
            <a:extLst>
              <a:ext uri="{FF2B5EF4-FFF2-40B4-BE49-F238E27FC236}">
                <a16:creationId xmlns:a16="http://schemas.microsoft.com/office/drawing/2014/main" id="{1B81C2E9-5783-4A3D-86F8-2BE8A923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648200"/>
            <a:ext cx="38940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Fib(n) = Fib(n-1) + Fib(n-2),</a:t>
            </a:r>
          </a:p>
          <a:p>
            <a:r>
              <a:rPr lang="en-US" altLang="en-US" b="1" i="1" dirty="0"/>
              <a:t>Fib(0) = 0</a:t>
            </a:r>
          </a:p>
          <a:p>
            <a:r>
              <a:rPr lang="en-US" altLang="en-US" b="1" i="1" dirty="0"/>
              <a:t>Fib(1) = 1</a:t>
            </a:r>
          </a:p>
        </p:txBody>
      </p:sp>
      <p:sp>
        <p:nvSpPr>
          <p:cNvPr id="71687" name="Text Box 32">
            <a:extLst>
              <a:ext uri="{FF2B5EF4-FFF2-40B4-BE49-F238E27FC236}">
                <a16:creationId xmlns:a16="http://schemas.microsoft.com/office/drawing/2014/main" id="{8A0B7998-06BA-49BD-8B16-5433EA909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248400"/>
            <a:ext cx="7559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b="1" dirty="0"/>
              <a:t>(The value at any given place is the sum of the two prior values.)</a:t>
            </a:r>
          </a:p>
        </p:txBody>
      </p:sp>
      <p:sp>
        <p:nvSpPr>
          <p:cNvPr id="71688" name="AutoShape 33">
            <a:extLst>
              <a:ext uri="{FF2B5EF4-FFF2-40B4-BE49-F238E27FC236}">
                <a16:creationId xmlns:a16="http://schemas.microsoft.com/office/drawing/2014/main" id="{BEF8206F-2D6E-4709-BADC-4C212E6E0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990600"/>
            <a:ext cx="2439988" cy="51054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1689" name="Text Box 34">
            <a:extLst>
              <a:ext uri="{FF2B5EF4-FFF2-40B4-BE49-F238E27FC236}">
                <a16:creationId xmlns:a16="http://schemas.microsoft.com/office/drawing/2014/main" id="{918E806E-ECF2-4C4A-B7E8-FBC516F60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143000"/>
            <a:ext cx="189507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Which one</a:t>
            </a:r>
          </a:p>
          <a:p>
            <a:r>
              <a:rPr lang="en-US" altLang="en-US" b="1" dirty="0"/>
              <a:t>would you</a:t>
            </a:r>
          </a:p>
          <a:p>
            <a:r>
              <a:rPr lang="en-US" altLang="en-US" b="1" dirty="0"/>
              <a:t>rather code</a:t>
            </a:r>
          </a:p>
          <a:p>
            <a:r>
              <a:rPr lang="en-US" altLang="en-US" b="1" dirty="0"/>
              <a:t>and debug?</a:t>
            </a:r>
          </a:p>
          <a:p>
            <a:endParaRPr lang="en-US" altLang="en-US" b="1" dirty="0"/>
          </a:p>
          <a:p>
            <a:r>
              <a:rPr lang="en-US" altLang="en-US" b="1" dirty="0"/>
              <a:t>For some</a:t>
            </a:r>
          </a:p>
          <a:p>
            <a:r>
              <a:rPr lang="en-US" altLang="en-US" b="1" dirty="0"/>
              <a:t>problems,</a:t>
            </a:r>
          </a:p>
          <a:p>
            <a:r>
              <a:rPr lang="en-US" altLang="en-US" b="1" dirty="0"/>
              <a:t>there might</a:t>
            </a:r>
          </a:p>
          <a:p>
            <a:r>
              <a:rPr lang="en-US" altLang="en-US" b="1" dirty="0"/>
              <a:t>not exist a</a:t>
            </a:r>
          </a:p>
          <a:p>
            <a:r>
              <a:rPr lang="en-US" altLang="en-US" b="1" dirty="0"/>
              <a:t>formula, and</a:t>
            </a:r>
          </a:p>
          <a:p>
            <a:r>
              <a:rPr lang="en-US" altLang="en-US" b="1" dirty="0"/>
              <a:t>recursion is</a:t>
            </a:r>
          </a:p>
          <a:p>
            <a:r>
              <a:rPr lang="en-US" altLang="en-US" b="1" dirty="0"/>
              <a:t>your only</a:t>
            </a:r>
          </a:p>
          <a:p>
            <a:r>
              <a:rPr lang="en-US" altLang="en-US" b="1" dirty="0"/>
              <a:t>option.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B0DCBBD-8969-4C9D-B85D-055C03621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Recursive Fibonacci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ACA550B6-0B8F-415B-B881-EEC68CFB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81200"/>
            <a:ext cx="38940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i="1" dirty="0"/>
              <a:t>Fib(n) = Fib(n-1) + Fib(n-2),</a:t>
            </a:r>
          </a:p>
          <a:p>
            <a:r>
              <a:rPr lang="en-US" altLang="en-US" b="1" i="1" dirty="0"/>
              <a:t>Fib(0) = 0</a:t>
            </a:r>
          </a:p>
          <a:p>
            <a:r>
              <a:rPr lang="en-US" altLang="en-US" b="1" i="1" dirty="0"/>
              <a:t>Fib(1) = 1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04344B85-C08B-426B-B6AF-C55D40F44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030288"/>
            <a:ext cx="390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We have our general rule: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649BD94B-ECC3-4F62-8452-5B646F5D6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57600"/>
            <a:ext cx="78152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We can say a few things about it:</a:t>
            </a:r>
          </a:p>
          <a:p>
            <a:endParaRPr lang="en-US" altLang="en-US" b="1" dirty="0"/>
          </a:p>
          <a:p>
            <a:r>
              <a:rPr lang="en-US" altLang="en-US" b="1" dirty="0"/>
              <a:t>	It’s defined recursively (duh).</a:t>
            </a:r>
          </a:p>
          <a:p>
            <a:r>
              <a:rPr lang="en-US" altLang="en-US" b="1" dirty="0"/>
              <a:t>	</a:t>
            </a:r>
          </a:p>
          <a:p>
            <a:r>
              <a:rPr lang="en-US" altLang="en-US" b="1" dirty="0"/>
              <a:t>	It has a terminal condition (AHA!)</a:t>
            </a:r>
          </a:p>
          <a:p>
            <a:endParaRPr lang="en-US" altLang="en-US" b="1" dirty="0"/>
          </a:p>
          <a:p>
            <a:r>
              <a:rPr lang="en-US" altLang="en-US" b="1" dirty="0"/>
              <a:t>	It can be determined and calculated (addition).</a:t>
            </a:r>
          </a:p>
        </p:txBody>
      </p:sp>
      <p:sp>
        <p:nvSpPr>
          <p:cNvPr id="72710" name="Oval 6">
            <a:extLst>
              <a:ext uri="{FF2B5EF4-FFF2-40B4-BE49-F238E27FC236}">
                <a16:creationId xmlns:a16="http://schemas.microsoft.com/office/drawing/2014/main" id="{6807EC52-5E0C-4088-B7BD-7F1111652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19600"/>
            <a:ext cx="457200" cy="457200"/>
          </a:xfrm>
          <a:prstGeom prst="ellipse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1</a:t>
            </a:r>
          </a:p>
        </p:txBody>
      </p:sp>
      <p:sp>
        <p:nvSpPr>
          <p:cNvPr id="72711" name="Oval 7">
            <a:extLst>
              <a:ext uri="{FF2B5EF4-FFF2-40B4-BE49-F238E27FC236}">
                <a16:creationId xmlns:a16="http://schemas.microsoft.com/office/drawing/2014/main" id="{629CF256-5639-42AF-B13F-9D97D61E7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81600"/>
            <a:ext cx="457200" cy="457200"/>
          </a:xfrm>
          <a:prstGeom prst="ellipse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2</a:t>
            </a:r>
          </a:p>
        </p:txBody>
      </p:sp>
      <p:sp>
        <p:nvSpPr>
          <p:cNvPr id="72712" name="Oval 8">
            <a:extLst>
              <a:ext uri="{FF2B5EF4-FFF2-40B4-BE49-F238E27FC236}">
                <a16:creationId xmlns:a16="http://schemas.microsoft.com/office/drawing/2014/main" id="{D42B72A2-BE4B-4DFD-B314-6BA45A588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867400"/>
            <a:ext cx="457200" cy="457200"/>
          </a:xfrm>
          <a:prstGeom prst="ellipse">
            <a:avLst/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3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EF8A0B8-C9DF-4B3F-B4A1-03DFC11E1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r>
              <a:rPr lang="en-US" altLang="en-US" dirty="0"/>
              <a:t>Coding Fibonacci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EC94BBF-C0F4-4E7B-B3C0-9BBF8B42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0950"/>
            <a:ext cx="7848600" cy="471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fib(num): 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73732" name="AutoShape 4">
            <a:extLst>
              <a:ext uri="{FF2B5EF4-FFF2-40B4-BE49-F238E27FC236}">
                <a16:creationId xmlns:a16="http://schemas.microsoft.com/office/drawing/2014/main" id="{1B6DB053-7845-4763-A829-377C7B74D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38400"/>
            <a:ext cx="4953000" cy="38100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What do we know to </a:t>
            </a:r>
          </a:p>
          <a:p>
            <a:pPr algn="ctr"/>
            <a:r>
              <a:rPr lang="en-US" altLang="en-US" b="1" dirty="0"/>
              <a:t>start with?  We know that</a:t>
            </a:r>
          </a:p>
          <a:p>
            <a:pPr algn="ctr"/>
            <a:r>
              <a:rPr lang="en-US" altLang="en-US" b="1" dirty="0"/>
              <a:t>we need a function that</a:t>
            </a:r>
          </a:p>
          <a:p>
            <a:pPr algn="ctr"/>
            <a:r>
              <a:rPr lang="en-US" altLang="en-US" b="1" dirty="0"/>
              <a:t>return the Fibonacci</a:t>
            </a:r>
          </a:p>
          <a:p>
            <a:pPr algn="ctr"/>
            <a:r>
              <a:rPr lang="en-US" altLang="en-US" b="1" dirty="0"/>
              <a:t>value for a number at a</a:t>
            </a:r>
          </a:p>
          <a:p>
            <a:pPr algn="ctr"/>
            <a:r>
              <a:rPr lang="en-US" altLang="en-US" b="1" dirty="0"/>
              <a:t>given position.</a:t>
            </a:r>
          </a:p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This suggests a function</a:t>
            </a:r>
          </a:p>
          <a:p>
            <a:pPr algn="ctr"/>
            <a:r>
              <a:rPr lang="en-US" altLang="en-US" b="1" dirty="0"/>
              <a:t>that gives and gets a</a:t>
            </a:r>
            <a:r>
              <a:rPr lang="tr-TR" altLang="en-US" b="1" dirty="0"/>
              <a:t> </a:t>
            </a:r>
            <a:r>
              <a:rPr lang="en-US" altLang="en-US" b="1" dirty="0"/>
              <a:t>number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7AE45BC4-1B71-4FBA-B8AA-DC43669FE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71450"/>
            <a:ext cx="7772400" cy="1143000"/>
          </a:xfrm>
        </p:spPr>
        <p:txBody>
          <a:bodyPr/>
          <a:lstStyle/>
          <a:p>
            <a:r>
              <a:rPr lang="en-US" altLang="en-US" dirty="0"/>
              <a:t>Coding Fibonacci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A40F05A-66C4-4C48-9644-3A1C22E04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8486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fib(num):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if num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    return 0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74756" name="AutoShape 4">
            <a:extLst>
              <a:ext uri="{FF2B5EF4-FFF2-40B4-BE49-F238E27FC236}">
                <a16:creationId xmlns:a16="http://schemas.microsoft.com/office/drawing/2014/main" id="{0CD3FD30-42D3-460D-85BB-C7AFBE58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33600"/>
            <a:ext cx="4953000" cy="38100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What’s the </a:t>
            </a:r>
            <a:r>
              <a:rPr lang="en-US" altLang="en-US" b="1" i="1" dirty="0"/>
              <a:t>FIRST</a:t>
            </a:r>
            <a:r>
              <a:rPr lang="en-US" altLang="en-US" b="1" dirty="0"/>
              <a:t> thing we do</a:t>
            </a:r>
          </a:p>
          <a:p>
            <a:pPr algn="ctr"/>
            <a:r>
              <a:rPr lang="en-US" altLang="en-US" b="1" dirty="0"/>
              <a:t>with a recursive function?</a:t>
            </a:r>
          </a:p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 We plan on how it will terminate!</a:t>
            </a:r>
          </a:p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We know one special case</a:t>
            </a:r>
          </a:p>
          <a:p>
            <a:pPr algn="ctr"/>
            <a:r>
              <a:rPr lang="en-US" altLang="en-US" b="1" dirty="0"/>
              <a:t>for the Fibonacci sequence:</a:t>
            </a:r>
          </a:p>
          <a:p>
            <a:pPr algn="ctr"/>
            <a:endParaRPr lang="en-US" altLang="en-US" b="1" dirty="0"/>
          </a:p>
          <a:p>
            <a:pPr algn="ctr"/>
            <a:r>
              <a:rPr lang="en-US" altLang="en-US" b="1" i="1" dirty="0"/>
              <a:t>F(0) = 0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71233A7-7C1B-4FB8-B3FB-36DC72E51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100013"/>
            <a:ext cx="7772400" cy="1143001"/>
          </a:xfrm>
        </p:spPr>
        <p:txBody>
          <a:bodyPr/>
          <a:lstStyle/>
          <a:p>
            <a:r>
              <a:rPr lang="en-US" altLang="en-US" dirty="0"/>
              <a:t>Coding Fibonacci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26FCFED-7D1E-4B78-A1FC-13FF321C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8486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fib(num):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if num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    return 0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elif num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    return 1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75780" name="AutoShape 4">
            <a:extLst>
              <a:ext uri="{FF2B5EF4-FFF2-40B4-BE49-F238E27FC236}">
                <a16:creationId xmlns:a16="http://schemas.microsoft.com/office/drawing/2014/main" id="{9789D2D6-88C0-4FB7-BA85-1BE067B61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76600"/>
            <a:ext cx="3505200" cy="23622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We also know a</a:t>
            </a:r>
          </a:p>
          <a:p>
            <a:pPr algn="ctr"/>
            <a:r>
              <a:rPr lang="en-US" altLang="en-US" b="1" dirty="0"/>
              <a:t>second special case</a:t>
            </a:r>
          </a:p>
          <a:p>
            <a:pPr algn="ctr"/>
            <a:r>
              <a:rPr lang="en-US" altLang="en-US" b="1" dirty="0"/>
              <a:t>that could terminate</a:t>
            </a:r>
          </a:p>
          <a:p>
            <a:pPr algn="ctr"/>
            <a:r>
              <a:rPr lang="en-US" altLang="en-US" b="1" dirty="0"/>
              <a:t>our recursion:</a:t>
            </a:r>
          </a:p>
          <a:p>
            <a:pPr algn="ctr"/>
            <a:endParaRPr lang="en-US" altLang="en-US" b="1" dirty="0"/>
          </a:p>
          <a:p>
            <a:pPr algn="ctr"/>
            <a:r>
              <a:rPr lang="en-US" altLang="en-US" b="1" i="1" dirty="0"/>
              <a:t>F(1) = 1.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A37944F-3F0A-45EF-9905-47F8EC943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73CD156-E7AD-4FD2-95BF-E2DCCE5F5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762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AU" altLang="en-US" i="1" dirty="0"/>
              <a:t>Convergence</a:t>
            </a:r>
            <a:r>
              <a:rPr lang="en-AU" altLang="en-US" dirty="0"/>
              <a:t>: </a:t>
            </a:r>
            <a:endParaRPr lang="en-AU" altLang="en-US" sz="3600" dirty="0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7108584F-3E7D-418A-8C9B-457613FAC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1981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2400" dirty="0"/>
              <a:t>Factorial(4)</a:t>
            </a:r>
          </a:p>
        </p:txBody>
      </p:sp>
      <p:grpSp>
        <p:nvGrpSpPr>
          <p:cNvPr id="17413" name="Group 5">
            <a:extLst>
              <a:ext uri="{FF2B5EF4-FFF2-40B4-BE49-F238E27FC236}">
                <a16:creationId xmlns:a16="http://schemas.microsoft.com/office/drawing/2014/main" id="{803562BF-6B05-46A4-A0E5-189F023B85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67000"/>
            <a:ext cx="3886200" cy="923925"/>
            <a:chOff x="768" y="1680"/>
            <a:chExt cx="2448" cy="582"/>
          </a:xfrm>
        </p:grpSpPr>
        <p:sp>
          <p:nvSpPr>
            <p:cNvPr id="11285" name="Text Box 6">
              <a:extLst>
                <a:ext uri="{FF2B5EF4-FFF2-40B4-BE49-F238E27FC236}">
                  <a16:creationId xmlns:a16="http://schemas.microsoft.com/office/drawing/2014/main" id="{B40DB10E-11BF-40DC-BF2F-1A2267606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968"/>
              <a:ext cx="124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Factorial(3)</a:t>
              </a:r>
            </a:p>
          </p:txBody>
        </p:sp>
        <p:sp>
          <p:nvSpPr>
            <p:cNvPr id="11286" name="Text Box 7">
              <a:extLst>
                <a:ext uri="{FF2B5EF4-FFF2-40B4-BE49-F238E27FC236}">
                  <a16:creationId xmlns:a16="http://schemas.microsoft.com/office/drawing/2014/main" id="{43C861A2-B0D7-4125-8FDE-E92233439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68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4</a:t>
              </a:r>
            </a:p>
          </p:txBody>
        </p:sp>
        <p:sp>
          <p:nvSpPr>
            <p:cNvPr id="11287" name="Text Box 8">
              <a:extLst>
                <a:ext uri="{FF2B5EF4-FFF2-40B4-BE49-F238E27FC236}">
                  <a16:creationId xmlns:a16="http://schemas.microsoft.com/office/drawing/2014/main" id="{BD440E39-2C75-46A9-A979-BD245560D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1288" name="Line 9">
              <a:extLst>
                <a:ext uri="{FF2B5EF4-FFF2-40B4-BE49-F238E27FC236}">
                  <a16:creationId xmlns:a16="http://schemas.microsoft.com/office/drawing/2014/main" id="{1761FA0E-E451-41C1-A1F0-98FA91F2D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6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89" name="Line 10">
              <a:extLst>
                <a:ext uri="{FF2B5EF4-FFF2-40B4-BE49-F238E27FC236}">
                  <a16:creationId xmlns:a16="http://schemas.microsoft.com/office/drawing/2014/main" id="{C208B950-7914-4BD5-9E02-67BDF5103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6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419" name="Group 11">
            <a:extLst>
              <a:ext uri="{FF2B5EF4-FFF2-40B4-BE49-F238E27FC236}">
                <a16:creationId xmlns:a16="http://schemas.microsoft.com/office/drawing/2014/main" id="{901F377D-9045-4A8F-A11C-7A5912B5DB2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581400"/>
            <a:ext cx="3886200" cy="1000125"/>
            <a:chOff x="1632" y="2256"/>
            <a:chExt cx="2448" cy="630"/>
          </a:xfrm>
        </p:grpSpPr>
        <p:sp>
          <p:nvSpPr>
            <p:cNvPr id="11280" name="Text Box 12">
              <a:extLst>
                <a:ext uri="{FF2B5EF4-FFF2-40B4-BE49-F238E27FC236}">
                  <a16:creationId xmlns:a16="http://schemas.microsoft.com/office/drawing/2014/main" id="{E1992A92-36FA-49A8-AF7F-8096456C8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124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Factorial(2)</a:t>
              </a:r>
            </a:p>
          </p:txBody>
        </p:sp>
        <p:sp>
          <p:nvSpPr>
            <p:cNvPr id="11281" name="Text Box 13">
              <a:extLst>
                <a:ext uri="{FF2B5EF4-FFF2-40B4-BE49-F238E27FC236}">
                  <a16:creationId xmlns:a16="http://schemas.microsoft.com/office/drawing/2014/main" id="{2F15A72E-9581-49E5-BD1C-4FA64840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592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3</a:t>
              </a:r>
            </a:p>
          </p:txBody>
        </p:sp>
        <p:sp>
          <p:nvSpPr>
            <p:cNvPr id="11282" name="Text Box 14">
              <a:extLst>
                <a:ext uri="{FF2B5EF4-FFF2-40B4-BE49-F238E27FC236}">
                  <a16:creationId xmlns:a16="http://schemas.microsoft.com/office/drawing/2014/main" id="{9FF3209A-1B9E-49F1-BE52-055FC8E8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9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1283" name="Line 15">
              <a:extLst>
                <a:ext uri="{FF2B5EF4-FFF2-40B4-BE49-F238E27FC236}">
                  <a16:creationId xmlns:a16="http://schemas.microsoft.com/office/drawing/2014/main" id="{F6648A07-E051-4880-BB5B-7FA1D356D0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256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84" name="Line 16">
              <a:extLst>
                <a:ext uri="{FF2B5EF4-FFF2-40B4-BE49-F238E27FC236}">
                  <a16:creationId xmlns:a16="http://schemas.microsoft.com/office/drawing/2014/main" id="{DBFDF465-7819-4385-9CA9-67FF0C404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425" name="Group 17">
            <a:extLst>
              <a:ext uri="{FF2B5EF4-FFF2-40B4-BE49-F238E27FC236}">
                <a16:creationId xmlns:a16="http://schemas.microsoft.com/office/drawing/2014/main" id="{2D75443B-FAB0-4314-B428-A706E5154C3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572000"/>
            <a:ext cx="3886200" cy="1000125"/>
            <a:chOff x="2496" y="2880"/>
            <a:chExt cx="2448" cy="630"/>
          </a:xfrm>
        </p:grpSpPr>
        <p:sp>
          <p:nvSpPr>
            <p:cNvPr id="11275" name="Text Box 18">
              <a:extLst>
                <a:ext uri="{FF2B5EF4-FFF2-40B4-BE49-F238E27FC236}">
                  <a16:creationId xmlns:a16="http://schemas.microsoft.com/office/drawing/2014/main" id="{7D9684E6-0927-4174-B9B4-2354CB3C3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216"/>
              <a:ext cx="124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Factorial(1)</a:t>
              </a:r>
            </a:p>
          </p:txBody>
        </p:sp>
        <p:sp>
          <p:nvSpPr>
            <p:cNvPr id="11276" name="Text Box 19">
              <a:extLst>
                <a:ext uri="{FF2B5EF4-FFF2-40B4-BE49-F238E27FC236}">
                  <a16:creationId xmlns:a16="http://schemas.microsoft.com/office/drawing/2014/main" id="{B449AB58-6E37-4EA6-AB53-EB283078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216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2</a:t>
              </a:r>
            </a:p>
          </p:txBody>
        </p:sp>
        <p:sp>
          <p:nvSpPr>
            <p:cNvPr id="11277" name="Text Box 20">
              <a:extLst>
                <a:ext uri="{FF2B5EF4-FFF2-40B4-BE49-F238E27FC236}">
                  <a16:creationId xmlns:a16="http://schemas.microsoft.com/office/drawing/2014/main" id="{A378487D-83AE-4177-A717-2FC3601EF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216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>
                  <a:sym typeface="Symbol" panose="05050102010706020507" pitchFamily="18" charset="2"/>
                </a:rPr>
                <a:t></a:t>
              </a:r>
            </a:p>
          </p:txBody>
        </p:sp>
        <p:sp>
          <p:nvSpPr>
            <p:cNvPr id="11278" name="Line 21">
              <a:extLst>
                <a:ext uri="{FF2B5EF4-FFF2-40B4-BE49-F238E27FC236}">
                  <a16:creationId xmlns:a16="http://schemas.microsoft.com/office/drawing/2014/main" id="{EB969FA4-ED6B-47C0-9EBD-9BD2B4A46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8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279" name="Line 22">
              <a:extLst>
                <a:ext uri="{FF2B5EF4-FFF2-40B4-BE49-F238E27FC236}">
                  <a16:creationId xmlns:a16="http://schemas.microsoft.com/office/drawing/2014/main" id="{10DAC74B-7357-470A-B9AA-00AB4677E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880"/>
              <a:ext cx="432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7431" name="Group 23">
            <a:extLst>
              <a:ext uri="{FF2B5EF4-FFF2-40B4-BE49-F238E27FC236}">
                <a16:creationId xmlns:a16="http://schemas.microsoft.com/office/drawing/2014/main" id="{3AFA29AF-06CC-4A47-B948-B3DE06716ECA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562600"/>
            <a:ext cx="838200" cy="1000125"/>
            <a:chOff x="4080" y="3504"/>
            <a:chExt cx="528" cy="630"/>
          </a:xfrm>
        </p:grpSpPr>
        <p:sp>
          <p:nvSpPr>
            <p:cNvPr id="11273" name="Text Box 24">
              <a:extLst>
                <a:ext uri="{FF2B5EF4-FFF2-40B4-BE49-F238E27FC236}">
                  <a16:creationId xmlns:a16="http://schemas.microsoft.com/office/drawing/2014/main" id="{97EBC1AA-E0B7-409A-8956-AB756DB03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840"/>
              <a:ext cx="52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2400" dirty="0"/>
                <a:t>1</a:t>
              </a:r>
            </a:p>
          </p:txBody>
        </p:sp>
        <p:sp>
          <p:nvSpPr>
            <p:cNvPr id="11274" name="Line 25">
              <a:extLst>
                <a:ext uri="{FF2B5EF4-FFF2-40B4-BE49-F238E27FC236}">
                  <a16:creationId xmlns:a16="http://schemas.microsoft.com/office/drawing/2014/main" id="{FA8F67A3-62EE-4A49-85D4-E7D8B3A85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50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6EC0AFB-4C9E-4279-9C00-2151BBAB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Coding Fibonacci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E619DB7-6DDF-4AF9-A588-9367B2CF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848600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fib(num):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if num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    return 0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elif num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else: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	    return fib(num-1) + fib(num-2)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76804" name="AutoShape 4">
            <a:extLst>
              <a:ext uri="{FF2B5EF4-FFF2-40B4-BE49-F238E27FC236}">
                <a16:creationId xmlns:a16="http://schemas.microsoft.com/office/drawing/2014/main" id="{2503AEFA-C689-4E53-B51A-651C6648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89363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The last part of our</a:t>
            </a:r>
          </a:p>
          <a:p>
            <a:pPr algn="ctr"/>
            <a:r>
              <a:rPr lang="en-US" altLang="en-US" b="1" dirty="0"/>
              <a:t>formula is merely:</a:t>
            </a:r>
          </a:p>
          <a:p>
            <a:pPr algn="ctr"/>
            <a:endParaRPr lang="en-US" altLang="en-US" b="1" dirty="0"/>
          </a:p>
          <a:p>
            <a:pPr algn="ctr"/>
            <a:r>
              <a:rPr lang="en-US" altLang="en-US" b="1" i="1" dirty="0"/>
              <a:t>F(n) = F(n-1) + F(n-2)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2D27B4A6-C207-4F86-B7C7-4AC6A8D4B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01725"/>
          </a:xfrm>
        </p:spPr>
        <p:txBody>
          <a:bodyPr/>
          <a:lstStyle/>
          <a:p>
            <a:r>
              <a:rPr lang="en-US" altLang="en-US" dirty="0"/>
              <a:t>Recursion Review</a:t>
            </a:r>
          </a:p>
        </p:txBody>
      </p:sp>
      <p:sp>
        <p:nvSpPr>
          <p:cNvPr id="326659" name="Text Box 3">
            <a:extLst>
              <a:ext uri="{FF2B5EF4-FFF2-40B4-BE49-F238E27FC236}">
                <a16:creationId xmlns:a16="http://schemas.microsoft.com/office/drawing/2014/main" id="{46ADE074-B20B-4E25-814C-22F382A0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96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4075" indent="-4603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4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57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b="1" dirty="0">
                <a:latin typeface="Arial" panose="020B0604020202020204" pitchFamily="34" charset="0"/>
              </a:rPr>
              <a:t>So far, we’ve seen that for recursive behavior:</a:t>
            </a:r>
          </a:p>
          <a:p>
            <a:pPr>
              <a:defRPr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b="1" dirty="0">
                <a:latin typeface="Arial" panose="020B0604020202020204" pitchFamily="34" charset="0"/>
              </a:rPr>
              <a:t>1)  Recursion exists in all of nature.</a:t>
            </a:r>
          </a:p>
          <a:p>
            <a:pPr>
              <a:defRPr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b="1" dirty="0">
                <a:latin typeface="Arial" panose="020B0604020202020204" pitchFamily="34" charset="0"/>
              </a:rPr>
              <a:t>2)  It’s </a:t>
            </a:r>
            <a:r>
              <a:rPr lang="en-US" alt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easier</a:t>
            </a:r>
            <a:r>
              <a:rPr lang="en-US" altLang="en-US" b="1" dirty="0">
                <a:latin typeface="Arial" panose="020B0604020202020204" pitchFamily="34" charset="0"/>
              </a:rPr>
              <a:t> than memorizing a formula.  Not every problem has a formula, but every problem can be expressed as a series of small, repeated steps.</a:t>
            </a:r>
          </a:p>
          <a:p>
            <a:pPr>
              <a:defRPr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b="1" dirty="0">
                <a:latin typeface="Arial" panose="020B0604020202020204" pitchFamily="34" charset="0"/>
              </a:rPr>
              <a:t>3)  Each step in a recursive process should be small, calculable, etc.</a:t>
            </a:r>
          </a:p>
          <a:p>
            <a:pPr>
              <a:defRPr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1">
              <a:defRPr/>
            </a:pPr>
            <a:r>
              <a:rPr lang="en-US" altLang="en-US" b="1" dirty="0">
                <a:latin typeface="Arial" panose="020B0604020202020204" pitchFamily="34" charset="0"/>
              </a:rPr>
              <a:t>4)  You absolutely need a terminating condition.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E60742C6-CB7D-48DD-8015-3F250C8C7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sz="4000" dirty="0"/>
              <a:t>Honesty in Computer Science</a:t>
            </a:r>
            <a:endParaRPr lang="en-US" altLang="en-US" dirty="0"/>
          </a:p>
        </p:txBody>
      </p:sp>
      <p:sp>
        <p:nvSpPr>
          <p:cNvPr id="327683" name="Text Box 3">
            <a:extLst>
              <a:ext uri="{FF2B5EF4-FFF2-40B4-BE49-F238E27FC236}">
                <a16:creationId xmlns:a16="http://schemas.microsoft.com/office/drawing/2014/main" id="{8A5ACB67-A860-4E18-90EE-C48757456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960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1313" indent="-3413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>
                <a:latin typeface="Arial" panose="020B0604020202020204" pitchFamily="34" charset="0"/>
              </a:rPr>
              <a:t>1. To make life easy the typical examples given for recursion are factorial and the Fibonacci numbers.</a:t>
            </a:r>
          </a:p>
          <a:p>
            <a:endParaRPr lang="en-US" altLang="en-US" b="1" dirty="0">
              <a:latin typeface="Arial" panose="020B0604020202020204" pitchFamily="34" charset="0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2. Truth is the Fibonacci is a horror when calculated using “normal” recursion and there’s not really any big advantage for factorial.</a:t>
            </a:r>
          </a:p>
          <a:p>
            <a:endParaRPr lang="en-US" altLang="en-US" b="1" dirty="0">
              <a:latin typeface="Arial" panose="020B0604020202020204" pitchFamily="34" charset="0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3. So why all the fuss about recursion?</a:t>
            </a:r>
          </a:p>
          <a:p>
            <a:endParaRPr lang="en-US" altLang="en-US" b="1" dirty="0">
              <a:latin typeface="Arial" panose="020B0604020202020204" pitchFamily="34" charset="0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4. Recursion is absolutely great when used to write algorithms for recursively defined data structures like binary trees. Much easier than iteration!</a:t>
            </a:r>
          </a:p>
          <a:p>
            <a:endParaRPr lang="en-US" altLang="en-US" b="1" dirty="0">
              <a:latin typeface="Arial" panose="020B0604020202020204" pitchFamily="34" charset="0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5. Recursion is excellent for any divide &amp; conquer algorithm like...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2E8ECD27-9C6A-474D-9BE6-7A71FC6F0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US" dirty="0"/>
              <a:t>One More Example</a:t>
            </a: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D379618A-0EB0-4C04-A8B6-DE147A059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97000"/>
            <a:ext cx="8229600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Suppose we wanted to create a function that solve:</a:t>
            </a:r>
          </a:p>
          <a:p>
            <a:endParaRPr lang="en-US" altLang="en-US" b="1" dirty="0"/>
          </a:p>
          <a:p>
            <a:r>
              <a:rPr lang="en-US" altLang="en-US" b="1" dirty="0"/>
              <a:t>		Pow(x, y) = x</a:t>
            </a:r>
            <a:r>
              <a:rPr lang="en-US" altLang="en-US" b="1" baseline="30000" dirty="0"/>
              <a:t>y</a:t>
            </a:r>
          </a:p>
          <a:p>
            <a:endParaRPr lang="en-US" altLang="en-US" b="1" baseline="30000" dirty="0"/>
          </a:p>
          <a:p>
            <a:endParaRPr lang="en-US" altLang="en-US" b="1" dirty="0"/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F5A8379F-42A6-4C50-807E-F23CD9A71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163888"/>
            <a:ext cx="83216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In other words, the function returned the value of one number raised to the power of another:</a:t>
            </a:r>
          </a:p>
          <a:p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>
                <a:latin typeface="Courier New" panose="02070309020205020404" pitchFamily="49" charset="0"/>
              </a:rPr>
              <a:t>   def pow(value, exponent)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612FF73F-B5DC-4699-AAA1-AD36AF3B4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Planning the function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F560C580-8849-49E7-AA3E-1B28294A4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9446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tr-TR" altLang="en-US" b="1" dirty="0"/>
          </a:p>
        </p:txBody>
      </p:sp>
      <p:sp>
        <p:nvSpPr>
          <p:cNvPr id="145412" name="Text Box 4">
            <a:extLst>
              <a:ext uri="{FF2B5EF4-FFF2-40B4-BE49-F238E27FC236}">
                <a16:creationId xmlns:a16="http://schemas.microsoft.com/office/drawing/2014/main" id="{FF7265B1-57D2-4E6E-8BFC-F452EEC84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229600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Unlike the Fibonacci example, our mathematical formula is not the complete answer.</a:t>
            </a:r>
          </a:p>
          <a:p>
            <a:endParaRPr lang="en-US" altLang="en-US" b="1" dirty="0"/>
          </a:p>
          <a:p>
            <a:r>
              <a:rPr lang="en-US" altLang="en-US" b="1" dirty="0"/>
              <a:t>		Pow(x, y) = x</a:t>
            </a:r>
            <a:r>
              <a:rPr lang="en-US" altLang="en-US" b="1" baseline="30000" dirty="0"/>
              <a:t>y</a:t>
            </a:r>
          </a:p>
          <a:p>
            <a:endParaRPr lang="en-US" altLang="en-US" b="1" baseline="30000" dirty="0"/>
          </a:p>
          <a:p>
            <a:r>
              <a:rPr lang="en-US" altLang="en-US" b="1" dirty="0"/>
              <a:t>We’re missing some termination conditions.</a:t>
            </a:r>
          </a:p>
          <a:p>
            <a:endParaRPr lang="en-US" altLang="en-US" b="1" dirty="0"/>
          </a:p>
          <a:p>
            <a:r>
              <a:rPr lang="en-US" altLang="en-US" b="1" dirty="0"/>
              <a:t>But we know:</a:t>
            </a:r>
          </a:p>
        </p:txBody>
      </p:sp>
      <p:sp>
        <p:nvSpPr>
          <p:cNvPr id="145413" name="Text Box 5">
            <a:extLst>
              <a:ext uri="{FF2B5EF4-FFF2-40B4-BE49-F238E27FC236}">
                <a16:creationId xmlns:a16="http://schemas.microsoft.com/office/drawing/2014/main" id="{2235890D-59BD-4F3E-B0AB-9B8665760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91000"/>
            <a:ext cx="9236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x</a:t>
            </a:r>
            <a:r>
              <a:rPr lang="en-US" altLang="en-US" b="1" baseline="30000" dirty="0"/>
              <a:t>1</a:t>
            </a:r>
            <a:r>
              <a:rPr lang="en-US" altLang="en-US" b="1" dirty="0"/>
              <a:t> = x</a:t>
            </a:r>
          </a:p>
          <a:p>
            <a:endParaRPr lang="en-US" altLang="en-US" b="1" dirty="0"/>
          </a:p>
          <a:p>
            <a:r>
              <a:rPr lang="en-US" altLang="en-US" b="1" dirty="0"/>
              <a:t>x</a:t>
            </a:r>
            <a:r>
              <a:rPr lang="en-US" altLang="en-US" b="1" baseline="30000" dirty="0"/>
              <a:t>0</a:t>
            </a:r>
            <a:r>
              <a:rPr lang="en-US" altLang="en-US" b="1" dirty="0"/>
              <a:t> = 1</a:t>
            </a:r>
          </a:p>
        </p:txBody>
      </p:sp>
      <p:sp>
        <p:nvSpPr>
          <p:cNvPr id="145414" name="Text Box 6">
            <a:extLst>
              <a:ext uri="{FF2B5EF4-FFF2-40B4-BE49-F238E27FC236}">
                <a16:creationId xmlns:a16="http://schemas.microsoft.com/office/drawing/2014/main" id="{B5E223FE-7AEC-44CB-A0E0-65B557D7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5830888"/>
            <a:ext cx="772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So we could use these as our terminating condition.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FB3F8D98-13AF-4EF3-9236-62B807053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Attempt #1</a:t>
            </a:r>
          </a:p>
        </p:txBody>
      </p:sp>
      <p:sp>
        <p:nvSpPr>
          <p:cNvPr id="146435" name="Text Box 3">
            <a:extLst>
              <a:ext uri="{FF2B5EF4-FFF2-40B4-BE49-F238E27FC236}">
                <a16:creationId xmlns:a16="http://schemas.microsoft.com/office/drawing/2014/main" id="{B5A02C25-1498-4A23-AF6F-BD96882E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403187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pow(value,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return 1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46436" name="AutoShape 4">
            <a:extLst>
              <a:ext uri="{FF2B5EF4-FFF2-40B4-BE49-F238E27FC236}">
                <a16:creationId xmlns:a16="http://schemas.microsoft.com/office/drawing/2014/main" id="{0643E725-F5E1-4A0F-9345-10CB5031D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819400"/>
            <a:ext cx="5105400" cy="18288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Always, always start with</a:t>
            </a:r>
          </a:p>
          <a:p>
            <a:pPr algn="ctr"/>
            <a:r>
              <a:rPr lang="en-US" altLang="en-US" b="1" dirty="0"/>
              <a:t>some sort of terminating </a:t>
            </a:r>
          </a:p>
          <a:p>
            <a:pPr algn="ctr"/>
            <a:r>
              <a:rPr lang="en-US" altLang="en-US" b="1" dirty="0"/>
              <a:t>condition.  We know any number</a:t>
            </a:r>
          </a:p>
          <a:p>
            <a:pPr algn="ctr"/>
            <a:r>
              <a:rPr lang="en-US" altLang="en-US" b="1" dirty="0"/>
              <a:t>raised to the zero power is one.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73E8E780-6540-4753-BC89-57E4A555A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Attempt #1</a:t>
            </a:r>
          </a:p>
        </p:txBody>
      </p:sp>
      <p:sp>
        <p:nvSpPr>
          <p:cNvPr id="147459" name="Text Box 3">
            <a:extLst>
              <a:ext uri="{FF2B5EF4-FFF2-40B4-BE49-F238E27FC236}">
                <a16:creationId xmlns:a16="http://schemas.microsoft.com/office/drawing/2014/main" id="{61EF75F6-7015-46C6-B7B6-4F2B89629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69557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pow(value,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return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else: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exponent = exponent - 1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 return value * pow (value, exponent)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</a:p>
        </p:txBody>
      </p:sp>
      <p:sp>
        <p:nvSpPr>
          <p:cNvPr id="147460" name="AutoShape 4">
            <a:extLst>
              <a:ext uri="{FF2B5EF4-FFF2-40B4-BE49-F238E27FC236}">
                <a16:creationId xmlns:a16="http://schemas.microsoft.com/office/drawing/2014/main" id="{68DD990C-98E0-4193-BC2C-697CE6B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7248"/>
            <a:ext cx="5105400" cy="1668016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... and any number raised to the</a:t>
            </a:r>
          </a:p>
          <a:p>
            <a:pPr algn="ctr"/>
            <a:r>
              <a:rPr lang="en-US" altLang="en-US" b="1" dirty="0"/>
              <a:t>power of one is itself. </a:t>
            </a:r>
          </a:p>
          <a:p>
            <a:pPr algn="ctr"/>
            <a:r>
              <a:rPr lang="en-US" altLang="en-US" b="1" dirty="0"/>
              <a:t>And rest is the recursive step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7875BA08-9807-4C7A-80C1-25849538D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5943600" cy="2362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3EE57443-0236-4F02-91F3-D213C1877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940675" cy="1143001"/>
          </a:xfrm>
        </p:spPr>
        <p:txBody>
          <a:bodyPr/>
          <a:lstStyle/>
          <a:p>
            <a:r>
              <a:rPr lang="en-US" altLang="en-US" sz="4000" dirty="0"/>
              <a:t>“Do I Have to Use Recursion?”</a:t>
            </a:r>
            <a:endParaRPr lang="en-US" altLang="en-US" dirty="0"/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1739D5C1-44A2-4366-A93E-B9642160C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35063"/>
            <a:ext cx="5018088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latin typeface="Courier New" panose="02070309020205020404" pitchFamily="49" charset="0"/>
              </a:rPr>
              <a:t>def pow(value, exponent):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     return 1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     return value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else: 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     exponent = exponent - 1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     return value * pow (value, exponent)</a:t>
            </a:r>
          </a:p>
          <a:p>
            <a:r>
              <a:rPr lang="en-US" altLang="en-US" sz="1400" b="1" dirty="0">
                <a:latin typeface="Courier New" panose="02070309020205020404" pitchFamily="49" charset="0"/>
              </a:rPr>
              <a:t>   </a:t>
            </a:r>
          </a:p>
          <a:p>
            <a:endParaRPr lang="en-US" altLang="en-US" sz="1400" b="1" dirty="0">
              <a:latin typeface="Courier New" panose="02070309020205020404" pitchFamily="49" charset="0"/>
            </a:endParaRPr>
          </a:p>
        </p:txBody>
      </p:sp>
      <p:sp>
        <p:nvSpPr>
          <p:cNvPr id="153605" name="Text Box 5">
            <a:extLst>
              <a:ext uri="{FF2B5EF4-FFF2-40B4-BE49-F238E27FC236}">
                <a16:creationId xmlns:a16="http://schemas.microsoft.com/office/drawing/2014/main" id="{9C4C442A-69A4-4853-818B-107F2E33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10000"/>
            <a:ext cx="7788275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How many would have preferred to do this with a “for loop” structure or some other iterative solution?</a:t>
            </a:r>
          </a:p>
          <a:p>
            <a:endParaRPr lang="en-US" altLang="en-US" b="1" dirty="0"/>
          </a:p>
          <a:p>
            <a:r>
              <a:rPr lang="en-US" altLang="en-US" b="1" dirty="0"/>
              <a:t>How many think we can make our recursive function even faster than iteration?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963FD7DE-54B6-4144-B1D3-6565D6281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Nota Bene</a:t>
            </a:r>
          </a:p>
        </p:txBody>
      </p:sp>
      <p:sp>
        <p:nvSpPr>
          <p:cNvPr id="154627" name="Text Box 3">
            <a:extLst>
              <a:ext uri="{FF2B5EF4-FFF2-40B4-BE49-F238E27FC236}">
                <a16:creationId xmlns:a16="http://schemas.microsoft.com/office/drawing/2014/main" id="{01FC2326-2530-46DA-99A3-5F0DACC54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8229600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Our power function works through brute force recursion.</a:t>
            </a:r>
          </a:p>
          <a:p>
            <a:endParaRPr lang="en-US" altLang="en-US" b="1" dirty="0"/>
          </a:p>
          <a:p>
            <a:r>
              <a:rPr lang="en-US" altLang="en-US" b="1" dirty="0"/>
              <a:t>	2</a:t>
            </a:r>
            <a:r>
              <a:rPr lang="en-US" altLang="en-US" b="1" baseline="30000" dirty="0"/>
              <a:t>8</a:t>
            </a:r>
            <a:r>
              <a:rPr lang="en-US" altLang="en-US" b="1" dirty="0"/>
              <a:t> = 2 * 2 * 2 * 2 * 2 * 2 * 2 * 2</a:t>
            </a:r>
          </a:p>
          <a:p>
            <a:endParaRPr lang="en-US" altLang="en-US" b="1" dirty="0"/>
          </a:p>
          <a:p>
            <a:r>
              <a:rPr lang="en-US" altLang="en-US" b="1" dirty="0"/>
              <a:t>But we can rewrite this brute force solution into two equal halves:</a:t>
            </a:r>
          </a:p>
          <a:p>
            <a:endParaRPr lang="en-US" altLang="en-US" b="1" dirty="0"/>
          </a:p>
          <a:p>
            <a:r>
              <a:rPr lang="en-US" altLang="en-US" b="1" dirty="0"/>
              <a:t>		2</a:t>
            </a:r>
            <a:r>
              <a:rPr lang="en-US" altLang="en-US" b="1" baseline="30000" dirty="0"/>
              <a:t>8</a:t>
            </a:r>
            <a:r>
              <a:rPr lang="en-US" altLang="en-US" b="1" dirty="0"/>
              <a:t> = 2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 * 2</a:t>
            </a:r>
            <a:r>
              <a:rPr lang="en-US" altLang="en-US" b="1" baseline="30000" dirty="0"/>
              <a:t>4</a:t>
            </a:r>
            <a:endParaRPr lang="en-US" altLang="en-US" b="1" dirty="0"/>
          </a:p>
          <a:p>
            <a:r>
              <a:rPr lang="en-US" altLang="en-US" b="1" dirty="0"/>
              <a:t>and</a:t>
            </a:r>
          </a:p>
          <a:p>
            <a:r>
              <a:rPr lang="en-US" altLang="en-US" b="1" dirty="0"/>
              <a:t>		2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 = 2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* 2</a:t>
            </a:r>
            <a:r>
              <a:rPr lang="en-US" altLang="en-US" b="1" baseline="30000" dirty="0"/>
              <a:t>2</a:t>
            </a:r>
            <a:endParaRPr lang="en-US" altLang="en-US" b="1" dirty="0"/>
          </a:p>
          <a:p>
            <a:r>
              <a:rPr lang="en-US" altLang="en-US" b="1" dirty="0"/>
              <a:t>and</a:t>
            </a:r>
          </a:p>
          <a:p>
            <a:r>
              <a:rPr lang="en-US" altLang="en-US" b="1" dirty="0"/>
              <a:t>		2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= 2</a:t>
            </a:r>
            <a:r>
              <a:rPr lang="en-US" altLang="en-US" b="1" baseline="30000" dirty="0"/>
              <a:t>1</a:t>
            </a:r>
            <a:r>
              <a:rPr lang="en-US" altLang="en-US" b="1" dirty="0"/>
              <a:t> * 2</a:t>
            </a:r>
            <a:r>
              <a:rPr lang="en-US" altLang="en-US" b="1" baseline="30000" dirty="0"/>
              <a:t>1</a:t>
            </a:r>
            <a:endParaRPr lang="en-US" altLang="en-US" b="1" dirty="0"/>
          </a:p>
          <a:p>
            <a:r>
              <a:rPr lang="en-US" altLang="en-US" b="1" dirty="0"/>
              <a:t>and</a:t>
            </a:r>
          </a:p>
          <a:p>
            <a:r>
              <a:rPr lang="en-US" altLang="en-US" b="1" dirty="0"/>
              <a:t>		anything to the power 1 is itself!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4AEAB833-6386-4A04-8DD9-9E037F06B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en-US" dirty="0"/>
              <a:t>And here's the cool part...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0B4E9D35-95CD-4CD9-AA2D-A836422C2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 b="1" dirty="0"/>
              <a:t>2</a:t>
            </a:r>
            <a:r>
              <a:rPr lang="en-US" altLang="en-US" b="1" baseline="30000" dirty="0"/>
              <a:t>8</a:t>
            </a:r>
            <a:r>
              <a:rPr lang="en-US" altLang="en-US" b="1" dirty="0"/>
              <a:t> = 2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 * 2</a:t>
            </a:r>
            <a:r>
              <a:rPr lang="en-US" altLang="en-US" b="1" baseline="30000" dirty="0"/>
              <a:t>4</a:t>
            </a:r>
          </a:p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endParaRPr lang="en-US" altLang="en-US" b="1" dirty="0"/>
          </a:p>
          <a:p>
            <a:pPr algn="ctr">
              <a:buFontTx/>
              <a:buNone/>
            </a:pPr>
            <a:r>
              <a:rPr lang="en-US" altLang="en-US" b="1" dirty="0"/>
              <a:t>Since these are the same, we don't have to calculate them both!</a:t>
            </a:r>
          </a:p>
        </p:txBody>
      </p:sp>
      <p:sp>
        <p:nvSpPr>
          <p:cNvPr id="155652" name="Oval 4">
            <a:extLst>
              <a:ext uri="{FF2B5EF4-FFF2-40B4-BE49-F238E27FC236}">
                <a16:creationId xmlns:a16="http://schemas.microsoft.com/office/drawing/2014/main" id="{530312DD-19F7-4EC2-94D3-2D3C8C68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027238"/>
            <a:ext cx="431800" cy="393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5653" name="Oval 5">
            <a:extLst>
              <a:ext uri="{FF2B5EF4-FFF2-40B4-BE49-F238E27FC236}">
                <a16:creationId xmlns:a16="http://schemas.microsoft.com/office/drawing/2014/main" id="{6F2B75CC-19AE-4F5B-91AB-9F7E8297C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027238"/>
            <a:ext cx="431800" cy="3937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5654" name="Line 6">
            <a:extLst>
              <a:ext uri="{FF2B5EF4-FFF2-40B4-BE49-F238E27FC236}">
                <a16:creationId xmlns:a16="http://schemas.microsoft.com/office/drawing/2014/main" id="{46A7807D-A0BB-4C9B-9F02-DD7F096E8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52975" y="2463800"/>
            <a:ext cx="317500" cy="1685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5655" name="Line 7">
            <a:extLst>
              <a:ext uri="{FF2B5EF4-FFF2-40B4-BE49-F238E27FC236}">
                <a16:creationId xmlns:a16="http://schemas.microsoft.com/office/drawing/2014/main" id="{A8442386-56C9-4A0F-851E-445638775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0475" y="2463800"/>
            <a:ext cx="365125" cy="16859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01E3BAD-0F44-4000-B018-0BD214F75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Factorial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74AAB8BD-8182-4A90-9502-4D358DA0F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80010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dirty="0"/>
              <a:t>The Factorial function can be defined recursively as follows: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AU" altLang="en-US" dirty="0"/>
              <a:t>Factorial(0) = 1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AU" altLang="en-US" dirty="0"/>
              <a:t>Factorial(1) = 1</a:t>
            </a:r>
          </a:p>
          <a:p>
            <a:pPr lvl="1">
              <a:spcBef>
                <a:spcPct val="50000"/>
              </a:spcBef>
              <a:buFontTx/>
              <a:buNone/>
            </a:pPr>
            <a:r>
              <a:rPr lang="en-AU" altLang="en-US" dirty="0"/>
              <a:t>Factorial(</a:t>
            </a:r>
            <a:r>
              <a:rPr lang="en-AU" altLang="en-US" i="1" dirty="0"/>
              <a:t>n</a:t>
            </a:r>
            <a:r>
              <a:rPr lang="en-AU" altLang="en-US" dirty="0"/>
              <a:t>) = </a:t>
            </a:r>
            <a:r>
              <a:rPr lang="en-AU" altLang="en-US" i="1" dirty="0"/>
              <a:t>n</a:t>
            </a:r>
            <a:r>
              <a:rPr lang="en-AU" altLang="en-US" dirty="0"/>
              <a:t> </a:t>
            </a:r>
            <a:r>
              <a:rPr lang="en-AU" altLang="en-US" dirty="0">
                <a:sym typeface="Symbol" panose="05050102010706020507" pitchFamily="18" charset="2"/>
              </a:rPr>
              <a:t> </a:t>
            </a:r>
            <a:r>
              <a:rPr lang="en-AU" altLang="en-US" dirty="0"/>
              <a:t>Factorial(</a:t>
            </a:r>
            <a:r>
              <a:rPr lang="en-AU" altLang="en-US" i="1" dirty="0"/>
              <a:t>n</a:t>
            </a:r>
            <a:r>
              <a:rPr lang="en-AU" altLang="en-US" dirty="0"/>
              <a:t> - 1)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C1827588-8808-48D3-99E4-8FD07FD94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US" dirty="0"/>
              <a:t>AHA!</a:t>
            </a:r>
          </a:p>
        </p:txBody>
      </p:sp>
      <p:sp>
        <p:nvSpPr>
          <p:cNvPr id="156675" name="Text Box 4">
            <a:extLst>
              <a:ext uri="{FF2B5EF4-FFF2-40B4-BE49-F238E27FC236}">
                <a16:creationId xmlns:a16="http://schemas.microsoft.com/office/drawing/2014/main" id="{85CC92BD-EA59-4770-BC6D-B0543041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So the trick is knowing that 2</a:t>
            </a:r>
            <a:r>
              <a:rPr lang="en-US" altLang="en-US" b="1" baseline="30000" dirty="0"/>
              <a:t>8</a:t>
            </a:r>
            <a:r>
              <a:rPr lang="en-US" altLang="en-US" b="1" dirty="0"/>
              <a:t> can be solved by dividing the problem in half and using the result twice!</a:t>
            </a:r>
          </a:p>
        </p:txBody>
      </p:sp>
      <p:sp>
        <p:nvSpPr>
          <p:cNvPr id="156676" name="Oval 7">
            <a:extLst>
              <a:ext uri="{FF2B5EF4-FFF2-40B4-BE49-F238E27FC236}">
                <a16:creationId xmlns:a16="http://schemas.microsoft.com/office/drawing/2014/main" id="{0066F635-0DA7-47CB-BBCF-9AF6334B1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386013"/>
            <a:ext cx="228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6677" name="Text Box 11">
            <a:extLst>
              <a:ext uri="{FF2B5EF4-FFF2-40B4-BE49-F238E27FC236}">
                <a16:creationId xmlns:a16="http://schemas.microsoft.com/office/drawing/2014/main" id="{B2A38723-B099-4D30-8EEB-FBD289A0B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12863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So only THREE multiplication operations have to take place:</a:t>
            </a:r>
          </a:p>
        </p:txBody>
      </p:sp>
      <p:sp>
        <p:nvSpPr>
          <p:cNvPr id="156678" name="Text Box 12">
            <a:extLst>
              <a:ext uri="{FF2B5EF4-FFF2-40B4-BE49-F238E27FC236}">
                <a16:creationId xmlns:a16="http://schemas.microsoft.com/office/drawing/2014/main" id="{41708EA3-FF02-4FD1-9D99-5FDEEC72C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2368550"/>
            <a:ext cx="16652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2</a:t>
            </a:r>
            <a:r>
              <a:rPr lang="en-US" altLang="en-US" b="1" baseline="30000" dirty="0"/>
              <a:t>8</a:t>
            </a:r>
            <a:r>
              <a:rPr lang="en-US" altLang="en-US" b="1" dirty="0"/>
              <a:t> = 2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 * 2</a:t>
            </a:r>
            <a:r>
              <a:rPr lang="en-US" altLang="en-US" b="1" baseline="30000" dirty="0"/>
              <a:t>4</a:t>
            </a:r>
            <a:endParaRPr lang="en-US" altLang="en-US" b="1" dirty="0"/>
          </a:p>
          <a:p>
            <a:r>
              <a:rPr lang="en-US" altLang="en-US" b="1" dirty="0"/>
              <a:t>2</a:t>
            </a:r>
            <a:r>
              <a:rPr lang="en-US" altLang="en-US" b="1" baseline="30000" dirty="0"/>
              <a:t>4</a:t>
            </a:r>
            <a:r>
              <a:rPr lang="en-US" altLang="en-US" b="1" dirty="0"/>
              <a:t> = 2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* 2</a:t>
            </a:r>
            <a:r>
              <a:rPr lang="en-US" altLang="en-US" b="1" baseline="30000" dirty="0"/>
              <a:t>2</a:t>
            </a:r>
            <a:endParaRPr lang="en-US" altLang="en-US" b="1" dirty="0"/>
          </a:p>
          <a:p>
            <a:r>
              <a:rPr lang="en-US" altLang="en-US" b="1" dirty="0"/>
              <a:t>2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= 2</a:t>
            </a:r>
            <a:r>
              <a:rPr lang="en-US" altLang="en-US" b="1" baseline="30000" dirty="0"/>
              <a:t>1</a:t>
            </a:r>
            <a:r>
              <a:rPr lang="en-US" altLang="en-US" b="1" dirty="0"/>
              <a:t> * 2</a:t>
            </a:r>
            <a:r>
              <a:rPr lang="en-US" altLang="en-US" b="1" baseline="30000" dirty="0"/>
              <a:t>1</a:t>
            </a:r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156679" name="Oval 13">
            <a:extLst>
              <a:ext uri="{FF2B5EF4-FFF2-40B4-BE49-F238E27FC236}">
                <a16:creationId xmlns:a16="http://schemas.microsoft.com/office/drawing/2014/main" id="{E3728545-3574-4C77-826D-9FB5FFA3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3100388"/>
            <a:ext cx="228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6680" name="Oval 14">
            <a:extLst>
              <a:ext uri="{FF2B5EF4-FFF2-40B4-BE49-F238E27FC236}">
                <a16:creationId xmlns:a16="http://schemas.microsoft.com/office/drawing/2014/main" id="{52B7BB85-8BE2-4CC6-97FB-876D144A6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2751138"/>
            <a:ext cx="2286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B47E7C69-A8DD-4971-AC0D-58FA75E74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"But wait," I hear you say!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A189BB90-016F-459D-8FDE-4AD2757EA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You picked an even power of 2. What about our friends the odd numbers? </a:t>
            </a:r>
          </a:p>
          <a:p>
            <a:pPr marL="0" indent="0">
              <a:buFontTx/>
              <a:buNone/>
            </a:pP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Okay we can do odds like this:</a:t>
            </a:r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odd</a:t>
            </a:r>
            <a:r>
              <a:rPr lang="en-US" altLang="en-US" dirty="0"/>
              <a:t> = 2 * 2 </a:t>
            </a:r>
            <a:r>
              <a:rPr lang="en-US" altLang="en-US" baseline="30000" dirty="0"/>
              <a:t>(odd-1)</a:t>
            </a:r>
            <a:endParaRPr lang="en-US" altLang="en-US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686C81DF-A03F-433C-B117-CC528B0C1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en-US" dirty="0"/>
              <a:t>"But wait," I hear you say!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B1935770-C3FB-4293-89D7-C0D2C0B2F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25145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You picked a power of 2. That's a no brainer!</a:t>
            </a:r>
          </a:p>
          <a:p>
            <a:pPr marL="0" indent="0">
              <a:buFontTx/>
              <a:buNone/>
            </a:pPr>
            <a:r>
              <a:rPr lang="en-US" altLang="en-US" dirty="0"/>
              <a:t>Okay how about 2</a:t>
            </a:r>
            <a:r>
              <a:rPr lang="en-US" altLang="en-US" baseline="30000" dirty="0"/>
              <a:t>21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21</a:t>
            </a:r>
            <a:r>
              <a:rPr lang="en-US" altLang="en-US" dirty="0"/>
              <a:t> = 2 * 2</a:t>
            </a:r>
            <a:r>
              <a:rPr lang="en-US" altLang="en-US" baseline="30000" dirty="0"/>
              <a:t>20</a:t>
            </a:r>
            <a:r>
              <a:rPr lang="en-US" altLang="en-US" dirty="0"/>
              <a:t> (The odd number trick)  </a:t>
            </a:r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20</a:t>
            </a:r>
            <a:r>
              <a:rPr lang="en-US" altLang="en-US" dirty="0"/>
              <a:t> = 2</a:t>
            </a:r>
            <a:r>
              <a:rPr lang="en-US" altLang="en-US" baseline="30000" dirty="0"/>
              <a:t>10</a:t>
            </a:r>
            <a:r>
              <a:rPr lang="en-US" altLang="en-US" dirty="0"/>
              <a:t> * 2</a:t>
            </a:r>
            <a:r>
              <a:rPr lang="en-US" altLang="en-US" baseline="30000" dirty="0"/>
              <a:t>10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10</a:t>
            </a:r>
            <a:r>
              <a:rPr lang="en-US" altLang="en-US" dirty="0"/>
              <a:t> = 2</a:t>
            </a:r>
            <a:r>
              <a:rPr lang="en-US" altLang="en-US" baseline="30000" dirty="0"/>
              <a:t>5</a:t>
            </a:r>
            <a:r>
              <a:rPr lang="en-US" altLang="en-US" dirty="0"/>
              <a:t> * 2</a:t>
            </a:r>
            <a:r>
              <a:rPr lang="en-US" altLang="en-US" baseline="30000" dirty="0"/>
              <a:t>5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5</a:t>
            </a:r>
            <a:r>
              <a:rPr lang="en-US" altLang="en-US" dirty="0"/>
              <a:t> = 2 * 2</a:t>
            </a:r>
            <a:r>
              <a:rPr lang="en-US" altLang="en-US" baseline="30000" dirty="0"/>
              <a:t>4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4</a:t>
            </a:r>
            <a:r>
              <a:rPr lang="en-US" altLang="en-US" dirty="0"/>
              <a:t> = 2</a:t>
            </a:r>
            <a:r>
              <a:rPr lang="en-US" altLang="en-US" baseline="30000" dirty="0"/>
              <a:t>2</a:t>
            </a:r>
            <a:r>
              <a:rPr lang="en-US" altLang="en-US" dirty="0"/>
              <a:t> * 2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2</a:t>
            </a:r>
            <a:r>
              <a:rPr lang="en-US" altLang="en-US" dirty="0"/>
              <a:t> = 2</a:t>
            </a:r>
            <a:r>
              <a:rPr lang="en-US" altLang="en-US" baseline="30000" dirty="0"/>
              <a:t>1</a:t>
            </a:r>
            <a:r>
              <a:rPr lang="en-US" altLang="en-US" dirty="0"/>
              <a:t> * 2</a:t>
            </a:r>
            <a:r>
              <a:rPr lang="en-US" altLang="en-US" baseline="30000" dirty="0"/>
              <a:t>1</a:t>
            </a:r>
            <a:endParaRPr lang="en-US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Oval 4">
            <a:extLst>
              <a:ext uri="{FF2B5EF4-FFF2-40B4-BE49-F238E27FC236}">
                <a16:creationId xmlns:a16="http://schemas.microsoft.com/office/drawing/2014/main" id="{12C2ACEF-ADE0-43C0-9F6A-3D0019AB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3065463"/>
            <a:ext cx="220663" cy="354012"/>
          </a:xfrm>
          <a:prstGeom prst="ellipse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9747" name="Oval 5">
            <a:extLst>
              <a:ext uri="{FF2B5EF4-FFF2-40B4-BE49-F238E27FC236}">
                <a16:creationId xmlns:a16="http://schemas.microsoft.com/office/drawing/2014/main" id="{A9FBCEF4-B3E7-43E6-9115-E8F91494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3656013"/>
            <a:ext cx="220663" cy="354012"/>
          </a:xfrm>
          <a:prstGeom prst="ellipse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9748" name="Oval 6">
            <a:extLst>
              <a:ext uri="{FF2B5EF4-FFF2-40B4-BE49-F238E27FC236}">
                <a16:creationId xmlns:a16="http://schemas.microsoft.com/office/drawing/2014/main" id="{BF495ED0-E641-4E16-BF4F-9D19522FA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235450"/>
            <a:ext cx="220663" cy="354013"/>
          </a:xfrm>
          <a:prstGeom prst="ellipse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9749" name="Oval 7">
            <a:extLst>
              <a:ext uri="{FF2B5EF4-FFF2-40B4-BE49-F238E27FC236}">
                <a16:creationId xmlns:a16="http://schemas.microsoft.com/office/drawing/2014/main" id="{0595C002-3AFF-45BE-9679-BB611ECA9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4826000"/>
            <a:ext cx="220662" cy="354013"/>
          </a:xfrm>
          <a:prstGeom prst="ellipse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9750" name="Oval 8">
            <a:extLst>
              <a:ext uri="{FF2B5EF4-FFF2-40B4-BE49-F238E27FC236}">
                <a16:creationId xmlns:a16="http://schemas.microsoft.com/office/drawing/2014/main" id="{1CA10206-CD90-4125-86D9-C98794BE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3" y="5394325"/>
            <a:ext cx="220662" cy="354013"/>
          </a:xfrm>
          <a:prstGeom prst="ellipse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9751" name="Oval 9">
            <a:extLst>
              <a:ext uri="{FF2B5EF4-FFF2-40B4-BE49-F238E27FC236}">
                <a16:creationId xmlns:a16="http://schemas.microsoft.com/office/drawing/2014/main" id="{479075EA-256B-4046-8491-1F8320C9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513" y="5973763"/>
            <a:ext cx="220662" cy="354012"/>
          </a:xfrm>
          <a:prstGeom prst="ellipse">
            <a:avLst/>
          </a:prstGeom>
          <a:solidFill>
            <a:srgbClr val="FF9933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9752" name="Rectangle 2">
            <a:extLst>
              <a:ext uri="{FF2B5EF4-FFF2-40B4-BE49-F238E27FC236}">
                <a16:creationId xmlns:a16="http://schemas.microsoft.com/office/drawing/2014/main" id="{AF5F5A01-DB84-4315-85F5-D889F34C4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"But wait," I hear you say!</a:t>
            </a:r>
          </a:p>
        </p:txBody>
      </p:sp>
      <p:sp>
        <p:nvSpPr>
          <p:cNvPr id="159753" name="Rectangle 3">
            <a:extLst>
              <a:ext uri="{FF2B5EF4-FFF2-40B4-BE49-F238E27FC236}">
                <a16:creationId xmlns:a16="http://schemas.microsoft.com/office/drawing/2014/main" id="{E2766292-BBEF-4769-AF7B-A9E308AF6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0888" y="1738313"/>
            <a:ext cx="7781925" cy="52911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dirty="0"/>
              <a:t>You picked a power of 2. That's a no brainer!</a:t>
            </a:r>
          </a:p>
          <a:p>
            <a:pPr marL="0" indent="0">
              <a:buFontTx/>
              <a:buNone/>
            </a:pPr>
            <a:r>
              <a:rPr lang="en-US" altLang="en-US" dirty="0"/>
              <a:t>Okay how about 2</a:t>
            </a:r>
            <a:r>
              <a:rPr lang="en-US" altLang="en-US" baseline="30000" dirty="0"/>
              <a:t>21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21</a:t>
            </a:r>
            <a:r>
              <a:rPr lang="en-US" altLang="en-US" dirty="0"/>
              <a:t> = 2 * 2</a:t>
            </a:r>
            <a:r>
              <a:rPr lang="en-US" altLang="en-US" baseline="30000" dirty="0"/>
              <a:t>20</a:t>
            </a:r>
            <a:r>
              <a:rPr lang="en-US" altLang="en-US" dirty="0"/>
              <a:t> (The odd number trick)  </a:t>
            </a:r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20</a:t>
            </a:r>
            <a:r>
              <a:rPr lang="en-US" altLang="en-US" dirty="0"/>
              <a:t> = 2</a:t>
            </a:r>
            <a:r>
              <a:rPr lang="en-US" altLang="en-US" baseline="30000" dirty="0"/>
              <a:t>10</a:t>
            </a:r>
            <a:r>
              <a:rPr lang="en-US" altLang="en-US" dirty="0"/>
              <a:t> * 2</a:t>
            </a:r>
            <a:r>
              <a:rPr lang="en-US" altLang="en-US" baseline="30000" dirty="0"/>
              <a:t>10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10</a:t>
            </a:r>
            <a:r>
              <a:rPr lang="en-US" altLang="en-US" dirty="0"/>
              <a:t> = 2</a:t>
            </a:r>
            <a:r>
              <a:rPr lang="en-US" altLang="en-US" baseline="30000" dirty="0"/>
              <a:t>5</a:t>
            </a:r>
            <a:r>
              <a:rPr lang="en-US" altLang="en-US" dirty="0"/>
              <a:t> * 2</a:t>
            </a:r>
            <a:r>
              <a:rPr lang="en-US" altLang="en-US" baseline="30000" dirty="0"/>
              <a:t>5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5</a:t>
            </a:r>
            <a:r>
              <a:rPr lang="en-US" altLang="en-US" dirty="0"/>
              <a:t> = 2 * 2</a:t>
            </a:r>
            <a:r>
              <a:rPr lang="en-US" altLang="en-US" baseline="30000" dirty="0"/>
              <a:t>4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4</a:t>
            </a:r>
            <a:r>
              <a:rPr lang="en-US" altLang="en-US" dirty="0"/>
              <a:t> = 2</a:t>
            </a:r>
            <a:r>
              <a:rPr lang="en-US" altLang="en-US" baseline="30000" dirty="0"/>
              <a:t>2</a:t>
            </a:r>
            <a:r>
              <a:rPr lang="en-US" altLang="en-US" dirty="0"/>
              <a:t> * 2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marL="0" indent="0">
              <a:buFontTx/>
              <a:buNone/>
            </a:pPr>
            <a:r>
              <a:rPr lang="en-US" altLang="en-US" dirty="0"/>
              <a:t>2</a:t>
            </a:r>
            <a:r>
              <a:rPr lang="en-US" altLang="en-US" baseline="30000" dirty="0"/>
              <a:t>2</a:t>
            </a:r>
            <a:r>
              <a:rPr lang="en-US" altLang="en-US" dirty="0"/>
              <a:t> = 2</a:t>
            </a:r>
            <a:r>
              <a:rPr lang="en-US" altLang="en-US" baseline="30000" dirty="0"/>
              <a:t>1</a:t>
            </a:r>
            <a:r>
              <a:rPr lang="en-US" altLang="en-US" dirty="0"/>
              <a:t> * 2</a:t>
            </a:r>
            <a:r>
              <a:rPr lang="en-US" altLang="en-US" baseline="30000" dirty="0"/>
              <a:t>1</a:t>
            </a:r>
            <a:endParaRPr lang="en-US" altLang="en-US" dirty="0"/>
          </a:p>
        </p:txBody>
      </p:sp>
      <p:sp>
        <p:nvSpPr>
          <p:cNvPr id="159754" name="Text Box 10">
            <a:extLst>
              <a:ext uri="{FF2B5EF4-FFF2-40B4-BE49-F238E27FC236}">
                <a16:creationId xmlns:a16="http://schemas.microsoft.com/office/drawing/2014/main" id="{E9E997A0-2ADC-41BF-BAB5-94E28EF6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5032375"/>
            <a:ext cx="3421063" cy="1552575"/>
          </a:xfrm>
          <a:prstGeom prst="rect">
            <a:avLst/>
          </a:prstGeom>
          <a:solidFill>
            <a:srgbClr val="FFFF00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 dirty="0"/>
              <a:t>That's 6 multiplications </a:t>
            </a:r>
          </a:p>
          <a:p>
            <a:r>
              <a:rPr lang="en-US" altLang="en-US" i="1" dirty="0"/>
              <a:t>instead of 20 and it gets</a:t>
            </a:r>
          </a:p>
          <a:p>
            <a:r>
              <a:rPr lang="en-US" altLang="en-US" i="1" dirty="0"/>
              <a:t>more dramatic as the </a:t>
            </a:r>
          </a:p>
          <a:p>
            <a:r>
              <a:rPr lang="en-US" altLang="en-US" i="1" dirty="0"/>
              <a:t>exponent increases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27072B2-D9A9-4732-A0B2-1982334D3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US" dirty="0"/>
              <a:t>The Recursive Insight</a:t>
            </a:r>
          </a:p>
        </p:txBody>
      </p:sp>
      <p:sp>
        <p:nvSpPr>
          <p:cNvPr id="160771" name="Text Box 3">
            <a:extLst>
              <a:ext uri="{FF2B5EF4-FFF2-40B4-BE49-F238E27FC236}">
                <a16:creationId xmlns:a16="http://schemas.microsoft.com/office/drawing/2014/main" id="{9835B1FB-5759-4BD2-B187-F24C7D3D4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838200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If the exponent is even, we can divide and conquer so it can be solved in halves.</a:t>
            </a:r>
          </a:p>
          <a:p>
            <a:endParaRPr lang="en-US" altLang="en-US" b="1" dirty="0"/>
          </a:p>
          <a:p>
            <a:r>
              <a:rPr lang="en-US" altLang="en-US" b="1" dirty="0"/>
              <a:t>If the exponent is odd, we can subtract one, remembering to multiply the end result one last time.</a:t>
            </a:r>
          </a:p>
          <a:p>
            <a:endParaRPr lang="en-US" altLang="en-US" b="1" dirty="0"/>
          </a:p>
          <a:p>
            <a:r>
              <a:rPr lang="en-US" altLang="en-US" b="1" dirty="0"/>
              <a:t>We begin to develop a formula:</a:t>
            </a:r>
          </a:p>
          <a:p>
            <a:endParaRPr lang="en-US" altLang="en-US" b="1" dirty="0"/>
          </a:p>
          <a:p>
            <a:r>
              <a:rPr lang="en-US" altLang="en-US" b="1" dirty="0"/>
              <a:t>      Pow(x, e) = 1, where e == 0</a:t>
            </a:r>
          </a:p>
          <a:p>
            <a:r>
              <a:rPr lang="en-US" altLang="en-US" b="1" dirty="0"/>
              <a:t>      Pow(x, e) = x, where e == 1</a:t>
            </a:r>
          </a:p>
          <a:p>
            <a:r>
              <a:rPr lang="en-US" altLang="en-US" b="1" dirty="0"/>
              <a:t>      Pow(x, e) = Pow(x, e/2) * Pow(x,e/2), where e is even</a:t>
            </a:r>
          </a:p>
          <a:p>
            <a:r>
              <a:rPr lang="en-US" altLang="en-US" b="1" dirty="0"/>
              <a:t>      Pow(x, e) = x * Pow(x, e-1), where e &gt; 1, and is odd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29F33FE1-927B-4DE9-AF67-FE4633F28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143000"/>
          </a:xfrm>
        </p:spPr>
        <p:txBody>
          <a:bodyPr/>
          <a:lstStyle/>
          <a:p>
            <a:r>
              <a:rPr lang="en-US" altLang="en-US" dirty="0"/>
              <a:t>Solution #2</a:t>
            </a:r>
          </a:p>
        </p:txBody>
      </p:sp>
      <p:sp>
        <p:nvSpPr>
          <p:cNvPr id="161795" name="Text Box 3">
            <a:extLst>
              <a:ext uri="{FF2B5EF4-FFF2-40B4-BE49-F238E27FC236}">
                <a16:creationId xmlns:a16="http://schemas.microsoft.com/office/drawing/2014/main" id="{38C9EA6F-9607-4246-8F2D-ECE0B7EF7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418576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pow(value,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value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61796" name="AutoShape 4">
            <a:extLst>
              <a:ext uri="{FF2B5EF4-FFF2-40B4-BE49-F238E27FC236}">
                <a16:creationId xmlns:a16="http://schemas.microsoft.com/office/drawing/2014/main" id="{BF013AA0-6A3A-4F79-B4FE-5725D002B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3810000" cy="22860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We have the same base</a:t>
            </a:r>
          </a:p>
          <a:p>
            <a:pPr algn="ctr"/>
            <a:r>
              <a:rPr lang="en-US" altLang="en-US" b="1" dirty="0"/>
              <a:t>termination conditions</a:t>
            </a:r>
          </a:p>
          <a:p>
            <a:pPr algn="ctr"/>
            <a:r>
              <a:rPr lang="en-US" altLang="en-US" b="1" dirty="0"/>
              <a:t>as before, right?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625558A6-2A19-48CC-8C50-073891649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US" dirty="0"/>
              <a:t>Solution #2</a:t>
            </a:r>
          </a:p>
        </p:txBody>
      </p:sp>
      <p:sp>
        <p:nvSpPr>
          <p:cNvPr id="165891" name="Text Box 3">
            <a:extLst>
              <a:ext uri="{FF2B5EF4-FFF2-40B4-BE49-F238E27FC236}">
                <a16:creationId xmlns:a16="http://schemas.microsoft.com/office/drawing/2014/main" id="{96A5F116-C945-4E02-AC1F-D7182BA1F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495520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def pow(value,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% 2 == 0: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// 2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65892" name="AutoShape 4">
            <a:extLst>
              <a:ext uri="{FF2B5EF4-FFF2-40B4-BE49-F238E27FC236}">
                <a16:creationId xmlns:a16="http://schemas.microsoft.com/office/drawing/2014/main" id="{B3828B81-FFA5-46CA-903F-F06924DB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810000"/>
            <a:ext cx="3962400" cy="18288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We next divide the </a:t>
            </a:r>
          </a:p>
          <a:p>
            <a:pPr algn="ctr"/>
            <a:r>
              <a:rPr lang="en-US" altLang="en-US" b="1" dirty="0"/>
              <a:t>exponent in half.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8D53E68F-7F39-45F1-BE1C-D421FB649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en-US" dirty="0"/>
              <a:t>Solution #2</a:t>
            </a:r>
          </a:p>
        </p:txBody>
      </p:sp>
      <p:sp>
        <p:nvSpPr>
          <p:cNvPr id="166915" name="Text Box 3">
            <a:extLst>
              <a:ext uri="{FF2B5EF4-FFF2-40B4-BE49-F238E27FC236}">
                <a16:creationId xmlns:a16="http://schemas.microsoft.com/office/drawing/2014/main" id="{21D01BD3-B45E-4217-966F-7EF07469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572464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 def pow( 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% 2 == 0: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// 2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half = pow (value, exponent)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66916" name="AutoShape 4">
            <a:extLst>
              <a:ext uri="{FF2B5EF4-FFF2-40B4-BE49-F238E27FC236}">
                <a16:creationId xmlns:a16="http://schemas.microsoft.com/office/drawing/2014/main" id="{B0E46E9E-9345-4D8A-8AC4-119475730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962400"/>
            <a:ext cx="4419600" cy="16002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We recurse to find that </a:t>
            </a:r>
          </a:p>
          <a:p>
            <a:pPr algn="ctr"/>
            <a:r>
              <a:rPr lang="en-US" altLang="en-US" b="1" dirty="0"/>
              <a:t>half of the brute force</a:t>
            </a:r>
          </a:p>
          <a:p>
            <a:pPr algn="ctr"/>
            <a:r>
              <a:rPr lang="en-US" altLang="en-US" b="1" dirty="0"/>
              <a:t>multiplication.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77BC6375-1373-4337-9E94-4D095215D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en-US" dirty="0"/>
              <a:t>Solution #2</a:t>
            </a:r>
          </a:p>
        </p:txBody>
      </p:sp>
      <p:sp>
        <p:nvSpPr>
          <p:cNvPr id="167939" name="Text Box 3">
            <a:extLst>
              <a:ext uri="{FF2B5EF4-FFF2-40B4-BE49-F238E27FC236}">
                <a16:creationId xmlns:a16="http://schemas.microsoft.com/office/drawing/2014/main" id="{03FE1AF0-F71F-4380-9CCB-DE95757F8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572464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 def pow(value,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% 2 == 0: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// 2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half = pow (value, exponent)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half * half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id="{4B85BAC3-79F5-42B6-BDE4-78C69783A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114800"/>
            <a:ext cx="3962400" cy="15240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And return the two</a:t>
            </a:r>
          </a:p>
          <a:p>
            <a:pPr algn="ctr"/>
            <a:r>
              <a:rPr lang="en-US" altLang="en-US" b="1" dirty="0"/>
              <a:t>halves of the equation</a:t>
            </a:r>
          </a:p>
          <a:p>
            <a:pPr algn="ctr"/>
            <a:r>
              <a:rPr lang="en-US" altLang="en-US" b="1" dirty="0"/>
              <a:t>multiplied by themselves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991ADCC-C3B0-4F5A-9E9C-56805ABA3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en-US" dirty="0"/>
              <a:t>Solution #2</a:t>
            </a:r>
          </a:p>
        </p:txBody>
      </p:sp>
      <p:sp>
        <p:nvSpPr>
          <p:cNvPr id="168963" name="Text Box 3">
            <a:extLst>
              <a:ext uri="{FF2B5EF4-FFF2-40B4-BE49-F238E27FC236}">
                <a16:creationId xmlns:a16="http://schemas.microsoft.com/office/drawing/2014/main" id="{35C79E7F-6126-4963-ADEE-1F95E702A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572464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 def pow( 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% 2 == 0: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// 2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half = pow (value, exponent)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half * half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else: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- 1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68964" name="AutoShape 4">
            <a:extLst>
              <a:ext uri="{FF2B5EF4-FFF2-40B4-BE49-F238E27FC236}">
                <a16:creationId xmlns:a16="http://schemas.microsoft.com/office/drawing/2014/main" id="{CD438DC3-A150-4DAC-88AF-E08E3E0A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029200"/>
            <a:ext cx="3657600" cy="13716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If the exponent is odd,</a:t>
            </a:r>
          </a:p>
          <a:p>
            <a:pPr algn="ctr"/>
            <a:r>
              <a:rPr lang="en-US" altLang="en-US" b="1" dirty="0"/>
              <a:t>we have to reduce it</a:t>
            </a:r>
          </a:p>
          <a:p>
            <a:pPr algn="ctr"/>
            <a:r>
              <a:rPr lang="en-US" altLang="en-US" b="1" dirty="0"/>
              <a:t>by one . .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C3916FCE-0E75-4BDD-9CE5-683B9728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7848600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62000" rIns="900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Factorial ( n 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    if ( n is less than or equal to 1 )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        return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    else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AU" altLang="en-US" sz="2800" i="1" dirty="0">
                <a:latin typeface="Arial" panose="020B0604020202020204" pitchFamily="34" charset="0"/>
              </a:rPr>
              <a:t>        return n </a:t>
            </a:r>
            <a:r>
              <a:rPr lang="en-AU" altLang="en-US" sz="3600" dirty="0">
                <a:sym typeface="Symbol" panose="05050102010706020507" pitchFamily="18" charset="2"/>
              </a:rPr>
              <a:t> </a:t>
            </a:r>
            <a:r>
              <a:rPr lang="en-AU" altLang="en-US" sz="2800" i="1" dirty="0">
                <a:latin typeface="Arial" panose="020B0604020202020204" pitchFamily="34" charset="0"/>
              </a:rPr>
              <a:t>Factorial ( n </a:t>
            </a:r>
            <a:r>
              <a:rPr lang="en-AU" altLang="en-US" sz="2800" i="1" dirty="0">
                <a:latin typeface="Courier New" panose="02070309020205020404" pitchFamily="49" charset="0"/>
              </a:rPr>
              <a:t>-</a:t>
            </a:r>
            <a:r>
              <a:rPr lang="en-AU" altLang="en-US" sz="2800" i="1" dirty="0">
                <a:latin typeface="Arial" panose="020B0604020202020204" pitchFamily="34" charset="0"/>
              </a:rPr>
              <a:t> 1 )</a:t>
            </a:r>
          </a:p>
          <a:p>
            <a:pPr>
              <a:spcBef>
                <a:spcPct val="0"/>
              </a:spcBef>
              <a:buFontTx/>
              <a:buNone/>
            </a:pPr>
            <a:endParaRPr lang="en-AU" altLang="en-US" sz="2800" dirty="0">
              <a:latin typeface="Arial" panose="020B0604020202020204" pitchFamily="34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42A212F-7454-40F8-A872-8D0D5A439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dirty="0"/>
              <a:t>Example: Factorial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BCFFC478-5EF6-436C-B356-E28C262F0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Solution #2</a:t>
            </a:r>
          </a:p>
        </p:txBody>
      </p:sp>
      <p:sp>
        <p:nvSpPr>
          <p:cNvPr id="169987" name="Text Box 3">
            <a:extLst>
              <a:ext uri="{FF2B5EF4-FFF2-40B4-BE49-F238E27FC236}">
                <a16:creationId xmlns:a16="http://schemas.microsoft.com/office/drawing/2014/main" id="{7C31755A-A758-4E75-87E9-9B3D3919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618630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 def pow( 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% 2 == 0: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// 2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half = pow (value, exponent)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half * half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else: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- 1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oneless = pow (value, exponent)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69988" name="AutoShape 4">
            <a:extLst>
              <a:ext uri="{FF2B5EF4-FFF2-40B4-BE49-F238E27FC236}">
                <a16:creationId xmlns:a16="http://schemas.microsoft.com/office/drawing/2014/main" id="{8C9C310F-5B76-4FB6-B3E9-EFC4175E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81600"/>
            <a:ext cx="4724400" cy="15240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 dirty="0"/>
              <a:t>And now the exponent is</a:t>
            </a:r>
          </a:p>
          <a:p>
            <a:pPr algn="ctr"/>
            <a:r>
              <a:rPr lang="en-US" altLang="en-US" b="1" dirty="0"/>
              <a:t>even, so we can just</a:t>
            </a:r>
          </a:p>
          <a:p>
            <a:pPr algn="ctr"/>
            <a:r>
              <a:rPr lang="en-US" altLang="en-US" b="1" dirty="0"/>
              <a:t>recurse to solve that portion</a:t>
            </a:r>
          </a:p>
          <a:p>
            <a:pPr algn="ctr"/>
            <a:r>
              <a:rPr lang="en-US" altLang="en-US" b="1" dirty="0"/>
              <a:t>of the equation.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3BEF9ACD-0319-4C6C-8642-814D4BA16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4450"/>
            <a:ext cx="7772400" cy="1143000"/>
          </a:xfrm>
        </p:spPr>
        <p:txBody>
          <a:bodyPr/>
          <a:lstStyle/>
          <a:p>
            <a:r>
              <a:rPr lang="en-US" altLang="en-US" dirty="0"/>
              <a:t>Solution #2</a:t>
            </a:r>
          </a:p>
        </p:txBody>
      </p:sp>
      <p:sp>
        <p:nvSpPr>
          <p:cNvPr id="171011" name="Text Box 3">
            <a:extLst>
              <a:ext uri="{FF2B5EF4-FFF2-40B4-BE49-F238E27FC236}">
                <a16:creationId xmlns:a16="http://schemas.microsoft.com/office/drawing/2014/main" id="{20901AB1-41EF-4BFD-9E5A-D6C09C77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618630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</a:rPr>
              <a:t> def pow(value, exponent):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if exponent == 0: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== 1: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elif exponent % 2 == 0: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// 2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half = pow (value, exponent)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half * half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else: 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exponent = exponent - 1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oneless = pow (value, exponent)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    return oneless * value</a:t>
            </a:r>
          </a:p>
          <a:p>
            <a:r>
              <a:rPr lang="en-US" altLang="en-US" sz="2000" b="1" dirty="0">
                <a:latin typeface="Courier New" panose="02070309020205020404" pitchFamily="49" charset="0"/>
              </a:rPr>
              <a:t>   </a:t>
            </a:r>
          </a:p>
          <a:p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71012" name="AutoShape 4">
            <a:extLst>
              <a:ext uri="{FF2B5EF4-FFF2-40B4-BE49-F238E27FC236}">
                <a16:creationId xmlns:a16="http://schemas.microsoft.com/office/drawing/2014/main" id="{3ACB4FC5-1A3D-4ADC-A8E2-C011633A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86400"/>
            <a:ext cx="5105400" cy="1219200"/>
          </a:xfrm>
          <a:prstGeom prst="roundRect">
            <a:avLst>
              <a:gd name="adj" fmla="val 16667"/>
            </a:avLst>
          </a:prstGeom>
          <a:solidFill>
            <a:srgbClr val="CCFFFF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000" b="1" dirty="0"/>
              <a:t>We remember to multiply the value </a:t>
            </a:r>
          </a:p>
          <a:p>
            <a:pPr algn="ctr"/>
            <a:r>
              <a:rPr lang="en-US" altLang="en-US" sz="2000" b="1" dirty="0"/>
              <a:t>returned by the original value, since </a:t>
            </a:r>
          </a:p>
          <a:p>
            <a:pPr algn="ctr"/>
            <a:r>
              <a:rPr lang="en-US" altLang="en-US" sz="2000" b="1" dirty="0"/>
              <a:t>we reduced the exponent by one.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2C77F3D0-E21E-4A03-88C2-8F9806604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26988"/>
            <a:ext cx="7772400" cy="1143001"/>
          </a:xfrm>
        </p:spPr>
        <p:txBody>
          <a:bodyPr/>
          <a:lstStyle/>
          <a:p>
            <a:r>
              <a:rPr lang="en-US" altLang="en-US" dirty="0"/>
              <a:t>Recursion vs. Iteration:</a:t>
            </a: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id="{1649813E-1113-4623-9CCF-8D0CBC6F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382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1" dirty="0"/>
              <a:t>Those of you who voted for an iterative solution are likely going to produce:</a:t>
            </a:r>
          </a:p>
          <a:p>
            <a:r>
              <a:rPr lang="en-US" altLang="en-US" b="1" dirty="0"/>
              <a:t>	    O(N)</a:t>
            </a:r>
          </a:p>
          <a:p>
            <a:endParaRPr lang="en-US" altLang="en-US" b="1" dirty="0"/>
          </a:p>
          <a:p>
            <a:r>
              <a:rPr lang="en-US" altLang="en-US" b="1" dirty="0"/>
              <a:t>In a Dickensian world, you would be </a:t>
            </a:r>
            <a:r>
              <a:rPr lang="en-US" altLang="en-US" b="1" dirty="0">
                <a:solidFill>
                  <a:srgbClr val="FF0000"/>
                </a:solidFill>
              </a:rPr>
              <a:t>fired</a:t>
            </a:r>
            <a:r>
              <a:rPr lang="en-US" altLang="en-US" b="1" dirty="0"/>
              <a:t> for this.</a:t>
            </a:r>
            <a:endParaRPr lang="tr-TR" altLang="en-US" b="1" dirty="0"/>
          </a:p>
          <a:p>
            <a:r>
              <a:rPr lang="tr-TR" altLang="en-US" b="1" dirty="0"/>
              <a:t>(</a:t>
            </a:r>
            <a:r>
              <a:rPr lang="en-US" altLang="en-US" b="1" dirty="0"/>
              <a:t>Reminiscent of the environments and situations most commonly portrayed in Dickens' writings, such as poverty and social injustice and other aspects of Victorian England.</a:t>
            </a:r>
            <a:r>
              <a:rPr lang="tr-TR" altLang="en-US" b="1" dirty="0"/>
              <a:t>)</a:t>
            </a:r>
            <a:endParaRPr lang="en-US" altLang="en-US" b="1" dirty="0"/>
          </a:p>
          <a:p>
            <a:endParaRPr lang="en-US" altLang="en-US" b="1" dirty="0"/>
          </a:p>
          <a:p>
            <a:r>
              <a:rPr lang="en-US" altLang="en-US" b="1" dirty="0"/>
              <a:t>While those of you who stuck it out with recursion are now looking at:</a:t>
            </a:r>
          </a:p>
          <a:p>
            <a:endParaRPr lang="en-US" altLang="en-US" b="1" dirty="0"/>
          </a:p>
          <a:p>
            <a:r>
              <a:rPr lang="en-US" altLang="en-US" b="1" dirty="0"/>
              <a:t>               O(log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n)</a:t>
            </a:r>
          </a:p>
          <a:p>
            <a:endParaRPr lang="en-US" altLang="en-US" b="1" dirty="0"/>
          </a:p>
          <a:p>
            <a:r>
              <a:rPr lang="en-US" altLang="en-US" b="1" dirty="0"/>
              <a:t>For that, you </a:t>
            </a:r>
            <a:r>
              <a:rPr lang="en-US" altLang="en-US" b="1" dirty="0">
                <a:solidFill>
                  <a:srgbClr val="FF0000"/>
                </a:solidFill>
              </a:rPr>
              <a:t>deserve a raise</a:t>
            </a:r>
            <a:r>
              <a:rPr lang="en-US" altLang="en-US" b="1" dirty="0"/>
              <a:t>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AutoShape 2">
            <a:extLst>
              <a:ext uri="{FF2B5EF4-FFF2-40B4-BE49-F238E27FC236}">
                <a16:creationId xmlns:a16="http://schemas.microsoft.com/office/drawing/2014/main" id="{2362B967-7E8F-4962-8265-076DE9873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8600"/>
            <a:ext cx="5791200" cy="57912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1270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5600" b="1" dirty="0">
                <a:solidFill>
                  <a:srgbClr val="FFFFFF"/>
                </a:solidFill>
              </a:rPr>
              <a:t>STOP</a:t>
            </a:r>
          </a:p>
        </p:txBody>
      </p:sp>
      <p:sp>
        <p:nvSpPr>
          <p:cNvPr id="173059" name="Text Box 3">
            <a:extLst>
              <a:ext uri="{FF2B5EF4-FFF2-40B4-BE49-F238E27FC236}">
                <a16:creationId xmlns:a16="http://schemas.microsoft.com/office/drawing/2014/main" id="{5F3F4016-2390-4F00-BA56-AF844EB6F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16" y="6021288"/>
            <a:ext cx="84204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 b="1" dirty="0">
                <a:solidFill>
                  <a:srgbClr val="FFFF66"/>
                </a:solidFill>
                <a:highlight>
                  <a:srgbClr val="00FF00"/>
                </a:highlight>
              </a:rPr>
              <a:t>Absolutely CRITICAL point coming up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nimBg="1"/>
      <p:bldP spid="17305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710BC5D3-02E3-4590-A724-11107C09F6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b="1" dirty="0">
                <a:solidFill>
                  <a:srgbClr val="FF0000"/>
                </a:solidFill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B8E61D5E-5069-4AD9-B1F0-B8E819117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Towers of Hanoi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A3F0806-C708-40A5-B457-72499865F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 eaLnBrk="1" hangingPunct="1"/>
            <a:r>
              <a:rPr lang="en-AU" altLang="en-US" sz="2800" dirty="0"/>
              <a:t>A classic problem</a:t>
            </a:r>
          </a:p>
          <a:p>
            <a:pPr eaLnBrk="1" hangingPunct="1"/>
            <a:r>
              <a:rPr lang="en-AU" altLang="en-US" sz="2800" dirty="0"/>
              <a:t>Three pegs</a:t>
            </a:r>
          </a:p>
          <a:p>
            <a:pPr eaLnBrk="1" hangingPunct="1"/>
            <a:r>
              <a:rPr lang="en-AU" altLang="en-US" sz="2800" i="1" dirty="0"/>
              <a:t>N</a:t>
            </a:r>
            <a:r>
              <a:rPr lang="en-AU" altLang="en-US" sz="2800" dirty="0"/>
              <a:t> discs, arranged bottom to top by decreasing size</a:t>
            </a:r>
          </a:p>
          <a:p>
            <a:pPr eaLnBrk="1" hangingPunct="1"/>
            <a:r>
              <a:rPr lang="en-AU" altLang="en-US" sz="2800" dirty="0"/>
              <a:t>Objective: Move the discs from peg 1 to peg 3</a:t>
            </a:r>
          </a:p>
          <a:p>
            <a:pPr eaLnBrk="1" hangingPunct="1"/>
            <a:r>
              <a:rPr lang="en-AU" altLang="en-US" sz="2800" dirty="0"/>
              <a:t>Two constraints:</a:t>
            </a:r>
          </a:p>
          <a:p>
            <a:pPr lvl="1" eaLnBrk="1" hangingPunct="1"/>
            <a:r>
              <a:rPr lang="en-AU" altLang="en-US" sz="2400" dirty="0"/>
              <a:t>One disk is moved at a time</a:t>
            </a:r>
          </a:p>
          <a:p>
            <a:pPr lvl="1" eaLnBrk="1" hangingPunct="1"/>
            <a:r>
              <a:rPr lang="en-AU" altLang="en-US" sz="2400" dirty="0"/>
              <a:t>No larger disc can be placed above a smaller disk</a:t>
            </a:r>
          </a:p>
          <a:p>
            <a:pPr eaLnBrk="1" hangingPunct="1"/>
            <a:r>
              <a:rPr lang="en-AU" altLang="en-US" sz="2800" dirty="0"/>
              <a:t>Write a program which will print the precise sequence of peg-to-peg disc transfers.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id="{1B6151A5-2670-4591-A37E-81F7DFFB2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77155" name="Text Box 3">
            <a:extLst>
              <a:ext uri="{FF2B5EF4-FFF2-40B4-BE49-F238E27FC236}">
                <a16:creationId xmlns:a16="http://schemas.microsoft.com/office/drawing/2014/main" id="{DBB8F391-2F60-43FF-8759-5EEEBB729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Base case: 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1</a:t>
            </a:r>
          </a:p>
        </p:txBody>
      </p:sp>
      <p:sp>
        <p:nvSpPr>
          <p:cNvPr id="177156" name="Line 4">
            <a:extLst>
              <a:ext uri="{FF2B5EF4-FFF2-40B4-BE49-F238E27FC236}">
                <a16:creationId xmlns:a16="http://schemas.microsoft.com/office/drawing/2014/main" id="{A3828AE0-AABD-47C5-A180-07BFD1C50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7157" name="Line 5">
            <a:extLst>
              <a:ext uri="{FF2B5EF4-FFF2-40B4-BE49-F238E27FC236}">
                <a16:creationId xmlns:a16="http://schemas.microsoft.com/office/drawing/2014/main" id="{790FDA8E-1A86-4678-AB89-BC1FAA900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7158" name="Line 6">
            <a:extLst>
              <a:ext uri="{FF2B5EF4-FFF2-40B4-BE49-F238E27FC236}">
                <a16:creationId xmlns:a16="http://schemas.microsoft.com/office/drawing/2014/main" id="{961F692B-81F7-4040-81C3-61DCF183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7159" name="Line 7">
            <a:extLst>
              <a:ext uri="{FF2B5EF4-FFF2-40B4-BE49-F238E27FC236}">
                <a16:creationId xmlns:a16="http://schemas.microsoft.com/office/drawing/2014/main" id="{EA9DDBC2-D259-47DC-8A50-BD7BA5C6E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5BF693F6-AE99-4084-A544-58726670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77161" name="Text Box 9">
            <a:extLst>
              <a:ext uri="{FF2B5EF4-FFF2-40B4-BE49-F238E27FC236}">
                <a16:creationId xmlns:a16="http://schemas.microsoft.com/office/drawing/2014/main" id="{F76DF16A-4946-4B3D-A5E4-7FB8CAF07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77162" name="Text Box 10">
            <a:extLst>
              <a:ext uri="{FF2B5EF4-FFF2-40B4-BE49-F238E27FC236}">
                <a16:creationId xmlns:a16="http://schemas.microsoft.com/office/drawing/2014/main" id="{54D02FA3-9CB0-4D93-A59E-756F0D5A6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77163" name="Text Box 11">
            <a:extLst>
              <a:ext uri="{FF2B5EF4-FFF2-40B4-BE49-F238E27FC236}">
                <a16:creationId xmlns:a16="http://schemas.microsoft.com/office/drawing/2014/main" id="{5E75ED3E-7E55-44C2-B971-E2A2E425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7180" name="AutoShape 12">
            <a:extLst>
              <a:ext uri="{FF2B5EF4-FFF2-40B4-BE49-F238E27FC236}">
                <a16:creationId xmlns:a16="http://schemas.microsoft.com/office/drawing/2014/main" id="{609CB1D6-834E-457B-84A9-31E1EA0E3F70}"/>
              </a:ext>
            </a:extLst>
          </p:cNvPr>
          <p:cNvSpPr>
            <a:spLocks/>
          </p:cNvSpPr>
          <p:nvPr/>
        </p:nvSpPr>
        <p:spPr bwMode="auto">
          <a:xfrm rot="-5400000">
            <a:off x="4495800" y="762000"/>
            <a:ext cx="381000" cy="3886200"/>
          </a:xfrm>
          <a:prstGeom prst="rightBracket">
            <a:avLst>
              <a:gd name="adj" fmla="val 85000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6E252B3-2A88-4BAB-BA4D-02D093017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828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 </a:t>
            </a:r>
            <a:r>
              <a:rPr lang="en-US" altLang="en-US" sz="2400" dirty="0">
                <a:sym typeface="Courier New" panose="02070309020205020404" pitchFamily="49" charset="0"/>
              </a:rPr>
              <a:t>--&gt; Peg 3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1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014B09B0-FB15-4D1F-895C-1CFD816F5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78179" name="Text Box 3">
            <a:extLst>
              <a:ext uri="{FF2B5EF4-FFF2-40B4-BE49-F238E27FC236}">
                <a16:creationId xmlns:a16="http://schemas.microsoft.com/office/drawing/2014/main" id="{E6DE65E6-64B5-4FAB-9A8D-21EA62951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Base case: 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1</a:t>
            </a:r>
          </a:p>
        </p:txBody>
      </p:sp>
      <p:sp>
        <p:nvSpPr>
          <p:cNvPr id="178180" name="Line 4">
            <a:extLst>
              <a:ext uri="{FF2B5EF4-FFF2-40B4-BE49-F238E27FC236}">
                <a16:creationId xmlns:a16="http://schemas.microsoft.com/office/drawing/2014/main" id="{4EE15278-3A80-4374-8492-28077C011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8181" name="Line 5">
            <a:extLst>
              <a:ext uri="{FF2B5EF4-FFF2-40B4-BE49-F238E27FC236}">
                <a16:creationId xmlns:a16="http://schemas.microsoft.com/office/drawing/2014/main" id="{323417D3-704B-4C87-9529-C7BCCA77A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8182" name="Line 6">
            <a:extLst>
              <a:ext uri="{FF2B5EF4-FFF2-40B4-BE49-F238E27FC236}">
                <a16:creationId xmlns:a16="http://schemas.microsoft.com/office/drawing/2014/main" id="{CCF5B5CF-66B3-48C0-82F1-9EC4FEB2E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8183" name="Line 7">
            <a:extLst>
              <a:ext uri="{FF2B5EF4-FFF2-40B4-BE49-F238E27FC236}">
                <a16:creationId xmlns:a16="http://schemas.microsoft.com/office/drawing/2014/main" id="{2E7655B0-E88E-4555-A844-963789834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9C4E34B6-9ED4-445F-9C40-2F49EE6F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78185" name="Text Box 9">
            <a:extLst>
              <a:ext uri="{FF2B5EF4-FFF2-40B4-BE49-F238E27FC236}">
                <a16:creationId xmlns:a16="http://schemas.microsoft.com/office/drawing/2014/main" id="{5AC004FA-7B5E-48CA-973D-C7D9AED97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78186" name="Text Box 10">
            <a:extLst>
              <a:ext uri="{FF2B5EF4-FFF2-40B4-BE49-F238E27FC236}">
                <a16:creationId xmlns:a16="http://schemas.microsoft.com/office/drawing/2014/main" id="{34D1011B-D799-4206-9EB5-9C38910CC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78187" name="Text Box 11">
            <a:extLst>
              <a:ext uri="{FF2B5EF4-FFF2-40B4-BE49-F238E27FC236}">
                <a16:creationId xmlns:a16="http://schemas.microsoft.com/office/drawing/2014/main" id="{2AD1E402-18D2-4652-AC42-D5CB27371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178188" name="Text Box 12">
            <a:extLst>
              <a:ext uri="{FF2B5EF4-FFF2-40B4-BE49-F238E27FC236}">
                <a16:creationId xmlns:a16="http://schemas.microsoft.com/office/drawing/2014/main" id="{3E9F4F54-5BC5-43B8-B720-06091BF9C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828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 </a:t>
            </a:r>
            <a:r>
              <a:rPr lang="en-US" altLang="en-US" sz="2400" dirty="0">
                <a:sym typeface="Courier New" panose="02070309020205020404" pitchFamily="49" charset="0"/>
              </a:rPr>
              <a:t>--&gt; Peg 3</a:t>
            </a:r>
            <a:endParaRPr lang="en-US" altLang="en-US" sz="2400" dirty="0"/>
          </a:p>
        </p:txBody>
      </p:sp>
      <p:sp>
        <p:nvSpPr>
          <p:cNvPr id="178189" name="AutoShape 13">
            <a:extLst>
              <a:ext uri="{FF2B5EF4-FFF2-40B4-BE49-F238E27FC236}">
                <a16:creationId xmlns:a16="http://schemas.microsoft.com/office/drawing/2014/main" id="{3DF572A4-49E2-42EE-8958-0F6CCAA98101}"/>
              </a:ext>
            </a:extLst>
          </p:cNvPr>
          <p:cNvSpPr>
            <a:spLocks/>
          </p:cNvSpPr>
          <p:nvPr/>
        </p:nvSpPr>
        <p:spPr bwMode="auto">
          <a:xfrm rot="-5400000">
            <a:off x="4495800" y="762000"/>
            <a:ext cx="381000" cy="3886200"/>
          </a:xfrm>
          <a:prstGeom prst="rightBracket">
            <a:avLst>
              <a:gd name="adj" fmla="val 85000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DBF9CEDD-72EF-4B39-A60A-1A3F2E1DE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0B5AC764-C6EC-4E83-A520-1D5E2F62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Recursion: </a:t>
            </a:r>
            <a:r>
              <a:rPr lang="en-US" altLang="en-US" sz="2400" i="1" dirty="0"/>
              <a:t>N </a:t>
            </a:r>
            <a:r>
              <a:rPr lang="en-US" altLang="en-US" sz="2400" dirty="0"/>
              <a:t>&gt; 1</a:t>
            </a:r>
          </a:p>
        </p:txBody>
      </p:sp>
      <p:sp>
        <p:nvSpPr>
          <p:cNvPr id="179204" name="Line 4">
            <a:extLst>
              <a:ext uri="{FF2B5EF4-FFF2-40B4-BE49-F238E27FC236}">
                <a16:creationId xmlns:a16="http://schemas.microsoft.com/office/drawing/2014/main" id="{2C805F83-130E-4A35-8E66-F20D1E19E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5" name="Line 5">
            <a:extLst>
              <a:ext uri="{FF2B5EF4-FFF2-40B4-BE49-F238E27FC236}">
                <a16:creationId xmlns:a16="http://schemas.microsoft.com/office/drawing/2014/main" id="{E611BC5B-208F-46A5-815A-29C842C95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6" name="Line 6">
            <a:extLst>
              <a:ext uri="{FF2B5EF4-FFF2-40B4-BE49-F238E27FC236}">
                <a16:creationId xmlns:a16="http://schemas.microsoft.com/office/drawing/2014/main" id="{3FFD8CE2-221A-4CF9-9F98-83F049317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07" name="Line 7">
            <a:extLst>
              <a:ext uri="{FF2B5EF4-FFF2-40B4-BE49-F238E27FC236}">
                <a16:creationId xmlns:a16="http://schemas.microsoft.com/office/drawing/2014/main" id="{37ADF82F-6BA0-4D15-826E-CAF27FF21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D195A46-FC18-4D0E-84F9-EF8E189B2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79209" name="Text Box 9">
            <a:extLst>
              <a:ext uri="{FF2B5EF4-FFF2-40B4-BE49-F238E27FC236}">
                <a16:creationId xmlns:a16="http://schemas.microsoft.com/office/drawing/2014/main" id="{195F3560-775C-4994-A5BB-342E27D79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79210" name="Text Box 10">
            <a:extLst>
              <a:ext uri="{FF2B5EF4-FFF2-40B4-BE49-F238E27FC236}">
                <a16:creationId xmlns:a16="http://schemas.microsoft.com/office/drawing/2014/main" id="{6506D125-2C8C-445F-AF80-7A8509F28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79211" name="Text Box 11">
            <a:extLst>
              <a:ext uri="{FF2B5EF4-FFF2-40B4-BE49-F238E27FC236}">
                <a16:creationId xmlns:a16="http://schemas.microsoft.com/office/drawing/2014/main" id="{6C9A14D2-3447-44D6-A1AF-0D788DBA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F004421B-E628-4907-A4FA-FEEA96F9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81600"/>
            <a:ext cx="12954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4DF1FA3-678E-4E40-B273-CDBC86D6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876800"/>
            <a:ext cx="9906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8CB5A1AC-367B-495C-B2E9-5B62B66A1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6858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E0EDFB12-678E-4014-A9F1-6DDF5D41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381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9232" name="AutoShape 16">
            <a:extLst>
              <a:ext uri="{FF2B5EF4-FFF2-40B4-BE49-F238E27FC236}">
                <a16:creationId xmlns:a16="http://schemas.microsoft.com/office/drawing/2014/main" id="{DA5B47BF-D3D7-4D88-8DF2-D5D0F46BEA73}"/>
              </a:ext>
            </a:extLst>
          </p:cNvPr>
          <p:cNvSpPr>
            <a:spLocks/>
          </p:cNvSpPr>
          <p:nvPr/>
        </p:nvSpPr>
        <p:spPr bwMode="auto">
          <a:xfrm rot="-5400000">
            <a:off x="3390900" y="1866900"/>
            <a:ext cx="381000" cy="1676400"/>
          </a:xfrm>
          <a:prstGeom prst="rightBracket">
            <a:avLst>
              <a:gd name="adj" fmla="val 36667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tr-TR" altLang="en-US" sz="2400" dirty="0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8AD63EC4-6D35-4BDB-B052-868AB739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Top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discs: Peg 1 </a:t>
            </a:r>
            <a:r>
              <a:rPr lang="en-US" altLang="en-US" sz="2400" dirty="0">
                <a:sym typeface="Courier New" panose="02070309020205020404" pitchFamily="49" charset="0"/>
              </a:rPr>
              <a:t>--&gt; Peg 2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 animBg="1" autoUpdateAnimBg="0"/>
      <p:bldP spid="9233" grpId="0" build="p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E6B8D066-1687-4D2D-88E2-0BC8B325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Towers of Hanoi</a:t>
            </a:r>
          </a:p>
        </p:txBody>
      </p:sp>
      <p:sp>
        <p:nvSpPr>
          <p:cNvPr id="180227" name="Text Box 3">
            <a:extLst>
              <a:ext uri="{FF2B5EF4-FFF2-40B4-BE49-F238E27FC236}">
                <a16:creationId xmlns:a16="http://schemas.microsoft.com/office/drawing/2014/main" id="{ABA28AE9-787F-43AE-B8BD-2012144F6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28800"/>
            <a:ext cx="2362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Recursion: </a:t>
            </a:r>
            <a:r>
              <a:rPr lang="en-US" altLang="en-US" sz="2400" i="1" dirty="0"/>
              <a:t>N </a:t>
            </a:r>
            <a:r>
              <a:rPr lang="en-US" altLang="en-US" sz="2400" dirty="0"/>
              <a:t>&gt; 1</a:t>
            </a:r>
          </a:p>
        </p:txBody>
      </p:sp>
      <p:sp>
        <p:nvSpPr>
          <p:cNvPr id="180228" name="Line 4">
            <a:extLst>
              <a:ext uri="{FF2B5EF4-FFF2-40B4-BE49-F238E27FC236}">
                <a16:creationId xmlns:a16="http://schemas.microsoft.com/office/drawing/2014/main" id="{E82020A0-DEC6-40F2-85A2-2D90F18B6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0229" name="Line 5">
            <a:extLst>
              <a:ext uri="{FF2B5EF4-FFF2-40B4-BE49-F238E27FC236}">
                <a16:creationId xmlns:a16="http://schemas.microsoft.com/office/drawing/2014/main" id="{B2B6AB33-A9B2-4CC4-AE89-BDC959A63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0230" name="Line 6">
            <a:extLst>
              <a:ext uri="{FF2B5EF4-FFF2-40B4-BE49-F238E27FC236}">
                <a16:creationId xmlns:a16="http://schemas.microsoft.com/office/drawing/2014/main" id="{49E4DDF5-A1B8-46AD-8F42-BC511350F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7912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0231" name="Line 7">
            <a:extLst>
              <a:ext uri="{FF2B5EF4-FFF2-40B4-BE49-F238E27FC236}">
                <a16:creationId xmlns:a16="http://schemas.microsoft.com/office/drawing/2014/main" id="{EED51A74-BDBD-4BCE-9DF2-D768F0175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0" cy="2895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4B284A80-4028-4394-9486-CEDDC116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1600200" cy="3048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80233" name="Text Box 9">
            <a:extLst>
              <a:ext uri="{FF2B5EF4-FFF2-40B4-BE49-F238E27FC236}">
                <a16:creationId xmlns:a16="http://schemas.microsoft.com/office/drawing/2014/main" id="{57E86D72-851B-4BBA-96C7-2CD8166B9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1</a:t>
            </a:r>
          </a:p>
        </p:txBody>
      </p:sp>
      <p:sp>
        <p:nvSpPr>
          <p:cNvPr id="180234" name="Text Box 10">
            <a:extLst>
              <a:ext uri="{FF2B5EF4-FFF2-40B4-BE49-F238E27FC236}">
                <a16:creationId xmlns:a16="http://schemas.microsoft.com/office/drawing/2014/main" id="{2EFF7D05-D9F9-41D5-9575-5EE281148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2</a:t>
            </a:r>
          </a:p>
        </p:txBody>
      </p:sp>
      <p:sp>
        <p:nvSpPr>
          <p:cNvPr id="180235" name="Text Box 11">
            <a:extLst>
              <a:ext uri="{FF2B5EF4-FFF2-40B4-BE49-F238E27FC236}">
                <a16:creationId xmlns:a16="http://schemas.microsoft.com/office/drawing/2014/main" id="{BC71D77B-D2C4-42DD-A1B0-42C9F7E5E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Peg 3</a:t>
            </a:r>
          </a:p>
        </p:txBody>
      </p:sp>
      <p:sp>
        <p:nvSpPr>
          <p:cNvPr id="180236" name="Text Box 12">
            <a:extLst>
              <a:ext uri="{FF2B5EF4-FFF2-40B4-BE49-F238E27FC236}">
                <a16:creationId xmlns:a16="http://schemas.microsoft.com/office/drawing/2014/main" id="{9C7C7449-99FC-4855-A9ED-8EEFF5AC4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dirty="0"/>
              <a:t>Top </a:t>
            </a:r>
            <a:r>
              <a:rPr lang="en-US" altLang="en-US" sz="2400" i="1" dirty="0"/>
              <a:t>N</a:t>
            </a:r>
            <a:r>
              <a:rPr lang="en-US" altLang="en-US" sz="2400" dirty="0"/>
              <a:t>-1 discs: Peg 1 </a:t>
            </a:r>
            <a:r>
              <a:rPr lang="en-US" altLang="en-US" sz="2400" dirty="0">
                <a:sym typeface="Courier New" panose="02070309020205020404" pitchFamily="49" charset="0"/>
              </a:rPr>
              <a:t>--&gt; Peg 2</a:t>
            </a:r>
            <a:endParaRPr lang="en-US" altLang="en-US" sz="2400" dirty="0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0BEE4E9-F88D-4728-A159-A063246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486400"/>
            <a:ext cx="12954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10360B7-A319-4772-9241-5B69CA98C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81600"/>
            <a:ext cx="9906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39DC6934-BAB6-460D-B827-A6B1100E5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76800"/>
            <a:ext cx="6858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BBF492C-BCB6-45B6-BF8D-E28679DD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381000" cy="3048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80241" name="AutoShape 17">
            <a:extLst>
              <a:ext uri="{FF2B5EF4-FFF2-40B4-BE49-F238E27FC236}">
                <a16:creationId xmlns:a16="http://schemas.microsoft.com/office/drawing/2014/main" id="{470CB0F0-59E4-43A3-8A4C-C8B0222E71C7}"/>
              </a:ext>
            </a:extLst>
          </p:cNvPr>
          <p:cNvSpPr>
            <a:spLocks/>
          </p:cNvSpPr>
          <p:nvPr/>
        </p:nvSpPr>
        <p:spPr bwMode="auto">
          <a:xfrm rot="-5400000">
            <a:off x="3390900" y="1866900"/>
            <a:ext cx="381000" cy="1676400"/>
          </a:xfrm>
          <a:prstGeom prst="rightBracket">
            <a:avLst>
              <a:gd name="adj" fmla="val 36667"/>
            </a:avLst>
          </a:prstGeom>
          <a:noFill/>
          <a:ln w="28575">
            <a:solidFill>
              <a:srgbClr val="FF0000"/>
            </a:solidFill>
            <a:prstDash val="sysDot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6318</Words>
  <Application>Microsoft Office PowerPoint</Application>
  <PresentationFormat>On-screen Show (4:3)</PresentationFormat>
  <Paragraphs>1700</Paragraphs>
  <Slides>116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Arial</vt:lpstr>
      <vt:lpstr>Courier New</vt:lpstr>
      <vt:lpstr>Times New Roman</vt:lpstr>
      <vt:lpstr>Default Design</vt:lpstr>
      <vt:lpstr>Clip</vt:lpstr>
      <vt:lpstr>Document</vt:lpstr>
      <vt:lpstr>PowerPoint Presentation</vt:lpstr>
      <vt:lpstr>When you open a doll, you find another doll inside, and when you open that one, there's another one inside. The act of doing this is called RECURSION.</vt:lpstr>
      <vt:lpstr>What is Recursion?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Factorial</vt:lpstr>
      <vt:lpstr>Example: 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Example: “Frames” during calculation of factorial(4)</vt:lpstr>
      <vt:lpstr>A Question</vt:lpstr>
      <vt:lpstr>PowerPoint Presentation</vt:lpstr>
      <vt:lpstr>PowerPoint Presentation</vt:lpstr>
      <vt:lpstr>PowerPoint Presentation</vt:lpstr>
      <vt:lpstr>Suppose</vt:lpstr>
      <vt:lpstr>Hare Raising Story</vt:lpstr>
      <vt:lpstr>PowerPoint Presentation</vt:lpstr>
      <vt:lpstr>Let’s Take 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See the pattern?</vt:lpstr>
      <vt:lpstr>Writing the Formula</vt:lpstr>
      <vt:lpstr>What If You Can’t Find the Formula?</vt:lpstr>
      <vt:lpstr>Recursive Fibonacci</vt:lpstr>
      <vt:lpstr>Coding Fibonacci</vt:lpstr>
      <vt:lpstr>Coding Fibonacci</vt:lpstr>
      <vt:lpstr>Coding Fibonacci</vt:lpstr>
      <vt:lpstr>Coding Fibonacci</vt:lpstr>
      <vt:lpstr>Recursion Review</vt:lpstr>
      <vt:lpstr>Honesty in Computer Science</vt:lpstr>
      <vt:lpstr>One More Example</vt:lpstr>
      <vt:lpstr>Planning the function</vt:lpstr>
      <vt:lpstr>Attempt #1</vt:lpstr>
      <vt:lpstr>Attempt #1</vt:lpstr>
      <vt:lpstr>“Do I Have to Use Recursion?”</vt:lpstr>
      <vt:lpstr>Nota Bene</vt:lpstr>
      <vt:lpstr>And here's the cool part...</vt:lpstr>
      <vt:lpstr>AHA!</vt:lpstr>
      <vt:lpstr>"But wait," I hear you say!</vt:lpstr>
      <vt:lpstr>"But wait," I hear you say!</vt:lpstr>
      <vt:lpstr>"But wait," I hear you say!</vt:lpstr>
      <vt:lpstr>The Recursive Insight</vt:lpstr>
      <vt:lpstr>Solution #2</vt:lpstr>
      <vt:lpstr>Solution #2</vt:lpstr>
      <vt:lpstr>Solution #2</vt:lpstr>
      <vt:lpstr>Solution #2</vt:lpstr>
      <vt:lpstr>Solution #2</vt:lpstr>
      <vt:lpstr>Solution #2</vt:lpstr>
      <vt:lpstr>Solution #2</vt:lpstr>
      <vt:lpstr>Recursion vs. Iteration:</vt:lpstr>
      <vt:lpstr>PowerPoint Presentation</vt:lpstr>
      <vt:lpstr>Questions?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PowerPoint Presentation</vt:lpstr>
      <vt:lpstr>farewell.py</vt:lpstr>
      <vt:lpstr>Recursion Applications</vt:lpstr>
    </vt:vector>
  </TitlesOfParts>
  <Company>University Of Bahrain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ITCS 102 Computer Programming Course 20 Recursion (Part 1)</dc:title>
  <dc:creator>bekir karlik</dc:creator>
  <cp:lastModifiedBy>Orhan, Zeynep</cp:lastModifiedBy>
  <cp:revision>67</cp:revision>
  <dcterms:created xsi:type="dcterms:W3CDTF">2002-01-30T12:41:47Z</dcterms:created>
  <dcterms:modified xsi:type="dcterms:W3CDTF">2023-03-20T04:31:00Z</dcterms:modified>
</cp:coreProperties>
</file>