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2" r:id="rId1"/>
    <p:sldMasterId id="2147483763" r:id="rId2"/>
  </p:sldMasterIdLst>
  <p:notesMasterIdLst>
    <p:notesMasterId r:id="rId30"/>
  </p:notesMasterIdLst>
  <p:sldIdLst>
    <p:sldId id="401" r:id="rId3"/>
    <p:sldId id="257" r:id="rId4"/>
    <p:sldId id="494" r:id="rId5"/>
    <p:sldId id="525" r:id="rId6"/>
    <p:sldId id="526" r:id="rId7"/>
    <p:sldId id="527" r:id="rId8"/>
    <p:sldId id="528" r:id="rId9"/>
    <p:sldId id="529" r:id="rId10"/>
    <p:sldId id="530" r:id="rId11"/>
    <p:sldId id="531" r:id="rId12"/>
    <p:sldId id="532" r:id="rId13"/>
    <p:sldId id="533" r:id="rId14"/>
    <p:sldId id="534" r:id="rId15"/>
    <p:sldId id="535" r:id="rId16"/>
    <p:sldId id="536" r:id="rId17"/>
    <p:sldId id="537" r:id="rId18"/>
    <p:sldId id="538" r:id="rId19"/>
    <p:sldId id="539" r:id="rId20"/>
    <p:sldId id="540" r:id="rId21"/>
    <p:sldId id="541" r:id="rId22"/>
    <p:sldId id="542" r:id="rId23"/>
    <p:sldId id="543" r:id="rId24"/>
    <p:sldId id="544" r:id="rId25"/>
    <p:sldId id="402" r:id="rId26"/>
    <p:sldId id="513" r:id="rId27"/>
    <p:sldId id="404" r:id="rId28"/>
    <p:sldId id="545"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D3F44C91-3BA7-4281-8574-3F307E499921}">
          <p14:sldIdLst>
            <p14:sldId id="401"/>
            <p14:sldId id="257"/>
            <p14:sldId id="494"/>
            <p14:sldId id="525"/>
            <p14:sldId id="526"/>
            <p14:sldId id="527"/>
            <p14:sldId id="528"/>
            <p14:sldId id="529"/>
            <p14:sldId id="530"/>
            <p14:sldId id="531"/>
            <p14:sldId id="532"/>
            <p14:sldId id="533"/>
            <p14:sldId id="534"/>
            <p14:sldId id="535"/>
            <p14:sldId id="536"/>
            <p14:sldId id="537"/>
            <p14:sldId id="538"/>
            <p14:sldId id="539"/>
            <p14:sldId id="540"/>
            <p14:sldId id="541"/>
            <p14:sldId id="542"/>
            <p14:sldId id="543"/>
            <p14:sldId id="544"/>
            <p14:sldId id="402"/>
          </p14:sldIdLst>
        </p14:section>
        <p14:section name="Appendix: Image Descriptions for Unsighted Students" id="{18C3DBE0-DF1C-434E-AFD7-31C5F583D067}">
          <p14:sldIdLst>
            <p14:sldId id="513"/>
            <p14:sldId id="404"/>
            <p14:sldId id="54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z Moliski" initials="" lastIdx="25" clrIdx="0"/>
  <p:cmAuthor id="1" name="Samuel Joseph Frame" initials="SJF" lastIdx="11" clrIdx="1"/>
  <p:cmAuthor id="2" name="Microsoft Office User" initials="MOU" lastIdx="3" clrIdx="2"/>
  <p:cmAuthor id="3" name="Agate Development" initials="AD"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84"/>
    <a:srgbClr val="002495"/>
    <a:srgbClr val="009C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35" autoAdjust="0"/>
    <p:restoredTop sz="93878" autoAdjust="0"/>
  </p:normalViewPr>
  <p:slideViewPr>
    <p:cSldViewPr>
      <p:cViewPr varScale="1">
        <p:scale>
          <a:sx n="64" d="100"/>
          <a:sy n="64" d="100"/>
        </p:scale>
        <p:origin x="1080" y="66"/>
      </p:cViewPr>
      <p:guideLst>
        <p:guide orient="horz" pos="2160"/>
        <p:guide pos="2880"/>
      </p:guideLst>
    </p:cSldViewPr>
  </p:slideViewPr>
  <p:outlineViewPr>
    <p:cViewPr>
      <p:scale>
        <a:sx n="33" d="100"/>
        <a:sy n="33" d="100"/>
      </p:scale>
      <p:origin x="0" y="-59088"/>
    </p:cViewPr>
  </p:outlineViewPr>
  <p:notesTextViewPr>
    <p:cViewPr>
      <p:scale>
        <a:sx n="125" d="100"/>
        <a:sy n="125" d="100"/>
      </p:scale>
      <p:origin x="0" y="0"/>
    </p:cViewPr>
  </p:notesTextViewPr>
  <p:sorterViewPr>
    <p:cViewPr>
      <p:scale>
        <a:sx n="100" d="100"/>
        <a:sy n="100" d="100"/>
      </p:scale>
      <p:origin x="0" y="3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C75103D-9994-411B-83F1-CA97D5FFCEE2}" type="datetimeFigureOut">
              <a:rPr lang="en-US"/>
              <a:pPr>
                <a:defRPr/>
              </a:pPr>
              <a:t>7/12/2021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87CE43C7-7701-4DA9-9326-FB9088196BE4}" type="slidenum">
              <a:rPr lang="en-US"/>
              <a:pPr>
                <a:defRPr/>
              </a:pPr>
              <a:t>‹#›</a:t>
            </a:fld>
            <a:endParaRPr lang="en-US" dirty="0"/>
          </a:p>
        </p:txBody>
      </p:sp>
    </p:spTree>
    <p:extLst>
      <p:ext uri="{BB962C8B-B14F-4D97-AF65-F5344CB8AC3E}">
        <p14:creationId xmlns:p14="http://schemas.microsoft.com/office/powerpoint/2010/main" val="15434301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p:cNvSpPr>
          <p:nvPr>
            <p:ph type="sldImg"/>
          </p:nvPr>
        </p:nvSpPr>
        <p:spPr bwMode="auto">
          <a:noFill/>
          <a:ln>
            <a:solidFill>
              <a:srgbClr val="000000"/>
            </a:solidFill>
            <a:miter lim="800000"/>
            <a:headEnd/>
            <a:tailEnd/>
          </a:ln>
        </p:spPr>
      </p:sp>
      <p:sp>
        <p:nvSpPr>
          <p:cNvPr id="808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808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A72AECE-B744-40D0-91C9-443F42ED171A}" type="slidenum">
              <a:rPr lang="en-US" smtClean="0"/>
              <a:pPr/>
              <a:t>2</a:t>
            </a:fld>
            <a:endParaRPr lang="en-US" dirty="0"/>
          </a:p>
        </p:txBody>
      </p:sp>
    </p:spTree>
    <p:extLst>
      <p:ext uri="{BB962C8B-B14F-4D97-AF65-F5344CB8AC3E}">
        <p14:creationId xmlns:p14="http://schemas.microsoft.com/office/powerpoint/2010/main" val="21928938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dirty="0"/>
          </a:p>
        </p:txBody>
      </p:sp>
      <p:sp>
        <p:nvSpPr>
          <p:cNvPr id="7" name="Title 1"/>
          <p:cNvSpPr txBox="1">
            <a:spLocks/>
          </p:cNvSpPr>
          <p:nvPr/>
        </p:nvSpPr>
        <p:spPr>
          <a:xfrm>
            <a:off x="2819400" y="457200"/>
            <a:ext cx="6248400" cy="2514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15000" dirty="0">
                <a:solidFill>
                  <a:srgbClr val="009C9E"/>
                </a:solidFill>
                <a:latin typeface="Book Antiqua" panose="02040602050305030304" pitchFamily="18" charset="0"/>
              </a:rPr>
              <a:t>5</a:t>
            </a:r>
            <a:br>
              <a:rPr lang="en-US" sz="14500" dirty="0">
                <a:latin typeface="Book Antiqua" panose="02040602050305030304" pitchFamily="18" charset="0"/>
              </a:rPr>
            </a:br>
            <a:r>
              <a:rPr lang="en-US" sz="8300" dirty="0">
                <a:latin typeface="Book Antiqua" panose="02040602050305030304" pitchFamily="18" charset="0"/>
              </a:rPr>
              <a:t>Discrete Probability Distributions</a:t>
            </a:r>
          </a:p>
        </p:txBody>
      </p:sp>
      <p:sp>
        <p:nvSpPr>
          <p:cNvPr id="8" name="Subtitle 2"/>
          <p:cNvSpPr txBox="1">
            <a:spLocks/>
          </p:cNvSpPr>
          <p:nvPr/>
        </p:nvSpPr>
        <p:spPr>
          <a:xfrm>
            <a:off x="3124200" y="3886200"/>
            <a:ext cx="6019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sz="2800" dirty="0">
                <a:solidFill>
                  <a:srgbClr val="1F4984"/>
                </a:solidFill>
                <a:latin typeface="Helvetica" pitchFamily="34" charset="0"/>
              </a:rPr>
              <a:t>Business Statistics: </a:t>
            </a:r>
          </a:p>
          <a:p>
            <a:pPr marL="0" indent="0" algn="ctr">
              <a:spcBef>
                <a:spcPts val="0"/>
              </a:spcBef>
              <a:buNone/>
            </a:pPr>
            <a:r>
              <a:rPr lang="en-US" sz="2800" dirty="0">
                <a:solidFill>
                  <a:srgbClr val="1F4984"/>
                </a:solidFill>
                <a:latin typeface="Helvetica" pitchFamily="34" charset="0"/>
              </a:rPr>
              <a:t>Communicating with Numbers, 2e</a:t>
            </a:r>
          </a:p>
          <a:p>
            <a:pPr marL="0" indent="0" algn="ctr">
              <a:spcBef>
                <a:spcPts val="0"/>
              </a:spcBef>
              <a:buNone/>
            </a:pPr>
            <a:endParaRPr lang="en-US" sz="2800" dirty="0">
              <a:latin typeface="Helvetica" pitchFamily="34" charset="0"/>
            </a:endParaRPr>
          </a:p>
          <a:p>
            <a:pPr marL="0" indent="0" algn="ctr">
              <a:spcBef>
                <a:spcPts val="0"/>
              </a:spcBef>
              <a:buNone/>
            </a:pPr>
            <a:r>
              <a:rPr lang="en-US" sz="2200" dirty="0">
                <a:latin typeface="Helvetica" pitchFamily="34" charset="0"/>
              </a:rPr>
              <a:t>By Sanjiv Jaggia and Alison Kelly</a:t>
            </a:r>
          </a:p>
        </p:txBody>
      </p:sp>
      <p:sp>
        <p:nvSpPr>
          <p:cNvPr id="9" name="Rectangle 8"/>
          <p:cNvSpPr/>
          <p:nvPr/>
        </p:nvSpPr>
        <p:spPr>
          <a:xfrm>
            <a:off x="-2310" y="0"/>
            <a:ext cx="2745509" cy="6858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375" y="-5057775"/>
            <a:ext cx="4048606" cy="27432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914400"/>
            <a:ext cx="2699071" cy="1828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cxnSp>
        <p:nvCxnSpPr>
          <p:cNvPr id="11" name="Straight Connector 10"/>
          <p:cNvCxnSpPr/>
          <p:nvPr/>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sp>
        <p:nvSpPr>
          <p:cNvPr id="10" name="Text Box 5"/>
          <p:cNvSpPr txBox="1">
            <a:spLocks noChangeArrowheads="1"/>
          </p:cNvSpPr>
          <p:nvPr/>
        </p:nvSpPr>
        <p:spPr bwMode="auto">
          <a:xfrm>
            <a:off x="76200" y="6594475"/>
            <a:ext cx="1752600" cy="244475"/>
          </a:xfrm>
          <a:prstGeom prst="rect">
            <a:avLst/>
          </a:prstGeom>
          <a:noFill/>
          <a:ln w="9525">
            <a:noFill/>
            <a:miter lim="800000"/>
            <a:headEnd/>
            <a:tailEnd/>
          </a:ln>
        </p:spPr>
        <p:txBody>
          <a:bodyPr>
            <a:spAutoFit/>
          </a:bodyPr>
          <a:lstStyle/>
          <a:p>
            <a:r>
              <a:rPr lang="en-US" sz="1000" b="1" i="1" dirty="0">
                <a:latin typeface="Book Antiqua" panose="02040602050305030304" pitchFamily="18" charset="0"/>
                <a:ea typeface="ＭＳ Ｐゴシック"/>
                <a:cs typeface="ＭＳ Ｐゴシック"/>
              </a:rPr>
              <a:t>McGraw-Hill/Irwin</a:t>
            </a:r>
          </a:p>
        </p:txBody>
      </p:sp>
    </p:spTree>
    <p:extLst>
      <p:ext uri="{BB962C8B-B14F-4D97-AF65-F5344CB8AC3E}">
        <p14:creationId xmlns:p14="http://schemas.microsoft.com/office/powerpoint/2010/main" val="401570290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268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731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0076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76570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Helvetic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6326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Helvetica"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9994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5892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atin typeface="Helvetica" pitchFamily="34" charset="0"/>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7114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1-</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1" name="Rectangle 10">
            <a:extLst>
              <a:ext uri="{FF2B5EF4-FFF2-40B4-BE49-F238E27FC236}">
                <a16:creationId xmlns:a16="http://schemas.microsoft.com/office/drawing/2014/main" id="{969C0A71-2F34-4BC1-B8D1-CE00F5724D37}"/>
              </a:ext>
            </a:extLst>
          </p:cNvPr>
          <p:cNvSpPr/>
          <p:nvPr userDrawn="1"/>
        </p:nvSpPr>
        <p:spPr>
          <a:xfrm>
            <a:off x="-2310" y="0"/>
            <a:ext cx="274550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cxnSp>
        <p:nvCxnSpPr>
          <p:cNvPr id="12" name="Straight Connector 11">
            <a:extLst>
              <a:ext uri="{FF2B5EF4-FFF2-40B4-BE49-F238E27FC236}">
                <a16:creationId xmlns:a16="http://schemas.microsoft.com/office/drawing/2014/main" id="{DA339CF8-486B-486F-A867-E3D3C2E67F77}"/>
              </a:ext>
            </a:extLst>
          </p:cNvPr>
          <p:cNvCxnSpPr/>
          <p:nvPr userDrawn="1"/>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A0988F-6E75-4F71-9160-2D2D916F9309}"/>
              </a:ext>
            </a:extLst>
          </p:cNvPr>
          <p:cNvPicPr>
            <a:picLocks noChangeAspect="1"/>
          </p:cNvPicPr>
          <p:nvPr userDrawn="1"/>
        </p:nvPicPr>
        <p:blipFill>
          <a:blip r:embed="rId2"/>
          <a:stretch>
            <a:fillRect/>
          </a:stretch>
        </p:blipFill>
        <p:spPr>
          <a:xfrm>
            <a:off x="-1" y="963706"/>
            <a:ext cx="2743199" cy="484094"/>
          </a:xfrm>
          <a:prstGeom prst="rect">
            <a:avLst/>
          </a:prstGeom>
        </p:spPr>
      </p:pic>
      <p:sp>
        <p:nvSpPr>
          <p:cNvPr id="3" name="Content Placeholder 2">
            <a:extLst>
              <a:ext uri="{FF2B5EF4-FFF2-40B4-BE49-F238E27FC236}">
                <a16:creationId xmlns:a16="http://schemas.microsoft.com/office/drawing/2014/main" id="{72222517-BE01-4008-9007-D44B83F312D0}"/>
              </a:ext>
            </a:extLst>
          </p:cNvPr>
          <p:cNvSpPr>
            <a:spLocks noGrp="1"/>
          </p:cNvSpPr>
          <p:nvPr>
            <p:ph sz="quarter" idx="13"/>
          </p:nvPr>
        </p:nvSpPr>
        <p:spPr>
          <a:xfrm>
            <a:off x="2971800" y="5894388"/>
            <a:ext cx="5715000" cy="20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E46B0BF-4D04-414F-97F3-95C0C75EF2C8}"/>
              </a:ext>
            </a:extLst>
          </p:cNvPr>
          <p:cNvSpPr>
            <a:spLocks noGrp="1"/>
          </p:cNvSpPr>
          <p:nvPr>
            <p:ph sz="quarter" idx="14"/>
          </p:nvPr>
        </p:nvSpPr>
        <p:spPr>
          <a:xfrm>
            <a:off x="3048000" y="6356350"/>
            <a:ext cx="5257800" cy="3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5013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3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1-</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3" name="Content Placeholder 2">
            <a:extLst>
              <a:ext uri="{FF2B5EF4-FFF2-40B4-BE49-F238E27FC236}">
                <a16:creationId xmlns:a16="http://schemas.microsoft.com/office/drawing/2014/main" id="{9871CF0B-3967-4E8C-AE79-0DDBE66FA69F}"/>
              </a:ext>
            </a:extLst>
          </p:cNvPr>
          <p:cNvSpPr>
            <a:spLocks noGrp="1"/>
          </p:cNvSpPr>
          <p:nvPr>
            <p:ph sz="quarter" idx="10"/>
          </p:nvPr>
        </p:nvSpPr>
        <p:spPr>
          <a:xfrm>
            <a:off x="914400" y="4572000"/>
            <a:ext cx="7623175"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857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3886200"/>
          </a:xfrm>
        </p:spPr>
        <p:txBody>
          <a:bodyPr/>
          <a:lstStyle>
            <a:lvl1pPr marL="292608" indent="-292608">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6"/>
          <p:cNvSpPr>
            <a:spLocks noGrp="1"/>
          </p:cNvSpPr>
          <p:nvPr>
            <p:ph sz="quarter" idx="10" hasCustomPrompt="1"/>
          </p:nvPr>
        </p:nvSpPr>
        <p:spPr>
          <a:xfrm>
            <a:off x="457200" y="5652247"/>
            <a:ext cx="8229600" cy="304800"/>
          </a:xfrm>
        </p:spPr>
        <p:txBody>
          <a:bodyPr>
            <a:normAutofit/>
          </a:bodyPr>
          <a:lstStyle>
            <a:lvl1pPr marL="0" indent="0" algn="ctr">
              <a:buNone/>
              <a:defRPr sz="1200">
                <a:latin typeface="+mn-lt"/>
              </a:defRPr>
            </a:lvl1pPr>
          </a:lstStyle>
          <a:p>
            <a:pPr lvl="0"/>
            <a:r>
              <a:rPr lang="en-US" dirty="0"/>
              <a:t>Access the text alternative for slide images.</a:t>
            </a:r>
          </a:p>
        </p:txBody>
      </p:sp>
    </p:spTree>
    <p:extLst>
      <p:ext uri="{BB962C8B-B14F-4D97-AF65-F5344CB8AC3E}">
        <p14:creationId xmlns:p14="http://schemas.microsoft.com/office/powerpoint/2010/main" val="26579155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endParaRPr lang="en-US" altLang="en-US" dirty="0"/>
          </a:p>
        </p:txBody>
      </p:sp>
      <p:sp>
        <p:nvSpPr>
          <p:cNvPr id="7" name="Title 1"/>
          <p:cNvSpPr txBox="1">
            <a:spLocks/>
          </p:cNvSpPr>
          <p:nvPr/>
        </p:nvSpPr>
        <p:spPr>
          <a:xfrm>
            <a:off x="2819400" y="457200"/>
            <a:ext cx="6248400" cy="2514600"/>
          </a:xfrm>
          <a:prstGeom prst="rect">
            <a:avLst/>
          </a:prstGeom>
        </p:spPr>
        <p:txBody>
          <a:bodyPr vert="horz" lIns="91440" tIns="45720" rIns="91440" bIns="45720" rtlCol="0" anchor="ctr">
            <a:normAutofit fontScale="6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sz="15000" dirty="0">
                <a:solidFill>
                  <a:srgbClr val="009C9E"/>
                </a:solidFill>
                <a:latin typeface="Book Antiqua" panose="02040602050305030304" pitchFamily="18" charset="0"/>
              </a:rPr>
              <a:t>5</a:t>
            </a:r>
            <a:br>
              <a:rPr lang="en-US" sz="14500" dirty="0">
                <a:latin typeface="Book Antiqua" panose="02040602050305030304" pitchFamily="18" charset="0"/>
              </a:rPr>
            </a:br>
            <a:r>
              <a:rPr lang="en-US" sz="8300" dirty="0">
                <a:latin typeface="Book Antiqua" panose="02040602050305030304" pitchFamily="18" charset="0"/>
              </a:rPr>
              <a:t>Discrete Probability Distributions</a:t>
            </a:r>
          </a:p>
        </p:txBody>
      </p:sp>
      <p:sp>
        <p:nvSpPr>
          <p:cNvPr id="8" name="Subtitle 2"/>
          <p:cNvSpPr txBox="1">
            <a:spLocks/>
          </p:cNvSpPr>
          <p:nvPr/>
        </p:nvSpPr>
        <p:spPr>
          <a:xfrm>
            <a:off x="3124200" y="3886200"/>
            <a:ext cx="6019800" cy="1752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None/>
            </a:pPr>
            <a:r>
              <a:rPr lang="en-US" sz="2800" dirty="0">
                <a:solidFill>
                  <a:srgbClr val="1F4984"/>
                </a:solidFill>
                <a:latin typeface="Helvetica" pitchFamily="34" charset="0"/>
              </a:rPr>
              <a:t>Business Statistics: </a:t>
            </a:r>
          </a:p>
          <a:p>
            <a:pPr marL="0" indent="0" algn="ctr">
              <a:spcBef>
                <a:spcPts val="0"/>
              </a:spcBef>
              <a:buNone/>
            </a:pPr>
            <a:r>
              <a:rPr lang="en-US" sz="2800" dirty="0">
                <a:solidFill>
                  <a:srgbClr val="1F4984"/>
                </a:solidFill>
                <a:latin typeface="Helvetica" pitchFamily="34" charset="0"/>
              </a:rPr>
              <a:t>Communicating with Numbers, 2e</a:t>
            </a:r>
          </a:p>
          <a:p>
            <a:pPr marL="0" indent="0" algn="ctr">
              <a:spcBef>
                <a:spcPts val="0"/>
              </a:spcBef>
              <a:buNone/>
            </a:pPr>
            <a:endParaRPr lang="en-US" sz="2800" dirty="0">
              <a:latin typeface="Helvetica" pitchFamily="34" charset="0"/>
            </a:endParaRPr>
          </a:p>
          <a:p>
            <a:pPr marL="0" indent="0" algn="ctr">
              <a:spcBef>
                <a:spcPts val="0"/>
              </a:spcBef>
              <a:buNone/>
            </a:pPr>
            <a:r>
              <a:rPr lang="en-US" sz="2200" dirty="0">
                <a:latin typeface="Helvetica" pitchFamily="34" charset="0"/>
              </a:rPr>
              <a:t>By Sanjiv Jaggia and Alison Kelly</a:t>
            </a:r>
          </a:p>
        </p:txBody>
      </p:sp>
      <p:sp>
        <p:nvSpPr>
          <p:cNvPr id="9" name="Rectangle 8"/>
          <p:cNvSpPr/>
          <p:nvPr/>
        </p:nvSpPr>
        <p:spPr>
          <a:xfrm>
            <a:off x="-2310" y="0"/>
            <a:ext cx="2745509" cy="6858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3375" y="-5057775"/>
            <a:ext cx="4048606" cy="2743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 y="914400"/>
            <a:ext cx="2699071" cy="18288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cxnSp>
        <p:nvCxnSpPr>
          <p:cNvPr id="11" name="Straight Connector 10"/>
          <p:cNvCxnSpPr/>
          <p:nvPr/>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201987"/>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Jaggia,</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2-</a:t>
            </a:r>
            <a:fld id="{3B23F10E-B9DB-4030-83AA-1C45FF54A19F}" type="slidenum">
              <a:rPr lang="en-US" sz="100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488988"/>
            <a:ext cx="8229600" cy="3845012"/>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Helvetica"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457200" y="5638800"/>
            <a:ext cx="3352800" cy="228600"/>
          </a:xfrm>
        </p:spPr>
        <p:txBody>
          <a:bodyPr>
            <a:noAutofit/>
          </a:bodyPr>
          <a:lstStyle>
            <a:lvl1pPr marL="0" indent="0" algn="ctr">
              <a:buNone/>
              <a:defRPr sz="1200"/>
            </a:lvl1pPr>
          </a:lstStyle>
          <a:p>
            <a:pPr lvl="0"/>
            <a:r>
              <a:rPr lang="en-US" dirty="0"/>
              <a:t>Access the text alternative for slide images.</a:t>
            </a:r>
          </a:p>
        </p:txBody>
      </p:sp>
      <p:sp>
        <p:nvSpPr>
          <p:cNvPr id="9" name="Content Placeholder 2"/>
          <p:cNvSpPr>
            <a:spLocks noGrp="1"/>
          </p:cNvSpPr>
          <p:nvPr>
            <p:ph sz="quarter" idx="11" hasCustomPrompt="1"/>
          </p:nvPr>
        </p:nvSpPr>
        <p:spPr>
          <a:xfrm>
            <a:off x="4648200" y="5638800"/>
            <a:ext cx="3352800" cy="228600"/>
          </a:xfrm>
        </p:spPr>
        <p:txBody>
          <a:bodyPr>
            <a:noAutofit/>
          </a:bodyPr>
          <a:lstStyle>
            <a:lvl1pPr marL="0" indent="0" algn="ctr">
              <a:buNone/>
              <a:defRPr sz="1200"/>
            </a:lvl1pPr>
          </a:lstStyle>
          <a:p>
            <a:pPr lvl="0"/>
            <a:r>
              <a:rPr lang="en-US" dirty="0"/>
              <a:t>Access the text alternative for slide images.</a:t>
            </a:r>
          </a:p>
        </p:txBody>
      </p:sp>
    </p:spTree>
    <p:extLst>
      <p:ext uri="{BB962C8B-B14F-4D97-AF65-F5344CB8AC3E}">
        <p14:creationId xmlns:p14="http://schemas.microsoft.com/office/powerpoint/2010/main" val="34767885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9F7FE"/>
                </a:solidFill>
                <a:effectLst/>
                <a:uLnTx/>
                <a:uFillTx/>
                <a:latin typeface="Helvetica" pitchFamily="34" charset="0"/>
                <a:ea typeface="+mn-ea"/>
                <a:cs typeface="+mn-cs"/>
              </a:rPr>
              <a:t>	</a:t>
            </a:r>
            <a:r>
              <a:rPr kumimoji="0" lang="en-US" sz="1200" b="0" i="0" u="none" strike="noStrike" kern="1200" cap="none" spc="0" normalizeH="0" baseline="0" noProof="0" dirty="0">
                <a:ln>
                  <a:noFill/>
                </a:ln>
                <a:solidFill>
                  <a:prstClr val="white"/>
                </a:solidFill>
                <a:effectLst/>
                <a:uLnTx/>
                <a:uFillTx/>
                <a:latin typeface="+mn-lt"/>
                <a:ea typeface="+mn-ea"/>
                <a:cs typeface="+mn-cs"/>
              </a:rPr>
              <a:t> BUSINESS STATISTICS: COMMUNICATING WITH NUMBERS, 4e | </a:t>
            </a:r>
            <a:r>
              <a:rPr kumimoji="0" lang="en-US" sz="1200" b="0" i="0" u="none" strike="noStrike" kern="1200" cap="none" spc="0" normalizeH="0" baseline="0" noProof="0" dirty="0" err="1">
                <a:ln>
                  <a:noFill/>
                </a:ln>
                <a:solidFill>
                  <a:prstClr val="white"/>
                </a:solidFill>
                <a:effectLst/>
                <a:uLnTx/>
                <a:uFillTx/>
                <a:latin typeface="+mn-lt"/>
                <a:ea typeface="+mn-ea"/>
                <a:cs typeface="+mn-cs"/>
              </a:rPr>
              <a:t>Jaggia</a:t>
            </a:r>
            <a:r>
              <a:rPr kumimoji="0" lang="en-US" sz="1200" b="0" i="0" u="none" strike="noStrike" kern="1200" cap="none" spc="0" normalizeH="0" baseline="0" noProof="0" dirty="0">
                <a:ln>
                  <a:noFill/>
                </a:ln>
                <a:solidFill>
                  <a:prstClr val="white"/>
                </a:solidFill>
                <a:effectLst/>
                <a:uLnTx/>
                <a:uFillTx/>
                <a:latin typeface="+mn-lt"/>
                <a:ea typeface="+mn-ea"/>
                <a:cs typeface="+mn-cs"/>
              </a:rPr>
              <a:t>, Kelly</a:t>
            </a:r>
            <a:endParaRPr kumimoji="0" lang="en-US" sz="1200" b="1" i="0" u="none" strike="noStrike" kern="1200" cap="none" spc="0" normalizeH="0" baseline="0" noProof="0" dirty="0">
              <a:ln>
                <a:noFill/>
              </a:ln>
              <a:solidFill>
                <a:prstClr val="white"/>
              </a:solidFill>
              <a:effectLst/>
              <a:uLnTx/>
              <a:uFillTx/>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mn-lt"/>
                <a:ea typeface="+mn-ea"/>
                <a:cs typeface="+mn-cs"/>
              </a:rPr>
              <a:t>© McGraw Hill</a:t>
            </a:r>
            <a:r>
              <a:rPr kumimoji="0" lang="en-US" sz="1200" b="0" i="0" u="none" strike="noStrike" kern="1200" cap="none" spc="0" normalizeH="0" baseline="0" noProof="0" dirty="0">
                <a:ln>
                  <a:noFill/>
                </a:ln>
                <a:solidFill>
                  <a:prstClr val="white"/>
                </a:solidFill>
                <a:effectLst/>
                <a:uLnTx/>
                <a:uFillTx/>
                <a:latin typeface="+mn-lt"/>
                <a:ea typeface="ＭＳ Ｐゴシック"/>
                <a:cs typeface="Helvetica"/>
              </a:rPr>
              <a:t>.</a:t>
            </a:r>
            <a:endParaRPr kumimoji="0" lang="en-US" sz="1000" b="0" i="0" u="none" strike="noStrike" kern="1200" cap="none" spc="0" normalizeH="0" baseline="0" noProof="0" dirty="0">
              <a:ln>
                <a:noFill/>
              </a:ln>
              <a:solidFill>
                <a:prstClr val="white"/>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981200"/>
            <a:ext cx="8229600" cy="3352800"/>
          </a:xfrm>
        </p:spPr>
        <p:txBody>
          <a:bodyPr/>
          <a:lstStyle>
            <a:lvl1pPr>
              <a:defRPr sz="32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mj-lt"/>
                <a:cs typeface="Helvetica" panose="020B0604020202020204" pitchFamily="34" charset="0"/>
              </a:defRPr>
            </a:lvl1pPr>
          </a:lstStyle>
          <a:p>
            <a:r>
              <a:rPr lang="en-US" dirty="0"/>
              <a:t>Click to edit Master title style</a:t>
            </a:r>
          </a:p>
        </p:txBody>
      </p:sp>
      <p:sp>
        <p:nvSpPr>
          <p:cNvPr id="3" name="Content Placeholder 2"/>
          <p:cNvSpPr>
            <a:spLocks noGrp="1"/>
          </p:cNvSpPr>
          <p:nvPr>
            <p:ph sz="quarter" idx="10" hasCustomPrompt="1"/>
          </p:nvPr>
        </p:nvSpPr>
        <p:spPr>
          <a:xfrm>
            <a:off x="451022" y="1447799"/>
            <a:ext cx="8229600" cy="438665"/>
          </a:xfrm>
        </p:spPr>
        <p:txBody>
          <a:bodyPr>
            <a:noAutofit/>
          </a:bodyPr>
          <a:lstStyle>
            <a:lvl1pPr marL="0" indent="0" algn="ctr">
              <a:buNone/>
              <a:defRPr sz="1200"/>
            </a:lvl1pPr>
          </a:lstStyle>
          <a:p>
            <a:pPr lvl="0"/>
            <a:r>
              <a:rPr lang="en-US" dirty="0"/>
              <a:t>Return to parent-slide containing images.</a:t>
            </a:r>
          </a:p>
        </p:txBody>
      </p:sp>
      <p:sp>
        <p:nvSpPr>
          <p:cNvPr id="9" name="Content Placeholder 2"/>
          <p:cNvSpPr>
            <a:spLocks noGrp="1"/>
          </p:cNvSpPr>
          <p:nvPr>
            <p:ph sz="quarter" idx="11" hasCustomPrompt="1"/>
          </p:nvPr>
        </p:nvSpPr>
        <p:spPr>
          <a:xfrm>
            <a:off x="451022" y="5428736"/>
            <a:ext cx="8229600" cy="438664"/>
          </a:xfrm>
        </p:spPr>
        <p:txBody>
          <a:bodyPr>
            <a:noAutofit/>
          </a:bodyPr>
          <a:lstStyle>
            <a:lvl1pPr marL="0" indent="0" algn="ctr">
              <a:buNone/>
              <a:defRPr sz="1200"/>
            </a:lvl1pPr>
          </a:lstStyle>
          <a:p>
            <a:pPr lvl="0"/>
            <a:r>
              <a:rPr lang="en-US" dirty="0"/>
              <a:t>Return to parent-slide containing images.</a:t>
            </a:r>
          </a:p>
        </p:txBody>
      </p:sp>
    </p:spTree>
    <p:extLst>
      <p:ext uri="{BB962C8B-B14F-4D97-AF65-F5344CB8AC3E}">
        <p14:creationId xmlns:p14="http://schemas.microsoft.com/office/powerpoint/2010/main" val="875537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2-</a:t>
            </a:r>
            <a:fld id="{3B23F10E-B9DB-4030-83AA-1C45FF54A19F}" type="slidenum">
              <a:rPr lang="en-US" sz="100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8" name="Content Placeholder 2">
            <a:extLst>
              <a:ext uri="{FF2B5EF4-FFF2-40B4-BE49-F238E27FC236}">
                <a16:creationId xmlns:a16="http://schemas.microsoft.com/office/drawing/2014/main" id="{C52BABB4-A2AF-0B48-B25E-04A8786B26B8}"/>
              </a:ext>
            </a:extLst>
          </p:cNvPr>
          <p:cNvSpPr>
            <a:spLocks noGrp="1"/>
          </p:cNvSpPr>
          <p:nvPr>
            <p:ph idx="1"/>
          </p:nvPr>
        </p:nvSpPr>
        <p:spPr>
          <a:xfrm>
            <a:off x="451022" y="1488988"/>
            <a:ext cx="8229600" cy="1559012"/>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49F6BB67-4E8A-3543-A9C9-0CB9CB48BAB5}"/>
              </a:ext>
            </a:extLst>
          </p:cNvPr>
          <p:cNvSpPr>
            <a:spLocks noGrp="1"/>
          </p:cNvSpPr>
          <p:nvPr>
            <p:ph type="title"/>
          </p:nvPr>
        </p:nvSpPr>
        <p:spPr>
          <a:xfrm>
            <a:off x="457200" y="57665"/>
            <a:ext cx="8229600" cy="1143000"/>
          </a:xfrm>
        </p:spPr>
        <p:txBody>
          <a:bodyPr>
            <a:normAutofit/>
          </a:bodyPr>
          <a:lstStyle>
            <a:lvl1pPr algn="ctr">
              <a:defRPr sz="4000">
                <a:solidFill>
                  <a:srgbClr val="1F4984"/>
                </a:solidFill>
                <a:latin typeface="Helvetica" pitchFamily="34" charset="0"/>
              </a:defRPr>
            </a:lvl1pPr>
          </a:lstStyle>
          <a:p>
            <a:r>
              <a:rPr lang="en-US" dirty="0"/>
              <a:t>Click to edit Master title style</a:t>
            </a:r>
          </a:p>
        </p:txBody>
      </p:sp>
      <p:sp>
        <p:nvSpPr>
          <p:cNvPr id="7" name="Content Placeholder 2">
            <a:extLst>
              <a:ext uri="{FF2B5EF4-FFF2-40B4-BE49-F238E27FC236}">
                <a16:creationId xmlns:a16="http://schemas.microsoft.com/office/drawing/2014/main" id="{B16294FC-65FE-4591-B195-575551966361}"/>
              </a:ext>
            </a:extLst>
          </p:cNvPr>
          <p:cNvSpPr>
            <a:spLocks noGrp="1"/>
          </p:cNvSpPr>
          <p:nvPr>
            <p:ph idx="10"/>
          </p:nvPr>
        </p:nvSpPr>
        <p:spPr>
          <a:xfrm>
            <a:off x="457200" y="3124200"/>
            <a:ext cx="8229600" cy="1447800"/>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a:t>
            </a:r>
          </a:p>
        </p:txBody>
      </p:sp>
      <p:sp>
        <p:nvSpPr>
          <p:cNvPr id="3" name="Content Placeholder 2"/>
          <p:cNvSpPr>
            <a:spLocks noGrp="1"/>
          </p:cNvSpPr>
          <p:nvPr>
            <p:ph sz="quarter" idx="11" hasCustomPrompt="1"/>
          </p:nvPr>
        </p:nvSpPr>
        <p:spPr>
          <a:xfrm>
            <a:off x="450850" y="5715000"/>
            <a:ext cx="8229600" cy="228600"/>
          </a:xfrm>
        </p:spPr>
        <p:txBody>
          <a:bodyPr>
            <a:normAutofit/>
          </a:bodyPr>
          <a:lstStyle>
            <a:lvl1pPr marL="0" indent="0" algn="ctr">
              <a:buNone/>
              <a:defRPr sz="1200"/>
            </a:lvl1pPr>
          </a:lstStyle>
          <a:p>
            <a:pPr lvl="0"/>
            <a:r>
              <a:rPr lang="en-US" dirty="0"/>
              <a:t>Access the text alternative for slide images.</a:t>
            </a:r>
          </a:p>
        </p:txBody>
      </p:sp>
    </p:spTree>
    <p:extLst>
      <p:ext uri="{BB962C8B-B14F-4D97-AF65-F5344CB8AC3E}">
        <p14:creationId xmlns:p14="http://schemas.microsoft.com/office/powerpoint/2010/main" val="33063601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0098693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atin typeface="Helvetica" pitchFamily="34" charset="0"/>
              </a:defRPr>
            </a:lvl1pPr>
            <a:lvl2pPr>
              <a:defRPr sz="2400">
                <a:latin typeface="Helvetica" pitchFamily="34" charset="0"/>
              </a:defRPr>
            </a:lvl2pPr>
            <a:lvl3pPr>
              <a:defRPr sz="2000">
                <a:latin typeface="Helvetica" pitchFamily="34" charset="0"/>
              </a:defRPr>
            </a:lvl3pPr>
            <a:lvl4pPr>
              <a:defRPr sz="1800">
                <a:latin typeface="Helvetica" pitchFamily="34" charset="0"/>
              </a:defRPr>
            </a:lvl4pPr>
            <a:lvl5pPr>
              <a:defRPr sz="1800">
                <a:latin typeface="Helvetica"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42077869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Helvetic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Helvetica" pitchFamily="34" charset="0"/>
              </a:defRPr>
            </a:lvl1pPr>
            <a:lvl2pPr>
              <a:defRPr sz="2000">
                <a:latin typeface="Helvetica" pitchFamily="34" charset="0"/>
              </a:defRPr>
            </a:lvl2pPr>
            <a:lvl3pPr>
              <a:defRPr sz="1800">
                <a:latin typeface="Helvetica" pitchFamily="34" charset="0"/>
              </a:defRPr>
            </a:lvl3pPr>
            <a:lvl4pPr>
              <a:defRPr sz="1600">
                <a:latin typeface="Helvetica" pitchFamily="34" charset="0"/>
              </a:defRPr>
            </a:lvl4pPr>
            <a:lvl5pPr>
              <a:defRPr sz="1600">
                <a:latin typeface="Helvetica"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590595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6" name="Rectangle 5"/>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3332128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121446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atin typeface="Helvetica"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atin typeface="Helvetica" pitchFamily="34" charset="0"/>
              </a:defRPr>
            </a:lvl1pPr>
            <a:lvl2pPr>
              <a:defRPr sz="2800">
                <a:latin typeface="Helvetica" pitchFamily="34" charset="0"/>
              </a:defRPr>
            </a:lvl2pPr>
            <a:lvl3pPr>
              <a:defRPr sz="2400">
                <a:latin typeface="Helvetica" pitchFamily="34" charset="0"/>
              </a:defRPr>
            </a:lvl3pPr>
            <a:lvl4pPr>
              <a:defRPr sz="2000">
                <a:latin typeface="Helvetica" pitchFamily="34" charset="0"/>
              </a:defRPr>
            </a:lvl4pPr>
            <a:lvl5pPr>
              <a:defRPr sz="2000">
                <a:latin typeface="Helvetica"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408895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905001"/>
            <a:ext cx="8229600" cy="35814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6"/>
          <p:cNvSpPr>
            <a:spLocks noGrp="1"/>
          </p:cNvSpPr>
          <p:nvPr>
            <p:ph sz="quarter" idx="10" hasCustomPrompt="1"/>
          </p:nvPr>
        </p:nvSpPr>
        <p:spPr>
          <a:xfrm>
            <a:off x="457200" y="1493838"/>
            <a:ext cx="8229600" cy="411162"/>
          </a:xfrm>
        </p:spPr>
        <p:txBody>
          <a:bodyPr>
            <a:normAutofit/>
          </a:bodyPr>
          <a:lstStyle>
            <a:lvl1pPr marL="0" indent="0" algn="ctr">
              <a:buNone/>
              <a:defRPr sz="1200">
                <a:latin typeface="+mn-lt"/>
              </a:defRPr>
            </a:lvl1pPr>
          </a:lstStyle>
          <a:p>
            <a:pPr lvl="0"/>
            <a:r>
              <a:rPr lang="en-US" dirty="0"/>
              <a:t>Return to parent-slide containing images.</a:t>
            </a:r>
          </a:p>
        </p:txBody>
      </p:sp>
      <p:sp>
        <p:nvSpPr>
          <p:cNvPr id="8" name="Content Placeholder 6"/>
          <p:cNvSpPr>
            <a:spLocks noGrp="1"/>
          </p:cNvSpPr>
          <p:nvPr>
            <p:ph sz="quarter" idx="11" hasCustomPrompt="1"/>
          </p:nvPr>
        </p:nvSpPr>
        <p:spPr>
          <a:xfrm>
            <a:off x="457200" y="5581744"/>
            <a:ext cx="8229600" cy="411162"/>
          </a:xfrm>
        </p:spPr>
        <p:txBody>
          <a:bodyPr>
            <a:normAutofit/>
          </a:bodyPr>
          <a:lstStyle>
            <a:lvl1pPr marL="0" indent="0" algn="ctr">
              <a:buNone/>
              <a:defRPr sz="1200">
                <a:latin typeface="+mn-lt"/>
              </a:defRPr>
            </a:lvl1pPr>
          </a:lstStyle>
          <a:p>
            <a:pPr lvl="0"/>
            <a:r>
              <a:rPr lang="en-US" dirty="0"/>
              <a:t>Return to parent-slide containing images.</a:t>
            </a:r>
          </a:p>
        </p:txBody>
      </p:sp>
    </p:spTree>
    <p:extLst>
      <p:ext uri="{BB962C8B-B14F-4D97-AF65-F5344CB8AC3E}">
        <p14:creationId xmlns:p14="http://schemas.microsoft.com/office/powerpoint/2010/main" val="59961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atin typeface="Helvetica" pitchFamily="34" charset="0"/>
              </a:defRPr>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Helvetica"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Helvetic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Rectangle 7"/>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6116540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1F4984"/>
                </a:solidFill>
                <a:latin typeface="Helvetica" pitchFamily="34"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21667836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solidFill>
                  <a:srgbClr val="1F4984"/>
                </a:solidFill>
                <a:latin typeface="Helvetica"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rot="5400000">
            <a:off x="4343400" y="1981199"/>
            <a:ext cx="457200" cy="9144000"/>
          </a:xfrm>
          <a:prstGeom prst="rect">
            <a:avLst/>
          </a:prstGeom>
          <a:gradFill>
            <a:gsLst>
              <a:gs pos="50000">
                <a:srgbClr val="1F4984"/>
              </a:gs>
              <a:gs pos="100000">
                <a:srgbClr val="CADB34"/>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BUSINESS</a:t>
            </a:r>
            <a:r>
              <a:rPr lang="en-US" sz="1200" baseline="0" dirty="0">
                <a:solidFill>
                  <a:srgbClr val="E9F7FE"/>
                </a:solidFill>
                <a:latin typeface="Helvetica" pitchFamily="34" charset="0"/>
              </a:rPr>
              <a:t> STATISTICS </a:t>
            </a:r>
            <a:r>
              <a:rPr lang="en-US" sz="1200" dirty="0">
                <a:solidFill>
                  <a:schemeClr val="bg1"/>
                </a:solidFill>
                <a:latin typeface="Helvetica" pitchFamily="34" charset="0"/>
              </a:rPr>
              <a:t>| Jaggia,</a:t>
            </a:r>
            <a:r>
              <a:rPr lang="en-US" sz="1200" baseline="0" dirty="0">
                <a:solidFill>
                  <a:schemeClr val="bg1"/>
                </a:solidFill>
                <a:latin typeface="Helvetica" pitchFamily="34" charset="0"/>
              </a:rPr>
              <a:t> Kelly</a:t>
            </a:r>
            <a:endParaRPr lang="en-US" sz="1200" dirty="0">
              <a:solidFill>
                <a:srgbClr val="E9F7FE"/>
              </a:solidFill>
              <a:latin typeface="Helvetica" pitchFamily="34" charset="0"/>
            </a:endParaRPr>
          </a:p>
        </p:txBody>
      </p:sp>
    </p:spTree>
    <p:extLst>
      <p:ext uri="{BB962C8B-B14F-4D97-AF65-F5344CB8AC3E}">
        <p14:creationId xmlns:p14="http://schemas.microsoft.com/office/powerpoint/2010/main" val="4193986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1" name="Rectangle 10">
            <a:extLst>
              <a:ext uri="{FF2B5EF4-FFF2-40B4-BE49-F238E27FC236}">
                <a16:creationId xmlns:a16="http://schemas.microsoft.com/office/drawing/2014/main" id="{969C0A71-2F34-4BC1-B8D1-CE00F5724D37}"/>
              </a:ext>
            </a:extLst>
          </p:cNvPr>
          <p:cNvSpPr/>
          <p:nvPr userDrawn="1"/>
        </p:nvSpPr>
        <p:spPr>
          <a:xfrm>
            <a:off x="-2310" y="0"/>
            <a:ext cx="2745509"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solidFill>
                <a:srgbClr val="E9F7FE"/>
              </a:solidFill>
            </a:endParaRPr>
          </a:p>
        </p:txBody>
      </p:sp>
      <p:cxnSp>
        <p:nvCxnSpPr>
          <p:cNvPr id="12" name="Straight Connector 11">
            <a:extLst>
              <a:ext uri="{FF2B5EF4-FFF2-40B4-BE49-F238E27FC236}">
                <a16:creationId xmlns:a16="http://schemas.microsoft.com/office/drawing/2014/main" id="{DA339CF8-486B-486F-A867-E3D3C2E67F77}"/>
              </a:ext>
            </a:extLst>
          </p:cNvPr>
          <p:cNvCxnSpPr/>
          <p:nvPr userDrawn="1"/>
        </p:nvCxnSpPr>
        <p:spPr>
          <a:xfrm>
            <a:off x="4114800" y="3429000"/>
            <a:ext cx="3657600" cy="0"/>
          </a:xfrm>
          <a:prstGeom prst="line">
            <a:avLst/>
          </a:prstGeom>
          <a:ln>
            <a:solidFill>
              <a:srgbClr val="009C9E"/>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5A0988F-6E75-4F71-9160-2D2D916F9309}"/>
              </a:ext>
            </a:extLst>
          </p:cNvPr>
          <p:cNvPicPr>
            <a:picLocks noChangeAspect="1"/>
          </p:cNvPicPr>
          <p:nvPr userDrawn="1"/>
        </p:nvPicPr>
        <p:blipFill>
          <a:blip r:embed="rId2"/>
          <a:stretch>
            <a:fillRect/>
          </a:stretch>
        </p:blipFill>
        <p:spPr>
          <a:xfrm>
            <a:off x="-1" y="963706"/>
            <a:ext cx="2743199" cy="484094"/>
          </a:xfrm>
          <a:prstGeom prst="rect">
            <a:avLst/>
          </a:prstGeom>
        </p:spPr>
      </p:pic>
      <p:sp>
        <p:nvSpPr>
          <p:cNvPr id="3" name="Content Placeholder 2">
            <a:extLst>
              <a:ext uri="{FF2B5EF4-FFF2-40B4-BE49-F238E27FC236}">
                <a16:creationId xmlns:a16="http://schemas.microsoft.com/office/drawing/2014/main" id="{72222517-BE01-4008-9007-D44B83F312D0}"/>
              </a:ext>
            </a:extLst>
          </p:cNvPr>
          <p:cNvSpPr>
            <a:spLocks noGrp="1"/>
          </p:cNvSpPr>
          <p:nvPr>
            <p:ph sz="quarter" idx="13"/>
          </p:nvPr>
        </p:nvSpPr>
        <p:spPr>
          <a:xfrm>
            <a:off x="2971800" y="5894388"/>
            <a:ext cx="5715000" cy="201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2E46B0BF-4D04-414F-97F3-95C0C75EF2C8}"/>
              </a:ext>
            </a:extLst>
          </p:cNvPr>
          <p:cNvSpPr>
            <a:spLocks noGrp="1"/>
          </p:cNvSpPr>
          <p:nvPr>
            <p:ph sz="quarter" idx="14"/>
          </p:nvPr>
        </p:nvSpPr>
        <p:spPr>
          <a:xfrm>
            <a:off x="3048000" y="6356350"/>
            <a:ext cx="5257800" cy="34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2548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625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en-US" altLang="en-US" noProof="0"/>
              <a:t>Click to edit Master subtitle style</a:t>
            </a:r>
          </a:p>
        </p:txBody>
      </p:sp>
      <p:sp>
        <p:nvSpPr>
          <p:cNvPr id="6" name="Rectangle 4"/>
          <p:cNvSpPr>
            <a:spLocks noGrp="1" noChangeArrowheads="1"/>
          </p:cNvSpPr>
          <p:nvPr>
            <p:ph type="dt" sz="half" idx="10"/>
          </p:nvPr>
        </p:nvSpPr>
        <p:spPr/>
        <p:txBody>
          <a:bodyPr/>
          <a:lstStyle>
            <a:lvl1pPr>
              <a:defRPr dirty="0"/>
            </a:lvl1pPr>
          </a:lstStyle>
          <a:p>
            <a:pPr>
              <a:defRPr/>
            </a:pPr>
            <a:endParaRPr lang="en-US" alt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dirty="0" smtClean="0"/>
            </a:lvl1pPr>
          </a:lstStyle>
          <a:p>
            <a:pPr>
              <a:defRPr/>
            </a:pPr>
            <a:r>
              <a:rPr lang="en-US" altLang="en-US" dirty="0"/>
              <a:t>Statistics and Data</a:t>
            </a:r>
          </a:p>
        </p:txBody>
      </p:sp>
      <p:sp>
        <p:nvSpPr>
          <p:cNvPr id="8" name="Rectangle 6"/>
          <p:cNvSpPr>
            <a:spLocks noGrp="1" noChangeArrowheads="1"/>
          </p:cNvSpPr>
          <p:nvPr>
            <p:ph type="sldNum" sz="quarter" idx="12"/>
          </p:nvPr>
        </p:nvSpPr>
        <p:spPr/>
        <p:txBody>
          <a:bodyPr/>
          <a:lstStyle>
            <a:lvl1pPr>
              <a:defRPr/>
            </a:lvl1pPr>
          </a:lstStyle>
          <a:p>
            <a:pPr>
              <a:defRPr/>
            </a:pPr>
            <a:fld id="{98DB065A-80F1-475D-BFEE-7F93B08AF24B}" type="slidenum">
              <a:rPr lang="en-US" altLang="en-US"/>
              <a:pPr>
                <a:defRPr/>
              </a:pPr>
              <a:t>‹#›</a:t>
            </a:fld>
            <a:endParaRPr lang="en-US" altLang="en-US" dirty="0"/>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10" name="TextBox 9"/>
          <p:cNvSpPr txBox="1"/>
          <p:nvPr userDrawn="1"/>
        </p:nvSpPr>
        <p:spPr>
          <a:xfrm>
            <a:off x="2743200" y="6229290"/>
            <a:ext cx="6400800" cy="400110"/>
          </a:xfrm>
          <a:prstGeom prst="rect">
            <a:avLst/>
          </a:prstGeom>
          <a:noFill/>
        </p:spPr>
        <p:txBody>
          <a:bodyPr wrap="square" rtlCol="0">
            <a:spAutoFit/>
          </a:bodyPr>
          <a:lstStyle/>
          <a:p>
            <a:pPr algn="ctr"/>
            <a:r>
              <a:rPr lang="en-US" sz="1000" b="0" i="0" kern="1200" dirty="0">
                <a:solidFill>
                  <a:schemeClr val="tx1"/>
                </a:solidFill>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6493421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96258" name="Rectangle 2"/>
          <p:cNvSpPr>
            <a:spLocks noGrp="1" noChangeArrowheads="1"/>
          </p:cNvSpPr>
          <p:nvPr>
            <p:ph type="ctrTitle"/>
          </p:nvPr>
        </p:nvSpPr>
        <p:spPr>
          <a:xfrm>
            <a:off x="914400" y="1524000"/>
            <a:ext cx="7623175" cy="1752600"/>
          </a:xfrm>
        </p:spPr>
        <p:txBody>
          <a:bodyPr>
            <a:normAutofit/>
          </a:bodyPr>
          <a:lstStyle>
            <a:lvl1pPr>
              <a:defRPr sz="4400">
                <a:solidFill>
                  <a:srgbClr val="1F4984"/>
                </a:solidFill>
                <a:latin typeface="Helvetica" pitchFamily="34" charset="0"/>
              </a:defRPr>
            </a:lvl1pPr>
          </a:lstStyle>
          <a:p>
            <a:pPr lvl="0"/>
            <a:r>
              <a:rPr lang="en-US" altLang="en-US" noProof="0" dirty="0"/>
              <a:t>Click to edit Master title style</a:t>
            </a:r>
          </a:p>
        </p:txBody>
      </p:sp>
      <p:sp>
        <p:nvSpPr>
          <p:cNvPr id="9"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2-</a:t>
            </a:r>
            <a:fld id="{3B23F10E-B9DB-4030-83AA-1C45FF54A19F}" type="slidenum">
              <a:rPr lang="en-US" sz="1000" smtClean="0">
                <a:latin typeface="Helvetica"/>
                <a:cs typeface="Helvetica"/>
              </a:rPr>
              <a:pPr algn="r">
                <a:defRPr/>
              </a:pPr>
              <a:t>‹#›</a:t>
            </a:fld>
            <a:endParaRPr lang="en-US" sz="1000" dirty="0">
              <a:latin typeface="Helvetica"/>
              <a:cs typeface="Helvetica"/>
            </a:endParaRPr>
          </a:p>
        </p:txBody>
      </p:sp>
      <p:sp>
        <p:nvSpPr>
          <p:cNvPr id="3" name="Content Placeholder 2">
            <a:extLst>
              <a:ext uri="{FF2B5EF4-FFF2-40B4-BE49-F238E27FC236}">
                <a16:creationId xmlns:a16="http://schemas.microsoft.com/office/drawing/2014/main" id="{9871CF0B-3967-4E8C-AE79-0DDBE66FA69F}"/>
              </a:ext>
            </a:extLst>
          </p:cNvPr>
          <p:cNvSpPr>
            <a:spLocks noGrp="1"/>
          </p:cNvSpPr>
          <p:nvPr>
            <p:ph sz="quarter" idx="10"/>
          </p:nvPr>
        </p:nvSpPr>
        <p:spPr>
          <a:xfrm>
            <a:off x="914400" y="4572000"/>
            <a:ext cx="7623175" cy="106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498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3352801"/>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1" hasCustomPrompt="1"/>
          </p:nvPr>
        </p:nvSpPr>
        <p:spPr>
          <a:xfrm>
            <a:off x="457200" y="5562600"/>
            <a:ext cx="8229600" cy="381000"/>
          </a:xfrm>
        </p:spPr>
        <p:txBody>
          <a:bodyPr>
            <a:noAutofit/>
          </a:bodyPr>
          <a:lstStyle>
            <a:lvl1pPr marL="0" indent="0" algn="ctr">
              <a:buNone/>
              <a:defRPr sz="1200">
                <a:latin typeface="+mn-lt"/>
              </a:defRPr>
            </a:lvl1pPr>
            <a:lvl2pPr marL="457200" indent="0" algn="ctr">
              <a:buNone/>
              <a:defRPr sz="1200">
                <a:latin typeface="+mn-lt"/>
              </a:defRPr>
            </a:lvl2pPr>
            <a:lvl3pPr marL="914400" indent="0" algn="ctr">
              <a:buNone/>
              <a:defRPr sz="1200">
                <a:latin typeface="+mn-lt"/>
              </a:defRPr>
            </a:lvl3pPr>
            <a:lvl4pPr marL="1371600" indent="0" algn="ctr">
              <a:buNone/>
              <a:defRPr sz="1200">
                <a:latin typeface="+mn-lt"/>
              </a:defRPr>
            </a:lvl4pPr>
            <a:lvl5pPr marL="1828800" indent="0" algn="ctr">
              <a:buNone/>
              <a:defRPr sz="1200">
                <a:latin typeface="+mn-lt"/>
              </a:defRPr>
            </a:lvl5pPr>
          </a:lstStyle>
          <a:p>
            <a:pPr lvl="0"/>
            <a:r>
              <a:rPr lang="en-US" dirty="0"/>
              <a:t>Access the text alternative for slide images.</a:t>
            </a:r>
          </a:p>
        </p:txBody>
      </p:sp>
    </p:spTree>
    <p:extLst>
      <p:ext uri="{BB962C8B-B14F-4D97-AF65-F5344CB8AC3E}">
        <p14:creationId xmlns:p14="http://schemas.microsoft.com/office/powerpoint/2010/main" val="173751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667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810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953000"/>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8365A0FC-EDD0-434F-82F0-0716102C0086}"/>
              </a:ext>
            </a:extLst>
          </p:cNvPr>
          <p:cNvSpPr>
            <a:spLocks noGrp="1"/>
          </p:cNvSpPr>
          <p:nvPr>
            <p:ph idx="13"/>
          </p:nvPr>
        </p:nvSpPr>
        <p:spPr>
          <a:xfrm>
            <a:off x="4419600" y="1600202"/>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2D9512C8-11E1-4B0A-8824-E51BEF3ED145}"/>
              </a:ext>
            </a:extLst>
          </p:cNvPr>
          <p:cNvSpPr>
            <a:spLocks noGrp="1"/>
          </p:cNvSpPr>
          <p:nvPr>
            <p:ph idx="14"/>
          </p:nvPr>
        </p:nvSpPr>
        <p:spPr>
          <a:xfrm>
            <a:off x="4419600" y="2667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5B109D53-56B6-4ECE-94F2-E769A4750732}"/>
              </a:ext>
            </a:extLst>
          </p:cNvPr>
          <p:cNvSpPr>
            <a:spLocks noGrp="1"/>
          </p:cNvSpPr>
          <p:nvPr>
            <p:ph idx="15"/>
          </p:nvPr>
        </p:nvSpPr>
        <p:spPr>
          <a:xfrm>
            <a:off x="4419600" y="3810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E09844D-2969-4B83-8FF9-2306DED29120}"/>
              </a:ext>
            </a:extLst>
          </p:cNvPr>
          <p:cNvSpPr>
            <a:spLocks noGrp="1"/>
          </p:cNvSpPr>
          <p:nvPr>
            <p:ph idx="16"/>
          </p:nvPr>
        </p:nvSpPr>
        <p:spPr>
          <a:xfrm>
            <a:off x="4419600" y="4953001"/>
            <a:ext cx="35814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9075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2"/>
            <a:ext cx="8229600" cy="761998"/>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2438400"/>
            <a:ext cx="8229600" cy="6096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3200400"/>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3DD34695-3950-4749-B09E-FC79A2C32957}"/>
              </a:ext>
            </a:extLst>
          </p:cNvPr>
          <p:cNvSpPr>
            <a:spLocks noGrp="1"/>
          </p:cNvSpPr>
          <p:nvPr>
            <p:ph idx="12"/>
          </p:nvPr>
        </p:nvSpPr>
        <p:spPr>
          <a:xfrm>
            <a:off x="457200" y="4343400"/>
            <a:ext cx="8229600" cy="914399"/>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587EDC90-0FC9-477E-9C64-5ABD7ACDA17F}"/>
              </a:ext>
            </a:extLst>
          </p:cNvPr>
          <p:cNvSpPr>
            <a:spLocks noGrp="1"/>
          </p:cNvSpPr>
          <p:nvPr>
            <p:ph idx="13"/>
          </p:nvPr>
        </p:nvSpPr>
        <p:spPr>
          <a:xfrm>
            <a:off x="457200" y="5334000"/>
            <a:ext cx="8229600" cy="609600"/>
          </a:xfrm>
        </p:spPr>
        <p:txBody>
          <a:bodyPr/>
          <a:lstStyle>
            <a:lvl1pPr>
              <a:spcBef>
                <a:spcPts val="500"/>
              </a:spcBef>
              <a:defRPr baseline="0">
                <a:latin typeface="Calibri" panose="020F0502020204030204" pitchFamily="34" charset="0"/>
              </a:defRPr>
            </a:lvl1pPr>
            <a:lvl2pPr>
              <a:spcBef>
                <a:spcPts val="500"/>
              </a:spcBef>
              <a:defRPr baseline="0">
                <a:latin typeface="Calibri" panose="020F0502020204030204" pitchFamily="34" charset="0"/>
              </a:defRPr>
            </a:lvl2pPr>
            <a:lvl3pPr>
              <a:spcBef>
                <a:spcPts val="500"/>
              </a:spcBef>
              <a:defRPr baseline="0">
                <a:latin typeface="Calibri" panose="020F0502020204030204" pitchFamily="34" charset="0"/>
              </a:defRPr>
            </a:lvl3pPr>
            <a:lvl4pPr>
              <a:spcBef>
                <a:spcPts val="500"/>
              </a:spcBef>
              <a:defRPr baseline="0">
                <a:latin typeface="Calibri" panose="020F0502020204030204" pitchFamily="34" charset="0"/>
              </a:defRPr>
            </a:lvl4pPr>
            <a:lvl5pPr>
              <a:spcBef>
                <a:spcPts val="500"/>
              </a:spcBef>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9500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457200" y="1600201"/>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rot="5400000">
            <a:off x="4229100" y="17907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rgbClr val="E9F7FE"/>
                </a:solidFill>
                <a:latin typeface="Helvetica" pitchFamily="34" charset="0"/>
              </a:rPr>
              <a:t>	</a:t>
            </a:r>
            <a:r>
              <a:rPr lang="en-US" sz="1200" dirty="0">
                <a:solidFill>
                  <a:schemeClr val="bg1"/>
                </a:solidFill>
                <a:latin typeface="+mn-lt"/>
              </a:rPr>
              <a:t> 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chemeClr val="bg1"/>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Helvetica"/>
                <a:cs typeface="Helvetica"/>
              </a:rPr>
              <a:t>1-</a:t>
            </a:r>
            <a:fld id="{3B23F10E-B9DB-4030-83AA-1C45FF54A19F}" type="slidenum">
              <a:rPr lang="en-US" sz="1000" smtClean="0">
                <a:solidFill>
                  <a:srgbClr val="FFFFFF"/>
                </a:solidFill>
                <a:latin typeface="Helvetica"/>
                <a:cs typeface="Helvetica"/>
              </a:rPr>
              <a:pPr algn="r">
                <a:defRPr/>
              </a:pPr>
              <a:t>‹#›</a:t>
            </a:fld>
            <a:endParaRPr lang="en-US" sz="1000" dirty="0">
              <a:solidFill>
                <a:srgbClr val="FFFFFF"/>
              </a:solidFill>
              <a:latin typeface="Helvetica"/>
              <a:cs typeface="Helvetica"/>
            </a:endParaRPr>
          </a:p>
        </p:txBody>
      </p:sp>
      <p:sp>
        <p:nvSpPr>
          <p:cNvPr id="7" name="Content Placeholder 2">
            <a:extLst>
              <a:ext uri="{FF2B5EF4-FFF2-40B4-BE49-F238E27FC236}">
                <a16:creationId xmlns:a16="http://schemas.microsoft.com/office/drawing/2014/main" id="{587EDC90-0FC9-477E-9C64-5ABD7ACDA17F}"/>
              </a:ext>
            </a:extLst>
          </p:cNvPr>
          <p:cNvSpPr>
            <a:spLocks noGrp="1"/>
          </p:cNvSpPr>
          <p:nvPr>
            <p:ph idx="10"/>
          </p:nvPr>
        </p:nvSpPr>
        <p:spPr>
          <a:xfrm>
            <a:off x="457200" y="3352801"/>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A32148-4D56-4A15-876E-6CC486B13E78}"/>
              </a:ext>
            </a:extLst>
          </p:cNvPr>
          <p:cNvSpPr>
            <a:spLocks noGrp="1"/>
          </p:cNvSpPr>
          <p:nvPr>
            <p:ph idx="11"/>
          </p:nvPr>
        </p:nvSpPr>
        <p:spPr>
          <a:xfrm>
            <a:off x="457200" y="4800600"/>
            <a:ext cx="8229600" cy="914399"/>
          </a:xfrm>
        </p:spPr>
        <p:txBody>
          <a:bodyPr/>
          <a:lstStyle>
            <a:lvl1pPr>
              <a:defRPr baseline="0">
                <a:latin typeface="Calibri" panose="020F0502020204030204" pitchFamily="34" charset="0"/>
              </a:defRPr>
            </a:lvl1pPr>
            <a:lvl2pPr>
              <a:defRPr baseline="0">
                <a:latin typeface="Calibri" panose="020F0502020204030204" pitchFamily="34" charset="0"/>
              </a:defRPr>
            </a:lvl2pPr>
            <a:lvl3pPr>
              <a:defRPr baseline="0">
                <a:latin typeface="Calibri" panose="020F0502020204030204" pitchFamily="34" charset="0"/>
              </a:defRPr>
            </a:lvl3pPr>
            <a:lvl4pPr>
              <a:defRPr baseline="0">
                <a:latin typeface="Calibri" panose="020F0502020204030204" pitchFamily="34" charset="0"/>
              </a:defRPr>
            </a:lvl4pPr>
            <a:lvl5pPr>
              <a:defRPr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2" hasCustomPrompt="1"/>
          </p:nvPr>
        </p:nvSpPr>
        <p:spPr>
          <a:xfrm>
            <a:off x="1524000" y="5791200"/>
            <a:ext cx="5638800" cy="228600"/>
          </a:xfrm>
        </p:spPr>
        <p:txBody>
          <a:bodyPr>
            <a:noAutofit/>
          </a:bodyPr>
          <a:lstStyle>
            <a:lvl1pPr marL="0" indent="0" algn="ctr">
              <a:buNone/>
              <a:defRPr sz="1200">
                <a:latin typeface="+mn-lt"/>
              </a:defRPr>
            </a:lvl1pPr>
          </a:lstStyle>
          <a:p>
            <a:pPr lvl="0"/>
            <a:r>
              <a:rPr lang="en-US" dirty="0"/>
              <a:t>Access the text alternative for slide images.</a:t>
            </a:r>
          </a:p>
        </p:txBody>
      </p:sp>
    </p:spTree>
    <p:extLst>
      <p:ext uri="{BB962C8B-B14F-4D97-AF65-F5344CB8AC3E}">
        <p14:creationId xmlns:p14="http://schemas.microsoft.com/office/powerpoint/2010/main" val="3779026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400">
                <a:solidFill>
                  <a:srgbClr val="1F4984"/>
                </a:solidFill>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pitchFamily="34" charset="0"/>
              </a:defRPr>
            </a:lvl1pPr>
            <a:lvl2pPr>
              <a:defRPr>
                <a:latin typeface="Helvetica" pitchFamily="34" charset="0"/>
              </a:defRPr>
            </a:lvl2pPr>
            <a:lvl3pPr>
              <a:defRPr>
                <a:latin typeface="Helvetica" pitchFamily="34" charset="0"/>
              </a:defRPr>
            </a:lvl3pPr>
            <a:lvl4pPr>
              <a:defRPr>
                <a:latin typeface="Helvetica" pitchFamily="34" charset="0"/>
              </a:defRPr>
            </a:lvl4pPr>
            <a:lvl5pPr>
              <a:defRPr>
                <a:latin typeface="Helvetic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p:cNvSpPr/>
          <p:nvPr/>
        </p:nvSpPr>
        <p:spPr>
          <a:xfrm rot="5400000">
            <a:off x="4229100" y="1866900"/>
            <a:ext cx="685800" cy="9144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a:solidFill>
                  <a:schemeClr val="bg1"/>
                </a:solidFill>
                <a:latin typeface="+mn-lt"/>
              </a:rPr>
              <a:t>BUSINESS</a:t>
            </a:r>
            <a:r>
              <a:rPr lang="en-US" sz="1200" baseline="0" dirty="0">
                <a:solidFill>
                  <a:schemeClr val="bg1"/>
                </a:solidFill>
                <a:latin typeface="+mn-lt"/>
              </a:rPr>
              <a:t> STATISTICS: COMMUNICATING WITH NUMBERS, 4e </a:t>
            </a:r>
            <a:r>
              <a:rPr lang="en-US" sz="1200" dirty="0">
                <a:solidFill>
                  <a:schemeClr val="bg1"/>
                </a:solidFill>
                <a:latin typeface="+mn-lt"/>
              </a:rPr>
              <a:t>| </a:t>
            </a:r>
            <a:r>
              <a:rPr lang="en-US" sz="1200" dirty="0" err="1">
                <a:solidFill>
                  <a:schemeClr val="bg1"/>
                </a:solidFill>
                <a:latin typeface="+mn-lt"/>
              </a:rPr>
              <a:t>Jaggia</a:t>
            </a:r>
            <a:r>
              <a:rPr lang="en-US" sz="1200" dirty="0">
                <a:solidFill>
                  <a:schemeClr val="bg1"/>
                </a:solidFill>
                <a:latin typeface="+mn-lt"/>
              </a:rPr>
              <a:t>,</a:t>
            </a:r>
            <a:r>
              <a:rPr lang="en-US" sz="1200" baseline="0" dirty="0">
                <a:solidFill>
                  <a:schemeClr val="bg1"/>
                </a:solidFill>
                <a:latin typeface="+mn-lt"/>
              </a:rPr>
              <a:t> Kelly</a:t>
            </a:r>
            <a:endParaRPr lang="en-US" sz="1200" b="1" i="0" kern="1200" dirty="0">
              <a:solidFill>
                <a:schemeClr val="bg1"/>
              </a:solidFill>
              <a:latin typeface="+mn-lt"/>
              <a:ea typeface="ＭＳ Ｐゴシック"/>
              <a:cs typeface="ＭＳ Ｐゴシック"/>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sz="1200" b="0" dirty="0">
                <a:solidFill>
                  <a:schemeClr val="bg1"/>
                </a:solidFill>
                <a:latin typeface="+mn-lt"/>
              </a:rPr>
              <a:t>© McGraw Hill</a:t>
            </a:r>
            <a:r>
              <a:rPr lang="en-US" sz="1200" b="0" i="0" kern="1200" dirty="0">
                <a:solidFill>
                  <a:schemeClr val="bg1"/>
                </a:solidFill>
                <a:latin typeface="+mn-lt"/>
                <a:ea typeface="ＭＳ Ｐゴシック"/>
                <a:cs typeface="Helvetica"/>
              </a:rPr>
              <a:t>.</a:t>
            </a:r>
            <a:endParaRPr kumimoji="0" lang="en-US" sz="1000" b="0" i="0" u="none" strike="noStrike" kern="1200" cap="none" spc="0" normalizeH="0" baseline="0" noProof="0" dirty="0">
              <a:ln>
                <a:noFill/>
              </a:ln>
              <a:solidFill>
                <a:srgbClr val="FFFFFF"/>
              </a:solidFill>
              <a:effectLst/>
              <a:uLnTx/>
              <a:uFillTx/>
              <a:latin typeface="Helvetica"/>
              <a:ea typeface="ＭＳ Ｐゴシック"/>
              <a:cs typeface="Helvetica"/>
            </a:endParaRPr>
          </a:p>
        </p:txBody>
      </p:sp>
      <p:sp>
        <p:nvSpPr>
          <p:cNvPr id="6" name="Rectangle 21"/>
          <p:cNvSpPr>
            <a:spLocks noChangeArrowheads="1"/>
          </p:cNvSpPr>
          <p:nvPr userDrawn="1"/>
        </p:nvSpPr>
        <p:spPr bwMode="auto">
          <a:xfrm>
            <a:off x="7734300" y="5943600"/>
            <a:ext cx="1371600" cy="457200"/>
          </a:xfrm>
          <a:prstGeom prst="rect">
            <a:avLst/>
          </a:prstGeom>
          <a:noFill/>
          <a:ln w="9525">
            <a:noFill/>
            <a:miter lim="800000"/>
            <a:headEnd/>
            <a:tailEnd/>
          </a:ln>
        </p:spPr>
        <p:txBody>
          <a:bodyPr anchor="b"/>
          <a:lstStyle/>
          <a:p>
            <a:pPr algn="r">
              <a:defRPr/>
            </a:pPr>
            <a:r>
              <a:rPr lang="en-US" sz="1000" dirty="0">
                <a:solidFill>
                  <a:srgbClr val="FFFFFF"/>
                </a:solidFill>
                <a:latin typeface="Times New Roman" pitchFamily="18" charset="0"/>
              </a:rPr>
              <a:t>1-</a:t>
            </a:r>
            <a:fld id="{3B23F10E-B9DB-4030-83AA-1C45FF54A19F}" type="slidenum">
              <a:rPr lang="en-US" sz="1000">
                <a:solidFill>
                  <a:srgbClr val="FFFFFF"/>
                </a:solidFill>
                <a:latin typeface="Times New Roman" pitchFamily="18" charset="0"/>
              </a:rPr>
              <a:pPr algn="r">
                <a:defRPr/>
              </a:pPr>
              <a:t>‹#›</a:t>
            </a:fld>
            <a:endParaRPr lang="en-US" sz="1000" dirty="0">
              <a:solidFill>
                <a:srgbClr val="FFFFFF"/>
              </a:solidFill>
              <a:latin typeface="Times New Roman" pitchFamily="18" charset="0"/>
            </a:endParaRPr>
          </a:p>
        </p:txBody>
      </p:sp>
    </p:spTree>
    <p:extLst>
      <p:ext uri="{BB962C8B-B14F-4D97-AF65-F5344CB8AC3E}">
        <p14:creationId xmlns:p14="http://schemas.microsoft.com/office/powerpoint/2010/main" val="3871208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atin typeface="Helvetica" pitchFamily="34" charset="0"/>
              </a:defRPr>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latin typeface="Helvetica"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502923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Click to edit Master text styles</a:t>
            </a: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Second level</a:t>
            </a:r>
          </a:p>
          <a:p>
            <a:pPr marL="1143000" marR="0" lvl="2"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Third level</a:t>
            </a:r>
          </a:p>
          <a:p>
            <a:pPr marL="1600200" marR="0" lvl="3"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Fourth level</a:t>
            </a:r>
          </a:p>
          <a:p>
            <a:pPr marL="2057400" marR="0" lvl="4"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a:t>Statistics and Data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AE25B61-33BC-4BBC-A97B-742A6A1FBF12}" type="slidenum">
              <a:rPr lang="en-US" altLang="en-US" smtClean="0"/>
              <a:pPr>
                <a:defRPr/>
              </a:pPr>
              <a:t>‹#›</a:t>
            </a:fld>
            <a:endParaRPr lang="en-US" altLang="en-US" dirty="0"/>
          </a:p>
        </p:txBody>
      </p:sp>
      <p:sp>
        <p:nvSpPr>
          <p:cNvPr id="7"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defRPr/>
            </a:pPr>
            <a:r>
              <a:rPr lang="en-US" sz="1000" dirty="0">
                <a:latin typeface="Helvetica"/>
                <a:cs typeface="Helvetica"/>
              </a:rPr>
              <a:t>1-</a:t>
            </a:r>
            <a:fld id="{6C8002A7-30CA-4089-9E17-8C4E1B81BF6C}" type="slidenum">
              <a:rPr lang="en-US" sz="1000">
                <a:latin typeface="Helvetica"/>
                <a:cs typeface="Helvetica"/>
              </a:rPr>
              <a:pPr algn="r">
                <a:defRPr/>
              </a:pPr>
              <a:t>‹#›</a:t>
            </a:fld>
            <a:endParaRPr lang="en-US" sz="1000" dirty="0">
              <a:latin typeface="Helvetica"/>
              <a:cs typeface="Helvetica"/>
            </a:endParaRPr>
          </a:p>
        </p:txBody>
      </p:sp>
      <p:sp>
        <p:nvSpPr>
          <p:cNvPr id="8" name="TextBox 7"/>
          <p:cNvSpPr txBox="1"/>
          <p:nvPr userDrawn="1"/>
        </p:nvSpPr>
        <p:spPr>
          <a:xfrm>
            <a:off x="2743200" y="6229290"/>
            <a:ext cx="6400800" cy="40011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2872670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62" r:id="rId3"/>
    <p:sldLayoutId id="2147483758" r:id="rId4"/>
    <p:sldLayoutId id="2147483759" r:id="rId5"/>
    <p:sldLayoutId id="2147483761" r:id="rId6"/>
    <p:sldLayoutId id="2147483760" r:id="rId7"/>
    <p:sldLayoutId id="2147483755" r:id="rId8"/>
    <p:sldLayoutId id="2147483745" r:id="rId9"/>
    <p:sldLayoutId id="2147483746" r:id="rId10"/>
    <p:sldLayoutId id="2147483747" r:id="rId11"/>
    <p:sldLayoutId id="2147483749" r:id="rId12"/>
    <p:sldLayoutId id="2147483748" r:id="rId13"/>
    <p:sldLayoutId id="2147483750" r:id="rId14"/>
    <p:sldLayoutId id="2147483751" r:id="rId15"/>
    <p:sldLayoutId id="2147483752" r:id="rId16"/>
    <p:sldLayoutId id="2147483753" r:id="rId17"/>
    <p:sldLayoutId id="2147483756" r:id="rId18"/>
    <p:sldLayoutId id="2147483757" r:id="rId19"/>
  </p:sldLayoutIdLst>
  <p:hf hdr="0" dt="0"/>
  <p:txStyles>
    <p:titleStyle>
      <a:lvl1pPr algn="ctr" defTabSz="914400" rtl="0" eaLnBrk="1" latinLnBrk="0" hangingPunct="1">
        <a:spcBef>
          <a:spcPct val="0"/>
        </a:spcBef>
        <a:buNone/>
        <a:defRPr sz="4000" kern="1200">
          <a:solidFill>
            <a:srgbClr val="1F4984"/>
          </a:solidFill>
          <a:latin typeface="Helvetica" pitchFamily="34" charset="0"/>
          <a:ea typeface="+mj-ea"/>
          <a:cs typeface="+mj-cs"/>
        </a:defRPr>
      </a:lvl1pPr>
    </p:titleStyle>
    <p:bodyStyle>
      <a:lvl1pPr marL="342900" marR="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3200" kern="1200">
          <a:solidFill>
            <a:schemeClr val="tx1"/>
          </a:solidFill>
          <a:latin typeface="Helvetica" pitchFamily="34" charset="0"/>
          <a:ea typeface="+mn-ea"/>
          <a:cs typeface="+mn-cs"/>
        </a:defRPr>
      </a:lvl1pPr>
      <a:lvl2pPr marL="742950" marR="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800" kern="1200">
          <a:solidFill>
            <a:schemeClr val="tx1"/>
          </a:solidFill>
          <a:latin typeface="Helvetica" pitchFamily="34" charset="0"/>
          <a:ea typeface="+mn-ea"/>
          <a:cs typeface="+mn-cs"/>
        </a:defRPr>
      </a:lvl2pPr>
      <a:lvl3pPr marL="11430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400" kern="1200">
          <a:solidFill>
            <a:schemeClr val="tx1"/>
          </a:solidFill>
          <a:latin typeface="Helvetica" pitchFamily="34" charset="0"/>
          <a:ea typeface="+mn-ea"/>
          <a:cs typeface="+mn-cs"/>
        </a:defRPr>
      </a:lvl3pPr>
      <a:lvl4pPr marL="16002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000" kern="1200">
          <a:solidFill>
            <a:schemeClr val="tx1"/>
          </a:solidFill>
          <a:latin typeface="Helvetica" pitchFamily="34" charset="0"/>
          <a:ea typeface="+mn-ea"/>
          <a:cs typeface="+mn-cs"/>
        </a:defRPr>
      </a:lvl4pPr>
      <a:lvl5pPr marL="2057400" marR="0" indent="-2286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en-US" dirty="0"/>
          </a:p>
        </p:txBody>
      </p:sp>
      <p:sp>
        <p:nvSpPr>
          <p:cNvPr id="5" name="Footer Placeholder 4"/>
          <p:cNvSpPr>
            <a:spLocks noGrp="1"/>
          </p:cNvSpPr>
          <p:nvPr>
            <p:ph type="ftr" sz="quarter" idx="3"/>
          </p:nvPr>
        </p:nvSpPr>
        <p:spPr>
          <a:xfrm>
            <a:off x="3155177" y="6449287"/>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en-US" dirty="0"/>
              <a:t>Statistics and Data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60691DE-486E-4A32-88AD-38CD65707634}" type="slidenum">
              <a:rPr lang="en-US" altLang="en-US" smtClean="0"/>
              <a:pPr>
                <a:defRPr/>
              </a:pPr>
              <a:t>‹#›</a:t>
            </a:fld>
            <a:endParaRPr lang="en-US" altLang="en-US" dirty="0"/>
          </a:p>
        </p:txBody>
      </p:sp>
      <p:sp>
        <p:nvSpPr>
          <p:cNvPr id="7" name="Rectangle 21"/>
          <p:cNvSpPr>
            <a:spLocks noChangeArrowheads="1"/>
          </p:cNvSpPr>
          <p:nvPr userDrawn="1"/>
        </p:nvSpPr>
        <p:spPr bwMode="auto">
          <a:xfrm>
            <a:off x="6934200" y="6248400"/>
            <a:ext cx="2133600" cy="457200"/>
          </a:xfrm>
          <a:prstGeom prst="rect">
            <a:avLst/>
          </a:prstGeom>
          <a:noFill/>
          <a:ln w="9525">
            <a:noFill/>
            <a:miter lim="800000"/>
            <a:headEnd/>
            <a:tailEnd/>
          </a:ln>
        </p:spPr>
        <p:txBody>
          <a:bodyPr anchor="b"/>
          <a:lstStyle/>
          <a:p>
            <a:pPr algn="r"/>
            <a:r>
              <a:rPr lang="en-US" sz="1000" dirty="0">
                <a:latin typeface="Helvetica"/>
                <a:cs typeface="Helvetica"/>
              </a:rPr>
              <a:t>2-</a:t>
            </a:r>
            <a:fld id="{66E91E4A-1E28-44FA-BCE4-676641C8B2B1}" type="slidenum">
              <a:rPr lang="en-US" sz="1000">
                <a:latin typeface="Helvetica"/>
                <a:cs typeface="Helvetica"/>
              </a:rPr>
              <a:pPr algn="r"/>
              <a:t>‹#›</a:t>
            </a:fld>
            <a:endParaRPr lang="en-US" sz="1000" dirty="0">
              <a:latin typeface="Helvetica"/>
              <a:cs typeface="Helvetica"/>
            </a:endParaRPr>
          </a:p>
        </p:txBody>
      </p:sp>
      <p:sp>
        <p:nvSpPr>
          <p:cNvPr id="8" name="TextBox 7"/>
          <p:cNvSpPr txBox="1"/>
          <p:nvPr userDrawn="1"/>
        </p:nvSpPr>
        <p:spPr>
          <a:xfrm>
            <a:off x="2743200" y="6229290"/>
            <a:ext cx="6400800" cy="400110"/>
          </a:xfrm>
          <a:prstGeom prst="rect">
            <a:avLst/>
          </a:prstGeom>
          <a:noFill/>
        </p:spPr>
        <p:txBody>
          <a:bodyPr wrap="square" rtlCol="0">
            <a:spAutoFit/>
          </a:bodyPr>
          <a:lstStyle/>
          <a:p>
            <a:pPr algn="ctr"/>
            <a:r>
              <a:rPr lang="en-US" sz="1000" b="0" i="0" kern="1200" dirty="0">
                <a:solidFill>
                  <a:schemeClr val="tx1"/>
                </a:solidFill>
                <a:latin typeface="Helvetica"/>
                <a:ea typeface="ＭＳ Ｐゴシック"/>
                <a:cs typeface="Helvetica"/>
              </a:rPr>
              <a:t>Copyright ©2022 McGraw-Hill Education. All rights reserved. No reproduction or distribution without the prior written consent of McGraw-Hill Education.</a:t>
            </a:r>
          </a:p>
        </p:txBody>
      </p:sp>
    </p:spTree>
    <p:extLst>
      <p:ext uri="{BB962C8B-B14F-4D97-AF65-F5344CB8AC3E}">
        <p14:creationId xmlns:p14="http://schemas.microsoft.com/office/powerpoint/2010/main" val="3021069077"/>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www.gartner.com/"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50D9-9633-4CF2-B896-57023971E624}"/>
              </a:ext>
            </a:extLst>
          </p:cNvPr>
          <p:cNvSpPr>
            <a:spLocks noGrp="1"/>
          </p:cNvSpPr>
          <p:nvPr>
            <p:ph type="ctrTitle"/>
          </p:nvPr>
        </p:nvSpPr>
        <p:spPr>
          <a:xfrm>
            <a:off x="3276600" y="762000"/>
            <a:ext cx="5260975" cy="2312988"/>
          </a:xfrm>
        </p:spPr>
        <p:txBody>
          <a:bodyPr>
            <a:normAutofit fontScale="90000"/>
          </a:bodyPr>
          <a:lstStyle/>
          <a:p>
            <a:r>
              <a:rPr lang="en-US" sz="9600" noProof="0" dirty="0">
                <a:solidFill>
                  <a:schemeClr val="accent5">
                    <a:lumMod val="50000"/>
                  </a:schemeClr>
                </a:solidFill>
                <a:latin typeface="+mn-lt"/>
              </a:rPr>
              <a:t>1</a:t>
            </a:r>
            <a:br>
              <a:rPr lang="en-US" sz="9600" noProof="0" dirty="0">
                <a:solidFill>
                  <a:srgbClr val="009C9E"/>
                </a:solidFill>
                <a:latin typeface="+mn-lt"/>
              </a:rPr>
            </a:br>
            <a:r>
              <a:rPr lang="en-US" noProof="0" dirty="0">
                <a:latin typeface="+mn-lt"/>
              </a:rPr>
              <a:t>Data and Data Preparation</a:t>
            </a:r>
          </a:p>
        </p:txBody>
      </p:sp>
      <p:sp>
        <p:nvSpPr>
          <p:cNvPr id="3" name="Subtitle 2">
            <a:extLst>
              <a:ext uri="{FF2B5EF4-FFF2-40B4-BE49-F238E27FC236}">
                <a16:creationId xmlns:a16="http://schemas.microsoft.com/office/drawing/2014/main" id="{D358D616-0E7C-4917-A258-F706FE6A0513}"/>
              </a:ext>
            </a:extLst>
          </p:cNvPr>
          <p:cNvSpPr>
            <a:spLocks noGrp="1"/>
          </p:cNvSpPr>
          <p:nvPr>
            <p:ph type="subTitle" idx="1"/>
          </p:nvPr>
        </p:nvSpPr>
        <p:spPr>
          <a:xfrm>
            <a:off x="3273424" y="3657600"/>
            <a:ext cx="5260976" cy="990600"/>
          </a:xfrm>
        </p:spPr>
        <p:txBody>
          <a:bodyPr>
            <a:normAutofit/>
          </a:bodyPr>
          <a:lstStyle/>
          <a:p>
            <a:pPr algn="ctr">
              <a:spcBef>
                <a:spcPts val="0"/>
              </a:spcBef>
            </a:pPr>
            <a:r>
              <a:rPr lang="en-US" noProof="0" dirty="0">
                <a:solidFill>
                  <a:srgbClr val="1F4984"/>
                </a:solidFill>
                <a:latin typeface="+mn-lt"/>
              </a:rPr>
              <a:t>Business Statistics: </a:t>
            </a:r>
          </a:p>
          <a:p>
            <a:pPr algn="ctr">
              <a:spcBef>
                <a:spcPts val="0"/>
              </a:spcBef>
            </a:pPr>
            <a:r>
              <a:rPr lang="en-US" noProof="0" dirty="0">
                <a:solidFill>
                  <a:srgbClr val="1F4984"/>
                </a:solidFill>
                <a:latin typeface="+mn-lt"/>
              </a:rPr>
              <a:t>Communicating with Numbers, 4e</a:t>
            </a:r>
          </a:p>
        </p:txBody>
      </p:sp>
      <p:sp>
        <p:nvSpPr>
          <p:cNvPr id="6" name="Content Placeholder 5">
            <a:extLst>
              <a:ext uri="{FF2B5EF4-FFF2-40B4-BE49-F238E27FC236}">
                <a16:creationId xmlns:a16="http://schemas.microsoft.com/office/drawing/2014/main" id="{0C3B385C-6C0A-4A31-9C9E-378A8E1C86F9}"/>
              </a:ext>
            </a:extLst>
          </p:cNvPr>
          <p:cNvSpPr>
            <a:spLocks noGrp="1"/>
          </p:cNvSpPr>
          <p:nvPr>
            <p:ph sz="quarter" idx="13"/>
          </p:nvPr>
        </p:nvSpPr>
        <p:spPr>
          <a:xfrm>
            <a:off x="2971800" y="4876800"/>
            <a:ext cx="5715000" cy="457200"/>
          </a:xfrm>
        </p:spPr>
        <p:txBody>
          <a:bodyPr>
            <a:normAutofit/>
          </a:bodyPr>
          <a:lstStyle/>
          <a:p>
            <a:pPr marL="0" indent="0" algn="ctr">
              <a:buNone/>
            </a:pPr>
            <a:r>
              <a:rPr lang="en-US" sz="2200" noProof="0" dirty="0">
                <a:latin typeface="+mn-lt"/>
              </a:rPr>
              <a:t>By Sanjiv </a:t>
            </a:r>
            <a:r>
              <a:rPr lang="en-US" sz="2200" noProof="0" dirty="0" err="1">
                <a:latin typeface="+mn-lt"/>
              </a:rPr>
              <a:t>Jaggia</a:t>
            </a:r>
            <a:r>
              <a:rPr lang="en-US" sz="2200" noProof="0" dirty="0">
                <a:latin typeface="+mn-lt"/>
              </a:rPr>
              <a:t> and Alison Kelly</a:t>
            </a:r>
          </a:p>
        </p:txBody>
      </p:sp>
      <p:sp>
        <p:nvSpPr>
          <p:cNvPr id="7" name="Content Placeholder 6">
            <a:extLst>
              <a:ext uri="{FF2B5EF4-FFF2-40B4-BE49-F238E27FC236}">
                <a16:creationId xmlns:a16="http://schemas.microsoft.com/office/drawing/2014/main" id="{7A6F3DEC-092C-4F42-81C7-9D767079F7F0}"/>
              </a:ext>
            </a:extLst>
          </p:cNvPr>
          <p:cNvSpPr>
            <a:spLocks noGrp="1"/>
          </p:cNvSpPr>
          <p:nvPr>
            <p:ph sz="quarter" idx="14"/>
          </p:nvPr>
        </p:nvSpPr>
        <p:spPr/>
        <p:txBody>
          <a:bodyPr>
            <a:normAutofit fontScale="25000" lnSpcReduction="20000"/>
          </a:bodyPr>
          <a:lstStyle/>
          <a:p>
            <a:pPr marL="0" indent="0" algn="ctr">
              <a:lnSpc>
                <a:spcPct val="120000"/>
              </a:lnSpc>
              <a:buNone/>
            </a:pPr>
            <a:r>
              <a:rPr lang="en-US" dirty="0">
                <a:latin typeface="+mn-lt"/>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695783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7AF8-DC08-4B05-BF6F-0EF7C94815BF}"/>
              </a:ext>
            </a:extLst>
          </p:cNvPr>
          <p:cNvSpPr>
            <a:spLocks noGrp="1"/>
          </p:cNvSpPr>
          <p:nvPr>
            <p:ph type="title"/>
          </p:nvPr>
        </p:nvSpPr>
        <p:spPr/>
        <p:txBody>
          <a:bodyPr/>
          <a:lstStyle/>
          <a:p>
            <a:r>
              <a:rPr lang="en-US" sz="3600" dirty="0"/>
              <a:t>1</a:t>
            </a:r>
            <a:r>
              <a:rPr lang="en-US" sz="3600" dirty="0">
                <a:solidFill>
                  <a:srgbClr val="1F4984"/>
                </a:solidFill>
              </a:rPr>
              <a:t>.1: Types of </a:t>
            </a:r>
            <a:r>
              <a:rPr lang="en-US" sz="3600" dirty="0"/>
              <a:t>Data </a:t>
            </a:r>
            <a:r>
              <a:rPr lang="en-US" sz="1000" dirty="0">
                <a:solidFill>
                  <a:srgbClr val="1F4984"/>
                </a:solidFill>
              </a:rPr>
              <a:t>7</a:t>
            </a:r>
            <a:endParaRPr lang="en-IN" sz="1000" dirty="0"/>
          </a:p>
        </p:txBody>
      </p:sp>
      <p:sp>
        <p:nvSpPr>
          <p:cNvPr id="8" name="Content Placeholder 7">
            <a:extLst>
              <a:ext uri="{FF2B5EF4-FFF2-40B4-BE49-F238E27FC236}">
                <a16:creationId xmlns:a16="http://schemas.microsoft.com/office/drawing/2014/main" id="{4657AB43-09A6-46DA-9299-327D91589B51}"/>
              </a:ext>
            </a:extLst>
          </p:cNvPr>
          <p:cNvSpPr>
            <a:spLocks noGrp="1"/>
          </p:cNvSpPr>
          <p:nvPr>
            <p:ph idx="1"/>
          </p:nvPr>
        </p:nvSpPr>
        <p:spPr>
          <a:xfrm>
            <a:off x="457200" y="1600202"/>
            <a:ext cx="8229600" cy="4267198"/>
          </a:xfrm>
        </p:spPr>
        <p:txBody>
          <a:bodyPr>
            <a:noAutofit/>
          </a:bodyPr>
          <a:lstStyle/>
          <a:p>
            <a:pPr marL="0" indent="0">
              <a:spcBef>
                <a:spcPts val="500"/>
              </a:spcBef>
              <a:buNone/>
            </a:pPr>
            <a:r>
              <a:rPr lang="en-US" sz="2200" dirty="0"/>
              <a:t>Today, only about 20% of all data used in business decisions are structured.</a:t>
            </a:r>
          </a:p>
          <a:p>
            <a:pPr marL="0" indent="0">
              <a:spcBef>
                <a:spcPts val="500"/>
              </a:spcBef>
              <a:buNone/>
            </a:pPr>
            <a:r>
              <a:rPr lang="en-US" sz="2200" dirty="0"/>
              <a:t>Unstructured data.</a:t>
            </a:r>
          </a:p>
          <a:p>
            <a:pPr marL="292608" indent="-292608">
              <a:spcBef>
                <a:spcPts val="500"/>
              </a:spcBef>
            </a:pPr>
            <a:r>
              <a:rPr lang="en-US" sz="2000" dirty="0"/>
              <a:t>Do not conform to a pre-defined, row-column format.</a:t>
            </a:r>
          </a:p>
          <a:p>
            <a:pPr marL="292608" indent="-292608">
              <a:spcBef>
                <a:spcPts val="500"/>
              </a:spcBef>
            </a:pPr>
            <a:r>
              <a:rPr lang="en-US" sz="2000" dirty="0"/>
              <a:t>Textual and multimedia content.</a:t>
            </a:r>
          </a:p>
          <a:p>
            <a:pPr marL="292608" indent="-292608">
              <a:spcBef>
                <a:spcPts val="500"/>
              </a:spcBef>
            </a:pPr>
            <a:r>
              <a:rPr lang="en-US" sz="2000" dirty="0"/>
              <a:t>Do not conform to database structures.</a:t>
            </a:r>
          </a:p>
          <a:p>
            <a:pPr marL="292608" indent="-292608">
              <a:spcBef>
                <a:spcPts val="500"/>
              </a:spcBef>
            </a:pPr>
            <a:r>
              <a:rPr lang="en-US" sz="2000" dirty="0"/>
              <a:t>These data may have some implied structure.</a:t>
            </a:r>
          </a:p>
          <a:p>
            <a:pPr marL="587502" lvl="1">
              <a:spcBef>
                <a:spcPts val="500"/>
              </a:spcBef>
              <a:buFont typeface="Arial" panose="020B0604020202020204" pitchFamily="34" charset="0"/>
              <a:buChar char="•"/>
            </a:pPr>
            <a:r>
              <a:rPr lang="en-US" sz="1800" dirty="0"/>
              <a:t>Still considered unstructured.</a:t>
            </a:r>
          </a:p>
          <a:p>
            <a:pPr marL="292608" indent="-292608">
              <a:spcBef>
                <a:spcPts val="500"/>
              </a:spcBef>
            </a:pPr>
            <a:r>
              <a:rPr lang="en-US" sz="2000" dirty="0"/>
              <a:t>Do not conform to a row-column model required in most database systems.</a:t>
            </a:r>
          </a:p>
          <a:p>
            <a:pPr marL="292608" indent="-292608">
              <a:spcBef>
                <a:spcPts val="500"/>
              </a:spcBef>
            </a:pPr>
            <a:r>
              <a:rPr lang="en-US" sz="2000" dirty="0"/>
              <a:t>Example: social media data such as Twitter, YouTube, Facebook, and blogs.</a:t>
            </a:r>
          </a:p>
        </p:txBody>
      </p:sp>
    </p:spTree>
    <p:extLst>
      <p:ext uri="{BB962C8B-B14F-4D97-AF65-F5344CB8AC3E}">
        <p14:creationId xmlns:p14="http://schemas.microsoft.com/office/powerpoint/2010/main" val="50907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1.1: Types of Data </a:t>
            </a:r>
            <a:r>
              <a:rPr lang="en-US" sz="1000" dirty="0"/>
              <a:t>8</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3"/>
            <a:ext cx="8229600" cy="1320279"/>
          </a:xfrm>
        </p:spPr>
        <p:txBody>
          <a:bodyPr>
            <a:normAutofit/>
          </a:bodyPr>
          <a:lstStyle/>
          <a:p>
            <a:pPr marL="0" indent="0">
              <a:spcBef>
                <a:spcPts val="500"/>
              </a:spcBef>
              <a:buNone/>
            </a:pPr>
            <a:r>
              <a:rPr lang="en-US" sz="1800" dirty="0"/>
              <a:t>Businesses generate and gather more and more data at an increasing pace: Big Data.</a:t>
            </a:r>
          </a:p>
          <a:p>
            <a:pPr marL="292608" indent="-292608">
              <a:spcBef>
                <a:spcPts val="500"/>
              </a:spcBef>
            </a:pPr>
            <a:r>
              <a:rPr lang="en-US" sz="1600" dirty="0"/>
              <a:t>A massive volume of structured and unstructured data.</a:t>
            </a:r>
          </a:p>
          <a:p>
            <a:pPr marL="292608" indent="-292608">
              <a:spcBef>
                <a:spcPts val="500"/>
              </a:spcBef>
            </a:pPr>
            <a:r>
              <a:rPr lang="en-US" sz="1600" dirty="0"/>
              <a:t>Extremely difficult to manage, process, and analyze using traditional data processing tools.</a:t>
            </a:r>
          </a:p>
          <a:p>
            <a:pPr marL="292608" indent="-292608">
              <a:spcBef>
                <a:spcPts val="500"/>
              </a:spcBef>
            </a:pPr>
            <a:r>
              <a:rPr lang="en-US" sz="1600" dirty="0"/>
              <a:t>Presents great opportunities to gain knowledge and game-changing intelligence.</a:t>
            </a:r>
          </a:p>
        </p:txBody>
      </p:sp>
      <p:sp>
        <p:nvSpPr>
          <p:cNvPr id="4" name="Content Placeholder 3">
            <a:extLst>
              <a:ext uri="{FF2B5EF4-FFF2-40B4-BE49-F238E27FC236}">
                <a16:creationId xmlns:a16="http://schemas.microsoft.com/office/drawing/2014/main" id="{63F594D4-7F67-4DA3-B3D0-BFE4DAC6AE8E}"/>
              </a:ext>
            </a:extLst>
          </p:cNvPr>
          <p:cNvSpPr>
            <a:spLocks noGrp="1"/>
          </p:cNvSpPr>
          <p:nvPr>
            <p:ph idx="10"/>
          </p:nvPr>
        </p:nvSpPr>
        <p:spPr>
          <a:xfrm>
            <a:off x="457200" y="3023120"/>
            <a:ext cx="8229600" cy="2463280"/>
          </a:xfrm>
        </p:spPr>
        <p:txBody>
          <a:bodyPr>
            <a:normAutofit/>
          </a:bodyPr>
          <a:lstStyle/>
          <a:p>
            <a:pPr marL="0" indent="0">
              <a:spcBef>
                <a:spcPts val="500"/>
              </a:spcBef>
              <a:buNone/>
            </a:pPr>
            <a:r>
              <a:rPr lang="en-US" sz="1800" dirty="0"/>
              <a:t>“[H]</a:t>
            </a:r>
            <a:r>
              <a:rPr lang="en-US" sz="1800" dirty="0" err="1"/>
              <a:t>igh</a:t>
            </a:r>
            <a:r>
              <a:rPr lang="en-US" sz="1800" dirty="0"/>
              <a:t>-volume, high-velocity and/or high-variety information assets that demand cost-effective, innovative forms of information processing that enable enhanced insight, decision making, and process automation” (</a:t>
            </a:r>
            <a:r>
              <a:rPr lang="en-US" sz="1800" dirty="0">
                <a:hlinkClick r:id="rId2"/>
              </a:rPr>
              <a:t>www.gartner.com</a:t>
            </a:r>
            <a:r>
              <a:rPr lang="en-US" sz="1800" dirty="0"/>
              <a:t>).</a:t>
            </a:r>
          </a:p>
          <a:p>
            <a:pPr marL="0" indent="0">
              <a:spcBef>
                <a:spcPts val="500"/>
              </a:spcBef>
              <a:buNone/>
            </a:pPr>
            <a:r>
              <a:rPr lang="en-US" sz="1800" dirty="0"/>
              <a:t>Does not imply complete (population) data.</a:t>
            </a:r>
          </a:p>
          <a:p>
            <a:pPr marL="0" indent="0">
              <a:spcBef>
                <a:spcPts val="500"/>
              </a:spcBef>
              <a:buNone/>
            </a:pPr>
            <a:r>
              <a:rPr lang="en-US" sz="1800" dirty="0"/>
              <a:t>Big data may not be used when available.</a:t>
            </a:r>
          </a:p>
          <a:p>
            <a:pPr marL="292608" indent="-292608">
              <a:spcBef>
                <a:spcPts val="500"/>
              </a:spcBef>
            </a:pPr>
            <a:r>
              <a:rPr lang="en-US" sz="1600" dirty="0"/>
              <a:t>Inconvenient and computationally burdensome.</a:t>
            </a:r>
          </a:p>
          <a:p>
            <a:pPr marL="292608" indent="-292608">
              <a:spcBef>
                <a:spcPts val="500"/>
              </a:spcBef>
            </a:pPr>
            <a:r>
              <a:rPr lang="en-US" sz="1600" dirty="0"/>
              <a:t>Benefits may not justify costs.</a:t>
            </a:r>
            <a:endParaRPr lang="en-IN" sz="1600" dirty="0"/>
          </a:p>
        </p:txBody>
      </p:sp>
    </p:spTree>
    <p:extLst>
      <p:ext uri="{BB962C8B-B14F-4D97-AF65-F5344CB8AC3E}">
        <p14:creationId xmlns:p14="http://schemas.microsoft.com/office/powerpoint/2010/main" val="674843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1.1: Types of Data </a:t>
            </a:r>
            <a:r>
              <a:rPr lang="en-US" sz="1000" dirty="0"/>
              <a:t>9</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2"/>
            <a:ext cx="8229600" cy="1488231"/>
          </a:xfrm>
        </p:spPr>
        <p:txBody>
          <a:bodyPr>
            <a:normAutofit/>
          </a:bodyPr>
          <a:lstStyle/>
          <a:p>
            <a:pPr marL="0" indent="0">
              <a:spcBef>
                <a:spcPts val="500"/>
              </a:spcBef>
              <a:buNone/>
            </a:pPr>
            <a:r>
              <a:rPr lang="en-US" sz="2000" dirty="0"/>
              <a:t>There are three characteristics of big data.</a:t>
            </a:r>
          </a:p>
          <a:p>
            <a:pPr marL="292608" indent="-292608">
              <a:spcBef>
                <a:spcPts val="500"/>
              </a:spcBef>
            </a:pPr>
            <a:r>
              <a:rPr lang="en-US" sz="1800" dirty="0"/>
              <a:t>Volume: immense amount of data complied for a single or multiple sources.</a:t>
            </a:r>
          </a:p>
          <a:p>
            <a:pPr marL="292608" indent="-292608">
              <a:spcBef>
                <a:spcPts val="500"/>
              </a:spcBef>
            </a:pPr>
            <a:r>
              <a:rPr lang="en-US" sz="1800" dirty="0"/>
              <a:t>Velocity: generated at a rapid speed, management is a critical issue.</a:t>
            </a:r>
          </a:p>
          <a:p>
            <a:pPr marL="292608" indent="-292608">
              <a:spcBef>
                <a:spcPts val="500"/>
              </a:spcBef>
            </a:pPr>
            <a:r>
              <a:rPr lang="en-US" sz="1800" dirty="0"/>
              <a:t>Variety: all types, forms, granularity, structured or unstructured.</a:t>
            </a:r>
          </a:p>
        </p:txBody>
      </p:sp>
      <p:sp>
        <p:nvSpPr>
          <p:cNvPr id="4" name="Content Placeholder 3">
            <a:extLst>
              <a:ext uri="{FF2B5EF4-FFF2-40B4-BE49-F238E27FC236}">
                <a16:creationId xmlns:a16="http://schemas.microsoft.com/office/drawing/2014/main" id="{63F594D4-7F67-4DA3-B3D0-BFE4DAC6AE8E}"/>
              </a:ext>
            </a:extLst>
          </p:cNvPr>
          <p:cNvSpPr>
            <a:spLocks noGrp="1"/>
          </p:cNvSpPr>
          <p:nvPr>
            <p:ph idx="10"/>
          </p:nvPr>
        </p:nvSpPr>
        <p:spPr>
          <a:xfrm>
            <a:off x="457200" y="3142862"/>
            <a:ext cx="8229600" cy="1352938"/>
          </a:xfrm>
        </p:spPr>
        <p:txBody>
          <a:bodyPr>
            <a:normAutofit/>
          </a:bodyPr>
          <a:lstStyle/>
          <a:p>
            <a:pPr marL="0" indent="0">
              <a:spcBef>
                <a:spcPts val="500"/>
              </a:spcBef>
              <a:buNone/>
            </a:pPr>
            <a:r>
              <a:rPr lang="en-US" sz="2000" dirty="0"/>
              <a:t>Additional characteristics.</a:t>
            </a:r>
          </a:p>
          <a:p>
            <a:pPr marL="292608" indent="-292608">
              <a:spcBef>
                <a:spcPts val="500"/>
              </a:spcBef>
            </a:pPr>
            <a:r>
              <a:rPr lang="en-US" sz="1800" dirty="0"/>
              <a:t>Veracity: credibility and quality of the data, reliability.</a:t>
            </a:r>
          </a:p>
          <a:p>
            <a:pPr marL="292608" indent="-292608">
              <a:spcBef>
                <a:spcPts val="500"/>
              </a:spcBef>
            </a:pPr>
            <a:r>
              <a:rPr lang="en-US" sz="1800" dirty="0"/>
              <a:t>Values: methodological plan for formulating questions, curating the right data and unlocking hidden potential.</a:t>
            </a:r>
            <a:endParaRPr lang="en-IN" sz="1800" dirty="0"/>
          </a:p>
        </p:txBody>
      </p:sp>
      <p:sp>
        <p:nvSpPr>
          <p:cNvPr id="5" name="Content Placeholder 4">
            <a:extLst>
              <a:ext uri="{FF2B5EF4-FFF2-40B4-BE49-F238E27FC236}">
                <a16:creationId xmlns:a16="http://schemas.microsoft.com/office/drawing/2014/main" id="{F48BFF96-430B-4B17-8066-9FCB82A113DE}"/>
              </a:ext>
            </a:extLst>
          </p:cNvPr>
          <p:cNvSpPr>
            <a:spLocks noGrp="1"/>
          </p:cNvSpPr>
          <p:nvPr>
            <p:ph idx="11"/>
          </p:nvPr>
        </p:nvSpPr>
        <p:spPr>
          <a:xfrm>
            <a:off x="457200" y="4562671"/>
            <a:ext cx="8229600" cy="1352938"/>
          </a:xfrm>
        </p:spPr>
        <p:txBody>
          <a:bodyPr>
            <a:normAutofit/>
          </a:bodyPr>
          <a:lstStyle/>
          <a:p>
            <a:pPr marL="0" indent="0">
              <a:buNone/>
            </a:pPr>
            <a:r>
              <a:rPr lang="en-US" sz="2000" dirty="0"/>
              <a:t>Having a plethora of data does not guarantee that useful insights or measurable improvements will be generated.</a:t>
            </a:r>
          </a:p>
        </p:txBody>
      </p:sp>
    </p:spTree>
    <p:extLst>
      <p:ext uri="{BB962C8B-B14F-4D97-AF65-F5344CB8AC3E}">
        <p14:creationId xmlns:p14="http://schemas.microsoft.com/office/powerpoint/2010/main" val="302666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1.1: Types of Data </a:t>
            </a:r>
            <a:r>
              <a:rPr lang="en-US" sz="1000" dirty="0"/>
              <a:t>10</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2"/>
            <a:ext cx="8229600" cy="4267198"/>
          </a:xfrm>
        </p:spPr>
        <p:txBody>
          <a:bodyPr>
            <a:normAutofit lnSpcReduction="10000"/>
          </a:bodyPr>
          <a:lstStyle/>
          <a:p>
            <a:pPr marL="0" indent="0">
              <a:spcBef>
                <a:spcPts val="500"/>
              </a:spcBef>
              <a:buNone/>
            </a:pPr>
            <a:r>
              <a:rPr lang="en-US" sz="2000" dirty="0"/>
              <a:t>There is an abundance of data on the Internet.</a:t>
            </a:r>
          </a:p>
          <a:p>
            <a:pPr marL="0" indent="0">
              <a:spcBef>
                <a:spcPts val="500"/>
              </a:spcBef>
              <a:buNone/>
            </a:pPr>
            <a:r>
              <a:rPr lang="en-US" sz="2000" dirty="0"/>
              <a:t>Many experts believe that 90% of the data in the world today was created in the last two years alone.</a:t>
            </a:r>
          </a:p>
          <a:p>
            <a:pPr marL="0" indent="0">
              <a:spcBef>
                <a:spcPts val="500"/>
              </a:spcBef>
              <a:buNone/>
            </a:pPr>
            <a:r>
              <a:rPr lang="en-US" sz="2000" dirty="0"/>
              <a:t>It is easy to access and find data by using a search engine like Google.</a:t>
            </a:r>
          </a:p>
          <a:p>
            <a:pPr marL="0" indent="0">
              <a:spcBef>
                <a:spcPts val="500"/>
              </a:spcBef>
              <a:buNone/>
            </a:pPr>
            <a:r>
              <a:rPr lang="en-US" sz="2000" dirty="0"/>
              <a:t>There are several sources of data.</a:t>
            </a:r>
          </a:p>
          <a:p>
            <a:pPr marL="292608" indent="-292608">
              <a:spcBef>
                <a:spcPts val="500"/>
              </a:spcBef>
            </a:pPr>
            <a:r>
              <a:rPr lang="en-US" sz="1800" dirty="0"/>
              <a:t>Bureau of Economic Analysis.</a:t>
            </a:r>
          </a:p>
          <a:p>
            <a:pPr marL="292608" indent="-292608">
              <a:spcBef>
                <a:spcPts val="500"/>
              </a:spcBef>
            </a:pPr>
            <a:r>
              <a:rPr lang="en-US" sz="1800" dirty="0"/>
              <a:t>Bureau of Labor Statistics.</a:t>
            </a:r>
          </a:p>
          <a:p>
            <a:pPr marL="292608" indent="-292608">
              <a:spcBef>
                <a:spcPts val="500"/>
              </a:spcBef>
            </a:pPr>
            <a:r>
              <a:rPr lang="en-US" sz="1800" dirty="0"/>
              <a:t>Federal Research Economic Data.</a:t>
            </a:r>
          </a:p>
          <a:p>
            <a:pPr marL="292608" indent="-292608">
              <a:spcBef>
                <a:spcPts val="500"/>
              </a:spcBef>
            </a:pPr>
            <a:r>
              <a:rPr lang="en-US" sz="1800" dirty="0"/>
              <a:t>U.S. Census Bureau.</a:t>
            </a:r>
          </a:p>
          <a:p>
            <a:pPr marL="292608" indent="-292608">
              <a:spcBef>
                <a:spcPts val="500"/>
              </a:spcBef>
            </a:pPr>
            <a:r>
              <a:rPr lang="en-US" sz="1800" dirty="0"/>
              <a:t>National Climate Data Center.</a:t>
            </a:r>
          </a:p>
          <a:p>
            <a:pPr marL="292608" indent="-292608">
              <a:spcBef>
                <a:spcPts val="500"/>
              </a:spcBef>
            </a:pPr>
            <a:r>
              <a:rPr lang="en-US" sz="1800" dirty="0"/>
              <a:t>Yahoo Finance, Google Finance.</a:t>
            </a:r>
          </a:p>
          <a:p>
            <a:pPr marL="292608" indent="-292608">
              <a:spcBef>
                <a:spcPts val="500"/>
              </a:spcBef>
            </a:pPr>
            <a:r>
              <a:rPr lang="en-US" sz="1800" dirty="0"/>
              <a:t>Zillow.</a:t>
            </a:r>
          </a:p>
          <a:p>
            <a:pPr marL="292608" indent="-292608">
              <a:spcBef>
                <a:spcPts val="500"/>
              </a:spcBef>
            </a:pPr>
            <a:r>
              <a:rPr lang="en-US" sz="1800" dirty="0"/>
              <a:t>ESPN.</a:t>
            </a:r>
          </a:p>
        </p:txBody>
      </p:sp>
    </p:spTree>
    <p:extLst>
      <p:ext uri="{BB962C8B-B14F-4D97-AF65-F5344CB8AC3E}">
        <p14:creationId xmlns:p14="http://schemas.microsoft.com/office/powerpoint/2010/main" val="3604281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normAutofit/>
          </a:bodyPr>
          <a:lstStyle/>
          <a:p>
            <a:r>
              <a:rPr lang="en-US" sz="3600" dirty="0"/>
              <a:t>1.2: Variables and Scales of Measurement </a:t>
            </a:r>
            <a:r>
              <a:rPr lang="en-US" sz="1000" dirty="0"/>
              <a:t>1</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2"/>
            <a:ext cx="8229600" cy="4267198"/>
          </a:xfrm>
        </p:spPr>
        <p:txBody>
          <a:bodyPr>
            <a:normAutofit/>
          </a:bodyPr>
          <a:lstStyle/>
          <a:p>
            <a:pPr marL="0" indent="0">
              <a:spcBef>
                <a:spcPts val="500"/>
              </a:spcBef>
              <a:buNone/>
            </a:pPr>
            <a:r>
              <a:rPr lang="en-US" sz="2000" dirty="0"/>
              <a:t>A variable is a characteristic of interest that differs in kind or degree among various observations (records).</a:t>
            </a:r>
          </a:p>
          <a:p>
            <a:pPr marL="0" indent="0">
              <a:spcBef>
                <a:spcPts val="500"/>
              </a:spcBef>
              <a:buNone/>
            </a:pPr>
            <a:r>
              <a:rPr lang="en-US" sz="2000" dirty="0"/>
              <a:t>There are two types of variables: categorical and numeric.</a:t>
            </a:r>
          </a:p>
          <a:p>
            <a:pPr marL="0" indent="0">
              <a:spcBef>
                <a:spcPts val="500"/>
              </a:spcBef>
              <a:buNone/>
            </a:pPr>
            <a:r>
              <a:rPr lang="en-US" sz="2000" dirty="0"/>
              <a:t>Categorical Data.</a:t>
            </a:r>
          </a:p>
          <a:p>
            <a:pPr marL="292608" indent="-292608">
              <a:spcBef>
                <a:spcPts val="500"/>
              </a:spcBef>
            </a:pPr>
            <a:r>
              <a:rPr lang="en-US" sz="1800" dirty="0"/>
              <a:t>Also called qualitative.</a:t>
            </a:r>
          </a:p>
          <a:p>
            <a:pPr marL="292608" indent="-292608">
              <a:spcBef>
                <a:spcPts val="500"/>
              </a:spcBef>
            </a:pPr>
            <a:r>
              <a:rPr lang="en-US" sz="1800" dirty="0"/>
              <a:t>Represent categories.</a:t>
            </a:r>
          </a:p>
          <a:p>
            <a:pPr marL="292608" indent="-292608">
              <a:spcBef>
                <a:spcPts val="500"/>
              </a:spcBef>
            </a:pPr>
            <a:r>
              <a:rPr lang="en-US" sz="1800" dirty="0"/>
              <a:t>Labels or names to identify distinguishing characteristics.</a:t>
            </a:r>
          </a:p>
          <a:p>
            <a:pPr marL="292608" indent="-292608">
              <a:spcBef>
                <a:spcPts val="500"/>
              </a:spcBef>
            </a:pPr>
            <a:r>
              <a:rPr lang="en-US" sz="1800" dirty="0"/>
              <a:t>Can be defined by two or more categories.</a:t>
            </a:r>
          </a:p>
          <a:p>
            <a:pPr marL="292608" indent="-292608">
              <a:spcBef>
                <a:spcPts val="500"/>
              </a:spcBef>
            </a:pPr>
            <a:r>
              <a:rPr lang="en-US" sz="1800" dirty="0"/>
              <a:t>Coded into numbers for data processing.</a:t>
            </a:r>
          </a:p>
          <a:p>
            <a:pPr marL="292608" indent="-292608">
              <a:spcBef>
                <a:spcPts val="500"/>
              </a:spcBef>
            </a:pPr>
            <a:r>
              <a:rPr lang="en-US" sz="1800" dirty="0"/>
              <a:t>Example: marital status, grade in a course.</a:t>
            </a:r>
          </a:p>
        </p:txBody>
      </p:sp>
    </p:spTree>
    <p:extLst>
      <p:ext uri="{BB962C8B-B14F-4D97-AF65-F5344CB8AC3E}">
        <p14:creationId xmlns:p14="http://schemas.microsoft.com/office/powerpoint/2010/main" val="3566582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B828-A215-4409-BE9C-F2B2F6AB887C}"/>
              </a:ext>
            </a:extLst>
          </p:cNvPr>
          <p:cNvSpPr>
            <a:spLocks noGrp="1"/>
          </p:cNvSpPr>
          <p:nvPr>
            <p:ph type="title"/>
          </p:nvPr>
        </p:nvSpPr>
        <p:spPr/>
        <p:txBody>
          <a:bodyPr>
            <a:normAutofit fontScale="90000"/>
          </a:bodyPr>
          <a:lstStyle/>
          <a:p>
            <a:r>
              <a:rPr lang="en-US" dirty="0"/>
              <a:t>1.2: Variables and Scales of Measurement </a:t>
            </a:r>
            <a:r>
              <a:rPr lang="en-US" sz="1100" dirty="0"/>
              <a:t>2</a:t>
            </a:r>
            <a:endParaRPr lang="en-IN" sz="1100" dirty="0"/>
          </a:p>
        </p:txBody>
      </p:sp>
      <p:sp>
        <p:nvSpPr>
          <p:cNvPr id="3" name="Content Placeholder 2">
            <a:extLst>
              <a:ext uri="{FF2B5EF4-FFF2-40B4-BE49-F238E27FC236}">
                <a16:creationId xmlns:a16="http://schemas.microsoft.com/office/drawing/2014/main" id="{326041A6-7243-4BCE-BAE1-45916F0E8D8A}"/>
              </a:ext>
            </a:extLst>
          </p:cNvPr>
          <p:cNvSpPr>
            <a:spLocks noGrp="1"/>
          </p:cNvSpPr>
          <p:nvPr>
            <p:ph idx="1"/>
          </p:nvPr>
        </p:nvSpPr>
        <p:spPr>
          <a:xfrm>
            <a:off x="457200" y="1600203"/>
            <a:ext cx="8229600" cy="2141374"/>
          </a:xfrm>
        </p:spPr>
        <p:txBody>
          <a:bodyPr>
            <a:normAutofit/>
          </a:bodyPr>
          <a:lstStyle/>
          <a:p>
            <a:pPr marL="0" indent="0">
              <a:buNone/>
            </a:pPr>
            <a:r>
              <a:rPr lang="en-US" sz="2000" dirty="0"/>
              <a:t>For a numerical variable, we use numbers to identify the distinguishing characteristic of each observation.</a:t>
            </a:r>
          </a:p>
          <a:p>
            <a:pPr marL="0" indent="0">
              <a:buNone/>
            </a:pPr>
            <a:r>
              <a:rPr lang="en-US" sz="2000" dirty="0"/>
              <a:t>Numeric Data.</a:t>
            </a:r>
          </a:p>
          <a:p>
            <a:pPr marL="292608" indent="-292608"/>
            <a:r>
              <a:rPr lang="en-US" sz="1800" dirty="0"/>
              <a:t>Also called quantitative.</a:t>
            </a:r>
          </a:p>
          <a:p>
            <a:pPr marL="292608" indent="-292608"/>
            <a:r>
              <a:rPr lang="en-US" sz="1800" dirty="0"/>
              <a:t>Represent meaningful numbers.</a:t>
            </a:r>
          </a:p>
          <a:p>
            <a:pPr marL="292608" indent="-292608"/>
            <a:r>
              <a:rPr lang="en-US" sz="1800" dirty="0"/>
              <a:t>Either discrete or continuous.</a:t>
            </a:r>
          </a:p>
        </p:txBody>
      </p:sp>
      <p:sp>
        <p:nvSpPr>
          <p:cNvPr id="4" name="Content Placeholder 3">
            <a:extLst>
              <a:ext uri="{FF2B5EF4-FFF2-40B4-BE49-F238E27FC236}">
                <a16:creationId xmlns:a16="http://schemas.microsoft.com/office/drawing/2014/main" id="{A87B4402-83E5-4063-9234-C996AF0F97B8}"/>
              </a:ext>
            </a:extLst>
          </p:cNvPr>
          <p:cNvSpPr>
            <a:spLocks noGrp="1"/>
          </p:cNvSpPr>
          <p:nvPr>
            <p:ph idx="10"/>
          </p:nvPr>
        </p:nvSpPr>
        <p:spPr>
          <a:xfrm>
            <a:off x="455645" y="3849495"/>
            <a:ext cx="8229600" cy="1217027"/>
          </a:xfrm>
        </p:spPr>
        <p:txBody>
          <a:bodyPr>
            <a:normAutofit/>
          </a:bodyPr>
          <a:lstStyle/>
          <a:p>
            <a:pPr marL="0" indent="0">
              <a:buNone/>
            </a:pPr>
            <a:r>
              <a:rPr lang="en-US" sz="2000" dirty="0"/>
              <a:t>A discrete variable assumes a countable number of values.</a:t>
            </a:r>
          </a:p>
          <a:p>
            <a:pPr marL="292608" indent="-292608"/>
            <a:r>
              <a:rPr lang="en-US" sz="1800" dirty="0"/>
              <a:t>The values need not be whole numbers.</a:t>
            </a:r>
          </a:p>
          <a:p>
            <a:pPr marL="292608" indent="-292608"/>
            <a:r>
              <a:rPr lang="en-US" sz="1800" dirty="0"/>
              <a:t>Example: number of children in a family.</a:t>
            </a:r>
            <a:endParaRPr lang="en-IN" sz="1800" dirty="0"/>
          </a:p>
        </p:txBody>
      </p:sp>
    </p:spTree>
    <p:extLst>
      <p:ext uri="{BB962C8B-B14F-4D97-AF65-F5344CB8AC3E}">
        <p14:creationId xmlns:p14="http://schemas.microsoft.com/office/powerpoint/2010/main" val="3664883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B828-A215-4409-BE9C-F2B2F6AB887C}"/>
              </a:ext>
            </a:extLst>
          </p:cNvPr>
          <p:cNvSpPr>
            <a:spLocks noGrp="1"/>
          </p:cNvSpPr>
          <p:nvPr>
            <p:ph type="title"/>
          </p:nvPr>
        </p:nvSpPr>
        <p:spPr/>
        <p:txBody>
          <a:bodyPr>
            <a:normAutofit fontScale="90000"/>
          </a:bodyPr>
          <a:lstStyle/>
          <a:p>
            <a:r>
              <a:rPr lang="en-US" dirty="0"/>
              <a:t>1.2: Variables and Scales of Measurement </a:t>
            </a:r>
            <a:r>
              <a:rPr lang="en-US" sz="1100" dirty="0"/>
              <a:t>3</a:t>
            </a:r>
            <a:endParaRPr lang="en-IN" sz="1100" dirty="0"/>
          </a:p>
        </p:txBody>
      </p:sp>
      <p:sp>
        <p:nvSpPr>
          <p:cNvPr id="3" name="Content Placeholder 2">
            <a:extLst>
              <a:ext uri="{FF2B5EF4-FFF2-40B4-BE49-F238E27FC236}">
                <a16:creationId xmlns:a16="http://schemas.microsoft.com/office/drawing/2014/main" id="{326041A6-7243-4BCE-BAE1-45916F0E8D8A}"/>
              </a:ext>
            </a:extLst>
          </p:cNvPr>
          <p:cNvSpPr>
            <a:spLocks noGrp="1"/>
          </p:cNvSpPr>
          <p:nvPr>
            <p:ph idx="1"/>
          </p:nvPr>
        </p:nvSpPr>
        <p:spPr>
          <a:xfrm>
            <a:off x="457200" y="1600203"/>
            <a:ext cx="8229600" cy="1432246"/>
          </a:xfrm>
        </p:spPr>
        <p:txBody>
          <a:bodyPr>
            <a:normAutofit/>
          </a:bodyPr>
          <a:lstStyle/>
          <a:p>
            <a:pPr marL="0" indent="0">
              <a:buNone/>
            </a:pPr>
            <a:r>
              <a:rPr lang="en-US" sz="2000" dirty="0"/>
              <a:t>A continuous variable assumes an uncountable number of values within an interval.</a:t>
            </a:r>
          </a:p>
          <a:p>
            <a:pPr marL="292608" indent="-292608"/>
            <a:r>
              <a:rPr lang="en-US" sz="1800" dirty="0"/>
              <a:t>In practice, often measure in discrete values.</a:t>
            </a:r>
          </a:p>
          <a:p>
            <a:pPr marL="292608" indent="-292608"/>
            <a:r>
              <a:rPr lang="en-US" sz="1800" dirty="0"/>
              <a:t>Example: weight of a newborn baby.</a:t>
            </a:r>
          </a:p>
        </p:txBody>
      </p:sp>
      <p:sp>
        <p:nvSpPr>
          <p:cNvPr id="4" name="Content Placeholder 3">
            <a:extLst>
              <a:ext uri="{FF2B5EF4-FFF2-40B4-BE49-F238E27FC236}">
                <a16:creationId xmlns:a16="http://schemas.microsoft.com/office/drawing/2014/main" id="{A87B4402-83E5-4063-9234-C996AF0F97B8}"/>
              </a:ext>
            </a:extLst>
          </p:cNvPr>
          <p:cNvSpPr>
            <a:spLocks noGrp="1"/>
          </p:cNvSpPr>
          <p:nvPr>
            <p:ph idx="10"/>
          </p:nvPr>
        </p:nvSpPr>
        <p:spPr>
          <a:xfrm>
            <a:off x="455645" y="3215015"/>
            <a:ext cx="8229600" cy="1851508"/>
          </a:xfrm>
        </p:spPr>
        <p:txBody>
          <a:bodyPr>
            <a:normAutofit/>
          </a:bodyPr>
          <a:lstStyle/>
          <a:p>
            <a:pPr marL="0" indent="0">
              <a:buNone/>
            </a:pPr>
            <a:r>
              <a:rPr lang="en-US" sz="2000" dirty="0"/>
              <a:t>In order to choose the appropriate techniques for summarizing and analyzing variables, we need to distinguish between the different measurement scales.</a:t>
            </a:r>
            <a:endParaRPr lang="en-IN" sz="2000" dirty="0"/>
          </a:p>
        </p:txBody>
      </p:sp>
    </p:spTree>
    <p:extLst>
      <p:ext uri="{BB962C8B-B14F-4D97-AF65-F5344CB8AC3E}">
        <p14:creationId xmlns:p14="http://schemas.microsoft.com/office/powerpoint/2010/main" val="2590036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1.2: Variables and Scales of Measurement </a:t>
            </a:r>
            <a:r>
              <a:rPr lang="en-US" sz="1000" dirty="0"/>
              <a:t>4</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2"/>
            <a:ext cx="8229600" cy="2514598"/>
          </a:xfrm>
        </p:spPr>
        <p:txBody>
          <a:bodyPr>
            <a:normAutofit/>
          </a:bodyPr>
          <a:lstStyle/>
          <a:p>
            <a:pPr marL="0" indent="0">
              <a:spcBef>
                <a:spcPts val="500"/>
              </a:spcBef>
              <a:buNone/>
            </a:pPr>
            <a:r>
              <a:rPr lang="en-US" sz="2000" dirty="0"/>
              <a:t>There are four major scales: nominal, ordinal, interval, ratio.</a:t>
            </a:r>
          </a:p>
          <a:p>
            <a:pPr marL="0" indent="0">
              <a:spcBef>
                <a:spcPts val="500"/>
              </a:spcBef>
              <a:buNone/>
            </a:pPr>
            <a:r>
              <a:rPr lang="en-US" sz="2000" dirty="0"/>
              <a:t>Nominal and ordinal scales are used for categorical variables.</a:t>
            </a:r>
          </a:p>
          <a:p>
            <a:pPr marL="0" indent="0">
              <a:spcBef>
                <a:spcPts val="500"/>
              </a:spcBef>
              <a:buNone/>
            </a:pPr>
            <a:r>
              <a:rPr lang="en-US" sz="2000" dirty="0"/>
              <a:t>Nominal.</a:t>
            </a:r>
          </a:p>
          <a:p>
            <a:pPr marL="292608" indent="-292608">
              <a:spcBef>
                <a:spcPts val="500"/>
              </a:spcBef>
            </a:pPr>
            <a:r>
              <a:rPr lang="en-US" sz="1800" dirty="0"/>
              <a:t>Least sophisticated.</a:t>
            </a:r>
          </a:p>
          <a:p>
            <a:pPr marL="292608" indent="-292608">
              <a:spcBef>
                <a:spcPts val="500"/>
              </a:spcBef>
            </a:pPr>
            <a:r>
              <a:rPr lang="en-US" sz="1800" dirty="0"/>
              <a:t>Represent categories or groups.</a:t>
            </a:r>
          </a:p>
          <a:p>
            <a:pPr marL="292608" indent="-292608">
              <a:spcBef>
                <a:spcPts val="500"/>
              </a:spcBef>
            </a:pPr>
            <a:r>
              <a:rPr lang="en-US" sz="1800" dirty="0"/>
              <a:t>Values differ by label or name.</a:t>
            </a:r>
          </a:p>
          <a:p>
            <a:pPr marL="292608" indent="-292608">
              <a:spcBef>
                <a:spcPts val="500"/>
              </a:spcBef>
            </a:pPr>
            <a:r>
              <a:rPr lang="en-US" sz="1800" dirty="0"/>
              <a:t>Example: marital status.</a:t>
            </a:r>
          </a:p>
        </p:txBody>
      </p:sp>
      <p:sp>
        <p:nvSpPr>
          <p:cNvPr id="4" name="Content Placeholder 3">
            <a:extLst>
              <a:ext uri="{FF2B5EF4-FFF2-40B4-BE49-F238E27FC236}">
                <a16:creationId xmlns:a16="http://schemas.microsoft.com/office/drawing/2014/main" id="{63F594D4-7F67-4DA3-B3D0-BFE4DAC6AE8E}"/>
              </a:ext>
            </a:extLst>
          </p:cNvPr>
          <p:cNvSpPr>
            <a:spLocks noGrp="1"/>
          </p:cNvSpPr>
          <p:nvPr>
            <p:ph idx="10"/>
          </p:nvPr>
        </p:nvSpPr>
        <p:spPr>
          <a:xfrm>
            <a:off x="457200" y="4198774"/>
            <a:ext cx="8229600" cy="1744826"/>
          </a:xfrm>
        </p:spPr>
        <p:txBody>
          <a:bodyPr>
            <a:normAutofit lnSpcReduction="10000"/>
          </a:bodyPr>
          <a:lstStyle/>
          <a:p>
            <a:pPr marL="0" indent="0">
              <a:spcBef>
                <a:spcPts val="500"/>
              </a:spcBef>
              <a:buNone/>
            </a:pPr>
            <a:r>
              <a:rPr lang="en-US" sz="2000" dirty="0"/>
              <a:t>Ordinal.</a:t>
            </a:r>
          </a:p>
          <a:p>
            <a:pPr marL="292608" indent="-292608">
              <a:lnSpc>
                <a:spcPct val="110000"/>
              </a:lnSpc>
              <a:spcBef>
                <a:spcPts val="500"/>
              </a:spcBef>
            </a:pPr>
            <a:r>
              <a:rPr lang="en-US" sz="1800" dirty="0"/>
              <a:t>Stronger level of measurement.</a:t>
            </a:r>
          </a:p>
          <a:p>
            <a:pPr marL="292608" indent="-292608">
              <a:lnSpc>
                <a:spcPct val="110000"/>
              </a:lnSpc>
              <a:spcBef>
                <a:spcPts val="500"/>
              </a:spcBef>
            </a:pPr>
            <a:r>
              <a:rPr lang="en-US" sz="1800" dirty="0"/>
              <a:t>Categorize and rank data with respect to some characteristic.</a:t>
            </a:r>
          </a:p>
          <a:p>
            <a:pPr marL="292608" indent="-292608">
              <a:lnSpc>
                <a:spcPct val="110000"/>
              </a:lnSpc>
              <a:spcBef>
                <a:spcPts val="500"/>
              </a:spcBef>
            </a:pPr>
            <a:r>
              <a:rPr lang="en-US" sz="1800" dirty="0"/>
              <a:t>Cannot interpret the difference between the ranked values, numbers are arbitrary.</a:t>
            </a:r>
          </a:p>
          <a:p>
            <a:pPr marL="292608" indent="-292608">
              <a:lnSpc>
                <a:spcPct val="110000"/>
              </a:lnSpc>
              <a:spcBef>
                <a:spcPts val="500"/>
              </a:spcBef>
            </a:pPr>
            <a:r>
              <a:rPr lang="en-US" sz="1800" dirty="0"/>
              <a:t>Example: reviews from 1 star (poor) to 5 starts (outstanding).</a:t>
            </a:r>
            <a:endParaRPr lang="en-IN" sz="1800" dirty="0"/>
          </a:p>
        </p:txBody>
      </p:sp>
    </p:spTree>
    <p:extLst>
      <p:ext uri="{BB962C8B-B14F-4D97-AF65-F5344CB8AC3E}">
        <p14:creationId xmlns:p14="http://schemas.microsoft.com/office/powerpoint/2010/main" val="883997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1.2: Variables and Scales of Measurement </a:t>
            </a:r>
            <a:r>
              <a:rPr lang="en-US" sz="1000" dirty="0"/>
              <a:t>5</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2"/>
            <a:ext cx="8229600" cy="2514598"/>
          </a:xfrm>
        </p:spPr>
        <p:txBody>
          <a:bodyPr>
            <a:normAutofit/>
          </a:bodyPr>
          <a:lstStyle/>
          <a:p>
            <a:pPr marL="0" indent="0">
              <a:spcBef>
                <a:spcPts val="500"/>
              </a:spcBef>
              <a:buNone/>
            </a:pPr>
            <a:r>
              <a:rPr lang="en-US" sz="2000" dirty="0"/>
              <a:t>Categorical variable are typically expressed in words but are coded into numbers for purposes of data processing.</a:t>
            </a:r>
          </a:p>
          <a:p>
            <a:pPr marL="292608" indent="-292608">
              <a:spcBef>
                <a:spcPts val="500"/>
              </a:spcBef>
            </a:pPr>
            <a:r>
              <a:rPr lang="en-US" sz="1800" dirty="0"/>
              <a:t>Typically count the number of observations that fall into each category (or find percentages).</a:t>
            </a:r>
          </a:p>
          <a:p>
            <a:pPr marL="292608" indent="-292608">
              <a:spcBef>
                <a:spcPts val="500"/>
              </a:spcBef>
            </a:pPr>
            <a:r>
              <a:rPr lang="en-US" sz="1800" dirty="0"/>
              <a:t>Unable to perform meaningful arithmetic operations.</a:t>
            </a:r>
          </a:p>
        </p:txBody>
      </p:sp>
    </p:spTree>
    <p:extLst>
      <p:ext uri="{BB962C8B-B14F-4D97-AF65-F5344CB8AC3E}">
        <p14:creationId xmlns:p14="http://schemas.microsoft.com/office/powerpoint/2010/main" val="413674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1.2: Variables and Scales of Measurement </a:t>
            </a:r>
            <a:r>
              <a:rPr lang="en-US" sz="1000" dirty="0"/>
              <a:t>6</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2"/>
            <a:ext cx="8229600" cy="2122712"/>
          </a:xfrm>
        </p:spPr>
        <p:txBody>
          <a:bodyPr>
            <a:normAutofit/>
          </a:bodyPr>
          <a:lstStyle/>
          <a:p>
            <a:pPr marL="0" indent="0">
              <a:spcBef>
                <a:spcPts val="500"/>
              </a:spcBef>
              <a:buNone/>
            </a:pPr>
            <a:r>
              <a:rPr lang="en-US" sz="2000" dirty="0"/>
              <a:t>Interval and ratio scales are used for numerical variables.</a:t>
            </a:r>
          </a:p>
          <a:p>
            <a:pPr marL="0" indent="0">
              <a:spcBef>
                <a:spcPts val="500"/>
              </a:spcBef>
              <a:buNone/>
            </a:pPr>
            <a:r>
              <a:rPr lang="en-US" sz="2000" dirty="0"/>
              <a:t>Interval.</a:t>
            </a:r>
          </a:p>
          <a:p>
            <a:pPr marL="292608" indent="-292608">
              <a:spcBef>
                <a:spcPts val="500"/>
              </a:spcBef>
            </a:pPr>
            <a:r>
              <a:rPr lang="en-US" sz="1800" dirty="0"/>
              <a:t>Categorize and rank, differences are meaningful.</a:t>
            </a:r>
          </a:p>
          <a:p>
            <a:pPr marL="292608" indent="-292608">
              <a:spcBef>
                <a:spcPts val="500"/>
              </a:spcBef>
            </a:pPr>
            <a:r>
              <a:rPr lang="en-US" sz="1800" dirty="0"/>
              <a:t>Zero value is arbitrary and does not reflect absence of characteristic.</a:t>
            </a:r>
          </a:p>
          <a:p>
            <a:pPr marL="292608" indent="-292608">
              <a:spcBef>
                <a:spcPts val="500"/>
              </a:spcBef>
            </a:pPr>
            <a:r>
              <a:rPr lang="en-US" sz="1800" dirty="0"/>
              <a:t>Ratios are not meaningful.</a:t>
            </a:r>
          </a:p>
          <a:p>
            <a:pPr marL="292608" indent="-292608">
              <a:spcBef>
                <a:spcPts val="500"/>
              </a:spcBef>
            </a:pPr>
            <a:r>
              <a:rPr lang="en-US" sz="1800" dirty="0"/>
              <a:t>Example: temperature.</a:t>
            </a:r>
          </a:p>
        </p:txBody>
      </p:sp>
      <p:sp>
        <p:nvSpPr>
          <p:cNvPr id="4" name="Content Placeholder 3">
            <a:extLst>
              <a:ext uri="{FF2B5EF4-FFF2-40B4-BE49-F238E27FC236}">
                <a16:creationId xmlns:a16="http://schemas.microsoft.com/office/drawing/2014/main" id="{63F594D4-7F67-4DA3-B3D0-BFE4DAC6AE8E}"/>
              </a:ext>
            </a:extLst>
          </p:cNvPr>
          <p:cNvSpPr>
            <a:spLocks noGrp="1"/>
          </p:cNvSpPr>
          <p:nvPr>
            <p:ph idx="10"/>
          </p:nvPr>
        </p:nvSpPr>
        <p:spPr>
          <a:xfrm>
            <a:off x="457200" y="3733800"/>
            <a:ext cx="8229600" cy="1763485"/>
          </a:xfrm>
        </p:spPr>
        <p:txBody>
          <a:bodyPr>
            <a:normAutofit/>
          </a:bodyPr>
          <a:lstStyle/>
          <a:p>
            <a:pPr marL="0" indent="0">
              <a:spcBef>
                <a:spcPts val="500"/>
              </a:spcBef>
              <a:buNone/>
            </a:pPr>
            <a:r>
              <a:rPr lang="en-US" sz="2000" dirty="0"/>
              <a:t>Ratio.</a:t>
            </a:r>
          </a:p>
          <a:p>
            <a:pPr marL="292608" indent="-292608">
              <a:spcBef>
                <a:spcPts val="500"/>
              </a:spcBef>
            </a:pPr>
            <a:r>
              <a:rPr lang="en-US" sz="1800" dirty="0"/>
              <a:t>Strongest level of measurement.</a:t>
            </a:r>
          </a:p>
          <a:p>
            <a:pPr marL="292608" indent="-292608">
              <a:spcBef>
                <a:spcPts val="500"/>
              </a:spcBef>
            </a:pPr>
            <a:r>
              <a:rPr lang="en-US" sz="1800" dirty="0"/>
              <a:t>A true zero point, reflects absence of characteristic.</a:t>
            </a:r>
          </a:p>
          <a:p>
            <a:pPr marL="292608" indent="-292608">
              <a:spcBef>
                <a:spcPts val="500"/>
              </a:spcBef>
            </a:pPr>
            <a:r>
              <a:rPr lang="en-US" sz="1800" dirty="0"/>
              <a:t>Ratios are meaningful.</a:t>
            </a:r>
          </a:p>
          <a:p>
            <a:pPr marL="292608" indent="-292608">
              <a:spcBef>
                <a:spcPts val="500"/>
              </a:spcBef>
            </a:pPr>
            <a:r>
              <a:rPr lang="en-US" sz="1800" dirty="0"/>
              <a:t>Example: profits.</a:t>
            </a:r>
            <a:endParaRPr lang="en-IN" sz="1800" dirty="0"/>
          </a:p>
        </p:txBody>
      </p:sp>
      <p:sp>
        <p:nvSpPr>
          <p:cNvPr id="5" name="Content Placeholder 4">
            <a:extLst>
              <a:ext uri="{FF2B5EF4-FFF2-40B4-BE49-F238E27FC236}">
                <a16:creationId xmlns:a16="http://schemas.microsoft.com/office/drawing/2014/main" id="{F48BFF96-430B-4B17-8066-9FCB82A113DE}"/>
              </a:ext>
            </a:extLst>
          </p:cNvPr>
          <p:cNvSpPr>
            <a:spLocks noGrp="1"/>
          </p:cNvSpPr>
          <p:nvPr>
            <p:ph idx="11"/>
          </p:nvPr>
        </p:nvSpPr>
        <p:spPr>
          <a:xfrm>
            <a:off x="457200" y="5486400"/>
            <a:ext cx="8229600" cy="457201"/>
          </a:xfrm>
        </p:spPr>
        <p:txBody>
          <a:bodyPr>
            <a:normAutofit/>
          </a:bodyPr>
          <a:lstStyle/>
          <a:p>
            <a:pPr marL="0" indent="0">
              <a:buNone/>
            </a:pPr>
            <a:r>
              <a:rPr lang="en-US" sz="2000" dirty="0"/>
              <a:t>Arithmetic operations are valid on interval- and ratio-scaled variable.</a:t>
            </a:r>
          </a:p>
        </p:txBody>
      </p:sp>
    </p:spTree>
    <p:extLst>
      <p:ext uri="{BB962C8B-B14F-4D97-AF65-F5344CB8AC3E}">
        <p14:creationId xmlns:p14="http://schemas.microsoft.com/office/powerpoint/2010/main" val="1634372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a:xfrm>
            <a:off x="320040" y="79773"/>
            <a:ext cx="8503920" cy="934138"/>
          </a:xfrm>
        </p:spPr>
        <p:txBody>
          <a:bodyPr>
            <a:noAutofit/>
          </a:bodyPr>
          <a:lstStyle/>
          <a:p>
            <a:pPr eaLnBrk="1" hangingPunct="1"/>
            <a:r>
              <a:rPr lang="en-US" sz="3600" noProof="0" dirty="0">
                <a:latin typeface="+mn-lt"/>
              </a:rPr>
              <a:t>Chapter 1 Learning Objectives (L</a:t>
            </a:r>
            <a:r>
              <a:rPr lang="en-US" sz="100" noProof="0" dirty="0">
                <a:latin typeface="+mn-lt"/>
              </a:rPr>
              <a:t> </a:t>
            </a:r>
            <a:r>
              <a:rPr lang="en-US" sz="3600" noProof="0" dirty="0" err="1">
                <a:latin typeface="+mn-lt"/>
              </a:rPr>
              <a:t>Os</a:t>
            </a:r>
            <a:r>
              <a:rPr lang="en-US" sz="3600" noProof="0" dirty="0">
                <a:latin typeface="+mn-lt"/>
              </a:rPr>
              <a:t>)</a:t>
            </a:r>
          </a:p>
        </p:txBody>
      </p:sp>
      <p:sp>
        <p:nvSpPr>
          <p:cNvPr id="12" name="Content Placeholder 2"/>
          <p:cNvSpPr>
            <a:spLocks noGrp="1"/>
          </p:cNvSpPr>
          <p:nvPr>
            <p:ph idx="1"/>
          </p:nvPr>
        </p:nvSpPr>
        <p:spPr>
          <a:xfrm>
            <a:off x="228601" y="1219200"/>
            <a:ext cx="8595360" cy="4217245"/>
          </a:xfrm>
        </p:spPr>
        <p:txBody>
          <a:bodyPr>
            <a:normAutofit/>
          </a:bodyPr>
          <a:lstStyle/>
          <a:p>
            <a:pPr marL="1371600" indent="-1371600"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1.1</a:t>
            </a:r>
            <a:r>
              <a:rPr lang="en-US" sz="2400" b="1" noProof="0" dirty="0">
                <a:solidFill>
                  <a:srgbClr val="009C9E"/>
                </a:solidFill>
                <a:latin typeface="+mn-lt"/>
              </a:rPr>
              <a:t>   </a:t>
            </a:r>
            <a:r>
              <a:rPr lang="en-US" sz="2400" noProof="0" dirty="0">
                <a:latin typeface="+mn-lt"/>
              </a:rPr>
              <a:t>Explain the various data types.</a:t>
            </a:r>
          </a:p>
          <a:p>
            <a:pPr marL="1371600" indent="-1371600"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1.2</a:t>
            </a:r>
            <a:r>
              <a:rPr lang="en-US" sz="2400" b="1" noProof="0" dirty="0">
                <a:solidFill>
                  <a:srgbClr val="009C9E"/>
                </a:solidFill>
                <a:latin typeface="+mn-lt"/>
              </a:rPr>
              <a:t>   </a:t>
            </a:r>
            <a:r>
              <a:rPr lang="en-US" sz="2400" noProof="0" dirty="0">
                <a:latin typeface="+mn-lt"/>
              </a:rPr>
              <a:t>Describe variables and types of measurement scales.</a:t>
            </a:r>
          </a:p>
          <a:p>
            <a:pPr marL="979488" indent="-979488" eaLnBrk="1" hangingPunct="1">
              <a:buSzPct val="150000"/>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1.3   </a:t>
            </a:r>
            <a:r>
              <a:rPr lang="en-US" sz="2400" noProof="0" dirty="0">
                <a:latin typeface="+mn-lt"/>
              </a:rPr>
              <a:t>Inspect and explore data.</a:t>
            </a:r>
          </a:p>
          <a:p>
            <a:pPr marL="1371600" indent="-1371600" eaLnBrk="1" hangingPunct="1">
              <a:buFont typeface="Wingdings" pitchFamily="2" charset="2"/>
              <a:buNone/>
            </a:pPr>
            <a:r>
              <a:rPr lang="en-US" sz="2400" b="1" noProof="0" dirty="0">
                <a:solidFill>
                  <a:schemeClr val="accent5">
                    <a:lumMod val="50000"/>
                  </a:schemeClr>
                </a:solidFill>
                <a:latin typeface="+mn-lt"/>
              </a:rPr>
              <a:t>L</a:t>
            </a:r>
            <a:r>
              <a:rPr lang="en-US" sz="100" b="1" noProof="0" dirty="0">
                <a:solidFill>
                  <a:schemeClr val="accent5">
                    <a:lumMod val="50000"/>
                  </a:schemeClr>
                </a:solidFill>
                <a:latin typeface="+mn-lt"/>
              </a:rPr>
              <a:t> </a:t>
            </a:r>
            <a:r>
              <a:rPr lang="en-US" sz="2400" b="1" noProof="0" dirty="0">
                <a:solidFill>
                  <a:schemeClr val="accent5">
                    <a:lumMod val="50000"/>
                  </a:schemeClr>
                </a:solidFill>
                <a:latin typeface="+mn-lt"/>
              </a:rPr>
              <a:t>O 1.4   </a:t>
            </a:r>
            <a:r>
              <a:rPr lang="en-US" sz="2400" noProof="0" dirty="0">
                <a:latin typeface="+mn-lt"/>
              </a:rPr>
              <a:t>Apply data </a:t>
            </a:r>
            <a:r>
              <a:rPr lang="en-US" sz="2400" noProof="0" dirty="0" err="1">
                <a:latin typeface="+mn-lt"/>
              </a:rPr>
              <a:t>subsetting</a:t>
            </a:r>
            <a:r>
              <a:rPr lang="en-US" sz="2400" noProof="0" dirty="0">
                <a:latin typeface="+mn-lt"/>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6DFA-52A9-4848-AE89-3DC80EA61878}"/>
              </a:ext>
            </a:extLst>
          </p:cNvPr>
          <p:cNvSpPr>
            <a:spLocks noGrp="1"/>
          </p:cNvSpPr>
          <p:nvPr>
            <p:ph type="title"/>
          </p:nvPr>
        </p:nvSpPr>
        <p:spPr>
          <a:xfrm>
            <a:off x="457200" y="430484"/>
            <a:ext cx="8229600" cy="831308"/>
          </a:xfrm>
        </p:spPr>
        <p:txBody>
          <a:bodyPr>
            <a:noAutofit/>
          </a:bodyPr>
          <a:lstStyle/>
          <a:p>
            <a:r>
              <a:rPr lang="en-US" sz="3600" dirty="0"/>
              <a:t>1.2: Variables and Scales of Measurement </a:t>
            </a:r>
            <a:r>
              <a:rPr lang="en-US" sz="1000" dirty="0"/>
              <a:t>7</a:t>
            </a:r>
            <a:endParaRPr lang="en-US" sz="1000" noProof="0" dirty="0">
              <a:latin typeface="+mj-lt"/>
            </a:endParaRPr>
          </a:p>
        </p:txBody>
      </p:sp>
      <p:sp>
        <p:nvSpPr>
          <p:cNvPr id="3" name="Content Placeholder 2">
            <a:extLst>
              <a:ext uri="{FF2B5EF4-FFF2-40B4-BE49-F238E27FC236}">
                <a16:creationId xmlns:a16="http://schemas.microsoft.com/office/drawing/2014/main" id="{387C0ECE-8D59-420F-AC60-7DC10B39F2AB}"/>
              </a:ext>
            </a:extLst>
          </p:cNvPr>
          <p:cNvSpPr>
            <a:spLocks noGrp="1"/>
          </p:cNvSpPr>
          <p:nvPr>
            <p:ph idx="1"/>
          </p:nvPr>
        </p:nvSpPr>
        <p:spPr>
          <a:xfrm>
            <a:off x="457200" y="1311443"/>
            <a:ext cx="8229600" cy="441158"/>
          </a:xfrm>
        </p:spPr>
        <p:txBody>
          <a:bodyPr>
            <a:noAutofit/>
          </a:bodyPr>
          <a:lstStyle/>
          <a:p>
            <a:pPr marL="292608" indent="-292608"/>
            <a:r>
              <a:rPr lang="en-US" sz="2000" noProof="0" dirty="0">
                <a:latin typeface="+mn-lt"/>
              </a:rPr>
              <a:t>Example: The owner of a ski resort gathers data on tweens.</a:t>
            </a:r>
          </a:p>
        </p:txBody>
      </p:sp>
      <p:graphicFrame>
        <p:nvGraphicFramePr>
          <p:cNvPr id="5" name="Table 5">
            <a:extLst>
              <a:ext uri="{FF2B5EF4-FFF2-40B4-BE49-F238E27FC236}">
                <a16:creationId xmlns:a16="http://schemas.microsoft.com/office/drawing/2014/main" id="{853B6872-6D7D-4058-B69E-CC024D862342}"/>
              </a:ext>
            </a:extLst>
          </p:cNvPr>
          <p:cNvGraphicFramePr>
            <a:graphicFrameLocks noGrp="1"/>
          </p:cNvGraphicFramePr>
          <p:nvPr>
            <p:extLst>
              <p:ext uri="{D42A27DB-BD31-4B8C-83A1-F6EECF244321}">
                <p14:modId xmlns:p14="http://schemas.microsoft.com/office/powerpoint/2010/main" val="3767948607"/>
              </p:ext>
            </p:extLst>
          </p:nvPr>
        </p:nvGraphicFramePr>
        <p:xfrm>
          <a:off x="457200" y="1879600"/>
          <a:ext cx="8382000" cy="194564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1575876223"/>
                    </a:ext>
                  </a:extLst>
                </a:gridCol>
                <a:gridCol w="1981200">
                  <a:extLst>
                    <a:ext uri="{9D8B030D-6E8A-4147-A177-3AD203B41FA5}">
                      <a16:colId xmlns:a16="http://schemas.microsoft.com/office/drawing/2014/main" val="153069666"/>
                    </a:ext>
                  </a:extLst>
                </a:gridCol>
                <a:gridCol w="1676400">
                  <a:extLst>
                    <a:ext uri="{9D8B030D-6E8A-4147-A177-3AD203B41FA5}">
                      <a16:colId xmlns:a16="http://schemas.microsoft.com/office/drawing/2014/main" val="1490672133"/>
                    </a:ext>
                  </a:extLst>
                </a:gridCol>
                <a:gridCol w="1600200">
                  <a:extLst>
                    <a:ext uri="{9D8B030D-6E8A-4147-A177-3AD203B41FA5}">
                      <a16:colId xmlns:a16="http://schemas.microsoft.com/office/drawing/2014/main" val="412414576"/>
                    </a:ext>
                  </a:extLst>
                </a:gridCol>
                <a:gridCol w="1981200">
                  <a:extLst>
                    <a:ext uri="{9D8B030D-6E8A-4147-A177-3AD203B41FA5}">
                      <a16:colId xmlns:a16="http://schemas.microsoft.com/office/drawing/2014/main" val="3958747750"/>
                    </a:ext>
                  </a:extLst>
                </a:gridCol>
              </a:tblGrid>
              <a:tr h="267450">
                <a:tc>
                  <a:txBody>
                    <a:bodyPr/>
                    <a:lstStyle/>
                    <a:p>
                      <a:pPr algn="ctr"/>
                      <a:r>
                        <a:rPr lang="en-US" sz="1600" dirty="0">
                          <a:latin typeface="+mn-lt"/>
                        </a:rPr>
                        <a:t>Tween</a:t>
                      </a:r>
                    </a:p>
                  </a:txBody>
                  <a:tcPr marL="281324" marR="281324" anchor="b">
                    <a:solidFill>
                      <a:schemeClr val="accent1">
                        <a:lumMod val="50000"/>
                      </a:schemeClr>
                    </a:solidFill>
                  </a:tcPr>
                </a:tc>
                <a:tc>
                  <a:txBody>
                    <a:bodyPr/>
                    <a:lstStyle/>
                    <a:p>
                      <a:pPr algn="ctr"/>
                      <a:r>
                        <a:rPr lang="en-US" sz="1600" dirty="0">
                          <a:latin typeface="+mn-lt"/>
                        </a:rPr>
                        <a:t>Music Streaming</a:t>
                      </a:r>
                    </a:p>
                  </a:txBody>
                  <a:tcPr marL="281324" marR="281324" anchor="b">
                    <a:solidFill>
                      <a:schemeClr val="accent1">
                        <a:lumMod val="50000"/>
                      </a:schemeClr>
                    </a:solidFill>
                  </a:tcPr>
                </a:tc>
                <a:tc>
                  <a:txBody>
                    <a:bodyPr/>
                    <a:lstStyle/>
                    <a:p>
                      <a:pPr algn="ctr"/>
                      <a:r>
                        <a:rPr lang="en-US" sz="1600" dirty="0">
                          <a:latin typeface="+mn-lt"/>
                        </a:rPr>
                        <a:t>Food Quality</a:t>
                      </a:r>
                    </a:p>
                  </a:txBody>
                  <a:tcPr marL="281324" marR="281324" anchor="b">
                    <a:solidFill>
                      <a:schemeClr val="accent1">
                        <a:lumMod val="50000"/>
                      </a:schemeClr>
                    </a:solidFill>
                  </a:tcPr>
                </a:tc>
                <a:tc>
                  <a:txBody>
                    <a:bodyPr/>
                    <a:lstStyle/>
                    <a:p>
                      <a:pPr algn="ctr"/>
                      <a:r>
                        <a:rPr lang="en-US" sz="1600" dirty="0">
                          <a:latin typeface="+mn-lt"/>
                        </a:rPr>
                        <a:t>Closing Time</a:t>
                      </a:r>
                    </a:p>
                  </a:txBody>
                  <a:tcPr marL="281324" marR="281324" anchor="b">
                    <a:solidFill>
                      <a:schemeClr val="accent1">
                        <a:lumMod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Own Money Spent ($)</a:t>
                      </a:r>
                    </a:p>
                  </a:txBody>
                  <a:tcPr marL="281324" marR="281324" anchor="b">
                    <a:solidFill>
                      <a:schemeClr val="accent1">
                        <a:lumMod val="50000"/>
                      </a:schemeClr>
                    </a:solidFill>
                  </a:tcPr>
                </a:tc>
                <a:extLst>
                  <a:ext uri="{0D108BD9-81ED-4DB2-BD59-A6C34878D82A}">
                    <a16:rowId xmlns:a16="http://schemas.microsoft.com/office/drawing/2014/main" val="2462326616"/>
                  </a:ext>
                </a:extLst>
              </a:tr>
              <a:tr h="282690">
                <a:tc>
                  <a:txBody>
                    <a:bodyPr/>
                    <a:lstStyle/>
                    <a:p>
                      <a:pPr algn="ctr"/>
                      <a:r>
                        <a:rPr lang="en-US" sz="1600" dirty="0">
                          <a:latin typeface="+mn-lt"/>
                        </a:rPr>
                        <a:t>1</a:t>
                      </a:r>
                    </a:p>
                  </a:txBody>
                  <a:tcPr marL="281324" marR="281324"/>
                </a:tc>
                <a:tc>
                  <a:txBody>
                    <a:bodyPr/>
                    <a:lstStyle/>
                    <a:p>
                      <a:pPr algn="ctr"/>
                      <a:r>
                        <a:rPr lang="en-US" sz="1600" dirty="0">
                          <a:latin typeface="+mn-lt"/>
                        </a:rPr>
                        <a:t>Apple Music</a:t>
                      </a:r>
                    </a:p>
                  </a:txBody>
                  <a:tcPr marL="281324" marR="281324"/>
                </a:tc>
                <a:tc>
                  <a:txBody>
                    <a:bodyPr/>
                    <a:lstStyle/>
                    <a:p>
                      <a:pPr algn="ctr"/>
                      <a:r>
                        <a:rPr lang="en-US" sz="1600" dirty="0">
                          <a:latin typeface="+mn-lt"/>
                        </a:rPr>
                        <a:t>4</a:t>
                      </a:r>
                    </a:p>
                  </a:txBody>
                  <a:tcPr marL="281324" marR="281324"/>
                </a:tc>
                <a:tc>
                  <a:txBody>
                    <a:bodyPr/>
                    <a:lstStyle/>
                    <a:p>
                      <a:pPr algn="ctr"/>
                      <a:r>
                        <a:rPr lang="en-US" sz="1600" dirty="0">
                          <a:latin typeface="+mn-lt"/>
                        </a:rPr>
                        <a:t>5:00 pm</a:t>
                      </a:r>
                    </a:p>
                  </a:txBody>
                  <a:tcPr marL="281324" marR="281324"/>
                </a:tc>
                <a:tc>
                  <a:txBody>
                    <a:bodyPr/>
                    <a:lstStyle/>
                    <a:p>
                      <a:pPr algn="ctr"/>
                      <a:r>
                        <a:rPr lang="en-US" sz="1600" dirty="0">
                          <a:latin typeface="+mn-lt"/>
                        </a:rPr>
                        <a:t>20</a:t>
                      </a:r>
                    </a:p>
                  </a:txBody>
                  <a:tcPr marL="281324" marR="281324"/>
                </a:tc>
                <a:extLst>
                  <a:ext uri="{0D108BD9-81ED-4DB2-BD59-A6C34878D82A}">
                    <a16:rowId xmlns:a16="http://schemas.microsoft.com/office/drawing/2014/main" val="3571310136"/>
                  </a:ext>
                </a:extLst>
              </a:tr>
              <a:tr h="221730">
                <a:tc>
                  <a:txBody>
                    <a:bodyPr/>
                    <a:lstStyle/>
                    <a:p>
                      <a:pPr algn="ctr"/>
                      <a:r>
                        <a:rPr lang="en-US" sz="1600" dirty="0">
                          <a:latin typeface="+mn-lt"/>
                        </a:rPr>
                        <a:t>2</a:t>
                      </a:r>
                    </a:p>
                  </a:txBody>
                  <a:tcPr marL="281324" marR="281324"/>
                </a:tc>
                <a:tc>
                  <a:txBody>
                    <a:bodyPr/>
                    <a:lstStyle/>
                    <a:p>
                      <a:pPr algn="ctr"/>
                      <a:r>
                        <a:rPr lang="en-US" sz="1600" dirty="0">
                          <a:latin typeface="+mn-lt"/>
                        </a:rPr>
                        <a:t>Pandora</a:t>
                      </a:r>
                    </a:p>
                  </a:txBody>
                  <a:tcPr marL="281324" marR="281324"/>
                </a:tc>
                <a:tc>
                  <a:txBody>
                    <a:bodyPr/>
                    <a:lstStyle/>
                    <a:p>
                      <a:pPr algn="ctr"/>
                      <a:r>
                        <a:rPr lang="en-US" sz="1600" dirty="0">
                          <a:latin typeface="+mn-lt"/>
                        </a:rPr>
                        <a:t>2</a:t>
                      </a:r>
                    </a:p>
                  </a:txBody>
                  <a:tcPr marL="281324" marR="281324"/>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5:00 pm</a:t>
                      </a:r>
                    </a:p>
                  </a:txBody>
                  <a:tcPr marL="281324" marR="281324"/>
                </a:tc>
                <a:tc>
                  <a:txBody>
                    <a:bodyPr/>
                    <a:lstStyle/>
                    <a:p>
                      <a:pPr algn="ctr"/>
                      <a:r>
                        <a:rPr lang="en-US" sz="1600" dirty="0">
                          <a:latin typeface="+mn-lt"/>
                        </a:rPr>
                        <a:t>10</a:t>
                      </a:r>
                    </a:p>
                  </a:txBody>
                  <a:tcPr marL="281324" marR="281324"/>
                </a:tc>
                <a:extLst>
                  <a:ext uri="{0D108BD9-81ED-4DB2-BD59-A6C34878D82A}">
                    <a16:rowId xmlns:a16="http://schemas.microsoft.com/office/drawing/2014/main" val="3980985132"/>
                  </a:ext>
                </a:extLst>
              </a:tr>
              <a:tr h="325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a:t>
                      </a:r>
                    </a:p>
                  </a:txBody>
                  <a:tcPr marL="281324" marR="281324"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a:t>
                      </a:r>
                    </a:p>
                  </a:txBody>
                  <a:tcPr marL="281324" marR="281324"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marL="281324" marR="281324"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marL="281324" marR="281324"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t>
                      </a:r>
                    </a:p>
                  </a:txBody>
                  <a:tcPr marL="281324" marR="281324" vert="vert" anchor="ctr"/>
                </a:tc>
                <a:extLst>
                  <a:ext uri="{0D108BD9-81ED-4DB2-BD59-A6C34878D82A}">
                    <a16:rowId xmlns:a16="http://schemas.microsoft.com/office/drawing/2014/main" val="2700886124"/>
                  </a:ext>
                </a:extLst>
              </a:tr>
              <a:tr h="370840">
                <a:tc>
                  <a:txBody>
                    <a:bodyPr/>
                    <a:lstStyle/>
                    <a:p>
                      <a:pPr algn="ctr"/>
                      <a:r>
                        <a:rPr lang="en-US" sz="1600" dirty="0">
                          <a:latin typeface="+mn-lt"/>
                        </a:rPr>
                        <a:t>20</a:t>
                      </a:r>
                    </a:p>
                  </a:txBody>
                  <a:tcPr marL="281324" marR="281324" anchor="ctr"/>
                </a:tc>
                <a:tc>
                  <a:txBody>
                    <a:bodyPr/>
                    <a:lstStyle/>
                    <a:p>
                      <a:pPr algn="ctr"/>
                      <a:r>
                        <a:rPr lang="en-US" sz="1600" dirty="0">
                          <a:latin typeface="+mn-lt"/>
                        </a:rPr>
                        <a:t>Spotify</a:t>
                      </a:r>
                    </a:p>
                  </a:txBody>
                  <a:tcPr marL="281324" marR="281324" anchor="ctr"/>
                </a:tc>
                <a:tc>
                  <a:txBody>
                    <a:bodyPr/>
                    <a:lstStyle/>
                    <a:p>
                      <a:pPr algn="ctr"/>
                      <a:r>
                        <a:rPr lang="en-US" sz="1600" dirty="0">
                          <a:latin typeface="+mn-lt"/>
                        </a:rPr>
                        <a:t>2</a:t>
                      </a:r>
                    </a:p>
                  </a:txBody>
                  <a:tcPr marL="281324" marR="281324" anchor="ctr"/>
                </a:tc>
                <a:tc>
                  <a:txBody>
                    <a:bodyPr/>
                    <a:lstStyle/>
                    <a:p>
                      <a:pPr algn="ctr"/>
                      <a:r>
                        <a:rPr lang="en-US" sz="1600" dirty="0">
                          <a:latin typeface="+mn-lt"/>
                        </a:rPr>
                        <a:t>4:30 pm</a:t>
                      </a:r>
                    </a:p>
                  </a:txBody>
                  <a:tcPr marL="281324" marR="281324" anchor="ctr"/>
                </a:tc>
                <a:tc>
                  <a:txBody>
                    <a:bodyPr/>
                    <a:lstStyle/>
                    <a:p>
                      <a:pPr algn="ctr"/>
                      <a:r>
                        <a:rPr lang="en-US" sz="1600" dirty="0">
                          <a:latin typeface="+mn-lt"/>
                        </a:rPr>
                        <a:t>10</a:t>
                      </a:r>
                    </a:p>
                  </a:txBody>
                  <a:tcPr marL="281324" marR="281324" anchor="ctr"/>
                </a:tc>
                <a:extLst>
                  <a:ext uri="{0D108BD9-81ED-4DB2-BD59-A6C34878D82A}">
                    <a16:rowId xmlns:a16="http://schemas.microsoft.com/office/drawing/2014/main" val="505166111"/>
                  </a:ext>
                </a:extLst>
              </a:tr>
            </a:tbl>
          </a:graphicData>
        </a:graphic>
      </p:graphicFrame>
      <p:sp>
        <p:nvSpPr>
          <p:cNvPr id="4" name="Content Placeholder 3">
            <a:extLst>
              <a:ext uri="{FF2B5EF4-FFF2-40B4-BE49-F238E27FC236}">
                <a16:creationId xmlns:a16="http://schemas.microsoft.com/office/drawing/2014/main" id="{90DC8C75-8036-4B62-8836-AB956003CC60}"/>
              </a:ext>
            </a:extLst>
          </p:cNvPr>
          <p:cNvSpPr>
            <a:spLocks noGrp="1"/>
          </p:cNvSpPr>
          <p:nvPr>
            <p:ph idx="10"/>
          </p:nvPr>
        </p:nvSpPr>
        <p:spPr>
          <a:xfrm>
            <a:off x="457200" y="3878997"/>
            <a:ext cx="8229600" cy="1683603"/>
          </a:xfrm>
        </p:spPr>
        <p:txBody>
          <a:bodyPr>
            <a:normAutofit/>
          </a:bodyPr>
          <a:lstStyle/>
          <a:p>
            <a:pPr marL="291600" indent="-291600">
              <a:spcBef>
                <a:spcPts val="500"/>
              </a:spcBef>
            </a:pPr>
            <a:r>
              <a:rPr lang="en-US" sz="2000" noProof="0" dirty="0">
                <a:latin typeface="+mn-lt"/>
              </a:rPr>
              <a:t>Music: nominal.</a:t>
            </a:r>
          </a:p>
          <a:p>
            <a:pPr marL="291600" indent="-291600">
              <a:spcBef>
                <a:spcPts val="500"/>
              </a:spcBef>
            </a:pPr>
            <a:r>
              <a:rPr lang="en-US" sz="2000" noProof="0" dirty="0">
                <a:latin typeface="+mn-lt"/>
              </a:rPr>
              <a:t>Food quality: ordinal.</a:t>
            </a:r>
          </a:p>
          <a:p>
            <a:pPr marL="291600" indent="-291600">
              <a:spcBef>
                <a:spcPts val="500"/>
              </a:spcBef>
            </a:pPr>
            <a:r>
              <a:rPr lang="en-US" sz="2000" noProof="0" dirty="0">
                <a:latin typeface="+mn-lt"/>
              </a:rPr>
              <a:t>Closing time: interval.</a:t>
            </a:r>
          </a:p>
          <a:p>
            <a:pPr marL="291600" indent="-291600">
              <a:spcBef>
                <a:spcPts val="500"/>
              </a:spcBef>
            </a:pPr>
            <a:r>
              <a:rPr lang="en-US" sz="2000" noProof="0" dirty="0">
                <a:latin typeface="+mn-lt"/>
              </a:rPr>
              <a:t>Own money spent: ratio.</a:t>
            </a:r>
          </a:p>
        </p:txBody>
      </p:sp>
    </p:spTree>
    <p:extLst>
      <p:ext uri="{BB962C8B-B14F-4D97-AF65-F5344CB8AC3E}">
        <p14:creationId xmlns:p14="http://schemas.microsoft.com/office/powerpoint/2010/main" val="37291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6DFA-52A9-4848-AE89-3DC80EA61878}"/>
              </a:ext>
            </a:extLst>
          </p:cNvPr>
          <p:cNvSpPr>
            <a:spLocks noGrp="1"/>
          </p:cNvSpPr>
          <p:nvPr>
            <p:ph type="title"/>
          </p:nvPr>
        </p:nvSpPr>
        <p:spPr>
          <a:xfrm>
            <a:off x="457200" y="430484"/>
            <a:ext cx="8229600" cy="831308"/>
          </a:xfrm>
        </p:spPr>
        <p:txBody>
          <a:bodyPr>
            <a:noAutofit/>
          </a:bodyPr>
          <a:lstStyle/>
          <a:p>
            <a:r>
              <a:rPr lang="en-US" sz="3600" dirty="0"/>
              <a:t>1.3: Data Preparation </a:t>
            </a:r>
            <a:r>
              <a:rPr lang="en-US" sz="1000" dirty="0"/>
              <a:t>1</a:t>
            </a:r>
            <a:endParaRPr lang="en-US" sz="1000" noProof="0" dirty="0">
              <a:latin typeface="+mj-lt"/>
            </a:endParaRPr>
          </a:p>
        </p:txBody>
      </p:sp>
      <p:sp>
        <p:nvSpPr>
          <p:cNvPr id="3" name="Content Placeholder 2">
            <a:extLst>
              <a:ext uri="{FF2B5EF4-FFF2-40B4-BE49-F238E27FC236}">
                <a16:creationId xmlns:a16="http://schemas.microsoft.com/office/drawing/2014/main" id="{387C0ECE-8D59-420F-AC60-7DC10B39F2AB}"/>
              </a:ext>
            </a:extLst>
          </p:cNvPr>
          <p:cNvSpPr>
            <a:spLocks noGrp="1"/>
          </p:cNvSpPr>
          <p:nvPr>
            <p:ph idx="1"/>
          </p:nvPr>
        </p:nvSpPr>
        <p:spPr>
          <a:xfrm>
            <a:off x="457200" y="1311443"/>
            <a:ext cx="8229600" cy="1739667"/>
          </a:xfrm>
        </p:spPr>
        <p:txBody>
          <a:bodyPr>
            <a:noAutofit/>
          </a:bodyPr>
          <a:lstStyle/>
          <a:p>
            <a:pPr marL="0" indent="0">
              <a:buNone/>
            </a:pPr>
            <a:r>
              <a:rPr lang="en-US" sz="2000" noProof="0" dirty="0">
                <a:latin typeface="+mn-lt"/>
              </a:rPr>
              <a:t>We often spend a considerable amount of time inspecting and preparing the data for the subsequent analysis.</a:t>
            </a:r>
          </a:p>
          <a:p>
            <a:pPr marL="292608" indent="-292608"/>
            <a:r>
              <a:rPr lang="en-US" sz="1800" noProof="0" dirty="0">
                <a:latin typeface="+mn-lt"/>
              </a:rPr>
              <a:t>Counting and sorting.</a:t>
            </a:r>
          </a:p>
          <a:p>
            <a:pPr marL="292608" indent="-292608"/>
            <a:r>
              <a:rPr lang="en-US" sz="1800" noProof="0" dirty="0">
                <a:latin typeface="+mn-lt"/>
              </a:rPr>
              <a:t>Handling missing values.</a:t>
            </a:r>
          </a:p>
          <a:p>
            <a:pPr marL="292608" indent="-292608"/>
            <a:r>
              <a:rPr lang="en-US" sz="1800" noProof="0" dirty="0" err="1">
                <a:latin typeface="+mn-lt"/>
              </a:rPr>
              <a:t>Subsetting</a:t>
            </a:r>
            <a:r>
              <a:rPr lang="en-US" sz="1800" noProof="0" dirty="0">
                <a:latin typeface="+mn-lt"/>
              </a:rPr>
              <a:t>.</a:t>
            </a:r>
          </a:p>
        </p:txBody>
      </p:sp>
      <p:sp>
        <p:nvSpPr>
          <p:cNvPr id="4" name="Content Placeholder 3">
            <a:extLst>
              <a:ext uri="{FF2B5EF4-FFF2-40B4-BE49-F238E27FC236}">
                <a16:creationId xmlns:a16="http://schemas.microsoft.com/office/drawing/2014/main" id="{90DC8C75-8036-4B62-8836-AB956003CC60}"/>
              </a:ext>
            </a:extLst>
          </p:cNvPr>
          <p:cNvSpPr>
            <a:spLocks noGrp="1"/>
          </p:cNvSpPr>
          <p:nvPr>
            <p:ph idx="10"/>
          </p:nvPr>
        </p:nvSpPr>
        <p:spPr>
          <a:xfrm>
            <a:off x="457200" y="3100761"/>
            <a:ext cx="8229600" cy="2461839"/>
          </a:xfrm>
        </p:spPr>
        <p:txBody>
          <a:bodyPr>
            <a:normAutofit/>
          </a:bodyPr>
          <a:lstStyle/>
          <a:p>
            <a:pPr marL="0" indent="0">
              <a:spcBef>
                <a:spcPts val="500"/>
              </a:spcBef>
              <a:buNone/>
            </a:pPr>
            <a:r>
              <a:rPr lang="en-US" sz="2000" noProof="0" dirty="0">
                <a:latin typeface="+mn-lt"/>
              </a:rPr>
              <a:t>Counting and Sorting.</a:t>
            </a:r>
          </a:p>
          <a:p>
            <a:pPr marL="291600" indent="-291600">
              <a:spcBef>
                <a:spcPts val="500"/>
              </a:spcBef>
            </a:pPr>
            <a:r>
              <a:rPr lang="en-US" sz="1800" noProof="0" dirty="0">
                <a:latin typeface="+mn-lt"/>
              </a:rPr>
              <a:t>Among the very first tasks analysts perform.</a:t>
            </a:r>
          </a:p>
          <a:p>
            <a:pPr marL="291600" indent="-291600">
              <a:spcBef>
                <a:spcPts val="500"/>
              </a:spcBef>
            </a:pPr>
            <a:r>
              <a:rPr lang="en-US" sz="1800" noProof="0" dirty="0">
                <a:latin typeface="+mn-lt"/>
              </a:rPr>
              <a:t>Gain a better understanding and insights into the data.</a:t>
            </a:r>
          </a:p>
          <a:p>
            <a:pPr marL="291600" indent="-291600">
              <a:spcBef>
                <a:spcPts val="500"/>
              </a:spcBef>
            </a:pPr>
            <a:r>
              <a:rPr lang="en-US" sz="1800" noProof="0" dirty="0">
                <a:latin typeface="+mn-lt"/>
              </a:rPr>
              <a:t>Help to verify that the data set is complete or determine if there are missing values.</a:t>
            </a:r>
          </a:p>
          <a:p>
            <a:pPr marL="291600" indent="-291600">
              <a:spcBef>
                <a:spcPts val="500"/>
              </a:spcBef>
            </a:pPr>
            <a:r>
              <a:rPr lang="en-US" sz="1800" noProof="0" dirty="0">
                <a:latin typeface="+mn-lt"/>
              </a:rPr>
              <a:t>Sorting allows us to review the range of values for each variable.</a:t>
            </a:r>
          </a:p>
          <a:p>
            <a:pPr marL="291600" indent="-291600">
              <a:spcBef>
                <a:spcPts val="500"/>
              </a:spcBef>
            </a:pPr>
            <a:r>
              <a:rPr lang="en-US" sz="1800" noProof="0" dirty="0">
                <a:latin typeface="+mn-lt"/>
              </a:rPr>
              <a:t>Sort based on a single or multiple variables.</a:t>
            </a:r>
          </a:p>
        </p:txBody>
      </p:sp>
    </p:spTree>
    <p:extLst>
      <p:ext uri="{BB962C8B-B14F-4D97-AF65-F5344CB8AC3E}">
        <p14:creationId xmlns:p14="http://schemas.microsoft.com/office/powerpoint/2010/main" val="2777747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6DFA-52A9-4848-AE89-3DC80EA61878}"/>
              </a:ext>
            </a:extLst>
          </p:cNvPr>
          <p:cNvSpPr>
            <a:spLocks noGrp="1"/>
          </p:cNvSpPr>
          <p:nvPr>
            <p:ph type="title"/>
          </p:nvPr>
        </p:nvSpPr>
        <p:spPr>
          <a:xfrm>
            <a:off x="457200" y="430484"/>
            <a:ext cx="8229600" cy="831308"/>
          </a:xfrm>
        </p:spPr>
        <p:txBody>
          <a:bodyPr>
            <a:noAutofit/>
          </a:bodyPr>
          <a:lstStyle/>
          <a:p>
            <a:r>
              <a:rPr lang="en-US" sz="3600" dirty="0"/>
              <a:t>1.3: Data Preparation </a:t>
            </a:r>
            <a:r>
              <a:rPr lang="en-US" sz="1000" dirty="0"/>
              <a:t>2</a:t>
            </a:r>
            <a:endParaRPr lang="en-US" sz="1000" noProof="0" dirty="0">
              <a:latin typeface="+mj-lt"/>
            </a:endParaRPr>
          </a:p>
        </p:txBody>
      </p:sp>
      <p:sp>
        <p:nvSpPr>
          <p:cNvPr id="3" name="Content Placeholder 2">
            <a:extLst>
              <a:ext uri="{FF2B5EF4-FFF2-40B4-BE49-F238E27FC236}">
                <a16:creationId xmlns:a16="http://schemas.microsoft.com/office/drawing/2014/main" id="{387C0ECE-8D59-420F-AC60-7DC10B39F2AB}"/>
              </a:ext>
            </a:extLst>
          </p:cNvPr>
          <p:cNvSpPr>
            <a:spLocks noGrp="1"/>
          </p:cNvSpPr>
          <p:nvPr>
            <p:ph idx="1"/>
          </p:nvPr>
        </p:nvSpPr>
        <p:spPr>
          <a:xfrm>
            <a:off x="457200" y="1311443"/>
            <a:ext cx="8229600" cy="4555957"/>
          </a:xfrm>
        </p:spPr>
        <p:txBody>
          <a:bodyPr>
            <a:noAutofit/>
          </a:bodyPr>
          <a:lstStyle/>
          <a:p>
            <a:pPr marL="0" indent="0">
              <a:buNone/>
            </a:pPr>
            <a:r>
              <a:rPr lang="en-US" sz="2400" noProof="0" dirty="0">
                <a:latin typeface="+mn-lt"/>
              </a:rPr>
              <a:t>There are two common strategies for dealing with missing values.</a:t>
            </a:r>
          </a:p>
          <a:p>
            <a:pPr marL="0" indent="0">
              <a:buNone/>
            </a:pPr>
            <a:r>
              <a:rPr lang="en-US" sz="2400" noProof="0" dirty="0">
                <a:latin typeface="+mn-lt"/>
              </a:rPr>
              <a:t>The omission strategy recommends that observations with missing values be excluded from subsequent analysis.</a:t>
            </a:r>
          </a:p>
          <a:p>
            <a:pPr marL="0" indent="0">
              <a:buNone/>
            </a:pPr>
            <a:r>
              <a:rPr lang="en-US" sz="2400" noProof="0" dirty="0">
                <a:latin typeface="+mn-lt"/>
              </a:rPr>
              <a:t>The imputation strategy recommends that the missing values be replaced with some reasonable imputed values.</a:t>
            </a:r>
          </a:p>
          <a:p>
            <a:pPr marL="292608" indent="-292608"/>
            <a:r>
              <a:rPr lang="en-US" sz="2400" noProof="0" dirty="0">
                <a:latin typeface="+mn-lt"/>
              </a:rPr>
              <a:t>Numeric variables: replace with the average.</a:t>
            </a:r>
          </a:p>
          <a:p>
            <a:pPr marL="292608" indent="-292608"/>
            <a:r>
              <a:rPr lang="en-US" sz="2400" noProof="0" dirty="0">
                <a:latin typeface="+mn-lt"/>
              </a:rPr>
              <a:t>Categorical variables: replace with the predominant category.</a:t>
            </a:r>
          </a:p>
        </p:txBody>
      </p:sp>
    </p:spTree>
    <p:extLst>
      <p:ext uri="{BB962C8B-B14F-4D97-AF65-F5344CB8AC3E}">
        <p14:creationId xmlns:p14="http://schemas.microsoft.com/office/powerpoint/2010/main" val="363574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6DFA-52A9-4848-AE89-3DC80EA61878}"/>
              </a:ext>
            </a:extLst>
          </p:cNvPr>
          <p:cNvSpPr>
            <a:spLocks noGrp="1"/>
          </p:cNvSpPr>
          <p:nvPr>
            <p:ph type="title"/>
          </p:nvPr>
        </p:nvSpPr>
        <p:spPr>
          <a:xfrm>
            <a:off x="457200" y="430484"/>
            <a:ext cx="8229600" cy="831308"/>
          </a:xfrm>
        </p:spPr>
        <p:txBody>
          <a:bodyPr>
            <a:noAutofit/>
          </a:bodyPr>
          <a:lstStyle/>
          <a:p>
            <a:r>
              <a:rPr lang="en-US" sz="3600" dirty="0"/>
              <a:t>1.3: Data Preparation </a:t>
            </a:r>
            <a:r>
              <a:rPr lang="en-US" sz="1000" dirty="0"/>
              <a:t>3</a:t>
            </a:r>
            <a:endParaRPr lang="en-US" sz="1000" noProof="0" dirty="0">
              <a:latin typeface="+mj-lt"/>
            </a:endParaRPr>
          </a:p>
        </p:txBody>
      </p:sp>
      <p:sp>
        <p:nvSpPr>
          <p:cNvPr id="3" name="Content Placeholder 2">
            <a:extLst>
              <a:ext uri="{FF2B5EF4-FFF2-40B4-BE49-F238E27FC236}">
                <a16:creationId xmlns:a16="http://schemas.microsoft.com/office/drawing/2014/main" id="{387C0ECE-8D59-420F-AC60-7DC10B39F2AB}"/>
              </a:ext>
            </a:extLst>
          </p:cNvPr>
          <p:cNvSpPr>
            <a:spLocks noGrp="1"/>
          </p:cNvSpPr>
          <p:nvPr>
            <p:ph idx="1"/>
          </p:nvPr>
        </p:nvSpPr>
        <p:spPr>
          <a:xfrm>
            <a:off x="457200" y="1311444"/>
            <a:ext cx="8229600" cy="2738042"/>
          </a:xfrm>
        </p:spPr>
        <p:txBody>
          <a:bodyPr>
            <a:noAutofit/>
          </a:bodyPr>
          <a:lstStyle/>
          <a:p>
            <a:pPr marL="0" indent="0">
              <a:buNone/>
            </a:pPr>
            <a:r>
              <a:rPr lang="en-US" sz="2400" noProof="0" dirty="0" err="1">
                <a:latin typeface="+mn-lt"/>
              </a:rPr>
              <a:t>Subsetting</a:t>
            </a:r>
            <a:r>
              <a:rPr lang="en-US" sz="2400" noProof="0" dirty="0">
                <a:latin typeface="+mn-lt"/>
              </a:rPr>
              <a:t> is the process of extracting a portion of the data set that is relevant for subsequent statistical analysis.</a:t>
            </a:r>
          </a:p>
          <a:p>
            <a:pPr marL="292608" indent="-292608"/>
            <a:r>
              <a:rPr lang="en-US" sz="2200" noProof="0" dirty="0">
                <a:latin typeface="+mn-lt"/>
              </a:rPr>
              <a:t>The objective of the analysis is to compare two subsets of the data.</a:t>
            </a:r>
          </a:p>
          <a:p>
            <a:pPr marL="292608" indent="-292608"/>
            <a:r>
              <a:rPr lang="en-US" sz="2200" noProof="0" dirty="0">
                <a:latin typeface="+mn-lt"/>
              </a:rPr>
              <a:t>Eliminate observations that contain missing values, low-quality data, or outliers.</a:t>
            </a:r>
          </a:p>
          <a:p>
            <a:pPr marL="292608" indent="-292608"/>
            <a:r>
              <a:rPr lang="en-US" sz="2200" noProof="0" dirty="0">
                <a:latin typeface="+mn-lt"/>
              </a:rPr>
              <a:t>Excluding variables that contain redundant information, or variables with excessive amounts of missing values.</a:t>
            </a:r>
          </a:p>
        </p:txBody>
      </p:sp>
      <p:sp>
        <p:nvSpPr>
          <p:cNvPr id="4" name="Content Placeholder 3">
            <a:extLst>
              <a:ext uri="{FF2B5EF4-FFF2-40B4-BE49-F238E27FC236}">
                <a16:creationId xmlns:a16="http://schemas.microsoft.com/office/drawing/2014/main" id="{90DC8C75-8036-4B62-8836-AB956003CC60}"/>
              </a:ext>
            </a:extLst>
          </p:cNvPr>
          <p:cNvSpPr>
            <a:spLocks noGrp="1"/>
          </p:cNvSpPr>
          <p:nvPr>
            <p:ph idx="10"/>
          </p:nvPr>
        </p:nvSpPr>
        <p:spPr>
          <a:xfrm>
            <a:off x="457200" y="4114800"/>
            <a:ext cx="8229600" cy="531845"/>
          </a:xfrm>
        </p:spPr>
        <p:txBody>
          <a:bodyPr>
            <a:normAutofit/>
          </a:bodyPr>
          <a:lstStyle/>
          <a:p>
            <a:pPr marL="0" indent="0">
              <a:spcBef>
                <a:spcPts val="500"/>
              </a:spcBef>
              <a:buNone/>
            </a:pPr>
            <a:r>
              <a:rPr lang="en-US" sz="2400" noProof="0" dirty="0">
                <a:latin typeface="+mn-lt"/>
              </a:rPr>
              <a:t>We can also subset data based on data ranges.</a:t>
            </a:r>
          </a:p>
        </p:txBody>
      </p:sp>
    </p:spTree>
    <p:extLst>
      <p:ext uri="{BB962C8B-B14F-4D97-AF65-F5344CB8AC3E}">
        <p14:creationId xmlns:p14="http://schemas.microsoft.com/office/powerpoint/2010/main" val="387662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B5B9-B8DE-4878-8595-6CACE75D70BB}"/>
              </a:ext>
            </a:extLst>
          </p:cNvPr>
          <p:cNvSpPr>
            <a:spLocks noGrp="1"/>
          </p:cNvSpPr>
          <p:nvPr>
            <p:ph type="ctrTitle"/>
          </p:nvPr>
        </p:nvSpPr>
        <p:spPr/>
        <p:txBody>
          <a:bodyPr/>
          <a:lstStyle/>
          <a:p>
            <a:r>
              <a:rPr lang="en-US" noProof="0" dirty="0">
                <a:latin typeface="+mn-lt"/>
              </a:rPr>
              <a:t>End of Main Content</a:t>
            </a:r>
          </a:p>
        </p:txBody>
      </p:sp>
      <p:sp>
        <p:nvSpPr>
          <p:cNvPr id="3" name="Content Placeholder 2">
            <a:extLst>
              <a:ext uri="{FF2B5EF4-FFF2-40B4-BE49-F238E27FC236}">
                <a16:creationId xmlns:a16="http://schemas.microsoft.com/office/drawing/2014/main" id="{A848E35C-E51F-42B1-8E56-9AA70D145414}"/>
              </a:ext>
            </a:extLst>
          </p:cNvPr>
          <p:cNvSpPr>
            <a:spLocks noGrp="1"/>
          </p:cNvSpPr>
          <p:nvPr>
            <p:ph sz="quarter" idx="10"/>
          </p:nvPr>
        </p:nvSpPr>
        <p:spPr>
          <a:xfrm>
            <a:off x="762000" y="6172200"/>
            <a:ext cx="7623175" cy="533400"/>
          </a:xfrm>
        </p:spPr>
        <p:txBody>
          <a:bodyPr>
            <a:normAutofit/>
          </a:bodyPr>
          <a:lstStyle/>
          <a:p>
            <a:pPr marL="0" indent="0" algn="ctr">
              <a:buNone/>
            </a:pPr>
            <a:r>
              <a:rPr lang="en-US" sz="1200" dirty="0">
                <a:latin typeface="+mn-lt"/>
              </a:rPr>
              <a:t>Copyright 2022 © McGraw Hill LLC. All rights reserved. No reproduction or distribution without the prior written consent of McGraw Hill LLC.</a:t>
            </a:r>
          </a:p>
        </p:txBody>
      </p:sp>
    </p:spTree>
    <p:extLst>
      <p:ext uri="{BB962C8B-B14F-4D97-AF65-F5344CB8AC3E}">
        <p14:creationId xmlns:p14="http://schemas.microsoft.com/office/powerpoint/2010/main" val="3680139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895600"/>
            <a:ext cx="8229600" cy="1143000"/>
          </a:xfrm>
        </p:spPr>
        <p:txBody>
          <a:bodyPr>
            <a:normAutofit fontScale="90000"/>
          </a:bodyPr>
          <a:lstStyle/>
          <a:p>
            <a:r>
              <a:rPr lang="en-US" dirty="0">
                <a:latin typeface="+mn-lt"/>
              </a:rPr>
              <a:t>Accessibility Content: Text Alternatives for Images</a:t>
            </a:r>
            <a:endParaRPr lang="en-US" sz="1100" dirty="0">
              <a:latin typeface="+mn-lt"/>
            </a:endParaRPr>
          </a:p>
        </p:txBody>
      </p:sp>
    </p:spTree>
    <p:extLst>
      <p:ext uri="{BB962C8B-B14F-4D97-AF65-F5344CB8AC3E}">
        <p14:creationId xmlns:p14="http://schemas.microsoft.com/office/powerpoint/2010/main" val="148151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1.1: Types of Data </a:t>
            </a:r>
            <a:r>
              <a:rPr lang="en-US" sz="1000" dirty="0"/>
              <a:t>5</a:t>
            </a:r>
            <a:r>
              <a:rPr lang="en-US" noProof="0" dirty="0"/>
              <a:t> – Text Alternative</a:t>
            </a:r>
            <a:endParaRPr lang="en-US" sz="1100" noProof="0" dirty="0"/>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rmAutofit/>
          </a:bodyPr>
          <a:lstStyle/>
          <a:p>
            <a:pPr marL="0" indent="0">
              <a:buNone/>
            </a:pPr>
            <a:r>
              <a:rPr lang="en-US" sz="2400" dirty="0"/>
              <a:t>The horizontal axis is labeled Year and the vertical axis is labeled Homeownership rate (in %). The horizontal axis ranges from 2000 to 2018 and the vertical axis ranges from 62.0 to 70.0. The graph shows a line curve starting at (67.0, 2000) with a peak at (69.4, 2004). It then falls till (63.5, 2015) and starts rising again from (63.8, 2016). It finally ends at (65.0, 2018). All values are approximated.</a:t>
            </a:r>
            <a:endParaRPr lang="en-US" sz="24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363878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1.1: Types of Data </a:t>
            </a:r>
            <a:r>
              <a:rPr lang="en-US" sz="1000" dirty="0"/>
              <a:t>6</a:t>
            </a:r>
            <a:r>
              <a:rPr lang="en-US" noProof="0" dirty="0"/>
              <a:t> – Text Alternative</a:t>
            </a:r>
            <a:endParaRPr lang="en-US" sz="1100" noProof="0" dirty="0"/>
          </a:p>
        </p:txBody>
      </p:sp>
      <p:sp>
        <p:nvSpPr>
          <p:cNvPr id="8" name="Content Placeholder 7"/>
          <p:cNvSpPr>
            <a:spLocks noGrp="1"/>
          </p:cNvSpPr>
          <p:nvPr>
            <p:ph sz="quarter" idx="10"/>
          </p:nvPr>
        </p:nvSpPr>
        <p:spPr>
          <a:xfrm>
            <a:off x="451022" y="1367589"/>
            <a:ext cx="8229600" cy="304801"/>
          </a:xfrm>
        </p:spPr>
        <p:txBody>
          <a:bodyPr/>
          <a:lstStyle/>
          <a:p>
            <a:r>
              <a:rPr lang="en-US" noProof="0" dirty="0">
                <a:hlinkClick r:id="rId2" action="ppaction://hlinksldjump"/>
              </a:rPr>
              <a:t>Return to parent-slide containing images.</a:t>
            </a:r>
            <a:endParaRPr lang="en-US" noProof="0" dirty="0"/>
          </a:p>
        </p:txBody>
      </p:sp>
      <p:sp>
        <p:nvSpPr>
          <p:cNvPr id="7" name="Content Placeholder 6"/>
          <p:cNvSpPr>
            <a:spLocks noGrp="1"/>
          </p:cNvSpPr>
          <p:nvPr>
            <p:ph idx="1"/>
          </p:nvPr>
        </p:nvSpPr>
        <p:spPr>
          <a:xfrm>
            <a:off x="451022" y="1791188"/>
            <a:ext cx="8229600" cy="3879696"/>
          </a:xfrm>
        </p:spPr>
        <p:txBody>
          <a:bodyPr>
            <a:noAutofit/>
          </a:bodyPr>
          <a:lstStyle/>
          <a:p>
            <a:pPr marL="0" indent="0">
              <a:buNone/>
            </a:pPr>
            <a:r>
              <a:rPr lang="en-US" sz="2200" dirty="0"/>
              <a:t>The invoice shows the company name and address and the phone number at the top. The rows Date, Invoice number, Customer name, Street address, State/Province, and Telephone are under the first column and Account Number, City, and Postal Code under the second column. The details of the product ordered are mentioned below it. Product code is in the first column, Product description is in the second column, Units ordered is in the third column, Price per unit is in the fourth column, and Extended Price is in the last column. The total amount showing sales tax and shipping fee is mentioned toward the bottom.</a:t>
            </a:r>
            <a:endParaRPr lang="en-US" sz="2200" noProof="0" dirty="0">
              <a:latin typeface="+mn-lt"/>
            </a:endParaRPr>
          </a:p>
        </p:txBody>
      </p:sp>
      <p:sp>
        <p:nvSpPr>
          <p:cNvPr id="9" name="Content Placeholder 8"/>
          <p:cNvSpPr>
            <a:spLocks noGrp="1"/>
          </p:cNvSpPr>
          <p:nvPr>
            <p:ph sz="quarter" idx="11"/>
          </p:nvPr>
        </p:nvSpPr>
        <p:spPr>
          <a:xfrm>
            <a:off x="451022" y="5719010"/>
            <a:ext cx="8229600" cy="228600"/>
          </a:xfrm>
        </p:spPr>
        <p:txBody>
          <a:bodyPr/>
          <a:lstStyle/>
          <a:p>
            <a:r>
              <a:rPr lang="en-US" noProof="0" dirty="0">
                <a:hlinkClick r:id="rId2" action="ppaction://hlinksldjump"/>
              </a:rPr>
              <a:t>Return to parent-slide containing images.</a:t>
            </a:r>
            <a:endParaRPr lang="en-US" noProof="0" dirty="0"/>
          </a:p>
        </p:txBody>
      </p:sp>
    </p:spTree>
    <p:extLst>
      <p:ext uri="{BB962C8B-B14F-4D97-AF65-F5344CB8AC3E}">
        <p14:creationId xmlns:p14="http://schemas.microsoft.com/office/powerpoint/2010/main" val="279616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6DFA-52A9-4848-AE89-3DC80EA61878}"/>
              </a:ext>
            </a:extLst>
          </p:cNvPr>
          <p:cNvSpPr>
            <a:spLocks noGrp="1"/>
          </p:cNvSpPr>
          <p:nvPr>
            <p:ph type="title"/>
          </p:nvPr>
        </p:nvSpPr>
        <p:spPr>
          <a:xfrm>
            <a:off x="457200" y="430484"/>
            <a:ext cx="8229600" cy="831308"/>
          </a:xfrm>
        </p:spPr>
        <p:txBody>
          <a:bodyPr>
            <a:noAutofit/>
          </a:bodyPr>
          <a:lstStyle/>
          <a:p>
            <a:r>
              <a:rPr lang="en-US" sz="3600" noProof="0" dirty="0">
                <a:latin typeface="+mj-lt"/>
              </a:rPr>
              <a:t>Introductory Case: Retail Customer Data </a:t>
            </a:r>
            <a:r>
              <a:rPr lang="en-US" sz="1000" noProof="0" dirty="0">
                <a:latin typeface="+mj-lt"/>
              </a:rPr>
              <a:t>1</a:t>
            </a:r>
          </a:p>
        </p:txBody>
      </p:sp>
      <p:sp>
        <p:nvSpPr>
          <p:cNvPr id="3" name="Content Placeholder 2">
            <a:extLst>
              <a:ext uri="{FF2B5EF4-FFF2-40B4-BE49-F238E27FC236}">
                <a16:creationId xmlns:a16="http://schemas.microsoft.com/office/drawing/2014/main" id="{387C0ECE-8D59-420F-AC60-7DC10B39F2AB}"/>
              </a:ext>
            </a:extLst>
          </p:cNvPr>
          <p:cNvSpPr>
            <a:spLocks noGrp="1"/>
          </p:cNvSpPr>
          <p:nvPr>
            <p:ph idx="1"/>
          </p:nvPr>
        </p:nvSpPr>
        <p:spPr>
          <a:xfrm>
            <a:off x="457200" y="1311443"/>
            <a:ext cx="8229600" cy="441158"/>
          </a:xfrm>
        </p:spPr>
        <p:txBody>
          <a:bodyPr>
            <a:noAutofit/>
          </a:bodyPr>
          <a:lstStyle/>
          <a:p>
            <a:pPr marL="0" indent="0">
              <a:spcBef>
                <a:spcPts val="500"/>
              </a:spcBef>
              <a:buNone/>
            </a:pPr>
            <a:r>
              <a:rPr lang="en-US" sz="2000" noProof="0" dirty="0">
                <a:latin typeface="+mn-lt"/>
              </a:rPr>
              <a:t>Design a marketing campaign for Organic Food Superstore.</a:t>
            </a:r>
          </a:p>
        </p:txBody>
      </p:sp>
      <p:graphicFrame>
        <p:nvGraphicFramePr>
          <p:cNvPr id="5" name="Table 5">
            <a:extLst>
              <a:ext uri="{FF2B5EF4-FFF2-40B4-BE49-F238E27FC236}">
                <a16:creationId xmlns:a16="http://schemas.microsoft.com/office/drawing/2014/main" id="{853B6872-6D7D-4058-B69E-CC024D862342}"/>
              </a:ext>
            </a:extLst>
          </p:cNvPr>
          <p:cNvGraphicFramePr>
            <a:graphicFrameLocks noGrp="1"/>
          </p:cNvGraphicFramePr>
          <p:nvPr>
            <p:extLst>
              <p:ext uri="{D42A27DB-BD31-4B8C-83A1-F6EECF244321}">
                <p14:modId xmlns:p14="http://schemas.microsoft.com/office/powerpoint/2010/main" val="3167695872"/>
              </p:ext>
            </p:extLst>
          </p:nvPr>
        </p:nvGraphicFramePr>
        <p:xfrm>
          <a:off x="510861" y="1828800"/>
          <a:ext cx="7943702" cy="1701800"/>
        </p:xfrm>
        <a:graphic>
          <a:graphicData uri="http://schemas.openxmlformats.org/drawingml/2006/table">
            <a:tbl>
              <a:tblPr firstRow="1" bandRow="1">
                <a:tableStyleId>{5C22544A-7EE6-4342-B048-85BDC9FD1C3A}</a:tableStyleId>
              </a:tblPr>
              <a:tblGrid>
                <a:gridCol w="1290852">
                  <a:extLst>
                    <a:ext uri="{9D8B030D-6E8A-4147-A177-3AD203B41FA5}">
                      <a16:colId xmlns:a16="http://schemas.microsoft.com/office/drawing/2014/main" val="1575876223"/>
                    </a:ext>
                  </a:extLst>
                </a:gridCol>
                <a:gridCol w="1489442">
                  <a:extLst>
                    <a:ext uri="{9D8B030D-6E8A-4147-A177-3AD203B41FA5}">
                      <a16:colId xmlns:a16="http://schemas.microsoft.com/office/drawing/2014/main" val="153069666"/>
                    </a:ext>
                  </a:extLst>
                </a:gridCol>
                <a:gridCol w="1290852">
                  <a:extLst>
                    <a:ext uri="{9D8B030D-6E8A-4147-A177-3AD203B41FA5}">
                      <a16:colId xmlns:a16="http://schemas.microsoft.com/office/drawing/2014/main" val="1490672133"/>
                    </a:ext>
                  </a:extLst>
                </a:gridCol>
                <a:gridCol w="1818793">
                  <a:extLst>
                    <a:ext uri="{9D8B030D-6E8A-4147-A177-3AD203B41FA5}">
                      <a16:colId xmlns:a16="http://schemas.microsoft.com/office/drawing/2014/main" val="412414576"/>
                    </a:ext>
                  </a:extLst>
                </a:gridCol>
                <a:gridCol w="762911">
                  <a:extLst>
                    <a:ext uri="{9D8B030D-6E8A-4147-A177-3AD203B41FA5}">
                      <a16:colId xmlns:a16="http://schemas.microsoft.com/office/drawing/2014/main" val="3958747750"/>
                    </a:ext>
                  </a:extLst>
                </a:gridCol>
                <a:gridCol w="1290852">
                  <a:extLst>
                    <a:ext uri="{9D8B030D-6E8A-4147-A177-3AD203B41FA5}">
                      <a16:colId xmlns:a16="http://schemas.microsoft.com/office/drawing/2014/main" val="3917129540"/>
                    </a:ext>
                  </a:extLst>
                </a:gridCol>
              </a:tblGrid>
              <a:tr h="267450">
                <a:tc>
                  <a:txBody>
                    <a:bodyPr/>
                    <a:lstStyle/>
                    <a:p>
                      <a:pPr algn="ctr"/>
                      <a:r>
                        <a:rPr lang="en-US" sz="1600" dirty="0">
                          <a:latin typeface="+mn-lt"/>
                        </a:rPr>
                        <a:t>CustID</a:t>
                      </a:r>
                    </a:p>
                  </a:txBody>
                  <a:tcPr marL="232499" marR="232499" anchor="ctr">
                    <a:solidFill>
                      <a:schemeClr val="accent1">
                        <a:lumMod val="50000"/>
                      </a:schemeClr>
                    </a:solidFill>
                  </a:tcPr>
                </a:tc>
                <a:tc>
                  <a:txBody>
                    <a:bodyPr/>
                    <a:lstStyle/>
                    <a:p>
                      <a:pPr algn="ctr"/>
                      <a:r>
                        <a:rPr lang="en-US" sz="1600" dirty="0">
                          <a:latin typeface="+mn-lt"/>
                        </a:rPr>
                        <a:t>Sex</a:t>
                      </a:r>
                    </a:p>
                  </a:txBody>
                  <a:tcPr marL="232499" marR="232499" anchor="ctr">
                    <a:solidFill>
                      <a:schemeClr val="accent1">
                        <a:lumMod val="50000"/>
                      </a:schemeClr>
                    </a:solidFill>
                  </a:tcPr>
                </a:tc>
                <a:tc>
                  <a:txBody>
                    <a:bodyPr/>
                    <a:lstStyle/>
                    <a:p>
                      <a:pPr algn="ctr"/>
                      <a:r>
                        <a:rPr lang="en-US" sz="1600" dirty="0">
                          <a:latin typeface="+mn-lt"/>
                        </a:rPr>
                        <a:t>Race</a:t>
                      </a:r>
                    </a:p>
                  </a:txBody>
                  <a:tcPr marL="232499" marR="232499" anchor="ctr">
                    <a:solidFill>
                      <a:schemeClr val="accent1">
                        <a:lumMod val="50000"/>
                      </a:schemeClr>
                    </a:solidFill>
                  </a:tcPr>
                </a:tc>
                <a:tc>
                  <a:txBody>
                    <a:bodyPr/>
                    <a:lstStyle/>
                    <a:p>
                      <a:pPr algn="ctr"/>
                      <a:r>
                        <a:rPr lang="en-US" sz="1600" dirty="0">
                          <a:latin typeface="+mn-lt"/>
                        </a:rPr>
                        <a:t>BirthDate</a:t>
                      </a:r>
                    </a:p>
                  </a:txBody>
                  <a:tcPr marL="232499" marR="232499" anchor="ctr">
                    <a:solidFill>
                      <a:schemeClr val="accent1">
                        <a:lumMod val="50000"/>
                      </a:schemeClr>
                    </a:solidFill>
                  </a:tcPr>
                </a:tc>
                <a:tc>
                  <a:txBody>
                    <a:bodyPr/>
                    <a:lstStyle/>
                    <a:p>
                      <a:pPr algn="ctr"/>
                      <a:r>
                        <a:rPr lang="en-US" sz="1600" dirty="0">
                          <a:latin typeface="+mn-lt"/>
                        </a:rPr>
                        <a:t>…</a:t>
                      </a:r>
                    </a:p>
                  </a:txBody>
                  <a:tcPr marL="232499" marR="232499" anchor="ctr">
                    <a:solidFill>
                      <a:schemeClr val="accent1">
                        <a:lumMod val="50000"/>
                      </a:schemeClr>
                    </a:solidFill>
                  </a:tcPr>
                </a:tc>
                <a:tc>
                  <a:txBody>
                    <a:bodyPr/>
                    <a:lstStyle/>
                    <a:p>
                      <a:pPr algn="ctr"/>
                      <a:r>
                        <a:rPr lang="en-US" sz="1600" dirty="0">
                          <a:latin typeface="+mn-lt"/>
                        </a:rPr>
                        <a:t>Channel</a:t>
                      </a:r>
                    </a:p>
                  </a:txBody>
                  <a:tcPr marL="232499" marR="232499" anchor="ctr">
                    <a:solidFill>
                      <a:schemeClr val="accent1">
                        <a:lumMod val="50000"/>
                      </a:schemeClr>
                    </a:solidFill>
                  </a:tcPr>
                </a:tc>
                <a:extLst>
                  <a:ext uri="{0D108BD9-81ED-4DB2-BD59-A6C34878D82A}">
                    <a16:rowId xmlns:a16="http://schemas.microsoft.com/office/drawing/2014/main" val="2462326616"/>
                  </a:ext>
                </a:extLst>
              </a:tr>
              <a:tr h="282690">
                <a:tc>
                  <a:txBody>
                    <a:bodyPr/>
                    <a:lstStyle/>
                    <a:p>
                      <a:pPr algn="ctr"/>
                      <a:r>
                        <a:rPr lang="en-US" sz="1600" dirty="0">
                          <a:latin typeface="+mn-lt"/>
                        </a:rPr>
                        <a:t>1530016</a:t>
                      </a:r>
                    </a:p>
                  </a:txBody>
                  <a:tcPr marL="232499" marR="232499" anchor="ctr"/>
                </a:tc>
                <a:tc>
                  <a:txBody>
                    <a:bodyPr/>
                    <a:lstStyle/>
                    <a:p>
                      <a:pPr algn="ctr"/>
                      <a:r>
                        <a:rPr lang="en-US" sz="1600" dirty="0">
                          <a:latin typeface="+mn-lt"/>
                        </a:rPr>
                        <a:t>Female</a:t>
                      </a:r>
                    </a:p>
                  </a:txBody>
                  <a:tcPr marL="232499" marR="232499" anchor="ctr"/>
                </a:tc>
                <a:tc>
                  <a:txBody>
                    <a:bodyPr/>
                    <a:lstStyle/>
                    <a:p>
                      <a:pPr algn="ctr"/>
                      <a:r>
                        <a:rPr lang="en-US" sz="1600" dirty="0">
                          <a:latin typeface="+mn-lt"/>
                        </a:rPr>
                        <a:t>Black</a:t>
                      </a:r>
                    </a:p>
                  </a:txBody>
                  <a:tcPr marL="232499" marR="232499" anchor="ctr"/>
                </a:tc>
                <a:tc>
                  <a:txBody>
                    <a:bodyPr/>
                    <a:lstStyle/>
                    <a:p>
                      <a:pPr algn="ctr"/>
                      <a:r>
                        <a:rPr lang="en-US" sz="1600" dirty="0">
                          <a:latin typeface="+mn-lt"/>
                        </a:rPr>
                        <a:t>12/16/19</a:t>
                      </a:r>
                      <a:r>
                        <a:rPr lang="en-US" sz="100" dirty="0">
                          <a:latin typeface="+mn-lt"/>
                        </a:rPr>
                        <a:t> </a:t>
                      </a:r>
                      <a:r>
                        <a:rPr lang="en-US" sz="1600" dirty="0">
                          <a:latin typeface="+mn-lt"/>
                        </a:rPr>
                        <a:t>86</a:t>
                      </a:r>
                    </a:p>
                  </a:txBody>
                  <a:tcPr marL="232499" marR="232499" anchor="ctr"/>
                </a:tc>
                <a:tc>
                  <a:txBody>
                    <a:bodyPr/>
                    <a:lstStyle/>
                    <a:p>
                      <a:pPr algn="ctr"/>
                      <a:r>
                        <a:rPr lang="en-US" sz="1600" dirty="0">
                          <a:latin typeface="+mn-lt"/>
                        </a:rPr>
                        <a:t>…</a:t>
                      </a:r>
                    </a:p>
                  </a:txBody>
                  <a:tcPr marL="232499" marR="232499" anchor="ctr"/>
                </a:tc>
                <a:tc>
                  <a:txBody>
                    <a:bodyPr/>
                    <a:lstStyle/>
                    <a:p>
                      <a:pPr algn="ctr"/>
                      <a:r>
                        <a:rPr lang="en-US" sz="1600" dirty="0">
                          <a:latin typeface="+mn-lt"/>
                        </a:rPr>
                        <a:t>SM</a:t>
                      </a:r>
                    </a:p>
                  </a:txBody>
                  <a:tcPr marL="232499" marR="232499" anchor="ctr"/>
                </a:tc>
                <a:extLst>
                  <a:ext uri="{0D108BD9-81ED-4DB2-BD59-A6C34878D82A}">
                    <a16:rowId xmlns:a16="http://schemas.microsoft.com/office/drawing/2014/main" val="3571310136"/>
                  </a:ext>
                </a:extLst>
              </a:tr>
              <a:tr h="221730">
                <a:tc>
                  <a:txBody>
                    <a:bodyPr/>
                    <a:lstStyle/>
                    <a:p>
                      <a:pPr algn="ctr"/>
                      <a:r>
                        <a:rPr lang="en-US" sz="1600" dirty="0">
                          <a:latin typeface="+mn-lt"/>
                        </a:rPr>
                        <a:t>1531136</a:t>
                      </a:r>
                    </a:p>
                  </a:txBody>
                  <a:tcPr marL="232499" marR="232499" anchor="ctr"/>
                </a:tc>
                <a:tc>
                  <a:txBody>
                    <a:bodyPr/>
                    <a:lstStyle/>
                    <a:p>
                      <a:pPr algn="ctr"/>
                      <a:r>
                        <a:rPr lang="en-US" sz="1600" dirty="0">
                          <a:latin typeface="+mn-lt"/>
                        </a:rPr>
                        <a:t>Male</a:t>
                      </a:r>
                    </a:p>
                  </a:txBody>
                  <a:tcPr marL="232499" marR="232499" anchor="ctr"/>
                </a:tc>
                <a:tc>
                  <a:txBody>
                    <a:bodyPr/>
                    <a:lstStyle/>
                    <a:p>
                      <a:pPr algn="ctr"/>
                      <a:r>
                        <a:rPr lang="en-US" sz="1600" dirty="0">
                          <a:latin typeface="+mn-lt"/>
                        </a:rPr>
                        <a:t>White</a:t>
                      </a:r>
                    </a:p>
                  </a:txBody>
                  <a:tcPr marL="232499" marR="232499" anchor="ctr"/>
                </a:tc>
                <a:tc>
                  <a:txBody>
                    <a:bodyPr/>
                    <a:lstStyle/>
                    <a:p>
                      <a:pPr algn="ctr"/>
                      <a:r>
                        <a:rPr lang="en-US" sz="1600" dirty="0">
                          <a:latin typeface="+mn-lt"/>
                        </a:rPr>
                        <a:t>5/9/19</a:t>
                      </a:r>
                      <a:r>
                        <a:rPr lang="en-US" sz="100" dirty="0">
                          <a:latin typeface="+mn-lt"/>
                        </a:rPr>
                        <a:t> </a:t>
                      </a:r>
                      <a:r>
                        <a:rPr lang="en-US" sz="1600" dirty="0">
                          <a:latin typeface="+mn-lt"/>
                        </a:rPr>
                        <a:t>93</a:t>
                      </a:r>
                    </a:p>
                  </a:txBody>
                  <a:tcPr marL="232499" marR="232499" anchor="ctr"/>
                </a:tc>
                <a:tc>
                  <a:txBody>
                    <a:bodyPr/>
                    <a:lstStyle/>
                    <a:p>
                      <a:pPr algn="ctr"/>
                      <a:r>
                        <a:rPr lang="en-US" sz="1600" dirty="0">
                          <a:latin typeface="+mn-lt"/>
                        </a:rPr>
                        <a:t>…</a:t>
                      </a:r>
                    </a:p>
                  </a:txBody>
                  <a:tcPr marL="232499" marR="232499" anchor="ctr"/>
                </a:tc>
                <a:tc>
                  <a:txBody>
                    <a:bodyPr/>
                    <a:lstStyle/>
                    <a:p>
                      <a:pPr algn="ctr"/>
                      <a:r>
                        <a:rPr lang="en-US" sz="1600" dirty="0">
                          <a:latin typeface="+mn-lt"/>
                        </a:rPr>
                        <a:t>TV</a:t>
                      </a:r>
                    </a:p>
                  </a:txBody>
                  <a:tcPr marL="232499" marR="232499" anchor="ctr"/>
                </a:tc>
                <a:extLst>
                  <a:ext uri="{0D108BD9-81ED-4DB2-BD59-A6C34878D82A}">
                    <a16:rowId xmlns:a16="http://schemas.microsoft.com/office/drawing/2014/main" val="3980985132"/>
                  </a:ext>
                </a:extLst>
              </a:tr>
              <a:tr h="325120">
                <a:tc>
                  <a:txBody>
                    <a:bodyPr/>
                    <a:lstStyle/>
                    <a:p>
                      <a:pPr algn="ctr"/>
                      <a:r>
                        <a:rPr lang="en-US" sz="1600" dirty="0">
                          <a:latin typeface="+mn-lt"/>
                        </a:rPr>
                        <a:t>…</a:t>
                      </a:r>
                    </a:p>
                  </a:txBody>
                  <a:tcPr marL="232499" marR="232499" vert="vert27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marL="232499" marR="232499"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marL="232499" marR="232499"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marL="232499" marR="232499"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txBody>
                  <a:tcPr marL="232499" marR="232499" vert="vert"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t>
                      </a:r>
                    </a:p>
                  </a:txBody>
                  <a:tcPr marL="232499" marR="232499" vert="vert" anchor="ctr"/>
                </a:tc>
                <a:extLst>
                  <a:ext uri="{0D108BD9-81ED-4DB2-BD59-A6C34878D82A}">
                    <a16:rowId xmlns:a16="http://schemas.microsoft.com/office/drawing/2014/main" val="2700886124"/>
                  </a:ext>
                </a:extLst>
              </a:tr>
              <a:tr h="370840">
                <a:tc>
                  <a:txBody>
                    <a:bodyPr/>
                    <a:lstStyle/>
                    <a:p>
                      <a:pPr algn="ctr"/>
                      <a:r>
                        <a:rPr lang="en-US" sz="1600" dirty="0">
                          <a:latin typeface="+mn-lt"/>
                        </a:rPr>
                        <a:t>1579979</a:t>
                      </a:r>
                    </a:p>
                  </a:txBody>
                  <a:tcPr marL="232499" marR="232499" anchor="ctr"/>
                </a:tc>
                <a:tc>
                  <a:txBody>
                    <a:bodyPr/>
                    <a:lstStyle/>
                    <a:p>
                      <a:pPr algn="ctr"/>
                      <a:r>
                        <a:rPr lang="en-US" sz="1600" dirty="0">
                          <a:latin typeface="+mn-lt"/>
                        </a:rPr>
                        <a:t>Male</a:t>
                      </a:r>
                    </a:p>
                  </a:txBody>
                  <a:tcPr marL="232499" marR="232499" anchor="ctr"/>
                </a:tc>
                <a:tc>
                  <a:txBody>
                    <a:bodyPr/>
                    <a:lstStyle/>
                    <a:p>
                      <a:pPr algn="ctr"/>
                      <a:r>
                        <a:rPr lang="en-US" sz="1600" dirty="0">
                          <a:latin typeface="+mn-lt"/>
                        </a:rPr>
                        <a:t>White</a:t>
                      </a:r>
                    </a:p>
                  </a:txBody>
                  <a:tcPr marL="232499" marR="232499" anchor="ctr"/>
                </a:tc>
                <a:tc>
                  <a:txBody>
                    <a:bodyPr/>
                    <a:lstStyle/>
                    <a:p>
                      <a:pPr algn="ctr"/>
                      <a:r>
                        <a:rPr lang="en-US" sz="1600" dirty="0">
                          <a:latin typeface="+mn-lt"/>
                        </a:rPr>
                        <a:t>7/5/19</a:t>
                      </a:r>
                      <a:r>
                        <a:rPr lang="en-US" sz="100" dirty="0">
                          <a:latin typeface="+mn-lt"/>
                        </a:rPr>
                        <a:t> </a:t>
                      </a:r>
                      <a:r>
                        <a:rPr lang="en-US" sz="1600" dirty="0">
                          <a:latin typeface="+mn-lt"/>
                        </a:rPr>
                        <a:t>99</a:t>
                      </a:r>
                    </a:p>
                  </a:txBody>
                  <a:tcPr marL="232499" marR="232499" anchor="ctr"/>
                </a:tc>
                <a:tc>
                  <a:txBody>
                    <a:bodyPr/>
                    <a:lstStyle/>
                    <a:p>
                      <a:pPr algn="ctr"/>
                      <a:r>
                        <a:rPr lang="en-US" sz="1600" dirty="0">
                          <a:latin typeface="+mn-lt"/>
                        </a:rPr>
                        <a:t>…</a:t>
                      </a:r>
                    </a:p>
                  </a:txBody>
                  <a:tcPr marL="232499" marR="232499" anchor="ctr"/>
                </a:tc>
                <a:tc>
                  <a:txBody>
                    <a:bodyPr/>
                    <a:lstStyle/>
                    <a:p>
                      <a:pPr algn="ctr"/>
                      <a:r>
                        <a:rPr lang="en-US" sz="1600" dirty="0">
                          <a:latin typeface="+mn-lt"/>
                        </a:rPr>
                        <a:t>SM</a:t>
                      </a:r>
                    </a:p>
                  </a:txBody>
                  <a:tcPr marL="232499" marR="232499" anchor="ctr"/>
                </a:tc>
                <a:extLst>
                  <a:ext uri="{0D108BD9-81ED-4DB2-BD59-A6C34878D82A}">
                    <a16:rowId xmlns:a16="http://schemas.microsoft.com/office/drawing/2014/main" val="505166111"/>
                  </a:ext>
                </a:extLst>
              </a:tr>
            </a:tbl>
          </a:graphicData>
        </a:graphic>
      </p:graphicFrame>
      <p:sp>
        <p:nvSpPr>
          <p:cNvPr id="4" name="Content Placeholder 3">
            <a:extLst>
              <a:ext uri="{FF2B5EF4-FFF2-40B4-BE49-F238E27FC236}">
                <a16:creationId xmlns:a16="http://schemas.microsoft.com/office/drawing/2014/main" id="{90DC8C75-8036-4B62-8836-AB956003CC60}"/>
              </a:ext>
            </a:extLst>
          </p:cNvPr>
          <p:cNvSpPr>
            <a:spLocks noGrp="1"/>
          </p:cNvSpPr>
          <p:nvPr>
            <p:ph idx="10"/>
          </p:nvPr>
        </p:nvSpPr>
        <p:spPr>
          <a:xfrm>
            <a:off x="457200" y="3733800"/>
            <a:ext cx="8229600" cy="1683603"/>
          </a:xfrm>
        </p:spPr>
        <p:txBody>
          <a:bodyPr>
            <a:normAutofit/>
          </a:bodyPr>
          <a:lstStyle/>
          <a:p>
            <a:pPr marL="0" indent="0">
              <a:spcBef>
                <a:spcPts val="500"/>
              </a:spcBef>
              <a:buNone/>
            </a:pPr>
            <a:r>
              <a:rPr lang="en-US" sz="2000" noProof="0" dirty="0">
                <a:latin typeface="+mn-lt"/>
              </a:rPr>
              <a:t>Use the data set to: </a:t>
            </a:r>
          </a:p>
          <a:p>
            <a:pPr marL="291600" indent="-291600">
              <a:spcBef>
                <a:spcPts val="500"/>
              </a:spcBef>
            </a:pPr>
            <a:r>
              <a:rPr lang="en-US" sz="2000" noProof="0" dirty="0">
                <a:latin typeface="+mn-lt"/>
              </a:rPr>
              <a:t>Identify Organic Food Superstore’s college-educated millennial customers.</a:t>
            </a:r>
          </a:p>
          <a:p>
            <a:pPr marL="291600" indent="-291600">
              <a:spcBef>
                <a:spcPts val="500"/>
              </a:spcBef>
            </a:pPr>
            <a:r>
              <a:rPr lang="en-US" sz="2000" noProof="0" dirty="0">
                <a:latin typeface="+mn-lt"/>
              </a:rPr>
              <a:t>Compare the profiles of female and male college-educated millennial customers.</a:t>
            </a:r>
          </a:p>
        </p:txBody>
      </p:sp>
    </p:spTree>
    <p:extLst>
      <p:ext uri="{BB962C8B-B14F-4D97-AF65-F5344CB8AC3E}">
        <p14:creationId xmlns:p14="http://schemas.microsoft.com/office/powerpoint/2010/main" val="1892684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C6DFA-52A9-4848-AE89-3DC80EA61878}"/>
              </a:ext>
            </a:extLst>
          </p:cNvPr>
          <p:cNvSpPr>
            <a:spLocks noGrp="1"/>
          </p:cNvSpPr>
          <p:nvPr>
            <p:ph type="title"/>
          </p:nvPr>
        </p:nvSpPr>
        <p:spPr>
          <a:xfrm>
            <a:off x="457200" y="430484"/>
            <a:ext cx="8229600" cy="831308"/>
          </a:xfrm>
        </p:spPr>
        <p:txBody>
          <a:bodyPr>
            <a:noAutofit/>
          </a:bodyPr>
          <a:lstStyle/>
          <a:p>
            <a:r>
              <a:rPr lang="en-US" sz="3600" noProof="0" dirty="0">
                <a:latin typeface="+mj-lt"/>
              </a:rPr>
              <a:t>1.1: Types of Data </a:t>
            </a:r>
            <a:r>
              <a:rPr lang="en-US" sz="1000" noProof="0" dirty="0">
                <a:latin typeface="+mj-lt"/>
              </a:rPr>
              <a:t>1</a:t>
            </a:r>
          </a:p>
        </p:txBody>
      </p:sp>
      <p:sp>
        <p:nvSpPr>
          <p:cNvPr id="3" name="Content Placeholder 2">
            <a:extLst>
              <a:ext uri="{FF2B5EF4-FFF2-40B4-BE49-F238E27FC236}">
                <a16:creationId xmlns:a16="http://schemas.microsoft.com/office/drawing/2014/main" id="{387C0ECE-8D59-420F-AC60-7DC10B39F2AB}"/>
              </a:ext>
            </a:extLst>
          </p:cNvPr>
          <p:cNvSpPr>
            <a:spLocks noGrp="1"/>
          </p:cNvSpPr>
          <p:nvPr>
            <p:ph idx="1"/>
          </p:nvPr>
        </p:nvSpPr>
        <p:spPr>
          <a:xfrm>
            <a:off x="457200" y="1311442"/>
            <a:ext cx="8229600" cy="1711676"/>
          </a:xfrm>
        </p:spPr>
        <p:txBody>
          <a:bodyPr>
            <a:noAutofit/>
          </a:bodyPr>
          <a:lstStyle/>
          <a:p>
            <a:pPr marL="0" indent="0">
              <a:spcBef>
                <a:spcPts val="500"/>
              </a:spcBef>
              <a:buNone/>
            </a:pPr>
            <a:r>
              <a:rPr lang="en-US" sz="2000" noProof="0" dirty="0">
                <a:latin typeface="+mn-lt"/>
              </a:rPr>
              <a:t>Data are compilations of facts, figures, or other contents, both numerical and non-numerical.</a:t>
            </a:r>
          </a:p>
          <a:p>
            <a:pPr marL="292608" indent="-292608">
              <a:spcBef>
                <a:spcPts val="500"/>
              </a:spcBef>
            </a:pPr>
            <a:r>
              <a:rPr lang="en-US" sz="1800" noProof="0" dirty="0">
                <a:latin typeface="+mn-lt"/>
              </a:rPr>
              <a:t>All types/formats are generated from multiple sources.</a:t>
            </a:r>
          </a:p>
          <a:p>
            <a:pPr marL="292608" indent="-292608">
              <a:spcBef>
                <a:spcPts val="500"/>
              </a:spcBef>
            </a:pPr>
            <a:r>
              <a:rPr lang="en-US" sz="1800" noProof="0" dirty="0">
                <a:latin typeface="+mn-lt"/>
              </a:rPr>
              <a:t>Customers/businesses use data from to help make decisions.</a:t>
            </a:r>
          </a:p>
          <a:p>
            <a:pPr marL="292608" indent="-292608">
              <a:spcBef>
                <a:spcPts val="500"/>
              </a:spcBef>
            </a:pPr>
            <a:r>
              <a:rPr lang="en-US" sz="1800" noProof="0" dirty="0">
                <a:latin typeface="+mn-lt"/>
              </a:rPr>
              <a:t>Statistics is the language of data.</a:t>
            </a:r>
          </a:p>
        </p:txBody>
      </p:sp>
      <p:sp>
        <p:nvSpPr>
          <p:cNvPr id="4" name="Content Placeholder 3">
            <a:extLst>
              <a:ext uri="{FF2B5EF4-FFF2-40B4-BE49-F238E27FC236}">
                <a16:creationId xmlns:a16="http://schemas.microsoft.com/office/drawing/2014/main" id="{90DC8C75-8036-4B62-8836-AB956003CC60}"/>
              </a:ext>
            </a:extLst>
          </p:cNvPr>
          <p:cNvSpPr>
            <a:spLocks noGrp="1"/>
          </p:cNvSpPr>
          <p:nvPr>
            <p:ph idx="10"/>
          </p:nvPr>
        </p:nvSpPr>
        <p:spPr>
          <a:xfrm>
            <a:off x="457200" y="3124201"/>
            <a:ext cx="8229600" cy="2514600"/>
          </a:xfrm>
        </p:spPr>
        <p:txBody>
          <a:bodyPr>
            <a:normAutofit/>
          </a:bodyPr>
          <a:lstStyle/>
          <a:p>
            <a:pPr marL="0" indent="0">
              <a:spcBef>
                <a:spcPts val="500"/>
              </a:spcBef>
              <a:buNone/>
            </a:pPr>
            <a:r>
              <a:rPr lang="en-US" sz="2000" noProof="0" dirty="0">
                <a:latin typeface="+mn-lt"/>
              </a:rPr>
              <a:t>Statistics is the science that deals with the collection, preparation, analysis, interpretation, and presentation of data.</a:t>
            </a:r>
          </a:p>
          <a:p>
            <a:pPr marL="291600" indent="-291600">
              <a:spcBef>
                <a:spcPts val="500"/>
              </a:spcBef>
            </a:pPr>
            <a:r>
              <a:rPr lang="en-US" sz="1800" noProof="0" dirty="0">
                <a:latin typeface="+mn-lt"/>
              </a:rPr>
              <a:t>First: find the right data and prepare it for the analysis.</a:t>
            </a:r>
          </a:p>
          <a:p>
            <a:pPr marL="291600" indent="-291600">
              <a:spcBef>
                <a:spcPts val="500"/>
              </a:spcBef>
            </a:pPr>
            <a:r>
              <a:rPr lang="en-US" sz="1800" noProof="0" dirty="0">
                <a:latin typeface="+mn-lt"/>
              </a:rPr>
              <a:t>Second: use the appropriate statistical tool, which depends on the data.</a:t>
            </a:r>
          </a:p>
          <a:p>
            <a:pPr marL="291600" indent="-291600">
              <a:spcBef>
                <a:spcPts val="500"/>
              </a:spcBef>
            </a:pPr>
            <a:r>
              <a:rPr lang="en-US" sz="1800" noProof="0" dirty="0">
                <a:latin typeface="+mn-lt"/>
              </a:rPr>
              <a:t>Third: clearly communicate information with actionable business insights.</a:t>
            </a:r>
          </a:p>
        </p:txBody>
      </p:sp>
    </p:spTree>
    <p:extLst>
      <p:ext uri="{BB962C8B-B14F-4D97-AF65-F5344CB8AC3E}">
        <p14:creationId xmlns:p14="http://schemas.microsoft.com/office/powerpoint/2010/main" val="305860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0623-3DB9-4694-8E60-D1285C4016C3}"/>
              </a:ext>
            </a:extLst>
          </p:cNvPr>
          <p:cNvSpPr>
            <a:spLocks noGrp="1"/>
          </p:cNvSpPr>
          <p:nvPr>
            <p:ph type="title"/>
          </p:nvPr>
        </p:nvSpPr>
        <p:spPr/>
        <p:txBody>
          <a:bodyPr/>
          <a:lstStyle/>
          <a:p>
            <a:r>
              <a:rPr lang="en-US" sz="3600" dirty="0"/>
              <a:t>1.1: Types of Data </a:t>
            </a:r>
            <a:r>
              <a:rPr lang="en-US" sz="1000" dirty="0"/>
              <a:t>2</a:t>
            </a:r>
            <a:endParaRPr lang="en-IN" sz="1000" dirty="0"/>
          </a:p>
        </p:txBody>
      </p:sp>
      <p:sp>
        <p:nvSpPr>
          <p:cNvPr id="3" name="Content Placeholder 2">
            <a:extLst>
              <a:ext uri="{FF2B5EF4-FFF2-40B4-BE49-F238E27FC236}">
                <a16:creationId xmlns:a16="http://schemas.microsoft.com/office/drawing/2014/main" id="{8BE0FFFB-E8F1-4CB3-8538-5536CB8C9B89}"/>
              </a:ext>
            </a:extLst>
          </p:cNvPr>
          <p:cNvSpPr>
            <a:spLocks noGrp="1"/>
          </p:cNvSpPr>
          <p:nvPr>
            <p:ph idx="1"/>
          </p:nvPr>
        </p:nvSpPr>
        <p:spPr>
          <a:xfrm>
            <a:off x="457200" y="1600202"/>
            <a:ext cx="8229600" cy="2066729"/>
          </a:xfrm>
        </p:spPr>
        <p:txBody>
          <a:bodyPr>
            <a:normAutofit/>
          </a:bodyPr>
          <a:lstStyle/>
          <a:p>
            <a:pPr marL="0" indent="0">
              <a:buNone/>
            </a:pPr>
            <a:r>
              <a:rPr lang="en-US" sz="2000" dirty="0"/>
              <a:t>There are two branches of statistics: descriptive and inferential statistics.</a:t>
            </a:r>
          </a:p>
          <a:p>
            <a:pPr marL="0" indent="0">
              <a:buNone/>
            </a:pPr>
            <a:r>
              <a:rPr lang="en-US" sz="2000" dirty="0"/>
              <a:t>Descriptive statistics refers to the summary of important aspects of a data set. </a:t>
            </a:r>
          </a:p>
          <a:p>
            <a:pPr marL="292608" indent="-292608">
              <a:spcBef>
                <a:spcPts val="500"/>
              </a:spcBef>
            </a:pPr>
            <a:r>
              <a:rPr lang="en-US" sz="1800" dirty="0"/>
              <a:t>Includes collecting, organizing, and presenting the data in the form of charts and tables.</a:t>
            </a:r>
          </a:p>
          <a:p>
            <a:pPr marL="292608" indent="-292608">
              <a:spcBef>
                <a:spcPts val="500"/>
              </a:spcBef>
            </a:pPr>
            <a:r>
              <a:rPr lang="en-US" sz="1800" dirty="0"/>
              <a:t>Often calculate numerical measures (typical value, variability).</a:t>
            </a:r>
          </a:p>
        </p:txBody>
      </p:sp>
      <p:sp>
        <p:nvSpPr>
          <p:cNvPr id="4" name="Content Placeholder 3">
            <a:extLst>
              <a:ext uri="{FF2B5EF4-FFF2-40B4-BE49-F238E27FC236}">
                <a16:creationId xmlns:a16="http://schemas.microsoft.com/office/drawing/2014/main" id="{63F594D4-7F67-4DA3-B3D0-BFE4DAC6AE8E}"/>
              </a:ext>
            </a:extLst>
          </p:cNvPr>
          <p:cNvSpPr>
            <a:spLocks noGrp="1"/>
          </p:cNvSpPr>
          <p:nvPr>
            <p:ph idx="10"/>
          </p:nvPr>
        </p:nvSpPr>
        <p:spPr>
          <a:xfrm>
            <a:off x="457200" y="3712254"/>
            <a:ext cx="8229600" cy="1393146"/>
          </a:xfrm>
        </p:spPr>
        <p:txBody>
          <a:bodyPr>
            <a:normAutofit/>
          </a:bodyPr>
          <a:lstStyle/>
          <a:p>
            <a:pPr marL="0" indent="0">
              <a:buNone/>
            </a:pPr>
            <a:r>
              <a:rPr lang="en-US" sz="2000" dirty="0"/>
              <a:t>Inferential statistics refers to drawing conclusions about a larger set of data (population) based on a smaller set of data (sample).</a:t>
            </a:r>
          </a:p>
          <a:p>
            <a:pPr marL="292608" indent="-292608">
              <a:spcBef>
                <a:spcPts val="500"/>
              </a:spcBef>
            </a:pPr>
            <a:r>
              <a:rPr lang="en-US" sz="1800" dirty="0"/>
              <a:t>A population consists of all items/members of interest.</a:t>
            </a:r>
          </a:p>
          <a:p>
            <a:pPr marL="292608" indent="-292608">
              <a:spcBef>
                <a:spcPts val="500"/>
              </a:spcBef>
            </a:pPr>
            <a:r>
              <a:rPr lang="en-US" sz="1800" dirty="0"/>
              <a:t>A sample is a subset of the population.</a:t>
            </a:r>
            <a:endParaRPr lang="en-IN" sz="1800" dirty="0"/>
          </a:p>
        </p:txBody>
      </p:sp>
      <p:sp>
        <p:nvSpPr>
          <p:cNvPr id="5" name="Content Placeholder 4">
            <a:extLst>
              <a:ext uri="{FF2B5EF4-FFF2-40B4-BE49-F238E27FC236}">
                <a16:creationId xmlns:a16="http://schemas.microsoft.com/office/drawing/2014/main" id="{F48BFF96-430B-4B17-8066-9FCB82A113DE}"/>
              </a:ext>
            </a:extLst>
          </p:cNvPr>
          <p:cNvSpPr>
            <a:spLocks noGrp="1"/>
          </p:cNvSpPr>
          <p:nvPr>
            <p:ph idx="11"/>
          </p:nvPr>
        </p:nvSpPr>
        <p:spPr>
          <a:xfrm>
            <a:off x="457200" y="5181601"/>
            <a:ext cx="8229600" cy="734008"/>
          </a:xfrm>
        </p:spPr>
        <p:txBody>
          <a:bodyPr>
            <a:normAutofit/>
          </a:bodyPr>
          <a:lstStyle/>
          <a:p>
            <a:pPr marL="0" indent="0">
              <a:buNone/>
            </a:pPr>
            <a:r>
              <a:rPr lang="en-US" sz="2000" dirty="0"/>
              <a:t>We rely on sample data to make inferences about various characteristics of the population.</a:t>
            </a:r>
            <a:endParaRPr lang="en-IN" sz="2000" dirty="0"/>
          </a:p>
        </p:txBody>
      </p:sp>
    </p:spTree>
    <p:extLst>
      <p:ext uri="{BB962C8B-B14F-4D97-AF65-F5344CB8AC3E}">
        <p14:creationId xmlns:p14="http://schemas.microsoft.com/office/powerpoint/2010/main" val="2069357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7AF8-DC08-4B05-BF6F-0EF7C94815BF}"/>
              </a:ext>
            </a:extLst>
          </p:cNvPr>
          <p:cNvSpPr>
            <a:spLocks noGrp="1"/>
          </p:cNvSpPr>
          <p:nvPr>
            <p:ph type="title"/>
          </p:nvPr>
        </p:nvSpPr>
        <p:spPr/>
        <p:txBody>
          <a:bodyPr/>
          <a:lstStyle/>
          <a:p>
            <a:r>
              <a:rPr lang="en-US" sz="3600" dirty="0"/>
              <a:t>1</a:t>
            </a:r>
            <a:r>
              <a:rPr lang="en-US" sz="3600" dirty="0">
                <a:solidFill>
                  <a:srgbClr val="1F4984"/>
                </a:solidFill>
              </a:rPr>
              <a:t>.1: Types of </a:t>
            </a:r>
            <a:r>
              <a:rPr lang="en-US" sz="3600" dirty="0"/>
              <a:t>Data </a:t>
            </a:r>
            <a:r>
              <a:rPr lang="en-US" sz="1000" dirty="0">
                <a:solidFill>
                  <a:srgbClr val="1F4984"/>
                </a:solidFill>
              </a:rPr>
              <a:t>3</a:t>
            </a:r>
            <a:endParaRPr lang="en-IN" sz="1000" dirty="0"/>
          </a:p>
        </p:txBody>
      </p:sp>
      <p:sp>
        <p:nvSpPr>
          <p:cNvPr id="8" name="Content Placeholder 7">
            <a:extLst>
              <a:ext uri="{FF2B5EF4-FFF2-40B4-BE49-F238E27FC236}">
                <a16:creationId xmlns:a16="http://schemas.microsoft.com/office/drawing/2014/main" id="{4657AB43-09A6-46DA-9299-327D91589B51}"/>
              </a:ext>
            </a:extLst>
          </p:cNvPr>
          <p:cNvSpPr>
            <a:spLocks noGrp="1"/>
          </p:cNvSpPr>
          <p:nvPr>
            <p:ph idx="1"/>
          </p:nvPr>
        </p:nvSpPr>
        <p:spPr>
          <a:xfrm>
            <a:off x="457200" y="1600202"/>
            <a:ext cx="8229600" cy="1600198"/>
          </a:xfrm>
        </p:spPr>
        <p:txBody>
          <a:bodyPr>
            <a:normAutofit/>
          </a:bodyPr>
          <a:lstStyle/>
          <a:p>
            <a:pPr marL="0" indent="0">
              <a:spcBef>
                <a:spcPts val="500"/>
              </a:spcBef>
              <a:buNone/>
            </a:pPr>
            <a:r>
              <a:rPr lang="en-US" sz="1800" dirty="0"/>
              <a:t>We analyze sample data and calculate a sample statistic to make inferences about the unknown population parameter.</a:t>
            </a:r>
          </a:p>
          <a:p>
            <a:pPr marL="0" indent="0">
              <a:spcBef>
                <a:spcPts val="500"/>
              </a:spcBef>
              <a:buNone/>
            </a:pPr>
            <a:r>
              <a:rPr lang="en-US" sz="1800" dirty="0"/>
              <a:t>It is generally not feasible to obtain population data.</a:t>
            </a:r>
          </a:p>
          <a:p>
            <a:pPr marL="292608" indent="-292608">
              <a:spcBef>
                <a:spcPts val="500"/>
              </a:spcBef>
            </a:pPr>
            <a:r>
              <a:rPr lang="en-US" sz="1600" dirty="0"/>
              <a:t>Obtaining information on the entire population is expensive.</a:t>
            </a:r>
          </a:p>
          <a:p>
            <a:pPr marL="292608" indent="-292608">
              <a:spcBef>
                <a:spcPts val="500"/>
              </a:spcBef>
            </a:pPr>
            <a:r>
              <a:rPr lang="en-US" sz="1600" dirty="0"/>
              <a:t>It is impossible to examine every member of the population.</a:t>
            </a:r>
            <a:endParaRPr lang="en-IN" sz="1600" dirty="0"/>
          </a:p>
        </p:txBody>
      </p:sp>
      <p:pic>
        <p:nvPicPr>
          <p:cNvPr id="12" name="Picture 11" descr="The diagram showing the flow of information between a population and a sample.">
            <a:extLst>
              <a:ext uri="{FF2B5EF4-FFF2-40B4-BE49-F238E27FC236}">
                <a16:creationId xmlns:a16="http://schemas.microsoft.com/office/drawing/2014/main" id="{3A01CE7A-F936-414C-AA82-5C3214E8566F}"/>
              </a:ext>
            </a:extLst>
          </p:cNvPr>
          <p:cNvPicPr>
            <a:picLocks noChangeAspect="1"/>
          </p:cNvPicPr>
          <p:nvPr/>
        </p:nvPicPr>
        <p:blipFill>
          <a:blip r:embed="rId2"/>
          <a:stretch>
            <a:fillRect/>
          </a:stretch>
        </p:blipFill>
        <p:spPr>
          <a:xfrm>
            <a:off x="3177057" y="3276600"/>
            <a:ext cx="2789887" cy="1714815"/>
          </a:xfrm>
          <a:prstGeom prst="rect">
            <a:avLst/>
          </a:prstGeom>
        </p:spPr>
      </p:pic>
      <p:sp>
        <p:nvSpPr>
          <p:cNvPr id="10" name="Content Placeholder 9">
            <a:extLst>
              <a:ext uri="{FF2B5EF4-FFF2-40B4-BE49-F238E27FC236}">
                <a16:creationId xmlns:a16="http://schemas.microsoft.com/office/drawing/2014/main" id="{471D53F2-574E-4F5F-8DA2-DF3CBBC31F41}"/>
              </a:ext>
            </a:extLst>
          </p:cNvPr>
          <p:cNvSpPr>
            <a:spLocks noGrp="1"/>
          </p:cNvSpPr>
          <p:nvPr>
            <p:ph idx="11"/>
          </p:nvPr>
        </p:nvSpPr>
        <p:spPr>
          <a:xfrm>
            <a:off x="457200" y="5187820"/>
            <a:ext cx="8229600" cy="410547"/>
          </a:xfrm>
        </p:spPr>
        <p:txBody>
          <a:bodyPr>
            <a:normAutofit/>
          </a:bodyPr>
          <a:lstStyle/>
          <a:p>
            <a:pPr marL="0" indent="0">
              <a:buNone/>
            </a:pPr>
            <a:r>
              <a:rPr lang="en-US" sz="1800" dirty="0"/>
              <a:t>Sample data are generally collected in one of two ways.</a:t>
            </a:r>
            <a:endParaRPr lang="en-IN" sz="1800" dirty="0"/>
          </a:p>
        </p:txBody>
      </p:sp>
    </p:spTree>
    <p:extLst>
      <p:ext uri="{BB962C8B-B14F-4D97-AF65-F5344CB8AC3E}">
        <p14:creationId xmlns:p14="http://schemas.microsoft.com/office/powerpoint/2010/main" val="3333105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7AF8-DC08-4B05-BF6F-0EF7C94815BF}"/>
              </a:ext>
            </a:extLst>
          </p:cNvPr>
          <p:cNvSpPr>
            <a:spLocks noGrp="1"/>
          </p:cNvSpPr>
          <p:nvPr>
            <p:ph type="title"/>
          </p:nvPr>
        </p:nvSpPr>
        <p:spPr/>
        <p:txBody>
          <a:bodyPr/>
          <a:lstStyle/>
          <a:p>
            <a:r>
              <a:rPr lang="en-US" sz="3600" dirty="0"/>
              <a:t>1</a:t>
            </a:r>
            <a:r>
              <a:rPr lang="en-US" sz="3600" dirty="0">
                <a:solidFill>
                  <a:srgbClr val="1F4984"/>
                </a:solidFill>
              </a:rPr>
              <a:t>.1: Types of </a:t>
            </a:r>
            <a:r>
              <a:rPr lang="en-US" sz="3600" dirty="0"/>
              <a:t>Data </a:t>
            </a:r>
            <a:r>
              <a:rPr lang="en-US" sz="1000" dirty="0">
                <a:solidFill>
                  <a:srgbClr val="1F4984"/>
                </a:solidFill>
              </a:rPr>
              <a:t>4</a:t>
            </a:r>
            <a:endParaRPr lang="en-IN" sz="1000" dirty="0"/>
          </a:p>
        </p:txBody>
      </p:sp>
      <p:sp>
        <p:nvSpPr>
          <p:cNvPr id="8" name="Content Placeholder 7">
            <a:extLst>
              <a:ext uri="{FF2B5EF4-FFF2-40B4-BE49-F238E27FC236}">
                <a16:creationId xmlns:a16="http://schemas.microsoft.com/office/drawing/2014/main" id="{4657AB43-09A6-46DA-9299-327D91589B51}"/>
              </a:ext>
            </a:extLst>
          </p:cNvPr>
          <p:cNvSpPr>
            <a:spLocks noGrp="1"/>
          </p:cNvSpPr>
          <p:nvPr>
            <p:ph idx="1"/>
          </p:nvPr>
        </p:nvSpPr>
        <p:spPr>
          <a:xfrm>
            <a:off x="457200" y="1600202"/>
            <a:ext cx="8416212" cy="1413586"/>
          </a:xfrm>
        </p:spPr>
        <p:txBody>
          <a:bodyPr>
            <a:normAutofit/>
          </a:bodyPr>
          <a:lstStyle/>
          <a:p>
            <a:pPr marL="292608" indent="-292608">
              <a:spcBef>
                <a:spcPts val="500"/>
              </a:spcBef>
            </a:pPr>
            <a:r>
              <a:rPr lang="en-US" sz="2000" dirty="0"/>
              <a:t>Cross-sectional data refers to data collected by recording a characteristic of many subjects at the same point in time, or without regard to differences in time.</a:t>
            </a:r>
          </a:p>
          <a:p>
            <a:pPr marL="292608" indent="-292608">
              <a:spcBef>
                <a:spcPts val="500"/>
              </a:spcBef>
            </a:pPr>
            <a:r>
              <a:rPr lang="en-US" sz="2000" dirty="0"/>
              <a:t>Example: 2018-2019 NBA Eastern Conference standings.</a:t>
            </a:r>
          </a:p>
        </p:txBody>
      </p:sp>
      <p:graphicFrame>
        <p:nvGraphicFramePr>
          <p:cNvPr id="13" name="Table 5">
            <a:extLst>
              <a:ext uri="{FF2B5EF4-FFF2-40B4-BE49-F238E27FC236}">
                <a16:creationId xmlns:a16="http://schemas.microsoft.com/office/drawing/2014/main" id="{26A74C48-C358-473E-B1FF-C5C23F857630}"/>
              </a:ext>
            </a:extLst>
          </p:cNvPr>
          <p:cNvGraphicFramePr>
            <a:graphicFrameLocks noGrp="1"/>
          </p:cNvGraphicFramePr>
          <p:nvPr>
            <p:extLst>
              <p:ext uri="{D42A27DB-BD31-4B8C-83A1-F6EECF244321}">
                <p14:modId xmlns:p14="http://schemas.microsoft.com/office/powerpoint/2010/main" val="4174854262"/>
              </p:ext>
            </p:extLst>
          </p:nvPr>
        </p:nvGraphicFramePr>
        <p:xfrm>
          <a:off x="447999" y="2971800"/>
          <a:ext cx="8348906" cy="2743200"/>
        </p:xfrm>
        <a:graphic>
          <a:graphicData uri="http://schemas.openxmlformats.org/drawingml/2006/table">
            <a:tbl>
              <a:tblPr firstRow="1" bandRow="1">
                <a:tableStyleId>{5C22544A-7EE6-4342-B048-85BDC9FD1C3A}</a:tableStyleId>
              </a:tblPr>
              <a:tblGrid>
                <a:gridCol w="2981001">
                  <a:extLst>
                    <a:ext uri="{9D8B030D-6E8A-4147-A177-3AD203B41FA5}">
                      <a16:colId xmlns:a16="http://schemas.microsoft.com/office/drawing/2014/main" val="1575876223"/>
                    </a:ext>
                  </a:extLst>
                </a:gridCol>
                <a:gridCol w="1348063">
                  <a:extLst>
                    <a:ext uri="{9D8B030D-6E8A-4147-A177-3AD203B41FA5}">
                      <a16:colId xmlns:a16="http://schemas.microsoft.com/office/drawing/2014/main" val="153069666"/>
                    </a:ext>
                  </a:extLst>
                </a:gridCol>
                <a:gridCol w="1318937">
                  <a:extLst>
                    <a:ext uri="{9D8B030D-6E8A-4147-A177-3AD203B41FA5}">
                      <a16:colId xmlns:a16="http://schemas.microsoft.com/office/drawing/2014/main" val="1490672133"/>
                    </a:ext>
                  </a:extLst>
                </a:gridCol>
                <a:gridCol w="2700905">
                  <a:extLst>
                    <a:ext uri="{9D8B030D-6E8A-4147-A177-3AD203B41FA5}">
                      <a16:colId xmlns:a16="http://schemas.microsoft.com/office/drawing/2014/main" val="3900862738"/>
                    </a:ext>
                  </a:extLst>
                </a:gridCol>
              </a:tblGrid>
              <a:tr h="0">
                <a:tc>
                  <a:txBody>
                    <a:bodyPr/>
                    <a:lstStyle/>
                    <a:p>
                      <a:pPr algn="l"/>
                      <a:r>
                        <a:rPr lang="en-US" sz="1400" baseline="0" dirty="0">
                          <a:latin typeface="+mn-lt"/>
                        </a:rPr>
                        <a:t>Team name</a:t>
                      </a:r>
                    </a:p>
                  </a:txBody>
                  <a:tcPr marL="244358" marR="244358">
                    <a:solidFill>
                      <a:schemeClr val="accent1">
                        <a:lumMod val="50000"/>
                      </a:schemeClr>
                    </a:solidFill>
                  </a:tcPr>
                </a:tc>
                <a:tc>
                  <a:txBody>
                    <a:bodyPr/>
                    <a:lstStyle/>
                    <a:p>
                      <a:pPr algn="ctr"/>
                      <a:r>
                        <a:rPr lang="en-US" sz="1400" baseline="0" dirty="0">
                          <a:latin typeface="+mn-lt"/>
                        </a:rPr>
                        <a:t>Wins</a:t>
                      </a:r>
                    </a:p>
                  </a:txBody>
                  <a:tcPr marL="244358" marR="244358">
                    <a:solidFill>
                      <a:schemeClr val="accent1">
                        <a:lumMod val="50000"/>
                      </a:schemeClr>
                    </a:solidFill>
                  </a:tcPr>
                </a:tc>
                <a:tc>
                  <a:txBody>
                    <a:bodyPr/>
                    <a:lstStyle/>
                    <a:p>
                      <a:pPr algn="ctr"/>
                      <a:r>
                        <a:rPr lang="en-US" sz="1400" baseline="0" dirty="0">
                          <a:latin typeface="+mn-lt"/>
                        </a:rPr>
                        <a:t>Losses</a:t>
                      </a:r>
                    </a:p>
                  </a:txBody>
                  <a:tcPr marL="244358" marR="244358">
                    <a:solidFill>
                      <a:schemeClr val="accent1">
                        <a:lumMod val="50000"/>
                      </a:schemeClr>
                    </a:solidFill>
                  </a:tcPr>
                </a:tc>
                <a:tc>
                  <a:txBody>
                    <a:bodyPr/>
                    <a:lstStyle/>
                    <a:p>
                      <a:pPr algn="ctr"/>
                      <a:r>
                        <a:rPr lang="en-US" sz="1400" baseline="0" dirty="0">
                          <a:latin typeface="+mn-lt"/>
                        </a:rPr>
                        <a:t>Winning percentage</a:t>
                      </a:r>
                    </a:p>
                  </a:txBody>
                  <a:tcPr marL="244358" marR="244358">
                    <a:solidFill>
                      <a:schemeClr val="accent1">
                        <a:lumMod val="50000"/>
                      </a:schemeClr>
                    </a:solidFill>
                  </a:tcPr>
                </a:tc>
                <a:extLst>
                  <a:ext uri="{0D108BD9-81ED-4DB2-BD59-A6C34878D82A}">
                    <a16:rowId xmlns:a16="http://schemas.microsoft.com/office/drawing/2014/main" val="2462326616"/>
                  </a:ext>
                </a:extLst>
              </a:tr>
              <a:tr h="0">
                <a:tc>
                  <a:txBody>
                    <a:bodyPr/>
                    <a:lstStyle/>
                    <a:p>
                      <a:pPr algn="l"/>
                      <a:r>
                        <a:rPr lang="en-US" sz="1400" baseline="0" dirty="0">
                          <a:latin typeface="+mn-lt"/>
                        </a:rPr>
                        <a:t>Milwaukee Bucks</a:t>
                      </a:r>
                    </a:p>
                  </a:txBody>
                  <a:tcPr marL="244358" marR="244358"/>
                </a:tc>
                <a:tc>
                  <a:txBody>
                    <a:bodyPr/>
                    <a:lstStyle/>
                    <a:p>
                      <a:pPr algn="ctr"/>
                      <a:r>
                        <a:rPr lang="en-US" sz="1400" baseline="0" dirty="0">
                          <a:latin typeface="+mn-lt"/>
                        </a:rPr>
                        <a:t>60</a:t>
                      </a:r>
                    </a:p>
                  </a:txBody>
                  <a:tcPr marL="244358" marR="244358"/>
                </a:tc>
                <a:tc>
                  <a:txBody>
                    <a:bodyPr/>
                    <a:lstStyle/>
                    <a:p>
                      <a:pPr algn="ctr"/>
                      <a:r>
                        <a:rPr lang="en-US" sz="1400" baseline="0" dirty="0">
                          <a:latin typeface="+mn-lt"/>
                        </a:rPr>
                        <a:t>22</a:t>
                      </a:r>
                    </a:p>
                  </a:txBody>
                  <a:tcPr marL="244358" marR="244358"/>
                </a:tc>
                <a:tc>
                  <a:txBody>
                    <a:bodyPr/>
                    <a:lstStyle/>
                    <a:p>
                      <a:pPr algn="ctr"/>
                      <a:r>
                        <a:rPr lang="en-US" sz="1400" baseline="0" dirty="0">
                          <a:latin typeface="+mn-lt"/>
                        </a:rPr>
                        <a:t>0.732</a:t>
                      </a:r>
                    </a:p>
                  </a:txBody>
                  <a:tcPr marL="244358" marR="244358"/>
                </a:tc>
                <a:extLst>
                  <a:ext uri="{0D108BD9-81ED-4DB2-BD59-A6C34878D82A}">
                    <a16:rowId xmlns:a16="http://schemas.microsoft.com/office/drawing/2014/main" val="3571310136"/>
                  </a:ext>
                </a:extLst>
              </a:tr>
              <a:tr h="0">
                <a:tc>
                  <a:txBody>
                    <a:bodyPr/>
                    <a:lstStyle/>
                    <a:p>
                      <a:pPr algn="l"/>
                      <a:r>
                        <a:rPr lang="en-US" sz="1400" baseline="0" dirty="0">
                          <a:latin typeface="+mn-lt"/>
                        </a:rPr>
                        <a:t>Toronto Raptors*</a:t>
                      </a:r>
                    </a:p>
                  </a:txBody>
                  <a:tcPr marL="244358" marR="244358"/>
                </a:tc>
                <a:tc>
                  <a:txBody>
                    <a:bodyPr/>
                    <a:lstStyle/>
                    <a:p>
                      <a:pPr algn="ctr"/>
                      <a:r>
                        <a:rPr lang="en-US" sz="1400" baseline="0" dirty="0">
                          <a:latin typeface="+mn-lt"/>
                        </a:rPr>
                        <a:t>58</a:t>
                      </a:r>
                    </a:p>
                  </a:txBody>
                  <a:tcPr marL="244358" marR="244358"/>
                </a:tc>
                <a:tc>
                  <a:txBody>
                    <a:bodyPr/>
                    <a:lstStyle/>
                    <a:p>
                      <a:pPr algn="ctr"/>
                      <a:r>
                        <a:rPr lang="en-US" sz="1400" baseline="0" dirty="0">
                          <a:latin typeface="+mn-lt"/>
                        </a:rPr>
                        <a:t>24</a:t>
                      </a:r>
                    </a:p>
                  </a:txBody>
                  <a:tcPr marL="244358" marR="244358"/>
                </a:tc>
                <a:tc>
                  <a:txBody>
                    <a:bodyPr/>
                    <a:lstStyle/>
                    <a:p>
                      <a:pPr algn="ctr"/>
                      <a:r>
                        <a:rPr lang="en-US" sz="1400" baseline="0" dirty="0">
                          <a:latin typeface="+mn-lt"/>
                        </a:rPr>
                        <a:t>0.707</a:t>
                      </a:r>
                    </a:p>
                  </a:txBody>
                  <a:tcPr marL="244358" marR="244358"/>
                </a:tc>
                <a:extLst>
                  <a:ext uri="{0D108BD9-81ED-4DB2-BD59-A6C34878D82A}">
                    <a16:rowId xmlns:a16="http://schemas.microsoft.com/office/drawing/2014/main" val="3980985132"/>
                  </a:ext>
                </a:extLst>
              </a:tr>
              <a:tr h="0">
                <a:tc>
                  <a:txBody>
                    <a:bodyPr/>
                    <a:lstStyle/>
                    <a:p>
                      <a:pPr algn="l"/>
                      <a:r>
                        <a:rPr lang="en-US" sz="1400" baseline="0" dirty="0" err="1">
                          <a:latin typeface="+mn-lt"/>
                        </a:rPr>
                        <a:t>Philadephia</a:t>
                      </a:r>
                      <a:r>
                        <a:rPr lang="en-US" sz="1400" baseline="0" dirty="0">
                          <a:latin typeface="+mn-lt"/>
                        </a:rPr>
                        <a:t> 76ers</a:t>
                      </a:r>
                    </a:p>
                  </a:txBody>
                  <a:tcPr marL="244358" marR="244358"/>
                </a:tc>
                <a:tc>
                  <a:txBody>
                    <a:bodyPr/>
                    <a:lstStyle/>
                    <a:p>
                      <a:pPr algn="ctr"/>
                      <a:r>
                        <a:rPr lang="en-US" sz="1400" baseline="0" dirty="0">
                          <a:latin typeface="+mn-lt"/>
                        </a:rPr>
                        <a:t>51</a:t>
                      </a:r>
                    </a:p>
                  </a:txBody>
                  <a:tcPr marL="244358" marR="244358"/>
                </a:tc>
                <a:tc>
                  <a:txBody>
                    <a:bodyPr/>
                    <a:lstStyle/>
                    <a:p>
                      <a:pPr algn="ctr"/>
                      <a:r>
                        <a:rPr lang="en-US" sz="1400" baseline="0" dirty="0">
                          <a:latin typeface="+mn-lt"/>
                        </a:rPr>
                        <a:t>31</a:t>
                      </a:r>
                    </a:p>
                  </a:txBody>
                  <a:tcPr marL="244358" marR="244358"/>
                </a:tc>
                <a:tc>
                  <a:txBody>
                    <a:bodyPr/>
                    <a:lstStyle/>
                    <a:p>
                      <a:pPr algn="ctr"/>
                      <a:r>
                        <a:rPr lang="en-US" sz="1400" baseline="0" dirty="0">
                          <a:latin typeface="+mn-lt"/>
                        </a:rPr>
                        <a:t>0.622</a:t>
                      </a:r>
                    </a:p>
                  </a:txBody>
                  <a:tcPr marL="244358" marR="244358"/>
                </a:tc>
                <a:extLst>
                  <a:ext uri="{0D108BD9-81ED-4DB2-BD59-A6C34878D82A}">
                    <a16:rowId xmlns:a16="http://schemas.microsoft.com/office/drawing/2014/main" val="1704757837"/>
                  </a:ext>
                </a:extLst>
              </a:tr>
              <a:tr h="0">
                <a:tc>
                  <a:txBody>
                    <a:bodyPr/>
                    <a:lstStyle/>
                    <a:p>
                      <a:pPr algn="l"/>
                      <a:r>
                        <a:rPr lang="en-US" sz="1400" baseline="0" dirty="0">
                          <a:latin typeface="+mn-lt"/>
                        </a:rPr>
                        <a:t>Boston Celtics</a:t>
                      </a:r>
                    </a:p>
                  </a:txBody>
                  <a:tcPr marL="244358" marR="244358"/>
                </a:tc>
                <a:tc>
                  <a:txBody>
                    <a:bodyPr/>
                    <a:lstStyle/>
                    <a:p>
                      <a:pPr algn="ctr"/>
                      <a:r>
                        <a:rPr lang="en-US" sz="1400" baseline="0" dirty="0">
                          <a:latin typeface="+mn-lt"/>
                        </a:rPr>
                        <a:t>49</a:t>
                      </a:r>
                    </a:p>
                  </a:txBody>
                  <a:tcPr marL="244358" marR="244358"/>
                </a:tc>
                <a:tc>
                  <a:txBody>
                    <a:bodyPr/>
                    <a:lstStyle/>
                    <a:p>
                      <a:pPr algn="ctr"/>
                      <a:r>
                        <a:rPr lang="en-US" sz="1400" baseline="0" dirty="0">
                          <a:latin typeface="+mn-lt"/>
                        </a:rPr>
                        <a:t>33</a:t>
                      </a:r>
                    </a:p>
                  </a:txBody>
                  <a:tcPr marL="244358" marR="244358"/>
                </a:tc>
                <a:tc>
                  <a:txBody>
                    <a:bodyPr/>
                    <a:lstStyle/>
                    <a:p>
                      <a:pPr algn="ctr"/>
                      <a:r>
                        <a:rPr lang="en-US" sz="1400" baseline="0" dirty="0">
                          <a:latin typeface="+mn-lt"/>
                        </a:rPr>
                        <a:t>0.598</a:t>
                      </a:r>
                    </a:p>
                  </a:txBody>
                  <a:tcPr marL="244358" marR="244358"/>
                </a:tc>
                <a:extLst>
                  <a:ext uri="{0D108BD9-81ED-4DB2-BD59-A6C34878D82A}">
                    <a16:rowId xmlns:a16="http://schemas.microsoft.com/office/drawing/2014/main" val="2753842478"/>
                  </a:ext>
                </a:extLst>
              </a:tr>
              <a:tr h="0">
                <a:tc>
                  <a:txBody>
                    <a:bodyPr/>
                    <a:lstStyle/>
                    <a:p>
                      <a:pPr algn="l"/>
                      <a:r>
                        <a:rPr lang="en-US" sz="1400" baseline="0" dirty="0">
                          <a:latin typeface="+mn-lt"/>
                        </a:rPr>
                        <a:t>Indiana Pacers</a:t>
                      </a:r>
                    </a:p>
                  </a:txBody>
                  <a:tcPr marL="244358" marR="244358"/>
                </a:tc>
                <a:tc>
                  <a:txBody>
                    <a:bodyPr/>
                    <a:lstStyle/>
                    <a:p>
                      <a:pPr algn="ctr"/>
                      <a:r>
                        <a:rPr lang="en-US" sz="1400" baseline="0" dirty="0">
                          <a:latin typeface="+mn-lt"/>
                        </a:rPr>
                        <a:t>48</a:t>
                      </a:r>
                    </a:p>
                  </a:txBody>
                  <a:tcPr marL="244358" marR="244358"/>
                </a:tc>
                <a:tc>
                  <a:txBody>
                    <a:bodyPr/>
                    <a:lstStyle/>
                    <a:p>
                      <a:pPr algn="ctr"/>
                      <a:r>
                        <a:rPr lang="en-US" sz="1400" baseline="0" dirty="0">
                          <a:latin typeface="+mn-lt"/>
                        </a:rPr>
                        <a:t>34</a:t>
                      </a:r>
                    </a:p>
                  </a:txBody>
                  <a:tcPr marL="244358" marR="244358"/>
                </a:tc>
                <a:tc>
                  <a:txBody>
                    <a:bodyPr/>
                    <a:lstStyle/>
                    <a:p>
                      <a:pPr algn="ctr"/>
                      <a:r>
                        <a:rPr lang="en-US" sz="1400" baseline="0" dirty="0">
                          <a:latin typeface="+mn-lt"/>
                        </a:rPr>
                        <a:t>0.585</a:t>
                      </a:r>
                    </a:p>
                  </a:txBody>
                  <a:tcPr marL="244358" marR="244358"/>
                </a:tc>
                <a:extLst>
                  <a:ext uri="{0D108BD9-81ED-4DB2-BD59-A6C34878D82A}">
                    <a16:rowId xmlns:a16="http://schemas.microsoft.com/office/drawing/2014/main" val="2534700364"/>
                  </a:ext>
                </a:extLst>
              </a:tr>
              <a:tr h="0">
                <a:tc>
                  <a:txBody>
                    <a:bodyPr/>
                    <a:lstStyle/>
                    <a:p>
                      <a:pPr algn="l"/>
                      <a:r>
                        <a:rPr lang="en-US" sz="1400" baseline="0" dirty="0">
                          <a:latin typeface="+mn-lt"/>
                        </a:rPr>
                        <a:t>Brooklyn Nets</a:t>
                      </a:r>
                    </a:p>
                  </a:txBody>
                  <a:tcPr marL="244358" marR="244358"/>
                </a:tc>
                <a:tc>
                  <a:txBody>
                    <a:bodyPr/>
                    <a:lstStyle/>
                    <a:p>
                      <a:pPr algn="ctr"/>
                      <a:r>
                        <a:rPr lang="en-US" sz="1400" baseline="0" dirty="0">
                          <a:latin typeface="+mn-lt"/>
                        </a:rPr>
                        <a:t>42</a:t>
                      </a:r>
                    </a:p>
                  </a:txBody>
                  <a:tcPr marL="244358" marR="244358"/>
                </a:tc>
                <a:tc>
                  <a:txBody>
                    <a:bodyPr/>
                    <a:lstStyle/>
                    <a:p>
                      <a:pPr algn="ctr"/>
                      <a:r>
                        <a:rPr lang="en-US" sz="1400" baseline="0" dirty="0">
                          <a:latin typeface="+mn-lt"/>
                        </a:rPr>
                        <a:t>40</a:t>
                      </a:r>
                    </a:p>
                  </a:txBody>
                  <a:tcPr marL="244358" marR="244358"/>
                </a:tc>
                <a:tc>
                  <a:txBody>
                    <a:bodyPr/>
                    <a:lstStyle/>
                    <a:p>
                      <a:pPr algn="ctr"/>
                      <a:r>
                        <a:rPr lang="en-US" sz="1400" baseline="0" dirty="0">
                          <a:latin typeface="+mn-lt"/>
                        </a:rPr>
                        <a:t>0.512</a:t>
                      </a:r>
                    </a:p>
                  </a:txBody>
                  <a:tcPr marL="244358" marR="244358"/>
                </a:tc>
                <a:extLst>
                  <a:ext uri="{0D108BD9-81ED-4DB2-BD59-A6C34878D82A}">
                    <a16:rowId xmlns:a16="http://schemas.microsoft.com/office/drawing/2014/main" val="3056044605"/>
                  </a:ext>
                </a:extLst>
              </a:tr>
              <a:tr h="0">
                <a:tc>
                  <a:txBody>
                    <a:bodyPr/>
                    <a:lstStyle/>
                    <a:p>
                      <a:pPr algn="l"/>
                      <a:r>
                        <a:rPr lang="en-US" sz="1400" baseline="0" dirty="0">
                          <a:latin typeface="+mn-lt"/>
                        </a:rPr>
                        <a:t>Orlando Magic</a:t>
                      </a:r>
                    </a:p>
                  </a:txBody>
                  <a:tcPr marL="244358" marR="244358"/>
                </a:tc>
                <a:tc>
                  <a:txBody>
                    <a:bodyPr/>
                    <a:lstStyle/>
                    <a:p>
                      <a:pPr algn="ctr"/>
                      <a:r>
                        <a:rPr lang="en-US" sz="1400" baseline="0" dirty="0">
                          <a:latin typeface="+mn-lt"/>
                        </a:rPr>
                        <a:t>42</a:t>
                      </a:r>
                    </a:p>
                  </a:txBody>
                  <a:tcPr marL="244358" marR="244358"/>
                </a:tc>
                <a:tc>
                  <a:txBody>
                    <a:bodyPr/>
                    <a:lstStyle/>
                    <a:p>
                      <a:pPr algn="ctr"/>
                      <a:r>
                        <a:rPr lang="en-US" sz="1400" baseline="0" dirty="0">
                          <a:latin typeface="+mn-lt"/>
                        </a:rPr>
                        <a:t>40</a:t>
                      </a:r>
                    </a:p>
                  </a:txBody>
                  <a:tcPr marL="244358" marR="244358"/>
                </a:tc>
                <a:tc>
                  <a:txBody>
                    <a:bodyPr/>
                    <a:lstStyle/>
                    <a:p>
                      <a:pPr algn="ctr"/>
                      <a:r>
                        <a:rPr lang="en-US" sz="1400" baseline="0" dirty="0">
                          <a:latin typeface="+mn-lt"/>
                        </a:rPr>
                        <a:t>0.512</a:t>
                      </a:r>
                    </a:p>
                  </a:txBody>
                  <a:tcPr marL="244358" marR="244358"/>
                </a:tc>
                <a:extLst>
                  <a:ext uri="{0D108BD9-81ED-4DB2-BD59-A6C34878D82A}">
                    <a16:rowId xmlns:a16="http://schemas.microsoft.com/office/drawing/2014/main" val="20451653"/>
                  </a:ext>
                </a:extLst>
              </a:tr>
              <a:tr h="0">
                <a:tc>
                  <a:txBody>
                    <a:bodyPr/>
                    <a:lstStyle/>
                    <a:p>
                      <a:pPr algn="l"/>
                      <a:r>
                        <a:rPr lang="en-US" sz="1400" baseline="0" dirty="0">
                          <a:latin typeface="+mn-lt"/>
                        </a:rPr>
                        <a:t>Detroit Pistons</a:t>
                      </a:r>
                    </a:p>
                  </a:txBody>
                  <a:tcPr marL="244358" marR="244358"/>
                </a:tc>
                <a:tc>
                  <a:txBody>
                    <a:bodyPr/>
                    <a:lstStyle/>
                    <a:p>
                      <a:pPr algn="ctr"/>
                      <a:r>
                        <a:rPr lang="en-US" sz="1400" baseline="0" dirty="0">
                          <a:latin typeface="+mn-lt"/>
                        </a:rPr>
                        <a:t>41</a:t>
                      </a:r>
                    </a:p>
                  </a:txBody>
                  <a:tcPr marL="244358" marR="244358"/>
                </a:tc>
                <a:tc>
                  <a:txBody>
                    <a:bodyPr/>
                    <a:lstStyle/>
                    <a:p>
                      <a:pPr algn="ctr"/>
                      <a:r>
                        <a:rPr lang="en-US" sz="1400" baseline="0" dirty="0">
                          <a:latin typeface="+mn-lt"/>
                        </a:rPr>
                        <a:t>41</a:t>
                      </a:r>
                    </a:p>
                  </a:txBody>
                  <a:tcPr marL="244358" marR="244358"/>
                </a:tc>
                <a:tc>
                  <a:txBody>
                    <a:bodyPr/>
                    <a:lstStyle/>
                    <a:p>
                      <a:pPr algn="ctr"/>
                      <a:r>
                        <a:rPr lang="en-US" sz="1400" baseline="0" dirty="0">
                          <a:latin typeface="+mn-lt"/>
                        </a:rPr>
                        <a:t>0.500</a:t>
                      </a:r>
                    </a:p>
                  </a:txBody>
                  <a:tcPr marL="244358" marR="244358"/>
                </a:tc>
                <a:extLst>
                  <a:ext uri="{0D108BD9-81ED-4DB2-BD59-A6C34878D82A}">
                    <a16:rowId xmlns:a16="http://schemas.microsoft.com/office/drawing/2014/main" val="4252115169"/>
                  </a:ext>
                </a:extLst>
              </a:tr>
            </a:tbl>
          </a:graphicData>
        </a:graphic>
      </p:graphicFrame>
      <p:sp>
        <p:nvSpPr>
          <p:cNvPr id="10" name="Content Placeholder 9">
            <a:extLst>
              <a:ext uri="{FF2B5EF4-FFF2-40B4-BE49-F238E27FC236}">
                <a16:creationId xmlns:a16="http://schemas.microsoft.com/office/drawing/2014/main" id="{471D53F2-574E-4F5F-8DA2-DF3CBBC31F41}"/>
              </a:ext>
            </a:extLst>
          </p:cNvPr>
          <p:cNvSpPr>
            <a:spLocks noGrp="1"/>
          </p:cNvSpPr>
          <p:nvPr>
            <p:ph idx="11"/>
          </p:nvPr>
        </p:nvSpPr>
        <p:spPr>
          <a:xfrm>
            <a:off x="457200" y="5710490"/>
            <a:ext cx="8229600" cy="282718"/>
          </a:xfrm>
        </p:spPr>
        <p:txBody>
          <a:bodyPr>
            <a:normAutofit/>
          </a:bodyPr>
          <a:lstStyle/>
          <a:p>
            <a:pPr marL="0" indent="0">
              <a:buNone/>
            </a:pPr>
            <a:r>
              <a:rPr lang="en-US" sz="1200" dirty="0"/>
              <a:t>*The Toronto Raptors won their first NBA title during the 2018-2019 season.</a:t>
            </a:r>
            <a:endParaRPr lang="en-IN" sz="1200" dirty="0"/>
          </a:p>
        </p:txBody>
      </p:sp>
    </p:spTree>
    <p:extLst>
      <p:ext uri="{BB962C8B-B14F-4D97-AF65-F5344CB8AC3E}">
        <p14:creationId xmlns:p14="http://schemas.microsoft.com/office/powerpoint/2010/main" val="222867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7AF8-DC08-4B05-BF6F-0EF7C94815BF}"/>
              </a:ext>
            </a:extLst>
          </p:cNvPr>
          <p:cNvSpPr>
            <a:spLocks noGrp="1"/>
          </p:cNvSpPr>
          <p:nvPr>
            <p:ph type="title"/>
          </p:nvPr>
        </p:nvSpPr>
        <p:spPr/>
        <p:txBody>
          <a:bodyPr/>
          <a:lstStyle/>
          <a:p>
            <a:r>
              <a:rPr lang="en-US" sz="3600" dirty="0"/>
              <a:t>1</a:t>
            </a:r>
            <a:r>
              <a:rPr lang="en-US" sz="3600" dirty="0">
                <a:solidFill>
                  <a:srgbClr val="1F4984"/>
                </a:solidFill>
              </a:rPr>
              <a:t>.1: Types of </a:t>
            </a:r>
            <a:r>
              <a:rPr lang="en-US" sz="3600" dirty="0"/>
              <a:t>Data </a:t>
            </a:r>
            <a:r>
              <a:rPr lang="en-US" sz="1000" dirty="0">
                <a:solidFill>
                  <a:srgbClr val="1F4984"/>
                </a:solidFill>
              </a:rPr>
              <a:t>5</a:t>
            </a:r>
            <a:endParaRPr lang="en-IN" sz="1000" dirty="0"/>
          </a:p>
        </p:txBody>
      </p:sp>
      <p:sp>
        <p:nvSpPr>
          <p:cNvPr id="8" name="Content Placeholder 7">
            <a:extLst>
              <a:ext uri="{FF2B5EF4-FFF2-40B4-BE49-F238E27FC236}">
                <a16:creationId xmlns:a16="http://schemas.microsoft.com/office/drawing/2014/main" id="{4657AB43-09A6-46DA-9299-327D91589B51}"/>
              </a:ext>
            </a:extLst>
          </p:cNvPr>
          <p:cNvSpPr>
            <a:spLocks noGrp="1"/>
          </p:cNvSpPr>
          <p:nvPr>
            <p:ph idx="1"/>
          </p:nvPr>
        </p:nvSpPr>
        <p:spPr>
          <a:xfrm>
            <a:off x="457200" y="1600202"/>
            <a:ext cx="8229600" cy="1600198"/>
          </a:xfrm>
        </p:spPr>
        <p:txBody>
          <a:bodyPr>
            <a:noAutofit/>
          </a:bodyPr>
          <a:lstStyle/>
          <a:p>
            <a:pPr marL="292608" indent="-292608">
              <a:spcBef>
                <a:spcPts val="500"/>
              </a:spcBef>
            </a:pPr>
            <a:r>
              <a:rPr lang="en-US" sz="1800" dirty="0"/>
              <a:t>Time series data refers to data collected over several time periods focusing on certain groups of people, specific events, or objects. </a:t>
            </a:r>
          </a:p>
          <a:p>
            <a:pPr marL="292608" indent="-292608">
              <a:spcBef>
                <a:spcPts val="500"/>
              </a:spcBef>
            </a:pPr>
            <a:r>
              <a:rPr lang="en-US" sz="1800" dirty="0"/>
              <a:t>Time series data can include hourly, daily, weekly, monthly, quarterly, or annual observations. </a:t>
            </a:r>
          </a:p>
          <a:p>
            <a:pPr marL="292608" indent="-292608">
              <a:spcBef>
                <a:spcPts val="500"/>
              </a:spcBef>
            </a:pPr>
            <a:r>
              <a:rPr lang="en-US" sz="1800" dirty="0"/>
              <a:t>Example: homeownership rates (%) in the US.</a:t>
            </a:r>
          </a:p>
        </p:txBody>
      </p:sp>
      <p:pic>
        <p:nvPicPr>
          <p:cNvPr id="5" name="Picture 4" descr="A graph shows Homeownership rate (in % versus Year.">
            <a:extLst>
              <a:ext uri="{FF2B5EF4-FFF2-40B4-BE49-F238E27FC236}">
                <a16:creationId xmlns:a16="http://schemas.microsoft.com/office/drawing/2014/main" id="{CFF4C16E-7D09-4CB1-9EA7-38EA2450BF25}"/>
              </a:ext>
            </a:extLst>
          </p:cNvPr>
          <p:cNvPicPr>
            <a:picLocks noChangeAspect="1"/>
          </p:cNvPicPr>
          <p:nvPr/>
        </p:nvPicPr>
        <p:blipFill>
          <a:blip r:embed="rId2"/>
          <a:stretch>
            <a:fillRect/>
          </a:stretch>
        </p:blipFill>
        <p:spPr>
          <a:xfrm>
            <a:off x="2466116" y="3297432"/>
            <a:ext cx="4211769" cy="2384275"/>
          </a:xfrm>
          <a:prstGeom prst="rect">
            <a:avLst/>
          </a:prstGeom>
        </p:spPr>
      </p:pic>
      <p:sp>
        <p:nvSpPr>
          <p:cNvPr id="11" name="Content Placeholder 10">
            <a:extLst>
              <a:ext uri="{FF2B5EF4-FFF2-40B4-BE49-F238E27FC236}">
                <a16:creationId xmlns:a16="http://schemas.microsoft.com/office/drawing/2014/main" id="{850AEE07-03C5-46E5-A25A-926097A00E98}"/>
              </a:ext>
            </a:extLst>
          </p:cNvPr>
          <p:cNvSpPr>
            <a:spLocks noGrp="1"/>
          </p:cNvSpPr>
          <p:nvPr>
            <p:ph sz="quarter" idx="12"/>
          </p:nvPr>
        </p:nvSpPr>
        <p:spPr>
          <a:xfrm>
            <a:off x="1524000" y="5715000"/>
            <a:ext cx="5638800" cy="228600"/>
          </a:xfrm>
        </p:spPr>
        <p:txBody>
          <a:bodyPr/>
          <a:lstStyle/>
          <a:p>
            <a:r>
              <a:rPr lang="en-US" dirty="0">
                <a:hlinkClick r:id="rId3" action="ppaction://hlinksldjump"/>
              </a:rPr>
              <a:t>Access the text alternative for slide images.</a:t>
            </a:r>
            <a:endParaRPr lang="en-US" dirty="0"/>
          </a:p>
        </p:txBody>
      </p:sp>
    </p:spTree>
    <p:extLst>
      <p:ext uri="{BB962C8B-B14F-4D97-AF65-F5344CB8AC3E}">
        <p14:creationId xmlns:p14="http://schemas.microsoft.com/office/powerpoint/2010/main" val="848581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7AF8-DC08-4B05-BF6F-0EF7C94815BF}"/>
              </a:ext>
            </a:extLst>
          </p:cNvPr>
          <p:cNvSpPr>
            <a:spLocks noGrp="1"/>
          </p:cNvSpPr>
          <p:nvPr>
            <p:ph type="title"/>
          </p:nvPr>
        </p:nvSpPr>
        <p:spPr/>
        <p:txBody>
          <a:bodyPr/>
          <a:lstStyle/>
          <a:p>
            <a:r>
              <a:rPr lang="en-US" sz="3600" dirty="0"/>
              <a:t>1</a:t>
            </a:r>
            <a:r>
              <a:rPr lang="en-US" sz="3600" dirty="0">
                <a:solidFill>
                  <a:srgbClr val="1F4984"/>
                </a:solidFill>
              </a:rPr>
              <a:t>.1: Types of </a:t>
            </a:r>
            <a:r>
              <a:rPr lang="en-US" sz="3600" dirty="0"/>
              <a:t>Data </a:t>
            </a:r>
            <a:r>
              <a:rPr lang="en-US" sz="1000" dirty="0">
                <a:solidFill>
                  <a:srgbClr val="1F4984"/>
                </a:solidFill>
              </a:rPr>
              <a:t>6</a:t>
            </a:r>
            <a:endParaRPr lang="en-IN" sz="1000" dirty="0"/>
          </a:p>
        </p:txBody>
      </p:sp>
      <p:sp>
        <p:nvSpPr>
          <p:cNvPr id="8" name="Content Placeholder 7">
            <a:extLst>
              <a:ext uri="{FF2B5EF4-FFF2-40B4-BE49-F238E27FC236}">
                <a16:creationId xmlns:a16="http://schemas.microsoft.com/office/drawing/2014/main" id="{4657AB43-09A6-46DA-9299-327D91589B51}"/>
              </a:ext>
            </a:extLst>
          </p:cNvPr>
          <p:cNvSpPr>
            <a:spLocks noGrp="1"/>
          </p:cNvSpPr>
          <p:nvPr>
            <p:ph idx="1"/>
          </p:nvPr>
        </p:nvSpPr>
        <p:spPr>
          <a:xfrm>
            <a:off x="457200" y="1600202"/>
            <a:ext cx="8229600" cy="1600198"/>
          </a:xfrm>
        </p:spPr>
        <p:txBody>
          <a:bodyPr>
            <a:noAutofit/>
          </a:bodyPr>
          <a:lstStyle/>
          <a:p>
            <a:pPr marL="0" indent="0">
              <a:spcBef>
                <a:spcPts val="500"/>
              </a:spcBef>
              <a:buNone/>
            </a:pPr>
            <a:r>
              <a:rPr lang="en-US" sz="1800" dirty="0"/>
              <a:t>Structured data,</a:t>
            </a:r>
          </a:p>
          <a:p>
            <a:pPr marL="292608" indent="-292608">
              <a:spcBef>
                <a:spcPts val="500"/>
              </a:spcBef>
            </a:pPr>
            <a:r>
              <a:rPr lang="en-US" sz="1600" dirty="0"/>
              <a:t>Reside in a pre-defined, row-column format.</a:t>
            </a:r>
          </a:p>
          <a:p>
            <a:pPr marL="292608" indent="-292608">
              <a:spcBef>
                <a:spcPts val="500"/>
              </a:spcBef>
            </a:pPr>
            <a:r>
              <a:rPr lang="en-US" sz="1600" dirty="0"/>
              <a:t>Spreadsheet or database applications.</a:t>
            </a:r>
          </a:p>
          <a:p>
            <a:pPr marL="292608" indent="-292608">
              <a:spcBef>
                <a:spcPts val="500"/>
              </a:spcBef>
            </a:pPr>
            <a:r>
              <a:rPr lang="en-US" sz="1600" dirty="0"/>
              <a:t>Enter, store, query, and analyze.</a:t>
            </a:r>
          </a:p>
          <a:p>
            <a:pPr marL="292608" indent="-292608">
              <a:spcBef>
                <a:spcPts val="500"/>
              </a:spcBef>
            </a:pPr>
            <a:r>
              <a:rPr lang="en-US" sz="1600" dirty="0"/>
              <a:t>Numerical information that is objective and not open to interpretation.</a:t>
            </a:r>
          </a:p>
        </p:txBody>
      </p:sp>
      <p:pic>
        <p:nvPicPr>
          <p:cNvPr id="3" name="Picture 2" descr="A sample invoice from a retail transaction.">
            <a:extLst>
              <a:ext uri="{FF2B5EF4-FFF2-40B4-BE49-F238E27FC236}">
                <a16:creationId xmlns:a16="http://schemas.microsoft.com/office/drawing/2014/main" id="{7C19E6A3-3759-431B-B38D-977FB413CAF7}"/>
              </a:ext>
            </a:extLst>
          </p:cNvPr>
          <p:cNvPicPr>
            <a:picLocks noChangeAspect="1"/>
          </p:cNvPicPr>
          <p:nvPr/>
        </p:nvPicPr>
        <p:blipFill>
          <a:blip r:embed="rId2"/>
          <a:stretch>
            <a:fillRect/>
          </a:stretch>
        </p:blipFill>
        <p:spPr>
          <a:xfrm>
            <a:off x="2589813" y="3259159"/>
            <a:ext cx="3964372" cy="2401837"/>
          </a:xfrm>
          <a:prstGeom prst="rect">
            <a:avLst/>
          </a:prstGeom>
        </p:spPr>
      </p:pic>
      <p:sp>
        <p:nvSpPr>
          <p:cNvPr id="11" name="Content Placeholder 10">
            <a:extLst>
              <a:ext uri="{FF2B5EF4-FFF2-40B4-BE49-F238E27FC236}">
                <a16:creationId xmlns:a16="http://schemas.microsoft.com/office/drawing/2014/main" id="{850AEE07-03C5-46E5-A25A-926097A00E98}"/>
              </a:ext>
            </a:extLst>
          </p:cNvPr>
          <p:cNvSpPr>
            <a:spLocks noGrp="1"/>
          </p:cNvSpPr>
          <p:nvPr>
            <p:ph sz="quarter" idx="12"/>
          </p:nvPr>
        </p:nvSpPr>
        <p:spPr>
          <a:xfrm>
            <a:off x="1524000" y="5715000"/>
            <a:ext cx="5638800" cy="228600"/>
          </a:xfrm>
        </p:spPr>
        <p:txBody>
          <a:bodyPr/>
          <a:lstStyle/>
          <a:p>
            <a:r>
              <a:rPr lang="en-US" dirty="0">
                <a:hlinkClick r:id="rId3" action="ppaction://hlinksldjump"/>
              </a:rPr>
              <a:t>Access the text alternative for slide images.</a:t>
            </a:r>
            <a:endParaRPr lang="en-US" dirty="0"/>
          </a:p>
        </p:txBody>
      </p:sp>
    </p:spTree>
    <p:extLst>
      <p:ext uri="{BB962C8B-B14F-4D97-AF65-F5344CB8AC3E}">
        <p14:creationId xmlns:p14="http://schemas.microsoft.com/office/powerpoint/2010/main" val="1556023899"/>
      </p:ext>
    </p:extLst>
  </p:cSld>
  <p:clrMapOvr>
    <a:masterClrMapping/>
  </p:clrMapOvr>
</p:sld>
</file>

<file path=ppt/theme/theme1.xml><?xml version="1.0" encoding="utf-8"?>
<a:theme xmlns:a="http://schemas.openxmlformats.org/drawingml/2006/main" name="Master Design">
  <a:themeElements>
    <a:clrScheme name="Custom 2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aster Design">
  <a:themeElements>
    <a:clrScheme name="Custom 2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bwMode="auto">
        <a:noFill/>
        <a:ln>
          <a:noFill/>
        </a:ln>
        <a:effectLst/>
      </a:spPr>
      <a:bodyPr/>
      <a:lstStyle>
        <a:defPPr>
          <a:buClrTx/>
          <a:buSzPct val="100000"/>
          <a:buFont typeface="Arial" panose="020B0604020202020204" pitchFamily="34" charset="0"/>
          <a:buChar char="•"/>
          <a:defRPr dirty="0">
            <a:latin typeface="Helvetica" panose="020B0604020202020204" pitchFamily="34" charset="0"/>
            <a:cs typeface="Helvetica" panose="020B0604020202020204"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Master Design</Template>
  <TotalTime>20944</TotalTime>
  <Words>2135</Words>
  <Application>Microsoft Office PowerPoint</Application>
  <PresentationFormat>On-screen Show (4:3)</PresentationFormat>
  <Paragraphs>283</Paragraphs>
  <Slides>27</Slides>
  <Notes>1</Notes>
  <HiddenSlides>3</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Arial</vt:lpstr>
      <vt:lpstr>Book Antiqua</vt:lpstr>
      <vt:lpstr>Calibri</vt:lpstr>
      <vt:lpstr>Helvetica</vt:lpstr>
      <vt:lpstr>Times New Roman</vt:lpstr>
      <vt:lpstr>Wingdings</vt:lpstr>
      <vt:lpstr>Master Design</vt:lpstr>
      <vt:lpstr>1_Master Design</vt:lpstr>
      <vt:lpstr>1 Data and Data Preparation</vt:lpstr>
      <vt:lpstr>Chapter 1 Learning Objectives (L Os)</vt:lpstr>
      <vt:lpstr>Introductory Case: Retail Customer Data 1</vt:lpstr>
      <vt:lpstr>1.1: Types of Data 1</vt:lpstr>
      <vt:lpstr>1.1: Types of Data 2</vt:lpstr>
      <vt:lpstr>1.1: Types of Data 3</vt:lpstr>
      <vt:lpstr>1.1: Types of Data 4</vt:lpstr>
      <vt:lpstr>1.1: Types of Data 5</vt:lpstr>
      <vt:lpstr>1.1: Types of Data 6</vt:lpstr>
      <vt:lpstr>1.1: Types of Data 7</vt:lpstr>
      <vt:lpstr>1.1: Types of Data 8</vt:lpstr>
      <vt:lpstr>1.1: Types of Data 9</vt:lpstr>
      <vt:lpstr>1.1: Types of Data 10</vt:lpstr>
      <vt:lpstr>1.2: Variables and Scales of Measurement 1</vt:lpstr>
      <vt:lpstr>1.2: Variables and Scales of Measurement 2</vt:lpstr>
      <vt:lpstr>1.2: Variables and Scales of Measurement 3</vt:lpstr>
      <vt:lpstr>1.2: Variables and Scales of Measurement 4</vt:lpstr>
      <vt:lpstr>1.2: Variables and Scales of Measurement 5</vt:lpstr>
      <vt:lpstr>1.2: Variables and Scales of Measurement 6</vt:lpstr>
      <vt:lpstr>1.2: Variables and Scales of Measurement 7</vt:lpstr>
      <vt:lpstr>1.3: Data Preparation 1</vt:lpstr>
      <vt:lpstr>1.3: Data Preparation 2</vt:lpstr>
      <vt:lpstr>1.3: Data Preparation 3</vt:lpstr>
      <vt:lpstr>End of Main Content</vt:lpstr>
      <vt:lpstr>Accessibility Content: Text Alternatives for Images</vt:lpstr>
      <vt:lpstr>1.1: Types of Data 5 – Text Alternative</vt:lpstr>
      <vt:lpstr>1.1: Types of Data 6 – Text Alternative</vt:lpstr>
    </vt:vector>
  </TitlesOfParts>
  <Company>McGraw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Numerical Descriptive Measures</dc:title>
  <dc:creator/>
  <cp:lastModifiedBy>Nithiyanadhan Rajagopal</cp:lastModifiedBy>
  <cp:revision>861</cp:revision>
  <dcterms:created xsi:type="dcterms:W3CDTF">2011-08-11T13:30:00Z</dcterms:created>
  <dcterms:modified xsi:type="dcterms:W3CDTF">2021-07-12T08:28:49Z</dcterms:modified>
</cp:coreProperties>
</file>