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2" r:id="rId1"/>
    <p:sldMasterId id="2147483764" r:id="rId2"/>
  </p:sldMasterIdLst>
  <p:notesMasterIdLst>
    <p:notesMasterId r:id="rId62"/>
  </p:notesMasterIdLst>
  <p:sldIdLst>
    <p:sldId id="401" r:id="rId3"/>
    <p:sldId id="257" r:id="rId4"/>
    <p:sldId id="494" r:id="rId5"/>
    <p:sldId id="545" r:id="rId6"/>
    <p:sldId id="547" r:id="rId7"/>
    <p:sldId id="548" r:id="rId8"/>
    <p:sldId id="549" r:id="rId9"/>
    <p:sldId id="550" r:id="rId10"/>
    <p:sldId id="551" r:id="rId11"/>
    <p:sldId id="553" r:id="rId12"/>
    <p:sldId id="554" r:id="rId13"/>
    <p:sldId id="555" r:id="rId14"/>
    <p:sldId id="556" r:id="rId15"/>
    <p:sldId id="557" r:id="rId16"/>
    <p:sldId id="558" r:id="rId17"/>
    <p:sldId id="559" r:id="rId18"/>
    <p:sldId id="560" r:id="rId19"/>
    <p:sldId id="561" r:id="rId20"/>
    <p:sldId id="562" r:id="rId21"/>
    <p:sldId id="563" r:id="rId22"/>
    <p:sldId id="564" r:id="rId23"/>
    <p:sldId id="565" r:id="rId24"/>
    <p:sldId id="600" r:id="rId25"/>
    <p:sldId id="567" r:id="rId26"/>
    <p:sldId id="568" r:id="rId27"/>
    <p:sldId id="571" r:id="rId28"/>
    <p:sldId id="570" r:id="rId29"/>
    <p:sldId id="572" r:id="rId30"/>
    <p:sldId id="573" r:id="rId31"/>
    <p:sldId id="574" r:id="rId32"/>
    <p:sldId id="575" r:id="rId33"/>
    <p:sldId id="576" r:id="rId34"/>
    <p:sldId id="577" r:id="rId35"/>
    <p:sldId id="578" r:id="rId36"/>
    <p:sldId id="579" r:id="rId37"/>
    <p:sldId id="580" r:id="rId38"/>
    <p:sldId id="581" r:id="rId39"/>
    <p:sldId id="582" r:id="rId40"/>
    <p:sldId id="583" r:id="rId41"/>
    <p:sldId id="584" r:id="rId42"/>
    <p:sldId id="585" r:id="rId43"/>
    <p:sldId id="586" r:id="rId44"/>
    <p:sldId id="587" r:id="rId45"/>
    <p:sldId id="588" r:id="rId46"/>
    <p:sldId id="589" r:id="rId47"/>
    <p:sldId id="590" r:id="rId48"/>
    <p:sldId id="591" r:id="rId49"/>
    <p:sldId id="592" r:id="rId50"/>
    <p:sldId id="593" r:id="rId51"/>
    <p:sldId id="594" r:id="rId52"/>
    <p:sldId id="595" r:id="rId53"/>
    <p:sldId id="596" r:id="rId54"/>
    <p:sldId id="597" r:id="rId55"/>
    <p:sldId id="598" r:id="rId56"/>
    <p:sldId id="599" r:id="rId57"/>
    <p:sldId id="402" r:id="rId58"/>
    <p:sldId id="513" r:id="rId59"/>
    <p:sldId id="601" r:id="rId60"/>
    <p:sldId id="602"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D3F44C91-3BA7-4281-8574-3F307E499921}">
          <p14:sldIdLst>
            <p14:sldId id="401"/>
            <p14:sldId id="257"/>
            <p14:sldId id="494"/>
            <p14:sldId id="545"/>
            <p14:sldId id="547"/>
            <p14:sldId id="548"/>
            <p14:sldId id="549"/>
            <p14:sldId id="550"/>
            <p14:sldId id="551"/>
            <p14:sldId id="553"/>
            <p14:sldId id="554"/>
            <p14:sldId id="555"/>
            <p14:sldId id="556"/>
            <p14:sldId id="557"/>
            <p14:sldId id="558"/>
            <p14:sldId id="559"/>
            <p14:sldId id="560"/>
            <p14:sldId id="561"/>
            <p14:sldId id="562"/>
            <p14:sldId id="563"/>
            <p14:sldId id="564"/>
            <p14:sldId id="565"/>
            <p14:sldId id="600"/>
            <p14:sldId id="567"/>
            <p14:sldId id="568"/>
            <p14:sldId id="571"/>
            <p14:sldId id="570"/>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591"/>
            <p14:sldId id="592"/>
            <p14:sldId id="593"/>
            <p14:sldId id="594"/>
            <p14:sldId id="595"/>
            <p14:sldId id="596"/>
            <p14:sldId id="597"/>
            <p14:sldId id="598"/>
            <p14:sldId id="599"/>
            <p14:sldId id="402"/>
          </p14:sldIdLst>
        </p14:section>
        <p14:section name="Appendix: Image Descriptions for Unsighted Students" id="{18C3DBE0-DF1C-434E-AFD7-31C5F583D067}">
          <p14:sldIdLst>
            <p14:sldId id="513"/>
            <p14:sldId id="601"/>
            <p14:sldId id="60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z Moliski" initials="" lastIdx="25" clrIdx="0"/>
  <p:cmAuthor id="1" name="Samuel Joseph Frame" initials="SJF" lastIdx="11" clrIdx="1"/>
  <p:cmAuthor id="2" name="Microsoft Office User" initials="MOU" lastIdx="3" clrIdx="2"/>
  <p:cmAuthor id="3" name="Agate Development" initials="AD"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84"/>
    <a:srgbClr val="002495"/>
    <a:srgbClr val="009C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89" autoAdjust="0"/>
    <p:restoredTop sz="93852" autoAdjust="0"/>
  </p:normalViewPr>
  <p:slideViewPr>
    <p:cSldViewPr>
      <p:cViewPr varScale="1">
        <p:scale>
          <a:sx n="104" d="100"/>
          <a:sy n="104" d="100"/>
        </p:scale>
        <p:origin x="1272" y="114"/>
      </p:cViewPr>
      <p:guideLst>
        <p:guide orient="horz" pos="2160"/>
        <p:guide pos="2880"/>
      </p:guideLst>
    </p:cSldViewPr>
  </p:slideViewPr>
  <p:outlineViewPr>
    <p:cViewPr>
      <p:scale>
        <a:sx n="33" d="100"/>
        <a:sy n="33" d="100"/>
      </p:scale>
      <p:origin x="0" y="-12442"/>
    </p:cViewPr>
  </p:outlineViewPr>
  <p:notesTextViewPr>
    <p:cViewPr>
      <p:scale>
        <a:sx n="125" d="100"/>
        <a:sy n="125" d="100"/>
      </p:scale>
      <p:origin x="0" y="0"/>
    </p:cViewPr>
  </p:notesTextViewPr>
  <p:sorterViewPr>
    <p:cViewPr>
      <p:scale>
        <a:sx n="100" d="100"/>
        <a:sy n="100" d="100"/>
      </p:scale>
      <p:origin x="0" y="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5" Type="http://schemas.openxmlformats.org/officeDocument/2006/relationships/image" Target="../media/image82.wmf"/><Relationship Id="rId4" Type="http://schemas.openxmlformats.org/officeDocument/2006/relationships/image" Target="../media/image81.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image" Target="../media/image111.wmf"/><Relationship Id="rId3" Type="http://schemas.openxmlformats.org/officeDocument/2006/relationships/image" Target="../media/image101.wmf"/><Relationship Id="rId7" Type="http://schemas.openxmlformats.org/officeDocument/2006/relationships/image" Target="../media/image105.wmf"/><Relationship Id="rId12" Type="http://schemas.openxmlformats.org/officeDocument/2006/relationships/image" Target="../media/image110.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11" Type="http://schemas.openxmlformats.org/officeDocument/2006/relationships/image" Target="../media/image109.wmf"/><Relationship Id="rId5" Type="http://schemas.openxmlformats.org/officeDocument/2006/relationships/image" Target="../media/image103.wmf"/><Relationship Id="rId15" Type="http://schemas.openxmlformats.org/officeDocument/2006/relationships/image" Target="../media/image113.wmf"/><Relationship Id="rId10" Type="http://schemas.openxmlformats.org/officeDocument/2006/relationships/image" Target="../media/image108.wmf"/><Relationship Id="rId4" Type="http://schemas.openxmlformats.org/officeDocument/2006/relationships/image" Target="../media/image102.wmf"/><Relationship Id="rId9" Type="http://schemas.openxmlformats.org/officeDocument/2006/relationships/image" Target="../media/image107.wmf"/><Relationship Id="rId14" Type="http://schemas.openxmlformats.org/officeDocument/2006/relationships/image" Target="../media/image1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image" Target="../media/image129.wmf"/><Relationship Id="rId18" Type="http://schemas.openxmlformats.org/officeDocument/2006/relationships/image" Target="../media/image134.wmf"/><Relationship Id="rId3" Type="http://schemas.openxmlformats.org/officeDocument/2006/relationships/image" Target="../media/image119.wmf"/><Relationship Id="rId21" Type="http://schemas.openxmlformats.org/officeDocument/2006/relationships/image" Target="../media/image137.wmf"/><Relationship Id="rId7" Type="http://schemas.openxmlformats.org/officeDocument/2006/relationships/image" Target="../media/image123.wmf"/><Relationship Id="rId12" Type="http://schemas.openxmlformats.org/officeDocument/2006/relationships/image" Target="../media/image128.wmf"/><Relationship Id="rId17" Type="http://schemas.openxmlformats.org/officeDocument/2006/relationships/image" Target="../media/image133.wmf"/><Relationship Id="rId2" Type="http://schemas.openxmlformats.org/officeDocument/2006/relationships/image" Target="../media/image118.wmf"/><Relationship Id="rId16" Type="http://schemas.openxmlformats.org/officeDocument/2006/relationships/image" Target="../media/image132.wmf"/><Relationship Id="rId20" Type="http://schemas.openxmlformats.org/officeDocument/2006/relationships/image" Target="../media/image136.wmf"/><Relationship Id="rId1" Type="http://schemas.openxmlformats.org/officeDocument/2006/relationships/image" Target="../media/image117.wmf"/><Relationship Id="rId6" Type="http://schemas.openxmlformats.org/officeDocument/2006/relationships/image" Target="../media/image122.wmf"/><Relationship Id="rId11" Type="http://schemas.openxmlformats.org/officeDocument/2006/relationships/image" Target="../media/image127.wmf"/><Relationship Id="rId5" Type="http://schemas.openxmlformats.org/officeDocument/2006/relationships/image" Target="../media/image121.wmf"/><Relationship Id="rId15" Type="http://schemas.openxmlformats.org/officeDocument/2006/relationships/image" Target="../media/image131.wmf"/><Relationship Id="rId10" Type="http://schemas.openxmlformats.org/officeDocument/2006/relationships/image" Target="../media/image126.wmf"/><Relationship Id="rId19" Type="http://schemas.openxmlformats.org/officeDocument/2006/relationships/image" Target="../media/image135.wmf"/><Relationship Id="rId4" Type="http://schemas.openxmlformats.org/officeDocument/2006/relationships/image" Target="../media/image120.wmf"/><Relationship Id="rId9" Type="http://schemas.openxmlformats.org/officeDocument/2006/relationships/image" Target="../media/image125.wmf"/><Relationship Id="rId14" Type="http://schemas.openxmlformats.org/officeDocument/2006/relationships/image" Target="../media/image130.wmf"/><Relationship Id="rId22" Type="http://schemas.openxmlformats.org/officeDocument/2006/relationships/image" Target="../media/image138.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4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C75103D-9994-411B-83F1-CA97D5FFCEE2}" type="datetimeFigureOut">
              <a:rPr lang="en-US"/>
              <a:pPr>
                <a:defRPr/>
              </a:pPr>
              <a:t>7/12/2021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7CE43C7-7701-4DA9-9326-FB9088196BE4}" type="slidenum">
              <a:rPr lang="en-US"/>
              <a:pPr>
                <a:defRPr/>
              </a:pPr>
              <a:t>‹#›</a:t>
            </a:fld>
            <a:endParaRPr lang="en-US" dirty="0"/>
          </a:p>
        </p:txBody>
      </p:sp>
    </p:spTree>
    <p:extLst>
      <p:ext uri="{BB962C8B-B14F-4D97-AF65-F5344CB8AC3E}">
        <p14:creationId xmlns:p14="http://schemas.microsoft.com/office/powerpoint/2010/main" val="15434301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808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A72AECE-B744-40D0-91C9-443F42ED171A}" type="slidenum">
              <a:rPr lang="en-US" smtClean="0"/>
              <a:pPr/>
              <a:t>2</a:t>
            </a:fld>
            <a:endParaRPr lang="en-US" dirty="0"/>
          </a:p>
        </p:txBody>
      </p:sp>
    </p:spTree>
    <p:extLst>
      <p:ext uri="{BB962C8B-B14F-4D97-AF65-F5344CB8AC3E}">
        <p14:creationId xmlns:p14="http://schemas.microsoft.com/office/powerpoint/2010/main" val="21928938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en-US" dirty="0"/>
          </a:p>
        </p:txBody>
      </p:sp>
      <p:sp>
        <p:nvSpPr>
          <p:cNvPr id="7" name="Title 1"/>
          <p:cNvSpPr txBox="1">
            <a:spLocks/>
          </p:cNvSpPr>
          <p:nvPr/>
        </p:nvSpPr>
        <p:spPr>
          <a:xfrm>
            <a:off x="2819400" y="457200"/>
            <a:ext cx="6248400" cy="251460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15000" dirty="0">
                <a:solidFill>
                  <a:srgbClr val="009C9E"/>
                </a:solidFill>
                <a:latin typeface="Book Antiqua" panose="02040602050305030304" pitchFamily="18" charset="0"/>
              </a:rPr>
              <a:t>5</a:t>
            </a:r>
            <a:r>
              <a:rPr lang="en-US" sz="14500" dirty="0">
                <a:latin typeface="Book Antiqua" panose="02040602050305030304" pitchFamily="18" charset="0"/>
              </a:rPr>
              <a:t/>
            </a:r>
            <a:br>
              <a:rPr lang="en-US" sz="14500" dirty="0">
                <a:latin typeface="Book Antiqua" panose="02040602050305030304" pitchFamily="18" charset="0"/>
              </a:rPr>
            </a:br>
            <a:r>
              <a:rPr lang="en-US" sz="8300" dirty="0">
                <a:latin typeface="Book Antiqua" panose="02040602050305030304" pitchFamily="18" charset="0"/>
              </a:rPr>
              <a:t>Discrete Probability Distributions</a:t>
            </a:r>
          </a:p>
        </p:txBody>
      </p:sp>
      <p:sp>
        <p:nvSpPr>
          <p:cNvPr id="8" name="Subtitle 2"/>
          <p:cNvSpPr txBox="1">
            <a:spLocks/>
          </p:cNvSpPr>
          <p:nvPr/>
        </p:nvSpPr>
        <p:spPr>
          <a:xfrm>
            <a:off x="3124200" y="3886200"/>
            <a:ext cx="60198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pPr>
            <a:r>
              <a:rPr lang="en-US" sz="2800" dirty="0">
                <a:solidFill>
                  <a:srgbClr val="1F4984"/>
                </a:solidFill>
                <a:latin typeface="Helvetica" pitchFamily="34" charset="0"/>
              </a:rPr>
              <a:t>Business Statistics: </a:t>
            </a:r>
          </a:p>
          <a:p>
            <a:pPr marL="0" indent="0" algn="ctr">
              <a:spcBef>
                <a:spcPts val="0"/>
              </a:spcBef>
              <a:buNone/>
            </a:pPr>
            <a:r>
              <a:rPr lang="en-US" sz="2800" dirty="0">
                <a:solidFill>
                  <a:srgbClr val="1F4984"/>
                </a:solidFill>
                <a:latin typeface="Helvetica" pitchFamily="34" charset="0"/>
              </a:rPr>
              <a:t>Communicating with Numbers, 2e</a:t>
            </a:r>
          </a:p>
          <a:p>
            <a:pPr marL="0" indent="0" algn="ctr">
              <a:spcBef>
                <a:spcPts val="0"/>
              </a:spcBef>
              <a:buNone/>
            </a:pPr>
            <a:endParaRPr lang="en-US" sz="2800" dirty="0">
              <a:latin typeface="Helvetica" pitchFamily="34" charset="0"/>
            </a:endParaRPr>
          </a:p>
          <a:p>
            <a:pPr marL="0" indent="0" algn="ctr">
              <a:spcBef>
                <a:spcPts val="0"/>
              </a:spcBef>
              <a:buNone/>
            </a:pPr>
            <a:r>
              <a:rPr lang="en-US" sz="2200" dirty="0">
                <a:latin typeface="Helvetica" pitchFamily="34" charset="0"/>
              </a:rPr>
              <a:t>By Sanjiv Jaggia and Alison Kelly</a:t>
            </a:r>
          </a:p>
        </p:txBody>
      </p:sp>
      <p:sp>
        <p:nvSpPr>
          <p:cNvPr id="9" name="Rectangle 8"/>
          <p:cNvSpPr/>
          <p:nvPr/>
        </p:nvSpPr>
        <p:spPr>
          <a:xfrm>
            <a:off x="-2310" y="0"/>
            <a:ext cx="2745509" cy="6858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rgbClr val="E9F7FE"/>
              </a:solidFill>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3375" y="-5057775"/>
            <a:ext cx="4048606" cy="2743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 y="914400"/>
            <a:ext cx="2699071" cy="1828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1" name="Straight Connector 10"/>
          <p:cNvCxnSpPr/>
          <p:nvPr/>
        </p:nvCxnSpPr>
        <p:spPr>
          <a:xfrm>
            <a:off x="4114800" y="3429000"/>
            <a:ext cx="3657600" cy="0"/>
          </a:xfrm>
          <a:prstGeom prst="line">
            <a:avLst/>
          </a:prstGeom>
          <a:ln>
            <a:solidFill>
              <a:srgbClr val="009C9E"/>
            </a:solidFill>
          </a:ln>
        </p:spPr>
        <p:style>
          <a:lnRef idx="1">
            <a:schemeClr val="accent1"/>
          </a:lnRef>
          <a:fillRef idx="0">
            <a:schemeClr val="accent1"/>
          </a:fillRef>
          <a:effectRef idx="0">
            <a:schemeClr val="accent1"/>
          </a:effectRef>
          <a:fontRef idx="minor">
            <a:schemeClr val="tx1"/>
          </a:fontRef>
        </p:style>
      </p:cxnSp>
      <p:sp>
        <p:nvSpPr>
          <p:cNvPr id="10" name="Text Box 5"/>
          <p:cNvSpPr txBox="1">
            <a:spLocks noChangeArrowheads="1"/>
          </p:cNvSpPr>
          <p:nvPr/>
        </p:nvSpPr>
        <p:spPr bwMode="auto">
          <a:xfrm>
            <a:off x="76200" y="6594475"/>
            <a:ext cx="1752600" cy="244475"/>
          </a:xfrm>
          <a:prstGeom prst="rect">
            <a:avLst/>
          </a:prstGeom>
          <a:noFill/>
          <a:ln w="9525">
            <a:noFill/>
            <a:miter lim="800000"/>
            <a:headEnd/>
            <a:tailEnd/>
          </a:ln>
        </p:spPr>
        <p:txBody>
          <a:bodyPr>
            <a:spAutoFit/>
          </a:bodyPr>
          <a:lstStyle/>
          <a:p>
            <a:r>
              <a:rPr lang="en-US" sz="1000" b="1" i="1" dirty="0">
                <a:latin typeface="Book Antiqua" panose="02040602050305030304" pitchFamily="18" charset="0"/>
                <a:ea typeface="ＭＳ Ｐゴシック"/>
                <a:cs typeface="ＭＳ Ｐゴシック"/>
              </a:rPr>
              <a:t>McGraw-Hill/Irwin</a:t>
            </a:r>
          </a:p>
        </p:txBody>
      </p:sp>
    </p:spTree>
    <p:extLst>
      <p:ext uri="{BB962C8B-B14F-4D97-AF65-F5344CB8AC3E}">
        <p14:creationId xmlns:p14="http://schemas.microsoft.com/office/powerpoint/2010/main" val="401570290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Helvetica"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Helvetic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029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atin typeface="Helvetica" pitchFamily="34" charset="0"/>
              </a:defRPr>
            </a:lvl1pPr>
            <a:lvl2pPr>
              <a:defRPr sz="2400">
                <a:latin typeface="Helvetica" pitchFamily="34" charset="0"/>
              </a:defRPr>
            </a:lvl2pPr>
            <a:lvl3pPr>
              <a:defRPr sz="2000">
                <a:latin typeface="Helvetica" pitchFamily="34" charset="0"/>
              </a:defRPr>
            </a:lvl3pPr>
            <a:lvl4pPr>
              <a:defRPr sz="1800">
                <a:latin typeface="Helvetica" pitchFamily="34" charset="0"/>
              </a:defRPr>
            </a:lvl4pPr>
            <a:lvl5pPr>
              <a:defRPr sz="18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atin typeface="Helvetica" pitchFamily="34" charset="0"/>
              </a:defRPr>
            </a:lvl1pPr>
            <a:lvl2pPr>
              <a:defRPr sz="2400">
                <a:latin typeface="Helvetica" pitchFamily="34" charset="0"/>
              </a:defRPr>
            </a:lvl2pPr>
            <a:lvl3pPr>
              <a:defRPr sz="2000">
                <a:latin typeface="Helvetica" pitchFamily="34" charset="0"/>
              </a:defRPr>
            </a:lvl3pPr>
            <a:lvl4pPr>
              <a:defRPr sz="1800">
                <a:latin typeface="Helvetica" pitchFamily="34" charset="0"/>
              </a:defRPr>
            </a:lvl4pPr>
            <a:lvl5pPr>
              <a:defRPr sz="18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2685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Helvetica" pitchFamily="34" charset="0"/>
              </a:defRPr>
            </a:lvl1pPr>
            <a:lvl2pPr>
              <a:defRPr sz="2000">
                <a:latin typeface="Helvetica" pitchFamily="34" charset="0"/>
              </a:defRPr>
            </a:lvl2pPr>
            <a:lvl3pPr>
              <a:defRPr sz="1800">
                <a:latin typeface="Helvetica" pitchFamily="34" charset="0"/>
              </a:defRPr>
            </a:lvl3pPr>
            <a:lvl4pPr>
              <a:defRPr sz="1600">
                <a:latin typeface="Helvetica" pitchFamily="34" charset="0"/>
              </a:defRPr>
            </a:lvl4pPr>
            <a:lvl5pPr>
              <a:defRPr sz="1600">
                <a:latin typeface="Helvetica"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Helvetica" pitchFamily="34" charset="0"/>
              </a:defRPr>
            </a:lvl1pPr>
            <a:lvl2pPr>
              <a:defRPr sz="2000">
                <a:latin typeface="Helvetica" pitchFamily="34" charset="0"/>
              </a:defRPr>
            </a:lvl2pPr>
            <a:lvl3pPr>
              <a:defRPr sz="1800">
                <a:latin typeface="Helvetica" pitchFamily="34" charset="0"/>
              </a:defRPr>
            </a:lvl3pPr>
            <a:lvl4pPr>
              <a:defRPr sz="1600">
                <a:latin typeface="Helvetica" pitchFamily="34" charset="0"/>
              </a:defRPr>
            </a:lvl4pPr>
            <a:lvl5pPr>
              <a:defRPr sz="1600">
                <a:latin typeface="Helvetica"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7314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076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76570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Helvetica"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6326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Helvetica" pitchFamily="34" charset="0"/>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Helvetic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79994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5892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Helvetica"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71143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62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a:t>Click to edit Master subtitle style</a:t>
            </a:r>
          </a:p>
        </p:txBody>
      </p:sp>
      <p:sp>
        <p:nvSpPr>
          <p:cNvPr id="7" name="Rectangle 5"/>
          <p:cNvSpPr>
            <a:spLocks noGrp="1" noChangeArrowheads="1"/>
          </p:cNvSpPr>
          <p:nvPr>
            <p:ph type="ftr" sz="quarter" idx="11"/>
          </p:nvPr>
        </p:nvSpPr>
        <p:spPr>
          <a:xfrm>
            <a:off x="3124200" y="6243638"/>
            <a:ext cx="2895600" cy="457200"/>
          </a:xfrm>
        </p:spPr>
        <p:txBody>
          <a:bodyPr/>
          <a:lstStyle>
            <a:lvl1pPr>
              <a:defRPr dirty="0" smtClean="0"/>
            </a:lvl1pPr>
          </a:lstStyle>
          <a:p>
            <a:pPr>
              <a:defRPr/>
            </a:pPr>
            <a:r>
              <a:rPr lang="en-US" altLang="en-US" dirty="0"/>
              <a:t>Statistics and Data</a:t>
            </a:r>
          </a:p>
        </p:txBody>
      </p:sp>
      <p:sp>
        <p:nvSpPr>
          <p:cNvPr id="8" name="Rectangle 6"/>
          <p:cNvSpPr>
            <a:spLocks noGrp="1" noChangeArrowheads="1"/>
          </p:cNvSpPr>
          <p:nvPr>
            <p:ph type="sldNum" sz="quarter" idx="12"/>
          </p:nvPr>
        </p:nvSpPr>
        <p:spPr/>
        <p:txBody>
          <a:bodyPr/>
          <a:lstStyle>
            <a:lvl1pPr>
              <a:defRPr/>
            </a:lvl1pPr>
          </a:lstStyle>
          <a:p>
            <a:pPr>
              <a:defRPr/>
            </a:pPr>
            <a:fld id="{98DB065A-80F1-475D-BFEE-7F93B08AF24B}" type="slidenum">
              <a:rPr lang="en-US" altLang="en-US"/>
              <a:pPr>
                <a:defRPr/>
              </a:pPr>
              <a:t>‹#›</a:t>
            </a:fld>
            <a:endParaRPr lang="en-US" altLang="en-US" dirty="0"/>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4-</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11" name="Rectangle 10">
            <a:extLst>
              <a:ext uri="{FF2B5EF4-FFF2-40B4-BE49-F238E27FC236}">
                <a16:creationId xmlns:a16="http://schemas.microsoft.com/office/drawing/2014/main" id="{969C0A71-2F34-4BC1-B8D1-CE00F5724D37}"/>
              </a:ext>
            </a:extLst>
          </p:cNvPr>
          <p:cNvSpPr/>
          <p:nvPr userDrawn="1"/>
        </p:nvSpPr>
        <p:spPr>
          <a:xfrm>
            <a:off x="-2310" y="0"/>
            <a:ext cx="2745509"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rgbClr val="E9F7FE"/>
              </a:solidFill>
            </a:endParaRPr>
          </a:p>
        </p:txBody>
      </p:sp>
      <p:cxnSp>
        <p:nvCxnSpPr>
          <p:cNvPr id="12" name="Straight Connector 11">
            <a:extLst>
              <a:ext uri="{FF2B5EF4-FFF2-40B4-BE49-F238E27FC236}">
                <a16:creationId xmlns:a16="http://schemas.microsoft.com/office/drawing/2014/main" id="{DA339CF8-486B-486F-A867-E3D3C2E67F77}"/>
              </a:ext>
            </a:extLst>
          </p:cNvPr>
          <p:cNvCxnSpPr/>
          <p:nvPr userDrawn="1"/>
        </p:nvCxnSpPr>
        <p:spPr>
          <a:xfrm>
            <a:off x="4114800" y="3429000"/>
            <a:ext cx="3657600" cy="0"/>
          </a:xfrm>
          <a:prstGeom prst="line">
            <a:avLst/>
          </a:prstGeom>
          <a:ln>
            <a:solidFill>
              <a:srgbClr val="009C9E"/>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5A0988F-6E75-4F71-9160-2D2D916F9309}"/>
              </a:ext>
            </a:extLst>
          </p:cNvPr>
          <p:cNvPicPr>
            <a:picLocks noChangeAspect="1"/>
          </p:cNvPicPr>
          <p:nvPr userDrawn="1"/>
        </p:nvPicPr>
        <p:blipFill>
          <a:blip r:embed="rId2"/>
          <a:stretch>
            <a:fillRect/>
          </a:stretch>
        </p:blipFill>
        <p:spPr>
          <a:xfrm>
            <a:off x="-1" y="963706"/>
            <a:ext cx="2743199" cy="484094"/>
          </a:xfrm>
          <a:prstGeom prst="rect">
            <a:avLst/>
          </a:prstGeom>
        </p:spPr>
      </p:pic>
      <p:sp>
        <p:nvSpPr>
          <p:cNvPr id="3" name="Content Placeholder 2">
            <a:extLst>
              <a:ext uri="{FF2B5EF4-FFF2-40B4-BE49-F238E27FC236}">
                <a16:creationId xmlns:a16="http://schemas.microsoft.com/office/drawing/2014/main" id="{72222517-BE01-4008-9007-D44B83F312D0}"/>
              </a:ext>
            </a:extLst>
          </p:cNvPr>
          <p:cNvSpPr>
            <a:spLocks noGrp="1"/>
          </p:cNvSpPr>
          <p:nvPr>
            <p:ph sz="quarter" idx="13"/>
          </p:nvPr>
        </p:nvSpPr>
        <p:spPr>
          <a:xfrm>
            <a:off x="2971800" y="5894388"/>
            <a:ext cx="5715000" cy="201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2E46B0BF-4D04-414F-97F3-95C0C75EF2C8}"/>
              </a:ext>
            </a:extLst>
          </p:cNvPr>
          <p:cNvSpPr>
            <a:spLocks noGrp="1"/>
          </p:cNvSpPr>
          <p:nvPr>
            <p:ph sz="quarter" idx="14"/>
          </p:nvPr>
        </p:nvSpPr>
        <p:spPr>
          <a:xfrm>
            <a:off x="3048000" y="6356350"/>
            <a:ext cx="5257800" cy="34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5013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3886200"/>
          </a:xfrm>
        </p:spPr>
        <p:txBody>
          <a:bodyPr/>
          <a:lstStyle>
            <a:lvl1pPr marL="292608" indent="-292608">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4-</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6"/>
          <p:cNvSpPr>
            <a:spLocks noGrp="1"/>
          </p:cNvSpPr>
          <p:nvPr>
            <p:ph sz="quarter" idx="10" hasCustomPrompt="1"/>
          </p:nvPr>
        </p:nvSpPr>
        <p:spPr>
          <a:xfrm>
            <a:off x="457200" y="5652247"/>
            <a:ext cx="8229600" cy="304800"/>
          </a:xfrm>
        </p:spPr>
        <p:txBody>
          <a:bodyPr>
            <a:normAutofit/>
          </a:bodyPr>
          <a:lstStyle>
            <a:lvl1pPr marL="0" indent="0" algn="ctr">
              <a:buNone/>
              <a:defRPr sz="1200">
                <a:latin typeface="+mn-lt"/>
              </a:defRPr>
            </a:lvl1pPr>
          </a:lstStyle>
          <a:p>
            <a:pPr lvl="0"/>
            <a:r>
              <a:rPr lang="en-US" dirty="0"/>
              <a:t>Access the text alternative for slide images.</a:t>
            </a:r>
          </a:p>
        </p:txBody>
      </p:sp>
    </p:spTree>
    <p:extLst>
      <p:ext uri="{BB962C8B-B14F-4D97-AF65-F5344CB8AC3E}">
        <p14:creationId xmlns:p14="http://schemas.microsoft.com/office/powerpoint/2010/main" val="26579155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4-</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3" name="Content Placeholder 2">
            <a:extLst>
              <a:ext uri="{FF2B5EF4-FFF2-40B4-BE49-F238E27FC236}">
                <a16:creationId xmlns:a16="http://schemas.microsoft.com/office/drawing/2014/main" id="{9871CF0B-3967-4E8C-AE79-0DDBE66FA69F}"/>
              </a:ext>
            </a:extLst>
          </p:cNvPr>
          <p:cNvSpPr>
            <a:spLocks noGrp="1"/>
          </p:cNvSpPr>
          <p:nvPr>
            <p:ph sz="quarter" idx="10"/>
          </p:nvPr>
        </p:nvSpPr>
        <p:spPr>
          <a:xfrm>
            <a:off x="914400" y="4572000"/>
            <a:ext cx="7623175" cy="106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857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en-US" dirty="0"/>
          </a:p>
        </p:txBody>
      </p:sp>
      <p:sp>
        <p:nvSpPr>
          <p:cNvPr id="7" name="Title 1"/>
          <p:cNvSpPr txBox="1">
            <a:spLocks/>
          </p:cNvSpPr>
          <p:nvPr/>
        </p:nvSpPr>
        <p:spPr>
          <a:xfrm>
            <a:off x="2819400" y="457200"/>
            <a:ext cx="6248400" cy="251460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15000" dirty="0">
                <a:solidFill>
                  <a:srgbClr val="009C9E"/>
                </a:solidFill>
                <a:latin typeface="Book Antiqua" panose="02040602050305030304" pitchFamily="18" charset="0"/>
              </a:rPr>
              <a:t>5</a:t>
            </a:r>
            <a:r>
              <a:rPr lang="en-US" sz="14500" dirty="0">
                <a:latin typeface="Book Antiqua" panose="02040602050305030304" pitchFamily="18" charset="0"/>
              </a:rPr>
              <a:t/>
            </a:r>
            <a:br>
              <a:rPr lang="en-US" sz="14500" dirty="0">
                <a:latin typeface="Book Antiqua" panose="02040602050305030304" pitchFamily="18" charset="0"/>
              </a:rPr>
            </a:br>
            <a:r>
              <a:rPr lang="en-US" sz="8300" dirty="0">
                <a:latin typeface="Book Antiqua" panose="02040602050305030304" pitchFamily="18" charset="0"/>
              </a:rPr>
              <a:t>Discrete Probability Distributions</a:t>
            </a:r>
          </a:p>
        </p:txBody>
      </p:sp>
      <p:sp>
        <p:nvSpPr>
          <p:cNvPr id="8" name="Subtitle 2"/>
          <p:cNvSpPr txBox="1">
            <a:spLocks/>
          </p:cNvSpPr>
          <p:nvPr/>
        </p:nvSpPr>
        <p:spPr>
          <a:xfrm>
            <a:off x="3124200" y="3886200"/>
            <a:ext cx="60198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pPr>
            <a:r>
              <a:rPr lang="en-US" sz="2800" dirty="0">
                <a:solidFill>
                  <a:srgbClr val="1F4984"/>
                </a:solidFill>
                <a:latin typeface="Helvetica" pitchFamily="34" charset="0"/>
              </a:rPr>
              <a:t>Business Statistics: </a:t>
            </a:r>
          </a:p>
          <a:p>
            <a:pPr marL="0" indent="0" algn="ctr">
              <a:spcBef>
                <a:spcPts val="0"/>
              </a:spcBef>
              <a:buNone/>
            </a:pPr>
            <a:r>
              <a:rPr lang="en-US" sz="2800" dirty="0">
                <a:solidFill>
                  <a:srgbClr val="1F4984"/>
                </a:solidFill>
                <a:latin typeface="Helvetica" pitchFamily="34" charset="0"/>
              </a:rPr>
              <a:t>Communicating with Numbers, 2e</a:t>
            </a:r>
          </a:p>
          <a:p>
            <a:pPr marL="0" indent="0" algn="ctr">
              <a:spcBef>
                <a:spcPts val="0"/>
              </a:spcBef>
              <a:buNone/>
            </a:pPr>
            <a:endParaRPr lang="en-US" sz="2800" dirty="0">
              <a:latin typeface="Helvetica" pitchFamily="34" charset="0"/>
            </a:endParaRPr>
          </a:p>
          <a:p>
            <a:pPr marL="0" indent="0" algn="ctr">
              <a:spcBef>
                <a:spcPts val="0"/>
              </a:spcBef>
              <a:buNone/>
            </a:pPr>
            <a:r>
              <a:rPr lang="en-US" sz="2200" dirty="0">
                <a:latin typeface="Helvetica" pitchFamily="34" charset="0"/>
              </a:rPr>
              <a:t>By Sanjiv Jaggia and Alison Kelly</a:t>
            </a:r>
          </a:p>
        </p:txBody>
      </p:sp>
      <p:sp>
        <p:nvSpPr>
          <p:cNvPr id="9" name="Rectangle 8"/>
          <p:cNvSpPr/>
          <p:nvPr/>
        </p:nvSpPr>
        <p:spPr>
          <a:xfrm>
            <a:off x="-2310" y="0"/>
            <a:ext cx="2745509" cy="6858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rgbClr val="E9F7FE"/>
              </a:solidFill>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3375" y="-5057775"/>
            <a:ext cx="4048606" cy="2743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 y="914400"/>
            <a:ext cx="2699071" cy="1828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1" name="Straight Connector 10"/>
          <p:cNvCxnSpPr/>
          <p:nvPr/>
        </p:nvCxnSpPr>
        <p:spPr>
          <a:xfrm>
            <a:off x="4114800" y="3429000"/>
            <a:ext cx="3657600" cy="0"/>
          </a:xfrm>
          <a:prstGeom prst="line">
            <a:avLst/>
          </a:prstGeom>
          <a:ln>
            <a:solidFill>
              <a:srgbClr val="009C9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46482"/>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Jaggia,</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2-</a:t>
            </a:r>
            <a:fld id="{3B23F10E-B9DB-4030-83AA-1C45FF54A19F}" type="slidenum">
              <a:rPr lang="en-US" sz="100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8" name="Content Placeholder 2">
            <a:extLst>
              <a:ext uri="{FF2B5EF4-FFF2-40B4-BE49-F238E27FC236}">
                <a16:creationId xmlns:a16="http://schemas.microsoft.com/office/drawing/2014/main" id="{C52BABB4-A2AF-0B48-B25E-04A8786B26B8}"/>
              </a:ext>
            </a:extLst>
          </p:cNvPr>
          <p:cNvSpPr>
            <a:spLocks noGrp="1"/>
          </p:cNvSpPr>
          <p:nvPr>
            <p:ph idx="1"/>
          </p:nvPr>
        </p:nvSpPr>
        <p:spPr>
          <a:xfrm>
            <a:off x="451022" y="1488988"/>
            <a:ext cx="8229600" cy="3845012"/>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49F6BB67-4E8A-3543-A9C9-0CB9CB48BAB5}"/>
              </a:ext>
            </a:extLst>
          </p:cNvPr>
          <p:cNvSpPr>
            <a:spLocks noGrp="1"/>
          </p:cNvSpPr>
          <p:nvPr>
            <p:ph type="title"/>
          </p:nvPr>
        </p:nvSpPr>
        <p:spPr>
          <a:xfrm>
            <a:off x="457200" y="57665"/>
            <a:ext cx="8229600" cy="1143000"/>
          </a:xfrm>
        </p:spPr>
        <p:txBody>
          <a:bodyPr>
            <a:normAutofit/>
          </a:bodyPr>
          <a:lstStyle>
            <a:lvl1pPr algn="ctr">
              <a:defRPr sz="4000">
                <a:solidFill>
                  <a:srgbClr val="1F4984"/>
                </a:solidFill>
                <a:latin typeface="Helvetica" pitchFamily="34" charset="0"/>
              </a:defRPr>
            </a:lvl1pPr>
          </a:lstStyle>
          <a:p>
            <a:r>
              <a:rPr lang="en-US" dirty="0"/>
              <a:t>Click to edit Master title style</a:t>
            </a:r>
          </a:p>
        </p:txBody>
      </p:sp>
      <p:sp>
        <p:nvSpPr>
          <p:cNvPr id="3" name="Content Placeholder 2"/>
          <p:cNvSpPr>
            <a:spLocks noGrp="1"/>
          </p:cNvSpPr>
          <p:nvPr>
            <p:ph sz="quarter" idx="10" hasCustomPrompt="1"/>
          </p:nvPr>
        </p:nvSpPr>
        <p:spPr>
          <a:xfrm>
            <a:off x="457200" y="5638800"/>
            <a:ext cx="3352800" cy="228600"/>
          </a:xfrm>
        </p:spPr>
        <p:txBody>
          <a:bodyPr>
            <a:noAutofit/>
          </a:bodyPr>
          <a:lstStyle>
            <a:lvl1pPr marL="0" indent="0" algn="ctr">
              <a:buNone/>
              <a:defRPr sz="1200"/>
            </a:lvl1pPr>
          </a:lstStyle>
          <a:p>
            <a:pPr lvl="0"/>
            <a:r>
              <a:rPr lang="en-US" dirty="0"/>
              <a:t>Access the text alternative for slide images.</a:t>
            </a:r>
          </a:p>
        </p:txBody>
      </p:sp>
      <p:sp>
        <p:nvSpPr>
          <p:cNvPr id="9" name="Content Placeholder 2"/>
          <p:cNvSpPr>
            <a:spLocks noGrp="1"/>
          </p:cNvSpPr>
          <p:nvPr>
            <p:ph sz="quarter" idx="11" hasCustomPrompt="1"/>
          </p:nvPr>
        </p:nvSpPr>
        <p:spPr>
          <a:xfrm>
            <a:off x="4648200" y="5638800"/>
            <a:ext cx="3352800" cy="228600"/>
          </a:xfrm>
        </p:spPr>
        <p:txBody>
          <a:bodyPr>
            <a:noAutofit/>
          </a:bodyPr>
          <a:lstStyle>
            <a:lvl1pPr marL="0" indent="0" algn="ctr">
              <a:buNone/>
              <a:defRPr sz="1200"/>
            </a:lvl1pPr>
          </a:lstStyle>
          <a:p>
            <a:pPr lvl="0"/>
            <a:r>
              <a:rPr lang="en-US" dirty="0"/>
              <a:t>Access the text alternative for slide images.</a:t>
            </a:r>
          </a:p>
        </p:txBody>
      </p:sp>
    </p:spTree>
    <p:extLst>
      <p:ext uri="{BB962C8B-B14F-4D97-AF65-F5344CB8AC3E}">
        <p14:creationId xmlns:p14="http://schemas.microsoft.com/office/powerpoint/2010/main" val="1326858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9F7FE"/>
                </a:solidFill>
                <a:effectLst/>
                <a:uLnTx/>
                <a:uFillTx/>
                <a:latin typeface="Helvetica" pitchFamily="34" charset="0"/>
                <a:ea typeface="+mn-ea"/>
                <a:cs typeface="+mn-cs"/>
              </a:rPr>
              <a:t>	</a:t>
            </a:r>
            <a:r>
              <a:rPr kumimoji="0" lang="en-US" sz="1200" b="0" i="0" u="none" strike="noStrike" kern="1200" cap="none" spc="0" normalizeH="0" baseline="0" noProof="0" dirty="0">
                <a:ln>
                  <a:noFill/>
                </a:ln>
                <a:solidFill>
                  <a:prstClr val="white"/>
                </a:solidFill>
                <a:effectLst/>
                <a:uLnTx/>
                <a:uFillTx/>
                <a:latin typeface="+mn-lt"/>
                <a:ea typeface="+mn-ea"/>
                <a:cs typeface="+mn-cs"/>
              </a:rPr>
              <a:t> BUSINESS STATISTICS: COMMUNICATING WITH NUMBERS, 4e | </a:t>
            </a:r>
            <a:r>
              <a:rPr kumimoji="0" lang="en-US" sz="1200" b="0" i="0" u="none" strike="noStrike" kern="1200" cap="none" spc="0" normalizeH="0" baseline="0" noProof="0" dirty="0" err="1">
                <a:ln>
                  <a:noFill/>
                </a:ln>
                <a:solidFill>
                  <a:prstClr val="white"/>
                </a:solidFill>
                <a:effectLst/>
                <a:uLnTx/>
                <a:uFillTx/>
                <a:latin typeface="+mn-lt"/>
                <a:ea typeface="+mn-ea"/>
                <a:cs typeface="+mn-cs"/>
              </a:rPr>
              <a:t>Jaggia</a:t>
            </a:r>
            <a:r>
              <a:rPr kumimoji="0" lang="en-US" sz="1200" b="0" i="0" u="none" strike="noStrike" kern="1200" cap="none" spc="0" normalizeH="0" baseline="0" noProof="0" dirty="0">
                <a:ln>
                  <a:noFill/>
                </a:ln>
                <a:solidFill>
                  <a:prstClr val="white"/>
                </a:solidFill>
                <a:effectLst/>
                <a:uLnTx/>
                <a:uFillTx/>
                <a:latin typeface="+mn-lt"/>
                <a:ea typeface="+mn-ea"/>
                <a:cs typeface="+mn-cs"/>
              </a:rPr>
              <a:t>, Kelly</a:t>
            </a:r>
            <a:endParaRPr kumimoji="0" lang="en-US" sz="1200" b="1" i="0" u="none" strike="noStrike" kern="1200" cap="none" spc="0" normalizeH="0" baseline="0" noProof="0" dirty="0">
              <a:ln>
                <a:noFill/>
              </a:ln>
              <a:solidFill>
                <a:prstClr val="white"/>
              </a:solidFill>
              <a:effectLst/>
              <a:uLnTx/>
              <a:uFillTx/>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mn-lt"/>
                <a:ea typeface="+mn-ea"/>
                <a:cs typeface="+mn-cs"/>
              </a:rPr>
              <a:t>© McGraw Hill</a:t>
            </a:r>
            <a:r>
              <a:rPr kumimoji="0" lang="en-US" sz="1200" b="0" i="0" u="none" strike="noStrike" kern="1200" cap="none" spc="0" normalizeH="0" baseline="0" noProof="0" dirty="0">
                <a:ln>
                  <a:noFill/>
                </a:ln>
                <a:solidFill>
                  <a:prstClr val="white"/>
                </a:solidFill>
                <a:effectLst/>
                <a:uLnTx/>
                <a:uFillTx/>
                <a:latin typeface="+mn-lt"/>
                <a:ea typeface="ＭＳ Ｐゴシック"/>
                <a:cs typeface="Helvetica"/>
              </a:rPr>
              <a:t>.</a:t>
            </a:r>
            <a:endParaRPr kumimoji="0" lang="en-US" sz="1000" b="0" i="0" u="none" strike="noStrike" kern="1200" cap="none" spc="0" normalizeH="0" baseline="0" noProof="0" dirty="0">
              <a:ln>
                <a:noFill/>
              </a:ln>
              <a:solidFill>
                <a:prstClr val="white"/>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4-</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8" name="Content Placeholder 2">
            <a:extLst>
              <a:ext uri="{FF2B5EF4-FFF2-40B4-BE49-F238E27FC236}">
                <a16:creationId xmlns:a16="http://schemas.microsoft.com/office/drawing/2014/main" id="{C52BABB4-A2AF-0B48-B25E-04A8786B26B8}"/>
              </a:ext>
            </a:extLst>
          </p:cNvPr>
          <p:cNvSpPr>
            <a:spLocks noGrp="1"/>
          </p:cNvSpPr>
          <p:nvPr>
            <p:ph idx="1"/>
          </p:nvPr>
        </p:nvSpPr>
        <p:spPr>
          <a:xfrm>
            <a:off x="451022" y="1981200"/>
            <a:ext cx="8229600" cy="3352800"/>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49F6BB67-4E8A-3543-A9C9-0CB9CB48BAB5}"/>
              </a:ext>
            </a:extLst>
          </p:cNvPr>
          <p:cNvSpPr>
            <a:spLocks noGrp="1"/>
          </p:cNvSpPr>
          <p:nvPr>
            <p:ph type="title"/>
          </p:nvPr>
        </p:nvSpPr>
        <p:spPr>
          <a:xfrm>
            <a:off x="457200" y="57665"/>
            <a:ext cx="8229600" cy="1143000"/>
          </a:xfrm>
        </p:spPr>
        <p:txBody>
          <a:bodyPr>
            <a:normAutofit/>
          </a:bodyPr>
          <a:lstStyle>
            <a:lvl1pPr algn="ctr">
              <a:defRPr sz="4000">
                <a:solidFill>
                  <a:srgbClr val="1F4984"/>
                </a:solidFill>
                <a:latin typeface="+mj-lt"/>
                <a:cs typeface="Helvetica" panose="020B0604020202020204" pitchFamily="34" charset="0"/>
              </a:defRPr>
            </a:lvl1pPr>
          </a:lstStyle>
          <a:p>
            <a:r>
              <a:rPr lang="en-US" dirty="0"/>
              <a:t>Click to edit Master title style</a:t>
            </a:r>
          </a:p>
        </p:txBody>
      </p:sp>
      <p:sp>
        <p:nvSpPr>
          <p:cNvPr id="3" name="Content Placeholder 2"/>
          <p:cNvSpPr>
            <a:spLocks noGrp="1"/>
          </p:cNvSpPr>
          <p:nvPr>
            <p:ph sz="quarter" idx="10" hasCustomPrompt="1"/>
          </p:nvPr>
        </p:nvSpPr>
        <p:spPr>
          <a:xfrm>
            <a:off x="451022" y="1447799"/>
            <a:ext cx="8229600" cy="438665"/>
          </a:xfrm>
        </p:spPr>
        <p:txBody>
          <a:bodyPr>
            <a:noAutofit/>
          </a:bodyPr>
          <a:lstStyle>
            <a:lvl1pPr marL="0" indent="0" algn="ctr">
              <a:buNone/>
              <a:defRPr sz="1200"/>
            </a:lvl1pPr>
          </a:lstStyle>
          <a:p>
            <a:pPr lvl="0"/>
            <a:r>
              <a:rPr lang="en-US" dirty="0"/>
              <a:t>Return to parent-slide containing images.</a:t>
            </a:r>
          </a:p>
        </p:txBody>
      </p:sp>
      <p:sp>
        <p:nvSpPr>
          <p:cNvPr id="9" name="Content Placeholder 2"/>
          <p:cNvSpPr>
            <a:spLocks noGrp="1"/>
          </p:cNvSpPr>
          <p:nvPr>
            <p:ph sz="quarter" idx="11" hasCustomPrompt="1"/>
          </p:nvPr>
        </p:nvSpPr>
        <p:spPr>
          <a:xfrm>
            <a:off x="451022" y="5428736"/>
            <a:ext cx="8229600" cy="438664"/>
          </a:xfrm>
        </p:spPr>
        <p:txBody>
          <a:bodyPr>
            <a:noAutofit/>
          </a:bodyPr>
          <a:lstStyle>
            <a:lvl1pPr marL="0" indent="0" algn="ctr">
              <a:buNone/>
              <a:defRPr sz="1200"/>
            </a:lvl1pPr>
          </a:lstStyle>
          <a:p>
            <a:pPr lvl="0"/>
            <a:r>
              <a:rPr lang="en-US" dirty="0"/>
              <a:t>Return to parent-slide containing images.</a:t>
            </a:r>
          </a:p>
        </p:txBody>
      </p:sp>
    </p:spTree>
    <p:extLst>
      <p:ext uri="{BB962C8B-B14F-4D97-AF65-F5344CB8AC3E}">
        <p14:creationId xmlns:p14="http://schemas.microsoft.com/office/powerpoint/2010/main" val="19974927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2-</a:t>
            </a:r>
            <a:fld id="{3B23F10E-B9DB-4030-83AA-1C45FF54A19F}" type="slidenum">
              <a:rPr lang="en-US" sz="100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8" name="Content Placeholder 2">
            <a:extLst>
              <a:ext uri="{FF2B5EF4-FFF2-40B4-BE49-F238E27FC236}">
                <a16:creationId xmlns:a16="http://schemas.microsoft.com/office/drawing/2014/main" id="{C52BABB4-A2AF-0B48-B25E-04A8786B26B8}"/>
              </a:ext>
            </a:extLst>
          </p:cNvPr>
          <p:cNvSpPr>
            <a:spLocks noGrp="1"/>
          </p:cNvSpPr>
          <p:nvPr>
            <p:ph idx="1"/>
          </p:nvPr>
        </p:nvSpPr>
        <p:spPr>
          <a:xfrm>
            <a:off x="451022" y="1488988"/>
            <a:ext cx="8229600" cy="1559012"/>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49F6BB67-4E8A-3543-A9C9-0CB9CB48BAB5}"/>
              </a:ext>
            </a:extLst>
          </p:cNvPr>
          <p:cNvSpPr>
            <a:spLocks noGrp="1"/>
          </p:cNvSpPr>
          <p:nvPr>
            <p:ph type="title"/>
          </p:nvPr>
        </p:nvSpPr>
        <p:spPr>
          <a:xfrm>
            <a:off x="457200" y="57665"/>
            <a:ext cx="8229600" cy="1143000"/>
          </a:xfrm>
        </p:spPr>
        <p:txBody>
          <a:bodyPr>
            <a:normAutofit/>
          </a:bodyPr>
          <a:lstStyle>
            <a:lvl1pPr algn="ctr">
              <a:defRPr sz="4000">
                <a:solidFill>
                  <a:srgbClr val="1F4984"/>
                </a:solidFill>
                <a:latin typeface="Helvetica" pitchFamily="34" charset="0"/>
              </a:defRPr>
            </a:lvl1pPr>
          </a:lstStyle>
          <a:p>
            <a:r>
              <a:rPr lang="en-US" dirty="0"/>
              <a:t>Click to edit Master title style</a:t>
            </a:r>
          </a:p>
        </p:txBody>
      </p:sp>
      <p:sp>
        <p:nvSpPr>
          <p:cNvPr id="7" name="Content Placeholder 2">
            <a:extLst>
              <a:ext uri="{FF2B5EF4-FFF2-40B4-BE49-F238E27FC236}">
                <a16:creationId xmlns:a16="http://schemas.microsoft.com/office/drawing/2014/main" id="{B16294FC-65FE-4591-B195-575551966361}"/>
              </a:ext>
            </a:extLst>
          </p:cNvPr>
          <p:cNvSpPr>
            <a:spLocks noGrp="1"/>
          </p:cNvSpPr>
          <p:nvPr>
            <p:ph idx="10"/>
          </p:nvPr>
        </p:nvSpPr>
        <p:spPr>
          <a:xfrm>
            <a:off x="457200" y="3124200"/>
            <a:ext cx="8229600" cy="1447800"/>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a:t>
            </a:r>
          </a:p>
        </p:txBody>
      </p:sp>
      <p:sp>
        <p:nvSpPr>
          <p:cNvPr id="3" name="Content Placeholder 2"/>
          <p:cNvSpPr>
            <a:spLocks noGrp="1"/>
          </p:cNvSpPr>
          <p:nvPr>
            <p:ph sz="quarter" idx="11" hasCustomPrompt="1"/>
          </p:nvPr>
        </p:nvSpPr>
        <p:spPr>
          <a:xfrm>
            <a:off x="450850" y="5715000"/>
            <a:ext cx="8229600" cy="228600"/>
          </a:xfrm>
        </p:spPr>
        <p:txBody>
          <a:bodyPr>
            <a:normAutofit/>
          </a:bodyPr>
          <a:lstStyle>
            <a:lvl1pPr marL="0" indent="0" algn="ctr">
              <a:buNone/>
              <a:defRPr sz="1200"/>
            </a:lvl1pPr>
          </a:lstStyle>
          <a:p>
            <a:pPr lvl="0"/>
            <a:r>
              <a:rPr lang="en-US" dirty="0"/>
              <a:t>Access the text alternative for slide images.</a:t>
            </a:r>
          </a:p>
        </p:txBody>
      </p:sp>
    </p:spTree>
    <p:extLst>
      <p:ext uri="{BB962C8B-B14F-4D97-AF65-F5344CB8AC3E}">
        <p14:creationId xmlns:p14="http://schemas.microsoft.com/office/powerpoint/2010/main" val="19269232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Helvetica"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Helvetic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Rectangle 7"/>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34743297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atin typeface="Helvetica" pitchFamily="34" charset="0"/>
              </a:defRPr>
            </a:lvl1pPr>
            <a:lvl2pPr>
              <a:defRPr sz="2400">
                <a:latin typeface="Helvetica" pitchFamily="34" charset="0"/>
              </a:defRPr>
            </a:lvl2pPr>
            <a:lvl3pPr>
              <a:defRPr sz="2000">
                <a:latin typeface="Helvetica" pitchFamily="34" charset="0"/>
              </a:defRPr>
            </a:lvl3pPr>
            <a:lvl4pPr>
              <a:defRPr sz="1800">
                <a:latin typeface="Helvetica" pitchFamily="34" charset="0"/>
              </a:defRPr>
            </a:lvl4pPr>
            <a:lvl5pPr>
              <a:defRPr sz="18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atin typeface="Helvetica" pitchFamily="34" charset="0"/>
              </a:defRPr>
            </a:lvl1pPr>
            <a:lvl2pPr>
              <a:defRPr sz="2400">
                <a:latin typeface="Helvetica" pitchFamily="34" charset="0"/>
              </a:defRPr>
            </a:lvl2pPr>
            <a:lvl3pPr>
              <a:defRPr sz="2000">
                <a:latin typeface="Helvetica" pitchFamily="34" charset="0"/>
              </a:defRPr>
            </a:lvl3pPr>
            <a:lvl4pPr>
              <a:defRPr sz="1800">
                <a:latin typeface="Helvetica" pitchFamily="34" charset="0"/>
              </a:defRPr>
            </a:lvl4pPr>
            <a:lvl5pPr>
              <a:defRPr sz="18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21640448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F4984"/>
                </a:solidFill>
                <a:latin typeface="Helvetica"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Helvetica" pitchFamily="34" charset="0"/>
              </a:defRPr>
            </a:lvl1pPr>
            <a:lvl2pPr>
              <a:defRPr sz="2000">
                <a:latin typeface="Helvetica" pitchFamily="34" charset="0"/>
              </a:defRPr>
            </a:lvl2pPr>
            <a:lvl3pPr>
              <a:defRPr sz="1800">
                <a:latin typeface="Helvetica" pitchFamily="34" charset="0"/>
              </a:defRPr>
            </a:lvl3pPr>
            <a:lvl4pPr>
              <a:defRPr sz="1600">
                <a:latin typeface="Helvetica" pitchFamily="34" charset="0"/>
              </a:defRPr>
            </a:lvl4pPr>
            <a:lvl5pPr>
              <a:defRPr sz="1600">
                <a:latin typeface="Helvetica"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Helvetica" pitchFamily="34" charset="0"/>
              </a:defRPr>
            </a:lvl1pPr>
            <a:lvl2pPr>
              <a:defRPr sz="2000">
                <a:latin typeface="Helvetica" pitchFamily="34" charset="0"/>
              </a:defRPr>
            </a:lvl2pPr>
            <a:lvl3pPr>
              <a:defRPr sz="1800">
                <a:latin typeface="Helvetica" pitchFamily="34" charset="0"/>
              </a:defRPr>
            </a:lvl3pPr>
            <a:lvl4pPr>
              <a:defRPr sz="1600">
                <a:latin typeface="Helvetica" pitchFamily="34" charset="0"/>
              </a:defRPr>
            </a:lvl4pPr>
            <a:lvl5pPr>
              <a:defRPr sz="1600">
                <a:latin typeface="Helvetica"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33632638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F4984"/>
                </a:solidFill>
                <a:latin typeface="Helvetica" pitchFamily="34" charset="0"/>
              </a:defRPr>
            </a:lvl1pPr>
          </a:lstStyle>
          <a:p>
            <a:r>
              <a:rPr lang="en-US" dirty="0"/>
              <a:t>Click to edit Master title style</a:t>
            </a:r>
          </a:p>
        </p:txBody>
      </p:sp>
      <p:sp>
        <p:nvSpPr>
          <p:cNvPr id="6" name="Rectangle 5"/>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15973366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299567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905001"/>
            <a:ext cx="8229600" cy="3581400"/>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4-</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6"/>
          <p:cNvSpPr>
            <a:spLocks noGrp="1"/>
          </p:cNvSpPr>
          <p:nvPr>
            <p:ph sz="quarter" idx="10" hasCustomPrompt="1"/>
          </p:nvPr>
        </p:nvSpPr>
        <p:spPr>
          <a:xfrm>
            <a:off x="457200" y="1493838"/>
            <a:ext cx="8229600" cy="411162"/>
          </a:xfrm>
        </p:spPr>
        <p:txBody>
          <a:bodyPr>
            <a:normAutofit/>
          </a:bodyPr>
          <a:lstStyle>
            <a:lvl1pPr marL="0" indent="0" algn="ctr">
              <a:buNone/>
              <a:defRPr sz="1200">
                <a:latin typeface="+mn-lt"/>
              </a:defRPr>
            </a:lvl1pPr>
          </a:lstStyle>
          <a:p>
            <a:pPr lvl="0"/>
            <a:r>
              <a:rPr lang="en-US" dirty="0"/>
              <a:t>Return to parent-slide containing images.</a:t>
            </a:r>
          </a:p>
        </p:txBody>
      </p:sp>
      <p:sp>
        <p:nvSpPr>
          <p:cNvPr id="8" name="Content Placeholder 6"/>
          <p:cNvSpPr>
            <a:spLocks noGrp="1"/>
          </p:cNvSpPr>
          <p:nvPr>
            <p:ph sz="quarter" idx="11" hasCustomPrompt="1"/>
          </p:nvPr>
        </p:nvSpPr>
        <p:spPr>
          <a:xfrm>
            <a:off x="457200" y="5581744"/>
            <a:ext cx="8229600" cy="411162"/>
          </a:xfrm>
        </p:spPr>
        <p:txBody>
          <a:bodyPr>
            <a:normAutofit/>
          </a:bodyPr>
          <a:lstStyle>
            <a:lvl1pPr marL="0" indent="0" algn="ctr">
              <a:buNone/>
              <a:defRPr sz="1200">
                <a:latin typeface="+mn-lt"/>
              </a:defRPr>
            </a:lvl1pPr>
          </a:lstStyle>
          <a:p>
            <a:pPr lvl="0"/>
            <a:r>
              <a:rPr lang="en-US" dirty="0"/>
              <a:t>Return to parent-slide containing images.</a:t>
            </a:r>
          </a:p>
        </p:txBody>
      </p:sp>
    </p:spTree>
    <p:extLst>
      <p:ext uri="{BB962C8B-B14F-4D97-AF65-F5344CB8AC3E}">
        <p14:creationId xmlns:p14="http://schemas.microsoft.com/office/powerpoint/2010/main" val="59961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Helvetica"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21211269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Helvetica" pitchFamily="34" charset="0"/>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Helvetic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26825218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F4984"/>
                </a:solidFill>
                <a:latin typeface="Helvetica"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32384387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1F4984"/>
                </a:solidFill>
                <a:latin typeface="Helvetica"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1724621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62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a:t>Click to edit Master subtitle style</a:t>
            </a:r>
          </a:p>
        </p:txBody>
      </p:sp>
      <p:sp>
        <p:nvSpPr>
          <p:cNvPr id="7" name="Rectangle 5"/>
          <p:cNvSpPr>
            <a:spLocks noGrp="1" noChangeArrowheads="1"/>
          </p:cNvSpPr>
          <p:nvPr>
            <p:ph type="ftr" sz="quarter" idx="11"/>
          </p:nvPr>
        </p:nvSpPr>
        <p:spPr>
          <a:xfrm>
            <a:off x="3124200" y="6243638"/>
            <a:ext cx="2895600" cy="457200"/>
          </a:xfrm>
        </p:spPr>
        <p:txBody>
          <a:bodyPr/>
          <a:lstStyle>
            <a:lvl1pPr>
              <a:defRPr dirty="0" smtClean="0"/>
            </a:lvl1pPr>
          </a:lstStyle>
          <a:p>
            <a:pPr>
              <a:defRPr/>
            </a:pPr>
            <a:r>
              <a:rPr lang="en-US" altLang="en-US" dirty="0"/>
              <a:t>Statistics and Data</a:t>
            </a:r>
          </a:p>
        </p:txBody>
      </p:sp>
      <p:sp>
        <p:nvSpPr>
          <p:cNvPr id="8" name="Rectangle 6"/>
          <p:cNvSpPr>
            <a:spLocks noGrp="1" noChangeArrowheads="1"/>
          </p:cNvSpPr>
          <p:nvPr>
            <p:ph type="sldNum" sz="quarter" idx="12"/>
          </p:nvPr>
        </p:nvSpPr>
        <p:spPr/>
        <p:txBody>
          <a:bodyPr/>
          <a:lstStyle>
            <a:lvl1pPr>
              <a:defRPr/>
            </a:lvl1pPr>
          </a:lstStyle>
          <a:p>
            <a:pPr>
              <a:defRPr/>
            </a:pPr>
            <a:fld id="{98DB065A-80F1-475D-BFEE-7F93B08AF24B}" type="slidenum">
              <a:rPr lang="en-US" altLang="en-US"/>
              <a:pPr>
                <a:defRPr/>
              </a:pPr>
              <a:t>‹#›</a:t>
            </a:fld>
            <a:endParaRPr lang="en-US" altLang="en-US" dirty="0"/>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2-</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11" name="Rectangle 10">
            <a:extLst>
              <a:ext uri="{FF2B5EF4-FFF2-40B4-BE49-F238E27FC236}">
                <a16:creationId xmlns:a16="http://schemas.microsoft.com/office/drawing/2014/main" id="{969C0A71-2F34-4BC1-B8D1-CE00F5724D37}"/>
              </a:ext>
            </a:extLst>
          </p:cNvPr>
          <p:cNvSpPr/>
          <p:nvPr userDrawn="1"/>
        </p:nvSpPr>
        <p:spPr>
          <a:xfrm>
            <a:off x="-2310" y="0"/>
            <a:ext cx="2745509"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rgbClr val="E9F7FE"/>
              </a:solidFill>
            </a:endParaRPr>
          </a:p>
        </p:txBody>
      </p:sp>
      <p:cxnSp>
        <p:nvCxnSpPr>
          <p:cNvPr id="12" name="Straight Connector 11">
            <a:extLst>
              <a:ext uri="{FF2B5EF4-FFF2-40B4-BE49-F238E27FC236}">
                <a16:creationId xmlns:a16="http://schemas.microsoft.com/office/drawing/2014/main" id="{DA339CF8-486B-486F-A867-E3D3C2E67F77}"/>
              </a:ext>
            </a:extLst>
          </p:cNvPr>
          <p:cNvCxnSpPr/>
          <p:nvPr userDrawn="1"/>
        </p:nvCxnSpPr>
        <p:spPr>
          <a:xfrm>
            <a:off x="4114800" y="3429000"/>
            <a:ext cx="3657600" cy="0"/>
          </a:xfrm>
          <a:prstGeom prst="line">
            <a:avLst/>
          </a:prstGeom>
          <a:ln>
            <a:solidFill>
              <a:srgbClr val="009C9E"/>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5A0988F-6E75-4F71-9160-2D2D916F9309}"/>
              </a:ext>
            </a:extLst>
          </p:cNvPr>
          <p:cNvPicPr>
            <a:picLocks noChangeAspect="1"/>
          </p:cNvPicPr>
          <p:nvPr userDrawn="1"/>
        </p:nvPicPr>
        <p:blipFill>
          <a:blip r:embed="rId2"/>
          <a:stretch>
            <a:fillRect/>
          </a:stretch>
        </p:blipFill>
        <p:spPr>
          <a:xfrm>
            <a:off x="-1" y="963706"/>
            <a:ext cx="2743199" cy="484094"/>
          </a:xfrm>
          <a:prstGeom prst="rect">
            <a:avLst/>
          </a:prstGeom>
        </p:spPr>
      </p:pic>
      <p:sp>
        <p:nvSpPr>
          <p:cNvPr id="3" name="Content Placeholder 2">
            <a:extLst>
              <a:ext uri="{FF2B5EF4-FFF2-40B4-BE49-F238E27FC236}">
                <a16:creationId xmlns:a16="http://schemas.microsoft.com/office/drawing/2014/main" id="{72222517-BE01-4008-9007-D44B83F312D0}"/>
              </a:ext>
            </a:extLst>
          </p:cNvPr>
          <p:cNvSpPr>
            <a:spLocks noGrp="1"/>
          </p:cNvSpPr>
          <p:nvPr>
            <p:ph sz="quarter" idx="13"/>
          </p:nvPr>
        </p:nvSpPr>
        <p:spPr>
          <a:xfrm>
            <a:off x="2971800" y="5894388"/>
            <a:ext cx="5715000" cy="201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2E46B0BF-4D04-414F-97F3-95C0C75EF2C8}"/>
              </a:ext>
            </a:extLst>
          </p:cNvPr>
          <p:cNvSpPr>
            <a:spLocks noGrp="1"/>
          </p:cNvSpPr>
          <p:nvPr>
            <p:ph sz="quarter" idx="14"/>
          </p:nvPr>
        </p:nvSpPr>
        <p:spPr>
          <a:xfrm>
            <a:off x="3048000" y="6356350"/>
            <a:ext cx="5257800" cy="34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11945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62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a:t>Click to edit Master subtitle style</a:t>
            </a:r>
          </a:p>
        </p:txBody>
      </p:sp>
      <p:sp>
        <p:nvSpPr>
          <p:cNvPr id="6" name="Rectangle 4"/>
          <p:cNvSpPr>
            <a:spLocks noGrp="1" noChangeArrowheads="1"/>
          </p:cNvSpPr>
          <p:nvPr>
            <p:ph type="dt" sz="half" idx="10"/>
          </p:nvPr>
        </p:nvSpPr>
        <p:spPr/>
        <p:txBody>
          <a:bodyPr/>
          <a:lstStyle>
            <a:lvl1pPr>
              <a:defRPr dirty="0"/>
            </a:lvl1pPr>
          </a:lstStyle>
          <a:p>
            <a:pPr>
              <a:defRPr/>
            </a:pPr>
            <a:endParaRPr lang="en-US" alt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dirty="0" smtClean="0"/>
            </a:lvl1pPr>
          </a:lstStyle>
          <a:p>
            <a:pPr>
              <a:defRPr/>
            </a:pPr>
            <a:r>
              <a:rPr lang="en-US" altLang="en-US" dirty="0"/>
              <a:t>Statistics and Data</a:t>
            </a:r>
          </a:p>
        </p:txBody>
      </p:sp>
      <p:sp>
        <p:nvSpPr>
          <p:cNvPr id="8" name="Rectangle 6"/>
          <p:cNvSpPr>
            <a:spLocks noGrp="1" noChangeArrowheads="1"/>
          </p:cNvSpPr>
          <p:nvPr>
            <p:ph type="sldNum" sz="quarter" idx="12"/>
          </p:nvPr>
        </p:nvSpPr>
        <p:spPr/>
        <p:txBody>
          <a:bodyPr/>
          <a:lstStyle>
            <a:lvl1pPr>
              <a:defRPr/>
            </a:lvl1pPr>
          </a:lstStyle>
          <a:p>
            <a:pPr>
              <a:defRPr/>
            </a:pPr>
            <a:fld id="{98DB065A-80F1-475D-BFEE-7F93B08AF24B}" type="slidenum">
              <a:rPr lang="en-US" altLang="en-US"/>
              <a:pPr>
                <a:defRPr/>
              </a:pPr>
              <a:t>‹#›</a:t>
            </a:fld>
            <a:endParaRPr lang="en-US" altLang="en-US" dirty="0"/>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2-</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10" name="TextBox 9"/>
          <p:cNvSpPr txBox="1"/>
          <p:nvPr userDrawn="1"/>
        </p:nvSpPr>
        <p:spPr>
          <a:xfrm>
            <a:off x="2743200" y="6229290"/>
            <a:ext cx="6400800" cy="400110"/>
          </a:xfrm>
          <a:prstGeom prst="rect">
            <a:avLst/>
          </a:prstGeom>
          <a:noFill/>
        </p:spPr>
        <p:txBody>
          <a:bodyPr wrap="square" rtlCol="0">
            <a:spAutoFit/>
          </a:bodyPr>
          <a:lstStyle/>
          <a:p>
            <a:pPr algn="ctr"/>
            <a:r>
              <a:rPr lang="en-US" sz="1000" b="0" i="0" kern="1200" dirty="0">
                <a:solidFill>
                  <a:schemeClr val="tx1"/>
                </a:solidFill>
                <a:latin typeface="Helvetica"/>
                <a:ea typeface="ＭＳ Ｐゴシック"/>
                <a:cs typeface="Helvetica"/>
              </a:rPr>
              <a:t>Copyright ©2022 McGraw-Hill Education. All rights reserved. No reproduction or distribution without the prior written consent of McGraw-Hill Education.</a:t>
            </a:r>
          </a:p>
        </p:txBody>
      </p:sp>
    </p:spTree>
    <p:extLst>
      <p:ext uri="{BB962C8B-B14F-4D97-AF65-F5344CB8AC3E}">
        <p14:creationId xmlns:p14="http://schemas.microsoft.com/office/powerpoint/2010/main" val="40225767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2-</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3" name="Content Placeholder 2">
            <a:extLst>
              <a:ext uri="{FF2B5EF4-FFF2-40B4-BE49-F238E27FC236}">
                <a16:creationId xmlns:a16="http://schemas.microsoft.com/office/drawing/2014/main" id="{9871CF0B-3967-4E8C-AE79-0DDBE66FA69F}"/>
              </a:ext>
            </a:extLst>
          </p:cNvPr>
          <p:cNvSpPr>
            <a:spLocks noGrp="1"/>
          </p:cNvSpPr>
          <p:nvPr>
            <p:ph sz="quarter" idx="10"/>
          </p:nvPr>
        </p:nvSpPr>
        <p:spPr>
          <a:xfrm>
            <a:off x="914400" y="4572000"/>
            <a:ext cx="7623175" cy="106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784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4-</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3352801"/>
            <a:ext cx="8229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1" hasCustomPrompt="1"/>
          </p:nvPr>
        </p:nvSpPr>
        <p:spPr>
          <a:xfrm>
            <a:off x="457200" y="5562600"/>
            <a:ext cx="8229600" cy="381000"/>
          </a:xfrm>
        </p:spPr>
        <p:txBody>
          <a:bodyPr>
            <a:noAutofit/>
          </a:bodyPr>
          <a:lstStyle>
            <a:lvl1pPr marL="0" indent="0" algn="ctr">
              <a:buNone/>
              <a:defRPr sz="1200">
                <a:latin typeface="+mn-lt"/>
              </a:defRPr>
            </a:lvl1pPr>
            <a:lvl2pPr marL="457200" indent="0" algn="ctr">
              <a:buNone/>
              <a:defRPr sz="1200">
                <a:latin typeface="+mn-lt"/>
              </a:defRPr>
            </a:lvl2pPr>
            <a:lvl3pPr marL="914400" indent="0" algn="ctr">
              <a:buNone/>
              <a:defRPr sz="1200">
                <a:latin typeface="+mn-lt"/>
              </a:defRPr>
            </a:lvl3pPr>
            <a:lvl4pPr marL="1371600" indent="0" algn="ctr">
              <a:buNone/>
              <a:defRPr sz="1200">
                <a:latin typeface="+mn-lt"/>
              </a:defRPr>
            </a:lvl4pPr>
            <a:lvl5pPr marL="1828800" indent="0" algn="ctr">
              <a:buNone/>
              <a:defRPr sz="1200">
                <a:latin typeface="+mn-lt"/>
              </a:defRPr>
            </a:lvl5pPr>
          </a:lstStyle>
          <a:p>
            <a:pPr lvl="0"/>
            <a:r>
              <a:rPr lang="en-US" dirty="0"/>
              <a:t>Access the text alternative for slide images.</a:t>
            </a:r>
          </a:p>
        </p:txBody>
      </p:sp>
    </p:spTree>
    <p:extLst>
      <p:ext uri="{BB962C8B-B14F-4D97-AF65-F5344CB8AC3E}">
        <p14:creationId xmlns:p14="http://schemas.microsoft.com/office/powerpoint/2010/main" val="173751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4-</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2667000"/>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CA32148-4D56-4A15-876E-6CC486B13E78}"/>
              </a:ext>
            </a:extLst>
          </p:cNvPr>
          <p:cNvSpPr>
            <a:spLocks noGrp="1"/>
          </p:cNvSpPr>
          <p:nvPr>
            <p:ph idx="11"/>
          </p:nvPr>
        </p:nvSpPr>
        <p:spPr>
          <a:xfrm>
            <a:off x="457200" y="3810000"/>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3DD34695-3950-4749-B09E-FC79A2C32957}"/>
              </a:ext>
            </a:extLst>
          </p:cNvPr>
          <p:cNvSpPr>
            <a:spLocks noGrp="1"/>
          </p:cNvSpPr>
          <p:nvPr>
            <p:ph idx="12"/>
          </p:nvPr>
        </p:nvSpPr>
        <p:spPr>
          <a:xfrm>
            <a:off x="457200" y="4953000"/>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8365A0FC-EDD0-434F-82F0-0716102C0086}"/>
              </a:ext>
            </a:extLst>
          </p:cNvPr>
          <p:cNvSpPr>
            <a:spLocks noGrp="1"/>
          </p:cNvSpPr>
          <p:nvPr>
            <p:ph idx="13"/>
          </p:nvPr>
        </p:nvSpPr>
        <p:spPr>
          <a:xfrm>
            <a:off x="4419600" y="1600202"/>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2D9512C8-11E1-4B0A-8824-E51BEF3ED145}"/>
              </a:ext>
            </a:extLst>
          </p:cNvPr>
          <p:cNvSpPr>
            <a:spLocks noGrp="1"/>
          </p:cNvSpPr>
          <p:nvPr>
            <p:ph idx="14"/>
          </p:nvPr>
        </p:nvSpPr>
        <p:spPr>
          <a:xfrm>
            <a:off x="4419600" y="2667001"/>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B109D53-56B6-4ECE-94F2-E769A4750732}"/>
              </a:ext>
            </a:extLst>
          </p:cNvPr>
          <p:cNvSpPr>
            <a:spLocks noGrp="1"/>
          </p:cNvSpPr>
          <p:nvPr>
            <p:ph idx="15"/>
          </p:nvPr>
        </p:nvSpPr>
        <p:spPr>
          <a:xfrm>
            <a:off x="4419600" y="3810001"/>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E09844D-2969-4B83-8FF9-2306DED29120}"/>
              </a:ext>
            </a:extLst>
          </p:cNvPr>
          <p:cNvSpPr>
            <a:spLocks noGrp="1"/>
          </p:cNvSpPr>
          <p:nvPr>
            <p:ph idx="16"/>
          </p:nvPr>
        </p:nvSpPr>
        <p:spPr>
          <a:xfrm>
            <a:off x="4419600" y="4953001"/>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9075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2514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4-</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2667000"/>
            <a:ext cx="2514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CA32148-4D56-4A15-876E-6CC486B13E78}"/>
              </a:ext>
            </a:extLst>
          </p:cNvPr>
          <p:cNvSpPr>
            <a:spLocks noGrp="1"/>
          </p:cNvSpPr>
          <p:nvPr>
            <p:ph idx="11"/>
          </p:nvPr>
        </p:nvSpPr>
        <p:spPr>
          <a:xfrm>
            <a:off x="457200" y="3810000"/>
            <a:ext cx="2514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3DD34695-3950-4749-B09E-FC79A2C32957}"/>
              </a:ext>
            </a:extLst>
          </p:cNvPr>
          <p:cNvSpPr>
            <a:spLocks noGrp="1"/>
          </p:cNvSpPr>
          <p:nvPr>
            <p:ph idx="12"/>
          </p:nvPr>
        </p:nvSpPr>
        <p:spPr>
          <a:xfrm>
            <a:off x="457200" y="4953000"/>
            <a:ext cx="2514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8365A0FC-EDD0-434F-82F0-0716102C0086}"/>
              </a:ext>
            </a:extLst>
          </p:cNvPr>
          <p:cNvSpPr>
            <a:spLocks noGrp="1"/>
          </p:cNvSpPr>
          <p:nvPr>
            <p:ph idx="13"/>
          </p:nvPr>
        </p:nvSpPr>
        <p:spPr>
          <a:xfrm>
            <a:off x="3200400" y="1600202"/>
            <a:ext cx="22860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2D9512C8-11E1-4B0A-8824-E51BEF3ED145}"/>
              </a:ext>
            </a:extLst>
          </p:cNvPr>
          <p:cNvSpPr>
            <a:spLocks noGrp="1"/>
          </p:cNvSpPr>
          <p:nvPr>
            <p:ph idx="14"/>
          </p:nvPr>
        </p:nvSpPr>
        <p:spPr>
          <a:xfrm>
            <a:off x="3200400" y="2667001"/>
            <a:ext cx="22860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B109D53-56B6-4ECE-94F2-E769A4750732}"/>
              </a:ext>
            </a:extLst>
          </p:cNvPr>
          <p:cNvSpPr>
            <a:spLocks noGrp="1"/>
          </p:cNvSpPr>
          <p:nvPr>
            <p:ph idx="15"/>
          </p:nvPr>
        </p:nvSpPr>
        <p:spPr>
          <a:xfrm>
            <a:off x="3200400" y="3810001"/>
            <a:ext cx="22860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E09844D-2969-4B83-8FF9-2306DED29120}"/>
              </a:ext>
            </a:extLst>
          </p:cNvPr>
          <p:cNvSpPr>
            <a:spLocks noGrp="1"/>
          </p:cNvSpPr>
          <p:nvPr>
            <p:ph idx="16"/>
          </p:nvPr>
        </p:nvSpPr>
        <p:spPr>
          <a:xfrm>
            <a:off x="3200400" y="4953001"/>
            <a:ext cx="22860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2741F353-5BB6-4B9A-8E47-80E3B4C98F17}"/>
              </a:ext>
            </a:extLst>
          </p:cNvPr>
          <p:cNvSpPr>
            <a:spLocks noGrp="1"/>
          </p:cNvSpPr>
          <p:nvPr>
            <p:ph sz="quarter" idx="17"/>
          </p:nvPr>
        </p:nvSpPr>
        <p:spPr>
          <a:xfrm>
            <a:off x="5638800" y="1600200"/>
            <a:ext cx="3048000" cy="990600"/>
          </a:xfrm>
        </p:spPr>
        <p:txBody>
          <a:bodyPr/>
          <a:lstStyle>
            <a:lvl1pPr>
              <a:spcBef>
                <a:spcPts val="500"/>
              </a:spcBef>
              <a:defRPr>
                <a:latin typeface="+mj-lt"/>
              </a:defRPr>
            </a:lvl1pPr>
            <a:lvl2pPr>
              <a:spcBef>
                <a:spcPts val="500"/>
              </a:spcBef>
              <a:defRPr>
                <a:latin typeface="+mj-lt"/>
              </a:defRPr>
            </a:lvl2pPr>
            <a:lvl3pPr>
              <a:spcBef>
                <a:spcPts val="500"/>
              </a:spcBef>
              <a:defRPr>
                <a:latin typeface="+mj-lt"/>
              </a:defRPr>
            </a:lvl3pPr>
            <a:lvl4pPr>
              <a:spcBef>
                <a:spcPts val="500"/>
              </a:spcBef>
              <a:defRPr>
                <a:latin typeface="+mj-lt"/>
              </a:defRPr>
            </a:lvl4pPr>
            <a:lvl5pPr>
              <a:spcBef>
                <a:spcPts val="500"/>
              </a:spcBef>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15">
            <a:extLst>
              <a:ext uri="{FF2B5EF4-FFF2-40B4-BE49-F238E27FC236}">
                <a16:creationId xmlns:a16="http://schemas.microsoft.com/office/drawing/2014/main" id="{B268C9C9-81B6-49EE-A332-BC0EF9C8B125}"/>
              </a:ext>
            </a:extLst>
          </p:cNvPr>
          <p:cNvSpPr>
            <a:spLocks noGrp="1"/>
          </p:cNvSpPr>
          <p:nvPr>
            <p:ph sz="quarter" idx="18"/>
          </p:nvPr>
        </p:nvSpPr>
        <p:spPr>
          <a:xfrm>
            <a:off x="5638800" y="2667000"/>
            <a:ext cx="3048000" cy="914400"/>
          </a:xfrm>
        </p:spPr>
        <p:txBody>
          <a:bodyPr/>
          <a:lstStyle>
            <a:lvl1pPr>
              <a:spcBef>
                <a:spcPts val="500"/>
              </a:spcBef>
              <a:defRPr>
                <a:latin typeface="+mj-lt"/>
              </a:defRPr>
            </a:lvl1pPr>
            <a:lvl2pPr>
              <a:spcBef>
                <a:spcPts val="500"/>
              </a:spcBef>
              <a:defRPr>
                <a:latin typeface="+mj-lt"/>
              </a:defRPr>
            </a:lvl2pPr>
            <a:lvl3pPr>
              <a:spcBef>
                <a:spcPts val="500"/>
              </a:spcBef>
              <a:defRPr>
                <a:latin typeface="+mj-lt"/>
              </a:defRPr>
            </a:lvl3pPr>
            <a:lvl4pPr>
              <a:spcBef>
                <a:spcPts val="500"/>
              </a:spcBef>
              <a:defRPr>
                <a:latin typeface="+mj-lt"/>
              </a:defRPr>
            </a:lvl4pPr>
            <a:lvl5pPr>
              <a:spcBef>
                <a:spcPts val="500"/>
              </a:spcBef>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Content Placeholder 17">
            <a:extLst>
              <a:ext uri="{FF2B5EF4-FFF2-40B4-BE49-F238E27FC236}">
                <a16:creationId xmlns:a16="http://schemas.microsoft.com/office/drawing/2014/main" id="{10E411D3-8E54-45C4-AB56-948CD7ABF366}"/>
              </a:ext>
            </a:extLst>
          </p:cNvPr>
          <p:cNvSpPr>
            <a:spLocks noGrp="1"/>
          </p:cNvSpPr>
          <p:nvPr>
            <p:ph sz="quarter" idx="19"/>
          </p:nvPr>
        </p:nvSpPr>
        <p:spPr>
          <a:xfrm>
            <a:off x="5638800" y="3779838"/>
            <a:ext cx="3048000" cy="914400"/>
          </a:xfrm>
        </p:spPr>
        <p:txBody>
          <a:bodyPr/>
          <a:lstStyle>
            <a:lvl1pPr>
              <a:spcBef>
                <a:spcPts val="500"/>
              </a:spcBef>
              <a:defRPr>
                <a:latin typeface="+mj-lt"/>
              </a:defRPr>
            </a:lvl1pPr>
            <a:lvl2pPr>
              <a:spcBef>
                <a:spcPts val="500"/>
              </a:spcBef>
              <a:defRPr>
                <a:latin typeface="+mj-lt"/>
              </a:defRPr>
            </a:lvl2pPr>
            <a:lvl3pPr>
              <a:spcBef>
                <a:spcPts val="500"/>
              </a:spcBef>
              <a:defRPr>
                <a:latin typeface="+mj-lt"/>
              </a:defRPr>
            </a:lvl3pPr>
            <a:lvl4pPr>
              <a:spcBef>
                <a:spcPts val="500"/>
              </a:spcBef>
              <a:defRPr>
                <a:latin typeface="+mj-lt"/>
              </a:defRPr>
            </a:lvl4pPr>
            <a:lvl5pPr>
              <a:spcBef>
                <a:spcPts val="500"/>
              </a:spcBef>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0" name="Content Placeholder 19">
            <a:extLst>
              <a:ext uri="{FF2B5EF4-FFF2-40B4-BE49-F238E27FC236}">
                <a16:creationId xmlns:a16="http://schemas.microsoft.com/office/drawing/2014/main" id="{0FA6DFB4-6128-4A80-B47E-0AE7BCCE9456}"/>
              </a:ext>
            </a:extLst>
          </p:cNvPr>
          <p:cNvSpPr>
            <a:spLocks noGrp="1"/>
          </p:cNvSpPr>
          <p:nvPr>
            <p:ph sz="quarter" idx="20"/>
          </p:nvPr>
        </p:nvSpPr>
        <p:spPr>
          <a:xfrm>
            <a:off x="5638800" y="4876800"/>
            <a:ext cx="3048000" cy="990600"/>
          </a:xfrm>
        </p:spPr>
        <p:txBody>
          <a:bodyPr/>
          <a:lstStyle>
            <a:lvl1pPr>
              <a:spcBef>
                <a:spcPts val="500"/>
              </a:spcBef>
              <a:defRPr>
                <a:latin typeface="+mj-lt"/>
              </a:defRPr>
            </a:lvl1pPr>
            <a:lvl2pPr>
              <a:spcBef>
                <a:spcPts val="500"/>
              </a:spcBef>
              <a:defRPr>
                <a:latin typeface="+mj-lt"/>
              </a:defRPr>
            </a:lvl2pPr>
            <a:lvl3pPr>
              <a:spcBef>
                <a:spcPts val="500"/>
              </a:spcBef>
              <a:defRPr>
                <a:latin typeface="+mj-lt"/>
              </a:defRPr>
            </a:lvl3pPr>
            <a:lvl4pPr>
              <a:spcBef>
                <a:spcPts val="500"/>
              </a:spcBef>
              <a:defRPr>
                <a:latin typeface="+mj-lt"/>
              </a:defRPr>
            </a:lvl4pPr>
            <a:lvl5pPr>
              <a:spcBef>
                <a:spcPts val="500"/>
              </a:spcBef>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95049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2"/>
            <a:ext cx="8229600" cy="761998"/>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4-</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2438400"/>
            <a:ext cx="8229600" cy="609600"/>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CA32148-4D56-4A15-876E-6CC486B13E78}"/>
              </a:ext>
            </a:extLst>
          </p:cNvPr>
          <p:cNvSpPr>
            <a:spLocks noGrp="1"/>
          </p:cNvSpPr>
          <p:nvPr>
            <p:ph idx="11"/>
          </p:nvPr>
        </p:nvSpPr>
        <p:spPr>
          <a:xfrm>
            <a:off x="457200" y="3200400"/>
            <a:ext cx="8229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3DD34695-3950-4749-B09E-FC79A2C32957}"/>
              </a:ext>
            </a:extLst>
          </p:cNvPr>
          <p:cNvSpPr>
            <a:spLocks noGrp="1"/>
          </p:cNvSpPr>
          <p:nvPr>
            <p:ph idx="12"/>
          </p:nvPr>
        </p:nvSpPr>
        <p:spPr>
          <a:xfrm>
            <a:off x="457200" y="4343400"/>
            <a:ext cx="8229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587EDC90-0FC9-477E-9C64-5ABD7ACDA17F}"/>
              </a:ext>
            </a:extLst>
          </p:cNvPr>
          <p:cNvSpPr>
            <a:spLocks noGrp="1"/>
          </p:cNvSpPr>
          <p:nvPr>
            <p:ph idx="13"/>
          </p:nvPr>
        </p:nvSpPr>
        <p:spPr>
          <a:xfrm>
            <a:off x="457200" y="5334000"/>
            <a:ext cx="8229600" cy="609600"/>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500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914399"/>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4-</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3352801"/>
            <a:ext cx="8229600" cy="914399"/>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CA32148-4D56-4A15-876E-6CC486B13E78}"/>
              </a:ext>
            </a:extLst>
          </p:cNvPr>
          <p:cNvSpPr>
            <a:spLocks noGrp="1"/>
          </p:cNvSpPr>
          <p:nvPr>
            <p:ph idx="11"/>
          </p:nvPr>
        </p:nvSpPr>
        <p:spPr>
          <a:xfrm>
            <a:off x="457200" y="4800600"/>
            <a:ext cx="8229600" cy="914399"/>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2" hasCustomPrompt="1"/>
          </p:nvPr>
        </p:nvSpPr>
        <p:spPr>
          <a:xfrm>
            <a:off x="1524000" y="5791200"/>
            <a:ext cx="5638800" cy="228600"/>
          </a:xfrm>
        </p:spPr>
        <p:txBody>
          <a:bodyPr>
            <a:noAutofit/>
          </a:bodyPr>
          <a:lstStyle>
            <a:lvl1pPr marL="0" indent="0" algn="ctr">
              <a:buNone/>
              <a:defRPr sz="1200">
                <a:latin typeface="+mn-lt"/>
              </a:defRPr>
            </a:lvl1pPr>
          </a:lstStyle>
          <a:p>
            <a:pPr lvl="0"/>
            <a:r>
              <a:rPr lang="en-US" dirty="0"/>
              <a:t>Access the text alternative for slide images.</a:t>
            </a:r>
          </a:p>
        </p:txBody>
      </p:sp>
    </p:spTree>
    <p:extLst>
      <p:ext uri="{BB962C8B-B14F-4D97-AF65-F5344CB8AC3E}">
        <p14:creationId xmlns:p14="http://schemas.microsoft.com/office/powerpoint/2010/main" val="3779026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solidFill>
                  <a:srgbClr val="1F4984"/>
                </a:solidFill>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rot="5400000">
            <a:off x="4229100" y="18669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bg1"/>
                </a:solidFill>
                <a:latin typeface="+mn-lt"/>
              </a:rPr>
              <a:t>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rgbClr val="FFFFFF"/>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Times New Roman" pitchFamily="18" charset="0"/>
              </a:rPr>
              <a:t>4-</a:t>
            </a:r>
            <a:fld id="{3B23F10E-B9DB-4030-83AA-1C45FF54A19F}" type="slidenum">
              <a:rPr lang="en-US" sz="1000">
                <a:solidFill>
                  <a:srgbClr val="FFFFFF"/>
                </a:solidFill>
                <a:latin typeface="Times New Roman" pitchFamily="18" charset="0"/>
              </a:rPr>
              <a:pPr algn="r">
                <a:defRPr/>
              </a:pPr>
              <a:t>‹#›</a:t>
            </a:fld>
            <a:endParaRPr lang="en-US" sz="1000" dirty="0">
              <a:solidFill>
                <a:srgbClr val="FFFFFF"/>
              </a:solidFill>
              <a:latin typeface="Times New Roman" pitchFamily="18" charset="0"/>
            </a:endParaRPr>
          </a:p>
        </p:txBody>
      </p:sp>
    </p:spTree>
    <p:extLst>
      <p:ext uri="{BB962C8B-B14F-4D97-AF65-F5344CB8AC3E}">
        <p14:creationId xmlns:p14="http://schemas.microsoft.com/office/powerpoint/2010/main" val="387120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2.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Click to edit Master text styles</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dirty="0"/>
              <a:t>Statistics and Data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AE25B61-33BC-4BBC-A97B-742A6A1FBF12}" type="slidenum">
              <a:rPr lang="en-US" altLang="en-US" smtClean="0"/>
              <a:pPr>
                <a:defRPr/>
              </a:pPr>
              <a:t>‹#›</a:t>
            </a:fld>
            <a:endParaRPr lang="en-US" altLang="en-US" dirty="0"/>
          </a:p>
        </p:txBody>
      </p:sp>
      <p:sp>
        <p:nvSpPr>
          <p:cNvPr id="7"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4-</a:t>
            </a:r>
            <a:fld id="{6C8002A7-30CA-4089-9E17-8C4E1B81BF6C}" type="slidenum">
              <a:rPr lang="en-US" sz="1000">
                <a:latin typeface="Helvetica"/>
                <a:cs typeface="Helvetica"/>
              </a:rPr>
              <a:pPr algn="r">
                <a:defRPr/>
              </a:pPr>
              <a:t>‹#›</a:t>
            </a:fld>
            <a:endParaRPr lang="en-US" sz="1000" dirty="0">
              <a:latin typeface="Helvetica"/>
              <a:cs typeface="Helvetica"/>
            </a:endParaRPr>
          </a:p>
        </p:txBody>
      </p:sp>
      <p:sp>
        <p:nvSpPr>
          <p:cNvPr id="8" name="TextBox 7"/>
          <p:cNvSpPr txBox="1"/>
          <p:nvPr userDrawn="1"/>
        </p:nvSpPr>
        <p:spPr>
          <a:xfrm>
            <a:off x="2743200" y="6229290"/>
            <a:ext cx="640080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a:ea typeface="ＭＳ Ｐゴシック"/>
                <a:cs typeface="Helvetica"/>
              </a:rPr>
              <a:t>Copyright ©2022 McGraw-Hill Education. All rights reserved. No reproduction or distribution without the prior written consent of McGraw-Hill Education.</a:t>
            </a:r>
          </a:p>
        </p:txBody>
      </p:sp>
    </p:spTree>
    <p:extLst>
      <p:ext uri="{BB962C8B-B14F-4D97-AF65-F5344CB8AC3E}">
        <p14:creationId xmlns:p14="http://schemas.microsoft.com/office/powerpoint/2010/main" val="2872670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62" r:id="rId3"/>
    <p:sldLayoutId id="2147483758" r:id="rId4"/>
    <p:sldLayoutId id="2147483759" r:id="rId5"/>
    <p:sldLayoutId id="2147483763" r:id="rId6"/>
    <p:sldLayoutId id="2147483761" r:id="rId7"/>
    <p:sldLayoutId id="2147483760" r:id="rId8"/>
    <p:sldLayoutId id="2147483755" r:id="rId9"/>
    <p:sldLayoutId id="2147483745" r:id="rId10"/>
    <p:sldLayoutId id="2147483746" r:id="rId11"/>
    <p:sldLayoutId id="2147483747" r:id="rId12"/>
    <p:sldLayoutId id="2147483749" r:id="rId13"/>
    <p:sldLayoutId id="2147483748" r:id="rId14"/>
    <p:sldLayoutId id="2147483750" r:id="rId15"/>
    <p:sldLayoutId id="2147483751" r:id="rId16"/>
    <p:sldLayoutId id="2147483752" r:id="rId17"/>
    <p:sldLayoutId id="2147483753" r:id="rId18"/>
    <p:sldLayoutId id="2147483756" r:id="rId19"/>
    <p:sldLayoutId id="2147483757" r:id="rId20"/>
  </p:sldLayoutIdLst>
  <p:hf hdr="0" dt="0"/>
  <p:txStyles>
    <p:titleStyle>
      <a:lvl1pPr algn="ctr" defTabSz="914400" rtl="0" eaLnBrk="1" latinLnBrk="0" hangingPunct="1">
        <a:spcBef>
          <a:spcPct val="0"/>
        </a:spcBef>
        <a:buNone/>
        <a:defRPr sz="4000" kern="1200">
          <a:solidFill>
            <a:srgbClr val="1F4984"/>
          </a:solidFill>
          <a:latin typeface="Helvetica" pitchFamily="34" charset="0"/>
          <a:ea typeface="+mj-ea"/>
          <a:cs typeface="+mj-cs"/>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3200" kern="1200">
          <a:solidFill>
            <a:schemeClr val="tx1"/>
          </a:solidFill>
          <a:latin typeface="Helvetica" pitchFamily="34" charset="0"/>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2800" kern="1200">
          <a:solidFill>
            <a:schemeClr val="tx1"/>
          </a:solidFill>
          <a:latin typeface="Helvetica" pitchFamily="34" charset="0"/>
          <a:ea typeface="+mn-ea"/>
          <a:cs typeface="+mn-cs"/>
        </a:defRPr>
      </a:lvl2pPr>
      <a:lvl3pPr marL="1143000" marR="0"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2400" kern="1200">
          <a:solidFill>
            <a:schemeClr val="tx1"/>
          </a:solidFill>
          <a:latin typeface="Helvetica" pitchFamily="34" charset="0"/>
          <a:ea typeface="+mn-ea"/>
          <a:cs typeface="+mn-cs"/>
        </a:defRPr>
      </a:lvl3pPr>
      <a:lvl4pPr marL="1600200" marR="0"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2000" kern="1200">
          <a:solidFill>
            <a:schemeClr val="tx1"/>
          </a:solidFill>
          <a:latin typeface="Helvetica" pitchFamily="34" charset="0"/>
          <a:ea typeface="+mn-ea"/>
          <a:cs typeface="+mn-cs"/>
        </a:defRPr>
      </a:lvl4pPr>
      <a:lvl5pPr marL="2057400" marR="0"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2000" kern="1200">
          <a:solidFill>
            <a:schemeClr val="tx1"/>
          </a:solidFill>
          <a:latin typeface="Helvetica"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dirty="0"/>
          </a:p>
        </p:txBody>
      </p:sp>
      <p:sp>
        <p:nvSpPr>
          <p:cNvPr id="5" name="Footer Placeholder 4"/>
          <p:cNvSpPr>
            <a:spLocks noGrp="1"/>
          </p:cNvSpPr>
          <p:nvPr>
            <p:ph type="ftr" sz="quarter" idx="3"/>
          </p:nvPr>
        </p:nvSpPr>
        <p:spPr>
          <a:xfrm>
            <a:off x="3155177" y="644928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dirty="0"/>
              <a:t>Statistics and Data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60691DE-486E-4A32-88AD-38CD65707634}" type="slidenum">
              <a:rPr lang="en-US" altLang="en-US" smtClean="0"/>
              <a:pPr>
                <a:defRPr/>
              </a:pPr>
              <a:t>‹#›</a:t>
            </a:fld>
            <a:endParaRPr lang="en-US" altLang="en-US" dirty="0"/>
          </a:p>
        </p:txBody>
      </p:sp>
      <p:sp>
        <p:nvSpPr>
          <p:cNvPr id="7"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r>
              <a:rPr lang="en-US" sz="1000" dirty="0">
                <a:latin typeface="Helvetica"/>
                <a:cs typeface="Helvetica"/>
              </a:rPr>
              <a:t>2-</a:t>
            </a:r>
            <a:fld id="{66E91E4A-1E28-44FA-BCE4-676641C8B2B1}" type="slidenum">
              <a:rPr lang="en-US" sz="1000">
                <a:latin typeface="Helvetica"/>
                <a:cs typeface="Helvetica"/>
              </a:rPr>
              <a:pPr algn="r"/>
              <a:t>‹#›</a:t>
            </a:fld>
            <a:endParaRPr lang="en-US" sz="1000" dirty="0">
              <a:latin typeface="Helvetica"/>
              <a:cs typeface="Helvetica"/>
            </a:endParaRPr>
          </a:p>
        </p:txBody>
      </p:sp>
      <p:sp>
        <p:nvSpPr>
          <p:cNvPr id="8" name="TextBox 7"/>
          <p:cNvSpPr txBox="1"/>
          <p:nvPr userDrawn="1"/>
        </p:nvSpPr>
        <p:spPr>
          <a:xfrm>
            <a:off x="2743200" y="6229290"/>
            <a:ext cx="6400800" cy="400110"/>
          </a:xfrm>
          <a:prstGeom prst="rect">
            <a:avLst/>
          </a:prstGeom>
          <a:noFill/>
        </p:spPr>
        <p:txBody>
          <a:bodyPr wrap="square" rtlCol="0">
            <a:spAutoFit/>
          </a:bodyPr>
          <a:lstStyle/>
          <a:p>
            <a:pPr algn="ctr"/>
            <a:r>
              <a:rPr lang="en-US" sz="1000" b="0" i="0" kern="1200" dirty="0">
                <a:solidFill>
                  <a:schemeClr val="tx1"/>
                </a:solidFill>
                <a:latin typeface="Helvetica"/>
                <a:ea typeface="ＭＳ Ｐゴシック"/>
                <a:cs typeface="Helvetica"/>
              </a:rPr>
              <a:t>Copyright ©2022 McGraw-Hill Education. All rights reserved. No reproduction or distribution without the prior written consent of McGraw-Hill Education.</a:t>
            </a:r>
          </a:p>
        </p:txBody>
      </p:sp>
    </p:spTree>
    <p:extLst>
      <p:ext uri="{BB962C8B-B14F-4D97-AF65-F5344CB8AC3E}">
        <p14:creationId xmlns:p14="http://schemas.microsoft.com/office/powerpoint/2010/main" val="347262611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2.bin"/><Relationship Id="rId18" Type="http://schemas.openxmlformats.org/officeDocument/2006/relationships/image" Target="../media/image20.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7.wmf"/><Relationship Id="rId17" Type="http://schemas.openxmlformats.org/officeDocument/2006/relationships/oleObject" Target="../embeddings/oleObject14.bin"/><Relationship Id="rId2" Type="http://schemas.openxmlformats.org/officeDocument/2006/relationships/slideLayout" Target="../slideLayouts/slideLayout6.xml"/><Relationship Id="rId16" Type="http://schemas.openxmlformats.org/officeDocument/2006/relationships/image" Target="../media/image19.wmf"/><Relationship Id="rId1" Type="http://schemas.openxmlformats.org/officeDocument/2006/relationships/vmlDrawing" Target="../drawings/vmlDrawing5.vml"/><Relationship Id="rId6" Type="http://schemas.openxmlformats.org/officeDocument/2006/relationships/image" Target="../media/image14.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0.bin"/><Relationship Id="rId14" Type="http://schemas.openxmlformats.org/officeDocument/2006/relationships/image" Target="../media/image1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6.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3.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9.bin"/><Relationship Id="rId14" Type="http://schemas.openxmlformats.org/officeDocument/2006/relationships/image" Target="../media/image2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23.bin"/><Relationship Id="rId4" Type="http://schemas.openxmlformats.org/officeDocument/2006/relationships/image" Target="../media/image2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image" Target="../media/image32.wmf"/><Relationship Id="rId5" Type="http://schemas.openxmlformats.org/officeDocument/2006/relationships/oleObject" Target="../embeddings/oleObject26.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image" Target="../media/image37.png"/><Relationship Id="rId2" Type="http://schemas.openxmlformats.org/officeDocument/2006/relationships/slideLayout" Target="../slideLayouts/slideLayout8.xml"/><Relationship Id="rId1" Type="http://schemas.openxmlformats.org/officeDocument/2006/relationships/vmlDrawing" Target="../drawings/vmlDrawing10.vml"/><Relationship Id="rId6" Type="http://schemas.openxmlformats.org/officeDocument/2006/relationships/image" Target="../media/image36.wmf"/><Relationship Id="rId5" Type="http://schemas.openxmlformats.org/officeDocument/2006/relationships/oleObject" Target="../embeddings/oleObject30.bin"/><Relationship Id="rId4" Type="http://schemas.openxmlformats.org/officeDocument/2006/relationships/image" Target="../media/image3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8.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32.bin"/><Relationship Id="rId4" Type="http://schemas.openxmlformats.org/officeDocument/2006/relationships/image" Target="../media/image38.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3.bin"/><Relationship Id="rId7" Type="http://schemas.openxmlformats.org/officeDocument/2006/relationships/image" Target="../media/image41.wmf"/><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oleObject" Target="../embeddings/oleObject34.bin"/><Relationship Id="rId11" Type="http://schemas.openxmlformats.org/officeDocument/2006/relationships/image" Target="../media/image43.wmf"/><Relationship Id="rId5" Type="http://schemas.openxmlformats.org/officeDocument/2006/relationships/image" Target="../media/image8.png"/><Relationship Id="rId10" Type="http://schemas.openxmlformats.org/officeDocument/2006/relationships/oleObject" Target="../embeddings/oleObject36.bin"/><Relationship Id="rId4" Type="http://schemas.openxmlformats.org/officeDocument/2006/relationships/image" Target="../media/image40.wmf"/><Relationship Id="rId9" Type="http://schemas.openxmlformats.org/officeDocument/2006/relationships/image" Target="../media/image42.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2.bin"/><Relationship Id="rId18" Type="http://schemas.openxmlformats.org/officeDocument/2006/relationships/image" Target="../media/image51.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8.wmf"/><Relationship Id="rId17" Type="http://schemas.openxmlformats.org/officeDocument/2006/relationships/oleObject" Target="../embeddings/oleObject44.bin"/><Relationship Id="rId2" Type="http://schemas.openxmlformats.org/officeDocument/2006/relationships/slideLayout" Target="../slideLayouts/slideLayout6.xml"/><Relationship Id="rId16" Type="http://schemas.openxmlformats.org/officeDocument/2006/relationships/image" Target="../media/image50.wmf"/><Relationship Id="rId1" Type="http://schemas.openxmlformats.org/officeDocument/2006/relationships/vmlDrawing" Target="../drawings/vmlDrawing13.vml"/><Relationship Id="rId6" Type="http://schemas.openxmlformats.org/officeDocument/2006/relationships/image" Target="../media/image45.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0.bin"/><Relationship Id="rId14" Type="http://schemas.openxmlformats.org/officeDocument/2006/relationships/image" Target="../media/image4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53.wmf"/><Relationship Id="rId5" Type="http://schemas.openxmlformats.org/officeDocument/2006/relationships/oleObject" Target="../embeddings/oleObject46.bin"/><Relationship Id="rId4" Type="http://schemas.openxmlformats.org/officeDocument/2006/relationships/image" Target="../media/image52.wmf"/></Relationships>
</file>

<file path=ppt/slides/_rels/slide25.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oleObject" Target="../embeddings/oleObject47.bin"/><Relationship Id="rId7" Type="http://schemas.openxmlformats.org/officeDocument/2006/relationships/image" Target="../media/image55.wmf"/><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oleObject" Target="../embeddings/oleObject48.bin"/><Relationship Id="rId5" Type="http://schemas.openxmlformats.org/officeDocument/2006/relationships/image" Target="../media/image56.png"/><Relationship Id="rId4" Type="http://schemas.openxmlformats.org/officeDocument/2006/relationships/image" Target="../media/image5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58.wmf"/><Relationship Id="rId5" Type="http://schemas.openxmlformats.org/officeDocument/2006/relationships/oleObject" Target="../embeddings/oleObject50.bin"/><Relationship Id="rId4" Type="http://schemas.openxmlformats.org/officeDocument/2006/relationships/image" Target="../media/image57.wmf"/></Relationships>
</file>

<file path=ppt/slides/_rels/slide27.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60.wmf"/><Relationship Id="rId5" Type="http://schemas.openxmlformats.org/officeDocument/2006/relationships/oleObject" Target="../embeddings/oleObject52.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54.bin"/></Relationships>
</file>

<file path=ppt/slides/_rels/slide28.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64.wmf"/><Relationship Id="rId11" Type="http://schemas.openxmlformats.org/officeDocument/2006/relationships/image" Target="../media/image67.png"/><Relationship Id="rId5" Type="http://schemas.openxmlformats.org/officeDocument/2006/relationships/oleObject" Target="../embeddings/oleObject56.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58.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69.wmf"/><Relationship Id="rId5" Type="http://schemas.openxmlformats.org/officeDocument/2006/relationships/oleObject" Target="../embeddings/oleObject60.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62.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6.xml"/><Relationship Id="rId1" Type="http://schemas.openxmlformats.org/officeDocument/2006/relationships/vmlDrawing" Target="../drawings/vmlDrawing20.vml"/><Relationship Id="rId4" Type="http://schemas.openxmlformats.org/officeDocument/2006/relationships/image" Target="../media/image72.wmf"/></Relationships>
</file>

<file path=ppt/slides/_rels/slide32.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74.wmf"/><Relationship Id="rId5" Type="http://schemas.openxmlformats.org/officeDocument/2006/relationships/oleObject" Target="../embeddings/oleObject65.bin"/><Relationship Id="rId4" Type="http://schemas.openxmlformats.org/officeDocument/2006/relationships/image" Target="../media/image7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77.wmf"/><Relationship Id="rId5" Type="http://schemas.openxmlformats.org/officeDocument/2006/relationships/oleObject" Target="../embeddings/oleObject68.bin"/><Relationship Id="rId4" Type="http://schemas.openxmlformats.org/officeDocument/2006/relationships/image" Target="../media/image7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82.wmf"/><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79.w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72.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5.xml"/><Relationship Id="rId1" Type="http://schemas.openxmlformats.org/officeDocument/2006/relationships/vmlDrawing" Target="../drawings/vmlDrawing24.vml"/><Relationship Id="rId6" Type="http://schemas.openxmlformats.org/officeDocument/2006/relationships/image" Target="../media/image84.wmf"/><Relationship Id="rId5" Type="http://schemas.openxmlformats.org/officeDocument/2006/relationships/oleObject" Target="../embeddings/oleObject75.bin"/><Relationship Id="rId4" Type="http://schemas.openxmlformats.org/officeDocument/2006/relationships/image" Target="../media/image83.wmf"/></Relationships>
</file>

<file path=ppt/slides/_rels/slide39.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image" Target="../media/image86.wmf"/><Relationship Id="rId5" Type="http://schemas.openxmlformats.org/officeDocument/2006/relationships/oleObject" Target="../embeddings/oleObject77.bin"/><Relationship Id="rId4" Type="http://schemas.openxmlformats.org/officeDocument/2006/relationships/image" Target="../media/image8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oleObject" Target="../embeddings/oleObject79.bin"/><Relationship Id="rId7" Type="http://schemas.openxmlformats.org/officeDocument/2006/relationships/image" Target="../media/image91.png"/><Relationship Id="rId2" Type="http://schemas.openxmlformats.org/officeDocument/2006/relationships/slideLayout" Target="../slideLayouts/slideLayout5.xml"/><Relationship Id="rId1" Type="http://schemas.openxmlformats.org/officeDocument/2006/relationships/vmlDrawing" Target="../drawings/vmlDrawing26.vml"/><Relationship Id="rId6" Type="http://schemas.openxmlformats.org/officeDocument/2006/relationships/image" Target="../media/image89.wmf"/><Relationship Id="rId5" Type="http://schemas.openxmlformats.org/officeDocument/2006/relationships/oleObject" Target="../embeddings/oleObject80.bin"/><Relationship Id="rId10" Type="http://schemas.openxmlformats.org/officeDocument/2006/relationships/slide" Target="slide59.xml"/><Relationship Id="rId4" Type="http://schemas.openxmlformats.org/officeDocument/2006/relationships/image" Target="../media/image88.wmf"/><Relationship Id="rId9" Type="http://schemas.openxmlformats.org/officeDocument/2006/relationships/image" Target="../media/image90.wmf"/></Relationships>
</file>

<file path=ppt/slides/_rels/slide43.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5.xml"/><Relationship Id="rId1" Type="http://schemas.openxmlformats.org/officeDocument/2006/relationships/vmlDrawing" Target="../drawings/vmlDrawing27.vml"/><Relationship Id="rId6" Type="http://schemas.openxmlformats.org/officeDocument/2006/relationships/image" Target="../media/image93.wmf"/><Relationship Id="rId5" Type="http://schemas.openxmlformats.org/officeDocument/2006/relationships/oleObject" Target="../embeddings/oleObject83.bin"/><Relationship Id="rId4" Type="http://schemas.openxmlformats.org/officeDocument/2006/relationships/image" Target="../media/image92.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5.xml"/><Relationship Id="rId1" Type="http://schemas.openxmlformats.org/officeDocument/2006/relationships/vmlDrawing" Target="../drawings/vmlDrawing28.vml"/><Relationship Id="rId6" Type="http://schemas.openxmlformats.org/officeDocument/2006/relationships/image" Target="../media/image96.wmf"/><Relationship Id="rId5" Type="http://schemas.openxmlformats.org/officeDocument/2006/relationships/oleObject" Target="../embeddings/oleObject86.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88.bin"/></Relationships>
</file>

<file path=ppt/slides/_rels/slide46.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94.bin"/><Relationship Id="rId18" Type="http://schemas.openxmlformats.org/officeDocument/2006/relationships/image" Target="../media/image106.wmf"/><Relationship Id="rId26" Type="http://schemas.openxmlformats.org/officeDocument/2006/relationships/image" Target="../media/image110.wmf"/><Relationship Id="rId3" Type="http://schemas.openxmlformats.org/officeDocument/2006/relationships/oleObject" Target="../embeddings/oleObject89.bin"/><Relationship Id="rId21" Type="http://schemas.openxmlformats.org/officeDocument/2006/relationships/oleObject" Target="../embeddings/oleObject98.bin"/><Relationship Id="rId7" Type="http://schemas.openxmlformats.org/officeDocument/2006/relationships/oleObject" Target="../embeddings/oleObject91.bin"/><Relationship Id="rId12" Type="http://schemas.openxmlformats.org/officeDocument/2006/relationships/image" Target="../media/image103.wmf"/><Relationship Id="rId17" Type="http://schemas.openxmlformats.org/officeDocument/2006/relationships/oleObject" Target="../embeddings/oleObject96.bin"/><Relationship Id="rId25" Type="http://schemas.openxmlformats.org/officeDocument/2006/relationships/oleObject" Target="../embeddings/oleObject100.bin"/><Relationship Id="rId2" Type="http://schemas.openxmlformats.org/officeDocument/2006/relationships/slideLayout" Target="../slideLayouts/slideLayout5.xml"/><Relationship Id="rId16" Type="http://schemas.openxmlformats.org/officeDocument/2006/relationships/image" Target="../media/image105.wmf"/><Relationship Id="rId20" Type="http://schemas.openxmlformats.org/officeDocument/2006/relationships/image" Target="../media/image107.wmf"/><Relationship Id="rId29" Type="http://schemas.openxmlformats.org/officeDocument/2006/relationships/oleObject" Target="../embeddings/oleObject102.bin"/><Relationship Id="rId1" Type="http://schemas.openxmlformats.org/officeDocument/2006/relationships/vmlDrawing" Target="../drawings/vmlDrawing29.vml"/><Relationship Id="rId6" Type="http://schemas.openxmlformats.org/officeDocument/2006/relationships/image" Target="../media/image100.wmf"/><Relationship Id="rId11" Type="http://schemas.openxmlformats.org/officeDocument/2006/relationships/oleObject" Target="../embeddings/oleObject93.bin"/><Relationship Id="rId24" Type="http://schemas.openxmlformats.org/officeDocument/2006/relationships/image" Target="../media/image109.wmf"/><Relationship Id="rId32" Type="http://schemas.openxmlformats.org/officeDocument/2006/relationships/image" Target="../media/image113.wmf"/><Relationship Id="rId5" Type="http://schemas.openxmlformats.org/officeDocument/2006/relationships/oleObject" Target="../embeddings/oleObject90.bin"/><Relationship Id="rId15" Type="http://schemas.openxmlformats.org/officeDocument/2006/relationships/oleObject" Target="../embeddings/oleObject95.bin"/><Relationship Id="rId23" Type="http://schemas.openxmlformats.org/officeDocument/2006/relationships/oleObject" Target="../embeddings/oleObject99.bin"/><Relationship Id="rId28" Type="http://schemas.openxmlformats.org/officeDocument/2006/relationships/image" Target="../media/image111.wmf"/><Relationship Id="rId10" Type="http://schemas.openxmlformats.org/officeDocument/2006/relationships/image" Target="../media/image102.wmf"/><Relationship Id="rId19" Type="http://schemas.openxmlformats.org/officeDocument/2006/relationships/oleObject" Target="../embeddings/oleObject97.bin"/><Relationship Id="rId31" Type="http://schemas.openxmlformats.org/officeDocument/2006/relationships/oleObject" Target="../embeddings/oleObject103.bin"/><Relationship Id="rId4" Type="http://schemas.openxmlformats.org/officeDocument/2006/relationships/image" Target="../media/image99.wmf"/><Relationship Id="rId9" Type="http://schemas.openxmlformats.org/officeDocument/2006/relationships/oleObject" Target="../embeddings/oleObject92.bin"/><Relationship Id="rId14" Type="http://schemas.openxmlformats.org/officeDocument/2006/relationships/image" Target="../media/image104.wmf"/><Relationship Id="rId22" Type="http://schemas.openxmlformats.org/officeDocument/2006/relationships/image" Target="../media/image108.wmf"/><Relationship Id="rId27" Type="http://schemas.openxmlformats.org/officeDocument/2006/relationships/oleObject" Target="../embeddings/oleObject101.bin"/><Relationship Id="rId30" Type="http://schemas.openxmlformats.org/officeDocument/2006/relationships/image" Target="../media/image112.wmf"/></Relationships>
</file>

<file path=ppt/slides/_rels/slide47.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15.wmf"/><Relationship Id="rId5" Type="http://schemas.openxmlformats.org/officeDocument/2006/relationships/oleObject" Target="../embeddings/oleObject105.bin"/><Relationship Id="rId4" Type="http://schemas.openxmlformats.org/officeDocument/2006/relationships/image" Target="../media/image114.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112.bin"/><Relationship Id="rId18" Type="http://schemas.openxmlformats.org/officeDocument/2006/relationships/image" Target="../media/image124.wmf"/><Relationship Id="rId26" Type="http://schemas.openxmlformats.org/officeDocument/2006/relationships/image" Target="../media/image128.wmf"/><Relationship Id="rId39" Type="http://schemas.openxmlformats.org/officeDocument/2006/relationships/oleObject" Target="../embeddings/oleObject125.bin"/><Relationship Id="rId3" Type="http://schemas.openxmlformats.org/officeDocument/2006/relationships/oleObject" Target="../embeddings/oleObject107.bin"/><Relationship Id="rId21" Type="http://schemas.openxmlformats.org/officeDocument/2006/relationships/oleObject" Target="../embeddings/oleObject116.bin"/><Relationship Id="rId34" Type="http://schemas.openxmlformats.org/officeDocument/2006/relationships/image" Target="../media/image132.wmf"/><Relationship Id="rId42" Type="http://schemas.openxmlformats.org/officeDocument/2006/relationships/image" Target="../media/image136.wmf"/><Relationship Id="rId7" Type="http://schemas.openxmlformats.org/officeDocument/2006/relationships/oleObject" Target="../embeddings/oleObject109.bin"/><Relationship Id="rId12" Type="http://schemas.openxmlformats.org/officeDocument/2006/relationships/image" Target="../media/image121.wmf"/><Relationship Id="rId17" Type="http://schemas.openxmlformats.org/officeDocument/2006/relationships/oleObject" Target="../embeddings/oleObject114.bin"/><Relationship Id="rId25" Type="http://schemas.openxmlformats.org/officeDocument/2006/relationships/oleObject" Target="../embeddings/oleObject118.bin"/><Relationship Id="rId33" Type="http://schemas.openxmlformats.org/officeDocument/2006/relationships/oleObject" Target="../embeddings/oleObject122.bin"/><Relationship Id="rId38" Type="http://schemas.openxmlformats.org/officeDocument/2006/relationships/image" Target="../media/image134.wmf"/><Relationship Id="rId46" Type="http://schemas.openxmlformats.org/officeDocument/2006/relationships/image" Target="../media/image138.wmf"/><Relationship Id="rId2" Type="http://schemas.openxmlformats.org/officeDocument/2006/relationships/slideLayout" Target="../slideLayouts/slideLayout5.xml"/><Relationship Id="rId16" Type="http://schemas.openxmlformats.org/officeDocument/2006/relationships/image" Target="../media/image123.wmf"/><Relationship Id="rId20" Type="http://schemas.openxmlformats.org/officeDocument/2006/relationships/image" Target="../media/image125.wmf"/><Relationship Id="rId29" Type="http://schemas.openxmlformats.org/officeDocument/2006/relationships/oleObject" Target="../embeddings/oleObject120.bin"/><Relationship Id="rId41" Type="http://schemas.openxmlformats.org/officeDocument/2006/relationships/oleObject" Target="../embeddings/oleObject126.bin"/><Relationship Id="rId1" Type="http://schemas.openxmlformats.org/officeDocument/2006/relationships/vmlDrawing" Target="../drawings/vmlDrawing31.vml"/><Relationship Id="rId6" Type="http://schemas.openxmlformats.org/officeDocument/2006/relationships/image" Target="../media/image118.wmf"/><Relationship Id="rId11" Type="http://schemas.openxmlformats.org/officeDocument/2006/relationships/oleObject" Target="../embeddings/oleObject111.bin"/><Relationship Id="rId24" Type="http://schemas.openxmlformats.org/officeDocument/2006/relationships/image" Target="../media/image127.wmf"/><Relationship Id="rId32" Type="http://schemas.openxmlformats.org/officeDocument/2006/relationships/image" Target="../media/image131.wmf"/><Relationship Id="rId37" Type="http://schemas.openxmlformats.org/officeDocument/2006/relationships/oleObject" Target="../embeddings/oleObject124.bin"/><Relationship Id="rId40" Type="http://schemas.openxmlformats.org/officeDocument/2006/relationships/image" Target="../media/image135.wmf"/><Relationship Id="rId45" Type="http://schemas.openxmlformats.org/officeDocument/2006/relationships/oleObject" Target="../embeddings/oleObject128.bin"/><Relationship Id="rId5" Type="http://schemas.openxmlformats.org/officeDocument/2006/relationships/oleObject" Target="../embeddings/oleObject108.bin"/><Relationship Id="rId15" Type="http://schemas.openxmlformats.org/officeDocument/2006/relationships/oleObject" Target="../embeddings/oleObject113.bin"/><Relationship Id="rId23" Type="http://schemas.openxmlformats.org/officeDocument/2006/relationships/oleObject" Target="../embeddings/oleObject117.bin"/><Relationship Id="rId28" Type="http://schemas.openxmlformats.org/officeDocument/2006/relationships/image" Target="../media/image129.wmf"/><Relationship Id="rId36" Type="http://schemas.openxmlformats.org/officeDocument/2006/relationships/image" Target="../media/image133.wmf"/><Relationship Id="rId10" Type="http://schemas.openxmlformats.org/officeDocument/2006/relationships/image" Target="../media/image120.wmf"/><Relationship Id="rId19" Type="http://schemas.openxmlformats.org/officeDocument/2006/relationships/oleObject" Target="../embeddings/oleObject115.bin"/><Relationship Id="rId31" Type="http://schemas.openxmlformats.org/officeDocument/2006/relationships/oleObject" Target="../embeddings/oleObject121.bin"/><Relationship Id="rId44" Type="http://schemas.openxmlformats.org/officeDocument/2006/relationships/image" Target="../media/image137.wmf"/><Relationship Id="rId4" Type="http://schemas.openxmlformats.org/officeDocument/2006/relationships/image" Target="../media/image117.wmf"/><Relationship Id="rId9" Type="http://schemas.openxmlformats.org/officeDocument/2006/relationships/oleObject" Target="../embeddings/oleObject110.bin"/><Relationship Id="rId14" Type="http://schemas.openxmlformats.org/officeDocument/2006/relationships/image" Target="../media/image122.wmf"/><Relationship Id="rId22" Type="http://schemas.openxmlformats.org/officeDocument/2006/relationships/image" Target="../media/image126.wmf"/><Relationship Id="rId27" Type="http://schemas.openxmlformats.org/officeDocument/2006/relationships/oleObject" Target="../embeddings/oleObject119.bin"/><Relationship Id="rId30" Type="http://schemas.openxmlformats.org/officeDocument/2006/relationships/image" Target="../media/image130.wmf"/><Relationship Id="rId35" Type="http://schemas.openxmlformats.org/officeDocument/2006/relationships/oleObject" Target="../embeddings/oleObject123.bin"/><Relationship Id="rId43" Type="http://schemas.openxmlformats.org/officeDocument/2006/relationships/oleObject" Target="../embeddings/oleObject127.bin"/></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5.xml"/><Relationship Id="rId1" Type="http://schemas.openxmlformats.org/officeDocument/2006/relationships/vmlDrawing" Target="../drawings/vmlDrawing32.vml"/><Relationship Id="rId6" Type="http://schemas.openxmlformats.org/officeDocument/2006/relationships/image" Target="../media/image140.wmf"/><Relationship Id="rId5" Type="http://schemas.openxmlformats.org/officeDocument/2006/relationships/oleObject" Target="../embeddings/oleObject130.bin"/><Relationship Id="rId4" Type="http://schemas.openxmlformats.org/officeDocument/2006/relationships/image" Target="../media/image13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5.xml"/><Relationship Id="rId1" Type="http://schemas.openxmlformats.org/officeDocument/2006/relationships/vmlDrawing" Target="../drawings/vmlDrawing33.vml"/><Relationship Id="rId4" Type="http://schemas.openxmlformats.org/officeDocument/2006/relationships/image" Target="../media/image141.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5.xml"/><Relationship Id="rId1" Type="http://schemas.openxmlformats.org/officeDocument/2006/relationships/vmlDrawing" Target="../drawings/vmlDrawing34.vml"/><Relationship Id="rId4" Type="http://schemas.openxmlformats.org/officeDocument/2006/relationships/image" Target="../media/image142.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4.xml"/><Relationship Id="rId1" Type="http://schemas.openxmlformats.org/officeDocument/2006/relationships/vmlDrawing" Target="../drawings/vmlDrawing35.vml"/><Relationship Id="rId4" Type="http://schemas.openxmlformats.org/officeDocument/2006/relationships/image" Target="../media/image143.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4.xml"/><Relationship Id="rId1" Type="http://schemas.openxmlformats.org/officeDocument/2006/relationships/vmlDrawing" Target="../drawings/vmlDrawing36.vml"/><Relationship Id="rId4" Type="http://schemas.openxmlformats.org/officeDocument/2006/relationships/image" Target="../media/image144.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4.xml"/><Relationship Id="rId1" Type="http://schemas.openxmlformats.org/officeDocument/2006/relationships/vmlDrawing" Target="../drawings/vmlDrawing37.vml"/><Relationship Id="rId4" Type="http://schemas.openxmlformats.org/officeDocument/2006/relationships/image" Target="../media/image145.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3.vml"/><Relationship Id="rId5" Type="http://schemas.openxmlformats.org/officeDocument/2006/relationships/image" Target="../media/image10.png"/><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12.png"/><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50D9-9633-4CF2-B896-57023971E624}"/>
              </a:ext>
            </a:extLst>
          </p:cNvPr>
          <p:cNvSpPr>
            <a:spLocks noGrp="1"/>
          </p:cNvSpPr>
          <p:nvPr>
            <p:ph type="ctrTitle"/>
          </p:nvPr>
        </p:nvSpPr>
        <p:spPr>
          <a:xfrm>
            <a:off x="3276600" y="762000"/>
            <a:ext cx="5260975" cy="2312988"/>
          </a:xfrm>
        </p:spPr>
        <p:txBody>
          <a:bodyPr>
            <a:normAutofit fontScale="90000"/>
          </a:bodyPr>
          <a:lstStyle/>
          <a:p>
            <a:r>
              <a:rPr lang="en-US" sz="9600" noProof="0" dirty="0">
                <a:solidFill>
                  <a:schemeClr val="accent5">
                    <a:lumMod val="50000"/>
                  </a:schemeClr>
                </a:solidFill>
                <a:latin typeface="+mn-lt"/>
              </a:rPr>
              <a:t>4</a:t>
            </a:r>
            <a:r>
              <a:rPr lang="en-US" sz="9600" noProof="0" dirty="0">
                <a:solidFill>
                  <a:srgbClr val="009C9E"/>
                </a:solidFill>
                <a:latin typeface="+mn-lt"/>
              </a:rPr>
              <a:t/>
            </a:r>
            <a:br>
              <a:rPr lang="en-US" sz="9600" noProof="0" dirty="0">
                <a:solidFill>
                  <a:srgbClr val="009C9E"/>
                </a:solidFill>
                <a:latin typeface="+mn-lt"/>
              </a:rPr>
            </a:br>
            <a:r>
              <a:rPr lang="en-US" noProof="0" dirty="0">
                <a:latin typeface="+mn-lt"/>
              </a:rPr>
              <a:t>Introduction to Probability</a:t>
            </a:r>
          </a:p>
        </p:txBody>
      </p:sp>
      <p:sp>
        <p:nvSpPr>
          <p:cNvPr id="3" name="Subtitle 2">
            <a:extLst>
              <a:ext uri="{FF2B5EF4-FFF2-40B4-BE49-F238E27FC236}">
                <a16:creationId xmlns:a16="http://schemas.microsoft.com/office/drawing/2014/main" id="{D358D616-0E7C-4917-A258-F706FE6A0513}"/>
              </a:ext>
            </a:extLst>
          </p:cNvPr>
          <p:cNvSpPr>
            <a:spLocks noGrp="1"/>
          </p:cNvSpPr>
          <p:nvPr>
            <p:ph type="subTitle" idx="1"/>
          </p:nvPr>
        </p:nvSpPr>
        <p:spPr>
          <a:xfrm>
            <a:off x="3273424" y="3657600"/>
            <a:ext cx="5260976" cy="990600"/>
          </a:xfrm>
        </p:spPr>
        <p:txBody>
          <a:bodyPr>
            <a:normAutofit/>
          </a:bodyPr>
          <a:lstStyle/>
          <a:p>
            <a:pPr algn="ctr">
              <a:spcBef>
                <a:spcPts val="0"/>
              </a:spcBef>
            </a:pPr>
            <a:r>
              <a:rPr lang="en-US" noProof="0" dirty="0">
                <a:solidFill>
                  <a:srgbClr val="1F4984"/>
                </a:solidFill>
                <a:latin typeface="+mn-lt"/>
              </a:rPr>
              <a:t>Business Statistics: </a:t>
            </a:r>
          </a:p>
          <a:p>
            <a:pPr algn="ctr">
              <a:spcBef>
                <a:spcPts val="0"/>
              </a:spcBef>
            </a:pPr>
            <a:r>
              <a:rPr lang="en-US" noProof="0" dirty="0">
                <a:solidFill>
                  <a:srgbClr val="1F4984"/>
                </a:solidFill>
                <a:latin typeface="+mn-lt"/>
              </a:rPr>
              <a:t>Communicating with Numbers, 4e</a:t>
            </a:r>
          </a:p>
        </p:txBody>
      </p:sp>
      <p:sp>
        <p:nvSpPr>
          <p:cNvPr id="6" name="Content Placeholder 5">
            <a:extLst>
              <a:ext uri="{FF2B5EF4-FFF2-40B4-BE49-F238E27FC236}">
                <a16:creationId xmlns:a16="http://schemas.microsoft.com/office/drawing/2014/main" id="{0C3B385C-6C0A-4A31-9C9E-378A8E1C86F9}"/>
              </a:ext>
            </a:extLst>
          </p:cNvPr>
          <p:cNvSpPr>
            <a:spLocks noGrp="1"/>
          </p:cNvSpPr>
          <p:nvPr>
            <p:ph sz="quarter" idx="13"/>
          </p:nvPr>
        </p:nvSpPr>
        <p:spPr>
          <a:xfrm>
            <a:off x="2971800" y="4876800"/>
            <a:ext cx="5715000" cy="457200"/>
          </a:xfrm>
        </p:spPr>
        <p:txBody>
          <a:bodyPr>
            <a:normAutofit/>
          </a:bodyPr>
          <a:lstStyle/>
          <a:p>
            <a:pPr marL="0" indent="0" algn="ctr">
              <a:buNone/>
            </a:pPr>
            <a:r>
              <a:rPr lang="en-US" sz="2200" noProof="0" dirty="0">
                <a:latin typeface="+mn-lt"/>
              </a:rPr>
              <a:t>By Sanjiv </a:t>
            </a:r>
            <a:r>
              <a:rPr lang="en-US" sz="2200" noProof="0" dirty="0" err="1">
                <a:latin typeface="+mn-lt"/>
              </a:rPr>
              <a:t>Jaggia</a:t>
            </a:r>
            <a:r>
              <a:rPr lang="en-US" sz="2200" noProof="0" dirty="0">
                <a:latin typeface="+mn-lt"/>
              </a:rPr>
              <a:t> and Alison Kelly</a:t>
            </a:r>
          </a:p>
        </p:txBody>
      </p:sp>
      <p:sp>
        <p:nvSpPr>
          <p:cNvPr id="7" name="Content Placeholder 6">
            <a:extLst>
              <a:ext uri="{FF2B5EF4-FFF2-40B4-BE49-F238E27FC236}">
                <a16:creationId xmlns:a16="http://schemas.microsoft.com/office/drawing/2014/main" id="{7A6F3DEC-092C-4F42-81C7-9D767079F7F0}"/>
              </a:ext>
            </a:extLst>
          </p:cNvPr>
          <p:cNvSpPr>
            <a:spLocks noGrp="1"/>
          </p:cNvSpPr>
          <p:nvPr>
            <p:ph sz="quarter" idx="14"/>
          </p:nvPr>
        </p:nvSpPr>
        <p:spPr/>
        <p:txBody>
          <a:bodyPr>
            <a:normAutofit fontScale="25000" lnSpcReduction="20000"/>
          </a:bodyPr>
          <a:lstStyle/>
          <a:p>
            <a:pPr marL="0" indent="0" algn="ctr">
              <a:lnSpc>
                <a:spcPct val="120000"/>
              </a:lnSpc>
              <a:buNone/>
            </a:pPr>
            <a:r>
              <a:rPr lang="en-US" dirty="0">
                <a:latin typeface="+mn-lt"/>
              </a:rPr>
              <a:t>Copyright 2022 © McGraw Hill LLC. All rights reserved. No reproduction or distribution without the prior written consent of McGraw Hill LLC.</a:t>
            </a:r>
            <a:endParaRPr lang="en-US" noProof="0" dirty="0">
              <a:latin typeface="+mn-lt"/>
            </a:endParaRPr>
          </a:p>
        </p:txBody>
      </p:sp>
    </p:spTree>
    <p:extLst>
      <p:ext uri="{BB962C8B-B14F-4D97-AF65-F5344CB8AC3E}">
        <p14:creationId xmlns:p14="http://schemas.microsoft.com/office/powerpoint/2010/main" val="69578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D1A1-E4AC-440F-AACB-0F35CD781646}"/>
              </a:ext>
            </a:extLst>
          </p:cNvPr>
          <p:cNvSpPr>
            <a:spLocks noGrp="1"/>
          </p:cNvSpPr>
          <p:nvPr>
            <p:ph type="title"/>
          </p:nvPr>
        </p:nvSpPr>
        <p:spPr/>
        <p:txBody>
          <a:bodyPr>
            <a:normAutofit/>
          </a:bodyPr>
          <a:lstStyle/>
          <a:p>
            <a:r>
              <a:rPr lang="en-IN" sz="3600" dirty="0"/>
              <a:t>4.1 Fundamental Probability Concepts </a:t>
            </a:r>
            <a:r>
              <a:rPr lang="en-IN" sz="1000" dirty="0"/>
              <a:t>7</a:t>
            </a:r>
          </a:p>
        </p:txBody>
      </p:sp>
      <p:sp>
        <p:nvSpPr>
          <p:cNvPr id="3" name="Content Placeholder 2">
            <a:extLst>
              <a:ext uri="{FF2B5EF4-FFF2-40B4-BE49-F238E27FC236}">
                <a16:creationId xmlns:a16="http://schemas.microsoft.com/office/drawing/2014/main" id="{8B9EE75D-4E3B-4B39-8FC1-F670AA0E2595}"/>
              </a:ext>
            </a:extLst>
          </p:cNvPr>
          <p:cNvSpPr>
            <a:spLocks noGrp="1"/>
          </p:cNvSpPr>
          <p:nvPr>
            <p:ph idx="1"/>
          </p:nvPr>
        </p:nvSpPr>
        <p:spPr>
          <a:xfrm>
            <a:off x="457200" y="1600201"/>
            <a:ext cx="7305869" cy="405881"/>
          </a:xfrm>
        </p:spPr>
        <p:txBody>
          <a:bodyPr>
            <a:noAutofit/>
          </a:bodyPr>
          <a:lstStyle/>
          <a:p>
            <a:pPr marL="0" indent="0">
              <a:buNone/>
            </a:pPr>
            <a:r>
              <a:rPr lang="en-US" sz="2200" dirty="0"/>
              <a:t>Example: the snowboarder’s medal sample space is defined as</a:t>
            </a:r>
            <a:endParaRPr lang="en-IN" sz="2200" dirty="0"/>
          </a:p>
        </p:txBody>
      </p:sp>
      <p:graphicFrame>
        <p:nvGraphicFramePr>
          <p:cNvPr id="15" name="Object 14">
            <a:extLst>
              <a:ext uri="{FF2B5EF4-FFF2-40B4-BE49-F238E27FC236}">
                <a16:creationId xmlns:a16="http://schemas.microsoft.com/office/drawing/2014/main" id="{31CE59C5-45FF-47D3-A3B7-496F69C1FD91}"/>
              </a:ext>
            </a:extLst>
          </p:cNvPr>
          <p:cNvGraphicFramePr>
            <a:graphicFrameLocks noChangeAspect="1"/>
          </p:cNvGraphicFramePr>
          <p:nvPr>
            <p:extLst>
              <p:ext uri="{D42A27DB-BD31-4B8C-83A1-F6EECF244321}">
                <p14:modId xmlns:p14="http://schemas.microsoft.com/office/powerpoint/2010/main" val="2655779957"/>
              </p:ext>
            </p:extLst>
          </p:nvPr>
        </p:nvGraphicFramePr>
        <p:xfrm>
          <a:off x="658813" y="2033588"/>
          <a:ext cx="4106862" cy="419100"/>
        </p:xfrm>
        <a:graphic>
          <a:graphicData uri="http://schemas.openxmlformats.org/presentationml/2006/ole">
            <mc:AlternateContent xmlns:mc="http://schemas.openxmlformats.org/markup-compatibility/2006">
              <mc:Choice xmlns:v="urn:schemas-microsoft-com:vml" Requires="v">
                <p:oleObj spid="_x0000_s5426" name="Equation" r:id="rId3" imgW="3733560" imgH="380880" progId="Equation.DSMT4">
                  <p:embed/>
                </p:oleObj>
              </mc:Choice>
              <mc:Fallback>
                <p:oleObj name="Equation" r:id="rId3" imgW="3733560" imgH="380880" progId="Equation.DSMT4">
                  <p:embed/>
                  <p:pic>
                    <p:nvPicPr>
                      <p:cNvPr id="0" name=""/>
                      <p:cNvPicPr/>
                      <p:nvPr/>
                    </p:nvPicPr>
                    <p:blipFill>
                      <a:blip r:embed="rId4"/>
                      <a:stretch>
                        <a:fillRect/>
                      </a:stretch>
                    </p:blipFill>
                    <p:spPr>
                      <a:xfrm>
                        <a:off x="658813" y="2033588"/>
                        <a:ext cx="4106862" cy="4191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D3FB1E02-8802-43D2-8215-6814DBC3C526}"/>
              </a:ext>
            </a:extLst>
          </p:cNvPr>
          <p:cNvSpPr>
            <a:spLocks noGrp="1"/>
          </p:cNvSpPr>
          <p:nvPr>
            <p:ph idx="10"/>
          </p:nvPr>
        </p:nvSpPr>
        <p:spPr>
          <a:xfrm>
            <a:off x="457200" y="2590800"/>
            <a:ext cx="858416" cy="430763"/>
          </a:xfrm>
        </p:spPr>
        <p:txBody>
          <a:bodyPr>
            <a:normAutofit/>
          </a:bodyPr>
          <a:lstStyle/>
          <a:p>
            <a:pPr marL="292608" indent="-292608"/>
            <a:r>
              <a:rPr lang="en-IN" sz="2000" i="1" dirty="0"/>
              <a:t>A</a:t>
            </a:r>
            <a:r>
              <a:rPr lang="en-IN" sz="2000" dirty="0"/>
              <a:t> =</a:t>
            </a:r>
          </a:p>
        </p:txBody>
      </p:sp>
      <p:graphicFrame>
        <p:nvGraphicFramePr>
          <p:cNvPr id="16" name="Object 15">
            <a:extLst>
              <a:ext uri="{FF2B5EF4-FFF2-40B4-BE49-F238E27FC236}">
                <a16:creationId xmlns:a16="http://schemas.microsoft.com/office/drawing/2014/main" id="{D14AA6C9-F85A-4E38-BC61-5357511A2F8A}"/>
              </a:ext>
            </a:extLst>
          </p:cNvPr>
          <p:cNvGraphicFramePr>
            <a:graphicFrameLocks noChangeAspect="1"/>
          </p:cNvGraphicFramePr>
          <p:nvPr>
            <p:extLst>
              <p:ext uri="{D42A27DB-BD31-4B8C-83A1-F6EECF244321}">
                <p14:modId xmlns:p14="http://schemas.microsoft.com/office/powerpoint/2010/main" val="140203806"/>
              </p:ext>
            </p:extLst>
          </p:nvPr>
        </p:nvGraphicFramePr>
        <p:xfrm>
          <a:off x="1338263" y="2578100"/>
          <a:ext cx="2471737" cy="417513"/>
        </p:xfrm>
        <a:graphic>
          <a:graphicData uri="http://schemas.openxmlformats.org/presentationml/2006/ole">
            <mc:AlternateContent xmlns:mc="http://schemas.openxmlformats.org/markup-compatibility/2006">
              <mc:Choice xmlns:v="urn:schemas-microsoft-com:vml" Requires="v">
                <p:oleObj spid="_x0000_s5427" name="Equation" r:id="rId5" imgW="2247840" imgH="380880" progId="Equation.DSMT4">
                  <p:embed/>
                </p:oleObj>
              </mc:Choice>
              <mc:Fallback>
                <p:oleObj name="Equation" r:id="rId5" imgW="2247840" imgH="380880" progId="Equation.DSMT4">
                  <p:embed/>
                  <p:pic>
                    <p:nvPicPr>
                      <p:cNvPr id="15" name="Object 14">
                        <a:extLst>
                          <a:ext uri="{FF2B5EF4-FFF2-40B4-BE49-F238E27FC236}">
                            <a16:creationId xmlns:a16="http://schemas.microsoft.com/office/drawing/2014/main" id="{31CE59C5-45FF-47D3-A3B7-496F69C1FD91}"/>
                          </a:ext>
                        </a:extLst>
                      </p:cNvPr>
                      <p:cNvPicPr/>
                      <p:nvPr/>
                    </p:nvPicPr>
                    <p:blipFill>
                      <a:blip r:embed="rId6"/>
                      <a:stretch>
                        <a:fillRect/>
                      </a:stretch>
                    </p:blipFill>
                    <p:spPr>
                      <a:xfrm>
                        <a:off x="1338263" y="2578100"/>
                        <a:ext cx="2471737" cy="417513"/>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28663BAB-2E90-4D2B-9EFE-27F195054146}"/>
              </a:ext>
            </a:extLst>
          </p:cNvPr>
          <p:cNvSpPr>
            <a:spLocks noGrp="1"/>
          </p:cNvSpPr>
          <p:nvPr>
            <p:ph idx="11"/>
          </p:nvPr>
        </p:nvSpPr>
        <p:spPr>
          <a:xfrm>
            <a:off x="457200" y="3124200"/>
            <a:ext cx="908050" cy="429206"/>
          </a:xfrm>
        </p:spPr>
        <p:txBody>
          <a:bodyPr>
            <a:normAutofit/>
          </a:bodyPr>
          <a:lstStyle/>
          <a:p>
            <a:pPr marL="292608" indent="-292608"/>
            <a:r>
              <a:rPr lang="en-US" sz="2000" i="1" dirty="0"/>
              <a:t>B</a:t>
            </a:r>
            <a:r>
              <a:rPr lang="en-US" sz="2000" dirty="0"/>
              <a:t> =</a:t>
            </a:r>
            <a:endParaRPr lang="en-IN" sz="2000" dirty="0"/>
          </a:p>
        </p:txBody>
      </p:sp>
      <p:graphicFrame>
        <p:nvGraphicFramePr>
          <p:cNvPr id="17" name="Object 16">
            <a:extLst>
              <a:ext uri="{FF2B5EF4-FFF2-40B4-BE49-F238E27FC236}">
                <a16:creationId xmlns:a16="http://schemas.microsoft.com/office/drawing/2014/main" id="{09D1841D-B3F0-48B1-BD5C-889FE7E2E434}"/>
              </a:ext>
            </a:extLst>
          </p:cNvPr>
          <p:cNvGraphicFramePr>
            <a:graphicFrameLocks noChangeAspect="1"/>
          </p:cNvGraphicFramePr>
          <p:nvPr>
            <p:extLst>
              <p:ext uri="{D42A27DB-BD31-4B8C-83A1-F6EECF244321}">
                <p14:modId xmlns:p14="http://schemas.microsoft.com/office/powerpoint/2010/main" val="1366294117"/>
              </p:ext>
            </p:extLst>
          </p:nvPr>
        </p:nvGraphicFramePr>
        <p:xfrm>
          <a:off x="1277938" y="3128963"/>
          <a:ext cx="3017837" cy="419100"/>
        </p:xfrm>
        <a:graphic>
          <a:graphicData uri="http://schemas.openxmlformats.org/presentationml/2006/ole">
            <mc:AlternateContent xmlns:mc="http://schemas.openxmlformats.org/markup-compatibility/2006">
              <mc:Choice xmlns:v="urn:schemas-microsoft-com:vml" Requires="v">
                <p:oleObj spid="_x0000_s5428" name="Equation" r:id="rId7" imgW="2743200" imgH="380880" progId="Equation.DSMT4">
                  <p:embed/>
                </p:oleObj>
              </mc:Choice>
              <mc:Fallback>
                <p:oleObj name="Equation" r:id="rId7" imgW="2743200" imgH="380880" progId="Equation.DSMT4">
                  <p:embed/>
                  <p:pic>
                    <p:nvPicPr>
                      <p:cNvPr id="15" name="Object 14">
                        <a:extLst>
                          <a:ext uri="{FF2B5EF4-FFF2-40B4-BE49-F238E27FC236}">
                            <a16:creationId xmlns:a16="http://schemas.microsoft.com/office/drawing/2014/main" id="{31CE59C5-45FF-47D3-A3B7-496F69C1FD91}"/>
                          </a:ext>
                        </a:extLst>
                      </p:cNvPr>
                      <p:cNvPicPr/>
                      <p:nvPr/>
                    </p:nvPicPr>
                    <p:blipFill>
                      <a:blip r:embed="rId8"/>
                      <a:stretch>
                        <a:fillRect/>
                      </a:stretch>
                    </p:blipFill>
                    <p:spPr>
                      <a:xfrm>
                        <a:off x="1277938" y="3128963"/>
                        <a:ext cx="3017837" cy="4191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B47728ED-4726-4B16-A09C-4BD988E69E00}"/>
              </a:ext>
            </a:extLst>
          </p:cNvPr>
          <p:cNvSpPr>
            <a:spLocks noGrp="1"/>
          </p:cNvSpPr>
          <p:nvPr>
            <p:ph idx="12"/>
          </p:nvPr>
        </p:nvSpPr>
        <p:spPr>
          <a:xfrm>
            <a:off x="457200" y="3677727"/>
            <a:ext cx="886408" cy="429206"/>
          </a:xfrm>
        </p:spPr>
        <p:txBody>
          <a:bodyPr>
            <a:normAutofit/>
          </a:bodyPr>
          <a:lstStyle/>
          <a:p>
            <a:pPr marL="292608" indent="-292608"/>
            <a:r>
              <a:rPr lang="en-US" sz="2000" i="1" dirty="0"/>
              <a:t>C</a:t>
            </a:r>
            <a:r>
              <a:rPr lang="en-US" sz="2000" dirty="0"/>
              <a:t> =</a:t>
            </a:r>
            <a:endParaRPr lang="en-IN" sz="2000" dirty="0"/>
          </a:p>
        </p:txBody>
      </p:sp>
      <p:graphicFrame>
        <p:nvGraphicFramePr>
          <p:cNvPr id="18" name="Object 17">
            <a:extLst>
              <a:ext uri="{FF2B5EF4-FFF2-40B4-BE49-F238E27FC236}">
                <a16:creationId xmlns:a16="http://schemas.microsoft.com/office/drawing/2014/main" id="{F521244A-4186-4564-A33E-6842C7662829}"/>
              </a:ext>
            </a:extLst>
          </p:cNvPr>
          <p:cNvGraphicFramePr>
            <a:graphicFrameLocks noChangeAspect="1"/>
          </p:cNvGraphicFramePr>
          <p:nvPr>
            <p:extLst>
              <p:ext uri="{D42A27DB-BD31-4B8C-83A1-F6EECF244321}">
                <p14:modId xmlns:p14="http://schemas.microsoft.com/office/powerpoint/2010/main" val="1841268575"/>
              </p:ext>
            </p:extLst>
          </p:nvPr>
        </p:nvGraphicFramePr>
        <p:xfrm>
          <a:off x="1330325" y="3711575"/>
          <a:ext cx="1382713" cy="417513"/>
        </p:xfrm>
        <a:graphic>
          <a:graphicData uri="http://schemas.openxmlformats.org/presentationml/2006/ole">
            <mc:AlternateContent xmlns:mc="http://schemas.openxmlformats.org/markup-compatibility/2006">
              <mc:Choice xmlns:v="urn:schemas-microsoft-com:vml" Requires="v">
                <p:oleObj spid="_x0000_s5429" name="Equation" r:id="rId9" imgW="1257120" imgH="380880" progId="Equation.DSMT4">
                  <p:embed/>
                </p:oleObj>
              </mc:Choice>
              <mc:Fallback>
                <p:oleObj name="Equation" r:id="rId9" imgW="1257120" imgH="380880" progId="Equation.DSMT4">
                  <p:embed/>
                  <p:pic>
                    <p:nvPicPr>
                      <p:cNvPr id="17" name="Object 16">
                        <a:extLst>
                          <a:ext uri="{FF2B5EF4-FFF2-40B4-BE49-F238E27FC236}">
                            <a16:creationId xmlns:a16="http://schemas.microsoft.com/office/drawing/2014/main" id="{09D1841D-B3F0-48B1-BD5C-889FE7E2E434}"/>
                          </a:ext>
                        </a:extLst>
                      </p:cNvPr>
                      <p:cNvPicPr/>
                      <p:nvPr/>
                    </p:nvPicPr>
                    <p:blipFill>
                      <a:blip r:embed="rId10"/>
                      <a:stretch>
                        <a:fillRect/>
                      </a:stretch>
                    </p:blipFill>
                    <p:spPr>
                      <a:xfrm>
                        <a:off x="1330325" y="3711575"/>
                        <a:ext cx="1382713" cy="417513"/>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FC32B544-3292-4675-A179-A45B7A6B5A8F}"/>
              </a:ext>
            </a:extLst>
          </p:cNvPr>
          <p:cNvGraphicFramePr>
            <a:graphicFrameLocks noChangeAspect="1"/>
          </p:cNvGraphicFramePr>
          <p:nvPr>
            <p:extLst>
              <p:ext uri="{D42A27DB-BD31-4B8C-83A1-F6EECF244321}">
                <p14:modId xmlns:p14="http://schemas.microsoft.com/office/powerpoint/2010/main" val="1543831275"/>
              </p:ext>
            </p:extLst>
          </p:nvPr>
        </p:nvGraphicFramePr>
        <p:xfrm>
          <a:off x="463550" y="4225925"/>
          <a:ext cx="4622800" cy="393700"/>
        </p:xfrm>
        <a:graphic>
          <a:graphicData uri="http://schemas.openxmlformats.org/presentationml/2006/ole">
            <mc:AlternateContent xmlns:mc="http://schemas.openxmlformats.org/markup-compatibility/2006">
              <mc:Choice xmlns:v="urn:schemas-microsoft-com:vml" Requires="v">
                <p:oleObj spid="_x0000_s5430" name="Equation" r:id="rId11" imgW="4622760" imgH="393480" progId="Equation.DSMT4">
                  <p:embed/>
                </p:oleObj>
              </mc:Choice>
              <mc:Fallback>
                <p:oleObj name="Equation" r:id="rId11" imgW="4622760" imgH="393480" progId="Equation.DSMT4">
                  <p:embed/>
                  <p:pic>
                    <p:nvPicPr>
                      <p:cNvPr id="0" name=""/>
                      <p:cNvPicPr/>
                      <p:nvPr/>
                    </p:nvPicPr>
                    <p:blipFill>
                      <a:blip r:embed="rId12"/>
                      <a:stretch>
                        <a:fillRect/>
                      </a:stretch>
                    </p:blipFill>
                    <p:spPr>
                      <a:xfrm>
                        <a:off x="463550" y="4225925"/>
                        <a:ext cx="4622800" cy="3937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8096C6C7-31AA-4AF8-A1AB-D2DEA387E48E}"/>
              </a:ext>
            </a:extLst>
          </p:cNvPr>
          <p:cNvSpPr>
            <a:spLocks noGrp="1"/>
          </p:cNvSpPr>
          <p:nvPr>
            <p:ph idx="13"/>
          </p:nvPr>
        </p:nvSpPr>
        <p:spPr>
          <a:xfrm>
            <a:off x="5092700" y="4181671"/>
            <a:ext cx="3746500" cy="446314"/>
          </a:xfrm>
        </p:spPr>
        <p:txBody>
          <a:bodyPr>
            <a:normAutofit/>
          </a:bodyPr>
          <a:lstStyle/>
          <a:p>
            <a:pPr marL="0" indent="0">
              <a:buNone/>
            </a:pPr>
            <a:r>
              <a:rPr lang="en-IN" sz="2200" dirty="0"/>
              <a:t>no double counting.</a:t>
            </a:r>
          </a:p>
        </p:txBody>
      </p:sp>
      <p:graphicFrame>
        <p:nvGraphicFramePr>
          <p:cNvPr id="20" name="Object 19">
            <a:extLst>
              <a:ext uri="{FF2B5EF4-FFF2-40B4-BE49-F238E27FC236}">
                <a16:creationId xmlns:a16="http://schemas.microsoft.com/office/drawing/2014/main" id="{F5B0DA78-1CDD-43CA-BCAE-8231A245F168}"/>
              </a:ext>
            </a:extLst>
          </p:cNvPr>
          <p:cNvGraphicFramePr>
            <a:graphicFrameLocks noChangeAspect="1"/>
          </p:cNvGraphicFramePr>
          <p:nvPr>
            <p:extLst>
              <p:ext uri="{D42A27DB-BD31-4B8C-83A1-F6EECF244321}">
                <p14:modId xmlns:p14="http://schemas.microsoft.com/office/powerpoint/2010/main" val="1171576303"/>
              </p:ext>
            </p:extLst>
          </p:nvPr>
        </p:nvGraphicFramePr>
        <p:xfrm>
          <a:off x="431800" y="4732338"/>
          <a:ext cx="2794000" cy="393700"/>
        </p:xfrm>
        <a:graphic>
          <a:graphicData uri="http://schemas.openxmlformats.org/presentationml/2006/ole">
            <mc:AlternateContent xmlns:mc="http://schemas.openxmlformats.org/markup-compatibility/2006">
              <mc:Choice xmlns:v="urn:schemas-microsoft-com:vml" Requires="v">
                <p:oleObj spid="_x0000_s5431" name="Equation" r:id="rId13" imgW="2793960" imgH="393480" progId="Equation.DSMT4">
                  <p:embed/>
                </p:oleObj>
              </mc:Choice>
              <mc:Fallback>
                <p:oleObj name="Equation" r:id="rId13" imgW="2793960" imgH="393480" progId="Equation.DSMT4">
                  <p:embed/>
                  <p:pic>
                    <p:nvPicPr>
                      <p:cNvPr id="0" name=""/>
                      <p:cNvPicPr/>
                      <p:nvPr/>
                    </p:nvPicPr>
                    <p:blipFill>
                      <a:blip r:embed="rId14"/>
                      <a:stretch>
                        <a:fillRect/>
                      </a:stretch>
                    </p:blipFill>
                    <p:spPr>
                      <a:xfrm>
                        <a:off x="431800" y="4732338"/>
                        <a:ext cx="2794000" cy="3937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88830991-B1F2-41AE-8029-ADAF67D200F8}"/>
              </a:ext>
            </a:extLst>
          </p:cNvPr>
          <p:cNvGraphicFramePr>
            <a:graphicFrameLocks noChangeAspect="1"/>
          </p:cNvGraphicFramePr>
          <p:nvPr>
            <p:extLst>
              <p:ext uri="{D42A27DB-BD31-4B8C-83A1-F6EECF244321}">
                <p14:modId xmlns:p14="http://schemas.microsoft.com/office/powerpoint/2010/main" val="567779169"/>
              </p:ext>
            </p:extLst>
          </p:nvPr>
        </p:nvGraphicFramePr>
        <p:xfrm>
          <a:off x="412750" y="5207000"/>
          <a:ext cx="3340100" cy="317500"/>
        </p:xfrm>
        <a:graphic>
          <a:graphicData uri="http://schemas.openxmlformats.org/presentationml/2006/ole">
            <mc:AlternateContent xmlns:mc="http://schemas.openxmlformats.org/markup-compatibility/2006">
              <mc:Choice xmlns:v="urn:schemas-microsoft-com:vml" Requires="v">
                <p:oleObj spid="_x0000_s5432" name="Equation" r:id="rId15" imgW="3340080" imgH="317160" progId="Equation.DSMT4">
                  <p:embed/>
                </p:oleObj>
              </mc:Choice>
              <mc:Fallback>
                <p:oleObj name="Equation" r:id="rId15" imgW="3340080" imgH="317160" progId="Equation.DSMT4">
                  <p:embed/>
                  <p:pic>
                    <p:nvPicPr>
                      <p:cNvPr id="0" name=""/>
                      <p:cNvPicPr/>
                      <p:nvPr/>
                    </p:nvPicPr>
                    <p:blipFill>
                      <a:blip r:embed="rId16"/>
                      <a:stretch>
                        <a:fillRect/>
                      </a:stretch>
                    </p:blipFill>
                    <p:spPr>
                      <a:xfrm>
                        <a:off x="412750" y="5207000"/>
                        <a:ext cx="3340100" cy="3175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0FA7BA5C-EDA2-42B4-AAE4-7C6CDD3D87BD}"/>
              </a:ext>
            </a:extLst>
          </p:cNvPr>
          <p:cNvGraphicFramePr>
            <a:graphicFrameLocks noChangeAspect="1"/>
          </p:cNvGraphicFramePr>
          <p:nvPr>
            <p:extLst>
              <p:ext uri="{D42A27DB-BD31-4B8C-83A1-F6EECF244321}">
                <p14:modId xmlns:p14="http://schemas.microsoft.com/office/powerpoint/2010/main" val="1471229806"/>
              </p:ext>
            </p:extLst>
          </p:nvPr>
        </p:nvGraphicFramePr>
        <p:xfrm>
          <a:off x="450850" y="5605463"/>
          <a:ext cx="1409700" cy="406400"/>
        </p:xfrm>
        <a:graphic>
          <a:graphicData uri="http://schemas.openxmlformats.org/presentationml/2006/ole">
            <mc:AlternateContent xmlns:mc="http://schemas.openxmlformats.org/markup-compatibility/2006">
              <mc:Choice xmlns:v="urn:schemas-microsoft-com:vml" Requires="v">
                <p:oleObj spid="_x0000_s5433" name="Equation" r:id="rId17" imgW="1409400" imgH="406080" progId="Equation.DSMT4">
                  <p:embed/>
                </p:oleObj>
              </mc:Choice>
              <mc:Fallback>
                <p:oleObj name="Equation" r:id="rId17" imgW="1409400" imgH="406080" progId="Equation.DSMT4">
                  <p:embed/>
                  <p:pic>
                    <p:nvPicPr>
                      <p:cNvPr id="0" name=""/>
                      <p:cNvPicPr/>
                      <p:nvPr/>
                    </p:nvPicPr>
                    <p:blipFill>
                      <a:blip r:embed="rId18"/>
                      <a:stretch>
                        <a:fillRect/>
                      </a:stretch>
                    </p:blipFill>
                    <p:spPr>
                      <a:xfrm>
                        <a:off x="450850" y="5605463"/>
                        <a:ext cx="1409700" cy="406400"/>
                      </a:xfrm>
                      <a:prstGeom prst="rect">
                        <a:avLst/>
                      </a:prstGeom>
                    </p:spPr>
                  </p:pic>
                </p:oleObj>
              </mc:Fallback>
            </mc:AlternateContent>
          </a:graphicData>
        </a:graphic>
      </p:graphicFrame>
    </p:spTree>
    <p:extLst>
      <p:ext uri="{BB962C8B-B14F-4D97-AF65-F5344CB8AC3E}">
        <p14:creationId xmlns:p14="http://schemas.microsoft.com/office/powerpoint/2010/main" val="225553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06A-EEEE-4AAF-9AF2-1BED3EF1AF98}"/>
              </a:ext>
            </a:extLst>
          </p:cNvPr>
          <p:cNvSpPr>
            <a:spLocks noGrp="1"/>
          </p:cNvSpPr>
          <p:nvPr>
            <p:ph type="title"/>
          </p:nvPr>
        </p:nvSpPr>
        <p:spPr/>
        <p:txBody>
          <a:bodyPr>
            <a:normAutofit/>
          </a:bodyPr>
          <a:lstStyle/>
          <a:p>
            <a:r>
              <a:rPr lang="en-IN" sz="3600" dirty="0"/>
              <a:t>4.1 Fundamental Probability Concepts </a:t>
            </a:r>
            <a:r>
              <a:rPr lang="en-IN" sz="1000" dirty="0"/>
              <a:t>8</a:t>
            </a:r>
          </a:p>
        </p:txBody>
      </p:sp>
      <p:sp>
        <p:nvSpPr>
          <p:cNvPr id="3" name="Content Placeholder 2">
            <a:extLst>
              <a:ext uri="{FF2B5EF4-FFF2-40B4-BE49-F238E27FC236}">
                <a16:creationId xmlns:a16="http://schemas.microsoft.com/office/drawing/2014/main" id="{8405B391-8CCE-4758-AC9A-C144131BE32B}"/>
              </a:ext>
            </a:extLst>
          </p:cNvPr>
          <p:cNvSpPr>
            <a:spLocks noGrp="1"/>
          </p:cNvSpPr>
          <p:nvPr>
            <p:ph idx="1"/>
          </p:nvPr>
        </p:nvSpPr>
        <p:spPr>
          <a:xfrm>
            <a:off x="457200" y="1600202"/>
            <a:ext cx="8305800" cy="452534"/>
          </a:xfrm>
        </p:spPr>
        <p:txBody>
          <a:bodyPr>
            <a:normAutofit/>
          </a:bodyPr>
          <a:lstStyle/>
          <a:p>
            <a:pPr marL="0" indent="0">
              <a:buNone/>
            </a:pPr>
            <a:r>
              <a:rPr lang="en-IN" sz="2200" dirty="0"/>
              <a:t>Defining properties of probability.</a:t>
            </a:r>
          </a:p>
        </p:txBody>
      </p:sp>
      <p:sp>
        <p:nvSpPr>
          <p:cNvPr id="4" name="Content Placeholder 3">
            <a:extLst>
              <a:ext uri="{FF2B5EF4-FFF2-40B4-BE49-F238E27FC236}">
                <a16:creationId xmlns:a16="http://schemas.microsoft.com/office/drawing/2014/main" id="{AB82680B-2794-4FE8-879E-D1186B6A8F37}"/>
              </a:ext>
            </a:extLst>
          </p:cNvPr>
          <p:cNvSpPr>
            <a:spLocks noGrp="1"/>
          </p:cNvSpPr>
          <p:nvPr>
            <p:ph idx="10"/>
          </p:nvPr>
        </p:nvSpPr>
        <p:spPr>
          <a:xfrm>
            <a:off x="457200" y="2086945"/>
            <a:ext cx="7315200" cy="452535"/>
          </a:xfrm>
        </p:spPr>
        <p:txBody>
          <a:bodyPr>
            <a:normAutofit/>
          </a:bodyPr>
          <a:lstStyle/>
          <a:p>
            <a:pPr marL="402336" indent="-402336">
              <a:buFont typeface="+mj-lt"/>
              <a:buAutoNum type="arabicPeriod"/>
            </a:pPr>
            <a:r>
              <a:rPr lang="en-US" sz="2000" dirty="0"/>
              <a:t>The probability of an event A is a value between 0 and 1; that is,</a:t>
            </a:r>
            <a:endParaRPr lang="en-IN" sz="2000" dirty="0"/>
          </a:p>
        </p:txBody>
      </p:sp>
      <p:graphicFrame>
        <p:nvGraphicFramePr>
          <p:cNvPr id="11" name="Object 10">
            <a:extLst>
              <a:ext uri="{FF2B5EF4-FFF2-40B4-BE49-F238E27FC236}">
                <a16:creationId xmlns:a16="http://schemas.microsoft.com/office/drawing/2014/main" id="{C82EE38E-2A03-41D8-ACEF-3173F0CF4271}"/>
              </a:ext>
            </a:extLst>
          </p:cNvPr>
          <p:cNvGraphicFramePr>
            <a:graphicFrameLocks noChangeAspect="1"/>
          </p:cNvGraphicFramePr>
          <p:nvPr>
            <p:extLst>
              <p:ext uri="{D42A27DB-BD31-4B8C-83A1-F6EECF244321}">
                <p14:modId xmlns:p14="http://schemas.microsoft.com/office/powerpoint/2010/main" val="7115467"/>
              </p:ext>
            </p:extLst>
          </p:nvPr>
        </p:nvGraphicFramePr>
        <p:xfrm>
          <a:off x="927100" y="2557463"/>
          <a:ext cx="1397000" cy="381000"/>
        </p:xfrm>
        <a:graphic>
          <a:graphicData uri="http://schemas.openxmlformats.org/presentationml/2006/ole">
            <mc:AlternateContent xmlns:mc="http://schemas.openxmlformats.org/markup-compatibility/2006">
              <mc:Choice xmlns:v="urn:schemas-microsoft-com:vml" Requires="v">
                <p:oleObj spid="_x0000_s6184" name="Equation" r:id="rId3" imgW="1396800" imgH="380880" progId="Equation.DSMT4">
                  <p:embed/>
                </p:oleObj>
              </mc:Choice>
              <mc:Fallback>
                <p:oleObj name="Equation" r:id="rId3" imgW="1396800" imgH="380880" progId="Equation.DSMT4">
                  <p:embed/>
                  <p:pic>
                    <p:nvPicPr>
                      <p:cNvPr id="0" name=""/>
                      <p:cNvPicPr/>
                      <p:nvPr/>
                    </p:nvPicPr>
                    <p:blipFill>
                      <a:blip r:embed="rId4"/>
                      <a:stretch>
                        <a:fillRect/>
                      </a:stretch>
                    </p:blipFill>
                    <p:spPr>
                      <a:xfrm>
                        <a:off x="927100" y="2557463"/>
                        <a:ext cx="1397000" cy="3810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A64E2284-7CAC-406C-BE02-3532CF098F64}"/>
              </a:ext>
            </a:extLst>
          </p:cNvPr>
          <p:cNvSpPr>
            <a:spLocks noGrp="1"/>
          </p:cNvSpPr>
          <p:nvPr>
            <p:ph idx="11"/>
          </p:nvPr>
        </p:nvSpPr>
        <p:spPr>
          <a:xfrm>
            <a:off x="457200" y="2955211"/>
            <a:ext cx="8305800" cy="730379"/>
          </a:xfrm>
        </p:spPr>
        <p:txBody>
          <a:bodyPr>
            <a:normAutofit/>
          </a:bodyPr>
          <a:lstStyle/>
          <a:p>
            <a:pPr marL="402336" indent="-402336">
              <a:buFont typeface="+mj-lt"/>
              <a:buAutoNum type="arabicPeriod" startAt="2"/>
            </a:pPr>
            <a:r>
              <a:rPr lang="en-US" sz="2000" dirty="0"/>
              <a:t>The sum of the probabilities of any list of mutually exclusive and exhaustive events equals 1.</a:t>
            </a:r>
            <a:endParaRPr lang="en-IN" sz="2000" dirty="0"/>
          </a:p>
        </p:txBody>
      </p:sp>
      <p:sp>
        <p:nvSpPr>
          <p:cNvPr id="6" name="Content Placeholder 5">
            <a:extLst>
              <a:ext uri="{FF2B5EF4-FFF2-40B4-BE49-F238E27FC236}">
                <a16:creationId xmlns:a16="http://schemas.microsoft.com/office/drawing/2014/main" id="{9E63FBE7-D2BD-4BC1-8617-C52272C3CB5F}"/>
              </a:ext>
            </a:extLst>
          </p:cNvPr>
          <p:cNvSpPr>
            <a:spLocks noGrp="1"/>
          </p:cNvSpPr>
          <p:nvPr>
            <p:ph idx="12"/>
          </p:nvPr>
        </p:nvSpPr>
        <p:spPr>
          <a:xfrm>
            <a:off x="457200" y="3649274"/>
            <a:ext cx="8458200" cy="1557201"/>
          </a:xfrm>
        </p:spPr>
        <p:txBody>
          <a:bodyPr>
            <a:normAutofit/>
          </a:bodyPr>
          <a:lstStyle/>
          <a:p>
            <a:pPr marL="0" indent="0">
              <a:buNone/>
            </a:pPr>
            <a:r>
              <a:rPr lang="en-US" sz="2200" dirty="0"/>
              <a:t>There are three types of probabilities.</a:t>
            </a:r>
          </a:p>
          <a:p>
            <a:r>
              <a:rPr lang="en-US" sz="2000" dirty="0"/>
              <a:t>Subjective: calculated by drawing on personal and subjective judgement.</a:t>
            </a:r>
          </a:p>
          <a:p>
            <a:r>
              <a:rPr lang="en-US" sz="2000" dirty="0"/>
              <a:t>Empirical: calculated as a relative frequency of occurrence.</a:t>
            </a:r>
          </a:p>
          <a:p>
            <a:r>
              <a:rPr lang="en-US" sz="2000" dirty="0"/>
              <a:t>Classical: based on logical analysis.</a:t>
            </a:r>
          </a:p>
        </p:txBody>
      </p:sp>
      <p:sp>
        <p:nvSpPr>
          <p:cNvPr id="7" name="Content Placeholder 6">
            <a:extLst>
              <a:ext uri="{FF2B5EF4-FFF2-40B4-BE49-F238E27FC236}">
                <a16:creationId xmlns:a16="http://schemas.microsoft.com/office/drawing/2014/main" id="{8DCEC396-6C0B-4859-8726-064586E0B5D8}"/>
              </a:ext>
            </a:extLst>
          </p:cNvPr>
          <p:cNvSpPr>
            <a:spLocks noGrp="1"/>
          </p:cNvSpPr>
          <p:nvPr>
            <p:ph idx="13"/>
          </p:nvPr>
        </p:nvSpPr>
        <p:spPr>
          <a:xfrm>
            <a:off x="457200" y="5183153"/>
            <a:ext cx="8458200" cy="741785"/>
          </a:xfrm>
        </p:spPr>
        <p:txBody>
          <a:bodyPr>
            <a:noAutofit/>
          </a:bodyPr>
          <a:lstStyle/>
          <a:p>
            <a:pPr marL="0" indent="0">
              <a:buNone/>
            </a:pPr>
            <a:r>
              <a:rPr lang="en-US" sz="2200" dirty="0"/>
              <a:t>Empirical and classical probabilities do not vary, they are often grouped as objective probabilities.</a:t>
            </a:r>
            <a:endParaRPr lang="en-IN" sz="2200" dirty="0"/>
          </a:p>
        </p:txBody>
      </p:sp>
    </p:spTree>
    <p:extLst>
      <p:ext uri="{BB962C8B-B14F-4D97-AF65-F5344CB8AC3E}">
        <p14:creationId xmlns:p14="http://schemas.microsoft.com/office/powerpoint/2010/main" val="1630548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A911-E89E-4167-8445-1B4221DC8185}"/>
              </a:ext>
            </a:extLst>
          </p:cNvPr>
          <p:cNvSpPr>
            <a:spLocks noGrp="1"/>
          </p:cNvSpPr>
          <p:nvPr>
            <p:ph type="title"/>
          </p:nvPr>
        </p:nvSpPr>
        <p:spPr/>
        <p:txBody>
          <a:bodyPr/>
          <a:lstStyle/>
          <a:p>
            <a:r>
              <a:rPr kumimoji="0" lang="en-IN" sz="36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4.1 Fundamental Probability Concepts </a:t>
            </a:r>
            <a:r>
              <a:rPr kumimoji="0" lang="en-IN"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9</a:t>
            </a:r>
            <a:endParaRPr lang="en-IN" dirty="0"/>
          </a:p>
        </p:txBody>
      </p:sp>
      <p:sp>
        <p:nvSpPr>
          <p:cNvPr id="3" name="Content Placeholder 2">
            <a:extLst>
              <a:ext uri="{FF2B5EF4-FFF2-40B4-BE49-F238E27FC236}">
                <a16:creationId xmlns:a16="http://schemas.microsoft.com/office/drawing/2014/main" id="{B540F9E9-54C5-4CF1-963D-F7F0063D1C17}"/>
              </a:ext>
            </a:extLst>
          </p:cNvPr>
          <p:cNvSpPr>
            <a:spLocks noGrp="1"/>
          </p:cNvSpPr>
          <p:nvPr>
            <p:ph idx="1"/>
          </p:nvPr>
        </p:nvSpPr>
        <p:spPr>
          <a:xfrm>
            <a:off x="457200" y="1600202"/>
            <a:ext cx="8382000" cy="366080"/>
          </a:xfrm>
        </p:spPr>
        <p:txBody>
          <a:bodyPr>
            <a:normAutofit lnSpcReduction="10000"/>
          </a:bodyPr>
          <a:lstStyle/>
          <a:p>
            <a:pPr marL="292608" indent="-292608"/>
            <a:r>
              <a:rPr lang="en-IN" sz="2000" dirty="0"/>
              <a:t>Example: snowboarder’s subjective probabilities</a:t>
            </a:r>
          </a:p>
        </p:txBody>
      </p:sp>
      <p:graphicFrame>
        <p:nvGraphicFramePr>
          <p:cNvPr id="15" name="Table 5">
            <a:extLst>
              <a:ext uri="{FF2B5EF4-FFF2-40B4-BE49-F238E27FC236}">
                <a16:creationId xmlns:a16="http://schemas.microsoft.com/office/drawing/2014/main" id="{A0D229AE-C3D3-4146-A4C9-D752BE518CDA}"/>
              </a:ext>
            </a:extLst>
          </p:cNvPr>
          <p:cNvGraphicFramePr>
            <a:graphicFrameLocks noGrp="1"/>
          </p:cNvGraphicFramePr>
          <p:nvPr>
            <p:extLst>
              <p:ext uri="{D42A27DB-BD31-4B8C-83A1-F6EECF244321}">
                <p14:modId xmlns:p14="http://schemas.microsoft.com/office/powerpoint/2010/main" val="1109262207"/>
              </p:ext>
            </p:extLst>
          </p:nvPr>
        </p:nvGraphicFramePr>
        <p:xfrm>
          <a:off x="2407468" y="2040293"/>
          <a:ext cx="4329064" cy="1524000"/>
        </p:xfrm>
        <a:graphic>
          <a:graphicData uri="http://schemas.openxmlformats.org/drawingml/2006/table">
            <a:tbl>
              <a:tblPr firstRow="1" bandRow="1">
                <a:tableStyleId>{5C22544A-7EE6-4342-B048-85BDC9FD1C3A}</a:tableStyleId>
              </a:tblPr>
              <a:tblGrid>
                <a:gridCol w="2164532">
                  <a:extLst>
                    <a:ext uri="{9D8B030D-6E8A-4147-A177-3AD203B41FA5}">
                      <a16:colId xmlns:a16="http://schemas.microsoft.com/office/drawing/2014/main" val="1575876223"/>
                    </a:ext>
                  </a:extLst>
                </a:gridCol>
                <a:gridCol w="2164532">
                  <a:extLst>
                    <a:ext uri="{9D8B030D-6E8A-4147-A177-3AD203B41FA5}">
                      <a16:colId xmlns:a16="http://schemas.microsoft.com/office/drawing/2014/main" val="153069666"/>
                    </a:ext>
                  </a:extLst>
                </a:gridCol>
              </a:tblGrid>
              <a:tr h="0">
                <a:tc>
                  <a:txBody>
                    <a:bodyPr/>
                    <a:lstStyle/>
                    <a:p>
                      <a:pPr algn="l"/>
                      <a:r>
                        <a:rPr lang="en-US" sz="1400" baseline="0" dirty="0">
                          <a:latin typeface="+mn-lt"/>
                        </a:rPr>
                        <a:t>Event</a:t>
                      </a:r>
                    </a:p>
                  </a:txBody>
                  <a:tcPr marL="244358" marR="244358">
                    <a:solidFill>
                      <a:schemeClr val="accent1">
                        <a:lumMod val="50000"/>
                      </a:schemeClr>
                    </a:solidFill>
                  </a:tcPr>
                </a:tc>
                <a:tc>
                  <a:txBody>
                    <a:bodyPr/>
                    <a:lstStyle/>
                    <a:p>
                      <a:pPr algn="ctr"/>
                      <a:r>
                        <a:rPr lang="en-US" sz="1400" baseline="0" dirty="0">
                          <a:latin typeface="+mn-lt"/>
                        </a:rPr>
                        <a:t>Probability</a:t>
                      </a:r>
                    </a:p>
                  </a:txBody>
                  <a:tcPr marL="244358" marR="244358">
                    <a:solidFill>
                      <a:schemeClr val="accent1">
                        <a:lumMod val="50000"/>
                      </a:schemeClr>
                    </a:solidFill>
                  </a:tcPr>
                </a:tc>
                <a:extLst>
                  <a:ext uri="{0D108BD9-81ED-4DB2-BD59-A6C34878D82A}">
                    <a16:rowId xmlns:a16="http://schemas.microsoft.com/office/drawing/2014/main" val="2462326616"/>
                  </a:ext>
                </a:extLst>
              </a:tr>
              <a:tr h="0">
                <a:tc>
                  <a:txBody>
                    <a:bodyPr/>
                    <a:lstStyle/>
                    <a:p>
                      <a:pPr algn="l"/>
                      <a:r>
                        <a:rPr lang="en-US" sz="1400" baseline="0" dirty="0">
                          <a:latin typeface="+mn-lt"/>
                        </a:rPr>
                        <a:t>Gold</a:t>
                      </a:r>
                    </a:p>
                  </a:txBody>
                  <a:tcPr marL="244358" marR="244358"/>
                </a:tc>
                <a:tc>
                  <a:txBody>
                    <a:bodyPr/>
                    <a:lstStyle/>
                    <a:p>
                      <a:pPr algn="ctr"/>
                      <a:r>
                        <a:rPr lang="en-US" sz="1400" baseline="0" dirty="0">
                          <a:latin typeface="+mn-lt"/>
                        </a:rPr>
                        <a:t>0.10</a:t>
                      </a:r>
                    </a:p>
                  </a:txBody>
                  <a:tcPr marL="244358" marR="244358"/>
                </a:tc>
                <a:extLst>
                  <a:ext uri="{0D108BD9-81ED-4DB2-BD59-A6C34878D82A}">
                    <a16:rowId xmlns:a16="http://schemas.microsoft.com/office/drawing/2014/main" val="3571310136"/>
                  </a:ext>
                </a:extLst>
              </a:tr>
              <a:tr h="0">
                <a:tc>
                  <a:txBody>
                    <a:bodyPr/>
                    <a:lstStyle/>
                    <a:p>
                      <a:pPr algn="l"/>
                      <a:r>
                        <a:rPr lang="en-US" sz="1400" baseline="0" dirty="0">
                          <a:latin typeface="+mn-lt"/>
                        </a:rPr>
                        <a:t>Silver</a:t>
                      </a:r>
                    </a:p>
                  </a:txBody>
                  <a:tcPr marL="244358" marR="244358"/>
                </a:tc>
                <a:tc>
                  <a:txBody>
                    <a:bodyPr/>
                    <a:lstStyle/>
                    <a:p>
                      <a:pPr algn="ctr"/>
                      <a:r>
                        <a:rPr lang="en-US" sz="1400" baseline="0" dirty="0">
                          <a:latin typeface="+mn-lt"/>
                        </a:rPr>
                        <a:t>0.15</a:t>
                      </a:r>
                    </a:p>
                  </a:txBody>
                  <a:tcPr marL="244358" marR="244358"/>
                </a:tc>
                <a:extLst>
                  <a:ext uri="{0D108BD9-81ED-4DB2-BD59-A6C34878D82A}">
                    <a16:rowId xmlns:a16="http://schemas.microsoft.com/office/drawing/2014/main" val="3980985132"/>
                  </a:ext>
                </a:extLst>
              </a:tr>
              <a:tr h="0">
                <a:tc>
                  <a:txBody>
                    <a:bodyPr/>
                    <a:lstStyle/>
                    <a:p>
                      <a:pPr algn="l"/>
                      <a:r>
                        <a:rPr lang="en-US" sz="1400" baseline="0" dirty="0">
                          <a:latin typeface="+mn-lt"/>
                        </a:rPr>
                        <a:t>Bronze</a:t>
                      </a:r>
                    </a:p>
                  </a:txBody>
                  <a:tcPr marL="244358" marR="244358"/>
                </a:tc>
                <a:tc>
                  <a:txBody>
                    <a:bodyPr/>
                    <a:lstStyle/>
                    <a:p>
                      <a:pPr algn="ctr"/>
                      <a:r>
                        <a:rPr lang="en-US" sz="1400" baseline="0" dirty="0">
                          <a:latin typeface="+mn-lt"/>
                        </a:rPr>
                        <a:t>0.20</a:t>
                      </a:r>
                    </a:p>
                  </a:txBody>
                  <a:tcPr marL="244358" marR="244358"/>
                </a:tc>
                <a:extLst>
                  <a:ext uri="{0D108BD9-81ED-4DB2-BD59-A6C34878D82A}">
                    <a16:rowId xmlns:a16="http://schemas.microsoft.com/office/drawing/2014/main" val="1704757837"/>
                  </a:ext>
                </a:extLst>
              </a:tr>
              <a:tr h="0">
                <a:tc>
                  <a:txBody>
                    <a:bodyPr/>
                    <a:lstStyle/>
                    <a:p>
                      <a:pPr algn="l"/>
                      <a:r>
                        <a:rPr lang="en-US" sz="1400" baseline="0" dirty="0">
                          <a:latin typeface="+mn-lt"/>
                        </a:rPr>
                        <a:t>No medal</a:t>
                      </a:r>
                    </a:p>
                  </a:txBody>
                  <a:tcPr marL="244358" marR="244358"/>
                </a:tc>
                <a:tc>
                  <a:txBody>
                    <a:bodyPr/>
                    <a:lstStyle/>
                    <a:p>
                      <a:pPr algn="ctr"/>
                      <a:r>
                        <a:rPr lang="en-US" sz="1400" baseline="0" dirty="0">
                          <a:latin typeface="+mn-lt"/>
                        </a:rPr>
                        <a:t>0.55</a:t>
                      </a:r>
                    </a:p>
                  </a:txBody>
                  <a:tcPr marL="244358" marR="244358"/>
                </a:tc>
                <a:extLst>
                  <a:ext uri="{0D108BD9-81ED-4DB2-BD59-A6C34878D82A}">
                    <a16:rowId xmlns:a16="http://schemas.microsoft.com/office/drawing/2014/main" val="2753842478"/>
                  </a:ext>
                </a:extLst>
              </a:tr>
            </a:tbl>
          </a:graphicData>
        </a:graphic>
      </p:graphicFrame>
      <p:sp>
        <p:nvSpPr>
          <p:cNvPr id="4" name="Content Placeholder 3">
            <a:extLst>
              <a:ext uri="{FF2B5EF4-FFF2-40B4-BE49-F238E27FC236}">
                <a16:creationId xmlns:a16="http://schemas.microsoft.com/office/drawing/2014/main" id="{6552E438-A6C6-4006-96C9-A430FD110C28}"/>
              </a:ext>
            </a:extLst>
          </p:cNvPr>
          <p:cNvSpPr>
            <a:spLocks noGrp="1"/>
          </p:cNvSpPr>
          <p:nvPr>
            <p:ph idx="10"/>
          </p:nvPr>
        </p:nvSpPr>
        <p:spPr>
          <a:xfrm>
            <a:off x="457200" y="3648268"/>
            <a:ext cx="457200" cy="382555"/>
          </a:xfrm>
        </p:spPr>
        <p:txBody>
          <a:bodyPr>
            <a:normAutofit lnSpcReduction="10000"/>
          </a:bodyPr>
          <a:lstStyle/>
          <a:p>
            <a:pPr marL="292608" indent="-292608"/>
            <a:r>
              <a:rPr lang="en-US" sz="2000" dirty="0"/>
              <a:t> </a:t>
            </a:r>
            <a:endParaRPr lang="en-IN" sz="2000" dirty="0"/>
          </a:p>
        </p:txBody>
      </p:sp>
      <p:graphicFrame>
        <p:nvGraphicFramePr>
          <p:cNvPr id="17" name="Object 16">
            <a:extLst>
              <a:ext uri="{FF2B5EF4-FFF2-40B4-BE49-F238E27FC236}">
                <a16:creationId xmlns:a16="http://schemas.microsoft.com/office/drawing/2014/main" id="{E73ED9FF-0B6D-474B-87AD-3D81A9748178}"/>
              </a:ext>
            </a:extLst>
          </p:cNvPr>
          <p:cNvGraphicFramePr>
            <a:graphicFrameLocks noChangeAspect="1"/>
          </p:cNvGraphicFramePr>
          <p:nvPr>
            <p:extLst>
              <p:ext uri="{D42A27DB-BD31-4B8C-83A1-F6EECF244321}">
                <p14:modId xmlns:p14="http://schemas.microsoft.com/office/powerpoint/2010/main" val="3281540300"/>
              </p:ext>
            </p:extLst>
          </p:nvPr>
        </p:nvGraphicFramePr>
        <p:xfrm>
          <a:off x="895350" y="3627438"/>
          <a:ext cx="4737100" cy="406400"/>
        </p:xfrm>
        <a:graphic>
          <a:graphicData uri="http://schemas.openxmlformats.org/presentationml/2006/ole">
            <mc:AlternateContent xmlns:mc="http://schemas.openxmlformats.org/markup-compatibility/2006">
              <mc:Choice xmlns:v="urn:schemas-microsoft-com:vml" Requires="v">
                <p:oleObj spid="_x0000_s7398" name="Equation" r:id="rId3" imgW="4736880" imgH="406080" progId="Equation.DSMT4">
                  <p:embed/>
                </p:oleObj>
              </mc:Choice>
              <mc:Fallback>
                <p:oleObj name="Equation" r:id="rId3" imgW="4736880" imgH="406080" progId="Equation.DSMT4">
                  <p:embed/>
                  <p:pic>
                    <p:nvPicPr>
                      <p:cNvPr id="0" name=""/>
                      <p:cNvPicPr/>
                      <p:nvPr/>
                    </p:nvPicPr>
                    <p:blipFill>
                      <a:blip r:embed="rId4"/>
                      <a:stretch>
                        <a:fillRect/>
                      </a:stretch>
                    </p:blipFill>
                    <p:spPr>
                      <a:xfrm>
                        <a:off x="895350" y="3627438"/>
                        <a:ext cx="4737100" cy="40640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F305FA44-C122-4A28-A73E-E25D22EB5B13}"/>
              </a:ext>
            </a:extLst>
          </p:cNvPr>
          <p:cNvGraphicFramePr>
            <a:graphicFrameLocks noChangeAspect="1"/>
          </p:cNvGraphicFramePr>
          <p:nvPr>
            <p:extLst>
              <p:ext uri="{D42A27DB-BD31-4B8C-83A1-F6EECF244321}">
                <p14:modId xmlns:p14="http://schemas.microsoft.com/office/powerpoint/2010/main" val="4260013367"/>
              </p:ext>
            </p:extLst>
          </p:nvPr>
        </p:nvGraphicFramePr>
        <p:xfrm>
          <a:off x="1498600" y="4105275"/>
          <a:ext cx="2768600" cy="241300"/>
        </p:xfrm>
        <a:graphic>
          <a:graphicData uri="http://schemas.openxmlformats.org/presentationml/2006/ole">
            <mc:AlternateContent xmlns:mc="http://schemas.openxmlformats.org/markup-compatibility/2006">
              <mc:Choice xmlns:v="urn:schemas-microsoft-com:vml" Requires="v">
                <p:oleObj spid="_x0000_s7399" name="Equation" r:id="rId5" imgW="2768400" imgH="241200" progId="Equation.DSMT4">
                  <p:embed/>
                </p:oleObj>
              </mc:Choice>
              <mc:Fallback>
                <p:oleObj name="Equation" r:id="rId5" imgW="2768400" imgH="241200" progId="Equation.DSMT4">
                  <p:embed/>
                  <p:pic>
                    <p:nvPicPr>
                      <p:cNvPr id="0" name=""/>
                      <p:cNvPicPr/>
                      <p:nvPr/>
                    </p:nvPicPr>
                    <p:blipFill>
                      <a:blip r:embed="rId6"/>
                      <a:stretch>
                        <a:fillRect/>
                      </a:stretch>
                    </p:blipFill>
                    <p:spPr>
                      <a:xfrm>
                        <a:off x="1498600" y="4105275"/>
                        <a:ext cx="2768600" cy="2413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D3505027-F484-4C9E-A805-710ADE2532EB}"/>
              </a:ext>
            </a:extLst>
          </p:cNvPr>
          <p:cNvSpPr>
            <a:spLocks noGrp="1"/>
          </p:cNvSpPr>
          <p:nvPr>
            <p:ph idx="11"/>
          </p:nvPr>
        </p:nvSpPr>
        <p:spPr>
          <a:xfrm>
            <a:off x="457200" y="4439815"/>
            <a:ext cx="399662" cy="406401"/>
          </a:xfrm>
        </p:spPr>
        <p:txBody>
          <a:bodyPr>
            <a:normAutofit/>
          </a:bodyPr>
          <a:lstStyle/>
          <a:p>
            <a:r>
              <a:rPr lang="en-US" sz="2000" dirty="0"/>
              <a:t> </a:t>
            </a:r>
            <a:endParaRPr lang="en-IN" sz="2000" dirty="0"/>
          </a:p>
        </p:txBody>
      </p:sp>
      <p:graphicFrame>
        <p:nvGraphicFramePr>
          <p:cNvPr id="19" name="Object 18">
            <a:extLst>
              <a:ext uri="{FF2B5EF4-FFF2-40B4-BE49-F238E27FC236}">
                <a16:creationId xmlns:a16="http://schemas.microsoft.com/office/drawing/2014/main" id="{8D6E08F8-BF4D-4A52-A76A-D78AC32D6C7E}"/>
              </a:ext>
            </a:extLst>
          </p:cNvPr>
          <p:cNvGraphicFramePr>
            <a:graphicFrameLocks noChangeAspect="1"/>
          </p:cNvGraphicFramePr>
          <p:nvPr>
            <p:extLst>
              <p:ext uri="{D42A27DB-BD31-4B8C-83A1-F6EECF244321}">
                <p14:modId xmlns:p14="http://schemas.microsoft.com/office/powerpoint/2010/main" val="1587704315"/>
              </p:ext>
            </p:extLst>
          </p:nvPr>
        </p:nvGraphicFramePr>
        <p:xfrm>
          <a:off x="895350" y="4440238"/>
          <a:ext cx="5575300" cy="406400"/>
        </p:xfrm>
        <a:graphic>
          <a:graphicData uri="http://schemas.openxmlformats.org/presentationml/2006/ole">
            <mc:AlternateContent xmlns:mc="http://schemas.openxmlformats.org/markup-compatibility/2006">
              <mc:Choice xmlns:v="urn:schemas-microsoft-com:vml" Requires="v">
                <p:oleObj spid="_x0000_s7400" name="Equation" r:id="rId7" imgW="5574960" imgH="406080" progId="Equation.DSMT4">
                  <p:embed/>
                </p:oleObj>
              </mc:Choice>
              <mc:Fallback>
                <p:oleObj name="Equation" r:id="rId7" imgW="5574960" imgH="406080" progId="Equation.DSMT4">
                  <p:embed/>
                  <p:pic>
                    <p:nvPicPr>
                      <p:cNvPr id="17" name="Object 16">
                        <a:extLst>
                          <a:ext uri="{FF2B5EF4-FFF2-40B4-BE49-F238E27FC236}">
                            <a16:creationId xmlns:a16="http://schemas.microsoft.com/office/drawing/2014/main" id="{E73ED9FF-0B6D-474B-87AD-3D81A9748178}"/>
                          </a:ext>
                        </a:extLst>
                      </p:cNvPr>
                      <p:cNvPicPr/>
                      <p:nvPr/>
                    </p:nvPicPr>
                    <p:blipFill>
                      <a:blip r:embed="rId8"/>
                      <a:stretch>
                        <a:fillRect/>
                      </a:stretch>
                    </p:blipFill>
                    <p:spPr>
                      <a:xfrm>
                        <a:off x="895350" y="4440238"/>
                        <a:ext cx="5575300" cy="4064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7576C898-B48D-41FD-8596-259C34D12C59}"/>
              </a:ext>
            </a:extLst>
          </p:cNvPr>
          <p:cNvGraphicFramePr>
            <a:graphicFrameLocks noChangeAspect="1"/>
          </p:cNvGraphicFramePr>
          <p:nvPr>
            <p:extLst>
              <p:ext uri="{D42A27DB-BD31-4B8C-83A1-F6EECF244321}">
                <p14:modId xmlns:p14="http://schemas.microsoft.com/office/powerpoint/2010/main" val="2879865560"/>
              </p:ext>
            </p:extLst>
          </p:nvPr>
        </p:nvGraphicFramePr>
        <p:xfrm>
          <a:off x="1949450" y="4908550"/>
          <a:ext cx="2768600" cy="241300"/>
        </p:xfrm>
        <a:graphic>
          <a:graphicData uri="http://schemas.openxmlformats.org/presentationml/2006/ole">
            <mc:AlternateContent xmlns:mc="http://schemas.openxmlformats.org/markup-compatibility/2006">
              <mc:Choice xmlns:v="urn:schemas-microsoft-com:vml" Requires="v">
                <p:oleObj spid="_x0000_s7401" name="Equation" r:id="rId9" imgW="2768400" imgH="241200" progId="Equation.DSMT4">
                  <p:embed/>
                </p:oleObj>
              </mc:Choice>
              <mc:Fallback>
                <p:oleObj name="Equation" r:id="rId9" imgW="2768400" imgH="241200" progId="Equation.DSMT4">
                  <p:embed/>
                  <p:pic>
                    <p:nvPicPr>
                      <p:cNvPr id="18" name="Object 17">
                        <a:extLst>
                          <a:ext uri="{FF2B5EF4-FFF2-40B4-BE49-F238E27FC236}">
                            <a16:creationId xmlns:a16="http://schemas.microsoft.com/office/drawing/2014/main" id="{F305FA44-C122-4A28-A73E-E25D22EB5B13}"/>
                          </a:ext>
                        </a:extLst>
                      </p:cNvPr>
                      <p:cNvPicPr/>
                      <p:nvPr/>
                    </p:nvPicPr>
                    <p:blipFill>
                      <a:blip r:embed="rId10"/>
                      <a:stretch>
                        <a:fillRect/>
                      </a:stretch>
                    </p:blipFill>
                    <p:spPr>
                      <a:xfrm>
                        <a:off x="1949450" y="4908550"/>
                        <a:ext cx="2768600" cy="2413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33CB202E-E27E-43C2-B27B-B793676D637C}"/>
              </a:ext>
            </a:extLst>
          </p:cNvPr>
          <p:cNvSpPr>
            <a:spLocks noGrp="1"/>
          </p:cNvSpPr>
          <p:nvPr>
            <p:ph idx="12"/>
          </p:nvPr>
        </p:nvSpPr>
        <p:spPr>
          <a:xfrm>
            <a:off x="457201" y="5241402"/>
            <a:ext cx="304800" cy="373163"/>
          </a:xfrm>
        </p:spPr>
        <p:txBody>
          <a:bodyPr>
            <a:normAutofit lnSpcReduction="10000"/>
          </a:bodyPr>
          <a:lstStyle/>
          <a:p>
            <a:pPr marL="292608" indent="-292608"/>
            <a:r>
              <a:rPr lang="en-US" sz="2000" dirty="0"/>
              <a:t> </a:t>
            </a:r>
            <a:endParaRPr lang="en-IN" sz="2000" dirty="0"/>
          </a:p>
        </p:txBody>
      </p:sp>
      <p:graphicFrame>
        <p:nvGraphicFramePr>
          <p:cNvPr id="21" name="Object 20">
            <a:extLst>
              <a:ext uri="{FF2B5EF4-FFF2-40B4-BE49-F238E27FC236}">
                <a16:creationId xmlns:a16="http://schemas.microsoft.com/office/drawing/2014/main" id="{3F2C219C-1C83-474D-B307-C1276B594577}"/>
              </a:ext>
            </a:extLst>
          </p:cNvPr>
          <p:cNvGraphicFramePr>
            <a:graphicFrameLocks noChangeAspect="1"/>
          </p:cNvGraphicFramePr>
          <p:nvPr>
            <p:extLst>
              <p:ext uri="{D42A27DB-BD31-4B8C-83A1-F6EECF244321}">
                <p14:modId xmlns:p14="http://schemas.microsoft.com/office/powerpoint/2010/main" val="4037017236"/>
              </p:ext>
            </p:extLst>
          </p:nvPr>
        </p:nvGraphicFramePr>
        <p:xfrm>
          <a:off x="866775" y="5237163"/>
          <a:ext cx="1441450" cy="369887"/>
        </p:xfrm>
        <a:graphic>
          <a:graphicData uri="http://schemas.openxmlformats.org/presentationml/2006/ole">
            <mc:AlternateContent xmlns:mc="http://schemas.openxmlformats.org/markup-compatibility/2006">
              <mc:Choice xmlns:v="urn:schemas-microsoft-com:vml" Requires="v">
                <p:oleObj spid="_x0000_s7402" name="Equation" r:id="rId11" imgW="1485720" imgH="380880" progId="Equation.DSMT4">
                  <p:embed/>
                </p:oleObj>
              </mc:Choice>
              <mc:Fallback>
                <p:oleObj name="Equation" r:id="rId11" imgW="1485720" imgH="380880" progId="Equation.DSMT4">
                  <p:embed/>
                  <p:pic>
                    <p:nvPicPr>
                      <p:cNvPr id="0" name=""/>
                      <p:cNvPicPr/>
                      <p:nvPr/>
                    </p:nvPicPr>
                    <p:blipFill>
                      <a:blip r:embed="rId12"/>
                      <a:stretch>
                        <a:fillRect/>
                      </a:stretch>
                    </p:blipFill>
                    <p:spPr>
                      <a:xfrm>
                        <a:off x="866775" y="5237163"/>
                        <a:ext cx="1441450" cy="369887"/>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CDB4832C-EB7E-4A91-AE18-80AC3B54AEEF}"/>
              </a:ext>
            </a:extLst>
          </p:cNvPr>
          <p:cNvSpPr>
            <a:spLocks noGrp="1"/>
          </p:cNvSpPr>
          <p:nvPr>
            <p:ph idx="13"/>
          </p:nvPr>
        </p:nvSpPr>
        <p:spPr>
          <a:xfrm>
            <a:off x="2354421" y="5230143"/>
            <a:ext cx="4732179" cy="376335"/>
          </a:xfrm>
        </p:spPr>
        <p:txBody>
          <a:bodyPr>
            <a:normAutofit lnSpcReduction="10000"/>
          </a:bodyPr>
          <a:lstStyle/>
          <a:p>
            <a:pPr marL="0" indent="0">
              <a:buNone/>
            </a:pPr>
            <a:r>
              <a:rPr lang="en-US" sz="2000" dirty="0"/>
              <a:t>there are no common outcomes in A and C.</a:t>
            </a:r>
            <a:endParaRPr lang="en-IN" sz="2000" dirty="0"/>
          </a:p>
        </p:txBody>
      </p:sp>
      <p:sp>
        <p:nvSpPr>
          <p:cNvPr id="8" name="Content Placeholder 7">
            <a:extLst>
              <a:ext uri="{FF2B5EF4-FFF2-40B4-BE49-F238E27FC236}">
                <a16:creationId xmlns:a16="http://schemas.microsoft.com/office/drawing/2014/main" id="{1890B826-EBB6-4118-8ADB-BFFD32641973}"/>
              </a:ext>
            </a:extLst>
          </p:cNvPr>
          <p:cNvSpPr>
            <a:spLocks noGrp="1"/>
          </p:cNvSpPr>
          <p:nvPr>
            <p:ph idx="14"/>
          </p:nvPr>
        </p:nvSpPr>
        <p:spPr>
          <a:xfrm>
            <a:off x="457200" y="5638800"/>
            <a:ext cx="401216" cy="320492"/>
          </a:xfrm>
        </p:spPr>
        <p:txBody>
          <a:bodyPr>
            <a:noAutofit/>
          </a:bodyPr>
          <a:lstStyle/>
          <a:p>
            <a:pPr marL="292608" indent="-292608"/>
            <a:r>
              <a:rPr lang="en-US" sz="2000" dirty="0"/>
              <a:t> </a:t>
            </a:r>
            <a:endParaRPr lang="en-IN" sz="2000" dirty="0"/>
          </a:p>
        </p:txBody>
      </p:sp>
      <p:graphicFrame>
        <p:nvGraphicFramePr>
          <p:cNvPr id="22" name="Object 21">
            <a:extLst>
              <a:ext uri="{FF2B5EF4-FFF2-40B4-BE49-F238E27FC236}">
                <a16:creationId xmlns:a16="http://schemas.microsoft.com/office/drawing/2014/main" id="{56ABCC82-17AC-4A2C-8417-7D083478265C}"/>
              </a:ext>
            </a:extLst>
          </p:cNvPr>
          <p:cNvGraphicFramePr>
            <a:graphicFrameLocks noChangeAspect="1"/>
          </p:cNvGraphicFramePr>
          <p:nvPr>
            <p:extLst>
              <p:ext uri="{D42A27DB-BD31-4B8C-83A1-F6EECF244321}">
                <p14:modId xmlns:p14="http://schemas.microsoft.com/office/powerpoint/2010/main" val="3836439737"/>
              </p:ext>
            </p:extLst>
          </p:nvPr>
        </p:nvGraphicFramePr>
        <p:xfrm>
          <a:off x="919163" y="5614988"/>
          <a:ext cx="2525712" cy="385762"/>
        </p:xfrm>
        <a:graphic>
          <a:graphicData uri="http://schemas.openxmlformats.org/presentationml/2006/ole">
            <mc:AlternateContent xmlns:mc="http://schemas.openxmlformats.org/markup-compatibility/2006">
              <mc:Choice xmlns:v="urn:schemas-microsoft-com:vml" Requires="v">
                <p:oleObj spid="_x0000_s7403" name="Equation" r:id="rId13" imgW="2654280" imgH="406080" progId="Equation.DSMT4">
                  <p:embed/>
                </p:oleObj>
              </mc:Choice>
              <mc:Fallback>
                <p:oleObj name="Equation" r:id="rId13" imgW="2654280" imgH="406080" progId="Equation.DSMT4">
                  <p:embed/>
                  <p:pic>
                    <p:nvPicPr>
                      <p:cNvPr id="0" name=""/>
                      <p:cNvPicPr/>
                      <p:nvPr/>
                    </p:nvPicPr>
                    <p:blipFill>
                      <a:blip r:embed="rId14"/>
                      <a:stretch>
                        <a:fillRect/>
                      </a:stretch>
                    </p:blipFill>
                    <p:spPr>
                      <a:xfrm>
                        <a:off x="919163" y="5614988"/>
                        <a:ext cx="2525712" cy="385762"/>
                      </a:xfrm>
                      <a:prstGeom prst="rect">
                        <a:avLst/>
                      </a:prstGeom>
                    </p:spPr>
                  </p:pic>
                </p:oleObj>
              </mc:Fallback>
            </mc:AlternateContent>
          </a:graphicData>
        </a:graphic>
      </p:graphicFrame>
    </p:spTree>
    <p:extLst>
      <p:ext uri="{BB962C8B-B14F-4D97-AF65-F5344CB8AC3E}">
        <p14:creationId xmlns:p14="http://schemas.microsoft.com/office/powerpoint/2010/main" val="3805880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534F-4DD8-404B-AC6B-D5B52E45DB4D}"/>
              </a:ext>
            </a:extLst>
          </p:cNvPr>
          <p:cNvSpPr>
            <a:spLocks noGrp="1"/>
          </p:cNvSpPr>
          <p:nvPr>
            <p:ph type="title"/>
          </p:nvPr>
        </p:nvSpPr>
        <p:spPr/>
        <p:txBody>
          <a:bodyPr/>
          <a:lstStyle/>
          <a:p>
            <a:r>
              <a:rPr kumimoji="0" lang="en-IN" sz="36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4.1 Fundamental Probability Concepts </a:t>
            </a:r>
            <a:r>
              <a:rPr kumimoji="0" lang="en-IN"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10</a:t>
            </a:r>
            <a:endParaRPr lang="en-IN" dirty="0"/>
          </a:p>
        </p:txBody>
      </p:sp>
      <p:sp>
        <p:nvSpPr>
          <p:cNvPr id="3" name="Content Placeholder 2">
            <a:extLst>
              <a:ext uri="{FF2B5EF4-FFF2-40B4-BE49-F238E27FC236}">
                <a16:creationId xmlns:a16="http://schemas.microsoft.com/office/drawing/2014/main" id="{83CBE363-6636-4465-AD75-E4232A0D03AF}"/>
              </a:ext>
            </a:extLst>
          </p:cNvPr>
          <p:cNvSpPr>
            <a:spLocks noGrp="1"/>
          </p:cNvSpPr>
          <p:nvPr>
            <p:ph idx="1"/>
          </p:nvPr>
        </p:nvSpPr>
        <p:spPr>
          <a:xfrm>
            <a:off x="457200" y="1600201"/>
            <a:ext cx="8458200" cy="1600199"/>
          </a:xfrm>
        </p:spPr>
        <p:txBody>
          <a:bodyPr>
            <a:normAutofit/>
          </a:bodyPr>
          <a:lstStyle/>
          <a:p>
            <a:pPr marL="0" indent="0">
              <a:buNone/>
            </a:pPr>
            <a:r>
              <a:rPr lang="en-US" sz="2200" dirty="0"/>
              <a:t>An empirical probability is calculated as a relative frequency of occurrence.</a:t>
            </a:r>
          </a:p>
          <a:p>
            <a:pPr marL="292608" indent="-292608"/>
            <a:r>
              <a:rPr lang="en-US" sz="2000" dirty="0"/>
              <a:t>Referencing data based on observation.</a:t>
            </a:r>
          </a:p>
          <a:p>
            <a:pPr marL="292608" indent="-292608"/>
            <a:r>
              <a:rPr lang="en-US" sz="2000" dirty="0"/>
              <a:t>Must be repeated a large number of times to be accurate.</a:t>
            </a:r>
          </a:p>
        </p:txBody>
      </p:sp>
      <p:sp>
        <p:nvSpPr>
          <p:cNvPr id="4" name="Content Placeholder 3">
            <a:extLst>
              <a:ext uri="{FF2B5EF4-FFF2-40B4-BE49-F238E27FC236}">
                <a16:creationId xmlns:a16="http://schemas.microsoft.com/office/drawing/2014/main" id="{AE51199F-AEE1-461A-AE78-C1AD5F2FE6A0}"/>
              </a:ext>
            </a:extLst>
          </p:cNvPr>
          <p:cNvSpPr>
            <a:spLocks noGrp="1"/>
          </p:cNvSpPr>
          <p:nvPr>
            <p:ph idx="10"/>
          </p:nvPr>
        </p:nvSpPr>
        <p:spPr>
          <a:xfrm>
            <a:off x="457200" y="3276601"/>
            <a:ext cx="8382000" cy="914399"/>
          </a:xfrm>
        </p:spPr>
        <p:txBody>
          <a:bodyPr>
            <a:normAutofit/>
          </a:bodyPr>
          <a:lstStyle/>
          <a:p>
            <a:pPr marL="0" indent="0">
              <a:buNone/>
            </a:pPr>
            <a:r>
              <a:rPr lang="en-US" sz="2200" dirty="0"/>
              <a:t>Example: frequency distribution for the ages of the richest 400 Americans.</a:t>
            </a:r>
            <a:endParaRPr lang="en-IN" sz="2200" dirty="0"/>
          </a:p>
        </p:txBody>
      </p:sp>
    </p:spTree>
    <p:extLst>
      <p:ext uri="{BB962C8B-B14F-4D97-AF65-F5344CB8AC3E}">
        <p14:creationId xmlns:p14="http://schemas.microsoft.com/office/powerpoint/2010/main" val="1739656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534F-4DD8-404B-AC6B-D5B52E45DB4D}"/>
              </a:ext>
            </a:extLst>
          </p:cNvPr>
          <p:cNvSpPr>
            <a:spLocks noGrp="1"/>
          </p:cNvSpPr>
          <p:nvPr>
            <p:ph type="title"/>
          </p:nvPr>
        </p:nvSpPr>
        <p:spPr/>
        <p:txBody>
          <a:bodyPr/>
          <a:lstStyle/>
          <a:p>
            <a:r>
              <a:rPr kumimoji="0" lang="en-IN" sz="36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4.1 Fundamental Probability Concepts </a:t>
            </a:r>
            <a:r>
              <a:rPr kumimoji="0" lang="en-IN"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11</a:t>
            </a:r>
            <a:endParaRPr lang="en-IN" dirty="0"/>
          </a:p>
        </p:txBody>
      </p:sp>
      <p:graphicFrame>
        <p:nvGraphicFramePr>
          <p:cNvPr id="7" name="Table 5">
            <a:extLst>
              <a:ext uri="{FF2B5EF4-FFF2-40B4-BE49-F238E27FC236}">
                <a16:creationId xmlns:a16="http://schemas.microsoft.com/office/drawing/2014/main" id="{B27D8348-0086-4965-A866-61D60F005BAB}"/>
              </a:ext>
            </a:extLst>
          </p:cNvPr>
          <p:cNvGraphicFramePr>
            <a:graphicFrameLocks noGrp="1"/>
          </p:cNvGraphicFramePr>
          <p:nvPr>
            <p:extLst>
              <p:ext uri="{D42A27DB-BD31-4B8C-83A1-F6EECF244321}">
                <p14:modId xmlns:p14="http://schemas.microsoft.com/office/powerpoint/2010/main" val="2458419976"/>
              </p:ext>
            </p:extLst>
          </p:nvPr>
        </p:nvGraphicFramePr>
        <p:xfrm>
          <a:off x="2407468" y="1676400"/>
          <a:ext cx="4329064" cy="2438400"/>
        </p:xfrm>
        <a:graphic>
          <a:graphicData uri="http://schemas.openxmlformats.org/drawingml/2006/table">
            <a:tbl>
              <a:tblPr firstRow="1" bandRow="1">
                <a:tableStyleId>{5C22544A-7EE6-4342-B048-85BDC9FD1C3A}</a:tableStyleId>
              </a:tblPr>
              <a:tblGrid>
                <a:gridCol w="2164532">
                  <a:extLst>
                    <a:ext uri="{9D8B030D-6E8A-4147-A177-3AD203B41FA5}">
                      <a16:colId xmlns:a16="http://schemas.microsoft.com/office/drawing/2014/main" val="1575876223"/>
                    </a:ext>
                  </a:extLst>
                </a:gridCol>
                <a:gridCol w="2164532">
                  <a:extLst>
                    <a:ext uri="{9D8B030D-6E8A-4147-A177-3AD203B41FA5}">
                      <a16:colId xmlns:a16="http://schemas.microsoft.com/office/drawing/2014/main" val="153069666"/>
                    </a:ext>
                  </a:extLst>
                </a:gridCol>
              </a:tblGrid>
              <a:tr h="0">
                <a:tc>
                  <a:txBody>
                    <a:bodyPr/>
                    <a:lstStyle/>
                    <a:p>
                      <a:pPr algn="l"/>
                      <a:r>
                        <a:rPr lang="en-US" sz="1400" baseline="0" dirty="0">
                          <a:latin typeface="+mn-lt"/>
                        </a:rPr>
                        <a:t>Ages</a:t>
                      </a:r>
                    </a:p>
                  </a:txBody>
                  <a:tcPr marL="244358" marR="244358">
                    <a:solidFill>
                      <a:schemeClr val="accent1">
                        <a:lumMod val="50000"/>
                      </a:schemeClr>
                    </a:solidFill>
                  </a:tcPr>
                </a:tc>
                <a:tc>
                  <a:txBody>
                    <a:bodyPr/>
                    <a:lstStyle/>
                    <a:p>
                      <a:pPr algn="ctr"/>
                      <a:r>
                        <a:rPr lang="en-US" sz="1400" baseline="0" dirty="0">
                          <a:latin typeface="+mn-lt"/>
                        </a:rPr>
                        <a:t>Frequency</a:t>
                      </a:r>
                    </a:p>
                  </a:txBody>
                  <a:tcPr marL="244358" marR="244358">
                    <a:solidFill>
                      <a:schemeClr val="accent1">
                        <a:lumMod val="50000"/>
                      </a:schemeClr>
                    </a:solidFill>
                  </a:tcPr>
                </a:tc>
                <a:extLst>
                  <a:ext uri="{0D108BD9-81ED-4DB2-BD59-A6C34878D82A}">
                    <a16:rowId xmlns:a16="http://schemas.microsoft.com/office/drawing/2014/main" val="2462326616"/>
                  </a:ext>
                </a:extLst>
              </a:tr>
              <a:tr h="0">
                <a:tc>
                  <a:txBody>
                    <a:bodyPr/>
                    <a:lstStyle/>
                    <a:p>
                      <a:pPr algn="l"/>
                      <a:r>
                        <a:rPr lang="en-US" sz="1400" baseline="0" dirty="0">
                          <a:latin typeface="+mn-lt"/>
                        </a:rPr>
                        <a:t>&lt; 40</a:t>
                      </a:r>
                    </a:p>
                  </a:txBody>
                  <a:tcPr marL="244358" marR="244358"/>
                </a:tc>
                <a:tc>
                  <a:txBody>
                    <a:bodyPr/>
                    <a:lstStyle/>
                    <a:p>
                      <a:pPr algn="ctr"/>
                      <a:r>
                        <a:rPr lang="en-US" sz="1400" baseline="0" dirty="0">
                          <a:latin typeface="+mn-lt"/>
                        </a:rPr>
                        <a:t>13</a:t>
                      </a:r>
                    </a:p>
                  </a:txBody>
                  <a:tcPr marL="244358" marR="244358"/>
                </a:tc>
                <a:extLst>
                  <a:ext uri="{0D108BD9-81ED-4DB2-BD59-A6C34878D82A}">
                    <a16:rowId xmlns:a16="http://schemas.microsoft.com/office/drawing/2014/main" val="3571310136"/>
                  </a:ext>
                </a:extLst>
              </a:tr>
              <a:tr h="0">
                <a:tc>
                  <a:txBody>
                    <a:bodyPr/>
                    <a:lstStyle/>
                    <a:p>
                      <a:pPr algn="l"/>
                      <a:r>
                        <a:rPr lang="en-US" sz="1400" baseline="0" dirty="0">
                          <a:latin typeface="+mn-lt"/>
                        </a:rPr>
                        <a:t>40 up to 50</a:t>
                      </a:r>
                    </a:p>
                  </a:txBody>
                  <a:tcPr marL="244358" marR="244358"/>
                </a:tc>
                <a:tc>
                  <a:txBody>
                    <a:bodyPr/>
                    <a:lstStyle/>
                    <a:p>
                      <a:pPr algn="ctr"/>
                      <a:r>
                        <a:rPr lang="en-US" sz="1400" baseline="0" dirty="0">
                          <a:latin typeface="+mn-lt"/>
                        </a:rPr>
                        <a:t>24</a:t>
                      </a:r>
                    </a:p>
                  </a:txBody>
                  <a:tcPr marL="244358" marR="244358"/>
                </a:tc>
                <a:extLst>
                  <a:ext uri="{0D108BD9-81ED-4DB2-BD59-A6C34878D82A}">
                    <a16:rowId xmlns:a16="http://schemas.microsoft.com/office/drawing/2014/main" val="3980985132"/>
                  </a:ext>
                </a:extLst>
              </a:tr>
              <a:tr h="0">
                <a:tc>
                  <a:txBody>
                    <a:bodyPr/>
                    <a:lstStyle/>
                    <a:p>
                      <a:pPr algn="l"/>
                      <a:r>
                        <a:rPr lang="en-US" sz="1400" baseline="0" dirty="0">
                          <a:latin typeface="+mn-lt"/>
                        </a:rPr>
                        <a:t>50 up to 60</a:t>
                      </a:r>
                    </a:p>
                  </a:txBody>
                  <a:tcPr marL="244358" marR="244358"/>
                </a:tc>
                <a:tc>
                  <a:txBody>
                    <a:bodyPr/>
                    <a:lstStyle/>
                    <a:p>
                      <a:pPr algn="ctr"/>
                      <a:r>
                        <a:rPr lang="en-US" sz="1400" baseline="0" dirty="0">
                          <a:latin typeface="+mn-lt"/>
                        </a:rPr>
                        <a:t>67</a:t>
                      </a:r>
                    </a:p>
                  </a:txBody>
                  <a:tcPr marL="244358" marR="244358"/>
                </a:tc>
                <a:extLst>
                  <a:ext uri="{0D108BD9-81ED-4DB2-BD59-A6C34878D82A}">
                    <a16:rowId xmlns:a16="http://schemas.microsoft.com/office/drawing/2014/main" val="1704757837"/>
                  </a:ext>
                </a:extLst>
              </a:tr>
              <a:tr h="0">
                <a:tc>
                  <a:txBody>
                    <a:bodyPr/>
                    <a:lstStyle/>
                    <a:p>
                      <a:pPr algn="l"/>
                      <a:r>
                        <a:rPr lang="en-US" sz="1400" baseline="0" dirty="0">
                          <a:latin typeface="+mn-lt"/>
                        </a:rPr>
                        <a:t>60 up to 70</a:t>
                      </a:r>
                    </a:p>
                  </a:txBody>
                  <a:tcPr marL="244358" marR="244358"/>
                </a:tc>
                <a:tc>
                  <a:txBody>
                    <a:bodyPr/>
                    <a:lstStyle/>
                    <a:p>
                      <a:pPr algn="ctr"/>
                      <a:r>
                        <a:rPr lang="en-US" sz="1400" baseline="0" dirty="0">
                          <a:latin typeface="+mn-lt"/>
                        </a:rPr>
                        <a:t>113</a:t>
                      </a:r>
                    </a:p>
                  </a:txBody>
                  <a:tcPr marL="244358" marR="244358"/>
                </a:tc>
                <a:extLst>
                  <a:ext uri="{0D108BD9-81ED-4DB2-BD59-A6C34878D82A}">
                    <a16:rowId xmlns:a16="http://schemas.microsoft.com/office/drawing/2014/main" val="2753842478"/>
                  </a:ext>
                </a:extLst>
              </a:tr>
              <a:tr h="0">
                <a:tc>
                  <a:txBody>
                    <a:bodyPr/>
                    <a:lstStyle/>
                    <a:p>
                      <a:pPr algn="l"/>
                      <a:r>
                        <a:rPr lang="en-US" sz="1400" baseline="0" dirty="0">
                          <a:latin typeface="+mn-lt"/>
                        </a:rPr>
                        <a:t>70 up to 80</a:t>
                      </a:r>
                    </a:p>
                  </a:txBody>
                  <a:tcPr marL="244358" marR="244358"/>
                </a:tc>
                <a:tc>
                  <a:txBody>
                    <a:bodyPr/>
                    <a:lstStyle/>
                    <a:p>
                      <a:pPr algn="ctr"/>
                      <a:r>
                        <a:rPr lang="en-US" sz="1400" baseline="0" dirty="0">
                          <a:latin typeface="+mn-lt"/>
                        </a:rPr>
                        <a:t>117</a:t>
                      </a:r>
                    </a:p>
                  </a:txBody>
                  <a:tcPr marL="244358" marR="244358"/>
                </a:tc>
                <a:extLst>
                  <a:ext uri="{0D108BD9-81ED-4DB2-BD59-A6C34878D82A}">
                    <a16:rowId xmlns:a16="http://schemas.microsoft.com/office/drawing/2014/main" val="634931337"/>
                  </a:ext>
                </a:extLst>
              </a:tr>
              <a:tr h="0">
                <a:tc>
                  <a:txBody>
                    <a:bodyPr/>
                    <a:lstStyle/>
                    <a:p>
                      <a:pPr algn="l"/>
                      <a:r>
                        <a:rPr lang="en-US" sz="1400" baseline="0" dirty="0">
                          <a:latin typeface="+mn-lt"/>
                        </a:rPr>
                        <a:t>80 up to 90</a:t>
                      </a:r>
                    </a:p>
                  </a:txBody>
                  <a:tcPr marL="244358" marR="244358"/>
                </a:tc>
                <a:tc>
                  <a:txBody>
                    <a:bodyPr/>
                    <a:lstStyle/>
                    <a:p>
                      <a:pPr algn="ctr"/>
                      <a:r>
                        <a:rPr lang="en-US" sz="1400" baseline="0" dirty="0">
                          <a:latin typeface="+mn-lt"/>
                        </a:rPr>
                        <a:t>55</a:t>
                      </a:r>
                    </a:p>
                  </a:txBody>
                  <a:tcPr marL="244358" marR="244358"/>
                </a:tc>
                <a:extLst>
                  <a:ext uri="{0D108BD9-81ED-4DB2-BD59-A6C34878D82A}">
                    <a16:rowId xmlns:a16="http://schemas.microsoft.com/office/drawing/2014/main" val="601178131"/>
                  </a:ext>
                </a:extLst>
              </a:tr>
              <a:tr h="0">
                <a:tc>
                  <a:txBody>
                    <a:bodyPr/>
                    <a:lstStyle/>
                    <a:p>
                      <a:pPr algn="l"/>
                      <a:r>
                        <a:rPr lang="en-US" sz="1400" baseline="0" dirty="0">
                          <a:latin typeface="Calibri" panose="020F0502020204030204" pitchFamily="34" charset="0"/>
                          <a:cs typeface="Calibri" panose="020F0502020204030204" pitchFamily="34" charset="0"/>
                        </a:rPr>
                        <a:t>≥ 90</a:t>
                      </a:r>
                      <a:endParaRPr lang="en-US" sz="1400" baseline="0" dirty="0">
                        <a:latin typeface="+mn-lt"/>
                      </a:endParaRPr>
                    </a:p>
                  </a:txBody>
                  <a:tcPr marL="244358" marR="244358"/>
                </a:tc>
                <a:tc>
                  <a:txBody>
                    <a:bodyPr/>
                    <a:lstStyle/>
                    <a:p>
                      <a:pPr algn="ctr"/>
                      <a:r>
                        <a:rPr lang="en-US" sz="1400" baseline="0" dirty="0">
                          <a:latin typeface="+mn-lt"/>
                        </a:rPr>
                        <a:t>11</a:t>
                      </a:r>
                    </a:p>
                  </a:txBody>
                  <a:tcPr marL="244358" marR="244358"/>
                </a:tc>
                <a:extLst>
                  <a:ext uri="{0D108BD9-81ED-4DB2-BD59-A6C34878D82A}">
                    <a16:rowId xmlns:a16="http://schemas.microsoft.com/office/drawing/2014/main" val="2393886303"/>
                  </a:ext>
                </a:extLst>
              </a:tr>
            </a:tbl>
          </a:graphicData>
        </a:graphic>
      </p:graphicFrame>
      <p:sp>
        <p:nvSpPr>
          <p:cNvPr id="3" name="Content Placeholder 2">
            <a:extLst>
              <a:ext uri="{FF2B5EF4-FFF2-40B4-BE49-F238E27FC236}">
                <a16:creationId xmlns:a16="http://schemas.microsoft.com/office/drawing/2014/main" id="{83CBE363-6636-4465-AD75-E4232A0D03AF}"/>
              </a:ext>
            </a:extLst>
          </p:cNvPr>
          <p:cNvSpPr>
            <a:spLocks noGrp="1"/>
          </p:cNvSpPr>
          <p:nvPr>
            <p:ph idx="1"/>
          </p:nvPr>
        </p:nvSpPr>
        <p:spPr>
          <a:xfrm>
            <a:off x="457200" y="4534679"/>
            <a:ext cx="8458200" cy="1180321"/>
          </a:xfrm>
        </p:spPr>
        <p:txBody>
          <a:bodyPr>
            <a:normAutofit/>
          </a:bodyPr>
          <a:lstStyle/>
          <a:p>
            <a:pPr marL="292608" indent="-292608"/>
            <a:r>
              <a:rPr lang="en-US" sz="2000" dirty="0"/>
              <a:t>What is the probability that the individual is at least 50 but less than 60?</a:t>
            </a:r>
          </a:p>
          <a:p>
            <a:pPr marL="292608" indent="-292608"/>
            <a:r>
              <a:rPr lang="en-US" sz="2000" dirty="0"/>
              <a:t>What is the probability that the individual is younger than 60?</a:t>
            </a:r>
          </a:p>
          <a:p>
            <a:pPr marL="292608" indent="-292608"/>
            <a:r>
              <a:rPr lang="en-US" sz="2000" dirty="0"/>
              <a:t>What is the probability that the individual is at least 80?</a:t>
            </a:r>
          </a:p>
        </p:txBody>
      </p:sp>
    </p:spTree>
    <p:extLst>
      <p:ext uri="{BB962C8B-B14F-4D97-AF65-F5344CB8AC3E}">
        <p14:creationId xmlns:p14="http://schemas.microsoft.com/office/powerpoint/2010/main" val="1433825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534F-4DD8-404B-AC6B-D5B52E45DB4D}"/>
              </a:ext>
            </a:extLst>
          </p:cNvPr>
          <p:cNvSpPr>
            <a:spLocks noGrp="1"/>
          </p:cNvSpPr>
          <p:nvPr>
            <p:ph type="title"/>
          </p:nvPr>
        </p:nvSpPr>
        <p:spPr/>
        <p:txBody>
          <a:bodyPr/>
          <a:lstStyle/>
          <a:p>
            <a:r>
              <a:rPr kumimoji="0" lang="en-IN" sz="36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4.1 Fundamental Probability Concepts </a:t>
            </a:r>
            <a:r>
              <a:rPr kumimoji="0" lang="en-IN"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12</a:t>
            </a:r>
            <a:endParaRPr lang="en-IN" dirty="0"/>
          </a:p>
        </p:txBody>
      </p:sp>
      <p:sp>
        <p:nvSpPr>
          <p:cNvPr id="3" name="Content Placeholder 2">
            <a:extLst>
              <a:ext uri="{FF2B5EF4-FFF2-40B4-BE49-F238E27FC236}">
                <a16:creationId xmlns:a16="http://schemas.microsoft.com/office/drawing/2014/main" id="{83CBE363-6636-4465-AD75-E4232A0D03AF}"/>
              </a:ext>
            </a:extLst>
          </p:cNvPr>
          <p:cNvSpPr>
            <a:spLocks noGrp="1"/>
          </p:cNvSpPr>
          <p:nvPr>
            <p:ph idx="1"/>
          </p:nvPr>
        </p:nvSpPr>
        <p:spPr>
          <a:xfrm>
            <a:off x="457200" y="1600201"/>
            <a:ext cx="3581400" cy="457199"/>
          </a:xfrm>
        </p:spPr>
        <p:txBody>
          <a:bodyPr>
            <a:normAutofit/>
          </a:bodyPr>
          <a:lstStyle/>
          <a:p>
            <a:pPr marL="292608" indent="-292608"/>
            <a:r>
              <a:rPr lang="en-US" sz="2000" dirty="0"/>
              <a:t>Example continued,</a:t>
            </a:r>
          </a:p>
        </p:txBody>
      </p:sp>
      <p:sp>
        <p:nvSpPr>
          <p:cNvPr id="9" name="Content Placeholder 8">
            <a:extLst>
              <a:ext uri="{FF2B5EF4-FFF2-40B4-BE49-F238E27FC236}">
                <a16:creationId xmlns:a16="http://schemas.microsoft.com/office/drawing/2014/main" id="{8DEA391F-C819-4309-8AEE-B57A0C2E13A8}"/>
              </a:ext>
            </a:extLst>
          </p:cNvPr>
          <p:cNvSpPr>
            <a:spLocks noGrp="1"/>
          </p:cNvSpPr>
          <p:nvPr>
            <p:ph idx="13"/>
          </p:nvPr>
        </p:nvSpPr>
        <p:spPr>
          <a:xfrm>
            <a:off x="2623930" y="3233531"/>
            <a:ext cx="3581400" cy="457200"/>
          </a:xfrm>
        </p:spPr>
        <p:txBody>
          <a:bodyPr>
            <a:normAutofit/>
          </a:bodyPr>
          <a:lstStyle/>
          <a:p>
            <a:pPr marL="0" indent="0">
              <a:buNone/>
            </a:pPr>
            <a:r>
              <a:rPr lang="en-IN" sz="1200" dirty="0"/>
              <a:t>The following table read </a:t>
            </a:r>
            <a:r>
              <a:rPr lang="en-US" sz="1200" dirty="0"/>
              <a:t>13/400 = 0.0325</a:t>
            </a:r>
            <a:r>
              <a:rPr lang="en-IN" sz="1200" dirty="0"/>
              <a:t> as “13 divided by 400 equals 0.0325"</a:t>
            </a:r>
            <a:endParaRPr lang="en-US" sz="1200" dirty="0"/>
          </a:p>
        </p:txBody>
      </p:sp>
      <p:graphicFrame>
        <p:nvGraphicFramePr>
          <p:cNvPr id="7" name="Table 5">
            <a:extLst>
              <a:ext uri="{FF2B5EF4-FFF2-40B4-BE49-F238E27FC236}">
                <a16:creationId xmlns:a16="http://schemas.microsoft.com/office/drawing/2014/main" id="{6C787420-F795-422A-9A5A-EB1B23B9067D}"/>
              </a:ext>
            </a:extLst>
          </p:cNvPr>
          <p:cNvGraphicFramePr>
            <a:graphicFrameLocks noGrp="1"/>
          </p:cNvGraphicFramePr>
          <p:nvPr>
            <p:extLst>
              <p:ext uri="{D42A27DB-BD31-4B8C-83A1-F6EECF244321}">
                <p14:modId xmlns:p14="http://schemas.microsoft.com/office/powerpoint/2010/main" val="1705399246"/>
              </p:ext>
            </p:extLst>
          </p:nvPr>
        </p:nvGraphicFramePr>
        <p:xfrm>
          <a:off x="1029000" y="2153480"/>
          <a:ext cx="6972000" cy="2438400"/>
        </p:xfrm>
        <a:graphic>
          <a:graphicData uri="http://schemas.openxmlformats.org/drawingml/2006/table">
            <a:tbl>
              <a:tblPr firstRow="1" bandRow="1">
                <a:tableStyleId>{5C22544A-7EE6-4342-B048-85BDC9FD1C3A}</a:tableStyleId>
              </a:tblPr>
              <a:tblGrid>
                <a:gridCol w="1714200">
                  <a:extLst>
                    <a:ext uri="{9D8B030D-6E8A-4147-A177-3AD203B41FA5}">
                      <a16:colId xmlns:a16="http://schemas.microsoft.com/office/drawing/2014/main" val="1575876223"/>
                    </a:ext>
                  </a:extLst>
                </a:gridCol>
                <a:gridCol w="1219200">
                  <a:extLst>
                    <a:ext uri="{9D8B030D-6E8A-4147-A177-3AD203B41FA5}">
                      <a16:colId xmlns:a16="http://schemas.microsoft.com/office/drawing/2014/main" val="1972863465"/>
                    </a:ext>
                  </a:extLst>
                </a:gridCol>
                <a:gridCol w="1600200">
                  <a:extLst>
                    <a:ext uri="{9D8B030D-6E8A-4147-A177-3AD203B41FA5}">
                      <a16:colId xmlns:a16="http://schemas.microsoft.com/office/drawing/2014/main" val="153069666"/>
                    </a:ext>
                  </a:extLst>
                </a:gridCol>
                <a:gridCol w="2438400">
                  <a:extLst>
                    <a:ext uri="{9D8B030D-6E8A-4147-A177-3AD203B41FA5}">
                      <a16:colId xmlns:a16="http://schemas.microsoft.com/office/drawing/2014/main" val="2165271935"/>
                    </a:ext>
                  </a:extLst>
                </a:gridCol>
              </a:tblGrid>
              <a:tr h="0">
                <a:tc>
                  <a:txBody>
                    <a:bodyPr/>
                    <a:lstStyle/>
                    <a:p>
                      <a:pPr algn="l"/>
                      <a:r>
                        <a:rPr lang="en-US" sz="1400" baseline="0" dirty="0">
                          <a:latin typeface="+mn-lt"/>
                        </a:rPr>
                        <a:t>Ages</a:t>
                      </a:r>
                    </a:p>
                  </a:txBody>
                  <a:tcPr marL="393540" marR="393540">
                    <a:solidFill>
                      <a:schemeClr val="accent1">
                        <a:lumMod val="50000"/>
                      </a:schemeClr>
                    </a:solidFill>
                  </a:tcPr>
                </a:tc>
                <a:tc>
                  <a:txBody>
                    <a:bodyPr/>
                    <a:lstStyle/>
                    <a:p>
                      <a:pPr algn="ctr"/>
                      <a:r>
                        <a:rPr lang="en-US" sz="1400" baseline="0" dirty="0">
                          <a:latin typeface="+mn-lt"/>
                        </a:rPr>
                        <a:t>Event</a:t>
                      </a:r>
                    </a:p>
                  </a:txBody>
                  <a:tcPr marL="393540" marR="393540">
                    <a:solidFill>
                      <a:schemeClr val="accent1">
                        <a:lumMod val="50000"/>
                      </a:schemeClr>
                    </a:solidFill>
                  </a:tcPr>
                </a:tc>
                <a:tc>
                  <a:txBody>
                    <a:bodyPr/>
                    <a:lstStyle/>
                    <a:p>
                      <a:pPr algn="ctr"/>
                      <a:r>
                        <a:rPr lang="en-US" sz="1400" baseline="0" dirty="0">
                          <a:latin typeface="+mn-lt"/>
                        </a:rPr>
                        <a:t>Frequency</a:t>
                      </a:r>
                    </a:p>
                  </a:txBody>
                  <a:tcPr marL="393540" marR="393540">
                    <a:solidFill>
                      <a:schemeClr val="accent1">
                        <a:lumMod val="50000"/>
                      </a:schemeClr>
                    </a:solidFill>
                  </a:tcPr>
                </a:tc>
                <a:tc>
                  <a:txBody>
                    <a:bodyPr/>
                    <a:lstStyle/>
                    <a:p>
                      <a:pPr algn="ctr"/>
                      <a:r>
                        <a:rPr lang="en-US" sz="1400" baseline="0" dirty="0">
                          <a:latin typeface="+mn-lt"/>
                        </a:rPr>
                        <a:t>Relative Frequency</a:t>
                      </a:r>
                    </a:p>
                  </a:txBody>
                  <a:tcPr marL="393540" marR="393540">
                    <a:solidFill>
                      <a:schemeClr val="accent1">
                        <a:lumMod val="50000"/>
                      </a:schemeClr>
                    </a:solidFill>
                  </a:tcPr>
                </a:tc>
                <a:extLst>
                  <a:ext uri="{0D108BD9-81ED-4DB2-BD59-A6C34878D82A}">
                    <a16:rowId xmlns:a16="http://schemas.microsoft.com/office/drawing/2014/main" val="2462326616"/>
                  </a:ext>
                </a:extLst>
              </a:tr>
              <a:tr h="0">
                <a:tc>
                  <a:txBody>
                    <a:bodyPr/>
                    <a:lstStyle/>
                    <a:p>
                      <a:pPr algn="l"/>
                      <a:r>
                        <a:rPr lang="en-US" sz="1400" baseline="0" dirty="0">
                          <a:latin typeface="+mn-lt"/>
                        </a:rPr>
                        <a:t>&lt; 40</a:t>
                      </a:r>
                    </a:p>
                  </a:txBody>
                  <a:tcPr marL="393540" marR="393540"/>
                </a:tc>
                <a:tc>
                  <a:txBody>
                    <a:bodyPr/>
                    <a:lstStyle/>
                    <a:p>
                      <a:pPr algn="ctr"/>
                      <a:r>
                        <a:rPr lang="en-US" sz="1400" i="1" baseline="0" dirty="0">
                          <a:latin typeface="+mn-lt"/>
                        </a:rPr>
                        <a:t>A</a:t>
                      </a:r>
                    </a:p>
                  </a:txBody>
                  <a:tcPr marL="393540" marR="393540"/>
                </a:tc>
                <a:tc>
                  <a:txBody>
                    <a:bodyPr/>
                    <a:lstStyle/>
                    <a:p>
                      <a:pPr algn="ctr"/>
                      <a:r>
                        <a:rPr lang="en-US" sz="1400" baseline="0" dirty="0">
                          <a:latin typeface="+mn-lt"/>
                        </a:rPr>
                        <a:t>13</a:t>
                      </a:r>
                    </a:p>
                  </a:txBody>
                  <a:tcPr marL="393540" marR="393540"/>
                </a:tc>
                <a:tc>
                  <a:txBody>
                    <a:bodyPr/>
                    <a:lstStyle/>
                    <a:p>
                      <a:pPr algn="ctr"/>
                      <a:r>
                        <a:rPr lang="en-US" sz="1400" baseline="0" dirty="0">
                          <a:latin typeface="+mn-lt"/>
                        </a:rPr>
                        <a:t>13/400 = 0.0325</a:t>
                      </a:r>
                    </a:p>
                  </a:txBody>
                  <a:tcPr marL="393540" marR="393540"/>
                </a:tc>
                <a:extLst>
                  <a:ext uri="{0D108BD9-81ED-4DB2-BD59-A6C34878D82A}">
                    <a16:rowId xmlns:a16="http://schemas.microsoft.com/office/drawing/2014/main" val="3571310136"/>
                  </a:ext>
                </a:extLst>
              </a:tr>
              <a:tr h="0">
                <a:tc>
                  <a:txBody>
                    <a:bodyPr/>
                    <a:lstStyle/>
                    <a:p>
                      <a:pPr algn="l"/>
                      <a:r>
                        <a:rPr lang="en-US" sz="1400" baseline="0" dirty="0">
                          <a:latin typeface="+mn-lt"/>
                        </a:rPr>
                        <a:t>40 up to 50</a:t>
                      </a:r>
                    </a:p>
                  </a:txBody>
                  <a:tcPr marL="393540" marR="393540"/>
                </a:tc>
                <a:tc>
                  <a:txBody>
                    <a:bodyPr/>
                    <a:lstStyle/>
                    <a:p>
                      <a:pPr algn="ctr"/>
                      <a:r>
                        <a:rPr lang="en-US" sz="1400" i="1" baseline="0" dirty="0">
                          <a:latin typeface="+mn-lt"/>
                        </a:rPr>
                        <a:t>B</a:t>
                      </a:r>
                    </a:p>
                  </a:txBody>
                  <a:tcPr marL="393540" marR="393540"/>
                </a:tc>
                <a:tc>
                  <a:txBody>
                    <a:bodyPr/>
                    <a:lstStyle/>
                    <a:p>
                      <a:pPr algn="ctr"/>
                      <a:r>
                        <a:rPr lang="en-US" sz="1400" baseline="0" dirty="0">
                          <a:latin typeface="+mn-lt"/>
                        </a:rPr>
                        <a:t>24</a:t>
                      </a:r>
                    </a:p>
                  </a:txBody>
                  <a:tcPr marL="393540" marR="393540"/>
                </a:tc>
                <a:tc>
                  <a:txBody>
                    <a:bodyPr/>
                    <a:lstStyle/>
                    <a:p>
                      <a:pPr algn="ctr"/>
                      <a:r>
                        <a:rPr lang="en-US" sz="1400" baseline="0" dirty="0">
                          <a:latin typeface="+mn-lt"/>
                        </a:rPr>
                        <a:t>0.0600</a:t>
                      </a:r>
                    </a:p>
                  </a:txBody>
                  <a:tcPr marL="393540" marR="393540"/>
                </a:tc>
                <a:extLst>
                  <a:ext uri="{0D108BD9-81ED-4DB2-BD59-A6C34878D82A}">
                    <a16:rowId xmlns:a16="http://schemas.microsoft.com/office/drawing/2014/main" val="3980985132"/>
                  </a:ext>
                </a:extLst>
              </a:tr>
              <a:tr h="0">
                <a:tc>
                  <a:txBody>
                    <a:bodyPr/>
                    <a:lstStyle/>
                    <a:p>
                      <a:pPr algn="l"/>
                      <a:r>
                        <a:rPr lang="en-US" sz="1400" baseline="0" dirty="0">
                          <a:latin typeface="+mn-lt"/>
                        </a:rPr>
                        <a:t>50 up to 60</a:t>
                      </a:r>
                    </a:p>
                  </a:txBody>
                  <a:tcPr marL="393540" marR="393540"/>
                </a:tc>
                <a:tc>
                  <a:txBody>
                    <a:bodyPr/>
                    <a:lstStyle/>
                    <a:p>
                      <a:pPr algn="ctr"/>
                      <a:r>
                        <a:rPr lang="en-US" sz="1400" i="1" baseline="0" dirty="0">
                          <a:latin typeface="+mn-lt"/>
                        </a:rPr>
                        <a:t>C</a:t>
                      </a:r>
                    </a:p>
                  </a:txBody>
                  <a:tcPr marL="393540" marR="393540"/>
                </a:tc>
                <a:tc>
                  <a:txBody>
                    <a:bodyPr/>
                    <a:lstStyle/>
                    <a:p>
                      <a:pPr algn="ctr"/>
                      <a:r>
                        <a:rPr lang="en-US" sz="1400" baseline="0" dirty="0">
                          <a:latin typeface="+mn-lt"/>
                        </a:rPr>
                        <a:t>67</a:t>
                      </a:r>
                    </a:p>
                  </a:txBody>
                  <a:tcPr marL="393540" marR="393540"/>
                </a:tc>
                <a:tc>
                  <a:txBody>
                    <a:bodyPr/>
                    <a:lstStyle/>
                    <a:p>
                      <a:pPr algn="ctr"/>
                      <a:r>
                        <a:rPr lang="en-US" sz="1400" baseline="0" dirty="0">
                          <a:latin typeface="+mn-lt"/>
                        </a:rPr>
                        <a:t>0.1675</a:t>
                      </a:r>
                    </a:p>
                  </a:txBody>
                  <a:tcPr marL="393540" marR="393540"/>
                </a:tc>
                <a:extLst>
                  <a:ext uri="{0D108BD9-81ED-4DB2-BD59-A6C34878D82A}">
                    <a16:rowId xmlns:a16="http://schemas.microsoft.com/office/drawing/2014/main" val="1704757837"/>
                  </a:ext>
                </a:extLst>
              </a:tr>
              <a:tr h="0">
                <a:tc>
                  <a:txBody>
                    <a:bodyPr/>
                    <a:lstStyle/>
                    <a:p>
                      <a:pPr algn="l"/>
                      <a:r>
                        <a:rPr lang="en-US" sz="1400" baseline="0" dirty="0">
                          <a:latin typeface="+mn-lt"/>
                        </a:rPr>
                        <a:t>60 up to 70</a:t>
                      </a:r>
                    </a:p>
                  </a:txBody>
                  <a:tcPr marL="393540" marR="393540"/>
                </a:tc>
                <a:tc>
                  <a:txBody>
                    <a:bodyPr/>
                    <a:lstStyle/>
                    <a:p>
                      <a:pPr algn="ctr"/>
                      <a:r>
                        <a:rPr lang="en-US" sz="1400" i="1" baseline="0" dirty="0">
                          <a:latin typeface="+mn-lt"/>
                        </a:rPr>
                        <a:t>D</a:t>
                      </a:r>
                    </a:p>
                  </a:txBody>
                  <a:tcPr marL="393540" marR="393540"/>
                </a:tc>
                <a:tc>
                  <a:txBody>
                    <a:bodyPr/>
                    <a:lstStyle/>
                    <a:p>
                      <a:pPr algn="ctr"/>
                      <a:r>
                        <a:rPr lang="en-US" sz="1400" baseline="0" dirty="0">
                          <a:latin typeface="+mn-lt"/>
                        </a:rPr>
                        <a:t>113</a:t>
                      </a:r>
                    </a:p>
                  </a:txBody>
                  <a:tcPr marL="393540" marR="393540"/>
                </a:tc>
                <a:tc>
                  <a:txBody>
                    <a:bodyPr/>
                    <a:lstStyle/>
                    <a:p>
                      <a:pPr algn="ctr"/>
                      <a:r>
                        <a:rPr lang="en-US" sz="1400" baseline="0" dirty="0">
                          <a:latin typeface="+mn-lt"/>
                        </a:rPr>
                        <a:t>0.2825</a:t>
                      </a:r>
                    </a:p>
                  </a:txBody>
                  <a:tcPr marL="393540" marR="393540"/>
                </a:tc>
                <a:extLst>
                  <a:ext uri="{0D108BD9-81ED-4DB2-BD59-A6C34878D82A}">
                    <a16:rowId xmlns:a16="http://schemas.microsoft.com/office/drawing/2014/main" val="2753842478"/>
                  </a:ext>
                </a:extLst>
              </a:tr>
              <a:tr h="0">
                <a:tc>
                  <a:txBody>
                    <a:bodyPr/>
                    <a:lstStyle/>
                    <a:p>
                      <a:pPr algn="l"/>
                      <a:r>
                        <a:rPr lang="en-US" sz="1400" baseline="0" dirty="0">
                          <a:latin typeface="+mn-lt"/>
                        </a:rPr>
                        <a:t>70 up to 80</a:t>
                      </a:r>
                    </a:p>
                  </a:txBody>
                  <a:tcPr marL="393540" marR="393540"/>
                </a:tc>
                <a:tc>
                  <a:txBody>
                    <a:bodyPr/>
                    <a:lstStyle/>
                    <a:p>
                      <a:pPr algn="ctr"/>
                      <a:r>
                        <a:rPr lang="en-US" sz="1400" i="1" baseline="0" dirty="0">
                          <a:latin typeface="+mn-lt"/>
                        </a:rPr>
                        <a:t>E</a:t>
                      </a:r>
                    </a:p>
                  </a:txBody>
                  <a:tcPr marL="393540" marR="393540"/>
                </a:tc>
                <a:tc>
                  <a:txBody>
                    <a:bodyPr/>
                    <a:lstStyle/>
                    <a:p>
                      <a:pPr algn="ctr"/>
                      <a:r>
                        <a:rPr lang="en-US" sz="1400" baseline="0" dirty="0">
                          <a:latin typeface="+mn-lt"/>
                        </a:rPr>
                        <a:t>117</a:t>
                      </a:r>
                    </a:p>
                  </a:txBody>
                  <a:tcPr marL="393540" marR="393540"/>
                </a:tc>
                <a:tc>
                  <a:txBody>
                    <a:bodyPr/>
                    <a:lstStyle/>
                    <a:p>
                      <a:pPr algn="ctr"/>
                      <a:r>
                        <a:rPr lang="en-US" sz="1400" baseline="0" dirty="0">
                          <a:latin typeface="+mn-lt"/>
                        </a:rPr>
                        <a:t>0.2925</a:t>
                      </a:r>
                    </a:p>
                  </a:txBody>
                  <a:tcPr marL="393540" marR="393540"/>
                </a:tc>
                <a:extLst>
                  <a:ext uri="{0D108BD9-81ED-4DB2-BD59-A6C34878D82A}">
                    <a16:rowId xmlns:a16="http://schemas.microsoft.com/office/drawing/2014/main" val="634931337"/>
                  </a:ext>
                </a:extLst>
              </a:tr>
              <a:tr h="0">
                <a:tc>
                  <a:txBody>
                    <a:bodyPr/>
                    <a:lstStyle/>
                    <a:p>
                      <a:pPr algn="l"/>
                      <a:r>
                        <a:rPr lang="en-US" sz="1400" baseline="0" dirty="0">
                          <a:latin typeface="+mn-lt"/>
                        </a:rPr>
                        <a:t>80 up to 90</a:t>
                      </a:r>
                    </a:p>
                  </a:txBody>
                  <a:tcPr marL="393540" marR="393540"/>
                </a:tc>
                <a:tc>
                  <a:txBody>
                    <a:bodyPr/>
                    <a:lstStyle/>
                    <a:p>
                      <a:pPr algn="ctr"/>
                      <a:r>
                        <a:rPr lang="en-US" sz="1400" i="1" baseline="0" dirty="0">
                          <a:latin typeface="+mn-lt"/>
                        </a:rPr>
                        <a:t>F</a:t>
                      </a:r>
                    </a:p>
                  </a:txBody>
                  <a:tcPr marL="393540" marR="393540"/>
                </a:tc>
                <a:tc>
                  <a:txBody>
                    <a:bodyPr/>
                    <a:lstStyle/>
                    <a:p>
                      <a:pPr algn="ctr"/>
                      <a:r>
                        <a:rPr lang="en-US" sz="1400" baseline="0" dirty="0">
                          <a:latin typeface="+mn-lt"/>
                        </a:rPr>
                        <a:t>55</a:t>
                      </a:r>
                    </a:p>
                  </a:txBody>
                  <a:tcPr marL="393540" marR="393540"/>
                </a:tc>
                <a:tc>
                  <a:txBody>
                    <a:bodyPr/>
                    <a:lstStyle/>
                    <a:p>
                      <a:pPr algn="ctr"/>
                      <a:r>
                        <a:rPr lang="en-US" sz="1400" baseline="0" dirty="0">
                          <a:latin typeface="+mn-lt"/>
                        </a:rPr>
                        <a:t>0.1375</a:t>
                      </a:r>
                    </a:p>
                  </a:txBody>
                  <a:tcPr marL="393540" marR="393540"/>
                </a:tc>
                <a:extLst>
                  <a:ext uri="{0D108BD9-81ED-4DB2-BD59-A6C34878D82A}">
                    <a16:rowId xmlns:a16="http://schemas.microsoft.com/office/drawing/2014/main" val="601178131"/>
                  </a:ext>
                </a:extLst>
              </a:tr>
              <a:tr h="0">
                <a:tc>
                  <a:txBody>
                    <a:bodyPr/>
                    <a:lstStyle/>
                    <a:p>
                      <a:pPr algn="l"/>
                      <a:r>
                        <a:rPr lang="en-US" sz="1400" baseline="0" dirty="0">
                          <a:latin typeface="Calibri" panose="020F0502020204030204" pitchFamily="34" charset="0"/>
                          <a:cs typeface="Calibri" panose="020F0502020204030204" pitchFamily="34" charset="0"/>
                        </a:rPr>
                        <a:t>≥ 90</a:t>
                      </a:r>
                      <a:endParaRPr lang="en-US" sz="1400" baseline="0" dirty="0">
                        <a:latin typeface="+mn-lt"/>
                      </a:endParaRPr>
                    </a:p>
                  </a:txBody>
                  <a:tcPr marL="393540" marR="393540"/>
                </a:tc>
                <a:tc>
                  <a:txBody>
                    <a:bodyPr/>
                    <a:lstStyle/>
                    <a:p>
                      <a:pPr algn="ctr"/>
                      <a:r>
                        <a:rPr lang="en-US" sz="1400" i="1" baseline="0" dirty="0">
                          <a:latin typeface="+mn-lt"/>
                        </a:rPr>
                        <a:t>G</a:t>
                      </a:r>
                    </a:p>
                  </a:txBody>
                  <a:tcPr marL="393540" marR="393540"/>
                </a:tc>
                <a:tc>
                  <a:txBody>
                    <a:bodyPr/>
                    <a:lstStyle/>
                    <a:p>
                      <a:pPr algn="ctr"/>
                      <a:r>
                        <a:rPr lang="en-US" sz="1400" baseline="0" dirty="0">
                          <a:latin typeface="+mn-lt"/>
                        </a:rPr>
                        <a:t>11</a:t>
                      </a:r>
                    </a:p>
                  </a:txBody>
                  <a:tcPr marL="393540" marR="393540"/>
                </a:tc>
                <a:tc>
                  <a:txBody>
                    <a:bodyPr/>
                    <a:lstStyle/>
                    <a:p>
                      <a:pPr algn="ctr"/>
                      <a:r>
                        <a:rPr lang="en-US" sz="1400" baseline="0" dirty="0">
                          <a:latin typeface="+mn-lt"/>
                        </a:rPr>
                        <a:t>0.0275</a:t>
                      </a:r>
                    </a:p>
                  </a:txBody>
                  <a:tcPr marL="393540" marR="393540"/>
                </a:tc>
                <a:extLst>
                  <a:ext uri="{0D108BD9-81ED-4DB2-BD59-A6C34878D82A}">
                    <a16:rowId xmlns:a16="http://schemas.microsoft.com/office/drawing/2014/main" val="2393886303"/>
                  </a:ext>
                </a:extLst>
              </a:tr>
            </a:tbl>
          </a:graphicData>
        </a:graphic>
      </p:graphicFrame>
    </p:spTree>
    <p:extLst>
      <p:ext uri="{BB962C8B-B14F-4D97-AF65-F5344CB8AC3E}">
        <p14:creationId xmlns:p14="http://schemas.microsoft.com/office/powerpoint/2010/main" val="1365084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772D-9245-41B1-B5A6-9E25AF4790E3}"/>
              </a:ext>
            </a:extLst>
          </p:cNvPr>
          <p:cNvSpPr>
            <a:spLocks noGrp="1"/>
          </p:cNvSpPr>
          <p:nvPr>
            <p:ph type="title"/>
          </p:nvPr>
        </p:nvSpPr>
        <p:spPr/>
        <p:txBody>
          <a:bodyPr/>
          <a:lstStyle/>
          <a:p>
            <a:r>
              <a:rPr kumimoji="0" lang="en-IN" sz="36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4.1 Fundamental Probability Concepts </a:t>
            </a:r>
            <a:r>
              <a:rPr kumimoji="0" lang="en-IN"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13</a:t>
            </a:r>
            <a:endParaRPr lang="en-IN" dirty="0"/>
          </a:p>
        </p:txBody>
      </p:sp>
      <p:sp>
        <p:nvSpPr>
          <p:cNvPr id="3" name="Content Placeholder 2">
            <a:extLst>
              <a:ext uri="{FF2B5EF4-FFF2-40B4-BE49-F238E27FC236}">
                <a16:creationId xmlns:a16="http://schemas.microsoft.com/office/drawing/2014/main" id="{F9829D88-4D04-40BA-BB04-83074ADCB3CD}"/>
              </a:ext>
            </a:extLst>
          </p:cNvPr>
          <p:cNvSpPr>
            <a:spLocks noGrp="1"/>
          </p:cNvSpPr>
          <p:nvPr>
            <p:ph idx="1"/>
          </p:nvPr>
        </p:nvSpPr>
        <p:spPr>
          <a:xfrm>
            <a:off x="457200" y="1600202"/>
            <a:ext cx="8229600" cy="405880"/>
          </a:xfrm>
        </p:spPr>
        <p:txBody>
          <a:bodyPr>
            <a:normAutofit/>
          </a:bodyPr>
          <a:lstStyle/>
          <a:p>
            <a:pPr marL="292608" indent="-292608"/>
            <a:r>
              <a:rPr lang="en-US" sz="2000" dirty="0"/>
              <a:t>What is the probability that the individual is at least 50 but less than 60?</a:t>
            </a:r>
            <a:endParaRPr lang="en-IN" sz="2000" dirty="0"/>
          </a:p>
        </p:txBody>
      </p:sp>
      <p:graphicFrame>
        <p:nvGraphicFramePr>
          <p:cNvPr id="8" name="Object 7">
            <a:extLst>
              <a:ext uri="{FF2B5EF4-FFF2-40B4-BE49-F238E27FC236}">
                <a16:creationId xmlns:a16="http://schemas.microsoft.com/office/drawing/2014/main" id="{BFB2385D-C7BB-49CC-82A7-9280A74CAD17}"/>
              </a:ext>
            </a:extLst>
          </p:cNvPr>
          <p:cNvGraphicFramePr>
            <a:graphicFrameLocks noChangeAspect="1"/>
          </p:cNvGraphicFramePr>
          <p:nvPr>
            <p:extLst>
              <p:ext uri="{D42A27DB-BD31-4B8C-83A1-F6EECF244321}">
                <p14:modId xmlns:p14="http://schemas.microsoft.com/office/powerpoint/2010/main" val="1333796528"/>
              </p:ext>
            </p:extLst>
          </p:nvPr>
        </p:nvGraphicFramePr>
        <p:xfrm>
          <a:off x="3371850" y="2136775"/>
          <a:ext cx="2247900" cy="622300"/>
        </p:xfrm>
        <a:graphic>
          <a:graphicData uri="http://schemas.openxmlformats.org/presentationml/2006/ole">
            <mc:AlternateContent xmlns:mc="http://schemas.openxmlformats.org/markup-compatibility/2006">
              <mc:Choice xmlns:v="urn:schemas-microsoft-com:vml" Requires="v">
                <p:oleObj spid="_x0000_s9332" name="Equation" r:id="rId3" imgW="2247840" imgH="622080" progId="Equation.DSMT4">
                  <p:embed/>
                </p:oleObj>
              </mc:Choice>
              <mc:Fallback>
                <p:oleObj name="Equation" r:id="rId3" imgW="2247840" imgH="622080" progId="Equation.DSMT4">
                  <p:embed/>
                  <p:pic>
                    <p:nvPicPr>
                      <p:cNvPr id="0" name=""/>
                      <p:cNvPicPr/>
                      <p:nvPr/>
                    </p:nvPicPr>
                    <p:blipFill>
                      <a:blip r:embed="rId4"/>
                      <a:stretch>
                        <a:fillRect/>
                      </a:stretch>
                    </p:blipFill>
                    <p:spPr>
                      <a:xfrm>
                        <a:off x="3371850" y="2136775"/>
                        <a:ext cx="2247900" cy="6223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28037758-F2DA-4F66-9EFE-22C67391A0A9}"/>
              </a:ext>
            </a:extLst>
          </p:cNvPr>
          <p:cNvSpPr>
            <a:spLocks noGrp="1"/>
          </p:cNvSpPr>
          <p:nvPr>
            <p:ph idx="10"/>
          </p:nvPr>
        </p:nvSpPr>
        <p:spPr>
          <a:xfrm>
            <a:off x="457200" y="2895600"/>
            <a:ext cx="8229600" cy="458002"/>
          </a:xfrm>
        </p:spPr>
        <p:txBody>
          <a:bodyPr>
            <a:normAutofit/>
          </a:bodyPr>
          <a:lstStyle/>
          <a:p>
            <a:pPr marL="292608" indent="-292608"/>
            <a:r>
              <a:rPr lang="en-US" sz="2000" dirty="0"/>
              <a:t>What is the probability that the individual is younger than 60?</a:t>
            </a:r>
            <a:endParaRPr lang="en-IN" sz="2000" dirty="0"/>
          </a:p>
        </p:txBody>
      </p:sp>
      <p:graphicFrame>
        <p:nvGraphicFramePr>
          <p:cNvPr id="9" name="Object 8">
            <a:extLst>
              <a:ext uri="{FF2B5EF4-FFF2-40B4-BE49-F238E27FC236}">
                <a16:creationId xmlns:a16="http://schemas.microsoft.com/office/drawing/2014/main" id="{0B228247-5E65-4F69-9F02-FF1B83BA8061}"/>
              </a:ext>
            </a:extLst>
          </p:cNvPr>
          <p:cNvGraphicFramePr>
            <a:graphicFrameLocks noChangeAspect="1"/>
          </p:cNvGraphicFramePr>
          <p:nvPr>
            <p:extLst>
              <p:ext uri="{D42A27DB-BD31-4B8C-83A1-F6EECF244321}">
                <p14:modId xmlns:p14="http://schemas.microsoft.com/office/powerpoint/2010/main" val="1575363817"/>
              </p:ext>
            </p:extLst>
          </p:nvPr>
        </p:nvGraphicFramePr>
        <p:xfrm>
          <a:off x="2730500" y="3494088"/>
          <a:ext cx="3683000" cy="622300"/>
        </p:xfrm>
        <a:graphic>
          <a:graphicData uri="http://schemas.openxmlformats.org/presentationml/2006/ole">
            <mc:AlternateContent xmlns:mc="http://schemas.openxmlformats.org/markup-compatibility/2006">
              <mc:Choice xmlns:v="urn:schemas-microsoft-com:vml" Requires="v">
                <p:oleObj spid="_x0000_s9333" name="Equation" r:id="rId5" imgW="3682800" imgH="622080" progId="Equation.DSMT4">
                  <p:embed/>
                </p:oleObj>
              </mc:Choice>
              <mc:Fallback>
                <p:oleObj name="Equation" r:id="rId5" imgW="3682800" imgH="622080" progId="Equation.DSMT4">
                  <p:embed/>
                  <p:pic>
                    <p:nvPicPr>
                      <p:cNvPr id="0" name=""/>
                      <p:cNvPicPr/>
                      <p:nvPr/>
                    </p:nvPicPr>
                    <p:blipFill>
                      <a:blip r:embed="rId6"/>
                      <a:stretch>
                        <a:fillRect/>
                      </a:stretch>
                    </p:blipFill>
                    <p:spPr>
                      <a:xfrm>
                        <a:off x="2730500" y="3494088"/>
                        <a:ext cx="3683000" cy="6223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C1039764-29FF-4C45-B6A6-F58C9CFA83DD}"/>
              </a:ext>
            </a:extLst>
          </p:cNvPr>
          <p:cNvSpPr>
            <a:spLocks noGrp="1"/>
          </p:cNvSpPr>
          <p:nvPr>
            <p:ph idx="11"/>
          </p:nvPr>
        </p:nvSpPr>
        <p:spPr>
          <a:xfrm>
            <a:off x="457200" y="4230970"/>
            <a:ext cx="8229600" cy="493430"/>
          </a:xfrm>
        </p:spPr>
        <p:txBody>
          <a:bodyPr>
            <a:normAutofit/>
          </a:bodyPr>
          <a:lstStyle/>
          <a:p>
            <a:pPr marL="292608" indent="-292608"/>
            <a:r>
              <a:rPr lang="en-US" sz="2000" dirty="0"/>
              <a:t>What is the probability that the individual is at least 80?</a:t>
            </a:r>
            <a:endParaRPr lang="en-IN" sz="2000" dirty="0"/>
          </a:p>
        </p:txBody>
      </p:sp>
      <p:graphicFrame>
        <p:nvGraphicFramePr>
          <p:cNvPr id="10" name="Object 9">
            <a:extLst>
              <a:ext uri="{FF2B5EF4-FFF2-40B4-BE49-F238E27FC236}">
                <a16:creationId xmlns:a16="http://schemas.microsoft.com/office/drawing/2014/main" id="{A4B27833-0E1B-48AF-9E00-32A8D239C06A}"/>
              </a:ext>
            </a:extLst>
          </p:cNvPr>
          <p:cNvGraphicFramePr>
            <a:graphicFrameLocks noChangeAspect="1"/>
          </p:cNvGraphicFramePr>
          <p:nvPr>
            <p:extLst>
              <p:ext uri="{D42A27DB-BD31-4B8C-83A1-F6EECF244321}">
                <p14:modId xmlns:p14="http://schemas.microsoft.com/office/powerpoint/2010/main" val="3156502691"/>
              </p:ext>
            </p:extLst>
          </p:nvPr>
        </p:nvGraphicFramePr>
        <p:xfrm>
          <a:off x="3194050" y="4841875"/>
          <a:ext cx="2755900" cy="622300"/>
        </p:xfrm>
        <a:graphic>
          <a:graphicData uri="http://schemas.openxmlformats.org/presentationml/2006/ole">
            <mc:AlternateContent xmlns:mc="http://schemas.openxmlformats.org/markup-compatibility/2006">
              <mc:Choice xmlns:v="urn:schemas-microsoft-com:vml" Requires="v">
                <p:oleObj spid="_x0000_s9334" name="Equation" r:id="rId7" imgW="2755800" imgH="622080" progId="Equation.DSMT4">
                  <p:embed/>
                </p:oleObj>
              </mc:Choice>
              <mc:Fallback>
                <p:oleObj name="Equation" r:id="rId7" imgW="2755800" imgH="622080" progId="Equation.DSMT4">
                  <p:embed/>
                  <p:pic>
                    <p:nvPicPr>
                      <p:cNvPr id="0" name=""/>
                      <p:cNvPicPr/>
                      <p:nvPr/>
                    </p:nvPicPr>
                    <p:blipFill>
                      <a:blip r:embed="rId8"/>
                      <a:stretch>
                        <a:fillRect/>
                      </a:stretch>
                    </p:blipFill>
                    <p:spPr>
                      <a:xfrm>
                        <a:off x="3194050" y="4841875"/>
                        <a:ext cx="2755900" cy="622300"/>
                      </a:xfrm>
                      <a:prstGeom prst="rect">
                        <a:avLst/>
                      </a:prstGeom>
                    </p:spPr>
                  </p:pic>
                </p:oleObj>
              </mc:Fallback>
            </mc:AlternateContent>
          </a:graphicData>
        </a:graphic>
      </p:graphicFrame>
    </p:spTree>
    <p:extLst>
      <p:ext uri="{BB962C8B-B14F-4D97-AF65-F5344CB8AC3E}">
        <p14:creationId xmlns:p14="http://schemas.microsoft.com/office/powerpoint/2010/main" val="406273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4C79-43EE-4DAB-94AC-970995046F70}"/>
              </a:ext>
            </a:extLst>
          </p:cNvPr>
          <p:cNvSpPr>
            <a:spLocks noGrp="1"/>
          </p:cNvSpPr>
          <p:nvPr>
            <p:ph type="title"/>
          </p:nvPr>
        </p:nvSpPr>
        <p:spPr/>
        <p:txBody>
          <a:bodyPr/>
          <a:lstStyle/>
          <a:p>
            <a:r>
              <a:rPr kumimoji="0" lang="en-IN" sz="36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4.1 Fundamental Probability Concepts </a:t>
            </a:r>
            <a:r>
              <a:rPr kumimoji="0" lang="en-IN"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14</a:t>
            </a:r>
            <a:endParaRPr lang="en-IN" dirty="0"/>
          </a:p>
        </p:txBody>
      </p:sp>
      <p:sp>
        <p:nvSpPr>
          <p:cNvPr id="3" name="Content Placeholder 2">
            <a:extLst>
              <a:ext uri="{FF2B5EF4-FFF2-40B4-BE49-F238E27FC236}">
                <a16:creationId xmlns:a16="http://schemas.microsoft.com/office/drawing/2014/main" id="{0396B7FF-270E-4DCE-8A00-04E5E1B5A710}"/>
              </a:ext>
            </a:extLst>
          </p:cNvPr>
          <p:cNvSpPr>
            <a:spLocks noGrp="1"/>
          </p:cNvSpPr>
          <p:nvPr>
            <p:ph idx="1"/>
          </p:nvPr>
        </p:nvSpPr>
        <p:spPr>
          <a:xfrm>
            <a:off x="457200" y="1600201"/>
            <a:ext cx="8229600" cy="2178697"/>
          </a:xfrm>
        </p:spPr>
        <p:txBody>
          <a:bodyPr>
            <a:normAutofit/>
          </a:bodyPr>
          <a:lstStyle/>
          <a:p>
            <a:pPr marL="0" indent="0">
              <a:buNone/>
            </a:pPr>
            <a:r>
              <a:rPr lang="en-US" sz="2200" dirty="0"/>
              <a:t>A classical probability is based on logical analysis rather than observation.</a:t>
            </a:r>
          </a:p>
          <a:p>
            <a:pPr marL="292608" indent="-292608"/>
            <a:r>
              <a:rPr lang="en-US" sz="2000" dirty="0"/>
              <a:t>A narrow range of well-defined problems, games of chance.</a:t>
            </a:r>
          </a:p>
          <a:p>
            <a:pPr marL="292608" indent="-292608"/>
            <a:r>
              <a:rPr lang="en-US" sz="2000" dirty="0"/>
              <a:t>Based on assumptions that all the outcomes are equally likely.</a:t>
            </a:r>
          </a:p>
          <a:p>
            <a:pPr marL="292608" indent="-292608"/>
            <a:r>
              <a:rPr lang="en-US" sz="2000" dirty="0"/>
              <a:t>Computed as number of outcomes belonging to an event divided by total number of outcomes.</a:t>
            </a:r>
            <a:endParaRPr lang="en-IN" sz="2000" dirty="0"/>
          </a:p>
        </p:txBody>
      </p:sp>
      <p:sp>
        <p:nvSpPr>
          <p:cNvPr id="4" name="Content Placeholder 3">
            <a:extLst>
              <a:ext uri="{FF2B5EF4-FFF2-40B4-BE49-F238E27FC236}">
                <a16:creationId xmlns:a16="http://schemas.microsoft.com/office/drawing/2014/main" id="{38843C6F-F4EE-4FAF-A659-2C3859FC558D}"/>
              </a:ext>
            </a:extLst>
          </p:cNvPr>
          <p:cNvSpPr>
            <a:spLocks noGrp="1"/>
          </p:cNvSpPr>
          <p:nvPr>
            <p:ph idx="10"/>
          </p:nvPr>
        </p:nvSpPr>
        <p:spPr>
          <a:xfrm>
            <a:off x="457200" y="3733801"/>
            <a:ext cx="8612155" cy="2237791"/>
          </a:xfrm>
        </p:spPr>
        <p:txBody>
          <a:bodyPr>
            <a:normAutofit/>
          </a:bodyPr>
          <a:lstStyle/>
          <a:p>
            <a:pPr marL="0" indent="0">
              <a:buNone/>
            </a:pPr>
            <a:r>
              <a:rPr lang="en-US" sz="2200" dirty="0"/>
              <a:t>According to the law of large numbers, the empirical probability approaches the classical probability if the experiment is run a very large number of times.</a:t>
            </a:r>
          </a:p>
          <a:p>
            <a:pPr marL="0" indent="0">
              <a:buNone/>
            </a:pPr>
            <a:r>
              <a:rPr lang="en-US" sz="2200" dirty="0"/>
              <a:t>Example: heads on a coin.</a:t>
            </a:r>
          </a:p>
          <a:p>
            <a:pPr marL="292608" indent="-292608"/>
            <a:r>
              <a:rPr lang="en-US" sz="2000" dirty="0"/>
              <a:t>Flip a coin 10 times, heads may not show up 5 times.</a:t>
            </a:r>
          </a:p>
          <a:p>
            <a:pPr marL="292608" indent="-292608"/>
            <a:r>
              <a:rPr lang="en-US" sz="2000" dirty="0"/>
              <a:t>Flip a coin a large number of times, heads will show up about half of the time.</a:t>
            </a:r>
          </a:p>
        </p:txBody>
      </p:sp>
    </p:spTree>
    <p:extLst>
      <p:ext uri="{BB962C8B-B14F-4D97-AF65-F5344CB8AC3E}">
        <p14:creationId xmlns:p14="http://schemas.microsoft.com/office/powerpoint/2010/main" val="1672242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CDCF-FFA5-46CE-B79D-3554AAD9BD96}"/>
              </a:ext>
            </a:extLst>
          </p:cNvPr>
          <p:cNvSpPr>
            <a:spLocks noGrp="1"/>
          </p:cNvSpPr>
          <p:nvPr>
            <p:ph type="title"/>
          </p:nvPr>
        </p:nvSpPr>
        <p:spPr/>
        <p:txBody>
          <a:bodyPr/>
          <a:lstStyle/>
          <a:p>
            <a:r>
              <a:rPr kumimoji="0" lang="en-IN" sz="36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4.1 Fundamental Probability Concepts </a:t>
            </a:r>
            <a:r>
              <a:rPr kumimoji="0" lang="en-IN"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15</a:t>
            </a:r>
            <a:endParaRPr lang="en-IN" dirty="0"/>
          </a:p>
        </p:txBody>
      </p:sp>
      <p:sp>
        <p:nvSpPr>
          <p:cNvPr id="3" name="Content Placeholder 2">
            <a:extLst>
              <a:ext uri="{FF2B5EF4-FFF2-40B4-BE49-F238E27FC236}">
                <a16:creationId xmlns:a16="http://schemas.microsoft.com/office/drawing/2014/main" id="{05C61856-3090-4881-8972-07EC1C157DF9}"/>
              </a:ext>
            </a:extLst>
          </p:cNvPr>
          <p:cNvSpPr>
            <a:spLocks noGrp="1"/>
          </p:cNvSpPr>
          <p:nvPr>
            <p:ph idx="1"/>
          </p:nvPr>
        </p:nvSpPr>
        <p:spPr>
          <a:xfrm>
            <a:off x="457200" y="1600202"/>
            <a:ext cx="8382000" cy="452534"/>
          </a:xfrm>
        </p:spPr>
        <p:txBody>
          <a:bodyPr>
            <a:normAutofit/>
          </a:bodyPr>
          <a:lstStyle/>
          <a:p>
            <a:pPr marL="292608" indent="-292608"/>
            <a:r>
              <a:rPr lang="en-US" sz="2200" dirty="0"/>
              <a:t>Example: suppose our experiment consists of rolling a six-sided die.</a:t>
            </a:r>
            <a:endParaRPr lang="en-IN" sz="2200" dirty="0"/>
          </a:p>
        </p:txBody>
      </p:sp>
      <p:sp>
        <p:nvSpPr>
          <p:cNvPr id="4" name="Content Placeholder 3">
            <a:extLst>
              <a:ext uri="{FF2B5EF4-FFF2-40B4-BE49-F238E27FC236}">
                <a16:creationId xmlns:a16="http://schemas.microsoft.com/office/drawing/2014/main" id="{E6C3AA8D-5DE4-4719-A3B8-F743614AF59A}"/>
              </a:ext>
            </a:extLst>
          </p:cNvPr>
          <p:cNvSpPr>
            <a:spLocks noGrp="1"/>
          </p:cNvSpPr>
          <p:nvPr>
            <p:ph idx="10"/>
          </p:nvPr>
        </p:nvSpPr>
        <p:spPr>
          <a:xfrm>
            <a:off x="457200" y="2209800"/>
            <a:ext cx="429208" cy="475861"/>
          </a:xfrm>
        </p:spPr>
        <p:txBody>
          <a:bodyPr>
            <a:normAutofit/>
          </a:bodyPr>
          <a:lstStyle/>
          <a:p>
            <a:pPr marL="292608" indent="-292608"/>
            <a:r>
              <a:rPr lang="en-US" sz="2200" dirty="0"/>
              <a:t> </a:t>
            </a:r>
            <a:endParaRPr lang="en-IN" sz="2200" dirty="0"/>
          </a:p>
        </p:txBody>
      </p:sp>
      <p:graphicFrame>
        <p:nvGraphicFramePr>
          <p:cNvPr id="11" name="Object 10">
            <a:extLst>
              <a:ext uri="{FF2B5EF4-FFF2-40B4-BE49-F238E27FC236}">
                <a16:creationId xmlns:a16="http://schemas.microsoft.com/office/drawing/2014/main" id="{4E52DB00-50D6-4E4D-8AA8-B26D9576F46E}"/>
              </a:ext>
            </a:extLst>
          </p:cNvPr>
          <p:cNvGraphicFramePr>
            <a:graphicFrameLocks noChangeAspect="1"/>
          </p:cNvGraphicFramePr>
          <p:nvPr>
            <p:extLst>
              <p:ext uri="{D42A27DB-BD31-4B8C-83A1-F6EECF244321}">
                <p14:modId xmlns:p14="http://schemas.microsoft.com/office/powerpoint/2010/main" val="3798045036"/>
              </p:ext>
            </p:extLst>
          </p:nvPr>
        </p:nvGraphicFramePr>
        <p:xfrm>
          <a:off x="885825" y="2257425"/>
          <a:ext cx="2044700" cy="381000"/>
        </p:xfrm>
        <a:graphic>
          <a:graphicData uri="http://schemas.openxmlformats.org/presentationml/2006/ole">
            <mc:AlternateContent xmlns:mc="http://schemas.openxmlformats.org/markup-compatibility/2006">
              <mc:Choice xmlns:v="urn:schemas-microsoft-com:vml" Requires="v">
                <p:oleObj spid="_x0000_s10394" name="Equation" r:id="rId3" imgW="2044440" imgH="380880" progId="Equation.DSMT4">
                  <p:embed/>
                </p:oleObj>
              </mc:Choice>
              <mc:Fallback>
                <p:oleObj name="Equation" r:id="rId3" imgW="2044440" imgH="380880" progId="Equation.DSMT4">
                  <p:embed/>
                  <p:pic>
                    <p:nvPicPr>
                      <p:cNvPr id="0" name=""/>
                      <p:cNvPicPr/>
                      <p:nvPr/>
                    </p:nvPicPr>
                    <p:blipFill>
                      <a:blip r:embed="rId4"/>
                      <a:stretch>
                        <a:fillRect/>
                      </a:stretch>
                    </p:blipFill>
                    <p:spPr>
                      <a:xfrm>
                        <a:off x="885825" y="2257425"/>
                        <a:ext cx="2044700" cy="3810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3475E40E-8C83-4A35-A357-CCB4A41DA938}"/>
              </a:ext>
            </a:extLst>
          </p:cNvPr>
          <p:cNvSpPr>
            <a:spLocks noGrp="1"/>
          </p:cNvSpPr>
          <p:nvPr>
            <p:ph idx="11"/>
          </p:nvPr>
        </p:nvSpPr>
        <p:spPr>
          <a:xfrm>
            <a:off x="457200" y="2694993"/>
            <a:ext cx="8153400" cy="483637"/>
          </a:xfrm>
        </p:spPr>
        <p:txBody>
          <a:bodyPr>
            <a:normAutofit/>
          </a:bodyPr>
          <a:lstStyle/>
          <a:p>
            <a:pPr marL="292608" indent="-292608"/>
            <a:r>
              <a:rPr lang="en-US" sz="2200" dirty="0"/>
              <a:t>What is the probability that we roll a 2?</a:t>
            </a:r>
            <a:endParaRPr lang="en-IN" sz="2200" dirty="0"/>
          </a:p>
        </p:txBody>
      </p:sp>
      <p:graphicFrame>
        <p:nvGraphicFramePr>
          <p:cNvPr id="12" name="Object 11">
            <a:extLst>
              <a:ext uri="{FF2B5EF4-FFF2-40B4-BE49-F238E27FC236}">
                <a16:creationId xmlns:a16="http://schemas.microsoft.com/office/drawing/2014/main" id="{BE631775-99BB-436C-BC6F-BB6BC42D5279}"/>
              </a:ext>
            </a:extLst>
          </p:cNvPr>
          <p:cNvGraphicFramePr>
            <a:graphicFrameLocks noChangeAspect="1"/>
          </p:cNvGraphicFramePr>
          <p:nvPr>
            <p:extLst>
              <p:ext uri="{D42A27DB-BD31-4B8C-83A1-F6EECF244321}">
                <p14:modId xmlns:p14="http://schemas.microsoft.com/office/powerpoint/2010/main" val="3852847576"/>
              </p:ext>
            </p:extLst>
          </p:nvPr>
        </p:nvGraphicFramePr>
        <p:xfrm>
          <a:off x="3587750" y="3230563"/>
          <a:ext cx="1346200" cy="457200"/>
        </p:xfrm>
        <a:graphic>
          <a:graphicData uri="http://schemas.openxmlformats.org/presentationml/2006/ole">
            <mc:AlternateContent xmlns:mc="http://schemas.openxmlformats.org/markup-compatibility/2006">
              <mc:Choice xmlns:v="urn:schemas-microsoft-com:vml" Requires="v">
                <p:oleObj spid="_x0000_s10395" name="Equation" r:id="rId5" imgW="1346040" imgH="457200" progId="Equation.DSMT4">
                  <p:embed/>
                </p:oleObj>
              </mc:Choice>
              <mc:Fallback>
                <p:oleObj name="Equation" r:id="rId5" imgW="1346040" imgH="457200" progId="Equation.DSMT4">
                  <p:embed/>
                  <p:pic>
                    <p:nvPicPr>
                      <p:cNvPr id="0" name=""/>
                      <p:cNvPicPr/>
                      <p:nvPr/>
                    </p:nvPicPr>
                    <p:blipFill>
                      <a:blip r:embed="rId6"/>
                      <a:stretch>
                        <a:fillRect/>
                      </a:stretch>
                    </p:blipFill>
                    <p:spPr>
                      <a:xfrm>
                        <a:off x="3587750" y="3230563"/>
                        <a:ext cx="1346200" cy="4572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F4282A0D-8A5B-4AAB-A450-BA9C4B4C057F}"/>
              </a:ext>
            </a:extLst>
          </p:cNvPr>
          <p:cNvSpPr>
            <a:spLocks noGrp="1"/>
          </p:cNvSpPr>
          <p:nvPr>
            <p:ph idx="12"/>
          </p:nvPr>
        </p:nvSpPr>
        <p:spPr>
          <a:xfrm>
            <a:off x="457200" y="3735352"/>
            <a:ext cx="7848600" cy="460310"/>
          </a:xfrm>
        </p:spPr>
        <p:txBody>
          <a:bodyPr>
            <a:normAutofit/>
          </a:bodyPr>
          <a:lstStyle/>
          <a:p>
            <a:pPr marL="292608" indent="-292608"/>
            <a:r>
              <a:rPr lang="en-US" sz="2200" dirty="0"/>
              <a:t>What is the probability that we roll a 2 or 5?</a:t>
            </a:r>
            <a:endParaRPr lang="en-IN" sz="2200" dirty="0"/>
          </a:p>
        </p:txBody>
      </p:sp>
      <p:graphicFrame>
        <p:nvGraphicFramePr>
          <p:cNvPr id="13" name="Object 12">
            <a:extLst>
              <a:ext uri="{FF2B5EF4-FFF2-40B4-BE49-F238E27FC236}">
                <a16:creationId xmlns:a16="http://schemas.microsoft.com/office/drawing/2014/main" id="{C9A104BE-63DD-441E-8657-897EEA1C7A74}"/>
              </a:ext>
            </a:extLst>
          </p:cNvPr>
          <p:cNvGraphicFramePr>
            <a:graphicFrameLocks noChangeAspect="1"/>
          </p:cNvGraphicFramePr>
          <p:nvPr>
            <p:extLst>
              <p:ext uri="{D42A27DB-BD31-4B8C-83A1-F6EECF244321}">
                <p14:modId xmlns:p14="http://schemas.microsoft.com/office/powerpoint/2010/main" val="832347120"/>
              </p:ext>
            </p:extLst>
          </p:nvPr>
        </p:nvGraphicFramePr>
        <p:xfrm>
          <a:off x="2832100" y="4295775"/>
          <a:ext cx="3403600" cy="457200"/>
        </p:xfrm>
        <a:graphic>
          <a:graphicData uri="http://schemas.openxmlformats.org/presentationml/2006/ole">
            <mc:AlternateContent xmlns:mc="http://schemas.openxmlformats.org/markup-compatibility/2006">
              <mc:Choice xmlns:v="urn:schemas-microsoft-com:vml" Requires="v">
                <p:oleObj spid="_x0000_s10396" name="Equation" r:id="rId7" imgW="3403440" imgH="457200" progId="Equation.DSMT4">
                  <p:embed/>
                </p:oleObj>
              </mc:Choice>
              <mc:Fallback>
                <p:oleObj name="Equation" r:id="rId7" imgW="3403440" imgH="457200" progId="Equation.DSMT4">
                  <p:embed/>
                  <p:pic>
                    <p:nvPicPr>
                      <p:cNvPr id="12" name="Object 11">
                        <a:extLst>
                          <a:ext uri="{FF2B5EF4-FFF2-40B4-BE49-F238E27FC236}">
                            <a16:creationId xmlns:a16="http://schemas.microsoft.com/office/drawing/2014/main" id="{BE631775-99BB-436C-BC6F-BB6BC42D5279}"/>
                          </a:ext>
                        </a:extLst>
                      </p:cNvPr>
                      <p:cNvPicPr/>
                      <p:nvPr/>
                    </p:nvPicPr>
                    <p:blipFill>
                      <a:blip r:embed="rId8"/>
                      <a:stretch>
                        <a:fillRect/>
                      </a:stretch>
                    </p:blipFill>
                    <p:spPr>
                      <a:xfrm>
                        <a:off x="2832100" y="4295775"/>
                        <a:ext cx="3403600" cy="4572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55A43347-7D7D-41E5-B469-2FA0982CFAAD}"/>
              </a:ext>
            </a:extLst>
          </p:cNvPr>
          <p:cNvSpPr>
            <a:spLocks noGrp="1"/>
          </p:cNvSpPr>
          <p:nvPr>
            <p:ph idx="13"/>
          </p:nvPr>
        </p:nvSpPr>
        <p:spPr>
          <a:xfrm>
            <a:off x="457200" y="4836568"/>
            <a:ext cx="8229600" cy="469232"/>
          </a:xfrm>
        </p:spPr>
        <p:txBody>
          <a:bodyPr>
            <a:normAutofit/>
          </a:bodyPr>
          <a:lstStyle/>
          <a:p>
            <a:pPr marL="292608" indent="-292608"/>
            <a:r>
              <a:rPr lang="en-US" sz="2200" dirty="0"/>
              <a:t>What is the probability that we roll an even number?</a:t>
            </a:r>
            <a:endParaRPr lang="en-IN" sz="2200" dirty="0"/>
          </a:p>
        </p:txBody>
      </p:sp>
      <p:graphicFrame>
        <p:nvGraphicFramePr>
          <p:cNvPr id="14" name="Object 13">
            <a:extLst>
              <a:ext uri="{FF2B5EF4-FFF2-40B4-BE49-F238E27FC236}">
                <a16:creationId xmlns:a16="http://schemas.microsoft.com/office/drawing/2014/main" id="{FDDA254A-D171-4982-8D7F-72AC4684D888}"/>
              </a:ext>
            </a:extLst>
          </p:cNvPr>
          <p:cNvGraphicFramePr>
            <a:graphicFrameLocks noChangeAspect="1"/>
          </p:cNvGraphicFramePr>
          <p:nvPr>
            <p:extLst>
              <p:ext uri="{D42A27DB-BD31-4B8C-83A1-F6EECF244321}">
                <p14:modId xmlns:p14="http://schemas.microsoft.com/office/powerpoint/2010/main" val="2249749414"/>
              </p:ext>
            </p:extLst>
          </p:nvPr>
        </p:nvGraphicFramePr>
        <p:xfrm>
          <a:off x="2076450" y="5381625"/>
          <a:ext cx="4914900" cy="457200"/>
        </p:xfrm>
        <a:graphic>
          <a:graphicData uri="http://schemas.openxmlformats.org/presentationml/2006/ole">
            <mc:AlternateContent xmlns:mc="http://schemas.openxmlformats.org/markup-compatibility/2006">
              <mc:Choice xmlns:v="urn:schemas-microsoft-com:vml" Requires="v">
                <p:oleObj spid="_x0000_s10397" name="Equation" r:id="rId9" imgW="4914720" imgH="457200" progId="Equation.DSMT4">
                  <p:embed/>
                </p:oleObj>
              </mc:Choice>
              <mc:Fallback>
                <p:oleObj name="Equation" r:id="rId9" imgW="4914720" imgH="457200" progId="Equation.DSMT4">
                  <p:embed/>
                  <p:pic>
                    <p:nvPicPr>
                      <p:cNvPr id="13" name="Object 12">
                        <a:extLst>
                          <a:ext uri="{FF2B5EF4-FFF2-40B4-BE49-F238E27FC236}">
                            <a16:creationId xmlns:a16="http://schemas.microsoft.com/office/drawing/2014/main" id="{C9A104BE-63DD-441E-8657-897EEA1C7A74}"/>
                          </a:ext>
                        </a:extLst>
                      </p:cNvPr>
                      <p:cNvPicPr/>
                      <p:nvPr/>
                    </p:nvPicPr>
                    <p:blipFill>
                      <a:blip r:embed="rId10"/>
                      <a:stretch>
                        <a:fillRect/>
                      </a:stretch>
                    </p:blipFill>
                    <p:spPr>
                      <a:xfrm>
                        <a:off x="2076450" y="5381625"/>
                        <a:ext cx="4914900" cy="457200"/>
                      </a:xfrm>
                      <a:prstGeom prst="rect">
                        <a:avLst/>
                      </a:prstGeom>
                    </p:spPr>
                  </p:pic>
                </p:oleObj>
              </mc:Fallback>
            </mc:AlternateContent>
          </a:graphicData>
        </a:graphic>
      </p:graphicFrame>
    </p:spTree>
    <p:extLst>
      <p:ext uri="{BB962C8B-B14F-4D97-AF65-F5344CB8AC3E}">
        <p14:creationId xmlns:p14="http://schemas.microsoft.com/office/powerpoint/2010/main" val="481137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5A45-5203-4207-B702-192A325AF6AF}"/>
              </a:ext>
            </a:extLst>
          </p:cNvPr>
          <p:cNvSpPr>
            <a:spLocks noGrp="1"/>
          </p:cNvSpPr>
          <p:nvPr>
            <p:ph type="title"/>
          </p:nvPr>
        </p:nvSpPr>
        <p:spPr/>
        <p:txBody>
          <a:bodyPr/>
          <a:lstStyle/>
          <a:p>
            <a:r>
              <a:rPr lang="en-US" dirty="0"/>
              <a:t>4.2 Rules of Probability </a:t>
            </a:r>
            <a:r>
              <a:rPr lang="en-US" sz="1000" dirty="0"/>
              <a:t>1</a:t>
            </a:r>
            <a:endParaRPr lang="en-IN" sz="1000" dirty="0"/>
          </a:p>
        </p:txBody>
      </p:sp>
      <p:sp>
        <p:nvSpPr>
          <p:cNvPr id="3" name="Content Placeholder 2">
            <a:extLst>
              <a:ext uri="{FF2B5EF4-FFF2-40B4-BE49-F238E27FC236}">
                <a16:creationId xmlns:a16="http://schemas.microsoft.com/office/drawing/2014/main" id="{0CCC03BF-5802-4103-AFB5-122490A8AA0A}"/>
              </a:ext>
            </a:extLst>
          </p:cNvPr>
          <p:cNvSpPr>
            <a:spLocks noGrp="1"/>
          </p:cNvSpPr>
          <p:nvPr>
            <p:ph idx="1"/>
          </p:nvPr>
        </p:nvSpPr>
        <p:spPr>
          <a:xfrm>
            <a:off x="457200" y="1600202"/>
            <a:ext cx="8229600" cy="517848"/>
          </a:xfrm>
        </p:spPr>
        <p:txBody>
          <a:bodyPr>
            <a:normAutofit/>
          </a:bodyPr>
          <a:lstStyle/>
          <a:p>
            <a:pPr marL="0" indent="0">
              <a:buNone/>
            </a:pPr>
            <a:r>
              <a:rPr lang="en-IN" sz="2400" dirty="0"/>
              <a:t>Complement rule,</a:t>
            </a:r>
          </a:p>
        </p:txBody>
      </p:sp>
      <p:sp>
        <p:nvSpPr>
          <p:cNvPr id="4" name="Content Placeholder 3">
            <a:extLst>
              <a:ext uri="{FF2B5EF4-FFF2-40B4-BE49-F238E27FC236}">
                <a16:creationId xmlns:a16="http://schemas.microsoft.com/office/drawing/2014/main" id="{C4136405-10A4-4A1D-B697-C02B7938EB64}"/>
              </a:ext>
            </a:extLst>
          </p:cNvPr>
          <p:cNvSpPr>
            <a:spLocks noGrp="1"/>
          </p:cNvSpPr>
          <p:nvPr>
            <p:ph idx="10"/>
          </p:nvPr>
        </p:nvSpPr>
        <p:spPr>
          <a:xfrm>
            <a:off x="457200" y="2152262"/>
            <a:ext cx="8229600" cy="451916"/>
          </a:xfrm>
        </p:spPr>
        <p:txBody>
          <a:bodyPr>
            <a:normAutofit/>
          </a:bodyPr>
          <a:lstStyle/>
          <a:p>
            <a:pPr marL="292608" indent="-292608">
              <a:spcBef>
                <a:spcPts val="500"/>
              </a:spcBef>
            </a:pPr>
            <a:r>
              <a:rPr lang="en-US" sz="2200" dirty="0"/>
              <a:t>Follows from one of the defining properties of probability:</a:t>
            </a:r>
            <a:endParaRPr lang="en-IN" sz="2200" dirty="0"/>
          </a:p>
        </p:txBody>
      </p:sp>
      <p:graphicFrame>
        <p:nvGraphicFramePr>
          <p:cNvPr id="7" name="Object 6">
            <a:extLst>
              <a:ext uri="{FF2B5EF4-FFF2-40B4-BE49-F238E27FC236}">
                <a16:creationId xmlns:a16="http://schemas.microsoft.com/office/drawing/2014/main" id="{4D94CD52-35D9-4CC0-990D-F55C3A6DDE08}"/>
              </a:ext>
            </a:extLst>
          </p:cNvPr>
          <p:cNvGraphicFramePr>
            <a:graphicFrameLocks noChangeAspect="1"/>
          </p:cNvGraphicFramePr>
          <p:nvPr>
            <p:extLst>
              <p:ext uri="{D42A27DB-BD31-4B8C-83A1-F6EECF244321}">
                <p14:modId xmlns:p14="http://schemas.microsoft.com/office/powerpoint/2010/main" val="2211368536"/>
              </p:ext>
            </p:extLst>
          </p:nvPr>
        </p:nvGraphicFramePr>
        <p:xfrm>
          <a:off x="777875" y="2640013"/>
          <a:ext cx="2095500" cy="469900"/>
        </p:xfrm>
        <a:graphic>
          <a:graphicData uri="http://schemas.openxmlformats.org/presentationml/2006/ole">
            <mc:AlternateContent xmlns:mc="http://schemas.openxmlformats.org/markup-compatibility/2006">
              <mc:Choice xmlns:v="urn:schemas-microsoft-com:vml" Requires="v">
                <p:oleObj spid="_x0000_s11342" name="Equation" r:id="rId3" imgW="2095200" imgH="469800" progId="Equation.DSMT4">
                  <p:embed/>
                </p:oleObj>
              </mc:Choice>
              <mc:Fallback>
                <p:oleObj name="Equation" r:id="rId3" imgW="2095200" imgH="469800" progId="Equation.DSMT4">
                  <p:embed/>
                  <p:pic>
                    <p:nvPicPr>
                      <p:cNvPr id="0" name=""/>
                      <p:cNvPicPr/>
                      <p:nvPr/>
                    </p:nvPicPr>
                    <p:blipFill>
                      <a:blip r:embed="rId4"/>
                      <a:stretch>
                        <a:fillRect/>
                      </a:stretch>
                    </p:blipFill>
                    <p:spPr>
                      <a:xfrm>
                        <a:off x="777875" y="2640013"/>
                        <a:ext cx="2095500" cy="4699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EF08FFE-8307-408B-AA25-E57DB5F4E097}"/>
              </a:ext>
            </a:extLst>
          </p:cNvPr>
          <p:cNvSpPr>
            <a:spLocks noGrp="1"/>
          </p:cNvSpPr>
          <p:nvPr>
            <p:ph idx="11"/>
          </p:nvPr>
        </p:nvSpPr>
        <p:spPr>
          <a:xfrm>
            <a:off x="457200" y="3200400"/>
            <a:ext cx="1810139" cy="475861"/>
          </a:xfrm>
        </p:spPr>
        <p:txBody>
          <a:bodyPr>
            <a:normAutofit/>
          </a:bodyPr>
          <a:lstStyle/>
          <a:p>
            <a:pPr marL="292608" indent="-292608">
              <a:spcBef>
                <a:spcPts val="500"/>
              </a:spcBef>
            </a:pPr>
            <a:r>
              <a:rPr lang="en-IN" sz="2200" dirty="0"/>
              <a:t>Rearrange:</a:t>
            </a:r>
          </a:p>
        </p:txBody>
      </p:sp>
      <p:graphicFrame>
        <p:nvGraphicFramePr>
          <p:cNvPr id="8" name="Object 7">
            <a:extLst>
              <a:ext uri="{FF2B5EF4-FFF2-40B4-BE49-F238E27FC236}">
                <a16:creationId xmlns:a16="http://schemas.microsoft.com/office/drawing/2014/main" id="{B69F4CF5-C105-49EF-919B-F2D2B3FE6132}"/>
              </a:ext>
            </a:extLst>
          </p:cNvPr>
          <p:cNvGraphicFramePr>
            <a:graphicFrameLocks noChangeAspect="1"/>
          </p:cNvGraphicFramePr>
          <p:nvPr>
            <p:extLst>
              <p:ext uri="{D42A27DB-BD31-4B8C-83A1-F6EECF244321}">
                <p14:modId xmlns:p14="http://schemas.microsoft.com/office/powerpoint/2010/main" val="2158959154"/>
              </p:ext>
            </p:extLst>
          </p:nvPr>
        </p:nvGraphicFramePr>
        <p:xfrm>
          <a:off x="2332038" y="3228975"/>
          <a:ext cx="2082800" cy="469900"/>
        </p:xfrm>
        <a:graphic>
          <a:graphicData uri="http://schemas.openxmlformats.org/presentationml/2006/ole">
            <mc:AlternateContent xmlns:mc="http://schemas.openxmlformats.org/markup-compatibility/2006">
              <mc:Choice xmlns:v="urn:schemas-microsoft-com:vml" Requires="v">
                <p:oleObj spid="_x0000_s11343" name="Equation" r:id="rId5" imgW="2082600" imgH="469800" progId="Equation.DSMT4">
                  <p:embed/>
                </p:oleObj>
              </mc:Choice>
              <mc:Fallback>
                <p:oleObj name="Equation" r:id="rId5" imgW="2082600" imgH="469800" progId="Equation.DSMT4">
                  <p:embed/>
                  <p:pic>
                    <p:nvPicPr>
                      <p:cNvPr id="7" name="Object 6">
                        <a:extLst>
                          <a:ext uri="{FF2B5EF4-FFF2-40B4-BE49-F238E27FC236}">
                            <a16:creationId xmlns:a16="http://schemas.microsoft.com/office/drawing/2014/main" id="{4D94CD52-35D9-4CC0-990D-F55C3A6DDE08}"/>
                          </a:ext>
                        </a:extLst>
                      </p:cNvPr>
                      <p:cNvPicPr/>
                      <p:nvPr/>
                    </p:nvPicPr>
                    <p:blipFill>
                      <a:blip r:embed="rId6"/>
                      <a:stretch>
                        <a:fillRect/>
                      </a:stretch>
                    </p:blipFill>
                    <p:spPr>
                      <a:xfrm>
                        <a:off x="2332038" y="3228975"/>
                        <a:ext cx="2082800" cy="469900"/>
                      </a:xfrm>
                      <a:prstGeom prst="rect">
                        <a:avLst/>
                      </a:prstGeom>
                    </p:spPr>
                  </p:pic>
                </p:oleObj>
              </mc:Fallback>
            </mc:AlternateContent>
          </a:graphicData>
        </a:graphic>
      </p:graphicFrame>
      <p:pic>
        <p:nvPicPr>
          <p:cNvPr id="9" name="Picture 8" descr="Venn diagram showing An outside rectangle that is blue and labeled A complement. A red circle inside this rectangle is labeled A.">
            <a:extLst>
              <a:ext uri="{FF2B5EF4-FFF2-40B4-BE49-F238E27FC236}">
                <a16:creationId xmlns:a16="http://schemas.microsoft.com/office/drawing/2014/main" id="{53F307BE-D0DD-4900-B990-DBB037ACDBC2}"/>
              </a:ext>
            </a:extLst>
          </p:cNvPr>
          <p:cNvPicPr>
            <a:picLocks noChangeAspect="1"/>
          </p:cNvPicPr>
          <p:nvPr/>
        </p:nvPicPr>
        <p:blipFill>
          <a:blip r:embed="rId7"/>
          <a:stretch>
            <a:fillRect/>
          </a:stretch>
        </p:blipFill>
        <p:spPr>
          <a:xfrm>
            <a:off x="3086283" y="3903347"/>
            <a:ext cx="2971435" cy="1751165"/>
          </a:xfrm>
          <a:prstGeom prst="rect">
            <a:avLst/>
          </a:prstGeom>
        </p:spPr>
      </p:pic>
    </p:spTree>
    <p:extLst>
      <p:ext uri="{BB962C8B-B14F-4D97-AF65-F5344CB8AC3E}">
        <p14:creationId xmlns:p14="http://schemas.microsoft.com/office/powerpoint/2010/main" val="164248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320040" y="79773"/>
            <a:ext cx="8503920" cy="934138"/>
          </a:xfrm>
        </p:spPr>
        <p:txBody>
          <a:bodyPr>
            <a:noAutofit/>
          </a:bodyPr>
          <a:lstStyle/>
          <a:p>
            <a:pPr eaLnBrk="1" hangingPunct="1"/>
            <a:r>
              <a:rPr lang="en-US" sz="3600" noProof="0" dirty="0">
                <a:latin typeface="+mn-lt"/>
              </a:rPr>
              <a:t>Chapter 4 Learning Objectives (L</a:t>
            </a:r>
            <a:r>
              <a:rPr lang="en-US" sz="100" noProof="0" dirty="0">
                <a:latin typeface="+mn-lt"/>
              </a:rPr>
              <a:t> </a:t>
            </a:r>
            <a:r>
              <a:rPr lang="en-US" sz="3600" noProof="0" dirty="0" err="1">
                <a:latin typeface="+mn-lt"/>
              </a:rPr>
              <a:t>Os</a:t>
            </a:r>
            <a:r>
              <a:rPr lang="en-US" sz="3600" noProof="0" dirty="0">
                <a:latin typeface="+mn-lt"/>
              </a:rPr>
              <a:t>)</a:t>
            </a:r>
          </a:p>
        </p:txBody>
      </p:sp>
      <p:sp>
        <p:nvSpPr>
          <p:cNvPr id="12" name="Content Placeholder 2"/>
          <p:cNvSpPr>
            <a:spLocks noGrp="1"/>
          </p:cNvSpPr>
          <p:nvPr>
            <p:ph idx="1"/>
          </p:nvPr>
        </p:nvSpPr>
        <p:spPr>
          <a:xfrm>
            <a:off x="228601" y="1219200"/>
            <a:ext cx="8595360" cy="4217245"/>
          </a:xfrm>
        </p:spPr>
        <p:txBody>
          <a:bodyPr>
            <a:normAutofit/>
          </a:bodyPr>
          <a:lstStyle/>
          <a:p>
            <a:pPr marL="1371600" indent="-1371600" eaLnBrk="1" hangingPunct="1">
              <a:buSzPct val="150000"/>
              <a:buFont typeface="Wingdings" pitchFamily="2" charset="2"/>
              <a:buNone/>
            </a:pPr>
            <a:r>
              <a:rPr lang="en-US" sz="2400" b="1" noProof="0" dirty="0">
                <a:solidFill>
                  <a:schemeClr val="accent5">
                    <a:lumMod val="50000"/>
                  </a:schemeClr>
                </a:solidFill>
                <a:latin typeface="+mn-lt"/>
              </a:rPr>
              <a:t>L</a:t>
            </a:r>
            <a:r>
              <a:rPr lang="en-US" sz="100" b="1" noProof="0" dirty="0">
                <a:solidFill>
                  <a:schemeClr val="accent5">
                    <a:lumMod val="50000"/>
                  </a:schemeClr>
                </a:solidFill>
                <a:latin typeface="+mn-lt"/>
              </a:rPr>
              <a:t> </a:t>
            </a:r>
            <a:r>
              <a:rPr lang="en-US" sz="2400" b="1" noProof="0" dirty="0">
                <a:solidFill>
                  <a:schemeClr val="accent5">
                    <a:lumMod val="50000"/>
                  </a:schemeClr>
                </a:solidFill>
                <a:latin typeface="+mn-lt"/>
              </a:rPr>
              <a:t>O 4.1</a:t>
            </a:r>
            <a:r>
              <a:rPr lang="en-US" sz="2400" b="1" noProof="0" dirty="0">
                <a:solidFill>
                  <a:srgbClr val="009C9E"/>
                </a:solidFill>
                <a:latin typeface="+mn-lt"/>
              </a:rPr>
              <a:t>   </a:t>
            </a:r>
            <a:r>
              <a:rPr lang="en-US" sz="2400" noProof="0" dirty="0">
                <a:latin typeface="+mn-lt"/>
              </a:rPr>
              <a:t>Describe fundamental probability concepts.</a:t>
            </a:r>
          </a:p>
          <a:p>
            <a:pPr marL="1371600" indent="-1371600" eaLnBrk="1" hangingPunct="1">
              <a:buSzPct val="150000"/>
              <a:buFont typeface="Wingdings" pitchFamily="2" charset="2"/>
              <a:buNone/>
            </a:pPr>
            <a:r>
              <a:rPr lang="en-US" sz="2400" b="1" noProof="0" dirty="0">
                <a:solidFill>
                  <a:schemeClr val="accent5">
                    <a:lumMod val="50000"/>
                  </a:schemeClr>
                </a:solidFill>
                <a:latin typeface="+mn-lt"/>
              </a:rPr>
              <a:t>L</a:t>
            </a:r>
            <a:r>
              <a:rPr lang="en-US" sz="100" b="1" noProof="0" dirty="0">
                <a:solidFill>
                  <a:schemeClr val="accent5">
                    <a:lumMod val="50000"/>
                  </a:schemeClr>
                </a:solidFill>
                <a:latin typeface="+mn-lt"/>
              </a:rPr>
              <a:t> </a:t>
            </a:r>
            <a:r>
              <a:rPr lang="en-US" sz="2400" b="1" noProof="0" dirty="0">
                <a:solidFill>
                  <a:schemeClr val="accent5">
                    <a:lumMod val="50000"/>
                  </a:schemeClr>
                </a:solidFill>
                <a:latin typeface="+mn-lt"/>
              </a:rPr>
              <a:t>O 4.2</a:t>
            </a:r>
            <a:r>
              <a:rPr lang="en-US" sz="2400" b="1" noProof="0" dirty="0">
                <a:solidFill>
                  <a:srgbClr val="009C9E"/>
                </a:solidFill>
                <a:latin typeface="+mn-lt"/>
              </a:rPr>
              <a:t>   </a:t>
            </a:r>
            <a:r>
              <a:rPr lang="en-US" sz="2400" noProof="0" dirty="0">
                <a:latin typeface="+mn-lt"/>
              </a:rPr>
              <a:t>Apply the rules of probability.</a:t>
            </a:r>
          </a:p>
          <a:p>
            <a:pPr marL="979488" indent="-979488" eaLnBrk="1" hangingPunct="1">
              <a:buSzPct val="150000"/>
              <a:buFont typeface="Wingdings" pitchFamily="2" charset="2"/>
              <a:buNone/>
            </a:pPr>
            <a:r>
              <a:rPr lang="en-US" sz="2400" b="1" noProof="0" dirty="0">
                <a:solidFill>
                  <a:schemeClr val="accent5">
                    <a:lumMod val="50000"/>
                  </a:schemeClr>
                </a:solidFill>
                <a:latin typeface="+mn-lt"/>
              </a:rPr>
              <a:t>L</a:t>
            </a:r>
            <a:r>
              <a:rPr lang="en-US" sz="100" b="1" noProof="0" dirty="0">
                <a:solidFill>
                  <a:schemeClr val="accent5">
                    <a:lumMod val="50000"/>
                  </a:schemeClr>
                </a:solidFill>
                <a:latin typeface="+mn-lt"/>
              </a:rPr>
              <a:t> </a:t>
            </a:r>
            <a:r>
              <a:rPr lang="en-US" sz="2400" b="1" noProof="0" dirty="0">
                <a:solidFill>
                  <a:schemeClr val="accent5">
                    <a:lumMod val="50000"/>
                  </a:schemeClr>
                </a:solidFill>
                <a:latin typeface="+mn-lt"/>
              </a:rPr>
              <a:t>O 4.3   </a:t>
            </a:r>
            <a:r>
              <a:rPr lang="en-US" sz="2400" noProof="0" dirty="0">
                <a:latin typeface="+mn-lt"/>
              </a:rPr>
              <a:t>Calculate and interpret probabilities from a contingency table.</a:t>
            </a:r>
          </a:p>
          <a:p>
            <a:pPr marL="1371600" indent="-1371600" eaLnBrk="1" hangingPunct="1">
              <a:buFont typeface="Wingdings" pitchFamily="2" charset="2"/>
              <a:buNone/>
            </a:pPr>
            <a:r>
              <a:rPr lang="en-US" sz="2400" b="1" noProof="0" dirty="0">
                <a:solidFill>
                  <a:schemeClr val="accent5">
                    <a:lumMod val="50000"/>
                  </a:schemeClr>
                </a:solidFill>
                <a:latin typeface="+mn-lt"/>
              </a:rPr>
              <a:t>L</a:t>
            </a:r>
            <a:r>
              <a:rPr lang="en-US" sz="100" b="1" noProof="0" dirty="0">
                <a:solidFill>
                  <a:schemeClr val="accent5">
                    <a:lumMod val="50000"/>
                  </a:schemeClr>
                </a:solidFill>
                <a:latin typeface="+mn-lt"/>
              </a:rPr>
              <a:t> </a:t>
            </a:r>
            <a:r>
              <a:rPr lang="en-US" sz="2400" b="1" noProof="0" dirty="0">
                <a:solidFill>
                  <a:schemeClr val="accent5">
                    <a:lumMod val="50000"/>
                  </a:schemeClr>
                </a:solidFill>
                <a:latin typeface="+mn-lt"/>
              </a:rPr>
              <a:t>O 4.4   </a:t>
            </a:r>
            <a:r>
              <a:rPr lang="en-US" sz="2400" noProof="0" dirty="0">
                <a:latin typeface="+mn-lt"/>
              </a:rPr>
              <a:t>Apply the total probability rule and Bayes’ theorem.</a:t>
            </a:r>
          </a:p>
          <a:p>
            <a:pPr marL="1371600" indent="-1371600" eaLnBrk="1" hangingPunct="1">
              <a:buFont typeface="Wingdings" pitchFamily="2" charset="2"/>
              <a:buNone/>
            </a:pPr>
            <a:r>
              <a:rPr lang="en-US" sz="2400" b="1" noProof="0" dirty="0">
                <a:solidFill>
                  <a:schemeClr val="accent5">
                    <a:lumMod val="50000"/>
                  </a:schemeClr>
                </a:solidFill>
                <a:latin typeface="+mn-lt"/>
              </a:rPr>
              <a:t>L</a:t>
            </a:r>
            <a:r>
              <a:rPr lang="en-US" sz="100" b="1" noProof="0" dirty="0">
                <a:solidFill>
                  <a:schemeClr val="accent5">
                    <a:lumMod val="50000"/>
                  </a:schemeClr>
                </a:solidFill>
                <a:latin typeface="+mn-lt"/>
              </a:rPr>
              <a:t> </a:t>
            </a:r>
            <a:r>
              <a:rPr lang="en-US" sz="2400" b="1" noProof="0" dirty="0">
                <a:solidFill>
                  <a:schemeClr val="accent5">
                    <a:lumMod val="50000"/>
                  </a:schemeClr>
                </a:solidFill>
                <a:latin typeface="+mn-lt"/>
              </a:rPr>
              <a:t>O 4.5   </a:t>
            </a:r>
            <a:r>
              <a:rPr lang="en-US" sz="2400" noProof="0" dirty="0">
                <a:latin typeface="+mn-lt"/>
              </a:rPr>
              <a:t>Use a counting rule to calculate the probability of an event.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5A45-5203-4207-B702-192A325AF6AF}"/>
              </a:ext>
            </a:extLst>
          </p:cNvPr>
          <p:cNvSpPr>
            <a:spLocks noGrp="1"/>
          </p:cNvSpPr>
          <p:nvPr>
            <p:ph type="title"/>
          </p:nvPr>
        </p:nvSpPr>
        <p:spPr/>
        <p:txBody>
          <a:bodyPr/>
          <a:lstStyle/>
          <a:p>
            <a:r>
              <a:rPr lang="en-US" dirty="0"/>
              <a:t>4.2 Rules of Probability </a:t>
            </a:r>
            <a:r>
              <a:rPr lang="en-US" sz="1000" dirty="0"/>
              <a:t>2</a:t>
            </a:r>
            <a:endParaRPr lang="en-IN" sz="1000" dirty="0"/>
          </a:p>
        </p:txBody>
      </p:sp>
      <p:sp>
        <p:nvSpPr>
          <p:cNvPr id="3" name="Content Placeholder 2">
            <a:extLst>
              <a:ext uri="{FF2B5EF4-FFF2-40B4-BE49-F238E27FC236}">
                <a16:creationId xmlns:a16="http://schemas.microsoft.com/office/drawing/2014/main" id="{0CCC03BF-5802-4103-AFB5-122490A8AA0A}"/>
              </a:ext>
            </a:extLst>
          </p:cNvPr>
          <p:cNvSpPr>
            <a:spLocks noGrp="1"/>
          </p:cNvSpPr>
          <p:nvPr>
            <p:ph idx="1"/>
          </p:nvPr>
        </p:nvSpPr>
        <p:spPr>
          <a:xfrm>
            <a:off x="457200" y="1600201"/>
            <a:ext cx="8229600" cy="1870787"/>
          </a:xfrm>
        </p:spPr>
        <p:txBody>
          <a:bodyPr>
            <a:normAutofit/>
          </a:bodyPr>
          <a:lstStyle/>
          <a:p>
            <a:pPr marL="292608" indent="-292608">
              <a:spcBef>
                <a:spcPts val="500"/>
              </a:spcBef>
            </a:pPr>
            <a:r>
              <a:rPr lang="en-US" sz="2200" dirty="0"/>
              <a:t>Example: 37% of female open house attendees will purchase a membership. What is the probability that a randomly selected female will not purchase a membership?</a:t>
            </a:r>
          </a:p>
          <a:p>
            <a:pPr marL="292608" indent="-292608">
              <a:spcBef>
                <a:spcPts val="500"/>
              </a:spcBef>
            </a:pPr>
            <a:r>
              <a:rPr lang="en-US" sz="2200" dirty="0"/>
              <a:t>Define A as the event that a randomly selected female will purchase a membership.</a:t>
            </a:r>
            <a:endParaRPr lang="en-IN" sz="2200" dirty="0"/>
          </a:p>
        </p:txBody>
      </p:sp>
      <p:sp>
        <p:nvSpPr>
          <p:cNvPr id="4" name="Content Placeholder 3">
            <a:extLst>
              <a:ext uri="{FF2B5EF4-FFF2-40B4-BE49-F238E27FC236}">
                <a16:creationId xmlns:a16="http://schemas.microsoft.com/office/drawing/2014/main" id="{C4136405-10A4-4A1D-B697-C02B7938EB64}"/>
              </a:ext>
            </a:extLst>
          </p:cNvPr>
          <p:cNvSpPr>
            <a:spLocks noGrp="1"/>
          </p:cNvSpPr>
          <p:nvPr>
            <p:ph idx="10"/>
          </p:nvPr>
        </p:nvSpPr>
        <p:spPr>
          <a:xfrm>
            <a:off x="457200" y="3634987"/>
            <a:ext cx="410547" cy="451916"/>
          </a:xfrm>
        </p:spPr>
        <p:txBody>
          <a:bodyPr>
            <a:normAutofit/>
          </a:bodyPr>
          <a:lstStyle/>
          <a:p>
            <a:pPr marL="292608" indent="-292608">
              <a:spcBef>
                <a:spcPts val="500"/>
              </a:spcBef>
            </a:pPr>
            <a:r>
              <a:rPr lang="en-US" sz="2200" dirty="0"/>
              <a:t> </a:t>
            </a:r>
            <a:endParaRPr lang="en-IN" sz="2200" dirty="0"/>
          </a:p>
        </p:txBody>
      </p:sp>
      <p:graphicFrame>
        <p:nvGraphicFramePr>
          <p:cNvPr id="7" name="Object 6">
            <a:extLst>
              <a:ext uri="{FF2B5EF4-FFF2-40B4-BE49-F238E27FC236}">
                <a16:creationId xmlns:a16="http://schemas.microsoft.com/office/drawing/2014/main" id="{4D94CD52-35D9-4CC0-990D-F55C3A6DDE08}"/>
              </a:ext>
            </a:extLst>
          </p:cNvPr>
          <p:cNvGraphicFramePr>
            <a:graphicFrameLocks noChangeAspect="1"/>
          </p:cNvGraphicFramePr>
          <p:nvPr>
            <p:extLst>
              <p:ext uri="{D42A27DB-BD31-4B8C-83A1-F6EECF244321}">
                <p14:modId xmlns:p14="http://schemas.microsoft.com/office/powerpoint/2010/main" val="2424919634"/>
              </p:ext>
            </p:extLst>
          </p:nvPr>
        </p:nvGraphicFramePr>
        <p:xfrm>
          <a:off x="923925" y="3635375"/>
          <a:ext cx="1485900" cy="393700"/>
        </p:xfrm>
        <a:graphic>
          <a:graphicData uri="http://schemas.openxmlformats.org/presentationml/2006/ole">
            <mc:AlternateContent xmlns:mc="http://schemas.openxmlformats.org/markup-compatibility/2006">
              <mc:Choice xmlns:v="urn:schemas-microsoft-com:vml" Requires="v">
                <p:oleObj spid="_x0000_s12366" name="Equation" r:id="rId3" imgW="1485720" imgH="393480" progId="Equation.DSMT4">
                  <p:embed/>
                </p:oleObj>
              </mc:Choice>
              <mc:Fallback>
                <p:oleObj name="Equation" r:id="rId3" imgW="1485720" imgH="393480" progId="Equation.DSMT4">
                  <p:embed/>
                  <p:pic>
                    <p:nvPicPr>
                      <p:cNvPr id="7" name="Object 6">
                        <a:extLst>
                          <a:ext uri="{FF2B5EF4-FFF2-40B4-BE49-F238E27FC236}">
                            <a16:creationId xmlns:a16="http://schemas.microsoft.com/office/drawing/2014/main" id="{4D94CD52-35D9-4CC0-990D-F55C3A6DDE08}"/>
                          </a:ext>
                        </a:extLst>
                      </p:cNvPr>
                      <p:cNvPicPr/>
                      <p:nvPr/>
                    </p:nvPicPr>
                    <p:blipFill>
                      <a:blip r:embed="rId4"/>
                      <a:stretch>
                        <a:fillRect/>
                      </a:stretch>
                    </p:blipFill>
                    <p:spPr>
                      <a:xfrm>
                        <a:off x="923925" y="3635375"/>
                        <a:ext cx="1485900" cy="3937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EF08FFE-8307-408B-AA25-E57DB5F4E097}"/>
              </a:ext>
            </a:extLst>
          </p:cNvPr>
          <p:cNvSpPr>
            <a:spLocks noGrp="1"/>
          </p:cNvSpPr>
          <p:nvPr>
            <p:ph idx="11"/>
          </p:nvPr>
        </p:nvSpPr>
        <p:spPr>
          <a:xfrm>
            <a:off x="457201" y="4267200"/>
            <a:ext cx="429208" cy="475861"/>
          </a:xfrm>
        </p:spPr>
        <p:txBody>
          <a:bodyPr>
            <a:normAutofit/>
          </a:bodyPr>
          <a:lstStyle/>
          <a:p>
            <a:pPr marL="292608" indent="-292608">
              <a:spcBef>
                <a:spcPts val="500"/>
              </a:spcBef>
            </a:pPr>
            <a:r>
              <a:rPr lang="en-IN" sz="2200" dirty="0"/>
              <a:t> </a:t>
            </a:r>
          </a:p>
        </p:txBody>
      </p:sp>
      <p:graphicFrame>
        <p:nvGraphicFramePr>
          <p:cNvPr id="8" name="Object 7">
            <a:extLst>
              <a:ext uri="{FF2B5EF4-FFF2-40B4-BE49-F238E27FC236}">
                <a16:creationId xmlns:a16="http://schemas.microsoft.com/office/drawing/2014/main" id="{B69F4CF5-C105-49EF-919B-F2D2B3FE6132}"/>
              </a:ext>
            </a:extLst>
          </p:cNvPr>
          <p:cNvGraphicFramePr>
            <a:graphicFrameLocks noChangeAspect="1"/>
          </p:cNvGraphicFramePr>
          <p:nvPr>
            <p:extLst>
              <p:ext uri="{D42A27DB-BD31-4B8C-83A1-F6EECF244321}">
                <p14:modId xmlns:p14="http://schemas.microsoft.com/office/powerpoint/2010/main" val="3042661095"/>
              </p:ext>
            </p:extLst>
          </p:nvPr>
        </p:nvGraphicFramePr>
        <p:xfrm>
          <a:off x="968375" y="4273550"/>
          <a:ext cx="3924300" cy="469900"/>
        </p:xfrm>
        <a:graphic>
          <a:graphicData uri="http://schemas.openxmlformats.org/presentationml/2006/ole">
            <mc:AlternateContent xmlns:mc="http://schemas.openxmlformats.org/markup-compatibility/2006">
              <mc:Choice xmlns:v="urn:schemas-microsoft-com:vml" Requires="v">
                <p:oleObj spid="_x0000_s12367" name="Equation" r:id="rId5" imgW="3924000" imgH="469800" progId="Equation.DSMT4">
                  <p:embed/>
                </p:oleObj>
              </mc:Choice>
              <mc:Fallback>
                <p:oleObj name="Equation" r:id="rId5" imgW="3924000" imgH="469800" progId="Equation.DSMT4">
                  <p:embed/>
                  <p:pic>
                    <p:nvPicPr>
                      <p:cNvPr id="8" name="Object 7">
                        <a:extLst>
                          <a:ext uri="{FF2B5EF4-FFF2-40B4-BE49-F238E27FC236}">
                            <a16:creationId xmlns:a16="http://schemas.microsoft.com/office/drawing/2014/main" id="{B69F4CF5-C105-49EF-919B-F2D2B3FE6132}"/>
                          </a:ext>
                        </a:extLst>
                      </p:cNvPr>
                      <p:cNvPicPr/>
                      <p:nvPr/>
                    </p:nvPicPr>
                    <p:blipFill>
                      <a:blip r:embed="rId6"/>
                      <a:stretch>
                        <a:fillRect/>
                      </a:stretch>
                    </p:blipFill>
                    <p:spPr>
                      <a:xfrm>
                        <a:off x="968375" y="4273550"/>
                        <a:ext cx="3924300" cy="469900"/>
                      </a:xfrm>
                      <a:prstGeom prst="rect">
                        <a:avLst/>
                      </a:prstGeom>
                    </p:spPr>
                  </p:pic>
                </p:oleObj>
              </mc:Fallback>
            </mc:AlternateContent>
          </a:graphicData>
        </a:graphic>
      </p:graphicFrame>
    </p:spTree>
    <p:extLst>
      <p:ext uri="{BB962C8B-B14F-4D97-AF65-F5344CB8AC3E}">
        <p14:creationId xmlns:p14="http://schemas.microsoft.com/office/powerpoint/2010/main" val="1987647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DA7EB-8A47-4AC5-AC9B-5319C1AB2126}"/>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4.2 Rules of Probability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3</a:t>
            </a:r>
            <a:endParaRPr lang="en-IN" dirty="0"/>
          </a:p>
        </p:txBody>
      </p:sp>
      <p:sp>
        <p:nvSpPr>
          <p:cNvPr id="3" name="Content Placeholder 2">
            <a:extLst>
              <a:ext uri="{FF2B5EF4-FFF2-40B4-BE49-F238E27FC236}">
                <a16:creationId xmlns:a16="http://schemas.microsoft.com/office/drawing/2014/main" id="{FA2FFC0D-6EFA-4C2C-AF58-9C73747003F4}"/>
              </a:ext>
            </a:extLst>
          </p:cNvPr>
          <p:cNvSpPr>
            <a:spLocks noGrp="1"/>
          </p:cNvSpPr>
          <p:nvPr>
            <p:ph idx="1"/>
          </p:nvPr>
        </p:nvSpPr>
        <p:spPr>
          <a:xfrm>
            <a:off x="457200" y="1600201"/>
            <a:ext cx="8458200" cy="1226975"/>
          </a:xfrm>
        </p:spPr>
        <p:txBody>
          <a:bodyPr>
            <a:normAutofit/>
          </a:bodyPr>
          <a:lstStyle/>
          <a:p>
            <a:pPr marL="0" indent="0">
              <a:buNone/>
            </a:pPr>
            <a:r>
              <a:rPr lang="en-US" sz="2200" dirty="0"/>
              <a:t>Addition rule,</a:t>
            </a:r>
          </a:p>
          <a:p>
            <a:pPr marL="292608" indent="-292608"/>
            <a:r>
              <a:rPr lang="en-US" sz="2000" dirty="0"/>
              <a:t>Used to find the probability of the union of two events.</a:t>
            </a:r>
          </a:p>
          <a:p>
            <a:pPr marL="292608" indent="-292608"/>
            <a:r>
              <a:rPr lang="en-US" sz="2000" dirty="0"/>
              <a:t>The probability that A or B occurs, or that at least one of these events occurs.</a:t>
            </a:r>
            <a:endParaRPr lang="en-IN" sz="2000" dirty="0"/>
          </a:p>
        </p:txBody>
      </p:sp>
      <p:sp>
        <p:nvSpPr>
          <p:cNvPr id="4" name="Content Placeholder 3">
            <a:extLst>
              <a:ext uri="{FF2B5EF4-FFF2-40B4-BE49-F238E27FC236}">
                <a16:creationId xmlns:a16="http://schemas.microsoft.com/office/drawing/2014/main" id="{B30AA26C-F409-4293-A7F3-47F487B71761}"/>
              </a:ext>
            </a:extLst>
          </p:cNvPr>
          <p:cNvSpPr>
            <a:spLocks noGrp="1"/>
          </p:cNvSpPr>
          <p:nvPr>
            <p:ph idx="10"/>
          </p:nvPr>
        </p:nvSpPr>
        <p:spPr>
          <a:xfrm>
            <a:off x="457200" y="2895602"/>
            <a:ext cx="457200" cy="457198"/>
          </a:xfrm>
        </p:spPr>
        <p:txBody>
          <a:bodyPr>
            <a:normAutofit/>
          </a:bodyPr>
          <a:lstStyle/>
          <a:p>
            <a:r>
              <a:rPr lang="en-US" sz="2000" dirty="0"/>
              <a:t> </a:t>
            </a:r>
            <a:endParaRPr lang="en-IN" sz="2000" dirty="0"/>
          </a:p>
        </p:txBody>
      </p:sp>
      <p:graphicFrame>
        <p:nvGraphicFramePr>
          <p:cNvPr id="11" name="Object 10">
            <a:extLst>
              <a:ext uri="{FF2B5EF4-FFF2-40B4-BE49-F238E27FC236}">
                <a16:creationId xmlns:a16="http://schemas.microsoft.com/office/drawing/2014/main" id="{F414602A-E558-406F-B0CB-CFCD6F66CA2D}"/>
              </a:ext>
            </a:extLst>
          </p:cNvPr>
          <p:cNvGraphicFramePr>
            <a:graphicFrameLocks noChangeAspect="1"/>
          </p:cNvGraphicFramePr>
          <p:nvPr>
            <p:extLst>
              <p:ext uri="{D42A27DB-BD31-4B8C-83A1-F6EECF244321}">
                <p14:modId xmlns:p14="http://schemas.microsoft.com/office/powerpoint/2010/main" val="2305231882"/>
              </p:ext>
            </p:extLst>
          </p:nvPr>
        </p:nvGraphicFramePr>
        <p:xfrm>
          <a:off x="782638" y="2908300"/>
          <a:ext cx="3987800" cy="381000"/>
        </p:xfrm>
        <a:graphic>
          <a:graphicData uri="http://schemas.openxmlformats.org/presentationml/2006/ole">
            <mc:AlternateContent xmlns:mc="http://schemas.openxmlformats.org/markup-compatibility/2006">
              <mc:Choice xmlns:v="urn:schemas-microsoft-com:vml" Requires="v">
                <p:oleObj spid="_x0000_s13466" name="Equation" r:id="rId3" imgW="3987720" imgH="380880" progId="Equation.DSMT4">
                  <p:embed/>
                </p:oleObj>
              </mc:Choice>
              <mc:Fallback>
                <p:oleObj name="Equation" r:id="rId3" imgW="3987720" imgH="380880" progId="Equation.DSMT4">
                  <p:embed/>
                  <p:pic>
                    <p:nvPicPr>
                      <p:cNvPr id="0" name=""/>
                      <p:cNvPicPr/>
                      <p:nvPr/>
                    </p:nvPicPr>
                    <p:blipFill>
                      <a:blip r:embed="rId4"/>
                      <a:stretch>
                        <a:fillRect/>
                      </a:stretch>
                    </p:blipFill>
                    <p:spPr>
                      <a:xfrm>
                        <a:off x="782638" y="2908300"/>
                        <a:ext cx="3987800" cy="381000"/>
                      </a:xfrm>
                      <a:prstGeom prst="rect">
                        <a:avLst/>
                      </a:prstGeom>
                    </p:spPr>
                  </p:pic>
                </p:oleObj>
              </mc:Fallback>
            </mc:AlternateContent>
          </a:graphicData>
        </a:graphic>
      </p:graphicFrame>
      <p:pic>
        <p:nvPicPr>
          <p:cNvPr id="12" name="Picture 11" descr="Venn diagram showing two overlapping circles: A and B. Together they are labeled A union B. An outside rectangle is labeled S.">
            <a:extLst>
              <a:ext uri="{FF2B5EF4-FFF2-40B4-BE49-F238E27FC236}">
                <a16:creationId xmlns:a16="http://schemas.microsoft.com/office/drawing/2014/main" id="{537819B6-E666-43AA-8358-A3BD9E6764A5}"/>
              </a:ext>
            </a:extLst>
          </p:cNvPr>
          <p:cNvPicPr>
            <a:picLocks noChangeAspect="1"/>
          </p:cNvPicPr>
          <p:nvPr/>
        </p:nvPicPr>
        <p:blipFill>
          <a:blip r:embed="rId5"/>
          <a:stretch>
            <a:fillRect/>
          </a:stretch>
        </p:blipFill>
        <p:spPr>
          <a:xfrm>
            <a:off x="5316104" y="2882544"/>
            <a:ext cx="2719108" cy="1835139"/>
          </a:xfrm>
          <a:prstGeom prst="rect">
            <a:avLst/>
          </a:prstGeom>
        </p:spPr>
      </p:pic>
      <p:sp>
        <p:nvSpPr>
          <p:cNvPr id="5" name="Content Placeholder 4">
            <a:extLst>
              <a:ext uri="{FF2B5EF4-FFF2-40B4-BE49-F238E27FC236}">
                <a16:creationId xmlns:a16="http://schemas.microsoft.com/office/drawing/2014/main" id="{8D71387C-BA49-4B70-B115-F61E5523202B}"/>
              </a:ext>
            </a:extLst>
          </p:cNvPr>
          <p:cNvSpPr>
            <a:spLocks noGrp="1"/>
          </p:cNvSpPr>
          <p:nvPr>
            <p:ph idx="11"/>
          </p:nvPr>
        </p:nvSpPr>
        <p:spPr>
          <a:xfrm>
            <a:off x="457200" y="4831225"/>
            <a:ext cx="447869" cy="426575"/>
          </a:xfrm>
        </p:spPr>
        <p:txBody>
          <a:bodyPr>
            <a:normAutofit/>
          </a:bodyPr>
          <a:lstStyle/>
          <a:p>
            <a:pPr marL="292608" indent="-292608"/>
            <a:r>
              <a:rPr lang="en-US" sz="2000" dirty="0"/>
              <a:t> </a:t>
            </a:r>
            <a:endParaRPr lang="en-IN" sz="2000" dirty="0"/>
          </a:p>
        </p:txBody>
      </p:sp>
      <p:graphicFrame>
        <p:nvGraphicFramePr>
          <p:cNvPr id="13" name="Object 12">
            <a:extLst>
              <a:ext uri="{FF2B5EF4-FFF2-40B4-BE49-F238E27FC236}">
                <a16:creationId xmlns:a16="http://schemas.microsoft.com/office/drawing/2014/main" id="{1CF6279E-DC36-4D72-A7F5-ACDADF7815FA}"/>
              </a:ext>
            </a:extLst>
          </p:cNvPr>
          <p:cNvGraphicFramePr>
            <a:graphicFrameLocks noChangeAspect="1"/>
          </p:cNvGraphicFramePr>
          <p:nvPr>
            <p:extLst>
              <p:ext uri="{D42A27DB-BD31-4B8C-83A1-F6EECF244321}">
                <p14:modId xmlns:p14="http://schemas.microsoft.com/office/powerpoint/2010/main" val="949693391"/>
              </p:ext>
            </p:extLst>
          </p:nvPr>
        </p:nvGraphicFramePr>
        <p:xfrm>
          <a:off x="827088" y="4833938"/>
          <a:ext cx="1054100" cy="381000"/>
        </p:xfrm>
        <a:graphic>
          <a:graphicData uri="http://schemas.openxmlformats.org/presentationml/2006/ole">
            <mc:AlternateContent xmlns:mc="http://schemas.openxmlformats.org/markup-compatibility/2006">
              <mc:Choice xmlns:v="urn:schemas-microsoft-com:vml" Requires="v">
                <p:oleObj spid="_x0000_s13467" name="Equation" r:id="rId6" imgW="1054080" imgH="380880" progId="Equation.DSMT4">
                  <p:embed/>
                </p:oleObj>
              </mc:Choice>
              <mc:Fallback>
                <p:oleObj name="Equation" r:id="rId6" imgW="1054080" imgH="380880" progId="Equation.DSMT4">
                  <p:embed/>
                  <p:pic>
                    <p:nvPicPr>
                      <p:cNvPr id="0" name=""/>
                      <p:cNvPicPr/>
                      <p:nvPr/>
                    </p:nvPicPr>
                    <p:blipFill>
                      <a:blip r:embed="rId7"/>
                      <a:stretch>
                        <a:fillRect/>
                      </a:stretch>
                    </p:blipFill>
                    <p:spPr>
                      <a:xfrm>
                        <a:off x="827088" y="4833938"/>
                        <a:ext cx="1054100" cy="3810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384E2BD6-E261-4E76-8D60-7070F2DED33F}"/>
              </a:ext>
            </a:extLst>
          </p:cNvPr>
          <p:cNvSpPr>
            <a:spLocks noGrp="1"/>
          </p:cNvSpPr>
          <p:nvPr>
            <p:ph idx="12"/>
          </p:nvPr>
        </p:nvSpPr>
        <p:spPr>
          <a:xfrm>
            <a:off x="1905000" y="4800600"/>
            <a:ext cx="2844282" cy="427653"/>
          </a:xfrm>
        </p:spPr>
        <p:txBody>
          <a:bodyPr>
            <a:normAutofit/>
          </a:bodyPr>
          <a:lstStyle/>
          <a:p>
            <a:pPr marL="0" indent="0">
              <a:buNone/>
            </a:pPr>
            <a:r>
              <a:rPr lang="en-US" sz="2000" dirty="0"/>
              <a:t>is double-counted in both</a:t>
            </a:r>
            <a:endParaRPr lang="en-IN" sz="2000" dirty="0"/>
          </a:p>
        </p:txBody>
      </p:sp>
      <p:graphicFrame>
        <p:nvGraphicFramePr>
          <p:cNvPr id="10" name="Object 9">
            <a:extLst>
              <a:ext uri="{FF2B5EF4-FFF2-40B4-BE49-F238E27FC236}">
                <a16:creationId xmlns:a16="http://schemas.microsoft.com/office/drawing/2014/main" id="{DA9A6337-6A5B-43DE-BEC6-CB700CB09893}"/>
              </a:ext>
            </a:extLst>
          </p:cNvPr>
          <p:cNvGraphicFramePr>
            <a:graphicFrameLocks noChangeAspect="1"/>
          </p:cNvGraphicFramePr>
          <p:nvPr>
            <p:extLst>
              <p:ext uri="{D42A27DB-BD31-4B8C-83A1-F6EECF244321}">
                <p14:modId xmlns:p14="http://schemas.microsoft.com/office/powerpoint/2010/main" val="4244813250"/>
              </p:ext>
            </p:extLst>
          </p:nvPr>
        </p:nvGraphicFramePr>
        <p:xfrm>
          <a:off x="4740275" y="4833938"/>
          <a:ext cx="1765300" cy="381000"/>
        </p:xfrm>
        <a:graphic>
          <a:graphicData uri="http://schemas.openxmlformats.org/presentationml/2006/ole">
            <mc:AlternateContent xmlns:mc="http://schemas.openxmlformats.org/markup-compatibility/2006">
              <mc:Choice xmlns:v="urn:schemas-microsoft-com:vml" Requires="v">
                <p:oleObj spid="_x0000_s13468" name="Equation" r:id="rId8" imgW="1765080" imgH="380880" progId="Equation.DSMT4">
                  <p:embed/>
                </p:oleObj>
              </mc:Choice>
              <mc:Fallback>
                <p:oleObj name="Equation" r:id="rId8" imgW="1765080" imgH="380880" progId="Equation.DSMT4">
                  <p:embed/>
                  <p:pic>
                    <p:nvPicPr>
                      <p:cNvPr id="0" name=""/>
                      <p:cNvPicPr/>
                      <p:nvPr/>
                    </p:nvPicPr>
                    <p:blipFill>
                      <a:blip r:embed="rId9"/>
                      <a:stretch>
                        <a:fillRect/>
                      </a:stretch>
                    </p:blipFill>
                    <p:spPr>
                      <a:xfrm>
                        <a:off x="4740275" y="4833938"/>
                        <a:ext cx="1765300" cy="3810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CA860F66-3AAC-442F-8FF8-951622F5B1D1}"/>
              </a:ext>
            </a:extLst>
          </p:cNvPr>
          <p:cNvSpPr>
            <a:spLocks noGrp="1"/>
          </p:cNvSpPr>
          <p:nvPr>
            <p:ph idx="13"/>
          </p:nvPr>
        </p:nvSpPr>
        <p:spPr>
          <a:xfrm>
            <a:off x="457200" y="5273353"/>
            <a:ext cx="401216" cy="426575"/>
          </a:xfrm>
        </p:spPr>
        <p:txBody>
          <a:bodyPr>
            <a:normAutofit/>
          </a:bodyPr>
          <a:lstStyle/>
          <a:p>
            <a:r>
              <a:rPr lang="en-US" sz="2000" dirty="0"/>
              <a:t> </a:t>
            </a:r>
            <a:endParaRPr lang="en-IN" sz="2000" dirty="0"/>
          </a:p>
        </p:txBody>
      </p:sp>
      <p:graphicFrame>
        <p:nvGraphicFramePr>
          <p:cNvPr id="14" name="Object 13">
            <a:extLst>
              <a:ext uri="{FF2B5EF4-FFF2-40B4-BE49-F238E27FC236}">
                <a16:creationId xmlns:a16="http://schemas.microsoft.com/office/drawing/2014/main" id="{ECDA1841-AA4F-4255-9EF6-4A104BBDF6D7}"/>
              </a:ext>
            </a:extLst>
          </p:cNvPr>
          <p:cNvGraphicFramePr>
            <a:graphicFrameLocks noChangeAspect="1"/>
          </p:cNvGraphicFramePr>
          <p:nvPr>
            <p:extLst>
              <p:ext uri="{D42A27DB-BD31-4B8C-83A1-F6EECF244321}">
                <p14:modId xmlns:p14="http://schemas.microsoft.com/office/powerpoint/2010/main" val="4195043514"/>
              </p:ext>
            </p:extLst>
          </p:nvPr>
        </p:nvGraphicFramePr>
        <p:xfrm>
          <a:off x="827088" y="5281613"/>
          <a:ext cx="1054100" cy="381000"/>
        </p:xfrm>
        <a:graphic>
          <a:graphicData uri="http://schemas.openxmlformats.org/presentationml/2006/ole">
            <mc:AlternateContent xmlns:mc="http://schemas.openxmlformats.org/markup-compatibility/2006">
              <mc:Choice xmlns:v="urn:schemas-microsoft-com:vml" Requires="v">
                <p:oleObj spid="_x0000_s13469" name="Equation" r:id="rId10" imgW="1054080" imgH="380880" progId="Equation.DSMT4">
                  <p:embed/>
                </p:oleObj>
              </mc:Choice>
              <mc:Fallback>
                <p:oleObj name="Equation" r:id="rId10" imgW="1054080" imgH="380880" progId="Equation.DSMT4">
                  <p:embed/>
                  <p:pic>
                    <p:nvPicPr>
                      <p:cNvPr id="13" name="Object 12">
                        <a:extLst>
                          <a:ext uri="{FF2B5EF4-FFF2-40B4-BE49-F238E27FC236}">
                            <a16:creationId xmlns:a16="http://schemas.microsoft.com/office/drawing/2014/main" id="{1CF6279E-DC36-4D72-A7F5-ACDADF7815FA}"/>
                          </a:ext>
                        </a:extLst>
                      </p:cNvPr>
                      <p:cNvPicPr/>
                      <p:nvPr/>
                    </p:nvPicPr>
                    <p:blipFill>
                      <a:blip r:embed="rId11"/>
                      <a:stretch>
                        <a:fillRect/>
                      </a:stretch>
                    </p:blipFill>
                    <p:spPr>
                      <a:xfrm>
                        <a:off x="827088" y="5281613"/>
                        <a:ext cx="1054100" cy="3810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4D7036AE-15B2-4AC9-BF8E-E4D95DBCDD0C}"/>
              </a:ext>
            </a:extLst>
          </p:cNvPr>
          <p:cNvSpPr>
            <a:spLocks noGrp="1"/>
          </p:cNvSpPr>
          <p:nvPr>
            <p:ph idx="14"/>
          </p:nvPr>
        </p:nvSpPr>
        <p:spPr>
          <a:xfrm>
            <a:off x="1828800" y="5257801"/>
            <a:ext cx="5410200" cy="405882"/>
          </a:xfrm>
        </p:spPr>
        <p:txBody>
          <a:bodyPr>
            <a:normAutofit/>
          </a:bodyPr>
          <a:lstStyle/>
          <a:p>
            <a:pPr marL="0" indent="0">
              <a:buNone/>
            </a:pPr>
            <a:r>
              <a:rPr lang="en-US" sz="2000" dirty="0"/>
              <a:t>is referred to as the joint probability.</a:t>
            </a:r>
            <a:endParaRPr lang="en-IN" sz="2000" dirty="0"/>
          </a:p>
        </p:txBody>
      </p:sp>
    </p:spTree>
    <p:extLst>
      <p:ext uri="{BB962C8B-B14F-4D97-AF65-F5344CB8AC3E}">
        <p14:creationId xmlns:p14="http://schemas.microsoft.com/office/powerpoint/2010/main" val="1646788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68FC-933C-4CEB-8826-ECDA8A6F1E47}"/>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4.2 Rules of Probability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a:t>
            </a:r>
            <a:endParaRPr lang="en-IN" dirty="0"/>
          </a:p>
        </p:txBody>
      </p:sp>
      <p:sp>
        <p:nvSpPr>
          <p:cNvPr id="3" name="Content Placeholder 2">
            <a:extLst>
              <a:ext uri="{FF2B5EF4-FFF2-40B4-BE49-F238E27FC236}">
                <a16:creationId xmlns:a16="http://schemas.microsoft.com/office/drawing/2014/main" id="{1A48D80E-5748-4338-82DA-B9E5DB952651}"/>
              </a:ext>
            </a:extLst>
          </p:cNvPr>
          <p:cNvSpPr>
            <a:spLocks noGrp="1"/>
          </p:cNvSpPr>
          <p:nvPr>
            <p:ph idx="1"/>
          </p:nvPr>
        </p:nvSpPr>
        <p:spPr>
          <a:xfrm>
            <a:off x="457200" y="1600201"/>
            <a:ext cx="8229600" cy="1600199"/>
          </a:xfrm>
        </p:spPr>
        <p:txBody>
          <a:bodyPr>
            <a:normAutofit/>
          </a:bodyPr>
          <a:lstStyle/>
          <a:p>
            <a:pPr marL="292608" indent="-292608"/>
            <a:r>
              <a:rPr lang="en-US" sz="2400" dirty="0"/>
              <a:t>Example: Anthony feels that he has a 75% chance of getting an A in Statistics and a 55% chance of getting an A in Managerial Economics. He also believes he has a 40% chance of getting an A in both classes.</a:t>
            </a:r>
          </a:p>
        </p:txBody>
      </p:sp>
      <p:sp>
        <p:nvSpPr>
          <p:cNvPr id="5" name="Content Placeholder 4">
            <a:extLst>
              <a:ext uri="{FF2B5EF4-FFF2-40B4-BE49-F238E27FC236}">
                <a16:creationId xmlns:a16="http://schemas.microsoft.com/office/drawing/2014/main" id="{DAC391FF-EBBD-4BEA-9B53-268A31FD7109}"/>
              </a:ext>
            </a:extLst>
          </p:cNvPr>
          <p:cNvSpPr>
            <a:spLocks noGrp="1"/>
          </p:cNvSpPr>
          <p:nvPr>
            <p:ph idx="10"/>
          </p:nvPr>
        </p:nvSpPr>
        <p:spPr>
          <a:xfrm>
            <a:off x="457200" y="3231502"/>
            <a:ext cx="8229600" cy="1904998"/>
          </a:xfrm>
        </p:spPr>
        <p:txBody>
          <a:bodyPr>
            <a:noAutofit/>
          </a:bodyPr>
          <a:lstStyle/>
          <a:p>
            <a:pPr marL="263525" indent="-263525">
              <a:buNone/>
            </a:pPr>
            <a:r>
              <a:rPr lang="en-US" sz="2400" dirty="0"/>
              <a:t>a. What is the probability that he gets an A in at least one of these courses?</a:t>
            </a:r>
          </a:p>
          <a:p>
            <a:pPr marL="263525" indent="-263525">
              <a:buNone/>
            </a:pPr>
            <a:r>
              <a:rPr lang="en-US" sz="2400" dirty="0"/>
              <a:t>b. What is the probability that he does not get an A in either of these courses?</a:t>
            </a:r>
          </a:p>
        </p:txBody>
      </p:sp>
    </p:spTree>
    <p:extLst>
      <p:ext uri="{BB962C8B-B14F-4D97-AF65-F5344CB8AC3E}">
        <p14:creationId xmlns:p14="http://schemas.microsoft.com/office/powerpoint/2010/main" val="238394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9BD43-26DF-409D-9D32-03A8AEA23D5A}"/>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4.2 Rules of Probability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5</a:t>
            </a:r>
            <a:endParaRPr lang="en-IN" dirty="0"/>
          </a:p>
        </p:txBody>
      </p:sp>
      <p:sp>
        <p:nvSpPr>
          <p:cNvPr id="3" name="Content Placeholder 2">
            <a:extLst>
              <a:ext uri="{FF2B5EF4-FFF2-40B4-BE49-F238E27FC236}">
                <a16:creationId xmlns:a16="http://schemas.microsoft.com/office/drawing/2014/main" id="{5C4591AB-0ACB-45D4-8385-3F101E31EC2F}"/>
              </a:ext>
            </a:extLst>
          </p:cNvPr>
          <p:cNvSpPr>
            <a:spLocks noGrp="1"/>
          </p:cNvSpPr>
          <p:nvPr>
            <p:ph idx="1"/>
          </p:nvPr>
        </p:nvSpPr>
        <p:spPr>
          <a:xfrm>
            <a:off x="457200" y="1600201"/>
            <a:ext cx="933061" cy="443203"/>
          </a:xfrm>
        </p:spPr>
        <p:txBody>
          <a:bodyPr/>
          <a:lstStyle/>
          <a:p>
            <a:pPr marL="292608" indent="-292608"/>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Let</a:t>
            </a:r>
            <a:endParaRPr lang="en-IN" dirty="0"/>
          </a:p>
        </p:txBody>
      </p:sp>
      <p:graphicFrame>
        <p:nvGraphicFramePr>
          <p:cNvPr id="15" name="Object 14">
            <a:extLst>
              <a:ext uri="{FF2B5EF4-FFF2-40B4-BE49-F238E27FC236}">
                <a16:creationId xmlns:a16="http://schemas.microsoft.com/office/drawing/2014/main" id="{8158724B-35A5-4E13-8B7C-A862231C132B}"/>
              </a:ext>
            </a:extLst>
          </p:cNvPr>
          <p:cNvGraphicFramePr>
            <a:graphicFrameLocks noChangeAspect="1"/>
          </p:cNvGraphicFramePr>
          <p:nvPr>
            <p:extLst>
              <p:ext uri="{D42A27DB-BD31-4B8C-83A1-F6EECF244321}">
                <p14:modId xmlns:p14="http://schemas.microsoft.com/office/powerpoint/2010/main" val="2967771237"/>
              </p:ext>
            </p:extLst>
          </p:nvPr>
        </p:nvGraphicFramePr>
        <p:xfrm>
          <a:off x="1374775" y="1663700"/>
          <a:ext cx="711200" cy="381000"/>
        </p:xfrm>
        <a:graphic>
          <a:graphicData uri="http://schemas.openxmlformats.org/presentationml/2006/ole">
            <mc:AlternateContent xmlns:mc="http://schemas.openxmlformats.org/markup-compatibility/2006">
              <mc:Choice xmlns:v="urn:schemas-microsoft-com:vml" Requires="v">
                <p:oleObj spid="_x0000_s14650" name="Equation" r:id="rId3" imgW="711000" imgH="380880" progId="Equation.DSMT4">
                  <p:embed/>
                </p:oleObj>
              </mc:Choice>
              <mc:Fallback>
                <p:oleObj name="Equation" r:id="rId3" imgW="711000" imgH="380880" progId="Equation.DSMT4">
                  <p:embed/>
                  <p:pic>
                    <p:nvPicPr>
                      <p:cNvPr id="0" name=""/>
                      <p:cNvPicPr/>
                      <p:nvPr/>
                    </p:nvPicPr>
                    <p:blipFill>
                      <a:blip r:embed="rId4"/>
                      <a:stretch>
                        <a:fillRect/>
                      </a:stretch>
                    </p:blipFill>
                    <p:spPr>
                      <a:xfrm>
                        <a:off x="1374775" y="1663700"/>
                        <a:ext cx="711200" cy="3810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E5183ADB-3B55-4D33-AF33-82D780926648}"/>
              </a:ext>
            </a:extLst>
          </p:cNvPr>
          <p:cNvSpPr>
            <a:spLocks noGrp="1"/>
          </p:cNvSpPr>
          <p:nvPr>
            <p:ph idx="10"/>
          </p:nvPr>
        </p:nvSpPr>
        <p:spPr>
          <a:xfrm>
            <a:off x="2129066" y="1609533"/>
            <a:ext cx="6823658" cy="471194"/>
          </a:xfrm>
        </p:spPr>
        <p:txBody>
          <a:bodyPr/>
          <a:lstStyle/>
          <a:p>
            <a:pPr marL="0" indent="0">
              <a:buNone/>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correspond to the probability of getting an A in Statistics,</a:t>
            </a:r>
            <a:endParaRPr lang="en-IN" dirty="0"/>
          </a:p>
        </p:txBody>
      </p:sp>
      <p:graphicFrame>
        <p:nvGraphicFramePr>
          <p:cNvPr id="16" name="Object 15">
            <a:extLst>
              <a:ext uri="{FF2B5EF4-FFF2-40B4-BE49-F238E27FC236}">
                <a16:creationId xmlns:a16="http://schemas.microsoft.com/office/drawing/2014/main" id="{EC3CF28A-E8D0-41F6-B52B-BD2DFFE1B68B}"/>
              </a:ext>
            </a:extLst>
          </p:cNvPr>
          <p:cNvGraphicFramePr>
            <a:graphicFrameLocks noChangeAspect="1"/>
          </p:cNvGraphicFramePr>
          <p:nvPr>
            <p:extLst>
              <p:ext uri="{D42A27DB-BD31-4B8C-83A1-F6EECF244321}">
                <p14:modId xmlns:p14="http://schemas.microsoft.com/office/powerpoint/2010/main" val="2192704297"/>
              </p:ext>
            </p:extLst>
          </p:nvPr>
        </p:nvGraphicFramePr>
        <p:xfrm>
          <a:off x="728663" y="2144713"/>
          <a:ext cx="1460500" cy="381000"/>
        </p:xfrm>
        <a:graphic>
          <a:graphicData uri="http://schemas.openxmlformats.org/presentationml/2006/ole">
            <mc:AlternateContent xmlns:mc="http://schemas.openxmlformats.org/markup-compatibility/2006">
              <mc:Choice xmlns:v="urn:schemas-microsoft-com:vml" Requires="v">
                <p:oleObj spid="_x0000_s14651" name="Equation" r:id="rId5" imgW="1460160" imgH="380880" progId="Equation.DSMT4">
                  <p:embed/>
                </p:oleObj>
              </mc:Choice>
              <mc:Fallback>
                <p:oleObj name="Equation" r:id="rId5" imgW="1460160" imgH="380880" progId="Equation.DSMT4">
                  <p:embed/>
                  <p:pic>
                    <p:nvPicPr>
                      <p:cNvPr id="15" name="Object 14">
                        <a:extLst>
                          <a:ext uri="{FF2B5EF4-FFF2-40B4-BE49-F238E27FC236}">
                            <a16:creationId xmlns:a16="http://schemas.microsoft.com/office/drawing/2014/main" id="{8158724B-35A5-4E13-8B7C-A862231C132B}"/>
                          </a:ext>
                        </a:extLst>
                      </p:cNvPr>
                      <p:cNvPicPr/>
                      <p:nvPr/>
                    </p:nvPicPr>
                    <p:blipFill>
                      <a:blip r:embed="rId6"/>
                      <a:stretch>
                        <a:fillRect/>
                      </a:stretch>
                    </p:blipFill>
                    <p:spPr>
                      <a:xfrm>
                        <a:off x="728663" y="2144713"/>
                        <a:ext cx="1460500" cy="3810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7B17CC48-8DDA-4AE4-BC7A-4E20D38465C4}"/>
              </a:ext>
            </a:extLst>
          </p:cNvPr>
          <p:cNvSpPr>
            <a:spLocks noGrp="1"/>
          </p:cNvSpPr>
          <p:nvPr>
            <p:ph idx="11"/>
          </p:nvPr>
        </p:nvSpPr>
        <p:spPr>
          <a:xfrm>
            <a:off x="457200" y="2696546"/>
            <a:ext cx="914400" cy="469232"/>
          </a:xfrm>
        </p:spPr>
        <p:txBody>
          <a:bodyPr/>
          <a:lstStyle/>
          <a:p>
            <a:pPr marL="292608" indent="-292608"/>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Let</a:t>
            </a:r>
            <a:endParaRPr lang="en-IN" dirty="0"/>
          </a:p>
        </p:txBody>
      </p:sp>
      <p:graphicFrame>
        <p:nvGraphicFramePr>
          <p:cNvPr id="17" name="Object 16">
            <a:extLst>
              <a:ext uri="{FF2B5EF4-FFF2-40B4-BE49-F238E27FC236}">
                <a16:creationId xmlns:a16="http://schemas.microsoft.com/office/drawing/2014/main" id="{90B00451-FCF1-4A6B-A711-E8E2D3A55FCC}"/>
              </a:ext>
            </a:extLst>
          </p:cNvPr>
          <p:cNvGraphicFramePr>
            <a:graphicFrameLocks noChangeAspect="1"/>
          </p:cNvGraphicFramePr>
          <p:nvPr>
            <p:extLst>
              <p:ext uri="{D42A27DB-BD31-4B8C-83A1-F6EECF244321}">
                <p14:modId xmlns:p14="http://schemas.microsoft.com/office/powerpoint/2010/main" val="2620520038"/>
              </p:ext>
            </p:extLst>
          </p:nvPr>
        </p:nvGraphicFramePr>
        <p:xfrm>
          <a:off x="1343025" y="2757488"/>
          <a:ext cx="774700" cy="381000"/>
        </p:xfrm>
        <a:graphic>
          <a:graphicData uri="http://schemas.openxmlformats.org/presentationml/2006/ole">
            <mc:AlternateContent xmlns:mc="http://schemas.openxmlformats.org/markup-compatibility/2006">
              <mc:Choice xmlns:v="urn:schemas-microsoft-com:vml" Requires="v">
                <p:oleObj spid="_x0000_s14652" name="Equation" r:id="rId7" imgW="774360" imgH="380880" progId="Equation.DSMT4">
                  <p:embed/>
                </p:oleObj>
              </mc:Choice>
              <mc:Fallback>
                <p:oleObj name="Equation" r:id="rId7" imgW="774360" imgH="380880" progId="Equation.DSMT4">
                  <p:embed/>
                  <p:pic>
                    <p:nvPicPr>
                      <p:cNvPr id="15" name="Object 14">
                        <a:extLst>
                          <a:ext uri="{FF2B5EF4-FFF2-40B4-BE49-F238E27FC236}">
                            <a16:creationId xmlns:a16="http://schemas.microsoft.com/office/drawing/2014/main" id="{8158724B-35A5-4E13-8B7C-A862231C132B}"/>
                          </a:ext>
                        </a:extLst>
                      </p:cNvPr>
                      <p:cNvPicPr/>
                      <p:nvPr/>
                    </p:nvPicPr>
                    <p:blipFill>
                      <a:blip r:embed="rId8"/>
                      <a:stretch>
                        <a:fillRect/>
                      </a:stretch>
                    </p:blipFill>
                    <p:spPr>
                      <a:xfrm>
                        <a:off x="1343025" y="2757488"/>
                        <a:ext cx="774700" cy="3810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B61CEFB5-256B-4D9B-8591-52E6917B3AD9}"/>
              </a:ext>
            </a:extLst>
          </p:cNvPr>
          <p:cNvSpPr>
            <a:spLocks noGrp="1"/>
          </p:cNvSpPr>
          <p:nvPr>
            <p:ph idx="12"/>
          </p:nvPr>
        </p:nvSpPr>
        <p:spPr>
          <a:xfrm>
            <a:off x="2129066" y="2685663"/>
            <a:ext cx="6938734" cy="449423"/>
          </a:xfrm>
        </p:spPr>
        <p:txBody>
          <a:bodyPr/>
          <a:lstStyle/>
          <a:p>
            <a:pPr marL="0" indent="0">
              <a:buNone/>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correspond to the probability of getting an A in Managerial</a:t>
            </a:r>
            <a:endParaRPr lang="en-IN" dirty="0"/>
          </a:p>
        </p:txBody>
      </p:sp>
      <p:sp>
        <p:nvSpPr>
          <p:cNvPr id="7" name="Content Placeholder 6">
            <a:extLst>
              <a:ext uri="{FF2B5EF4-FFF2-40B4-BE49-F238E27FC236}">
                <a16:creationId xmlns:a16="http://schemas.microsoft.com/office/drawing/2014/main" id="{684E49DE-64B1-48D7-A88A-8CA8961F7973}"/>
              </a:ext>
            </a:extLst>
          </p:cNvPr>
          <p:cNvSpPr>
            <a:spLocks noGrp="1"/>
          </p:cNvSpPr>
          <p:nvPr>
            <p:ph idx="13"/>
          </p:nvPr>
        </p:nvSpPr>
        <p:spPr>
          <a:xfrm>
            <a:off x="457200" y="3220616"/>
            <a:ext cx="1856792" cy="455645"/>
          </a:xfrm>
        </p:spPr>
        <p:txBody>
          <a:bodyPr/>
          <a:lstStyle/>
          <a:p>
            <a:pPr marL="292608" indent="0">
              <a:buNone/>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Economics,</a:t>
            </a:r>
            <a:endParaRPr lang="en-IN" dirty="0"/>
          </a:p>
        </p:txBody>
      </p:sp>
      <p:graphicFrame>
        <p:nvGraphicFramePr>
          <p:cNvPr id="18" name="Object 17">
            <a:extLst>
              <a:ext uri="{FF2B5EF4-FFF2-40B4-BE49-F238E27FC236}">
                <a16:creationId xmlns:a16="http://schemas.microsoft.com/office/drawing/2014/main" id="{39C9277C-CFD2-477D-90D9-0057F0A47676}"/>
              </a:ext>
            </a:extLst>
          </p:cNvPr>
          <p:cNvGraphicFramePr>
            <a:graphicFrameLocks noChangeAspect="1"/>
          </p:cNvGraphicFramePr>
          <p:nvPr>
            <p:extLst>
              <p:ext uri="{D42A27DB-BD31-4B8C-83A1-F6EECF244321}">
                <p14:modId xmlns:p14="http://schemas.microsoft.com/office/powerpoint/2010/main" val="4224357820"/>
              </p:ext>
            </p:extLst>
          </p:nvPr>
        </p:nvGraphicFramePr>
        <p:xfrm>
          <a:off x="2286000" y="3286125"/>
          <a:ext cx="1524000" cy="381000"/>
        </p:xfrm>
        <a:graphic>
          <a:graphicData uri="http://schemas.openxmlformats.org/presentationml/2006/ole">
            <mc:AlternateContent xmlns:mc="http://schemas.openxmlformats.org/markup-compatibility/2006">
              <mc:Choice xmlns:v="urn:schemas-microsoft-com:vml" Requires="v">
                <p:oleObj spid="_x0000_s14653" name="Equation" r:id="rId9" imgW="1523880" imgH="380880" progId="Equation.DSMT4">
                  <p:embed/>
                </p:oleObj>
              </mc:Choice>
              <mc:Fallback>
                <p:oleObj name="Equation" r:id="rId9" imgW="1523880" imgH="380880" progId="Equation.DSMT4">
                  <p:embed/>
                  <p:pic>
                    <p:nvPicPr>
                      <p:cNvPr id="16" name="Object 15">
                        <a:extLst>
                          <a:ext uri="{FF2B5EF4-FFF2-40B4-BE49-F238E27FC236}">
                            <a16:creationId xmlns:a16="http://schemas.microsoft.com/office/drawing/2014/main" id="{EC3CF28A-E8D0-41F6-B52B-BD2DFFE1B68B}"/>
                          </a:ext>
                        </a:extLst>
                      </p:cNvPr>
                      <p:cNvPicPr/>
                      <p:nvPr/>
                    </p:nvPicPr>
                    <p:blipFill>
                      <a:blip r:embed="rId10"/>
                      <a:stretch>
                        <a:fillRect/>
                      </a:stretch>
                    </p:blipFill>
                    <p:spPr>
                      <a:xfrm>
                        <a:off x="2286000" y="3286125"/>
                        <a:ext cx="1524000" cy="3810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CBEDF913-0440-41EA-8C93-1861E03E205A}"/>
              </a:ext>
            </a:extLst>
          </p:cNvPr>
          <p:cNvSpPr>
            <a:spLocks noGrp="1"/>
          </p:cNvSpPr>
          <p:nvPr>
            <p:ph idx="14"/>
          </p:nvPr>
        </p:nvSpPr>
        <p:spPr>
          <a:xfrm>
            <a:off x="457200" y="3810002"/>
            <a:ext cx="1129004" cy="472750"/>
          </a:xfrm>
        </p:spPr>
        <p:txBody>
          <a:bodyPr/>
          <a:lstStyle/>
          <a:p>
            <a:pPr marL="292608" marR="0" lvl="0" indent="-292608"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Also,</a:t>
            </a:r>
          </a:p>
        </p:txBody>
      </p:sp>
      <p:graphicFrame>
        <p:nvGraphicFramePr>
          <p:cNvPr id="19" name="Object 18">
            <a:extLst>
              <a:ext uri="{FF2B5EF4-FFF2-40B4-BE49-F238E27FC236}">
                <a16:creationId xmlns:a16="http://schemas.microsoft.com/office/drawing/2014/main" id="{7DA091B7-DF6D-4D3D-9581-E1886206D0C7}"/>
              </a:ext>
            </a:extLst>
          </p:cNvPr>
          <p:cNvGraphicFramePr>
            <a:graphicFrameLocks noChangeAspect="1"/>
          </p:cNvGraphicFramePr>
          <p:nvPr>
            <p:extLst>
              <p:ext uri="{D42A27DB-BD31-4B8C-83A1-F6EECF244321}">
                <p14:modId xmlns:p14="http://schemas.microsoft.com/office/powerpoint/2010/main" val="1185503244"/>
              </p:ext>
            </p:extLst>
          </p:nvPr>
        </p:nvGraphicFramePr>
        <p:xfrm>
          <a:off x="1547813" y="3856038"/>
          <a:ext cx="1943100" cy="381000"/>
        </p:xfrm>
        <a:graphic>
          <a:graphicData uri="http://schemas.openxmlformats.org/presentationml/2006/ole">
            <mc:AlternateContent xmlns:mc="http://schemas.openxmlformats.org/markup-compatibility/2006">
              <mc:Choice xmlns:v="urn:schemas-microsoft-com:vml" Requires="v">
                <p:oleObj spid="_x0000_s14654" name="Equation" r:id="rId11" imgW="1942920" imgH="380880" progId="Equation.DSMT4">
                  <p:embed/>
                </p:oleObj>
              </mc:Choice>
              <mc:Fallback>
                <p:oleObj name="Equation" r:id="rId11" imgW="1942920" imgH="380880" progId="Equation.DSMT4">
                  <p:embed/>
                  <p:pic>
                    <p:nvPicPr>
                      <p:cNvPr id="15" name="Object 14">
                        <a:extLst>
                          <a:ext uri="{FF2B5EF4-FFF2-40B4-BE49-F238E27FC236}">
                            <a16:creationId xmlns:a16="http://schemas.microsoft.com/office/drawing/2014/main" id="{C06EB3C6-1BBB-4791-94E5-B31D5A036A76}"/>
                          </a:ext>
                        </a:extLst>
                      </p:cNvPr>
                      <p:cNvPicPr/>
                      <p:nvPr/>
                    </p:nvPicPr>
                    <p:blipFill>
                      <a:blip r:embed="rId12"/>
                      <a:stretch>
                        <a:fillRect/>
                      </a:stretch>
                    </p:blipFill>
                    <p:spPr>
                      <a:xfrm>
                        <a:off x="1547813" y="3856038"/>
                        <a:ext cx="1943100" cy="3810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3E2D3936-C76E-4529-821A-0403A036DD47}"/>
              </a:ext>
            </a:extLst>
          </p:cNvPr>
          <p:cNvSpPr>
            <a:spLocks noGrp="1"/>
          </p:cNvSpPr>
          <p:nvPr>
            <p:ph idx="15"/>
          </p:nvPr>
        </p:nvSpPr>
        <p:spPr>
          <a:xfrm>
            <a:off x="457200" y="4413381"/>
            <a:ext cx="457200" cy="463419"/>
          </a:xfrm>
        </p:spPr>
        <p:txBody>
          <a:bodyPr/>
          <a:lstStyle/>
          <a:p>
            <a:pPr marL="0" marR="0" lvl="0" indent="0" algn="l" defTabSz="914400" rtl="0" eaLnBrk="1" fontAlgn="auto" latinLnBrk="0" hangingPunct="1">
              <a:lnSpc>
                <a:spcPct val="100000"/>
              </a:lnSpc>
              <a:spcBef>
                <a:spcPts val="5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a:t>
            </a:r>
            <a:endParaRPr kumimoji="0" lang="en-IN"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graphicFrame>
        <p:nvGraphicFramePr>
          <p:cNvPr id="20" name="Object 19">
            <a:extLst>
              <a:ext uri="{FF2B5EF4-FFF2-40B4-BE49-F238E27FC236}">
                <a16:creationId xmlns:a16="http://schemas.microsoft.com/office/drawing/2014/main" id="{9E6C484A-3B08-4534-A520-DCEB770EDD83}"/>
              </a:ext>
            </a:extLst>
          </p:cNvPr>
          <p:cNvGraphicFramePr>
            <a:graphicFrameLocks noChangeAspect="1"/>
          </p:cNvGraphicFramePr>
          <p:nvPr>
            <p:extLst>
              <p:ext uri="{D42A27DB-BD31-4B8C-83A1-F6EECF244321}">
                <p14:modId xmlns:p14="http://schemas.microsoft.com/office/powerpoint/2010/main" val="2541450237"/>
              </p:ext>
            </p:extLst>
          </p:nvPr>
        </p:nvGraphicFramePr>
        <p:xfrm>
          <a:off x="836613" y="4484688"/>
          <a:ext cx="4854575" cy="393700"/>
        </p:xfrm>
        <a:graphic>
          <a:graphicData uri="http://schemas.openxmlformats.org/presentationml/2006/ole">
            <mc:AlternateContent xmlns:mc="http://schemas.openxmlformats.org/markup-compatibility/2006">
              <mc:Choice xmlns:v="urn:schemas-microsoft-com:vml" Requires="v">
                <p:oleObj spid="_x0000_s14655" name="Equation" r:id="rId13" imgW="4711680" imgH="380880" progId="Equation.DSMT4">
                  <p:embed/>
                </p:oleObj>
              </mc:Choice>
              <mc:Fallback>
                <p:oleObj name="Equation" r:id="rId13" imgW="4711680" imgH="380880" progId="Equation.DSMT4">
                  <p:embed/>
                  <p:pic>
                    <p:nvPicPr>
                      <p:cNvPr id="16" name="Object 15">
                        <a:extLst>
                          <a:ext uri="{FF2B5EF4-FFF2-40B4-BE49-F238E27FC236}">
                            <a16:creationId xmlns:a16="http://schemas.microsoft.com/office/drawing/2014/main" id="{A83B72F8-3450-4AEE-9A8D-ED514AF7E902}"/>
                          </a:ext>
                        </a:extLst>
                      </p:cNvPr>
                      <p:cNvPicPr/>
                      <p:nvPr/>
                    </p:nvPicPr>
                    <p:blipFill>
                      <a:blip r:embed="rId14"/>
                      <a:stretch>
                        <a:fillRect/>
                      </a:stretch>
                    </p:blipFill>
                    <p:spPr>
                      <a:xfrm>
                        <a:off x="836613" y="4484688"/>
                        <a:ext cx="4854575" cy="3937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F6ECD1A1-678A-4814-A87F-31895EF2D8C5}"/>
              </a:ext>
            </a:extLst>
          </p:cNvPr>
          <p:cNvGraphicFramePr>
            <a:graphicFrameLocks noChangeAspect="1"/>
          </p:cNvGraphicFramePr>
          <p:nvPr>
            <p:extLst>
              <p:ext uri="{D42A27DB-BD31-4B8C-83A1-F6EECF244321}">
                <p14:modId xmlns:p14="http://schemas.microsoft.com/office/powerpoint/2010/main" val="3619388341"/>
              </p:ext>
            </p:extLst>
          </p:nvPr>
        </p:nvGraphicFramePr>
        <p:xfrm>
          <a:off x="2241550" y="4960938"/>
          <a:ext cx="2006600" cy="241300"/>
        </p:xfrm>
        <a:graphic>
          <a:graphicData uri="http://schemas.openxmlformats.org/presentationml/2006/ole">
            <mc:AlternateContent xmlns:mc="http://schemas.openxmlformats.org/markup-compatibility/2006">
              <mc:Choice xmlns:v="urn:schemas-microsoft-com:vml" Requires="v">
                <p:oleObj spid="_x0000_s14656" name="Equation" r:id="rId15" imgW="2006280" imgH="241200" progId="Equation.DSMT4">
                  <p:embed/>
                </p:oleObj>
              </mc:Choice>
              <mc:Fallback>
                <p:oleObj name="Equation" r:id="rId15" imgW="2006280" imgH="241200" progId="Equation.DSMT4">
                  <p:embed/>
                  <p:pic>
                    <p:nvPicPr>
                      <p:cNvPr id="17" name="Object 16">
                        <a:extLst>
                          <a:ext uri="{FF2B5EF4-FFF2-40B4-BE49-F238E27FC236}">
                            <a16:creationId xmlns:a16="http://schemas.microsoft.com/office/drawing/2014/main" id="{D0FBA79D-FD5D-4130-B0EB-265C1B68B3EA}"/>
                          </a:ext>
                        </a:extLst>
                      </p:cNvPr>
                      <p:cNvPicPr/>
                      <p:nvPr/>
                    </p:nvPicPr>
                    <p:blipFill>
                      <a:blip r:embed="rId16"/>
                      <a:stretch>
                        <a:fillRect/>
                      </a:stretch>
                    </p:blipFill>
                    <p:spPr>
                      <a:xfrm>
                        <a:off x="2241550" y="4960938"/>
                        <a:ext cx="2006600" cy="2413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00EDD3A0-331A-4989-B52D-F0E91D2F2BE5}"/>
              </a:ext>
            </a:extLst>
          </p:cNvPr>
          <p:cNvGraphicFramePr>
            <a:graphicFrameLocks noChangeAspect="1"/>
          </p:cNvGraphicFramePr>
          <p:nvPr>
            <p:extLst>
              <p:ext uri="{D42A27DB-BD31-4B8C-83A1-F6EECF244321}">
                <p14:modId xmlns:p14="http://schemas.microsoft.com/office/powerpoint/2010/main" val="3285102214"/>
              </p:ext>
            </p:extLst>
          </p:nvPr>
        </p:nvGraphicFramePr>
        <p:xfrm>
          <a:off x="2203450" y="5302250"/>
          <a:ext cx="685800" cy="241300"/>
        </p:xfrm>
        <a:graphic>
          <a:graphicData uri="http://schemas.openxmlformats.org/presentationml/2006/ole">
            <mc:AlternateContent xmlns:mc="http://schemas.openxmlformats.org/markup-compatibility/2006">
              <mc:Choice xmlns:v="urn:schemas-microsoft-com:vml" Requires="v">
                <p:oleObj spid="_x0000_s14657" name="Equation" r:id="rId17" imgW="685800" imgH="241200" progId="Equation.DSMT4">
                  <p:embed/>
                </p:oleObj>
              </mc:Choice>
              <mc:Fallback>
                <p:oleObj name="Equation" r:id="rId17" imgW="685800" imgH="241200" progId="Equation.DSMT4">
                  <p:embed/>
                  <p:pic>
                    <p:nvPicPr>
                      <p:cNvPr id="18" name="Object 17">
                        <a:extLst>
                          <a:ext uri="{FF2B5EF4-FFF2-40B4-BE49-F238E27FC236}">
                            <a16:creationId xmlns:a16="http://schemas.microsoft.com/office/drawing/2014/main" id="{FA534F50-ED61-41AF-A864-F1EBEF6A0499}"/>
                          </a:ext>
                        </a:extLst>
                      </p:cNvPr>
                      <p:cNvPicPr/>
                      <p:nvPr/>
                    </p:nvPicPr>
                    <p:blipFill>
                      <a:blip r:embed="rId18"/>
                      <a:stretch>
                        <a:fillRect/>
                      </a:stretch>
                    </p:blipFill>
                    <p:spPr>
                      <a:xfrm>
                        <a:off x="2203450" y="5302250"/>
                        <a:ext cx="685800" cy="241300"/>
                      </a:xfrm>
                      <a:prstGeom prst="rect">
                        <a:avLst/>
                      </a:prstGeom>
                    </p:spPr>
                  </p:pic>
                </p:oleObj>
              </mc:Fallback>
            </mc:AlternateContent>
          </a:graphicData>
        </a:graphic>
      </p:graphicFrame>
    </p:spTree>
    <p:extLst>
      <p:ext uri="{BB962C8B-B14F-4D97-AF65-F5344CB8AC3E}">
        <p14:creationId xmlns:p14="http://schemas.microsoft.com/office/powerpoint/2010/main" val="3788982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57CD-D637-45FB-8B23-5D4B61A44CF6}"/>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4.2 Rules of Probability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6</a:t>
            </a:r>
            <a:endParaRPr lang="en-IN" dirty="0"/>
          </a:p>
        </p:txBody>
      </p:sp>
      <p:sp>
        <p:nvSpPr>
          <p:cNvPr id="3" name="Content Placeholder 2">
            <a:extLst>
              <a:ext uri="{FF2B5EF4-FFF2-40B4-BE49-F238E27FC236}">
                <a16:creationId xmlns:a16="http://schemas.microsoft.com/office/drawing/2014/main" id="{5EEC8914-F9F7-4A6A-A760-A056BB73EEB7}"/>
              </a:ext>
            </a:extLst>
          </p:cNvPr>
          <p:cNvSpPr>
            <a:spLocks noGrp="1"/>
          </p:cNvSpPr>
          <p:nvPr>
            <p:ph idx="1"/>
          </p:nvPr>
        </p:nvSpPr>
        <p:spPr>
          <a:xfrm>
            <a:off x="457200" y="1600202"/>
            <a:ext cx="8382000" cy="788435"/>
          </a:xfrm>
        </p:spPr>
        <p:txBody>
          <a:bodyPr>
            <a:normAutofit/>
          </a:bodyPr>
          <a:lstStyle/>
          <a:p>
            <a:pPr marL="0" indent="0">
              <a:buNone/>
            </a:pPr>
            <a:r>
              <a:rPr lang="en-US" sz="2200" dirty="0"/>
              <a:t>b. The probability that he does not receive an A in either of these two courses is the complement of the union.</a:t>
            </a:r>
            <a:endParaRPr lang="en-IN" sz="2200" dirty="0"/>
          </a:p>
        </p:txBody>
      </p:sp>
      <p:sp>
        <p:nvSpPr>
          <p:cNvPr id="4" name="Content Placeholder 3">
            <a:extLst>
              <a:ext uri="{FF2B5EF4-FFF2-40B4-BE49-F238E27FC236}">
                <a16:creationId xmlns:a16="http://schemas.microsoft.com/office/drawing/2014/main" id="{F5771ADA-8466-46F5-944A-4C3C4770D2A6}"/>
              </a:ext>
            </a:extLst>
          </p:cNvPr>
          <p:cNvSpPr>
            <a:spLocks noGrp="1"/>
          </p:cNvSpPr>
          <p:nvPr>
            <p:ph idx="10"/>
          </p:nvPr>
        </p:nvSpPr>
        <p:spPr>
          <a:xfrm>
            <a:off x="457200" y="2470854"/>
            <a:ext cx="1679510" cy="440297"/>
          </a:xfrm>
        </p:spPr>
        <p:txBody>
          <a:bodyPr>
            <a:normAutofit/>
          </a:bodyPr>
          <a:lstStyle/>
          <a:p>
            <a:pPr marL="621792" indent="-320040"/>
            <a:r>
              <a:rPr lang="en-IN" sz="2200" dirty="0"/>
              <a:t>That is,</a:t>
            </a:r>
          </a:p>
        </p:txBody>
      </p:sp>
      <p:graphicFrame>
        <p:nvGraphicFramePr>
          <p:cNvPr id="15" name="Object 14">
            <a:extLst>
              <a:ext uri="{FF2B5EF4-FFF2-40B4-BE49-F238E27FC236}">
                <a16:creationId xmlns:a16="http://schemas.microsoft.com/office/drawing/2014/main" id="{C06EB3C6-1BBB-4791-94E5-B31D5A036A76}"/>
              </a:ext>
            </a:extLst>
          </p:cNvPr>
          <p:cNvGraphicFramePr>
            <a:graphicFrameLocks noChangeAspect="1"/>
          </p:cNvGraphicFramePr>
          <p:nvPr>
            <p:extLst>
              <p:ext uri="{D42A27DB-BD31-4B8C-83A1-F6EECF244321}">
                <p14:modId xmlns:p14="http://schemas.microsoft.com/office/powerpoint/2010/main" val="2313360698"/>
              </p:ext>
            </p:extLst>
          </p:nvPr>
        </p:nvGraphicFramePr>
        <p:xfrm>
          <a:off x="2095500" y="2457450"/>
          <a:ext cx="1676400" cy="533400"/>
        </p:xfrm>
        <a:graphic>
          <a:graphicData uri="http://schemas.openxmlformats.org/presentationml/2006/ole">
            <mc:AlternateContent xmlns:mc="http://schemas.openxmlformats.org/markup-compatibility/2006">
              <mc:Choice xmlns:v="urn:schemas-microsoft-com:vml" Requires="v">
                <p:oleObj spid="_x0000_s15440" name="Equation" r:id="rId3" imgW="1676160" imgH="533160" progId="Equation.DSMT4">
                  <p:embed/>
                </p:oleObj>
              </mc:Choice>
              <mc:Fallback>
                <p:oleObj name="Equation" r:id="rId3" imgW="1676160" imgH="533160" progId="Equation.DSMT4">
                  <p:embed/>
                  <p:pic>
                    <p:nvPicPr>
                      <p:cNvPr id="15" name="Object 14">
                        <a:extLst>
                          <a:ext uri="{FF2B5EF4-FFF2-40B4-BE49-F238E27FC236}">
                            <a16:creationId xmlns:a16="http://schemas.microsoft.com/office/drawing/2014/main" id="{C06EB3C6-1BBB-4791-94E5-B31D5A036A76}"/>
                          </a:ext>
                        </a:extLst>
                      </p:cNvPr>
                      <p:cNvPicPr/>
                      <p:nvPr/>
                    </p:nvPicPr>
                    <p:blipFill>
                      <a:blip r:embed="rId4"/>
                      <a:stretch>
                        <a:fillRect/>
                      </a:stretch>
                    </p:blipFill>
                    <p:spPr>
                      <a:xfrm>
                        <a:off x="2095500" y="2457450"/>
                        <a:ext cx="1676400" cy="5334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4795785-79E9-44F6-B31F-2327D4BD68E3}"/>
              </a:ext>
            </a:extLst>
          </p:cNvPr>
          <p:cNvSpPr>
            <a:spLocks noGrp="1"/>
          </p:cNvSpPr>
          <p:nvPr>
            <p:ph idx="11"/>
          </p:nvPr>
        </p:nvSpPr>
        <p:spPr>
          <a:xfrm>
            <a:off x="457200" y="3048000"/>
            <a:ext cx="5105400" cy="456000"/>
          </a:xfrm>
        </p:spPr>
        <p:txBody>
          <a:bodyPr>
            <a:normAutofit/>
          </a:bodyPr>
          <a:lstStyle/>
          <a:p>
            <a:pPr marL="621792" indent="-320040"/>
            <a:r>
              <a:rPr lang="en-US" sz="2200" dirty="0"/>
              <a:t>Using the complement rule we have,</a:t>
            </a:r>
            <a:endParaRPr lang="en-IN" sz="2200" dirty="0"/>
          </a:p>
        </p:txBody>
      </p:sp>
      <p:graphicFrame>
        <p:nvGraphicFramePr>
          <p:cNvPr id="16" name="Object 15">
            <a:extLst>
              <a:ext uri="{FF2B5EF4-FFF2-40B4-BE49-F238E27FC236}">
                <a16:creationId xmlns:a16="http://schemas.microsoft.com/office/drawing/2014/main" id="{A83B72F8-3450-4AEE-9A8D-ED514AF7E902}"/>
              </a:ext>
            </a:extLst>
          </p:cNvPr>
          <p:cNvGraphicFramePr>
            <a:graphicFrameLocks noChangeAspect="1"/>
          </p:cNvGraphicFramePr>
          <p:nvPr>
            <p:extLst>
              <p:ext uri="{D42A27DB-BD31-4B8C-83A1-F6EECF244321}">
                <p14:modId xmlns:p14="http://schemas.microsoft.com/office/powerpoint/2010/main" val="1736669153"/>
              </p:ext>
            </p:extLst>
          </p:nvPr>
        </p:nvGraphicFramePr>
        <p:xfrm>
          <a:off x="1055688" y="3562350"/>
          <a:ext cx="5364162" cy="549275"/>
        </p:xfrm>
        <a:graphic>
          <a:graphicData uri="http://schemas.openxmlformats.org/presentationml/2006/ole">
            <mc:AlternateContent xmlns:mc="http://schemas.openxmlformats.org/markup-compatibility/2006">
              <mc:Choice xmlns:v="urn:schemas-microsoft-com:vml" Requires="v">
                <p:oleObj spid="_x0000_s15441" name="Equation" r:id="rId5" imgW="5206680" imgH="533160" progId="Equation.DSMT4">
                  <p:embed/>
                </p:oleObj>
              </mc:Choice>
              <mc:Fallback>
                <p:oleObj name="Equation" r:id="rId5" imgW="5206680" imgH="533160" progId="Equation.DSMT4">
                  <p:embed/>
                  <p:pic>
                    <p:nvPicPr>
                      <p:cNvPr id="16" name="Object 15">
                        <a:extLst>
                          <a:ext uri="{FF2B5EF4-FFF2-40B4-BE49-F238E27FC236}">
                            <a16:creationId xmlns:a16="http://schemas.microsoft.com/office/drawing/2014/main" id="{A83B72F8-3450-4AEE-9A8D-ED514AF7E902}"/>
                          </a:ext>
                        </a:extLst>
                      </p:cNvPr>
                      <p:cNvPicPr/>
                      <p:nvPr/>
                    </p:nvPicPr>
                    <p:blipFill>
                      <a:blip r:embed="rId6"/>
                      <a:stretch>
                        <a:fillRect/>
                      </a:stretch>
                    </p:blipFill>
                    <p:spPr>
                      <a:xfrm>
                        <a:off x="1055688" y="3562350"/>
                        <a:ext cx="5364162" cy="549275"/>
                      </a:xfrm>
                      <a:prstGeom prst="rect">
                        <a:avLst/>
                      </a:prstGeom>
                    </p:spPr>
                  </p:pic>
                </p:oleObj>
              </mc:Fallback>
            </mc:AlternateContent>
          </a:graphicData>
        </a:graphic>
      </p:graphicFrame>
    </p:spTree>
    <p:extLst>
      <p:ext uri="{BB962C8B-B14F-4D97-AF65-F5344CB8AC3E}">
        <p14:creationId xmlns:p14="http://schemas.microsoft.com/office/powerpoint/2010/main" val="2449027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DA7EB-8A47-4AC5-AC9B-5319C1AB2126}"/>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4.2 Rules of Probability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7</a:t>
            </a:r>
            <a:endParaRPr lang="en-IN" dirty="0"/>
          </a:p>
        </p:txBody>
      </p:sp>
      <p:sp>
        <p:nvSpPr>
          <p:cNvPr id="3" name="Content Placeholder 2">
            <a:extLst>
              <a:ext uri="{FF2B5EF4-FFF2-40B4-BE49-F238E27FC236}">
                <a16:creationId xmlns:a16="http://schemas.microsoft.com/office/drawing/2014/main" id="{FA2FFC0D-6EFA-4C2C-AF58-9C73747003F4}"/>
              </a:ext>
            </a:extLst>
          </p:cNvPr>
          <p:cNvSpPr>
            <a:spLocks noGrp="1"/>
          </p:cNvSpPr>
          <p:nvPr>
            <p:ph idx="1"/>
          </p:nvPr>
        </p:nvSpPr>
        <p:spPr>
          <a:xfrm>
            <a:off x="457200" y="1600201"/>
            <a:ext cx="8458200" cy="443203"/>
          </a:xfrm>
        </p:spPr>
        <p:txBody>
          <a:bodyPr>
            <a:normAutofit/>
          </a:bodyPr>
          <a:lstStyle/>
          <a:p>
            <a:pPr marL="292608" indent="-292608"/>
            <a:r>
              <a:rPr lang="en-US" sz="2200" dirty="0"/>
              <a:t>For mutually exclusive events A and B, the probability of their</a:t>
            </a:r>
            <a:endParaRPr lang="en-IN" sz="2200" dirty="0"/>
          </a:p>
        </p:txBody>
      </p:sp>
      <p:sp>
        <p:nvSpPr>
          <p:cNvPr id="4" name="Content Placeholder 3">
            <a:extLst>
              <a:ext uri="{FF2B5EF4-FFF2-40B4-BE49-F238E27FC236}">
                <a16:creationId xmlns:a16="http://schemas.microsoft.com/office/drawing/2014/main" id="{B30AA26C-F409-4293-A7F3-47F487B71761}"/>
              </a:ext>
            </a:extLst>
          </p:cNvPr>
          <p:cNvSpPr>
            <a:spLocks noGrp="1"/>
          </p:cNvSpPr>
          <p:nvPr>
            <p:ph idx="10"/>
          </p:nvPr>
        </p:nvSpPr>
        <p:spPr>
          <a:xfrm>
            <a:off x="457200" y="2113386"/>
            <a:ext cx="2687216" cy="457198"/>
          </a:xfrm>
        </p:spPr>
        <p:txBody>
          <a:bodyPr>
            <a:normAutofit/>
          </a:bodyPr>
          <a:lstStyle/>
          <a:p>
            <a:pPr marL="292608" indent="0">
              <a:buNone/>
            </a:pPr>
            <a:r>
              <a:rPr lang="en-US" sz="2200" dirty="0"/>
              <a:t>intersection is zero</a:t>
            </a:r>
          </a:p>
        </p:txBody>
      </p:sp>
      <p:graphicFrame>
        <p:nvGraphicFramePr>
          <p:cNvPr id="10" name="Object 9">
            <a:extLst>
              <a:ext uri="{FF2B5EF4-FFF2-40B4-BE49-F238E27FC236}">
                <a16:creationId xmlns:a16="http://schemas.microsoft.com/office/drawing/2014/main" id="{A9677471-5931-4393-8078-7A63D95E7B35}"/>
              </a:ext>
            </a:extLst>
          </p:cNvPr>
          <p:cNvGraphicFramePr>
            <a:graphicFrameLocks noChangeAspect="1"/>
          </p:cNvGraphicFramePr>
          <p:nvPr>
            <p:extLst>
              <p:ext uri="{D42A27DB-BD31-4B8C-83A1-F6EECF244321}">
                <p14:modId xmlns:p14="http://schemas.microsoft.com/office/powerpoint/2010/main" val="3617647647"/>
              </p:ext>
            </p:extLst>
          </p:nvPr>
        </p:nvGraphicFramePr>
        <p:xfrm>
          <a:off x="3136900" y="2151063"/>
          <a:ext cx="1485900" cy="381000"/>
        </p:xfrm>
        <a:graphic>
          <a:graphicData uri="http://schemas.openxmlformats.org/presentationml/2006/ole">
            <mc:AlternateContent xmlns:mc="http://schemas.openxmlformats.org/markup-compatibility/2006">
              <mc:Choice xmlns:v="urn:schemas-microsoft-com:vml" Requires="v">
                <p:oleObj spid="_x0000_s16464" name="Equation" r:id="rId3" imgW="1485720" imgH="380880" progId="Equation.DSMT4">
                  <p:embed/>
                </p:oleObj>
              </mc:Choice>
              <mc:Fallback>
                <p:oleObj name="Equation" r:id="rId3" imgW="1485720" imgH="380880" progId="Equation.DSMT4">
                  <p:embed/>
                  <p:pic>
                    <p:nvPicPr>
                      <p:cNvPr id="0" name=""/>
                      <p:cNvPicPr/>
                      <p:nvPr/>
                    </p:nvPicPr>
                    <p:blipFill>
                      <a:blip r:embed="rId4"/>
                      <a:stretch>
                        <a:fillRect/>
                      </a:stretch>
                    </p:blipFill>
                    <p:spPr>
                      <a:xfrm>
                        <a:off x="3136900" y="2151063"/>
                        <a:ext cx="1485900" cy="381000"/>
                      </a:xfrm>
                      <a:prstGeom prst="rect">
                        <a:avLst/>
                      </a:prstGeom>
                    </p:spPr>
                  </p:pic>
                </p:oleObj>
              </mc:Fallback>
            </mc:AlternateContent>
          </a:graphicData>
        </a:graphic>
      </p:graphicFrame>
      <p:pic>
        <p:nvPicPr>
          <p:cNvPr id="15" name="Picture 14" descr="A diagram illustrates two mutually exclusive events A and B.">
            <a:extLst>
              <a:ext uri="{FF2B5EF4-FFF2-40B4-BE49-F238E27FC236}">
                <a16:creationId xmlns:a16="http://schemas.microsoft.com/office/drawing/2014/main" id="{1A7329D0-8504-4D68-8EA7-A6CE045688C3}"/>
              </a:ext>
            </a:extLst>
          </p:cNvPr>
          <p:cNvPicPr>
            <a:picLocks noChangeAspect="1"/>
          </p:cNvPicPr>
          <p:nvPr/>
        </p:nvPicPr>
        <p:blipFill>
          <a:blip r:embed="rId5"/>
          <a:stretch>
            <a:fillRect/>
          </a:stretch>
        </p:blipFill>
        <p:spPr>
          <a:xfrm>
            <a:off x="2581590" y="2786772"/>
            <a:ext cx="3961518" cy="1708378"/>
          </a:xfrm>
          <a:prstGeom prst="rect">
            <a:avLst/>
          </a:prstGeom>
        </p:spPr>
      </p:pic>
      <p:sp>
        <p:nvSpPr>
          <p:cNvPr id="5" name="Content Placeholder 4">
            <a:extLst>
              <a:ext uri="{FF2B5EF4-FFF2-40B4-BE49-F238E27FC236}">
                <a16:creationId xmlns:a16="http://schemas.microsoft.com/office/drawing/2014/main" id="{8D71387C-BA49-4B70-B115-F61E5523202B}"/>
              </a:ext>
            </a:extLst>
          </p:cNvPr>
          <p:cNvSpPr>
            <a:spLocks noGrp="1"/>
          </p:cNvSpPr>
          <p:nvPr>
            <p:ph idx="11"/>
          </p:nvPr>
        </p:nvSpPr>
        <p:spPr>
          <a:xfrm>
            <a:off x="457200" y="4572000"/>
            <a:ext cx="3844212" cy="475861"/>
          </a:xfrm>
        </p:spPr>
        <p:txBody>
          <a:bodyPr>
            <a:noAutofit/>
          </a:bodyPr>
          <a:lstStyle/>
          <a:p>
            <a:pPr marL="292608" indent="-292608"/>
            <a:r>
              <a:rPr lang="en-US" sz="2200" dirty="0"/>
              <a:t>There is no double counting.</a:t>
            </a:r>
            <a:endParaRPr lang="en-IN" sz="2200" dirty="0"/>
          </a:p>
        </p:txBody>
      </p:sp>
      <p:sp>
        <p:nvSpPr>
          <p:cNvPr id="6" name="Content Placeholder 5">
            <a:extLst>
              <a:ext uri="{FF2B5EF4-FFF2-40B4-BE49-F238E27FC236}">
                <a16:creationId xmlns:a16="http://schemas.microsoft.com/office/drawing/2014/main" id="{384E2BD6-E261-4E76-8D60-7070F2DED33F}"/>
              </a:ext>
            </a:extLst>
          </p:cNvPr>
          <p:cNvSpPr>
            <a:spLocks noGrp="1"/>
          </p:cNvSpPr>
          <p:nvPr>
            <p:ph idx="12"/>
          </p:nvPr>
        </p:nvSpPr>
        <p:spPr>
          <a:xfrm>
            <a:off x="457200" y="5089844"/>
            <a:ext cx="447869" cy="427653"/>
          </a:xfrm>
        </p:spPr>
        <p:txBody>
          <a:bodyPr>
            <a:normAutofit/>
          </a:bodyPr>
          <a:lstStyle/>
          <a:p>
            <a:pPr marL="292608" indent="-292608"/>
            <a:r>
              <a:rPr lang="en-US" sz="2200" dirty="0"/>
              <a:t> </a:t>
            </a:r>
            <a:endParaRPr lang="en-IN" sz="2200" dirty="0"/>
          </a:p>
        </p:txBody>
      </p:sp>
      <p:graphicFrame>
        <p:nvGraphicFramePr>
          <p:cNvPr id="16" name="Object 15">
            <a:extLst>
              <a:ext uri="{FF2B5EF4-FFF2-40B4-BE49-F238E27FC236}">
                <a16:creationId xmlns:a16="http://schemas.microsoft.com/office/drawing/2014/main" id="{92139500-49CB-462E-A6AF-8CD573345E11}"/>
              </a:ext>
            </a:extLst>
          </p:cNvPr>
          <p:cNvGraphicFramePr>
            <a:graphicFrameLocks noChangeAspect="1"/>
          </p:cNvGraphicFramePr>
          <p:nvPr>
            <p:extLst>
              <p:ext uri="{D42A27DB-BD31-4B8C-83A1-F6EECF244321}">
                <p14:modId xmlns:p14="http://schemas.microsoft.com/office/powerpoint/2010/main" val="3407555727"/>
              </p:ext>
            </p:extLst>
          </p:nvPr>
        </p:nvGraphicFramePr>
        <p:xfrm>
          <a:off x="868363" y="5130800"/>
          <a:ext cx="2743200" cy="381000"/>
        </p:xfrm>
        <a:graphic>
          <a:graphicData uri="http://schemas.openxmlformats.org/presentationml/2006/ole">
            <mc:AlternateContent xmlns:mc="http://schemas.openxmlformats.org/markup-compatibility/2006">
              <mc:Choice xmlns:v="urn:schemas-microsoft-com:vml" Requires="v">
                <p:oleObj spid="_x0000_s16465" name="Equation" r:id="rId6" imgW="2743200" imgH="380880" progId="Equation.DSMT4">
                  <p:embed/>
                </p:oleObj>
              </mc:Choice>
              <mc:Fallback>
                <p:oleObj name="Equation" r:id="rId6" imgW="2743200" imgH="380880" progId="Equation.DSMT4">
                  <p:embed/>
                  <p:pic>
                    <p:nvPicPr>
                      <p:cNvPr id="0" name=""/>
                      <p:cNvPicPr/>
                      <p:nvPr/>
                    </p:nvPicPr>
                    <p:blipFill>
                      <a:blip r:embed="rId7"/>
                      <a:stretch>
                        <a:fillRect/>
                      </a:stretch>
                    </p:blipFill>
                    <p:spPr>
                      <a:xfrm>
                        <a:off x="868363" y="5130800"/>
                        <a:ext cx="2743200" cy="3810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255FF801-B3E5-485A-9B71-BB8280AFE887}"/>
              </a:ext>
            </a:extLst>
          </p:cNvPr>
          <p:cNvSpPr>
            <a:spLocks noGrp="1"/>
          </p:cNvSpPr>
          <p:nvPr>
            <p:ph idx="15"/>
          </p:nvPr>
        </p:nvSpPr>
        <p:spPr>
          <a:xfrm>
            <a:off x="2800738" y="5680237"/>
            <a:ext cx="3581400" cy="291356"/>
          </a:xfrm>
        </p:spPr>
        <p:txBody>
          <a:bodyPr>
            <a:normAutofit/>
          </a:bodyPr>
          <a:lstStyle/>
          <a:p>
            <a:pPr marL="0" indent="0" algn="ctr">
              <a:buNone/>
            </a:pPr>
            <a:r>
              <a:rPr lang="en-US" sz="1200" dirty="0">
                <a:hlinkClick r:id="rId8" action="ppaction://hlinksldjump"/>
              </a:rPr>
              <a:t>Access the text alternative for slide images.</a:t>
            </a:r>
            <a:endParaRPr lang="en-US" sz="1200" dirty="0"/>
          </a:p>
        </p:txBody>
      </p:sp>
    </p:spTree>
    <p:extLst>
      <p:ext uri="{BB962C8B-B14F-4D97-AF65-F5344CB8AC3E}">
        <p14:creationId xmlns:p14="http://schemas.microsoft.com/office/powerpoint/2010/main" val="3683840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37BD-B3A3-4F5D-99B5-18CE808F971A}"/>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4.2 Rules of Probability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8</a:t>
            </a:r>
            <a:endParaRPr lang="en-IN" dirty="0"/>
          </a:p>
        </p:txBody>
      </p:sp>
      <p:sp>
        <p:nvSpPr>
          <p:cNvPr id="3" name="Content Placeholder 2">
            <a:extLst>
              <a:ext uri="{FF2B5EF4-FFF2-40B4-BE49-F238E27FC236}">
                <a16:creationId xmlns:a16="http://schemas.microsoft.com/office/drawing/2014/main" id="{16F97FD3-15DD-45A8-B0EA-E56742C7452A}"/>
              </a:ext>
            </a:extLst>
          </p:cNvPr>
          <p:cNvSpPr>
            <a:spLocks noGrp="1"/>
          </p:cNvSpPr>
          <p:nvPr>
            <p:ph idx="1"/>
          </p:nvPr>
        </p:nvSpPr>
        <p:spPr>
          <a:xfrm>
            <a:off x="457200" y="1600202"/>
            <a:ext cx="8305800" cy="741782"/>
          </a:xfrm>
        </p:spPr>
        <p:txBody>
          <a:bodyPr/>
          <a:lstStyle/>
          <a:p>
            <a:pPr marL="0" indent="0">
              <a:buNone/>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Suppose the probability that a recent business college graduate finds a suitable job is 0.80.</a:t>
            </a:r>
            <a:endParaRPr lang="en-IN" dirty="0"/>
          </a:p>
        </p:txBody>
      </p:sp>
      <p:sp>
        <p:nvSpPr>
          <p:cNvPr id="4" name="Content Placeholder 3">
            <a:extLst>
              <a:ext uri="{FF2B5EF4-FFF2-40B4-BE49-F238E27FC236}">
                <a16:creationId xmlns:a16="http://schemas.microsoft.com/office/drawing/2014/main" id="{DA05F305-E314-4EAA-B747-2DA46C8DDF22}"/>
              </a:ext>
            </a:extLst>
          </p:cNvPr>
          <p:cNvSpPr>
            <a:spLocks noGrp="1"/>
          </p:cNvSpPr>
          <p:nvPr>
            <p:ph idx="10"/>
          </p:nvPr>
        </p:nvSpPr>
        <p:spPr>
          <a:xfrm>
            <a:off x="457200" y="2382416"/>
            <a:ext cx="3256384" cy="370116"/>
          </a:xfrm>
        </p:spPr>
        <p:txBody>
          <a:bodyPr/>
          <a:lstStyle/>
          <a:p>
            <a:pPr marL="292608" indent="-292608"/>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Let A represent finding a job,</a:t>
            </a:r>
            <a:endParaRPr lang="en-IN" dirty="0"/>
          </a:p>
        </p:txBody>
      </p:sp>
      <p:graphicFrame>
        <p:nvGraphicFramePr>
          <p:cNvPr id="15" name="Object 14">
            <a:extLst>
              <a:ext uri="{FF2B5EF4-FFF2-40B4-BE49-F238E27FC236}">
                <a16:creationId xmlns:a16="http://schemas.microsoft.com/office/drawing/2014/main" id="{4381AE28-818D-4108-9DF4-FFA657596593}"/>
              </a:ext>
            </a:extLst>
          </p:cNvPr>
          <p:cNvGraphicFramePr>
            <a:graphicFrameLocks noChangeAspect="1"/>
          </p:cNvGraphicFramePr>
          <p:nvPr>
            <p:extLst>
              <p:ext uri="{D42A27DB-BD31-4B8C-83A1-F6EECF244321}">
                <p14:modId xmlns:p14="http://schemas.microsoft.com/office/powerpoint/2010/main" val="4283766439"/>
              </p:ext>
            </p:extLst>
          </p:nvPr>
        </p:nvGraphicFramePr>
        <p:xfrm>
          <a:off x="3719513" y="2424113"/>
          <a:ext cx="1219200" cy="342900"/>
        </p:xfrm>
        <a:graphic>
          <a:graphicData uri="http://schemas.openxmlformats.org/presentationml/2006/ole">
            <mc:AlternateContent xmlns:mc="http://schemas.openxmlformats.org/markup-compatibility/2006">
              <mc:Choice xmlns:v="urn:schemas-microsoft-com:vml" Requires="v">
                <p:oleObj spid="_x0000_s17490" name="Equation" r:id="rId3" imgW="1218960" imgH="342720" progId="Equation.DSMT4">
                  <p:embed/>
                </p:oleObj>
              </mc:Choice>
              <mc:Fallback>
                <p:oleObj name="Equation" r:id="rId3" imgW="1218960" imgH="342720" progId="Equation.DSMT4">
                  <p:embed/>
                  <p:pic>
                    <p:nvPicPr>
                      <p:cNvPr id="0" name=""/>
                      <p:cNvPicPr/>
                      <p:nvPr/>
                    </p:nvPicPr>
                    <p:blipFill>
                      <a:blip r:embed="rId4"/>
                      <a:stretch>
                        <a:fillRect/>
                      </a:stretch>
                    </p:blipFill>
                    <p:spPr>
                      <a:xfrm>
                        <a:off x="3719513" y="2424113"/>
                        <a:ext cx="1219200" cy="3429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BD15DEE0-0D45-4F6D-B155-67F296E64DCC}"/>
              </a:ext>
            </a:extLst>
          </p:cNvPr>
          <p:cNvSpPr>
            <a:spLocks noGrp="1"/>
          </p:cNvSpPr>
          <p:nvPr>
            <p:ph idx="11"/>
          </p:nvPr>
        </p:nvSpPr>
        <p:spPr>
          <a:xfrm>
            <a:off x="457200" y="2838063"/>
            <a:ext cx="8305800" cy="427652"/>
          </a:xfrm>
        </p:spPr>
        <p:txBody>
          <a:bodyPr/>
          <a:lstStyle/>
          <a:p>
            <a:pPr marL="292608" indent="-292608"/>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This is not conditional on another event, so it is an unconditional probability.</a:t>
            </a:r>
            <a:endParaRPr lang="en-IN" dirty="0"/>
          </a:p>
        </p:txBody>
      </p:sp>
      <p:sp>
        <p:nvSpPr>
          <p:cNvPr id="6" name="Content Placeholder 5">
            <a:extLst>
              <a:ext uri="{FF2B5EF4-FFF2-40B4-BE49-F238E27FC236}">
                <a16:creationId xmlns:a16="http://schemas.microsoft.com/office/drawing/2014/main" id="{EA58B4F6-C977-4664-9B2D-1C7913EC8321}"/>
              </a:ext>
            </a:extLst>
          </p:cNvPr>
          <p:cNvSpPr>
            <a:spLocks noGrp="1"/>
          </p:cNvSpPr>
          <p:nvPr>
            <p:ph idx="12"/>
          </p:nvPr>
        </p:nvSpPr>
        <p:spPr>
          <a:xfrm>
            <a:off x="457200" y="3252885"/>
            <a:ext cx="8305800" cy="721954"/>
          </a:xfrm>
        </p:spPr>
        <p:txBody>
          <a:bodyPr/>
          <a:lstStyle/>
          <a:p>
            <a:pPr marL="0" indent="0">
              <a:buNone/>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The probability of finding a suitable job is 0.90 if the recent business graduate has prior work experience.</a:t>
            </a:r>
            <a:endParaRPr lang="en-IN" dirty="0"/>
          </a:p>
        </p:txBody>
      </p:sp>
      <p:sp>
        <p:nvSpPr>
          <p:cNvPr id="7" name="Content Placeholder 6">
            <a:extLst>
              <a:ext uri="{FF2B5EF4-FFF2-40B4-BE49-F238E27FC236}">
                <a16:creationId xmlns:a16="http://schemas.microsoft.com/office/drawing/2014/main" id="{0D982E19-91F3-41E1-B48B-62A7841B767A}"/>
              </a:ext>
            </a:extLst>
          </p:cNvPr>
          <p:cNvSpPr>
            <a:spLocks noGrp="1"/>
          </p:cNvSpPr>
          <p:nvPr>
            <p:ph idx="13"/>
          </p:nvPr>
        </p:nvSpPr>
        <p:spPr>
          <a:xfrm>
            <a:off x="457200" y="4021494"/>
            <a:ext cx="4124131" cy="410547"/>
          </a:xfrm>
        </p:spPr>
        <p:txBody>
          <a:bodyPr/>
          <a:lstStyle/>
          <a:p>
            <a:pPr marL="292608" indent="-292608"/>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Let B represent prior work experience,</a:t>
            </a:r>
            <a:endParaRPr lang="en-IN" dirty="0"/>
          </a:p>
        </p:txBody>
      </p:sp>
      <p:graphicFrame>
        <p:nvGraphicFramePr>
          <p:cNvPr id="16" name="Object 15">
            <a:extLst>
              <a:ext uri="{FF2B5EF4-FFF2-40B4-BE49-F238E27FC236}">
                <a16:creationId xmlns:a16="http://schemas.microsoft.com/office/drawing/2014/main" id="{7E529FEA-CCB0-4555-9998-A4A9D8E4D982}"/>
              </a:ext>
            </a:extLst>
          </p:cNvPr>
          <p:cNvGraphicFramePr>
            <a:graphicFrameLocks noChangeAspect="1"/>
          </p:cNvGraphicFramePr>
          <p:nvPr>
            <p:extLst>
              <p:ext uri="{D42A27DB-BD31-4B8C-83A1-F6EECF244321}">
                <p14:modId xmlns:p14="http://schemas.microsoft.com/office/powerpoint/2010/main" val="1045966250"/>
              </p:ext>
            </p:extLst>
          </p:nvPr>
        </p:nvGraphicFramePr>
        <p:xfrm>
          <a:off x="4610100" y="4079810"/>
          <a:ext cx="1498600" cy="342900"/>
        </p:xfrm>
        <a:graphic>
          <a:graphicData uri="http://schemas.openxmlformats.org/presentationml/2006/ole">
            <mc:AlternateContent xmlns:mc="http://schemas.openxmlformats.org/markup-compatibility/2006">
              <mc:Choice xmlns:v="urn:schemas-microsoft-com:vml" Requires="v">
                <p:oleObj spid="_x0000_s17491" name="Equation" r:id="rId5" imgW="1498320" imgH="342720" progId="Equation.DSMT4">
                  <p:embed/>
                </p:oleObj>
              </mc:Choice>
              <mc:Fallback>
                <p:oleObj name="Equation" r:id="rId5" imgW="1498320" imgH="342720" progId="Equation.DSMT4">
                  <p:embed/>
                  <p:pic>
                    <p:nvPicPr>
                      <p:cNvPr id="0" name=""/>
                      <p:cNvPicPr/>
                      <p:nvPr/>
                    </p:nvPicPr>
                    <p:blipFill>
                      <a:blip r:embed="rId6"/>
                      <a:stretch>
                        <a:fillRect/>
                      </a:stretch>
                    </p:blipFill>
                    <p:spPr>
                      <a:xfrm>
                        <a:off x="4610100" y="4079810"/>
                        <a:ext cx="1498600" cy="3429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2206FE09-1AE4-44A9-B12A-94A1BC4ECCA8}"/>
              </a:ext>
            </a:extLst>
          </p:cNvPr>
          <p:cNvSpPr>
            <a:spLocks noGrp="1"/>
          </p:cNvSpPr>
          <p:nvPr>
            <p:ph idx="14"/>
          </p:nvPr>
        </p:nvSpPr>
        <p:spPr>
          <a:xfrm>
            <a:off x="457200" y="4463143"/>
            <a:ext cx="8534400" cy="681134"/>
          </a:xfrm>
        </p:spPr>
        <p:txBody>
          <a:bodyPr/>
          <a:lstStyle/>
          <a:p>
            <a:pPr marL="292608" marR="0" lvl="0" indent="-292608"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The probability of an event is conditional on the occurrence of another event, so it is a conditional probability.</a:t>
            </a:r>
            <a:endPar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9" name="Content Placeholder 8">
            <a:extLst>
              <a:ext uri="{FF2B5EF4-FFF2-40B4-BE49-F238E27FC236}">
                <a16:creationId xmlns:a16="http://schemas.microsoft.com/office/drawing/2014/main" id="{8A50A899-3773-4987-BFCC-868B3B2E9513}"/>
              </a:ext>
            </a:extLst>
          </p:cNvPr>
          <p:cNvSpPr>
            <a:spLocks noGrp="1"/>
          </p:cNvSpPr>
          <p:nvPr>
            <p:ph idx="15"/>
          </p:nvPr>
        </p:nvSpPr>
        <p:spPr>
          <a:xfrm>
            <a:off x="457200" y="5105401"/>
            <a:ext cx="8534400" cy="754223"/>
          </a:xfrm>
        </p:spPr>
        <p:txBody>
          <a:bodyPr/>
          <a:lstStyle/>
          <a:p>
            <a:pPr marL="0" marR="0" lvl="0" indent="0" algn="l" defTabSz="914400" rtl="0" eaLnBrk="1" fontAlgn="auto" latinLnBrk="0" hangingPunct="1">
              <a:lnSpc>
                <a:spcPct val="10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The probability of finding a suitable job increases from 0.80 to 0.90 when conditioned on prior work experience.</a:t>
            </a: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373187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0623-3DB9-4694-8E60-D1285C4016C3}"/>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4.2 Rules of Probability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9</a:t>
            </a:r>
            <a:endParaRPr lang="en-IN" sz="1000" dirty="0"/>
          </a:p>
        </p:txBody>
      </p:sp>
      <p:sp>
        <p:nvSpPr>
          <p:cNvPr id="10" name="Content Placeholder 9">
            <a:extLst>
              <a:ext uri="{FF2B5EF4-FFF2-40B4-BE49-F238E27FC236}">
                <a16:creationId xmlns:a16="http://schemas.microsoft.com/office/drawing/2014/main" id="{0C617A60-07DC-4CD8-9ABA-4B45ECF6D2EC}"/>
              </a:ext>
            </a:extLst>
          </p:cNvPr>
          <p:cNvSpPr>
            <a:spLocks noGrp="1"/>
          </p:cNvSpPr>
          <p:nvPr>
            <p:ph idx="1"/>
          </p:nvPr>
        </p:nvSpPr>
        <p:spPr>
          <a:xfrm>
            <a:off x="457200" y="1600202"/>
            <a:ext cx="3648269" cy="461864"/>
          </a:xfrm>
        </p:spPr>
        <p:txBody>
          <a:bodyPr>
            <a:normAutofit/>
          </a:bodyPr>
          <a:lstStyle/>
          <a:p>
            <a:pPr marL="292608" indent="-292608"/>
            <a:r>
              <a:rPr lang="en-IN" sz="2200" dirty="0"/>
              <a:t>The conditional probability,</a:t>
            </a:r>
          </a:p>
        </p:txBody>
      </p:sp>
      <p:graphicFrame>
        <p:nvGraphicFramePr>
          <p:cNvPr id="22" name="Object 21">
            <a:extLst>
              <a:ext uri="{FF2B5EF4-FFF2-40B4-BE49-F238E27FC236}">
                <a16:creationId xmlns:a16="http://schemas.microsoft.com/office/drawing/2014/main" id="{DCC2287F-076E-4FBE-8081-3E743023D22C}"/>
              </a:ext>
            </a:extLst>
          </p:cNvPr>
          <p:cNvGraphicFramePr>
            <a:graphicFrameLocks noChangeAspect="1"/>
          </p:cNvGraphicFramePr>
          <p:nvPr>
            <p:extLst>
              <p:ext uri="{D42A27DB-BD31-4B8C-83A1-F6EECF244321}">
                <p14:modId xmlns:p14="http://schemas.microsoft.com/office/powerpoint/2010/main" val="1032276807"/>
              </p:ext>
            </p:extLst>
          </p:nvPr>
        </p:nvGraphicFramePr>
        <p:xfrm>
          <a:off x="4102100" y="1636713"/>
          <a:ext cx="1092200" cy="393700"/>
        </p:xfrm>
        <a:graphic>
          <a:graphicData uri="http://schemas.openxmlformats.org/presentationml/2006/ole">
            <mc:AlternateContent xmlns:mc="http://schemas.openxmlformats.org/markup-compatibility/2006">
              <mc:Choice xmlns:v="urn:schemas-microsoft-com:vml" Requires="v">
                <p:oleObj spid="_x0000_s18590" name="Equation" r:id="rId3" imgW="1091880" imgH="393480" progId="Equation.DSMT4">
                  <p:embed/>
                </p:oleObj>
              </mc:Choice>
              <mc:Fallback>
                <p:oleObj name="Equation" r:id="rId3" imgW="1091880" imgH="393480" progId="Equation.DSMT4">
                  <p:embed/>
                  <p:pic>
                    <p:nvPicPr>
                      <p:cNvPr id="0" name=""/>
                      <p:cNvPicPr/>
                      <p:nvPr/>
                    </p:nvPicPr>
                    <p:blipFill>
                      <a:blip r:embed="rId4"/>
                      <a:stretch>
                        <a:fillRect/>
                      </a:stretch>
                    </p:blipFill>
                    <p:spPr>
                      <a:xfrm>
                        <a:off x="4102100" y="1636713"/>
                        <a:ext cx="1092200" cy="39370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ADD864DF-ACE5-4ACA-8611-2FE2C69D06F1}"/>
              </a:ext>
            </a:extLst>
          </p:cNvPr>
          <p:cNvSpPr>
            <a:spLocks noGrp="1"/>
          </p:cNvSpPr>
          <p:nvPr>
            <p:ph idx="10"/>
          </p:nvPr>
        </p:nvSpPr>
        <p:spPr>
          <a:xfrm>
            <a:off x="5310416" y="1600200"/>
            <a:ext cx="2926963" cy="452535"/>
          </a:xfrm>
        </p:spPr>
        <p:txBody>
          <a:bodyPr>
            <a:normAutofit/>
          </a:bodyPr>
          <a:lstStyle/>
          <a:p>
            <a:pPr marL="0" indent="0">
              <a:buNone/>
            </a:pPr>
            <a:r>
              <a:rPr lang="en-US" sz="2200" dirty="0"/>
              <a:t>is greater than the</a:t>
            </a:r>
            <a:endParaRPr lang="en-IN" sz="2200" dirty="0"/>
          </a:p>
        </p:txBody>
      </p:sp>
      <p:sp>
        <p:nvSpPr>
          <p:cNvPr id="12" name="Content Placeholder 11">
            <a:extLst>
              <a:ext uri="{FF2B5EF4-FFF2-40B4-BE49-F238E27FC236}">
                <a16:creationId xmlns:a16="http://schemas.microsoft.com/office/drawing/2014/main" id="{D15BF154-8F56-4D23-AF40-5A65086B420E}"/>
              </a:ext>
            </a:extLst>
          </p:cNvPr>
          <p:cNvSpPr>
            <a:spLocks noGrp="1"/>
          </p:cNvSpPr>
          <p:nvPr>
            <p:ph idx="11"/>
          </p:nvPr>
        </p:nvSpPr>
        <p:spPr>
          <a:xfrm>
            <a:off x="457200" y="2129552"/>
            <a:ext cx="3396343" cy="461248"/>
          </a:xfrm>
        </p:spPr>
        <p:txBody>
          <a:bodyPr>
            <a:normAutofit/>
          </a:bodyPr>
          <a:lstStyle/>
          <a:p>
            <a:pPr marL="292608" indent="0">
              <a:buNone/>
            </a:pPr>
            <a:r>
              <a:rPr lang="en-US" sz="2200" dirty="0"/>
              <a:t>unconditional probability</a:t>
            </a:r>
            <a:endParaRPr lang="en-IN" sz="2200" dirty="0"/>
          </a:p>
        </p:txBody>
      </p:sp>
      <p:graphicFrame>
        <p:nvGraphicFramePr>
          <p:cNvPr id="23" name="Object 22">
            <a:extLst>
              <a:ext uri="{FF2B5EF4-FFF2-40B4-BE49-F238E27FC236}">
                <a16:creationId xmlns:a16="http://schemas.microsoft.com/office/drawing/2014/main" id="{5BB3483E-F71D-4A7B-B070-11A92DF8FF2A}"/>
              </a:ext>
            </a:extLst>
          </p:cNvPr>
          <p:cNvGraphicFramePr>
            <a:graphicFrameLocks noChangeAspect="1"/>
          </p:cNvGraphicFramePr>
          <p:nvPr>
            <p:extLst>
              <p:ext uri="{D42A27DB-BD31-4B8C-83A1-F6EECF244321}">
                <p14:modId xmlns:p14="http://schemas.microsoft.com/office/powerpoint/2010/main" val="3846250264"/>
              </p:ext>
            </p:extLst>
          </p:nvPr>
        </p:nvGraphicFramePr>
        <p:xfrm>
          <a:off x="3884613" y="2155825"/>
          <a:ext cx="660400" cy="393700"/>
        </p:xfrm>
        <a:graphic>
          <a:graphicData uri="http://schemas.openxmlformats.org/presentationml/2006/ole">
            <mc:AlternateContent xmlns:mc="http://schemas.openxmlformats.org/markup-compatibility/2006">
              <mc:Choice xmlns:v="urn:schemas-microsoft-com:vml" Requires="v">
                <p:oleObj spid="_x0000_s18591" name="Equation" r:id="rId5" imgW="660240" imgH="393480" progId="Equation.DSMT4">
                  <p:embed/>
                </p:oleObj>
              </mc:Choice>
              <mc:Fallback>
                <p:oleObj name="Equation" r:id="rId5" imgW="660240" imgH="393480" progId="Equation.DSMT4">
                  <p:embed/>
                  <p:pic>
                    <p:nvPicPr>
                      <p:cNvPr id="0" name=""/>
                      <p:cNvPicPr/>
                      <p:nvPr/>
                    </p:nvPicPr>
                    <p:blipFill>
                      <a:blip r:embed="rId6"/>
                      <a:stretch>
                        <a:fillRect/>
                      </a:stretch>
                    </p:blipFill>
                    <p:spPr>
                      <a:xfrm>
                        <a:off x="3884613" y="2155825"/>
                        <a:ext cx="660400" cy="393700"/>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CAED2BAA-9C4F-4DBC-883D-624F77E04E88}"/>
              </a:ext>
            </a:extLst>
          </p:cNvPr>
          <p:cNvSpPr>
            <a:spLocks noGrp="1"/>
          </p:cNvSpPr>
          <p:nvPr>
            <p:ph idx="12"/>
          </p:nvPr>
        </p:nvSpPr>
        <p:spPr>
          <a:xfrm>
            <a:off x="4604656" y="2129553"/>
            <a:ext cx="4234544" cy="461247"/>
          </a:xfrm>
        </p:spPr>
        <p:txBody>
          <a:bodyPr>
            <a:normAutofit/>
          </a:bodyPr>
          <a:lstStyle/>
          <a:p>
            <a:pPr marL="0" indent="0">
              <a:buNone/>
            </a:pPr>
            <a:r>
              <a:rPr lang="en-IN" sz="2200" dirty="0"/>
              <a:t>when B exerts a positive influence</a:t>
            </a:r>
          </a:p>
        </p:txBody>
      </p:sp>
      <p:sp>
        <p:nvSpPr>
          <p:cNvPr id="14" name="Content Placeholder 13">
            <a:extLst>
              <a:ext uri="{FF2B5EF4-FFF2-40B4-BE49-F238E27FC236}">
                <a16:creationId xmlns:a16="http://schemas.microsoft.com/office/drawing/2014/main" id="{1A121154-32F6-4517-93AC-2C886E17CAC0}"/>
              </a:ext>
            </a:extLst>
          </p:cNvPr>
          <p:cNvSpPr>
            <a:spLocks noGrp="1"/>
          </p:cNvSpPr>
          <p:nvPr>
            <p:ph idx="13"/>
          </p:nvPr>
        </p:nvSpPr>
        <p:spPr>
          <a:xfrm>
            <a:off x="457200" y="2642117"/>
            <a:ext cx="1250302" cy="444759"/>
          </a:xfrm>
        </p:spPr>
        <p:txBody>
          <a:bodyPr>
            <a:normAutofit/>
          </a:bodyPr>
          <a:lstStyle/>
          <a:p>
            <a:pPr marL="292608" indent="0">
              <a:buNone/>
            </a:pPr>
            <a:r>
              <a:rPr lang="en-IN" sz="2200" dirty="0"/>
              <a:t>on A.</a:t>
            </a:r>
          </a:p>
        </p:txBody>
      </p:sp>
      <p:sp>
        <p:nvSpPr>
          <p:cNvPr id="15" name="Content Placeholder 14">
            <a:extLst>
              <a:ext uri="{FF2B5EF4-FFF2-40B4-BE49-F238E27FC236}">
                <a16:creationId xmlns:a16="http://schemas.microsoft.com/office/drawing/2014/main" id="{7DE5B9C5-FDD0-4BFC-B2F1-F51E55F67EF0}"/>
              </a:ext>
            </a:extLst>
          </p:cNvPr>
          <p:cNvSpPr>
            <a:spLocks noGrp="1"/>
          </p:cNvSpPr>
          <p:nvPr>
            <p:ph idx="14"/>
          </p:nvPr>
        </p:nvSpPr>
        <p:spPr>
          <a:xfrm>
            <a:off x="457200" y="3180187"/>
            <a:ext cx="3629608" cy="441648"/>
          </a:xfrm>
        </p:spPr>
        <p:txBody>
          <a:bodyPr>
            <a:normAutofit/>
          </a:bodyPr>
          <a:lstStyle/>
          <a:p>
            <a:pPr marL="292608" indent="-292608"/>
            <a:r>
              <a:rPr lang="en-IN" sz="2200" dirty="0"/>
              <a:t>The conditional probability,</a:t>
            </a:r>
          </a:p>
        </p:txBody>
      </p:sp>
      <p:graphicFrame>
        <p:nvGraphicFramePr>
          <p:cNvPr id="24" name="Object 23">
            <a:extLst>
              <a:ext uri="{FF2B5EF4-FFF2-40B4-BE49-F238E27FC236}">
                <a16:creationId xmlns:a16="http://schemas.microsoft.com/office/drawing/2014/main" id="{361481BB-0F24-4127-BE6A-26576EF7E204}"/>
              </a:ext>
            </a:extLst>
          </p:cNvPr>
          <p:cNvGraphicFramePr>
            <a:graphicFrameLocks noChangeAspect="1"/>
          </p:cNvGraphicFramePr>
          <p:nvPr>
            <p:extLst>
              <p:ext uri="{D42A27DB-BD31-4B8C-83A1-F6EECF244321}">
                <p14:modId xmlns:p14="http://schemas.microsoft.com/office/powerpoint/2010/main" val="2841356198"/>
              </p:ext>
            </p:extLst>
          </p:nvPr>
        </p:nvGraphicFramePr>
        <p:xfrm>
          <a:off x="4064000" y="3227388"/>
          <a:ext cx="1092200" cy="393700"/>
        </p:xfrm>
        <a:graphic>
          <a:graphicData uri="http://schemas.openxmlformats.org/presentationml/2006/ole">
            <mc:AlternateContent xmlns:mc="http://schemas.openxmlformats.org/markup-compatibility/2006">
              <mc:Choice xmlns:v="urn:schemas-microsoft-com:vml" Requires="v">
                <p:oleObj spid="_x0000_s18592" name="Equation" r:id="rId7" imgW="1091880" imgH="393480" progId="Equation.DSMT4">
                  <p:embed/>
                </p:oleObj>
              </mc:Choice>
              <mc:Fallback>
                <p:oleObj name="Equation" r:id="rId7" imgW="1091880" imgH="393480" progId="Equation.DSMT4">
                  <p:embed/>
                  <p:pic>
                    <p:nvPicPr>
                      <p:cNvPr id="22" name="Object 21">
                        <a:extLst>
                          <a:ext uri="{FF2B5EF4-FFF2-40B4-BE49-F238E27FC236}">
                            <a16:creationId xmlns:a16="http://schemas.microsoft.com/office/drawing/2014/main" id="{DCC2287F-076E-4FBE-8081-3E743023D22C}"/>
                          </a:ext>
                        </a:extLst>
                      </p:cNvPr>
                      <p:cNvPicPr/>
                      <p:nvPr/>
                    </p:nvPicPr>
                    <p:blipFill>
                      <a:blip r:embed="rId8"/>
                      <a:stretch>
                        <a:fillRect/>
                      </a:stretch>
                    </p:blipFill>
                    <p:spPr>
                      <a:xfrm>
                        <a:off x="4064000" y="3227388"/>
                        <a:ext cx="1092200" cy="393700"/>
                      </a:xfrm>
                      <a:prstGeom prst="rect">
                        <a:avLst/>
                      </a:prstGeom>
                    </p:spPr>
                  </p:pic>
                </p:oleObj>
              </mc:Fallback>
            </mc:AlternateContent>
          </a:graphicData>
        </a:graphic>
      </p:graphicFrame>
      <p:sp>
        <p:nvSpPr>
          <p:cNvPr id="16" name="Content Placeholder 15">
            <a:extLst>
              <a:ext uri="{FF2B5EF4-FFF2-40B4-BE49-F238E27FC236}">
                <a16:creationId xmlns:a16="http://schemas.microsoft.com/office/drawing/2014/main" id="{219EF907-8E2C-4F00-A211-6F1F6AD87588}"/>
              </a:ext>
            </a:extLst>
          </p:cNvPr>
          <p:cNvSpPr>
            <a:spLocks noGrp="1"/>
          </p:cNvSpPr>
          <p:nvPr>
            <p:ph idx="15"/>
          </p:nvPr>
        </p:nvSpPr>
        <p:spPr>
          <a:xfrm>
            <a:off x="5266870" y="3180187"/>
            <a:ext cx="3572330" cy="432315"/>
          </a:xfrm>
        </p:spPr>
        <p:txBody>
          <a:bodyPr>
            <a:normAutofit/>
          </a:bodyPr>
          <a:lstStyle/>
          <a:p>
            <a:pPr marL="0" indent="0">
              <a:buNone/>
            </a:pPr>
            <a:r>
              <a:rPr lang="en-US" sz="2200" dirty="0"/>
              <a:t>is less than the unconditional</a:t>
            </a:r>
            <a:endParaRPr lang="en-IN" sz="2200" dirty="0"/>
          </a:p>
        </p:txBody>
      </p:sp>
      <p:sp>
        <p:nvSpPr>
          <p:cNvPr id="17" name="Content Placeholder 16">
            <a:extLst>
              <a:ext uri="{FF2B5EF4-FFF2-40B4-BE49-F238E27FC236}">
                <a16:creationId xmlns:a16="http://schemas.microsoft.com/office/drawing/2014/main" id="{F52CF0DD-A59F-451A-88A1-B2B025AA0890}"/>
              </a:ext>
            </a:extLst>
          </p:cNvPr>
          <p:cNvSpPr>
            <a:spLocks noGrp="1"/>
          </p:cNvSpPr>
          <p:nvPr>
            <p:ph idx="16"/>
          </p:nvPr>
        </p:nvSpPr>
        <p:spPr>
          <a:xfrm>
            <a:off x="457200" y="3797968"/>
            <a:ext cx="1782147" cy="469232"/>
          </a:xfrm>
        </p:spPr>
        <p:txBody>
          <a:bodyPr>
            <a:normAutofit/>
          </a:bodyPr>
          <a:lstStyle/>
          <a:p>
            <a:pPr marL="292608" indent="0">
              <a:buNone/>
            </a:pPr>
            <a:r>
              <a:rPr lang="en-IN" sz="2200" dirty="0"/>
              <a:t>probability</a:t>
            </a:r>
          </a:p>
        </p:txBody>
      </p:sp>
      <p:graphicFrame>
        <p:nvGraphicFramePr>
          <p:cNvPr id="25" name="Object 24">
            <a:extLst>
              <a:ext uri="{FF2B5EF4-FFF2-40B4-BE49-F238E27FC236}">
                <a16:creationId xmlns:a16="http://schemas.microsoft.com/office/drawing/2014/main" id="{6BFDDC4F-5812-46BA-B693-71ACC18DC503}"/>
              </a:ext>
            </a:extLst>
          </p:cNvPr>
          <p:cNvGraphicFramePr>
            <a:graphicFrameLocks noChangeAspect="1"/>
          </p:cNvGraphicFramePr>
          <p:nvPr>
            <p:extLst>
              <p:ext uri="{D42A27DB-BD31-4B8C-83A1-F6EECF244321}">
                <p14:modId xmlns:p14="http://schemas.microsoft.com/office/powerpoint/2010/main" val="2015692317"/>
              </p:ext>
            </p:extLst>
          </p:nvPr>
        </p:nvGraphicFramePr>
        <p:xfrm>
          <a:off x="2273300" y="3810000"/>
          <a:ext cx="660400" cy="393700"/>
        </p:xfrm>
        <a:graphic>
          <a:graphicData uri="http://schemas.openxmlformats.org/presentationml/2006/ole">
            <mc:AlternateContent xmlns:mc="http://schemas.openxmlformats.org/markup-compatibility/2006">
              <mc:Choice xmlns:v="urn:schemas-microsoft-com:vml" Requires="v">
                <p:oleObj spid="_x0000_s18593" name="Equation" r:id="rId9" imgW="660240" imgH="393480" progId="Equation.DSMT4">
                  <p:embed/>
                </p:oleObj>
              </mc:Choice>
              <mc:Fallback>
                <p:oleObj name="Equation" r:id="rId9" imgW="660240" imgH="393480" progId="Equation.DSMT4">
                  <p:embed/>
                  <p:pic>
                    <p:nvPicPr>
                      <p:cNvPr id="23" name="Object 22">
                        <a:extLst>
                          <a:ext uri="{FF2B5EF4-FFF2-40B4-BE49-F238E27FC236}">
                            <a16:creationId xmlns:a16="http://schemas.microsoft.com/office/drawing/2014/main" id="{5BB3483E-F71D-4A7B-B070-11A92DF8FF2A}"/>
                          </a:ext>
                        </a:extLst>
                      </p:cNvPr>
                      <p:cNvPicPr/>
                      <p:nvPr/>
                    </p:nvPicPr>
                    <p:blipFill>
                      <a:blip r:embed="rId10"/>
                      <a:stretch>
                        <a:fillRect/>
                      </a:stretch>
                    </p:blipFill>
                    <p:spPr>
                      <a:xfrm>
                        <a:off x="2273300" y="3810000"/>
                        <a:ext cx="660400" cy="393700"/>
                      </a:xfrm>
                      <a:prstGeom prst="rect">
                        <a:avLst/>
                      </a:prstGeom>
                    </p:spPr>
                  </p:pic>
                </p:oleObj>
              </mc:Fallback>
            </mc:AlternateContent>
          </a:graphicData>
        </a:graphic>
      </p:graphicFrame>
      <p:sp>
        <p:nvSpPr>
          <p:cNvPr id="18" name="Content Placeholder 17">
            <a:extLst>
              <a:ext uri="{FF2B5EF4-FFF2-40B4-BE49-F238E27FC236}">
                <a16:creationId xmlns:a16="http://schemas.microsoft.com/office/drawing/2014/main" id="{22759695-CCFD-40AA-9CA7-DAE58830C96E}"/>
              </a:ext>
            </a:extLst>
          </p:cNvPr>
          <p:cNvSpPr>
            <a:spLocks noGrp="1"/>
          </p:cNvSpPr>
          <p:nvPr>
            <p:ph sz="quarter" idx="17"/>
          </p:nvPr>
        </p:nvSpPr>
        <p:spPr>
          <a:xfrm>
            <a:off x="3048000" y="3797968"/>
            <a:ext cx="5812453" cy="440094"/>
          </a:xfrm>
        </p:spPr>
        <p:txBody>
          <a:bodyPr>
            <a:normAutofit/>
          </a:bodyPr>
          <a:lstStyle/>
          <a:p>
            <a:pPr marL="0" indent="0">
              <a:buNone/>
            </a:pPr>
            <a:r>
              <a:rPr lang="en-US" sz="2200" dirty="0"/>
              <a:t>when B exerts a negative influence on A.</a:t>
            </a:r>
            <a:endParaRPr lang="en-IN" sz="2200" dirty="0"/>
          </a:p>
        </p:txBody>
      </p:sp>
    </p:spTree>
    <p:extLst>
      <p:ext uri="{BB962C8B-B14F-4D97-AF65-F5344CB8AC3E}">
        <p14:creationId xmlns:p14="http://schemas.microsoft.com/office/powerpoint/2010/main" val="2097684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ED2B-121E-4450-A886-3E78B0ACC5BC}"/>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4.2 Rules of Probability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10</a:t>
            </a:r>
            <a:endParaRPr lang="en-IN" dirty="0"/>
          </a:p>
        </p:txBody>
      </p:sp>
      <p:sp>
        <p:nvSpPr>
          <p:cNvPr id="3" name="Content Placeholder 2">
            <a:extLst>
              <a:ext uri="{FF2B5EF4-FFF2-40B4-BE49-F238E27FC236}">
                <a16:creationId xmlns:a16="http://schemas.microsoft.com/office/drawing/2014/main" id="{7197D73A-5561-49F2-82A8-9DD77103F9A3}"/>
              </a:ext>
            </a:extLst>
          </p:cNvPr>
          <p:cNvSpPr>
            <a:spLocks noGrp="1"/>
          </p:cNvSpPr>
          <p:nvPr>
            <p:ph idx="1"/>
          </p:nvPr>
        </p:nvSpPr>
        <p:spPr>
          <a:xfrm>
            <a:off x="457200" y="1600203"/>
            <a:ext cx="8610600" cy="779104"/>
          </a:xfrm>
        </p:spPr>
        <p:txBody>
          <a:bodyPr>
            <a:normAutofit/>
          </a:bodyPr>
          <a:lstStyle/>
          <a:p>
            <a:pPr marL="292608" indent="-292608"/>
            <a:r>
              <a:rPr lang="en-US" sz="2000" dirty="0"/>
              <a:t>Let two events A and B each have a positive probability of occurring.</a:t>
            </a:r>
          </a:p>
          <a:p>
            <a:pPr marL="292608" indent="-292608"/>
            <a:r>
              <a:rPr lang="en-US" sz="2000" dirty="0"/>
              <a:t>The conditional probability that A occurs given that B has occurred is derived</a:t>
            </a:r>
            <a:endParaRPr lang="en-IN" sz="2000" dirty="0"/>
          </a:p>
        </p:txBody>
      </p:sp>
      <p:sp>
        <p:nvSpPr>
          <p:cNvPr id="4" name="Content Placeholder 3">
            <a:extLst>
              <a:ext uri="{FF2B5EF4-FFF2-40B4-BE49-F238E27FC236}">
                <a16:creationId xmlns:a16="http://schemas.microsoft.com/office/drawing/2014/main" id="{161022A7-7C68-415B-B1C0-5C02FD95BD91}"/>
              </a:ext>
            </a:extLst>
          </p:cNvPr>
          <p:cNvSpPr>
            <a:spLocks noGrp="1"/>
          </p:cNvSpPr>
          <p:nvPr>
            <p:ph idx="10"/>
          </p:nvPr>
        </p:nvSpPr>
        <p:spPr>
          <a:xfrm>
            <a:off x="457201" y="2494799"/>
            <a:ext cx="765110" cy="433874"/>
          </a:xfrm>
        </p:spPr>
        <p:txBody>
          <a:bodyPr>
            <a:normAutofit/>
          </a:bodyPr>
          <a:lstStyle/>
          <a:p>
            <a:pPr marL="292608" indent="0">
              <a:buNone/>
            </a:pPr>
            <a:r>
              <a:rPr lang="en-US" sz="2000" dirty="0"/>
              <a:t>as</a:t>
            </a:r>
            <a:endParaRPr lang="en-IN" sz="2000" dirty="0"/>
          </a:p>
        </p:txBody>
      </p:sp>
      <p:graphicFrame>
        <p:nvGraphicFramePr>
          <p:cNvPr id="15" name="Object 14">
            <a:extLst>
              <a:ext uri="{FF2B5EF4-FFF2-40B4-BE49-F238E27FC236}">
                <a16:creationId xmlns:a16="http://schemas.microsoft.com/office/drawing/2014/main" id="{ED9EB555-BD6D-4BD1-AD0D-E8E9F0D448C0}"/>
              </a:ext>
            </a:extLst>
          </p:cNvPr>
          <p:cNvGraphicFramePr>
            <a:graphicFrameLocks noChangeAspect="1"/>
          </p:cNvGraphicFramePr>
          <p:nvPr>
            <p:extLst>
              <p:ext uri="{D42A27DB-BD31-4B8C-83A1-F6EECF244321}">
                <p14:modId xmlns:p14="http://schemas.microsoft.com/office/powerpoint/2010/main" val="955705763"/>
              </p:ext>
            </p:extLst>
          </p:nvPr>
        </p:nvGraphicFramePr>
        <p:xfrm>
          <a:off x="1190625" y="2408238"/>
          <a:ext cx="2089150" cy="681037"/>
        </p:xfrm>
        <a:graphic>
          <a:graphicData uri="http://schemas.openxmlformats.org/presentationml/2006/ole">
            <mc:AlternateContent xmlns:mc="http://schemas.openxmlformats.org/markup-compatibility/2006">
              <mc:Choice xmlns:v="urn:schemas-microsoft-com:vml" Requires="v">
                <p:oleObj spid="_x0000_s19614" name="Equation" r:id="rId3" imgW="2298600" imgH="749160" progId="Equation.DSMT4">
                  <p:embed/>
                </p:oleObj>
              </mc:Choice>
              <mc:Fallback>
                <p:oleObj name="Equation" r:id="rId3" imgW="2298600" imgH="749160" progId="Equation.DSMT4">
                  <p:embed/>
                  <p:pic>
                    <p:nvPicPr>
                      <p:cNvPr id="0" name=""/>
                      <p:cNvPicPr/>
                      <p:nvPr/>
                    </p:nvPicPr>
                    <p:blipFill>
                      <a:blip r:embed="rId4"/>
                      <a:stretch>
                        <a:fillRect/>
                      </a:stretch>
                    </p:blipFill>
                    <p:spPr>
                      <a:xfrm>
                        <a:off x="1190625" y="2408238"/>
                        <a:ext cx="2089150" cy="681037"/>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E972D902-27C0-4750-A2B4-EB29AFCFDA3B}"/>
              </a:ext>
            </a:extLst>
          </p:cNvPr>
          <p:cNvSpPr>
            <a:spLocks noGrp="1"/>
          </p:cNvSpPr>
          <p:nvPr>
            <p:ph idx="11"/>
          </p:nvPr>
        </p:nvSpPr>
        <p:spPr>
          <a:xfrm>
            <a:off x="457201" y="3124200"/>
            <a:ext cx="1343608" cy="444759"/>
          </a:xfrm>
        </p:spPr>
        <p:txBody>
          <a:bodyPr>
            <a:normAutofit/>
          </a:bodyPr>
          <a:lstStyle/>
          <a:p>
            <a:pPr marL="292608" indent="-292608"/>
            <a:r>
              <a:rPr lang="en-IN" sz="2000" dirty="0"/>
              <a:t>Because</a:t>
            </a:r>
          </a:p>
        </p:txBody>
      </p:sp>
      <p:graphicFrame>
        <p:nvGraphicFramePr>
          <p:cNvPr id="16" name="Object 15">
            <a:extLst>
              <a:ext uri="{FF2B5EF4-FFF2-40B4-BE49-F238E27FC236}">
                <a16:creationId xmlns:a16="http://schemas.microsoft.com/office/drawing/2014/main" id="{4ADBFE7D-2181-4E8C-BC93-DF4055230292}"/>
              </a:ext>
            </a:extLst>
          </p:cNvPr>
          <p:cNvGraphicFramePr>
            <a:graphicFrameLocks noChangeAspect="1"/>
          </p:cNvGraphicFramePr>
          <p:nvPr>
            <p:extLst>
              <p:ext uri="{D42A27DB-BD31-4B8C-83A1-F6EECF244321}">
                <p14:modId xmlns:p14="http://schemas.microsoft.com/office/powerpoint/2010/main" val="2936125545"/>
              </p:ext>
            </p:extLst>
          </p:nvPr>
        </p:nvGraphicFramePr>
        <p:xfrm>
          <a:off x="1838325" y="3190875"/>
          <a:ext cx="895350" cy="350838"/>
        </p:xfrm>
        <a:graphic>
          <a:graphicData uri="http://schemas.openxmlformats.org/presentationml/2006/ole">
            <mc:AlternateContent xmlns:mc="http://schemas.openxmlformats.org/markup-compatibility/2006">
              <mc:Choice xmlns:v="urn:schemas-microsoft-com:vml" Requires="v">
                <p:oleObj spid="_x0000_s19615" name="Equation" r:id="rId5" imgW="1002960" imgH="393480" progId="Equation.DSMT4">
                  <p:embed/>
                </p:oleObj>
              </mc:Choice>
              <mc:Fallback>
                <p:oleObj name="Equation" r:id="rId5" imgW="1002960" imgH="393480" progId="Equation.DSMT4">
                  <p:embed/>
                  <p:pic>
                    <p:nvPicPr>
                      <p:cNvPr id="0" name=""/>
                      <p:cNvPicPr/>
                      <p:nvPr/>
                    </p:nvPicPr>
                    <p:blipFill>
                      <a:blip r:embed="rId6"/>
                      <a:stretch>
                        <a:fillRect/>
                      </a:stretch>
                    </p:blipFill>
                    <p:spPr>
                      <a:xfrm>
                        <a:off x="1838325" y="3190875"/>
                        <a:ext cx="895350" cy="350838"/>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C4241153-99B6-4EAD-AB12-970037233BE4}"/>
              </a:ext>
            </a:extLst>
          </p:cNvPr>
          <p:cNvSpPr>
            <a:spLocks noGrp="1"/>
          </p:cNvSpPr>
          <p:nvPr>
            <p:ph idx="12"/>
          </p:nvPr>
        </p:nvSpPr>
        <p:spPr>
          <a:xfrm>
            <a:off x="2772226" y="3124201"/>
            <a:ext cx="5961227" cy="402770"/>
          </a:xfrm>
        </p:spPr>
        <p:txBody>
          <a:bodyPr>
            <a:normAutofit/>
          </a:bodyPr>
          <a:lstStyle/>
          <a:p>
            <a:pPr marL="0" indent="0">
              <a:buNone/>
            </a:pPr>
            <a:r>
              <a:rPr lang="en-US" sz="2000" dirty="0"/>
              <a:t>is conditional on B (B has occurred), the sample space</a:t>
            </a:r>
            <a:endParaRPr lang="en-IN" sz="2000" dirty="0"/>
          </a:p>
        </p:txBody>
      </p:sp>
      <p:sp>
        <p:nvSpPr>
          <p:cNvPr id="7" name="Content Placeholder 6">
            <a:extLst>
              <a:ext uri="{FF2B5EF4-FFF2-40B4-BE49-F238E27FC236}">
                <a16:creationId xmlns:a16="http://schemas.microsoft.com/office/drawing/2014/main" id="{8E0BA7C1-7D39-4068-9287-40B668920F7D}"/>
              </a:ext>
            </a:extLst>
          </p:cNvPr>
          <p:cNvSpPr>
            <a:spLocks noGrp="1"/>
          </p:cNvSpPr>
          <p:nvPr>
            <p:ph idx="13"/>
          </p:nvPr>
        </p:nvSpPr>
        <p:spPr>
          <a:xfrm>
            <a:off x="457200" y="3600064"/>
            <a:ext cx="2052735" cy="402770"/>
          </a:xfrm>
        </p:spPr>
        <p:txBody>
          <a:bodyPr>
            <a:normAutofit/>
          </a:bodyPr>
          <a:lstStyle/>
          <a:p>
            <a:pPr marL="292608" indent="0">
              <a:buNone/>
            </a:pPr>
            <a:r>
              <a:rPr lang="en-IN" sz="2000" dirty="0"/>
              <a:t>reduces to B.</a:t>
            </a:r>
          </a:p>
        </p:txBody>
      </p:sp>
      <p:sp>
        <p:nvSpPr>
          <p:cNvPr id="8" name="Content Placeholder 7">
            <a:extLst>
              <a:ext uri="{FF2B5EF4-FFF2-40B4-BE49-F238E27FC236}">
                <a16:creationId xmlns:a16="http://schemas.microsoft.com/office/drawing/2014/main" id="{2FDA877E-92C0-4C60-9A0C-A68B6F1A712B}"/>
              </a:ext>
            </a:extLst>
          </p:cNvPr>
          <p:cNvSpPr>
            <a:spLocks noGrp="1"/>
          </p:cNvSpPr>
          <p:nvPr>
            <p:ph idx="14"/>
          </p:nvPr>
        </p:nvSpPr>
        <p:spPr>
          <a:xfrm>
            <a:off x="457200" y="4021494"/>
            <a:ext cx="457200" cy="401215"/>
          </a:xfrm>
        </p:spPr>
        <p:txBody>
          <a:bodyPr>
            <a:normAutofit/>
          </a:bodyPr>
          <a:lstStyle/>
          <a:p>
            <a:pPr marL="292608" indent="-292608"/>
            <a:r>
              <a:rPr lang="en-IN" sz="2000" dirty="0"/>
              <a:t> </a:t>
            </a:r>
          </a:p>
        </p:txBody>
      </p:sp>
      <p:graphicFrame>
        <p:nvGraphicFramePr>
          <p:cNvPr id="17" name="Object 16">
            <a:extLst>
              <a:ext uri="{FF2B5EF4-FFF2-40B4-BE49-F238E27FC236}">
                <a16:creationId xmlns:a16="http://schemas.microsoft.com/office/drawing/2014/main" id="{13405E44-7E83-4715-B343-FD4312552188}"/>
              </a:ext>
            </a:extLst>
          </p:cNvPr>
          <p:cNvGraphicFramePr>
            <a:graphicFrameLocks noChangeAspect="1"/>
          </p:cNvGraphicFramePr>
          <p:nvPr>
            <p:extLst>
              <p:ext uri="{D42A27DB-BD31-4B8C-83A1-F6EECF244321}">
                <p14:modId xmlns:p14="http://schemas.microsoft.com/office/powerpoint/2010/main" val="2660437256"/>
              </p:ext>
            </p:extLst>
          </p:nvPr>
        </p:nvGraphicFramePr>
        <p:xfrm>
          <a:off x="849313" y="4056063"/>
          <a:ext cx="2160587" cy="350837"/>
        </p:xfrm>
        <a:graphic>
          <a:graphicData uri="http://schemas.openxmlformats.org/presentationml/2006/ole">
            <mc:AlternateContent xmlns:mc="http://schemas.openxmlformats.org/markup-compatibility/2006">
              <mc:Choice xmlns:v="urn:schemas-microsoft-com:vml" Requires="v">
                <p:oleObj spid="_x0000_s19616" name="Equation" r:id="rId7" imgW="2425680" imgH="393480" progId="Equation.DSMT4">
                  <p:embed/>
                </p:oleObj>
              </mc:Choice>
              <mc:Fallback>
                <p:oleObj name="Equation" r:id="rId7" imgW="2425680" imgH="393480" progId="Equation.DSMT4">
                  <p:embed/>
                  <p:pic>
                    <p:nvPicPr>
                      <p:cNvPr id="16" name="Object 15">
                        <a:extLst>
                          <a:ext uri="{FF2B5EF4-FFF2-40B4-BE49-F238E27FC236}">
                            <a16:creationId xmlns:a16="http://schemas.microsoft.com/office/drawing/2014/main" id="{4ADBFE7D-2181-4E8C-BC93-DF4055230292}"/>
                          </a:ext>
                        </a:extLst>
                      </p:cNvPr>
                      <p:cNvPicPr/>
                      <p:nvPr/>
                    </p:nvPicPr>
                    <p:blipFill>
                      <a:blip r:embed="rId8"/>
                      <a:stretch>
                        <a:fillRect/>
                      </a:stretch>
                    </p:blipFill>
                    <p:spPr>
                      <a:xfrm>
                        <a:off x="849313" y="4056063"/>
                        <a:ext cx="2160587" cy="350837"/>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2886A80F-CAA5-49DD-900C-EA515CF1C6B1}"/>
              </a:ext>
            </a:extLst>
          </p:cNvPr>
          <p:cNvSpPr>
            <a:spLocks noGrp="1"/>
          </p:cNvSpPr>
          <p:nvPr>
            <p:ph idx="15"/>
          </p:nvPr>
        </p:nvSpPr>
        <p:spPr>
          <a:xfrm>
            <a:off x="3048000" y="4010610"/>
            <a:ext cx="2667000" cy="421431"/>
          </a:xfrm>
        </p:spPr>
        <p:txBody>
          <a:bodyPr>
            <a:normAutofit/>
          </a:bodyPr>
          <a:lstStyle/>
          <a:p>
            <a:pPr marL="0" indent="0">
              <a:buNone/>
            </a:pPr>
            <a:r>
              <a:rPr lang="en-US" sz="2000" dirty="0"/>
              <a:t>portion in the Venn</a:t>
            </a:r>
            <a:endParaRPr lang="en-IN" sz="2000" dirty="0"/>
          </a:p>
        </p:txBody>
      </p:sp>
      <p:sp>
        <p:nvSpPr>
          <p:cNvPr id="10" name="Content Placeholder 9">
            <a:extLst>
              <a:ext uri="{FF2B5EF4-FFF2-40B4-BE49-F238E27FC236}">
                <a16:creationId xmlns:a16="http://schemas.microsoft.com/office/drawing/2014/main" id="{65219F64-CA92-424D-84AD-13E269523ABC}"/>
              </a:ext>
            </a:extLst>
          </p:cNvPr>
          <p:cNvSpPr>
            <a:spLocks noGrp="1"/>
          </p:cNvSpPr>
          <p:nvPr>
            <p:ph idx="16"/>
          </p:nvPr>
        </p:nvSpPr>
        <p:spPr>
          <a:xfrm>
            <a:off x="457200" y="4452493"/>
            <a:ext cx="4770018" cy="370032"/>
          </a:xfrm>
        </p:spPr>
        <p:txBody>
          <a:bodyPr>
            <a:normAutofit lnSpcReduction="10000"/>
          </a:bodyPr>
          <a:lstStyle/>
          <a:p>
            <a:pPr marL="292608" indent="0">
              <a:buNone/>
            </a:pPr>
            <a:r>
              <a:rPr lang="en-US" sz="2000" dirty="0"/>
              <a:t>diagram that is included in </a:t>
            </a:r>
            <a:r>
              <a:rPr lang="en-US" sz="2000" i="1" dirty="0"/>
              <a:t>B</a:t>
            </a:r>
            <a:r>
              <a:rPr lang="en-US" sz="2000" dirty="0"/>
              <a:t>.</a:t>
            </a:r>
            <a:endParaRPr lang="en-IN" sz="2000" dirty="0"/>
          </a:p>
        </p:txBody>
      </p:sp>
      <p:sp>
        <p:nvSpPr>
          <p:cNvPr id="12" name="Content Placeholder 11">
            <a:extLst>
              <a:ext uri="{FF2B5EF4-FFF2-40B4-BE49-F238E27FC236}">
                <a16:creationId xmlns:a16="http://schemas.microsoft.com/office/drawing/2014/main" id="{FC111873-C94F-4ADE-B01A-B086BDDF568A}"/>
              </a:ext>
            </a:extLst>
          </p:cNvPr>
          <p:cNvSpPr>
            <a:spLocks noGrp="1"/>
          </p:cNvSpPr>
          <p:nvPr>
            <p:ph sz="quarter" idx="18"/>
          </p:nvPr>
        </p:nvSpPr>
        <p:spPr>
          <a:xfrm>
            <a:off x="457200" y="5064970"/>
            <a:ext cx="1446245" cy="402771"/>
          </a:xfrm>
        </p:spPr>
        <p:txBody>
          <a:bodyPr>
            <a:normAutofit/>
          </a:bodyPr>
          <a:lstStyle/>
          <a:p>
            <a:pPr marL="292608" indent="-292608"/>
            <a:r>
              <a:rPr lang="en-US" sz="2000" dirty="0"/>
              <a:t>Similarly,</a:t>
            </a:r>
            <a:endParaRPr lang="en-IN" sz="2000" dirty="0"/>
          </a:p>
        </p:txBody>
      </p:sp>
      <p:graphicFrame>
        <p:nvGraphicFramePr>
          <p:cNvPr id="19" name="Object 18">
            <a:extLst>
              <a:ext uri="{FF2B5EF4-FFF2-40B4-BE49-F238E27FC236}">
                <a16:creationId xmlns:a16="http://schemas.microsoft.com/office/drawing/2014/main" id="{6F1000CD-F717-408E-B310-E57FF8DCBA84}"/>
              </a:ext>
            </a:extLst>
          </p:cNvPr>
          <p:cNvGraphicFramePr>
            <a:graphicFrameLocks noChangeAspect="1"/>
          </p:cNvGraphicFramePr>
          <p:nvPr>
            <p:extLst>
              <p:ext uri="{D42A27DB-BD31-4B8C-83A1-F6EECF244321}">
                <p14:modId xmlns:p14="http://schemas.microsoft.com/office/powerpoint/2010/main" val="497149386"/>
              </p:ext>
            </p:extLst>
          </p:nvPr>
        </p:nvGraphicFramePr>
        <p:xfrm>
          <a:off x="1855788" y="4957763"/>
          <a:ext cx="2089150" cy="681037"/>
        </p:xfrm>
        <a:graphic>
          <a:graphicData uri="http://schemas.openxmlformats.org/presentationml/2006/ole">
            <mc:AlternateContent xmlns:mc="http://schemas.openxmlformats.org/markup-compatibility/2006">
              <mc:Choice xmlns:v="urn:schemas-microsoft-com:vml" Requires="v">
                <p:oleObj spid="_x0000_s19617" name="Equation" r:id="rId9" imgW="2298600" imgH="749160" progId="Equation.DSMT4">
                  <p:embed/>
                </p:oleObj>
              </mc:Choice>
              <mc:Fallback>
                <p:oleObj name="Equation" r:id="rId9" imgW="2298600" imgH="749160" progId="Equation.DSMT4">
                  <p:embed/>
                  <p:pic>
                    <p:nvPicPr>
                      <p:cNvPr id="15" name="Object 14">
                        <a:extLst>
                          <a:ext uri="{FF2B5EF4-FFF2-40B4-BE49-F238E27FC236}">
                            <a16:creationId xmlns:a16="http://schemas.microsoft.com/office/drawing/2014/main" id="{ED9EB555-BD6D-4BD1-AD0D-E8E9F0D448C0}"/>
                          </a:ext>
                        </a:extLst>
                      </p:cNvPr>
                      <p:cNvPicPr/>
                      <p:nvPr/>
                    </p:nvPicPr>
                    <p:blipFill>
                      <a:blip r:embed="rId10"/>
                      <a:stretch>
                        <a:fillRect/>
                      </a:stretch>
                    </p:blipFill>
                    <p:spPr>
                      <a:xfrm>
                        <a:off x="1855788" y="4957763"/>
                        <a:ext cx="2089150" cy="681037"/>
                      </a:xfrm>
                      <a:prstGeom prst="rect">
                        <a:avLst/>
                      </a:prstGeom>
                    </p:spPr>
                  </p:pic>
                </p:oleObj>
              </mc:Fallback>
            </mc:AlternateContent>
          </a:graphicData>
        </a:graphic>
      </p:graphicFrame>
      <p:pic>
        <p:nvPicPr>
          <p:cNvPr id="18" name="Picture 17" descr="Venn diagram showing two overlapping circles: A and B. Circle A is red. Circle B is blue. The overlap is labeled A intersection B. An outside rectangle is labeled S.">
            <a:extLst>
              <a:ext uri="{FF2B5EF4-FFF2-40B4-BE49-F238E27FC236}">
                <a16:creationId xmlns:a16="http://schemas.microsoft.com/office/drawing/2014/main" id="{AC0642E5-2DF2-4B48-9295-05031C7DFD30}"/>
              </a:ext>
            </a:extLst>
          </p:cNvPr>
          <p:cNvPicPr>
            <a:picLocks noChangeAspect="1"/>
          </p:cNvPicPr>
          <p:nvPr/>
        </p:nvPicPr>
        <p:blipFill>
          <a:blip r:embed="rId11"/>
          <a:stretch>
            <a:fillRect/>
          </a:stretch>
        </p:blipFill>
        <p:spPr>
          <a:xfrm>
            <a:off x="6250331" y="4024050"/>
            <a:ext cx="2344226" cy="1610755"/>
          </a:xfrm>
          <a:prstGeom prst="rect">
            <a:avLst/>
          </a:prstGeom>
        </p:spPr>
      </p:pic>
    </p:spTree>
    <p:extLst>
      <p:ext uri="{BB962C8B-B14F-4D97-AF65-F5344CB8AC3E}">
        <p14:creationId xmlns:p14="http://schemas.microsoft.com/office/powerpoint/2010/main" val="284907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8F11-6F1E-4371-8F92-C7CC3029BAD0}"/>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4.2 Rules of Probability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11</a:t>
            </a:r>
            <a:endParaRPr lang="en-IN" dirty="0"/>
          </a:p>
        </p:txBody>
      </p:sp>
      <p:sp>
        <p:nvSpPr>
          <p:cNvPr id="3" name="Content Placeholder 2">
            <a:extLst>
              <a:ext uri="{FF2B5EF4-FFF2-40B4-BE49-F238E27FC236}">
                <a16:creationId xmlns:a16="http://schemas.microsoft.com/office/drawing/2014/main" id="{60AF4860-F55C-4729-AE76-53827782C7E7}"/>
              </a:ext>
            </a:extLst>
          </p:cNvPr>
          <p:cNvSpPr>
            <a:spLocks noGrp="1"/>
          </p:cNvSpPr>
          <p:nvPr>
            <p:ph idx="1"/>
          </p:nvPr>
        </p:nvSpPr>
        <p:spPr/>
        <p:txBody>
          <a:bodyPr>
            <a:normAutofit/>
          </a:bodyPr>
          <a:lstStyle/>
          <a:p>
            <a:r>
              <a:rPr lang="en-US" sz="2400" dirty="0"/>
              <a:t>Example: An economist predicts a 60% chance that country A will perform poorly and a 25% chance that country B will perform poorly. There is also a 16% chance that both countries will perform poorly.</a:t>
            </a:r>
          </a:p>
          <a:p>
            <a:r>
              <a:rPr lang="en-US" sz="2400" dirty="0"/>
              <a:t>What is the probability that country A performs poorly given that country B performs poorly?</a:t>
            </a:r>
          </a:p>
        </p:txBody>
      </p:sp>
    </p:spTree>
    <p:extLst>
      <p:ext uri="{BB962C8B-B14F-4D97-AF65-F5344CB8AC3E}">
        <p14:creationId xmlns:p14="http://schemas.microsoft.com/office/powerpoint/2010/main" val="208795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6DFA-52A9-4848-AE89-3DC80EA61878}"/>
              </a:ext>
            </a:extLst>
          </p:cNvPr>
          <p:cNvSpPr>
            <a:spLocks noGrp="1"/>
          </p:cNvSpPr>
          <p:nvPr>
            <p:ph type="title"/>
          </p:nvPr>
        </p:nvSpPr>
        <p:spPr>
          <a:xfrm>
            <a:off x="457200" y="430484"/>
            <a:ext cx="8229600" cy="831308"/>
          </a:xfrm>
        </p:spPr>
        <p:txBody>
          <a:bodyPr>
            <a:noAutofit/>
          </a:bodyPr>
          <a:lstStyle/>
          <a:p>
            <a:r>
              <a:rPr lang="en-US" sz="3200" noProof="0" dirty="0">
                <a:latin typeface="+mj-lt"/>
              </a:rPr>
              <a:t>Introductory Case: 24/7 Fitness Center Annual Membership</a:t>
            </a:r>
          </a:p>
        </p:txBody>
      </p:sp>
      <p:sp>
        <p:nvSpPr>
          <p:cNvPr id="3" name="Content Placeholder 2">
            <a:extLst>
              <a:ext uri="{FF2B5EF4-FFF2-40B4-BE49-F238E27FC236}">
                <a16:creationId xmlns:a16="http://schemas.microsoft.com/office/drawing/2014/main" id="{387C0ECE-8D59-420F-AC60-7DC10B39F2AB}"/>
              </a:ext>
            </a:extLst>
          </p:cNvPr>
          <p:cNvSpPr>
            <a:spLocks noGrp="1"/>
          </p:cNvSpPr>
          <p:nvPr>
            <p:ph idx="1"/>
          </p:nvPr>
        </p:nvSpPr>
        <p:spPr>
          <a:xfrm>
            <a:off x="457200" y="1311442"/>
            <a:ext cx="8229600" cy="1105187"/>
          </a:xfrm>
        </p:spPr>
        <p:txBody>
          <a:bodyPr>
            <a:noAutofit/>
          </a:bodyPr>
          <a:lstStyle/>
          <a:p>
            <a:pPr marL="292608" indent="-292608"/>
            <a:r>
              <a:rPr lang="en-US" sz="2000" noProof="0" dirty="0">
                <a:latin typeface="+mn-lt"/>
              </a:rPr>
              <a:t>A manager at 24/7 Fitness Center wants to develop a data-driven strategy for selecting which new open house attendees to contact.</a:t>
            </a:r>
          </a:p>
          <a:p>
            <a:pPr marL="292608" indent="-292608"/>
            <a:r>
              <a:rPr lang="en-US" sz="2000" noProof="0" dirty="0">
                <a:latin typeface="+mn-lt"/>
              </a:rPr>
              <a:t>Data are available from 400 past open house attendees.</a:t>
            </a:r>
          </a:p>
        </p:txBody>
      </p:sp>
      <p:graphicFrame>
        <p:nvGraphicFramePr>
          <p:cNvPr id="5" name="Table 5">
            <a:extLst>
              <a:ext uri="{FF2B5EF4-FFF2-40B4-BE49-F238E27FC236}">
                <a16:creationId xmlns:a16="http://schemas.microsoft.com/office/drawing/2014/main" id="{853B6872-6D7D-4058-B69E-CC024D862342}"/>
              </a:ext>
            </a:extLst>
          </p:cNvPr>
          <p:cNvGraphicFramePr>
            <a:graphicFrameLocks noGrp="1"/>
          </p:cNvGraphicFramePr>
          <p:nvPr>
            <p:extLst>
              <p:ext uri="{D42A27DB-BD31-4B8C-83A1-F6EECF244321}">
                <p14:modId xmlns:p14="http://schemas.microsoft.com/office/powerpoint/2010/main" val="3610750325"/>
              </p:ext>
            </p:extLst>
          </p:nvPr>
        </p:nvGraphicFramePr>
        <p:xfrm>
          <a:off x="1282734" y="2438400"/>
          <a:ext cx="6622188" cy="1701800"/>
        </p:xfrm>
        <a:graphic>
          <a:graphicData uri="http://schemas.openxmlformats.org/drawingml/2006/table">
            <a:tbl>
              <a:tblPr firstRow="1" bandRow="1">
                <a:tableStyleId>{5C22544A-7EE6-4342-B048-85BDC9FD1C3A}</a:tableStyleId>
              </a:tblPr>
              <a:tblGrid>
                <a:gridCol w="2099719">
                  <a:extLst>
                    <a:ext uri="{9D8B030D-6E8A-4147-A177-3AD203B41FA5}">
                      <a16:colId xmlns:a16="http://schemas.microsoft.com/office/drawing/2014/main" val="1575876223"/>
                    </a:ext>
                  </a:extLst>
                </a:gridCol>
                <a:gridCol w="2422750">
                  <a:extLst>
                    <a:ext uri="{9D8B030D-6E8A-4147-A177-3AD203B41FA5}">
                      <a16:colId xmlns:a16="http://schemas.microsoft.com/office/drawing/2014/main" val="153069666"/>
                    </a:ext>
                  </a:extLst>
                </a:gridCol>
                <a:gridCol w="2099719">
                  <a:extLst>
                    <a:ext uri="{9D8B030D-6E8A-4147-A177-3AD203B41FA5}">
                      <a16:colId xmlns:a16="http://schemas.microsoft.com/office/drawing/2014/main" val="1490672133"/>
                    </a:ext>
                  </a:extLst>
                </a:gridCol>
              </a:tblGrid>
              <a:tr h="267450">
                <a:tc>
                  <a:txBody>
                    <a:bodyPr/>
                    <a:lstStyle/>
                    <a:p>
                      <a:pPr algn="ctr"/>
                      <a:r>
                        <a:rPr lang="en-US" sz="1600" dirty="0">
                          <a:latin typeface="+mn-lt"/>
                        </a:rPr>
                        <a:t>Attendee</a:t>
                      </a:r>
                    </a:p>
                  </a:txBody>
                  <a:tcPr marL="378186" marR="378186">
                    <a:solidFill>
                      <a:schemeClr val="accent1">
                        <a:lumMod val="50000"/>
                      </a:schemeClr>
                    </a:solidFill>
                  </a:tcPr>
                </a:tc>
                <a:tc>
                  <a:txBody>
                    <a:bodyPr/>
                    <a:lstStyle/>
                    <a:p>
                      <a:pPr algn="ctr"/>
                      <a:r>
                        <a:rPr lang="en-US" sz="1600" dirty="0">
                          <a:latin typeface="+mn-lt"/>
                        </a:rPr>
                        <a:t>Age Group</a:t>
                      </a:r>
                    </a:p>
                  </a:txBody>
                  <a:tcPr marL="378186" marR="378186">
                    <a:solidFill>
                      <a:schemeClr val="accent1">
                        <a:lumMod val="50000"/>
                      </a:schemeClr>
                    </a:solidFill>
                  </a:tcPr>
                </a:tc>
                <a:tc>
                  <a:txBody>
                    <a:bodyPr/>
                    <a:lstStyle/>
                    <a:p>
                      <a:pPr algn="ctr"/>
                      <a:r>
                        <a:rPr lang="en-US" sz="1600" dirty="0">
                          <a:latin typeface="+mn-lt"/>
                        </a:rPr>
                        <a:t>Outcome</a:t>
                      </a:r>
                    </a:p>
                  </a:txBody>
                  <a:tcPr marL="378186" marR="378186">
                    <a:solidFill>
                      <a:schemeClr val="accent1">
                        <a:lumMod val="50000"/>
                      </a:schemeClr>
                    </a:solidFill>
                  </a:tcPr>
                </a:tc>
                <a:extLst>
                  <a:ext uri="{0D108BD9-81ED-4DB2-BD59-A6C34878D82A}">
                    <a16:rowId xmlns:a16="http://schemas.microsoft.com/office/drawing/2014/main" val="2462326616"/>
                  </a:ext>
                </a:extLst>
              </a:tr>
              <a:tr h="282690">
                <a:tc>
                  <a:txBody>
                    <a:bodyPr/>
                    <a:lstStyle/>
                    <a:p>
                      <a:pPr algn="ctr"/>
                      <a:r>
                        <a:rPr lang="en-US" sz="1600" dirty="0">
                          <a:latin typeface="+mn-lt"/>
                        </a:rPr>
                        <a:t>1</a:t>
                      </a:r>
                    </a:p>
                  </a:txBody>
                  <a:tcPr marL="378186" marR="378186"/>
                </a:tc>
                <a:tc>
                  <a:txBody>
                    <a:bodyPr/>
                    <a:lstStyle/>
                    <a:p>
                      <a:pPr algn="ctr"/>
                      <a:r>
                        <a:rPr lang="en-US" sz="1600" dirty="0">
                          <a:latin typeface="+mn-lt"/>
                        </a:rPr>
                        <a:t>Between 30 and 50</a:t>
                      </a:r>
                    </a:p>
                  </a:txBody>
                  <a:tcPr marL="378186" marR="378186"/>
                </a:tc>
                <a:tc>
                  <a:txBody>
                    <a:bodyPr/>
                    <a:lstStyle/>
                    <a:p>
                      <a:pPr algn="ctr"/>
                      <a:r>
                        <a:rPr lang="en-US" sz="1600" dirty="0">
                          <a:latin typeface="+mn-lt"/>
                        </a:rPr>
                        <a:t>Not Enroll</a:t>
                      </a:r>
                    </a:p>
                  </a:txBody>
                  <a:tcPr marL="378186" marR="378186"/>
                </a:tc>
                <a:extLst>
                  <a:ext uri="{0D108BD9-81ED-4DB2-BD59-A6C34878D82A}">
                    <a16:rowId xmlns:a16="http://schemas.microsoft.com/office/drawing/2014/main" val="3571310136"/>
                  </a:ext>
                </a:extLst>
              </a:tr>
              <a:tr h="221730">
                <a:tc>
                  <a:txBody>
                    <a:bodyPr/>
                    <a:lstStyle/>
                    <a:p>
                      <a:pPr algn="ctr"/>
                      <a:r>
                        <a:rPr lang="en-US" sz="1600" dirty="0">
                          <a:latin typeface="+mn-lt"/>
                        </a:rPr>
                        <a:t>2</a:t>
                      </a:r>
                    </a:p>
                  </a:txBody>
                  <a:tcPr marL="378186" marR="378186"/>
                </a:tc>
                <a:tc>
                  <a:txBody>
                    <a:bodyPr/>
                    <a:lstStyle/>
                    <a:p>
                      <a:pPr algn="ctr"/>
                      <a:r>
                        <a:rPr lang="en-US" sz="1600" dirty="0">
                          <a:latin typeface="+mn-lt"/>
                        </a:rPr>
                        <a:t>Over 50</a:t>
                      </a:r>
                    </a:p>
                  </a:txBody>
                  <a:tcPr marL="378186" marR="378186"/>
                </a:tc>
                <a:tc>
                  <a:txBody>
                    <a:bodyPr/>
                    <a:lstStyle/>
                    <a:p>
                      <a:pPr algn="ctr"/>
                      <a:r>
                        <a:rPr lang="en-US" sz="1600" dirty="0">
                          <a:latin typeface="+mn-lt"/>
                        </a:rPr>
                        <a:t>Enroll</a:t>
                      </a:r>
                    </a:p>
                  </a:txBody>
                  <a:tcPr marL="378186" marR="378186"/>
                </a:tc>
                <a:extLst>
                  <a:ext uri="{0D108BD9-81ED-4DB2-BD59-A6C34878D82A}">
                    <a16:rowId xmlns:a16="http://schemas.microsoft.com/office/drawing/2014/main" val="3980985132"/>
                  </a:ext>
                </a:extLst>
              </a:tr>
              <a:tr h="325120">
                <a:tc>
                  <a:txBody>
                    <a:bodyPr/>
                    <a:lstStyle/>
                    <a:p>
                      <a:pPr algn="ctr"/>
                      <a:r>
                        <a:rPr lang="en-US" sz="1600" dirty="0">
                          <a:latin typeface="+mn-lt"/>
                        </a:rPr>
                        <a:t>…</a:t>
                      </a:r>
                    </a:p>
                  </a:txBody>
                  <a:tcPr marL="378186" marR="378186" vert="vert" anchor="ctr"/>
                </a:tc>
                <a:tc>
                  <a:txBody>
                    <a:bodyPr/>
                    <a:lstStyle/>
                    <a:p>
                      <a:pPr algn="ctr"/>
                      <a:r>
                        <a:rPr lang="en-US" sz="1600" dirty="0">
                          <a:latin typeface="+mn-lt"/>
                        </a:rPr>
                        <a:t>…</a:t>
                      </a:r>
                    </a:p>
                  </a:txBody>
                  <a:tcPr marL="378186" marR="378186" vert="vert" anchor="ctr"/>
                </a:tc>
                <a:tc>
                  <a:txBody>
                    <a:bodyPr/>
                    <a:lstStyle/>
                    <a:p>
                      <a:pPr algn="ctr"/>
                      <a:r>
                        <a:rPr lang="en-US" sz="1600" dirty="0">
                          <a:latin typeface="+mn-lt"/>
                        </a:rPr>
                        <a:t>…</a:t>
                      </a:r>
                    </a:p>
                  </a:txBody>
                  <a:tcPr marL="378186" marR="378186" vert="vert" anchor="ctr"/>
                </a:tc>
                <a:extLst>
                  <a:ext uri="{0D108BD9-81ED-4DB2-BD59-A6C34878D82A}">
                    <a16:rowId xmlns:a16="http://schemas.microsoft.com/office/drawing/2014/main" val="2700886124"/>
                  </a:ext>
                </a:extLst>
              </a:tr>
              <a:tr h="370840">
                <a:tc>
                  <a:txBody>
                    <a:bodyPr/>
                    <a:lstStyle/>
                    <a:p>
                      <a:pPr algn="ctr"/>
                      <a:r>
                        <a:rPr lang="en-US" sz="1600" dirty="0">
                          <a:latin typeface="+mn-lt"/>
                        </a:rPr>
                        <a:t>400</a:t>
                      </a:r>
                    </a:p>
                  </a:txBody>
                  <a:tcPr marL="378186" marR="378186"/>
                </a:tc>
                <a:tc>
                  <a:txBody>
                    <a:bodyPr/>
                    <a:lstStyle/>
                    <a:p>
                      <a:pPr algn="ctr"/>
                      <a:r>
                        <a:rPr lang="en-US" sz="1600" dirty="0">
                          <a:latin typeface="+mn-lt"/>
                        </a:rPr>
                        <a:t>Between 30 and 50</a:t>
                      </a:r>
                    </a:p>
                  </a:txBody>
                  <a:tcPr marL="378186" marR="378186"/>
                </a:tc>
                <a:tc>
                  <a:txBody>
                    <a:bodyPr/>
                    <a:lstStyle/>
                    <a:p>
                      <a:pPr algn="ctr"/>
                      <a:r>
                        <a:rPr lang="en-US" sz="1600" dirty="0">
                          <a:latin typeface="+mn-lt"/>
                        </a:rPr>
                        <a:t>Enroll</a:t>
                      </a:r>
                    </a:p>
                  </a:txBody>
                  <a:tcPr marL="378186" marR="378186"/>
                </a:tc>
                <a:extLst>
                  <a:ext uri="{0D108BD9-81ED-4DB2-BD59-A6C34878D82A}">
                    <a16:rowId xmlns:a16="http://schemas.microsoft.com/office/drawing/2014/main" val="505166111"/>
                  </a:ext>
                </a:extLst>
              </a:tr>
            </a:tbl>
          </a:graphicData>
        </a:graphic>
      </p:graphicFrame>
      <p:sp>
        <p:nvSpPr>
          <p:cNvPr id="4" name="Content Placeholder 3">
            <a:extLst>
              <a:ext uri="{FF2B5EF4-FFF2-40B4-BE49-F238E27FC236}">
                <a16:creationId xmlns:a16="http://schemas.microsoft.com/office/drawing/2014/main" id="{90DC8C75-8036-4B62-8836-AB956003CC60}"/>
              </a:ext>
            </a:extLst>
          </p:cNvPr>
          <p:cNvSpPr>
            <a:spLocks noGrp="1"/>
          </p:cNvSpPr>
          <p:nvPr>
            <p:ph idx="10"/>
          </p:nvPr>
        </p:nvSpPr>
        <p:spPr>
          <a:xfrm>
            <a:off x="457200" y="4174466"/>
            <a:ext cx="8229600" cy="1769134"/>
          </a:xfrm>
        </p:spPr>
        <p:txBody>
          <a:bodyPr>
            <a:normAutofit/>
          </a:bodyPr>
          <a:lstStyle/>
          <a:p>
            <a:pPr marL="291600" indent="-291600">
              <a:spcBef>
                <a:spcPts val="500"/>
              </a:spcBef>
            </a:pPr>
            <a:r>
              <a:rPr lang="en-US" sz="2000" noProof="0" dirty="0">
                <a:latin typeface="+mn-lt"/>
              </a:rPr>
              <a:t>Using the sample information:</a:t>
            </a:r>
          </a:p>
          <a:p>
            <a:pPr marL="569913" indent="-280988">
              <a:spcBef>
                <a:spcPts val="500"/>
              </a:spcBef>
              <a:buNone/>
            </a:pPr>
            <a:r>
              <a:rPr lang="en-US" sz="2000" noProof="0" dirty="0">
                <a:latin typeface="+mn-lt"/>
              </a:rPr>
              <a:t>a. Construct a contingency table and use it to calculate and interpret relevant empirical probabilities concerning age and enrollment.</a:t>
            </a:r>
          </a:p>
          <a:p>
            <a:pPr marL="569913" indent="-280988">
              <a:spcBef>
                <a:spcPts val="500"/>
              </a:spcBef>
              <a:buNone/>
            </a:pPr>
            <a:r>
              <a:rPr lang="en-US" sz="2000" noProof="0" dirty="0">
                <a:latin typeface="+mn-lt"/>
              </a:rPr>
              <a:t>b. Use the empirical probabilities to develop a data-driven strategy for selecting open house attendees.</a:t>
            </a:r>
          </a:p>
        </p:txBody>
      </p:sp>
    </p:spTree>
    <p:extLst>
      <p:ext uri="{BB962C8B-B14F-4D97-AF65-F5344CB8AC3E}">
        <p14:creationId xmlns:p14="http://schemas.microsoft.com/office/powerpoint/2010/main" val="1892684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BD3E2-8EC9-4ACA-85B5-EABE767D5346}"/>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4.2 Rules of Probability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12</a:t>
            </a:r>
            <a:endParaRPr lang="en-IN" dirty="0"/>
          </a:p>
        </p:txBody>
      </p:sp>
      <p:sp>
        <p:nvSpPr>
          <p:cNvPr id="3" name="Content Placeholder 2">
            <a:extLst>
              <a:ext uri="{FF2B5EF4-FFF2-40B4-BE49-F238E27FC236}">
                <a16:creationId xmlns:a16="http://schemas.microsoft.com/office/drawing/2014/main" id="{B84F12B0-CE27-4B58-9987-6B83B66BC3EF}"/>
              </a:ext>
            </a:extLst>
          </p:cNvPr>
          <p:cNvSpPr>
            <a:spLocks noGrp="1"/>
          </p:cNvSpPr>
          <p:nvPr>
            <p:ph idx="1"/>
          </p:nvPr>
        </p:nvSpPr>
        <p:spPr>
          <a:xfrm>
            <a:off x="457200" y="1600202"/>
            <a:ext cx="7044612" cy="452534"/>
          </a:xfrm>
        </p:spPr>
        <p:txBody>
          <a:bodyPr>
            <a:normAutofit/>
          </a:bodyPr>
          <a:lstStyle/>
          <a:p>
            <a:pPr marL="292608" indent="-292608"/>
            <a:r>
              <a:rPr lang="en-US" sz="2200" dirty="0"/>
              <a:t>Let A represent the event that country A performs poorly,</a:t>
            </a:r>
            <a:endParaRPr lang="en-IN" sz="2200" dirty="0"/>
          </a:p>
        </p:txBody>
      </p:sp>
      <p:graphicFrame>
        <p:nvGraphicFramePr>
          <p:cNvPr id="15" name="Object 14">
            <a:extLst>
              <a:ext uri="{FF2B5EF4-FFF2-40B4-BE49-F238E27FC236}">
                <a16:creationId xmlns:a16="http://schemas.microsoft.com/office/drawing/2014/main" id="{DC3F9CC3-23DC-40CE-935E-1116C6B51F0F}"/>
              </a:ext>
            </a:extLst>
          </p:cNvPr>
          <p:cNvGraphicFramePr>
            <a:graphicFrameLocks noChangeAspect="1"/>
          </p:cNvGraphicFramePr>
          <p:nvPr>
            <p:extLst>
              <p:ext uri="{D42A27DB-BD31-4B8C-83A1-F6EECF244321}">
                <p14:modId xmlns:p14="http://schemas.microsoft.com/office/powerpoint/2010/main" val="2061756596"/>
              </p:ext>
            </p:extLst>
          </p:nvPr>
        </p:nvGraphicFramePr>
        <p:xfrm>
          <a:off x="7545388" y="1673225"/>
          <a:ext cx="1358900" cy="381000"/>
        </p:xfrm>
        <a:graphic>
          <a:graphicData uri="http://schemas.openxmlformats.org/presentationml/2006/ole">
            <mc:AlternateContent xmlns:mc="http://schemas.openxmlformats.org/markup-compatibility/2006">
              <mc:Choice xmlns:v="urn:schemas-microsoft-com:vml" Requires="v">
                <p:oleObj spid="_x0000_s20638" name="Equation" r:id="rId3" imgW="1358640" imgH="380880" progId="Equation.DSMT4">
                  <p:embed/>
                </p:oleObj>
              </mc:Choice>
              <mc:Fallback>
                <p:oleObj name="Equation" r:id="rId3" imgW="1358640" imgH="380880" progId="Equation.DSMT4">
                  <p:embed/>
                  <p:pic>
                    <p:nvPicPr>
                      <p:cNvPr id="0" name=""/>
                      <p:cNvPicPr/>
                      <p:nvPr/>
                    </p:nvPicPr>
                    <p:blipFill>
                      <a:blip r:embed="rId4"/>
                      <a:stretch>
                        <a:fillRect/>
                      </a:stretch>
                    </p:blipFill>
                    <p:spPr>
                      <a:xfrm>
                        <a:off x="7545388" y="1673225"/>
                        <a:ext cx="1358900" cy="3810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6578604B-992A-442F-9126-138734180E02}"/>
              </a:ext>
            </a:extLst>
          </p:cNvPr>
          <p:cNvSpPr>
            <a:spLocks noGrp="1"/>
          </p:cNvSpPr>
          <p:nvPr>
            <p:ph idx="10"/>
          </p:nvPr>
        </p:nvSpPr>
        <p:spPr>
          <a:xfrm>
            <a:off x="457200" y="2118050"/>
            <a:ext cx="7035282" cy="466530"/>
          </a:xfrm>
        </p:spPr>
        <p:txBody>
          <a:bodyPr>
            <a:normAutofit/>
          </a:bodyPr>
          <a:lstStyle/>
          <a:p>
            <a:pPr marL="292608" indent="-292608"/>
            <a:r>
              <a:rPr lang="en-US" sz="2200" dirty="0"/>
              <a:t>Let B represent the event that country B performs poorly,</a:t>
            </a:r>
            <a:endParaRPr lang="en-IN" sz="2200" dirty="0"/>
          </a:p>
        </p:txBody>
      </p:sp>
      <p:graphicFrame>
        <p:nvGraphicFramePr>
          <p:cNvPr id="16" name="Object 15">
            <a:extLst>
              <a:ext uri="{FF2B5EF4-FFF2-40B4-BE49-F238E27FC236}">
                <a16:creationId xmlns:a16="http://schemas.microsoft.com/office/drawing/2014/main" id="{C89A14C3-52B9-4045-B5A0-527F11B8AC25}"/>
              </a:ext>
            </a:extLst>
          </p:cNvPr>
          <p:cNvGraphicFramePr>
            <a:graphicFrameLocks noChangeAspect="1"/>
          </p:cNvGraphicFramePr>
          <p:nvPr>
            <p:extLst>
              <p:ext uri="{D42A27DB-BD31-4B8C-83A1-F6EECF244321}">
                <p14:modId xmlns:p14="http://schemas.microsoft.com/office/powerpoint/2010/main" val="1774414865"/>
              </p:ext>
            </p:extLst>
          </p:nvPr>
        </p:nvGraphicFramePr>
        <p:xfrm>
          <a:off x="7545388" y="2160588"/>
          <a:ext cx="1358900" cy="381000"/>
        </p:xfrm>
        <a:graphic>
          <a:graphicData uri="http://schemas.openxmlformats.org/presentationml/2006/ole">
            <mc:AlternateContent xmlns:mc="http://schemas.openxmlformats.org/markup-compatibility/2006">
              <mc:Choice xmlns:v="urn:schemas-microsoft-com:vml" Requires="v">
                <p:oleObj spid="_x0000_s20639" name="Equation" r:id="rId5" imgW="1358640" imgH="380880" progId="Equation.DSMT4">
                  <p:embed/>
                </p:oleObj>
              </mc:Choice>
              <mc:Fallback>
                <p:oleObj name="Equation" r:id="rId5" imgW="1358640" imgH="380880" progId="Equation.DSMT4">
                  <p:embed/>
                  <p:pic>
                    <p:nvPicPr>
                      <p:cNvPr id="15" name="Object 14">
                        <a:extLst>
                          <a:ext uri="{FF2B5EF4-FFF2-40B4-BE49-F238E27FC236}">
                            <a16:creationId xmlns:a16="http://schemas.microsoft.com/office/drawing/2014/main" id="{DC3F9CC3-23DC-40CE-935E-1116C6B51F0F}"/>
                          </a:ext>
                        </a:extLst>
                      </p:cNvPr>
                      <p:cNvPicPr/>
                      <p:nvPr/>
                    </p:nvPicPr>
                    <p:blipFill>
                      <a:blip r:embed="rId6"/>
                      <a:stretch>
                        <a:fillRect/>
                      </a:stretch>
                    </p:blipFill>
                    <p:spPr>
                      <a:xfrm>
                        <a:off x="7545388" y="2160588"/>
                        <a:ext cx="1358900" cy="3810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E6FE4E95-5535-4120-9108-3D7117AD3B81}"/>
              </a:ext>
            </a:extLst>
          </p:cNvPr>
          <p:cNvSpPr>
            <a:spLocks noGrp="1"/>
          </p:cNvSpPr>
          <p:nvPr>
            <p:ph idx="11"/>
          </p:nvPr>
        </p:nvSpPr>
        <p:spPr>
          <a:xfrm>
            <a:off x="457199" y="2612569"/>
            <a:ext cx="8447053" cy="429209"/>
          </a:xfrm>
        </p:spPr>
        <p:txBody>
          <a:bodyPr>
            <a:normAutofit/>
          </a:bodyPr>
          <a:lstStyle/>
          <a:p>
            <a:pPr marL="292608" indent="-292608"/>
            <a:r>
              <a:rPr lang="en-US" sz="2200" dirty="0"/>
              <a:t>The probability that country A performs poorly and country B</a:t>
            </a:r>
            <a:endParaRPr lang="en-IN" sz="2200" dirty="0"/>
          </a:p>
        </p:txBody>
      </p:sp>
      <p:sp>
        <p:nvSpPr>
          <p:cNvPr id="6" name="Content Placeholder 5">
            <a:extLst>
              <a:ext uri="{FF2B5EF4-FFF2-40B4-BE49-F238E27FC236}">
                <a16:creationId xmlns:a16="http://schemas.microsoft.com/office/drawing/2014/main" id="{A154360A-3DB1-445A-B93A-54B4353203C5}"/>
              </a:ext>
            </a:extLst>
          </p:cNvPr>
          <p:cNvSpPr>
            <a:spLocks noGrp="1"/>
          </p:cNvSpPr>
          <p:nvPr>
            <p:ph idx="12"/>
          </p:nvPr>
        </p:nvSpPr>
        <p:spPr>
          <a:xfrm>
            <a:off x="457201" y="3077545"/>
            <a:ext cx="2621902" cy="468085"/>
          </a:xfrm>
        </p:spPr>
        <p:txBody>
          <a:bodyPr>
            <a:normAutofit/>
          </a:bodyPr>
          <a:lstStyle/>
          <a:p>
            <a:pPr marL="292608" indent="0">
              <a:buNone/>
            </a:pPr>
            <a:r>
              <a:rPr lang="en-US" sz="2200" dirty="0"/>
              <a:t>performs poorly is</a:t>
            </a:r>
            <a:endParaRPr lang="en-IN" sz="2200" dirty="0"/>
          </a:p>
        </p:txBody>
      </p:sp>
      <p:graphicFrame>
        <p:nvGraphicFramePr>
          <p:cNvPr id="17" name="Object 16">
            <a:extLst>
              <a:ext uri="{FF2B5EF4-FFF2-40B4-BE49-F238E27FC236}">
                <a16:creationId xmlns:a16="http://schemas.microsoft.com/office/drawing/2014/main" id="{D753AAF6-BE31-475F-8353-46F2DD8102D6}"/>
              </a:ext>
            </a:extLst>
          </p:cNvPr>
          <p:cNvGraphicFramePr>
            <a:graphicFrameLocks noChangeAspect="1"/>
          </p:cNvGraphicFramePr>
          <p:nvPr>
            <p:extLst>
              <p:ext uri="{D42A27DB-BD31-4B8C-83A1-F6EECF244321}">
                <p14:modId xmlns:p14="http://schemas.microsoft.com/office/powerpoint/2010/main" val="2582658683"/>
              </p:ext>
            </p:extLst>
          </p:nvPr>
        </p:nvGraphicFramePr>
        <p:xfrm>
          <a:off x="3070225" y="3149600"/>
          <a:ext cx="1803400" cy="381000"/>
        </p:xfrm>
        <a:graphic>
          <a:graphicData uri="http://schemas.openxmlformats.org/presentationml/2006/ole">
            <mc:AlternateContent xmlns:mc="http://schemas.openxmlformats.org/markup-compatibility/2006">
              <mc:Choice xmlns:v="urn:schemas-microsoft-com:vml" Requires="v">
                <p:oleObj spid="_x0000_s20640" name="Equation" r:id="rId7" imgW="1803240" imgH="380880" progId="Equation.DSMT4">
                  <p:embed/>
                </p:oleObj>
              </mc:Choice>
              <mc:Fallback>
                <p:oleObj name="Equation" r:id="rId7" imgW="1803240" imgH="380880" progId="Equation.DSMT4">
                  <p:embed/>
                  <p:pic>
                    <p:nvPicPr>
                      <p:cNvPr id="0" name=""/>
                      <p:cNvPicPr/>
                      <p:nvPr/>
                    </p:nvPicPr>
                    <p:blipFill>
                      <a:blip r:embed="rId8"/>
                      <a:stretch>
                        <a:fillRect/>
                      </a:stretch>
                    </p:blipFill>
                    <p:spPr>
                      <a:xfrm>
                        <a:off x="3070225" y="3149600"/>
                        <a:ext cx="1803400" cy="3810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99241228-42B6-4939-9526-58F5C9BF365B}"/>
              </a:ext>
            </a:extLst>
          </p:cNvPr>
          <p:cNvSpPr>
            <a:spLocks noGrp="1"/>
          </p:cNvSpPr>
          <p:nvPr>
            <p:ph idx="13"/>
          </p:nvPr>
        </p:nvSpPr>
        <p:spPr>
          <a:xfrm>
            <a:off x="457199" y="3592284"/>
            <a:ext cx="8447053" cy="429207"/>
          </a:xfrm>
        </p:spPr>
        <p:txBody>
          <a:bodyPr>
            <a:normAutofit/>
          </a:bodyPr>
          <a:lstStyle/>
          <a:p>
            <a:r>
              <a:rPr lang="en-US" sz="2200" dirty="0"/>
              <a:t>The probability that country A performs poorly given country B</a:t>
            </a:r>
            <a:endParaRPr lang="en-IN" sz="2200" dirty="0"/>
          </a:p>
        </p:txBody>
      </p:sp>
      <p:sp>
        <p:nvSpPr>
          <p:cNvPr id="8" name="Content Placeholder 7">
            <a:extLst>
              <a:ext uri="{FF2B5EF4-FFF2-40B4-BE49-F238E27FC236}">
                <a16:creationId xmlns:a16="http://schemas.microsoft.com/office/drawing/2014/main" id="{51AB5DB6-2B91-443D-9F14-FF3AB79D8C83}"/>
              </a:ext>
            </a:extLst>
          </p:cNvPr>
          <p:cNvSpPr>
            <a:spLocks noGrp="1"/>
          </p:cNvSpPr>
          <p:nvPr>
            <p:ph idx="14"/>
          </p:nvPr>
        </p:nvSpPr>
        <p:spPr>
          <a:xfrm>
            <a:off x="457200" y="4122577"/>
            <a:ext cx="2612572" cy="477415"/>
          </a:xfrm>
        </p:spPr>
        <p:txBody>
          <a:bodyPr>
            <a:normAutofit/>
          </a:bodyPr>
          <a:lstStyle/>
          <a:p>
            <a:pPr marL="292608" indent="0">
              <a:buNone/>
            </a:pPr>
            <a:r>
              <a:rPr lang="en-IN" sz="2200" dirty="0"/>
              <a:t>performs poorly is</a:t>
            </a:r>
          </a:p>
        </p:txBody>
      </p:sp>
      <p:graphicFrame>
        <p:nvGraphicFramePr>
          <p:cNvPr id="18" name="Object 17">
            <a:extLst>
              <a:ext uri="{FF2B5EF4-FFF2-40B4-BE49-F238E27FC236}">
                <a16:creationId xmlns:a16="http://schemas.microsoft.com/office/drawing/2014/main" id="{817CECAC-86E8-4BA8-ACDA-2DFB3E0E0C8D}"/>
              </a:ext>
            </a:extLst>
          </p:cNvPr>
          <p:cNvGraphicFramePr>
            <a:graphicFrameLocks noChangeAspect="1"/>
          </p:cNvGraphicFramePr>
          <p:nvPr>
            <p:extLst>
              <p:ext uri="{D42A27DB-BD31-4B8C-83A1-F6EECF244321}">
                <p14:modId xmlns:p14="http://schemas.microsoft.com/office/powerpoint/2010/main" val="3369279807"/>
              </p:ext>
            </p:extLst>
          </p:nvPr>
        </p:nvGraphicFramePr>
        <p:xfrm>
          <a:off x="3067050" y="4032250"/>
          <a:ext cx="3363913" cy="676275"/>
        </p:xfrm>
        <a:graphic>
          <a:graphicData uri="http://schemas.openxmlformats.org/presentationml/2006/ole">
            <mc:AlternateContent xmlns:mc="http://schemas.openxmlformats.org/markup-compatibility/2006">
              <mc:Choice xmlns:v="urn:schemas-microsoft-com:vml" Requires="v">
                <p:oleObj spid="_x0000_s20641" name="Equation" r:id="rId9" imgW="3720960" imgH="749160" progId="Equation.DSMT4">
                  <p:embed/>
                </p:oleObj>
              </mc:Choice>
              <mc:Fallback>
                <p:oleObj name="Equation" r:id="rId9" imgW="3720960" imgH="749160" progId="Equation.DSMT4">
                  <p:embed/>
                  <p:pic>
                    <p:nvPicPr>
                      <p:cNvPr id="0" name=""/>
                      <p:cNvPicPr/>
                      <p:nvPr/>
                    </p:nvPicPr>
                    <p:blipFill>
                      <a:blip r:embed="rId10"/>
                      <a:stretch>
                        <a:fillRect/>
                      </a:stretch>
                    </p:blipFill>
                    <p:spPr>
                      <a:xfrm>
                        <a:off x="3067050" y="4032250"/>
                        <a:ext cx="3363913" cy="676275"/>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69EC97EB-F01C-49F2-8964-58BC6EBE040B}"/>
              </a:ext>
            </a:extLst>
          </p:cNvPr>
          <p:cNvSpPr>
            <a:spLocks noGrp="1"/>
          </p:cNvSpPr>
          <p:nvPr>
            <p:ph idx="15"/>
          </p:nvPr>
        </p:nvSpPr>
        <p:spPr>
          <a:xfrm>
            <a:off x="457198" y="4800600"/>
            <a:ext cx="8305801" cy="1143000"/>
          </a:xfrm>
        </p:spPr>
        <p:txBody>
          <a:bodyPr>
            <a:normAutofit/>
          </a:bodyPr>
          <a:lstStyle/>
          <a:p>
            <a:pPr marL="292608" indent="-292608"/>
            <a:r>
              <a:rPr lang="en-US" sz="2200" dirty="0"/>
              <a:t>The conditional probability is greater than the unconditional probability, so country B performing poorly exerts a positive influence on country A performing poorly.</a:t>
            </a:r>
            <a:endParaRPr lang="en-IN" sz="2200" dirty="0"/>
          </a:p>
        </p:txBody>
      </p:sp>
    </p:spTree>
    <p:extLst>
      <p:ext uri="{BB962C8B-B14F-4D97-AF65-F5344CB8AC3E}">
        <p14:creationId xmlns:p14="http://schemas.microsoft.com/office/powerpoint/2010/main" val="528537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BD3E2-8EC9-4ACA-85B5-EABE767D5346}"/>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4.2 Rules of Probability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13</a:t>
            </a:r>
            <a:endParaRPr lang="en-IN" dirty="0"/>
          </a:p>
        </p:txBody>
      </p:sp>
      <p:sp>
        <p:nvSpPr>
          <p:cNvPr id="3" name="Content Placeholder 2">
            <a:extLst>
              <a:ext uri="{FF2B5EF4-FFF2-40B4-BE49-F238E27FC236}">
                <a16:creationId xmlns:a16="http://schemas.microsoft.com/office/drawing/2014/main" id="{B84F12B0-CE27-4B58-9987-6B83B66BC3EF}"/>
              </a:ext>
            </a:extLst>
          </p:cNvPr>
          <p:cNvSpPr>
            <a:spLocks noGrp="1"/>
          </p:cNvSpPr>
          <p:nvPr>
            <p:ph idx="1"/>
          </p:nvPr>
        </p:nvSpPr>
        <p:spPr>
          <a:xfrm>
            <a:off x="457200" y="1600202"/>
            <a:ext cx="8447052" cy="1198982"/>
          </a:xfrm>
        </p:spPr>
        <p:txBody>
          <a:bodyPr>
            <a:normAutofit/>
          </a:bodyPr>
          <a:lstStyle/>
          <a:p>
            <a:pPr marL="292608" indent="-292608"/>
            <a:r>
              <a:rPr lang="en-US" sz="2200" dirty="0"/>
              <a:t>We can find the joint probability as the product of probabilities using the conditional probability formula; this is the multiplication rule.</a:t>
            </a:r>
          </a:p>
          <a:p>
            <a:pPr marL="292608" indent="-292608"/>
            <a:r>
              <a:rPr lang="en-US" sz="2200" dirty="0"/>
              <a:t>The joint probability of events A and B is derived as</a:t>
            </a:r>
            <a:endParaRPr lang="en-IN" sz="2200" dirty="0"/>
          </a:p>
        </p:txBody>
      </p:sp>
      <p:graphicFrame>
        <p:nvGraphicFramePr>
          <p:cNvPr id="15" name="Object 14">
            <a:extLst>
              <a:ext uri="{FF2B5EF4-FFF2-40B4-BE49-F238E27FC236}">
                <a16:creationId xmlns:a16="http://schemas.microsoft.com/office/drawing/2014/main" id="{DC3F9CC3-23DC-40CE-935E-1116C6B51F0F}"/>
              </a:ext>
            </a:extLst>
          </p:cNvPr>
          <p:cNvGraphicFramePr>
            <a:graphicFrameLocks noChangeAspect="1"/>
          </p:cNvGraphicFramePr>
          <p:nvPr>
            <p:extLst>
              <p:ext uri="{D42A27DB-BD31-4B8C-83A1-F6EECF244321}">
                <p14:modId xmlns:p14="http://schemas.microsoft.com/office/powerpoint/2010/main" val="532155357"/>
              </p:ext>
            </p:extLst>
          </p:nvPr>
        </p:nvGraphicFramePr>
        <p:xfrm>
          <a:off x="841375" y="2835275"/>
          <a:ext cx="2857500" cy="381000"/>
        </p:xfrm>
        <a:graphic>
          <a:graphicData uri="http://schemas.openxmlformats.org/presentationml/2006/ole">
            <mc:AlternateContent xmlns:mc="http://schemas.openxmlformats.org/markup-compatibility/2006">
              <mc:Choice xmlns:v="urn:schemas-microsoft-com:vml" Requires="v">
                <p:oleObj spid="_x0000_s21545" name="Equation" r:id="rId3" imgW="2857320" imgH="380880" progId="Equation.DSMT4">
                  <p:embed/>
                </p:oleObj>
              </mc:Choice>
              <mc:Fallback>
                <p:oleObj name="Equation" r:id="rId3" imgW="2857320" imgH="380880" progId="Equation.DSMT4">
                  <p:embed/>
                  <p:pic>
                    <p:nvPicPr>
                      <p:cNvPr id="15" name="Object 14">
                        <a:extLst>
                          <a:ext uri="{FF2B5EF4-FFF2-40B4-BE49-F238E27FC236}">
                            <a16:creationId xmlns:a16="http://schemas.microsoft.com/office/drawing/2014/main" id="{DC3F9CC3-23DC-40CE-935E-1116C6B51F0F}"/>
                          </a:ext>
                        </a:extLst>
                      </p:cNvPr>
                      <p:cNvPicPr/>
                      <p:nvPr/>
                    </p:nvPicPr>
                    <p:blipFill>
                      <a:blip r:embed="rId4"/>
                      <a:stretch>
                        <a:fillRect/>
                      </a:stretch>
                    </p:blipFill>
                    <p:spPr>
                      <a:xfrm>
                        <a:off x="841375" y="2835275"/>
                        <a:ext cx="2857500" cy="3810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6578604B-992A-442F-9126-138734180E02}"/>
              </a:ext>
            </a:extLst>
          </p:cNvPr>
          <p:cNvSpPr>
            <a:spLocks noGrp="1"/>
          </p:cNvSpPr>
          <p:nvPr>
            <p:ph idx="10"/>
          </p:nvPr>
        </p:nvSpPr>
        <p:spPr>
          <a:xfrm>
            <a:off x="457200" y="3352800"/>
            <a:ext cx="8447052" cy="1904998"/>
          </a:xfrm>
        </p:spPr>
        <p:txBody>
          <a:bodyPr>
            <a:normAutofit/>
          </a:bodyPr>
          <a:lstStyle/>
          <a:p>
            <a:pPr marL="292608" indent="-292608"/>
            <a:r>
              <a:rPr lang="en-US" sz="2200" dirty="0"/>
              <a:t>Example: A manager believes that 14% of consumers will respond positively to the firm’s social media. Also, 24% of those who respond positively will be come loyal customers.</a:t>
            </a:r>
          </a:p>
          <a:p>
            <a:pPr marL="292608" indent="-292608"/>
            <a:r>
              <a:rPr lang="en-US" sz="2200" dirty="0"/>
              <a:t>What is the probability that the next recipient of their social media campaign will react positively and become a loyal customer?</a:t>
            </a:r>
            <a:endParaRPr lang="en-IN" sz="2200" dirty="0"/>
          </a:p>
        </p:txBody>
      </p:sp>
    </p:spTree>
    <p:extLst>
      <p:ext uri="{BB962C8B-B14F-4D97-AF65-F5344CB8AC3E}">
        <p14:creationId xmlns:p14="http://schemas.microsoft.com/office/powerpoint/2010/main" val="341820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BD3E2-8EC9-4ACA-85B5-EABE767D5346}"/>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4.2 Rules of Probability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14</a:t>
            </a:r>
            <a:endParaRPr lang="en-IN" dirty="0"/>
          </a:p>
        </p:txBody>
      </p:sp>
      <p:sp>
        <p:nvSpPr>
          <p:cNvPr id="3" name="Content Placeholder 2">
            <a:extLst>
              <a:ext uri="{FF2B5EF4-FFF2-40B4-BE49-F238E27FC236}">
                <a16:creationId xmlns:a16="http://schemas.microsoft.com/office/drawing/2014/main" id="{B84F12B0-CE27-4B58-9987-6B83B66BC3EF}"/>
              </a:ext>
            </a:extLst>
          </p:cNvPr>
          <p:cNvSpPr>
            <a:spLocks noGrp="1"/>
          </p:cNvSpPr>
          <p:nvPr>
            <p:ph idx="1"/>
          </p:nvPr>
        </p:nvSpPr>
        <p:spPr>
          <a:xfrm>
            <a:off x="457200" y="1600203"/>
            <a:ext cx="8534400" cy="872410"/>
          </a:xfrm>
        </p:spPr>
        <p:txBody>
          <a:bodyPr>
            <a:normAutofit/>
          </a:bodyPr>
          <a:lstStyle/>
          <a:p>
            <a:pPr marL="292608" indent="-292608"/>
            <a:r>
              <a:rPr lang="en-US" sz="2200" dirty="0"/>
              <a:t>Example continued.</a:t>
            </a:r>
          </a:p>
          <a:p>
            <a:pPr marL="292608" indent="-292608"/>
            <a:r>
              <a:rPr lang="en-US" sz="2200" dirty="0"/>
              <a:t>Let R represent the event that a consumer who responds positively to</a:t>
            </a:r>
            <a:endParaRPr lang="en-IN" sz="2200" dirty="0"/>
          </a:p>
        </p:txBody>
      </p:sp>
      <p:sp>
        <p:nvSpPr>
          <p:cNvPr id="4" name="Content Placeholder 3">
            <a:extLst>
              <a:ext uri="{FF2B5EF4-FFF2-40B4-BE49-F238E27FC236}">
                <a16:creationId xmlns:a16="http://schemas.microsoft.com/office/drawing/2014/main" id="{6578604B-992A-442F-9126-138734180E02}"/>
              </a:ext>
            </a:extLst>
          </p:cNvPr>
          <p:cNvSpPr>
            <a:spLocks noGrp="1"/>
          </p:cNvSpPr>
          <p:nvPr>
            <p:ph idx="10"/>
          </p:nvPr>
        </p:nvSpPr>
        <p:spPr>
          <a:xfrm>
            <a:off x="457200" y="2467946"/>
            <a:ext cx="3704253" cy="466530"/>
          </a:xfrm>
        </p:spPr>
        <p:txBody>
          <a:bodyPr>
            <a:normAutofit/>
          </a:bodyPr>
          <a:lstStyle/>
          <a:p>
            <a:pPr marL="292608" indent="0">
              <a:buNone/>
            </a:pPr>
            <a:r>
              <a:rPr lang="it-IT" sz="2200" dirty="0"/>
              <a:t>a social media campaign, so</a:t>
            </a:r>
          </a:p>
        </p:txBody>
      </p:sp>
      <p:graphicFrame>
        <p:nvGraphicFramePr>
          <p:cNvPr id="15" name="Object 14">
            <a:extLst>
              <a:ext uri="{FF2B5EF4-FFF2-40B4-BE49-F238E27FC236}">
                <a16:creationId xmlns:a16="http://schemas.microsoft.com/office/drawing/2014/main" id="{DC3F9CC3-23DC-40CE-935E-1116C6B51F0F}"/>
              </a:ext>
            </a:extLst>
          </p:cNvPr>
          <p:cNvGraphicFramePr>
            <a:graphicFrameLocks noChangeAspect="1"/>
          </p:cNvGraphicFramePr>
          <p:nvPr>
            <p:extLst>
              <p:ext uri="{D42A27DB-BD31-4B8C-83A1-F6EECF244321}">
                <p14:modId xmlns:p14="http://schemas.microsoft.com/office/powerpoint/2010/main" val="1721334915"/>
              </p:ext>
            </p:extLst>
          </p:nvPr>
        </p:nvGraphicFramePr>
        <p:xfrm>
          <a:off x="4171950" y="2530475"/>
          <a:ext cx="1358900" cy="381000"/>
        </p:xfrm>
        <a:graphic>
          <a:graphicData uri="http://schemas.openxmlformats.org/presentationml/2006/ole">
            <mc:AlternateContent xmlns:mc="http://schemas.openxmlformats.org/markup-compatibility/2006">
              <mc:Choice xmlns:v="urn:schemas-microsoft-com:vml" Requires="v">
                <p:oleObj spid="_x0000_s22647" name="Equation" r:id="rId3" imgW="1358640" imgH="380880" progId="Equation.DSMT4">
                  <p:embed/>
                </p:oleObj>
              </mc:Choice>
              <mc:Fallback>
                <p:oleObj name="Equation" r:id="rId3" imgW="1358640" imgH="380880" progId="Equation.DSMT4">
                  <p:embed/>
                  <p:pic>
                    <p:nvPicPr>
                      <p:cNvPr id="15" name="Object 14">
                        <a:extLst>
                          <a:ext uri="{FF2B5EF4-FFF2-40B4-BE49-F238E27FC236}">
                            <a16:creationId xmlns:a16="http://schemas.microsoft.com/office/drawing/2014/main" id="{DC3F9CC3-23DC-40CE-935E-1116C6B51F0F}"/>
                          </a:ext>
                        </a:extLst>
                      </p:cNvPr>
                      <p:cNvPicPr/>
                      <p:nvPr/>
                    </p:nvPicPr>
                    <p:blipFill>
                      <a:blip r:embed="rId4"/>
                      <a:stretch>
                        <a:fillRect/>
                      </a:stretch>
                    </p:blipFill>
                    <p:spPr>
                      <a:xfrm>
                        <a:off x="4171950" y="2530475"/>
                        <a:ext cx="1358900" cy="3810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E6FE4E95-5535-4120-9108-3D7117AD3B81}"/>
              </a:ext>
            </a:extLst>
          </p:cNvPr>
          <p:cNvSpPr>
            <a:spLocks noGrp="1"/>
          </p:cNvSpPr>
          <p:nvPr>
            <p:ph idx="11"/>
          </p:nvPr>
        </p:nvSpPr>
        <p:spPr>
          <a:xfrm>
            <a:off x="457200" y="3009122"/>
            <a:ext cx="6503438" cy="429209"/>
          </a:xfrm>
        </p:spPr>
        <p:txBody>
          <a:bodyPr>
            <a:normAutofit/>
          </a:bodyPr>
          <a:lstStyle/>
          <a:p>
            <a:pPr marL="292608" indent="-292608"/>
            <a:r>
              <a:rPr lang="en-US" sz="2200" dirty="0"/>
              <a:t>Let L represent the event that a consumer is loyal, so</a:t>
            </a:r>
            <a:endParaRPr lang="en-IN" sz="2200" dirty="0"/>
          </a:p>
        </p:txBody>
      </p:sp>
      <p:graphicFrame>
        <p:nvGraphicFramePr>
          <p:cNvPr id="16" name="Object 15">
            <a:extLst>
              <a:ext uri="{FF2B5EF4-FFF2-40B4-BE49-F238E27FC236}">
                <a16:creationId xmlns:a16="http://schemas.microsoft.com/office/drawing/2014/main" id="{C89A14C3-52B9-4045-B5A0-527F11B8AC25}"/>
              </a:ext>
            </a:extLst>
          </p:cNvPr>
          <p:cNvGraphicFramePr>
            <a:graphicFrameLocks noChangeAspect="1"/>
          </p:cNvGraphicFramePr>
          <p:nvPr>
            <p:extLst>
              <p:ext uri="{D42A27DB-BD31-4B8C-83A1-F6EECF244321}">
                <p14:modId xmlns:p14="http://schemas.microsoft.com/office/powerpoint/2010/main" val="1823618813"/>
              </p:ext>
            </p:extLst>
          </p:nvPr>
        </p:nvGraphicFramePr>
        <p:xfrm>
          <a:off x="7029450" y="3060700"/>
          <a:ext cx="1651000" cy="381000"/>
        </p:xfrm>
        <a:graphic>
          <a:graphicData uri="http://schemas.openxmlformats.org/presentationml/2006/ole">
            <mc:AlternateContent xmlns:mc="http://schemas.openxmlformats.org/markup-compatibility/2006">
              <mc:Choice xmlns:v="urn:schemas-microsoft-com:vml" Requires="v">
                <p:oleObj spid="_x0000_s22648" name="Equation" r:id="rId5" imgW="1650960" imgH="380880" progId="Equation.DSMT4">
                  <p:embed/>
                </p:oleObj>
              </mc:Choice>
              <mc:Fallback>
                <p:oleObj name="Equation" r:id="rId5" imgW="1650960" imgH="380880" progId="Equation.DSMT4">
                  <p:embed/>
                  <p:pic>
                    <p:nvPicPr>
                      <p:cNvPr id="16" name="Object 15">
                        <a:extLst>
                          <a:ext uri="{FF2B5EF4-FFF2-40B4-BE49-F238E27FC236}">
                            <a16:creationId xmlns:a16="http://schemas.microsoft.com/office/drawing/2014/main" id="{C89A14C3-52B9-4045-B5A0-527F11B8AC25}"/>
                          </a:ext>
                        </a:extLst>
                      </p:cNvPr>
                      <p:cNvPicPr/>
                      <p:nvPr/>
                    </p:nvPicPr>
                    <p:blipFill>
                      <a:blip r:embed="rId6"/>
                      <a:stretch>
                        <a:fillRect/>
                      </a:stretch>
                    </p:blipFill>
                    <p:spPr>
                      <a:xfrm>
                        <a:off x="7029450" y="3060700"/>
                        <a:ext cx="1651000" cy="3810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A154360A-3DB1-445A-B93A-54B4353203C5}"/>
              </a:ext>
            </a:extLst>
          </p:cNvPr>
          <p:cNvSpPr>
            <a:spLocks noGrp="1"/>
          </p:cNvSpPr>
          <p:nvPr>
            <p:ph idx="12"/>
          </p:nvPr>
        </p:nvSpPr>
        <p:spPr>
          <a:xfrm>
            <a:off x="457200" y="3581400"/>
            <a:ext cx="8381999" cy="775996"/>
          </a:xfrm>
        </p:spPr>
        <p:txBody>
          <a:bodyPr>
            <a:normAutofit/>
          </a:bodyPr>
          <a:lstStyle/>
          <a:p>
            <a:pPr marL="292608" indent="-292608"/>
            <a:r>
              <a:rPr lang="en-US" sz="2200" dirty="0"/>
              <a:t>The probability that a consumer responds positively to a social media campaign and is loyal is given by</a:t>
            </a:r>
            <a:endParaRPr lang="en-IN" sz="2200" dirty="0"/>
          </a:p>
        </p:txBody>
      </p:sp>
      <p:graphicFrame>
        <p:nvGraphicFramePr>
          <p:cNvPr id="17" name="Object 16">
            <a:extLst>
              <a:ext uri="{FF2B5EF4-FFF2-40B4-BE49-F238E27FC236}">
                <a16:creationId xmlns:a16="http://schemas.microsoft.com/office/drawing/2014/main" id="{D753AAF6-BE31-475F-8353-46F2DD8102D6}"/>
              </a:ext>
            </a:extLst>
          </p:cNvPr>
          <p:cNvGraphicFramePr>
            <a:graphicFrameLocks noChangeAspect="1"/>
          </p:cNvGraphicFramePr>
          <p:nvPr>
            <p:extLst>
              <p:ext uri="{D42A27DB-BD31-4B8C-83A1-F6EECF244321}">
                <p14:modId xmlns:p14="http://schemas.microsoft.com/office/powerpoint/2010/main" val="3361910914"/>
              </p:ext>
            </p:extLst>
          </p:nvPr>
        </p:nvGraphicFramePr>
        <p:xfrm>
          <a:off x="839788" y="4391025"/>
          <a:ext cx="5105400" cy="381000"/>
        </p:xfrm>
        <a:graphic>
          <a:graphicData uri="http://schemas.openxmlformats.org/presentationml/2006/ole">
            <mc:AlternateContent xmlns:mc="http://schemas.openxmlformats.org/markup-compatibility/2006">
              <mc:Choice xmlns:v="urn:schemas-microsoft-com:vml" Requires="v">
                <p:oleObj spid="_x0000_s22649" name="Equation" r:id="rId7" imgW="5105160" imgH="380880" progId="Equation.DSMT4">
                  <p:embed/>
                </p:oleObj>
              </mc:Choice>
              <mc:Fallback>
                <p:oleObj name="Equation" r:id="rId7" imgW="5105160" imgH="380880" progId="Equation.DSMT4">
                  <p:embed/>
                  <p:pic>
                    <p:nvPicPr>
                      <p:cNvPr id="17" name="Object 16">
                        <a:extLst>
                          <a:ext uri="{FF2B5EF4-FFF2-40B4-BE49-F238E27FC236}">
                            <a16:creationId xmlns:a16="http://schemas.microsoft.com/office/drawing/2014/main" id="{D753AAF6-BE31-475F-8353-46F2DD8102D6}"/>
                          </a:ext>
                        </a:extLst>
                      </p:cNvPr>
                      <p:cNvPicPr/>
                      <p:nvPr/>
                    </p:nvPicPr>
                    <p:blipFill>
                      <a:blip r:embed="rId8"/>
                      <a:stretch>
                        <a:fillRect/>
                      </a:stretch>
                    </p:blipFill>
                    <p:spPr>
                      <a:xfrm>
                        <a:off x="839788" y="4391025"/>
                        <a:ext cx="5105400" cy="381000"/>
                      </a:xfrm>
                      <a:prstGeom prst="rect">
                        <a:avLst/>
                      </a:prstGeom>
                    </p:spPr>
                  </p:pic>
                </p:oleObj>
              </mc:Fallback>
            </mc:AlternateContent>
          </a:graphicData>
        </a:graphic>
      </p:graphicFrame>
    </p:spTree>
    <p:extLst>
      <p:ext uri="{BB962C8B-B14F-4D97-AF65-F5344CB8AC3E}">
        <p14:creationId xmlns:p14="http://schemas.microsoft.com/office/powerpoint/2010/main" val="4056809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BD3E2-8EC9-4ACA-85B5-EABE767D5346}"/>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4.2 Rules of Probability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15</a:t>
            </a:r>
            <a:endParaRPr lang="en-IN" dirty="0"/>
          </a:p>
        </p:txBody>
      </p:sp>
      <p:sp>
        <p:nvSpPr>
          <p:cNvPr id="3" name="Content Placeholder 2">
            <a:extLst>
              <a:ext uri="{FF2B5EF4-FFF2-40B4-BE49-F238E27FC236}">
                <a16:creationId xmlns:a16="http://schemas.microsoft.com/office/drawing/2014/main" id="{B84F12B0-CE27-4B58-9987-6B83B66BC3EF}"/>
              </a:ext>
            </a:extLst>
          </p:cNvPr>
          <p:cNvSpPr>
            <a:spLocks noGrp="1"/>
          </p:cNvSpPr>
          <p:nvPr>
            <p:ph idx="1"/>
          </p:nvPr>
        </p:nvSpPr>
        <p:spPr>
          <a:xfrm>
            <a:off x="457200" y="1600202"/>
            <a:ext cx="8534400" cy="2132043"/>
          </a:xfrm>
        </p:spPr>
        <p:txBody>
          <a:bodyPr>
            <a:normAutofit/>
          </a:bodyPr>
          <a:lstStyle/>
          <a:p>
            <a:pPr marL="0" indent="0">
              <a:buNone/>
            </a:pPr>
            <a:r>
              <a:rPr lang="en-US" sz="2400" dirty="0"/>
              <a:t>Two events are independent if the occurrence of one event does not affect the probability of the occurrence of the other event.</a:t>
            </a:r>
          </a:p>
          <a:p>
            <a:pPr marL="0" indent="0">
              <a:buNone/>
            </a:pPr>
            <a:r>
              <a:rPr lang="en-US" sz="2400" dirty="0"/>
              <a:t>Events are considered dependent if the occurrence of one is related to the probability of the occurrence of the other event.</a:t>
            </a:r>
          </a:p>
          <a:p>
            <a:pPr marL="0" indent="0">
              <a:buNone/>
            </a:pPr>
            <a:r>
              <a:rPr lang="en-US" sz="2400" dirty="0"/>
              <a:t>Two events, A and B, are independent if,</a:t>
            </a:r>
            <a:endParaRPr lang="en-IN" sz="2400" dirty="0"/>
          </a:p>
        </p:txBody>
      </p:sp>
      <p:sp>
        <p:nvSpPr>
          <p:cNvPr id="4" name="Content Placeholder 3">
            <a:extLst>
              <a:ext uri="{FF2B5EF4-FFF2-40B4-BE49-F238E27FC236}">
                <a16:creationId xmlns:a16="http://schemas.microsoft.com/office/drawing/2014/main" id="{6578604B-992A-442F-9126-138734180E02}"/>
              </a:ext>
            </a:extLst>
          </p:cNvPr>
          <p:cNvSpPr>
            <a:spLocks noGrp="1"/>
          </p:cNvSpPr>
          <p:nvPr>
            <p:ph idx="10"/>
          </p:nvPr>
        </p:nvSpPr>
        <p:spPr>
          <a:xfrm>
            <a:off x="457201" y="3810000"/>
            <a:ext cx="457200" cy="466530"/>
          </a:xfrm>
        </p:spPr>
        <p:txBody>
          <a:bodyPr>
            <a:normAutofit/>
          </a:bodyPr>
          <a:lstStyle/>
          <a:p>
            <a:pPr marL="292608" indent="-292608"/>
            <a:r>
              <a:rPr lang="it-IT" sz="2200" dirty="0"/>
              <a:t> </a:t>
            </a:r>
          </a:p>
        </p:txBody>
      </p:sp>
      <p:graphicFrame>
        <p:nvGraphicFramePr>
          <p:cNvPr id="15" name="Object 14">
            <a:extLst>
              <a:ext uri="{FF2B5EF4-FFF2-40B4-BE49-F238E27FC236}">
                <a16:creationId xmlns:a16="http://schemas.microsoft.com/office/drawing/2014/main" id="{DC3F9CC3-23DC-40CE-935E-1116C6B51F0F}"/>
              </a:ext>
            </a:extLst>
          </p:cNvPr>
          <p:cNvGraphicFramePr>
            <a:graphicFrameLocks noChangeAspect="1"/>
          </p:cNvGraphicFramePr>
          <p:nvPr>
            <p:extLst>
              <p:ext uri="{D42A27DB-BD31-4B8C-83A1-F6EECF244321}">
                <p14:modId xmlns:p14="http://schemas.microsoft.com/office/powerpoint/2010/main" val="239002144"/>
              </p:ext>
            </p:extLst>
          </p:nvPr>
        </p:nvGraphicFramePr>
        <p:xfrm>
          <a:off x="877888" y="3843338"/>
          <a:ext cx="3563937" cy="388937"/>
        </p:xfrm>
        <a:graphic>
          <a:graphicData uri="http://schemas.openxmlformats.org/presentationml/2006/ole">
            <mc:AlternateContent xmlns:mc="http://schemas.openxmlformats.org/markup-compatibility/2006">
              <mc:Choice xmlns:v="urn:schemas-microsoft-com:vml" Requires="v">
                <p:oleObj spid="_x0000_s23632" name="Equation" r:id="rId3" imgW="3492360" imgH="380880" progId="Equation.DSMT4">
                  <p:embed/>
                </p:oleObj>
              </mc:Choice>
              <mc:Fallback>
                <p:oleObj name="Equation" r:id="rId3" imgW="3492360" imgH="380880" progId="Equation.DSMT4">
                  <p:embed/>
                  <p:pic>
                    <p:nvPicPr>
                      <p:cNvPr id="15" name="Object 14">
                        <a:extLst>
                          <a:ext uri="{FF2B5EF4-FFF2-40B4-BE49-F238E27FC236}">
                            <a16:creationId xmlns:a16="http://schemas.microsoft.com/office/drawing/2014/main" id="{DC3F9CC3-23DC-40CE-935E-1116C6B51F0F}"/>
                          </a:ext>
                        </a:extLst>
                      </p:cNvPr>
                      <p:cNvPicPr/>
                      <p:nvPr/>
                    </p:nvPicPr>
                    <p:blipFill>
                      <a:blip r:embed="rId4"/>
                      <a:stretch>
                        <a:fillRect/>
                      </a:stretch>
                    </p:blipFill>
                    <p:spPr>
                      <a:xfrm>
                        <a:off x="877888" y="3843338"/>
                        <a:ext cx="3563937" cy="388937"/>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E6FE4E95-5535-4120-9108-3D7117AD3B81}"/>
              </a:ext>
            </a:extLst>
          </p:cNvPr>
          <p:cNvSpPr>
            <a:spLocks noGrp="1"/>
          </p:cNvSpPr>
          <p:nvPr>
            <p:ph idx="11"/>
          </p:nvPr>
        </p:nvSpPr>
        <p:spPr>
          <a:xfrm>
            <a:off x="457200" y="4371391"/>
            <a:ext cx="374277" cy="429209"/>
          </a:xfrm>
        </p:spPr>
        <p:txBody>
          <a:bodyPr>
            <a:normAutofit/>
          </a:bodyPr>
          <a:lstStyle/>
          <a:p>
            <a:pPr marL="292608" indent="-292608"/>
            <a:r>
              <a:rPr lang="en-IN" sz="2200" dirty="0"/>
              <a:t> </a:t>
            </a:r>
          </a:p>
        </p:txBody>
      </p:sp>
      <p:graphicFrame>
        <p:nvGraphicFramePr>
          <p:cNvPr id="16" name="Object 15">
            <a:extLst>
              <a:ext uri="{FF2B5EF4-FFF2-40B4-BE49-F238E27FC236}">
                <a16:creationId xmlns:a16="http://schemas.microsoft.com/office/drawing/2014/main" id="{C89A14C3-52B9-4045-B5A0-527F11B8AC25}"/>
              </a:ext>
            </a:extLst>
          </p:cNvPr>
          <p:cNvGraphicFramePr>
            <a:graphicFrameLocks noChangeAspect="1"/>
          </p:cNvGraphicFramePr>
          <p:nvPr>
            <p:extLst>
              <p:ext uri="{D42A27DB-BD31-4B8C-83A1-F6EECF244321}">
                <p14:modId xmlns:p14="http://schemas.microsoft.com/office/powerpoint/2010/main" val="2575108936"/>
              </p:ext>
            </p:extLst>
          </p:nvPr>
        </p:nvGraphicFramePr>
        <p:xfrm>
          <a:off x="836613" y="4394200"/>
          <a:ext cx="2540000" cy="381000"/>
        </p:xfrm>
        <a:graphic>
          <a:graphicData uri="http://schemas.openxmlformats.org/presentationml/2006/ole">
            <mc:AlternateContent xmlns:mc="http://schemas.openxmlformats.org/markup-compatibility/2006">
              <mc:Choice xmlns:v="urn:schemas-microsoft-com:vml" Requires="v">
                <p:oleObj spid="_x0000_s23633" name="Equation" r:id="rId5" imgW="2539800" imgH="380880" progId="Equation.DSMT4">
                  <p:embed/>
                </p:oleObj>
              </mc:Choice>
              <mc:Fallback>
                <p:oleObj name="Equation" r:id="rId5" imgW="2539800" imgH="380880" progId="Equation.DSMT4">
                  <p:embed/>
                  <p:pic>
                    <p:nvPicPr>
                      <p:cNvPr id="16" name="Object 15">
                        <a:extLst>
                          <a:ext uri="{FF2B5EF4-FFF2-40B4-BE49-F238E27FC236}">
                            <a16:creationId xmlns:a16="http://schemas.microsoft.com/office/drawing/2014/main" id="{C89A14C3-52B9-4045-B5A0-527F11B8AC25}"/>
                          </a:ext>
                        </a:extLst>
                      </p:cNvPr>
                      <p:cNvPicPr/>
                      <p:nvPr/>
                    </p:nvPicPr>
                    <p:blipFill>
                      <a:blip r:embed="rId6"/>
                      <a:stretch>
                        <a:fillRect/>
                      </a:stretch>
                    </p:blipFill>
                    <p:spPr>
                      <a:xfrm>
                        <a:off x="836613" y="4394200"/>
                        <a:ext cx="2540000" cy="381000"/>
                      </a:xfrm>
                      <a:prstGeom prst="rect">
                        <a:avLst/>
                      </a:prstGeom>
                    </p:spPr>
                  </p:pic>
                </p:oleObj>
              </mc:Fallback>
            </mc:AlternateContent>
          </a:graphicData>
        </a:graphic>
      </p:graphicFrame>
    </p:spTree>
    <p:extLst>
      <p:ext uri="{BB962C8B-B14F-4D97-AF65-F5344CB8AC3E}">
        <p14:creationId xmlns:p14="http://schemas.microsoft.com/office/powerpoint/2010/main" val="4048529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CD17-74FD-4C47-9158-69EFD2B69CB6}"/>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4.2 Rules of Probability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16</a:t>
            </a:r>
            <a:endParaRPr lang="en-IN" dirty="0"/>
          </a:p>
        </p:txBody>
      </p:sp>
      <p:sp>
        <p:nvSpPr>
          <p:cNvPr id="3" name="Content Placeholder 2">
            <a:extLst>
              <a:ext uri="{FF2B5EF4-FFF2-40B4-BE49-F238E27FC236}">
                <a16:creationId xmlns:a16="http://schemas.microsoft.com/office/drawing/2014/main" id="{337AF47D-0516-4588-B676-CCEFFA8D6A4C}"/>
              </a:ext>
            </a:extLst>
          </p:cNvPr>
          <p:cNvSpPr>
            <a:spLocks noGrp="1"/>
          </p:cNvSpPr>
          <p:nvPr>
            <p:ph idx="1"/>
          </p:nvPr>
        </p:nvSpPr>
        <p:spPr/>
        <p:txBody>
          <a:bodyPr>
            <a:normAutofit/>
          </a:bodyPr>
          <a:lstStyle/>
          <a:p>
            <a:r>
              <a:rPr lang="en-US" sz="2400" dirty="0"/>
              <a:t>Example: Suppose that for a given year there is a 2% chance that your desktop computer will crash and a 6% chance that your laptop computer will crash.</a:t>
            </a:r>
          </a:p>
          <a:p>
            <a:r>
              <a:rPr lang="en-US" sz="2400" dirty="0"/>
              <a:t>Moreover, there is a 0.12% chance that both computers will crash.</a:t>
            </a:r>
          </a:p>
          <a:p>
            <a:r>
              <a:rPr lang="en-US" sz="2400" dirty="0"/>
              <a:t>Is the reliability of the two computers independent of each other?</a:t>
            </a:r>
            <a:endParaRPr lang="en-IN" sz="2400" dirty="0"/>
          </a:p>
        </p:txBody>
      </p:sp>
    </p:spTree>
    <p:extLst>
      <p:ext uri="{BB962C8B-B14F-4D97-AF65-F5344CB8AC3E}">
        <p14:creationId xmlns:p14="http://schemas.microsoft.com/office/powerpoint/2010/main" val="570839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FFEF-F01A-453B-8509-2DA21EF1F564}"/>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4.2 Rules of Probability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17</a:t>
            </a:r>
            <a:endParaRPr lang="en-IN" dirty="0"/>
          </a:p>
        </p:txBody>
      </p:sp>
      <p:sp>
        <p:nvSpPr>
          <p:cNvPr id="3" name="Content Placeholder 2">
            <a:extLst>
              <a:ext uri="{FF2B5EF4-FFF2-40B4-BE49-F238E27FC236}">
                <a16:creationId xmlns:a16="http://schemas.microsoft.com/office/drawing/2014/main" id="{A2D57383-3A33-49A3-88B4-DB7280F799F9}"/>
              </a:ext>
            </a:extLst>
          </p:cNvPr>
          <p:cNvSpPr>
            <a:spLocks noGrp="1"/>
          </p:cNvSpPr>
          <p:nvPr>
            <p:ph idx="1"/>
          </p:nvPr>
        </p:nvSpPr>
        <p:spPr>
          <a:xfrm>
            <a:off x="457200" y="1600201"/>
            <a:ext cx="6830008" cy="835089"/>
          </a:xfrm>
        </p:spPr>
        <p:txBody>
          <a:bodyPr>
            <a:normAutofit/>
          </a:bodyPr>
          <a:lstStyle/>
          <a:p>
            <a:pPr marL="292608" indent="-292608"/>
            <a:r>
              <a:rPr lang="en-US" sz="2200" dirty="0"/>
              <a:t>Example continued,</a:t>
            </a:r>
          </a:p>
          <a:p>
            <a:pPr marL="292608" indent="-292608"/>
            <a:r>
              <a:rPr lang="en-US" sz="2200" dirty="0"/>
              <a:t>Let D represent the outcome that your desktop crashes,</a:t>
            </a:r>
            <a:endParaRPr lang="en-IN" sz="2200" dirty="0"/>
          </a:p>
        </p:txBody>
      </p:sp>
      <p:graphicFrame>
        <p:nvGraphicFramePr>
          <p:cNvPr id="15" name="Object 14">
            <a:extLst>
              <a:ext uri="{FF2B5EF4-FFF2-40B4-BE49-F238E27FC236}">
                <a16:creationId xmlns:a16="http://schemas.microsoft.com/office/drawing/2014/main" id="{C272ECEB-69BF-45AE-9A43-EC42875EB4C9}"/>
              </a:ext>
            </a:extLst>
          </p:cNvPr>
          <p:cNvGraphicFramePr>
            <a:graphicFrameLocks noChangeAspect="1"/>
          </p:cNvGraphicFramePr>
          <p:nvPr>
            <p:extLst>
              <p:ext uri="{D42A27DB-BD31-4B8C-83A1-F6EECF244321}">
                <p14:modId xmlns:p14="http://schemas.microsoft.com/office/powerpoint/2010/main" val="4000838995"/>
              </p:ext>
            </p:extLst>
          </p:nvPr>
        </p:nvGraphicFramePr>
        <p:xfrm>
          <a:off x="7285038" y="2057400"/>
          <a:ext cx="1524000" cy="393700"/>
        </p:xfrm>
        <a:graphic>
          <a:graphicData uri="http://schemas.openxmlformats.org/presentationml/2006/ole">
            <mc:AlternateContent xmlns:mc="http://schemas.openxmlformats.org/markup-compatibility/2006">
              <mc:Choice xmlns:v="urn:schemas-microsoft-com:vml" Requires="v">
                <p:oleObj spid="_x0000_s24778" name="Equation" r:id="rId3" imgW="1523880" imgH="393480" progId="Equation.DSMT4">
                  <p:embed/>
                </p:oleObj>
              </mc:Choice>
              <mc:Fallback>
                <p:oleObj name="Equation" r:id="rId3" imgW="1523880" imgH="393480" progId="Equation.DSMT4">
                  <p:embed/>
                  <p:pic>
                    <p:nvPicPr>
                      <p:cNvPr id="0" name=""/>
                      <p:cNvPicPr/>
                      <p:nvPr/>
                    </p:nvPicPr>
                    <p:blipFill>
                      <a:blip r:embed="rId4"/>
                      <a:stretch>
                        <a:fillRect/>
                      </a:stretch>
                    </p:blipFill>
                    <p:spPr>
                      <a:xfrm>
                        <a:off x="7285038" y="2057400"/>
                        <a:ext cx="1524000" cy="3937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E58EB34A-4D44-4A34-A3C6-8F698FA2B34F}"/>
              </a:ext>
            </a:extLst>
          </p:cNvPr>
          <p:cNvSpPr>
            <a:spLocks noGrp="1"/>
          </p:cNvSpPr>
          <p:nvPr>
            <p:ph idx="10"/>
          </p:nvPr>
        </p:nvSpPr>
        <p:spPr>
          <a:xfrm>
            <a:off x="457200" y="2514600"/>
            <a:ext cx="6606073" cy="480527"/>
          </a:xfrm>
        </p:spPr>
        <p:txBody>
          <a:bodyPr>
            <a:normAutofit/>
          </a:bodyPr>
          <a:lstStyle/>
          <a:p>
            <a:pPr marL="292608" indent="-292608"/>
            <a:r>
              <a:rPr lang="en-US" sz="2200" dirty="0"/>
              <a:t>Let L represent the outcome that your laptop crashes,</a:t>
            </a:r>
            <a:endParaRPr lang="en-IN" sz="2200" dirty="0"/>
          </a:p>
        </p:txBody>
      </p:sp>
      <p:graphicFrame>
        <p:nvGraphicFramePr>
          <p:cNvPr id="16" name="Object 15">
            <a:extLst>
              <a:ext uri="{FF2B5EF4-FFF2-40B4-BE49-F238E27FC236}">
                <a16:creationId xmlns:a16="http://schemas.microsoft.com/office/drawing/2014/main" id="{AE80121E-F95A-4A00-B40C-FFF6E4CB6F09}"/>
              </a:ext>
            </a:extLst>
          </p:cNvPr>
          <p:cNvGraphicFramePr>
            <a:graphicFrameLocks noChangeAspect="1"/>
          </p:cNvGraphicFramePr>
          <p:nvPr>
            <p:extLst>
              <p:ext uri="{D42A27DB-BD31-4B8C-83A1-F6EECF244321}">
                <p14:modId xmlns:p14="http://schemas.microsoft.com/office/powerpoint/2010/main" val="1639903901"/>
              </p:ext>
            </p:extLst>
          </p:nvPr>
        </p:nvGraphicFramePr>
        <p:xfrm>
          <a:off x="7072313" y="2586038"/>
          <a:ext cx="1473200" cy="393700"/>
        </p:xfrm>
        <a:graphic>
          <a:graphicData uri="http://schemas.openxmlformats.org/presentationml/2006/ole">
            <mc:AlternateContent xmlns:mc="http://schemas.openxmlformats.org/markup-compatibility/2006">
              <mc:Choice xmlns:v="urn:schemas-microsoft-com:vml" Requires="v">
                <p:oleObj spid="_x0000_s24779" name="Equation" r:id="rId5" imgW="1473120" imgH="393480" progId="Equation.DSMT4">
                  <p:embed/>
                </p:oleObj>
              </mc:Choice>
              <mc:Fallback>
                <p:oleObj name="Equation" r:id="rId5" imgW="1473120" imgH="393480" progId="Equation.DSMT4">
                  <p:embed/>
                  <p:pic>
                    <p:nvPicPr>
                      <p:cNvPr id="15" name="Object 14">
                        <a:extLst>
                          <a:ext uri="{FF2B5EF4-FFF2-40B4-BE49-F238E27FC236}">
                            <a16:creationId xmlns:a16="http://schemas.microsoft.com/office/drawing/2014/main" id="{C272ECEB-69BF-45AE-9A43-EC42875EB4C9}"/>
                          </a:ext>
                        </a:extLst>
                      </p:cNvPr>
                      <p:cNvPicPr/>
                      <p:nvPr/>
                    </p:nvPicPr>
                    <p:blipFill>
                      <a:blip r:embed="rId6"/>
                      <a:stretch>
                        <a:fillRect/>
                      </a:stretch>
                    </p:blipFill>
                    <p:spPr>
                      <a:xfrm>
                        <a:off x="7072313" y="2586038"/>
                        <a:ext cx="1473200" cy="3937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7D798280-343C-48EC-9239-DB3FA396864E}"/>
              </a:ext>
            </a:extLst>
          </p:cNvPr>
          <p:cNvSpPr>
            <a:spLocks noGrp="1"/>
          </p:cNvSpPr>
          <p:nvPr>
            <p:ph idx="11"/>
          </p:nvPr>
        </p:nvSpPr>
        <p:spPr>
          <a:xfrm>
            <a:off x="457200" y="3021563"/>
            <a:ext cx="3116424" cy="449424"/>
          </a:xfrm>
        </p:spPr>
        <p:txBody>
          <a:bodyPr>
            <a:normAutofit/>
          </a:bodyPr>
          <a:lstStyle/>
          <a:p>
            <a:pPr marL="292608" indent="-292608"/>
            <a:r>
              <a:rPr lang="en-IN" sz="2200" dirty="0"/>
              <a:t>The joint probability is</a:t>
            </a:r>
          </a:p>
        </p:txBody>
      </p:sp>
      <p:graphicFrame>
        <p:nvGraphicFramePr>
          <p:cNvPr id="17" name="Object 16">
            <a:extLst>
              <a:ext uri="{FF2B5EF4-FFF2-40B4-BE49-F238E27FC236}">
                <a16:creationId xmlns:a16="http://schemas.microsoft.com/office/drawing/2014/main" id="{0D3F77EB-F514-44EC-8A56-601EC2A22A23}"/>
              </a:ext>
            </a:extLst>
          </p:cNvPr>
          <p:cNvGraphicFramePr>
            <a:graphicFrameLocks noChangeAspect="1"/>
          </p:cNvGraphicFramePr>
          <p:nvPr>
            <p:extLst>
              <p:ext uri="{D42A27DB-BD31-4B8C-83A1-F6EECF244321}">
                <p14:modId xmlns:p14="http://schemas.microsoft.com/office/powerpoint/2010/main" val="1273652179"/>
              </p:ext>
            </p:extLst>
          </p:nvPr>
        </p:nvGraphicFramePr>
        <p:xfrm>
          <a:off x="3502025" y="3068638"/>
          <a:ext cx="2273300" cy="393700"/>
        </p:xfrm>
        <a:graphic>
          <a:graphicData uri="http://schemas.openxmlformats.org/presentationml/2006/ole">
            <mc:AlternateContent xmlns:mc="http://schemas.openxmlformats.org/markup-compatibility/2006">
              <mc:Choice xmlns:v="urn:schemas-microsoft-com:vml" Requires="v">
                <p:oleObj spid="_x0000_s24780" name="Equation" r:id="rId7" imgW="2273040" imgH="393480" progId="Equation.DSMT4">
                  <p:embed/>
                </p:oleObj>
              </mc:Choice>
              <mc:Fallback>
                <p:oleObj name="Equation" r:id="rId7" imgW="2273040" imgH="393480" progId="Equation.DSMT4">
                  <p:embed/>
                  <p:pic>
                    <p:nvPicPr>
                      <p:cNvPr id="0" name=""/>
                      <p:cNvPicPr/>
                      <p:nvPr/>
                    </p:nvPicPr>
                    <p:blipFill>
                      <a:blip r:embed="rId8"/>
                      <a:stretch>
                        <a:fillRect/>
                      </a:stretch>
                    </p:blipFill>
                    <p:spPr>
                      <a:xfrm>
                        <a:off x="3502025" y="3068638"/>
                        <a:ext cx="2273300" cy="3937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05110701-37CE-4665-9470-68E64E2B4A53}"/>
              </a:ext>
            </a:extLst>
          </p:cNvPr>
          <p:cNvSpPr>
            <a:spLocks noGrp="1"/>
          </p:cNvSpPr>
          <p:nvPr>
            <p:ph idx="12"/>
          </p:nvPr>
        </p:nvSpPr>
        <p:spPr>
          <a:xfrm>
            <a:off x="457200" y="3685851"/>
            <a:ext cx="1539551" cy="449422"/>
          </a:xfrm>
        </p:spPr>
        <p:txBody>
          <a:bodyPr>
            <a:normAutofit/>
          </a:bodyPr>
          <a:lstStyle/>
          <a:p>
            <a:pPr marL="292608" indent="-292608"/>
            <a:r>
              <a:rPr lang="en-IN" sz="2200" dirty="0"/>
              <a:t>Calculate</a:t>
            </a:r>
          </a:p>
        </p:txBody>
      </p:sp>
      <p:graphicFrame>
        <p:nvGraphicFramePr>
          <p:cNvPr id="18" name="Object 17">
            <a:extLst>
              <a:ext uri="{FF2B5EF4-FFF2-40B4-BE49-F238E27FC236}">
                <a16:creationId xmlns:a16="http://schemas.microsoft.com/office/drawing/2014/main" id="{DFF5B687-A93F-4ADD-AFA2-72A3274A88A7}"/>
              </a:ext>
            </a:extLst>
          </p:cNvPr>
          <p:cNvGraphicFramePr>
            <a:graphicFrameLocks noChangeAspect="1"/>
          </p:cNvGraphicFramePr>
          <p:nvPr>
            <p:extLst>
              <p:ext uri="{D42A27DB-BD31-4B8C-83A1-F6EECF244321}">
                <p14:modId xmlns:p14="http://schemas.microsoft.com/office/powerpoint/2010/main" val="4025417673"/>
              </p:ext>
            </p:extLst>
          </p:nvPr>
        </p:nvGraphicFramePr>
        <p:xfrm>
          <a:off x="2027238" y="3595688"/>
          <a:ext cx="4006850" cy="742950"/>
        </p:xfrm>
        <a:graphic>
          <a:graphicData uri="http://schemas.openxmlformats.org/presentationml/2006/ole">
            <mc:AlternateContent xmlns:mc="http://schemas.openxmlformats.org/markup-compatibility/2006">
              <mc:Choice xmlns:v="urn:schemas-microsoft-com:vml" Requires="v">
                <p:oleObj spid="_x0000_s24781" name="Equation" r:id="rId9" imgW="4381200" imgH="812520" progId="Equation.DSMT4">
                  <p:embed/>
                </p:oleObj>
              </mc:Choice>
              <mc:Fallback>
                <p:oleObj name="Equation" r:id="rId9" imgW="4381200" imgH="812520" progId="Equation.DSMT4">
                  <p:embed/>
                  <p:pic>
                    <p:nvPicPr>
                      <p:cNvPr id="0" name=""/>
                      <p:cNvPicPr/>
                      <p:nvPr/>
                    </p:nvPicPr>
                    <p:blipFill>
                      <a:blip r:embed="rId10"/>
                      <a:stretch>
                        <a:fillRect/>
                      </a:stretch>
                    </p:blipFill>
                    <p:spPr>
                      <a:xfrm>
                        <a:off x="2027238" y="3595688"/>
                        <a:ext cx="4006850" cy="74295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01B39087-F75F-4A66-97EA-1F9EF9838DBF}"/>
              </a:ext>
            </a:extLst>
          </p:cNvPr>
          <p:cNvSpPr>
            <a:spLocks noGrp="1"/>
          </p:cNvSpPr>
          <p:nvPr>
            <p:ph idx="13"/>
          </p:nvPr>
        </p:nvSpPr>
        <p:spPr>
          <a:xfrm>
            <a:off x="457200" y="4365172"/>
            <a:ext cx="867747" cy="435428"/>
          </a:xfrm>
        </p:spPr>
        <p:txBody>
          <a:bodyPr>
            <a:normAutofit/>
          </a:bodyPr>
          <a:lstStyle/>
          <a:p>
            <a:pPr marL="292608" indent="-292608"/>
            <a:r>
              <a:rPr lang="en-IN" sz="2200" dirty="0"/>
              <a:t>So,</a:t>
            </a:r>
          </a:p>
        </p:txBody>
      </p:sp>
      <p:graphicFrame>
        <p:nvGraphicFramePr>
          <p:cNvPr id="19" name="Object 18">
            <a:extLst>
              <a:ext uri="{FF2B5EF4-FFF2-40B4-BE49-F238E27FC236}">
                <a16:creationId xmlns:a16="http://schemas.microsoft.com/office/drawing/2014/main" id="{A5F37E26-FD28-40BD-B18D-53AC34A3861A}"/>
              </a:ext>
            </a:extLst>
          </p:cNvPr>
          <p:cNvGraphicFramePr>
            <a:graphicFrameLocks noChangeAspect="1"/>
          </p:cNvGraphicFramePr>
          <p:nvPr>
            <p:extLst>
              <p:ext uri="{D42A27DB-BD31-4B8C-83A1-F6EECF244321}">
                <p14:modId xmlns:p14="http://schemas.microsoft.com/office/powerpoint/2010/main" val="306886534"/>
              </p:ext>
            </p:extLst>
          </p:nvPr>
        </p:nvGraphicFramePr>
        <p:xfrm>
          <a:off x="1287463" y="4410075"/>
          <a:ext cx="2044700" cy="393700"/>
        </p:xfrm>
        <a:graphic>
          <a:graphicData uri="http://schemas.openxmlformats.org/presentationml/2006/ole">
            <mc:AlternateContent xmlns:mc="http://schemas.openxmlformats.org/markup-compatibility/2006">
              <mc:Choice xmlns:v="urn:schemas-microsoft-com:vml" Requires="v">
                <p:oleObj spid="_x0000_s24782" name="Equation" r:id="rId11" imgW="2044440" imgH="393480" progId="Equation.DSMT4">
                  <p:embed/>
                </p:oleObj>
              </mc:Choice>
              <mc:Fallback>
                <p:oleObj name="Equation" r:id="rId11" imgW="2044440" imgH="393480" progId="Equation.DSMT4">
                  <p:embed/>
                  <p:pic>
                    <p:nvPicPr>
                      <p:cNvPr id="0" name=""/>
                      <p:cNvPicPr/>
                      <p:nvPr/>
                    </p:nvPicPr>
                    <p:blipFill>
                      <a:blip r:embed="rId12"/>
                      <a:stretch>
                        <a:fillRect/>
                      </a:stretch>
                    </p:blipFill>
                    <p:spPr>
                      <a:xfrm>
                        <a:off x="1287463" y="4410075"/>
                        <a:ext cx="2044700" cy="3937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89ECEDCF-2BB8-411B-8BB6-76B09996F965}"/>
              </a:ext>
            </a:extLst>
          </p:cNvPr>
          <p:cNvSpPr>
            <a:spLocks noGrp="1"/>
          </p:cNvSpPr>
          <p:nvPr>
            <p:ph idx="14"/>
          </p:nvPr>
        </p:nvSpPr>
        <p:spPr>
          <a:xfrm>
            <a:off x="3340358" y="4378909"/>
            <a:ext cx="5159830" cy="463679"/>
          </a:xfrm>
        </p:spPr>
        <p:txBody>
          <a:bodyPr>
            <a:normAutofit/>
          </a:bodyPr>
          <a:lstStyle/>
          <a:p>
            <a:pPr marL="0" indent="0">
              <a:buNone/>
            </a:pPr>
            <a:r>
              <a:rPr lang="en-US" sz="2200" dirty="0"/>
              <a:t>If your laptop crashes, it does not alter the</a:t>
            </a:r>
            <a:endParaRPr lang="en-IN" sz="2200" dirty="0"/>
          </a:p>
        </p:txBody>
      </p:sp>
      <p:sp>
        <p:nvSpPr>
          <p:cNvPr id="9" name="Content Placeholder 8">
            <a:extLst>
              <a:ext uri="{FF2B5EF4-FFF2-40B4-BE49-F238E27FC236}">
                <a16:creationId xmlns:a16="http://schemas.microsoft.com/office/drawing/2014/main" id="{B7A251B0-AAA8-495F-90AA-902948F415AB}"/>
              </a:ext>
            </a:extLst>
          </p:cNvPr>
          <p:cNvSpPr>
            <a:spLocks noGrp="1"/>
          </p:cNvSpPr>
          <p:nvPr>
            <p:ph idx="15"/>
          </p:nvPr>
        </p:nvSpPr>
        <p:spPr>
          <a:xfrm>
            <a:off x="457199" y="4876801"/>
            <a:ext cx="8320055" cy="914399"/>
          </a:xfrm>
        </p:spPr>
        <p:txBody>
          <a:bodyPr>
            <a:normAutofit/>
          </a:bodyPr>
          <a:lstStyle/>
          <a:p>
            <a:pPr marL="292608" indent="0">
              <a:buNone/>
            </a:pPr>
            <a:r>
              <a:rPr lang="en-US" sz="2200" dirty="0"/>
              <a:t>probability that your desktop also crashes.</a:t>
            </a:r>
          </a:p>
          <a:p>
            <a:pPr marL="292608" indent="-292608"/>
            <a:r>
              <a:rPr lang="en-US" sz="2200" dirty="0"/>
              <a:t>The reliability of the two computers is independent.</a:t>
            </a:r>
          </a:p>
        </p:txBody>
      </p:sp>
    </p:spTree>
    <p:extLst>
      <p:ext uri="{BB962C8B-B14F-4D97-AF65-F5344CB8AC3E}">
        <p14:creationId xmlns:p14="http://schemas.microsoft.com/office/powerpoint/2010/main" val="4214840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CD17-74FD-4C47-9158-69EFD2B69CB6}"/>
              </a:ext>
            </a:extLst>
          </p:cNvPr>
          <p:cNvSpPr>
            <a:spLocks noGrp="1"/>
          </p:cNvSpPr>
          <p:nvPr>
            <p:ph type="title"/>
          </p:nvPr>
        </p:nvSpPr>
        <p:spPr/>
        <p:txBody>
          <a:bodyPr>
            <a:normAutofit fontScale="90000"/>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4.3 Contingency Tables and Probabilities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1</a:t>
            </a:r>
            <a:endParaRPr lang="en-IN" sz="1100" dirty="0"/>
          </a:p>
        </p:txBody>
      </p:sp>
      <p:sp>
        <p:nvSpPr>
          <p:cNvPr id="3" name="Content Placeholder 2">
            <a:extLst>
              <a:ext uri="{FF2B5EF4-FFF2-40B4-BE49-F238E27FC236}">
                <a16:creationId xmlns:a16="http://schemas.microsoft.com/office/drawing/2014/main" id="{337AF47D-0516-4588-B676-CCEFFA8D6A4C}"/>
              </a:ext>
            </a:extLst>
          </p:cNvPr>
          <p:cNvSpPr>
            <a:spLocks noGrp="1"/>
          </p:cNvSpPr>
          <p:nvPr>
            <p:ph idx="1"/>
          </p:nvPr>
        </p:nvSpPr>
        <p:spPr/>
        <p:txBody>
          <a:bodyPr>
            <a:normAutofit/>
          </a:bodyPr>
          <a:lstStyle/>
          <a:p>
            <a:r>
              <a:rPr lang="en-US" sz="2400" dirty="0"/>
              <a:t>A contingency table is useful when examining the relationship between two categorical variables.</a:t>
            </a:r>
          </a:p>
          <a:p>
            <a:r>
              <a:rPr lang="en-US" sz="2400" dirty="0"/>
              <a:t>It shows the frequencies for two categorical variables, </a:t>
            </a:r>
            <a:r>
              <a:rPr lang="en-US" sz="2400" i="1" dirty="0"/>
              <a:t>x</a:t>
            </a:r>
            <a:r>
              <a:rPr lang="en-US" sz="2400" dirty="0"/>
              <a:t> and </a:t>
            </a:r>
            <a:r>
              <a:rPr lang="en-US" sz="2400" i="1" dirty="0"/>
              <a:t>y</a:t>
            </a:r>
            <a:r>
              <a:rPr lang="en-US" sz="2400" dirty="0"/>
              <a:t>.</a:t>
            </a:r>
          </a:p>
          <a:p>
            <a:r>
              <a:rPr lang="en-US" sz="2400" dirty="0"/>
              <a:t>Each cell represents a mutually exclusive combination of the pair of </a:t>
            </a:r>
            <a:r>
              <a:rPr lang="en-US" sz="2400" i="1" dirty="0"/>
              <a:t>x</a:t>
            </a:r>
            <a:r>
              <a:rPr lang="en-US" sz="2400" dirty="0"/>
              <a:t> and </a:t>
            </a:r>
            <a:r>
              <a:rPr lang="en-US" sz="2400" i="1" dirty="0"/>
              <a:t>y</a:t>
            </a:r>
            <a:r>
              <a:rPr lang="en-US" sz="2400" dirty="0"/>
              <a:t> values.</a:t>
            </a:r>
          </a:p>
          <a:p>
            <a:r>
              <a:rPr lang="en-US" sz="2400" dirty="0"/>
              <a:t>We can estimate an empirical probability by calculating the relative frequency to the occurrence of the event.</a:t>
            </a:r>
          </a:p>
        </p:txBody>
      </p:sp>
    </p:spTree>
    <p:extLst>
      <p:ext uri="{BB962C8B-B14F-4D97-AF65-F5344CB8AC3E}">
        <p14:creationId xmlns:p14="http://schemas.microsoft.com/office/powerpoint/2010/main" val="2941058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9D84-94B9-4A16-9C5A-47FFC6A3A449}"/>
              </a:ext>
            </a:extLst>
          </p:cNvPr>
          <p:cNvSpPr>
            <a:spLocks noGrp="1"/>
          </p:cNvSpPr>
          <p:nvPr>
            <p:ph type="title"/>
          </p:nvPr>
        </p:nvSpPr>
        <p:spPr/>
        <p:txBody>
          <a:bodyPr/>
          <a:lstStyle/>
          <a:p>
            <a:r>
              <a:rPr kumimoji="0" lang="en-US" sz="36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4.3 Contingency Tables and Probabilities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2</a:t>
            </a:r>
            <a:endParaRPr lang="en-IN" dirty="0"/>
          </a:p>
        </p:txBody>
      </p:sp>
      <p:sp>
        <p:nvSpPr>
          <p:cNvPr id="3" name="Content Placeholder 2">
            <a:extLst>
              <a:ext uri="{FF2B5EF4-FFF2-40B4-BE49-F238E27FC236}">
                <a16:creationId xmlns:a16="http://schemas.microsoft.com/office/drawing/2014/main" id="{A1271914-1E25-45AD-AB42-D0CAD7B10268}"/>
              </a:ext>
            </a:extLst>
          </p:cNvPr>
          <p:cNvSpPr>
            <a:spLocks noGrp="1"/>
          </p:cNvSpPr>
          <p:nvPr>
            <p:ph idx="1"/>
          </p:nvPr>
        </p:nvSpPr>
        <p:spPr>
          <a:xfrm>
            <a:off x="457200" y="1513115"/>
            <a:ext cx="8229600" cy="408991"/>
          </a:xfrm>
        </p:spPr>
        <p:txBody>
          <a:bodyPr>
            <a:normAutofit/>
          </a:bodyPr>
          <a:lstStyle/>
          <a:p>
            <a:pPr marL="292608" indent="-292608"/>
            <a:r>
              <a:rPr lang="en-US" sz="1800" dirty="0"/>
              <a:t>Example: enrollment and age group from the introductory case.</a:t>
            </a:r>
            <a:endParaRPr lang="en-IN" sz="1800" dirty="0"/>
          </a:p>
        </p:txBody>
      </p:sp>
      <p:graphicFrame>
        <p:nvGraphicFramePr>
          <p:cNvPr id="6" name="Table 5">
            <a:extLst>
              <a:ext uri="{FF2B5EF4-FFF2-40B4-BE49-F238E27FC236}">
                <a16:creationId xmlns:a16="http://schemas.microsoft.com/office/drawing/2014/main" id="{ADEFDDB3-FED4-44F7-81D9-1FDB5F8C2BE7}"/>
              </a:ext>
            </a:extLst>
          </p:cNvPr>
          <p:cNvGraphicFramePr>
            <a:graphicFrameLocks noGrp="1"/>
          </p:cNvGraphicFramePr>
          <p:nvPr>
            <p:extLst>
              <p:ext uri="{D42A27DB-BD31-4B8C-83A1-F6EECF244321}">
                <p14:modId xmlns:p14="http://schemas.microsoft.com/office/powerpoint/2010/main" val="1587929914"/>
              </p:ext>
            </p:extLst>
          </p:nvPr>
        </p:nvGraphicFramePr>
        <p:xfrm>
          <a:off x="447999" y="1981200"/>
          <a:ext cx="8348906" cy="1432560"/>
        </p:xfrm>
        <a:graphic>
          <a:graphicData uri="http://schemas.openxmlformats.org/drawingml/2006/table">
            <a:tbl>
              <a:tblPr firstRow="1" bandRow="1">
                <a:tableStyleId>{5C22544A-7EE6-4342-B048-85BDC9FD1C3A}</a:tableStyleId>
              </a:tblPr>
              <a:tblGrid>
                <a:gridCol w="1533201">
                  <a:extLst>
                    <a:ext uri="{9D8B030D-6E8A-4147-A177-3AD203B41FA5}">
                      <a16:colId xmlns:a16="http://schemas.microsoft.com/office/drawing/2014/main" val="1575876223"/>
                    </a:ext>
                  </a:extLst>
                </a:gridCol>
                <a:gridCol w="1676400">
                  <a:extLst>
                    <a:ext uri="{9D8B030D-6E8A-4147-A177-3AD203B41FA5}">
                      <a16:colId xmlns:a16="http://schemas.microsoft.com/office/drawing/2014/main" val="153069666"/>
                    </a:ext>
                  </a:extLst>
                </a:gridCol>
                <a:gridCol w="2286000">
                  <a:extLst>
                    <a:ext uri="{9D8B030D-6E8A-4147-A177-3AD203B41FA5}">
                      <a16:colId xmlns:a16="http://schemas.microsoft.com/office/drawing/2014/main" val="1490672133"/>
                    </a:ext>
                  </a:extLst>
                </a:gridCol>
                <a:gridCol w="1524000">
                  <a:extLst>
                    <a:ext uri="{9D8B030D-6E8A-4147-A177-3AD203B41FA5}">
                      <a16:colId xmlns:a16="http://schemas.microsoft.com/office/drawing/2014/main" val="3330899217"/>
                    </a:ext>
                  </a:extLst>
                </a:gridCol>
                <a:gridCol w="1329305">
                  <a:extLst>
                    <a:ext uri="{9D8B030D-6E8A-4147-A177-3AD203B41FA5}">
                      <a16:colId xmlns:a16="http://schemas.microsoft.com/office/drawing/2014/main" val="3900862738"/>
                    </a:ext>
                  </a:extLst>
                </a:gridCol>
              </a:tblGrid>
              <a:tr h="220494">
                <a:tc>
                  <a:txBody>
                    <a:bodyPr/>
                    <a:lstStyle/>
                    <a:p>
                      <a:pPr algn="l"/>
                      <a:r>
                        <a:rPr lang="en-US" sz="1400" baseline="0" dirty="0">
                          <a:latin typeface="+mn-lt"/>
                        </a:rPr>
                        <a:t>Outcome</a:t>
                      </a:r>
                    </a:p>
                  </a:txBody>
                  <a:tcPr marL="244358" marR="244358" anchor="b">
                    <a:solidFill>
                      <a:schemeClr val="accent1">
                        <a:lumMod val="50000"/>
                      </a:schemeClr>
                    </a:solidFill>
                  </a:tcPr>
                </a:tc>
                <a:tc>
                  <a:txBody>
                    <a:bodyPr/>
                    <a:lstStyle/>
                    <a:p>
                      <a:pPr algn="ctr"/>
                      <a:r>
                        <a:rPr lang="en-US" sz="1400" baseline="0" dirty="0">
                          <a:latin typeface="+mn-lt"/>
                        </a:rPr>
                        <a:t>Age Group of Under 30 (</a:t>
                      </a:r>
                      <a:r>
                        <a:rPr lang="en-US" sz="1400" i="1" baseline="0" dirty="0">
                          <a:latin typeface="+mn-lt"/>
                        </a:rPr>
                        <a:t>U</a:t>
                      </a:r>
                      <a:r>
                        <a:rPr lang="en-US" sz="1400" baseline="0" dirty="0">
                          <a:latin typeface="+mn-lt"/>
                        </a:rPr>
                        <a:t>)</a:t>
                      </a:r>
                    </a:p>
                  </a:txBody>
                  <a:tcPr marL="244358" marR="244358" anchor="b">
                    <a:solidFill>
                      <a:schemeClr val="accent1">
                        <a:lumMod val="50000"/>
                      </a:schemeClr>
                    </a:solidFill>
                  </a:tcPr>
                </a:tc>
                <a:tc>
                  <a:txBody>
                    <a:bodyPr/>
                    <a:lstStyle/>
                    <a:p>
                      <a:pPr algn="ctr"/>
                      <a:r>
                        <a:rPr lang="en-US" sz="1400" baseline="0" dirty="0">
                          <a:latin typeface="+mn-lt"/>
                        </a:rPr>
                        <a:t>Age Group of Between 30 and 50 (</a:t>
                      </a:r>
                      <a:r>
                        <a:rPr lang="en-US" sz="1400" i="1" baseline="0" dirty="0">
                          <a:latin typeface="+mn-lt"/>
                        </a:rPr>
                        <a:t>B</a:t>
                      </a:r>
                      <a:r>
                        <a:rPr lang="en-US" sz="1400" baseline="0" dirty="0">
                          <a:latin typeface="+mn-lt"/>
                        </a:rPr>
                        <a:t>)</a:t>
                      </a:r>
                    </a:p>
                  </a:txBody>
                  <a:tcPr marL="244358" marR="244358" anchor="b">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mn-lt"/>
                        </a:rPr>
                        <a:t>Age Group of Over 50 (</a:t>
                      </a:r>
                      <a:r>
                        <a:rPr lang="en-US" sz="1400" i="1" baseline="0" dirty="0">
                          <a:latin typeface="+mn-lt"/>
                        </a:rPr>
                        <a:t>O</a:t>
                      </a:r>
                      <a:r>
                        <a:rPr lang="en-US" sz="1400" baseline="0" dirty="0">
                          <a:latin typeface="+mn-lt"/>
                        </a:rPr>
                        <a:t>)</a:t>
                      </a:r>
                    </a:p>
                  </a:txBody>
                  <a:tcPr marL="244358" marR="244358" anchor="b">
                    <a:solidFill>
                      <a:schemeClr val="accent1">
                        <a:lumMod val="50000"/>
                      </a:schemeClr>
                    </a:solidFill>
                  </a:tcPr>
                </a:tc>
                <a:tc>
                  <a:txBody>
                    <a:bodyPr/>
                    <a:lstStyle/>
                    <a:p>
                      <a:pPr algn="ctr"/>
                      <a:r>
                        <a:rPr lang="en-US" sz="1400" baseline="0" dirty="0">
                          <a:latin typeface="+mn-lt"/>
                        </a:rPr>
                        <a:t>Total</a:t>
                      </a:r>
                    </a:p>
                  </a:txBody>
                  <a:tcPr marL="244358" marR="244358" anchor="b">
                    <a:solidFill>
                      <a:schemeClr val="accent1">
                        <a:lumMod val="50000"/>
                      </a:schemeClr>
                    </a:solidFill>
                  </a:tcPr>
                </a:tc>
                <a:extLst>
                  <a:ext uri="{0D108BD9-81ED-4DB2-BD59-A6C34878D82A}">
                    <a16:rowId xmlns:a16="http://schemas.microsoft.com/office/drawing/2014/main" val="2462326616"/>
                  </a:ext>
                </a:extLst>
              </a:tr>
              <a:tr h="129702">
                <a:tc>
                  <a:txBody>
                    <a:bodyPr/>
                    <a:lstStyle/>
                    <a:p>
                      <a:pPr algn="l"/>
                      <a:r>
                        <a:rPr lang="en-US" sz="1400" baseline="0" dirty="0">
                          <a:latin typeface="+mn-lt"/>
                        </a:rPr>
                        <a:t>Enroll (</a:t>
                      </a:r>
                      <a:r>
                        <a:rPr lang="en-US" sz="1400" i="1" baseline="0" dirty="0">
                          <a:latin typeface="+mn-lt"/>
                        </a:rPr>
                        <a:t>E</a:t>
                      </a:r>
                      <a:r>
                        <a:rPr lang="en-US" sz="1400" baseline="0" dirty="0">
                          <a:latin typeface="+mn-lt"/>
                        </a:rPr>
                        <a:t>)</a:t>
                      </a:r>
                    </a:p>
                  </a:txBody>
                  <a:tcPr marL="244358" marR="244358"/>
                </a:tc>
                <a:tc>
                  <a:txBody>
                    <a:bodyPr/>
                    <a:lstStyle/>
                    <a:p>
                      <a:pPr algn="ctr"/>
                      <a:r>
                        <a:rPr lang="en-US" sz="1400" baseline="0" dirty="0">
                          <a:latin typeface="+mn-lt"/>
                        </a:rPr>
                        <a:t>24</a:t>
                      </a:r>
                    </a:p>
                  </a:txBody>
                  <a:tcPr marL="244358" marR="244358"/>
                </a:tc>
                <a:tc>
                  <a:txBody>
                    <a:bodyPr/>
                    <a:lstStyle/>
                    <a:p>
                      <a:pPr algn="ctr"/>
                      <a:r>
                        <a:rPr lang="en-US" sz="1400" baseline="0" dirty="0">
                          <a:latin typeface="+mn-lt"/>
                        </a:rPr>
                        <a:t>72</a:t>
                      </a:r>
                    </a:p>
                  </a:txBody>
                  <a:tcPr marL="244358" marR="244358"/>
                </a:tc>
                <a:tc>
                  <a:txBody>
                    <a:bodyPr/>
                    <a:lstStyle/>
                    <a:p>
                      <a:pPr algn="ctr"/>
                      <a:r>
                        <a:rPr lang="en-US" sz="1400" baseline="0" dirty="0">
                          <a:latin typeface="+mn-lt"/>
                        </a:rPr>
                        <a:t>44</a:t>
                      </a:r>
                    </a:p>
                  </a:txBody>
                  <a:tcPr marL="244358" marR="244358"/>
                </a:tc>
                <a:tc>
                  <a:txBody>
                    <a:bodyPr/>
                    <a:lstStyle/>
                    <a:p>
                      <a:pPr algn="ctr"/>
                      <a:r>
                        <a:rPr lang="en-US" sz="1400" baseline="0" dirty="0">
                          <a:latin typeface="+mn-lt"/>
                        </a:rPr>
                        <a:t>140</a:t>
                      </a:r>
                    </a:p>
                  </a:txBody>
                  <a:tcPr marL="244358" marR="244358"/>
                </a:tc>
                <a:extLst>
                  <a:ext uri="{0D108BD9-81ED-4DB2-BD59-A6C34878D82A}">
                    <a16:rowId xmlns:a16="http://schemas.microsoft.com/office/drawing/2014/main" val="3571310136"/>
                  </a:ext>
                </a:extLst>
              </a:tr>
              <a:tr h="129702">
                <a:tc>
                  <a:txBody>
                    <a:bodyPr/>
                    <a:lstStyle/>
                    <a:p>
                      <a:pPr algn="l"/>
                      <a:r>
                        <a:rPr lang="en-US" sz="1400" baseline="0" dirty="0">
                          <a:latin typeface="+mn-lt"/>
                        </a:rPr>
                        <a:t>Not Enroll (</a:t>
                      </a:r>
                      <a:r>
                        <a:rPr lang="en-US" sz="1400" i="1" baseline="0" dirty="0">
                          <a:latin typeface="+mn-lt"/>
                        </a:rPr>
                        <a:t>N</a:t>
                      </a:r>
                      <a:r>
                        <a:rPr lang="en-US" sz="1400" baseline="0" dirty="0">
                          <a:latin typeface="+mn-lt"/>
                        </a:rPr>
                        <a:t>)</a:t>
                      </a:r>
                    </a:p>
                  </a:txBody>
                  <a:tcPr marL="244358" marR="244358"/>
                </a:tc>
                <a:tc>
                  <a:txBody>
                    <a:bodyPr/>
                    <a:lstStyle/>
                    <a:p>
                      <a:pPr algn="ctr"/>
                      <a:r>
                        <a:rPr lang="en-US" sz="1400" baseline="0" dirty="0">
                          <a:latin typeface="+mn-lt"/>
                        </a:rPr>
                        <a:t>84</a:t>
                      </a:r>
                    </a:p>
                  </a:txBody>
                  <a:tcPr marL="244358" marR="244358"/>
                </a:tc>
                <a:tc>
                  <a:txBody>
                    <a:bodyPr/>
                    <a:lstStyle/>
                    <a:p>
                      <a:pPr algn="ctr"/>
                      <a:r>
                        <a:rPr lang="en-US" sz="1400" baseline="0" dirty="0">
                          <a:latin typeface="+mn-lt"/>
                        </a:rPr>
                        <a:t>88</a:t>
                      </a:r>
                    </a:p>
                  </a:txBody>
                  <a:tcPr marL="244358" marR="244358"/>
                </a:tc>
                <a:tc>
                  <a:txBody>
                    <a:bodyPr/>
                    <a:lstStyle/>
                    <a:p>
                      <a:pPr algn="ctr"/>
                      <a:r>
                        <a:rPr lang="en-US" sz="1400" baseline="0" dirty="0">
                          <a:latin typeface="+mn-lt"/>
                        </a:rPr>
                        <a:t>88</a:t>
                      </a:r>
                    </a:p>
                  </a:txBody>
                  <a:tcPr marL="244358" marR="244358"/>
                </a:tc>
                <a:tc>
                  <a:txBody>
                    <a:bodyPr/>
                    <a:lstStyle/>
                    <a:p>
                      <a:pPr algn="ctr"/>
                      <a:r>
                        <a:rPr lang="en-US" sz="1400" baseline="0" dirty="0">
                          <a:latin typeface="+mn-lt"/>
                        </a:rPr>
                        <a:t>260</a:t>
                      </a:r>
                    </a:p>
                  </a:txBody>
                  <a:tcPr marL="244358" marR="244358"/>
                </a:tc>
                <a:extLst>
                  <a:ext uri="{0D108BD9-81ED-4DB2-BD59-A6C34878D82A}">
                    <a16:rowId xmlns:a16="http://schemas.microsoft.com/office/drawing/2014/main" val="3980985132"/>
                  </a:ext>
                </a:extLst>
              </a:tr>
              <a:tr h="129702">
                <a:tc>
                  <a:txBody>
                    <a:bodyPr/>
                    <a:lstStyle/>
                    <a:p>
                      <a:pPr algn="l"/>
                      <a:r>
                        <a:rPr lang="en-US" sz="1400" b="1" baseline="0" dirty="0">
                          <a:latin typeface="+mn-lt"/>
                        </a:rPr>
                        <a:t>Total</a:t>
                      </a:r>
                    </a:p>
                  </a:txBody>
                  <a:tcPr marL="244358" marR="244358"/>
                </a:tc>
                <a:tc>
                  <a:txBody>
                    <a:bodyPr/>
                    <a:lstStyle/>
                    <a:p>
                      <a:pPr algn="ctr"/>
                      <a:r>
                        <a:rPr lang="en-US" sz="1400" baseline="0" dirty="0">
                          <a:latin typeface="+mn-lt"/>
                        </a:rPr>
                        <a:t>108</a:t>
                      </a:r>
                    </a:p>
                  </a:txBody>
                  <a:tcPr marL="244358" marR="244358"/>
                </a:tc>
                <a:tc>
                  <a:txBody>
                    <a:bodyPr/>
                    <a:lstStyle/>
                    <a:p>
                      <a:pPr algn="ctr"/>
                      <a:r>
                        <a:rPr lang="en-US" sz="1400" baseline="0" dirty="0">
                          <a:latin typeface="+mn-lt"/>
                        </a:rPr>
                        <a:t>160</a:t>
                      </a:r>
                    </a:p>
                  </a:txBody>
                  <a:tcPr marL="244358" marR="244358"/>
                </a:tc>
                <a:tc>
                  <a:txBody>
                    <a:bodyPr/>
                    <a:lstStyle/>
                    <a:p>
                      <a:pPr algn="ctr"/>
                      <a:r>
                        <a:rPr lang="en-US" sz="1400" baseline="0" dirty="0">
                          <a:latin typeface="+mn-lt"/>
                        </a:rPr>
                        <a:t>132</a:t>
                      </a:r>
                    </a:p>
                  </a:txBody>
                  <a:tcPr marL="244358" marR="244358"/>
                </a:tc>
                <a:tc>
                  <a:txBody>
                    <a:bodyPr/>
                    <a:lstStyle/>
                    <a:p>
                      <a:pPr algn="ctr"/>
                      <a:r>
                        <a:rPr lang="en-US" sz="1400" baseline="0" dirty="0">
                          <a:latin typeface="+mn-lt"/>
                        </a:rPr>
                        <a:t>400</a:t>
                      </a:r>
                    </a:p>
                  </a:txBody>
                  <a:tcPr marL="244358" marR="244358"/>
                </a:tc>
                <a:extLst>
                  <a:ext uri="{0D108BD9-81ED-4DB2-BD59-A6C34878D82A}">
                    <a16:rowId xmlns:a16="http://schemas.microsoft.com/office/drawing/2014/main" val="1704757837"/>
                  </a:ext>
                </a:extLst>
              </a:tr>
            </a:tbl>
          </a:graphicData>
        </a:graphic>
      </p:graphicFrame>
      <p:sp>
        <p:nvSpPr>
          <p:cNvPr id="4" name="Content Placeholder 3">
            <a:extLst>
              <a:ext uri="{FF2B5EF4-FFF2-40B4-BE49-F238E27FC236}">
                <a16:creationId xmlns:a16="http://schemas.microsoft.com/office/drawing/2014/main" id="{E51AFD2B-92F2-4230-BDD5-F8817C75F41F}"/>
              </a:ext>
            </a:extLst>
          </p:cNvPr>
          <p:cNvSpPr>
            <a:spLocks noGrp="1"/>
          </p:cNvSpPr>
          <p:nvPr>
            <p:ph idx="10"/>
          </p:nvPr>
        </p:nvSpPr>
        <p:spPr>
          <a:xfrm>
            <a:off x="457200" y="3657600"/>
            <a:ext cx="8534400" cy="1962538"/>
          </a:xfrm>
        </p:spPr>
        <p:txBody>
          <a:bodyPr>
            <a:normAutofit/>
          </a:bodyPr>
          <a:lstStyle/>
          <a:p>
            <a:pPr marL="0" indent="0">
              <a:buNone/>
            </a:pPr>
            <a:r>
              <a:rPr lang="en-US" sz="1800" dirty="0"/>
              <a:t>a. What is the probability that a randomly selected attendee enrolls in the fitness center?</a:t>
            </a:r>
          </a:p>
          <a:p>
            <a:pPr marL="0" indent="0">
              <a:buNone/>
            </a:pPr>
            <a:r>
              <a:rPr lang="en-US" sz="1800" dirty="0"/>
              <a:t>b. What is the probability that a randomly selected attendee is over 50 years old?</a:t>
            </a:r>
          </a:p>
          <a:p>
            <a:pPr marL="263525" indent="-263525">
              <a:buNone/>
            </a:pPr>
            <a:r>
              <a:rPr lang="en-US" sz="1800" dirty="0"/>
              <a:t>c. What is the probability that a randomly selected attendee enrolls in the fitness center and is over 50 years old?</a:t>
            </a:r>
          </a:p>
          <a:p>
            <a:pPr marL="263525" indent="-263525">
              <a:buNone/>
            </a:pPr>
            <a:r>
              <a:rPr lang="en-US" sz="1800" dirty="0"/>
              <a:t>d. What is the probability that an attendee enrolls in the fitness center, given the attendee is over 50 years old?</a:t>
            </a:r>
            <a:endParaRPr lang="en-IN" sz="1800" dirty="0"/>
          </a:p>
        </p:txBody>
      </p:sp>
    </p:spTree>
    <p:extLst>
      <p:ext uri="{BB962C8B-B14F-4D97-AF65-F5344CB8AC3E}">
        <p14:creationId xmlns:p14="http://schemas.microsoft.com/office/powerpoint/2010/main" val="58102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E97E-732F-42AF-B388-D2F602A835BE}"/>
              </a:ext>
            </a:extLst>
          </p:cNvPr>
          <p:cNvSpPr>
            <a:spLocks noGrp="1"/>
          </p:cNvSpPr>
          <p:nvPr>
            <p:ph type="title"/>
          </p:nvPr>
        </p:nvSpPr>
        <p:spPr/>
        <p:txBody>
          <a:bodyPr/>
          <a:lstStyle/>
          <a:p>
            <a:r>
              <a:rPr kumimoji="0" lang="en-US" sz="36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4.3 Contingency Tables and Probabilities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3</a:t>
            </a:r>
            <a:endParaRPr lang="en-IN" dirty="0"/>
          </a:p>
        </p:txBody>
      </p:sp>
      <p:sp>
        <p:nvSpPr>
          <p:cNvPr id="3" name="Content Placeholder 2">
            <a:extLst>
              <a:ext uri="{FF2B5EF4-FFF2-40B4-BE49-F238E27FC236}">
                <a16:creationId xmlns:a16="http://schemas.microsoft.com/office/drawing/2014/main" id="{FC079A6F-4E81-46D5-9A08-8866ABC85342}"/>
              </a:ext>
            </a:extLst>
          </p:cNvPr>
          <p:cNvSpPr>
            <a:spLocks noGrp="1"/>
          </p:cNvSpPr>
          <p:nvPr>
            <p:ph idx="1"/>
          </p:nvPr>
        </p:nvSpPr>
        <p:spPr>
          <a:xfrm>
            <a:off x="457200" y="1506895"/>
            <a:ext cx="3581400" cy="387218"/>
          </a:xfrm>
        </p:spPr>
        <p:txBody>
          <a:bodyPr>
            <a:normAutofit/>
          </a:bodyPr>
          <a:lstStyle/>
          <a:p>
            <a:pPr marL="292608" indent="-292608"/>
            <a:r>
              <a:rPr lang="en-IN" sz="1800" dirty="0"/>
              <a:t>Example continued,</a:t>
            </a:r>
          </a:p>
        </p:txBody>
      </p:sp>
      <p:graphicFrame>
        <p:nvGraphicFramePr>
          <p:cNvPr id="11" name="Table 10">
            <a:extLst>
              <a:ext uri="{FF2B5EF4-FFF2-40B4-BE49-F238E27FC236}">
                <a16:creationId xmlns:a16="http://schemas.microsoft.com/office/drawing/2014/main" id="{365C4AD2-0A46-4965-864F-39241B8C26CA}"/>
              </a:ext>
            </a:extLst>
          </p:cNvPr>
          <p:cNvGraphicFramePr>
            <a:graphicFrameLocks noGrp="1"/>
          </p:cNvGraphicFramePr>
          <p:nvPr>
            <p:extLst>
              <p:ext uri="{D42A27DB-BD31-4B8C-83A1-F6EECF244321}">
                <p14:modId xmlns:p14="http://schemas.microsoft.com/office/powerpoint/2010/main" val="1263396926"/>
              </p:ext>
            </p:extLst>
          </p:nvPr>
        </p:nvGraphicFramePr>
        <p:xfrm>
          <a:off x="447999" y="1925215"/>
          <a:ext cx="8348906" cy="1432560"/>
        </p:xfrm>
        <a:graphic>
          <a:graphicData uri="http://schemas.openxmlformats.org/drawingml/2006/table">
            <a:tbl>
              <a:tblPr firstRow="1" bandRow="1">
                <a:tableStyleId>{5C22544A-7EE6-4342-B048-85BDC9FD1C3A}</a:tableStyleId>
              </a:tblPr>
              <a:tblGrid>
                <a:gridCol w="1533201">
                  <a:extLst>
                    <a:ext uri="{9D8B030D-6E8A-4147-A177-3AD203B41FA5}">
                      <a16:colId xmlns:a16="http://schemas.microsoft.com/office/drawing/2014/main" val="1575876223"/>
                    </a:ext>
                  </a:extLst>
                </a:gridCol>
                <a:gridCol w="1676400">
                  <a:extLst>
                    <a:ext uri="{9D8B030D-6E8A-4147-A177-3AD203B41FA5}">
                      <a16:colId xmlns:a16="http://schemas.microsoft.com/office/drawing/2014/main" val="153069666"/>
                    </a:ext>
                  </a:extLst>
                </a:gridCol>
                <a:gridCol w="2286000">
                  <a:extLst>
                    <a:ext uri="{9D8B030D-6E8A-4147-A177-3AD203B41FA5}">
                      <a16:colId xmlns:a16="http://schemas.microsoft.com/office/drawing/2014/main" val="1490672133"/>
                    </a:ext>
                  </a:extLst>
                </a:gridCol>
                <a:gridCol w="1524000">
                  <a:extLst>
                    <a:ext uri="{9D8B030D-6E8A-4147-A177-3AD203B41FA5}">
                      <a16:colId xmlns:a16="http://schemas.microsoft.com/office/drawing/2014/main" val="3330899217"/>
                    </a:ext>
                  </a:extLst>
                </a:gridCol>
                <a:gridCol w="1329305">
                  <a:extLst>
                    <a:ext uri="{9D8B030D-6E8A-4147-A177-3AD203B41FA5}">
                      <a16:colId xmlns:a16="http://schemas.microsoft.com/office/drawing/2014/main" val="3900862738"/>
                    </a:ext>
                  </a:extLst>
                </a:gridCol>
              </a:tblGrid>
              <a:tr h="220494">
                <a:tc>
                  <a:txBody>
                    <a:bodyPr/>
                    <a:lstStyle/>
                    <a:p>
                      <a:pPr algn="l"/>
                      <a:r>
                        <a:rPr lang="en-US" sz="1400" baseline="0" dirty="0">
                          <a:latin typeface="+mn-lt"/>
                        </a:rPr>
                        <a:t>Outcome</a:t>
                      </a:r>
                    </a:p>
                  </a:txBody>
                  <a:tcPr marL="244358" marR="244358" anchor="b">
                    <a:solidFill>
                      <a:schemeClr val="accent1">
                        <a:lumMod val="50000"/>
                      </a:schemeClr>
                    </a:solidFill>
                  </a:tcPr>
                </a:tc>
                <a:tc>
                  <a:txBody>
                    <a:bodyPr/>
                    <a:lstStyle/>
                    <a:p>
                      <a:pPr algn="ctr"/>
                      <a:r>
                        <a:rPr lang="en-US" sz="1400" baseline="0" dirty="0">
                          <a:latin typeface="+mn-lt"/>
                        </a:rPr>
                        <a:t>Age Group of Under 30 (</a:t>
                      </a:r>
                      <a:r>
                        <a:rPr lang="en-US" sz="1400" i="1" baseline="0" dirty="0">
                          <a:latin typeface="+mn-lt"/>
                        </a:rPr>
                        <a:t>U</a:t>
                      </a:r>
                      <a:r>
                        <a:rPr lang="en-US" sz="1400" baseline="0" dirty="0">
                          <a:latin typeface="+mn-lt"/>
                        </a:rPr>
                        <a:t>)</a:t>
                      </a:r>
                    </a:p>
                  </a:txBody>
                  <a:tcPr marL="244358" marR="244358" anchor="b">
                    <a:solidFill>
                      <a:schemeClr val="accent1">
                        <a:lumMod val="50000"/>
                      </a:schemeClr>
                    </a:solidFill>
                  </a:tcPr>
                </a:tc>
                <a:tc>
                  <a:txBody>
                    <a:bodyPr/>
                    <a:lstStyle/>
                    <a:p>
                      <a:pPr algn="ctr"/>
                      <a:r>
                        <a:rPr lang="en-US" sz="1400" baseline="0" dirty="0">
                          <a:latin typeface="+mn-lt"/>
                        </a:rPr>
                        <a:t>Age Group of Between 30 and 50 (</a:t>
                      </a:r>
                      <a:r>
                        <a:rPr lang="en-US" sz="1400" i="1" baseline="0" dirty="0">
                          <a:latin typeface="+mn-lt"/>
                        </a:rPr>
                        <a:t>B</a:t>
                      </a:r>
                      <a:r>
                        <a:rPr lang="en-US" sz="1400" baseline="0" dirty="0">
                          <a:latin typeface="+mn-lt"/>
                        </a:rPr>
                        <a:t>)</a:t>
                      </a:r>
                    </a:p>
                  </a:txBody>
                  <a:tcPr marL="244358" marR="244358" anchor="b">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mn-lt"/>
                        </a:rPr>
                        <a:t>Age Group of Over 50 (</a:t>
                      </a:r>
                      <a:r>
                        <a:rPr lang="en-US" sz="1400" i="1" baseline="0" dirty="0">
                          <a:latin typeface="+mn-lt"/>
                        </a:rPr>
                        <a:t>O</a:t>
                      </a:r>
                      <a:r>
                        <a:rPr lang="en-US" sz="1400" baseline="0" dirty="0">
                          <a:latin typeface="+mn-lt"/>
                        </a:rPr>
                        <a:t>)</a:t>
                      </a:r>
                    </a:p>
                  </a:txBody>
                  <a:tcPr marL="244358" marR="244358" anchor="b">
                    <a:solidFill>
                      <a:schemeClr val="accent1">
                        <a:lumMod val="50000"/>
                      </a:schemeClr>
                    </a:solidFill>
                  </a:tcPr>
                </a:tc>
                <a:tc>
                  <a:txBody>
                    <a:bodyPr/>
                    <a:lstStyle/>
                    <a:p>
                      <a:pPr algn="ctr"/>
                      <a:r>
                        <a:rPr lang="en-US" sz="1400" baseline="0" dirty="0">
                          <a:latin typeface="+mn-lt"/>
                        </a:rPr>
                        <a:t>Total</a:t>
                      </a:r>
                    </a:p>
                  </a:txBody>
                  <a:tcPr marL="244358" marR="244358" anchor="b">
                    <a:solidFill>
                      <a:schemeClr val="accent1">
                        <a:lumMod val="50000"/>
                      </a:schemeClr>
                    </a:solidFill>
                  </a:tcPr>
                </a:tc>
                <a:extLst>
                  <a:ext uri="{0D108BD9-81ED-4DB2-BD59-A6C34878D82A}">
                    <a16:rowId xmlns:a16="http://schemas.microsoft.com/office/drawing/2014/main" val="2462326616"/>
                  </a:ext>
                </a:extLst>
              </a:tr>
              <a:tr h="129702">
                <a:tc>
                  <a:txBody>
                    <a:bodyPr/>
                    <a:lstStyle/>
                    <a:p>
                      <a:pPr algn="l"/>
                      <a:r>
                        <a:rPr lang="en-US" sz="1400" baseline="0" dirty="0">
                          <a:latin typeface="+mn-lt"/>
                        </a:rPr>
                        <a:t>Enroll (</a:t>
                      </a:r>
                      <a:r>
                        <a:rPr lang="en-US" sz="1400" i="1" baseline="0" dirty="0">
                          <a:latin typeface="+mn-lt"/>
                        </a:rPr>
                        <a:t>E</a:t>
                      </a:r>
                      <a:r>
                        <a:rPr lang="en-US" sz="1400" baseline="0" dirty="0">
                          <a:latin typeface="+mn-lt"/>
                        </a:rPr>
                        <a:t>)</a:t>
                      </a:r>
                    </a:p>
                  </a:txBody>
                  <a:tcPr marL="244358" marR="244358"/>
                </a:tc>
                <a:tc>
                  <a:txBody>
                    <a:bodyPr/>
                    <a:lstStyle/>
                    <a:p>
                      <a:pPr algn="ctr"/>
                      <a:r>
                        <a:rPr lang="en-US" sz="1400" baseline="0" dirty="0">
                          <a:latin typeface="+mn-lt"/>
                        </a:rPr>
                        <a:t>24</a:t>
                      </a:r>
                    </a:p>
                  </a:txBody>
                  <a:tcPr marL="244358" marR="244358"/>
                </a:tc>
                <a:tc>
                  <a:txBody>
                    <a:bodyPr/>
                    <a:lstStyle/>
                    <a:p>
                      <a:pPr algn="ctr"/>
                      <a:r>
                        <a:rPr lang="en-US" sz="1400" baseline="0" dirty="0">
                          <a:latin typeface="+mn-lt"/>
                        </a:rPr>
                        <a:t>72</a:t>
                      </a:r>
                    </a:p>
                  </a:txBody>
                  <a:tcPr marL="244358" marR="244358"/>
                </a:tc>
                <a:tc>
                  <a:txBody>
                    <a:bodyPr/>
                    <a:lstStyle/>
                    <a:p>
                      <a:pPr algn="ctr"/>
                      <a:r>
                        <a:rPr lang="en-US" sz="1400" baseline="0" dirty="0">
                          <a:latin typeface="+mn-lt"/>
                        </a:rPr>
                        <a:t>44</a:t>
                      </a:r>
                    </a:p>
                  </a:txBody>
                  <a:tcPr marL="244358" marR="244358"/>
                </a:tc>
                <a:tc>
                  <a:txBody>
                    <a:bodyPr/>
                    <a:lstStyle/>
                    <a:p>
                      <a:pPr algn="ctr"/>
                      <a:r>
                        <a:rPr lang="en-US" sz="1400" baseline="0" dirty="0">
                          <a:latin typeface="+mn-lt"/>
                        </a:rPr>
                        <a:t>140</a:t>
                      </a:r>
                    </a:p>
                  </a:txBody>
                  <a:tcPr marL="244358" marR="244358"/>
                </a:tc>
                <a:extLst>
                  <a:ext uri="{0D108BD9-81ED-4DB2-BD59-A6C34878D82A}">
                    <a16:rowId xmlns:a16="http://schemas.microsoft.com/office/drawing/2014/main" val="3571310136"/>
                  </a:ext>
                </a:extLst>
              </a:tr>
              <a:tr h="129702">
                <a:tc>
                  <a:txBody>
                    <a:bodyPr/>
                    <a:lstStyle/>
                    <a:p>
                      <a:pPr algn="l"/>
                      <a:r>
                        <a:rPr lang="en-US" sz="1400" baseline="0" dirty="0">
                          <a:latin typeface="+mn-lt"/>
                        </a:rPr>
                        <a:t>Not Enroll (</a:t>
                      </a:r>
                      <a:r>
                        <a:rPr lang="en-US" sz="1400" i="1" baseline="0" dirty="0">
                          <a:latin typeface="+mn-lt"/>
                        </a:rPr>
                        <a:t>N</a:t>
                      </a:r>
                      <a:r>
                        <a:rPr lang="en-US" sz="1400" baseline="0" dirty="0">
                          <a:latin typeface="+mn-lt"/>
                        </a:rPr>
                        <a:t>)</a:t>
                      </a:r>
                    </a:p>
                  </a:txBody>
                  <a:tcPr marL="244358" marR="244358"/>
                </a:tc>
                <a:tc>
                  <a:txBody>
                    <a:bodyPr/>
                    <a:lstStyle/>
                    <a:p>
                      <a:pPr algn="ctr"/>
                      <a:r>
                        <a:rPr lang="en-US" sz="1400" baseline="0" dirty="0">
                          <a:latin typeface="+mn-lt"/>
                        </a:rPr>
                        <a:t>84</a:t>
                      </a:r>
                    </a:p>
                  </a:txBody>
                  <a:tcPr marL="244358" marR="244358"/>
                </a:tc>
                <a:tc>
                  <a:txBody>
                    <a:bodyPr/>
                    <a:lstStyle/>
                    <a:p>
                      <a:pPr algn="ctr"/>
                      <a:r>
                        <a:rPr lang="en-US" sz="1400" baseline="0" dirty="0">
                          <a:latin typeface="+mn-lt"/>
                        </a:rPr>
                        <a:t>88</a:t>
                      </a:r>
                    </a:p>
                  </a:txBody>
                  <a:tcPr marL="244358" marR="244358"/>
                </a:tc>
                <a:tc>
                  <a:txBody>
                    <a:bodyPr/>
                    <a:lstStyle/>
                    <a:p>
                      <a:pPr algn="ctr"/>
                      <a:r>
                        <a:rPr lang="en-US" sz="1400" baseline="0" dirty="0">
                          <a:latin typeface="+mn-lt"/>
                        </a:rPr>
                        <a:t>88</a:t>
                      </a:r>
                    </a:p>
                  </a:txBody>
                  <a:tcPr marL="244358" marR="244358"/>
                </a:tc>
                <a:tc>
                  <a:txBody>
                    <a:bodyPr/>
                    <a:lstStyle/>
                    <a:p>
                      <a:pPr algn="ctr"/>
                      <a:r>
                        <a:rPr lang="en-US" sz="1400" baseline="0" dirty="0">
                          <a:latin typeface="+mn-lt"/>
                        </a:rPr>
                        <a:t>260</a:t>
                      </a:r>
                    </a:p>
                  </a:txBody>
                  <a:tcPr marL="244358" marR="244358"/>
                </a:tc>
                <a:extLst>
                  <a:ext uri="{0D108BD9-81ED-4DB2-BD59-A6C34878D82A}">
                    <a16:rowId xmlns:a16="http://schemas.microsoft.com/office/drawing/2014/main" val="3980985132"/>
                  </a:ext>
                </a:extLst>
              </a:tr>
              <a:tr h="129702">
                <a:tc>
                  <a:txBody>
                    <a:bodyPr/>
                    <a:lstStyle/>
                    <a:p>
                      <a:pPr algn="l"/>
                      <a:r>
                        <a:rPr lang="en-US" sz="1400" b="1" baseline="0" dirty="0">
                          <a:latin typeface="+mn-lt"/>
                        </a:rPr>
                        <a:t>Total</a:t>
                      </a:r>
                    </a:p>
                  </a:txBody>
                  <a:tcPr marL="244358" marR="244358"/>
                </a:tc>
                <a:tc>
                  <a:txBody>
                    <a:bodyPr/>
                    <a:lstStyle/>
                    <a:p>
                      <a:pPr algn="ctr"/>
                      <a:r>
                        <a:rPr lang="en-US" sz="1400" baseline="0" dirty="0">
                          <a:latin typeface="+mn-lt"/>
                        </a:rPr>
                        <a:t>108</a:t>
                      </a:r>
                    </a:p>
                  </a:txBody>
                  <a:tcPr marL="244358" marR="244358"/>
                </a:tc>
                <a:tc>
                  <a:txBody>
                    <a:bodyPr/>
                    <a:lstStyle/>
                    <a:p>
                      <a:pPr algn="ctr"/>
                      <a:r>
                        <a:rPr lang="en-US" sz="1400" baseline="0" dirty="0">
                          <a:latin typeface="+mn-lt"/>
                        </a:rPr>
                        <a:t>160</a:t>
                      </a:r>
                    </a:p>
                  </a:txBody>
                  <a:tcPr marL="244358" marR="244358"/>
                </a:tc>
                <a:tc>
                  <a:txBody>
                    <a:bodyPr/>
                    <a:lstStyle/>
                    <a:p>
                      <a:pPr algn="ctr"/>
                      <a:r>
                        <a:rPr lang="en-US" sz="1400" baseline="0" dirty="0">
                          <a:latin typeface="+mn-lt"/>
                        </a:rPr>
                        <a:t>132</a:t>
                      </a:r>
                    </a:p>
                  </a:txBody>
                  <a:tcPr marL="244358" marR="244358"/>
                </a:tc>
                <a:tc>
                  <a:txBody>
                    <a:bodyPr/>
                    <a:lstStyle/>
                    <a:p>
                      <a:pPr algn="ctr"/>
                      <a:r>
                        <a:rPr lang="en-US" sz="1400" baseline="0" dirty="0">
                          <a:latin typeface="+mn-lt"/>
                        </a:rPr>
                        <a:t>400</a:t>
                      </a:r>
                    </a:p>
                  </a:txBody>
                  <a:tcPr marL="244358" marR="244358"/>
                </a:tc>
                <a:extLst>
                  <a:ext uri="{0D108BD9-81ED-4DB2-BD59-A6C34878D82A}">
                    <a16:rowId xmlns:a16="http://schemas.microsoft.com/office/drawing/2014/main" val="1704757837"/>
                  </a:ext>
                </a:extLst>
              </a:tr>
            </a:tbl>
          </a:graphicData>
        </a:graphic>
      </p:graphicFrame>
      <p:sp>
        <p:nvSpPr>
          <p:cNvPr id="4" name="Content Placeholder 3">
            <a:extLst>
              <a:ext uri="{FF2B5EF4-FFF2-40B4-BE49-F238E27FC236}">
                <a16:creationId xmlns:a16="http://schemas.microsoft.com/office/drawing/2014/main" id="{CB9A1B3D-5125-4D54-AB72-BD6D39263986}"/>
              </a:ext>
            </a:extLst>
          </p:cNvPr>
          <p:cNvSpPr>
            <a:spLocks noGrp="1"/>
          </p:cNvSpPr>
          <p:nvPr>
            <p:ph idx="10"/>
          </p:nvPr>
        </p:nvSpPr>
        <p:spPr>
          <a:xfrm>
            <a:off x="457199" y="3402561"/>
            <a:ext cx="8348905" cy="749561"/>
          </a:xfrm>
        </p:spPr>
        <p:txBody>
          <a:bodyPr>
            <a:normAutofit/>
          </a:bodyPr>
          <a:lstStyle/>
          <a:p>
            <a:pPr marL="292608" indent="-292608"/>
            <a:r>
              <a:rPr lang="en-US" sz="1800" dirty="0"/>
              <a:t>Let E denote the event of enrolling in the fitness center.</a:t>
            </a:r>
          </a:p>
          <a:p>
            <a:pPr marL="292608" indent="-292608"/>
            <a:r>
              <a:rPr lang="en-US" sz="1800" dirty="0"/>
              <a:t>Let O denote the event of being over 50 years old.</a:t>
            </a:r>
            <a:endParaRPr lang="en-IN" sz="1800" dirty="0"/>
          </a:p>
        </p:txBody>
      </p:sp>
      <p:sp>
        <p:nvSpPr>
          <p:cNvPr id="5" name="Content Placeholder 4">
            <a:extLst>
              <a:ext uri="{FF2B5EF4-FFF2-40B4-BE49-F238E27FC236}">
                <a16:creationId xmlns:a16="http://schemas.microsoft.com/office/drawing/2014/main" id="{5C66D666-0600-4170-9AFA-762F8581869A}"/>
              </a:ext>
            </a:extLst>
          </p:cNvPr>
          <p:cNvSpPr>
            <a:spLocks noGrp="1"/>
          </p:cNvSpPr>
          <p:nvPr>
            <p:ph idx="11"/>
          </p:nvPr>
        </p:nvSpPr>
        <p:spPr>
          <a:xfrm>
            <a:off x="457200" y="4142795"/>
            <a:ext cx="8610600" cy="382554"/>
          </a:xfrm>
        </p:spPr>
        <p:txBody>
          <a:bodyPr>
            <a:normAutofit/>
          </a:bodyPr>
          <a:lstStyle/>
          <a:p>
            <a:pPr marL="0" indent="0">
              <a:buNone/>
            </a:pPr>
            <a:r>
              <a:rPr lang="en-US" sz="1800" dirty="0"/>
              <a:t>a. What is the probability that a randomly selected attendee enrolls in the fitness center?</a:t>
            </a:r>
            <a:endParaRPr lang="en-IN" sz="1800" dirty="0"/>
          </a:p>
        </p:txBody>
      </p:sp>
      <p:graphicFrame>
        <p:nvGraphicFramePr>
          <p:cNvPr id="12" name="Object 11">
            <a:extLst>
              <a:ext uri="{FF2B5EF4-FFF2-40B4-BE49-F238E27FC236}">
                <a16:creationId xmlns:a16="http://schemas.microsoft.com/office/drawing/2014/main" id="{8CD03039-3DDC-48ED-97F8-583FACBD1CF6}"/>
              </a:ext>
            </a:extLst>
          </p:cNvPr>
          <p:cNvGraphicFramePr>
            <a:graphicFrameLocks noChangeAspect="1"/>
          </p:cNvGraphicFramePr>
          <p:nvPr>
            <p:extLst>
              <p:ext uri="{D42A27DB-BD31-4B8C-83A1-F6EECF244321}">
                <p14:modId xmlns:p14="http://schemas.microsoft.com/office/powerpoint/2010/main" val="2780716793"/>
              </p:ext>
            </p:extLst>
          </p:nvPr>
        </p:nvGraphicFramePr>
        <p:xfrm>
          <a:off x="3522663" y="4545013"/>
          <a:ext cx="1627187" cy="520700"/>
        </p:xfrm>
        <a:graphic>
          <a:graphicData uri="http://schemas.openxmlformats.org/presentationml/2006/ole">
            <mc:AlternateContent xmlns:mc="http://schemas.openxmlformats.org/markup-compatibility/2006">
              <mc:Choice xmlns:v="urn:schemas-microsoft-com:vml" Requires="v">
                <p:oleObj spid="_x0000_s25682" name="Equation" r:id="rId3" imgW="1790640" imgH="571320" progId="Equation.DSMT4">
                  <p:embed/>
                </p:oleObj>
              </mc:Choice>
              <mc:Fallback>
                <p:oleObj name="Equation" r:id="rId3" imgW="1790640" imgH="571320" progId="Equation.DSMT4">
                  <p:embed/>
                  <p:pic>
                    <p:nvPicPr>
                      <p:cNvPr id="0" name=""/>
                      <p:cNvPicPr/>
                      <p:nvPr/>
                    </p:nvPicPr>
                    <p:blipFill>
                      <a:blip r:embed="rId4"/>
                      <a:stretch>
                        <a:fillRect/>
                      </a:stretch>
                    </p:blipFill>
                    <p:spPr>
                      <a:xfrm>
                        <a:off x="3522663" y="4545013"/>
                        <a:ext cx="1627187" cy="5207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35DA0AD6-9713-4646-A4B2-EE75FA78256B}"/>
              </a:ext>
            </a:extLst>
          </p:cNvPr>
          <p:cNvSpPr>
            <a:spLocks noGrp="1"/>
          </p:cNvSpPr>
          <p:nvPr>
            <p:ph idx="12"/>
          </p:nvPr>
        </p:nvSpPr>
        <p:spPr>
          <a:xfrm>
            <a:off x="457198" y="5113177"/>
            <a:ext cx="8229601" cy="401216"/>
          </a:xfrm>
        </p:spPr>
        <p:txBody>
          <a:bodyPr>
            <a:normAutofit/>
          </a:bodyPr>
          <a:lstStyle/>
          <a:p>
            <a:pPr marL="0" indent="0">
              <a:buNone/>
            </a:pPr>
            <a:r>
              <a:rPr lang="en-US" sz="1800" dirty="0"/>
              <a:t>b. What is the probability that a randomly selected attendee is over 50 years old?</a:t>
            </a:r>
            <a:endParaRPr lang="en-IN" sz="1800" dirty="0"/>
          </a:p>
        </p:txBody>
      </p:sp>
      <p:graphicFrame>
        <p:nvGraphicFramePr>
          <p:cNvPr id="13" name="Object 12">
            <a:extLst>
              <a:ext uri="{FF2B5EF4-FFF2-40B4-BE49-F238E27FC236}">
                <a16:creationId xmlns:a16="http://schemas.microsoft.com/office/drawing/2014/main" id="{B9824209-6174-44A6-A8F3-EDC0C4CC49DB}"/>
              </a:ext>
            </a:extLst>
          </p:cNvPr>
          <p:cNvGraphicFramePr>
            <a:graphicFrameLocks noChangeAspect="1"/>
          </p:cNvGraphicFramePr>
          <p:nvPr>
            <p:extLst>
              <p:ext uri="{D42A27DB-BD31-4B8C-83A1-F6EECF244321}">
                <p14:modId xmlns:p14="http://schemas.microsoft.com/office/powerpoint/2010/main" val="19367319"/>
              </p:ext>
            </p:extLst>
          </p:nvPr>
        </p:nvGraphicFramePr>
        <p:xfrm>
          <a:off x="3522663" y="5481638"/>
          <a:ext cx="1627187" cy="519112"/>
        </p:xfrm>
        <a:graphic>
          <a:graphicData uri="http://schemas.openxmlformats.org/presentationml/2006/ole">
            <mc:AlternateContent xmlns:mc="http://schemas.openxmlformats.org/markup-compatibility/2006">
              <mc:Choice xmlns:v="urn:schemas-microsoft-com:vml" Requires="v">
                <p:oleObj spid="_x0000_s25683" name="Equation" r:id="rId5" imgW="1790640" imgH="571320" progId="Equation.DSMT4">
                  <p:embed/>
                </p:oleObj>
              </mc:Choice>
              <mc:Fallback>
                <p:oleObj name="Equation" r:id="rId5" imgW="1790640" imgH="571320" progId="Equation.DSMT4">
                  <p:embed/>
                  <p:pic>
                    <p:nvPicPr>
                      <p:cNvPr id="12" name="Object 11">
                        <a:extLst>
                          <a:ext uri="{FF2B5EF4-FFF2-40B4-BE49-F238E27FC236}">
                            <a16:creationId xmlns:a16="http://schemas.microsoft.com/office/drawing/2014/main" id="{8CD03039-3DDC-48ED-97F8-583FACBD1CF6}"/>
                          </a:ext>
                        </a:extLst>
                      </p:cNvPr>
                      <p:cNvPicPr/>
                      <p:nvPr/>
                    </p:nvPicPr>
                    <p:blipFill>
                      <a:blip r:embed="rId6"/>
                      <a:stretch>
                        <a:fillRect/>
                      </a:stretch>
                    </p:blipFill>
                    <p:spPr>
                      <a:xfrm>
                        <a:off x="3522663" y="5481638"/>
                        <a:ext cx="1627187" cy="519112"/>
                      </a:xfrm>
                      <a:prstGeom prst="rect">
                        <a:avLst/>
                      </a:prstGeom>
                    </p:spPr>
                  </p:pic>
                </p:oleObj>
              </mc:Fallback>
            </mc:AlternateContent>
          </a:graphicData>
        </a:graphic>
      </p:graphicFrame>
    </p:spTree>
    <p:extLst>
      <p:ext uri="{BB962C8B-B14F-4D97-AF65-F5344CB8AC3E}">
        <p14:creationId xmlns:p14="http://schemas.microsoft.com/office/powerpoint/2010/main" val="567634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E97E-732F-42AF-B388-D2F602A835BE}"/>
              </a:ext>
            </a:extLst>
          </p:cNvPr>
          <p:cNvSpPr>
            <a:spLocks noGrp="1"/>
          </p:cNvSpPr>
          <p:nvPr>
            <p:ph type="title"/>
          </p:nvPr>
        </p:nvSpPr>
        <p:spPr/>
        <p:txBody>
          <a:bodyPr/>
          <a:lstStyle/>
          <a:p>
            <a:r>
              <a:rPr kumimoji="0" lang="en-US" sz="36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4.3 Contingency Tables and Probabilities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a:t>
            </a:r>
            <a:endParaRPr lang="en-IN" dirty="0"/>
          </a:p>
        </p:txBody>
      </p:sp>
      <p:sp>
        <p:nvSpPr>
          <p:cNvPr id="3" name="Content Placeholder 2">
            <a:extLst>
              <a:ext uri="{FF2B5EF4-FFF2-40B4-BE49-F238E27FC236}">
                <a16:creationId xmlns:a16="http://schemas.microsoft.com/office/drawing/2014/main" id="{FC079A6F-4E81-46D5-9A08-8866ABC85342}"/>
              </a:ext>
            </a:extLst>
          </p:cNvPr>
          <p:cNvSpPr>
            <a:spLocks noGrp="1"/>
          </p:cNvSpPr>
          <p:nvPr>
            <p:ph idx="1"/>
          </p:nvPr>
        </p:nvSpPr>
        <p:spPr>
          <a:xfrm>
            <a:off x="457200" y="1506895"/>
            <a:ext cx="3581400" cy="387218"/>
          </a:xfrm>
        </p:spPr>
        <p:txBody>
          <a:bodyPr>
            <a:normAutofit/>
          </a:bodyPr>
          <a:lstStyle/>
          <a:p>
            <a:pPr marL="292608" indent="-292608"/>
            <a:r>
              <a:rPr lang="en-IN" sz="1800" dirty="0"/>
              <a:t>Example continued,</a:t>
            </a:r>
          </a:p>
        </p:txBody>
      </p:sp>
      <p:graphicFrame>
        <p:nvGraphicFramePr>
          <p:cNvPr id="11" name="Table 10">
            <a:extLst>
              <a:ext uri="{FF2B5EF4-FFF2-40B4-BE49-F238E27FC236}">
                <a16:creationId xmlns:a16="http://schemas.microsoft.com/office/drawing/2014/main" id="{365C4AD2-0A46-4965-864F-39241B8C26CA}"/>
              </a:ext>
            </a:extLst>
          </p:cNvPr>
          <p:cNvGraphicFramePr>
            <a:graphicFrameLocks noGrp="1"/>
          </p:cNvGraphicFramePr>
          <p:nvPr/>
        </p:nvGraphicFramePr>
        <p:xfrm>
          <a:off x="447999" y="1925215"/>
          <a:ext cx="8348906" cy="1432560"/>
        </p:xfrm>
        <a:graphic>
          <a:graphicData uri="http://schemas.openxmlformats.org/drawingml/2006/table">
            <a:tbl>
              <a:tblPr firstRow="1" bandRow="1">
                <a:tableStyleId>{5C22544A-7EE6-4342-B048-85BDC9FD1C3A}</a:tableStyleId>
              </a:tblPr>
              <a:tblGrid>
                <a:gridCol w="1533201">
                  <a:extLst>
                    <a:ext uri="{9D8B030D-6E8A-4147-A177-3AD203B41FA5}">
                      <a16:colId xmlns:a16="http://schemas.microsoft.com/office/drawing/2014/main" val="1575876223"/>
                    </a:ext>
                  </a:extLst>
                </a:gridCol>
                <a:gridCol w="1676400">
                  <a:extLst>
                    <a:ext uri="{9D8B030D-6E8A-4147-A177-3AD203B41FA5}">
                      <a16:colId xmlns:a16="http://schemas.microsoft.com/office/drawing/2014/main" val="153069666"/>
                    </a:ext>
                  </a:extLst>
                </a:gridCol>
                <a:gridCol w="2286000">
                  <a:extLst>
                    <a:ext uri="{9D8B030D-6E8A-4147-A177-3AD203B41FA5}">
                      <a16:colId xmlns:a16="http://schemas.microsoft.com/office/drawing/2014/main" val="1490672133"/>
                    </a:ext>
                  </a:extLst>
                </a:gridCol>
                <a:gridCol w="1524000">
                  <a:extLst>
                    <a:ext uri="{9D8B030D-6E8A-4147-A177-3AD203B41FA5}">
                      <a16:colId xmlns:a16="http://schemas.microsoft.com/office/drawing/2014/main" val="3330899217"/>
                    </a:ext>
                  </a:extLst>
                </a:gridCol>
                <a:gridCol w="1329305">
                  <a:extLst>
                    <a:ext uri="{9D8B030D-6E8A-4147-A177-3AD203B41FA5}">
                      <a16:colId xmlns:a16="http://schemas.microsoft.com/office/drawing/2014/main" val="3900862738"/>
                    </a:ext>
                  </a:extLst>
                </a:gridCol>
              </a:tblGrid>
              <a:tr h="220494">
                <a:tc>
                  <a:txBody>
                    <a:bodyPr/>
                    <a:lstStyle/>
                    <a:p>
                      <a:pPr algn="l"/>
                      <a:r>
                        <a:rPr lang="en-US" sz="1400" baseline="0" dirty="0">
                          <a:latin typeface="+mn-lt"/>
                        </a:rPr>
                        <a:t>Outcome</a:t>
                      </a:r>
                    </a:p>
                  </a:txBody>
                  <a:tcPr marL="244358" marR="244358" anchor="b">
                    <a:solidFill>
                      <a:schemeClr val="accent1">
                        <a:lumMod val="50000"/>
                      </a:schemeClr>
                    </a:solidFill>
                  </a:tcPr>
                </a:tc>
                <a:tc>
                  <a:txBody>
                    <a:bodyPr/>
                    <a:lstStyle/>
                    <a:p>
                      <a:pPr algn="ctr"/>
                      <a:r>
                        <a:rPr lang="en-US" sz="1400" baseline="0" dirty="0">
                          <a:latin typeface="+mn-lt"/>
                        </a:rPr>
                        <a:t>Age Group of Under 30 (</a:t>
                      </a:r>
                      <a:r>
                        <a:rPr lang="en-US" sz="1400" i="1" baseline="0" dirty="0">
                          <a:latin typeface="+mn-lt"/>
                        </a:rPr>
                        <a:t>U</a:t>
                      </a:r>
                      <a:r>
                        <a:rPr lang="en-US" sz="1400" baseline="0" dirty="0">
                          <a:latin typeface="+mn-lt"/>
                        </a:rPr>
                        <a:t>)</a:t>
                      </a:r>
                    </a:p>
                  </a:txBody>
                  <a:tcPr marL="244358" marR="244358" anchor="b">
                    <a:solidFill>
                      <a:schemeClr val="accent1">
                        <a:lumMod val="50000"/>
                      </a:schemeClr>
                    </a:solidFill>
                  </a:tcPr>
                </a:tc>
                <a:tc>
                  <a:txBody>
                    <a:bodyPr/>
                    <a:lstStyle/>
                    <a:p>
                      <a:pPr algn="ctr"/>
                      <a:r>
                        <a:rPr lang="en-US" sz="1400" baseline="0" dirty="0">
                          <a:latin typeface="+mn-lt"/>
                        </a:rPr>
                        <a:t>Age Group of Between 30 and 50 (</a:t>
                      </a:r>
                      <a:r>
                        <a:rPr lang="en-US" sz="1400" i="1" baseline="0" dirty="0">
                          <a:latin typeface="+mn-lt"/>
                        </a:rPr>
                        <a:t>B</a:t>
                      </a:r>
                      <a:r>
                        <a:rPr lang="en-US" sz="1400" baseline="0" dirty="0">
                          <a:latin typeface="+mn-lt"/>
                        </a:rPr>
                        <a:t>)</a:t>
                      </a:r>
                    </a:p>
                  </a:txBody>
                  <a:tcPr marL="244358" marR="244358" anchor="b">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mn-lt"/>
                        </a:rPr>
                        <a:t>Age Group of Over 50 (</a:t>
                      </a:r>
                      <a:r>
                        <a:rPr lang="en-US" sz="1400" i="1" baseline="0" dirty="0">
                          <a:latin typeface="+mn-lt"/>
                        </a:rPr>
                        <a:t>O</a:t>
                      </a:r>
                      <a:r>
                        <a:rPr lang="en-US" sz="1400" baseline="0" dirty="0">
                          <a:latin typeface="+mn-lt"/>
                        </a:rPr>
                        <a:t>)</a:t>
                      </a:r>
                    </a:p>
                  </a:txBody>
                  <a:tcPr marL="244358" marR="244358" anchor="b">
                    <a:solidFill>
                      <a:schemeClr val="accent1">
                        <a:lumMod val="50000"/>
                      </a:schemeClr>
                    </a:solidFill>
                  </a:tcPr>
                </a:tc>
                <a:tc>
                  <a:txBody>
                    <a:bodyPr/>
                    <a:lstStyle/>
                    <a:p>
                      <a:pPr algn="ctr"/>
                      <a:r>
                        <a:rPr lang="en-US" sz="1400" baseline="0" dirty="0">
                          <a:latin typeface="+mn-lt"/>
                        </a:rPr>
                        <a:t>Total</a:t>
                      </a:r>
                    </a:p>
                  </a:txBody>
                  <a:tcPr marL="244358" marR="244358" anchor="b">
                    <a:solidFill>
                      <a:schemeClr val="accent1">
                        <a:lumMod val="50000"/>
                      </a:schemeClr>
                    </a:solidFill>
                  </a:tcPr>
                </a:tc>
                <a:extLst>
                  <a:ext uri="{0D108BD9-81ED-4DB2-BD59-A6C34878D82A}">
                    <a16:rowId xmlns:a16="http://schemas.microsoft.com/office/drawing/2014/main" val="2462326616"/>
                  </a:ext>
                </a:extLst>
              </a:tr>
              <a:tr h="129702">
                <a:tc>
                  <a:txBody>
                    <a:bodyPr/>
                    <a:lstStyle/>
                    <a:p>
                      <a:pPr algn="l"/>
                      <a:r>
                        <a:rPr lang="en-US" sz="1400" baseline="0" dirty="0">
                          <a:latin typeface="+mn-lt"/>
                        </a:rPr>
                        <a:t>Enroll (</a:t>
                      </a:r>
                      <a:r>
                        <a:rPr lang="en-US" sz="1400" i="1" baseline="0" dirty="0">
                          <a:latin typeface="+mn-lt"/>
                        </a:rPr>
                        <a:t>E</a:t>
                      </a:r>
                      <a:r>
                        <a:rPr lang="en-US" sz="1400" baseline="0" dirty="0">
                          <a:latin typeface="+mn-lt"/>
                        </a:rPr>
                        <a:t>)</a:t>
                      </a:r>
                    </a:p>
                  </a:txBody>
                  <a:tcPr marL="244358" marR="244358"/>
                </a:tc>
                <a:tc>
                  <a:txBody>
                    <a:bodyPr/>
                    <a:lstStyle/>
                    <a:p>
                      <a:pPr algn="ctr"/>
                      <a:r>
                        <a:rPr lang="en-US" sz="1400" baseline="0" dirty="0">
                          <a:latin typeface="+mn-lt"/>
                        </a:rPr>
                        <a:t>24</a:t>
                      </a:r>
                    </a:p>
                  </a:txBody>
                  <a:tcPr marL="244358" marR="244358"/>
                </a:tc>
                <a:tc>
                  <a:txBody>
                    <a:bodyPr/>
                    <a:lstStyle/>
                    <a:p>
                      <a:pPr algn="ctr"/>
                      <a:r>
                        <a:rPr lang="en-US" sz="1400" baseline="0" dirty="0">
                          <a:latin typeface="+mn-lt"/>
                        </a:rPr>
                        <a:t>72</a:t>
                      </a:r>
                    </a:p>
                  </a:txBody>
                  <a:tcPr marL="244358" marR="244358"/>
                </a:tc>
                <a:tc>
                  <a:txBody>
                    <a:bodyPr/>
                    <a:lstStyle/>
                    <a:p>
                      <a:pPr algn="ctr"/>
                      <a:r>
                        <a:rPr lang="en-US" sz="1400" baseline="0" dirty="0">
                          <a:latin typeface="+mn-lt"/>
                        </a:rPr>
                        <a:t>44</a:t>
                      </a:r>
                    </a:p>
                  </a:txBody>
                  <a:tcPr marL="244358" marR="244358"/>
                </a:tc>
                <a:tc>
                  <a:txBody>
                    <a:bodyPr/>
                    <a:lstStyle/>
                    <a:p>
                      <a:pPr algn="ctr"/>
                      <a:r>
                        <a:rPr lang="en-US" sz="1400" baseline="0" dirty="0">
                          <a:latin typeface="+mn-lt"/>
                        </a:rPr>
                        <a:t>140</a:t>
                      </a:r>
                    </a:p>
                  </a:txBody>
                  <a:tcPr marL="244358" marR="244358"/>
                </a:tc>
                <a:extLst>
                  <a:ext uri="{0D108BD9-81ED-4DB2-BD59-A6C34878D82A}">
                    <a16:rowId xmlns:a16="http://schemas.microsoft.com/office/drawing/2014/main" val="3571310136"/>
                  </a:ext>
                </a:extLst>
              </a:tr>
              <a:tr h="129702">
                <a:tc>
                  <a:txBody>
                    <a:bodyPr/>
                    <a:lstStyle/>
                    <a:p>
                      <a:pPr algn="l"/>
                      <a:r>
                        <a:rPr lang="en-US" sz="1400" baseline="0" dirty="0">
                          <a:latin typeface="+mn-lt"/>
                        </a:rPr>
                        <a:t>Not Enroll (</a:t>
                      </a:r>
                      <a:r>
                        <a:rPr lang="en-US" sz="1400" i="1" baseline="0" dirty="0">
                          <a:latin typeface="+mn-lt"/>
                        </a:rPr>
                        <a:t>N</a:t>
                      </a:r>
                      <a:r>
                        <a:rPr lang="en-US" sz="1400" baseline="0" dirty="0">
                          <a:latin typeface="+mn-lt"/>
                        </a:rPr>
                        <a:t>)</a:t>
                      </a:r>
                    </a:p>
                  </a:txBody>
                  <a:tcPr marL="244358" marR="244358"/>
                </a:tc>
                <a:tc>
                  <a:txBody>
                    <a:bodyPr/>
                    <a:lstStyle/>
                    <a:p>
                      <a:pPr algn="ctr"/>
                      <a:r>
                        <a:rPr lang="en-US" sz="1400" baseline="0" dirty="0">
                          <a:latin typeface="+mn-lt"/>
                        </a:rPr>
                        <a:t>84</a:t>
                      </a:r>
                    </a:p>
                  </a:txBody>
                  <a:tcPr marL="244358" marR="244358"/>
                </a:tc>
                <a:tc>
                  <a:txBody>
                    <a:bodyPr/>
                    <a:lstStyle/>
                    <a:p>
                      <a:pPr algn="ctr"/>
                      <a:r>
                        <a:rPr lang="en-US" sz="1400" baseline="0" dirty="0">
                          <a:latin typeface="+mn-lt"/>
                        </a:rPr>
                        <a:t>88</a:t>
                      </a:r>
                    </a:p>
                  </a:txBody>
                  <a:tcPr marL="244358" marR="244358"/>
                </a:tc>
                <a:tc>
                  <a:txBody>
                    <a:bodyPr/>
                    <a:lstStyle/>
                    <a:p>
                      <a:pPr algn="ctr"/>
                      <a:r>
                        <a:rPr lang="en-US" sz="1400" baseline="0" dirty="0">
                          <a:latin typeface="+mn-lt"/>
                        </a:rPr>
                        <a:t>88</a:t>
                      </a:r>
                    </a:p>
                  </a:txBody>
                  <a:tcPr marL="244358" marR="244358"/>
                </a:tc>
                <a:tc>
                  <a:txBody>
                    <a:bodyPr/>
                    <a:lstStyle/>
                    <a:p>
                      <a:pPr algn="ctr"/>
                      <a:r>
                        <a:rPr lang="en-US" sz="1400" baseline="0" dirty="0">
                          <a:latin typeface="+mn-lt"/>
                        </a:rPr>
                        <a:t>260</a:t>
                      </a:r>
                    </a:p>
                  </a:txBody>
                  <a:tcPr marL="244358" marR="244358"/>
                </a:tc>
                <a:extLst>
                  <a:ext uri="{0D108BD9-81ED-4DB2-BD59-A6C34878D82A}">
                    <a16:rowId xmlns:a16="http://schemas.microsoft.com/office/drawing/2014/main" val="3980985132"/>
                  </a:ext>
                </a:extLst>
              </a:tr>
              <a:tr h="129702">
                <a:tc>
                  <a:txBody>
                    <a:bodyPr/>
                    <a:lstStyle/>
                    <a:p>
                      <a:pPr algn="l"/>
                      <a:r>
                        <a:rPr lang="en-US" sz="1400" b="1" baseline="0" dirty="0">
                          <a:latin typeface="+mn-lt"/>
                        </a:rPr>
                        <a:t>Total</a:t>
                      </a:r>
                    </a:p>
                  </a:txBody>
                  <a:tcPr marL="244358" marR="244358"/>
                </a:tc>
                <a:tc>
                  <a:txBody>
                    <a:bodyPr/>
                    <a:lstStyle/>
                    <a:p>
                      <a:pPr algn="ctr"/>
                      <a:r>
                        <a:rPr lang="en-US" sz="1400" baseline="0" dirty="0">
                          <a:latin typeface="+mn-lt"/>
                        </a:rPr>
                        <a:t>108</a:t>
                      </a:r>
                    </a:p>
                  </a:txBody>
                  <a:tcPr marL="244358" marR="244358"/>
                </a:tc>
                <a:tc>
                  <a:txBody>
                    <a:bodyPr/>
                    <a:lstStyle/>
                    <a:p>
                      <a:pPr algn="ctr"/>
                      <a:r>
                        <a:rPr lang="en-US" sz="1400" baseline="0" dirty="0">
                          <a:latin typeface="+mn-lt"/>
                        </a:rPr>
                        <a:t>160</a:t>
                      </a:r>
                    </a:p>
                  </a:txBody>
                  <a:tcPr marL="244358" marR="244358"/>
                </a:tc>
                <a:tc>
                  <a:txBody>
                    <a:bodyPr/>
                    <a:lstStyle/>
                    <a:p>
                      <a:pPr algn="ctr"/>
                      <a:r>
                        <a:rPr lang="en-US" sz="1400" baseline="0" dirty="0">
                          <a:latin typeface="+mn-lt"/>
                        </a:rPr>
                        <a:t>132</a:t>
                      </a:r>
                    </a:p>
                  </a:txBody>
                  <a:tcPr marL="244358" marR="244358"/>
                </a:tc>
                <a:tc>
                  <a:txBody>
                    <a:bodyPr/>
                    <a:lstStyle/>
                    <a:p>
                      <a:pPr algn="ctr"/>
                      <a:r>
                        <a:rPr lang="en-US" sz="1400" baseline="0" dirty="0">
                          <a:latin typeface="+mn-lt"/>
                        </a:rPr>
                        <a:t>400</a:t>
                      </a:r>
                    </a:p>
                  </a:txBody>
                  <a:tcPr marL="244358" marR="244358"/>
                </a:tc>
                <a:extLst>
                  <a:ext uri="{0D108BD9-81ED-4DB2-BD59-A6C34878D82A}">
                    <a16:rowId xmlns:a16="http://schemas.microsoft.com/office/drawing/2014/main" val="1704757837"/>
                  </a:ext>
                </a:extLst>
              </a:tr>
            </a:tbl>
          </a:graphicData>
        </a:graphic>
      </p:graphicFrame>
      <p:sp>
        <p:nvSpPr>
          <p:cNvPr id="4" name="Content Placeholder 3">
            <a:extLst>
              <a:ext uri="{FF2B5EF4-FFF2-40B4-BE49-F238E27FC236}">
                <a16:creationId xmlns:a16="http://schemas.microsoft.com/office/drawing/2014/main" id="{CB9A1B3D-5125-4D54-AB72-BD6D39263986}"/>
              </a:ext>
            </a:extLst>
          </p:cNvPr>
          <p:cNvSpPr>
            <a:spLocks noGrp="1"/>
          </p:cNvSpPr>
          <p:nvPr>
            <p:ph idx="10"/>
          </p:nvPr>
        </p:nvSpPr>
        <p:spPr>
          <a:xfrm>
            <a:off x="457199" y="3402562"/>
            <a:ext cx="8348905" cy="600271"/>
          </a:xfrm>
        </p:spPr>
        <p:txBody>
          <a:bodyPr>
            <a:normAutofit lnSpcReduction="10000"/>
          </a:bodyPr>
          <a:lstStyle/>
          <a:p>
            <a:pPr marL="263525" indent="-263525">
              <a:buNone/>
            </a:pPr>
            <a:r>
              <a:rPr lang="en-US" sz="1800" dirty="0"/>
              <a:t>c. What is the probability that a randomly selected attendee enrolls in the fitness center and is over 50 years old?</a:t>
            </a:r>
            <a:endParaRPr lang="en-IN" sz="1800" dirty="0"/>
          </a:p>
        </p:txBody>
      </p:sp>
      <p:graphicFrame>
        <p:nvGraphicFramePr>
          <p:cNvPr id="14" name="Object 13">
            <a:extLst>
              <a:ext uri="{FF2B5EF4-FFF2-40B4-BE49-F238E27FC236}">
                <a16:creationId xmlns:a16="http://schemas.microsoft.com/office/drawing/2014/main" id="{B6EEFEA0-DCF2-425E-B91B-5867BB160977}"/>
              </a:ext>
            </a:extLst>
          </p:cNvPr>
          <p:cNvGraphicFramePr>
            <a:graphicFrameLocks noChangeAspect="1"/>
          </p:cNvGraphicFramePr>
          <p:nvPr>
            <p:extLst>
              <p:ext uri="{D42A27DB-BD31-4B8C-83A1-F6EECF244321}">
                <p14:modId xmlns:p14="http://schemas.microsoft.com/office/powerpoint/2010/main" val="2963265782"/>
              </p:ext>
            </p:extLst>
          </p:nvPr>
        </p:nvGraphicFramePr>
        <p:xfrm>
          <a:off x="3319463" y="3975100"/>
          <a:ext cx="1804987" cy="473075"/>
        </p:xfrm>
        <a:graphic>
          <a:graphicData uri="http://schemas.openxmlformats.org/presentationml/2006/ole">
            <mc:AlternateContent xmlns:mc="http://schemas.openxmlformats.org/markup-compatibility/2006">
              <mc:Choice xmlns:v="urn:schemas-microsoft-com:vml" Requires="v">
                <p:oleObj spid="_x0000_s26743" name="Equation" r:id="rId3" imgW="2184120" imgH="571320" progId="Equation.DSMT4">
                  <p:embed/>
                </p:oleObj>
              </mc:Choice>
              <mc:Fallback>
                <p:oleObj name="Equation" r:id="rId3" imgW="2184120" imgH="571320" progId="Equation.DSMT4">
                  <p:embed/>
                  <p:pic>
                    <p:nvPicPr>
                      <p:cNvPr id="0" name=""/>
                      <p:cNvPicPr/>
                      <p:nvPr/>
                    </p:nvPicPr>
                    <p:blipFill>
                      <a:blip r:embed="rId4"/>
                      <a:stretch>
                        <a:fillRect/>
                      </a:stretch>
                    </p:blipFill>
                    <p:spPr>
                      <a:xfrm>
                        <a:off x="3319463" y="3975100"/>
                        <a:ext cx="1804987" cy="47307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5C66D666-0600-4170-9AFA-762F8581869A}"/>
              </a:ext>
            </a:extLst>
          </p:cNvPr>
          <p:cNvSpPr>
            <a:spLocks noGrp="1"/>
          </p:cNvSpPr>
          <p:nvPr>
            <p:ph idx="11"/>
          </p:nvPr>
        </p:nvSpPr>
        <p:spPr>
          <a:xfrm>
            <a:off x="457200" y="4449145"/>
            <a:ext cx="8610600" cy="671804"/>
          </a:xfrm>
        </p:spPr>
        <p:txBody>
          <a:bodyPr>
            <a:normAutofit/>
          </a:bodyPr>
          <a:lstStyle/>
          <a:p>
            <a:pPr marL="354013" indent="-354013">
              <a:buNone/>
            </a:pPr>
            <a:r>
              <a:rPr lang="en-US" sz="1800" dirty="0"/>
              <a:t>d.  What is the probability that an attendee enrolls in the fitness center, given the attendee is over 50 years old?</a:t>
            </a:r>
            <a:endParaRPr lang="en-IN" sz="1800" dirty="0"/>
          </a:p>
        </p:txBody>
      </p:sp>
      <p:graphicFrame>
        <p:nvGraphicFramePr>
          <p:cNvPr id="15" name="Object 14">
            <a:extLst>
              <a:ext uri="{FF2B5EF4-FFF2-40B4-BE49-F238E27FC236}">
                <a16:creationId xmlns:a16="http://schemas.microsoft.com/office/drawing/2014/main" id="{407E6FE1-6B90-4CEB-80E8-E95AD569694B}"/>
              </a:ext>
            </a:extLst>
          </p:cNvPr>
          <p:cNvGraphicFramePr>
            <a:graphicFrameLocks noChangeAspect="1"/>
          </p:cNvGraphicFramePr>
          <p:nvPr>
            <p:extLst>
              <p:ext uri="{D42A27DB-BD31-4B8C-83A1-F6EECF244321}">
                <p14:modId xmlns:p14="http://schemas.microsoft.com/office/powerpoint/2010/main" val="3941948283"/>
              </p:ext>
            </p:extLst>
          </p:nvPr>
        </p:nvGraphicFramePr>
        <p:xfrm>
          <a:off x="3476625" y="5029200"/>
          <a:ext cx="1689100" cy="473075"/>
        </p:xfrm>
        <a:graphic>
          <a:graphicData uri="http://schemas.openxmlformats.org/presentationml/2006/ole">
            <mc:AlternateContent xmlns:mc="http://schemas.openxmlformats.org/markup-compatibility/2006">
              <mc:Choice xmlns:v="urn:schemas-microsoft-com:vml" Requires="v">
                <p:oleObj spid="_x0000_s26744" name="Equation" r:id="rId5" imgW="2044440" imgH="571320" progId="Equation.DSMT4">
                  <p:embed/>
                </p:oleObj>
              </mc:Choice>
              <mc:Fallback>
                <p:oleObj name="Equation" r:id="rId5" imgW="2044440" imgH="571320" progId="Equation.DSMT4">
                  <p:embed/>
                  <p:pic>
                    <p:nvPicPr>
                      <p:cNvPr id="14" name="Object 13">
                        <a:extLst>
                          <a:ext uri="{FF2B5EF4-FFF2-40B4-BE49-F238E27FC236}">
                            <a16:creationId xmlns:a16="http://schemas.microsoft.com/office/drawing/2014/main" id="{B6EEFEA0-DCF2-425E-B91B-5867BB160977}"/>
                          </a:ext>
                        </a:extLst>
                      </p:cNvPr>
                      <p:cNvPicPr/>
                      <p:nvPr/>
                    </p:nvPicPr>
                    <p:blipFill>
                      <a:blip r:embed="rId6"/>
                      <a:stretch>
                        <a:fillRect/>
                      </a:stretch>
                    </p:blipFill>
                    <p:spPr>
                      <a:xfrm>
                        <a:off x="3476625" y="5029200"/>
                        <a:ext cx="1689100" cy="473075"/>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0D739A4E-390B-4988-9DC5-D49E2015BA9C}"/>
              </a:ext>
            </a:extLst>
          </p:cNvPr>
          <p:cNvGraphicFramePr>
            <a:graphicFrameLocks noChangeAspect="1"/>
          </p:cNvGraphicFramePr>
          <p:nvPr>
            <p:extLst>
              <p:ext uri="{D42A27DB-BD31-4B8C-83A1-F6EECF244321}">
                <p14:modId xmlns:p14="http://schemas.microsoft.com/office/powerpoint/2010/main" val="3127412107"/>
              </p:ext>
            </p:extLst>
          </p:nvPr>
        </p:nvGraphicFramePr>
        <p:xfrm>
          <a:off x="3165475" y="5532438"/>
          <a:ext cx="2311400" cy="479425"/>
        </p:xfrm>
        <a:graphic>
          <a:graphicData uri="http://schemas.openxmlformats.org/presentationml/2006/ole">
            <mc:AlternateContent xmlns:mc="http://schemas.openxmlformats.org/markup-compatibility/2006">
              <mc:Choice xmlns:v="urn:schemas-microsoft-com:vml" Requires="v">
                <p:oleObj spid="_x0000_s26745" name="Equation" r:id="rId7" imgW="3301920" imgH="685800" progId="Equation.DSMT4">
                  <p:embed/>
                </p:oleObj>
              </mc:Choice>
              <mc:Fallback>
                <p:oleObj name="Equation" r:id="rId7" imgW="3301920" imgH="685800" progId="Equation.DSMT4">
                  <p:embed/>
                  <p:pic>
                    <p:nvPicPr>
                      <p:cNvPr id="15" name="Object 14">
                        <a:extLst>
                          <a:ext uri="{FF2B5EF4-FFF2-40B4-BE49-F238E27FC236}">
                            <a16:creationId xmlns:a16="http://schemas.microsoft.com/office/drawing/2014/main" id="{407E6FE1-6B90-4CEB-80E8-E95AD569694B}"/>
                          </a:ext>
                        </a:extLst>
                      </p:cNvPr>
                      <p:cNvPicPr/>
                      <p:nvPr/>
                    </p:nvPicPr>
                    <p:blipFill>
                      <a:blip r:embed="rId8"/>
                      <a:stretch>
                        <a:fillRect/>
                      </a:stretch>
                    </p:blipFill>
                    <p:spPr>
                      <a:xfrm>
                        <a:off x="3165475" y="5532438"/>
                        <a:ext cx="2311400" cy="479425"/>
                      </a:xfrm>
                      <a:prstGeom prst="rect">
                        <a:avLst/>
                      </a:prstGeom>
                    </p:spPr>
                  </p:pic>
                </p:oleObj>
              </mc:Fallback>
            </mc:AlternateContent>
          </a:graphicData>
        </a:graphic>
      </p:graphicFrame>
    </p:spTree>
    <p:extLst>
      <p:ext uri="{BB962C8B-B14F-4D97-AF65-F5344CB8AC3E}">
        <p14:creationId xmlns:p14="http://schemas.microsoft.com/office/powerpoint/2010/main" val="282644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0623-3DB9-4694-8E60-D1285C4016C3}"/>
              </a:ext>
            </a:extLst>
          </p:cNvPr>
          <p:cNvSpPr>
            <a:spLocks noGrp="1"/>
          </p:cNvSpPr>
          <p:nvPr>
            <p:ph type="title"/>
          </p:nvPr>
        </p:nvSpPr>
        <p:spPr/>
        <p:txBody>
          <a:bodyPr/>
          <a:lstStyle/>
          <a:p>
            <a:r>
              <a:rPr lang="en-US" sz="3600" dirty="0"/>
              <a:t>4.1 Fundamental Probability Concepts </a:t>
            </a:r>
            <a:r>
              <a:rPr lang="en-US" sz="1000" dirty="0"/>
              <a:t>1</a:t>
            </a:r>
            <a:endParaRPr lang="en-IN" sz="1000" dirty="0"/>
          </a:p>
        </p:txBody>
      </p:sp>
      <p:sp>
        <p:nvSpPr>
          <p:cNvPr id="3" name="Content Placeholder 2">
            <a:extLst>
              <a:ext uri="{FF2B5EF4-FFF2-40B4-BE49-F238E27FC236}">
                <a16:creationId xmlns:a16="http://schemas.microsoft.com/office/drawing/2014/main" id="{8BE0FFFB-E8F1-4CB3-8538-5536CB8C9B89}"/>
              </a:ext>
            </a:extLst>
          </p:cNvPr>
          <p:cNvSpPr>
            <a:spLocks noGrp="1"/>
          </p:cNvSpPr>
          <p:nvPr>
            <p:ph idx="1"/>
          </p:nvPr>
        </p:nvSpPr>
        <p:spPr>
          <a:xfrm>
            <a:off x="457200" y="1600203"/>
            <a:ext cx="8266922" cy="1740156"/>
          </a:xfrm>
        </p:spPr>
        <p:txBody>
          <a:bodyPr>
            <a:normAutofit/>
          </a:bodyPr>
          <a:lstStyle/>
          <a:p>
            <a:pPr marL="0" indent="0">
              <a:spcBef>
                <a:spcPts val="500"/>
              </a:spcBef>
              <a:buNone/>
            </a:pPr>
            <a:r>
              <a:rPr lang="en-US" sz="2000" dirty="0"/>
              <a:t>A probability is a numerical value that measures the likelihood that an event occurs.</a:t>
            </a:r>
          </a:p>
          <a:p>
            <a:pPr marL="292608" indent="-292608">
              <a:spcBef>
                <a:spcPts val="500"/>
              </a:spcBef>
            </a:pPr>
            <a:r>
              <a:rPr lang="en-US" sz="1800" dirty="0"/>
              <a:t>Between zero (0) and one (1)</a:t>
            </a:r>
          </a:p>
          <a:p>
            <a:pPr marL="292608" indent="-292608">
              <a:spcBef>
                <a:spcPts val="500"/>
              </a:spcBef>
            </a:pPr>
            <a:r>
              <a:rPr lang="en-US" sz="1800" dirty="0"/>
              <a:t>0 → impossible event that never occurs.</a:t>
            </a:r>
          </a:p>
          <a:p>
            <a:pPr marL="292608" indent="-292608">
              <a:spcBef>
                <a:spcPts val="500"/>
              </a:spcBef>
            </a:pPr>
            <a:r>
              <a:rPr lang="en-US" sz="1800" dirty="0"/>
              <a:t>1 → a definite event that always occurs.</a:t>
            </a:r>
          </a:p>
        </p:txBody>
      </p:sp>
      <p:sp>
        <p:nvSpPr>
          <p:cNvPr id="4" name="Content Placeholder 3">
            <a:extLst>
              <a:ext uri="{FF2B5EF4-FFF2-40B4-BE49-F238E27FC236}">
                <a16:creationId xmlns:a16="http://schemas.microsoft.com/office/drawing/2014/main" id="{63F594D4-7F67-4DA3-B3D0-BFE4DAC6AE8E}"/>
              </a:ext>
            </a:extLst>
          </p:cNvPr>
          <p:cNvSpPr>
            <a:spLocks noGrp="1"/>
          </p:cNvSpPr>
          <p:nvPr>
            <p:ph idx="10"/>
          </p:nvPr>
        </p:nvSpPr>
        <p:spPr>
          <a:xfrm>
            <a:off x="457200" y="3404118"/>
            <a:ext cx="8229600" cy="1121229"/>
          </a:xfrm>
        </p:spPr>
        <p:txBody>
          <a:bodyPr>
            <a:normAutofit/>
          </a:bodyPr>
          <a:lstStyle/>
          <a:p>
            <a:pPr marL="0" indent="0">
              <a:spcBef>
                <a:spcPts val="500"/>
              </a:spcBef>
              <a:buNone/>
            </a:pPr>
            <a:r>
              <a:rPr lang="en-US" sz="2000" dirty="0"/>
              <a:t>An experiment is a process that leads to one of several possible outcomes.</a:t>
            </a:r>
          </a:p>
          <a:p>
            <a:pPr marL="292608" indent="-292608">
              <a:spcBef>
                <a:spcPts val="500"/>
              </a:spcBef>
            </a:pPr>
            <a:r>
              <a:rPr lang="en-US" sz="1800" dirty="0"/>
              <a:t>Actual outcome is not known with certainty before the experiment begins.</a:t>
            </a:r>
          </a:p>
          <a:p>
            <a:pPr marL="292608" indent="-292608">
              <a:spcBef>
                <a:spcPts val="500"/>
              </a:spcBef>
            </a:pPr>
            <a:r>
              <a:rPr lang="en-US" sz="1800" dirty="0"/>
              <a:t>Diversity of outcomes is due to uncertainty.</a:t>
            </a:r>
            <a:endParaRPr lang="en-IN" sz="1800" dirty="0"/>
          </a:p>
        </p:txBody>
      </p:sp>
      <p:sp>
        <p:nvSpPr>
          <p:cNvPr id="5" name="Content Placeholder 4">
            <a:extLst>
              <a:ext uri="{FF2B5EF4-FFF2-40B4-BE49-F238E27FC236}">
                <a16:creationId xmlns:a16="http://schemas.microsoft.com/office/drawing/2014/main" id="{F48BFF96-430B-4B17-8066-9FCB82A113DE}"/>
              </a:ext>
            </a:extLst>
          </p:cNvPr>
          <p:cNvSpPr>
            <a:spLocks noGrp="1"/>
          </p:cNvSpPr>
          <p:nvPr>
            <p:ph idx="11"/>
          </p:nvPr>
        </p:nvSpPr>
        <p:spPr>
          <a:xfrm>
            <a:off x="457200" y="4572000"/>
            <a:ext cx="8229600" cy="734008"/>
          </a:xfrm>
        </p:spPr>
        <p:txBody>
          <a:bodyPr>
            <a:normAutofit/>
          </a:bodyPr>
          <a:lstStyle/>
          <a:p>
            <a:pPr marL="0" indent="0">
              <a:buNone/>
            </a:pPr>
            <a:r>
              <a:rPr lang="en-US" sz="2000" dirty="0"/>
              <a:t>Example: rolling a fair die.</a:t>
            </a:r>
            <a:endParaRPr lang="en-IN" sz="2000" dirty="0"/>
          </a:p>
        </p:txBody>
      </p:sp>
    </p:spTree>
    <p:extLst>
      <p:ext uri="{BB962C8B-B14F-4D97-AF65-F5344CB8AC3E}">
        <p14:creationId xmlns:p14="http://schemas.microsoft.com/office/powerpoint/2010/main" val="1335924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9D84-94B9-4A16-9C5A-47FFC6A3A449}"/>
              </a:ext>
            </a:extLst>
          </p:cNvPr>
          <p:cNvSpPr>
            <a:spLocks noGrp="1"/>
          </p:cNvSpPr>
          <p:nvPr>
            <p:ph type="title"/>
          </p:nvPr>
        </p:nvSpPr>
        <p:spPr/>
        <p:txBody>
          <a:bodyPr/>
          <a:lstStyle/>
          <a:p>
            <a:r>
              <a:rPr kumimoji="0" lang="en-US" sz="36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4.3 Contingency Tables and Probabilities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5</a:t>
            </a:r>
            <a:endParaRPr lang="en-IN" dirty="0"/>
          </a:p>
        </p:txBody>
      </p:sp>
      <p:sp>
        <p:nvSpPr>
          <p:cNvPr id="3" name="Content Placeholder 2">
            <a:extLst>
              <a:ext uri="{FF2B5EF4-FFF2-40B4-BE49-F238E27FC236}">
                <a16:creationId xmlns:a16="http://schemas.microsoft.com/office/drawing/2014/main" id="{A1271914-1E25-45AD-AB42-D0CAD7B10268}"/>
              </a:ext>
            </a:extLst>
          </p:cNvPr>
          <p:cNvSpPr>
            <a:spLocks noGrp="1"/>
          </p:cNvSpPr>
          <p:nvPr>
            <p:ph idx="1"/>
          </p:nvPr>
        </p:nvSpPr>
        <p:spPr>
          <a:xfrm>
            <a:off x="457200" y="1513116"/>
            <a:ext cx="8229600" cy="1799252"/>
          </a:xfrm>
        </p:spPr>
        <p:txBody>
          <a:bodyPr>
            <a:normAutofit/>
          </a:bodyPr>
          <a:lstStyle/>
          <a:p>
            <a:pPr marL="292608" indent="-292608"/>
            <a:r>
              <a:rPr lang="en-US" sz="2000" dirty="0"/>
              <a:t>A more convenient way of calculating relevant probabilities is to convert the contingency table to a joint probability table.</a:t>
            </a:r>
          </a:p>
          <a:p>
            <a:pPr marL="292608" indent="-292608"/>
            <a:r>
              <a:rPr lang="en-US" sz="2000" dirty="0"/>
              <a:t>Divide the frequency in each cell by the number of outcomes.</a:t>
            </a:r>
          </a:p>
          <a:p>
            <a:pPr marL="292608" indent="-292608"/>
            <a:r>
              <a:rPr lang="en-US" sz="2000" dirty="0"/>
              <a:t>The values in the margins of the table represent unconditional probabilities also referred to as marginal probabilities.</a:t>
            </a:r>
          </a:p>
        </p:txBody>
      </p:sp>
      <p:graphicFrame>
        <p:nvGraphicFramePr>
          <p:cNvPr id="6" name="Table 5">
            <a:extLst>
              <a:ext uri="{FF2B5EF4-FFF2-40B4-BE49-F238E27FC236}">
                <a16:creationId xmlns:a16="http://schemas.microsoft.com/office/drawing/2014/main" id="{ADEFDDB3-FED4-44F7-81D9-1FDB5F8C2BE7}"/>
              </a:ext>
            </a:extLst>
          </p:cNvPr>
          <p:cNvGraphicFramePr>
            <a:graphicFrameLocks noGrp="1"/>
          </p:cNvGraphicFramePr>
          <p:nvPr>
            <p:extLst>
              <p:ext uri="{D42A27DB-BD31-4B8C-83A1-F6EECF244321}">
                <p14:modId xmlns:p14="http://schemas.microsoft.com/office/powerpoint/2010/main" val="2433999793"/>
              </p:ext>
            </p:extLst>
          </p:nvPr>
        </p:nvGraphicFramePr>
        <p:xfrm>
          <a:off x="447999" y="3901440"/>
          <a:ext cx="8348906" cy="1432560"/>
        </p:xfrm>
        <a:graphic>
          <a:graphicData uri="http://schemas.openxmlformats.org/drawingml/2006/table">
            <a:tbl>
              <a:tblPr firstRow="1" bandRow="1">
                <a:tableStyleId>{5C22544A-7EE6-4342-B048-85BDC9FD1C3A}</a:tableStyleId>
              </a:tblPr>
              <a:tblGrid>
                <a:gridCol w="1533201">
                  <a:extLst>
                    <a:ext uri="{9D8B030D-6E8A-4147-A177-3AD203B41FA5}">
                      <a16:colId xmlns:a16="http://schemas.microsoft.com/office/drawing/2014/main" val="1575876223"/>
                    </a:ext>
                  </a:extLst>
                </a:gridCol>
                <a:gridCol w="1676400">
                  <a:extLst>
                    <a:ext uri="{9D8B030D-6E8A-4147-A177-3AD203B41FA5}">
                      <a16:colId xmlns:a16="http://schemas.microsoft.com/office/drawing/2014/main" val="153069666"/>
                    </a:ext>
                  </a:extLst>
                </a:gridCol>
                <a:gridCol w="2286000">
                  <a:extLst>
                    <a:ext uri="{9D8B030D-6E8A-4147-A177-3AD203B41FA5}">
                      <a16:colId xmlns:a16="http://schemas.microsoft.com/office/drawing/2014/main" val="1490672133"/>
                    </a:ext>
                  </a:extLst>
                </a:gridCol>
                <a:gridCol w="1524000">
                  <a:extLst>
                    <a:ext uri="{9D8B030D-6E8A-4147-A177-3AD203B41FA5}">
                      <a16:colId xmlns:a16="http://schemas.microsoft.com/office/drawing/2014/main" val="3330899217"/>
                    </a:ext>
                  </a:extLst>
                </a:gridCol>
                <a:gridCol w="1329305">
                  <a:extLst>
                    <a:ext uri="{9D8B030D-6E8A-4147-A177-3AD203B41FA5}">
                      <a16:colId xmlns:a16="http://schemas.microsoft.com/office/drawing/2014/main" val="3900862738"/>
                    </a:ext>
                  </a:extLst>
                </a:gridCol>
              </a:tblGrid>
              <a:tr h="220494">
                <a:tc>
                  <a:txBody>
                    <a:bodyPr/>
                    <a:lstStyle/>
                    <a:p>
                      <a:pPr algn="l"/>
                      <a:r>
                        <a:rPr lang="en-US" sz="1400" baseline="0" dirty="0">
                          <a:latin typeface="+mn-lt"/>
                        </a:rPr>
                        <a:t>Outcome</a:t>
                      </a:r>
                    </a:p>
                  </a:txBody>
                  <a:tcPr marL="244358" marR="244358" anchor="b">
                    <a:solidFill>
                      <a:schemeClr val="accent1">
                        <a:lumMod val="50000"/>
                      </a:schemeClr>
                    </a:solidFill>
                  </a:tcPr>
                </a:tc>
                <a:tc>
                  <a:txBody>
                    <a:bodyPr/>
                    <a:lstStyle/>
                    <a:p>
                      <a:pPr algn="ctr"/>
                      <a:r>
                        <a:rPr lang="en-US" sz="1400" baseline="0" dirty="0">
                          <a:latin typeface="+mn-lt"/>
                        </a:rPr>
                        <a:t>Age Group of Under 30 (</a:t>
                      </a:r>
                      <a:r>
                        <a:rPr lang="en-US" sz="1400" i="1" baseline="0" dirty="0">
                          <a:latin typeface="+mn-lt"/>
                        </a:rPr>
                        <a:t>U</a:t>
                      </a:r>
                      <a:r>
                        <a:rPr lang="en-US" sz="1400" baseline="0" dirty="0">
                          <a:latin typeface="+mn-lt"/>
                        </a:rPr>
                        <a:t>)</a:t>
                      </a:r>
                    </a:p>
                  </a:txBody>
                  <a:tcPr marL="244358" marR="244358" anchor="b">
                    <a:solidFill>
                      <a:schemeClr val="accent1">
                        <a:lumMod val="50000"/>
                      </a:schemeClr>
                    </a:solidFill>
                  </a:tcPr>
                </a:tc>
                <a:tc>
                  <a:txBody>
                    <a:bodyPr/>
                    <a:lstStyle/>
                    <a:p>
                      <a:pPr algn="ctr"/>
                      <a:r>
                        <a:rPr lang="en-US" sz="1400" baseline="0" dirty="0">
                          <a:latin typeface="+mn-lt"/>
                        </a:rPr>
                        <a:t>Age Group of Between 30 and 50 (</a:t>
                      </a:r>
                      <a:r>
                        <a:rPr lang="en-US" sz="1400" i="1" baseline="0" dirty="0">
                          <a:latin typeface="+mn-lt"/>
                        </a:rPr>
                        <a:t>B</a:t>
                      </a:r>
                      <a:r>
                        <a:rPr lang="en-US" sz="1400" baseline="0" dirty="0">
                          <a:latin typeface="+mn-lt"/>
                        </a:rPr>
                        <a:t>)</a:t>
                      </a:r>
                    </a:p>
                  </a:txBody>
                  <a:tcPr marL="244358" marR="244358" anchor="b">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aseline="0" dirty="0">
                          <a:latin typeface="+mn-lt"/>
                        </a:rPr>
                        <a:t>Age Group of Over 50 (</a:t>
                      </a:r>
                      <a:r>
                        <a:rPr lang="en-US" sz="1400" i="1" baseline="0" dirty="0">
                          <a:latin typeface="+mn-lt"/>
                        </a:rPr>
                        <a:t>O</a:t>
                      </a:r>
                      <a:r>
                        <a:rPr lang="en-US" sz="1400" baseline="0" dirty="0">
                          <a:latin typeface="+mn-lt"/>
                        </a:rPr>
                        <a:t>)</a:t>
                      </a:r>
                    </a:p>
                  </a:txBody>
                  <a:tcPr marL="244358" marR="244358" anchor="b">
                    <a:solidFill>
                      <a:schemeClr val="accent1">
                        <a:lumMod val="50000"/>
                      </a:schemeClr>
                    </a:solidFill>
                  </a:tcPr>
                </a:tc>
                <a:tc>
                  <a:txBody>
                    <a:bodyPr/>
                    <a:lstStyle/>
                    <a:p>
                      <a:pPr algn="ctr"/>
                      <a:r>
                        <a:rPr lang="en-US" sz="1400" baseline="0" dirty="0">
                          <a:latin typeface="+mn-lt"/>
                        </a:rPr>
                        <a:t>Total</a:t>
                      </a:r>
                    </a:p>
                  </a:txBody>
                  <a:tcPr marL="244358" marR="244358" anchor="b">
                    <a:solidFill>
                      <a:schemeClr val="accent1">
                        <a:lumMod val="50000"/>
                      </a:schemeClr>
                    </a:solidFill>
                  </a:tcPr>
                </a:tc>
                <a:extLst>
                  <a:ext uri="{0D108BD9-81ED-4DB2-BD59-A6C34878D82A}">
                    <a16:rowId xmlns:a16="http://schemas.microsoft.com/office/drawing/2014/main" val="2462326616"/>
                  </a:ext>
                </a:extLst>
              </a:tr>
              <a:tr h="129702">
                <a:tc>
                  <a:txBody>
                    <a:bodyPr/>
                    <a:lstStyle/>
                    <a:p>
                      <a:pPr algn="l"/>
                      <a:r>
                        <a:rPr lang="en-US" sz="1400" baseline="0" dirty="0">
                          <a:latin typeface="+mn-lt"/>
                        </a:rPr>
                        <a:t>Enroll (</a:t>
                      </a:r>
                      <a:r>
                        <a:rPr lang="en-US" sz="1400" i="1" baseline="0" dirty="0">
                          <a:latin typeface="+mn-lt"/>
                        </a:rPr>
                        <a:t>E</a:t>
                      </a:r>
                      <a:r>
                        <a:rPr lang="en-US" sz="1400" baseline="0" dirty="0">
                          <a:latin typeface="+mn-lt"/>
                        </a:rPr>
                        <a:t>)</a:t>
                      </a:r>
                    </a:p>
                  </a:txBody>
                  <a:tcPr marL="244358" marR="244358"/>
                </a:tc>
                <a:tc>
                  <a:txBody>
                    <a:bodyPr/>
                    <a:lstStyle/>
                    <a:p>
                      <a:pPr algn="ctr"/>
                      <a:r>
                        <a:rPr lang="en-US" sz="1400" baseline="0" dirty="0">
                          <a:latin typeface="+mn-lt"/>
                        </a:rPr>
                        <a:t>0.06</a:t>
                      </a:r>
                    </a:p>
                  </a:txBody>
                  <a:tcPr marL="244358" marR="244358"/>
                </a:tc>
                <a:tc>
                  <a:txBody>
                    <a:bodyPr/>
                    <a:lstStyle/>
                    <a:p>
                      <a:pPr algn="ctr"/>
                      <a:r>
                        <a:rPr lang="en-US" sz="1400" baseline="0" dirty="0">
                          <a:latin typeface="+mn-lt"/>
                        </a:rPr>
                        <a:t>0.18</a:t>
                      </a:r>
                    </a:p>
                  </a:txBody>
                  <a:tcPr marL="244358" marR="244358"/>
                </a:tc>
                <a:tc>
                  <a:txBody>
                    <a:bodyPr/>
                    <a:lstStyle/>
                    <a:p>
                      <a:pPr algn="ctr"/>
                      <a:r>
                        <a:rPr lang="en-US" sz="1400" baseline="0" dirty="0">
                          <a:latin typeface="+mn-lt"/>
                        </a:rPr>
                        <a:t>0.11</a:t>
                      </a:r>
                    </a:p>
                  </a:txBody>
                  <a:tcPr marL="244358" marR="244358"/>
                </a:tc>
                <a:tc>
                  <a:txBody>
                    <a:bodyPr/>
                    <a:lstStyle/>
                    <a:p>
                      <a:pPr algn="ctr"/>
                      <a:r>
                        <a:rPr lang="en-US" sz="1400" baseline="0" dirty="0">
                          <a:latin typeface="+mn-lt"/>
                        </a:rPr>
                        <a:t>0.35</a:t>
                      </a:r>
                    </a:p>
                  </a:txBody>
                  <a:tcPr marL="244358" marR="244358"/>
                </a:tc>
                <a:extLst>
                  <a:ext uri="{0D108BD9-81ED-4DB2-BD59-A6C34878D82A}">
                    <a16:rowId xmlns:a16="http://schemas.microsoft.com/office/drawing/2014/main" val="3571310136"/>
                  </a:ext>
                </a:extLst>
              </a:tr>
              <a:tr h="129702">
                <a:tc>
                  <a:txBody>
                    <a:bodyPr/>
                    <a:lstStyle/>
                    <a:p>
                      <a:pPr algn="l"/>
                      <a:r>
                        <a:rPr lang="en-US" sz="1400" baseline="0" dirty="0">
                          <a:latin typeface="+mn-lt"/>
                        </a:rPr>
                        <a:t>Not Enroll (</a:t>
                      </a:r>
                      <a:r>
                        <a:rPr lang="en-US" sz="1400" i="1" baseline="0" dirty="0">
                          <a:latin typeface="+mn-lt"/>
                        </a:rPr>
                        <a:t>N</a:t>
                      </a:r>
                      <a:r>
                        <a:rPr lang="en-US" sz="1400" baseline="0" dirty="0">
                          <a:latin typeface="+mn-lt"/>
                        </a:rPr>
                        <a:t>)</a:t>
                      </a:r>
                    </a:p>
                  </a:txBody>
                  <a:tcPr marL="244358" marR="244358"/>
                </a:tc>
                <a:tc>
                  <a:txBody>
                    <a:bodyPr/>
                    <a:lstStyle/>
                    <a:p>
                      <a:pPr algn="ctr"/>
                      <a:r>
                        <a:rPr lang="en-US" sz="1400" baseline="0" dirty="0">
                          <a:latin typeface="+mn-lt"/>
                        </a:rPr>
                        <a:t>0.21</a:t>
                      </a:r>
                    </a:p>
                  </a:txBody>
                  <a:tcPr marL="244358" marR="244358"/>
                </a:tc>
                <a:tc>
                  <a:txBody>
                    <a:bodyPr/>
                    <a:lstStyle/>
                    <a:p>
                      <a:pPr algn="ctr"/>
                      <a:r>
                        <a:rPr lang="en-US" sz="1400" baseline="0" dirty="0">
                          <a:latin typeface="+mn-lt"/>
                        </a:rPr>
                        <a:t>0.22</a:t>
                      </a:r>
                    </a:p>
                  </a:txBody>
                  <a:tcPr marL="244358" marR="244358"/>
                </a:tc>
                <a:tc>
                  <a:txBody>
                    <a:bodyPr/>
                    <a:lstStyle/>
                    <a:p>
                      <a:pPr algn="ctr"/>
                      <a:r>
                        <a:rPr lang="en-US" sz="1400" baseline="0" dirty="0">
                          <a:latin typeface="+mn-lt"/>
                        </a:rPr>
                        <a:t>0.22</a:t>
                      </a:r>
                    </a:p>
                  </a:txBody>
                  <a:tcPr marL="244358" marR="244358"/>
                </a:tc>
                <a:tc>
                  <a:txBody>
                    <a:bodyPr/>
                    <a:lstStyle/>
                    <a:p>
                      <a:pPr algn="ctr"/>
                      <a:r>
                        <a:rPr lang="en-US" sz="1400" baseline="0" dirty="0">
                          <a:latin typeface="+mn-lt"/>
                        </a:rPr>
                        <a:t>0.65</a:t>
                      </a:r>
                    </a:p>
                  </a:txBody>
                  <a:tcPr marL="244358" marR="244358"/>
                </a:tc>
                <a:extLst>
                  <a:ext uri="{0D108BD9-81ED-4DB2-BD59-A6C34878D82A}">
                    <a16:rowId xmlns:a16="http://schemas.microsoft.com/office/drawing/2014/main" val="3980985132"/>
                  </a:ext>
                </a:extLst>
              </a:tr>
              <a:tr h="129702">
                <a:tc>
                  <a:txBody>
                    <a:bodyPr/>
                    <a:lstStyle/>
                    <a:p>
                      <a:pPr algn="l"/>
                      <a:r>
                        <a:rPr lang="en-US" sz="1400" b="1" baseline="0" dirty="0">
                          <a:latin typeface="+mn-lt"/>
                        </a:rPr>
                        <a:t>Total</a:t>
                      </a:r>
                    </a:p>
                  </a:txBody>
                  <a:tcPr marL="244358" marR="244358"/>
                </a:tc>
                <a:tc>
                  <a:txBody>
                    <a:bodyPr/>
                    <a:lstStyle/>
                    <a:p>
                      <a:pPr algn="ctr"/>
                      <a:r>
                        <a:rPr lang="en-US" sz="1400" baseline="0" dirty="0">
                          <a:latin typeface="+mn-lt"/>
                        </a:rPr>
                        <a:t>0.27</a:t>
                      </a:r>
                    </a:p>
                  </a:txBody>
                  <a:tcPr marL="244358" marR="244358"/>
                </a:tc>
                <a:tc>
                  <a:txBody>
                    <a:bodyPr/>
                    <a:lstStyle/>
                    <a:p>
                      <a:pPr algn="ctr"/>
                      <a:r>
                        <a:rPr lang="en-US" sz="1400" baseline="0" dirty="0">
                          <a:latin typeface="+mn-lt"/>
                        </a:rPr>
                        <a:t>0.40</a:t>
                      </a:r>
                    </a:p>
                  </a:txBody>
                  <a:tcPr marL="244358" marR="244358"/>
                </a:tc>
                <a:tc>
                  <a:txBody>
                    <a:bodyPr/>
                    <a:lstStyle/>
                    <a:p>
                      <a:pPr algn="ctr"/>
                      <a:r>
                        <a:rPr lang="en-US" sz="1400" baseline="0" dirty="0">
                          <a:latin typeface="+mn-lt"/>
                        </a:rPr>
                        <a:t>0.33</a:t>
                      </a:r>
                    </a:p>
                  </a:txBody>
                  <a:tcPr marL="244358" marR="244358"/>
                </a:tc>
                <a:tc>
                  <a:txBody>
                    <a:bodyPr/>
                    <a:lstStyle/>
                    <a:p>
                      <a:pPr algn="ctr"/>
                      <a:r>
                        <a:rPr lang="en-US" sz="1400" baseline="0" dirty="0">
                          <a:latin typeface="+mn-lt"/>
                        </a:rPr>
                        <a:t>1.00</a:t>
                      </a:r>
                    </a:p>
                  </a:txBody>
                  <a:tcPr marL="244358" marR="244358"/>
                </a:tc>
                <a:extLst>
                  <a:ext uri="{0D108BD9-81ED-4DB2-BD59-A6C34878D82A}">
                    <a16:rowId xmlns:a16="http://schemas.microsoft.com/office/drawing/2014/main" val="1704757837"/>
                  </a:ext>
                </a:extLst>
              </a:tr>
            </a:tbl>
          </a:graphicData>
        </a:graphic>
      </p:graphicFrame>
    </p:spTree>
    <p:extLst>
      <p:ext uri="{BB962C8B-B14F-4D97-AF65-F5344CB8AC3E}">
        <p14:creationId xmlns:p14="http://schemas.microsoft.com/office/powerpoint/2010/main" val="3512652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9D84-94B9-4A16-9C5A-47FFC6A3A449}"/>
              </a:ext>
            </a:extLst>
          </p:cNvPr>
          <p:cNvSpPr>
            <a:spLocks noGrp="1"/>
          </p:cNvSpPr>
          <p:nvPr>
            <p:ph type="title"/>
          </p:nvPr>
        </p:nvSpPr>
        <p:spPr/>
        <p:txBody>
          <a:bodyPr>
            <a:normAutofit fontScale="90000"/>
          </a:bodyPr>
          <a:lstStyle/>
          <a:p>
            <a:r>
              <a:rPr kumimoji="0" lang="en-US" sz="36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4.4 The Total Probability Rule and Bayes’ Theorem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1</a:t>
            </a:r>
            <a:endParaRPr lang="en-IN" sz="1100" dirty="0"/>
          </a:p>
        </p:txBody>
      </p:sp>
      <p:sp>
        <p:nvSpPr>
          <p:cNvPr id="3" name="Content Placeholder 2">
            <a:extLst>
              <a:ext uri="{FF2B5EF4-FFF2-40B4-BE49-F238E27FC236}">
                <a16:creationId xmlns:a16="http://schemas.microsoft.com/office/drawing/2014/main" id="{A1271914-1E25-45AD-AB42-D0CAD7B10268}"/>
              </a:ext>
            </a:extLst>
          </p:cNvPr>
          <p:cNvSpPr>
            <a:spLocks noGrp="1"/>
          </p:cNvSpPr>
          <p:nvPr>
            <p:ph idx="1"/>
          </p:nvPr>
        </p:nvSpPr>
        <p:spPr>
          <a:xfrm>
            <a:off x="457200" y="1513116"/>
            <a:ext cx="8229600" cy="4278084"/>
          </a:xfrm>
        </p:spPr>
        <p:txBody>
          <a:bodyPr>
            <a:normAutofit/>
          </a:bodyPr>
          <a:lstStyle/>
          <a:p>
            <a:pPr marL="292608" indent="-292608"/>
            <a:r>
              <a:rPr lang="en-US" sz="2200" dirty="0"/>
              <a:t>A contingency table is useful when examining the relationship between two categorical variables.</a:t>
            </a:r>
          </a:p>
          <a:p>
            <a:pPr marL="292608" indent="-292608"/>
            <a:r>
              <a:rPr lang="en-US" sz="2200" dirty="0"/>
              <a:t>It shows the frequencies for two categorical variables, </a:t>
            </a:r>
            <a:r>
              <a:rPr lang="en-US" sz="2200" i="1" dirty="0"/>
              <a:t>x</a:t>
            </a:r>
            <a:r>
              <a:rPr lang="en-US" sz="2200" dirty="0"/>
              <a:t> and </a:t>
            </a:r>
            <a:r>
              <a:rPr lang="en-US" sz="2200" i="1" dirty="0"/>
              <a:t>y</a:t>
            </a:r>
            <a:r>
              <a:rPr lang="en-US" sz="2200" dirty="0"/>
              <a:t>.</a:t>
            </a:r>
          </a:p>
          <a:p>
            <a:pPr marL="292608" indent="-292608"/>
            <a:r>
              <a:rPr lang="en-US" sz="2200" dirty="0"/>
              <a:t>Each cell represents a mutually exclusive combination of the pair of </a:t>
            </a:r>
            <a:r>
              <a:rPr lang="en-US" sz="2200" i="1" dirty="0"/>
              <a:t>x</a:t>
            </a:r>
            <a:r>
              <a:rPr lang="en-US" sz="2200" dirty="0"/>
              <a:t> and </a:t>
            </a:r>
            <a:r>
              <a:rPr lang="en-US" sz="2200" i="1" dirty="0"/>
              <a:t>y</a:t>
            </a:r>
            <a:r>
              <a:rPr lang="en-US" sz="2200" dirty="0"/>
              <a:t> values.</a:t>
            </a:r>
          </a:p>
          <a:p>
            <a:pPr marL="292608" indent="-292608"/>
            <a:r>
              <a:rPr lang="en-US" sz="2200" dirty="0"/>
              <a:t>We can estimate an empirical probability by calculating the relative frequency to the occurrence of the event.</a:t>
            </a:r>
          </a:p>
        </p:txBody>
      </p:sp>
    </p:spTree>
    <p:extLst>
      <p:ext uri="{BB962C8B-B14F-4D97-AF65-F5344CB8AC3E}">
        <p14:creationId xmlns:p14="http://schemas.microsoft.com/office/powerpoint/2010/main" val="564631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8249-0814-4E29-A158-6E23AF56DE21}"/>
              </a:ext>
            </a:extLst>
          </p:cNvPr>
          <p:cNvSpPr>
            <a:spLocks noGrp="1"/>
          </p:cNvSpPr>
          <p:nvPr>
            <p:ph type="title"/>
          </p:nvPr>
        </p:nvSpPr>
        <p:spPr/>
        <p:txBody>
          <a:bodyPr/>
          <a:lstStyle/>
          <a:p>
            <a:r>
              <a:rPr kumimoji="0" lang="en-US" sz="32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4.4 The Total Probability Rule and Bayes’ Theorem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2</a:t>
            </a:r>
            <a:endParaRPr lang="en-IN" dirty="0"/>
          </a:p>
        </p:txBody>
      </p:sp>
      <p:sp>
        <p:nvSpPr>
          <p:cNvPr id="3" name="Content Placeholder 2">
            <a:extLst>
              <a:ext uri="{FF2B5EF4-FFF2-40B4-BE49-F238E27FC236}">
                <a16:creationId xmlns:a16="http://schemas.microsoft.com/office/drawing/2014/main" id="{1A3825BD-5710-48CE-8F0C-39A3F8F8F0F2}"/>
              </a:ext>
            </a:extLst>
          </p:cNvPr>
          <p:cNvSpPr>
            <a:spLocks noGrp="1"/>
          </p:cNvSpPr>
          <p:nvPr>
            <p:ph idx="1"/>
          </p:nvPr>
        </p:nvSpPr>
        <p:spPr>
          <a:xfrm>
            <a:off x="457200" y="1544217"/>
            <a:ext cx="8229600" cy="1031032"/>
          </a:xfrm>
        </p:spPr>
        <p:txBody>
          <a:bodyPr>
            <a:normAutofit/>
          </a:bodyPr>
          <a:lstStyle/>
          <a:p>
            <a:pPr marL="292608" indent="-292608"/>
            <a:r>
              <a:rPr lang="en-US" sz="2000" dirty="0"/>
              <a:t>The total probability rule expresses the probability of an event, </a:t>
            </a:r>
            <a:r>
              <a:rPr lang="en-US" sz="2000" i="1" dirty="0"/>
              <a:t>A</a:t>
            </a:r>
            <a:r>
              <a:rPr lang="en-US" sz="2000" dirty="0"/>
              <a:t>, in terms of probabilities of the intersection of </a:t>
            </a:r>
            <a:r>
              <a:rPr lang="en-US" sz="2000" i="1" dirty="0"/>
              <a:t>A</a:t>
            </a:r>
            <a:r>
              <a:rPr lang="en-US" sz="2000" dirty="0"/>
              <a:t> with any mutually exclusive and exhaustive events.</a:t>
            </a:r>
            <a:endParaRPr lang="en-IN" sz="2000" dirty="0"/>
          </a:p>
        </p:txBody>
      </p:sp>
      <p:sp>
        <p:nvSpPr>
          <p:cNvPr id="4" name="Content Placeholder 3">
            <a:extLst>
              <a:ext uri="{FF2B5EF4-FFF2-40B4-BE49-F238E27FC236}">
                <a16:creationId xmlns:a16="http://schemas.microsoft.com/office/drawing/2014/main" id="{482D8F0E-F327-4C20-984F-816F8126052B}"/>
              </a:ext>
            </a:extLst>
          </p:cNvPr>
          <p:cNvSpPr>
            <a:spLocks noGrp="1"/>
          </p:cNvSpPr>
          <p:nvPr>
            <p:ph idx="10"/>
          </p:nvPr>
        </p:nvSpPr>
        <p:spPr>
          <a:xfrm>
            <a:off x="457200" y="2603241"/>
            <a:ext cx="5327780" cy="401216"/>
          </a:xfrm>
        </p:spPr>
        <p:txBody>
          <a:bodyPr>
            <a:normAutofit/>
          </a:bodyPr>
          <a:lstStyle/>
          <a:p>
            <a:pPr marL="292608" indent="-292608"/>
            <a:r>
              <a:rPr lang="en-US" sz="2000" dirty="0"/>
              <a:t>The total probability rule based on two events,</a:t>
            </a:r>
            <a:endParaRPr lang="en-IN" sz="2000" dirty="0"/>
          </a:p>
        </p:txBody>
      </p:sp>
      <p:graphicFrame>
        <p:nvGraphicFramePr>
          <p:cNvPr id="11" name="Object 10">
            <a:extLst>
              <a:ext uri="{FF2B5EF4-FFF2-40B4-BE49-F238E27FC236}">
                <a16:creationId xmlns:a16="http://schemas.microsoft.com/office/drawing/2014/main" id="{B2D3DE15-09DA-479D-B533-5093EE3A5894}"/>
              </a:ext>
            </a:extLst>
          </p:cNvPr>
          <p:cNvGraphicFramePr>
            <a:graphicFrameLocks noChangeAspect="1"/>
          </p:cNvGraphicFramePr>
          <p:nvPr>
            <p:extLst>
              <p:ext uri="{D42A27DB-BD31-4B8C-83A1-F6EECF244321}">
                <p14:modId xmlns:p14="http://schemas.microsoft.com/office/powerpoint/2010/main" val="2387611019"/>
              </p:ext>
            </p:extLst>
          </p:nvPr>
        </p:nvGraphicFramePr>
        <p:xfrm>
          <a:off x="5807075" y="2632075"/>
          <a:ext cx="1041400" cy="342900"/>
        </p:xfrm>
        <a:graphic>
          <a:graphicData uri="http://schemas.openxmlformats.org/presentationml/2006/ole">
            <mc:AlternateContent xmlns:mc="http://schemas.openxmlformats.org/markup-compatibility/2006">
              <mc:Choice xmlns:v="urn:schemas-microsoft-com:vml" Requires="v">
                <p:oleObj spid="_x0000_s27767" name="Equation" r:id="rId3" imgW="1041120" imgH="342720" progId="Equation.DSMT4">
                  <p:embed/>
                </p:oleObj>
              </mc:Choice>
              <mc:Fallback>
                <p:oleObj name="Equation" r:id="rId3" imgW="1041120" imgH="342720" progId="Equation.DSMT4">
                  <p:embed/>
                  <p:pic>
                    <p:nvPicPr>
                      <p:cNvPr id="0" name=""/>
                      <p:cNvPicPr/>
                      <p:nvPr/>
                    </p:nvPicPr>
                    <p:blipFill>
                      <a:blip r:embed="rId4"/>
                      <a:stretch>
                        <a:fillRect/>
                      </a:stretch>
                    </p:blipFill>
                    <p:spPr>
                      <a:xfrm>
                        <a:off x="5807075" y="2632075"/>
                        <a:ext cx="1041400" cy="3429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5FA1AEE8-59E7-4054-BDD0-DF512987CB8B}"/>
              </a:ext>
            </a:extLst>
          </p:cNvPr>
          <p:cNvSpPr>
            <a:spLocks noGrp="1"/>
          </p:cNvSpPr>
          <p:nvPr>
            <p:ph idx="11"/>
          </p:nvPr>
        </p:nvSpPr>
        <p:spPr>
          <a:xfrm>
            <a:off x="6869922" y="2611015"/>
            <a:ext cx="1969278" cy="430763"/>
          </a:xfrm>
        </p:spPr>
        <p:txBody>
          <a:bodyPr>
            <a:normAutofit/>
          </a:bodyPr>
          <a:lstStyle/>
          <a:p>
            <a:pPr marL="0" indent="0">
              <a:buNone/>
            </a:pPr>
            <a:r>
              <a:rPr lang="en-US" sz="2000" dirty="0"/>
              <a:t>is given by</a:t>
            </a:r>
            <a:endParaRPr lang="en-IN" sz="2000" dirty="0"/>
          </a:p>
        </p:txBody>
      </p:sp>
      <p:graphicFrame>
        <p:nvGraphicFramePr>
          <p:cNvPr id="12" name="Object 11">
            <a:extLst>
              <a:ext uri="{FF2B5EF4-FFF2-40B4-BE49-F238E27FC236}">
                <a16:creationId xmlns:a16="http://schemas.microsoft.com/office/drawing/2014/main" id="{B852649E-8249-4994-8CD0-84E1B3AD569A}"/>
              </a:ext>
            </a:extLst>
          </p:cNvPr>
          <p:cNvGraphicFramePr>
            <a:graphicFrameLocks noChangeAspect="1"/>
          </p:cNvGraphicFramePr>
          <p:nvPr>
            <p:extLst>
              <p:ext uri="{D42A27DB-BD31-4B8C-83A1-F6EECF244321}">
                <p14:modId xmlns:p14="http://schemas.microsoft.com/office/powerpoint/2010/main" val="997680679"/>
              </p:ext>
            </p:extLst>
          </p:nvPr>
        </p:nvGraphicFramePr>
        <p:xfrm>
          <a:off x="844550" y="3054350"/>
          <a:ext cx="2990850" cy="393700"/>
        </p:xfrm>
        <a:graphic>
          <a:graphicData uri="http://schemas.openxmlformats.org/presentationml/2006/ole">
            <mc:AlternateContent xmlns:mc="http://schemas.openxmlformats.org/markup-compatibility/2006">
              <mc:Choice xmlns:v="urn:schemas-microsoft-com:vml" Requires="v">
                <p:oleObj spid="_x0000_s27768" name="Equation" r:id="rId5" imgW="3288960" imgH="431640" progId="Equation.DSMT4">
                  <p:embed/>
                </p:oleObj>
              </mc:Choice>
              <mc:Fallback>
                <p:oleObj name="Equation" r:id="rId5" imgW="3288960" imgH="431640" progId="Equation.DSMT4">
                  <p:embed/>
                  <p:pic>
                    <p:nvPicPr>
                      <p:cNvPr id="0" name=""/>
                      <p:cNvPicPr/>
                      <p:nvPr/>
                    </p:nvPicPr>
                    <p:blipFill>
                      <a:blip r:embed="rId6"/>
                      <a:stretch>
                        <a:fillRect/>
                      </a:stretch>
                    </p:blipFill>
                    <p:spPr>
                      <a:xfrm>
                        <a:off x="844550" y="3054350"/>
                        <a:ext cx="2990850" cy="393700"/>
                      </a:xfrm>
                      <a:prstGeom prst="rect">
                        <a:avLst/>
                      </a:prstGeom>
                    </p:spPr>
                  </p:pic>
                </p:oleObj>
              </mc:Fallback>
            </mc:AlternateContent>
          </a:graphicData>
        </a:graphic>
      </p:graphicFrame>
      <p:pic>
        <p:nvPicPr>
          <p:cNvPr id="13" name="Picture 12" descr="Venn diagram showing the total probability rule: P(A) = P(A intersection B) + P(A intersection B superscript c).">
            <a:extLst>
              <a:ext uri="{FF2B5EF4-FFF2-40B4-BE49-F238E27FC236}">
                <a16:creationId xmlns:a16="http://schemas.microsoft.com/office/drawing/2014/main" id="{59DEC0AF-3BEB-465F-880F-927C1809A058}"/>
              </a:ext>
            </a:extLst>
          </p:cNvPr>
          <p:cNvPicPr>
            <a:picLocks noChangeAspect="1"/>
          </p:cNvPicPr>
          <p:nvPr/>
        </p:nvPicPr>
        <p:blipFill>
          <a:blip r:embed="rId7"/>
          <a:stretch>
            <a:fillRect/>
          </a:stretch>
        </p:blipFill>
        <p:spPr>
          <a:xfrm>
            <a:off x="3510344" y="3476298"/>
            <a:ext cx="2123312" cy="1400071"/>
          </a:xfrm>
          <a:prstGeom prst="rect">
            <a:avLst/>
          </a:prstGeom>
        </p:spPr>
      </p:pic>
      <p:sp>
        <p:nvSpPr>
          <p:cNvPr id="6" name="Content Placeholder 5">
            <a:extLst>
              <a:ext uri="{FF2B5EF4-FFF2-40B4-BE49-F238E27FC236}">
                <a16:creationId xmlns:a16="http://schemas.microsoft.com/office/drawing/2014/main" id="{3072BBCE-2B1F-4101-84BB-50037B5D145B}"/>
              </a:ext>
            </a:extLst>
          </p:cNvPr>
          <p:cNvSpPr>
            <a:spLocks noGrp="1"/>
          </p:cNvSpPr>
          <p:nvPr>
            <p:ph idx="12"/>
          </p:nvPr>
        </p:nvSpPr>
        <p:spPr>
          <a:xfrm>
            <a:off x="457200" y="4889236"/>
            <a:ext cx="8382000" cy="398106"/>
          </a:xfrm>
        </p:spPr>
        <p:txBody>
          <a:bodyPr>
            <a:normAutofit/>
          </a:bodyPr>
          <a:lstStyle/>
          <a:p>
            <a:pPr marL="292608" indent="-292608"/>
            <a:r>
              <a:rPr lang="en-US" sz="2000" dirty="0"/>
              <a:t>We can also use the multiplication rule to obtain the joint probabilities</a:t>
            </a:r>
            <a:endParaRPr lang="en-IN" sz="2000" dirty="0"/>
          </a:p>
        </p:txBody>
      </p:sp>
      <p:graphicFrame>
        <p:nvGraphicFramePr>
          <p:cNvPr id="14" name="Object 13">
            <a:extLst>
              <a:ext uri="{FF2B5EF4-FFF2-40B4-BE49-F238E27FC236}">
                <a16:creationId xmlns:a16="http://schemas.microsoft.com/office/drawing/2014/main" id="{44081A12-EFCB-45E4-9E6A-A916BCC99CD4}"/>
              </a:ext>
            </a:extLst>
          </p:cNvPr>
          <p:cNvGraphicFramePr>
            <a:graphicFrameLocks noChangeAspect="1"/>
          </p:cNvGraphicFramePr>
          <p:nvPr>
            <p:extLst>
              <p:ext uri="{D42A27DB-BD31-4B8C-83A1-F6EECF244321}">
                <p14:modId xmlns:p14="http://schemas.microsoft.com/office/powerpoint/2010/main" val="1592847882"/>
              </p:ext>
            </p:extLst>
          </p:nvPr>
        </p:nvGraphicFramePr>
        <p:xfrm>
          <a:off x="942975" y="5292725"/>
          <a:ext cx="2598738" cy="344488"/>
        </p:xfrm>
        <a:graphic>
          <a:graphicData uri="http://schemas.openxmlformats.org/presentationml/2006/ole">
            <mc:AlternateContent xmlns:mc="http://schemas.openxmlformats.org/markup-compatibility/2006">
              <mc:Choice xmlns:v="urn:schemas-microsoft-com:vml" Requires="v">
                <p:oleObj spid="_x0000_s27769" name="Equation" r:id="rId8" imgW="2857320" imgH="380880" progId="Equation.DSMT4">
                  <p:embed/>
                </p:oleObj>
              </mc:Choice>
              <mc:Fallback>
                <p:oleObj name="Equation" r:id="rId8" imgW="2857320" imgH="380880" progId="Equation.DSMT4">
                  <p:embed/>
                  <p:pic>
                    <p:nvPicPr>
                      <p:cNvPr id="12" name="Object 11">
                        <a:extLst>
                          <a:ext uri="{FF2B5EF4-FFF2-40B4-BE49-F238E27FC236}">
                            <a16:creationId xmlns:a16="http://schemas.microsoft.com/office/drawing/2014/main" id="{B852649E-8249-4994-8CD0-84E1B3AD569A}"/>
                          </a:ext>
                        </a:extLst>
                      </p:cNvPr>
                      <p:cNvPicPr/>
                      <p:nvPr/>
                    </p:nvPicPr>
                    <p:blipFill>
                      <a:blip r:embed="rId9"/>
                      <a:stretch>
                        <a:fillRect/>
                      </a:stretch>
                    </p:blipFill>
                    <p:spPr>
                      <a:xfrm>
                        <a:off x="942975" y="5292725"/>
                        <a:ext cx="2598738" cy="344488"/>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C8E29EA8-798D-4769-AF16-4EFDCDE5B32C}"/>
              </a:ext>
            </a:extLst>
          </p:cNvPr>
          <p:cNvSpPr>
            <a:spLocks noGrp="1"/>
          </p:cNvSpPr>
          <p:nvPr>
            <p:ph idx="13"/>
          </p:nvPr>
        </p:nvSpPr>
        <p:spPr>
          <a:xfrm>
            <a:off x="2782076" y="5711334"/>
            <a:ext cx="3581400" cy="291356"/>
          </a:xfrm>
        </p:spPr>
        <p:txBody>
          <a:bodyPr>
            <a:normAutofit/>
          </a:bodyPr>
          <a:lstStyle/>
          <a:p>
            <a:pPr marL="0" indent="0" algn="ctr">
              <a:buNone/>
            </a:pPr>
            <a:r>
              <a:rPr lang="en-US" sz="1200" dirty="0">
                <a:hlinkClick r:id="rId10" action="ppaction://hlinksldjump"/>
              </a:rPr>
              <a:t>Access the text alternative for slide images.</a:t>
            </a:r>
            <a:endParaRPr lang="en-US" sz="1200" dirty="0"/>
          </a:p>
        </p:txBody>
      </p:sp>
    </p:spTree>
    <p:extLst>
      <p:ext uri="{BB962C8B-B14F-4D97-AF65-F5344CB8AC3E}">
        <p14:creationId xmlns:p14="http://schemas.microsoft.com/office/powerpoint/2010/main" val="4029671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4D37-26F7-4F0E-AAF6-0727AB461ADF}"/>
              </a:ext>
            </a:extLst>
          </p:cNvPr>
          <p:cNvSpPr>
            <a:spLocks noGrp="1"/>
          </p:cNvSpPr>
          <p:nvPr>
            <p:ph type="title"/>
          </p:nvPr>
        </p:nvSpPr>
        <p:spPr/>
        <p:txBody>
          <a:bodyPr/>
          <a:lstStyle/>
          <a:p>
            <a:r>
              <a:rPr kumimoji="0" lang="en-US" sz="32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4.4 The Total Probability Rule and Bayes’ Theorem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3</a:t>
            </a:r>
            <a:endParaRPr lang="en-IN" dirty="0"/>
          </a:p>
        </p:txBody>
      </p:sp>
      <p:sp>
        <p:nvSpPr>
          <p:cNvPr id="3" name="Content Placeholder 2">
            <a:extLst>
              <a:ext uri="{FF2B5EF4-FFF2-40B4-BE49-F238E27FC236}">
                <a16:creationId xmlns:a16="http://schemas.microsoft.com/office/drawing/2014/main" id="{1CC1C09B-0297-4998-85C6-9ADF907E3704}"/>
              </a:ext>
            </a:extLst>
          </p:cNvPr>
          <p:cNvSpPr>
            <a:spLocks noGrp="1"/>
          </p:cNvSpPr>
          <p:nvPr>
            <p:ph idx="1"/>
          </p:nvPr>
        </p:nvSpPr>
        <p:spPr>
          <a:xfrm>
            <a:off x="457200" y="1600202"/>
            <a:ext cx="8305800" cy="1889448"/>
          </a:xfrm>
        </p:spPr>
        <p:txBody>
          <a:bodyPr>
            <a:normAutofit/>
          </a:bodyPr>
          <a:lstStyle/>
          <a:p>
            <a:pPr marL="292608" indent="-292608"/>
            <a:r>
              <a:rPr lang="en-US" sz="1800" dirty="0"/>
              <a:t>Bayes’ theorem is a procedure for updating probabilities based on new information; it uses the total probability rule.</a:t>
            </a:r>
          </a:p>
          <a:p>
            <a:pPr marL="292608" indent="-292608"/>
            <a:r>
              <a:rPr lang="en-US" sz="1800" dirty="0"/>
              <a:t>The original probability is an unconditional probability called a prior probability, in the sense that it reflects only what we know before the arrival of new information.</a:t>
            </a:r>
          </a:p>
          <a:p>
            <a:pPr marL="292608" indent="-292608"/>
            <a:r>
              <a:rPr lang="en-US" sz="1800" dirty="0"/>
              <a:t>On the basis of new information, we update the prior probability to arrive at a conditional probability called a posterior probability.</a:t>
            </a:r>
            <a:endParaRPr lang="en-IN" sz="1800" dirty="0"/>
          </a:p>
        </p:txBody>
      </p:sp>
      <p:sp>
        <p:nvSpPr>
          <p:cNvPr id="4" name="Content Placeholder 3">
            <a:extLst>
              <a:ext uri="{FF2B5EF4-FFF2-40B4-BE49-F238E27FC236}">
                <a16:creationId xmlns:a16="http://schemas.microsoft.com/office/drawing/2014/main" id="{78CE5C4E-8745-43E0-BF6D-39CC3BCA9F06}"/>
              </a:ext>
            </a:extLst>
          </p:cNvPr>
          <p:cNvSpPr>
            <a:spLocks noGrp="1"/>
          </p:cNvSpPr>
          <p:nvPr>
            <p:ph idx="10"/>
          </p:nvPr>
        </p:nvSpPr>
        <p:spPr>
          <a:xfrm>
            <a:off x="457200" y="3533194"/>
            <a:ext cx="2855167" cy="432318"/>
          </a:xfrm>
        </p:spPr>
        <p:txBody>
          <a:bodyPr>
            <a:normAutofit/>
          </a:bodyPr>
          <a:lstStyle/>
          <a:p>
            <a:pPr marL="292608" indent="-292608"/>
            <a:r>
              <a:rPr lang="en-IN" sz="1800" dirty="0"/>
              <a:t>The posterior probability</a:t>
            </a:r>
          </a:p>
        </p:txBody>
      </p:sp>
      <p:graphicFrame>
        <p:nvGraphicFramePr>
          <p:cNvPr id="11" name="Object 10">
            <a:extLst>
              <a:ext uri="{FF2B5EF4-FFF2-40B4-BE49-F238E27FC236}">
                <a16:creationId xmlns:a16="http://schemas.microsoft.com/office/drawing/2014/main" id="{EC116829-E7A8-4520-9300-45353478FAFD}"/>
              </a:ext>
            </a:extLst>
          </p:cNvPr>
          <p:cNvGraphicFramePr>
            <a:graphicFrameLocks noChangeAspect="1"/>
          </p:cNvGraphicFramePr>
          <p:nvPr>
            <p:extLst>
              <p:ext uri="{D42A27DB-BD31-4B8C-83A1-F6EECF244321}">
                <p14:modId xmlns:p14="http://schemas.microsoft.com/office/powerpoint/2010/main" val="3043131309"/>
              </p:ext>
            </p:extLst>
          </p:nvPr>
        </p:nvGraphicFramePr>
        <p:xfrm>
          <a:off x="3322638" y="3578225"/>
          <a:ext cx="825500" cy="342900"/>
        </p:xfrm>
        <a:graphic>
          <a:graphicData uri="http://schemas.openxmlformats.org/presentationml/2006/ole">
            <mc:AlternateContent xmlns:mc="http://schemas.openxmlformats.org/markup-compatibility/2006">
              <mc:Choice xmlns:v="urn:schemas-microsoft-com:vml" Requires="v">
                <p:oleObj spid="_x0000_s28791" name="Equation" r:id="rId3" imgW="825480" imgH="342720" progId="Equation.DSMT4">
                  <p:embed/>
                </p:oleObj>
              </mc:Choice>
              <mc:Fallback>
                <p:oleObj name="Equation" r:id="rId3" imgW="825480" imgH="342720" progId="Equation.DSMT4">
                  <p:embed/>
                  <p:pic>
                    <p:nvPicPr>
                      <p:cNvPr id="0" name=""/>
                      <p:cNvPicPr/>
                      <p:nvPr/>
                    </p:nvPicPr>
                    <p:blipFill>
                      <a:blip r:embed="rId4"/>
                      <a:stretch>
                        <a:fillRect/>
                      </a:stretch>
                    </p:blipFill>
                    <p:spPr>
                      <a:xfrm>
                        <a:off x="3322638" y="3578225"/>
                        <a:ext cx="825500" cy="3429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FC40584-4684-4F3F-80BA-A771242A167D}"/>
              </a:ext>
            </a:extLst>
          </p:cNvPr>
          <p:cNvSpPr>
            <a:spLocks noGrp="1"/>
          </p:cNvSpPr>
          <p:nvPr>
            <p:ph idx="11"/>
          </p:nvPr>
        </p:nvSpPr>
        <p:spPr>
          <a:xfrm>
            <a:off x="4157562" y="3533193"/>
            <a:ext cx="4757837" cy="367003"/>
          </a:xfrm>
        </p:spPr>
        <p:txBody>
          <a:bodyPr>
            <a:normAutofit/>
          </a:bodyPr>
          <a:lstStyle/>
          <a:p>
            <a:pPr marL="0" indent="0">
              <a:buNone/>
            </a:pPr>
            <a:r>
              <a:rPr lang="en-US" sz="1800" dirty="0"/>
              <a:t>can be found using the information on the</a:t>
            </a:r>
            <a:endParaRPr lang="en-IN" sz="1800" dirty="0"/>
          </a:p>
        </p:txBody>
      </p:sp>
      <p:sp>
        <p:nvSpPr>
          <p:cNvPr id="6" name="Content Placeholder 5">
            <a:extLst>
              <a:ext uri="{FF2B5EF4-FFF2-40B4-BE49-F238E27FC236}">
                <a16:creationId xmlns:a16="http://schemas.microsoft.com/office/drawing/2014/main" id="{53BC4A86-84C2-4A03-9687-545F0560C6BD}"/>
              </a:ext>
            </a:extLst>
          </p:cNvPr>
          <p:cNvSpPr>
            <a:spLocks noGrp="1"/>
          </p:cNvSpPr>
          <p:nvPr>
            <p:ph idx="12"/>
          </p:nvPr>
        </p:nvSpPr>
        <p:spPr>
          <a:xfrm>
            <a:off x="457200" y="4001277"/>
            <a:ext cx="2034073" cy="421434"/>
          </a:xfrm>
        </p:spPr>
        <p:txBody>
          <a:bodyPr>
            <a:normAutofit/>
          </a:bodyPr>
          <a:lstStyle/>
          <a:p>
            <a:pPr marL="292608" indent="0">
              <a:buNone/>
            </a:pPr>
            <a:r>
              <a:rPr lang="en-IN" sz="1800" dirty="0"/>
              <a:t>prior probability</a:t>
            </a:r>
          </a:p>
        </p:txBody>
      </p:sp>
      <p:graphicFrame>
        <p:nvGraphicFramePr>
          <p:cNvPr id="12" name="Object 11">
            <a:extLst>
              <a:ext uri="{FF2B5EF4-FFF2-40B4-BE49-F238E27FC236}">
                <a16:creationId xmlns:a16="http://schemas.microsoft.com/office/drawing/2014/main" id="{346FE955-B801-447E-9A0E-041D5E876E30}"/>
              </a:ext>
            </a:extLst>
          </p:cNvPr>
          <p:cNvGraphicFramePr>
            <a:graphicFrameLocks noChangeAspect="1"/>
          </p:cNvGraphicFramePr>
          <p:nvPr>
            <p:extLst>
              <p:ext uri="{D42A27DB-BD31-4B8C-83A1-F6EECF244321}">
                <p14:modId xmlns:p14="http://schemas.microsoft.com/office/powerpoint/2010/main" val="1278204123"/>
              </p:ext>
            </p:extLst>
          </p:nvPr>
        </p:nvGraphicFramePr>
        <p:xfrm>
          <a:off x="2495550" y="4040188"/>
          <a:ext cx="558800" cy="342900"/>
        </p:xfrm>
        <a:graphic>
          <a:graphicData uri="http://schemas.openxmlformats.org/presentationml/2006/ole">
            <mc:AlternateContent xmlns:mc="http://schemas.openxmlformats.org/markup-compatibility/2006">
              <mc:Choice xmlns:v="urn:schemas-microsoft-com:vml" Requires="v">
                <p:oleObj spid="_x0000_s28792" name="Equation" r:id="rId5" imgW="558720" imgH="342720" progId="Equation.DSMT4">
                  <p:embed/>
                </p:oleObj>
              </mc:Choice>
              <mc:Fallback>
                <p:oleObj name="Equation" r:id="rId5" imgW="558720" imgH="342720" progId="Equation.DSMT4">
                  <p:embed/>
                  <p:pic>
                    <p:nvPicPr>
                      <p:cNvPr id="0" name=""/>
                      <p:cNvPicPr/>
                      <p:nvPr/>
                    </p:nvPicPr>
                    <p:blipFill>
                      <a:blip r:embed="rId6"/>
                      <a:stretch>
                        <a:fillRect/>
                      </a:stretch>
                    </p:blipFill>
                    <p:spPr>
                      <a:xfrm>
                        <a:off x="2495550" y="4040188"/>
                        <a:ext cx="558800" cy="3429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516C69A7-E6E4-4121-AA7A-ACC7D64843F4}"/>
              </a:ext>
            </a:extLst>
          </p:cNvPr>
          <p:cNvSpPr>
            <a:spLocks noGrp="1"/>
          </p:cNvSpPr>
          <p:nvPr>
            <p:ph idx="13"/>
          </p:nvPr>
        </p:nvSpPr>
        <p:spPr>
          <a:xfrm>
            <a:off x="3091285" y="3999725"/>
            <a:ext cx="4965700" cy="385664"/>
          </a:xfrm>
        </p:spPr>
        <p:txBody>
          <a:bodyPr>
            <a:normAutofit/>
          </a:bodyPr>
          <a:lstStyle/>
          <a:p>
            <a:pPr marL="0" indent="0">
              <a:buNone/>
            </a:pPr>
            <a:r>
              <a:rPr lang="en-US" sz="1800" dirty="0"/>
              <a:t>along with conditional probabilities as,</a:t>
            </a:r>
            <a:endParaRPr lang="en-IN" sz="1800" dirty="0"/>
          </a:p>
        </p:txBody>
      </p:sp>
      <p:graphicFrame>
        <p:nvGraphicFramePr>
          <p:cNvPr id="13" name="Object 12">
            <a:extLst>
              <a:ext uri="{FF2B5EF4-FFF2-40B4-BE49-F238E27FC236}">
                <a16:creationId xmlns:a16="http://schemas.microsoft.com/office/drawing/2014/main" id="{38DEE1E6-4047-4449-877C-A676348C7787}"/>
              </a:ext>
            </a:extLst>
          </p:cNvPr>
          <p:cNvGraphicFramePr>
            <a:graphicFrameLocks noChangeAspect="1"/>
          </p:cNvGraphicFramePr>
          <p:nvPr>
            <p:extLst>
              <p:ext uri="{D42A27DB-BD31-4B8C-83A1-F6EECF244321}">
                <p14:modId xmlns:p14="http://schemas.microsoft.com/office/powerpoint/2010/main" val="2300191306"/>
              </p:ext>
            </p:extLst>
          </p:nvPr>
        </p:nvGraphicFramePr>
        <p:xfrm>
          <a:off x="757238" y="4762500"/>
          <a:ext cx="7747000" cy="736600"/>
        </p:xfrm>
        <a:graphic>
          <a:graphicData uri="http://schemas.openxmlformats.org/presentationml/2006/ole">
            <mc:AlternateContent xmlns:mc="http://schemas.openxmlformats.org/markup-compatibility/2006">
              <mc:Choice xmlns:v="urn:schemas-microsoft-com:vml" Requires="v">
                <p:oleObj spid="_x0000_s28793" name="Equation" r:id="rId7" imgW="7746840" imgH="736560" progId="Equation.DSMT4">
                  <p:embed/>
                </p:oleObj>
              </mc:Choice>
              <mc:Fallback>
                <p:oleObj name="Equation" r:id="rId7" imgW="7746840" imgH="736560" progId="Equation.DSMT4">
                  <p:embed/>
                  <p:pic>
                    <p:nvPicPr>
                      <p:cNvPr id="0" name=""/>
                      <p:cNvPicPr/>
                      <p:nvPr/>
                    </p:nvPicPr>
                    <p:blipFill>
                      <a:blip r:embed="rId8"/>
                      <a:stretch>
                        <a:fillRect/>
                      </a:stretch>
                    </p:blipFill>
                    <p:spPr>
                      <a:xfrm>
                        <a:off x="757238" y="4762500"/>
                        <a:ext cx="7747000" cy="736600"/>
                      </a:xfrm>
                      <a:prstGeom prst="rect">
                        <a:avLst/>
                      </a:prstGeom>
                    </p:spPr>
                  </p:pic>
                </p:oleObj>
              </mc:Fallback>
            </mc:AlternateContent>
          </a:graphicData>
        </a:graphic>
      </p:graphicFrame>
    </p:spTree>
    <p:extLst>
      <p:ext uri="{BB962C8B-B14F-4D97-AF65-F5344CB8AC3E}">
        <p14:creationId xmlns:p14="http://schemas.microsoft.com/office/powerpoint/2010/main" val="3682426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4D37-26F7-4F0E-AAF6-0727AB461ADF}"/>
              </a:ext>
            </a:extLst>
          </p:cNvPr>
          <p:cNvSpPr>
            <a:spLocks noGrp="1"/>
          </p:cNvSpPr>
          <p:nvPr>
            <p:ph type="title"/>
          </p:nvPr>
        </p:nvSpPr>
        <p:spPr/>
        <p:txBody>
          <a:bodyPr/>
          <a:lstStyle/>
          <a:p>
            <a:r>
              <a:rPr kumimoji="0" lang="en-US" sz="32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4.4 The Total Probability Rule and Bayes’ Theorem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a:t>
            </a:r>
            <a:endParaRPr lang="en-IN" dirty="0"/>
          </a:p>
        </p:txBody>
      </p:sp>
      <p:sp>
        <p:nvSpPr>
          <p:cNvPr id="3" name="Content Placeholder 2">
            <a:extLst>
              <a:ext uri="{FF2B5EF4-FFF2-40B4-BE49-F238E27FC236}">
                <a16:creationId xmlns:a16="http://schemas.microsoft.com/office/drawing/2014/main" id="{1CC1C09B-0297-4998-85C6-9ADF907E3704}"/>
              </a:ext>
            </a:extLst>
          </p:cNvPr>
          <p:cNvSpPr>
            <a:spLocks noGrp="1"/>
          </p:cNvSpPr>
          <p:nvPr>
            <p:ph idx="1"/>
          </p:nvPr>
        </p:nvSpPr>
        <p:spPr>
          <a:xfrm>
            <a:off x="457200" y="1600202"/>
            <a:ext cx="8305800" cy="4114798"/>
          </a:xfrm>
        </p:spPr>
        <p:txBody>
          <a:bodyPr>
            <a:normAutofit/>
          </a:bodyPr>
          <a:lstStyle/>
          <a:p>
            <a:pPr marL="292608" indent="-292608"/>
            <a:r>
              <a:rPr lang="en-US" sz="1800" dirty="0"/>
              <a:t>Example: In a lie-detector test, an individual is asked to answer a series of questions while connected to a polygraph (lie detector).</a:t>
            </a:r>
          </a:p>
          <a:p>
            <a:pPr marL="292608" indent="-292608"/>
            <a:r>
              <a:rPr lang="en-US" sz="1800" dirty="0"/>
              <a:t>This instrument measures and records several physiological responses of the individual on the basis that false answers will produce distinctive measurements.</a:t>
            </a:r>
          </a:p>
          <a:p>
            <a:pPr marL="292608" indent="-292608"/>
            <a:r>
              <a:rPr lang="en-US" sz="1800" dirty="0"/>
              <a:t>Assume that 99% of the individuals who go in for a polygraph test tell the truth.</a:t>
            </a:r>
          </a:p>
          <a:p>
            <a:pPr marL="292608" indent="-292608"/>
            <a:r>
              <a:rPr lang="en-US" sz="1800" dirty="0"/>
              <a:t>These tests are considered to be 95% reliable.</a:t>
            </a:r>
          </a:p>
          <a:p>
            <a:pPr marL="292608" indent="-292608"/>
            <a:r>
              <a:rPr lang="en-US" sz="1800" dirty="0"/>
              <a:t>In other words, there is a 95% chance that the test will detect a lie if an individual actually lies.</a:t>
            </a:r>
          </a:p>
          <a:p>
            <a:pPr marL="292608" indent="-292608"/>
            <a:r>
              <a:rPr lang="en-US" sz="1800" dirty="0"/>
              <a:t>Let there also be a 0.5% chance that the test erroneously detects a lie even when the individual is telling the truth.</a:t>
            </a:r>
          </a:p>
          <a:p>
            <a:pPr marL="292608" indent="-292608"/>
            <a:r>
              <a:rPr lang="en-US" sz="1800" dirty="0"/>
              <a:t>An individual has just taken a polygraph test and the test has detected a lie. What is the probability that the individual was actually telling the truth?</a:t>
            </a:r>
            <a:endParaRPr lang="en-IN" sz="1800" dirty="0"/>
          </a:p>
        </p:txBody>
      </p:sp>
    </p:spTree>
    <p:extLst>
      <p:ext uri="{BB962C8B-B14F-4D97-AF65-F5344CB8AC3E}">
        <p14:creationId xmlns:p14="http://schemas.microsoft.com/office/powerpoint/2010/main" val="1170056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C7D2-EF1A-4749-B794-DA01037EED96}"/>
              </a:ext>
            </a:extLst>
          </p:cNvPr>
          <p:cNvSpPr>
            <a:spLocks noGrp="1"/>
          </p:cNvSpPr>
          <p:nvPr>
            <p:ph type="title"/>
          </p:nvPr>
        </p:nvSpPr>
        <p:spPr/>
        <p:txBody>
          <a:bodyPr/>
          <a:lstStyle/>
          <a:p>
            <a:r>
              <a:rPr kumimoji="0" lang="en-US" sz="32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4.4 The Total Probability Rule and Bayes’ Theorem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5</a:t>
            </a:r>
            <a:endParaRPr lang="en-IN" dirty="0"/>
          </a:p>
        </p:txBody>
      </p:sp>
      <p:sp>
        <p:nvSpPr>
          <p:cNvPr id="3" name="Content Placeholder 2">
            <a:extLst>
              <a:ext uri="{FF2B5EF4-FFF2-40B4-BE49-F238E27FC236}">
                <a16:creationId xmlns:a16="http://schemas.microsoft.com/office/drawing/2014/main" id="{A74A7302-87FB-4002-8552-D3892FD30426}"/>
              </a:ext>
            </a:extLst>
          </p:cNvPr>
          <p:cNvSpPr>
            <a:spLocks noGrp="1"/>
          </p:cNvSpPr>
          <p:nvPr>
            <p:ph idx="1"/>
          </p:nvPr>
        </p:nvSpPr>
        <p:spPr>
          <a:xfrm>
            <a:off x="457200" y="1600201"/>
            <a:ext cx="8305800" cy="1105677"/>
          </a:xfrm>
        </p:spPr>
        <p:txBody>
          <a:bodyPr>
            <a:normAutofit/>
          </a:bodyPr>
          <a:lstStyle/>
          <a:p>
            <a:r>
              <a:rPr lang="en-US" sz="2000" dirty="0"/>
              <a:t>Example continued,</a:t>
            </a:r>
          </a:p>
          <a:p>
            <a:r>
              <a:rPr lang="en-US" sz="2000" dirty="0"/>
              <a:t>Let D and T correspond to the events that the polygraph detects a lie and that an individual is telling the truth,</a:t>
            </a:r>
            <a:endParaRPr lang="en-IN" sz="2000" dirty="0"/>
          </a:p>
        </p:txBody>
      </p:sp>
      <p:graphicFrame>
        <p:nvGraphicFramePr>
          <p:cNvPr id="11" name="Object 10">
            <a:extLst>
              <a:ext uri="{FF2B5EF4-FFF2-40B4-BE49-F238E27FC236}">
                <a16:creationId xmlns:a16="http://schemas.microsoft.com/office/drawing/2014/main" id="{32323F97-5F6C-4F8A-9B14-B44FBD9C9C91}"/>
              </a:ext>
            </a:extLst>
          </p:cNvPr>
          <p:cNvGraphicFramePr>
            <a:graphicFrameLocks noChangeAspect="1"/>
          </p:cNvGraphicFramePr>
          <p:nvPr>
            <p:extLst>
              <p:ext uri="{D42A27DB-BD31-4B8C-83A1-F6EECF244321}">
                <p14:modId xmlns:p14="http://schemas.microsoft.com/office/powerpoint/2010/main" val="735843491"/>
              </p:ext>
            </p:extLst>
          </p:nvPr>
        </p:nvGraphicFramePr>
        <p:xfrm>
          <a:off x="901700" y="2724540"/>
          <a:ext cx="3213100" cy="431800"/>
        </p:xfrm>
        <a:graphic>
          <a:graphicData uri="http://schemas.openxmlformats.org/presentationml/2006/ole">
            <mc:AlternateContent xmlns:mc="http://schemas.openxmlformats.org/markup-compatibility/2006">
              <mc:Choice xmlns:v="urn:schemas-microsoft-com:vml" Requires="v">
                <p:oleObj spid="_x0000_s29854" name="Equation" r:id="rId3" imgW="3213000" imgH="431640" progId="Equation.DSMT4">
                  <p:embed/>
                </p:oleObj>
              </mc:Choice>
              <mc:Fallback>
                <p:oleObj name="Equation" r:id="rId3" imgW="3213000" imgH="431640" progId="Equation.DSMT4">
                  <p:embed/>
                  <p:pic>
                    <p:nvPicPr>
                      <p:cNvPr id="0" name=""/>
                      <p:cNvPicPr/>
                      <p:nvPr/>
                    </p:nvPicPr>
                    <p:blipFill>
                      <a:blip r:embed="rId4"/>
                      <a:stretch>
                        <a:fillRect/>
                      </a:stretch>
                    </p:blipFill>
                    <p:spPr>
                      <a:xfrm>
                        <a:off x="901700" y="2724540"/>
                        <a:ext cx="3213100" cy="4318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2FD388CF-7C9B-432C-A6F9-07527D968ABE}"/>
              </a:ext>
            </a:extLst>
          </p:cNvPr>
          <p:cNvSpPr>
            <a:spLocks noGrp="1"/>
          </p:cNvSpPr>
          <p:nvPr>
            <p:ph idx="10"/>
          </p:nvPr>
        </p:nvSpPr>
        <p:spPr>
          <a:xfrm>
            <a:off x="457200" y="3248608"/>
            <a:ext cx="1981200" cy="473559"/>
          </a:xfrm>
        </p:spPr>
        <p:txBody>
          <a:bodyPr>
            <a:normAutofit/>
          </a:bodyPr>
          <a:lstStyle/>
          <a:p>
            <a:r>
              <a:rPr lang="en-IN" sz="2000" dirty="0"/>
              <a:t>We formulate</a:t>
            </a:r>
          </a:p>
        </p:txBody>
      </p:sp>
      <p:graphicFrame>
        <p:nvGraphicFramePr>
          <p:cNvPr id="12" name="Object 11">
            <a:extLst>
              <a:ext uri="{FF2B5EF4-FFF2-40B4-BE49-F238E27FC236}">
                <a16:creationId xmlns:a16="http://schemas.microsoft.com/office/drawing/2014/main" id="{67E2356F-49A3-4721-8D5F-C359D8A48E4E}"/>
              </a:ext>
            </a:extLst>
          </p:cNvPr>
          <p:cNvGraphicFramePr>
            <a:graphicFrameLocks noChangeAspect="1"/>
          </p:cNvGraphicFramePr>
          <p:nvPr>
            <p:extLst>
              <p:ext uri="{D42A27DB-BD31-4B8C-83A1-F6EECF244321}">
                <p14:modId xmlns:p14="http://schemas.microsoft.com/office/powerpoint/2010/main" val="2287512837"/>
              </p:ext>
            </p:extLst>
          </p:nvPr>
        </p:nvGraphicFramePr>
        <p:xfrm>
          <a:off x="2463800" y="3236913"/>
          <a:ext cx="4025900" cy="431800"/>
        </p:xfrm>
        <a:graphic>
          <a:graphicData uri="http://schemas.openxmlformats.org/presentationml/2006/ole">
            <mc:AlternateContent xmlns:mc="http://schemas.openxmlformats.org/markup-compatibility/2006">
              <mc:Choice xmlns:v="urn:schemas-microsoft-com:vml" Requires="v">
                <p:oleObj spid="_x0000_s29855" name="Equation" r:id="rId5" imgW="4025880" imgH="431640" progId="Equation.DSMT4">
                  <p:embed/>
                </p:oleObj>
              </mc:Choice>
              <mc:Fallback>
                <p:oleObj name="Equation" r:id="rId5" imgW="4025880" imgH="431640" progId="Equation.DSMT4">
                  <p:embed/>
                  <p:pic>
                    <p:nvPicPr>
                      <p:cNvPr id="0" name=""/>
                      <p:cNvPicPr/>
                      <p:nvPr/>
                    </p:nvPicPr>
                    <p:blipFill>
                      <a:blip r:embed="rId6"/>
                      <a:stretch>
                        <a:fillRect/>
                      </a:stretch>
                    </p:blipFill>
                    <p:spPr>
                      <a:xfrm>
                        <a:off x="2463800" y="3236913"/>
                        <a:ext cx="4025900" cy="4318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7FB6407-8CD9-4530-8E86-692C5E87F209}"/>
              </a:ext>
            </a:extLst>
          </p:cNvPr>
          <p:cNvSpPr>
            <a:spLocks noGrp="1"/>
          </p:cNvSpPr>
          <p:nvPr>
            <p:ph idx="11"/>
          </p:nvPr>
        </p:nvSpPr>
        <p:spPr>
          <a:xfrm>
            <a:off x="457200" y="3772677"/>
            <a:ext cx="4245429" cy="426100"/>
          </a:xfrm>
        </p:spPr>
        <p:txBody>
          <a:bodyPr>
            <a:normAutofit/>
          </a:bodyPr>
          <a:lstStyle/>
          <a:p>
            <a:pPr marL="292608" indent="-292608"/>
            <a:r>
              <a:rPr lang="en-US" sz="2000" dirty="0"/>
              <a:t>We can use Bayes’ theorem to find,</a:t>
            </a:r>
            <a:endParaRPr lang="en-IN" sz="2000" dirty="0"/>
          </a:p>
        </p:txBody>
      </p:sp>
      <p:graphicFrame>
        <p:nvGraphicFramePr>
          <p:cNvPr id="13" name="Object 12">
            <a:extLst>
              <a:ext uri="{FF2B5EF4-FFF2-40B4-BE49-F238E27FC236}">
                <a16:creationId xmlns:a16="http://schemas.microsoft.com/office/drawing/2014/main" id="{D4C85C52-DE0D-4742-B014-7C57E0D9503C}"/>
              </a:ext>
            </a:extLst>
          </p:cNvPr>
          <p:cNvGraphicFramePr>
            <a:graphicFrameLocks noChangeAspect="1"/>
          </p:cNvGraphicFramePr>
          <p:nvPr>
            <p:extLst>
              <p:ext uri="{D42A27DB-BD31-4B8C-83A1-F6EECF244321}">
                <p14:modId xmlns:p14="http://schemas.microsoft.com/office/powerpoint/2010/main" val="816157965"/>
              </p:ext>
            </p:extLst>
          </p:nvPr>
        </p:nvGraphicFramePr>
        <p:xfrm>
          <a:off x="1701800" y="4289425"/>
          <a:ext cx="4699000" cy="800100"/>
        </p:xfrm>
        <a:graphic>
          <a:graphicData uri="http://schemas.openxmlformats.org/presentationml/2006/ole">
            <mc:AlternateContent xmlns:mc="http://schemas.openxmlformats.org/markup-compatibility/2006">
              <mc:Choice xmlns:v="urn:schemas-microsoft-com:vml" Requires="v">
                <p:oleObj spid="_x0000_s29856" name="Equation" r:id="rId7" imgW="4698720" imgH="799920" progId="Equation.DSMT4">
                  <p:embed/>
                </p:oleObj>
              </mc:Choice>
              <mc:Fallback>
                <p:oleObj name="Equation" r:id="rId7" imgW="4698720" imgH="799920" progId="Equation.DSMT4">
                  <p:embed/>
                  <p:pic>
                    <p:nvPicPr>
                      <p:cNvPr id="0" name=""/>
                      <p:cNvPicPr/>
                      <p:nvPr/>
                    </p:nvPicPr>
                    <p:blipFill>
                      <a:blip r:embed="rId8"/>
                      <a:stretch>
                        <a:fillRect/>
                      </a:stretch>
                    </p:blipFill>
                    <p:spPr>
                      <a:xfrm>
                        <a:off x="1701800" y="4289425"/>
                        <a:ext cx="4699000" cy="8001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B36FE24C-67EF-4A91-9445-28B169005473}"/>
              </a:ext>
            </a:extLst>
          </p:cNvPr>
          <p:cNvGraphicFramePr>
            <a:graphicFrameLocks noChangeAspect="1"/>
          </p:cNvGraphicFramePr>
          <p:nvPr>
            <p:extLst>
              <p:ext uri="{D42A27DB-BD31-4B8C-83A1-F6EECF244321}">
                <p14:modId xmlns:p14="http://schemas.microsoft.com/office/powerpoint/2010/main" val="2766569097"/>
              </p:ext>
            </p:extLst>
          </p:nvPr>
        </p:nvGraphicFramePr>
        <p:xfrm>
          <a:off x="2697163" y="5184775"/>
          <a:ext cx="3898900" cy="622300"/>
        </p:xfrm>
        <a:graphic>
          <a:graphicData uri="http://schemas.openxmlformats.org/presentationml/2006/ole">
            <mc:AlternateContent xmlns:mc="http://schemas.openxmlformats.org/markup-compatibility/2006">
              <mc:Choice xmlns:v="urn:schemas-microsoft-com:vml" Requires="v">
                <p:oleObj spid="_x0000_s29857" name="Equation" r:id="rId9" imgW="3898800" imgH="622080" progId="Equation.DSMT4">
                  <p:embed/>
                </p:oleObj>
              </mc:Choice>
              <mc:Fallback>
                <p:oleObj name="Equation" r:id="rId9" imgW="3898800" imgH="622080" progId="Equation.DSMT4">
                  <p:embed/>
                  <p:pic>
                    <p:nvPicPr>
                      <p:cNvPr id="0" name=""/>
                      <p:cNvPicPr/>
                      <p:nvPr/>
                    </p:nvPicPr>
                    <p:blipFill>
                      <a:blip r:embed="rId10"/>
                      <a:stretch>
                        <a:fillRect/>
                      </a:stretch>
                    </p:blipFill>
                    <p:spPr>
                      <a:xfrm>
                        <a:off x="2697163" y="5184775"/>
                        <a:ext cx="3898900" cy="622300"/>
                      </a:xfrm>
                      <a:prstGeom prst="rect">
                        <a:avLst/>
                      </a:prstGeom>
                    </p:spPr>
                  </p:pic>
                </p:oleObj>
              </mc:Fallback>
            </mc:AlternateContent>
          </a:graphicData>
        </a:graphic>
      </p:graphicFrame>
    </p:spTree>
    <p:extLst>
      <p:ext uri="{BB962C8B-B14F-4D97-AF65-F5344CB8AC3E}">
        <p14:creationId xmlns:p14="http://schemas.microsoft.com/office/powerpoint/2010/main" val="26195693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C7D2-EF1A-4749-B794-DA01037EED96}"/>
              </a:ext>
            </a:extLst>
          </p:cNvPr>
          <p:cNvSpPr>
            <a:spLocks noGrp="1"/>
          </p:cNvSpPr>
          <p:nvPr>
            <p:ph type="title"/>
          </p:nvPr>
        </p:nvSpPr>
        <p:spPr/>
        <p:txBody>
          <a:bodyPr/>
          <a:lstStyle/>
          <a:p>
            <a:r>
              <a:rPr kumimoji="0" lang="en-US" sz="32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4.4 The Total Probability Rule and Bayes’ Theorem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6</a:t>
            </a:r>
            <a:endParaRPr lang="en-IN" dirty="0"/>
          </a:p>
        </p:txBody>
      </p:sp>
      <p:sp>
        <p:nvSpPr>
          <p:cNvPr id="3" name="Content Placeholder 2">
            <a:extLst>
              <a:ext uri="{FF2B5EF4-FFF2-40B4-BE49-F238E27FC236}">
                <a16:creationId xmlns:a16="http://schemas.microsoft.com/office/drawing/2014/main" id="{A74A7302-87FB-4002-8552-D3892FD30426}"/>
              </a:ext>
            </a:extLst>
          </p:cNvPr>
          <p:cNvSpPr>
            <a:spLocks noGrp="1"/>
          </p:cNvSpPr>
          <p:nvPr>
            <p:ph idx="1"/>
          </p:nvPr>
        </p:nvSpPr>
        <p:spPr>
          <a:xfrm>
            <a:off x="457200" y="1600201"/>
            <a:ext cx="8305800" cy="787399"/>
          </a:xfrm>
        </p:spPr>
        <p:txBody>
          <a:bodyPr>
            <a:normAutofit/>
          </a:bodyPr>
          <a:lstStyle/>
          <a:p>
            <a:pPr marL="292608" indent="-292608"/>
            <a:r>
              <a:rPr lang="en-US" sz="2000" dirty="0"/>
              <a:t>Example continued,</a:t>
            </a:r>
          </a:p>
          <a:p>
            <a:pPr marL="292608" indent="-292608"/>
            <a:r>
              <a:rPr lang="en-US" sz="2000" dirty="0"/>
              <a:t>We can also use the below table to help solve the problem systematically.</a:t>
            </a:r>
            <a:endParaRPr lang="en-IN" sz="2000" dirty="0"/>
          </a:p>
        </p:txBody>
      </p:sp>
      <p:graphicFrame>
        <p:nvGraphicFramePr>
          <p:cNvPr id="28" name="(Decorative)Table 14">
            <a:extLst>
              <a:ext uri="{FF2B5EF4-FFF2-40B4-BE49-F238E27FC236}">
                <a16:creationId xmlns:a16="http://schemas.microsoft.com/office/drawing/2014/main" id="{848746DD-5D12-4FE1-B479-75D558966F98}"/>
              </a:ext>
              <a:ext uri="{C183D7F6-B498-43B3-948B-1728B52AA6E4}">
                <adec:decorative xmlns="" xmlns:adec="http://schemas.microsoft.com/office/drawing/2017/decorative" val="1"/>
              </a:ext>
            </a:extLst>
          </p:cNvPr>
          <p:cNvGraphicFramePr>
            <a:graphicFrameLocks noGrp="1"/>
          </p:cNvGraphicFramePr>
          <p:nvPr>
            <p:extLst>
              <p:ext uri="{D42A27DB-BD31-4B8C-83A1-F6EECF244321}">
                <p14:modId xmlns:p14="http://schemas.microsoft.com/office/powerpoint/2010/main" val="905017382"/>
              </p:ext>
            </p:extLst>
          </p:nvPr>
        </p:nvGraphicFramePr>
        <p:xfrm>
          <a:off x="429580" y="2819400"/>
          <a:ext cx="8409620" cy="1828800"/>
        </p:xfrm>
        <a:graphic>
          <a:graphicData uri="http://schemas.openxmlformats.org/drawingml/2006/table">
            <a:tbl>
              <a:tblPr firstRow="1" bandRow="1">
                <a:tableStyleId>{5C22544A-7EE6-4342-B048-85BDC9FD1C3A}</a:tableStyleId>
              </a:tblPr>
              <a:tblGrid>
                <a:gridCol w="1836805">
                  <a:extLst>
                    <a:ext uri="{9D8B030D-6E8A-4147-A177-3AD203B41FA5}">
                      <a16:colId xmlns:a16="http://schemas.microsoft.com/office/drawing/2014/main" val="1575876223"/>
                    </a:ext>
                  </a:extLst>
                </a:gridCol>
                <a:gridCol w="2008360">
                  <a:extLst>
                    <a:ext uri="{9D8B030D-6E8A-4147-A177-3AD203B41FA5}">
                      <a16:colId xmlns:a16="http://schemas.microsoft.com/office/drawing/2014/main" val="153069666"/>
                    </a:ext>
                  </a:extLst>
                </a:gridCol>
                <a:gridCol w="2049855">
                  <a:extLst>
                    <a:ext uri="{9D8B030D-6E8A-4147-A177-3AD203B41FA5}">
                      <a16:colId xmlns:a16="http://schemas.microsoft.com/office/drawing/2014/main" val="1490672133"/>
                    </a:ext>
                  </a:extLst>
                </a:gridCol>
                <a:gridCol w="2514600">
                  <a:extLst>
                    <a:ext uri="{9D8B030D-6E8A-4147-A177-3AD203B41FA5}">
                      <a16:colId xmlns:a16="http://schemas.microsoft.com/office/drawing/2014/main" val="3330899217"/>
                    </a:ext>
                  </a:extLst>
                </a:gridCol>
              </a:tblGrid>
              <a:tr h="609600">
                <a:tc>
                  <a:txBody>
                    <a:bodyPr/>
                    <a:lstStyle/>
                    <a:p>
                      <a:pPr algn="l"/>
                      <a:endParaRPr lang="en-US" sz="1400" baseline="0" dirty="0">
                        <a:latin typeface="+mn-lt"/>
                      </a:endParaRPr>
                    </a:p>
                  </a:txBody>
                  <a:tcPr marL="292746" marR="292746" anchor="b">
                    <a:solidFill>
                      <a:schemeClr val="accent1">
                        <a:lumMod val="50000"/>
                      </a:schemeClr>
                    </a:solidFill>
                  </a:tcPr>
                </a:tc>
                <a:tc>
                  <a:txBody>
                    <a:bodyPr/>
                    <a:lstStyle/>
                    <a:p>
                      <a:pPr algn="ctr"/>
                      <a:endParaRPr lang="en-US" sz="1400" baseline="0" dirty="0">
                        <a:latin typeface="+mn-lt"/>
                      </a:endParaRPr>
                    </a:p>
                  </a:txBody>
                  <a:tcPr marL="292746" marR="292746" anchor="b">
                    <a:solidFill>
                      <a:schemeClr val="accent1">
                        <a:lumMod val="50000"/>
                      </a:schemeClr>
                    </a:solidFill>
                  </a:tcPr>
                </a:tc>
                <a:tc>
                  <a:txBody>
                    <a:bodyPr/>
                    <a:lstStyle/>
                    <a:p>
                      <a:pPr algn="ctr"/>
                      <a:endParaRPr lang="en-US" sz="1400" baseline="0" dirty="0">
                        <a:latin typeface="+mn-lt"/>
                      </a:endParaRPr>
                    </a:p>
                  </a:txBody>
                  <a:tcPr marL="292746" marR="292746" anchor="b">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mn-lt"/>
                      </a:endParaRPr>
                    </a:p>
                  </a:txBody>
                  <a:tcPr marL="292746" marR="292746" anchor="b">
                    <a:solidFill>
                      <a:schemeClr val="accent1">
                        <a:lumMod val="50000"/>
                      </a:schemeClr>
                    </a:solidFill>
                  </a:tcPr>
                </a:tc>
                <a:extLst>
                  <a:ext uri="{0D108BD9-81ED-4DB2-BD59-A6C34878D82A}">
                    <a16:rowId xmlns:a16="http://schemas.microsoft.com/office/drawing/2014/main" val="2462326616"/>
                  </a:ext>
                </a:extLst>
              </a:tr>
              <a:tr h="434502">
                <a:tc>
                  <a:txBody>
                    <a:bodyPr/>
                    <a:lstStyle/>
                    <a:p>
                      <a:pPr algn="l"/>
                      <a:endParaRPr lang="en-US" sz="1400" baseline="0" dirty="0">
                        <a:latin typeface="+mn-lt"/>
                      </a:endParaRPr>
                    </a:p>
                  </a:txBody>
                  <a:tcPr marL="292746" marR="292746"/>
                </a:tc>
                <a:tc>
                  <a:txBody>
                    <a:bodyPr/>
                    <a:lstStyle/>
                    <a:p>
                      <a:pPr algn="ctr"/>
                      <a:endParaRPr lang="en-US" sz="1400" baseline="0" dirty="0">
                        <a:latin typeface="+mn-lt"/>
                      </a:endParaRPr>
                    </a:p>
                  </a:txBody>
                  <a:tcPr marL="292746" marR="292746"/>
                </a:tc>
                <a:tc>
                  <a:txBody>
                    <a:bodyPr/>
                    <a:lstStyle/>
                    <a:p>
                      <a:pPr algn="ctr"/>
                      <a:endParaRPr lang="en-US" sz="1400" baseline="0" dirty="0">
                        <a:latin typeface="+mn-lt"/>
                      </a:endParaRPr>
                    </a:p>
                  </a:txBody>
                  <a:tcPr marL="292746" marR="292746"/>
                </a:tc>
                <a:tc>
                  <a:txBody>
                    <a:bodyPr/>
                    <a:lstStyle/>
                    <a:p>
                      <a:pPr algn="ctr"/>
                      <a:endParaRPr lang="en-US" sz="1400" baseline="0" dirty="0">
                        <a:latin typeface="+mn-lt"/>
                      </a:endParaRPr>
                    </a:p>
                  </a:txBody>
                  <a:tcPr marL="292746" marR="292746"/>
                </a:tc>
                <a:extLst>
                  <a:ext uri="{0D108BD9-81ED-4DB2-BD59-A6C34878D82A}">
                    <a16:rowId xmlns:a16="http://schemas.microsoft.com/office/drawing/2014/main" val="3571310136"/>
                  </a:ext>
                </a:extLst>
              </a:tr>
              <a:tr h="403698">
                <a:tc>
                  <a:txBody>
                    <a:bodyPr/>
                    <a:lstStyle/>
                    <a:p>
                      <a:pPr algn="l"/>
                      <a:endParaRPr lang="en-US" sz="1400" baseline="0" dirty="0">
                        <a:latin typeface="+mn-lt"/>
                      </a:endParaRPr>
                    </a:p>
                  </a:txBody>
                  <a:tcPr marL="292746" marR="292746"/>
                </a:tc>
                <a:tc>
                  <a:txBody>
                    <a:bodyPr/>
                    <a:lstStyle/>
                    <a:p>
                      <a:pPr algn="ctr"/>
                      <a:endParaRPr lang="en-US" sz="1400" baseline="0" dirty="0">
                        <a:latin typeface="+mn-lt"/>
                      </a:endParaRPr>
                    </a:p>
                  </a:txBody>
                  <a:tcPr marL="292746" marR="292746"/>
                </a:tc>
                <a:tc>
                  <a:txBody>
                    <a:bodyPr/>
                    <a:lstStyle/>
                    <a:p>
                      <a:pPr algn="ctr"/>
                      <a:endParaRPr lang="en-US" sz="1400" baseline="0" dirty="0">
                        <a:latin typeface="+mn-lt"/>
                      </a:endParaRPr>
                    </a:p>
                  </a:txBody>
                  <a:tcPr marL="292746" marR="292746"/>
                </a:tc>
                <a:tc>
                  <a:txBody>
                    <a:bodyPr/>
                    <a:lstStyle/>
                    <a:p>
                      <a:pPr algn="ctr"/>
                      <a:endParaRPr lang="en-US" sz="1400" baseline="0" dirty="0">
                        <a:latin typeface="+mn-lt"/>
                      </a:endParaRPr>
                    </a:p>
                  </a:txBody>
                  <a:tcPr marL="292746" marR="292746"/>
                </a:tc>
                <a:extLst>
                  <a:ext uri="{0D108BD9-81ED-4DB2-BD59-A6C34878D82A}">
                    <a16:rowId xmlns:a16="http://schemas.microsoft.com/office/drawing/2014/main" val="3980985132"/>
                  </a:ext>
                </a:extLst>
              </a:tr>
              <a:tr h="381000">
                <a:tc>
                  <a:txBody>
                    <a:bodyPr/>
                    <a:lstStyle/>
                    <a:p>
                      <a:pPr algn="l"/>
                      <a:endParaRPr lang="en-US" sz="1400" b="1" baseline="0" dirty="0">
                        <a:latin typeface="+mn-lt"/>
                      </a:endParaRPr>
                    </a:p>
                  </a:txBody>
                  <a:tcPr marL="292746" marR="292746"/>
                </a:tc>
                <a:tc>
                  <a:txBody>
                    <a:bodyPr/>
                    <a:lstStyle/>
                    <a:p>
                      <a:pPr algn="ctr"/>
                      <a:endParaRPr lang="en-US" sz="1400" baseline="0" dirty="0">
                        <a:latin typeface="+mn-lt"/>
                      </a:endParaRPr>
                    </a:p>
                  </a:txBody>
                  <a:tcPr marL="292746" marR="292746"/>
                </a:tc>
                <a:tc>
                  <a:txBody>
                    <a:bodyPr/>
                    <a:lstStyle/>
                    <a:p>
                      <a:pPr algn="ctr"/>
                      <a:endParaRPr lang="en-US" sz="1400" baseline="0" dirty="0">
                        <a:latin typeface="+mn-lt"/>
                      </a:endParaRPr>
                    </a:p>
                  </a:txBody>
                  <a:tcPr marL="292746" marR="292746"/>
                </a:tc>
                <a:tc>
                  <a:txBody>
                    <a:bodyPr/>
                    <a:lstStyle/>
                    <a:p>
                      <a:pPr algn="ctr"/>
                      <a:endParaRPr lang="en-US" sz="1400" baseline="0" dirty="0">
                        <a:latin typeface="+mn-lt"/>
                      </a:endParaRPr>
                    </a:p>
                  </a:txBody>
                  <a:tcPr marL="292746" marR="292746"/>
                </a:tc>
                <a:extLst>
                  <a:ext uri="{0D108BD9-81ED-4DB2-BD59-A6C34878D82A}">
                    <a16:rowId xmlns:a16="http://schemas.microsoft.com/office/drawing/2014/main" val="1704757837"/>
                  </a:ext>
                </a:extLst>
              </a:tr>
            </a:tbl>
          </a:graphicData>
        </a:graphic>
      </p:graphicFrame>
      <p:graphicFrame>
        <p:nvGraphicFramePr>
          <p:cNvPr id="29" name="Object 28">
            <a:extLst>
              <a:ext uri="{FF2B5EF4-FFF2-40B4-BE49-F238E27FC236}">
                <a16:creationId xmlns:a16="http://schemas.microsoft.com/office/drawing/2014/main" id="{69D818C0-159F-416B-B43E-1A88B0805ABF}"/>
              </a:ext>
            </a:extLst>
          </p:cNvPr>
          <p:cNvGraphicFramePr>
            <a:graphicFrameLocks noChangeAspect="1"/>
          </p:cNvGraphicFramePr>
          <p:nvPr>
            <p:extLst>
              <p:ext uri="{D42A27DB-BD31-4B8C-83A1-F6EECF244321}">
                <p14:modId xmlns:p14="http://schemas.microsoft.com/office/powerpoint/2010/main" val="4045243827"/>
              </p:ext>
            </p:extLst>
          </p:nvPr>
        </p:nvGraphicFramePr>
        <p:xfrm>
          <a:off x="493713" y="3154363"/>
          <a:ext cx="1346200" cy="228600"/>
        </p:xfrm>
        <a:graphic>
          <a:graphicData uri="http://schemas.openxmlformats.org/presentationml/2006/ole">
            <mc:AlternateContent xmlns:mc="http://schemas.openxmlformats.org/markup-compatibility/2006">
              <mc:Choice xmlns:v="urn:schemas-microsoft-com:vml" Requires="v">
                <p:oleObj spid="_x0000_s31307" name="Equation" r:id="rId3" imgW="1346040" imgH="228600" progId="Equation.DSMT4">
                  <p:embed/>
                </p:oleObj>
              </mc:Choice>
              <mc:Fallback>
                <p:oleObj name="Equation" r:id="rId3" imgW="1346040" imgH="228600" progId="Equation.DSMT4">
                  <p:embed/>
                  <p:pic>
                    <p:nvPicPr>
                      <p:cNvPr id="10" name="Object 9">
                        <a:extLst>
                          <a:ext uri="{FF2B5EF4-FFF2-40B4-BE49-F238E27FC236}">
                            <a16:creationId xmlns:a16="http://schemas.microsoft.com/office/drawing/2014/main" id="{1A9F05AC-39E4-4712-901D-8B6344568EA8}"/>
                          </a:ext>
                        </a:extLst>
                      </p:cNvPr>
                      <p:cNvPicPr/>
                      <p:nvPr/>
                    </p:nvPicPr>
                    <p:blipFill>
                      <a:blip r:embed="rId4"/>
                      <a:stretch>
                        <a:fillRect/>
                      </a:stretch>
                    </p:blipFill>
                    <p:spPr>
                      <a:xfrm>
                        <a:off x="493713" y="3154363"/>
                        <a:ext cx="1346200" cy="228600"/>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41FD23D6-A259-4287-B44B-CD80807812AD}"/>
              </a:ext>
            </a:extLst>
          </p:cNvPr>
          <p:cNvGraphicFramePr>
            <a:graphicFrameLocks noChangeAspect="1"/>
          </p:cNvGraphicFramePr>
          <p:nvPr>
            <p:extLst>
              <p:ext uri="{D42A27DB-BD31-4B8C-83A1-F6EECF244321}">
                <p14:modId xmlns:p14="http://schemas.microsoft.com/office/powerpoint/2010/main" val="3072177648"/>
              </p:ext>
            </p:extLst>
          </p:nvPr>
        </p:nvGraphicFramePr>
        <p:xfrm>
          <a:off x="2368550" y="3143250"/>
          <a:ext cx="1841500" cy="228600"/>
        </p:xfrm>
        <a:graphic>
          <a:graphicData uri="http://schemas.openxmlformats.org/presentationml/2006/ole">
            <mc:AlternateContent xmlns:mc="http://schemas.openxmlformats.org/markup-compatibility/2006">
              <mc:Choice xmlns:v="urn:schemas-microsoft-com:vml" Requires="v">
                <p:oleObj spid="_x0000_s31308" name="Equation" r:id="rId5" imgW="1841400" imgH="228600" progId="Equation.DSMT4">
                  <p:embed/>
                </p:oleObj>
              </mc:Choice>
              <mc:Fallback>
                <p:oleObj name="Equation" r:id="rId5" imgW="1841400" imgH="228600" progId="Equation.DSMT4">
                  <p:embed/>
                  <p:pic>
                    <p:nvPicPr>
                      <p:cNvPr id="16" name="Object 15">
                        <a:extLst>
                          <a:ext uri="{FF2B5EF4-FFF2-40B4-BE49-F238E27FC236}">
                            <a16:creationId xmlns:a16="http://schemas.microsoft.com/office/drawing/2014/main" id="{AE6F0546-9E9C-41B4-995E-AC5ACB6AAFFD}"/>
                          </a:ext>
                        </a:extLst>
                      </p:cNvPr>
                      <p:cNvPicPr/>
                      <p:nvPr/>
                    </p:nvPicPr>
                    <p:blipFill>
                      <a:blip r:embed="rId6"/>
                      <a:stretch>
                        <a:fillRect/>
                      </a:stretch>
                    </p:blipFill>
                    <p:spPr>
                      <a:xfrm>
                        <a:off x="2368550" y="3143250"/>
                        <a:ext cx="1841500" cy="228600"/>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6F24BF69-C16D-4522-9419-736DB023CB94}"/>
              </a:ext>
            </a:extLst>
          </p:cNvPr>
          <p:cNvGraphicFramePr>
            <a:graphicFrameLocks noChangeAspect="1"/>
          </p:cNvGraphicFramePr>
          <p:nvPr>
            <p:extLst>
              <p:ext uri="{D42A27DB-BD31-4B8C-83A1-F6EECF244321}">
                <p14:modId xmlns:p14="http://schemas.microsoft.com/office/powerpoint/2010/main" val="1620719645"/>
              </p:ext>
            </p:extLst>
          </p:nvPr>
        </p:nvGraphicFramePr>
        <p:xfrm>
          <a:off x="4629150" y="3154363"/>
          <a:ext cx="1333500" cy="228600"/>
        </p:xfrm>
        <a:graphic>
          <a:graphicData uri="http://schemas.openxmlformats.org/presentationml/2006/ole">
            <mc:AlternateContent xmlns:mc="http://schemas.openxmlformats.org/markup-compatibility/2006">
              <mc:Choice xmlns:v="urn:schemas-microsoft-com:vml" Requires="v">
                <p:oleObj spid="_x0000_s31309" name="Equation" r:id="rId7" imgW="1333440" imgH="228600" progId="Equation.DSMT4">
                  <p:embed/>
                </p:oleObj>
              </mc:Choice>
              <mc:Fallback>
                <p:oleObj name="Equation" r:id="rId7" imgW="1333440" imgH="228600" progId="Equation.DSMT4">
                  <p:embed/>
                  <p:pic>
                    <p:nvPicPr>
                      <p:cNvPr id="17" name="Object 16">
                        <a:extLst>
                          <a:ext uri="{FF2B5EF4-FFF2-40B4-BE49-F238E27FC236}">
                            <a16:creationId xmlns:a16="http://schemas.microsoft.com/office/drawing/2014/main" id="{D478CA2C-E1B2-4AC8-8974-EB5D3A70BE84}"/>
                          </a:ext>
                        </a:extLst>
                      </p:cNvPr>
                      <p:cNvPicPr/>
                      <p:nvPr/>
                    </p:nvPicPr>
                    <p:blipFill>
                      <a:blip r:embed="rId8"/>
                      <a:stretch>
                        <a:fillRect/>
                      </a:stretch>
                    </p:blipFill>
                    <p:spPr>
                      <a:xfrm>
                        <a:off x="4629150" y="3154363"/>
                        <a:ext cx="1333500" cy="228600"/>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6EBAD635-93B2-4F10-84B9-64CC08DD537E}"/>
              </a:ext>
            </a:extLst>
          </p:cNvPr>
          <p:cNvGraphicFramePr>
            <a:graphicFrameLocks noChangeAspect="1"/>
          </p:cNvGraphicFramePr>
          <p:nvPr>
            <p:extLst>
              <p:ext uri="{D42A27DB-BD31-4B8C-83A1-F6EECF244321}">
                <p14:modId xmlns:p14="http://schemas.microsoft.com/office/powerpoint/2010/main" val="3368635958"/>
              </p:ext>
            </p:extLst>
          </p:nvPr>
        </p:nvGraphicFramePr>
        <p:xfrm>
          <a:off x="6765925" y="3154363"/>
          <a:ext cx="1638300" cy="228600"/>
        </p:xfrm>
        <a:graphic>
          <a:graphicData uri="http://schemas.openxmlformats.org/presentationml/2006/ole">
            <mc:AlternateContent xmlns:mc="http://schemas.openxmlformats.org/markup-compatibility/2006">
              <mc:Choice xmlns:v="urn:schemas-microsoft-com:vml" Requires="v">
                <p:oleObj spid="_x0000_s31310" name="Equation" r:id="rId9" imgW="1638000" imgH="228600" progId="Equation.DSMT4">
                  <p:embed/>
                </p:oleObj>
              </mc:Choice>
              <mc:Fallback>
                <p:oleObj name="Equation" r:id="rId9" imgW="1638000" imgH="228600" progId="Equation.DSMT4">
                  <p:embed/>
                  <p:pic>
                    <p:nvPicPr>
                      <p:cNvPr id="18" name="Object 17">
                        <a:extLst>
                          <a:ext uri="{FF2B5EF4-FFF2-40B4-BE49-F238E27FC236}">
                            <a16:creationId xmlns:a16="http://schemas.microsoft.com/office/drawing/2014/main" id="{54EFA2B7-49EC-4528-87CC-EEE7CAC9EEF8}"/>
                          </a:ext>
                        </a:extLst>
                      </p:cNvPr>
                      <p:cNvPicPr/>
                      <p:nvPr/>
                    </p:nvPicPr>
                    <p:blipFill>
                      <a:blip r:embed="rId10"/>
                      <a:stretch>
                        <a:fillRect/>
                      </a:stretch>
                    </p:blipFill>
                    <p:spPr>
                      <a:xfrm>
                        <a:off x="6765925" y="3154363"/>
                        <a:ext cx="1638300" cy="228600"/>
                      </a:xfrm>
                      <a:prstGeom prst="rect">
                        <a:avLst/>
                      </a:prstGeom>
                    </p:spPr>
                  </p:pic>
                </p:oleObj>
              </mc:Fallback>
            </mc:AlternateContent>
          </a:graphicData>
        </a:graphic>
      </p:graphicFrame>
      <p:graphicFrame>
        <p:nvGraphicFramePr>
          <p:cNvPr id="35" name="Object 34">
            <a:extLst>
              <a:ext uri="{FF2B5EF4-FFF2-40B4-BE49-F238E27FC236}">
                <a16:creationId xmlns:a16="http://schemas.microsoft.com/office/drawing/2014/main" id="{D7F42473-2A28-4AEC-9FCE-1DF0286E9C93}"/>
              </a:ext>
            </a:extLst>
          </p:cNvPr>
          <p:cNvGraphicFramePr>
            <a:graphicFrameLocks noChangeAspect="1"/>
          </p:cNvGraphicFramePr>
          <p:nvPr>
            <p:extLst>
              <p:ext uri="{D42A27DB-BD31-4B8C-83A1-F6EECF244321}">
                <p14:modId xmlns:p14="http://schemas.microsoft.com/office/powerpoint/2010/main" val="3484502557"/>
              </p:ext>
            </p:extLst>
          </p:nvPr>
        </p:nvGraphicFramePr>
        <p:xfrm>
          <a:off x="506413" y="3508375"/>
          <a:ext cx="927100" cy="292100"/>
        </p:xfrm>
        <a:graphic>
          <a:graphicData uri="http://schemas.openxmlformats.org/presentationml/2006/ole">
            <mc:AlternateContent xmlns:mc="http://schemas.openxmlformats.org/markup-compatibility/2006">
              <mc:Choice xmlns:v="urn:schemas-microsoft-com:vml" Requires="v">
                <p:oleObj spid="_x0000_s31311" name="Equation" r:id="rId11" imgW="927000" imgH="291960" progId="Equation.DSMT4">
                  <p:embed/>
                </p:oleObj>
              </mc:Choice>
              <mc:Fallback>
                <p:oleObj name="Equation" r:id="rId11" imgW="927000" imgH="291960" progId="Equation.DSMT4">
                  <p:embed/>
                  <p:pic>
                    <p:nvPicPr>
                      <p:cNvPr id="19" name="Object 18">
                        <a:extLst>
                          <a:ext uri="{FF2B5EF4-FFF2-40B4-BE49-F238E27FC236}">
                            <a16:creationId xmlns:a16="http://schemas.microsoft.com/office/drawing/2014/main" id="{A0B07A51-77D8-487C-A50B-974C7E0E8CE4}"/>
                          </a:ext>
                        </a:extLst>
                      </p:cNvPr>
                      <p:cNvPicPr/>
                      <p:nvPr/>
                    </p:nvPicPr>
                    <p:blipFill>
                      <a:blip r:embed="rId12"/>
                      <a:stretch>
                        <a:fillRect/>
                      </a:stretch>
                    </p:blipFill>
                    <p:spPr>
                      <a:xfrm>
                        <a:off x="506413" y="3508375"/>
                        <a:ext cx="927100" cy="292100"/>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0001E683-F15E-4A2F-94CE-0A2F3E830CF4}"/>
              </a:ext>
            </a:extLst>
          </p:cNvPr>
          <p:cNvGraphicFramePr>
            <a:graphicFrameLocks noChangeAspect="1"/>
          </p:cNvGraphicFramePr>
          <p:nvPr>
            <p:extLst>
              <p:ext uri="{D42A27DB-BD31-4B8C-83A1-F6EECF244321}">
                <p14:modId xmlns:p14="http://schemas.microsoft.com/office/powerpoint/2010/main" val="2657323119"/>
              </p:ext>
            </p:extLst>
          </p:nvPr>
        </p:nvGraphicFramePr>
        <p:xfrm>
          <a:off x="2413000" y="3508375"/>
          <a:ext cx="1244600" cy="292100"/>
        </p:xfrm>
        <a:graphic>
          <a:graphicData uri="http://schemas.openxmlformats.org/presentationml/2006/ole">
            <mc:AlternateContent xmlns:mc="http://schemas.openxmlformats.org/markup-compatibility/2006">
              <mc:Choice xmlns:v="urn:schemas-microsoft-com:vml" Requires="v">
                <p:oleObj spid="_x0000_s31312" name="Equation" r:id="rId13" imgW="1244520" imgH="291960" progId="Equation.DSMT4">
                  <p:embed/>
                </p:oleObj>
              </mc:Choice>
              <mc:Fallback>
                <p:oleObj name="Equation" r:id="rId13" imgW="1244520" imgH="291960" progId="Equation.DSMT4">
                  <p:embed/>
                  <p:pic>
                    <p:nvPicPr>
                      <p:cNvPr id="20" name="Object 19">
                        <a:extLst>
                          <a:ext uri="{FF2B5EF4-FFF2-40B4-BE49-F238E27FC236}">
                            <a16:creationId xmlns:a16="http://schemas.microsoft.com/office/drawing/2014/main" id="{C11B05D6-756B-436E-B504-A2AD6640877D}"/>
                          </a:ext>
                        </a:extLst>
                      </p:cNvPr>
                      <p:cNvPicPr/>
                      <p:nvPr/>
                    </p:nvPicPr>
                    <p:blipFill>
                      <a:blip r:embed="rId14"/>
                      <a:stretch>
                        <a:fillRect/>
                      </a:stretch>
                    </p:blipFill>
                    <p:spPr>
                      <a:xfrm>
                        <a:off x="2413000" y="3508375"/>
                        <a:ext cx="1244600" cy="292100"/>
                      </a:xfrm>
                      <a:prstGeom prst="rect">
                        <a:avLst/>
                      </a:prstGeom>
                    </p:spPr>
                  </p:pic>
                </p:oleObj>
              </mc:Fallback>
            </mc:AlternateContent>
          </a:graphicData>
        </a:graphic>
      </p:graphicFrame>
      <p:graphicFrame>
        <p:nvGraphicFramePr>
          <p:cNvPr id="37" name="Object 36">
            <a:extLst>
              <a:ext uri="{FF2B5EF4-FFF2-40B4-BE49-F238E27FC236}">
                <a16:creationId xmlns:a16="http://schemas.microsoft.com/office/drawing/2014/main" id="{378E51CD-B35D-4EA2-A310-0298087AA3EF}"/>
              </a:ext>
            </a:extLst>
          </p:cNvPr>
          <p:cNvGraphicFramePr>
            <a:graphicFrameLocks noChangeAspect="1"/>
          </p:cNvGraphicFramePr>
          <p:nvPr>
            <p:extLst>
              <p:ext uri="{D42A27DB-BD31-4B8C-83A1-F6EECF244321}">
                <p14:modId xmlns:p14="http://schemas.microsoft.com/office/powerpoint/2010/main" val="3243662052"/>
              </p:ext>
            </p:extLst>
          </p:nvPr>
        </p:nvGraphicFramePr>
        <p:xfrm>
          <a:off x="4375150" y="3508375"/>
          <a:ext cx="1524000" cy="292100"/>
        </p:xfrm>
        <a:graphic>
          <a:graphicData uri="http://schemas.openxmlformats.org/presentationml/2006/ole">
            <mc:AlternateContent xmlns:mc="http://schemas.openxmlformats.org/markup-compatibility/2006">
              <mc:Choice xmlns:v="urn:schemas-microsoft-com:vml" Requires="v">
                <p:oleObj spid="_x0000_s31313" name="Equation" r:id="rId15" imgW="1523880" imgH="291960" progId="Equation.DSMT4">
                  <p:embed/>
                </p:oleObj>
              </mc:Choice>
              <mc:Fallback>
                <p:oleObj name="Equation" r:id="rId15" imgW="1523880" imgH="291960" progId="Equation.DSMT4">
                  <p:embed/>
                  <p:pic>
                    <p:nvPicPr>
                      <p:cNvPr id="21" name="Object 20">
                        <a:extLst>
                          <a:ext uri="{FF2B5EF4-FFF2-40B4-BE49-F238E27FC236}">
                            <a16:creationId xmlns:a16="http://schemas.microsoft.com/office/drawing/2014/main" id="{D2BAC42F-4D44-46C9-B85E-0BF813B83CF7}"/>
                          </a:ext>
                        </a:extLst>
                      </p:cNvPr>
                      <p:cNvPicPr/>
                      <p:nvPr/>
                    </p:nvPicPr>
                    <p:blipFill>
                      <a:blip r:embed="rId16"/>
                      <a:stretch>
                        <a:fillRect/>
                      </a:stretch>
                    </p:blipFill>
                    <p:spPr>
                      <a:xfrm>
                        <a:off x="4375150" y="3508375"/>
                        <a:ext cx="1524000" cy="292100"/>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1B8512ED-DF1A-4805-A6F5-16E2E88DB717}"/>
              </a:ext>
            </a:extLst>
          </p:cNvPr>
          <p:cNvGraphicFramePr>
            <a:graphicFrameLocks noChangeAspect="1"/>
          </p:cNvGraphicFramePr>
          <p:nvPr>
            <p:extLst>
              <p:ext uri="{D42A27DB-BD31-4B8C-83A1-F6EECF244321}">
                <p14:modId xmlns:p14="http://schemas.microsoft.com/office/powerpoint/2010/main" val="1724863028"/>
              </p:ext>
            </p:extLst>
          </p:nvPr>
        </p:nvGraphicFramePr>
        <p:xfrm>
          <a:off x="6477000" y="3508375"/>
          <a:ext cx="1333500" cy="292100"/>
        </p:xfrm>
        <a:graphic>
          <a:graphicData uri="http://schemas.openxmlformats.org/presentationml/2006/ole">
            <mc:AlternateContent xmlns:mc="http://schemas.openxmlformats.org/markup-compatibility/2006">
              <mc:Choice xmlns:v="urn:schemas-microsoft-com:vml" Requires="v">
                <p:oleObj spid="_x0000_s31314" name="Equation" r:id="rId17" imgW="1333440" imgH="291960" progId="Equation.DSMT4">
                  <p:embed/>
                </p:oleObj>
              </mc:Choice>
              <mc:Fallback>
                <p:oleObj name="Equation" r:id="rId17" imgW="1333440" imgH="291960" progId="Equation.DSMT4">
                  <p:embed/>
                  <p:pic>
                    <p:nvPicPr>
                      <p:cNvPr id="22" name="Object 21">
                        <a:extLst>
                          <a:ext uri="{FF2B5EF4-FFF2-40B4-BE49-F238E27FC236}">
                            <a16:creationId xmlns:a16="http://schemas.microsoft.com/office/drawing/2014/main" id="{E9B65B4F-65B0-4523-A0E7-C890245B3DEE}"/>
                          </a:ext>
                        </a:extLst>
                      </p:cNvPr>
                      <p:cNvPicPr/>
                      <p:nvPr/>
                    </p:nvPicPr>
                    <p:blipFill>
                      <a:blip r:embed="rId18"/>
                      <a:stretch>
                        <a:fillRect/>
                      </a:stretch>
                    </p:blipFill>
                    <p:spPr>
                      <a:xfrm>
                        <a:off x="6477000" y="3508375"/>
                        <a:ext cx="1333500" cy="292100"/>
                      </a:xfrm>
                      <a:prstGeom prst="rect">
                        <a:avLst/>
                      </a:prstGeom>
                    </p:spPr>
                  </p:pic>
                </p:oleObj>
              </mc:Fallback>
            </mc:AlternateContent>
          </a:graphicData>
        </a:graphic>
      </p:graphicFrame>
      <p:graphicFrame>
        <p:nvGraphicFramePr>
          <p:cNvPr id="39" name="Object 38">
            <a:extLst>
              <a:ext uri="{FF2B5EF4-FFF2-40B4-BE49-F238E27FC236}">
                <a16:creationId xmlns:a16="http://schemas.microsoft.com/office/drawing/2014/main" id="{9755C8A2-749D-4361-8B07-5369685591A9}"/>
              </a:ext>
            </a:extLst>
          </p:cNvPr>
          <p:cNvGraphicFramePr>
            <a:graphicFrameLocks noChangeAspect="1"/>
          </p:cNvGraphicFramePr>
          <p:nvPr>
            <p:extLst>
              <p:ext uri="{D42A27DB-BD31-4B8C-83A1-F6EECF244321}">
                <p14:modId xmlns:p14="http://schemas.microsoft.com/office/powerpoint/2010/main" val="3465509695"/>
              </p:ext>
            </p:extLst>
          </p:nvPr>
        </p:nvGraphicFramePr>
        <p:xfrm>
          <a:off x="481013" y="3898900"/>
          <a:ext cx="977900" cy="317500"/>
        </p:xfrm>
        <a:graphic>
          <a:graphicData uri="http://schemas.openxmlformats.org/presentationml/2006/ole">
            <mc:AlternateContent xmlns:mc="http://schemas.openxmlformats.org/markup-compatibility/2006">
              <mc:Choice xmlns:v="urn:schemas-microsoft-com:vml" Requires="v">
                <p:oleObj spid="_x0000_s31315" name="Equation" r:id="rId19" imgW="977760" imgH="317160" progId="Equation.DSMT4">
                  <p:embed/>
                </p:oleObj>
              </mc:Choice>
              <mc:Fallback>
                <p:oleObj name="Equation" r:id="rId19" imgW="977760" imgH="317160" progId="Equation.DSMT4">
                  <p:embed/>
                  <p:pic>
                    <p:nvPicPr>
                      <p:cNvPr id="23" name="Object 22">
                        <a:extLst>
                          <a:ext uri="{FF2B5EF4-FFF2-40B4-BE49-F238E27FC236}">
                            <a16:creationId xmlns:a16="http://schemas.microsoft.com/office/drawing/2014/main" id="{02870A92-C9BA-4C18-AFBA-A29676EE32A7}"/>
                          </a:ext>
                        </a:extLst>
                      </p:cNvPr>
                      <p:cNvPicPr/>
                      <p:nvPr/>
                    </p:nvPicPr>
                    <p:blipFill>
                      <a:blip r:embed="rId20"/>
                      <a:stretch>
                        <a:fillRect/>
                      </a:stretch>
                    </p:blipFill>
                    <p:spPr>
                      <a:xfrm>
                        <a:off x="481013" y="3898900"/>
                        <a:ext cx="977900" cy="317500"/>
                      </a:xfrm>
                      <a:prstGeom prst="rect">
                        <a:avLst/>
                      </a:prstGeom>
                    </p:spPr>
                  </p:pic>
                </p:oleObj>
              </mc:Fallback>
            </mc:AlternateContent>
          </a:graphicData>
        </a:graphic>
      </p:graphicFrame>
      <p:graphicFrame>
        <p:nvGraphicFramePr>
          <p:cNvPr id="40" name="Object 39">
            <a:extLst>
              <a:ext uri="{FF2B5EF4-FFF2-40B4-BE49-F238E27FC236}">
                <a16:creationId xmlns:a16="http://schemas.microsoft.com/office/drawing/2014/main" id="{9CCA49EA-DDAD-4C9D-A25F-0947C7762D6B}"/>
              </a:ext>
            </a:extLst>
          </p:cNvPr>
          <p:cNvGraphicFramePr>
            <a:graphicFrameLocks noChangeAspect="1"/>
          </p:cNvGraphicFramePr>
          <p:nvPr>
            <p:extLst>
              <p:ext uri="{D42A27DB-BD31-4B8C-83A1-F6EECF244321}">
                <p14:modId xmlns:p14="http://schemas.microsoft.com/office/powerpoint/2010/main" val="2468484041"/>
              </p:ext>
            </p:extLst>
          </p:nvPr>
        </p:nvGraphicFramePr>
        <p:xfrm>
          <a:off x="2417763" y="3898900"/>
          <a:ext cx="1219200" cy="317500"/>
        </p:xfrm>
        <a:graphic>
          <a:graphicData uri="http://schemas.openxmlformats.org/presentationml/2006/ole">
            <mc:AlternateContent xmlns:mc="http://schemas.openxmlformats.org/markup-compatibility/2006">
              <mc:Choice xmlns:v="urn:schemas-microsoft-com:vml" Requires="v">
                <p:oleObj spid="_x0000_s31316" name="Equation" r:id="rId21" imgW="1218960" imgH="317160" progId="Equation.DSMT4">
                  <p:embed/>
                </p:oleObj>
              </mc:Choice>
              <mc:Fallback>
                <p:oleObj name="Equation" r:id="rId21" imgW="1218960" imgH="317160" progId="Equation.DSMT4">
                  <p:embed/>
                  <p:pic>
                    <p:nvPicPr>
                      <p:cNvPr id="24" name="Object 23">
                        <a:extLst>
                          <a:ext uri="{FF2B5EF4-FFF2-40B4-BE49-F238E27FC236}">
                            <a16:creationId xmlns:a16="http://schemas.microsoft.com/office/drawing/2014/main" id="{39E490F1-D0A7-4C90-904B-7D4F96E6E230}"/>
                          </a:ext>
                        </a:extLst>
                      </p:cNvPr>
                      <p:cNvPicPr/>
                      <p:nvPr/>
                    </p:nvPicPr>
                    <p:blipFill>
                      <a:blip r:embed="rId22"/>
                      <a:stretch>
                        <a:fillRect/>
                      </a:stretch>
                    </p:blipFill>
                    <p:spPr>
                      <a:xfrm>
                        <a:off x="2417763" y="3898900"/>
                        <a:ext cx="1219200" cy="317500"/>
                      </a:xfrm>
                      <a:prstGeom prst="rect">
                        <a:avLst/>
                      </a:prstGeom>
                    </p:spPr>
                  </p:pic>
                </p:oleObj>
              </mc:Fallback>
            </mc:AlternateContent>
          </a:graphicData>
        </a:graphic>
      </p:graphicFrame>
      <p:graphicFrame>
        <p:nvGraphicFramePr>
          <p:cNvPr id="41" name="Object 40">
            <a:extLst>
              <a:ext uri="{FF2B5EF4-FFF2-40B4-BE49-F238E27FC236}">
                <a16:creationId xmlns:a16="http://schemas.microsoft.com/office/drawing/2014/main" id="{EB33E037-3C48-4EB0-94F2-DA138F4CF50D}"/>
              </a:ext>
            </a:extLst>
          </p:cNvPr>
          <p:cNvGraphicFramePr>
            <a:graphicFrameLocks noChangeAspect="1"/>
          </p:cNvGraphicFramePr>
          <p:nvPr>
            <p:extLst>
              <p:ext uri="{D42A27DB-BD31-4B8C-83A1-F6EECF244321}">
                <p14:modId xmlns:p14="http://schemas.microsoft.com/office/powerpoint/2010/main" val="3243754494"/>
              </p:ext>
            </p:extLst>
          </p:nvPr>
        </p:nvGraphicFramePr>
        <p:xfrm>
          <a:off x="4364038" y="3898900"/>
          <a:ext cx="1600200" cy="317500"/>
        </p:xfrm>
        <a:graphic>
          <a:graphicData uri="http://schemas.openxmlformats.org/presentationml/2006/ole">
            <mc:AlternateContent xmlns:mc="http://schemas.openxmlformats.org/markup-compatibility/2006">
              <mc:Choice xmlns:v="urn:schemas-microsoft-com:vml" Requires="v">
                <p:oleObj spid="_x0000_s31317" name="Equation" r:id="rId23" imgW="1600200" imgH="317160" progId="Equation.DSMT4">
                  <p:embed/>
                </p:oleObj>
              </mc:Choice>
              <mc:Fallback>
                <p:oleObj name="Equation" r:id="rId23" imgW="1600200" imgH="317160" progId="Equation.DSMT4">
                  <p:embed/>
                  <p:pic>
                    <p:nvPicPr>
                      <p:cNvPr id="25" name="Object 24">
                        <a:extLst>
                          <a:ext uri="{FF2B5EF4-FFF2-40B4-BE49-F238E27FC236}">
                            <a16:creationId xmlns:a16="http://schemas.microsoft.com/office/drawing/2014/main" id="{064F45B4-F855-4A61-8BC7-750C50656B09}"/>
                          </a:ext>
                        </a:extLst>
                      </p:cNvPr>
                      <p:cNvPicPr/>
                      <p:nvPr/>
                    </p:nvPicPr>
                    <p:blipFill>
                      <a:blip r:embed="rId24"/>
                      <a:stretch>
                        <a:fillRect/>
                      </a:stretch>
                    </p:blipFill>
                    <p:spPr>
                      <a:xfrm>
                        <a:off x="4364038" y="3898900"/>
                        <a:ext cx="1600200" cy="317500"/>
                      </a:xfrm>
                      <a:prstGeom prst="rect">
                        <a:avLst/>
                      </a:prstGeom>
                    </p:spPr>
                  </p:pic>
                </p:oleObj>
              </mc:Fallback>
            </mc:AlternateContent>
          </a:graphicData>
        </a:graphic>
      </p:graphicFrame>
      <p:graphicFrame>
        <p:nvGraphicFramePr>
          <p:cNvPr id="42" name="Object 41">
            <a:extLst>
              <a:ext uri="{FF2B5EF4-FFF2-40B4-BE49-F238E27FC236}">
                <a16:creationId xmlns:a16="http://schemas.microsoft.com/office/drawing/2014/main" id="{82BF2D7E-4231-45BE-8551-C9420DA052DF}"/>
              </a:ext>
            </a:extLst>
          </p:cNvPr>
          <p:cNvGraphicFramePr>
            <a:graphicFrameLocks noChangeAspect="1"/>
          </p:cNvGraphicFramePr>
          <p:nvPr>
            <p:extLst>
              <p:ext uri="{D42A27DB-BD31-4B8C-83A1-F6EECF244321}">
                <p14:modId xmlns:p14="http://schemas.microsoft.com/office/powerpoint/2010/main" val="1604435982"/>
              </p:ext>
            </p:extLst>
          </p:nvPr>
        </p:nvGraphicFramePr>
        <p:xfrm>
          <a:off x="6454775" y="3898900"/>
          <a:ext cx="1409700" cy="317500"/>
        </p:xfrm>
        <a:graphic>
          <a:graphicData uri="http://schemas.openxmlformats.org/presentationml/2006/ole">
            <mc:AlternateContent xmlns:mc="http://schemas.openxmlformats.org/markup-compatibility/2006">
              <mc:Choice xmlns:v="urn:schemas-microsoft-com:vml" Requires="v">
                <p:oleObj spid="_x0000_s31318" name="Equation" r:id="rId25" imgW="1409400" imgH="317160" progId="Equation.DSMT4">
                  <p:embed/>
                </p:oleObj>
              </mc:Choice>
              <mc:Fallback>
                <p:oleObj name="Equation" r:id="rId25" imgW="1409400" imgH="317160" progId="Equation.DSMT4">
                  <p:embed/>
                  <p:pic>
                    <p:nvPicPr>
                      <p:cNvPr id="26" name="Object 25">
                        <a:extLst>
                          <a:ext uri="{FF2B5EF4-FFF2-40B4-BE49-F238E27FC236}">
                            <a16:creationId xmlns:a16="http://schemas.microsoft.com/office/drawing/2014/main" id="{A75390F5-AA4F-4A61-9E11-2CEBD1B081AF}"/>
                          </a:ext>
                        </a:extLst>
                      </p:cNvPr>
                      <p:cNvPicPr/>
                      <p:nvPr/>
                    </p:nvPicPr>
                    <p:blipFill>
                      <a:blip r:embed="rId26"/>
                      <a:stretch>
                        <a:fillRect/>
                      </a:stretch>
                    </p:blipFill>
                    <p:spPr>
                      <a:xfrm>
                        <a:off x="6454775" y="3898900"/>
                        <a:ext cx="1409700" cy="317500"/>
                      </a:xfrm>
                      <a:prstGeom prst="rect">
                        <a:avLst/>
                      </a:prstGeom>
                    </p:spPr>
                  </p:pic>
                </p:oleObj>
              </mc:Fallback>
            </mc:AlternateContent>
          </a:graphicData>
        </a:graphic>
      </p:graphicFrame>
      <p:graphicFrame>
        <p:nvGraphicFramePr>
          <p:cNvPr id="43" name="Object 42">
            <a:extLst>
              <a:ext uri="{FF2B5EF4-FFF2-40B4-BE49-F238E27FC236}">
                <a16:creationId xmlns:a16="http://schemas.microsoft.com/office/drawing/2014/main" id="{3C8A3FFF-4AF2-4D54-BC5D-C748C42C382D}"/>
              </a:ext>
            </a:extLst>
          </p:cNvPr>
          <p:cNvGraphicFramePr>
            <a:graphicFrameLocks noChangeAspect="1"/>
          </p:cNvGraphicFramePr>
          <p:nvPr>
            <p:extLst>
              <p:ext uri="{D42A27DB-BD31-4B8C-83A1-F6EECF244321}">
                <p14:modId xmlns:p14="http://schemas.microsoft.com/office/powerpoint/2010/main" val="2887834464"/>
              </p:ext>
            </p:extLst>
          </p:nvPr>
        </p:nvGraphicFramePr>
        <p:xfrm>
          <a:off x="498475" y="4310063"/>
          <a:ext cx="1308100" cy="317500"/>
        </p:xfrm>
        <a:graphic>
          <a:graphicData uri="http://schemas.openxmlformats.org/presentationml/2006/ole">
            <mc:AlternateContent xmlns:mc="http://schemas.openxmlformats.org/markup-compatibility/2006">
              <mc:Choice xmlns:v="urn:schemas-microsoft-com:vml" Requires="v">
                <p:oleObj spid="_x0000_s31319" name="Equation" r:id="rId27" imgW="1307880" imgH="317160" progId="Equation.DSMT4">
                  <p:embed/>
                </p:oleObj>
              </mc:Choice>
              <mc:Fallback>
                <p:oleObj name="Equation" r:id="rId27" imgW="1307880" imgH="317160" progId="Equation.DSMT4">
                  <p:embed/>
                  <p:pic>
                    <p:nvPicPr>
                      <p:cNvPr id="27" name="Object 26">
                        <a:extLst>
                          <a:ext uri="{FF2B5EF4-FFF2-40B4-BE49-F238E27FC236}">
                            <a16:creationId xmlns:a16="http://schemas.microsoft.com/office/drawing/2014/main" id="{72F301D9-80B4-48D7-ABB7-A3930C040FD7}"/>
                          </a:ext>
                        </a:extLst>
                      </p:cNvPr>
                      <p:cNvPicPr/>
                      <p:nvPr/>
                    </p:nvPicPr>
                    <p:blipFill>
                      <a:blip r:embed="rId28"/>
                      <a:stretch>
                        <a:fillRect/>
                      </a:stretch>
                    </p:blipFill>
                    <p:spPr>
                      <a:xfrm>
                        <a:off x="498475" y="4310063"/>
                        <a:ext cx="1308100" cy="317500"/>
                      </a:xfrm>
                      <a:prstGeom prst="rect">
                        <a:avLst/>
                      </a:prstGeom>
                    </p:spPr>
                  </p:pic>
                </p:oleObj>
              </mc:Fallback>
            </mc:AlternateContent>
          </a:graphicData>
        </a:graphic>
      </p:graphicFrame>
      <p:graphicFrame>
        <p:nvGraphicFramePr>
          <p:cNvPr id="44" name="Object 43">
            <a:extLst>
              <a:ext uri="{FF2B5EF4-FFF2-40B4-BE49-F238E27FC236}">
                <a16:creationId xmlns:a16="http://schemas.microsoft.com/office/drawing/2014/main" id="{E132F74F-7E15-432D-B051-391D2383382D}"/>
              </a:ext>
            </a:extLst>
          </p:cNvPr>
          <p:cNvGraphicFramePr>
            <a:graphicFrameLocks noChangeAspect="1"/>
          </p:cNvGraphicFramePr>
          <p:nvPr>
            <p:extLst>
              <p:ext uri="{D42A27DB-BD31-4B8C-83A1-F6EECF244321}">
                <p14:modId xmlns:p14="http://schemas.microsoft.com/office/powerpoint/2010/main" val="3918614470"/>
              </p:ext>
            </p:extLst>
          </p:nvPr>
        </p:nvGraphicFramePr>
        <p:xfrm>
          <a:off x="4391025" y="4314825"/>
          <a:ext cx="1219200" cy="292100"/>
        </p:xfrm>
        <a:graphic>
          <a:graphicData uri="http://schemas.openxmlformats.org/presentationml/2006/ole">
            <mc:AlternateContent xmlns:mc="http://schemas.openxmlformats.org/markup-compatibility/2006">
              <mc:Choice xmlns:v="urn:schemas-microsoft-com:vml" Requires="v">
                <p:oleObj spid="_x0000_s31320" name="Equation" r:id="rId29" imgW="1218960" imgH="291960" progId="Equation.DSMT4">
                  <p:embed/>
                </p:oleObj>
              </mc:Choice>
              <mc:Fallback>
                <p:oleObj name="Equation" r:id="rId29" imgW="1218960" imgH="291960" progId="Equation.DSMT4">
                  <p:embed/>
                  <p:pic>
                    <p:nvPicPr>
                      <p:cNvPr id="30" name="Object 29">
                        <a:extLst>
                          <a:ext uri="{FF2B5EF4-FFF2-40B4-BE49-F238E27FC236}">
                            <a16:creationId xmlns:a16="http://schemas.microsoft.com/office/drawing/2014/main" id="{7190B5D5-A1B1-47E0-A498-E1C8768123C8}"/>
                          </a:ext>
                        </a:extLst>
                      </p:cNvPr>
                      <p:cNvPicPr/>
                      <p:nvPr/>
                    </p:nvPicPr>
                    <p:blipFill>
                      <a:blip r:embed="rId30"/>
                      <a:stretch>
                        <a:fillRect/>
                      </a:stretch>
                    </p:blipFill>
                    <p:spPr>
                      <a:xfrm>
                        <a:off x="4391025" y="4314825"/>
                        <a:ext cx="1219200" cy="292100"/>
                      </a:xfrm>
                      <a:prstGeom prst="rect">
                        <a:avLst/>
                      </a:prstGeom>
                    </p:spPr>
                  </p:pic>
                </p:oleObj>
              </mc:Fallback>
            </mc:AlternateContent>
          </a:graphicData>
        </a:graphic>
      </p:graphicFrame>
      <p:graphicFrame>
        <p:nvGraphicFramePr>
          <p:cNvPr id="45" name="Object 44">
            <a:extLst>
              <a:ext uri="{FF2B5EF4-FFF2-40B4-BE49-F238E27FC236}">
                <a16:creationId xmlns:a16="http://schemas.microsoft.com/office/drawing/2014/main" id="{6F2CECC9-80C8-4FE6-BFA3-732D279BC24D}"/>
              </a:ext>
            </a:extLst>
          </p:cNvPr>
          <p:cNvGraphicFramePr>
            <a:graphicFrameLocks noChangeAspect="1"/>
          </p:cNvGraphicFramePr>
          <p:nvPr>
            <p:extLst>
              <p:ext uri="{D42A27DB-BD31-4B8C-83A1-F6EECF244321}">
                <p14:modId xmlns:p14="http://schemas.microsoft.com/office/powerpoint/2010/main" val="2579115272"/>
              </p:ext>
            </p:extLst>
          </p:nvPr>
        </p:nvGraphicFramePr>
        <p:xfrm>
          <a:off x="6445250" y="4292600"/>
          <a:ext cx="1765300" cy="317500"/>
        </p:xfrm>
        <a:graphic>
          <a:graphicData uri="http://schemas.openxmlformats.org/presentationml/2006/ole">
            <mc:AlternateContent xmlns:mc="http://schemas.openxmlformats.org/markup-compatibility/2006">
              <mc:Choice xmlns:v="urn:schemas-microsoft-com:vml" Requires="v">
                <p:oleObj spid="_x0000_s31321" name="Equation" r:id="rId31" imgW="1765080" imgH="317160" progId="Equation.DSMT4">
                  <p:embed/>
                </p:oleObj>
              </mc:Choice>
              <mc:Fallback>
                <p:oleObj name="Equation" r:id="rId31" imgW="1765080" imgH="317160" progId="Equation.DSMT4">
                  <p:embed/>
                  <p:pic>
                    <p:nvPicPr>
                      <p:cNvPr id="31" name="Object 30">
                        <a:extLst>
                          <a:ext uri="{FF2B5EF4-FFF2-40B4-BE49-F238E27FC236}">
                            <a16:creationId xmlns:a16="http://schemas.microsoft.com/office/drawing/2014/main" id="{34C1BF44-B9F5-4828-81FA-B967ACD07C9D}"/>
                          </a:ext>
                        </a:extLst>
                      </p:cNvPr>
                      <p:cNvPicPr/>
                      <p:nvPr/>
                    </p:nvPicPr>
                    <p:blipFill>
                      <a:blip r:embed="rId32"/>
                      <a:stretch>
                        <a:fillRect/>
                      </a:stretch>
                    </p:blipFill>
                    <p:spPr>
                      <a:xfrm>
                        <a:off x="6445250" y="4292600"/>
                        <a:ext cx="1765300" cy="317500"/>
                      </a:xfrm>
                      <a:prstGeom prst="rect">
                        <a:avLst/>
                      </a:prstGeom>
                    </p:spPr>
                  </p:pic>
                </p:oleObj>
              </mc:Fallback>
            </mc:AlternateContent>
          </a:graphicData>
        </a:graphic>
      </p:graphicFrame>
    </p:spTree>
    <p:extLst>
      <p:ext uri="{BB962C8B-B14F-4D97-AF65-F5344CB8AC3E}">
        <p14:creationId xmlns:p14="http://schemas.microsoft.com/office/powerpoint/2010/main" val="37088213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0AE2-09EC-4939-89EB-92660E2DDC79}"/>
              </a:ext>
            </a:extLst>
          </p:cNvPr>
          <p:cNvSpPr>
            <a:spLocks noGrp="1"/>
          </p:cNvSpPr>
          <p:nvPr>
            <p:ph type="title"/>
          </p:nvPr>
        </p:nvSpPr>
        <p:spPr/>
        <p:txBody>
          <a:bodyPr>
            <a:normAutofit fontScale="90000"/>
          </a:bodyPr>
          <a:lstStyle/>
          <a:p>
            <a:r>
              <a:rPr lang="en-US" sz="3600" dirty="0"/>
              <a:t>4.4 The Total Probability Rule and Bayes’ Theorem </a:t>
            </a:r>
            <a:r>
              <a:rPr lang="en-US" sz="1100" dirty="0"/>
              <a:t>7</a:t>
            </a:r>
            <a:endParaRPr lang="en-IN" sz="1100" dirty="0"/>
          </a:p>
        </p:txBody>
      </p:sp>
      <p:sp>
        <p:nvSpPr>
          <p:cNvPr id="3" name="Content Placeholder 2">
            <a:extLst>
              <a:ext uri="{FF2B5EF4-FFF2-40B4-BE49-F238E27FC236}">
                <a16:creationId xmlns:a16="http://schemas.microsoft.com/office/drawing/2014/main" id="{372A4F78-F943-4C6C-98CA-A658D0CC2DE1}"/>
              </a:ext>
            </a:extLst>
          </p:cNvPr>
          <p:cNvSpPr>
            <a:spLocks noGrp="1"/>
          </p:cNvSpPr>
          <p:nvPr>
            <p:ph idx="1"/>
          </p:nvPr>
        </p:nvSpPr>
        <p:spPr>
          <a:xfrm>
            <a:off x="457200" y="1600202"/>
            <a:ext cx="8229600" cy="471194"/>
          </a:xfrm>
        </p:spPr>
        <p:txBody>
          <a:bodyPr>
            <a:noAutofit/>
          </a:bodyPr>
          <a:lstStyle/>
          <a:p>
            <a:pPr marL="292608" indent="-292608"/>
            <a:r>
              <a:rPr lang="en-US" sz="2400" dirty="0"/>
              <a:t>We can extend the analysis to include an </a:t>
            </a:r>
            <a:r>
              <a:rPr lang="en-US" sz="2400" i="1" dirty="0"/>
              <a:t>n</a:t>
            </a:r>
            <a:r>
              <a:rPr lang="en-US" sz="2400" dirty="0"/>
              <a:t> mutually exclusive</a:t>
            </a:r>
            <a:endParaRPr lang="en-IN" sz="2400" dirty="0"/>
          </a:p>
        </p:txBody>
      </p:sp>
      <p:sp>
        <p:nvSpPr>
          <p:cNvPr id="4" name="Content Placeholder 3">
            <a:extLst>
              <a:ext uri="{FF2B5EF4-FFF2-40B4-BE49-F238E27FC236}">
                <a16:creationId xmlns:a16="http://schemas.microsoft.com/office/drawing/2014/main" id="{843AC5CF-EDA3-4324-8CC4-B15778C1D330}"/>
              </a:ext>
            </a:extLst>
          </p:cNvPr>
          <p:cNvSpPr>
            <a:spLocks noGrp="1"/>
          </p:cNvSpPr>
          <p:nvPr>
            <p:ph idx="10"/>
          </p:nvPr>
        </p:nvSpPr>
        <p:spPr>
          <a:xfrm>
            <a:off x="457200" y="2114938"/>
            <a:ext cx="3293706" cy="497633"/>
          </a:xfrm>
        </p:spPr>
        <p:txBody>
          <a:bodyPr>
            <a:normAutofit/>
          </a:bodyPr>
          <a:lstStyle/>
          <a:p>
            <a:pPr marL="292608" indent="0">
              <a:buNone/>
            </a:pPr>
            <a:r>
              <a:rPr lang="en-IN" sz="2400" dirty="0"/>
              <a:t>and exhaustive events</a:t>
            </a:r>
          </a:p>
        </p:txBody>
      </p:sp>
      <p:graphicFrame>
        <p:nvGraphicFramePr>
          <p:cNvPr id="8" name="Object 7">
            <a:extLst>
              <a:ext uri="{FF2B5EF4-FFF2-40B4-BE49-F238E27FC236}">
                <a16:creationId xmlns:a16="http://schemas.microsoft.com/office/drawing/2014/main" id="{3DEB975C-1234-45FA-852A-F89ADE32E48B}"/>
              </a:ext>
            </a:extLst>
          </p:cNvPr>
          <p:cNvGraphicFramePr>
            <a:graphicFrameLocks noChangeAspect="1"/>
          </p:cNvGraphicFramePr>
          <p:nvPr>
            <p:extLst>
              <p:ext uri="{D42A27DB-BD31-4B8C-83A1-F6EECF244321}">
                <p14:modId xmlns:p14="http://schemas.microsoft.com/office/powerpoint/2010/main" val="3073984456"/>
              </p:ext>
            </p:extLst>
          </p:nvPr>
        </p:nvGraphicFramePr>
        <p:xfrm>
          <a:off x="3784600" y="2208213"/>
          <a:ext cx="1536700" cy="368300"/>
        </p:xfrm>
        <a:graphic>
          <a:graphicData uri="http://schemas.openxmlformats.org/presentationml/2006/ole">
            <mc:AlternateContent xmlns:mc="http://schemas.openxmlformats.org/markup-compatibility/2006">
              <mc:Choice xmlns:v="urn:schemas-microsoft-com:vml" Requires="v">
                <p:oleObj spid="_x0000_s31863" name="Equation" r:id="rId3" imgW="1536480" imgH="368280" progId="Equation.DSMT4">
                  <p:embed/>
                </p:oleObj>
              </mc:Choice>
              <mc:Fallback>
                <p:oleObj name="Equation" r:id="rId3" imgW="1536480" imgH="368280" progId="Equation.DSMT4">
                  <p:embed/>
                  <p:pic>
                    <p:nvPicPr>
                      <p:cNvPr id="0" name=""/>
                      <p:cNvPicPr/>
                      <p:nvPr/>
                    </p:nvPicPr>
                    <p:blipFill>
                      <a:blip r:embed="rId4"/>
                      <a:stretch>
                        <a:fillRect/>
                      </a:stretch>
                    </p:blipFill>
                    <p:spPr>
                      <a:xfrm>
                        <a:off x="3784600" y="2208213"/>
                        <a:ext cx="1536700" cy="3683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03C2477F-7E3C-42D5-830A-F19A2B941D30}"/>
              </a:ext>
            </a:extLst>
          </p:cNvPr>
          <p:cNvGraphicFramePr>
            <a:graphicFrameLocks noChangeAspect="1"/>
          </p:cNvGraphicFramePr>
          <p:nvPr>
            <p:extLst>
              <p:ext uri="{D42A27DB-BD31-4B8C-83A1-F6EECF244321}">
                <p14:modId xmlns:p14="http://schemas.microsoft.com/office/powerpoint/2010/main" val="1693843037"/>
              </p:ext>
            </p:extLst>
          </p:nvPr>
        </p:nvGraphicFramePr>
        <p:xfrm>
          <a:off x="1244600" y="2971800"/>
          <a:ext cx="6777038" cy="738188"/>
        </p:xfrm>
        <a:graphic>
          <a:graphicData uri="http://schemas.openxmlformats.org/presentationml/2006/ole">
            <mc:AlternateContent xmlns:mc="http://schemas.openxmlformats.org/markup-compatibility/2006">
              <mc:Choice xmlns:v="urn:schemas-microsoft-com:vml" Requires="v">
                <p:oleObj spid="_x0000_s31864" name="Equation" r:id="rId5" imgW="7454880" imgH="812520" progId="Equation.DSMT4">
                  <p:embed/>
                </p:oleObj>
              </mc:Choice>
              <mc:Fallback>
                <p:oleObj name="Equation" r:id="rId5" imgW="7454880" imgH="812520" progId="Equation.DSMT4">
                  <p:embed/>
                  <p:pic>
                    <p:nvPicPr>
                      <p:cNvPr id="0" name=""/>
                      <p:cNvPicPr/>
                      <p:nvPr/>
                    </p:nvPicPr>
                    <p:blipFill>
                      <a:blip r:embed="rId6"/>
                      <a:stretch>
                        <a:fillRect/>
                      </a:stretch>
                    </p:blipFill>
                    <p:spPr>
                      <a:xfrm>
                        <a:off x="1244600" y="2971800"/>
                        <a:ext cx="6777038" cy="738188"/>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49372C59-0501-47C7-AFB6-D5251811D54C}"/>
              </a:ext>
            </a:extLst>
          </p:cNvPr>
          <p:cNvGraphicFramePr>
            <a:graphicFrameLocks noChangeAspect="1"/>
          </p:cNvGraphicFramePr>
          <p:nvPr>
            <p:extLst>
              <p:ext uri="{D42A27DB-BD31-4B8C-83A1-F6EECF244321}">
                <p14:modId xmlns:p14="http://schemas.microsoft.com/office/powerpoint/2010/main" val="1742573350"/>
              </p:ext>
            </p:extLst>
          </p:nvPr>
        </p:nvGraphicFramePr>
        <p:xfrm>
          <a:off x="1216025" y="4056063"/>
          <a:ext cx="7043738" cy="738187"/>
        </p:xfrm>
        <a:graphic>
          <a:graphicData uri="http://schemas.openxmlformats.org/presentationml/2006/ole">
            <mc:AlternateContent xmlns:mc="http://schemas.openxmlformats.org/markup-compatibility/2006">
              <mc:Choice xmlns:v="urn:schemas-microsoft-com:vml" Requires="v">
                <p:oleObj spid="_x0000_s31865" name="Equation" r:id="rId7" imgW="7746840" imgH="812520" progId="Equation.DSMT4">
                  <p:embed/>
                </p:oleObj>
              </mc:Choice>
              <mc:Fallback>
                <p:oleObj name="Equation" r:id="rId7" imgW="7746840" imgH="812520" progId="Equation.DSMT4">
                  <p:embed/>
                  <p:pic>
                    <p:nvPicPr>
                      <p:cNvPr id="9" name="Object 8">
                        <a:extLst>
                          <a:ext uri="{FF2B5EF4-FFF2-40B4-BE49-F238E27FC236}">
                            <a16:creationId xmlns:a16="http://schemas.microsoft.com/office/drawing/2014/main" id="{03C2477F-7E3C-42D5-830A-F19A2B941D30}"/>
                          </a:ext>
                        </a:extLst>
                      </p:cNvPr>
                      <p:cNvPicPr/>
                      <p:nvPr/>
                    </p:nvPicPr>
                    <p:blipFill>
                      <a:blip r:embed="rId8"/>
                      <a:stretch>
                        <a:fillRect/>
                      </a:stretch>
                    </p:blipFill>
                    <p:spPr>
                      <a:xfrm>
                        <a:off x="1216025" y="4056063"/>
                        <a:ext cx="7043738" cy="738187"/>
                      </a:xfrm>
                      <a:prstGeom prst="rect">
                        <a:avLst/>
                      </a:prstGeom>
                    </p:spPr>
                  </p:pic>
                </p:oleObj>
              </mc:Fallback>
            </mc:AlternateContent>
          </a:graphicData>
        </a:graphic>
      </p:graphicFrame>
    </p:spTree>
    <p:extLst>
      <p:ext uri="{BB962C8B-B14F-4D97-AF65-F5344CB8AC3E}">
        <p14:creationId xmlns:p14="http://schemas.microsoft.com/office/powerpoint/2010/main" val="33045430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0AE2-09EC-4939-89EB-92660E2DDC79}"/>
              </a:ext>
            </a:extLst>
          </p:cNvPr>
          <p:cNvSpPr>
            <a:spLocks noGrp="1"/>
          </p:cNvSpPr>
          <p:nvPr>
            <p:ph type="title"/>
          </p:nvPr>
        </p:nvSpPr>
        <p:spPr/>
        <p:txBody>
          <a:bodyPr>
            <a:normAutofit fontScale="90000"/>
          </a:bodyPr>
          <a:lstStyle/>
          <a:p>
            <a:r>
              <a:rPr lang="en-US" sz="3600" dirty="0"/>
              <a:t>4.4 The Total Probability Rule and Bayes’ Theorem </a:t>
            </a:r>
            <a:r>
              <a:rPr lang="en-US" sz="1100" dirty="0"/>
              <a:t>8</a:t>
            </a:r>
            <a:endParaRPr lang="en-IN" sz="1100" dirty="0"/>
          </a:p>
        </p:txBody>
      </p:sp>
      <p:sp>
        <p:nvSpPr>
          <p:cNvPr id="3" name="Content Placeholder 2">
            <a:extLst>
              <a:ext uri="{FF2B5EF4-FFF2-40B4-BE49-F238E27FC236}">
                <a16:creationId xmlns:a16="http://schemas.microsoft.com/office/drawing/2014/main" id="{372A4F78-F943-4C6C-98CA-A658D0CC2DE1}"/>
              </a:ext>
            </a:extLst>
          </p:cNvPr>
          <p:cNvSpPr>
            <a:spLocks noGrp="1"/>
          </p:cNvSpPr>
          <p:nvPr>
            <p:ph idx="1"/>
          </p:nvPr>
        </p:nvSpPr>
        <p:spPr>
          <a:xfrm>
            <a:off x="457200" y="1600202"/>
            <a:ext cx="8382000" cy="2729202"/>
          </a:xfrm>
        </p:spPr>
        <p:txBody>
          <a:bodyPr>
            <a:noAutofit/>
          </a:bodyPr>
          <a:lstStyle/>
          <a:p>
            <a:pPr marL="0" indent="0">
              <a:buNone/>
            </a:pPr>
            <a:r>
              <a:rPr lang="en-US" sz="1800" dirty="0"/>
              <a:t>Example: Scott Myers is a security analyst for a telecommunications firm called </a:t>
            </a:r>
            <a:r>
              <a:rPr lang="en-US" sz="1800" dirty="0" err="1"/>
              <a:t>Webtalk</a:t>
            </a:r>
            <a:r>
              <a:rPr lang="en-US" sz="1800" dirty="0"/>
              <a:t>.</a:t>
            </a:r>
          </a:p>
          <a:p>
            <a:pPr marL="292608" indent="-292608"/>
            <a:r>
              <a:rPr lang="en-US" sz="1800" dirty="0"/>
              <a:t>Although he is optimistic about the firm’s future, he is concerned that its stock price will be considerably affected by the condition of credit flow in the economy.</a:t>
            </a:r>
          </a:p>
          <a:p>
            <a:pPr marL="292608" indent="-292608"/>
            <a:r>
              <a:rPr lang="en-US" sz="1800" dirty="0"/>
              <a:t>He believes that the probability is 0.20 that credit flow will improve significantly, 0.50 that it will improve only marginally, and 0.30 that it will not improve at all.</a:t>
            </a:r>
          </a:p>
          <a:p>
            <a:pPr marL="292608" indent="-292608"/>
            <a:r>
              <a:rPr lang="en-US" sz="1800" dirty="0"/>
              <a:t>He also estimates that the probability that the stock price of </a:t>
            </a:r>
            <a:r>
              <a:rPr lang="en-US" sz="1800" dirty="0" err="1"/>
              <a:t>Webtalk</a:t>
            </a:r>
            <a:r>
              <a:rPr lang="en-US" sz="1800" dirty="0"/>
              <a:t> will go up is 0.90 with significant improvement in credit flow in the economy, 0.40 with marginal improvement in credit flow in the economy, and 0.10 with no improvement in credit flow in the economy.</a:t>
            </a:r>
            <a:endParaRPr lang="en-IN" sz="1800" dirty="0"/>
          </a:p>
        </p:txBody>
      </p:sp>
      <p:sp>
        <p:nvSpPr>
          <p:cNvPr id="4" name="Content Placeholder 3">
            <a:extLst>
              <a:ext uri="{FF2B5EF4-FFF2-40B4-BE49-F238E27FC236}">
                <a16:creationId xmlns:a16="http://schemas.microsoft.com/office/drawing/2014/main" id="{843AC5CF-EDA3-4324-8CC4-B15778C1D330}"/>
              </a:ext>
            </a:extLst>
          </p:cNvPr>
          <p:cNvSpPr>
            <a:spLocks noGrp="1"/>
          </p:cNvSpPr>
          <p:nvPr>
            <p:ph idx="10"/>
          </p:nvPr>
        </p:nvSpPr>
        <p:spPr>
          <a:xfrm>
            <a:off x="457200" y="4419600"/>
            <a:ext cx="8382000" cy="1239902"/>
          </a:xfrm>
        </p:spPr>
        <p:txBody>
          <a:bodyPr>
            <a:noAutofit/>
          </a:bodyPr>
          <a:lstStyle/>
          <a:p>
            <a:pPr marL="0" indent="0">
              <a:buNone/>
            </a:pPr>
            <a:r>
              <a:rPr lang="en-US" sz="1800" dirty="0"/>
              <a:t>Based on Scott’s estimates, what is the probability that the stock price of </a:t>
            </a:r>
            <a:r>
              <a:rPr lang="en-US" sz="1800" dirty="0" err="1"/>
              <a:t>Webtalk</a:t>
            </a:r>
            <a:r>
              <a:rPr lang="en-US" sz="1800" dirty="0"/>
              <a:t> goes up?</a:t>
            </a:r>
          </a:p>
          <a:p>
            <a:pPr marL="0" indent="0">
              <a:buNone/>
            </a:pPr>
            <a:r>
              <a:rPr lang="en-US" sz="1800" dirty="0"/>
              <a:t>If we know that the stock price of </a:t>
            </a:r>
            <a:r>
              <a:rPr lang="en-US" sz="1800" dirty="0" err="1"/>
              <a:t>Webtalk</a:t>
            </a:r>
            <a:r>
              <a:rPr lang="en-US" sz="1800" dirty="0"/>
              <a:t> has gone up, what is the probability that credit flow in the economy has improved significantly?</a:t>
            </a:r>
            <a:endParaRPr lang="en-IN" sz="1800" dirty="0"/>
          </a:p>
        </p:txBody>
      </p:sp>
    </p:spTree>
    <p:extLst>
      <p:ext uri="{BB962C8B-B14F-4D97-AF65-F5344CB8AC3E}">
        <p14:creationId xmlns:p14="http://schemas.microsoft.com/office/powerpoint/2010/main" val="1800056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D895-EC68-4048-88AC-9D68FC136F33}"/>
              </a:ext>
            </a:extLst>
          </p:cNvPr>
          <p:cNvSpPr>
            <a:spLocks noGrp="1"/>
          </p:cNvSpPr>
          <p:nvPr>
            <p:ph type="title"/>
          </p:nvPr>
        </p:nvSpPr>
        <p:spPr/>
        <p:txBody>
          <a:bodyPr/>
          <a:lstStyle/>
          <a:p>
            <a:r>
              <a:rPr kumimoji="0" lang="en-US" sz="32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4.4 The Total Probability Rule and Bayes’ Theorem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9</a:t>
            </a:r>
            <a:endParaRPr lang="en-IN" dirty="0"/>
          </a:p>
        </p:txBody>
      </p:sp>
      <p:sp>
        <p:nvSpPr>
          <p:cNvPr id="3" name="Content Placeholder 2">
            <a:extLst>
              <a:ext uri="{FF2B5EF4-FFF2-40B4-BE49-F238E27FC236}">
                <a16:creationId xmlns:a16="http://schemas.microsoft.com/office/drawing/2014/main" id="{5B60A950-1751-445C-8CF0-D1B6396B3E34}"/>
              </a:ext>
            </a:extLst>
          </p:cNvPr>
          <p:cNvSpPr>
            <a:spLocks noGrp="1"/>
          </p:cNvSpPr>
          <p:nvPr>
            <p:ph idx="1"/>
          </p:nvPr>
        </p:nvSpPr>
        <p:spPr>
          <a:xfrm>
            <a:off x="457200" y="1600201"/>
            <a:ext cx="3581400" cy="405881"/>
          </a:xfrm>
        </p:spPr>
        <p:txBody>
          <a:bodyPr>
            <a:normAutofit/>
          </a:bodyPr>
          <a:lstStyle/>
          <a:p>
            <a:pPr marL="292608" indent="-292608"/>
            <a:r>
              <a:rPr lang="en-IN" sz="2000" dirty="0"/>
              <a:t>Example continued,</a:t>
            </a:r>
          </a:p>
        </p:txBody>
      </p:sp>
      <p:graphicFrame>
        <p:nvGraphicFramePr>
          <p:cNvPr id="11" name="(Decorative)Table 10">
            <a:extLst>
              <a:ext uri="{FF2B5EF4-FFF2-40B4-BE49-F238E27FC236}">
                <a16:creationId xmlns:a16="http://schemas.microsoft.com/office/drawing/2014/main" id="{9D02A185-3FE0-4E78-8F81-96333F405337}"/>
              </a:ext>
              <a:ext uri="{C183D7F6-B498-43B3-948B-1728B52AA6E4}">
                <adec:decorative xmlns="" xmlns:adec="http://schemas.microsoft.com/office/drawing/2017/decorative" val="1"/>
              </a:ext>
            </a:extLst>
          </p:cNvPr>
          <p:cNvGraphicFramePr>
            <a:graphicFrameLocks noGrp="1"/>
          </p:cNvGraphicFramePr>
          <p:nvPr>
            <p:extLst>
              <p:ext uri="{D42A27DB-BD31-4B8C-83A1-F6EECF244321}">
                <p14:modId xmlns:p14="http://schemas.microsoft.com/office/powerpoint/2010/main" val="2182730007"/>
              </p:ext>
            </p:extLst>
          </p:nvPr>
        </p:nvGraphicFramePr>
        <p:xfrm>
          <a:off x="429580" y="1981200"/>
          <a:ext cx="8409620" cy="2209800"/>
        </p:xfrm>
        <a:graphic>
          <a:graphicData uri="http://schemas.openxmlformats.org/drawingml/2006/table">
            <a:tbl>
              <a:tblPr firstRow="1" bandRow="1">
                <a:tableStyleId>{5C22544A-7EE6-4342-B048-85BDC9FD1C3A}</a:tableStyleId>
              </a:tblPr>
              <a:tblGrid>
                <a:gridCol w="2008820">
                  <a:extLst>
                    <a:ext uri="{9D8B030D-6E8A-4147-A177-3AD203B41FA5}">
                      <a16:colId xmlns:a16="http://schemas.microsoft.com/office/drawing/2014/main" val="1575876223"/>
                    </a:ext>
                  </a:extLst>
                </a:gridCol>
                <a:gridCol w="1905000">
                  <a:extLst>
                    <a:ext uri="{9D8B030D-6E8A-4147-A177-3AD203B41FA5}">
                      <a16:colId xmlns:a16="http://schemas.microsoft.com/office/drawing/2014/main" val="153069666"/>
                    </a:ext>
                  </a:extLst>
                </a:gridCol>
                <a:gridCol w="1828800">
                  <a:extLst>
                    <a:ext uri="{9D8B030D-6E8A-4147-A177-3AD203B41FA5}">
                      <a16:colId xmlns:a16="http://schemas.microsoft.com/office/drawing/2014/main" val="1490672133"/>
                    </a:ext>
                  </a:extLst>
                </a:gridCol>
                <a:gridCol w="2667000">
                  <a:extLst>
                    <a:ext uri="{9D8B030D-6E8A-4147-A177-3AD203B41FA5}">
                      <a16:colId xmlns:a16="http://schemas.microsoft.com/office/drawing/2014/main" val="3330899217"/>
                    </a:ext>
                  </a:extLst>
                </a:gridCol>
              </a:tblGrid>
              <a:tr h="609600">
                <a:tc>
                  <a:txBody>
                    <a:bodyPr/>
                    <a:lstStyle/>
                    <a:p>
                      <a:pPr algn="l"/>
                      <a:endParaRPr lang="en-US" sz="1400" baseline="0" dirty="0">
                        <a:latin typeface="+mn-lt"/>
                      </a:endParaRPr>
                    </a:p>
                  </a:txBody>
                  <a:tcPr marL="292746" marR="292746" anchor="b">
                    <a:solidFill>
                      <a:schemeClr val="accent1">
                        <a:lumMod val="50000"/>
                      </a:schemeClr>
                    </a:solidFill>
                  </a:tcPr>
                </a:tc>
                <a:tc>
                  <a:txBody>
                    <a:bodyPr/>
                    <a:lstStyle/>
                    <a:p>
                      <a:pPr algn="ctr"/>
                      <a:endParaRPr lang="en-US" sz="1400" baseline="0" dirty="0">
                        <a:latin typeface="+mn-lt"/>
                      </a:endParaRPr>
                    </a:p>
                  </a:txBody>
                  <a:tcPr marL="292746" marR="292746" anchor="b">
                    <a:solidFill>
                      <a:schemeClr val="accent1">
                        <a:lumMod val="50000"/>
                      </a:schemeClr>
                    </a:solidFill>
                  </a:tcPr>
                </a:tc>
                <a:tc>
                  <a:txBody>
                    <a:bodyPr/>
                    <a:lstStyle/>
                    <a:p>
                      <a:pPr algn="ctr"/>
                      <a:endParaRPr lang="en-US" sz="1400" baseline="0" dirty="0">
                        <a:latin typeface="+mn-lt"/>
                      </a:endParaRPr>
                    </a:p>
                  </a:txBody>
                  <a:tcPr marL="292746" marR="292746" anchor="b">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aseline="0" dirty="0">
                        <a:latin typeface="+mn-lt"/>
                      </a:endParaRPr>
                    </a:p>
                  </a:txBody>
                  <a:tcPr marL="292746" marR="292746" anchor="b">
                    <a:solidFill>
                      <a:schemeClr val="accent1">
                        <a:lumMod val="50000"/>
                      </a:schemeClr>
                    </a:solidFill>
                  </a:tcPr>
                </a:tc>
                <a:extLst>
                  <a:ext uri="{0D108BD9-81ED-4DB2-BD59-A6C34878D82A}">
                    <a16:rowId xmlns:a16="http://schemas.microsoft.com/office/drawing/2014/main" val="2462326616"/>
                  </a:ext>
                </a:extLst>
              </a:tr>
              <a:tr h="434502">
                <a:tc>
                  <a:txBody>
                    <a:bodyPr/>
                    <a:lstStyle/>
                    <a:p>
                      <a:pPr algn="l"/>
                      <a:endParaRPr lang="en-US" sz="1400" baseline="0" dirty="0">
                        <a:latin typeface="+mn-lt"/>
                      </a:endParaRPr>
                    </a:p>
                  </a:txBody>
                  <a:tcPr marL="292746" marR="292746"/>
                </a:tc>
                <a:tc>
                  <a:txBody>
                    <a:bodyPr/>
                    <a:lstStyle/>
                    <a:p>
                      <a:pPr algn="ctr"/>
                      <a:endParaRPr lang="en-US" sz="1400" baseline="0" dirty="0">
                        <a:latin typeface="+mn-lt"/>
                      </a:endParaRPr>
                    </a:p>
                  </a:txBody>
                  <a:tcPr marL="292746" marR="292746"/>
                </a:tc>
                <a:tc>
                  <a:txBody>
                    <a:bodyPr/>
                    <a:lstStyle/>
                    <a:p>
                      <a:pPr algn="ctr"/>
                      <a:endParaRPr lang="en-US" sz="1400" baseline="0" dirty="0">
                        <a:latin typeface="+mn-lt"/>
                      </a:endParaRPr>
                    </a:p>
                  </a:txBody>
                  <a:tcPr marL="292746" marR="292746"/>
                </a:tc>
                <a:tc>
                  <a:txBody>
                    <a:bodyPr/>
                    <a:lstStyle/>
                    <a:p>
                      <a:pPr algn="ctr"/>
                      <a:endParaRPr lang="en-US" sz="1400" baseline="0" dirty="0">
                        <a:latin typeface="+mn-lt"/>
                      </a:endParaRPr>
                    </a:p>
                  </a:txBody>
                  <a:tcPr marL="292746" marR="292746"/>
                </a:tc>
                <a:extLst>
                  <a:ext uri="{0D108BD9-81ED-4DB2-BD59-A6C34878D82A}">
                    <a16:rowId xmlns:a16="http://schemas.microsoft.com/office/drawing/2014/main" val="3571310136"/>
                  </a:ext>
                </a:extLst>
              </a:tr>
              <a:tr h="403698">
                <a:tc>
                  <a:txBody>
                    <a:bodyPr/>
                    <a:lstStyle/>
                    <a:p>
                      <a:pPr algn="l"/>
                      <a:endParaRPr lang="en-US" sz="1400" baseline="0" dirty="0">
                        <a:latin typeface="+mn-lt"/>
                      </a:endParaRPr>
                    </a:p>
                  </a:txBody>
                  <a:tcPr marL="292746" marR="292746"/>
                </a:tc>
                <a:tc>
                  <a:txBody>
                    <a:bodyPr/>
                    <a:lstStyle/>
                    <a:p>
                      <a:pPr algn="ctr"/>
                      <a:endParaRPr lang="en-US" sz="1400" baseline="0" dirty="0">
                        <a:latin typeface="+mn-lt"/>
                      </a:endParaRPr>
                    </a:p>
                  </a:txBody>
                  <a:tcPr marL="292746" marR="292746"/>
                </a:tc>
                <a:tc>
                  <a:txBody>
                    <a:bodyPr/>
                    <a:lstStyle/>
                    <a:p>
                      <a:pPr algn="ctr"/>
                      <a:endParaRPr lang="en-US" sz="1400" baseline="0" dirty="0">
                        <a:latin typeface="+mn-lt"/>
                      </a:endParaRPr>
                    </a:p>
                  </a:txBody>
                  <a:tcPr marL="292746" marR="292746"/>
                </a:tc>
                <a:tc>
                  <a:txBody>
                    <a:bodyPr/>
                    <a:lstStyle/>
                    <a:p>
                      <a:pPr algn="ctr"/>
                      <a:endParaRPr lang="en-US" sz="1400" baseline="0" dirty="0">
                        <a:latin typeface="+mn-lt"/>
                      </a:endParaRPr>
                    </a:p>
                  </a:txBody>
                  <a:tcPr marL="292746" marR="292746"/>
                </a:tc>
                <a:extLst>
                  <a:ext uri="{0D108BD9-81ED-4DB2-BD59-A6C34878D82A}">
                    <a16:rowId xmlns:a16="http://schemas.microsoft.com/office/drawing/2014/main" val="3980985132"/>
                  </a:ext>
                </a:extLst>
              </a:tr>
              <a:tr h="381000">
                <a:tc>
                  <a:txBody>
                    <a:bodyPr/>
                    <a:lstStyle/>
                    <a:p>
                      <a:pPr algn="l"/>
                      <a:endParaRPr lang="en-US" sz="1400" b="1" baseline="0" dirty="0">
                        <a:latin typeface="+mn-lt"/>
                      </a:endParaRPr>
                    </a:p>
                  </a:txBody>
                  <a:tcPr marL="292746" marR="292746"/>
                </a:tc>
                <a:tc>
                  <a:txBody>
                    <a:bodyPr/>
                    <a:lstStyle/>
                    <a:p>
                      <a:pPr algn="ctr"/>
                      <a:endParaRPr lang="en-US" sz="1400" baseline="0" dirty="0">
                        <a:latin typeface="+mn-lt"/>
                      </a:endParaRPr>
                    </a:p>
                  </a:txBody>
                  <a:tcPr marL="292746" marR="292746"/>
                </a:tc>
                <a:tc>
                  <a:txBody>
                    <a:bodyPr/>
                    <a:lstStyle/>
                    <a:p>
                      <a:pPr algn="ctr"/>
                      <a:endParaRPr lang="en-US" sz="1400" baseline="0" dirty="0">
                        <a:latin typeface="+mn-lt"/>
                      </a:endParaRPr>
                    </a:p>
                  </a:txBody>
                  <a:tcPr marL="292746" marR="292746"/>
                </a:tc>
                <a:tc>
                  <a:txBody>
                    <a:bodyPr/>
                    <a:lstStyle/>
                    <a:p>
                      <a:pPr algn="ctr"/>
                      <a:endParaRPr lang="en-US" sz="1400" baseline="0" dirty="0">
                        <a:latin typeface="+mn-lt"/>
                      </a:endParaRPr>
                    </a:p>
                  </a:txBody>
                  <a:tcPr marL="292746" marR="292746"/>
                </a:tc>
                <a:extLst>
                  <a:ext uri="{0D108BD9-81ED-4DB2-BD59-A6C34878D82A}">
                    <a16:rowId xmlns:a16="http://schemas.microsoft.com/office/drawing/2014/main" val="1704757837"/>
                  </a:ext>
                </a:extLst>
              </a:tr>
              <a:tr h="381000">
                <a:tc>
                  <a:txBody>
                    <a:bodyPr/>
                    <a:lstStyle/>
                    <a:p>
                      <a:pPr algn="l"/>
                      <a:endParaRPr lang="en-US" sz="1400" b="1" baseline="0" dirty="0">
                        <a:latin typeface="+mn-lt"/>
                      </a:endParaRPr>
                    </a:p>
                  </a:txBody>
                  <a:tcPr marL="292746" marR="292746"/>
                </a:tc>
                <a:tc>
                  <a:txBody>
                    <a:bodyPr/>
                    <a:lstStyle/>
                    <a:p>
                      <a:pPr algn="ctr"/>
                      <a:endParaRPr lang="en-US" sz="1400" baseline="0" dirty="0">
                        <a:latin typeface="+mn-lt"/>
                      </a:endParaRPr>
                    </a:p>
                  </a:txBody>
                  <a:tcPr marL="292746" marR="292746"/>
                </a:tc>
                <a:tc>
                  <a:txBody>
                    <a:bodyPr/>
                    <a:lstStyle/>
                    <a:p>
                      <a:pPr algn="ctr"/>
                      <a:endParaRPr lang="en-US" sz="1400" baseline="0" dirty="0">
                        <a:latin typeface="+mn-lt"/>
                      </a:endParaRPr>
                    </a:p>
                  </a:txBody>
                  <a:tcPr marL="292746" marR="292746"/>
                </a:tc>
                <a:tc>
                  <a:txBody>
                    <a:bodyPr/>
                    <a:lstStyle/>
                    <a:p>
                      <a:pPr algn="ctr"/>
                      <a:endParaRPr lang="en-US" sz="1400" baseline="0" dirty="0">
                        <a:latin typeface="+mn-lt"/>
                      </a:endParaRPr>
                    </a:p>
                  </a:txBody>
                  <a:tcPr marL="292746" marR="292746"/>
                </a:tc>
                <a:extLst>
                  <a:ext uri="{0D108BD9-81ED-4DB2-BD59-A6C34878D82A}">
                    <a16:rowId xmlns:a16="http://schemas.microsoft.com/office/drawing/2014/main" val="348411654"/>
                  </a:ext>
                </a:extLst>
              </a:tr>
            </a:tbl>
          </a:graphicData>
        </a:graphic>
      </p:graphicFrame>
      <p:graphicFrame>
        <p:nvGraphicFramePr>
          <p:cNvPr id="12" name="Object 11">
            <a:extLst>
              <a:ext uri="{FF2B5EF4-FFF2-40B4-BE49-F238E27FC236}">
                <a16:creationId xmlns:a16="http://schemas.microsoft.com/office/drawing/2014/main" id="{6C54D998-E88F-420B-A11D-F1181D93D645}"/>
              </a:ext>
            </a:extLst>
          </p:cNvPr>
          <p:cNvGraphicFramePr>
            <a:graphicFrameLocks noChangeAspect="1"/>
          </p:cNvGraphicFramePr>
          <p:nvPr>
            <p:extLst>
              <p:ext uri="{D42A27DB-BD31-4B8C-83A1-F6EECF244321}">
                <p14:modId xmlns:p14="http://schemas.microsoft.com/office/powerpoint/2010/main" val="3680040370"/>
              </p:ext>
            </p:extLst>
          </p:nvPr>
        </p:nvGraphicFramePr>
        <p:xfrm>
          <a:off x="493713" y="2316163"/>
          <a:ext cx="1346200" cy="228600"/>
        </p:xfrm>
        <a:graphic>
          <a:graphicData uri="http://schemas.openxmlformats.org/presentationml/2006/ole">
            <mc:AlternateContent xmlns:mc="http://schemas.openxmlformats.org/markup-compatibility/2006">
              <mc:Choice xmlns:v="urn:schemas-microsoft-com:vml" Requires="v">
                <p:oleObj spid="_x0000_s33628" name="Equation" r:id="rId3" imgW="1346040" imgH="228600" progId="Equation.DSMT4">
                  <p:embed/>
                </p:oleObj>
              </mc:Choice>
              <mc:Fallback>
                <p:oleObj name="Equation" r:id="rId3" imgW="1346040" imgH="228600" progId="Equation.DSMT4">
                  <p:embed/>
                  <p:pic>
                    <p:nvPicPr>
                      <p:cNvPr id="10" name="Object 9">
                        <a:extLst>
                          <a:ext uri="{FF2B5EF4-FFF2-40B4-BE49-F238E27FC236}">
                            <a16:creationId xmlns:a16="http://schemas.microsoft.com/office/drawing/2014/main" id="{1A9F05AC-39E4-4712-901D-8B6344568EA8}"/>
                          </a:ext>
                        </a:extLst>
                      </p:cNvPr>
                      <p:cNvPicPr/>
                      <p:nvPr/>
                    </p:nvPicPr>
                    <p:blipFill>
                      <a:blip r:embed="rId4"/>
                      <a:stretch>
                        <a:fillRect/>
                      </a:stretch>
                    </p:blipFill>
                    <p:spPr>
                      <a:xfrm>
                        <a:off x="493713" y="2316163"/>
                        <a:ext cx="1346200" cy="2286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50700608-2975-48BC-A791-9A6074779540}"/>
              </a:ext>
            </a:extLst>
          </p:cNvPr>
          <p:cNvGraphicFramePr>
            <a:graphicFrameLocks noChangeAspect="1"/>
          </p:cNvGraphicFramePr>
          <p:nvPr>
            <p:extLst>
              <p:ext uri="{D42A27DB-BD31-4B8C-83A1-F6EECF244321}">
                <p14:modId xmlns:p14="http://schemas.microsoft.com/office/powerpoint/2010/main" val="469445411"/>
              </p:ext>
            </p:extLst>
          </p:nvPr>
        </p:nvGraphicFramePr>
        <p:xfrm>
          <a:off x="2471738" y="2314575"/>
          <a:ext cx="1841500" cy="228600"/>
        </p:xfrm>
        <a:graphic>
          <a:graphicData uri="http://schemas.openxmlformats.org/presentationml/2006/ole">
            <mc:AlternateContent xmlns:mc="http://schemas.openxmlformats.org/markup-compatibility/2006">
              <mc:Choice xmlns:v="urn:schemas-microsoft-com:vml" Requires="v">
                <p:oleObj spid="_x0000_s33629" name="Equation" r:id="rId5" imgW="1841400" imgH="228600" progId="Equation.DSMT4">
                  <p:embed/>
                </p:oleObj>
              </mc:Choice>
              <mc:Fallback>
                <p:oleObj name="Equation" r:id="rId5" imgW="1841400" imgH="228600" progId="Equation.DSMT4">
                  <p:embed/>
                  <p:pic>
                    <p:nvPicPr>
                      <p:cNvPr id="16" name="Object 15">
                        <a:extLst>
                          <a:ext uri="{FF2B5EF4-FFF2-40B4-BE49-F238E27FC236}">
                            <a16:creationId xmlns:a16="http://schemas.microsoft.com/office/drawing/2014/main" id="{AE6F0546-9E9C-41B4-995E-AC5ACB6AAFFD}"/>
                          </a:ext>
                        </a:extLst>
                      </p:cNvPr>
                      <p:cNvPicPr/>
                      <p:nvPr/>
                    </p:nvPicPr>
                    <p:blipFill>
                      <a:blip r:embed="rId6"/>
                      <a:stretch>
                        <a:fillRect/>
                      </a:stretch>
                    </p:blipFill>
                    <p:spPr>
                      <a:xfrm>
                        <a:off x="2471738" y="2314575"/>
                        <a:ext cx="1841500" cy="2286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9573757D-3793-4FB1-9E05-E80622D2FB30}"/>
              </a:ext>
            </a:extLst>
          </p:cNvPr>
          <p:cNvGraphicFramePr>
            <a:graphicFrameLocks noChangeAspect="1"/>
          </p:cNvGraphicFramePr>
          <p:nvPr>
            <p:extLst>
              <p:ext uri="{D42A27DB-BD31-4B8C-83A1-F6EECF244321}">
                <p14:modId xmlns:p14="http://schemas.microsoft.com/office/powerpoint/2010/main" val="4234342092"/>
              </p:ext>
            </p:extLst>
          </p:nvPr>
        </p:nvGraphicFramePr>
        <p:xfrm>
          <a:off x="4629150" y="2316163"/>
          <a:ext cx="1333500" cy="228600"/>
        </p:xfrm>
        <a:graphic>
          <a:graphicData uri="http://schemas.openxmlformats.org/presentationml/2006/ole">
            <mc:AlternateContent xmlns:mc="http://schemas.openxmlformats.org/markup-compatibility/2006">
              <mc:Choice xmlns:v="urn:schemas-microsoft-com:vml" Requires="v">
                <p:oleObj spid="_x0000_s33630" name="Equation" r:id="rId7" imgW="1333440" imgH="228600" progId="Equation.DSMT4">
                  <p:embed/>
                </p:oleObj>
              </mc:Choice>
              <mc:Fallback>
                <p:oleObj name="Equation" r:id="rId7" imgW="1333440" imgH="228600" progId="Equation.DSMT4">
                  <p:embed/>
                  <p:pic>
                    <p:nvPicPr>
                      <p:cNvPr id="17" name="Object 16">
                        <a:extLst>
                          <a:ext uri="{FF2B5EF4-FFF2-40B4-BE49-F238E27FC236}">
                            <a16:creationId xmlns:a16="http://schemas.microsoft.com/office/drawing/2014/main" id="{D478CA2C-E1B2-4AC8-8974-EB5D3A70BE84}"/>
                          </a:ext>
                        </a:extLst>
                      </p:cNvPr>
                      <p:cNvPicPr/>
                      <p:nvPr/>
                    </p:nvPicPr>
                    <p:blipFill>
                      <a:blip r:embed="rId8"/>
                      <a:stretch>
                        <a:fillRect/>
                      </a:stretch>
                    </p:blipFill>
                    <p:spPr>
                      <a:xfrm>
                        <a:off x="4629150" y="2316163"/>
                        <a:ext cx="1333500" cy="2286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B686B236-B0EE-491B-BB32-7909FA68D5BE}"/>
              </a:ext>
            </a:extLst>
          </p:cNvPr>
          <p:cNvGraphicFramePr>
            <a:graphicFrameLocks noChangeAspect="1"/>
          </p:cNvGraphicFramePr>
          <p:nvPr>
            <p:extLst>
              <p:ext uri="{D42A27DB-BD31-4B8C-83A1-F6EECF244321}">
                <p14:modId xmlns:p14="http://schemas.microsoft.com/office/powerpoint/2010/main" val="2954858732"/>
              </p:ext>
            </p:extLst>
          </p:nvPr>
        </p:nvGraphicFramePr>
        <p:xfrm>
          <a:off x="6765925" y="2316163"/>
          <a:ext cx="1638300" cy="228600"/>
        </p:xfrm>
        <a:graphic>
          <a:graphicData uri="http://schemas.openxmlformats.org/presentationml/2006/ole">
            <mc:AlternateContent xmlns:mc="http://schemas.openxmlformats.org/markup-compatibility/2006">
              <mc:Choice xmlns:v="urn:schemas-microsoft-com:vml" Requires="v">
                <p:oleObj spid="_x0000_s33631" name="Equation" r:id="rId9" imgW="1638000" imgH="228600" progId="Equation.DSMT4">
                  <p:embed/>
                </p:oleObj>
              </mc:Choice>
              <mc:Fallback>
                <p:oleObj name="Equation" r:id="rId9" imgW="1638000" imgH="228600" progId="Equation.DSMT4">
                  <p:embed/>
                  <p:pic>
                    <p:nvPicPr>
                      <p:cNvPr id="18" name="Object 17">
                        <a:extLst>
                          <a:ext uri="{FF2B5EF4-FFF2-40B4-BE49-F238E27FC236}">
                            <a16:creationId xmlns:a16="http://schemas.microsoft.com/office/drawing/2014/main" id="{54EFA2B7-49EC-4528-87CC-EEE7CAC9EEF8}"/>
                          </a:ext>
                        </a:extLst>
                      </p:cNvPr>
                      <p:cNvPicPr/>
                      <p:nvPr/>
                    </p:nvPicPr>
                    <p:blipFill>
                      <a:blip r:embed="rId10"/>
                      <a:stretch>
                        <a:fillRect/>
                      </a:stretch>
                    </p:blipFill>
                    <p:spPr>
                      <a:xfrm>
                        <a:off x="6765925" y="2316163"/>
                        <a:ext cx="1638300" cy="2286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9A388A3A-3174-4F9B-A202-8C098ED9208F}"/>
              </a:ext>
            </a:extLst>
          </p:cNvPr>
          <p:cNvGraphicFramePr>
            <a:graphicFrameLocks noChangeAspect="1"/>
          </p:cNvGraphicFramePr>
          <p:nvPr>
            <p:extLst>
              <p:ext uri="{D42A27DB-BD31-4B8C-83A1-F6EECF244321}">
                <p14:modId xmlns:p14="http://schemas.microsoft.com/office/powerpoint/2010/main" val="306873520"/>
              </p:ext>
            </p:extLst>
          </p:nvPr>
        </p:nvGraphicFramePr>
        <p:xfrm>
          <a:off x="512763" y="2670175"/>
          <a:ext cx="914400" cy="292100"/>
        </p:xfrm>
        <a:graphic>
          <a:graphicData uri="http://schemas.openxmlformats.org/presentationml/2006/ole">
            <mc:AlternateContent xmlns:mc="http://schemas.openxmlformats.org/markup-compatibility/2006">
              <mc:Choice xmlns:v="urn:schemas-microsoft-com:vml" Requires="v">
                <p:oleObj spid="_x0000_s33632" name="Equation" r:id="rId11" imgW="914400" imgH="291960" progId="Equation.DSMT4">
                  <p:embed/>
                </p:oleObj>
              </mc:Choice>
              <mc:Fallback>
                <p:oleObj name="Equation" r:id="rId11" imgW="914400" imgH="291960" progId="Equation.DSMT4">
                  <p:embed/>
                  <p:pic>
                    <p:nvPicPr>
                      <p:cNvPr id="19" name="Object 18">
                        <a:extLst>
                          <a:ext uri="{FF2B5EF4-FFF2-40B4-BE49-F238E27FC236}">
                            <a16:creationId xmlns:a16="http://schemas.microsoft.com/office/drawing/2014/main" id="{A0B07A51-77D8-487C-A50B-974C7E0E8CE4}"/>
                          </a:ext>
                        </a:extLst>
                      </p:cNvPr>
                      <p:cNvPicPr/>
                      <p:nvPr/>
                    </p:nvPicPr>
                    <p:blipFill>
                      <a:blip r:embed="rId12"/>
                      <a:stretch>
                        <a:fillRect/>
                      </a:stretch>
                    </p:blipFill>
                    <p:spPr>
                      <a:xfrm>
                        <a:off x="512763" y="2670175"/>
                        <a:ext cx="914400" cy="2921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236FFD5D-6B6A-4A35-BD2E-9DE21639E98B}"/>
              </a:ext>
            </a:extLst>
          </p:cNvPr>
          <p:cNvGraphicFramePr>
            <a:graphicFrameLocks noChangeAspect="1"/>
          </p:cNvGraphicFramePr>
          <p:nvPr>
            <p:extLst>
              <p:ext uri="{D42A27DB-BD31-4B8C-83A1-F6EECF244321}">
                <p14:modId xmlns:p14="http://schemas.microsoft.com/office/powerpoint/2010/main" val="3536444711"/>
              </p:ext>
            </p:extLst>
          </p:nvPr>
        </p:nvGraphicFramePr>
        <p:xfrm>
          <a:off x="2713038" y="2670175"/>
          <a:ext cx="1143000" cy="292100"/>
        </p:xfrm>
        <a:graphic>
          <a:graphicData uri="http://schemas.openxmlformats.org/presentationml/2006/ole">
            <mc:AlternateContent xmlns:mc="http://schemas.openxmlformats.org/markup-compatibility/2006">
              <mc:Choice xmlns:v="urn:schemas-microsoft-com:vml" Requires="v">
                <p:oleObj spid="_x0000_s33633" name="Equation" r:id="rId13" imgW="1143000" imgH="291960" progId="Equation.DSMT4">
                  <p:embed/>
                </p:oleObj>
              </mc:Choice>
              <mc:Fallback>
                <p:oleObj name="Equation" r:id="rId13" imgW="1143000" imgH="291960" progId="Equation.DSMT4">
                  <p:embed/>
                  <p:pic>
                    <p:nvPicPr>
                      <p:cNvPr id="20" name="Object 19">
                        <a:extLst>
                          <a:ext uri="{FF2B5EF4-FFF2-40B4-BE49-F238E27FC236}">
                            <a16:creationId xmlns:a16="http://schemas.microsoft.com/office/drawing/2014/main" id="{C11B05D6-756B-436E-B504-A2AD6640877D}"/>
                          </a:ext>
                        </a:extLst>
                      </p:cNvPr>
                      <p:cNvPicPr/>
                      <p:nvPr/>
                    </p:nvPicPr>
                    <p:blipFill>
                      <a:blip r:embed="rId14"/>
                      <a:stretch>
                        <a:fillRect/>
                      </a:stretch>
                    </p:blipFill>
                    <p:spPr>
                      <a:xfrm>
                        <a:off x="2713038" y="2670175"/>
                        <a:ext cx="1143000" cy="29210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983391DE-1888-477E-A605-0371F2FE2D15}"/>
              </a:ext>
            </a:extLst>
          </p:cNvPr>
          <p:cNvGraphicFramePr>
            <a:graphicFrameLocks noChangeAspect="1"/>
          </p:cNvGraphicFramePr>
          <p:nvPr>
            <p:extLst>
              <p:ext uri="{D42A27DB-BD31-4B8C-83A1-F6EECF244321}">
                <p14:modId xmlns:p14="http://schemas.microsoft.com/office/powerpoint/2010/main" val="2442050271"/>
              </p:ext>
            </p:extLst>
          </p:nvPr>
        </p:nvGraphicFramePr>
        <p:xfrm>
          <a:off x="4394200" y="2670175"/>
          <a:ext cx="1231900" cy="292100"/>
        </p:xfrm>
        <a:graphic>
          <a:graphicData uri="http://schemas.openxmlformats.org/presentationml/2006/ole">
            <mc:AlternateContent xmlns:mc="http://schemas.openxmlformats.org/markup-compatibility/2006">
              <mc:Choice xmlns:v="urn:schemas-microsoft-com:vml" Requires="v">
                <p:oleObj spid="_x0000_s33634" name="Equation" r:id="rId15" imgW="1231560" imgH="291960" progId="Equation.DSMT4">
                  <p:embed/>
                </p:oleObj>
              </mc:Choice>
              <mc:Fallback>
                <p:oleObj name="Equation" r:id="rId15" imgW="1231560" imgH="291960" progId="Equation.DSMT4">
                  <p:embed/>
                  <p:pic>
                    <p:nvPicPr>
                      <p:cNvPr id="21" name="Object 20">
                        <a:extLst>
                          <a:ext uri="{FF2B5EF4-FFF2-40B4-BE49-F238E27FC236}">
                            <a16:creationId xmlns:a16="http://schemas.microsoft.com/office/drawing/2014/main" id="{D2BAC42F-4D44-46C9-B85E-0BF813B83CF7}"/>
                          </a:ext>
                        </a:extLst>
                      </p:cNvPr>
                      <p:cNvPicPr/>
                      <p:nvPr/>
                    </p:nvPicPr>
                    <p:blipFill>
                      <a:blip r:embed="rId16"/>
                      <a:stretch>
                        <a:fillRect/>
                      </a:stretch>
                    </p:blipFill>
                    <p:spPr>
                      <a:xfrm>
                        <a:off x="4394200" y="2670175"/>
                        <a:ext cx="1231900" cy="2921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818F52FB-1E3C-496B-BD6C-E904006B70E8}"/>
              </a:ext>
            </a:extLst>
          </p:cNvPr>
          <p:cNvGraphicFramePr>
            <a:graphicFrameLocks noChangeAspect="1"/>
          </p:cNvGraphicFramePr>
          <p:nvPr>
            <p:extLst>
              <p:ext uri="{D42A27DB-BD31-4B8C-83A1-F6EECF244321}">
                <p14:modId xmlns:p14="http://schemas.microsoft.com/office/powerpoint/2010/main" val="735952943"/>
              </p:ext>
            </p:extLst>
          </p:nvPr>
        </p:nvGraphicFramePr>
        <p:xfrm>
          <a:off x="6283325" y="2670175"/>
          <a:ext cx="1320800" cy="292100"/>
        </p:xfrm>
        <a:graphic>
          <a:graphicData uri="http://schemas.openxmlformats.org/presentationml/2006/ole">
            <mc:AlternateContent xmlns:mc="http://schemas.openxmlformats.org/markup-compatibility/2006">
              <mc:Choice xmlns:v="urn:schemas-microsoft-com:vml" Requires="v">
                <p:oleObj spid="_x0000_s33635" name="Equation" r:id="rId17" imgW="1320480" imgH="291960" progId="Equation.DSMT4">
                  <p:embed/>
                </p:oleObj>
              </mc:Choice>
              <mc:Fallback>
                <p:oleObj name="Equation" r:id="rId17" imgW="1320480" imgH="291960" progId="Equation.DSMT4">
                  <p:embed/>
                  <p:pic>
                    <p:nvPicPr>
                      <p:cNvPr id="22" name="Object 21">
                        <a:extLst>
                          <a:ext uri="{FF2B5EF4-FFF2-40B4-BE49-F238E27FC236}">
                            <a16:creationId xmlns:a16="http://schemas.microsoft.com/office/drawing/2014/main" id="{E9B65B4F-65B0-4523-A0E7-C890245B3DEE}"/>
                          </a:ext>
                        </a:extLst>
                      </p:cNvPr>
                      <p:cNvPicPr/>
                      <p:nvPr/>
                    </p:nvPicPr>
                    <p:blipFill>
                      <a:blip r:embed="rId18"/>
                      <a:stretch>
                        <a:fillRect/>
                      </a:stretch>
                    </p:blipFill>
                    <p:spPr>
                      <a:xfrm>
                        <a:off x="6283325" y="2670175"/>
                        <a:ext cx="1320800" cy="2921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18F40747-75D2-40DF-90F9-3B1AB672A8CA}"/>
              </a:ext>
            </a:extLst>
          </p:cNvPr>
          <p:cNvGraphicFramePr>
            <a:graphicFrameLocks noChangeAspect="1"/>
          </p:cNvGraphicFramePr>
          <p:nvPr>
            <p:extLst>
              <p:ext uri="{D42A27DB-BD31-4B8C-83A1-F6EECF244321}">
                <p14:modId xmlns:p14="http://schemas.microsoft.com/office/powerpoint/2010/main" val="2887387097"/>
              </p:ext>
            </p:extLst>
          </p:nvPr>
        </p:nvGraphicFramePr>
        <p:xfrm>
          <a:off x="530225" y="3073400"/>
          <a:ext cx="990600" cy="292100"/>
        </p:xfrm>
        <a:graphic>
          <a:graphicData uri="http://schemas.openxmlformats.org/presentationml/2006/ole">
            <mc:AlternateContent xmlns:mc="http://schemas.openxmlformats.org/markup-compatibility/2006">
              <mc:Choice xmlns:v="urn:schemas-microsoft-com:vml" Requires="v">
                <p:oleObj spid="_x0000_s33636" name="Equation" r:id="rId19" imgW="990360" imgH="291960" progId="Equation.DSMT4">
                  <p:embed/>
                </p:oleObj>
              </mc:Choice>
              <mc:Fallback>
                <p:oleObj name="Equation" r:id="rId19" imgW="990360" imgH="291960" progId="Equation.DSMT4">
                  <p:embed/>
                  <p:pic>
                    <p:nvPicPr>
                      <p:cNvPr id="23" name="Object 22">
                        <a:extLst>
                          <a:ext uri="{FF2B5EF4-FFF2-40B4-BE49-F238E27FC236}">
                            <a16:creationId xmlns:a16="http://schemas.microsoft.com/office/drawing/2014/main" id="{02870A92-C9BA-4C18-AFBA-A29676EE32A7}"/>
                          </a:ext>
                        </a:extLst>
                      </p:cNvPr>
                      <p:cNvPicPr/>
                      <p:nvPr/>
                    </p:nvPicPr>
                    <p:blipFill>
                      <a:blip r:embed="rId20"/>
                      <a:stretch>
                        <a:fillRect/>
                      </a:stretch>
                    </p:blipFill>
                    <p:spPr>
                      <a:xfrm>
                        <a:off x="530225" y="3073400"/>
                        <a:ext cx="990600" cy="2921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347046E1-825C-43D2-A940-6A183086848B}"/>
              </a:ext>
            </a:extLst>
          </p:cNvPr>
          <p:cNvGraphicFramePr>
            <a:graphicFrameLocks noChangeAspect="1"/>
          </p:cNvGraphicFramePr>
          <p:nvPr>
            <p:extLst>
              <p:ext uri="{D42A27DB-BD31-4B8C-83A1-F6EECF244321}">
                <p14:modId xmlns:p14="http://schemas.microsoft.com/office/powerpoint/2010/main" val="2117465500"/>
              </p:ext>
            </p:extLst>
          </p:nvPr>
        </p:nvGraphicFramePr>
        <p:xfrm>
          <a:off x="2673350" y="3073400"/>
          <a:ext cx="1206500" cy="292100"/>
        </p:xfrm>
        <a:graphic>
          <a:graphicData uri="http://schemas.openxmlformats.org/presentationml/2006/ole">
            <mc:AlternateContent xmlns:mc="http://schemas.openxmlformats.org/markup-compatibility/2006">
              <mc:Choice xmlns:v="urn:schemas-microsoft-com:vml" Requires="v">
                <p:oleObj spid="_x0000_s33637" name="Equation" r:id="rId21" imgW="1206360" imgH="291960" progId="Equation.DSMT4">
                  <p:embed/>
                </p:oleObj>
              </mc:Choice>
              <mc:Fallback>
                <p:oleObj name="Equation" r:id="rId21" imgW="1206360" imgH="291960" progId="Equation.DSMT4">
                  <p:embed/>
                  <p:pic>
                    <p:nvPicPr>
                      <p:cNvPr id="24" name="Object 23">
                        <a:extLst>
                          <a:ext uri="{FF2B5EF4-FFF2-40B4-BE49-F238E27FC236}">
                            <a16:creationId xmlns:a16="http://schemas.microsoft.com/office/drawing/2014/main" id="{39E490F1-D0A7-4C90-904B-7D4F96E6E230}"/>
                          </a:ext>
                        </a:extLst>
                      </p:cNvPr>
                      <p:cNvPicPr/>
                      <p:nvPr/>
                    </p:nvPicPr>
                    <p:blipFill>
                      <a:blip r:embed="rId22"/>
                      <a:stretch>
                        <a:fillRect/>
                      </a:stretch>
                    </p:blipFill>
                    <p:spPr>
                      <a:xfrm>
                        <a:off x="2673350" y="3073400"/>
                        <a:ext cx="1206500" cy="2921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C740E175-0847-448F-BE37-D0D9ED1EA23E}"/>
              </a:ext>
            </a:extLst>
          </p:cNvPr>
          <p:cNvGraphicFramePr>
            <a:graphicFrameLocks noChangeAspect="1"/>
          </p:cNvGraphicFramePr>
          <p:nvPr>
            <p:extLst>
              <p:ext uri="{D42A27DB-BD31-4B8C-83A1-F6EECF244321}">
                <p14:modId xmlns:p14="http://schemas.microsoft.com/office/powerpoint/2010/main" val="1839121895"/>
              </p:ext>
            </p:extLst>
          </p:nvPr>
        </p:nvGraphicFramePr>
        <p:xfrm>
          <a:off x="4387850" y="3073400"/>
          <a:ext cx="1320800" cy="292100"/>
        </p:xfrm>
        <a:graphic>
          <a:graphicData uri="http://schemas.openxmlformats.org/presentationml/2006/ole">
            <mc:AlternateContent xmlns:mc="http://schemas.openxmlformats.org/markup-compatibility/2006">
              <mc:Choice xmlns:v="urn:schemas-microsoft-com:vml" Requires="v">
                <p:oleObj spid="_x0000_s33638" name="Equation" r:id="rId23" imgW="1320480" imgH="291960" progId="Equation.DSMT4">
                  <p:embed/>
                </p:oleObj>
              </mc:Choice>
              <mc:Fallback>
                <p:oleObj name="Equation" r:id="rId23" imgW="1320480" imgH="291960" progId="Equation.DSMT4">
                  <p:embed/>
                  <p:pic>
                    <p:nvPicPr>
                      <p:cNvPr id="25" name="Object 24">
                        <a:extLst>
                          <a:ext uri="{FF2B5EF4-FFF2-40B4-BE49-F238E27FC236}">
                            <a16:creationId xmlns:a16="http://schemas.microsoft.com/office/drawing/2014/main" id="{064F45B4-F855-4A61-8BC7-750C50656B09}"/>
                          </a:ext>
                        </a:extLst>
                      </p:cNvPr>
                      <p:cNvPicPr/>
                      <p:nvPr/>
                    </p:nvPicPr>
                    <p:blipFill>
                      <a:blip r:embed="rId24"/>
                      <a:stretch>
                        <a:fillRect/>
                      </a:stretch>
                    </p:blipFill>
                    <p:spPr>
                      <a:xfrm>
                        <a:off x="4387850" y="3073400"/>
                        <a:ext cx="1320800" cy="2921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D0AE7F16-7E86-414A-ABD9-EAB159F3A9D4}"/>
              </a:ext>
            </a:extLst>
          </p:cNvPr>
          <p:cNvGraphicFramePr>
            <a:graphicFrameLocks noChangeAspect="1"/>
          </p:cNvGraphicFramePr>
          <p:nvPr>
            <p:extLst>
              <p:ext uri="{D42A27DB-BD31-4B8C-83A1-F6EECF244321}">
                <p14:modId xmlns:p14="http://schemas.microsoft.com/office/powerpoint/2010/main" val="1535510804"/>
              </p:ext>
            </p:extLst>
          </p:nvPr>
        </p:nvGraphicFramePr>
        <p:xfrm>
          <a:off x="6267450" y="3073400"/>
          <a:ext cx="1384300" cy="292100"/>
        </p:xfrm>
        <a:graphic>
          <a:graphicData uri="http://schemas.openxmlformats.org/presentationml/2006/ole">
            <mc:AlternateContent xmlns:mc="http://schemas.openxmlformats.org/markup-compatibility/2006">
              <mc:Choice xmlns:v="urn:schemas-microsoft-com:vml" Requires="v">
                <p:oleObj spid="_x0000_s33639" name="Equation" r:id="rId25" imgW="1384200" imgH="291960" progId="Equation.DSMT4">
                  <p:embed/>
                </p:oleObj>
              </mc:Choice>
              <mc:Fallback>
                <p:oleObj name="Equation" r:id="rId25" imgW="1384200" imgH="291960" progId="Equation.DSMT4">
                  <p:embed/>
                  <p:pic>
                    <p:nvPicPr>
                      <p:cNvPr id="26" name="Object 25">
                        <a:extLst>
                          <a:ext uri="{FF2B5EF4-FFF2-40B4-BE49-F238E27FC236}">
                            <a16:creationId xmlns:a16="http://schemas.microsoft.com/office/drawing/2014/main" id="{A75390F5-AA4F-4A61-9E11-2CEBD1B081AF}"/>
                          </a:ext>
                        </a:extLst>
                      </p:cNvPr>
                      <p:cNvPicPr/>
                      <p:nvPr/>
                    </p:nvPicPr>
                    <p:blipFill>
                      <a:blip r:embed="rId26"/>
                      <a:stretch>
                        <a:fillRect/>
                      </a:stretch>
                    </p:blipFill>
                    <p:spPr>
                      <a:xfrm>
                        <a:off x="6267450" y="3073400"/>
                        <a:ext cx="1384300" cy="2921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B36CFCEA-3C37-4C28-BBC8-D5DB3DFB41E7}"/>
              </a:ext>
            </a:extLst>
          </p:cNvPr>
          <p:cNvGraphicFramePr>
            <a:graphicFrameLocks noChangeAspect="1"/>
          </p:cNvGraphicFramePr>
          <p:nvPr>
            <p:extLst>
              <p:ext uri="{D42A27DB-BD31-4B8C-83A1-F6EECF244321}">
                <p14:modId xmlns:p14="http://schemas.microsoft.com/office/powerpoint/2010/main" val="4023309715"/>
              </p:ext>
            </p:extLst>
          </p:nvPr>
        </p:nvGraphicFramePr>
        <p:xfrm>
          <a:off x="536575" y="3475038"/>
          <a:ext cx="965200" cy="292100"/>
        </p:xfrm>
        <a:graphic>
          <a:graphicData uri="http://schemas.openxmlformats.org/presentationml/2006/ole">
            <mc:AlternateContent xmlns:mc="http://schemas.openxmlformats.org/markup-compatibility/2006">
              <mc:Choice xmlns:v="urn:schemas-microsoft-com:vml" Requires="v">
                <p:oleObj spid="_x0000_s33640" name="Equation" r:id="rId27" imgW="965160" imgH="291960" progId="Equation.DSMT4">
                  <p:embed/>
                </p:oleObj>
              </mc:Choice>
              <mc:Fallback>
                <p:oleObj name="Equation" r:id="rId27" imgW="965160" imgH="291960" progId="Equation.DSMT4">
                  <p:embed/>
                  <p:pic>
                    <p:nvPicPr>
                      <p:cNvPr id="27" name="Object 26">
                        <a:extLst>
                          <a:ext uri="{FF2B5EF4-FFF2-40B4-BE49-F238E27FC236}">
                            <a16:creationId xmlns:a16="http://schemas.microsoft.com/office/drawing/2014/main" id="{72F301D9-80B4-48D7-ABB7-A3930C040FD7}"/>
                          </a:ext>
                        </a:extLst>
                      </p:cNvPr>
                      <p:cNvPicPr/>
                      <p:nvPr/>
                    </p:nvPicPr>
                    <p:blipFill>
                      <a:blip r:embed="rId28"/>
                      <a:stretch>
                        <a:fillRect/>
                      </a:stretch>
                    </p:blipFill>
                    <p:spPr>
                      <a:xfrm>
                        <a:off x="536575" y="3475038"/>
                        <a:ext cx="965200" cy="2921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2B0F83EF-722B-485F-AF6C-F0052EB43E57}"/>
              </a:ext>
            </a:extLst>
          </p:cNvPr>
          <p:cNvGraphicFramePr>
            <a:graphicFrameLocks noChangeAspect="1"/>
          </p:cNvGraphicFramePr>
          <p:nvPr>
            <p:extLst>
              <p:ext uri="{D42A27DB-BD31-4B8C-83A1-F6EECF244321}">
                <p14:modId xmlns:p14="http://schemas.microsoft.com/office/powerpoint/2010/main" val="3877221760"/>
              </p:ext>
            </p:extLst>
          </p:nvPr>
        </p:nvGraphicFramePr>
        <p:xfrm>
          <a:off x="2697163" y="3476625"/>
          <a:ext cx="1181100" cy="292100"/>
        </p:xfrm>
        <a:graphic>
          <a:graphicData uri="http://schemas.openxmlformats.org/presentationml/2006/ole">
            <mc:AlternateContent xmlns:mc="http://schemas.openxmlformats.org/markup-compatibility/2006">
              <mc:Choice xmlns:v="urn:schemas-microsoft-com:vml" Requires="v">
                <p:oleObj spid="_x0000_s33641" name="Equation" r:id="rId29" imgW="1180800" imgH="291960" progId="Equation.DSMT4">
                  <p:embed/>
                </p:oleObj>
              </mc:Choice>
              <mc:Fallback>
                <p:oleObj name="Equation" r:id="rId29" imgW="1180800" imgH="291960" progId="Equation.DSMT4">
                  <p:embed/>
                  <p:pic>
                    <p:nvPicPr>
                      <p:cNvPr id="30" name="Object 29">
                        <a:extLst>
                          <a:ext uri="{FF2B5EF4-FFF2-40B4-BE49-F238E27FC236}">
                            <a16:creationId xmlns:a16="http://schemas.microsoft.com/office/drawing/2014/main" id="{7190B5D5-A1B1-47E0-A498-E1C8768123C8}"/>
                          </a:ext>
                        </a:extLst>
                      </p:cNvPr>
                      <p:cNvPicPr/>
                      <p:nvPr/>
                    </p:nvPicPr>
                    <p:blipFill>
                      <a:blip r:embed="rId30"/>
                      <a:stretch>
                        <a:fillRect/>
                      </a:stretch>
                    </p:blipFill>
                    <p:spPr>
                      <a:xfrm>
                        <a:off x="2697163" y="3476625"/>
                        <a:ext cx="1181100" cy="292100"/>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D9AA983C-640D-46E7-B1DB-BA6C9C6A1078}"/>
              </a:ext>
            </a:extLst>
          </p:cNvPr>
          <p:cNvGraphicFramePr>
            <a:graphicFrameLocks noChangeAspect="1"/>
          </p:cNvGraphicFramePr>
          <p:nvPr>
            <p:extLst>
              <p:ext uri="{D42A27DB-BD31-4B8C-83A1-F6EECF244321}">
                <p14:modId xmlns:p14="http://schemas.microsoft.com/office/powerpoint/2010/main" val="2516616175"/>
              </p:ext>
            </p:extLst>
          </p:nvPr>
        </p:nvGraphicFramePr>
        <p:xfrm>
          <a:off x="4378325" y="3467100"/>
          <a:ext cx="1282700" cy="292100"/>
        </p:xfrm>
        <a:graphic>
          <a:graphicData uri="http://schemas.openxmlformats.org/presentationml/2006/ole">
            <mc:AlternateContent xmlns:mc="http://schemas.openxmlformats.org/markup-compatibility/2006">
              <mc:Choice xmlns:v="urn:schemas-microsoft-com:vml" Requires="v">
                <p:oleObj spid="_x0000_s33642" name="Equation" r:id="rId31" imgW="1282680" imgH="291960" progId="Equation.DSMT4">
                  <p:embed/>
                </p:oleObj>
              </mc:Choice>
              <mc:Fallback>
                <p:oleObj name="Equation" r:id="rId31" imgW="1282680" imgH="291960" progId="Equation.DSMT4">
                  <p:embed/>
                  <p:pic>
                    <p:nvPicPr>
                      <p:cNvPr id="31" name="Object 30">
                        <a:extLst>
                          <a:ext uri="{FF2B5EF4-FFF2-40B4-BE49-F238E27FC236}">
                            <a16:creationId xmlns:a16="http://schemas.microsoft.com/office/drawing/2014/main" id="{34C1BF44-B9F5-4828-81FA-B967ACD07C9D}"/>
                          </a:ext>
                        </a:extLst>
                      </p:cNvPr>
                      <p:cNvPicPr/>
                      <p:nvPr/>
                    </p:nvPicPr>
                    <p:blipFill>
                      <a:blip r:embed="rId32"/>
                      <a:stretch>
                        <a:fillRect/>
                      </a:stretch>
                    </p:blipFill>
                    <p:spPr>
                      <a:xfrm>
                        <a:off x="4378325" y="3467100"/>
                        <a:ext cx="1282700" cy="292100"/>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C605E6C6-B427-443E-A17C-632EE8C43EE9}"/>
              </a:ext>
            </a:extLst>
          </p:cNvPr>
          <p:cNvGraphicFramePr>
            <a:graphicFrameLocks noChangeAspect="1"/>
          </p:cNvGraphicFramePr>
          <p:nvPr>
            <p:extLst>
              <p:ext uri="{D42A27DB-BD31-4B8C-83A1-F6EECF244321}">
                <p14:modId xmlns:p14="http://schemas.microsoft.com/office/powerpoint/2010/main" val="3520701263"/>
              </p:ext>
            </p:extLst>
          </p:nvPr>
        </p:nvGraphicFramePr>
        <p:xfrm>
          <a:off x="6281738" y="3467100"/>
          <a:ext cx="1358900" cy="292100"/>
        </p:xfrm>
        <a:graphic>
          <a:graphicData uri="http://schemas.openxmlformats.org/presentationml/2006/ole">
            <mc:AlternateContent xmlns:mc="http://schemas.openxmlformats.org/markup-compatibility/2006">
              <mc:Choice xmlns:v="urn:schemas-microsoft-com:vml" Requires="v">
                <p:oleObj spid="_x0000_s33643" name="Equation" r:id="rId33" imgW="1358640" imgH="291960" progId="Equation.DSMT4">
                  <p:embed/>
                </p:oleObj>
              </mc:Choice>
              <mc:Fallback>
                <p:oleObj name="Equation" r:id="rId33" imgW="1358640" imgH="291960" progId="Equation.DSMT4">
                  <p:embed/>
                  <p:pic>
                    <p:nvPicPr>
                      <p:cNvPr id="26" name="Object 25">
                        <a:extLst>
                          <a:ext uri="{FF2B5EF4-FFF2-40B4-BE49-F238E27FC236}">
                            <a16:creationId xmlns:a16="http://schemas.microsoft.com/office/drawing/2014/main" id="{D9AA983C-640D-46E7-B1DB-BA6C9C6A1078}"/>
                          </a:ext>
                        </a:extLst>
                      </p:cNvPr>
                      <p:cNvPicPr/>
                      <p:nvPr/>
                    </p:nvPicPr>
                    <p:blipFill>
                      <a:blip r:embed="rId34"/>
                      <a:stretch>
                        <a:fillRect/>
                      </a:stretch>
                    </p:blipFill>
                    <p:spPr>
                      <a:xfrm>
                        <a:off x="6281738" y="3467100"/>
                        <a:ext cx="1358900" cy="2921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5CF386FC-FC4C-47AF-B341-289D17239D25}"/>
              </a:ext>
            </a:extLst>
          </p:cNvPr>
          <p:cNvGraphicFramePr>
            <a:graphicFrameLocks noChangeAspect="1"/>
          </p:cNvGraphicFramePr>
          <p:nvPr>
            <p:extLst>
              <p:ext uri="{D42A27DB-BD31-4B8C-83A1-F6EECF244321}">
                <p14:modId xmlns:p14="http://schemas.microsoft.com/office/powerpoint/2010/main" val="1959037773"/>
              </p:ext>
            </p:extLst>
          </p:nvPr>
        </p:nvGraphicFramePr>
        <p:xfrm>
          <a:off x="517525" y="3857625"/>
          <a:ext cx="1892300" cy="292100"/>
        </p:xfrm>
        <a:graphic>
          <a:graphicData uri="http://schemas.openxmlformats.org/presentationml/2006/ole">
            <mc:AlternateContent xmlns:mc="http://schemas.openxmlformats.org/markup-compatibility/2006">
              <mc:Choice xmlns:v="urn:schemas-microsoft-com:vml" Requires="v">
                <p:oleObj spid="_x0000_s33644" name="Equation" r:id="rId35" imgW="1892160" imgH="291960" progId="Equation.DSMT4">
                  <p:embed/>
                </p:oleObj>
              </mc:Choice>
              <mc:Fallback>
                <p:oleObj name="Equation" r:id="rId35" imgW="1892160" imgH="291960" progId="Equation.DSMT4">
                  <p:embed/>
                  <p:pic>
                    <p:nvPicPr>
                      <p:cNvPr id="24" name="Object 23">
                        <a:extLst>
                          <a:ext uri="{FF2B5EF4-FFF2-40B4-BE49-F238E27FC236}">
                            <a16:creationId xmlns:a16="http://schemas.microsoft.com/office/drawing/2014/main" id="{B36CFCEA-3C37-4C28-BBC8-D5DB3DFB41E7}"/>
                          </a:ext>
                        </a:extLst>
                      </p:cNvPr>
                      <p:cNvPicPr/>
                      <p:nvPr/>
                    </p:nvPicPr>
                    <p:blipFill>
                      <a:blip r:embed="rId36"/>
                      <a:stretch>
                        <a:fillRect/>
                      </a:stretch>
                    </p:blipFill>
                    <p:spPr>
                      <a:xfrm>
                        <a:off x="517525" y="3857625"/>
                        <a:ext cx="1892300" cy="2921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DBF3C119-D4CE-4306-ABCC-0C3EF00133BA}"/>
              </a:ext>
            </a:extLst>
          </p:cNvPr>
          <p:cNvGraphicFramePr>
            <a:graphicFrameLocks noChangeAspect="1"/>
          </p:cNvGraphicFramePr>
          <p:nvPr>
            <p:extLst>
              <p:ext uri="{D42A27DB-BD31-4B8C-83A1-F6EECF244321}">
                <p14:modId xmlns:p14="http://schemas.microsoft.com/office/powerpoint/2010/main" val="1408536167"/>
              </p:ext>
            </p:extLst>
          </p:nvPr>
        </p:nvGraphicFramePr>
        <p:xfrm>
          <a:off x="4391025" y="3848100"/>
          <a:ext cx="927100" cy="292100"/>
        </p:xfrm>
        <a:graphic>
          <a:graphicData uri="http://schemas.openxmlformats.org/presentationml/2006/ole">
            <mc:AlternateContent xmlns:mc="http://schemas.openxmlformats.org/markup-compatibility/2006">
              <mc:Choice xmlns:v="urn:schemas-microsoft-com:vml" Requires="v">
                <p:oleObj spid="_x0000_s33645" name="Equation" r:id="rId37" imgW="927000" imgH="291960" progId="Equation.DSMT4">
                  <p:embed/>
                </p:oleObj>
              </mc:Choice>
              <mc:Fallback>
                <p:oleObj name="Equation" r:id="rId37" imgW="927000" imgH="291960" progId="Equation.DSMT4">
                  <p:embed/>
                  <p:pic>
                    <p:nvPicPr>
                      <p:cNvPr id="29" name="Object 28">
                        <a:extLst>
                          <a:ext uri="{FF2B5EF4-FFF2-40B4-BE49-F238E27FC236}">
                            <a16:creationId xmlns:a16="http://schemas.microsoft.com/office/drawing/2014/main" id="{5CF386FC-FC4C-47AF-B341-289D17239D25}"/>
                          </a:ext>
                        </a:extLst>
                      </p:cNvPr>
                      <p:cNvPicPr/>
                      <p:nvPr/>
                    </p:nvPicPr>
                    <p:blipFill>
                      <a:blip r:embed="rId38"/>
                      <a:stretch>
                        <a:fillRect/>
                      </a:stretch>
                    </p:blipFill>
                    <p:spPr>
                      <a:xfrm>
                        <a:off x="4391025" y="3848100"/>
                        <a:ext cx="927100" cy="292100"/>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A738F994-6A2F-4D03-A08C-D88EDED9D87C}"/>
              </a:ext>
            </a:extLst>
          </p:cNvPr>
          <p:cNvGraphicFramePr>
            <a:graphicFrameLocks noChangeAspect="1"/>
          </p:cNvGraphicFramePr>
          <p:nvPr>
            <p:extLst>
              <p:ext uri="{D42A27DB-BD31-4B8C-83A1-F6EECF244321}">
                <p14:modId xmlns:p14="http://schemas.microsoft.com/office/powerpoint/2010/main" val="2882951675"/>
              </p:ext>
            </p:extLst>
          </p:nvPr>
        </p:nvGraphicFramePr>
        <p:xfrm>
          <a:off x="6245225" y="3841750"/>
          <a:ext cx="2552700" cy="292100"/>
        </p:xfrm>
        <a:graphic>
          <a:graphicData uri="http://schemas.openxmlformats.org/presentationml/2006/ole">
            <mc:AlternateContent xmlns:mc="http://schemas.openxmlformats.org/markup-compatibility/2006">
              <mc:Choice xmlns:v="urn:schemas-microsoft-com:vml" Requires="v">
                <p:oleObj spid="_x0000_s33646" name="Equation" r:id="rId39" imgW="2552400" imgH="291960" progId="Equation.DSMT4">
                  <p:embed/>
                </p:oleObj>
              </mc:Choice>
              <mc:Fallback>
                <p:oleObj name="Equation" r:id="rId39" imgW="2552400" imgH="291960" progId="Equation.DSMT4">
                  <p:embed/>
                  <p:pic>
                    <p:nvPicPr>
                      <p:cNvPr id="30" name="Object 29">
                        <a:extLst>
                          <a:ext uri="{FF2B5EF4-FFF2-40B4-BE49-F238E27FC236}">
                            <a16:creationId xmlns:a16="http://schemas.microsoft.com/office/drawing/2014/main" id="{DBF3C119-D4CE-4306-ABCC-0C3EF00133BA}"/>
                          </a:ext>
                        </a:extLst>
                      </p:cNvPr>
                      <p:cNvPicPr/>
                      <p:nvPr/>
                    </p:nvPicPr>
                    <p:blipFill>
                      <a:blip r:embed="rId40"/>
                      <a:stretch>
                        <a:fillRect/>
                      </a:stretch>
                    </p:blipFill>
                    <p:spPr>
                      <a:xfrm>
                        <a:off x="6245225" y="3841750"/>
                        <a:ext cx="2552700" cy="2921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2D8EA6B0-7857-4B23-ABAB-7B75F22F0FF0}"/>
              </a:ext>
            </a:extLst>
          </p:cNvPr>
          <p:cNvSpPr>
            <a:spLocks noGrp="1"/>
          </p:cNvSpPr>
          <p:nvPr>
            <p:ph idx="10"/>
          </p:nvPr>
        </p:nvSpPr>
        <p:spPr>
          <a:xfrm>
            <a:off x="457199" y="4240765"/>
            <a:ext cx="8347269" cy="424540"/>
          </a:xfrm>
        </p:spPr>
        <p:txBody>
          <a:bodyPr>
            <a:normAutofit/>
          </a:bodyPr>
          <a:lstStyle/>
          <a:p>
            <a:pPr marL="292608" indent="-292608"/>
            <a:r>
              <a:rPr lang="en-US" sz="2000" dirty="0"/>
              <a:t>Use the multiplication rule to get the joint probabilities, for example,</a:t>
            </a:r>
            <a:endParaRPr lang="en-IN" sz="2000" dirty="0"/>
          </a:p>
        </p:txBody>
      </p:sp>
      <p:graphicFrame>
        <p:nvGraphicFramePr>
          <p:cNvPr id="32" name="Object 31">
            <a:extLst>
              <a:ext uri="{FF2B5EF4-FFF2-40B4-BE49-F238E27FC236}">
                <a16:creationId xmlns:a16="http://schemas.microsoft.com/office/drawing/2014/main" id="{BC33CA5B-A2DA-4CCD-B9A2-E987AC49380B}"/>
              </a:ext>
            </a:extLst>
          </p:cNvPr>
          <p:cNvGraphicFramePr>
            <a:graphicFrameLocks noChangeAspect="1"/>
          </p:cNvGraphicFramePr>
          <p:nvPr>
            <p:extLst>
              <p:ext uri="{D42A27DB-BD31-4B8C-83A1-F6EECF244321}">
                <p14:modId xmlns:p14="http://schemas.microsoft.com/office/powerpoint/2010/main" val="3768538977"/>
              </p:ext>
            </p:extLst>
          </p:nvPr>
        </p:nvGraphicFramePr>
        <p:xfrm>
          <a:off x="828675" y="4614863"/>
          <a:ext cx="4281488" cy="334962"/>
        </p:xfrm>
        <a:graphic>
          <a:graphicData uri="http://schemas.openxmlformats.org/presentationml/2006/ole">
            <mc:AlternateContent xmlns:mc="http://schemas.openxmlformats.org/markup-compatibility/2006">
              <mc:Choice xmlns:v="urn:schemas-microsoft-com:vml" Requires="v">
                <p:oleObj spid="_x0000_s33647" name="Equation" r:id="rId41" imgW="4851360" imgH="380880" progId="Equation.DSMT4">
                  <p:embed/>
                </p:oleObj>
              </mc:Choice>
              <mc:Fallback>
                <p:oleObj name="Equation" r:id="rId41" imgW="4851360" imgH="380880" progId="Equation.DSMT4">
                  <p:embed/>
                  <p:pic>
                    <p:nvPicPr>
                      <p:cNvPr id="0" name=""/>
                      <p:cNvPicPr/>
                      <p:nvPr/>
                    </p:nvPicPr>
                    <p:blipFill>
                      <a:blip r:embed="rId42"/>
                      <a:stretch>
                        <a:fillRect/>
                      </a:stretch>
                    </p:blipFill>
                    <p:spPr>
                      <a:xfrm>
                        <a:off x="828675" y="4614863"/>
                        <a:ext cx="4281488" cy="33496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EB86803F-1FB7-419C-8B39-EC6828E4EA33}"/>
              </a:ext>
            </a:extLst>
          </p:cNvPr>
          <p:cNvSpPr>
            <a:spLocks noGrp="1"/>
          </p:cNvSpPr>
          <p:nvPr>
            <p:ph idx="11"/>
          </p:nvPr>
        </p:nvSpPr>
        <p:spPr>
          <a:xfrm>
            <a:off x="457200" y="4982545"/>
            <a:ext cx="1492898" cy="410547"/>
          </a:xfrm>
        </p:spPr>
        <p:txBody>
          <a:bodyPr>
            <a:normAutofit/>
          </a:bodyPr>
          <a:lstStyle/>
          <a:p>
            <a:pPr marL="292608" indent="-292608"/>
            <a:r>
              <a:rPr lang="en-IN" sz="2000" dirty="0"/>
              <a:t>Then find</a:t>
            </a:r>
          </a:p>
        </p:txBody>
      </p:sp>
      <p:graphicFrame>
        <p:nvGraphicFramePr>
          <p:cNvPr id="33" name="Object 32">
            <a:extLst>
              <a:ext uri="{FF2B5EF4-FFF2-40B4-BE49-F238E27FC236}">
                <a16:creationId xmlns:a16="http://schemas.microsoft.com/office/drawing/2014/main" id="{954314B5-A04D-4734-A7FB-D75F67B7F22E}"/>
              </a:ext>
            </a:extLst>
          </p:cNvPr>
          <p:cNvGraphicFramePr>
            <a:graphicFrameLocks noChangeAspect="1"/>
          </p:cNvGraphicFramePr>
          <p:nvPr>
            <p:extLst>
              <p:ext uri="{D42A27DB-BD31-4B8C-83A1-F6EECF244321}">
                <p14:modId xmlns:p14="http://schemas.microsoft.com/office/powerpoint/2010/main" val="3435551426"/>
              </p:ext>
            </p:extLst>
          </p:nvPr>
        </p:nvGraphicFramePr>
        <p:xfrm>
          <a:off x="1917700" y="5048250"/>
          <a:ext cx="4814888" cy="344488"/>
        </p:xfrm>
        <a:graphic>
          <a:graphicData uri="http://schemas.openxmlformats.org/presentationml/2006/ole">
            <mc:AlternateContent xmlns:mc="http://schemas.openxmlformats.org/markup-compatibility/2006">
              <mc:Choice xmlns:v="urn:schemas-microsoft-com:vml" Requires="v">
                <p:oleObj spid="_x0000_s33648" name="Equation" r:id="rId43" imgW="5295600" imgH="380880" progId="Equation.DSMT4">
                  <p:embed/>
                </p:oleObj>
              </mc:Choice>
              <mc:Fallback>
                <p:oleObj name="Equation" r:id="rId43" imgW="5295600" imgH="380880" progId="Equation.DSMT4">
                  <p:embed/>
                  <p:pic>
                    <p:nvPicPr>
                      <p:cNvPr id="0" name=""/>
                      <p:cNvPicPr/>
                      <p:nvPr/>
                    </p:nvPicPr>
                    <p:blipFill>
                      <a:blip r:embed="rId44"/>
                      <a:stretch>
                        <a:fillRect/>
                      </a:stretch>
                    </p:blipFill>
                    <p:spPr>
                      <a:xfrm>
                        <a:off x="1917700" y="5048250"/>
                        <a:ext cx="4814888" cy="344488"/>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7C40A652-CBD7-450E-B7BB-4C4066D17BF7}"/>
              </a:ext>
            </a:extLst>
          </p:cNvPr>
          <p:cNvSpPr>
            <a:spLocks noGrp="1"/>
          </p:cNvSpPr>
          <p:nvPr>
            <p:ph idx="12"/>
          </p:nvPr>
        </p:nvSpPr>
        <p:spPr>
          <a:xfrm>
            <a:off x="457200" y="5477073"/>
            <a:ext cx="1212980" cy="447869"/>
          </a:xfrm>
        </p:spPr>
        <p:txBody>
          <a:bodyPr>
            <a:normAutofit/>
          </a:bodyPr>
          <a:lstStyle/>
          <a:p>
            <a:pPr marL="292608" indent="-292608"/>
            <a:r>
              <a:rPr lang="en-IN" sz="2000" dirty="0"/>
              <a:t>Lastly,</a:t>
            </a:r>
          </a:p>
        </p:txBody>
      </p:sp>
      <p:graphicFrame>
        <p:nvGraphicFramePr>
          <p:cNvPr id="34" name="Object 33">
            <a:extLst>
              <a:ext uri="{FF2B5EF4-FFF2-40B4-BE49-F238E27FC236}">
                <a16:creationId xmlns:a16="http://schemas.microsoft.com/office/drawing/2014/main" id="{118F71E3-59AA-4BB5-B58E-6A822AE8641A}"/>
              </a:ext>
            </a:extLst>
          </p:cNvPr>
          <p:cNvGraphicFramePr>
            <a:graphicFrameLocks noChangeAspect="1"/>
          </p:cNvGraphicFramePr>
          <p:nvPr>
            <p:extLst>
              <p:ext uri="{D42A27DB-BD31-4B8C-83A1-F6EECF244321}">
                <p14:modId xmlns:p14="http://schemas.microsoft.com/office/powerpoint/2010/main" val="1257319165"/>
              </p:ext>
            </p:extLst>
          </p:nvPr>
        </p:nvGraphicFramePr>
        <p:xfrm>
          <a:off x="1654175" y="5434013"/>
          <a:ext cx="5378450" cy="560387"/>
        </p:xfrm>
        <a:graphic>
          <a:graphicData uri="http://schemas.openxmlformats.org/presentationml/2006/ole">
            <mc:AlternateContent xmlns:mc="http://schemas.openxmlformats.org/markup-compatibility/2006">
              <mc:Choice xmlns:v="urn:schemas-microsoft-com:vml" Requires="v">
                <p:oleObj spid="_x0000_s33649" name="Equation" r:id="rId45" imgW="7188120" imgH="749160" progId="Equation.DSMT4">
                  <p:embed/>
                </p:oleObj>
              </mc:Choice>
              <mc:Fallback>
                <p:oleObj name="Equation" r:id="rId45" imgW="7188120" imgH="749160" progId="Equation.DSMT4">
                  <p:embed/>
                  <p:pic>
                    <p:nvPicPr>
                      <p:cNvPr id="0" name=""/>
                      <p:cNvPicPr/>
                      <p:nvPr/>
                    </p:nvPicPr>
                    <p:blipFill>
                      <a:blip r:embed="rId46"/>
                      <a:stretch>
                        <a:fillRect/>
                      </a:stretch>
                    </p:blipFill>
                    <p:spPr>
                      <a:xfrm>
                        <a:off x="1654175" y="5434013"/>
                        <a:ext cx="5378450" cy="560387"/>
                      </a:xfrm>
                      <a:prstGeom prst="rect">
                        <a:avLst/>
                      </a:prstGeom>
                    </p:spPr>
                  </p:pic>
                </p:oleObj>
              </mc:Fallback>
            </mc:AlternateContent>
          </a:graphicData>
        </a:graphic>
      </p:graphicFrame>
    </p:spTree>
    <p:extLst>
      <p:ext uri="{BB962C8B-B14F-4D97-AF65-F5344CB8AC3E}">
        <p14:creationId xmlns:p14="http://schemas.microsoft.com/office/powerpoint/2010/main" val="30890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F91B-CBFB-42B5-95FB-2608A5C53CBB}"/>
              </a:ext>
            </a:extLst>
          </p:cNvPr>
          <p:cNvSpPr>
            <a:spLocks noGrp="1"/>
          </p:cNvSpPr>
          <p:nvPr>
            <p:ph type="title"/>
          </p:nvPr>
        </p:nvSpPr>
        <p:spPr/>
        <p:txBody>
          <a:bodyPr>
            <a:normAutofit/>
          </a:bodyPr>
          <a:lstStyle/>
          <a:p>
            <a:r>
              <a:rPr lang="en-IN" sz="3600" dirty="0"/>
              <a:t>4.1 Fundamental Probability Concepts </a:t>
            </a:r>
            <a:r>
              <a:rPr lang="en-IN" sz="1000" dirty="0"/>
              <a:t>2</a:t>
            </a:r>
          </a:p>
        </p:txBody>
      </p:sp>
      <p:sp>
        <p:nvSpPr>
          <p:cNvPr id="3" name="Content Placeholder 2">
            <a:extLst>
              <a:ext uri="{FF2B5EF4-FFF2-40B4-BE49-F238E27FC236}">
                <a16:creationId xmlns:a16="http://schemas.microsoft.com/office/drawing/2014/main" id="{9731C77B-033D-428C-87E8-296143009403}"/>
              </a:ext>
            </a:extLst>
          </p:cNvPr>
          <p:cNvSpPr>
            <a:spLocks noGrp="1"/>
          </p:cNvSpPr>
          <p:nvPr>
            <p:ph idx="1"/>
          </p:nvPr>
        </p:nvSpPr>
        <p:spPr>
          <a:xfrm>
            <a:off x="457200" y="1600201"/>
            <a:ext cx="8305800" cy="1198983"/>
          </a:xfrm>
        </p:spPr>
        <p:txBody>
          <a:bodyPr>
            <a:normAutofit/>
          </a:bodyPr>
          <a:lstStyle/>
          <a:p>
            <a:pPr marL="0" indent="0">
              <a:buNone/>
            </a:pPr>
            <a:r>
              <a:rPr lang="en-US" sz="2200" dirty="0"/>
              <a:t>Sample space of an experiment.</a:t>
            </a:r>
          </a:p>
          <a:p>
            <a:pPr marL="292608" indent="-292608"/>
            <a:r>
              <a:rPr lang="en-US" sz="2000" dirty="0"/>
              <a:t>Denoted </a:t>
            </a:r>
            <a:r>
              <a:rPr lang="en-US" sz="2000" i="1" dirty="0"/>
              <a:t>S.</a:t>
            </a:r>
          </a:p>
          <a:p>
            <a:pPr marL="292608" indent="-292608"/>
            <a:r>
              <a:rPr lang="en-US" sz="2000" dirty="0"/>
              <a:t>Contains all possible outcomes of the experiment.</a:t>
            </a:r>
            <a:endParaRPr lang="en-IN" sz="2000" dirty="0"/>
          </a:p>
        </p:txBody>
      </p:sp>
      <p:sp>
        <p:nvSpPr>
          <p:cNvPr id="4" name="Content Placeholder 3">
            <a:extLst>
              <a:ext uri="{FF2B5EF4-FFF2-40B4-BE49-F238E27FC236}">
                <a16:creationId xmlns:a16="http://schemas.microsoft.com/office/drawing/2014/main" id="{D5AE764B-0C07-48CB-BFF4-08633EC16B82}"/>
              </a:ext>
            </a:extLst>
          </p:cNvPr>
          <p:cNvSpPr>
            <a:spLocks noGrp="1"/>
          </p:cNvSpPr>
          <p:nvPr>
            <p:ph idx="10"/>
          </p:nvPr>
        </p:nvSpPr>
        <p:spPr>
          <a:xfrm>
            <a:off x="457200" y="2799185"/>
            <a:ext cx="3144416" cy="839754"/>
          </a:xfrm>
        </p:spPr>
        <p:txBody>
          <a:bodyPr>
            <a:normAutofit/>
          </a:bodyPr>
          <a:lstStyle/>
          <a:p>
            <a:pPr marL="0" indent="0">
              <a:buNone/>
            </a:pPr>
            <a:r>
              <a:rPr lang="en-IN" sz="2200" dirty="0"/>
              <a:t>Examples:</a:t>
            </a:r>
          </a:p>
          <a:p>
            <a:pPr marL="292608" indent="-292608"/>
            <a:r>
              <a:rPr lang="en-IN" sz="2000" dirty="0"/>
              <a:t>Letter grades in a course:</a:t>
            </a:r>
          </a:p>
        </p:txBody>
      </p:sp>
      <p:graphicFrame>
        <p:nvGraphicFramePr>
          <p:cNvPr id="11" name="Object 10">
            <a:extLst>
              <a:ext uri="{FF2B5EF4-FFF2-40B4-BE49-F238E27FC236}">
                <a16:creationId xmlns:a16="http://schemas.microsoft.com/office/drawing/2014/main" id="{7D28B437-C1AF-4AD0-AA5B-38551F775884}"/>
              </a:ext>
            </a:extLst>
          </p:cNvPr>
          <p:cNvGraphicFramePr>
            <a:graphicFrameLocks noChangeAspect="1"/>
          </p:cNvGraphicFramePr>
          <p:nvPr>
            <p:extLst>
              <p:ext uri="{D42A27DB-BD31-4B8C-83A1-F6EECF244321}">
                <p14:modId xmlns:p14="http://schemas.microsoft.com/office/powerpoint/2010/main" val="87602145"/>
              </p:ext>
            </p:extLst>
          </p:nvPr>
        </p:nvGraphicFramePr>
        <p:xfrm>
          <a:off x="3602038" y="3238500"/>
          <a:ext cx="2082800" cy="381000"/>
        </p:xfrm>
        <a:graphic>
          <a:graphicData uri="http://schemas.openxmlformats.org/presentationml/2006/ole">
            <mc:AlternateContent xmlns:mc="http://schemas.openxmlformats.org/markup-compatibility/2006">
              <mc:Choice xmlns:v="urn:schemas-microsoft-com:vml" Requires="v">
                <p:oleObj spid="_x0000_s1140" name="Equation" r:id="rId3" imgW="2082600" imgH="380880" progId="Equation.DSMT4">
                  <p:embed/>
                </p:oleObj>
              </mc:Choice>
              <mc:Fallback>
                <p:oleObj name="Equation" r:id="rId3" imgW="2082600" imgH="380880" progId="Equation.DSMT4">
                  <p:embed/>
                  <p:pic>
                    <p:nvPicPr>
                      <p:cNvPr id="0" name=""/>
                      <p:cNvPicPr/>
                      <p:nvPr/>
                    </p:nvPicPr>
                    <p:blipFill>
                      <a:blip r:embed="rId4"/>
                      <a:stretch>
                        <a:fillRect/>
                      </a:stretch>
                    </p:blipFill>
                    <p:spPr>
                      <a:xfrm>
                        <a:off x="3602038" y="3238500"/>
                        <a:ext cx="2082800" cy="3810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28D91000-CCC5-460C-A9E5-A2A8CDD44CA5}"/>
              </a:ext>
            </a:extLst>
          </p:cNvPr>
          <p:cNvSpPr>
            <a:spLocks noGrp="1"/>
          </p:cNvSpPr>
          <p:nvPr>
            <p:ph idx="11"/>
          </p:nvPr>
        </p:nvSpPr>
        <p:spPr>
          <a:xfrm>
            <a:off x="457200" y="3698033"/>
            <a:ext cx="2976465" cy="416767"/>
          </a:xfrm>
        </p:spPr>
        <p:txBody>
          <a:bodyPr>
            <a:normAutofit/>
          </a:bodyPr>
          <a:lstStyle/>
          <a:p>
            <a:pPr marL="292608" indent="-292608"/>
            <a:r>
              <a:rPr lang="en-US" sz="2000" dirty="0"/>
              <a:t>Passing a course or not:</a:t>
            </a:r>
            <a:endParaRPr lang="en-IN" sz="2000" dirty="0"/>
          </a:p>
        </p:txBody>
      </p:sp>
      <p:graphicFrame>
        <p:nvGraphicFramePr>
          <p:cNvPr id="12" name="Object 11">
            <a:extLst>
              <a:ext uri="{FF2B5EF4-FFF2-40B4-BE49-F238E27FC236}">
                <a16:creationId xmlns:a16="http://schemas.microsoft.com/office/drawing/2014/main" id="{DCA530B5-43FF-47F2-B062-D5F102B10906}"/>
              </a:ext>
            </a:extLst>
          </p:cNvPr>
          <p:cNvGraphicFramePr>
            <a:graphicFrameLocks noChangeAspect="1"/>
          </p:cNvGraphicFramePr>
          <p:nvPr>
            <p:extLst>
              <p:ext uri="{D42A27DB-BD31-4B8C-83A1-F6EECF244321}">
                <p14:modId xmlns:p14="http://schemas.microsoft.com/office/powerpoint/2010/main" val="827867241"/>
              </p:ext>
            </p:extLst>
          </p:nvPr>
        </p:nvGraphicFramePr>
        <p:xfrm>
          <a:off x="3454400" y="3716338"/>
          <a:ext cx="1193800" cy="381000"/>
        </p:xfrm>
        <a:graphic>
          <a:graphicData uri="http://schemas.openxmlformats.org/presentationml/2006/ole">
            <mc:AlternateContent xmlns:mc="http://schemas.openxmlformats.org/markup-compatibility/2006">
              <mc:Choice xmlns:v="urn:schemas-microsoft-com:vml" Requires="v">
                <p:oleObj spid="_x0000_s1141" name="Equation" r:id="rId5" imgW="1193760" imgH="380880" progId="Equation.DSMT4">
                  <p:embed/>
                </p:oleObj>
              </mc:Choice>
              <mc:Fallback>
                <p:oleObj name="Equation" r:id="rId5" imgW="1193760" imgH="380880" progId="Equation.DSMT4">
                  <p:embed/>
                  <p:pic>
                    <p:nvPicPr>
                      <p:cNvPr id="11" name="Object 10">
                        <a:extLst>
                          <a:ext uri="{FF2B5EF4-FFF2-40B4-BE49-F238E27FC236}">
                            <a16:creationId xmlns:a16="http://schemas.microsoft.com/office/drawing/2014/main" id="{7D28B437-C1AF-4AD0-AA5B-38551F775884}"/>
                          </a:ext>
                        </a:extLst>
                      </p:cNvPr>
                      <p:cNvPicPr/>
                      <p:nvPr/>
                    </p:nvPicPr>
                    <p:blipFill>
                      <a:blip r:embed="rId6"/>
                      <a:stretch>
                        <a:fillRect/>
                      </a:stretch>
                    </p:blipFill>
                    <p:spPr>
                      <a:xfrm>
                        <a:off x="3454400" y="3716338"/>
                        <a:ext cx="1193800" cy="3810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5858B16C-5263-4BB0-8C76-C316336BB905}"/>
              </a:ext>
            </a:extLst>
          </p:cNvPr>
          <p:cNvSpPr>
            <a:spLocks noGrp="1"/>
          </p:cNvSpPr>
          <p:nvPr>
            <p:ph idx="12"/>
          </p:nvPr>
        </p:nvSpPr>
        <p:spPr>
          <a:xfrm>
            <a:off x="457200" y="4135017"/>
            <a:ext cx="8229600" cy="1198983"/>
          </a:xfrm>
        </p:spPr>
        <p:txBody>
          <a:bodyPr>
            <a:noAutofit/>
          </a:bodyPr>
          <a:lstStyle/>
          <a:p>
            <a:pPr marL="0" indent="0">
              <a:buNone/>
            </a:pPr>
            <a:r>
              <a:rPr lang="en-US" sz="2200" dirty="0"/>
              <a:t>An event is any subset of outcomes of the experiment.</a:t>
            </a:r>
          </a:p>
          <a:p>
            <a:pPr marL="292608" indent="-292608"/>
            <a:r>
              <a:rPr lang="en-US" sz="2000" dirty="0"/>
              <a:t>Simple event if it contains a single outcome.</a:t>
            </a:r>
          </a:p>
          <a:p>
            <a:pPr marL="292608" indent="-292608"/>
            <a:r>
              <a:rPr lang="en-US" sz="2000" dirty="0"/>
              <a:t>May contain several outcomes.</a:t>
            </a:r>
            <a:endParaRPr lang="en-IN" sz="2000" dirty="0"/>
          </a:p>
        </p:txBody>
      </p:sp>
      <p:sp>
        <p:nvSpPr>
          <p:cNvPr id="7" name="Content Placeholder 6">
            <a:extLst>
              <a:ext uri="{FF2B5EF4-FFF2-40B4-BE49-F238E27FC236}">
                <a16:creationId xmlns:a16="http://schemas.microsoft.com/office/drawing/2014/main" id="{E8B6F4AC-E403-46D2-A560-BFF5ADCF72A2}"/>
              </a:ext>
            </a:extLst>
          </p:cNvPr>
          <p:cNvSpPr>
            <a:spLocks noGrp="1"/>
          </p:cNvSpPr>
          <p:nvPr>
            <p:ph idx="13"/>
          </p:nvPr>
        </p:nvSpPr>
        <p:spPr>
          <a:xfrm>
            <a:off x="457200" y="5410200"/>
            <a:ext cx="3107094" cy="496078"/>
          </a:xfrm>
        </p:spPr>
        <p:txBody>
          <a:bodyPr>
            <a:normAutofit/>
          </a:bodyPr>
          <a:lstStyle/>
          <a:p>
            <a:pPr marL="0" indent="0">
              <a:buNone/>
            </a:pPr>
            <a:r>
              <a:rPr lang="en-IN" sz="2200" dirty="0"/>
              <a:t>Example: a passing grade,</a:t>
            </a:r>
          </a:p>
        </p:txBody>
      </p:sp>
      <p:graphicFrame>
        <p:nvGraphicFramePr>
          <p:cNvPr id="13" name="Object 12">
            <a:extLst>
              <a:ext uri="{FF2B5EF4-FFF2-40B4-BE49-F238E27FC236}">
                <a16:creationId xmlns:a16="http://schemas.microsoft.com/office/drawing/2014/main" id="{40F59B68-9A2B-4AAE-8FC5-E9CB761C8561}"/>
              </a:ext>
            </a:extLst>
          </p:cNvPr>
          <p:cNvGraphicFramePr>
            <a:graphicFrameLocks noChangeAspect="1"/>
          </p:cNvGraphicFramePr>
          <p:nvPr>
            <p:extLst>
              <p:ext uri="{D42A27DB-BD31-4B8C-83A1-F6EECF244321}">
                <p14:modId xmlns:p14="http://schemas.microsoft.com/office/powerpoint/2010/main" val="1557910418"/>
              </p:ext>
            </p:extLst>
          </p:nvPr>
        </p:nvGraphicFramePr>
        <p:xfrm>
          <a:off x="3581400" y="5410200"/>
          <a:ext cx="2070100" cy="381000"/>
        </p:xfrm>
        <a:graphic>
          <a:graphicData uri="http://schemas.openxmlformats.org/presentationml/2006/ole">
            <mc:AlternateContent xmlns:mc="http://schemas.openxmlformats.org/markup-compatibility/2006">
              <mc:Choice xmlns:v="urn:schemas-microsoft-com:vml" Requires="v">
                <p:oleObj spid="_x0000_s1142" name="Equation" r:id="rId7" imgW="2070000" imgH="380880" progId="Equation.DSMT4">
                  <p:embed/>
                </p:oleObj>
              </mc:Choice>
              <mc:Fallback>
                <p:oleObj name="Equation" r:id="rId7" imgW="2070000" imgH="380880" progId="Equation.DSMT4">
                  <p:embed/>
                  <p:pic>
                    <p:nvPicPr>
                      <p:cNvPr id="11" name="Object 10">
                        <a:extLst>
                          <a:ext uri="{FF2B5EF4-FFF2-40B4-BE49-F238E27FC236}">
                            <a16:creationId xmlns:a16="http://schemas.microsoft.com/office/drawing/2014/main" id="{7D28B437-C1AF-4AD0-AA5B-38551F775884}"/>
                          </a:ext>
                        </a:extLst>
                      </p:cNvPr>
                      <p:cNvPicPr/>
                      <p:nvPr/>
                    </p:nvPicPr>
                    <p:blipFill>
                      <a:blip r:embed="rId8"/>
                      <a:stretch>
                        <a:fillRect/>
                      </a:stretch>
                    </p:blipFill>
                    <p:spPr>
                      <a:xfrm>
                        <a:off x="3581400" y="5410200"/>
                        <a:ext cx="2070100" cy="381000"/>
                      </a:xfrm>
                      <a:prstGeom prst="rect">
                        <a:avLst/>
                      </a:prstGeom>
                    </p:spPr>
                  </p:pic>
                </p:oleObj>
              </mc:Fallback>
            </mc:AlternateContent>
          </a:graphicData>
        </a:graphic>
      </p:graphicFrame>
    </p:spTree>
    <p:extLst>
      <p:ext uri="{BB962C8B-B14F-4D97-AF65-F5344CB8AC3E}">
        <p14:creationId xmlns:p14="http://schemas.microsoft.com/office/powerpoint/2010/main" val="11207801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E63D-0465-4995-AE11-7CA3C2AFB92F}"/>
              </a:ext>
            </a:extLst>
          </p:cNvPr>
          <p:cNvSpPr>
            <a:spLocks noGrp="1"/>
          </p:cNvSpPr>
          <p:nvPr>
            <p:ph type="title"/>
          </p:nvPr>
        </p:nvSpPr>
        <p:spPr/>
        <p:txBody>
          <a:bodyPr/>
          <a:lstStyle/>
          <a:p>
            <a:r>
              <a:rPr lang="en-IN" dirty="0"/>
              <a:t>4.5 Counting Rules </a:t>
            </a:r>
            <a:r>
              <a:rPr lang="en-IN" sz="1000" dirty="0"/>
              <a:t>1</a:t>
            </a:r>
          </a:p>
        </p:txBody>
      </p:sp>
      <p:sp>
        <p:nvSpPr>
          <p:cNvPr id="3" name="Content Placeholder 2">
            <a:extLst>
              <a:ext uri="{FF2B5EF4-FFF2-40B4-BE49-F238E27FC236}">
                <a16:creationId xmlns:a16="http://schemas.microsoft.com/office/drawing/2014/main" id="{6E78C3BD-3591-4EF6-8173-C575E04D829B}"/>
              </a:ext>
            </a:extLst>
          </p:cNvPr>
          <p:cNvSpPr>
            <a:spLocks noGrp="1"/>
          </p:cNvSpPr>
          <p:nvPr>
            <p:ph idx="1"/>
          </p:nvPr>
        </p:nvSpPr>
        <p:spPr>
          <a:xfrm>
            <a:off x="457200" y="1600201"/>
            <a:ext cx="8382000" cy="1842795"/>
          </a:xfrm>
        </p:spPr>
        <p:txBody>
          <a:bodyPr>
            <a:normAutofit/>
          </a:bodyPr>
          <a:lstStyle/>
          <a:p>
            <a:pPr marL="0" indent="0">
              <a:buNone/>
            </a:pPr>
            <a:r>
              <a:rPr lang="en-US" sz="2000" dirty="0"/>
              <a:t>In several areas of statistics, for example. the binomial distribution, calculating probabilities involves defining and counting outcomes.</a:t>
            </a:r>
          </a:p>
          <a:p>
            <a:pPr marL="292608" indent="-292608"/>
            <a:r>
              <a:rPr lang="en-US" sz="2000" dirty="0"/>
              <a:t>Factorials.</a:t>
            </a:r>
          </a:p>
          <a:p>
            <a:pPr marL="292608" indent="-292608"/>
            <a:r>
              <a:rPr lang="en-US" sz="2000" dirty="0"/>
              <a:t>Combinations.</a:t>
            </a:r>
          </a:p>
          <a:p>
            <a:pPr marL="292608" indent="-292608"/>
            <a:r>
              <a:rPr lang="en-US" sz="2000" dirty="0"/>
              <a:t>Permutations</a:t>
            </a:r>
            <a:r>
              <a:rPr lang="en-IN" sz="2000" dirty="0"/>
              <a:t>.</a:t>
            </a:r>
            <a:endParaRPr lang="en-US" sz="2000" dirty="0"/>
          </a:p>
        </p:txBody>
      </p:sp>
      <p:sp>
        <p:nvSpPr>
          <p:cNvPr id="4" name="Content Placeholder 3">
            <a:extLst>
              <a:ext uri="{FF2B5EF4-FFF2-40B4-BE49-F238E27FC236}">
                <a16:creationId xmlns:a16="http://schemas.microsoft.com/office/drawing/2014/main" id="{0D4FF19B-0DCD-4994-97CF-38B8CDBA32FA}"/>
              </a:ext>
            </a:extLst>
          </p:cNvPr>
          <p:cNvSpPr>
            <a:spLocks noGrp="1"/>
          </p:cNvSpPr>
          <p:nvPr>
            <p:ph idx="10"/>
          </p:nvPr>
        </p:nvSpPr>
        <p:spPr>
          <a:xfrm>
            <a:off x="457200" y="3484986"/>
            <a:ext cx="8382000" cy="760445"/>
          </a:xfrm>
        </p:spPr>
        <p:txBody>
          <a:bodyPr>
            <a:normAutofit/>
          </a:bodyPr>
          <a:lstStyle/>
          <a:p>
            <a:pPr marL="0" indent="0">
              <a:buNone/>
            </a:pPr>
            <a:r>
              <a:rPr lang="en-US" sz="2000" dirty="0"/>
              <a:t>The number of ways to assign every member of a group of size </a:t>
            </a:r>
            <a:r>
              <a:rPr lang="en-US" sz="2000" i="1" dirty="0"/>
              <a:t>n</a:t>
            </a:r>
            <a:r>
              <a:rPr lang="en-US" sz="2000" dirty="0"/>
              <a:t> to </a:t>
            </a:r>
            <a:r>
              <a:rPr lang="en-US" sz="2000" i="1" dirty="0"/>
              <a:t>n</a:t>
            </a:r>
            <a:r>
              <a:rPr lang="en-US" sz="2000" dirty="0"/>
              <a:t> slots is calculated using the factorial formula.</a:t>
            </a:r>
            <a:endParaRPr lang="en-IN" sz="2000" dirty="0"/>
          </a:p>
        </p:txBody>
      </p:sp>
      <p:graphicFrame>
        <p:nvGraphicFramePr>
          <p:cNvPr id="11" name="Object 10">
            <a:extLst>
              <a:ext uri="{FF2B5EF4-FFF2-40B4-BE49-F238E27FC236}">
                <a16:creationId xmlns:a16="http://schemas.microsoft.com/office/drawing/2014/main" id="{509BD690-CC4B-4789-88FE-B27A66869147}"/>
              </a:ext>
            </a:extLst>
          </p:cNvPr>
          <p:cNvGraphicFramePr>
            <a:graphicFrameLocks noChangeAspect="1"/>
          </p:cNvGraphicFramePr>
          <p:nvPr>
            <p:extLst>
              <p:ext uri="{D42A27DB-BD31-4B8C-83A1-F6EECF244321}">
                <p14:modId xmlns:p14="http://schemas.microsoft.com/office/powerpoint/2010/main" val="2066142746"/>
              </p:ext>
            </p:extLst>
          </p:nvPr>
        </p:nvGraphicFramePr>
        <p:xfrm>
          <a:off x="2508250" y="4256088"/>
          <a:ext cx="3873500" cy="381000"/>
        </p:xfrm>
        <a:graphic>
          <a:graphicData uri="http://schemas.openxmlformats.org/presentationml/2006/ole">
            <mc:AlternateContent xmlns:mc="http://schemas.openxmlformats.org/markup-compatibility/2006">
              <mc:Choice xmlns:v="urn:schemas-microsoft-com:vml" Requires="v">
                <p:oleObj spid="_x0000_s33870" name="Equation" r:id="rId3" imgW="3873240" imgH="380880" progId="Equation.DSMT4">
                  <p:embed/>
                </p:oleObj>
              </mc:Choice>
              <mc:Fallback>
                <p:oleObj name="Equation" r:id="rId3" imgW="3873240" imgH="380880" progId="Equation.DSMT4">
                  <p:embed/>
                  <p:pic>
                    <p:nvPicPr>
                      <p:cNvPr id="0" name=""/>
                      <p:cNvPicPr/>
                      <p:nvPr/>
                    </p:nvPicPr>
                    <p:blipFill>
                      <a:blip r:embed="rId4"/>
                      <a:stretch>
                        <a:fillRect/>
                      </a:stretch>
                    </p:blipFill>
                    <p:spPr>
                      <a:xfrm>
                        <a:off x="2508250" y="4256088"/>
                        <a:ext cx="3873500" cy="3810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A5803E9D-66B1-4184-BC8A-373F44E33E88}"/>
              </a:ext>
            </a:extLst>
          </p:cNvPr>
          <p:cNvSpPr>
            <a:spLocks noGrp="1"/>
          </p:cNvSpPr>
          <p:nvPr>
            <p:ph idx="11"/>
          </p:nvPr>
        </p:nvSpPr>
        <p:spPr>
          <a:xfrm>
            <a:off x="457200" y="4648200"/>
            <a:ext cx="1524000" cy="426575"/>
          </a:xfrm>
        </p:spPr>
        <p:txBody>
          <a:bodyPr>
            <a:normAutofit/>
          </a:bodyPr>
          <a:lstStyle/>
          <a:p>
            <a:pPr marL="0" indent="0">
              <a:buNone/>
            </a:pPr>
            <a:r>
              <a:rPr lang="en-IN" sz="2000" dirty="0"/>
              <a:t>By definition</a:t>
            </a:r>
          </a:p>
        </p:txBody>
      </p:sp>
      <p:graphicFrame>
        <p:nvGraphicFramePr>
          <p:cNvPr id="12" name="Object 11">
            <a:extLst>
              <a:ext uri="{FF2B5EF4-FFF2-40B4-BE49-F238E27FC236}">
                <a16:creationId xmlns:a16="http://schemas.microsoft.com/office/drawing/2014/main" id="{28794A25-7587-48D8-BD95-EA89C406EF45}"/>
              </a:ext>
            </a:extLst>
          </p:cNvPr>
          <p:cNvGraphicFramePr>
            <a:graphicFrameLocks noChangeAspect="1"/>
          </p:cNvGraphicFramePr>
          <p:nvPr>
            <p:extLst>
              <p:ext uri="{D42A27DB-BD31-4B8C-83A1-F6EECF244321}">
                <p14:modId xmlns:p14="http://schemas.microsoft.com/office/powerpoint/2010/main" val="103153293"/>
              </p:ext>
            </p:extLst>
          </p:nvPr>
        </p:nvGraphicFramePr>
        <p:xfrm>
          <a:off x="2032000" y="4740275"/>
          <a:ext cx="647700" cy="241300"/>
        </p:xfrm>
        <a:graphic>
          <a:graphicData uri="http://schemas.openxmlformats.org/presentationml/2006/ole">
            <mc:AlternateContent xmlns:mc="http://schemas.openxmlformats.org/markup-compatibility/2006">
              <mc:Choice xmlns:v="urn:schemas-microsoft-com:vml" Requires="v">
                <p:oleObj spid="_x0000_s33871" name="Equation" r:id="rId5" imgW="647640" imgH="241200" progId="Equation.DSMT4">
                  <p:embed/>
                </p:oleObj>
              </mc:Choice>
              <mc:Fallback>
                <p:oleObj name="Equation" r:id="rId5" imgW="647640" imgH="241200" progId="Equation.DSMT4">
                  <p:embed/>
                  <p:pic>
                    <p:nvPicPr>
                      <p:cNvPr id="0" name=""/>
                      <p:cNvPicPr/>
                      <p:nvPr/>
                    </p:nvPicPr>
                    <p:blipFill>
                      <a:blip r:embed="rId6"/>
                      <a:stretch>
                        <a:fillRect/>
                      </a:stretch>
                    </p:blipFill>
                    <p:spPr>
                      <a:xfrm>
                        <a:off x="2032000" y="4740275"/>
                        <a:ext cx="647700" cy="2413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32D09BE0-2560-49AC-85FC-4ECB0E7B7B1A}"/>
              </a:ext>
            </a:extLst>
          </p:cNvPr>
          <p:cNvSpPr>
            <a:spLocks noGrp="1"/>
          </p:cNvSpPr>
          <p:nvPr>
            <p:ph idx="12"/>
          </p:nvPr>
        </p:nvSpPr>
        <p:spPr>
          <a:xfrm>
            <a:off x="457200" y="5142723"/>
            <a:ext cx="8382000" cy="782215"/>
          </a:xfrm>
        </p:spPr>
        <p:txBody>
          <a:bodyPr>
            <a:normAutofit/>
          </a:bodyPr>
          <a:lstStyle/>
          <a:p>
            <a:pPr marL="0" indent="0">
              <a:buNone/>
            </a:pPr>
            <a:r>
              <a:rPr lang="en-US" sz="2000" dirty="0"/>
              <a:t>This gives the number of arrangements of the </a:t>
            </a:r>
            <a:r>
              <a:rPr lang="en-US" sz="2000" i="1" dirty="0"/>
              <a:t>n</a:t>
            </a:r>
            <a:r>
              <a:rPr lang="en-US" sz="2000" dirty="0"/>
              <a:t> items.</a:t>
            </a:r>
          </a:p>
          <a:p>
            <a:pPr marL="0" indent="0">
              <a:buNone/>
            </a:pPr>
            <a:r>
              <a:rPr lang="en-US" sz="2000" dirty="0"/>
              <a:t>We apply the factorial when there no groups.</a:t>
            </a:r>
            <a:endParaRPr lang="en-IN" sz="2000" dirty="0"/>
          </a:p>
        </p:txBody>
      </p:sp>
    </p:spTree>
    <p:extLst>
      <p:ext uri="{BB962C8B-B14F-4D97-AF65-F5344CB8AC3E}">
        <p14:creationId xmlns:p14="http://schemas.microsoft.com/office/powerpoint/2010/main" val="42217117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E63D-0465-4995-AE11-7CA3C2AFB92F}"/>
              </a:ext>
            </a:extLst>
          </p:cNvPr>
          <p:cNvSpPr>
            <a:spLocks noGrp="1"/>
          </p:cNvSpPr>
          <p:nvPr>
            <p:ph type="title"/>
          </p:nvPr>
        </p:nvSpPr>
        <p:spPr/>
        <p:txBody>
          <a:bodyPr/>
          <a:lstStyle/>
          <a:p>
            <a:r>
              <a:rPr lang="en-IN" dirty="0"/>
              <a:t>4.5 Counting Rules </a:t>
            </a:r>
            <a:r>
              <a:rPr lang="en-IN" sz="1000" dirty="0"/>
              <a:t>2</a:t>
            </a:r>
          </a:p>
        </p:txBody>
      </p:sp>
      <p:sp>
        <p:nvSpPr>
          <p:cNvPr id="3" name="Content Placeholder 2">
            <a:extLst>
              <a:ext uri="{FF2B5EF4-FFF2-40B4-BE49-F238E27FC236}">
                <a16:creationId xmlns:a16="http://schemas.microsoft.com/office/drawing/2014/main" id="{6E78C3BD-3591-4EF6-8173-C575E04D829B}"/>
              </a:ext>
            </a:extLst>
          </p:cNvPr>
          <p:cNvSpPr>
            <a:spLocks noGrp="1"/>
          </p:cNvSpPr>
          <p:nvPr>
            <p:ph idx="1"/>
          </p:nvPr>
        </p:nvSpPr>
        <p:spPr>
          <a:xfrm>
            <a:off x="457200" y="1600201"/>
            <a:ext cx="8382000" cy="2337317"/>
          </a:xfrm>
        </p:spPr>
        <p:txBody>
          <a:bodyPr>
            <a:normAutofit/>
          </a:bodyPr>
          <a:lstStyle/>
          <a:p>
            <a:pPr marL="0" indent="0">
              <a:buNone/>
            </a:pPr>
            <a:r>
              <a:rPr lang="en-US" sz="2200" dirty="0"/>
              <a:t>Example: a little-league coach has nine players on his team and has to assign each of the players to one of the nine positions. In how many ways can the assignments be made?</a:t>
            </a:r>
          </a:p>
          <a:p>
            <a:pPr marL="0" indent="0">
              <a:buNone/>
            </a:pPr>
            <a:r>
              <a:rPr lang="en-US" sz="2200" dirty="0"/>
              <a:t>The first player may be assigned to nine positions.</a:t>
            </a:r>
          </a:p>
          <a:p>
            <a:pPr marL="0" indent="0">
              <a:buNone/>
            </a:pPr>
            <a:r>
              <a:rPr lang="en-US" sz="2200" dirty="0"/>
              <a:t>Then eight remain for the second player.</a:t>
            </a:r>
          </a:p>
          <a:p>
            <a:pPr marL="291600" indent="-291600"/>
            <a:r>
              <a:rPr lang="en-US" sz="2200" dirty="0"/>
              <a:t>Then seven for the third player and so on.</a:t>
            </a:r>
          </a:p>
        </p:txBody>
      </p:sp>
      <p:graphicFrame>
        <p:nvGraphicFramePr>
          <p:cNvPr id="7" name="Object 6">
            <a:extLst>
              <a:ext uri="{FF2B5EF4-FFF2-40B4-BE49-F238E27FC236}">
                <a16:creationId xmlns:a16="http://schemas.microsoft.com/office/drawing/2014/main" id="{63E92348-94FB-4C72-9537-60E175DD177E}"/>
              </a:ext>
            </a:extLst>
          </p:cNvPr>
          <p:cNvGraphicFramePr>
            <a:graphicFrameLocks noChangeAspect="1"/>
          </p:cNvGraphicFramePr>
          <p:nvPr>
            <p:extLst>
              <p:ext uri="{D42A27DB-BD31-4B8C-83A1-F6EECF244321}">
                <p14:modId xmlns:p14="http://schemas.microsoft.com/office/powerpoint/2010/main" val="2891604152"/>
              </p:ext>
            </p:extLst>
          </p:nvPr>
        </p:nvGraphicFramePr>
        <p:xfrm>
          <a:off x="666750" y="4044950"/>
          <a:ext cx="4318000" cy="292100"/>
        </p:xfrm>
        <a:graphic>
          <a:graphicData uri="http://schemas.openxmlformats.org/presentationml/2006/ole">
            <mc:AlternateContent xmlns:mc="http://schemas.openxmlformats.org/markup-compatibility/2006">
              <mc:Choice xmlns:v="urn:schemas-microsoft-com:vml" Requires="v">
                <p:oleObj spid="_x0000_s34856" name="Equation" r:id="rId3" imgW="4317840" imgH="291960" progId="Equation.DSMT4">
                  <p:embed/>
                </p:oleObj>
              </mc:Choice>
              <mc:Fallback>
                <p:oleObj name="Equation" r:id="rId3" imgW="4317840" imgH="291960" progId="Equation.DSMT4">
                  <p:embed/>
                  <p:pic>
                    <p:nvPicPr>
                      <p:cNvPr id="0" name=""/>
                      <p:cNvPicPr/>
                      <p:nvPr/>
                    </p:nvPicPr>
                    <p:blipFill>
                      <a:blip r:embed="rId4"/>
                      <a:stretch>
                        <a:fillRect/>
                      </a:stretch>
                    </p:blipFill>
                    <p:spPr>
                      <a:xfrm>
                        <a:off x="666750" y="4044950"/>
                        <a:ext cx="4318000" cy="292100"/>
                      </a:xfrm>
                      <a:prstGeom prst="rect">
                        <a:avLst/>
                      </a:prstGeom>
                    </p:spPr>
                  </p:pic>
                </p:oleObj>
              </mc:Fallback>
            </mc:AlternateContent>
          </a:graphicData>
        </a:graphic>
      </p:graphicFrame>
    </p:spTree>
    <p:extLst>
      <p:ext uri="{BB962C8B-B14F-4D97-AF65-F5344CB8AC3E}">
        <p14:creationId xmlns:p14="http://schemas.microsoft.com/office/powerpoint/2010/main" val="1838521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E63D-0465-4995-AE11-7CA3C2AFB92F}"/>
              </a:ext>
            </a:extLst>
          </p:cNvPr>
          <p:cNvSpPr>
            <a:spLocks noGrp="1"/>
          </p:cNvSpPr>
          <p:nvPr>
            <p:ph type="title"/>
          </p:nvPr>
        </p:nvSpPr>
        <p:spPr/>
        <p:txBody>
          <a:bodyPr/>
          <a:lstStyle/>
          <a:p>
            <a:r>
              <a:rPr lang="en-IN" dirty="0"/>
              <a:t>4.5 Counting Rules </a:t>
            </a:r>
            <a:r>
              <a:rPr lang="en-IN" sz="1000" dirty="0"/>
              <a:t>3</a:t>
            </a:r>
          </a:p>
        </p:txBody>
      </p:sp>
      <p:sp>
        <p:nvSpPr>
          <p:cNvPr id="3" name="Content Placeholder 2">
            <a:extLst>
              <a:ext uri="{FF2B5EF4-FFF2-40B4-BE49-F238E27FC236}">
                <a16:creationId xmlns:a16="http://schemas.microsoft.com/office/drawing/2014/main" id="{6E78C3BD-3591-4EF6-8173-C575E04D829B}"/>
              </a:ext>
            </a:extLst>
          </p:cNvPr>
          <p:cNvSpPr>
            <a:spLocks noGrp="1"/>
          </p:cNvSpPr>
          <p:nvPr>
            <p:ph idx="1"/>
          </p:nvPr>
        </p:nvSpPr>
        <p:spPr>
          <a:xfrm>
            <a:off x="457200" y="1600201"/>
            <a:ext cx="8382000" cy="2337317"/>
          </a:xfrm>
        </p:spPr>
        <p:txBody>
          <a:bodyPr>
            <a:normAutofit/>
          </a:bodyPr>
          <a:lstStyle/>
          <a:p>
            <a:pPr marL="292608" indent="-292608"/>
            <a:r>
              <a:rPr lang="en-US" sz="2200" dirty="0"/>
              <a:t>The combination formula applies to two groups of predetermined size.</a:t>
            </a:r>
          </a:p>
          <a:p>
            <a:pPr marL="292608" indent="-292608"/>
            <a:r>
              <a:rPr lang="en-US" sz="2200" dirty="0"/>
              <a:t>The order of the arrangement does not matter.</a:t>
            </a:r>
          </a:p>
          <a:p>
            <a:pPr marL="292608" indent="-292608"/>
            <a:r>
              <a:rPr lang="en-US" sz="2200" dirty="0"/>
              <a:t>The number of ways to choose x objects from a total of n objects, where the order does not matters, is calculated using the combination formula.</a:t>
            </a:r>
          </a:p>
        </p:txBody>
      </p:sp>
      <p:graphicFrame>
        <p:nvGraphicFramePr>
          <p:cNvPr id="7" name="Object 6">
            <a:extLst>
              <a:ext uri="{FF2B5EF4-FFF2-40B4-BE49-F238E27FC236}">
                <a16:creationId xmlns:a16="http://schemas.microsoft.com/office/drawing/2014/main" id="{63E92348-94FB-4C72-9537-60E175DD177E}"/>
              </a:ext>
            </a:extLst>
          </p:cNvPr>
          <p:cNvGraphicFramePr>
            <a:graphicFrameLocks noChangeAspect="1"/>
          </p:cNvGraphicFramePr>
          <p:nvPr>
            <p:extLst>
              <p:ext uri="{D42A27DB-BD31-4B8C-83A1-F6EECF244321}">
                <p14:modId xmlns:p14="http://schemas.microsoft.com/office/powerpoint/2010/main" val="2304974171"/>
              </p:ext>
            </p:extLst>
          </p:nvPr>
        </p:nvGraphicFramePr>
        <p:xfrm>
          <a:off x="3059113" y="4302125"/>
          <a:ext cx="2809875" cy="895350"/>
        </p:xfrm>
        <a:graphic>
          <a:graphicData uri="http://schemas.openxmlformats.org/presentationml/2006/ole">
            <mc:AlternateContent xmlns:mc="http://schemas.openxmlformats.org/markup-compatibility/2006">
              <mc:Choice xmlns:v="urn:schemas-microsoft-com:vml" Requires="v">
                <p:oleObj spid="_x0000_s35880" name="Equation" r:id="rId3" imgW="2552400" imgH="812520" progId="Equation.DSMT4">
                  <p:embed/>
                </p:oleObj>
              </mc:Choice>
              <mc:Fallback>
                <p:oleObj name="Equation" r:id="rId3" imgW="2552400" imgH="812520" progId="Equation.DSMT4">
                  <p:embed/>
                  <p:pic>
                    <p:nvPicPr>
                      <p:cNvPr id="7" name="Object 6">
                        <a:extLst>
                          <a:ext uri="{FF2B5EF4-FFF2-40B4-BE49-F238E27FC236}">
                            <a16:creationId xmlns:a16="http://schemas.microsoft.com/office/drawing/2014/main" id="{63E92348-94FB-4C72-9537-60E175DD177E}"/>
                          </a:ext>
                        </a:extLst>
                      </p:cNvPr>
                      <p:cNvPicPr/>
                      <p:nvPr/>
                    </p:nvPicPr>
                    <p:blipFill>
                      <a:blip r:embed="rId4"/>
                      <a:stretch>
                        <a:fillRect/>
                      </a:stretch>
                    </p:blipFill>
                    <p:spPr>
                      <a:xfrm>
                        <a:off x="3059113" y="4302125"/>
                        <a:ext cx="2809875" cy="895350"/>
                      </a:xfrm>
                      <a:prstGeom prst="rect">
                        <a:avLst/>
                      </a:prstGeom>
                    </p:spPr>
                  </p:pic>
                </p:oleObj>
              </mc:Fallback>
            </mc:AlternateContent>
          </a:graphicData>
        </a:graphic>
      </p:graphicFrame>
    </p:spTree>
    <p:extLst>
      <p:ext uri="{BB962C8B-B14F-4D97-AF65-F5344CB8AC3E}">
        <p14:creationId xmlns:p14="http://schemas.microsoft.com/office/powerpoint/2010/main" val="3773623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4890-12BD-4A85-B9D2-2D6EA80CDE79}"/>
              </a:ext>
            </a:extLst>
          </p:cNvPr>
          <p:cNvSpPr>
            <a:spLocks noGrp="1"/>
          </p:cNvSpPr>
          <p:nvPr>
            <p:ph type="title"/>
          </p:nvPr>
        </p:nvSpPr>
        <p:spPr/>
        <p:txBody>
          <a:bodyPr/>
          <a:lstStyle/>
          <a:p>
            <a:r>
              <a:rPr kumimoji="0" lang="en-IN"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4.5 Counting Rules </a:t>
            </a:r>
            <a:r>
              <a:rPr kumimoji="0" lang="en-IN"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a:t>
            </a:r>
            <a:endParaRPr lang="en-IN" dirty="0"/>
          </a:p>
        </p:txBody>
      </p:sp>
      <p:sp>
        <p:nvSpPr>
          <p:cNvPr id="3" name="Content Placeholder 2">
            <a:extLst>
              <a:ext uri="{FF2B5EF4-FFF2-40B4-BE49-F238E27FC236}">
                <a16:creationId xmlns:a16="http://schemas.microsoft.com/office/drawing/2014/main" id="{7D3185F2-5E64-428A-95EF-F4A3A90D9754}"/>
              </a:ext>
            </a:extLst>
          </p:cNvPr>
          <p:cNvSpPr>
            <a:spLocks noGrp="1"/>
          </p:cNvSpPr>
          <p:nvPr>
            <p:ph idx="1"/>
          </p:nvPr>
        </p:nvSpPr>
        <p:spPr>
          <a:xfrm>
            <a:off x="457200" y="1600202"/>
            <a:ext cx="8229600" cy="1646852"/>
          </a:xfrm>
        </p:spPr>
        <p:txBody>
          <a:bodyPr>
            <a:normAutofit/>
          </a:bodyPr>
          <a:lstStyle/>
          <a:p>
            <a:pPr marL="292608" indent="-292608"/>
            <a:r>
              <a:rPr lang="en-US" sz="2400" dirty="0"/>
              <a:t>Example: the little-league coach recruits 3 more players, now his team totals 12.</a:t>
            </a:r>
          </a:p>
          <a:p>
            <a:pPr marL="292608" indent="-292608"/>
            <a:r>
              <a:rPr lang="en-US" sz="2400" dirty="0"/>
              <a:t>How many ways can the coach select nine players from the 12-player roster?</a:t>
            </a:r>
            <a:endParaRPr lang="en-IN" sz="2400" dirty="0"/>
          </a:p>
        </p:txBody>
      </p:sp>
      <p:graphicFrame>
        <p:nvGraphicFramePr>
          <p:cNvPr id="6" name="Object 5">
            <a:extLst>
              <a:ext uri="{FF2B5EF4-FFF2-40B4-BE49-F238E27FC236}">
                <a16:creationId xmlns:a16="http://schemas.microsoft.com/office/drawing/2014/main" id="{BB77ACE8-4969-41F3-9D3C-9ECD2A45D0B3}"/>
              </a:ext>
            </a:extLst>
          </p:cNvPr>
          <p:cNvGraphicFramePr>
            <a:graphicFrameLocks noChangeAspect="1"/>
          </p:cNvGraphicFramePr>
          <p:nvPr>
            <p:extLst>
              <p:ext uri="{D42A27DB-BD31-4B8C-83A1-F6EECF244321}">
                <p14:modId xmlns:p14="http://schemas.microsoft.com/office/powerpoint/2010/main" val="3198372369"/>
              </p:ext>
            </p:extLst>
          </p:nvPr>
        </p:nvGraphicFramePr>
        <p:xfrm>
          <a:off x="2679700" y="3454400"/>
          <a:ext cx="3479800" cy="812800"/>
        </p:xfrm>
        <a:graphic>
          <a:graphicData uri="http://schemas.openxmlformats.org/presentationml/2006/ole">
            <mc:AlternateContent xmlns:mc="http://schemas.openxmlformats.org/markup-compatibility/2006">
              <mc:Choice xmlns:v="urn:schemas-microsoft-com:vml" Requires="v">
                <p:oleObj spid="_x0000_s36904" name="Equation" r:id="rId3" imgW="3479760" imgH="812520" progId="Equation.DSMT4">
                  <p:embed/>
                </p:oleObj>
              </mc:Choice>
              <mc:Fallback>
                <p:oleObj name="Equation" r:id="rId3" imgW="3479760" imgH="812520" progId="Equation.DSMT4">
                  <p:embed/>
                  <p:pic>
                    <p:nvPicPr>
                      <p:cNvPr id="0" name=""/>
                      <p:cNvPicPr/>
                      <p:nvPr/>
                    </p:nvPicPr>
                    <p:blipFill>
                      <a:blip r:embed="rId4"/>
                      <a:stretch>
                        <a:fillRect/>
                      </a:stretch>
                    </p:blipFill>
                    <p:spPr>
                      <a:xfrm>
                        <a:off x="2679700" y="3454400"/>
                        <a:ext cx="3479800" cy="8128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17E79D3E-DE2A-4FB2-B547-B03F72A2D0BA}"/>
              </a:ext>
            </a:extLst>
          </p:cNvPr>
          <p:cNvSpPr>
            <a:spLocks noGrp="1"/>
          </p:cNvSpPr>
          <p:nvPr>
            <p:ph idx="10"/>
          </p:nvPr>
        </p:nvSpPr>
        <p:spPr>
          <a:xfrm>
            <a:off x="457200" y="4648200"/>
            <a:ext cx="8229600" cy="561392"/>
          </a:xfrm>
        </p:spPr>
        <p:txBody>
          <a:bodyPr>
            <a:normAutofit/>
          </a:bodyPr>
          <a:lstStyle/>
          <a:p>
            <a:pPr marL="292608" indent="-292608"/>
            <a:r>
              <a:rPr lang="en-US" sz="2400" dirty="0"/>
              <a:t>This places 9 players on the field with no concern for position.</a:t>
            </a:r>
            <a:endParaRPr lang="en-IN" sz="2400" dirty="0"/>
          </a:p>
        </p:txBody>
      </p:sp>
    </p:spTree>
    <p:extLst>
      <p:ext uri="{BB962C8B-B14F-4D97-AF65-F5344CB8AC3E}">
        <p14:creationId xmlns:p14="http://schemas.microsoft.com/office/powerpoint/2010/main" val="4166790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4890-12BD-4A85-B9D2-2D6EA80CDE79}"/>
              </a:ext>
            </a:extLst>
          </p:cNvPr>
          <p:cNvSpPr>
            <a:spLocks noGrp="1"/>
          </p:cNvSpPr>
          <p:nvPr>
            <p:ph type="title"/>
          </p:nvPr>
        </p:nvSpPr>
        <p:spPr/>
        <p:txBody>
          <a:bodyPr/>
          <a:lstStyle/>
          <a:p>
            <a:r>
              <a:rPr kumimoji="0" lang="en-IN"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4.5 Counting Rules </a:t>
            </a:r>
            <a:r>
              <a:rPr kumimoji="0" lang="en-IN"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5</a:t>
            </a:r>
            <a:endParaRPr lang="en-IN" dirty="0"/>
          </a:p>
        </p:txBody>
      </p:sp>
      <p:sp>
        <p:nvSpPr>
          <p:cNvPr id="3" name="Content Placeholder 2">
            <a:extLst>
              <a:ext uri="{FF2B5EF4-FFF2-40B4-BE49-F238E27FC236}">
                <a16:creationId xmlns:a16="http://schemas.microsoft.com/office/drawing/2014/main" id="{7D3185F2-5E64-428A-95EF-F4A3A90D9754}"/>
              </a:ext>
            </a:extLst>
          </p:cNvPr>
          <p:cNvSpPr>
            <a:spLocks noGrp="1"/>
          </p:cNvSpPr>
          <p:nvPr>
            <p:ph idx="1"/>
          </p:nvPr>
        </p:nvSpPr>
        <p:spPr>
          <a:xfrm>
            <a:off x="457200" y="1600202"/>
            <a:ext cx="8229600" cy="2971798"/>
          </a:xfrm>
        </p:spPr>
        <p:txBody>
          <a:bodyPr>
            <a:normAutofit/>
          </a:bodyPr>
          <a:lstStyle/>
          <a:p>
            <a:pPr marL="292608" indent="-292608"/>
            <a:r>
              <a:rPr lang="en-US" sz="2400" dirty="0"/>
              <a:t>The permutation formula applies to two groups of predetermined size.</a:t>
            </a:r>
          </a:p>
          <a:p>
            <a:pPr marL="292608" indent="-292608"/>
            <a:r>
              <a:rPr lang="en-US" sz="2400" dirty="0"/>
              <a:t>The order of the arrangement matters.</a:t>
            </a:r>
          </a:p>
          <a:p>
            <a:pPr marL="292608" indent="-292608"/>
            <a:r>
              <a:rPr lang="en-US" sz="2400" dirty="0"/>
              <a:t>Look for a specific reference to the order being important.</a:t>
            </a:r>
          </a:p>
          <a:p>
            <a:pPr marL="292608" indent="-292608"/>
            <a:r>
              <a:rPr lang="en-US" sz="2400" dirty="0"/>
              <a:t>The number of ways to choose x objects from a total of n objects, where the order does matter, is calculated using the combination formula.</a:t>
            </a:r>
            <a:endParaRPr lang="en-IN" sz="2400" dirty="0"/>
          </a:p>
        </p:txBody>
      </p:sp>
      <p:graphicFrame>
        <p:nvGraphicFramePr>
          <p:cNvPr id="6" name="Object 5">
            <a:extLst>
              <a:ext uri="{FF2B5EF4-FFF2-40B4-BE49-F238E27FC236}">
                <a16:creationId xmlns:a16="http://schemas.microsoft.com/office/drawing/2014/main" id="{BB77ACE8-4969-41F3-9D3C-9ECD2A45D0B3}"/>
              </a:ext>
            </a:extLst>
          </p:cNvPr>
          <p:cNvGraphicFramePr>
            <a:graphicFrameLocks noChangeAspect="1"/>
          </p:cNvGraphicFramePr>
          <p:nvPr>
            <p:extLst>
              <p:ext uri="{D42A27DB-BD31-4B8C-83A1-F6EECF244321}">
                <p14:modId xmlns:p14="http://schemas.microsoft.com/office/powerpoint/2010/main" val="3778311279"/>
              </p:ext>
            </p:extLst>
          </p:nvPr>
        </p:nvGraphicFramePr>
        <p:xfrm>
          <a:off x="3790950" y="4779963"/>
          <a:ext cx="1562100" cy="762000"/>
        </p:xfrm>
        <a:graphic>
          <a:graphicData uri="http://schemas.openxmlformats.org/presentationml/2006/ole">
            <mc:AlternateContent xmlns:mc="http://schemas.openxmlformats.org/markup-compatibility/2006">
              <mc:Choice xmlns:v="urn:schemas-microsoft-com:vml" Requires="v">
                <p:oleObj spid="_x0000_s37928" name="Equation" r:id="rId3" imgW="1562040" imgH="761760" progId="Equation.DSMT4">
                  <p:embed/>
                </p:oleObj>
              </mc:Choice>
              <mc:Fallback>
                <p:oleObj name="Equation" r:id="rId3" imgW="1562040" imgH="761760" progId="Equation.DSMT4">
                  <p:embed/>
                  <p:pic>
                    <p:nvPicPr>
                      <p:cNvPr id="6" name="Object 5">
                        <a:extLst>
                          <a:ext uri="{FF2B5EF4-FFF2-40B4-BE49-F238E27FC236}">
                            <a16:creationId xmlns:a16="http://schemas.microsoft.com/office/drawing/2014/main" id="{BB77ACE8-4969-41F3-9D3C-9ECD2A45D0B3}"/>
                          </a:ext>
                        </a:extLst>
                      </p:cNvPr>
                      <p:cNvPicPr/>
                      <p:nvPr/>
                    </p:nvPicPr>
                    <p:blipFill>
                      <a:blip r:embed="rId4"/>
                      <a:stretch>
                        <a:fillRect/>
                      </a:stretch>
                    </p:blipFill>
                    <p:spPr>
                      <a:xfrm>
                        <a:off x="3790950" y="4779963"/>
                        <a:ext cx="1562100" cy="762000"/>
                      </a:xfrm>
                      <a:prstGeom prst="rect">
                        <a:avLst/>
                      </a:prstGeom>
                    </p:spPr>
                  </p:pic>
                </p:oleObj>
              </mc:Fallback>
            </mc:AlternateContent>
          </a:graphicData>
        </a:graphic>
      </p:graphicFrame>
    </p:spTree>
    <p:extLst>
      <p:ext uri="{BB962C8B-B14F-4D97-AF65-F5344CB8AC3E}">
        <p14:creationId xmlns:p14="http://schemas.microsoft.com/office/powerpoint/2010/main" val="790933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4890-12BD-4A85-B9D2-2D6EA80CDE79}"/>
              </a:ext>
            </a:extLst>
          </p:cNvPr>
          <p:cNvSpPr>
            <a:spLocks noGrp="1"/>
          </p:cNvSpPr>
          <p:nvPr>
            <p:ph type="title"/>
          </p:nvPr>
        </p:nvSpPr>
        <p:spPr/>
        <p:txBody>
          <a:bodyPr/>
          <a:lstStyle/>
          <a:p>
            <a:r>
              <a:rPr kumimoji="0" lang="en-IN"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4.5 Counting Rules </a:t>
            </a:r>
            <a:r>
              <a:rPr kumimoji="0" lang="en-IN"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6</a:t>
            </a:r>
            <a:endParaRPr lang="en-IN" dirty="0"/>
          </a:p>
        </p:txBody>
      </p:sp>
      <p:sp>
        <p:nvSpPr>
          <p:cNvPr id="3" name="Content Placeholder 2">
            <a:extLst>
              <a:ext uri="{FF2B5EF4-FFF2-40B4-BE49-F238E27FC236}">
                <a16:creationId xmlns:a16="http://schemas.microsoft.com/office/drawing/2014/main" id="{7D3185F2-5E64-428A-95EF-F4A3A90D9754}"/>
              </a:ext>
            </a:extLst>
          </p:cNvPr>
          <p:cNvSpPr>
            <a:spLocks noGrp="1"/>
          </p:cNvSpPr>
          <p:nvPr>
            <p:ph idx="1"/>
          </p:nvPr>
        </p:nvSpPr>
        <p:spPr>
          <a:xfrm>
            <a:off x="457200" y="1600202"/>
            <a:ext cx="8229600" cy="1646852"/>
          </a:xfrm>
        </p:spPr>
        <p:txBody>
          <a:bodyPr>
            <a:normAutofit/>
          </a:bodyPr>
          <a:lstStyle/>
          <a:p>
            <a:pPr marL="292608" indent="-292608"/>
            <a:r>
              <a:rPr lang="en-US" sz="2400" dirty="0"/>
              <a:t>Example: the little-league coach recognizes that the nine positions are different.</a:t>
            </a:r>
          </a:p>
          <a:p>
            <a:pPr marL="292608" indent="-292608"/>
            <a:r>
              <a:rPr lang="en-US" sz="2400" dirty="0"/>
              <a:t>How many ways can the coach assign his 12-player roster to the 9 different positions?</a:t>
            </a:r>
            <a:endParaRPr lang="en-IN" sz="2400" dirty="0"/>
          </a:p>
        </p:txBody>
      </p:sp>
      <p:graphicFrame>
        <p:nvGraphicFramePr>
          <p:cNvPr id="6" name="Object 5">
            <a:extLst>
              <a:ext uri="{FF2B5EF4-FFF2-40B4-BE49-F238E27FC236}">
                <a16:creationId xmlns:a16="http://schemas.microsoft.com/office/drawing/2014/main" id="{BB77ACE8-4969-41F3-9D3C-9ECD2A45D0B3}"/>
              </a:ext>
            </a:extLst>
          </p:cNvPr>
          <p:cNvGraphicFramePr>
            <a:graphicFrameLocks noChangeAspect="1"/>
          </p:cNvGraphicFramePr>
          <p:nvPr>
            <p:extLst>
              <p:ext uri="{D42A27DB-BD31-4B8C-83A1-F6EECF244321}">
                <p14:modId xmlns:p14="http://schemas.microsoft.com/office/powerpoint/2010/main" val="4187831579"/>
              </p:ext>
            </p:extLst>
          </p:nvPr>
        </p:nvGraphicFramePr>
        <p:xfrm>
          <a:off x="2787650" y="3479800"/>
          <a:ext cx="3263900" cy="762000"/>
        </p:xfrm>
        <a:graphic>
          <a:graphicData uri="http://schemas.openxmlformats.org/presentationml/2006/ole">
            <mc:AlternateContent xmlns:mc="http://schemas.openxmlformats.org/markup-compatibility/2006">
              <mc:Choice xmlns:v="urn:schemas-microsoft-com:vml" Requires="v">
                <p:oleObj spid="_x0000_s38952" name="Equation" r:id="rId3" imgW="3263760" imgH="761760" progId="Equation.DSMT4">
                  <p:embed/>
                </p:oleObj>
              </mc:Choice>
              <mc:Fallback>
                <p:oleObj name="Equation" r:id="rId3" imgW="3263760" imgH="761760" progId="Equation.DSMT4">
                  <p:embed/>
                  <p:pic>
                    <p:nvPicPr>
                      <p:cNvPr id="6" name="Object 5">
                        <a:extLst>
                          <a:ext uri="{FF2B5EF4-FFF2-40B4-BE49-F238E27FC236}">
                            <a16:creationId xmlns:a16="http://schemas.microsoft.com/office/drawing/2014/main" id="{BB77ACE8-4969-41F3-9D3C-9ECD2A45D0B3}"/>
                          </a:ext>
                        </a:extLst>
                      </p:cNvPr>
                      <p:cNvPicPr/>
                      <p:nvPr/>
                    </p:nvPicPr>
                    <p:blipFill>
                      <a:blip r:embed="rId4"/>
                      <a:stretch>
                        <a:fillRect/>
                      </a:stretch>
                    </p:blipFill>
                    <p:spPr>
                      <a:xfrm>
                        <a:off x="2787650" y="3479800"/>
                        <a:ext cx="3263900" cy="7620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17E79D3E-DE2A-4FB2-B547-B03F72A2D0BA}"/>
              </a:ext>
            </a:extLst>
          </p:cNvPr>
          <p:cNvSpPr>
            <a:spLocks noGrp="1"/>
          </p:cNvSpPr>
          <p:nvPr>
            <p:ph idx="10"/>
          </p:nvPr>
        </p:nvSpPr>
        <p:spPr>
          <a:xfrm>
            <a:off x="457200" y="4419600"/>
            <a:ext cx="8229600" cy="1143000"/>
          </a:xfrm>
        </p:spPr>
        <p:txBody>
          <a:bodyPr>
            <a:normAutofit/>
          </a:bodyPr>
          <a:lstStyle/>
          <a:p>
            <a:pPr marL="292608" indent="-292608"/>
            <a:r>
              <a:rPr lang="en-US" sz="2400" dirty="0"/>
              <a:t>There is a big different between the number of combinations and permutations!</a:t>
            </a:r>
            <a:endParaRPr lang="en-IN" sz="2400" dirty="0"/>
          </a:p>
        </p:txBody>
      </p:sp>
    </p:spTree>
    <p:extLst>
      <p:ext uri="{BB962C8B-B14F-4D97-AF65-F5344CB8AC3E}">
        <p14:creationId xmlns:p14="http://schemas.microsoft.com/office/powerpoint/2010/main" val="29202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B5B9-B8DE-4878-8595-6CACE75D70BB}"/>
              </a:ext>
            </a:extLst>
          </p:cNvPr>
          <p:cNvSpPr>
            <a:spLocks noGrp="1"/>
          </p:cNvSpPr>
          <p:nvPr>
            <p:ph type="ctrTitle"/>
          </p:nvPr>
        </p:nvSpPr>
        <p:spPr/>
        <p:txBody>
          <a:bodyPr/>
          <a:lstStyle/>
          <a:p>
            <a:r>
              <a:rPr lang="en-US" noProof="0" dirty="0">
                <a:latin typeface="+mn-lt"/>
              </a:rPr>
              <a:t>End of Main Content</a:t>
            </a:r>
          </a:p>
        </p:txBody>
      </p:sp>
      <p:sp>
        <p:nvSpPr>
          <p:cNvPr id="3" name="Content Placeholder 2">
            <a:extLst>
              <a:ext uri="{FF2B5EF4-FFF2-40B4-BE49-F238E27FC236}">
                <a16:creationId xmlns:a16="http://schemas.microsoft.com/office/drawing/2014/main" id="{A848E35C-E51F-42B1-8E56-9AA70D145414}"/>
              </a:ext>
            </a:extLst>
          </p:cNvPr>
          <p:cNvSpPr>
            <a:spLocks noGrp="1"/>
          </p:cNvSpPr>
          <p:nvPr>
            <p:ph sz="quarter" idx="10"/>
          </p:nvPr>
        </p:nvSpPr>
        <p:spPr>
          <a:xfrm>
            <a:off x="762000" y="6172200"/>
            <a:ext cx="7623175" cy="533400"/>
          </a:xfrm>
        </p:spPr>
        <p:txBody>
          <a:bodyPr>
            <a:normAutofit/>
          </a:bodyPr>
          <a:lstStyle/>
          <a:p>
            <a:pPr marL="0" indent="0" algn="ctr">
              <a:buNone/>
            </a:pPr>
            <a:r>
              <a:rPr lang="en-US" sz="1200" dirty="0">
                <a:latin typeface="+mn-lt"/>
              </a:rPr>
              <a:t>Copyright 2022 © McGraw Hill LLC. All rights reserved. No reproduction or distribution without the prior written consent of McGraw Hill LLC.</a:t>
            </a:r>
            <a:endParaRPr lang="en-US" sz="1200" noProof="0" dirty="0">
              <a:latin typeface="+mn-lt"/>
            </a:endParaRPr>
          </a:p>
        </p:txBody>
      </p:sp>
    </p:spTree>
    <p:extLst>
      <p:ext uri="{BB962C8B-B14F-4D97-AF65-F5344CB8AC3E}">
        <p14:creationId xmlns:p14="http://schemas.microsoft.com/office/powerpoint/2010/main" val="36801395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895600"/>
            <a:ext cx="8229600" cy="1143000"/>
          </a:xfrm>
        </p:spPr>
        <p:txBody>
          <a:bodyPr>
            <a:normAutofit fontScale="90000"/>
          </a:bodyPr>
          <a:lstStyle/>
          <a:p>
            <a:r>
              <a:rPr lang="en-US" dirty="0">
                <a:latin typeface="+mn-lt"/>
              </a:rPr>
              <a:t>Accessibility Content: Text Alternatives for Images</a:t>
            </a:r>
            <a:endParaRPr lang="en-US" sz="1100" dirty="0">
              <a:latin typeface="+mn-lt"/>
            </a:endParaRPr>
          </a:p>
        </p:txBody>
      </p:sp>
    </p:spTree>
    <p:extLst>
      <p:ext uri="{BB962C8B-B14F-4D97-AF65-F5344CB8AC3E}">
        <p14:creationId xmlns:p14="http://schemas.microsoft.com/office/powerpoint/2010/main" val="148151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4.2 Rules of Probability </a:t>
            </a:r>
            <a:r>
              <a:rPr lang="en-US" sz="1100" dirty="0"/>
              <a:t>7</a:t>
            </a:r>
            <a:r>
              <a:rPr lang="en-US" noProof="0" dirty="0"/>
              <a:t> – Text Alternative</a:t>
            </a:r>
            <a:endParaRPr lang="en-US" sz="1100" noProof="0" dirty="0"/>
          </a:p>
        </p:txBody>
      </p:sp>
      <p:sp>
        <p:nvSpPr>
          <p:cNvPr id="8" name="Content Placeholder 7"/>
          <p:cNvSpPr>
            <a:spLocks noGrp="1"/>
          </p:cNvSpPr>
          <p:nvPr>
            <p:ph sz="quarter" idx="10"/>
          </p:nvPr>
        </p:nvSpPr>
        <p:spPr>
          <a:xfrm>
            <a:off x="451022" y="1367589"/>
            <a:ext cx="8229600" cy="304801"/>
          </a:xfrm>
        </p:spPr>
        <p:txBody>
          <a:bodyPr/>
          <a:lstStyle/>
          <a:p>
            <a:r>
              <a:rPr lang="en-US" noProof="0" dirty="0">
                <a:hlinkClick r:id="rId2" action="ppaction://hlinksldjump"/>
              </a:rPr>
              <a:t>Return to parent-slide containing images.</a:t>
            </a:r>
            <a:endParaRPr lang="en-US" noProof="0" dirty="0"/>
          </a:p>
        </p:txBody>
      </p:sp>
      <p:sp>
        <p:nvSpPr>
          <p:cNvPr id="7" name="Content Placeholder 6"/>
          <p:cNvSpPr>
            <a:spLocks noGrp="1"/>
          </p:cNvSpPr>
          <p:nvPr>
            <p:ph idx="1"/>
          </p:nvPr>
        </p:nvSpPr>
        <p:spPr>
          <a:xfrm>
            <a:off x="451022" y="1791188"/>
            <a:ext cx="8229600" cy="3879696"/>
          </a:xfrm>
        </p:spPr>
        <p:txBody>
          <a:bodyPr>
            <a:noAutofit/>
          </a:bodyPr>
          <a:lstStyle/>
          <a:p>
            <a:pPr marL="0" indent="0">
              <a:buNone/>
            </a:pPr>
            <a:r>
              <a:rPr lang="en-US" sz="2400" dirty="0"/>
              <a:t>Venn diagram showing two nonoverlapping circles: A and B. Circle A is red. Circle B is blue.</a:t>
            </a:r>
            <a:endParaRPr lang="en-US" sz="2400" noProof="0" dirty="0">
              <a:latin typeface="+mn-lt"/>
            </a:endParaRPr>
          </a:p>
        </p:txBody>
      </p:sp>
      <p:sp>
        <p:nvSpPr>
          <p:cNvPr id="9" name="Content Placeholder 8"/>
          <p:cNvSpPr>
            <a:spLocks noGrp="1"/>
          </p:cNvSpPr>
          <p:nvPr>
            <p:ph sz="quarter" idx="11"/>
          </p:nvPr>
        </p:nvSpPr>
        <p:spPr>
          <a:xfrm>
            <a:off x="451022" y="5719010"/>
            <a:ext cx="8229600" cy="228600"/>
          </a:xfrm>
        </p:spPr>
        <p:txBody>
          <a:bodyPr/>
          <a:lstStyle/>
          <a:p>
            <a:r>
              <a:rPr lang="en-US" noProof="0" dirty="0">
                <a:hlinkClick r:id="rId2" action="ppaction://hlinksldjump"/>
              </a:rPr>
              <a:t>Return to parent-slide containing images.</a:t>
            </a:r>
            <a:endParaRPr lang="en-US" noProof="0" dirty="0"/>
          </a:p>
        </p:txBody>
      </p:sp>
    </p:spTree>
    <p:extLst>
      <p:ext uri="{BB962C8B-B14F-4D97-AF65-F5344CB8AC3E}">
        <p14:creationId xmlns:p14="http://schemas.microsoft.com/office/powerpoint/2010/main" val="279616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4.4 The Total Probability Rule and Bayes’ Theorem </a:t>
            </a:r>
            <a:r>
              <a:rPr lang="en-US" sz="1100" dirty="0"/>
              <a:t>2</a:t>
            </a:r>
            <a:r>
              <a:rPr lang="en-US" noProof="0" dirty="0"/>
              <a:t> – Text Alternative</a:t>
            </a:r>
            <a:endParaRPr lang="en-US" sz="1100" noProof="0" dirty="0"/>
          </a:p>
        </p:txBody>
      </p:sp>
      <p:sp>
        <p:nvSpPr>
          <p:cNvPr id="8" name="Content Placeholder 7"/>
          <p:cNvSpPr>
            <a:spLocks noGrp="1"/>
          </p:cNvSpPr>
          <p:nvPr>
            <p:ph sz="quarter" idx="10"/>
          </p:nvPr>
        </p:nvSpPr>
        <p:spPr>
          <a:xfrm>
            <a:off x="451022" y="1367589"/>
            <a:ext cx="8229600" cy="304801"/>
          </a:xfrm>
        </p:spPr>
        <p:txBody>
          <a:bodyPr/>
          <a:lstStyle/>
          <a:p>
            <a:r>
              <a:rPr lang="en-US" noProof="0" dirty="0">
                <a:hlinkClick r:id="rId2" action="ppaction://hlinksldjump"/>
              </a:rPr>
              <a:t>Return to parent-slide containing images.</a:t>
            </a:r>
            <a:endParaRPr lang="en-US" noProof="0" dirty="0"/>
          </a:p>
        </p:txBody>
      </p:sp>
      <p:sp>
        <p:nvSpPr>
          <p:cNvPr id="7" name="Content Placeholder 6"/>
          <p:cNvSpPr>
            <a:spLocks noGrp="1"/>
          </p:cNvSpPr>
          <p:nvPr>
            <p:ph idx="1"/>
          </p:nvPr>
        </p:nvSpPr>
        <p:spPr>
          <a:xfrm>
            <a:off x="451022" y="1791188"/>
            <a:ext cx="8229600" cy="3879696"/>
          </a:xfrm>
        </p:spPr>
        <p:txBody>
          <a:bodyPr>
            <a:noAutofit/>
          </a:bodyPr>
          <a:lstStyle/>
          <a:p>
            <a:pPr marL="0" indent="0">
              <a:buNone/>
            </a:pPr>
            <a:r>
              <a:rPr lang="en-US" sz="2400" dirty="0"/>
              <a:t>The Venn diagram shows a rectangle that is divided into two sections with differently colored. The smaller section on the left is labeled B and the larger section on the right is labeled B superscript c. A circle inside this rectangle is labeled A which covers both the sections. The smaller section of the circle on the left is labeled A intersection B and the larger section of the circle on the right is labeled A intersection B superscript c.</a:t>
            </a:r>
            <a:endParaRPr lang="en-US" sz="2400" noProof="0" dirty="0">
              <a:latin typeface="+mn-lt"/>
            </a:endParaRPr>
          </a:p>
        </p:txBody>
      </p:sp>
      <p:sp>
        <p:nvSpPr>
          <p:cNvPr id="9" name="Content Placeholder 8"/>
          <p:cNvSpPr>
            <a:spLocks noGrp="1"/>
          </p:cNvSpPr>
          <p:nvPr>
            <p:ph sz="quarter" idx="11"/>
          </p:nvPr>
        </p:nvSpPr>
        <p:spPr>
          <a:xfrm>
            <a:off x="451022" y="5719010"/>
            <a:ext cx="8229600" cy="228600"/>
          </a:xfrm>
        </p:spPr>
        <p:txBody>
          <a:bodyPr/>
          <a:lstStyle/>
          <a:p>
            <a:r>
              <a:rPr lang="en-US" noProof="0" dirty="0">
                <a:hlinkClick r:id="rId2" action="ppaction://hlinksldjump"/>
              </a:rPr>
              <a:t>Return to parent-slide containing images.</a:t>
            </a:r>
            <a:endParaRPr lang="en-US" noProof="0" dirty="0"/>
          </a:p>
        </p:txBody>
      </p:sp>
    </p:spTree>
    <p:extLst>
      <p:ext uri="{BB962C8B-B14F-4D97-AF65-F5344CB8AC3E}">
        <p14:creationId xmlns:p14="http://schemas.microsoft.com/office/powerpoint/2010/main" val="2871070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0623-3DB9-4694-8E60-D1285C4016C3}"/>
              </a:ext>
            </a:extLst>
          </p:cNvPr>
          <p:cNvSpPr>
            <a:spLocks noGrp="1"/>
          </p:cNvSpPr>
          <p:nvPr>
            <p:ph type="title"/>
          </p:nvPr>
        </p:nvSpPr>
        <p:spPr/>
        <p:txBody>
          <a:bodyPr/>
          <a:lstStyle/>
          <a:p>
            <a:r>
              <a:rPr lang="en-US" sz="3600" dirty="0"/>
              <a:t>4.1 Fundamental Probability Concepts </a:t>
            </a:r>
            <a:r>
              <a:rPr lang="en-US" sz="1000" dirty="0"/>
              <a:t>3</a:t>
            </a:r>
            <a:endParaRPr lang="en-IN" sz="1000" dirty="0"/>
          </a:p>
        </p:txBody>
      </p:sp>
      <p:sp>
        <p:nvSpPr>
          <p:cNvPr id="3" name="Content Placeholder 2">
            <a:extLst>
              <a:ext uri="{FF2B5EF4-FFF2-40B4-BE49-F238E27FC236}">
                <a16:creationId xmlns:a16="http://schemas.microsoft.com/office/drawing/2014/main" id="{8BE0FFFB-E8F1-4CB3-8538-5536CB8C9B89}"/>
              </a:ext>
            </a:extLst>
          </p:cNvPr>
          <p:cNvSpPr>
            <a:spLocks noGrp="1"/>
          </p:cNvSpPr>
          <p:nvPr>
            <p:ph idx="1"/>
          </p:nvPr>
        </p:nvSpPr>
        <p:spPr>
          <a:xfrm>
            <a:off x="457200" y="1600203"/>
            <a:ext cx="8229600" cy="1170990"/>
          </a:xfrm>
        </p:spPr>
        <p:txBody>
          <a:bodyPr>
            <a:normAutofit/>
          </a:bodyPr>
          <a:lstStyle/>
          <a:p>
            <a:pPr marL="0" indent="0">
              <a:spcBef>
                <a:spcPts val="500"/>
              </a:spcBef>
              <a:buNone/>
            </a:pPr>
            <a:r>
              <a:rPr lang="en-US" sz="2200" dirty="0"/>
              <a:t>Exhaustive events.</a:t>
            </a:r>
          </a:p>
          <a:p>
            <a:pPr marL="292608" indent="-292608">
              <a:spcBef>
                <a:spcPts val="500"/>
              </a:spcBef>
            </a:pPr>
            <a:r>
              <a:rPr lang="en-US" sz="2000" dirty="0"/>
              <a:t>All possible outcomes of an experiment belong to the events.</a:t>
            </a:r>
          </a:p>
          <a:p>
            <a:pPr marL="292608" indent="-292608">
              <a:spcBef>
                <a:spcPts val="500"/>
              </a:spcBef>
            </a:pPr>
            <a:r>
              <a:rPr lang="en-US" sz="2000" dirty="0"/>
              <a:t>Include all outcomes in the sample space.</a:t>
            </a:r>
          </a:p>
        </p:txBody>
      </p:sp>
      <p:sp>
        <p:nvSpPr>
          <p:cNvPr id="4" name="Content Placeholder 3">
            <a:extLst>
              <a:ext uri="{FF2B5EF4-FFF2-40B4-BE49-F238E27FC236}">
                <a16:creationId xmlns:a16="http://schemas.microsoft.com/office/drawing/2014/main" id="{63F594D4-7F67-4DA3-B3D0-BFE4DAC6AE8E}"/>
              </a:ext>
            </a:extLst>
          </p:cNvPr>
          <p:cNvSpPr>
            <a:spLocks noGrp="1"/>
          </p:cNvSpPr>
          <p:nvPr>
            <p:ph idx="10"/>
          </p:nvPr>
        </p:nvSpPr>
        <p:spPr>
          <a:xfrm>
            <a:off x="457200" y="2838062"/>
            <a:ext cx="8229600" cy="1198364"/>
          </a:xfrm>
        </p:spPr>
        <p:txBody>
          <a:bodyPr>
            <a:normAutofit/>
          </a:bodyPr>
          <a:lstStyle/>
          <a:p>
            <a:pPr marL="0" indent="0">
              <a:spcBef>
                <a:spcPts val="500"/>
              </a:spcBef>
              <a:buNone/>
            </a:pPr>
            <a:r>
              <a:rPr lang="en-US" sz="2200" dirty="0"/>
              <a:t>Mutually exclusive events.</a:t>
            </a:r>
          </a:p>
          <a:p>
            <a:pPr marL="292608" indent="-292608">
              <a:spcBef>
                <a:spcPts val="500"/>
              </a:spcBef>
            </a:pPr>
            <a:r>
              <a:rPr lang="en-US" sz="2000" dirty="0"/>
              <a:t>They do not share any common outcomes.</a:t>
            </a:r>
          </a:p>
          <a:p>
            <a:pPr marL="292608" indent="-292608">
              <a:spcBef>
                <a:spcPts val="500"/>
              </a:spcBef>
            </a:pPr>
            <a:r>
              <a:rPr lang="en-US" sz="2000" dirty="0"/>
              <a:t>The occurrence of one event precludes the occurrence of others.</a:t>
            </a:r>
            <a:endParaRPr lang="en-IN" sz="2000" dirty="0"/>
          </a:p>
        </p:txBody>
      </p:sp>
      <p:sp>
        <p:nvSpPr>
          <p:cNvPr id="5" name="Content Placeholder 4">
            <a:extLst>
              <a:ext uri="{FF2B5EF4-FFF2-40B4-BE49-F238E27FC236}">
                <a16:creationId xmlns:a16="http://schemas.microsoft.com/office/drawing/2014/main" id="{F48BFF96-430B-4B17-8066-9FCB82A113DE}"/>
              </a:ext>
            </a:extLst>
          </p:cNvPr>
          <p:cNvSpPr>
            <a:spLocks noGrp="1"/>
          </p:cNvSpPr>
          <p:nvPr>
            <p:ph idx="11"/>
          </p:nvPr>
        </p:nvSpPr>
        <p:spPr>
          <a:xfrm>
            <a:off x="457200" y="4114800"/>
            <a:ext cx="8382000" cy="1763487"/>
          </a:xfrm>
        </p:spPr>
        <p:txBody>
          <a:bodyPr>
            <a:noAutofit/>
          </a:bodyPr>
          <a:lstStyle/>
          <a:p>
            <a:pPr marL="0" indent="0">
              <a:buNone/>
            </a:pPr>
            <a:r>
              <a:rPr lang="en-US" sz="2200" dirty="0"/>
              <a:t>Examples:</a:t>
            </a:r>
          </a:p>
          <a:p>
            <a:pPr marL="292608" indent="-292608"/>
            <a:r>
              <a:rPr lang="en-US" sz="2000" dirty="0"/>
              <a:t>Grades of A and B are not exhaustive events because they do not include all feasible grades in the sample space. But, the events are mutually exclusive.</a:t>
            </a:r>
          </a:p>
          <a:p>
            <a:pPr marL="292608" indent="-292608"/>
            <a:r>
              <a:rPr lang="en-US" sz="2000" dirty="0"/>
              <a:t>Pass and fail are exhaustive and mutually exclusive.</a:t>
            </a:r>
            <a:endParaRPr lang="en-IN" sz="2000" dirty="0"/>
          </a:p>
        </p:txBody>
      </p:sp>
    </p:spTree>
    <p:extLst>
      <p:ext uri="{BB962C8B-B14F-4D97-AF65-F5344CB8AC3E}">
        <p14:creationId xmlns:p14="http://schemas.microsoft.com/office/powerpoint/2010/main" val="2777316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D162-F499-4A10-9415-63792DCEC93F}"/>
              </a:ext>
            </a:extLst>
          </p:cNvPr>
          <p:cNvSpPr>
            <a:spLocks noGrp="1"/>
          </p:cNvSpPr>
          <p:nvPr>
            <p:ph type="title"/>
          </p:nvPr>
        </p:nvSpPr>
        <p:spPr/>
        <p:txBody>
          <a:bodyPr>
            <a:normAutofit/>
          </a:bodyPr>
          <a:lstStyle/>
          <a:p>
            <a:r>
              <a:rPr lang="en-IN" sz="3600" dirty="0"/>
              <a:t>4.1 Fundamental Probability Concepts </a:t>
            </a:r>
            <a:r>
              <a:rPr lang="en-IN" sz="1000" dirty="0"/>
              <a:t>4</a:t>
            </a:r>
          </a:p>
        </p:txBody>
      </p:sp>
      <p:sp>
        <p:nvSpPr>
          <p:cNvPr id="3" name="Content Placeholder 2">
            <a:extLst>
              <a:ext uri="{FF2B5EF4-FFF2-40B4-BE49-F238E27FC236}">
                <a16:creationId xmlns:a16="http://schemas.microsoft.com/office/drawing/2014/main" id="{1B06C8E8-BA05-4322-8F68-2937FC6B5A98}"/>
              </a:ext>
            </a:extLst>
          </p:cNvPr>
          <p:cNvSpPr>
            <a:spLocks noGrp="1"/>
          </p:cNvSpPr>
          <p:nvPr>
            <p:ph idx="1"/>
          </p:nvPr>
        </p:nvSpPr>
        <p:spPr>
          <a:xfrm>
            <a:off x="457200" y="1600202"/>
            <a:ext cx="8229600" cy="1189651"/>
          </a:xfrm>
        </p:spPr>
        <p:txBody>
          <a:bodyPr>
            <a:normAutofit/>
          </a:bodyPr>
          <a:lstStyle/>
          <a:p>
            <a:pPr marL="0" indent="0">
              <a:buNone/>
            </a:pPr>
            <a:r>
              <a:rPr lang="en-US" sz="2200" dirty="0"/>
              <a:t>We can define events based on one or more outcomes of the experiment and also combine events to form new events.</a:t>
            </a:r>
          </a:p>
          <a:p>
            <a:pPr marL="0" indent="0">
              <a:buNone/>
            </a:pPr>
            <a:r>
              <a:rPr lang="en-US" sz="2200" dirty="0"/>
              <a:t>Venn Diagram.</a:t>
            </a:r>
            <a:endParaRPr lang="en-IN" sz="2200" dirty="0"/>
          </a:p>
        </p:txBody>
      </p:sp>
      <p:sp>
        <p:nvSpPr>
          <p:cNvPr id="4" name="Content Placeholder 3">
            <a:extLst>
              <a:ext uri="{FF2B5EF4-FFF2-40B4-BE49-F238E27FC236}">
                <a16:creationId xmlns:a16="http://schemas.microsoft.com/office/drawing/2014/main" id="{C29A2530-1953-4445-A16F-0A42CB550AE6}"/>
              </a:ext>
            </a:extLst>
          </p:cNvPr>
          <p:cNvSpPr>
            <a:spLocks noGrp="1"/>
          </p:cNvSpPr>
          <p:nvPr>
            <p:ph idx="10"/>
          </p:nvPr>
        </p:nvSpPr>
        <p:spPr>
          <a:xfrm>
            <a:off x="457200" y="2819400"/>
            <a:ext cx="5105400" cy="817983"/>
          </a:xfrm>
        </p:spPr>
        <p:txBody>
          <a:bodyPr>
            <a:normAutofit/>
          </a:bodyPr>
          <a:lstStyle/>
          <a:p>
            <a:pPr marL="292608" indent="-292608"/>
            <a:r>
              <a:rPr lang="en-US" sz="2000" dirty="0"/>
              <a:t>Sample space S with a rectangle.</a:t>
            </a:r>
          </a:p>
          <a:p>
            <a:pPr marL="292608" indent="-292608"/>
            <a:r>
              <a:rPr lang="en-US" sz="2000" dirty="0"/>
              <a:t>Two circles to represent the events A and B.</a:t>
            </a:r>
            <a:endParaRPr lang="en-IN" sz="2000" dirty="0"/>
          </a:p>
        </p:txBody>
      </p:sp>
      <p:sp>
        <p:nvSpPr>
          <p:cNvPr id="5" name="Content Placeholder 4">
            <a:extLst>
              <a:ext uri="{FF2B5EF4-FFF2-40B4-BE49-F238E27FC236}">
                <a16:creationId xmlns:a16="http://schemas.microsoft.com/office/drawing/2014/main" id="{E64380EB-D257-43AD-A2B6-77A162779C19}"/>
              </a:ext>
            </a:extLst>
          </p:cNvPr>
          <p:cNvSpPr>
            <a:spLocks noGrp="1"/>
          </p:cNvSpPr>
          <p:nvPr>
            <p:ph idx="11"/>
          </p:nvPr>
        </p:nvSpPr>
        <p:spPr>
          <a:xfrm>
            <a:off x="457200" y="3677816"/>
            <a:ext cx="4343400" cy="455645"/>
          </a:xfrm>
        </p:spPr>
        <p:txBody>
          <a:bodyPr>
            <a:normAutofit/>
          </a:bodyPr>
          <a:lstStyle/>
          <a:p>
            <a:pPr marL="0" indent="0">
              <a:buNone/>
            </a:pPr>
            <a:r>
              <a:rPr lang="en-IN" sz="2200" dirty="0"/>
              <a:t>Union of two events.</a:t>
            </a:r>
          </a:p>
        </p:txBody>
      </p:sp>
      <p:sp>
        <p:nvSpPr>
          <p:cNvPr id="6" name="Content Placeholder 5">
            <a:extLst>
              <a:ext uri="{FF2B5EF4-FFF2-40B4-BE49-F238E27FC236}">
                <a16:creationId xmlns:a16="http://schemas.microsoft.com/office/drawing/2014/main" id="{9E40A1AC-1A7D-4367-9FE7-1B9048E0D940}"/>
              </a:ext>
            </a:extLst>
          </p:cNvPr>
          <p:cNvSpPr>
            <a:spLocks noGrp="1"/>
          </p:cNvSpPr>
          <p:nvPr>
            <p:ph idx="12"/>
          </p:nvPr>
        </p:nvSpPr>
        <p:spPr>
          <a:xfrm>
            <a:off x="457200" y="4114800"/>
            <a:ext cx="1455576" cy="418322"/>
          </a:xfrm>
        </p:spPr>
        <p:txBody>
          <a:bodyPr>
            <a:normAutofit/>
          </a:bodyPr>
          <a:lstStyle/>
          <a:p>
            <a:pPr marL="292608" indent="-292608"/>
            <a:r>
              <a:rPr lang="en-IN" sz="2000" dirty="0"/>
              <a:t>Denoted</a:t>
            </a:r>
          </a:p>
        </p:txBody>
      </p:sp>
      <p:graphicFrame>
        <p:nvGraphicFramePr>
          <p:cNvPr id="12" name="Object 11">
            <a:extLst>
              <a:ext uri="{FF2B5EF4-FFF2-40B4-BE49-F238E27FC236}">
                <a16:creationId xmlns:a16="http://schemas.microsoft.com/office/drawing/2014/main" id="{7A5EBA38-C313-477C-9EA5-30DE4A0F97BA}"/>
              </a:ext>
            </a:extLst>
          </p:cNvPr>
          <p:cNvGraphicFramePr>
            <a:graphicFrameLocks noChangeAspect="1"/>
          </p:cNvGraphicFramePr>
          <p:nvPr>
            <p:extLst>
              <p:ext uri="{D42A27DB-BD31-4B8C-83A1-F6EECF244321}">
                <p14:modId xmlns:p14="http://schemas.microsoft.com/office/powerpoint/2010/main" val="3884687178"/>
              </p:ext>
            </p:extLst>
          </p:nvPr>
        </p:nvGraphicFramePr>
        <p:xfrm>
          <a:off x="1828800" y="4203700"/>
          <a:ext cx="698500" cy="241300"/>
        </p:xfrm>
        <a:graphic>
          <a:graphicData uri="http://schemas.openxmlformats.org/presentationml/2006/ole">
            <mc:AlternateContent xmlns:mc="http://schemas.openxmlformats.org/markup-compatibility/2006">
              <mc:Choice xmlns:v="urn:schemas-microsoft-com:vml" Requires="v">
                <p:oleObj spid="_x0000_s2088" name="Equation" r:id="rId3" imgW="698400" imgH="241200" progId="Equation.DSMT4">
                  <p:embed/>
                </p:oleObj>
              </mc:Choice>
              <mc:Fallback>
                <p:oleObj name="Equation" r:id="rId3" imgW="698400" imgH="241200" progId="Equation.DSMT4">
                  <p:embed/>
                  <p:pic>
                    <p:nvPicPr>
                      <p:cNvPr id="0" name=""/>
                      <p:cNvPicPr/>
                      <p:nvPr/>
                    </p:nvPicPr>
                    <p:blipFill>
                      <a:blip r:embed="rId4"/>
                      <a:stretch>
                        <a:fillRect/>
                      </a:stretch>
                    </p:blipFill>
                    <p:spPr>
                      <a:xfrm>
                        <a:off x="1828800" y="4203700"/>
                        <a:ext cx="698500" cy="2413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122ACFA5-0620-4384-A8FF-E15B5F73EAB5}"/>
              </a:ext>
            </a:extLst>
          </p:cNvPr>
          <p:cNvSpPr>
            <a:spLocks noGrp="1"/>
          </p:cNvSpPr>
          <p:nvPr>
            <p:ph idx="13"/>
          </p:nvPr>
        </p:nvSpPr>
        <p:spPr>
          <a:xfrm>
            <a:off x="457200" y="4553337"/>
            <a:ext cx="3909527" cy="1135223"/>
          </a:xfrm>
        </p:spPr>
        <p:txBody>
          <a:bodyPr>
            <a:normAutofit/>
          </a:bodyPr>
          <a:lstStyle/>
          <a:p>
            <a:pPr marL="292608" indent="-292608"/>
            <a:r>
              <a:rPr lang="en-US" sz="2000" dirty="0"/>
              <a:t>All outcomes in A or B (or both).</a:t>
            </a:r>
          </a:p>
          <a:p>
            <a:pPr marL="292608" indent="-292608"/>
            <a:r>
              <a:rPr lang="en-US" sz="2000" dirty="0"/>
              <a:t>The portion in the Venn diagram that is included in either A or B.</a:t>
            </a:r>
            <a:endParaRPr lang="en-IN" sz="2000" dirty="0"/>
          </a:p>
        </p:txBody>
      </p:sp>
      <p:pic>
        <p:nvPicPr>
          <p:cNvPr id="11" name="Picture 10" descr="Venn diagram showing two overlapping circles: A and B. Together they are labeled A union B. An outside rectangle is labeled S.">
            <a:extLst>
              <a:ext uri="{FF2B5EF4-FFF2-40B4-BE49-F238E27FC236}">
                <a16:creationId xmlns:a16="http://schemas.microsoft.com/office/drawing/2014/main" id="{7688D141-59F1-4831-A927-AA64A43ADD4B}"/>
              </a:ext>
            </a:extLst>
          </p:cNvPr>
          <p:cNvPicPr>
            <a:picLocks noChangeAspect="1"/>
          </p:cNvPicPr>
          <p:nvPr/>
        </p:nvPicPr>
        <p:blipFill>
          <a:blip r:embed="rId5"/>
          <a:stretch>
            <a:fillRect/>
          </a:stretch>
        </p:blipFill>
        <p:spPr>
          <a:xfrm>
            <a:off x="5867400" y="2895600"/>
            <a:ext cx="2915249" cy="1967516"/>
          </a:xfrm>
          <a:prstGeom prst="rect">
            <a:avLst/>
          </a:prstGeom>
        </p:spPr>
      </p:pic>
    </p:spTree>
    <p:extLst>
      <p:ext uri="{BB962C8B-B14F-4D97-AF65-F5344CB8AC3E}">
        <p14:creationId xmlns:p14="http://schemas.microsoft.com/office/powerpoint/2010/main" val="304189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D162-F499-4A10-9415-63792DCEC93F}"/>
              </a:ext>
            </a:extLst>
          </p:cNvPr>
          <p:cNvSpPr>
            <a:spLocks noGrp="1"/>
          </p:cNvSpPr>
          <p:nvPr>
            <p:ph type="title"/>
          </p:nvPr>
        </p:nvSpPr>
        <p:spPr/>
        <p:txBody>
          <a:bodyPr>
            <a:normAutofit/>
          </a:bodyPr>
          <a:lstStyle/>
          <a:p>
            <a:r>
              <a:rPr lang="en-IN" sz="3600" dirty="0"/>
              <a:t>4.1 Fundamental Probability Concepts </a:t>
            </a:r>
            <a:r>
              <a:rPr lang="en-IN" sz="1000" dirty="0"/>
              <a:t>5</a:t>
            </a:r>
          </a:p>
        </p:txBody>
      </p:sp>
      <p:sp>
        <p:nvSpPr>
          <p:cNvPr id="3" name="Content Placeholder 2">
            <a:extLst>
              <a:ext uri="{FF2B5EF4-FFF2-40B4-BE49-F238E27FC236}">
                <a16:creationId xmlns:a16="http://schemas.microsoft.com/office/drawing/2014/main" id="{1B06C8E8-BA05-4322-8F68-2937FC6B5A98}"/>
              </a:ext>
            </a:extLst>
          </p:cNvPr>
          <p:cNvSpPr>
            <a:spLocks noGrp="1"/>
          </p:cNvSpPr>
          <p:nvPr>
            <p:ph idx="1"/>
          </p:nvPr>
        </p:nvSpPr>
        <p:spPr>
          <a:xfrm>
            <a:off x="457200" y="1600203"/>
            <a:ext cx="8229600" cy="443202"/>
          </a:xfrm>
        </p:spPr>
        <p:txBody>
          <a:bodyPr>
            <a:normAutofit/>
          </a:bodyPr>
          <a:lstStyle/>
          <a:p>
            <a:pPr marL="0" indent="0">
              <a:buNone/>
            </a:pPr>
            <a:r>
              <a:rPr lang="en-US" sz="2200" dirty="0"/>
              <a:t>Intersection of two events.</a:t>
            </a:r>
            <a:endParaRPr lang="en-IN" sz="2200" dirty="0"/>
          </a:p>
        </p:txBody>
      </p:sp>
      <p:sp>
        <p:nvSpPr>
          <p:cNvPr id="4" name="Content Placeholder 3">
            <a:extLst>
              <a:ext uri="{FF2B5EF4-FFF2-40B4-BE49-F238E27FC236}">
                <a16:creationId xmlns:a16="http://schemas.microsoft.com/office/drawing/2014/main" id="{C29A2530-1953-4445-A16F-0A42CB550AE6}"/>
              </a:ext>
            </a:extLst>
          </p:cNvPr>
          <p:cNvSpPr>
            <a:spLocks noGrp="1"/>
          </p:cNvSpPr>
          <p:nvPr>
            <p:ph idx="10"/>
          </p:nvPr>
        </p:nvSpPr>
        <p:spPr>
          <a:xfrm>
            <a:off x="457200" y="2110272"/>
            <a:ext cx="1436914" cy="427655"/>
          </a:xfrm>
        </p:spPr>
        <p:txBody>
          <a:bodyPr>
            <a:normAutofit/>
          </a:bodyPr>
          <a:lstStyle/>
          <a:p>
            <a:pPr marL="292608" indent="-292608"/>
            <a:r>
              <a:rPr lang="en-US" sz="2000" dirty="0"/>
              <a:t>Denoted</a:t>
            </a:r>
            <a:endParaRPr lang="en-IN" sz="2000" dirty="0"/>
          </a:p>
        </p:txBody>
      </p:sp>
      <p:graphicFrame>
        <p:nvGraphicFramePr>
          <p:cNvPr id="12" name="Object 11">
            <a:extLst>
              <a:ext uri="{FF2B5EF4-FFF2-40B4-BE49-F238E27FC236}">
                <a16:creationId xmlns:a16="http://schemas.microsoft.com/office/drawing/2014/main" id="{7A5EBA38-C313-477C-9EA5-30DE4A0F97BA}"/>
              </a:ext>
            </a:extLst>
          </p:cNvPr>
          <p:cNvGraphicFramePr>
            <a:graphicFrameLocks noChangeAspect="1"/>
          </p:cNvGraphicFramePr>
          <p:nvPr>
            <p:extLst>
              <p:ext uri="{D42A27DB-BD31-4B8C-83A1-F6EECF244321}">
                <p14:modId xmlns:p14="http://schemas.microsoft.com/office/powerpoint/2010/main" val="1771077209"/>
              </p:ext>
            </p:extLst>
          </p:nvPr>
        </p:nvGraphicFramePr>
        <p:xfrm>
          <a:off x="1828800" y="2193925"/>
          <a:ext cx="698500" cy="241300"/>
        </p:xfrm>
        <a:graphic>
          <a:graphicData uri="http://schemas.openxmlformats.org/presentationml/2006/ole">
            <mc:AlternateContent xmlns:mc="http://schemas.openxmlformats.org/markup-compatibility/2006">
              <mc:Choice xmlns:v="urn:schemas-microsoft-com:vml" Requires="v">
                <p:oleObj spid="_x0000_s3112" name="Equation" r:id="rId3" imgW="698400" imgH="241200" progId="Equation.DSMT4">
                  <p:embed/>
                </p:oleObj>
              </mc:Choice>
              <mc:Fallback>
                <p:oleObj name="Equation" r:id="rId3" imgW="698400" imgH="241200" progId="Equation.DSMT4">
                  <p:embed/>
                  <p:pic>
                    <p:nvPicPr>
                      <p:cNvPr id="12" name="Object 11">
                        <a:extLst>
                          <a:ext uri="{FF2B5EF4-FFF2-40B4-BE49-F238E27FC236}">
                            <a16:creationId xmlns:a16="http://schemas.microsoft.com/office/drawing/2014/main" id="{7A5EBA38-C313-477C-9EA5-30DE4A0F97BA}"/>
                          </a:ext>
                        </a:extLst>
                      </p:cNvPr>
                      <p:cNvPicPr/>
                      <p:nvPr/>
                    </p:nvPicPr>
                    <p:blipFill>
                      <a:blip r:embed="rId4"/>
                      <a:stretch>
                        <a:fillRect/>
                      </a:stretch>
                    </p:blipFill>
                    <p:spPr>
                      <a:xfrm>
                        <a:off x="1828800" y="2193925"/>
                        <a:ext cx="698500" cy="2413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9E40A1AC-1A7D-4367-9FE7-1B9048E0D940}"/>
              </a:ext>
            </a:extLst>
          </p:cNvPr>
          <p:cNvSpPr>
            <a:spLocks noGrp="1"/>
          </p:cNvSpPr>
          <p:nvPr>
            <p:ph idx="12"/>
          </p:nvPr>
        </p:nvSpPr>
        <p:spPr>
          <a:xfrm>
            <a:off x="457199" y="2621580"/>
            <a:ext cx="8546841" cy="793424"/>
          </a:xfrm>
        </p:spPr>
        <p:txBody>
          <a:bodyPr>
            <a:normAutofit/>
          </a:bodyPr>
          <a:lstStyle/>
          <a:p>
            <a:pPr marL="292608" indent="-292608"/>
            <a:r>
              <a:rPr lang="en-US" sz="2000" dirty="0"/>
              <a:t>All outcomes in A and B.</a:t>
            </a:r>
          </a:p>
          <a:p>
            <a:pPr marL="292608" indent="-292608"/>
            <a:r>
              <a:rPr lang="en-US" sz="2000" dirty="0"/>
              <a:t>The portion in the Venn diagram that is included in both A and B, the overlap.</a:t>
            </a:r>
            <a:endParaRPr lang="en-IN" sz="2000" dirty="0"/>
          </a:p>
        </p:txBody>
      </p:sp>
      <p:pic>
        <p:nvPicPr>
          <p:cNvPr id="15" name="Picture 14" descr="Venn diagram showing two overlapping circles: A and B. Circle A is red. Circle B is blue. The overlap is labeled A intersection B. An outside rectangle is labeled S.">
            <a:extLst>
              <a:ext uri="{FF2B5EF4-FFF2-40B4-BE49-F238E27FC236}">
                <a16:creationId xmlns:a16="http://schemas.microsoft.com/office/drawing/2014/main" id="{BF871517-6026-4E1E-A568-50C5BC89B74B}"/>
              </a:ext>
            </a:extLst>
          </p:cNvPr>
          <p:cNvPicPr>
            <a:picLocks noChangeAspect="1"/>
          </p:cNvPicPr>
          <p:nvPr/>
        </p:nvPicPr>
        <p:blipFill>
          <a:blip r:embed="rId5"/>
          <a:stretch>
            <a:fillRect/>
          </a:stretch>
        </p:blipFill>
        <p:spPr>
          <a:xfrm>
            <a:off x="3007828" y="3491159"/>
            <a:ext cx="3128343" cy="2157476"/>
          </a:xfrm>
          <a:prstGeom prst="rect">
            <a:avLst/>
          </a:prstGeom>
        </p:spPr>
      </p:pic>
    </p:spTree>
    <p:extLst>
      <p:ext uri="{BB962C8B-B14F-4D97-AF65-F5344CB8AC3E}">
        <p14:creationId xmlns:p14="http://schemas.microsoft.com/office/powerpoint/2010/main" val="3029236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D162-F499-4A10-9415-63792DCEC93F}"/>
              </a:ext>
            </a:extLst>
          </p:cNvPr>
          <p:cNvSpPr>
            <a:spLocks noGrp="1"/>
          </p:cNvSpPr>
          <p:nvPr>
            <p:ph type="title"/>
          </p:nvPr>
        </p:nvSpPr>
        <p:spPr/>
        <p:txBody>
          <a:bodyPr>
            <a:normAutofit/>
          </a:bodyPr>
          <a:lstStyle/>
          <a:p>
            <a:r>
              <a:rPr lang="en-IN" sz="3600" dirty="0"/>
              <a:t>4.1 Fundamental Probability Concepts </a:t>
            </a:r>
            <a:r>
              <a:rPr lang="en-IN" sz="1000" dirty="0"/>
              <a:t>6</a:t>
            </a:r>
          </a:p>
        </p:txBody>
      </p:sp>
      <p:sp>
        <p:nvSpPr>
          <p:cNvPr id="3" name="Content Placeholder 2">
            <a:extLst>
              <a:ext uri="{FF2B5EF4-FFF2-40B4-BE49-F238E27FC236}">
                <a16:creationId xmlns:a16="http://schemas.microsoft.com/office/drawing/2014/main" id="{1B06C8E8-BA05-4322-8F68-2937FC6B5A98}"/>
              </a:ext>
            </a:extLst>
          </p:cNvPr>
          <p:cNvSpPr>
            <a:spLocks noGrp="1"/>
          </p:cNvSpPr>
          <p:nvPr>
            <p:ph idx="1"/>
          </p:nvPr>
        </p:nvSpPr>
        <p:spPr>
          <a:xfrm>
            <a:off x="457200" y="1600203"/>
            <a:ext cx="8229600" cy="443202"/>
          </a:xfrm>
        </p:spPr>
        <p:txBody>
          <a:bodyPr>
            <a:normAutofit/>
          </a:bodyPr>
          <a:lstStyle/>
          <a:p>
            <a:pPr marL="0" indent="0">
              <a:buNone/>
            </a:pPr>
            <a:r>
              <a:rPr lang="en-US" sz="2200" dirty="0"/>
              <a:t>Complement of an event A.</a:t>
            </a:r>
            <a:endParaRPr lang="en-IN" sz="2200" dirty="0"/>
          </a:p>
        </p:txBody>
      </p:sp>
      <p:sp>
        <p:nvSpPr>
          <p:cNvPr id="4" name="Content Placeholder 3">
            <a:extLst>
              <a:ext uri="{FF2B5EF4-FFF2-40B4-BE49-F238E27FC236}">
                <a16:creationId xmlns:a16="http://schemas.microsoft.com/office/drawing/2014/main" id="{C29A2530-1953-4445-A16F-0A42CB550AE6}"/>
              </a:ext>
            </a:extLst>
          </p:cNvPr>
          <p:cNvSpPr>
            <a:spLocks noGrp="1"/>
          </p:cNvSpPr>
          <p:nvPr>
            <p:ph idx="10"/>
          </p:nvPr>
        </p:nvSpPr>
        <p:spPr>
          <a:xfrm>
            <a:off x="457200" y="2110272"/>
            <a:ext cx="1436914" cy="427655"/>
          </a:xfrm>
        </p:spPr>
        <p:txBody>
          <a:bodyPr>
            <a:normAutofit/>
          </a:bodyPr>
          <a:lstStyle/>
          <a:p>
            <a:pPr marL="292608" indent="-292608"/>
            <a:r>
              <a:rPr lang="en-US" sz="2000" dirty="0"/>
              <a:t>Denoted</a:t>
            </a:r>
            <a:endParaRPr lang="en-IN" sz="2000" dirty="0"/>
          </a:p>
        </p:txBody>
      </p:sp>
      <p:graphicFrame>
        <p:nvGraphicFramePr>
          <p:cNvPr id="12" name="Object 11">
            <a:extLst>
              <a:ext uri="{FF2B5EF4-FFF2-40B4-BE49-F238E27FC236}">
                <a16:creationId xmlns:a16="http://schemas.microsoft.com/office/drawing/2014/main" id="{7A5EBA38-C313-477C-9EA5-30DE4A0F97BA}"/>
              </a:ext>
            </a:extLst>
          </p:cNvPr>
          <p:cNvGraphicFramePr>
            <a:graphicFrameLocks noChangeAspect="1"/>
          </p:cNvGraphicFramePr>
          <p:nvPr>
            <p:extLst>
              <p:ext uri="{D42A27DB-BD31-4B8C-83A1-F6EECF244321}">
                <p14:modId xmlns:p14="http://schemas.microsoft.com/office/powerpoint/2010/main" val="2523770572"/>
              </p:ext>
            </p:extLst>
          </p:nvPr>
        </p:nvGraphicFramePr>
        <p:xfrm>
          <a:off x="1930400" y="2127250"/>
          <a:ext cx="390525" cy="322263"/>
        </p:xfrm>
        <a:graphic>
          <a:graphicData uri="http://schemas.openxmlformats.org/presentationml/2006/ole">
            <mc:AlternateContent xmlns:mc="http://schemas.openxmlformats.org/markup-compatibility/2006">
              <mc:Choice xmlns:v="urn:schemas-microsoft-com:vml" Requires="v">
                <p:oleObj spid="_x0000_s4136" name="Equation" r:id="rId3" imgW="355320" imgH="291960" progId="Equation.DSMT4">
                  <p:embed/>
                </p:oleObj>
              </mc:Choice>
              <mc:Fallback>
                <p:oleObj name="Equation" r:id="rId3" imgW="355320" imgH="291960" progId="Equation.DSMT4">
                  <p:embed/>
                  <p:pic>
                    <p:nvPicPr>
                      <p:cNvPr id="12" name="Object 11">
                        <a:extLst>
                          <a:ext uri="{FF2B5EF4-FFF2-40B4-BE49-F238E27FC236}">
                            <a16:creationId xmlns:a16="http://schemas.microsoft.com/office/drawing/2014/main" id="{7A5EBA38-C313-477C-9EA5-30DE4A0F97BA}"/>
                          </a:ext>
                        </a:extLst>
                      </p:cNvPr>
                      <p:cNvPicPr/>
                      <p:nvPr/>
                    </p:nvPicPr>
                    <p:blipFill>
                      <a:blip r:embed="rId4"/>
                      <a:stretch>
                        <a:fillRect/>
                      </a:stretch>
                    </p:blipFill>
                    <p:spPr>
                      <a:xfrm>
                        <a:off x="1930400" y="2127250"/>
                        <a:ext cx="390525" cy="322263"/>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9E40A1AC-1A7D-4367-9FE7-1B9048E0D940}"/>
              </a:ext>
            </a:extLst>
          </p:cNvPr>
          <p:cNvSpPr>
            <a:spLocks noGrp="1"/>
          </p:cNvSpPr>
          <p:nvPr>
            <p:ph idx="12"/>
          </p:nvPr>
        </p:nvSpPr>
        <p:spPr>
          <a:xfrm>
            <a:off x="457199" y="2553476"/>
            <a:ext cx="8546841" cy="1143000"/>
          </a:xfrm>
        </p:spPr>
        <p:txBody>
          <a:bodyPr>
            <a:normAutofit lnSpcReduction="10000"/>
          </a:bodyPr>
          <a:lstStyle/>
          <a:p>
            <a:pPr marL="292608" indent="-292608">
              <a:lnSpc>
                <a:spcPct val="110000"/>
              </a:lnSpc>
            </a:pPr>
            <a:r>
              <a:rPr lang="en-US" sz="2000" dirty="0"/>
              <a:t>All outcomes in the sample space S that are not in A.</a:t>
            </a:r>
          </a:p>
          <a:p>
            <a:pPr marL="292608" indent="-292608">
              <a:lnSpc>
                <a:spcPct val="110000"/>
              </a:lnSpc>
            </a:pPr>
            <a:r>
              <a:rPr lang="en-US" sz="2000" dirty="0"/>
              <a:t>The portion in the Venn diagram that is everything in S that is not included in A.</a:t>
            </a:r>
          </a:p>
        </p:txBody>
      </p:sp>
      <p:pic>
        <p:nvPicPr>
          <p:cNvPr id="5" name="Picture 4" descr="Venn diagram showing An outside rectangle that is blue and labeled A complement. A red circle inside this rectangle is labeled A.">
            <a:extLst>
              <a:ext uri="{FF2B5EF4-FFF2-40B4-BE49-F238E27FC236}">
                <a16:creationId xmlns:a16="http://schemas.microsoft.com/office/drawing/2014/main" id="{73CDD02E-DD47-4F92-8BFC-16C8CE40F37F}"/>
              </a:ext>
            </a:extLst>
          </p:cNvPr>
          <p:cNvPicPr>
            <a:picLocks noChangeAspect="1"/>
          </p:cNvPicPr>
          <p:nvPr/>
        </p:nvPicPr>
        <p:blipFill>
          <a:blip r:embed="rId5"/>
          <a:stretch>
            <a:fillRect/>
          </a:stretch>
        </p:blipFill>
        <p:spPr>
          <a:xfrm>
            <a:off x="2921867" y="3704942"/>
            <a:ext cx="3300267" cy="1948729"/>
          </a:xfrm>
          <a:prstGeom prst="rect">
            <a:avLst/>
          </a:prstGeom>
        </p:spPr>
      </p:pic>
    </p:spTree>
    <p:extLst>
      <p:ext uri="{BB962C8B-B14F-4D97-AF65-F5344CB8AC3E}">
        <p14:creationId xmlns:p14="http://schemas.microsoft.com/office/powerpoint/2010/main" val="283440267"/>
      </p:ext>
    </p:extLst>
  </p:cSld>
  <p:clrMapOvr>
    <a:masterClrMapping/>
  </p:clrMapOvr>
</p:sld>
</file>

<file path=ppt/theme/theme1.xml><?xml version="1.0" encoding="utf-8"?>
<a:theme xmlns:a="http://schemas.openxmlformats.org/drawingml/2006/main" name="Master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aster Design">
  <a:themeElements>
    <a:clrScheme name="Custom 2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ffectLst/>
      </a:spPr>
      <a:bodyPr/>
      <a:lstStyle>
        <a:defPPr>
          <a:buClrTx/>
          <a:buSzPct val="100000"/>
          <a:buFont typeface="Arial" panose="020B0604020202020204" pitchFamily="34" charset="0"/>
          <a:buChar char="•"/>
          <a:defRPr dirty="0">
            <a:latin typeface="Helvetica" panose="020B0604020202020204" pitchFamily="34" charset="0"/>
            <a:cs typeface="Helvetica" panose="020B0604020202020204"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 Design</Template>
  <TotalTime>22236</TotalTime>
  <Words>4010</Words>
  <Application>Microsoft Office PowerPoint</Application>
  <PresentationFormat>On-screen Show (4:3)</PresentationFormat>
  <Paragraphs>501</Paragraphs>
  <Slides>59</Slides>
  <Notes>1</Notes>
  <HiddenSlides>3</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59</vt:i4>
      </vt:variant>
    </vt:vector>
  </HeadingPairs>
  <TitlesOfParts>
    <vt:vector size="70" baseType="lpstr">
      <vt:lpstr>ＭＳ Ｐゴシック</vt:lpstr>
      <vt:lpstr>Arial</vt:lpstr>
      <vt:lpstr>Book Antiqua</vt:lpstr>
      <vt:lpstr>Calibri</vt:lpstr>
      <vt:lpstr>Helvetica</vt:lpstr>
      <vt:lpstr>Times New Roman</vt:lpstr>
      <vt:lpstr>Wingdings</vt:lpstr>
      <vt:lpstr>Master Design</vt:lpstr>
      <vt:lpstr>1_Master Design</vt:lpstr>
      <vt:lpstr>Equation</vt:lpstr>
      <vt:lpstr>MathType 6.0 Equation</vt:lpstr>
      <vt:lpstr>4 Introduction to Probability</vt:lpstr>
      <vt:lpstr>Chapter 4 Learning Objectives (L Os)</vt:lpstr>
      <vt:lpstr>Introductory Case: 24/7 Fitness Center Annual Membership</vt:lpstr>
      <vt:lpstr>4.1 Fundamental Probability Concepts 1</vt:lpstr>
      <vt:lpstr>4.1 Fundamental Probability Concepts 2</vt:lpstr>
      <vt:lpstr>4.1 Fundamental Probability Concepts 3</vt:lpstr>
      <vt:lpstr>4.1 Fundamental Probability Concepts 4</vt:lpstr>
      <vt:lpstr>4.1 Fundamental Probability Concepts 5</vt:lpstr>
      <vt:lpstr>4.1 Fundamental Probability Concepts 6</vt:lpstr>
      <vt:lpstr>4.1 Fundamental Probability Concepts 7</vt:lpstr>
      <vt:lpstr>4.1 Fundamental Probability Concepts 8</vt:lpstr>
      <vt:lpstr>4.1 Fundamental Probability Concepts 9</vt:lpstr>
      <vt:lpstr>4.1 Fundamental Probability Concepts 10</vt:lpstr>
      <vt:lpstr>4.1 Fundamental Probability Concepts 11</vt:lpstr>
      <vt:lpstr>4.1 Fundamental Probability Concepts 12</vt:lpstr>
      <vt:lpstr>4.1 Fundamental Probability Concepts 13</vt:lpstr>
      <vt:lpstr>4.1 Fundamental Probability Concepts 14</vt:lpstr>
      <vt:lpstr>4.1 Fundamental Probability Concepts 15</vt:lpstr>
      <vt:lpstr>4.2 Rules of Probability 1</vt:lpstr>
      <vt:lpstr>4.2 Rules of Probability 2</vt:lpstr>
      <vt:lpstr>4.2 Rules of Probability 3</vt:lpstr>
      <vt:lpstr>4.2 Rules of Probability 4</vt:lpstr>
      <vt:lpstr>4.2 Rules of Probability 5</vt:lpstr>
      <vt:lpstr>4.2 Rules of Probability 6</vt:lpstr>
      <vt:lpstr>4.2 Rules of Probability 7</vt:lpstr>
      <vt:lpstr>4.2 Rules of Probability 8</vt:lpstr>
      <vt:lpstr>4.2 Rules of Probability 9</vt:lpstr>
      <vt:lpstr>4.2 Rules of Probability 10</vt:lpstr>
      <vt:lpstr>4.2 Rules of Probability 11</vt:lpstr>
      <vt:lpstr>4.2 Rules of Probability 12</vt:lpstr>
      <vt:lpstr>4.2 Rules of Probability 13</vt:lpstr>
      <vt:lpstr>4.2 Rules of Probability 14</vt:lpstr>
      <vt:lpstr>4.2 Rules of Probability 15</vt:lpstr>
      <vt:lpstr>4.2 Rules of Probability 16</vt:lpstr>
      <vt:lpstr>4.2 Rules of Probability 17</vt:lpstr>
      <vt:lpstr>4.3 Contingency Tables and Probabilities 1</vt:lpstr>
      <vt:lpstr>4.3 Contingency Tables and Probabilities 2</vt:lpstr>
      <vt:lpstr>4.3 Contingency Tables and Probabilities 3</vt:lpstr>
      <vt:lpstr>4.3 Contingency Tables and Probabilities 4</vt:lpstr>
      <vt:lpstr>4.3 Contingency Tables and Probabilities 5</vt:lpstr>
      <vt:lpstr>4.4 The Total Probability Rule and Bayes’ Theorem 1</vt:lpstr>
      <vt:lpstr>4.4 The Total Probability Rule and Bayes’ Theorem 2</vt:lpstr>
      <vt:lpstr>4.4 The Total Probability Rule and Bayes’ Theorem 3</vt:lpstr>
      <vt:lpstr>4.4 The Total Probability Rule and Bayes’ Theorem 4</vt:lpstr>
      <vt:lpstr>4.4 The Total Probability Rule and Bayes’ Theorem 5</vt:lpstr>
      <vt:lpstr>4.4 The Total Probability Rule and Bayes’ Theorem 6</vt:lpstr>
      <vt:lpstr>4.4 The Total Probability Rule and Bayes’ Theorem 7</vt:lpstr>
      <vt:lpstr>4.4 The Total Probability Rule and Bayes’ Theorem 8</vt:lpstr>
      <vt:lpstr>4.4 The Total Probability Rule and Bayes’ Theorem 9</vt:lpstr>
      <vt:lpstr>4.5 Counting Rules 1</vt:lpstr>
      <vt:lpstr>4.5 Counting Rules 2</vt:lpstr>
      <vt:lpstr>4.5 Counting Rules 3</vt:lpstr>
      <vt:lpstr>4.5 Counting Rules 4</vt:lpstr>
      <vt:lpstr>4.5 Counting Rules 5</vt:lpstr>
      <vt:lpstr>4.5 Counting Rules 6</vt:lpstr>
      <vt:lpstr>End of Main Content</vt:lpstr>
      <vt:lpstr>Accessibility Content: Text Alternatives for Images</vt:lpstr>
      <vt:lpstr>4.2 Rules of Probability 7 – Text Alternative</vt:lpstr>
      <vt:lpstr>4.4 The Total Probability Rule and Bayes’ Theorem 2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Numerical Descriptive Measures</dc:title>
  <dc:creator/>
  <cp:lastModifiedBy>R2, Ranjithkumar</cp:lastModifiedBy>
  <cp:revision>961</cp:revision>
  <dcterms:created xsi:type="dcterms:W3CDTF">2011-08-11T13:30:00Z</dcterms:created>
  <dcterms:modified xsi:type="dcterms:W3CDTF">2021-07-12T11:15:36Z</dcterms:modified>
</cp:coreProperties>
</file>